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  <p:sldMasterId id="2147484200" r:id="rId2"/>
    <p:sldMasterId id="2147484217" r:id="rId3"/>
  </p:sldMasterIdLst>
  <p:notesMasterIdLst>
    <p:notesMasterId r:id="rId36"/>
  </p:notesMasterIdLst>
  <p:handoutMasterIdLst>
    <p:handoutMasterId r:id="rId37"/>
  </p:handoutMasterIdLst>
  <p:sldIdLst>
    <p:sldId id="256" r:id="rId4"/>
    <p:sldId id="266" r:id="rId5"/>
    <p:sldId id="258" r:id="rId6"/>
    <p:sldId id="267" r:id="rId7"/>
    <p:sldId id="281" r:id="rId8"/>
    <p:sldId id="282" r:id="rId9"/>
    <p:sldId id="283" r:id="rId10"/>
    <p:sldId id="286" r:id="rId11"/>
    <p:sldId id="288" r:id="rId12"/>
    <p:sldId id="289" r:id="rId13"/>
    <p:sldId id="290" r:id="rId14"/>
    <p:sldId id="291" r:id="rId15"/>
    <p:sldId id="292" r:id="rId16"/>
    <p:sldId id="268" r:id="rId17"/>
    <p:sldId id="259" r:id="rId18"/>
    <p:sldId id="260" r:id="rId19"/>
    <p:sldId id="261" r:id="rId20"/>
    <p:sldId id="262" r:id="rId21"/>
    <p:sldId id="263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64" r:id="rId31"/>
    <p:sldId id="269" r:id="rId32"/>
    <p:sldId id="293" r:id="rId33"/>
    <p:sldId id="270" r:id="rId34"/>
    <p:sldId id="280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9" autoAdjust="0"/>
    <p:restoredTop sz="94723" autoAdjust="0"/>
  </p:normalViewPr>
  <p:slideViewPr>
    <p:cSldViewPr>
      <p:cViewPr varScale="1">
        <p:scale>
          <a:sx n="53" d="100"/>
          <a:sy n="53" d="100"/>
        </p:scale>
        <p:origin x="2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339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26825-F621-4DA9-91A0-CC31C62F67EB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AF47C-A82E-42E3-B5BA-973691C6DC2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192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293F3-B3A2-4B34-9701-67B45E39D910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70833-8ACF-451A-BA5E-2B7408519A8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27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0500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2775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7173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418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27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6802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9338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694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6598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9541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0772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736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8595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166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0113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4376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880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17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070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567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928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674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425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085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282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0714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923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29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731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774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366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909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2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379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1B16805-73DC-42EC-AF85-503ADFD76695}" type="datetimeFigureOut">
              <a:rPr lang="zh-TW" altLang="en-US" smtClean="0"/>
              <a:pPr/>
              <a:t>2015/9/19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16B4721-2909-454F-BD0A-CCA69C59A0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5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  <p:sldLayoutId id="2147484232" r:id="rId15"/>
    <p:sldLayoutId id="2147484233" r:id="rId16"/>
    <p:sldLayoutId id="214748423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1636233"/>
          </a:xfrm>
        </p:spPr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713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親師懇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談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00100" y="2564904"/>
            <a:ext cx="6772300" cy="3096344"/>
          </a:xfrm>
        </p:spPr>
        <p:txBody>
          <a:bodyPr numCol="2">
            <a:normAutofit/>
          </a:bodyPr>
          <a:lstStyle/>
          <a:p>
            <a:r>
              <a:rPr lang="zh-TW" altLang="en-US" sz="2800" dirty="0" smtClean="0">
                <a:solidFill>
                  <a:schemeClr val="accent4"/>
                </a:solidFill>
                <a:latin typeface="Adobe 楷体 Std R" pitchFamily="18" charset="-128"/>
                <a:ea typeface="Adobe 楷体 Std R" pitchFamily="18" charset="-128"/>
              </a:rPr>
              <a:t>蘇老師的小小願望</a:t>
            </a:r>
            <a:endParaRPr lang="en-US" altLang="zh-TW" sz="2800" dirty="0" smtClean="0">
              <a:solidFill>
                <a:schemeClr val="accent4"/>
              </a:solidFill>
              <a:latin typeface="Adobe 楷体 Std R" pitchFamily="18" charset="-128"/>
              <a:ea typeface="Adobe 楷体 Std R" pitchFamily="18" charset="-128"/>
            </a:endParaRPr>
          </a:p>
          <a:p>
            <a:r>
              <a:rPr lang="zh-TW" altLang="en-US" sz="2800" dirty="0" smtClean="0">
                <a:solidFill>
                  <a:schemeClr val="accent4"/>
                </a:solidFill>
                <a:latin typeface="Adobe 楷体 Std R" pitchFamily="18" charset="-128"/>
                <a:ea typeface="Adobe 楷体 Std R" pitchFamily="18" charset="-128"/>
              </a:rPr>
              <a:t>帶班理念</a:t>
            </a:r>
            <a:endParaRPr lang="en-US" altLang="zh-TW" sz="2800" dirty="0" smtClean="0">
              <a:solidFill>
                <a:schemeClr val="accent4"/>
              </a:solidFill>
              <a:latin typeface="Adobe 楷体 Std R" pitchFamily="18" charset="-128"/>
              <a:ea typeface="Adobe 楷体 Std R" pitchFamily="18" charset="-128"/>
            </a:endParaRPr>
          </a:p>
          <a:p>
            <a:r>
              <a:rPr lang="zh-TW" altLang="en-US" sz="2800" dirty="0" smtClean="0">
                <a:solidFill>
                  <a:schemeClr val="accent4"/>
                </a:solidFill>
                <a:latin typeface="Adobe 楷体 Std R" pitchFamily="18" charset="-128"/>
                <a:ea typeface="Adobe 楷体 Std R" pitchFamily="18" charset="-128"/>
              </a:rPr>
              <a:t>希望家長配合事項</a:t>
            </a:r>
            <a:endParaRPr lang="en-US" altLang="zh-TW" sz="2800" dirty="0" smtClean="0">
              <a:solidFill>
                <a:schemeClr val="accent4"/>
              </a:solidFill>
              <a:latin typeface="Adobe 楷体 Std R" pitchFamily="18" charset="-128"/>
              <a:ea typeface="Adobe 楷体 Std R" pitchFamily="18" charset="-128"/>
            </a:endParaRPr>
          </a:p>
          <a:p>
            <a:r>
              <a:rPr lang="zh-TW" altLang="en-US" sz="2800" dirty="0" smtClean="0">
                <a:solidFill>
                  <a:schemeClr val="accent4"/>
                </a:solidFill>
                <a:latin typeface="Adobe 楷体 Std R" pitchFamily="18" charset="-128"/>
                <a:ea typeface="Adobe 楷体 Std R" pitchFamily="18" charset="-128"/>
              </a:rPr>
              <a:t>重要行事活動</a:t>
            </a:r>
            <a:endParaRPr lang="en-US" altLang="zh-TW" sz="2800" dirty="0" smtClean="0">
              <a:solidFill>
                <a:schemeClr val="accent4"/>
              </a:solidFill>
              <a:latin typeface="Adobe 楷体 Std R" pitchFamily="18" charset="-128"/>
              <a:ea typeface="Adobe 楷体 Std R" pitchFamily="18" charset="-128"/>
            </a:endParaRPr>
          </a:p>
          <a:p>
            <a:r>
              <a:rPr lang="zh-TW" altLang="en-US" sz="2800" dirty="0" smtClean="0">
                <a:solidFill>
                  <a:schemeClr val="accent4"/>
                </a:solidFill>
                <a:latin typeface="Adobe 楷体 Std R" pitchFamily="18" charset="-128"/>
                <a:ea typeface="Adobe 楷体 Std R" pitchFamily="18" charset="-128"/>
              </a:rPr>
              <a:t>推動閱讀</a:t>
            </a:r>
            <a:endParaRPr lang="en-US" altLang="zh-TW" sz="2800" dirty="0" smtClean="0">
              <a:solidFill>
                <a:schemeClr val="accent4"/>
              </a:solidFill>
              <a:latin typeface="Adobe 楷体 Std R" pitchFamily="18" charset="-128"/>
              <a:ea typeface="Adobe 楷体 Std R" pitchFamily="18" charset="-128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十二年國教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其它報告事項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園遊會討論</a:t>
            </a: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班級生活公約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7:20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到校</a:t>
            </a:r>
          </a:p>
          <a:p>
            <a:pPr lvl="0"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每節課準時進教室，預習或復習功課</a:t>
            </a:r>
          </a:p>
          <a:p>
            <a:pPr lvl="0"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上課發言要舉手、音量適中、勿七嘴八舌</a:t>
            </a:r>
          </a:p>
          <a:p>
            <a:pPr lvl="0"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整潔工作、值日生工作、抬餐工作要按時完成</a:t>
            </a:r>
          </a:p>
          <a:p>
            <a:pPr lvl="0"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作業按時繳交、確實訂正簽名</a:t>
            </a: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尊敬老師、友愛同學、彼此協助支持</a:t>
            </a:r>
            <a:endParaRPr lang="zh-TW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希望家長協助事項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2348880"/>
            <a:ext cx="8258204" cy="365841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聯絡簿請每日簽名，親師聯絡欄歡迎多加利用</a:t>
            </a:r>
          </a:p>
          <a:p>
            <a:pPr lvl="0">
              <a:lnSpc>
                <a:spcPct val="150000"/>
              </a:lnSpc>
            </a:pP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各項簽名煩請簽全名。</a:t>
            </a:r>
            <a:r>
              <a:rPr 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拜託各位家長了，謝謝</a:t>
            </a:r>
            <a:r>
              <a:rPr 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!!)</a:t>
            </a:r>
            <a:endParaRPr lang="zh-TW" altLang="en-US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0">
              <a:lnSpc>
                <a:spcPct val="150000"/>
              </a:lnSpc>
            </a:pP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3.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請假或晚於</a:t>
            </a:r>
            <a:r>
              <a:rPr 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8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點才能到校請主動告知導師</a:t>
            </a:r>
            <a:r>
              <a:rPr 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可利用聯絡簿或簡訊</a:t>
            </a:r>
            <a:r>
              <a:rPr 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zh-TW" altLang="en-US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 fontScale="90000"/>
          </a:bodyPr>
          <a:lstStyle/>
          <a:p>
            <a:pPr lvl="0" algn="l"/>
            <a:r>
              <a:rPr lang="zh-TW" altLang="en-US" dirty="0" smtClean="0"/>
              <a:t>希望家長協助事項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000" dirty="0" smtClean="0">
                <a:latin typeface="Lucida Sans Unicode" pitchFamily="34" charset="0"/>
                <a:cs typeface="Lucida Sans Unicode" pitchFamily="34" charset="0"/>
              </a:rPr>
              <a:t>4</a:t>
            </a:r>
            <a:r>
              <a:rPr lang="en-US" altLang="zh-TW" dirty="0" smtClean="0">
                <a:latin typeface="Lucida Sans Unicode" pitchFamily="34" charset="0"/>
                <a:cs typeface="Lucida Sans Unicode" pitchFamily="34" charset="0"/>
              </a:rPr>
              <a:t>.</a:t>
            </a:r>
            <a:r>
              <a:rPr lang="zh-TW" altLang="en-US" sz="3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國中出缺席記錄較國小嚴謹，依校規：</a:t>
            </a:r>
            <a:endParaRPr lang="zh-TW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581019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(1)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請假一定要完整填寫假卡並附證明如</a:t>
            </a:r>
            <a:r>
              <a:rPr 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診所收據、藥袋或家長字條，</a:t>
            </a:r>
            <a:r>
              <a:rPr lang="zh-TW" altLang="en-US" i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假卡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及</a:t>
            </a:r>
            <a:r>
              <a:rPr lang="zh-TW" altLang="en-US" i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字條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上需簽名</a:t>
            </a:r>
            <a:r>
              <a:rPr 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否則學務處不會受理，事假需事先提出、病假三日內補件。</a:t>
            </a:r>
          </a:p>
          <a:p>
            <a:pPr lvl="0">
              <a:lnSpc>
                <a:spcPct val="150000"/>
              </a:lnSpc>
            </a:pP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(2)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任何一節課遲到</a:t>
            </a:r>
            <a:r>
              <a:rPr 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15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分鐘</a:t>
            </a:r>
            <a:r>
              <a:rPr 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除非請假</a:t>
            </a:r>
            <a:r>
              <a:rPr 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，就算曠課</a:t>
            </a:r>
          </a:p>
          <a:p>
            <a:pPr>
              <a:lnSpc>
                <a:spcPct val="150000"/>
              </a:lnSpc>
            </a:pP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(3)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晚於</a:t>
            </a:r>
            <a:r>
              <a:rPr 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7:30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點名簿會記錄為遲到，一學期遲到</a:t>
            </a:r>
            <a:r>
              <a:rPr 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次記警告乙次。</a:t>
            </a:r>
            <a:endParaRPr lang="zh-TW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希望家長協助事項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5.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請和孩子約定依校規使用手機，上學期間絕不開機。</a:t>
            </a:r>
          </a:p>
          <a:p>
            <a:pPr lvl="0"/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6.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儘量勿帶貴重物品來校。</a:t>
            </a:r>
          </a:p>
          <a:p>
            <a:pPr lvl="0"/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7.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注意孩子補習時數是否過量，以免孩子有上課精神不濟、作業抄寫甚至請人代抄或國二國三之後出現身心症狀。</a:t>
            </a:r>
          </a:p>
          <a:p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8.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多鼓勵孩子運動、閱讀、做家事</a:t>
            </a:r>
            <a:endParaRPr lang="zh-TW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00372" y="692696"/>
            <a:ext cx="6347713" cy="947192"/>
          </a:xfrm>
        </p:spPr>
        <p:txBody>
          <a:bodyPr/>
          <a:lstStyle/>
          <a:p>
            <a:r>
              <a:rPr lang="zh-TW" altLang="en-US" dirty="0" smtClean="0"/>
              <a:t>本學期學校重要活動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1844824"/>
            <a:ext cx="6768752" cy="42408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第一次段考</a:t>
            </a: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10/13~10/14  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第二次段考</a:t>
            </a: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12/3~12/4   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第三次段考</a:t>
            </a: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01/19~01/20</a:t>
            </a:r>
            <a:endParaRPr lang="zh-TW" altLang="en-US" sz="2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班級大隊接力</a:t>
            </a: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10/14 ~ 11/4</a:t>
            </a:r>
            <a:endParaRPr lang="zh-TW" altLang="en-US" sz="2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3.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校慶園遊會</a:t>
            </a: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11/7(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六</a:t>
            </a: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zh-TW" altLang="en-US" sz="2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4.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國中部模範生投票選舉</a:t>
            </a: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12/31</a:t>
            </a:r>
            <a:endParaRPr lang="zh-TW" altLang="en-US" sz="2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5.9/21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起週三全校早修進行「晨間交響樂」，週五進行「晨間英語聽力」</a:t>
            </a:r>
          </a:p>
          <a:p>
            <a:endParaRPr lang="zh-TW" alt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928926" y="274638"/>
            <a:ext cx="3357586" cy="1143000"/>
          </a:xfrm>
        </p:spPr>
        <p:txBody>
          <a:bodyPr/>
          <a:lstStyle/>
          <a:p>
            <a:r>
              <a:rPr lang="zh-TW" altLang="en-US" dirty="0" smtClean="0"/>
              <a:t>推動閱讀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000232" y="1785927"/>
            <a:ext cx="5000660" cy="38576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圖書館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晨間交響樂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班級書箱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好讀週報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中學生週報</a:t>
            </a:r>
            <a:endParaRPr lang="zh-TW" altLang="en-US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94706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				</a:t>
            </a:r>
            <a:r>
              <a:rPr lang="zh-TW" altLang="en-US" dirty="0" smtClean="0"/>
              <a:t>蘇老師的小小願望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願</a:t>
            </a:r>
            <a:r>
              <a:rPr lang="en-US" altLang="zh-TW" dirty="0" smtClean="0"/>
              <a:t>713</a:t>
            </a:r>
            <a:r>
              <a:rPr lang="zh-TW" altLang="en-US" dirty="0" smtClean="0"/>
              <a:t>的孩子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				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1313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TW" altLang="en-US" sz="3200" dirty="0" smtClean="0"/>
              <a:t>每天吃好睡飽</a:t>
            </a:r>
            <a:endParaRPr lang="en-US" altLang="zh-TW" sz="3200" dirty="0" smtClean="0"/>
          </a:p>
          <a:p>
            <a:pPr>
              <a:lnSpc>
                <a:spcPct val="120000"/>
              </a:lnSpc>
            </a:pPr>
            <a:r>
              <a:rPr lang="zh-TW" altLang="en-US" sz="3200" dirty="0" smtClean="0"/>
              <a:t>每週運動充足，神輕氣爽</a:t>
            </a:r>
            <a:endParaRPr lang="en-US" altLang="zh-TW" sz="3200" dirty="0" smtClean="0"/>
          </a:p>
          <a:p>
            <a:pPr>
              <a:lnSpc>
                <a:spcPct val="120000"/>
              </a:lnSpc>
            </a:pPr>
            <a:r>
              <a:rPr lang="zh-TW" altLang="en-US" sz="3200" dirty="0" smtClean="0"/>
              <a:t>喜歡上每一堂課，聽得津津有味</a:t>
            </a:r>
            <a:endParaRPr lang="en-US" altLang="zh-TW" sz="3200" dirty="0" smtClean="0"/>
          </a:p>
          <a:p>
            <a:pPr>
              <a:lnSpc>
                <a:spcPct val="120000"/>
              </a:lnSpc>
            </a:pPr>
            <a:r>
              <a:rPr lang="zh-TW" altLang="en-US" sz="3200" dirty="0" smtClean="0"/>
              <a:t>經常遨遊書海，其樂無窮</a:t>
            </a:r>
            <a:endParaRPr lang="en-US" altLang="zh-TW" sz="3200" dirty="0" smtClean="0"/>
          </a:p>
          <a:p>
            <a:pPr>
              <a:lnSpc>
                <a:spcPct val="120000"/>
              </a:lnSpc>
            </a:pPr>
            <a:r>
              <a:rPr lang="zh-TW" altLang="en-US" sz="3200" dirty="0" smtClean="0"/>
              <a:t>喜歡探索世界，積極參加各類活動</a:t>
            </a:r>
            <a:endParaRPr lang="en-US" altLang="zh-TW" sz="3200" dirty="0" smtClean="0"/>
          </a:p>
          <a:p>
            <a:pPr>
              <a:lnSpc>
                <a:spcPct val="120000"/>
              </a:lnSpc>
            </a:pPr>
            <a:r>
              <a:rPr lang="zh-TW" altLang="en-US" sz="3200" dirty="0" smtClean="0"/>
              <a:t>好友圍繞，彼此包容欣賞</a:t>
            </a:r>
            <a:endParaRPr lang="en-US" altLang="zh-TW" sz="3200" dirty="0" smtClean="0"/>
          </a:p>
          <a:p>
            <a:pPr>
              <a:lnSpc>
                <a:spcPct val="120000"/>
              </a:lnSpc>
            </a:pPr>
            <a:r>
              <a:rPr lang="zh-TW" altLang="en-US" sz="3200" dirty="0" smtClean="0"/>
              <a:t>自我悅納，天生我才必有用</a:t>
            </a:r>
            <a:endParaRPr lang="en-US" altLang="zh-TW" sz="3200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9712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643174" y="857232"/>
            <a:ext cx="4500594" cy="114300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推薦節目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2571743"/>
            <a:ext cx="8229600" cy="26432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公視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週六 下午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7:30 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全球現場  深度週報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週日 下午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7:30 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全球現場  漫遊天下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7290" y="714356"/>
            <a:ext cx="6715172" cy="171451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十二年國教    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			</a:t>
            </a:r>
            <a:r>
              <a:rPr lang="zh-TW" altLang="en-US" dirty="0" smtClean="0"/>
              <a:t>超額比序項目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2928958"/>
          </a:xfrm>
        </p:spPr>
        <p:txBody>
          <a:bodyPr/>
          <a:lstStyle/>
          <a:p>
            <a:pPr>
              <a:buNone/>
            </a:pP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 smtClean="0"/>
              <a:t>志願序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 smtClean="0"/>
              <a:t>多元學習表現</a:t>
            </a:r>
            <a:r>
              <a:rPr lang="en-US" dirty="0" smtClean="0"/>
              <a:t>(</a:t>
            </a:r>
            <a:r>
              <a:rPr lang="zh-TW" altLang="en-US" dirty="0" smtClean="0"/>
              <a:t>含均衡學習、服務學習</a:t>
            </a:r>
            <a:r>
              <a:rPr lang="en-US" dirty="0" smtClean="0"/>
              <a:t>)</a:t>
            </a:r>
            <a:r>
              <a:rPr lang="zh-TW" altLang="en-US" dirty="0" smtClean="0"/>
              <a:t>、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 smtClean="0"/>
              <a:t>國中教育會考。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14480" y="428604"/>
            <a:ext cx="5643602" cy="989034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帶班理念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85786" y="1857364"/>
            <a:ext cx="7962678" cy="4523964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尊重多元價值</a:t>
            </a:r>
          </a:p>
          <a:p>
            <a:pPr lvl="0"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接納、欣賞每個孩子不同的特質</a:t>
            </a:r>
          </a:p>
          <a:p>
            <a:pPr lvl="0"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青少年時期應培養獨立思考的能力，探索自己的才能和興趣</a:t>
            </a:r>
          </a:p>
          <a:p>
            <a:pPr lvl="0">
              <a:lnSpc>
                <a:spcPct val="150000"/>
              </a:lnSpc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青少年階段的孩子除課業外，生活上、情緒上尚有同儕關係、兩性關係、自我認同、生理成長等重要面向</a:t>
            </a:r>
            <a:endParaRPr lang="zh-TW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其它家長提問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600200"/>
            <a:ext cx="7866456" cy="4495800"/>
          </a:xfrm>
        </p:spPr>
        <p:txBody>
          <a:bodyPr numCol="2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成績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計分方式</a:t>
            </a:r>
            <a:endParaRPr lang="en-US" altLang="zh-TW" sz="2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校園、廁所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安全</a:t>
            </a:r>
            <a:endParaRPr lang="en-US" altLang="zh-TW" sz="2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3.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班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上同學團結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嗎</a:t>
            </a:r>
            <a:r>
              <a:rPr lang="zh-TW" altLang="zh-TW" sz="2400" dirty="0"/>
              <a:t>校園及廁所安全</a:t>
            </a:r>
          </a:p>
          <a:p>
            <a:r>
              <a:rPr lang="en-US" altLang="zh-TW" sz="2400" dirty="0"/>
              <a:t>4</a:t>
            </a:r>
            <a:r>
              <a:rPr lang="en-US" altLang="zh-TW" sz="2400" dirty="0" smtClean="0"/>
              <a:t>.</a:t>
            </a:r>
            <a:r>
              <a:rPr lang="zh-TW" altLang="zh-TW" sz="2400" dirty="0" smtClean="0"/>
              <a:t>營養</a:t>
            </a:r>
            <a:r>
              <a:rPr lang="zh-TW" altLang="zh-TW" sz="2400" dirty="0"/>
              <a:t>午餐督導單位</a:t>
            </a:r>
            <a:r>
              <a:rPr lang="en-US" altLang="zh-TW" sz="2400" dirty="0"/>
              <a:t>(</a:t>
            </a:r>
            <a:r>
              <a:rPr lang="zh-TW" altLang="zh-TW" sz="2400" dirty="0"/>
              <a:t>成立午餐關懷</a:t>
            </a:r>
            <a:r>
              <a:rPr lang="en-US" altLang="zh-TW" sz="2400" dirty="0"/>
              <a:t>)</a:t>
            </a:r>
            <a:r>
              <a:rPr lang="zh-TW" altLang="zh-TW" sz="2400" dirty="0"/>
              <a:t>小組</a:t>
            </a:r>
          </a:p>
          <a:p>
            <a:r>
              <a:rPr lang="en-US" altLang="zh-TW" sz="2400" dirty="0"/>
              <a:t>5</a:t>
            </a:r>
            <a:r>
              <a:rPr lang="en-US" altLang="zh-TW" sz="2400" dirty="0" smtClean="0"/>
              <a:t>.</a:t>
            </a:r>
            <a:r>
              <a:rPr lang="zh-TW" altLang="zh-TW" sz="2400" dirty="0" smtClean="0"/>
              <a:t>午餐</a:t>
            </a:r>
            <a:r>
              <a:rPr lang="zh-TW" altLang="zh-TW" sz="2400" dirty="0"/>
              <a:t>不要常發麵包</a:t>
            </a:r>
          </a:p>
          <a:p>
            <a:r>
              <a:rPr lang="en-US" altLang="zh-TW" sz="2400" dirty="0" smtClean="0"/>
              <a:t>6.</a:t>
            </a:r>
            <a:r>
              <a:rPr lang="zh-TW" altLang="zh-TW" sz="2400" dirty="0" smtClean="0"/>
              <a:t>餐</a:t>
            </a:r>
            <a:r>
              <a:rPr lang="zh-TW" altLang="zh-TW" sz="2400" dirty="0"/>
              <a:t>後刷牙</a:t>
            </a:r>
          </a:p>
          <a:p>
            <a:r>
              <a:rPr lang="en-US" altLang="zh-TW" sz="2400" dirty="0"/>
              <a:t>7</a:t>
            </a:r>
            <a:r>
              <a:rPr lang="en-US" altLang="zh-TW" sz="2400" dirty="0" smtClean="0"/>
              <a:t>.</a:t>
            </a:r>
            <a:r>
              <a:rPr lang="zh-TW" altLang="zh-TW" sz="2400" dirty="0" smtClean="0"/>
              <a:t>書包</a:t>
            </a:r>
            <a:r>
              <a:rPr lang="zh-TW" altLang="zh-TW" sz="2400" dirty="0"/>
              <a:t>太重</a:t>
            </a:r>
          </a:p>
          <a:p>
            <a:r>
              <a:rPr lang="en-US" altLang="zh-TW" sz="2400" dirty="0"/>
              <a:t>8</a:t>
            </a:r>
            <a:r>
              <a:rPr lang="en-US" altLang="zh-TW" sz="2400" dirty="0" smtClean="0"/>
              <a:t>.</a:t>
            </a:r>
            <a:r>
              <a:rPr lang="zh-TW" altLang="zh-TW" sz="2400" dirty="0" smtClean="0"/>
              <a:t>在</a:t>
            </a:r>
            <a:r>
              <a:rPr lang="zh-TW" altLang="zh-TW" sz="2400" dirty="0"/>
              <a:t>校成績計算各科老師的教學方針及要求</a:t>
            </a:r>
          </a:p>
          <a:p>
            <a:r>
              <a:rPr lang="en-US" altLang="zh-TW" sz="2400" dirty="0"/>
              <a:t>9</a:t>
            </a:r>
            <a:r>
              <a:rPr lang="en-US" altLang="zh-TW" sz="2400" dirty="0" smtClean="0"/>
              <a:t>.</a:t>
            </a:r>
            <a:r>
              <a:rPr lang="zh-TW" altLang="zh-TW" sz="2400" dirty="0" smtClean="0"/>
              <a:t>同學</a:t>
            </a:r>
            <a:r>
              <a:rPr lang="zh-TW" altLang="zh-TW" sz="2400" dirty="0"/>
              <a:t>間相處常遇到的問題如何排解</a:t>
            </a:r>
          </a:p>
          <a:p>
            <a:r>
              <a:rPr lang="en-US" altLang="zh-TW" sz="2400" dirty="0" smtClean="0"/>
              <a:t>10.</a:t>
            </a:r>
            <a:r>
              <a:rPr lang="zh-TW" altLang="zh-TW" sz="2400" dirty="0" smtClean="0"/>
              <a:t>霸</a:t>
            </a:r>
            <a:r>
              <a:rPr lang="zh-TW" altLang="zh-TW" sz="2400" dirty="0"/>
              <a:t>凌</a:t>
            </a:r>
          </a:p>
          <a:p>
            <a:pPr>
              <a:lnSpc>
                <a:spcPct val="150000"/>
              </a:lnSpc>
            </a:pPr>
            <a:endParaRPr lang="zh-TW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357322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班級家長代表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感謝博允家長、鰈儀家長代表本班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3143248"/>
            <a:ext cx="8229600" cy="2864043"/>
          </a:xfrm>
        </p:spPr>
        <p:txBody>
          <a:bodyPr/>
          <a:lstStyle/>
          <a:p>
            <a:endParaRPr lang="en-US" altLang="zh-TW" dirty="0" smtClean="0"/>
          </a:p>
          <a:p>
            <a:pPr lvl="2"/>
            <a:r>
              <a:rPr lang="zh-TW" altLang="en-US" sz="2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班費管理</a:t>
            </a:r>
            <a:endParaRPr lang="en-US" altLang="zh-TW" sz="2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感謝事務股長龍原的媽媽為我們擔任保管和記帳的工作</a:t>
            </a:r>
            <a:r>
              <a:rPr lang="zh-TW" altLang="en-US" sz="3200" b="1" dirty="0" smtClean="0"/>
              <a:t>。</a:t>
            </a:r>
            <a:endParaRPr lang="zh-TW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2843210"/>
          </a:xfrm>
        </p:spPr>
        <p:txBody>
          <a:bodyPr/>
          <a:lstStyle/>
          <a:p>
            <a:r>
              <a:rPr lang="zh-TW" altLang="en-US" dirty="0" smtClean="0"/>
              <a:t>園遊會討論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2648" y="4000504"/>
            <a:ext cx="8153400" cy="2095496"/>
          </a:xfrm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班級經營實施方式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清楚明訂賞罰規範，以培養良好作息習慣</a:t>
            </a:r>
          </a:p>
          <a:p>
            <a:pPr lvl="0"/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視股長為班級經營的工作夥伴</a:t>
            </a:r>
          </a:p>
          <a:p>
            <a:pPr lvl="0"/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利用聯絡簿、每日和孩子共進午餐、平時的閒談、約談聆聽孩子想法，多同理多分享，少批判</a:t>
            </a:r>
          </a:p>
          <a:p>
            <a:pPr lvl="0"/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處理衝突事件時，盡量讓雙方交流想法，喚起孩子的同理心</a:t>
            </a:r>
          </a:p>
          <a:p>
            <a:pPr lvl="0"/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班級活動皆全員參與</a:t>
            </a:r>
            <a:r>
              <a:rPr 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如教室布置、校慶園遊會</a:t>
            </a:r>
            <a:r>
              <a:rPr 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endParaRPr lang="zh-TW" altLang="en-US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配合學校各項資源</a:t>
            </a:r>
            <a:r>
              <a:rPr 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圖書館</a:t>
            </a:r>
            <a:r>
              <a:rPr 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、活動</a:t>
            </a:r>
            <a:r>
              <a:rPr 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晨間交響樂、班級書箱、好讀週報、中學生週報</a:t>
            </a:r>
            <a:r>
              <a:rPr 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、推廣各種形式的閱讀</a:t>
            </a:r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片 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579</TotalTime>
  <Words>764</Words>
  <Application>Microsoft Office PowerPoint</Application>
  <PresentationFormat>如螢幕大小 (4:3)</PresentationFormat>
  <Paragraphs>90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32</vt:i4>
      </vt:variant>
    </vt:vector>
  </HeadingPairs>
  <TitlesOfParts>
    <vt:vector size="48" baseType="lpstr">
      <vt:lpstr>Adobe 楷体 Std R</vt:lpstr>
      <vt:lpstr>細明體</vt:lpstr>
      <vt:lpstr>微軟正黑體</vt:lpstr>
      <vt:lpstr>新細明體</vt:lpstr>
      <vt:lpstr>標楷體</vt:lpstr>
      <vt:lpstr>Arial</vt:lpstr>
      <vt:lpstr>Calibri</vt:lpstr>
      <vt:lpstr>Constantia</vt:lpstr>
      <vt:lpstr>Garamond</vt:lpstr>
      <vt:lpstr>Lucida Sans Unicode</vt:lpstr>
      <vt:lpstr>Trebuchet MS</vt:lpstr>
      <vt:lpstr>Wingdings 2</vt:lpstr>
      <vt:lpstr>Wingdings 3</vt:lpstr>
      <vt:lpstr>1_流線</vt:lpstr>
      <vt:lpstr>多面向</vt:lpstr>
      <vt:lpstr>有機</vt:lpstr>
      <vt:lpstr>713 親師懇談</vt:lpstr>
      <vt:lpstr>    蘇老師的小小願望 願713的孩子     </vt:lpstr>
      <vt:lpstr>帶班理念</vt:lpstr>
      <vt:lpstr>班級經營實施方式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班級生活公約</vt:lpstr>
      <vt:lpstr>希望家長協助事項</vt:lpstr>
      <vt:lpstr>希望家長協助事項 4.國中出缺席記錄較國小嚴謹，依校規：</vt:lpstr>
      <vt:lpstr>希望家長協助事項</vt:lpstr>
      <vt:lpstr>本學期學校重要活動</vt:lpstr>
      <vt:lpstr>推動閱讀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推薦節目</vt:lpstr>
      <vt:lpstr>十二年國教         超額比序項目</vt:lpstr>
      <vt:lpstr>其它家長提問</vt:lpstr>
      <vt:lpstr>班級家長代表 感謝博允家長、鰈儀家長代表本班</vt:lpstr>
      <vt:lpstr>園遊會討論</vt:lpstr>
    </vt:vector>
  </TitlesOfParts>
  <Company>123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713 親師懇談</dc:title>
  <dc:creator>123</dc:creator>
  <cp:lastModifiedBy>acer-4300</cp:lastModifiedBy>
  <cp:revision>48</cp:revision>
  <dcterms:created xsi:type="dcterms:W3CDTF">2015-09-16T12:38:02Z</dcterms:created>
  <dcterms:modified xsi:type="dcterms:W3CDTF">2015-09-19T03:06:55Z</dcterms:modified>
</cp:coreProperties>
</file>