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2"/>
  </p:notesMasterIdLst>
  <p:handoutMasterIdLst>
    <p:handoutMasterId r:id="rId153"/>
  </p:handoutMasterIdLst>
  <p:sldIdLst>
    <p:sldId id="256" r:id="rId2"/>
    <p:sldId id="257" r:id="rId3"/>
    <p:sldId id="258" r:id="rId4"/>
    <p:sldId id="277" r:id="rId5"/>
    <p:sldId id="260" r:id="rId6"/>
    <p:sldId id="349" r:id="rId7"/>
    <p:sldId id="350" r:id="rId8"/>
    <p:sldId id="482" r:id="rId9"/>
    <p:sldId id="356" r:id="rId10"/>
    <p:sldId id="483" r:id="rId11"/>
    <p:sldId id="484" r:id="rId12"/>
    <p:sldId id="485" r:id="rId13"/>
    <p:sldId id="486" r:id="rId14"/>
    <p:sldId id="487" r:id="rId15"/>
    <p:sldId id="489" r:id="rId16"/>
    <p:sldId id="490" r:id="rId17"/>
    <p:sldId id="491" r:id="rId18"/>
    <p:sldId id="492" r:id="rId19"/>
    <p:sldId id="493" r:id="rId20"/>
    <p:sldId id="494" r:id="rId21"/>
    <p:sldId id="495" r:id="rId22"/>
    <p:sldId id="496" r:id="rId23"/>
    <p:sldId id="497" r:id="rId24"/>
    <p:sldId id="261" r:id="rId25"/>
    <p:sldId id="354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9" r:id="rId37"/>
    <p:sldId id="510" r:id="rId38"/>
    <p:sldId id="511" r:id="rId39"/>
    <p:sldId id="512" r:id="rId40"/>
    <p:sldId id="513" r:id="rId41"/>
    <p:sldId id="514" r:id="rId42"/>
    <p:sldId id="262" r:id="rId43"/>
    <p:sldId id="518" r:id="rId44"/>
    <p:sldId id="266" r:id="rId45"/>
    <p:sldId id="528" r:id="rId46"/>
    <p:sldId id="532" r:id="rId47"/>
    <p:sldId id="597" r:id="rId48"/>
    <p:sldId id="534" r:id="rId49"/>
    <p:sldId id="614" r:id="rId50"/>
    <p:sldId id="598" r:id="rId51"/>
    <p:sldId id="536" r:id="rId52"/>
    <p:sldId id="538" r:id="rId53"/>
    <p:sldId id="615" r:id="rId54"/>
    <p:sldId id="267" r:id="rId55"/>
    <p:sldId id="268" r:id="rId56"/>
    <p:sldId id="429" r:id="rId57"/>
    <p:sldId id="431" r:id="rId58"/>
    <p:sldId id="432" r:id="rId59"/>
    <p:sldId id="433" r:id="rId60"/>
    <p:sldId id="539" r:id="rId61"/>
    <p:sldId id="599" r:id="rId62"/>
    <p:sldId id="600" r:id="rId63"/>
    <p:sldId id="435" r:id="rId64"/>
    <p:sldId id="436" r:id="rId65"/>
    <p:sldId id="437" r:id="rId66"/>
    <p:sldId id="439" r:id="rId67"/>
    <p:sldId id="617" r:id="rId68"/>
    <p:sldId id="601" r:id="rId69"/>
    <p:sldId id="616" r:id="rId70"/>
    <p:sldId id="540" r:id="rId71"/>
    <p:sldId id="541" r:id="rId72"/>
    <p:sldId id="602" r:id="rId73"/>
    <p:sldId id="440" r:id="rId74"/>
    <p:sldId id="441" r:id="rId75"/>
    <p:sldId id="542" r:id="rId76"/>
    <p:sldId id="543" r:id="rId77"/>
    <p:sldId id="544" r:id="rId78"/>
    <p:sldId id="545" r:id="rId79"/>
    <p:sldId id="547" r:id="rId80"/>
    <p:sldId id="548" r:id="rId81"/>
    <p:sldId id="549" r:id="rId82"/>
    <p:sldId id="551" r:id="rId83"/>
    <p:sldId id="552" r:id="rId84"/>
    <p:sldId id="554" r:id="rId85"/>
    <p:sldId id="603" r:id="rId86"/>
    <p:sldId id="555" r:id="rId87"/>
    <p:sldId id="556" r:id="rId88"/>
    <p:sldId id="557" r:id="rId89"/>
    <p:sldId id="559" r:id="rId90"/>
    <p:sldId id="558" r:id="rId91"/>
    <p:sldId id="560" r:id="rId92"/>
    <p:sldId id="618" r:id="rId93"/>
    <p:sldId id="619" r:id="rId94"/>
    <p:sldId id="604" r:id="rId95"/>
    <p:sldId id="605" r:id="rId96"/>
    <p:sldId id="562" r:id="rId97"/>
    <p:sldId id="563" r:id="rId98"/>
    <p:sldId id="565" r:id="rId99"/>
    <p:sldId id="567" r:id="rId100"/>
    <p:sldId id="568" r:id="rId101"/>
    <p:sldId id="569" r:id="rId102"/>
    <p:sldId id="570" r:id="rId103"/>
    <p:sldId id="571" r:id="rId104"/>
    <p:sldId id="572" r:id="rId105"/>
    <p:sldId id="573" r:id="rId106"/>
    <p:sldId id="574" r:id="rId107"/>
    <p:sldId id="575" r:id="rId108"/>
    <p:sldId id="576" r:id="rId109"/>
    <p:sldId id="577" r:id="rId110"/>
    <p:sldId id="606" r:id="rId111"/>
    <p:sldId id="620" r:id="rId112"/>
    <p:sldId id="579" r:id="rId113"/>
    <p:sldId id="607" r:id="rId114"/>
    <p:sldId id="581" r:id="rId115"/>
    <p:sldId id="580" r:id="rId116"/>
    <p:sldId id="582" r:id="rId117"/>
    <p:sldId id="583" r:id="rId118"/>
    <p:sldId id="584" r:id="rId119"/>
    <p:sldId id="621" r:id="rId120"/>
    <p:sldId id="585" r:id="rId121"/>
    <p:sldId id="608" r:id="rId122"/>
    <p:sldId id="586" r:id="rId123"/>
    <p:sldId id="587" r:id="rId124"/>
    <p:sldId id="588" r:id="rId125"/>
    <p:sldId id="589" r:id="rId126"/>
    <p:sldId id="590" r:id="rId127"/>
    <p:sldId id="609" r:id="rId128"/>
    <p:sldId id="591" r:id="rId129"/>
    <p:sldId id="592" r:id="rId130"/>
    <p:sldId id="593" r:id="rId131"/>
    <p:sldId id="594" r:id="rId132"/>
    <p:sldId id="595" r:id="rId133"/>
    <p:sldId id="596" r:id="rId134"/>
    <p:sldId id="611" r:id="rId135"/>
    <p:sldId id="612" r:id="rId136"/>
    <p:sldId id="613" r:id="rId137"/>
    <p:sldId id="610" r:id="rId138"/>
    <p:sldId id="263" r:id="rId139"/>
    <p:sldId id="334" r:id="rId140"/>
    <p:sldId id="337" r:id="rId141"/>
    <p:sldId id="338" r:id="rId142"/>
    <p:sldId id="452" r:id="rId143"/>
    <p:sldId id="341" r:id="rId144"/>
    <p:sldId id="453" r:id="rId145"/>
    <p:sldId id="515" r:id="rId146"/>
    <p:sldId id="516" r:id="rId147"/>
    <p:sldId id="264" r:id="rId148"/>
    <p:sldId id="342" r:id="rId149"/>
    <p:sldId id="451" r:id="rId150"/>
    <p:sldId id="517" r:id="rId151"/>
  </p:sldIdLst>
  <p:sldSz cx="9144000" cy="5143500" type="screen16x9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51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5050"/>
    <a:srgbClr val="B8B8B8"/>
    <a:srgbClr val="AE826E"/>
    <a:srgbClr val="56321B"/>
    <a:srgbClr val="F0BE70"/>
    <a:srgbClr val="59504D"/>
    <a:srgbClr val="DA5E45"/>
    <a:srgbClr val="F9E7E3"/>
    <a:srgbClr val="F4F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8" autoAdjust="0"/>
    <p:restoredTop sz="86972" autoAdjust="0"/>
  </p:normalViewPr>
  <p:slideViewPr>
    <p:cSldViewPr snapToGrid="0" showGuides="1">
      <p:cViewPr varScale="1">
        <p:scale>
          <a:sx n="127" d="100"/>
          <a:sy n="127" d="100"/>
        </p:scale>
        <p:origin x="288" y="120"/>
      </p:cViewPr>
      <p:guideLst>
        <p:guide orient="horz" pos="1620"/>
        <p:guide pos="512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8980"/>
    </p:cViewPr>
  </p:sorterViewPr>
  <p:notesViewPr>
    <p:cSldViewPr snapToGrid="0">
      <p:cViewPr varScale="1">
        <p:scale>
          <a:sx n="101" d="100"/>
          <a:sy n="101" d="100"/>
        </p:scale>
        <p:origin x="4293" y="7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EB5EA06-B9BA-45E7-9C58-960FC895BD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FEAF812-ACD8-4C4C-8C39-EA232B5769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C4A14-B7A8-4D20-96EF-B57E34DD3963}" type="datetimeFigureOut">
              <a:rPr lang="zh-TW" altLang="en-US" smtClean="0"/>
              <a:t>2020/9/10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D876005-59A3-4809-BD29-12FD7D7AEE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2707F48-A815-4F56-B2D8-EA98EBA29E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DDA8D-4444-49B6-B2B0-6F69E55E87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975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B389A-1616-436F-BE24-362EAB43D5CE}" type="datetimeFigureOut">
              <a:rPr lang="zh-TW" altLang="en-US" smtClean="0"/>
              <a:t>2020/9/10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B32B4-9E3E-4428-8090-4FC0B50A63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18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7025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326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2050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7311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499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026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4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95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005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303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155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821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907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32B4-9E3E-4428-8090-4FC0B50A6333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79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4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7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slide" Target="../slides/slide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slide" Target="../slides/slide5.xml"/><Relationship Id="rId4" Type="http://schemas.openxmlformats.org/officeDocument/2006/relationships/slide" Target="../slides/slide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slide" Target="../slides/slide2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5" Type="http://schemas.openxmlformats.org/officeDocument/2006/relationships/image" Target="../media/image15.png"/><Relationship Id="rId4" Type="http://schemas.openxmlformats.org/officeDocument/2006/relationships/slide" Target="../slides/slide2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slide" Target="../slides/slide2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slide" Target="../slides/slide4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slide" Target="../slides/slide4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38.xml"/><Relationship Id="rId3" Type="http://schemas.openxmlformats.org/officeDocument/2006/relationships/image" Target="../media/image5.png"/><Relationship Id="rId7" Type="http://schemas.openxmlformats.org/officeDocument/2006/relationships/slide" Target="../slides/slide42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4.xml"/><Relationship Id="rId11" Type="http://schemas.openxmlformats.org/officeDocument/2006/relationships/image" Target="../media/image7.png"/><Relationship Id="rId5" Type="http://schemas.openxmlformats.org/officeDocument/2006/relationships/slide" Target="../slides/slide5.xml"/><Relationship Id="rId10" Type="http://schemas.openxmlformats.org/officeDocument/2006/relationships/image" Target="../media/image6.png"/><Relationship Id="rId4" Type="http://schemas.openxmlformats.org/officeDocument/2006/relationships/slide" Target="../slides/slide3.xml"/><Relationship Id="rId9" Type="http://schemas.openxmlformats.org/officeDocument/2006/relationships/slide" Target="../slides/slide14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slide" Target="../slides/slide13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7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slide" Target="../slides/slide2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slide" Target="../slides/slide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slide" Target="../slides/slide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slide" Target="../slides/slide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../slides/slide24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slide" Target="..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3779C6-A488-423A-93C2-B2E303D48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B6C27A6-9E58-41E9-AAFE-7A28B4E683A7}"/>
              </a:ext>
            </a:extLst>
          </p:cNvPr>
          <p:cNvSpPr/>
          <p:nvPr userDrawn="1"/>
        </p:nvSpPr>
        <p:spPr>
          <a:xfrm>
            <a:off x="-1" y="0"/>
            <a:ext cx="7129971" cy="5143500"/>
          </a:xfrm>
          <a:prstGeom prst="rect">
            <a:avLst/>
          </a:prstGeom>
          <a:gradFill flip="none" rotWithShape="1">
            <a:gsLst>
              <a:gs pos="51000">
                <a:schemeClr val="bg1">
                  <a:lumMod val="79000"/>
                  <a:lumOff val="21000"/>
                  <a:alpha val="89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2">
            <a:extLst>
              <a:ext uri="{FF2B5EF4-FFF2-40B4-BE49-F238E27FC236}">
                <a16:creationId xmlns:a16="http://schemas.microsoft.com/office/drawing/2014/main" id="{A225E278-52A2-4A57-B502-0E48DC09A5DC}"/>
              </a:ext>
            </a:extLst>
          </p:cNvPr>
          <p:cNvSpPr/>
          <p:nvPr userDrawn="1"/>
        </p:nvSpPr>
        <p:spPr>
          <a:xfrm>
            <a:off x="2648030" y="398773"/>
            <a:ext cx="421293" cy="1018199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133A9FF4-1381-4BD9-83AD-658FD86FCE2D}"/>
              </a:ext>
            </a:extLst>
          </p:cNvPr>
          <p:cNvSpPr txBox="1"/>
          <p:nvPr userDrawn="1"/>
        </p:nvSpPr>
        <p:spPr>
          <a:xfrm>
            <a:off x="3209873" y="1"/>
            <a:ext cx="738664" cy="514350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>
            <a:defPPr>
              <a:defRPr lang="zh-TW"/>
            </a:defPPr>
            <a:lvl1pPr marL="0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8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4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600" b="1" spc="300" baseline="0" dirty="0">
                <a:solidFill>
                  <a:srgbClr val="432715"/>
                </a:solidFill>
                <a:latin typeface="新細明體" panose="02020500000000000000" pitchFamily="18" charset="-120"/>
                <a:ea typeface="+mn-ea"/>
              </a:rPr>
              <a:t>劉姥姥進大觀園</a:t>
            </a:r>
            <a:endParaRPr lang="zh-CN" altLang="en-US" sz="3600" b="1" spc="300" baseline="0" dirty="0">
              <a:solidFill>
                <a:srgbClr val="432715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8305A36-F466-4340-A79E-E5016A4563B5}"/>
              </a:ext>
            </a:extLst>
          </p:cNvPr>
          <p:cNvSpPr txBox="1"/>
          <p:nvPr userDrawn="1"/>
        </p:nvSpPr>
        <p:spPr>
          <a:xfrm>
            <a:off x="2581678" y="417906"/>
            <a:ext cx="553998" cy="1484335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>
            <a:defPPr>
              <a:defRPr lang="zh-TW"/>
            </a:defPPr>
            <a:lvl1pPr marL="0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8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4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第十課</a:t>
            </a:r>
            <a:endParaRPr lang="zh-CN" altLang="en-US" sz="2400" dirty="0">
              <a:solidFill>
                <a:srgbClr val="56321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C556F344-E21F-4992-A5D0-F7CBCB8AD73E}"/>
              </a:ext>
            </a:extLst>
          </p:cNvPr>
          <p:cNvSpPr txBox="1"/>
          <p:nvPr userDrawn="1"/>
        </p:nvSpPr>
        <p:spPr>
          <a:xfrm>
            <a:off x="3895144" y="3864409"/>
            <a:ext cx="553998" cy="1018199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>
            <a:defPPr>
              <a:defRPr lang="zh-TW"/>
            </a:defPPr>
            <a:lvl1pPr defTabSz="685732">
              <a:defRPr sz="3200">
                <a:solidFill>
                  <a:srgbClr val="857B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866" defTabSz="685732">
              <a:defRPr sz="1400"/>
            </a:lvl2pPr>
            <a:lvl3pPr marL="685732" defTabSz="685732">
              <a:defRPr sz="1400"/>
            </a:lvl3pPr>
            <a:lvl4pPr marL="1028598" defTabSz="685732">
              <a:defRPr sz="1400"/>
            </a:lvl4pPr>
            <a:lvl5pPr marL="1371464" defTabSz="685732">
              <a:defRPr sz="1400"/>
            </a:lvl5pPr>
            <a:lvl6pPr marL="1714331" defTabSz="685732">
              <a:defRPr sz="1400"/>
            </a:lvl6pPr>
            <a:lvl7pPr marL="2057195" defTabSz="685732">
              <a:defRPr sz="1400"/>
            </a:lvl7pPr>
            <a:lvl8pPr marL="2400060" defTabSz="685732">
              <a:defRPr sz="1400"/>
            </a:lvl8pPr>
            <a:lvl9pPr marL="2742926" defTabSz="685732">
              <a:defRPr sz="1400"/>
            </a:lvl9pPr>
          </a:lstStyle>
          <a:p>
            <a:pPr lvl="0"/>
            <a:r>
              <a:rPr lang="zh-TW" altLang="en-US" sz="2400" b="0" i="0" u="none" strike="noStrike" kern="1200" baseline="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曹雪芹</a:t>
            </a:r>
            <a:endParaRPr lang="zh-CN" altLang="en-US" sz="2400" dirty="0">
              <a:solidFill>
                <a:srgbClr val="56321B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" y="4710997"/>
            <a:ext cx="1080000" cy="3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探究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CD79FB2-842B-4247-AADE-5DA9B1931B65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DC714B58-1246-4A52-88CD-B906F9607A36}"/>
              </a:ext>
            </a:extLst>
          </p:cNvPr>
          <p:cNvSpPr txBox="1"/>
          <p:nvPr userDrawn="1"/>
        </p:nvSpPr>
        <p:spPr>
          <a:xfrm>
            <a:off x="0" y="263137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B87DAC77-C11A-4480-AA34-3D25AD3D03F8}"/>
              </a:ext>
            </a:extLst>
          </p:cNvPr>
          <p:cNvSpPr txBox="1"/>
          <p:nvPr userDrawn="1"/>
        </p:nvSpPr>
        <p:spPr>
          <a:xfrm>
            <a:off x="-1" y="976567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課文探究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EB0C15-7A22-4F1F-BB26-52FDBEFF00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897" y="4147805"/>
            <a:ext cx="656396" cy="81172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探究內文(字多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CD79FB2-842B-4247-AADE-5DA9B1931B65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87DAC77-C11A-4480-AA34-3D25AD3D03F8}"/>
              </a:ext>
            </a:extLst>
          </p:cNvPr>
          <p:cNvSpPr txBox="1"/>
          <p:nvPr userDrawn="1"/>
        </p:nvSpPr>
        <p:spPr>
          <a:xfrm>
            <a:off x="-1" y="976567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課文探究</a:t>
            </a:r>
          </a:p>
        </p:txBody>
      </p:sp>
      <p:sp>
        <p:nvSpPr>
          <p:cNvPr id="6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E08804E-F3EF-433A-8F50-868215CF3B5B}"/>
              </a:ext>
            </a:extLst>
          </p:cNvPr>
          <p:cNvSpPr txBox="1"/>
          <p:nvPr userDrawn="1"/>
        </p:nvSpPr>
        <p:spPr>
          <a:xfrm>
            <a:off x="0" y="263137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後補充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41368-C026-4D15-BD95-1D9CF218E4F4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4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6D999620-6451-473B-9F25-4D50BF5D5184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82C0F8C-06D8-4783-860B-B79120F835AA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延伸閱讀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7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題解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ACEA03E-E6B3-4B8F-9F23-AF9A05770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6CB5F29-AB8F-4B5C-B439-66CBB8866499}"/>
              </a:ext>
            </a:extLst>
          </p:cNvPr>
          <p:cNvSpPr/>
          <p:nvPr userDrawn="1"/>
        </p:nvSpPr>
        <p:spPr>
          <a:xfrm>
            <a:off x="170099" y="232797"/>
            <a:ext cx="8770150" cy="467790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DA5E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sp>
        <p:nvSpPr>
          <p:cNvPr id="2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918FBC8-CDB4-4CB6-8438-CC817EE35382}"/>
              </a:ext>
            </a:extLst>
          </p:cNvPr>
          <p:cNvSpPr txBox="1"/>
          <p:nvPr userDrawn="1"/>
        </p:nvSpPr>
        <p:spPr>
          <a:xfrm>
            <a:off x="-1" y="1121710"/>
            <a:ext cx="297518" cy="510993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</a:p>
        </p:txBody>
      </p:sp>
      <p:sp>
        <p:nvSpPr>
          <p:cNvPr id="7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ABA40548-371C-4D8E-BFE3-C349B3B8DC85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45383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6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題解隱藏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ACEA03E-E6B3-4B8F-9F23-AF9A05770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70D30D7-F40C-428B-82AE-E657B3244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75" y="3048"/>
            <a:ext cx="8754249" cy="4901404"/>
          </a:xfrm>
          <a:prstGeom prst="rect">
            <a:avLst/>
          </a:prstGeom>
          <a:solidFill>
            <a:srgbClr val="7195B3"/>
          </a:solidFill>
          <a:ln>
            <a:noFill/>
          </a:ln>
        </p:spPr>
      </p:pic>
      <p:sp>
        <p:nvSpPr>
          <p:cNvPr id="8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C54A9AE-C967-4B32-813E-C389D1771810}"/>
              </a:ext>
            </a:extLst>
          </p:cNvPr>
          <p:cNvSpPr txBox="1"/>
          <p:nvPr userDrawn="1"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0918FBC8-CDB4-4CB6-8438-CC817EE35382}"/>
              </a:ext>
            </a:extLst>
          </p:cNvPr>
          <p:cNvSpPr txBox="1"/>
          <p:nvPr userDrawn="1"/>
        </p:nvSpPr>
        <p:spPr>
          <a:xfrm>
            <a:off x="-1" y="910863"/>
            <a:ext cx="297518" cy="510993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12CB90-6EA0-413C-8E0E-D5299D31A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0"/>
            <a:ext cx="1006929" cy="163800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45383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作者介紹隱藏片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ACEA03E-E6B3-4B8F-9F23-AF9A05770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6CB5F29-AB8F-4B5C-B439-66CBB8866499}"/>
              </a:ext>
            </a:extLst>
          </p:cNvPr>
          <p:cNvSpPr/>
          <p:nvPr userDrawn="1"/>
        </p:nvSpPr>
        <p:spPr>
          <a:xfrm>
            <a:off x="170099" y="232797"/>
            <a:ext cx="8770150" cy="467790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DA5E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sp>
        <p:nvSpPr>
          <p:cNvPr id="2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918FBC8-CDB4-4CB6-8438-CC817EE35382}"/>
              </a:ext>
            </a:extLst>
          </p:cNvPr>
          <p:cNvSpPr txBox="1"/>
          <p:nvPr userDrawn="1"/>
        </p:nvSpPr>
        <p:spPr>
          <a:xfrm>
            <a:off x="-1" y="1121710"/>
            <a:ext cx="297518" cy="911741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D48215F-55CB-479A-8173-C17CC217CE26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A20A2CE-9529-4C91-96F0-B11A9CD87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0"/>
            <a:ext cx="1006929" cy="1638009"/>
          </a:xfrm>
          <a:prstGeom prst="rect">
            <a:avLst/>
          </a:prstGeom>
        </p:spPr>
      </p:pic>
      <p:sp>
        <p:nvSpPr>
          <p:cNvPr id="1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2D34351F-6EAB-4D30-A97B-D81FC0E84142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45383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作者介紹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ACEA03E-E6B3-4B8F-9F23-AF9A05770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2C27D8B-1527-49F9-9020-CEDE4FE99D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75" y="3048"/>
            <a:ext cx="8754249" cy="4901404"/>
          </a:xfrm>
          <a:prstGeom prst="rect">
            <a:avLst/>
          </a:prstGeom>
          <a:solidFill>
            <a:srgbClr val="7195B3"/>
          </a:solidFill>
          <a:ln>
            <a:noFill/>
          </a:ln>
        </p:spPr>
      </p:pic>
      <p:sp>
        <p:nvSpPr>
          <p:cNvPr id="11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F0CA230-A64A-48EB-9874-A2088645BC0F}"/>
              </a:ext>
            </a:extLst>
          </p:cNvPr>
          <p:cNvSpPr txBox="1"/>
          <p:nvPr userDrawn="1"/>
        </p:nvSpPr>
        <p:spPr>
          <a:xfrm>
            <a:off x="-1" y="910863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5000960-D0FC-4F92-8C0D-2F9C81DE9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0"/>
            <a:ext cx="1006929" cy="1638009"/>
          </a:xfrm>
          <a:prstGeom prst="rect">
            <a:avLst/>
          </a:prstGeom>
        </p:spPr>
      </p:pic>
      <p:sp>
        <p:nvSpPr>
          <p:cNvPr id="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D058BE4E-E748-407E-BBEF-C92A859425FD}"/>
              </a:ext>
            </a:extLst>
          </p:cNvPr>
          <p:cNvSpPr txBox="1"/>
          <p:nvPr userDrawn="1"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45383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探究注釋外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ACEA03E-E6B3-4B8F-9F23-AF9A05770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49B6603-5817-40C5-9D0E-4BC368651316}"/>
              </a:ext>
            </a:extLst>
          </p:cNvPr>
          <p:cNvSpPr/>
          <p:nvPr userDrawn="1"/>
        </p:nvSpPr>
        <p:spPr>
          <a:xfrm>
            <a:off x="170099" y="232797"/>
            <a:ext cx="8770150" cy="467790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DA5E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950EA711-768D-4CC6-BB86-4959169D64D1}"/>
              </a:ext>
            </a:extLst>
          </p:cNvPr>
          <p:cNvSpPr txBox="1"/>
          <p:nvPr userDrawn="1"/>
        </p:nvSpPr>
        <p:spPr>
          <a:xfrm>
            <a:off x="-1" y="112565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課文探究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9A035AF-5C2E-45FC-BF36-3B2D74C08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0"/>
            <a:ext cx="1006929" cy="1638009"/>
          </a:xfrm>
          <a:prstGeom prst="rect">
            <a:avLst/>
          </a:prstGeom>
        </p:spPr>
      </p:pic>
      <p:sp>
        <p:nvSpPr>
          <p:cNvPr id="1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21A41A17-3389-4A14-8A3E-2A48BB85D661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45383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探究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ACEA03E-E6B3-4B8F-9F23-AF9A05770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FAC9F63-1031-4D14-A263-BACF267A4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75" y="3048"/>
            <a:ext cx="8754249" cy="4901404"/>
          </a:xfrm>
          <a:prstGeom prst="rect">
            <a:avLst/>
          </a:prstGeom>
          <a:solidFill>
            <a:srgbClr val="7195B3"/>
          </a:solidFill>
          <a:ln>
            <a:noFill/>
          </a:ln>
        </p:spPr>
      </p:pic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950EA711-768D-4CC6-BB86-4959169D64D1}"/>
              </a:ext>
            </a:extLst>
          </p:cNvPr>
          <p:cNvSpPr txBox="1"/>
          <p:nvPr userDrawn="1"/>
        </p:nvSpPr>
        <p:spPr>
          <a:xfrm>
            <a:off x="-1" y="910863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課文探究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F8D9A91-1F59-4D0B-B4A8-8BBF2D3FE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1"/>
            <a:ext cx="1006929" cy="163800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45383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探究隱藏片(字多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ACEA03E-E6B3-4B8F-9F23-AF9A05770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73F0A19-53AD-464F-83FB-BCACF8CC7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75" y="3048"/>
            <a:ext cx="8754249" cy="4901404"/>
          </a:xfrm>
          <a:prstGeom prst="rect">
            <a:avLst/>
          </a:prstGeom>
          <a:solidFill>
            <a:srgbClr val="7195B3"/>
          </a:solidFill>
          <a:ln>
            <a:noFill/>
          </a:ln>
        </p:spPr>
      </p:pic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950EA711-768D-4CC6-BB86-4959169D64D1}"/>
              </a:ext>
            </a:extLst>
          </p:cNvPr>
          <p:cNvSpPr txBox="1"/>
          <p:nvPr userDrawn="1"/>
        </p:nvSpPr>
        <p:spPr>
          <a:xfrm>
            <a:off x="-1" y="910863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課文探究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45383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目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006040-C95B-4D76-A2A4-BE0F0F1FF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FF13AA04-8415-460C-AC97-7D4C110676CB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FDFDF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86A95E7C-C44C-4291-8B81-067C396690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50" y="273556"/>
            <a:ext cx="8130109" cy="4566709"/>
          </a:xfrm>
          <a:prstGeom prst="rect">
            <a:avLst/>
          </a:prstGeom>
        </p:spPr>
      </p:pic>
      <p:sp>
        <p:nvSpPr>
          <p:cNvPr id="49" name="TextBox 9">
            <a:extLst>
              <a:ext uri="{FF2B5EF4-FFF2-40B4-BE49-F238E27FC236}">
                <a16:creationId xmlns:a16="http://schemas.microsoft.com/office/drawing/2014/main" id="{6B9F1585-E717-423C-B022-9EA4952DEE86}"/>
              </a:ext>
            </a:extLst>
          </p:cNvPr>
          <p:cNvSpPr txBox="1"/>
          <p:nvPr userDrawn="1"/>
        </p:nvSpPr>
        <p:spPr>
          <a:xfrm>
            <a:off x="461243" y="479796"/>
            <a:ext cx="861774" cy="792089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/>
          <a:p>
            <a:r>
              <a:rPr lang="zh-TW" altLang="en-US" sz="4400" b="1" dirty="0">
                <a:solidFill>
                  <a:srgbClr val="56321B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目</a:t>
            </a:r>
            <a:endParaRPr lang="zh-CN" altLang="en-US" sz="4400" b="1" dirty="0">
              <a:solidFill>
                <a:srgbClr val="56321B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EF67022F-FD0C-4556-84A5-64D9D2D5D77D}"/>
              </a:ext>
            </a:extLst>
          </p:cNvPr>
          <p:cNvSpPr txBox="1"/>
          <p:nvPr userDrawn="1"/>
        </p:nvSpPr>
        <p:spPr>
          <a:xfrm>
            <a:off x="461243" y="2135981"/>
            <a:ext cx="861774" cy="792089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/>
          <a:p>
            <a:r>
              <a:rPr lang="zh-TW" altLang="en-US" sz="4400" b="1" dirty="0">
                <a:solidFill>
                  <a:srgbClr val="56321B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次</a:t>
            </a:r>
            <a:endParaRPr lang="zh-CN" altLang="en-US" sz="4400" b="1" dirty="0">
              <a:solidFill>
                <a:srgbClr val="56321B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77588E1C-ACBD-4AC0-A16E-6E30A6556632}"/>
              </a:ext>
            </a:extLst>
          </p:cNvPr>
          <p:cNvGrpSpPr/>
          <p:nvPr userDrawn="1"/>
        </p:nvGrpSpPr>
        <p:grpSpPr>
          <a:xfrm>
            <a:off x="1537351" y="-296680"/>
            <a:ext cx="677108" cy="3791747"/>
            <a:chOff x="5529574" y="-287896"/>
            <a:chExt cx="677108" cy="3791747"/>
          </a:xfrm>
        </p:grpSpPr>
        <p:sp>
          <p:nvSpPr>
            <p:cNvPr id="52" name="矩形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68742EB0-3AD2-48E3-9277-6FEFC8121261}"/>
                </a:ext>
              </a:extLst>
            </p:cNvPr>
            <p:cNvSpPr/>
            <p:nvPr/>
          </p:nvSpPr>
          <p:spPr>
            <a:xfrm>
              <a:off x="5570034" y="586741"/>
              <a:ext cx="591095" cy="28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53" name="直接连接符 12">
              <a:extLst>
                <a:ext uri="{FF2B5EF4-FFF2-40B4-BE49-F238E27FC236}">
                  <a16:creationId xmlns:a16="http://schemas.microsoft.com/office/drawing/2014/main" id="{B8A10E42-24E0-48AD-97F0-CB54FD1A91CE}"/>
                </a:ext>
              </a:extLst>
            </p:cNvPr>
            <p:cNvCxnSpPr/>
            <p:nvPr/>
          </p:nvCxnSpPr>
          <p:spPr>
            <a:xfrm>
              <a:off x="5591634" y="-287896"/>
              <a:ext cx="0" cy="334837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FB2B01B-C7BB-4B5D-A86E-4E098636A6A6}"/>
                </a:ext>
              </a:extLst>
            </p:cNvPr>
            <p:cNvSpPr txBox="1"/>
            <p:nvPr/>
          </p:nvSpPr>
          <p:spPr>
            <a:xfrm>
              <a:off x="5529574" y="1076240"/>
              <a:ext cx="677108" cy="2427611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algn="dist"/>
              <a:r>
                <a:rPr lang="zh-TW" altLang="en-US" sz="3200" spc="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課前引導</a:t>
              </a:r>
              <a:endParaRPr lang="zh-CN" altLang="en-US" sz="3200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CD0E6484-C01E-4B0D-AFC7-CE977CA8C1A4}"/>
                </a:ext>
              </a:extLst>
            </p:cNvPr>
            <p:cNvGrpSpPr/>
            <p:nvPr/>
          </p:nvGrpSpPr>
          <p:grpSpPr>
            <a:xfrm>
              <a:off x="5636196" y="647700"/>
              <a:ext cx="463865" cy="428540"/>
              <a:chOff x="5636196" y="647700"/>
              <a:chExt cx="463865" cy="428540"/>
            </a:xfrm>
          </p:grpSpPr>
          <p:sp>
            <p:nvSpPr>
              <p:cNvPr id="56" name="矩形 5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38136A1-63AE-4A0E-B550-3401773C9F21}"/>
                  </a:ext>
                </a:extLst>
              </p:cNvPr>
              <p:cNvSpPr/>
              <p:nvPr/>
            </p:nvSpPr>
            <p:spPr>
              <a:xfrm>
                <a:off x="5636196" y="647700"/>
                <a:ext cx="463865" cy="428540"/>
              </a:xfrm>
              <a:prstGeom prst="rect">
                <a:avLst/>
              </a:prstGeom>
              <a:solidFill>
                <a:srgbClr val="DC634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2C3F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928A6195-03FA-4AC9-8A4A-A68A557D5A6D}"/>
                  </a:ext>
                </a:extLst>
              </p:cNvPr>
              <p:cNvSpPr/>
              <p:nvPr/>
            </p:nvSpPr>
            <p:spPr>
              <a:xfrm>
                <a:off x="5636196" y="719095"/>
                <a:ext cx="463865" cy="282868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8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endParaRPr lang="zh-CN" altLang="en-US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3057AE8E-D777-4B74-A1C1-7E05D052F989}"/>
              </a:ext>
            </a:extLst>
          </p:cNvPr>
          <p:cNvGrpSpPr/>
          <p:nvPr userDrawn="1"/>
        </p:nvGrpSpPr>
        <p:grpSpPr>
          <a:xfrm>
            <a:off x="2452705" y="1657358"/>
            <a:ext cx="677108" cy="3349266"/>
            <a:chOff x="4611728" y="1666142"/>
            <a:chExt cx="677108" cy="3349266"/>
          </a:xfrm>
        </p:grpSpPr>
        <p:sp>
          <p:nvSpPr>
            <p:cNvPr id="60" name="矩形 59">
              <a:hlinkClick r:id="rId5" action="ppaction://hlinksldjump"/>
              <a:extLst>
                <a:ext uri="{FF2B5EF4-FFF2-40B4-BE49-F238E27FC236}">
                  <a16:creationId xmlns:a16="http://schemas.microsoft.com/office/drawing/2014/main" id="{06BBE85D-D3EB-4982-B9BB-143717666EF9}"/>
                </a:ext>
              </a:extLst>
            </p:cNvPr>
            <p:cNvSpPr/>
            <p:nvPr/>
          </p:nvSpPr>
          <p:spPr>
            <a:xfrm>
              <a:off x="4652188" y="1666142"/>
              <a:ext cx="591095" cy="288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61" name="直接连接符 12">
              <a:extLst>
                <a:ext uri="{FF2B5EF4-FFF2-40B4-BE49-F238E27FC236}">
                  <a16:creationId xmlns:a16="http://schemas.microsoft.com/office/drawing/2014/main" id="{D9DBDD4A-8A88-4EBD-B180-A515DA8248FF}"/>
                </a:ext>
              </a:extLst>
            </p:cNvPr>
            <p:cNvCxnSpPr/>
            <p:nvPr/>
          </p:nvCxnSpPr>
          <p:spPr>
            <a:xfrm>
              <a:off x="4666588" y="1667036"/>
              <a:ext cx="0" cy="334837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">
              <a:hlinkClick r:id="rId5" action="ppaction://hlinksldjump"/>
              <a:extLst>
                <a:ext uri="{FF2B5EF4-FFF2-40B4-BE49-F238E27FC236}">
                  <a16:creationId xmlns:a16="http://schemas.microsoft.com/office/drawing/2014/main" id="{673F2DB1-0EDE-4102-8A55-9DA683955F6A}"/>
                </a:ext>
              </a:extLst>
            </p:cNvPr>
            <p:cNvSpPr txBox="1"/>
            <p:nvPr/>
          </p:nvSpPr>
          <p:spPr>
            <a:xfrm>
              <a:off x="4611728" y="2163161"/>
              <a:ext cx="677108" cy="2427611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pPr algn="dist"/>
              <a:r>
                <a:rPr lang="zh-TW" altLang="en-US" sz="3200" spc="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題解</a:t>
              </a:r>
              <a:endParaRPr lang="zh-CN" altLang="en-US" sz="3200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DD5E13DC-61B9-4CD9-98F8-CE915BD1223F}"/>
                </a:ext>
              </a:extLst>
            </p:cNvPr>
            <p:cNvGrpSpPr/>
            <p:nvPr/>
          </p:nvGrpSpPr>
          <p:grpSpPr>
            <a:xfrm>
              <a:off x="4714167" y="1734621"/>
              <a:ext cx="463865" cy="428540"/>
              <a:chOff x="5636196" y="647700"/>
              <a:chExt cx="463865" cy="428540"/>
            </a:xfrm>
          </p:grpSpPr>
          <p:sp>
            <p:nvSpPr>
              <p:cNvPr id="64" name="矩形 6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9F39EF3-C879-43D6-9C50-FBD74B7F530A}"/>
                  </a:ext>
                </a:extLst>
              </p:cNvPr>
              <p:cNvSpPr/>
              <p:nvPr/>
            </p:nvSpPr>
            <p:spPr>
              <a:xfrm>
                <a:off x="5636196" y="647700"/>
                <a:ext cx="463865" cy="428540"/>
              </a:xfrm>
              <a:prstGeom prst="rect">
                <a:avLst/>
              </a:prstGeom>
              <a:solidFill>
                <a:srgbClr val="DC634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2C3F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5" name="矩形 6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263676E-F7B7-4FB2-A226-A761C4EB452F}"/>
                  </a:ext>
                </a:extLst>
              </p:cNvPr>
              <p:cNvSpPr/>
              <p:nvPr/>
            </p:nvSpPr>
            <p:spPr>
              <a:xfrm>
                <a:off x="5636196" y="719095"/>
                <a:ext cx="463865" cy="282868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8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endParaRPr lang="zh-CN" altLang="en-US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8E38D46F-12AA-48DC-B255-ADB3713E6F1D}"/>
              </a:ext>
            </a:extLst>
          </p:cNvPr>
          <p:cNvGrpSpPr/>
          <p:nvPr userDrawn="1"/>
        </p:nvGrpSpPr>
        <p:grpSpPr>
          <a:xfrm>
            <a:off x="3368059" y="-296680"/>
            <a:ext cx="677108" cy="3791747"/>
            <a:chOff x="3693882" y="-287896"/>
            <a:chExt cx="677108" cy="3791747"/>
          </a:xfrm>
        </p:grpSpPr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E63AD677-81EC-480B-9155-2E4A65597F30}"/>
                </a:ext>
              </a:extLst>
            </p:cNvPr>
            <p:cNvGrpSpPr/>
            <p:nvPr/>
          </p:nvGrpSpPr>
          <p:grpSpPr>
            <a:xfrm>
              <a:off x="3693882" y="-287896"/>
              <a:ext cx="677108" cy="3791747"/>
              <a:chOff x="1658491" y="-741048"/>
              <a:chExt cx="677108" cy="3791747"/>
            </a:xfrm>
          </p:grpSpPr>
          <p:sp>
            <p:nvSpPr>
              <p:cNvPr id="71" name="矩形 7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7EC3E723-B58A-4D4E-A1DF-05FD3327867A}"/>
                  </a:ext>
                </a:extLst>
              </p:cNvPr>
              <p:cNvSpPr/>
              <p:nvPr/>
            </p:nvSpPr>
            <p:spPr>
              <a:xfrm>
                <a:off x="1698951" y="133589"/>
                <a:ext cx="591095" cy="28847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72" name="直接连接符 12">
                <a:extLst>
                  <a:ext uri="{FF2B5EF4-FFF2-40B4-BE49-F238E27FC236}">
                    <a16:creationId xmlns:a16="http://schemas.microsoft.com/office/drawing/2014/main" id="{A79F747E-C626-47A8-B302-685E0ED57DFA}"/>
                  </a:ext>
                </a:extLst>
              </p:cNvPr>
              <p:cNvCxnSpPr/>
              <p:nvPr/>
            </p:nvCxnSpPr>
            <p:spPr>
              <a:xfrm>
                <a:off x="1713351" y="-741048"/>
                <a:ext cx="0" cy="3348372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B898E28-5AE6-46BD-A397-A4B8C1FA25E9}"/>
                  </a:ext>
                </a:extLst>
              </p:cNvPr>
              <p:cNvSpPr txBox="1"/>
              <p:nvPr/>
            </p:nvSpPr>
            <p:spPr>
              <a:xfrm>
                <a:off x="1658491" y="623088"/>
                <a:ext cx="677108" cy="2427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 rtlCol="0" anchor="ctr">
                <a:spAutoFit/>
              </a:bodyPr>
              <a:lstStyle/>
              <a:p>
                <a:pPr algn="dist"/>
                <a:r>
                  <a:rPr lang="zh-TW" altLang="en-US" sz="3200" spc="400" dirty="0">
                    <a:solidFill>
                      <a:srgbClr val="56321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作者介紹</a:t>
                </a:r>
                <a:endParaRPr lang="zh-CN" altLang="en-US" sz="3200" spc="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69" name="矩形 68">
              <a:hlinkClick r:id="rId6" action="ppaction://hlinksldjump"/>
              <a:extLst>
                <a:ext uri="{FF2B5EF4-FFF2-40B4-BE49-F238E27FC236}">
                  <a16:creationId xmlns:a16="http://schemas.microsoft.com/office/drawing/2014/main" id="{1B12539A-B143-4A5A-B206-1462B936A623}"/>
                </a:ext>
              </a:extLst>
            </p:cNvPr>
            <p:cNvSpPr/>
            <p:nvPr/>
          </p:nvSpPr>
          <p:spPr>
            <a:xfrm>
              <a:off x="3799645" y="647700"/>
              <a:ext cx="463865" cy="428540"/>
            </a:xfrm>
            <a:prstGeom prst="rect">
              <a:avLst/>
            </a:prstGeom>
            <a:solidFill>
              <a:srgbClr val="DC6347"/>
            </a:solidFill>
            <a:ln w="9525"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矩形 69">
              <a:hlinkClick r:id="rId6" action="ppaction://hlinksldjump"/>
              <a:extLst>
                <a:ext uri="{FF2B5EF4-FFF2-40B4-BE49-F238E27FC236}">
                  <a16:creationId xmlns:a16="http://schemas.microsoft.com/office/drawing/2014/main" id="{9DC0630C-01F6-4679-9DC5-7F9BC4788589}"/>
                </a:ext>
              </a:extLst>
            </p:cNvPr>
            <p:cNvSpPr/>
            <p:nvPr/>
          </p:nvSpPr>
          <p:spPr>
            <a:xfrm>
              <a:off x="3799645" y="719095"/>
              <a:ext cx="463865" cy="282868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86A98EC4-D253-45CB-A5F3-F5810B81EFAF}"/>
              </a:ext>
            </a:extLst>
          </p:cNvPr>
          <p:cNvGrpSpPr/>
          <p:nvPr userDrawn="1"/>
        </p:nvGrpSpPr>
        <p:grpSpPr>
          <a:xfrm>
            <a:off x="4283413" y="1657359"/>
            <a:ext cx="677108" cy="3380740"/>
            <a:chOff x="2776036" y="1666143"/>
            <a:chExt cx="677108" cy="3380740"/>
          </a:xfrm>
        </p:grpSpPr>
        <p:sp>
          <p:nvSpPr>
            <p:cNvPr id="76" name="矩形 75">
              <a:hlinkClick r:id="rId7" action="ppaction://hlinksldjump"/>
              <a:extLst>
                <a:ext uri="{FF2B5EF4-FFF2-40B4-BE49-F238E27FC236}">
                  <a16:creationId xmlns:a16="http://schemas.microsoft.com/office/drawing/2014/main" id="{D4922DE8-FAB3-496D-8BC1-A150D248BB51}"/>
                </a:ext>
              </a:extLst>
            </p:cNvPr>
            <p:cNvSpPr/>
            <p:nvPr/>
          </p:nvSpPr>
          <p:spPr>
            <a:xfrm>
              <a:off x="2816496" y="1666143"/>
              <a:ext cx="591095" cy="2883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77" name="直接连接符 12">
              <a:extLst>
                <a:ext uri="{FF2B5EF4-FFF2-40B4-BE49-F238E27FC236}">
                  <a16:creationId xmlns:a16="http://schemas.microsoft.com/office/drawing/2014/main" id="{F1EA73CA-5534-420B-B4A9-F4AD9185E716}"/>
                </a:ext>
              </a:extLst>
            </p:cNvPr>
            <p:cNvCxnSpPr/>
            <p:nvPr/>
          </p:nvCxnSpPr>
          <p:spPr>
            <a:xfrm>
              <a:off x="2830896" y="1698511"/>
              <a:ext cx="0" cy="334837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5B276FEA-C038-42BC-8151-35A68E38EF00}"/>
                </a:ext>
              </a:extLst>
            </p:cNvPr>
            <p:cNvSpPr txBox="1"/>
            <p:nvPr/>
          </p:nvSpPr>
          <p:spPr>
            <a:xfrm>
              <a:off x="2776036" y="2172686"/>
              <a:ext cx="677108" cy="2377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rtlCol="0" anchor="ctr">
              <a:spAutoFit/>
            </a:bodyPr>
            <a:lstStyle/>
            <a:p>
              <a:pPr algn="dist"/>
              <a:r>
                <a:rPr lang="zh-TW" altLang="en-US" sz="3200" spc="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課文探究</a:t>
              </a:r>
              <a:endParaRPr lang="zh-CN" altLang="en-US" sz="3200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0CA25A65-BC67-4FC3-AA33-7BFE84884049}"/>
                </a:ext>
              </a:extLst>
            </p:cNvPr>
            <p:cNvGrpSpPr/>
            <p:nvPr/>
          </p:nvGrpSpPr>
          <p:grpSpPr>
            <a:xfrm>
              <a:off x="2877716" y="1744146"/>
              <a:ext cx="463865" cy="428540"/>
              <a:chOff x="5636196" y="647700"/>
              <a:chExt cx="463865" cy="428540"/>
            </a:xfrm>
          </p:grpSpPr>
          <p:sp>
            <p:nvSpPr>
              <p:cNvPr id="80" name="矩形 7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F61DD05-45F2-484F-B13E-D04793FF0465}"/>
                  </a:ext>
                </a:extLst>
              </p:cNvPr>
              <p:cNvSpPr/>
              <p:nvPr/>
            </p:nvSpPr>
            <p:spPr>
              <a:xfrm>
                <a:off x="5636196" y="647700"/>
                <a:ext cx="463865" cy="428540"/>
              </a:xfrm>
              <a:prstGeom prst="rect">
                <a:avLst/>
              </a:prstGeom>
              <a:solidFill>
                <a:srgbClr val="DC6347"/>
              </a:solidFill>
              <a:ln w="9525"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2C3F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1" name="矩形 8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F765D78-6F04-43EE-98B6-6D795A910166}"/>
                  </a:ext>
                </a:extLst>
              </p:cNvPr>
              <p:cNvSpPr/>
              <p:nvPr/>
            </p:nvSpPr>
            <p:spPr>
              <a:xfrm>
                <a:off x="5636196" y="719095"/>
                <a:ext cx="463865" cy="282868"/>
              </a:xfrm>
              <a:prstGeom prst="rect">
                <a:avLst/>
              </a:prstGeom>
              <a:noFill/>
              <a:ln w="31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8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</a:t>
                </a:r>
                <a:endParaRPr lang="zh-CN" altLang="en-US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1E877546-53C5-45CD-8D44-CD0BDDEA988C}"/>
              </a:ext>
            </a:extLst>
          </p:cNvPr>
          <p:cNvGrpSpPr/>
          <p:nvPr userDrawn="1"/>
        </p:nvGrpSpPr>
        <p:grpSpPr>
          <a:xfrm>
            <a:off x="5198767" y="-296680"/>
            <a:ext cx="677108" cy="4293839"/>
            <a:chOff x="3693882" y="-287896"/>
            <a:chExt cx="677108" cy="4293839"/>
          </a:xfrm>
        </p:grpSpPr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348E6549-69A2-4746-ACB1-E958CD69A730}"/>
                </a:ext>
              </a:extLst>
            </p:cNvPr>
            <p:cNvGrpSpPr/>
            <p:nvPr/>
          </p:nvGrpSpPr>
          <p:grpSpPr>
            <a:xfrm>
              <a:off x="3693882" y="-287896"/>
              <a:ext cx="677108" cy="4293839"/>
              <a:chOff x="1658491" y="-741048"/>
              <a:chExt cx="677108" cy="4293839"/>
            </a:xfrm>
          </p:grpSpPr>
          <p:sp>
            <p:nvSpPr>
              <p:cNvPr id="85" name="矩形 8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B7E44A9-1A14-459E-8BF3-DE6055EDD405}"/>
                  </a:ext>
                </a:extLst>
              </p:cNvPr>
              <p:cNvSpPr/>
              <p:nvPr/>
            </p:nvSpPr>
            <p:spPr>
              <a:xfrm>
                <a:off x="1698951" y="133588"/>
                <a:ext cx="591095" cy="3419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6" name="直接连接符 12">
                <a:extLst>
                  <a:ext uri="{FF2B5EF4-FFF2-40B4-BE49-F238E27FC236}">
                    <a16:creationId xmlns:a16="http://schemas.microsoft.com/office/drawing/2014/main" id="{06054EE1-C7B4-4983-93A9-7D3EBEEBAE2E}"/>
                  </a:ext>
                </a:extLst>
              </p:cNvPr>
              <p:cNvCxnSpPr/>
              <p:nvPr/>
            </p:nvCxnSpPr>
            <p:spPr>
              <a:xfrm>
                <a:off x="1713351" y="-741048"/>
                <a:ext cx="0" cy="3348372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5FFA3D5-3D84-4187-9C14-0DA682501ECD}"/>
                  </a:ext>
                </a:extLst>
              </p:cNvPr>
              <p:cNvSpPr txBox="1"/>
              <p:nvPr userDrawn="1"/>
            </p:nvSpPr>
            <p:spPr>
              <a:xfrm>
                <a:off x="1658491" y="623088"/>
                <a:ext cx="677108" cy="2883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 rtlCol="0" anchor="ctr">
                <a:spAutoFit/>
              </a:bodyPr>
              <a:lstStyle/>
              <a:p>
                <a:pPr algn="dist"/>
                <a:r>
                  <a:rPr lang="zh-TW" altLang="en-US" sz="3200" kern="1200" spc="400" dirty="0">
                    <a:solidFill>
                      <a:srgbClr val="56321B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問題與討論</a:t>
                </a:r>
                <a:endParaRPr lang="zh-CN" altLang="en-US" sz="3200" kern="1200" spc="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83" name="矩形 82">
              <a:hlinkClick r:id="rId8" action="ppaction://hlinksldjump"/>
              <a:extLst>
                <a:ext uri="{FF2B5EF4-FFF2-40B4-BE49-F238E27FC236}">
                  <a16:creationId xmlns:a16="http://schemas.microsoft.com/office/drawing/2014/main" id="{61E8210B-E858-4EC4-9A0F-569B6CFC9BA9}"/>
                </a:ext>
              </a:extLst>
            </p:cNvPr>
            <p:cNvSpPr/>
            <p:nvPr/>
          </p:nvSpPr>
          <p:spPr>
            <a:xfrm>
              <a:off x="3799645" y="647700"/>
              <a:ext cx="463865" cy="428540"/>
            </a:xfrm>
            <a:prstGeom prst="rect">
              <a:avLst/>
            </a:prstGeom>
            <a:solidFill>
              <a:srgbClr val="DC6347"/>
            </a:solidFill>
            <a:ln w="9525"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矩形 83">
              <a:hlinkClick r:id="rId8" action="ppaction://hlinksldjump"/>
              <a:extLst>
                <a:ext uri="{FF2B5EF4-FFF2-40B4-BE49-F238E27FC236}">
                  <a16:creationId xmlns:a16="http://schemas.microsoft.com/office/drawing/2014/main" id="{64A9AB0B-2FEA-4162-9DA9-F35E4E7DC895}"/>
                </a:ext>
              </a:extLst>
            </p:cNvPr>
            <p:cNvSpPr/>
            <p:nvPr/>
          </p:nvSpPr>
          <p:spPr>
            <a:xfrm>
              <a:off x="3799645" y="719095"/>
              <a:ext cx="463865" cy="282868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endParaRPr lang="zh-CN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9F6BD53D-1449-4E51-90ED-86788D71A400}"/>
              </a:ext>
            </a:extLst>
          </p:cNvPr>
          <p:cNvGrpSpPr/>
          <p:nvPr userDrawn="1"/>
        </p:nvGrpSpPr>
        <p:grpSpPr>
          <a:xfrm>
            <a:off x="6114123" y="1657359"/>
            <a:ext cx="677108" cy="3380740"/>
            <a:chOff x="2776036" y="1666143"/>
            <a:chExt cx="677108" cy="3380740"/>
          </a:xfrm>
        </p:grpSpPr>
        <p:sp>
          <p:nvSpPr>
            <p:cNvPr id="89" name="矩形 88">
              <a:hlinkClick r:id="rId9" action="ppaction://hlinksldjump"/>
              <a:extLst>
                <a:ext uri="{FF2B5EF4-FFF2-40B4-BE49-F238E27FC236}">
                  <a16:creationId xmlns:a16="http://schemas.microsoft.com/office/drawing/2014/main" id="{B13DFCF1-2D82-401E-A09B-0EDCB2D21FDD}"/>
                </a:ext>
              </a:extLst>
            </p:cNvPr>
            <p:cNvSpPr/>
            <p:nvPr/>
          </p:nvSpPr>
          <p:spPr>
            <a:xfrm>
              <a:off x="2816496" y="1666143"/>
              <a:ext cx="591095" cy="2883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90" name="直接连接符 12">
              <a:extLst>
                <a:ext uri="{FF2B5EF4-FFF2-40B4-BE49-F238E27FC236}">
                  <a16:creationId xmlns:a16="http://schemas.microsoft.com/office/drawing/2014/main" id="{EAAF4D4E-7AF9-47F4-B9FA-06983FA198E1}"/>
                </a:ext>
              </a:extLst>
            </p:cNvPr>
            <p:cNvCxnSpPr/>
            <p:nvPr/>
          </p:nvCxnSpPr>
          <p:spPr>
            <a:xfrm>
              <a:off x="2830896" y="1698511"/>
              <a:ext cx="0" cy="3348372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6">
              <a:hlinkClick r:id="rId9" action="ppaction://hlinksldjump"/>
              <a:extLst>
                <a:ext uri="{FF2B5EF4-FFF2-40B4-BE49-F238E27FC236}">
                  <a16:creationId xmlns:a16="http://schemas.microsoft.com/office/drawing/2014/main" id="{2C6C6FA6-8E2D-41FD-9ECA-1CCEDD810B0D}"/>
                </a:ext>
              </a:extLst>
            </p:cNvPr>
            <p:cNvSpPr txBox="1"/>
            <p:nvPr/>
          </p:nvSpPr>
          <p:spPr>
            <a:xfrm>
              <a:off x="2776036" y="2172686"/>
              <a:ext cx="677108" cy="2377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 rtlCol="0" anchor="ctr">
              <a:spAutoFit/>
            </a:bodyPr>
            <a:lstStyle/>
            <a:p>
              <a:pPr algn="dist"/>
              <a:r>
                <a:rPr lang="zh-TW" altLang="en-US" sz="3200" spc="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延伸閱讀</a:t>
              </a:r>
            </a:p>
          </p:txBody>
        </p:sp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4811CD23-DAE6-4C4C-A491-86F79AA4A8CF}"/>
                </a:ext>
              </a:extLst>
            </p:cNvPr>
            <p:cNvGrpSpPr/>
            <p:nvPr/>
          </p:nvGrpSpPr>
          <p:grpSpPr>
            <a:xfrm>
              <a:off x="2877716" y="1744146"/>
              <a:ext cx="463865" cy="428540"/>
              <a:chOff x="5636196" y="647700"/>
              <a:chExt cx="463865" cy="428540"/>
            </a:xfrm>
          </p:grpSpPr>
          <p:sp>
            <p:nvSpPr>
              <p:cNvPr id="95" name="矩形 9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8C24E96-839C-44B0-99C1-EA6B0F6849DD}"/>
                  </a:ext>
                </a:extLst>
              </p:cNvPr>
              <p:cNvSpPr/>
              <p:nvPr/>
            </p:nvSpPr>
            <p:spPr>
              <a:xfrm>
                <a:off x="5636196" y="647700"/>
                <a:ext cx="463865" cy="428540"/>
              </a:xfrm>
              <a:prstGeom prst="rect">
                <a:avLst/>
              </a:prstGeom>
              <a:solidFill>
                <a:srgbClr val="DC6347"/>
              </a:solidFill>
              <a:ln w="9525"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2C3F4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6" name="矩形 9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E8CDFA5-96E7-4227-8658-42E4A9601A08}"/>
                  </a:ext>
                </a:extLst>
              </p:cNvPr>
              <p:cNvSpPr/>
              <p:nvPr/>
            </p:nvSpPr>
            <p:spPr>
              <a:xfrm>
                <a:off x="5636196" y="719095"/>
                <a:ext cx="463865" cy="282868"/>
              </a:xfrm>
              <a:prstGeom prst="rect">
                <a:avLst/>
              </a:prstGeom>
              <a:noFill/>
              <a:ln w="31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8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</a:t>
                </a:r>
                <a:endParaRPr lang="zh-CN" altLang="en-US" sz="28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CC7CE0B0-8925-4BE7-B8B5-9FA47A55A2B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38" y="1897261"/>
            <a:ext cx="2371350" cy="3109363"/>
          </a:xfrm>
          <a:prstGeom prst="rect">
            <a:avLst/>
          </a:prstGeom>
        </p:spPr>
      </p:pic>
      <p:pic>
        <p:nvPicPr>
          <p:cNvPr id="92" name="圖片 91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7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問題與討論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ACEA03E-E6B3-4B8F-9F23-AF9A05770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B159BB5-B9FF-4EE6-8837-1C51E1C450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75" y="3048"/>
            <a:ext cx="8754249" cy="4901404"/>
          </a:xfrm>
          <a:prstGeom prst="rect">
            <a:avLst/>
          </a:prstGeom>
          <a:solidFill>
            <a:srgbClr val="7195B3"/>
          </a:solidFill>
          <a:ln>
            <a:noFill/>
          </a:ln>
        </p:spPr>
      </p:pic>
      <p:sp>
        <p:nvSpPr>
          <p:cNvPr id="7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9D4D52FA-DB9D-452E-BEE2-8E88C210E870}"/>
              </a:ext>
            </a:extLst>
          </p:cNvPr>
          <p:cNvSpPr txBox="1"/>
          <p:nvPr userDrawn="1"/>
        </p:nvSpPr>
        <p:spPr>
          <a:xfrm>
            <a:off x="-1" y="910863"/>
            <a:ext cx="297518" cy="1113880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問題與討論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16060B0-DB85-481D-BEF4-D42D44CD0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0577" y="3657600"/>
            <a:ext cx="913423" cy="148589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45383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後補充隱藏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ACEA03E-E6B3-4B8F-9F23-AF9A057708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6CB5F29-AB8F-4B5C-B439-66CBB8866499}"/>
              </a:ext>
            </a:extLst>
          </p:cNvPr>
          <p:cNvSpPr/>
          <p:nvPr userDrawn="1"/>
        </p:nvSpPr>
        <p:spPr>
          <a:xfrm>
            <a:off x="170099" y="232797"/>
            <a:ext cx="8770150" cy="467790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DA5E4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F28177-7ECE-4936-99FB-BE3ADA2CAD2E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F0CA230-A64A-48EB-9874-A2088645BC0F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延伸議題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88AD58A-FC4D-419F-99E9-6BFA50977D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0"/>
            <a:ext cx="1006929" cy="1638009"/>
          </a:xfrm>
          <a:prstGeom prst="rect">
            <a:avLst/>
          </a:prstGeom>
        </p:spPr>
      </p:pic>
      <p:sp>
        <p:nvSpPr>
          <p:cNvPr id="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623A8D6-E1A5-47EE-9B1C-6B20A5062009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45383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目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371C335-6ABA-4609-9A63-C63455333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BE66671-579E-47BF-8A91-560D293B1A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A5E45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1651DD-C9D6-4B47-9852-B49035FF164F}"/>
              </a:ext>
            </a:extLst>
          </p:cNvPr>
          <p:cNvSpPr/>
          <p:nvPr userDrawn="1"/>
        </p:nvSpPr>
        <p:spPr>
          <a:xfrm>
            <a:off x="418563" y="320868"/>
            <a:ext cx="8365074" cy="451913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endParaRPr lang="zh-TW" altLang="en-US" kern="0">
              <a:solidFill>
                <a:prstClr val="white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F03D791-25C6-49F6-AFE2-409D71BCE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457" y="1954163"/>
            <a:ext cx="2191503" cy="3189337"/>
          </a:xfrm>
          <a:prstGeom prst="rect">
            <a:avLst/>
          </a:prstGeom>
        </p:spPr>
      </p:pic>
      <p:sp>
        <p:nvSpPr>
          <p:cNvPr id="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6FEA6119-5C02-451E-8546-F5BBC808381C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目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78B1C70-3DE9-4EEF-A5F8-888D3F3F1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96CF9C6-3D16-48A8-8F84-847291B6B73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E7E3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D083CC-C51D-4EBF-AE53-28B80873C37B}"/>
              </a:ext>
            </a:extLst>
          </p:cNvPr>
          <p:cNvSpPr/>
          <p:nvPr userDrawn="1"/>
        </p:nvSpPr>
        <p:spPr>
          <a:xfrm>
            <a:off x="148759" y="91439"/>
            <a:ext cx="8846820" cy="432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4384991-838D-46AD-B5B4-EB3BC74F068C}"/>
              </a:ext>
            </a:extLst>
          </p:cNvPr>
          <p:cNvSpPr/>
          <p:nvPr userDrawn="1"/>
        </p:nvSpPr>
        <p:spPr>
          <a:xfrm>
            <a:off x="447741" y="4503420"/>
            <a:ext cx="8547838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2DE734F-57B5-4E3C-98DA-685A5789DD3B}"/>
              </a:ext>
            </a:extLst>
          </p:cNvPr>
          <p:cNvSpPr/>
          <p:nvPr userDrawn="1"/>
        </p:nvSpPr>
        <p:spPr>
          <a:xfrm>
            <a:off x="793105" y="4853939"/>
            <a:ext cx="8202474" cy="12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AFEFB41-F20B-498D-B72A-A1033FED1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683" y="3282043"/>
            <a:ext cx="1873389" cy="186145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前引導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4C764865-B007-4A12-83BA-0C538159E27B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F4A1962-36CC-49ED-9DCD-2D73E5DAD7AB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A5EFEE4-D4BF-43EB-9396-BCF8D2FBE5CC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課前引導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9EBF010-E98A-46F5-B373-4CB91D42A6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2546239"/>
            <a:ext cx="3139440" cy="260299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8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題解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212197F-8442-4627-B913-2C981159AF7C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5219F2D4-0189-41AA-AAB5-63B1BD25A34B}"/>
              </a:ext>
            </a:extLst>
          </p:cNvPr>
          <p:cNvSpPr txBox="1"/>
          <p:nvPr userDrawn="1"/>
        </p:nvSpPr>
        <p:spPr>
          <a:xfrm>
            <a:off x="-1" y="1121710"/>
            <a:ext cx="297518" cy="510993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CBB4D2C-21A9-40B5-A150-5CB8DD871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408" y="4176891"/>
            <a:ext cx="972717" cy="823510"/>
          </a:xfrm>
          <a:prstGeom prst="rect">
            <a:avLst/>
          </a:prstGeom>
        </p:spPr>
      </p:pic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2203995-BE18-4BD7-A178-BF4F8E9A7866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題解內文(多字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212197F-8442-4627-B913-2C981159AF7C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3C01FDA-45B4-46AB-B17A-85FC078D9F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370" y="4321629"/>
            <a:ext cx="700763" cy="59327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5219F2D4-0189-41AA-AAB5-63B1BD25A34B}"/>
              </a:ext>
            </a:extLst>
          </p:cNvPr>
          <p:cNvSpPr txBox="1"/>
          <p:nvPr userDrawn="1"/>
        </p:nvSpPr>
        <p:spPr>
          <a:xfrm>
            <a:off x="-1" y="1121710"/>
            <a:ext cx="297518" cy="510993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</a:p>
        </p:txBody>
      </p:sp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5724B28-E9CC-4D9F-8341-7444AE8A8453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作者介紹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5634053-F067-4290-973F-170CAAE5476B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4AFBDA3C-E1D6-4126-8F5B-BC9A8C43100B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F7160014-C766-4C95-A0B7-49497EAFCD7D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DB2DFC6-39BA-4C74-8DFC-F210A57497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408" y="4176891"/>
            <a:ext cx="972717" cy="82351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作者介紹內文(多字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5634053-F067-4290-973F-170CAAE5476B}"/>
              </a:ext>
            </a:extLst>
          </p:cNvPr>
          <p:cNvSpPr/>
          <p:nvPr userDrawn="1"/>
        </p:nvSpPr>
        <p:spPr>
          <a:xfrm>
            <a:off x="0" y="-1"/>
            <a:ext cx="9144000" cy="515228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A2D8A4-EBC4-42BC-A45B-A658E54194C5}"/>
              </a:ext>
            </a:extLst>
          </p:cNvPr>
          <p:cNvSpPr/>
          <p:nvPr userDrawn="1"/>
        </p:nvSpPr>
        <p:spPr>
          <a:xfrm>
            <a:off x="8676000" y="0"/>
            <a:ext cx="468000" cy="468000"/>
          </a:xfrm>
          <a:prstGeom prst="rect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82C0F8C-06D8-4783-860B-B79120F835AA}"/>
              </a:ext>
            </a:extLst>
          </p:cNvPr>
          <p:cNvSpPr txBox="1"/>
          <p:nvPr userDrawn="1"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8BB8F5E-187A-4614-9950-B2A557A87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370" y="4321629"/>
            <a:ext cx="700763" cy="593271"/>
          </a:xfrm>
          <a:prstGeom prst="rect">
            <a:avLst/>
          </a:prstGeom>
        </p:spPr>
      </p:pic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CAEDB777-E1B7-4580-9ACE-1A0743B24333}"/>
              </a:ext>
            </a:extLst>
          </p:cNvPr>
          <p:cNvSpPr txBox="1"/>
          <p:nvPr userDrawn="1"/>
        </p:nvSpPr>
        <p:spPr>
          <a:xfrm>
            <a:off x="0" y="408280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" y="4923612"/>
            <a:ext cx="540000" cy="1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1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A1877-760A-4ECF-BBC8-FA126BCFA630}" type="datetimeFigureOut">
              <a:rPr lang="zh-TW" altLang="en-US" smtClean="0"/>
              <a:t>2020/9/10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27764-FDE0-4F3D-B366-5E93EE4D6C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314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73" r:id="rId6"/>
    <p:sldLayoutId id="2147483682" r:id="rId7"/>
    <p:sldLayoutId id="2147483674" r:id="rId8"/>
    <p:sldLayoutId id="2147483683" r:id="rId9"/>
    <p:sldLayoutId id="2147483675" r:id="rId10"/>
    <p:sldLayoutId id="2147483687" r:id="rId11"/>
    <p:sldLayoutId id="2147483680" r:id="rId12"/>
    <p:sldLayoutId id="2147483665" r:id="rId13"/>
    <p:sldLayoutId id="2147483678" r:id="rId14"/>
    <p:sldLayoutId id="2147483685" r:id="rId15"/>
    <p:sldLayoutId id="2147483677" r:id="rId16"/>
    <p:sldLayoutId id="2147483686" r:id="rId17"/>
    <p:sldLayoutId id="2147483676" r:id="rId18"/>
    <p:sldLayoutId id="2147483684" r:id="rId19"/>
    <p:sldLayoutId id="2147483681" r:id="rId20"/>
    <p:sldLayoutId id="2147483679" r:id="rId2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8.xml"/><Relationship Id="rId4" Type="http://schemas.openxmlformats.org/officeDocument/2006/relationships/slide" Target="slide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7" Type="http://schemas.openxmlformats.org/officeDocument/2006/relationships/slide" Target="slide105.xml"/><Relationship Id="rId2" Type="http://schemas.openxmlformats.org/officeDocument/2006/relationships/slide" Target="slide10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03.xml"/><Relationship Id="rId5" Type="http://schemas.openxmlformats.org/officeDocument/2006/relationships/slide" Target="slide102.xml"/><Relationship Id="rId4" Type="http://schemas.openxmlformats.org/officeDocument/2006/relationships/slide" Target="slide10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105.xml"/><Relationship Id="rId3" Type="http://schemas.openxmlformats.org/officeDocument/2006/relationships/slide" Target="slide100.xml"/><Relationship Id="rId7" Type="http://schemas.openxmlformats.org/officeDocument/2006/relationships/slide" Target="slide103.xml"/><Relationship Id="rId2" Type="http://schemas.openxmlformats.org/officeDocument/2006/relationships/slide" Target="slide108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02.xml"/><Relationship Id="rId5" Type="http://schemas.openxmlformats.org/officeDocument/2006/relationships/slide" Target="slide104.xml"/><Relationship Id="rId4" Type="http://schemas.openxmlformats.org/officeDocument/2006/relationships/image" Target="../media/image2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98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07.xml"/><Relationship Id="rId5" Type="http://schemas.openxmlformats.org/officeDocument/2006/relationships/slide" Target="slide105.xml"/><Relationship Id="rId4" Type="http://schemas.openxmlformats.org/officeDocument/2006/relationships/slide" Target="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7" Type="http://schemas.openxmlformats.org/officeDocument/2006/relationships/slide" Target="slide10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05.xml"/><Relationship Id="rId5" Type="http://schemas.openxmlformats.org/officeDocument/2006/relationships/slide" Target="slide104.xml"/><Relationship Id="rId4" Type="http://schemas.openxmlformats.org/officeDocument/2006/relationships/slide" Target="slide10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07.xml"/><Relationship Id="rId5" Type="http://schemas.openxmlformats.org/officeDocument/2006/relationships/slide" Target="slide105.xml"/><Relationship Id="rId4" Type="http://schemas.openxmlformats.org/officeDocument/2006/relationships/slide" Target="slide10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07.xml"/><Relationship Id="rId5" Type="http://schemas.openxmlformats.org/officeDocument/2006/relationships/slide" Target="slide105.xml"/><Relationship Id="rId4" Type="http://schemas.openxmlformats.org/officeDocument/2006/relationships/slide" Target="slide10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109.xml"/><Relationship Id="rId7" Type="http://schemas.openxmlformats.org/officeDocument/2006/relationships/slide" Target="slide12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slide" Target="slide101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08.xml"/><Relationship Id="rId3" Type="http://schemas.openxmlformats.org/officeDocument/2006/relationships/slide" Target="slide122.xml"/><Relationship Id="rId7" Type="http://schemas.openxmlformats.org/officeDocument/2006/relationships/slide" Target="slide11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10.xml"/><Relationship Id="rId5" Type="http://schemas.openxmlformats.org/officeDocument/2006/relationships/slide" Target="slide124.xml"/><Relationship Id="rId4" Type="http://schemas.openxmlformats.org/officeDocument/2006/relationships/slide" Target="slide1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5" Type="http://schemas.openxmlformats.org/officeDocument/2006/relationships/slide" Target="slide8.xml"/><Relationship Id="rId4" Type="http://schemas.openxmlformats.org/officeDocument/2006/relationships/slide" Target="slide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09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109.xml"/><Relationship Id="rId7" Type="http://schemas.openxmlformats.org/officeDocument/2006/relationships/slide" Target="slide124.xml"/><Relationship Id="rId2" Type="http://schemas.openxmlformats.org/officeDocument/2006/relationships/slide" Target="slide11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image" Target="../media/image2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114.xml"/><Relationship Id="rId3" Type="http://schemas.openxmlformats.org/officeDocument/2006/relationships/slide" Target="slide111.xml"/><Relationship Id="rId7" Type="http://schemas.openxmlformats.org/officeDocument/2006/relationships/slide" Target="slide124.xml"/><Relationship Id="rId2" Type="http://schemas.openxmlformats.org/officeDocument/2006/relationships/slide" Target="slide11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image" Target="../media/image25.png"/><Relationship Id="rId9" Type="http://schemas.openxmlformats.org/officeDocument/2006/relationships/slide" Target="slide1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12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112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12.xml"/><Relationship Id="rId7" Type="http://schemas.openxmlformats.org/officeDocument/2006/relationships/slide" Target="slide124.xml"/><Relationship Id="rId2" Type="http://schemas.openxmlformats.org/officeDocument/2006/relationships/slide" Target="slide116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image" Target="../media/image2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115.xml"/><Relationship Id="rId7" Type="http://schemas.openxmlformats.org/officeDocument/2006/relationships/slide" Target="slide124.xml"/><Relationship Id="rId2" Type="http://schemas.openxmlformats.org/officeDocument/2006/relationships/slide" Target="slide11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image" Target="../media/image2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16.xml"/><Relationship Id="rId7" Type="http://schemas.openxmlformats.org/officeDocument/2006/relationships/slide" Target="slide124.xml"/><Relationship Id="rId2" Type="http://schemas.openxmlformats.org/officeDocument/2006/relationships/slide" Target="slide118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image" Target="../media/image2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122.xml"/><Relationship Id="rId7" Type="http://schemas.openxmlformats.org/officeDocument/2006/relationships/slide" Target="slide1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19.xml"/><Relationship Id="rId5" Type="http://schemas.openxmlformats.org/officeDocument/2006/relationships/slide" Target="slide124.xml"/><Relationship Id="rId4" Type="http://schemas.openxmlformats.org/officeDocument/2006/relationships/slide" Target="slide12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118.xml"/><Relationship Id="rId7" Type="http://schemas.openxmlformats.org/officeDocument/2006/relationships/slide" Target="slide124.xml"/><Relationship Id="rId2" Type="http://schemas.openxmlformats.org/officeDocument/2006/relationships/slide" Target="slide12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slide" Target="slide20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slide" Target="slide121.xml"/><Relationship Id="rId3" Type="http://schemas.openxmlformats.org/officeDocument/2006/relationships/slide" Target="slide119.xml"/><Relationship Id="rId7" Type="http://schemas.openxmlformats.org/officeDocument/2006/relationships/slide" Target="slide124.xml"/><Relationship Id="rId2" Type="http://schemas.openxmlformats.org/officeDocument/2006/relationships/slide" Target="slide12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23.xml"/><Relationship Id="rId5" Type="http://schemas.openxmlformats.org/officeDocument/2006/relationships/slide" Target="slide122.xml"/><Relationship Id="rId4" Type="http://schemas.openxmlformats.org/officeDocument/2006/relationships/image" Target="../media/image2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12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108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108.xml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08.xml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7" Type="http://schemas.openxmlformats.org/officeDocument/2006/relationships/slide" Target="slide13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29.xml"/><Relationship Id="rId5" Type="http://schemas.openxmlformats.org/officeDocument/2006/relationships/slide" Target="slide128.xml"/><Relationship Id="rId4" Type="http://schemas.openxmlformats.org/officeDocument/2006/relationships/slide" Target="slide12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27.xml"/><Relationship Id="rId7" Type="http://schemas.openxmlformats.org/officeDocument/2006/relationships/slide" Target="slide13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29.xml"/><Relationship Id="rId5" Type="http://schemas.openxmlformats.org/officeDocument/2006/relationships/slide" Target="slide128.xml"/><Relationship Id="rId4" Type="http://schemas.openxmlformats.org/officeDocument/2006/relationships/slide" Target="slide12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slide" Target="slide13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30.xml"/><Relationship Id="rId5" Type="http://schemas.openxmlformats.org/officeDocument/2006/relationships/slide" Target="slide129.xml"/><Relationship Id="rId4" Type="http://schemas.openxmlformats.org/officeDocument/2006/relationships/slide" Target="slide12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12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slide" Target="slide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31.xml"/><Relationship Id="rId5" Type="http://schemas.openxmlformats.org/officeDocument/2006/relationships/slide" Target="slide132.xml"/><Relationship Id="rId4" Type="http://schemas.openxmlformats.org/officeDocument/2006/relationships/slide" Target="slide12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132.xml"/><Relationship Id="rId4" Type="http://schemas.openxmlformats.org/officeDocument/2006/relationships/slide" Target="slide12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3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slide" Target="slide132.xml"/><Relationship Id="rId5" Type="http://schemas.openxmlformats.org/officeDocument/2006/relationships/slide" Target="slide125.xml"/><Relationship Id="rId4" Type="http://schemas.openxmlformats.org/officeDocument/2006/relationships/slide" Target="slide13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slide" Target="slide132.xml"/><Relationship Id="rId5" Type="http://schemas.openxmlformats.org/officeDocument/2006/relationships/slide" Target="slide125.xml"/><Relationship Id="rId4" Type="http://schemas.openxmlformats.org/officeDocument/2006/relationships/slide" Target="slide13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slide" Target="slide13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3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2.xml"/><Relationship Id="rId5" Type="http://schemas.openxmlformats.org/officeDocument/2006/relationships/image" Target="../media/image15.png"/><Relationship Id="rId4" Type="http://schemas.openxmlformats.org/officeDocument/2006/relationships/slide" Target="slide13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3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9.xml"/><Relationship Id="rId5" Type="http://schemas.openxmlformats.org/officeDocument/2006/relationships/slide" Target="slide42.xml"/><Relationship Id="rId4" Type="http://schemas.openxmlformats.org/officeDocument/2006/relationships/image" Target="../media/image15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slide" Target="slide127.xml"/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slide" Target="slide13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14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slide" Target="slide139.xml"/><Relationship Id="rId1" Type="http://schemas.openxmlformats.org/officeDocument/2006/relationships/slideLayout" Target="../slideLayouts/slideLayout20.xml"/><Relationship Id="rId5" Type="http://schemas.openxmlformats.org/officeDocument/2006/relationships/slide" Target="slide2.xml"/><Relationship Id="rId4" Type="http://schemas.openxmlformats.org/officeDocument/2006/relationships/slide" Target="slide1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slide" Target="slide13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.xml"/><Relationship Id="rId5" Type="http://schemas.openxmlformats.org/officeDocument/2006/relationships/slide" Target="slide141.xml"/><Relationship Id="rId4" Type="http://schemas.openxmlformats.org/officeDocument/2006/relationships/slide" Target="slide13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slide" Target="slide142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.xml"/><Relationship Id="rId5" Type="http://schemas.openxmlformats.org/officeDocument/2006/relationships/slide" Target="slide138.xml"/><Relationship Id="rId4" Type="http://schemas.openxmlformats.org/officeDocument/2006/relationships/slide" Target="slide13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slide" Target="slide14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.xml"/><Relationship Id="rId5" Type="http://schemas.openxmlformats.org/officeDocument/2006/relationships/slide" Target="slide138.xml"/><Relationship Id="rId4" Type="http://schemas.openxmlformats.org/officeDocument/2006/relationships/slide" Target="slide14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slide" Target="slide13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.xml"/><Relationship Id="rId5" Type="http://schemas.openxmlformats.org/officeDocument/2006/relationships/slide" Target="slide144.xml"/><Relationship Id="rId4" Type="http://schemas.openxmlformats.org/officeDocument/2006/relationships/slide" Target="slide13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7" Type="http://schemas.openxmlformats.org/officeDocument/2006/relationships/slide" Target="slide2.xml"/><Relationship Id="rId2" Type="http://schemas.openxmlformats.org/officeDocument/2006/relationships/slide" Target="slide13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43.xml"/><Relationship Id="rId5" Type="http://schemas.openxmlformats.org/officeDocument/2006/relationships/slide" Target="slide145.xml"/><Relationship Id="rId4" Type="http://schemas.openxmlformats.org/officeDocument/2006/relationships/slide" Target="slide13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7" Type="http://schemas.openxmlformats.org/officeDocument/2006/relationships/slide" Target="slide2.xml"/><Relationship Id="rId2" Type="http://schemas.openxmlformats.org/officeDocument/2006/relationships/slide" Target="slide13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44.xml"/><Relationship Id="rId5" Type="http://schemas.openxmlformats.org/officeDocument/2006/relationships/slide" Target="slide146.xml"/><Relationship Id="rId4" Type="http://schemas.openxmlformats.org/officeDocument/2006/relationships/slide" Target="slide13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139.xml"/><Relationship Id="rId2" Type="http://schemas.openxmlformats.org/officeDocument/2006/relationships/slide" Target="slide145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.xml"/><Relationship Id="rId5" Type="http://schemas.openxmlformats.org/officeDocument/2006/relationships/slide" Target="slide138.xml"/><Relationship Id="rId4" Type="http://schemas.openxmlformats.org/officeDocument/2006/relationships/slide" Target="slide14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149.xml"/><Relationship Id="rId2" Type="http://schemas.openxmlformats.org/officeDocument/2006/relationships/slide" Target="slide148.xml"/><Relationship Id="rId1" Type="http://schemas.openxmlformats.org/officeDocument/2006/relationships/slideLayout" Target="../slideLayouts/slideLayout3.xml"/><Relationship Id="rId4" Type="http://schemas.openxmlformats.org/officeDocument/2006/relationships/slide" Target="slide15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slide" Target="slide149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AQc9a1Uveww" TargetMode="External"/><Relationship Id="rId5" Type="http://schemas.openxmlformats.org/officeDocument/2006/relationships/slide" Target="slide148.xml"/><Relationship Id="rId4" Type="http://schemas.openxmlformats.org/officeDocument/2006/relationships/slide" Target="slide1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slide" Target="slide2.xml"/><Relationship Id="rId4" Type="http://schemas.openxmlformats.org/officeDocument/2006/relationships/slide" Target="slide1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1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slide" Target="slide2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6.xml"/><Relationship Id="rId4" Type="http://schemas.openxmlformats.org/officeDocument/2006/relationships/slide" Target="slide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slide" Target="slide40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slide" Target="slide24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0.xml"/><Relationship Id="rId5" Type="http://schemas.openxmlformats.org/officeDocument/2006/relationships/slide" Target="slide2.xml"/><Relationship Id="rId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slide" Target="slide2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slide" Target="slide27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6.xml"/><Relationship Id="rId5" Type="http://schemas.openxmlformats.org/officeDocument/2006/relationships/image" Target="../media/image22.jp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.xml"/><Relationship Id="rId7" Type="http://schemas.openxmlformats.org/officeDocument/2006/relationships/slide" Target="slide2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4.xml"/><Relationship Id="rId5" Type="http://schemas.openxmlformats.org/officeDocument/2006/relationships/slide" Target="slide2.xml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4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4.xml"/><Relationship Id="rId5" Type="http://schemas.openxmlformats.org/officeDocument/2006/relationships/slide" Target="slide31.xml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33.xml"/><Relationship Id="rId7" Type="http://schemas.openxmlformats.org/officeDocument/2006/relationships/slide" Target="slide24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1.xml"/><Relationship Id="rId5" Type="http://schemas.openxmlformats.org/officeDocument/2006/relationships/slide" Target="slide35.xml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4.xml"/><Relationship Id="rId5" Type="http://schemas.openxmlformats.org/officeDocument/2006/relationships/slide" Target="slide2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4.xml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6.xml"/><Relationship Id="rId5" Type="http://schemas.openxmlformats.org/officeDocument/2006/relationships/slide" Target="slide24.xml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36.xml"/><Relationship Id="rId4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4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134.xml"/><Relationship Id="rId3" Type="http://schemas.openxmlformats.org/officeDocument/2006/relationships/slide" Target="slide57.xml"/><Relationship Id="rId7" Type="http://schemas.openxmlformats.org/officeDocument/2006/relationships/slide" Target="slide43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1.xml"/><Relationship Id="rId5" Type="http://schemas.openxmlformats.org/officeDocument/2006/relationships/slide" Target="slide77.xml"/><Relationship Id="rId4" Type="http://schemas.openxmlformats.org/officeDocument/2006/relationships/slide" Target="slide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08.xml"/><Relationship Id="rId2" Type="http://schemas.openxmlformats.org/officeDocument/2006/relationships/slide" Target="slide9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7.xml"/><Relationship Id="rId5" Type="http://schemas.openxmlformats.org/officeDocument/2006/relationships/slide" Target="slide42.xml"/><Relationship Id="rId4" Type="http://schemas.openxmlformats.org/officeDocument/2006/relationships/slide" Target="slide12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46.xml"/><Relationship Id="rId7" Type="http://schemas.openxmlformats.org/officeDocument/2006/relationships/slide" Target="slide5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6.xml"/><Relationship Id="rId5" Type="http://schemas.openxmlformats.org/officeDocument/2006/relationships/slide" Target="slide45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44.xml"/><Relationship Id="rId7" Type="http://schemas.openxmlformats.org/officeDocument/2006/relationships/slide" Target="slide54.xml"/><Relationship Id="rId2" Type="http://schemas.openxmlformats.org/officeDocument/2006/relationships/slide" Target="slide48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6.xml"/><Relationship Id="rId5" Type="http://schemas.openxmlformats.org/officeDocument/2006/relationships/image" Target="../media/image25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46.xml"/><Relationship Id="rId7" Type="http://schemas.openxmlformats.org/officeDocument/2006/relationships/slide" Target="slide54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6.xml"/><Relationship Id="rId5" Type="http://schemas.openxmlformats.org/officeDocument/2006/relationships/slide" Target="slide50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slide" Target="slide55.xml"/><Relationship Id="rId2" Type="http://schemas.openxmlformats.org/officeDocument/2006/relationships/slide" Target="slide5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4.xml"/><Relationship Id="rId5" Type="http://schemas.openxmlformats.org/officeDocument/2006/relationships/slide" Target="slide56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2.xml"/><Relationship Id="rId4" Type="http://schemas.openxmlformats.org/officeDocument/2006/relationships/slide" Target="slide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25.png"/><Relationship Id="rId7" Type="http://schemas.openxmlformats.org/officeDocument/2006/relationships/slide" Target="slide5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5.xml"/><Relationship Id="rId5" Type="http://schemas.openxmlformats.org/officeDocument/2006/relationships/slide" Target="slide54.xml"/><Relationship Id="rId4" Type="http://schemas.openxmlformats.org/officeDocument/2006/relationships/slide" Target="slide5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slide" Target="slide56.xml"/><Relationship Id="rId7" Type="http://schemas.openxmlformats.org/officeDocument/2006/relationships/slide" Target="slide5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7.xml"/><Relationship Id="rId5" Type="http://schemas.openxmlformats.org/officeDocument/2006/relationships/slide" Target="slide55.xml"/><Relationship Id="rId4" Type="http://schemas.openxmlformats.org/officeDocument/2006/relationships/slide" Target="slide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7" Type="http://schemas.openxmlformats.org/officeDocument/2006/relationships/slide" Target="slide6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63.xml"/><Relationship Id="rId5" Type="http://schemas.openxmlformats.org/officeDocument/2006/relationships/slide" Target="slide65.xml"/><Relationship Id="rId4" Type="http://schemas.openxmlformats.org/officeDocument/2006/relationships/slide" Target="slide5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59.xml"/><Relationship Id="rId7" Type="http://schemas.openxmlformats.org/officeDocument/2006/relationships/slide" Target="slide6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63.xml"/><Relationship Id="rId5" Type="http://schemas.openxmlformats.org/officeDocument/2006/relationships/slide" Target="slide65.xml"/><Relationship Id="rId4" Type="http://schemas.openxmlformats.org/officeDocument/2006/relationships/slide" Target="sl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7" Type="http://schemas.openxmlformats.org/officeDocument/2006/relationships/slide" Target="slide6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63.xml"/><Relationship Id="rId5" Type="http://schemas.openxmlformats.org/officeDocument/2006/relationships/slide" Target="slide65.xml"/><Relationship Id="rId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slide" Target="slide66.xml"/><Relationship Id="rId7" Type="http://schemas.openxmlformats.org/officeDocument/2006/relationships/slide" Target="slide6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60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57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57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slide" Target="slide70.xml"/><Relationship Id="rId7" Type="http://schemas.openxmlformats.org/officeDocument/2006/relationships/slide" Target="slide7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73.xml"/><Relationship Id="rId5" Type="http://schemas.openxmlformats.org/officeDocument/2006/relationships/slide" Target="slide75.xml"/><Relationship Id="rId10" Type="http://schemas.openxmlformats.org/officeDocument/2006/relationships/slide" Target="slide67.xml"/><Relationship Id="rId4" Type="http://schemas.openxmlformats.org/officeDocument/2006/relationships/slide" Target="slide60.xml"/><Relationship Id="rId9" Type="http://schemas.openxmlformats.org/officeDocument/2006/relationships/slide" Target="slide6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7" Type="http://schemas.openxmlformats.org/officeDocument/2006/relationships/slide" Target="slide7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73.xml"/><Relationship Id="rId5" Type="http://schemas.openxmlformats.org/officeDocument/2006/relationships/slide" Target="slide75.xml"/><Relationship Id="rId4" Type="http://schemas.openxmlformats.org/officeDocument/2006/relationships/slide" Target="slide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slide" Target="slide7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74.xml"/><Relationship Id="rId5" Type="http://schemas.openxmlformats.org/officeDocument/2006/relationships/slide" Target="slide73.xml"/><Relationship Id="rId4" Type="http://schemas.openxmlformats.org/officeDocument/2006/relationships/slide" Target="slide7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7" Type="http://schemas.openxmlformats.org/officeDocument/2006/relationships/slide" Target="slide7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73.xml"/><Relationship Id="rId5" Type="http://schemas.openxmlformats.org/officeDocument/2006/relationships/slide" Target="slide75.xml"/><Relationship Id="rId4" Type="http://schemas.openxmlformats.org/officeDocument/2006/relationships/slide" Target="slide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66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66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slide" Target="slide66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2.xml"/><Relationship Id="rId4" Type="http://schemas.openxmlformats.org/officeDocument/2006/relationships/slide" Target="slide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slide" Target="slide66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2.xml"/><Relationship Id="rId4" Type="http://schemas.openxmlformats.org/officeDocument/2006/relationships/slide" Target="slide7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slide" Target="slide78.xml"/><Relationship Id="rId7" Type="http://schemas.openxmlformats.org/officeDocument/2006/relationships/slide" Target="slide8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89.xml"/><Relationship Id="rId5" Type="http://schemas.openxmlformats.org/officeDocument/2006/relationships/slide" Target="slide88.xml"/><Relationship Id="rId4" Type="http://schemas.openxmlformats.org/officeDocument/2006/relationships/slide" Target="slide7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slide" Target="slide79.xml"/><Relationship Id="rId7" Type="http://schemas.openxmlformats.org/officeDocument/2006/relationships/slide" Target="slide8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89.xml"/><Relationship Id="rId5" Type="http://schemas.openxmlformats.org/officeDocument/2006/relationships/slide" Target="slide88.xml"/><Relationship Id="rId4" Type="http://schemas.openxmlformats.org/officeDocument/2006/relationships/slide" Target="slide7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3" Type="http://schemas.openxmlformats.org/officeDocument/2006/relationships/slide" Target="slide78.xml"/><Relationship Id="rId7" Type="http://schemas.openxmlformats.org/officeDocument/2006/relationships/slide" Target="slide89.xml"/><Relationship Id="rId2" Type="http://schemas.openxmlformats.org/officeDocument/2006/relationships/slide" Target="slide8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88.xml"/><Relationship Id="rId5" Type="http://schemas.openxmlformats.org/officeDocument/2006/relationships/slide" Target="slide80.xml"/><Relationship Id="rId4" Type="http://schemas.openxmlformats.org/officeDocument/2006/relationships/image" Target="../media/image25.png"/><Relationship Id="rId9" Type="http://schemas.openxmlformats.org/officeDocument/2006/relationships/slide" Target="slide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slide" Target="slide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slide" Target="slide79.xml"/><Relationship Id="rId7" Type="http://schemas.openxmlformats.org/officeDocument/2006/relationships/slide" Target="slide86.xml"/><Relationship Id="rId2" Type="http://schemas.openxmlformats.org/officeDocument/2006/relationships/slide" Target="slide8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89.xml"/><Relationship Id="rId5" Type="http://schemas.openxmlformats.org/officeDocument/2006/relationships/slide" Target="slide88.xml"/><Relationship Id="rId4" Type="http://schemas.openxmlformats.org/officeDocument/2006/relationships/image" Target="../media/image2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slide" Target="slide81.xml"/><Relationship Id="rId7" Type="http://schemas.openxmlformats.org/officeDocument/2006/relationships/slide" Target="slide86.xml"/><Relationship Id="rId2" Type="http://schemas.openxmlformats.org/officeDocument/2006/relationships/slide" Target="slide8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89.xml"/><Relationship Id="rId5" Type="http://schemas.openxmlformats.org/officeDocument/2006/relationships/slide" Target="slide88.xml"/><Relationship Id="rId4" Type="http://schemas.openxmlformats.org/officeDocument/2006/relationships/image" Target="../media/image2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slide" Target="slide82.xml"/><Relationship Id="rId7" Type="http://schemas.openxmlformats.org/officeDocument/2006/relationships/slide" Target="slide86.xml"/><Relationship Id="rId2" Type="http://schemas.openxmlformats.org/officeDocument/2006/relationships/slide" Target="slide8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89.xml"/><Relationship Id="rId5" Type="http://schemas.openxmlformats.org/officeDocument/2006/relationships/slide" Target="slide88.xml"/><Relationship Id="rId4" Type="http://schemas.openxmlformats.org/officeDocument/2006/relationships/image" Target="../media/image2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3" Type="http://schemas.openxmlformats.org/officeDocument/2006/relationships/slide" Target="slide83.xml"/><Relationship Id="rId7" Type="http://schemas.openxmlformats.org/officeDocument/2006/relationships/slide" Target="slide89.xml"/><Relationship Id="rId2" Type="http://schemas.openxmlformats.org/officeDocument/2006/relationships/slide" Target="slide91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88.xml"/><Relationship Id="rId5" Type="http://schemas.openxmlformats.org/officeDocument/2006/relationships/slide" Target="slide85.xml"/><Relationship Id="rId4" Type="http://schemas.openxmlformats.org/officeDocument/2006/relationships/image" Target="../media/image25.png"/><Relationship Id="rId9" Type="http://schemas.openxmlformats.org/officeDocument/2006/relationships/slide" Target="slide8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8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88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slide" Target="slide90.xml"/><Relationship Id="rId4" Type="http://schemas.openxmlformats.org/officeDocument/2006/relationships/slide" Target="slide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slide" Target="slide90.xml"/><Relationship Id="rId4" Type="http://schemas.openxmlformats.org/officeDocument/2006/relationships/slide" Target="slide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slide" Target="slide90.xml"/><Relationship Id="rId4" Type="http://schemas.openxmlformats.org/officeDocument/2006/relationships/slide" Target="slide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slide" Target="slide92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97.xml"/><Relationship Id="rId4" Type="http://schemas.openxmlformats.org/officeDocument/2006/relationships/slide" Target="slide9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97.xml"/><Relationship Id="rId5" Type="http://schemas.openxmlformats.org/officeDocument/2006/relationships/slide" Target="slide96.xml"/><Relationship Id="rId4" Type="http://schemas.openxmlformats.org/officeDocument/2006/relationships/slide" Target="slide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7" Type="http://schemas.openxmlformats.org/officeDocument/2006/relationships/image" Target="../media/image25.png"/><Relationship Id="rId2" Type="http://schemas.openxmlformats.org/officeDocument/2006/relationships/slide" Target="slide98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94.xml"/><Relationship Id="rId5" Type="http://schemas.openxmlformats.org/officeDocument/2006/relationships/slide" Target="slide97.xml"/><Relationship Id="rId4" Type="http://schemas.openxmlformats.org/officeDocument/2006/relationships/slide" Target="slide9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91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91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93.xml"/><Relationship Id="rId3" Type="http://schemas.openxmlformats.org/officeDocument/2006/relationships/slide" Target="slide104.xml"/><Relationship Id="rId7" Type="http://schemas.openxmlformats.org/officeDocument/2006/relationships/slide" Target="slide9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03.xml"/><Relationship Id="rId5" Type="http://schemas.openxmlformats.org/officeDocument/2006/relationships/slide" Target="slide102.xml"/><Relationship Id="rId4" Type="http://schemas.openxmlformats.org/officeDocument/2006/relationships/slide" Target="slide105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105.xml"/><Relationship Id="rId3" Type="http://schemas.openxmlformats.org/officeDocument/2006/relationships/slide" Target="slide100.xml"/><Relationship Id="rId7" Type="http://schemas.openxmlformats.org/officeDocument/2006/relationships/slide" Target="slide10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02.xml"/><Relationship Id="rId5" Type="http://schemas.openxmlformats.org/officeDocument/2006/relationships/slide" Target="slide104.xml"/><Relationship Id="rId4" Type="http://schemas.openxmlformats.org/officeDocument/2006/relationships/slide" Target="slide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2" y="285430"/>
            <a:ext cx="4489271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特徵為「分回標目」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351698" y="1124369"/>
            <a:ext cx="85397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章回小說最大的特徵是將極長的篇幅「分回標目」，且所標的</a:t>
            </a:r>
            <a:r>
              <a:rPr lang="zh-TW" altLang="en-US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回目均扣合該回的情節內容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。回目的訂定，也是文人題詩作對的藝術表現，在精雕細琢下，兩個對句不僅詞性、平仄、虛實等要兩兩相對，也要點出該回</a:t>
            </a:r>
            <a:r>
              <a:rPr lang="zh-TW" altLang="en-US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精彩或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重要的情節。</a:t>
            </a:r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72A8DA45-D854-46BF-9831-CF0802743E79}"/>
              </a:ext>
            </a:extLst>
          </p:cNvPr>
          <p:cNvSpPr txBox="1"/>
          <p:nvPr/>
        </p:nvSpPr>
        <p:spPr>
          <a:xfrm>
            <a:off x="-1" y="1835141"/>
            <a:ext cx="297518" cy="1364218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文體 章回小說</a:t>
            </a:r>
          </a:p>
        </p:txBody>
      </p:sp>
    </p:spTree>
    <p:extLst>
      <p:ext uri="{BB962C8B-B14F-4D97-AF65-F5344CB8AC3E}">
        <p14:creationId xmlns:p14="http://schemas.microsoft.com/office/powerpoint/2010/main" val="10171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EB915C64-884A-41D7-82D1-F00FA85CC47F}"/>
              </a:ext>
            </a:extLst>
          </p:cNvPr>
          <p:cNvSpPr/>
          <p:nvPr/>
        </p:nvSpPr>
        <p:spPr>
          <a:xfrm>
            <a:off x="355326" y="572535"/>
            <a:ext cx="8580597" cy="3575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賈母說：「把那一張小楠木桌子抬過來，讓劉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親家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挨著我這邊坐。」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又說：「這是我們家的規矩，若要錯了，我們就笑話呢。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83FEA30-0170-4D01-8700-0759CD6EC133}"/>
              </a:ext>
            </a:extLst>
          </p:cNvPr>
          <p:cNvSpPr/>
          <p:nvPr/>
        </p:nvSpPr>
        <p:spPr>
          <a:xfrm>
            <a:off x="1264392" y="2381890"/>
            <a:ext cx="831108" cy="489346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F4FF374-657F-4816-8693-EA6464B5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534" y="1610737"/>
            <a:ext cx="7884466" cy="800219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夫妻雙方父母間互相的稱呼。此處因劉姥姥為王熙鳳家親戚，與賈家為姻親關係，故賈母禮稱之為「親家」</a:t>
            </a:r>
            <a:endParaRPr lang="en-US" altLang="zh-TW" sz="2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48">
            <a:extLst>
              <a:ext uri="{FF2B5EF4-FFF2-40B4-BE49-F238E27FC236}">
                <a16:creationId xmlns:a16="http://schemas.microsoft.com/office/drawing/2014/main" id="{83F50ED2-F0E6-4093-AF36-C2C2891CE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517" y="3071916"/>
            <a:ext cx="1932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轉品（名→動）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D8E19CD-6A9F-468F-A1C7-CA02618B78B3}"/>
              </a:ext>
            </a:extLst>
          </p:cNvPr>
          <p:cNvGrpSpPr/>
          <p:nvPr/>
        </p:nvGrpSpPr>
        <p:grpSpPr>
          <a:xfrm>
            <a:off x="6761297" y="3449158"/>
            <a:ext cx="467006" cy="75109"/>
            <a:chOff x="529534" y="3628990"/>
            <a:chExt cx="467006" cy="75109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5CDDAF9A-17E8-4CC9-AC26-F3AB97A69D1D}"/>
                </a:ext>
              </a:extLst>
            </p:cNvPr>
            <p:cNvSpPr/>
            <p:nvPr/>
          </p:nvSpPr>
          <p:spPr>
            <a:xfrm>
              <a:off x="924540" y="3632099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92E6988C-02A9-4F9C-ADF4-706DF6C7FCE9}"/>
                </a:ext>
              </a:extLst>
            </p:cNvPr>
            <p:cNvSpPr/>
            <p:nvPr/>
          </p:nvSpPr>
          <p:spPr>
            <a:xfrm>
              <a:off x="529534" y="3628990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CB3B7A0C-DBBC-4E0E-A4A2-143E9B247A57}"/>
              </a:ext>
            </a:extLst>
          </p:cNvPr>
          <p:cNvSpPr/>
          <p:nvPr/>
        </p:nvSpPr>
        <p:spPr>
          <a:xfrm>
            <a:off x="7519851" y="0"/>
            <a:ext cx="1624149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P.140~141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06F9866-58C6-4FCA-845A-49044C17973D}"/>
              </a:ext>
            </a:extLst>
          </p:cNvPr>
          <p:cNvSpPr txBox="1"/>
          <p:nvPr/>
        </p:nvSpPr>
        <p:spPr>
          <a:xfrm>
            <a:off x="5759045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A87DDF65-867E-49E4-9364-F449C921BEB3}"/>
              </a:ext>
            </a:extLst>
          </p:cNvPr>
          <p:cNvSpPr txBox="1"/>
          <p:nvPr/>
        </p:nvSpPr>
        <p:spPr>
          <a:xfrm>
            <a:off x="4420655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DF6BE028-F492-45DA-A2A8-BD82E9714928}"/>
              </a:ext>
            </a:extLst>
          </p:cNvPr>
          <p:cNvSpPr txBox="1"/>
          <p:nvPr/>
        </p:nvSpPr>
        <p:spPr>
          <a:xfrm>
            <a:off x="5089850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3CDE4136-698C-4576-8CF7-34541DD7E919}"/>
              </a:ext>
            </a:extLst>
          </p:cNvPr>
          <p:cNvSpPr txBox="1"/>
          <p:nvPr/>
        </p:nvSpPr>
        <p:spPr>
          <a:xfrm>
            <a:off x="6435951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41742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13" grpId="0"/>
      <p:bldP spid="13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388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賈母帶著寶玉、湘雲、黛玉、寶釵一桌，王夫人帶著迎春姐妹三人一桌，劉姥姥挨著賈母一桌。</a:t>
            </a:r>
          </a:p>
          <a:p>
            <a:pPr>
              <a:lnSpc>
                <a:spcPct val="200000"/>
              </a:lnSpc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CDE3B82-C436-48EC-A476-786F04AA3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382" y="1750172"/>
            <a:ext cx="609550" cy="29867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744E5A4-ADCD-43BC-A273-7B6F91554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6" y="3602855"/>
            <a:ext cx="8290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由席位的安排，凸顯賈母疼愛寶玉、黛玉、湘雲、寶釵，而劉姥姥也因深得賈母歡心而挨著賈母坐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2996F9D-32C2-48DE-8FD4-002D5887FABB}"/>
              </a:ext>
            </a:extLst>
          </p:cNvPr>
          <p:cNvCxnSpPr>
            <a:cxnSpLocks/>
          </p:cNvCxnSpPr>
          <p:nvPr/>
        </p:nvCxnSpPr>
        <p:spPr>
          <a:xfrm>
            <a:off x="460942" y="2638587"/>
            <a:ext cx="806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417ACD9A-7D59-479F-A4AE-EDF260E4B414}"/>
              </a:ext>
            </a:extLst>
          </p:cNvPr>
          <p:cNvCxnSpPr>
            <a:cxnSpLocks/>
          </p:cNvCxnSpPr>
          <p:nvPr/>
        </p:nvCxnSpPr>
        <p:spPr>
          <a:xfrm>
            <a:off x="1314382" y="1675663"/>
            <a:ext cx="720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028479D-4783-43A4-8A7E-96FADC047F23}"/>
              </a:ext>
            </a:extLst>
          </p:cNvPr>
          <p:cNvCxnSpPr>
            <a:cxnSpLocks/>
          </p:cNvCxnSpPr>
          <p:nvPr/>
        </p:nvCxnSpPr>
        <p:spPr>
          <a:xfrm>
            <a:off x="450382" y="3575847"/>
            <a:ext cx="118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67BA8FAF-A1DB-44F4-B22F-872877430154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038565C4-AF7A-419C-B810-F4E7F2F82B68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E6EAE70A-0830-4AC8-9EFD-A01088AA4207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611FB6F9-BE43-40FD-8AD3-40D142E99F90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6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3CDE4136-698C-4576-8CF7-34541DD7E919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26557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7331980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秋爽齋：鴛鴦與鳳姐設計捉弄劉姥姥。</a:t>
            </a:r>
          </a:p>
        </p:txBody>
      </p:sp>
      <p:sp>
        <p:nvSpPr>
          <p:cNvPr id="3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38630493-1764-440A-BAC4-95A845C526B0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526544E-9441-42A1-8F51-1BB69A5F83B8}"/>
              </a:ext>
            </a:extLst>
          </p:cNvPr>
          <p:cNvSpPr/>
          <p:nvPr/>
        </p:nvSpPr>
        <p:spPr>
          <a:xfrm>
            <a:off x="2" y="115613"/>
            <a:ext cx="3701141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22A2E689-9151-40AA-BB97-0EA32AA63FDF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3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C424951-2247-4A91-84A8-43A5A0742E19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2DFBF93-3641-4127-B4AB-1A09A323870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02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8" y="1131652"/>
            <a:ext cx="8243351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從李紈、鳳姐與鴛鴦的對話，可看出李紈溫厚、鳳姐慧黠、鴛鴦得寵的形象。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席次的安排凸顯出賈母疼愛寶玉、黛玉、湘雲、寶釵，而劉姥姥也深得賈母歡心。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FC11CCC-28FE-4835-B203-65E8DEFC66A7}"/>
              </a:ext>
            </a:extLst>
          </p:cNvPr>
          <p:cNvSpPr/>
          <p:nvPr/>
        </p:nvSpPr>
        <p:spPr>
          <a:xfrm>
            <a:off x="2" y="115613"/>
            <a:ext cx="3701141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15F0DD35-2A9B-43F4-A53C-3A7F6AAD30E4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C5C3F2F7-97C2-4051-B168-7C32653EB3C1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B0A2CDC-3110-448A-9D53-9713B75866D2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253D6D6-06A6-4C29-A2EA-5BF42109AE75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12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賈母為什麼要在秋爽齋擺早飯？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7388693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由可供眾人用膳的描寫，可知秋爽齋非常寬敞（不避眾人飲食，或可見其好客）。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342B9F8-BCEF-4097-B287-31EBB96DABBA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675D99E-AF10-4352-A4CC-DEC27F122BD4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FA18319-1FBC-4ACF-BB88-1723AE8D982E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61CE9A0-A30A-4317-A460-99CA81DBE18B}"/>
              </a:ext>
            </a:extLst>
          </p:cNvPr>
          <p:cNvSpPr txBox="1"/>
          <p:nvPr/>
        </p:nvSpPr>
        <p:spPr>
          <a:xfrm>
            <a:off x="460712" y="115613"/>
            <a:ext cx="835200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 smtClean="0"/>
              <a:t>12</a:t>
            </a:r>
            <a:endParaRPr lang="zh-CN" altLang="en-US" dirty="0"/>
          </a:p>
        </p:txBody>
      </p:sp>
      <p:sp>
        <p:nvSpPr>
          <p:cNvPr id="1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2F6F508F-71B7-4773-ABBB-332339F142C5}"/>
              </a:ext>
            </a:extLst>
          </p:cNvPr>
          <p:cNvSpPr txBox="1"/>
          <p:nvPr/>
        </p:nvSpPr>
        <p:spPr>
          <a:xfrm>
            <a:off x="1387430" y="115613"/>
            <a:ext cx="1915200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 smtClean="0"/>
              <a:t>13【</a:t>
            </a:r>
            <a:r>
              <a:rPr lang="zh-TW" altLang="en-US" dirty="0"/>
              <a:t>閱讀檢測</a:t>
            </a:r>
            <a:r>
              <a:rPr lang="en-US" altLang="zh-TW" dirty="0" smtClean="0"/>
              <a:t>】</a:t>
            </a:r>
            <a:endParaRPr lang="zh-CN" altLang="en-US" dirty="0"/>
          </a:p>
        </p:txBody>
      </p:sp>
      <p:sp>
        <p:nvSpPr>
          <p:cNvPr id="1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06ABB70C-782B-4F90-8B11-CAF882C47A54}"/>
              </a:ext>
            </a:extLst>
          </p:cNvPr>
          <p:cNvSpPr txBox="1"/>
          <p:nvPr/>
        </p:nvSpPr>
        <p:spPr>
          <a:xfrm>
            <a:off x="3394148" y="115613"/>
            <a:ext cx="833769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請從第六段中鴛鴦說話的內容， 推論她的地位、心態。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335749" cy="263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鴛鴦笑道：「天天咱們說，外頭老爺們吃酒吃飯，都有個湊趣兒的，拿他取笑兒。咱們今兒也得了一個女清客了！」又對劉姥姥說：「這是我們家的規矩，若要錯了，我們就笑話呢。」可知她年輕好事，也顯示她想要取悅賈母的用心。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342B9F8-BCEF-4097-B287-31EBB96DABBA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CAD1509-F2F9-45A7-B8F4-C48445FCA10F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A310224-2156-4CFF-8C76-3E20D8347BF1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6F59D82D-A0D4-462E-8A62-F4C61DEA4D29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extLst>
              <a:ext uri="{FF2B5EF4-FFF2-40B4-BE49-F238E27FC236}">
                <a16:creationId xmlns:a16="http://schemas.microsoft.com/office/drawing/2014/main" id="{29EB05C5-CE78-4C7E-B92E-02A8406CD332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E61CE9A0-A30A-4317-A460-99CA81DBE18B}"/>
              </a:ext>
            </a:extLst>
          </p:cNvPr>
          <p:cNvSpPr txBox="1"/>
          <p:nvPr/>
        </p:nvSpPr>
        <p:spPr>
          <a:xfrm>
            <a:off x="460712" y="115613"/>
            <a:ext cx="835200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12</a:t>
            </a:r>
            <a:endParaRPr lang="zh-CN" altLang="en-US" dirty="0"/>
          </a:p>
        </p:txBody>
      </p:sp>
      <p:sp>
        <p:nvSpPr>
          <p:cNvPr id="1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F6F508F-71B7-4773-ABBB-332339F142C5}"/>
              </a:ext>
            </a:extLst>
          </p:cNvPr>
          <p:cNvSpPr txBox="1"/>
          <p:nvPr/>
        </p:nvSpPr>
        <p:spPr>
          <a:xfrm>
            <a:off x="1387430" y="115613"/>
            <a:ext cx="1915200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13【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06ABB70C-782B-4F90-8B11-CAF882C47A54}"/>
              </a:ext>
            </a:extLst>
          </p:cNvPr>
          <p:cNvSpPr txBox="1"/>
          <p:nvPr/>
        </p:nvSpPr>
        <p:spPr>
          <a:xfrm>
            <a:off x="3394148" y="115613"/>
            <a:ext cx="833769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68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請從第六段中鴛鴦說話的內容， 推論她的地位、心態。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335749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514350" indent="-514350">
              <a:lnSpc>
                <a:spcPct val="120000"/>
              </a:lnSpc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李紈笑勸鴛鴦別淘氣，她回嘴說：「很不與大奶奶相干，有我呢！」顯示她是個得寵的丫鬟，地位不同於一般的婢女，幾乎可與賈府的少奶奶平起平坐，而她也毫不掩飾這種嬌寵。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F56FBA57-7316-4D11-B5FA-CE9B2AFDC763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DA07286E-23A5-4B6C-B741-B3BFF5AE8DAC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BF353A9-5411-4918-A5C6-D469D8FE2838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61CE9A0-A30A-4317-A460-99CA81DBE18B}"/>
              </a:ext>
            </a:extLst>
          </p:cNvPr>
          <p:cNvSpPr txBox="1"/>
          <p:nvPr/>
        </p:nvSpPr>
        <p:spPr>
          <a:xfrm>
            <a:off x="460712" y="115613"/>
            <a:ext cx="835200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12</a:t>
            </a:r>
            <a:endParaRPr lang="zh-CN" altLang="en-US" dirty="0"/>
          </a:p>
        </p:txBody>
      </p:sp>
      <p:sp>
        <p:nvSpPr>
          <p:cNvPr id="1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2F6F508F-71B7-4773-ABBB-332339F142C5}"/>
              </a:ext>
            </a:extLst>
          </p:cNvPr>
          <p:cNvSpPr txBox="1"/>
          <p:nvPr/>
        </p:nvSpPr>
        <p:spPr>
          <a:xfrm>
            <a:off x="1387430" y="115613"/>
            <a:ext cx="1915200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13【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06ABB70C-782B-4F90-8B11-CAF882C47A54}"/>
              </a:ext>
            </a:extLst>
          </p:cNvPr>
          <p:cNvSpPr txBox="1"/>
          <p:nvPr/>
        </p:nvSpPr>
        <p:spPr>
          <a:xfrm>
            <a:off x="3394148" y="115613"/>
            <a:ext cx="833769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14</a:t>
            </a:r>
            <a:endParaRPr lang="zh-CN" altLang="en-US" dirty="0"/>
          </a:p>
        </p:txBody>
      </p:sp>
      <p:sp>
        <p:nvSpPr>
          <p:cNvPr id="15" name="箭號: 向右 5">
            <a:extLst>
              <a:ext uri="{FF2B5EF4-FFF2-40B4-BE49-F238E27FC236}">
                <a16:creationId xmlns:a16="http://schemas.microsoft.com/office/drawing/2014/main" id="{22FCCDD9-F1AF-454E-BE3C-F4A55769473E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hlinkClick r:id="rId5" action="ppaction://hlinksldjump"/>
            <a:extLst>
              <a:ext uri="{FF2B5EF4-FFF2-40B4-BE49-F238E27FC236}">
                <a16:creationId xmlns:a16="http://schemas.microsoft.com/office/drawing/2014/main" id="{678560FD-14BB-4F01-872F-9A99C5CB775F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8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從早飯座位的席次安排，可知深受賈母疼愛的有哪些人？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15170"/>
            <a:ext cx="8335749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從「賈母帶著寶玉、湘雲、黛玉、寶釵一桌，王夫人帶著迎春姐妹三人一桌，劉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姥姥</a:t>
            </a:r>
            <a:r>
              <a:rPr lang="zh-TW" altLang="en-US" sz="2800" b="0" spc="-100" dirty="0">
                <a:solidFill>
                  <a:srgbClr val="FF0000"/>
                </a:solidFill>
              </a:rPr>
              <a:t>挨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著</a:t>
            </a:r>
            <a:r>
              <a:rPr lang="zh-TW" altLang="en-US" sz="2800" b="0" spc="-100" dirty="0">
                <a:solidFill>
                  <a:srgbClr val="FF0000"/>
                </a:solidFill>
              </a:rPr>
              <a:t>賈母一桌」，可知賈母深疼寶玉、湘雲、黛玉、寶釵，而劉姥姥也深得賈母歡心，故挨著賈母坐。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394C1044-1E2C-4F4B-A223-20D69C90B6E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D9C05B2-A05C-4049-9DD7-7BC36AF6E630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7C80041-ED1A-44C5-8946-CA958E56DFB7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61CE9A0-A30A-4317-A460-99CA81DBE18B}"/>
              </a:ext>
            </a:extLst>
          </p:cNvPr>
          <p:cNvSpPr txBox="1"/>
          <p:nvPr/>
        </p:nvSpPr>
        <p:spPr>
          <a:xfrm>
            <a:off x="460712" y="115613"/>
            <a:ext cx="835200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問題</a:t>
            </a:r>
            <a:r>
              <a:rPr lang="en-US" altLang="zh-TW" dirty="0"/>
              <a:t>12</a:t>
            </a:r>
            <a:endParaRPr lang="zh-CN" altLang="en-US" dirty="0"/>
          </a:p>
        </p:txBody>
      </p:sp>
      <p:sp>
        <p:nvSpPr>
          <p:cNvPr id="1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2F6F508F-71B7-4773-ABBB-332339F142C5}"/>
              </a:ext>
            </a:extLst>
          </p:cNvPr>
          <p:cNvSpPr txBox="1"/>
          <p:nvPr/>
        </p:nvSpPr>
        <p:spPr>
          <a:xfrm>
            <a:off x="1387430" y="115613"/>
            <a:ext cx="1915200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13【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06ABB70C-782B-4F90-8B11-CAF882C47A54}"/>
              </a:ext>
            </a:extLst>
          </p:cNvPr>
          <p:cNvSpPr txBox="1"/>
          <p:nvPr/>
        </p:nvSpPr>
        <p:spPr>
          <a:xfrm>
            <a:off x="3394148" y="115613"/>
            <a:ext cx="833769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49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如今鴛鴦是不當這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差</a:t>
            </a:r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的了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，今日偏接過麈尾來拂著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鴛鴦一面侍立，一面悄向劉姥姥說道：「別忘了。」劉姥姥道：「姑娘放心。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C4EFF5-96B6-4338-B761-33425800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019" y="1713109"/>
            <a:ext cx="609550" cy="2986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765" y="1645192"/>
            <a:ext cx="3323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顯見鴛鴦地位已非昔日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2075019" y="1647908"/>
            <a:ext cx="439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CC2554B6-EFFE-477A-87C2-568DEBBC0DD3}"/>
              </a:ext>
            </a:extLst>
          </p:cNvPr>
          <p:cNvCxnSpPr>
            <a:cxnSpLocks/>
          </p:cNvCxnSpPr>
          <p:nvPr/>
        </p:nvCxnSpPr>
        <p:spPr>
          <a:xfrm>
            <a:off x="4120575" y="2625854"/>
            <a:ext cx="450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303109A-C354-4BF2-B8BC-3FE42E9C8278}"/>
              </a:ext>
            </a:extLst>
          </p:cNvPr>
          <p:cNvCxnSpPr>
            <a:cxnSpLocks/>
          </p:cNvCxnSpPr>
          <p:nvPr/>
        </p:nvCxnSpPr>
        <p:spPr>
          <a:xfrm>
            <a:off x="407756" y="3629187"/>
            <a:ext cx="828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16193E39-B257-4911-B99B-0847F40DF13D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179CE6E-CD27-4CB2-8510-B3887A735327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1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2DC1CEC7-90B1-4218-90C2-FCA7159CE101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D2A98F3-759F-417C-978A-FB8FD314811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30CE7576-C91E-4CD9-840C-FB1003F5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740" y="2689476"/>
            <a:ext cx="609550" cy="298679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A6C19F66-8167-4506-BA90-EFD533C57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87" y="3664368"/>
            <a:ext cx="8580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照應前段「悄悄的囑咐了劉姥姥一席話」</a:t>
            </a:r>
            <a:endParaRPr lang="en-US" altLang="zh-TW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351697" y="4564743"/>
            <a:ext cx="158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5C84E2CF-3B26-4F14-93CA-0F8D7AEC2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343" y="1216718"/>
            <a:ext cx="392020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zh-TW" altLang="en-US" sz="1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ㄔㄞ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913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9" grpId="0"/>
      <p:bldP spid="29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原是鳳姐和鴛鴦商議定了，單拿了一雙老年四</a:t>
            </a:r>
            <a:r>
              <a:rPr lang="zh-TW" altLang="en-US" sz="3200" dirty="0" smtClean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楞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象牙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鑲金的筷子與劉姥姥。劉姥姥見了，說道：「這個叉巴子，比我們那裡的鐵掀還沉，那裡拿的動他！」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CDE3B82-C436-48EC-A476-786F04AA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256" y="3677729"/>
            <a:ext cx="609550" cy="29867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744E5A4-ADCD-43BC-A273-7B6F91554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592" y="3613213"/>
            <a:ext cx="48963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劉姥姥的反應，一半是飽經世故，故意賣傻娛樂眾人；一半是流露鄉下人本色，將一雙沉重的筷子比喻為「比鐵掀還沉的叉巴子」</a:t>
            </a:r>
            <a:endParaRPr lang="en-US" altLang="zh-TW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2996F9D-32C2-48DE-8FD4-002D5887FABB}"/>
              </a:ext>
            </a:extLst>
          </p:cNvPr>
          <p:cNvCxnSpPr>
            <a:cxnSpLocks/>
          </p:cNvCxnSpPr>
          <p:nvPr/>
        </p:nvCxnSpPr>
        <p:spPr>
          <a:xfrm>
            <a:off x="424656" y="4601644"/>
            <a:ext cx="244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028479D-4783-43A4-8A7E-96FADC047F23}"/>
              </a:ext>
            </a:extLst>
          </p:cNvPr>
          <p:cNvCxnSpPr>
            <a:cxnSpLocks/>
          </p:cNvCxnSpPr>
          <p:nvPr/>
        </p:nvCxnSpPr>
        <p:spPr>
          <a:xfrm>
            <a:off x="2048256" y="3595804"/>
            <a:ext cx="684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48">
            <a:extLst>
              <a:ext uri="{FF2B5EF4-FFF2-40B4-BE49-F238E27FC236}">
                <a16:creationId xmlns:a16="http://schemas.microsoft.com/office/drawing/2014/main" id="{BB968CBB-1D16-4611-B535-040D18559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191" y="2851539"/>
            <a:ext cx="61415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誇飾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7D8F23A-60BA-4360-BDED-6DB37CD2C895}"/>
              </a:ext>
            </a:extLst>
          </p:cNvPr>
          <p:cNvGrpSpPr/>
          <p:nvPr/>
        </p:nvGrpSpPr>
        <p:grpSpPr>
          <a:xfrm>
            <a:off x="2045874" y="2861673"/>
            <a:ext cx="6597449" cy="686226"/>
            <a:chOff x="1056754" y="1730798"/>
            <a:chExt cx="6597449" cy="686226"/>
          </a:xfrm>
        </p:grpSpPr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45CC41D7-774D-4148-BF62-5F295B980033}"/>
                </a:ext>
              </a:extLst>
            </p:cNvPr>
            <p:cNvSpPr/>
            <p:nvPr/>
          </p:nvSpPr>
          <p:spPr>
            <a:xfrm rot="5400000">
              <a:off x="1575778" y="181545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本框 328">
              <a:extLst>
                <a:ext uri="{FF2B5EF4-FFF2-40B4-BE49-F238E27FC236}">
                  <a16:creationId xmlns:a16="http://schemas.microsoft.com/office/drawing/2014/main" id="{112CF598-6EDA-44EF-B1E2-F54ABE9F42C7}"/>
                </a:ext>
              </a:extLst>
            </p:cNvPr>
            <p:cNvSpPr txBox="1"/>
            <p:nvPr/>
          </p:nvSpPr>
          <p:spPr>
            <a:xfrm>
              <a:off x="1065632" y="1732552"/>
              <a:ext cx="595035" cy="279767"/>
            </a:xfrm>
            <a:prstGeom prst="rect">
              <a:avLst/>
            </a:prstGeom>
            <a:solidFill>
              <a:srgbClr val="C74932"/>
            </a:solidFill>
            <a:ln w="1905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修辭</a:t>
              </a:r>
            </a:p>
          </p:txBody>
        </p: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2F5F7070-9FBF-45E1-8C48-5BCECEA50A3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754" y="1732552"/>
              <a:ext cx="0" cy="684472"/>
            </a:xfrm>
            <a:prstGeom prst="line">
              <a:avLst/>
            </a:prstGeom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1D34F126-5730-4342-A305-D6F5561DCFDB}"/>
                </a:ext>
              </a:extLst>
            </p:cNvPr>
            <p:cNvCxnSpPr>
              <a:cxnSpLocks/>
            </p:cNvCxnSpPr>
            <p:nvPr/>
          </p:nvCxnSpPr>
          <p:spPr>
            <a:xfrm>
              <a:off x="7654203" y="1730798"/>
              <a:ext cx="0" cy="670537"/>
            </a:xfrm>
            <a:prstGeom prst="line">
              <a:avLst/>
            </a:prstGeom>
            <a:solidFill>
              <a:srgbClr val="C74932"/>
            </a:solidFill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C3DC16DC-5E4F-4196-939A-7E74B98C220D}"/>
                </a:ext>
              </a:extLst>
            </p:cNvPr>
            <p:cNvSpPr/>
            <p:nvPr/>
          </p:nvSpPr>
          <p:spPr>
            <a:xfrm rot="16200000" flipH="1">
              <a:off x="7456608" y="1816172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3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3E1FAE4-8FEC-43AF-93FE-0CDD8F6D06CA}"/>
              </a:ext>
            </a:extLst>
          </p:cNvPr>
          <p:cNvSpPr txBox="1"/>
          <p:nvPr/>
        </p:nvSpPr>
        <p:spPr>
          <a:xfrm>
            <a:off x="55109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1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6053DD57-EE74-4EE9-9BC3-40AFC4617FE1}"/>
              </a:ext>
            </a:extLst>
          </p:cNvPr>
          <p:cNvSpPr txBox="1"/>
          <p:nvPr/>
        </p:nvSpPr>
        <p:spPr>
          <a:xfrm>
            <a:off x="6180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BFFBD28A-15AD-4356-9F02-3E8119823F97}"/>
              </a:ext>
            </a:extLst>
          </p:cNvPr>
          <p:cNvSpPr txBox="1"/>
          <p:nvPr/>
        </p:nvSpPr>
        <p:spPr>
          <a:xfrm>
            <a:off x="6849336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D659F85-6270-4DFB-A147-190181D85D50}"/>
              </a:ext>
            </a:extLst>
          </p:cNvPr>
          <p:cNvSpPr/>
          <p:nvPr/>
        </p:nvSpPr>
        <p:spPr>
          <a:xfrm>
            <a:off x="7519852" y="0"/>
            <a:ext cx="1624148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P.141~142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48">
            <a:extLst>
              <a:ext uri="{FF2B5EF4-FFF2-40B4-BE49-F238E27FC236}">
                <a16:creationId xmlns:a16="http://schemas.microsoft.com/office/drawing/2014/main" id="{E9120717-8CD7-42CD-9CEE-6A3BBD722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593" y="2694991"/>
            <a:ext cx="73278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飛白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3C7C31B-C661-423E-ABB8-BEFFB0A19D96}"/>
              </a:ext>
            </a:extLst>
          </p:cNvPr>
          <p:cNvGrpSpPr/>
          <p:nvPr/>
        </p:nvGrpSpPr>
        <p:grpSpPr>
          <a:xfrm>
            <a:off x="3068362" y="3072233"/>
            <a:ext cx="869243" cy="72000"/>
            <a:chOff x="3068362" y="3072233"/>
            <a:chExt cx="869243" cy="72000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AA82A3A4-B9CA-4F90-AF5B-E28AAF2E1841}"/>
                </a:ext>
              </a:extLst>
            </p:cNvPr>
            <p:cNvSpPr/>
            <p:nvPr/>
          </p:nvSpPr>
          <p:spPr>
            <a:xfrm>
              <a:off x="3463368" y="3072233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F90E1DDB-ECF2-4653-92D3-A277D4922465}"/>
                </a:ext>
              </a:extLst>
            </p:cNvPr>
            <p:cNvSpPr/>
            <p:nvPr/>
          </p:nvSpPr>
          <p:spPr>
            <a:xfrm>
              <a:off x="3068362" y="3072233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5CF0D0D6-707E-4DC9-A225-5D2E83AB1024}"/>
                </a:ext>
              </a:extLst>
            </p:cNvPr>
            <p:cNvSpPr/>
            <p:nvPr/>
          </p:nvSpPr>
          <p:spPr>
            <a:xfrm>
              <a:off x="3865605" y="3072233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DDF24424-6D82-4FB5-B426-35E490CB265A}"/>
              </a:ext>
            </a:extLst>
          </p:cNvPr>
          <p:cNvSpPr txBox="1"/>
          <p:nvPr/>
        </p:nvSpPr>
        <p:spPr>
          <a:xfrm>
            <a:off x="1300717" y="1882181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C23AA586-A5AF-4580-87FA-6E3FE2FE632E}"/>
              </a:ext>
            </a:extLst>
          </p:cNvPr>
          <p:cNvGrpSpPr/>
          <p:nvPr/>
        </p:nvGrpSpPr>
        <p:grpSpPr>
          <a:xfrm>
            <a:off x="1566911" y="2183887"/>
            <a:ext cx="602141" cy="447289"/>
            <a:chOff x="7867881" y="1171269"/>
            <a:chExt cx="602141" cy="447289"/>
          </a:xfrm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BB315D6E-D783-4983-9205-28BFC681B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361" y="117126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 smtClean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ˊ</a:t>
              </a:r>
              <a:endParaRPr lang="en-US" altLang="zh-TW" sz="9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5C84E2CF-3B26-4F14-93CA-0F8D7AEC2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 smtClean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ㄌㄥ</a:t>
              </a:r>
              <a:endParaRPr lang="en-US" altLang="zh-TW" sz="12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8" name="箭號: 向右 5">
            <a:hlinkClick r:id="rId7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8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72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7" grpId="0"/>
      <p:bldP spid="17" grpId="1"/>
      <p:bldP spid="21" grpId="0"/>
      <p:bldP spid="21" grpId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1" y="285430"/>
            <a:ext cx="4232368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明清小說主要形式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351698" y="1124369"/>
            <a:ext cx="8539753" cy="159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章回小說比短篇小說的結構完整，不僅</a:t>
            </a:r>
            <a:r>
              <a:rPr lang="zh-TW" altLang="en-US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布局精密，技巧純熟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故事性也較強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，反映社會生活直接而全面。明清兩代的長篇小說，普遍採用此種形式創作。</a:t>
            </a:r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83302593-0302-4090-B7F0-B0E30219D3CC}"/>
              </a:ext>
            </a:extLst>
          </p:cNvPr>
          <p:cNvSpPr txBox="1"/>
          <p:nvPr/>
        </p:nvSpPr>
        <p:spPr>
          <a:xfrm>
            <a:off x="-1" y="1835141"/>
            <a:ext cx="297518" cy="1364218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文體 章回小說</a:t>
            </a:r>
          </a:p>
        </p:txBody>
      </p:sp>
    </p:spTree>
    <p:extLst>
      <p:ext uri="{BB962C8B-B14F-4D97-AF65-F5344CB8AC3E}">
        <p14:creationId xmlns:p14="http://schemas.microsoft.com/office/powerpoint/2010/main" val="230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0" y="115613"/>
            <a:ext cx="4572000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2058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字辨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：楞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322953"/>
              </p:ext>
            </p:extLst>
          </p:nvPr>
        </p:nvGraphicFramePr>
        <p:xfrm>
          <a:off x="343419" y="916165"/>
          <a:ext cx="7648248" cy="237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219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1953305">
                  <a:extLst>
                    <a:ext uri="{9D8B030D-6E8A-4147-A177-3AD203B41FA5}">
                      <a16:colId xmlns:a16="http://schemas.microsoft.com/office/drawing/2014/main" val="2468156121"/>
                    </a:ext>
                  </a:extLst>
                </a:gridCol>
                <a:gridCol w="4366724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形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48000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楞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ㄌㄥˊ 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楞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角。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48000">
                <a:tc v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ㄌㄥˋ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楞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903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愣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ㄌㄥˋ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愣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、愣頭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愣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腦。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50878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7CA8FC3-E104-4212-8F2D-4E09C6D686B0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43B4CDD9-57BD-4118-91C6-AF9BC59F38A1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97280BC-8364-484B-A732-6289F2F9D92C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16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07FBE517-9CCA-42F4-B94A-2A830445FA54}"/>
              </a:ext>
            </a:extLst>
          </p:cNvPr>
          <p:cNvSpPr/>
          <p:nvPr/>
        </p:nvSpPr>
        <p:spPr>
          <a:xfrm>
            <a:off x="351608" y="576560"/>
            <a:ext cx="8580597" cy="4419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290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賈母這邊說聲「請」，劉姥姥便站起身來，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高聲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說道：「老劉，老劉，食量大如牛，吃個老母豬不抬頭！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說完，卻鼓著腮幫子，兩眼直視，一聲不語。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CDE3B82-C436-48EC-A476-786F04AA3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413" y="2717773"/>
            <a:ext cx="609550" cy="29867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744E5A4-ADCD-43BC-A273-7B6F91554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277" y="3758380"/>
            <a:ext cx="47403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貪吃得像老母豬那樣，連頭也不抬起來， 顯示出劉姥姥陪著鳳姐、鴛鴦逗樂賈母等人的急智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2996F9D-32C2-48DE-8FD4-002D5887FABB}"/>
              </a:ext>
            </a:extLst>
          </p:cNvPr>
          <p:cNvCxnSpPr>
            <a:cxnSpLocks/>
          </p:cNvCxnSpPr>
          <p:nvPr/>
        </p:nvCxnSpPr>
        <p:spPr>
          <a:xfrm>
            <a:off x="2909016" y="2663792"/>
            <a:ext cx="565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028479D-4783-43A4-8A7E-96FADC047F23}"/>
              </a:ext>
            </a:extLst>
          </p:cNvPr>
          <p:cNvCxnSpPr>
            <a:cxnSpLocks/>
          </p:cNvCxnSpPr>
          <p:nvPr/>
        </p:nvCxnSpPr>
        <p:spPr>
          <a:xfrm>
            <a:off x="465015" y="3828817"/>
            <a:ext cx="248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48">
            <a:extLst>
              <a:ext uri="{FF2B5EF4-FFF2-40B4-BE49-F238E27FC236}">
                <a16:creationId xmlns:a16="http://schemas.microsoft.com/office/drawing/2014/main" id="{BB968CBB-1D16-4611-B535-040D18559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820" y="1948148"/>
            <a:ext cx="21678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明喻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7D8F23A-60BA-4360-BDED-6DB37CD2C895}"/>
              </a:ext>
            </a:extLst>
          </p:cNvPr>
          <p:cNvGrpSpPr/>
          <p:nvPr/>
        </p:nvGrpSpPr>
        <p:grpSpPr>
          <a:xfrm>
            <a:off x="5294092" y="1949120"/>
            <a:ext cx="2064754" cy="722292"/>
            <a:chOff x="1056754" y="1731532"/>
            <a:chExt cx="2064754" cy="722292"/>
          </a:xfrm>
        </p:grpSpPr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45CC41D7-774D-4148-BF62-5F295B980033}"/>
                </a:ext>
              </a:extLst>
            </p:cNvPr>
            <p:cNvSpPr/>
            <p:nvPr/>
          </p:nvSpPr>
          <p:spPr>
            <a:xfrm rot="5400000">
              <a:off x="1575778" y="181545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本框 328">
              <a:extLst>
                <a:ext uri="{FF2B5EF4-FFF2-40B4-BE49-F238E27FC236}">
                  <a16:creationId xmlns:a16="http://schemas.microsoft.com/office/drawing/2014/main" id="{112CF598-6EDA-44EF-B1E2-F54ABE9F42C7}"/>
                </a:ext>
              </a:extLst>
            </p:cNvPr>
            <p:cNvSpPr txBox="1"/>
            <p:nvPr/>
          </p:nvSpPr>
          <p:spPr>
            <a:xfrm>
              <a:off x="1065632" y="1732552"/>
              <a:ext cx="595035" cy="279767"/>
            </a:xfrm>
            <a:prstGeom prst="rect">
              <a:avLst/>
            </a:prstGeom>
            <a:solidFill>
              <a:srgbClr val="C74932"/>
            </a:solidFill>
            <a:ln w="1905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修辭</a:t>
              </a:r>
            </a:p>
          </p:txBody>
        </p: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2F5F7070-9FBF-45E1-8C48-5BCECEA50A3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754" y="1732552"/>
              <a:ext cx="0" cy="684472"/>
            </a:xfrm>
            <a:prstGeom prst="line">
              <a:avLst/>
            </a:prstGeom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1D34F126-5730-4342-A305-D6F5561DCFDB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08" y="1783287"/>
              <a:ext cx="0" cy="670537"/>
            </a:xfrm>
            <a:prstGeom prst="line">
              <a:avLst/>
            </a:prstGeom>
            <a:solidFill>
              <a:srgbClr val="C74932"/>
            </a:solidFill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C3DC16DC-5E4F-4196-939A-7E74B98C220D}"/>
                </a:ext>
              </a:extLst>
            </p:cNvPr>
            <p:cNvSpPr/>
            <p:nvPr/>
          </p:nvSpPr>
          <p:spPr>
            <a:xfrm rot="16200000" flipH="1">
              <a:off x="2913755" y="1875919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3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1BF32E1-9654-40E9-9312-4E4AC6F85218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8609113-5EA3-42CB-9F1F-FC6FC277A0F5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145851DA-6DF6-4F6E-9DCA-879C02C588C5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F296584-E174-47EA-B471-643DFCD161B4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48">
            <a:extLst>
              <a:ext uri="{FF2B5EF4-FFF2-40B4-BE49-F238E27FC236}">
                <a16:creationId xmlns:a16="http://schemas.microsoft.com/office/drawing/2014/main" id="{8FF7E3E7-FA98-449F-AA96-9548DAB6F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91" y="1787537"/>
            <a:ext cx="32430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雙關</a:t>
            </a:r>
            <a:r>
              <a:rPr lang="en-US" altLang="zh-TW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「劉」</a:t>
            </a:r>
            <a:r>
              <a:rPr lang="zh-TW" altLang="en-US" sz="2100" b="1" dirty="0" smtClean="0">
                <a:solidFill>
                  <a:srgbClr val="C74932"/>
                </a:solidFill>
                <a:ea typeface="微軟正黑體" panose="020B0604030504040204" pitchFamily="34" charset="-120"/>
              </a:rPr>
              <a:t>諧</a:t>
            </a:r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音</a:t>
            </a:r>
            <a:r>
              <a:rPr lang="zh-TW" altLang="en-US" sz="2100" b="1" dirty="0" smtClean="0">
                <a:solidFill>
                  <a:srgbClr val="C74932"/>
                </a:solidFill>
                <a:ea typeface="微軟正黑體" panose="020B0604030504040204" pitchFamily="34" charset="-120"/>
              </a:rPr>
              <a:t>「</a:t>
            </a:r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牛」</a:t>
            </a:r>
            <a:r>
              <a:rPr lang="en-US" altLang="zh-TW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)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6CE97C3-F902-431B-A317-EED0FB348E44}"/>
              </a:ext>
            </a:extLst>
          </p:cNvPr>
          <p:cNvGrpSpPr/>
          <p:nvPr/>
        </p:nvGrpSpPr>
        <p:grpSpPr>
          <a:xfrm>
            <a:off x="3425069" y="2140970"/>
            <a:ext cx="1333708" cy="77760"/>
            <a:chOff x="4245970" y="1664556"/>
            <a:chExt cx="1333708" cy="77760"/>
          </a:xfrm>
        </p:grpSpPr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C2C29212-C430-4555-88CC-44DA35871D54}"/>
                </a:ext>
              </a:extLst>
            </p:cNvPr>
            <p:cNvSpPr/>
            <p:nvPr/>
          </p:nvSpPr>
          <p:spPr>
            <a:xfrm>
              <a:off x="5507678" y="1664556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46BC971C-06AD-4000-AAE9-AF306C825933}"/>
                </a:ext>
              </a:extLst>
            </p:cNvPr>
            <p:cNvSpPr/>
            <p:nvPr/>
          </p:nvSpPr>
          <p:spPr>
            <a:xfrm>
              <a:off x="4245970" y="1670316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627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7" grpId="0"/>
      <p:bldP spid="17" grpId="1"/>
      <p:bldP spid="23" grpId="0"/>
      <p:bldP spid="23" grpId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字方塊 35">
            <a:extLst>
              <a:ext uri="{FF2B5EF4-FFF2-40B4-BE49-F238E27FC236}">
                <a16:creationId xmlns:a16="http://schemas.microsoft.com/office/drawing/2014/main" id="{83AC7E9F-E4BB-4E3F-97AD-053FDEEC0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63" y="4547366"/>
            <a:ext cx="8449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可知寶玉最受寵愛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眾人先還發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怔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，後來一想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上上下下都一齊哈哈大笑起來</a:t>
            </a:r>
            <a:r>
              <a:rPr lang="zh-TW" altLang="zh-TW" dirty="0" smtClean="0"/>
              <a:t>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湘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雲撐不住，一口飯都噴出來。黛玉笑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岔 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氣，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伏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著桌子，口叫「噯喲！」寶玉滾到賈母懷裡，賈母笑的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著寶玉叫「心肝！」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CDE3B82-C436-48EC-A476-786F04AA3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823" y="2658935"/>
            <a:ext cx="609550" cy="29867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744E5A4-ADCD-43BC-A273-7B6F91554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374" y="2577441"/>
            <a:ext cx="2408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可見其性格豪爽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2996F9D-32C2-48DE-8FD4-002D5887FABB}"/>
              </a:ext>
            </a:extLst>
          </p:cNvPr>
          <p:cNvCxnSpPr>
            <a:cxnSpLocks/>
          </p:cNvCxnSpPr>
          <p:nvPr/>
        </p:nvCxnSpPr>
        <p:spPr>
          <a:xfrm>
            <a:off x="2714823" y="2595313"/>
            <a:ext cx="529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028479D-4783-43A4-8A7E-96FADC047F23}"/>
              </a:ext>
            </a:extLst>
          </p:cNvPr>
          <p:cNvCxnSpPr>
            <a:cxnSpLocks/>
          </p:cNvCxnSpPr>
          <p:nvPr/>
        </p:nvCxnSpPr>
        <p:spPr>
          <a:xfrm>
            <a:off x="477015" y="3585913"/>
            <a:ext cx="734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7D823645-F255-4390-9573-565721035E8E}"/>
              </a:ext>
            </a:extLst>
          </p:cNvPr>
          <p:cNvCxnSpPr>
            <a:cxnSpLocks/>
          </p:cNvCxnSpPr>
          <p:nvPr/>
        </p:nvCxnSpPr>
        <p:spPr>
          <a:xfrm>
            <a:off x="8388742" y="2625793"/>
            <a:ext cx="43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>
            <a:extLst>
              <a:ext uri="{FF2B5EF4-FFF2-40B4-BE49-F238E27FC236}">
                <a16:creationId xmlns:a16="http://schemas.microsoft.com/office/drawing/2014/main" id="{B10DEE8B-FA02-4157-BD0D-51BD183DE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742" y="2689415"/>
            <a:ext cx="609550" cy="298679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2EDF29A0-D709-454B-B8BF-2F94D63F9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62" y="3604494"/>
            <a:ext cx="3001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柔弱多病的形象</a:t>
            </a: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61CC7EBE-6668-4FAE-AABA-A94975A702AA}"/>
              </a:ext>
            </a:extLst>
          </p:cNvPr>
          <p:cNvCxnSpPr>
            <a:cxnSpLocks/>
          </p:cNvCxnSpPr>
          <p:nvPr/>
        </p:nvCxnSpPr>
        <p:spPr>
          <a:xfrm>
            <a:off x="8001846" y="3595218"/>
            <a:ext cx="79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BE39943A-2222-48D4-86D6-9950F2B7D86F}"/>
              </a:ext>
            </a:extLst>
          </p:cNvPr>
          <p:cNvCxnSpPr>
            <a:cxnSpLocks/>
          </p:cNvCxnSpPr>
          <p:nvPr/>
        </p:nvCxnSpPr>
        <p:spPr>
          <a:xfrm>
            <a:off x="499875" y="4548806"/>
            <a:ext cx="248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2C375765-0DFF-40F5-A6DA-3BF544E03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846" y="3650927"/>
            <a:ext cx="609550" cy="298679"/>
          </a:xfrm>
          <a:prstGeom prst="rect">
            <a:avLst/>
          </a:prstGeom>
        </p:spPr>
      </p:pic>
      <p:sp>
        <p:nvSpPr>
          <p:cNvPr id="3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564825C2-26CB-429C-AE04-7B8692718210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12F64C67-047A-4625-B61B-AF23D09F8AEE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4C67F67D-2C30-4A15-84B8-DA0DB985D334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3FBC5ED-EF26-4B78-BFDC-F088BFA6F574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BC07C98B-074E-47C5-9FD3-9E03086C8995}"/>
              </a:ext>
            </a:extLst>
          </p:cNvPr>
          <p:cNvGrpSpPr/>
          <p:nvPr/>
        </p:nvGrpSpPr>
        <p:grpSpPr>
          <a:xfrm>
            <a:off x="1570344" y="3150775"/>
            <a:ext cx="602141" cy="447289"/>
            <a:chOff x="7867881" y="1171269"/>
            <a:chExt cx="602141" cy="447289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312FA4CA-F0A6-4B48-8B73-E89A029B3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361" y="117126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ˋ 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6AC5EAE7-CA6A-4B70-A572-1249A5256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ㄔㄚ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5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D70F14A3-3F57-4464-B297-D3A0DBBD8866}"/>
              </a:ext>
            </a:extLst>
          </p:cNvPr>
          <p:cNvSpPr txBox="1"/>
          <p:nvPr/>
        </p:nvSpPr>
        <p:spPr>
          <a:xfrm>
            <a:off x="5005524" y="4575318"/>
            <a:ext cx="253066" cy="280053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23AA586-A5AF-4580-87FA-6E3FE2FE632E}"/>
              </a:ext>
            </a:extLst>
          </p:cNvPr>
          <p:cNvGrpSpPr/>
          <p:nvPr/>
        </p:nvGrpSpPr>
        <p:grpSpPr>
          <a:xfrm>
            <a:off x="5236155" y="4126457"/>
            <a:ext cx="602141" cy="447289"/>
            <a:chOff x="7867881" y="1171269"/>
            <a:chExt cx="602141" cy="447289"/>
          </a:xfrm>
        </p:grpSpPr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BB315D6E-D783-4983-9205-28BFC681B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361" y="117126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ˇ</a:t>
              </a:r>
              <a:endParaRPr lang="en-US" altLang="zh-TW" sz="9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5C84E2CF-3B26-4F14-93CA-0F8D7AEC2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ㄌㄡ</a:t>
              </a:r>
              <a:endParaRPr lang="en-US" altLang="zh-TW" sz="12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1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D70F14A3-3F57-4464-B297-D3A0DBBD8866}"/>
              </a:ext>
            </a:extLst>
          </p:cNvPr>
          <p:cNvSpPr txBox="1"/>
          <p:nvPr/>
        </p:nvSpPr>
        <p:spPr>
          <a:xfrm>
            <a:off x="2551611" y="930280"/>
            <a:ext cx="253066" cy="280053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28AE310-0230-4D12-B07E-6F9992E0E5D7}"/>
              </a:ext>
            </a:extLst>
          </p:cNvPr>
          <p:cNvSpPr/>
          <p:nvPr/>
        </p:nvSpPr>
        <p:spPr>
          <a:xfrm>
            <a:off x="3068670" y="3112663"/>
            <a:ext cx="459354" cy="465498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B7F47FAF-4A5C-459A-A3A2-D248B9CD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598" y="3650816"/>
            <a:ext cx="4582204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趴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著，身體向前傾，靠在物體上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31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12" grpId="0"/>
      <p:bldP spid="12" grpId="1"/>
      <p:bldP spid="32" grpId="0"/>
      <p:bldP spid="32" grpId="1"/>
      <p:bldP spid="25" grpId="0" animBg="1"/>
      <p:bldP spid="41" grpId="0" animBg="1"/>
      <p:bldP spid="42" grpId="0" animBg="1"/>
      <p:bldP spid="43" grpId="0" animBg="1"/>
      <p:bldP spid="43" grpId="1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0" y="115613"/>
            <a:ext cx="4572000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2058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音辨：怔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622195"/>
              </p:ext>
            </p:extLst>
          </p:nvPr>
        </p:nvGraphicFramePr>
        <p:xfrm>
          <a:off x="343419" y="916165"/>
          <a:ext cx="7648248" cy="1768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219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1620202">
                  <a:extLst>
                    <a:ext uri="{9D8B030D-6E8A-4147-A177-3AD203B41FA5}">
                      <a16:colId xmlns:a16="http://schemas.microsoft.com/office/drawing/2014/main" val="2468156121"/>
                    </a:ext>
                  </a:extLst>
                </a:gridCol>
                <a:gridCol w="4699827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ㄌㄥˋ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通「愣」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怔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ㄓㄥ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 smtClean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怔</a:t>
                      </a:r>
                      <a:r>
                        <a:rPr lang="zh-TW" altLang="en-US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忡 （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驚懼害怕的</a:t>
                      </a:r>
                      <a:r>
                        <a:rPr lang="zh-TW" altLang="en-US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樣子）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9030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7CA8FC3-E104-4212-8F2D-4E09C6D686B0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5548C030-F543-43DD-AE40-B6ECE2781AC1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C638211-BE81-4945-B7F9-CCFBA0E21ACF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274803A8-652B-4650-8014-077ED06050B5}"/>
              </a:ext>
            </a:extLst>
          </p:cNvPr>
          <p:cNvCxnSpPr/>
          <p:nvPr/>
        </p:nvCxnSpPr>
        <p:spPr>
          <a:xfrm flipV="1">
            <a:off x="1683521" y="2016034"/>
            <a:ext cx="1603964" cy="668901"/>
          </a:xfrm>
          <a:prstGeom prst="line">
            <a:avLst/>
          </a:prstGeom>
          <a:ln w="19050">
            <a:solidFill>
              <a:srgbClr val="F0BE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04036FD-2702-4B79-BD0A-8DF776392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013" y="2159396"/>
            <a:ext cx="392020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zh-TW" altLang="en-US" sz="1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ㄔㄨㄥ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901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0" y="115613"/>
            <a:ext cx="4572000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2058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音辨：摟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525151"/>
              </p:ext>
            </p:extLst>
          </p:nvPr>
        </p:nvGraphicFramePr>
        <p:xfrm>
          <a:off x="343419" y="916165"/>
          <a:ext cx="7648248" cy="2884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219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2194968">
                  <a:extLst>
                    <a:ext uri="{9D8B030D-6E8A-4147-A177-3AD203B41FA5}">
                      <a16:colId xmlns:a16="http://schemas.microsoft.com/office/drawing/2014/main" val="2468156121"/>
                    </a:ext>
                  </a:extLst>
                </a:gridCol>
                <a:gridCol w="4125061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ㄌㄡˇ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用手圍抱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摟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抱。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ㄌㄡ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聚斂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摟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錢。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9030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ㄌㄡˊ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挾持、牽合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踰東家牆而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摟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其處子。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zh-TW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《孟子．告子》下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923489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7CA8FC3-E104-4212-8F2D-4E09C6D686B0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5548C030-F543-43DD-AE40-B6ECE2781AC1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C638211-BE81-4945-B7F9-CCFBA0E21ACF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061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388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王夫人笑的用手指著鳳姐兒，卻說不出話來。薛姨媽也撐不住，口裡的茶，噴了探春一裙子。探春手裡的飯碗，都合在迎春身上。惜春離了坐位，拉著他奶母叫揉一揉腸子。地下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CDE3B82-C436-48EC-A476-786F04AA3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15" y="1731247"/>
            <a:ext cx="609550" cy="29867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744E5A4-ADCD-43BC-A273-7B6F91554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565" y="1669520"/>
            <a:ext cx="7418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矜持的形象，從動作可說明王夫人知道是鳳姐在搞鬼</a:t>
            </a: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7D823645-F255-4390-9573-565721035E8E}"/>
              </a:ext>
            </a:extLst>
          </p:cNvPr>
          <p:cNvCxnSpPr>
            <a:cxnSpLocks/>
          </p:cNvCxnSpPr>
          <p:nvPr/>
        </p:nvCxnSpPr>
        <p:spPr>
          <a:xfrm>
            <a:off x="477015" y="1660229"/>
            <a:ext cx="774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2C375765-0DFF-40F5-A6DA-3BF544E03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15" y="2737766"/>
            <a:ext cx="609550" cy="298679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83AC7E9F-E4BB-4E3F-97AD-053FDEEC0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565" y="2660912"/>
            <a:ext cx="14689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一時失態</a:t>
            </a:r>
          </a:p>
        </p:txBody>
      </p:sp>
      <p:sp>
        <p:nvSpPr>
          <p:cNvPr id="38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1C334969-D7EF-4912-8AC1-B7D745A146C9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9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BDC96B9-1ADF-442C-9DB1-DC590281562F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40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B1186107-8718-4FCE-8D94-E442A466793E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1AF9830-FAFD-456E-A5B5-723A65AB651C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D199D941-EE11-46D0-86DC-56A44AA51F24}"/>
              </a:ext>
            </a:extLst>
          </p:cNvPr>
          <p:cNvCxnSpPr>
            <a:cxnSpLocks/>
          </p:cNvCxnSpPr>
          <p:nvPr/>
        </p:nvCxnSpPr>
        <p:spPr>
          <a:xfrm>
            <a:off x="477015" y="2644297"/>
            <a:ext cx="813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>
            <a:extLst>
              <a:ext uri="{FF2B5EF4-FFF2-40B4-BE49-F238E27FC236}">
                <a16:creationId xmlns:a16="http://schemas.microsoft.com/office/drawing/2014/main" id="{5BC634A6-5AAF-4890-BE27-A0CB1B5F3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15" y="3707771"/>
            <a:ext cx="609550" cy="298679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82D771C4-B651-476C-8E16-91C172A7A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565" y="3651173"/>
            <a:ext cx="4852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可見探春直率、不忸怩作態的性格</a:t>
            </a: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CB82351E-37E6-4A32-BD5A-1AEEEFB36715}"/>
              </a:ext>
            </a:extLst>
          </p:cNvPr>
          <p:cNvCxnSpPr>
            <a:cxnSpLocks/>
          </p:cNvCxnSpPr>
          <p:nvPr/>
        </p:nvCxnSpPr>
        <p:spPr>
          <a:xfrm>
            <a:off x="477015" y="3610948"/>
            <a:ext cx="615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DBEAB55-6A2A-460E-8181-C6CFAAC777C1}"/>
              </a:ext>
            </a:extLst>
          </p:cNvPr>
          <p:cNvCxnSpPr>
            <a:cxnSpLocks/>
          </p:cNvCxnSpPr>
          <p:nvPr/>
        </p:nvCxnSpPr>
        <p:spPr>
          <a:xfrm>
            <a:off x="6992717" y="3610774"/>
            <a:ext cx="154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圖片 44">
            <a:extLst>
              <a:ext uri="{FF2B5EF4-FFF2-40B4-BE49-F238E27FC236}">
                <a16:creationId xmlns:a16="http://schemas.microsoft.com/office/drawing/2014/main" id="{0304DEFB-32F3-49A5-BA78-BA27AABE5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460" y="3707770"/>
            <a:ext cx="609550" cy="298679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DBA61536-F347-4F23-918D-59C6FABFF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741" y="2760545"/>
            <a:ext cx="23295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稚幼嬌弱的形象</a:t>
            </a:r>
          </a:p>
        </p:txBody>
      </p:sp>
      <p:sp>
        <p:nvSpPr>
          <p:cNvPr id="47" name="文字方塊 48">
            <a:extLst>
              <a:ext uri="{FF2B5EF4-FFF2-40B4-BE49-F238E27FC236}">
                <a16:creationId xmlns:a16="http://schemas.microsoft.com/office/drawing/2014/main" id="{4B27CF45-B063-4121-8CA3-3639AA65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660" y="4757866"/>
            <a:ext cx="15707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借代（婢女）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1B49B3AE-71E1-48A7-8EF5-DF7CCEA3F272}"/>
              </a:ext>
            </a:extLst>
          </p:cNvPr>
          <p:cNvGrpSpPr/>
          <p:nvPr/>
        </p:nvGrpSpPr>
        <p:grpSpPr>
          <a:xfrm>
            <a:off x="6721114" y="4604944"/>
            <a:ext cx="467006" cy="72000"/>
            <a:chOff x="3068362" y="3072233"/>
            <a:chExt cx="467006" cy="72000"/>
          </a:xfrm>
        </p:grpSpPr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102915A6-AD9B-4C40-8D18-643EBC25961C}"/>
                </a:ext>
              </a:extLst>
            </p:cNvPr>
            <p:cNvSpPr/>
            <p:nvPr/>
          </p:nvSpPr>
          <p:spPr>
            <a:xfrm>
              <a:off x="3463368" y="3072233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EC753DA7-2356-4C5E-A265-37FC016A2B64}"/>
                </a:ext>
              </a:extLst>
            </p:cNvPr>
            <p:cNvSpPr/>
            <p:nvPr/>
          </p:nvSpPr>
          <p:spPr>
            <a:xfrm>
              <a:off x="3068362" y="3072233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CB82351E-37E6-4A32-BD5A-1AEEEFB36715}"/>
              </a:ext>
            </a:extLst>
          </p:cNvPr>
          <p:cNvCxnSpPr>
            <a:cxnSpLocks/>
          </p:cNvCxnSpPr>
          <p:nvPr/>
        </p:nvCxnSpPr>
        <p:spPr>
          <a:xfrm>
            <a:off x="477015" y="4562978"/>
            <a:ext cx="568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1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6" grpId="0"/>
      <p:bldP spid="36" grpId="1"/>
      <p:bldP spid="42" grpId="0"/>
      <p:bldP spid="42" grpId="1"/>
      <p:bldP spid="46" grpId="0"/>
      <p:bldP spid="46" grpId="1"/>
      <p:bldP spid="47" grpId="0"/>
      <p:bldP spid="47" grpId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D29B1DCA-2D77-426F-ABC7-11DD20E3591F}"/>
              </a:ext>
            </a:extLst>
          </p:cNvPr>
          <p:cNvSpPr/>
          <p:nvPr/>
        </p:nvSpPr>
        <p:spPr>
          <a:xfrm>
            <a:off x="351697" y="573260"/>
            <a:ext cx="8580597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2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獨有鳳姐、鴛鴦二人撐著，還祇管讓劉姥姥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劉姥姥拿起箸來，祇覺</a:t>
            </a:r>
            <a:r>
              <a:rPr lang="zh-TW" altLang="zh-TW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不聽使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又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道：「這裡的雞兒也俊，下的這蛋也小巧，怪俊的。我且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一個兒！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53E6F47C-2142-41CF-A5EF-82FF4411B8BC}"/>
              </a:ext>
            </a:extLst>
          </p:cNvPr>
          <p:cNvCxnSpPr>
            <a:cxnSpLocks/>
          </p:cNvCxnSpPr>
          <p:nvPr/>
        </p:nvCxnSpPr>
        <p:spPr>
          <a:xfrm>
            <a:off x="1248966" y="1538309"/>
            <a:ext cx="734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>
            <a:extLst>
              <a:ext uri="{FF2B5EF4-FFF2-40B4-BE49-F238E27FC236}">
                <a16:creationId xmlns:a16="http://schemas.microsoft.com/office/drawing/2014/main" id="{B6DB473C-74A9-4B3B-9046-78FB587D5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966" y="1601931"/>
            <a:ext cx="609550" cy="298679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24F4A39C-C6FF-4D91-9638-5F823CF81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201" y="343667"/>
            <a:ext cx="6734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二人合力導演這齣劇，故須不動聲色、故作鎮靜，不能大笑破功，只管「讓」劉姥姥吃</a:t>
            </a:r>
          </a:p>
        </p:txBody>
      </p:sp>
      <p:sp>
        <p:nvSpPr>
          <p:cNvPr id="38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89468E0-3A02-4366-9512-62FC0B6E6838}"/>
              </a:ext>
            </a:extLst>
          </p:cNvPr>
          <p:cNvSpPr txBox="1"/>
          <p:nvPr/>
        </p:nvSpPr>
        <p:spPr>
          <a:xfrm>
            <a:off x="55109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9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5FC9FEE-1E1E-44D3-9BD2-6E3B9E5DC68C}"/>
              </a:ext>
            </a:extLst>
          </p:cNvPr>
          <p:cNvSpPr txBox="1"/>
          <p:nvPr/>
        </p:nvSpPr>
        <p:spPr>
          <a:xfrm>
            <a:off x="6180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40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C8490D57-37C6-438E-8BF0-A8E61F41753D}"/>
              </a:ext>
            </a:extLst>
          </p:cNvPr>
          <p:cNvSpPr txBox="1"/>
          <p:nvPr/>
        </p:nvSpPr>
        <p:spPr>
          <a:xfrm>
            <a:off x="6849336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382C098-9908-4AA2-BDD1-029D2884DFE0}"/>
              </a:ext>
            </a:extLst>
          </p:cNvPr>
          <p:cNvSpPr/>
          <p:nvPr/>
        </p:nvSpPr>
        <p:spPr>
          <a:xfrm>
            <a:off x="7514108" y="0"/>
            <a:ext cx="1629892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P.143~144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B597276-BB11-4DE4-8E52-F2FBC8428035}"/>
              </a:ext>
            </a:extLst>
          </p:cNvPr>
          <p:cNvCxnSpPr>
            <a:cxnSpLocks/>
          </p:cNvCxnSpPr>
          <p:nvPr/>
        </p:nvCxnSpPr>
        <p:spPr>
          <a:xfrm>
            <a:off x="478257" y="2576806"/>
            <a:ext cx="36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77FA330A-919A-4DDA-986C-C938D7132206}"/>
              </a:ext>
            </a:extLst>
          </p:cNvPr>
          <p:cNvCxnSpPr>
            <a:cxnSpLocks/>
          </p:cNvCxnSpPr>
          <p:nvPr/>
        </p:nvCxnSpPr>
        <p:spPr>
          <a:xfrm>
            <a:off x="838257" y="3666253"/>
            <a:ext cx="806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27">
            <a:extLst>
              <a:ext uri="{FF2B5EF4-FFF2-40B4-BE49-F238E27FC236}">
                <a16:creationId xmlns:a16="http://schemas.microsoft.com/office/drawing/2014/main" id="{C126F5E3-096C-4338-8E36-3D387BE3D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57" y="3729875"/>
            <a:ext cx="609550" cy="298679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2CCE469B-9227-42A1-84AF-7F4B4527C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6" y="3653986"/>
            <a:ext cx="70771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見場面熱鬧，劉姥姥繼續配合演出，延長「笑果」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28AE310-0230-4D12-B07E-6F9992E0E5D7}"/>
              </a:ext>
            </a:extLst>
          </p:cNvPr>
          <p:cNvSpPr/>
          <p:nvPr/>
        </p:nvSpPr>
        <p:spPr>
          <a:xfrm>
            <a:off x="1216282" y="4299889"/>
            <a:ext cx="459354" cy="465498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B7F47FAF-4A5C-459A-A3A2-D248B9CD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737" y="4744283"/>
            <a:ext cx="459354" cy="40011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吃</a:t>
            </a: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BB8AAF96-0E76-4617-9AD2-0B78D2F54E67}"/>
              </a:ext>
            </a:extLst>
          </p:cNvPr>
          <p:cNvCxnSpPr>
            <a:cxnSpLocks/>
          </p:cNvCxnSpPr>
          <p:nvPr/>
        </p:nvCxnSpPr>
        <p:spPr>
          <a:xfrm>
            <a:off x="478257" y="4736005"/>
            <a:ext cx="241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A28AE310-0230-4D12-B07E-6F9992E0E5D7}"/>
              </a:ext>
            </a:extLst>
          </p:cNvPr>
          <p:cNvSpPr/>
          <p:nvPr/>
        </p:nvSpPr>
        <p:spPr>
          <a:xfrm>
            <a:off x="5308222" y="2111308"/>
            <a:ext cx="1328798" cy="465498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7F47FAF-4A5C-459A-A3A2-D248B9CD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122" y="2580773"/>
            <a:ext cx="2662298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合用、不好使用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98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29" grpId="0"/>
      <p:bldP spid="29" grpId="1"/>
      <p:bldP spid="37" grpId="0" animBg="1"/>
      <p:bldP spid="42" grpId="0" animBg="1"/>
      <p:bldP spid="42" grpId="1" animBg="1"/>
      <p:bldP spid="20" grpId="0" animBg="1"/>
      <p:bldP spid="22" grpId="0" animBg="1"/>
      <p:bldP spid="22" grpId="1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鳳姐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兒笑道：「一兩銀子一個呢，你快嘗嘗罷，冷了就不好吃了。」劉姥姥便伸筷子要夾，那裡夾得起來。滿碗裡鬧了一陣，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好容易撮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起一個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，才伸著脖子要吃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53E6F47C-2142-41CF-A5EF-82FF4411B8BC}"/>
              </a:ext>
            </a:extLst>
          </p:cNvPr>
          <p:cNvCxnSpPr>
            <a:cxnSpLocks/>
          </p:cNvCxnSpPr>
          <p:nvPr/>
        </p:nvCxnSpPr>
        <p:spPr>
          <a:xfrm>
            <a:off x="4066233" y="1634830"/>
            <a:ext cx="298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3FC9F6CB-FA3D-4CE0-8756-AF4416788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233" y="1716478"/>
            <a:ext cx="609550" cy="298679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ECFCC6EF-E036-40FE-9C2B-13233053C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784" y="1627246"/>
            <a:ext cx="3660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可見賈府豪奢無度的生活</a:t>
            </a:r>
          </a:p>
        </p:txBody>
      </p:sp>
      <p:sp>
        <p:nvSpPr>
          <p:cNvPr id="3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74CCAEEF-2479-451A-A7A2-28DF1A6A55DE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9B912849-D23E-4381-ADD7-3B23B5F0455E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88E2FF3-454C-4F44-90FE-CD89838FC3D1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FB8CEB7-06E6-43AB-A7A5-B36C0C892B8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1C02C08-E5EB-45BD-BBA6-879B991A5352}"/>
              </a:ext>
            </a:extLst>
          </p:cNvPr>
          <p:cNvSpPr/>
          <p:nvPr/>
        </p:nvSpPr>
        <p:spPr>
          <a:xfrm>
            <a:off x="7347857" y="3107937"/>
            <a:ext cx="1175657" cy="465498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F5BA3DF-5AE8-40B8-9DB6-F3921EDBB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318" y="3577401"/>
            <a:ext cx="1421196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好不容易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0A94D1B-8B8C-4805-852D-E95F84CBF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47" y="3597016"/>
            <a:ext cx="605971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B0DEF61A-359B-46E6-9BA4-F98957BA91CE}"/>
              </a:ext>
            </a:extLst>
          </p:cNvPr>
          <p:cNvGrpSpPr/>
          <p:nvPr/>
        </p:nvGrpSpPr>
        <p:grpSpPr>
          <a:xfrm>
            <a:off x="753954" y="4128560"/>
            <a:ext cx="596837" cy="481799"/>
            <a:chOff x="7867881" y="1192800"/>
            <a:chExt cx="596837" cy="481799"/>
          </a:xfrm>
        </p:grpSpPr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04B5578C-23C2-40D0-92D8-31B3C1BCEA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7057" y="120830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ˋ </a:t>
              </a:r>
              <a:endParaRPr lang="en-US" altLang="zh-TW" sz="9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5EEF3F3A-AB8E-40FA-B174-60E06B0DB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8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zh-TW" altLang="en-US" sz="1200" b="1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ㄘㄨㄛ</a:t>
              </a:r>
              <a:endParaRPr lang="en-US" altLang="zh-TW" sz="1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97F836F9-F06B-46B1-9D0C-A3069C189494}"/>
              </a:ext>
            </a:extLst>
          </p:cNvPr>
          <p:cNvSpPr/>
          <p:nvPr/>
        </p:nvSpPr>
        <p:spPr>
          <a:xfrm>
            <a:off x="417612" y="4099245"/>
            <a:ext cx="728362" cy="465498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80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19" grpId="0" animBg="1"/>
      <p:bldP spid="20" grpId="0" animBg="1"/>
      <p:bldP spid="20" grpId="1" animBg="1"/>
      <p:bldP spid="23" grpId="0" animBg="1"/>
      <p:bldP spid="23" grpId="1" animBg="1"/>
      <p:bldP spid="21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79230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一兩銀子，也沒聽見個響聲兒就沒了！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」眾人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已沒心吃飯，都看著他取笑。賈母又說：「誰這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又把那個筷子拿了出來？又不請客，擺大筵席，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BE39943A-2222-48D4-86D6-9950F2B7D86F}"/>
              </a:ext>
            </a:extLst>
          </p:cNvPr>
          <p:cNvCxnSpPr>
            <a:cxnSpLocks/>
          </p:cNvCxnSpPr>
          <p:nvPr/>
        </p:nvCxnSpPr>
        <p:spPr>
          <a:xfrm>
            <a:off x="1605902" y="1642473"/>
            <a:ext cx="655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3FC9F6CB-FA3D-4CE0-8756-AF441678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02" y="1717221"/>
            <a:ext cx="609550" cy="298679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ECFCC6EF-E036-40FE-9C2B-13233053C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5453" y="1640692"/>
            <a:ext cx="6309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劉姥姥的節儉與園中揮金若土的奢靡成對比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DDA415E-D095-440C-B521-49F40D389CF1}"/>
              </a:ext>
            </a:extLst>
          </p:cNvPr>
          <p:cNvSpPr/>
          <p:nvPr/>
        </p:nvSpPr>
        <p:spPr>
          <a:xfrm>
            <a:off x="1634662" y="3148538"/>
            <a:ext cx="886469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1592462-82D7-41FE-A21E-8E290FD65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662" y="3608421"/>
            <a:ext cx="886469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時候</a:t>
            </a:r>
          </a:p>
        </p:txBody>
      </p:sp>
      <p:sp>
        <p:nvSpPr>
          <p:cNvPr id="3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422E8C4-C49E-436F-8F0A-657DA5AE691E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8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9724F83-EDCA-42B5-9EAD-63ED8140C041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94D66B65-05F9-494E-96D5-3A247A277B1A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09D2B33-8806-43B1-9BDD-14C0C987C3A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6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7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69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5" grpId="0" animBg="1"/>
      <p:bldP spid="36" grpId="0" animBg="1"/>
      <p:bldP spid="36" grpId="1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3F66060-A23A-46EE-9009-D53DBABF2BBC}"/>
              </a:ext>
            </a:extLst>
          </p:cNvPr>
          <p:cNvSpPr/>
          <p:nvPr/>
        </p:nvSpPr>
        <p:spPr>
          <a:xfrm>
            <a:off x="351697" y="569625"/>
            <a:ext cx="85805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劉姥姥道：「去了金的，又是銀的，到底不及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俺 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那個伏手。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鳳姐兒道：「菜裡若有毒，這銀子下去了，就試的出來。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BE39943A-2222-48D4-86D6-9950F2B7D86F}"/>
              </a:ext>
            </a:extLst>
          </p:cNvPr>
          <p:cNvCxnSpPr>
            <a:cxnSpLocks/>
          </p:cNvCxnSpPr>
          <p:nvPr/>
        </p:nvCxnSpPr>
        <p:spPr>
          <a:xfrm>
            <a:off x="3471220" y="1634490"/>
            <a:ext cx="514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3FC9F6CB-FA3D-4CE0-8756-AF4416788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319" y="1714672"/>
            <a:ext cx="609550" cy="298679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ECFCC6EF-E036-40FE-9C2B-13233053C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869" y="1634490"/>
            <a:ext cx="49879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表達劉姥姥的樸實</a:t>
            </a:r>
            <a:r>
              <a:rPr lang="zh-TW" altLang="en-US" sz="2400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，隱含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「富貴不足恃」之意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1C4EA736-A21C-498A-882A-5E651BC1442A}"/>
              </a:ext>
            </a:extLst>
          </p:cNvPr>
          <p:cNvCxnSpPr>
            <a:cxnSpLocks/>
          </p:cNvCxnSpPr>
          <p:nvPr/>
        </p:nvCxnSpPr>
        <p:spPr>
          <a:xfrm>
            <a:off x="470030" y="2846744"/>
            <a:ext cx="334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1C8DB58F-F7D6-4353-A9B8-503966A9F2D1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214C53A-129B-4890-B0C3-0CB39A5B8B7B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4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D2BD5651-F37B-4FBC-AFC3-1DE80486EB2E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6814A30-5F31-41C2-B3A0-0C8F8B254B7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1535117" y="2327183"/>
            <a:ext cx="625850" cy="491956"/>
            <a:chOff x="2894765" y="2822648"/>
            <a:chExt cx="625850" cy="491956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BB315D6E-D783-4983-9205-28BFC681B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2954" y="2822648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ˇ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748E7188-0746-4AE1-A95D-2C56FFDE2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4765" y="3063894"/>
              <a:ext cx="392020" cy="250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zh-TW" altLang="en-US" sz="14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ㄢ</a:t>
              </a:r>
              <a:endParaRPr lang="en-US" altLang="zh-TW" sz="1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4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BCAA6AB-53F3-4751-B775-FD5D0B13114A}"/>
              </a:ext>
            </a:extLst>
          </p:cNvPr>
          <p:cNvSpPr/>
          <p:nvPr/>
        </p:nvSpPr>
        <p:spPr>
          <a:xfrm>
            <a:off x="-2" y="285430"/>
            <a:ext cx="1846219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0F73F9D-810A-42DB-9BF7-9A2DFEEDB6C8}"/>
              </a:ext>
            </a:extLst>
          </p:cNvPr>
          <p:cNvSpPr txBox="1"/>
          <p:nvPr/>
        </p:nvSpPr>
        <p:spPr>
          <a:xfrm>
            <a:off x="297517" y="332708"/>
            <a:ext cx="348149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8596A77-47AD-4181-8757-6833A56BCF26}"/>
              </a:ext>
            </a:extLst>
          </p:cNvPr>
          <p:cNvGrpSpPr/>
          <p:nvPr/>
        </p:nvGrpSpPr>
        <p:grpSpPr>
          <a:xfrm>
            <a:off x="754123" y="1467390"/>
            <a:ext cx="7635753" cy="523220"/>
            <a:chOff x="1802694" y="1618092"/>
            <a:chExt cx="7635753" cy="523220"/>
          </a:xfrm>
        </p:grpSpPr>
        <p:sp>
          <p:nvSpPr>
            <p:cNvPr id="7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981FA926-43A8-4CB5-8BC2-6F96FBCF6E2D}"/>
                </a:ext>
              </a:extLst>
            </p:cNvPr>
            <p:cNvSpPr txBox="1"/>
            <p:nvPr/>
          </p:nvSpPr>
          <p:spPr>
            <a:xfrm>
              <a:off x="2325629" y="1618092"/>
              <a:ext cx="7112818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just"/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簡介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AE5553F-F7D1-42B7-AB05-E4AFD0C0A6CA}"/>
                </a:ext>
              </a:extLst>
            </p:cNvPr>
            <p:cNvSpPr/>
            <p:nvPr/>
          </p:nvSpPr>
          <p:spPr>
            <a:xfrm>
              <a:off x="1802694" y="1666875"/>
              <a:ext cx="40473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7CF3542-A6C6-4F5E-A482-A62F971C1549}"/>
                </a:ext>
              </a:extLst>
            </p:cNvPr>
            <p:cNvSpPr/>
            <p:nvPr/>
          </p:nvSpPr>
          <p:spPr>
            <a:xfrm>
              <a:off x="1802694" y="1738270"/>
              <a:ext cx="40473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98C85C4-A4F7-4659-B879-17F3777A69B8}"/>
              </a:ext>
            </a:extLst>
          </p:cNvPr>
          <p:cNvGrpSpPr/>
          <p:nvPr/>
        </p:nvGrpSpPr>
        <p:grpSpPr>
          <a:xfrm>
            <a:off x="754125" y="2333089"/>
            <a:ext cx="7313533" cy="523220"/>
            <a:chOff x="1802696" y="3146748"/>
            <a:chExt cx="7313533" cy="523220"/>
          </a:xfrm>
        </p:grpSpPr>
        <p:sp>
          <p:nvSpPr>
            <p:cNvPr id="11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8F1FB06-B346-4A87-AE59-51A36246316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紅樓夢的藝術特色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8F7DA63-FF75-4371-8562-44AC5DD20222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8DE4FD4-2147-4D22-9A04-D276F44C4FB8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２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E462AD4-0F2C-46DB-A3E9-4F7C1F7B1A54}"/>
              </a:ext>
            </a:extLst>
          </p:cNvPr>
          <p:cNvGrpSpPr/>
          <p:nvPr/>
        </p:nvGrpSpPr>
        <p:grpSpPr>
          <a:xfrm>
            <a:off x="754123" y="3198788"/>
            <a:ext cx="7313533" cy="523220"/>
            <a:chOff x="1802696" y="3146748"/>
            <a:chExt cx="7313533" cy="523220"/>
          </a:xfrm>
        </p:grpSpPr>
        <p:sp>
          <p:nvSpPr>
            <p:cNvPr id="17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D6029BA-BBD6-42A2-9671-94F3561644D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紅樓夢的地位與價值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DC1BA1A-64DB-489C-8CE2-FBFB9FAFB00A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7BEC77E-51F9-4DA9-A66C-B49A45830B8D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6150EA6-C70C-4302-8A70-83C69FD4FD46}"/>
              </a:ext>
            </a:extLst>
          </p:cNvPr>
          <p:cNvSpPr txBox="1"/>
          <p:nvPr/>
        </p:nvSpPr>
        <p:spPr>
          <a:xfrm>
            <a:off x="0" y="369599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092BDDBF-07AE-400C-8D0C-00D54C4C17BF}"/>
              </a:ext>
            </a:extLst>
          </p:cNvPr>
          <p:cNvSpPr txBox="1"/>
          <p:nvPr/>
        </p:nvSpPr>
        <p:spPr>
          <a:xfrm>
            <a:off x="-1" y="1121710"/>
            <a:ext cx="297518" cy="510993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</a:p>
        </p:txBody>
      </p:sp>
    </p:spTree>
    <p:extLst>
      <p:ext uri="{BB962C8B-B14F-4D97-AF65-F5344CB8AC3E}">
        <p14:creationId xmlns:p14="http://schemas.microsoft.com/office/powerpoint/2010/main" val="28608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3F66060-A23A-46EE-9009-D53DBABF2BBC}"/>
              </a:ext>
            </a:extLst>
          </p:cNvPr>
          <p:cNvSpPr/>
          <p:nvPr/>
        </p:nvSpPr>
        <p:spPr>
          <a:xfrm>
            <a:off x="351697" y="569625"/>
            <a:ext cx="85805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劉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姥姥道：「這個菜裡有毒？我們那些都成了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砒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霜了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那怕毒死了，也要吃盡了。」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EF72A83D-EF3A-4257-A3B0-59EF2FE7701F}"/>
              </a:ext>
            </a:extLst>
          </p:cNvPr>
          <p:cNvCxnSpPr>
            <a:cxnSpLocks/>
          </p:cNvCxnSpPr>
          <p:nvPr/>
        </p:nvCxnSpPr>
        <p:spPr>
          <a:xfrm>
            <a:off x="425217" y="2870795"/>
            <a:ext cx="151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74BB904-0E48-4E84-AFDB-0FE70BC0E3CB}"/>
              </a:ext>
            </a:extLst>
          </p:cNvPr>
          <p:cNvCxnSpPr>
            <a:cxnSpLocks/>
          </p:cNvCxnSpPr>
          <p:nvPr/>
        </p:nvCxnSpPr>
        <p:spPr>
          <a:xfrm>
            <a:off x="2916034" y="1633431"/>
            <a:ext cx="561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圖片 37">
            <a:extLst>
              <a:ext uri="{FF2B5EF4-FFF2-40B4-BE49-F238E27FC236}">
                <a16:creationId xmlns:a16="http://schemas.microsoft.com/office/drawing/2014/main" id="{FF8B88B9-B65E-4DA4-A7FD-92B054ABD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034" y="1721073"/>
            <a:ext cx="609550" cy="298679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DD17ECDB-DBD2-4304-98B3-0F76653F2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323" y="1659594"/>
            <a:ext cx="4438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以自嘲之語凸顯賈府飲食豪奢</a:t>
            </a:r>
          </a:p>
        </p:txBody>
      </p:sp>
      <p:sp>
        <p:nvSpPr>
          <p:cNvPr id="4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1C8DB58F-F7D6-4353-A9B8-503966A9F2D1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214C53A-129B-4890-B0C3-0CB39A5B8B7B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4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D2BD5651-F37B-4FBC-AFC3-1DE80486EB2E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6814A30-5F31-41C2-B3A0-0C8F8B254B7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48">
            <a:extLst>
              <a:ext uri="{FF2B5EF4-FFF2-40B4-BE49-F238E27FC236}">
                <a16:creationId xmlns:a16="http://schemas.microsoft.com/office/drawing/2014/main" id="{29326EFC-D912-42A0-BBD1-2148362D8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0999" y="908093"/>
            <a:ext cx="5794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誇飾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A9006B4A-00AD-485E-ACA5-F0996589393A}"/>
              </a:ext>
            </a:extLst>
          </p:cNvPr>
          <p:cNvGrpSpPr/>
          <p:nvPr/>
        </p:nvGrpSpPr>
        <p:grpSpPr>
          <a:xfrm>
            <a:off x="1723862" y="909065"/>
            <a:ext cx="1856300" cy="1913917"/>
            <a:chOff x="-83655" y="1731532"/>
            <a:chExt cx="1856300" cy="1913917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2F1F5DDA-10EB-46E4-B351-2BD96887286C}"/>
                </a:ext>
              </a:extLst>
            </p:cNvPr>
            <p:cNvSpPr/>
            <p:nvPr/>
          </p:nvSpPr>
          <p:spPr>
            <a:xfrm rot="5400000">
              <a:off x="1575778" y="181545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本框 328">
              <a:extLst>
                <a:ext uri="{FF2B5EF4-FFF2-40B4-BE49-F238E27FC236}">
                  <a16:creationId xmlns:a16="http://schemas.microsoft.com/office/drawing/2014/main" id="{207BB358-1F42-4DB0-883C-5DC9FA30C430}"/>
                </a:ext>
              </a:extLst>
            </p:cNvPr>
            <p:cNvSpPr txBox="1"/>
            <p:nvPr/>
          </p:nvSpPr>
          <p:spPr>
            <a:xfrm>
              <a:off x="1065632" y="1732552"/>
              <a:ext cx="595035" cy="279767"/>
            </a:xfrm>
            <a:prstGeom prst="rect">
              <a:avLst/>
            </a:prstGeom>
            <a:solidFill>
              <a:srgbClr val="C74932"/>
            </a:solidFill>
            <a:ln w="1905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修辭</a:t>
              </a:r>
            </a:p>
          </p:txBody>
        </p: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4E07CC30-BD9F-4113-A703-B4F201C60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754" y="1732552"/>
              <a:ext cx="0" cy="684472"/>
            </a:xfrm>
            <a:prstGeom prst="line">
              <a:avLst/>
            </a:prstGeom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B70BB08D-BDE4-4EC2-8254-378B5909EF02}"/>
                </a:ext>
              </a:extLst>
            </p:cNvPr>
            <p:cNvCxnSpPr>
              <a:cxnSpLocks/>
            </p:cNvCxnSpPr>
            <p:nvPr/>
          </p:nvCxnSpPr>
          <p:spPr>
            <a:xfrm>
              <a:off x="40175" y="2974912"/>
              <a:ext cx="0" cy="670537"/>
            </a:xfrm>
            <a:prstGeom prst="line">
              <a:avLst/>
            </a:prstGeom>
            <a:solidFill>
              <a:srgbClr val="C74932"/>
            </a:solidFill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DB194104-1A2C-43ED-8A36-F0F998851B34}"/>
                </a:ext>
              </a:extLst>
            </p:cNvPr>
            <p:cNvSpPr/>
            <p:nvPr/>
          </p:nvSpPr>
          <p:spPr>
            <a:xfrm rot="16200000" flipH="1">
              <a:off x="-167578" y="3078431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95B3CFC-AB0C-4770-848A-8127C1C71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0" y="2450557"/>
            <a:ext cx="392020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zh-TW" altLang="en-US" sz="12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ㄆ一</a:t>
            </a:r>
            <a:endParaRPr lang="en-US" altLang="zh-TW" sz="1200" b="1" dirty="0">
              <a:solidFill>
                <a:srgbClr val="FF5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B65D6CDF-141C-4905-84C5-5D582AF5CCE6}"/>
              </a:ext>
            </a:extLst>
          </p:cNvPr>
          <p:cNvSpPr txBox="1"/>
          <p:nvPr/>
        </p:nvSpPr>
        <p:spPr>
          <a:xfrm>
            <a:off x="534811" y="2152445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</p:spTree>
    <p:extLst>
      <p:ext uri="{BB962C8B-B14F-4D97-AF65-F5344CB8AC3E}">
        <p14:creationId xmlns:p14="http://schemas.microsoft.com/office/powerpoint/2010/main" val="26154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20" grpId="0"/>
      <p:bldP spid="20" grpId="1"/>
      <p:bldP spid="4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0" y="115613"/>
            <a:ext cx="4572000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2058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字辨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：砒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534769"/>
              </p:ext>
            </p:extLst>
          </p:nvPr>
        </p:nvGraphicFramePr>
        <p:xfrm>
          <a:off x="343419" y="916165"/>
          <a:ext cx="7648248" cy="301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219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1953305">
                  <a:extLst>
                    <a:ext uri="{9D8B030D-6E8A-4147-A177-3AD203B41FA5}">
                      <a16:colId xmlns:a16="http://schemas.microsoft.com/office/drawing/2014/main" val="2468156121"/>
                    </a:ext>
                  </a:extLst>
                </a:gridCol>
                <a:gridCol w="4366724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形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砒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ㄆ一 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 smtClean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砒</a:t>
                      </a:r>
                      <a:r>
                        <a:rPr lang="zh-TW" altLang="en-US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霜。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紕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ㄆ一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紕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漏。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5087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妣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ㄅ一ˇ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先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妣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3934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ㄆ一ˇ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仳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離。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747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7CA8FC3-E104-4212-8F2D-4E09C6D686B0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43B4CDD9-57BD-4118-91C6-AF9BC59F38A1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97280BC-8364-484B-A732-6289F2F9D92C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06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7331980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曉翠堂：劉姥姥在席間裝傻娛人，平添賈府許多歡笑。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526544E-9441-42A1-8F51-1BB69A5F83B8}"/>
              </a:ext>
            </a:extLst>
          </p:cNvPr>
          <p:cNvSpPr/>
          <p:nvPr/>
        </p:nvSpPr>
        <p:spPr>
          <a:xfrm>
            <a:off x="2" y="115613"/>
            <a:ext cx="3712027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22A2E689-9151-40AA-BB97-0EA32AA63FDF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37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2C424951-2247-4A91-84A8-43A5A0742E19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8916DD8A-0C54-4DDB-AE74-F0833740F2DE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7550655-9C8F-493E-9010-348B93025B67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18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8" y="968366"/>
            <a:ext cx="8241175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新鬧劇正式揭幕。導演</a:t>
            </a:r>
            <a:r>
              <a:rPr lang="zh-TW" altLang="en-US" sz="2800" b="0" dirty="0" smtClean="0"/>
              <a:t>是鳳</a:t>
            </a:r>
            <a:r>
              <a:rPr lang="zh-TW" altLang="en-US" sz="2800" b="0" dirty="0"/>
              <a:t>姐</a:t>
            </a:r>
            <a:r>
              <a:rPr lang="zh-TW" altLang="en-US" sz="2800" b="0" dirty="0" smtClean="0"/>
              <a:t>和</a:t>
            </a:r>
            <a:r>
              <a:rPr lang="zh-TW" altLang="en-US" sz="2800" b="0" dirty="0"/>
              <a:t>鴛鴦，主角是劉姥姥，逗得眾人樂不可支。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作者依據人物的身分、性格，以生花妙筆描繪各不相同的笑態，呈現每人最富特徵的神態。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 smtClean="0"/>
              <a:t>藉</a:t>
            </a:r>
            <a:r>
              <a:rPr lang="zh-TW" altLang="en-US" sz="2800" b="0" dirty="0"/>
              <a:t>劉姥姥之口，反映出賈府揮金如土，隱寓日後衰敗及富貴不足恃的深意。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F419085-63E3-4DB7-ACFA-65D9F77A343F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636F480-2F16-4603-A22C-37DAED2365F9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18118B3-AC49-40A4-BD34-26E6F87A1234}"/>
              </a:ext>
            </a:extLst>
          </p:cNvPr>
          <p:cNvSpPr/>
          <p:nvPr/>
        </p:nvSpPr>
        <p:spPr>
          <a:xfrm>
            <a:off x="2" y="115613"/>
            <a:ext cx="3712027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91A1CC0-17DF-48F2-813D-837015BD11D8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99B0579B-82C6-45C2-BEEB-19376D7F36EC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24032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 smtClean="0"/>
              <a:t>曹雪芹在書寫早飯</a:t>
            </a:r>
            <a:r>
              <a:rPr lang="zh-TW" altLang="en-US" sz="2800" b="0" dirty="0"/>
              <a:t>時</a:t>
            </a:r>
            <a:r>
              <a:rPr lang="zh-TW" altLang="en-US" sz="2800" b="0" dirty="0" smtClean="0"/>
              <a:t>，以哪</a:t>
            </a:r>
            <a:r>
              <a:rPr lang="zh-TW" altLang="en-US" sz="2800" b="0" dirty="0"/>
              <a:t>道</a:t>
            </a:r>
            <a:r>
              <a:rPr lang="zh-TW" altLang="en-US" sz="2800" b="0" dirty="0" smtClean="0"/>
              <a:t>菜凸</a:t>
            </a:r>
            <a:r>
              <a:rPr lang="zh-TW" altLang="en-US" sz="2800" b="0" dirty="0"/>
              <a:t>顯賈府奢華成性？為什麼？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1468510"/>
            <a:ext cx="8335749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鴿子蛋。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鳳姐兒說：「一兩銀子一個呢。」劉姥姥想夾起來吃，卻滑掉滾到地下，早有地下的人撿了出去了，劉姥姥當場感嘆說：「一兩銀子，也沒聽見響聲兒就沒了！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」</a:t>
            </a:r>
            <a:r>
              <a:rPr lang="zh-TW" altLang="zh-TW" sz="2800" b="0" spc="-100" dirty="0">
                <a:solidFill>
                  <a:srgbClr val="FF0000"/>
                </a:solidFill>
              </a:rPr>
              <a:t>作者藉鴿子蛋掉在地上的情節，凸顯賈府食材昂貴，且輕易棄置不珍惜，奢華成性。</a:t>
            </a:r>
            <a:endParaRPr lang="zh-TW" altLang="en-US" sz="2800" b="0" spc="-100" dirty="0">
              <a:solidFill>
                <a:srgbClr val="FF0000"/>
              </a:solidFill>
            </a:endParaRPr>
          </a:p>
        </p:txBody>
      </p:sp>
      <p:sp>
        <p:nvSpPr>
          <p:cNvPr id="12" name="文本框 328">
            <a:extLst>
              <a:ext uri="{FF2B5EF4-FFF2-40B4-BE49-F238E27FC236}">
                <a16:creationId xmlns:a16="http://schemas.microsoft.com/office/drawing/2014/main" id="{894131CA-5085-416E-9F16-46C3A8579E66}"/>
              </a:ext>
            </a:extLst>
          </p:cNvPr>
          <p:cNvSpPr txBox="1"/>
          <p:nvPr/>
        </p:nvSpPr>
        <p:spPr>
          <a:xfrm>
            <a:off x="460713" y="115613"/>
            <a:ext cx="849927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15</a:t>
            </a:r>
            <a:endParaRPr lang="zh-CN" altLang="en-US" dirty="0"/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6076B829-A8B8-4FE9-BE96-5B15964B94A1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D0E8E62-E690-40D7-8A88-6417C27CDC94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3ACD786E-9A5C-4F3B-8ADE-3845036B5974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34217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2898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鳳姐兒忙笑道：「你可別多心，剛才不過大家取笑兒。」一言未了，鴛鴦也進來笑道：「姥姥別惱，我給你老人家賠個不是。」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C4EFF5-96B6-4338-B761-33425800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019" y="1716736"/>
            <a:ext cx="609550" cy="2986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7" y="3681398"/>
            <a:ext cx="8580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寫鳳姐與鴛鴦向劉姥姥賠不是，可知二人尚知禮節分寸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2075019" y="1647908"/>
            <a:ext cx="655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CC2554B6-EFFE-477A-87C2-568DEBBC0DD3}"/>
              </a:ext>
            </a:extLst>
          </p:cNvPr>
          <p:cNvCxnSpPr>
            <a:cxnSpLocks/>
          </p:cNvCxnSpPr>
          <p:nvPr/>
        </p:nvCxnSpPr>
        <p:spPr>
          <a:xfrm>
            <a:off x="470594" y="2663587"/>
            <a:ext cx="817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303109A-C354-4BF2-B8BC-3FE42E9C8278}"/>
              </a:ext>
            </a:extLst>
          </p:cNvPr>
          <p:cNvCxnSpPr>
            <a:cxnSpLocks/>
          </p:cNvCxnSpPr>
          <p:nvPr/>
        </p:nvCxnSpPr>
        <p:spPr>
          <a:xfrm>
            <a:off x="407756" y="3629187"/>
            <a:ext cx="817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16193E39-B257-4911-B99B-0847F40DF13D}"/>
              </a:ext>
            </a:extLst>
          </p:cNvPr>
          <p:cNvSpPr txBox="1"/>
          <p:nvPr/>
        </p:nvSpPr>
        <p:spPr>
          <a:xfrm>
            <a:off x="5510945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179CE6E-CD27-4CB2-8510-B3887A735327}"/>
              </a:ext>
            </a:extLst>
          </p:cNvPr>
          <p:cNvSpPr txBox="1"/>
          <p:nvPr/>
        </p:nvSpPr>
        <p:spPr>
          <a:xfrm>
            <a:off x="6180140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31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2DC1CEC7-90B1-4218-90C2-FCA7159CE101}"/>
              </a:ext>
            </a:extLst>
          </p:cNvPr>
          <p:cNvSpPr txBox="1"/>
          <p:nvPr/>
        </p:nvSpPr>
        <p:spPr>
          <a:xfrm>
            <a:off x="6849335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D2A98F3-759F-417C-978A-FB8FD3148112}"/>
              </a:ext>
            </a:extLst>
          </p:cNvPr>
          <p:cNvSpPr/>
          <p:nvPr/>
        </p:nvSpPr>
        <p:spPr>
          <a:xfrm>
            <a:off x="7514107" y="0"/>
            <a:ext cx="1629892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P.145~146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07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B268C32-EDB5-4E48-893A-3060C4939ABB}"/>
              </a:ext>
            </a:extLst>
          </p:cNvPr>
          <p:cNvSpPr/>
          <p:nvPr/>
        </p:nvSpPr>
        <p:spPr>
          <a:xfrm>
            <a:off x="351696" y="811020"/>
            <a:ext cx="8580597" cy="2960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劉姥姥笑道：「姑娘說那裡話！咱們哄著老太太開個心兒，可有什麼惱的！你先囑咐我，我就明白了，不過大家取個笑兒。我要心裡惱，也就不說了。」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C4EFF5-96B6-4338-B761-33425800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819" y="1532093"/>
            <a:ext cx="609550" cy="2986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77" y="3785046"/>
            <a:ext cx="8784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親切地稱「姑娘」、說「咱們」，不但拉近了她和鳳姐等人的距離， 也頓時主客易位、施受顛倒， 成為主動散播歡樂給大觀園的老人， 由此可見劉姥姥的處世智慧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3141819" y="1494013"/>
            <a:ext cx="547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CC2554B6-EFFE-477A-87C2-568DEBBC0DD3}"/>
              </a:ext>
            </a:extLst>
          </p:cNvPr>
          <p:cNvCxnSpPr>
            <a:cxnSpLocks/>
          </p:cNvCxnSpPr>
          <p:nvPr/>
        </p:nvCxnSpPr>
        <p:spPr>
          <a:xfrm>
            <a:off x="506595" y="2291233"/>
            <a:ext cx="813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303109A-C354-4BF2-B8BC-3FE42E9C8278}"/>
              </a:ext>
            </a:extLst>
          </p:cNvPr>
          <p:cNvCxnSpPr>
            <a:cxnSpLocks/>
          </p:cNvCxnSpPr>
          <p:nvPr/>
        </p:nvCxnSpPr>
        <p:spPr>
          <a:xfrm>
            <a:off x="412424" y="2964752"/>
            <a:ext cx="824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A324907-3751-447B-87AA-8833F7F7E811}"/>
              </a:ext>
            </a:extLst>
          </p:cNvPr>
          <p:cNvCxnSpPr>
            <a:cxnSpLocks/>
          </p:cNvCxnSpPr>
          <p:nvPr/>
        </p:nvCxnSpPr>
        <p:spPr>
          <a:xfrm>
            <a:off x="505131" y="3735756"/>
            <a:ext cx="201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F27B4B59-BA1E-43FE-9406-E51129328F68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9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1585800C-9C6E-4C13-B662-C6FCE2C302D7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8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761BD73-0D94-4918-9B8E-7F89A4913DB7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2EED7E3-474E-44CF-A046-00348AB6C731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74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2898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鳳姐兒便拉鴛鴦：「你坐下和我們吃了罷，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省的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回來又鬧。」鴛鴦便坐下了，婆子們添上碗箸來。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ABE34D5-351E-46B1-A987-04A7BBEEB115}"/>
              </a:ext>
            </a:extLst>
          </p:cNvPr>
          <p:cNvSpPr/>
          <p:nvPr/>
        </p:nvSpPr>
        <p:spPr>
          <a:xfrm>
            <a:off x="1634662" y="2179709"/>
            <a:ext cx="886469" cy="422513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A8683A0-5CAC-4A20-82FA-D8DA6E8B4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662" y="2610857"/>
            <a:ext cx="886469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免得</a:t>
            </a:r>
          </a:p>
        </p:txBody>
      </p:sp>
      <p:sp>
        <p:nvSpPr>
          <p:cNvPr id="17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34EFC5B4-2597-4802-A45E-A98F448A1B1A}"/>
              </a:ext>
            </a:extLst>
          </p:cNvPr>
          <p:cNvSpPr txBox="1"/>
          <p:nvPr/>
        </p:nvSpPr>
        <p:spPr>
          <a:xfrm>
            <a:off x="601235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1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812E55DE-4D49-486D-ACA3-E3C2B3CD1565}"/>
              </a:ext>
            </a:extLst>
          </p:cNvPr>
          <p:cNvSpPr txBox="1"/>
          <p:nvPr/>
        </p:nvSpPr>
        <p:spPr>
          <a:xfrm>
            <a:off x="668154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B61CB14C-4536-460F-A24C-D0E06871F521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278CC8-AEAD-4D42-A843-47B03606B63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18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7331980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曉翠堂：鳳姐和鴛鴦向劉姥姥賠罪。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526544E-9441-42A1-8F51-1BB69A5F83B8}"/>
              </a:ext>
            </a:extLst>
          </p:cNvPr>
          <p:cNvSpPr/>
          <p:nvPr/>
        </p:nvSpPr>
        <p:spPr>
          <a:xfrm>
            <a:off x="2" y="115613"/>
            <a:ext cx="3722912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22A2E689-9151-40AA-BB97-0EA32AA63FDF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37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2C424951-2247-4A91-84A8-43A5A0742E19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13532F0-777A-4318-96B5-77BDC61799E7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65967F-576A-4339-BA5B-36341C0BBABC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75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8" y="1131652"/>
            <a:ext cx="8243351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由劉姥姥出言讚嘆「禮出大家」，顯現鳳姐、李紈的謹守本分，也表現劉姥姥深明事理。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鳳姐、鴛鴦向劉姥姥賠罪，也可見二人知禮非胡鬧，點出「哄老太太開心」 的目的。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A0C36906-24B6-46A1-AE90-0285285A9E39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016CCB0-69CF-4991-8101-ECBB43CC6BA8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6C8B15-7386-4925-B3F3-0A20D180FE2C}"/>
              </a:ext>
            </a:extLst>
          </p:cNvPr>
          <p:cNvSpPr/>
          <p:nvPr/>
        </p:nvSpPr>
        <p:spPr>
          <a:xfrm>
            <a:off x="2" y="115613"/>
            <a:ext cx="3722912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41C2B54-1F03-44B0-A014-B56F806705A1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5BD6F8F2-EFD0-4E05-93F9-1CF396E101A2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28803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D0812FB-2FE0-4146-9939-B29CC8525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478182"/>
              </p:ext>
            </p:extLst>
          </p:nvPr>
        </p:nvGraphicFramePr>
        <p:xfrm>
          <a:off x="460556" y="1132114"/>
          <a:ext cx="8273415" cy="3203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553">
                  <a:extLst>
                    <a:ext uri="{9D8B030D-6E8A-4147-A177-3AD203B41FA5}">
                      <a16:colId xmlns:a16="http://schemas.microsoft.com/office/drawing/2014/main" val="2309151277"/>
                    </a:ext>
                  </a:extLst>
                </a:gridCol>
                <a:gridCol w="7048862">
                  <a:extLst>
                    <a:ext uri="{9D8B030D-6E8A-4147-A177-3AD203B41FA5}">
                      <a16:colId xmlns:a16="http://schemas.microsoft.com/office/drawing/2014/main" val="1515670564"/>
                    </a:ext>
                  </a:extLst>
                </a:gridCol>
              </a:tblGrid>
              <a:tr h="83313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600" b="1" i="0" u="none" strike="noStrike" kern="1200" baseline="0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作　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現今學界普遍認為通行本前八十回為</a:t>
                      </a:r>
                      <a:r>
                        <a:rPr lang="zh-TW" altLang="en-US" sz="2800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曹雪芹</a:t>
                      </a:r>
                      <a:r>
                        <a:rPr lang="zh-TW" altLang="en-US" sz="2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所作，後四十回為</a:t>
                      </a:r>
                      <a:r>
                        <a:rPr lang="zh-TW" altLang="en-US" sz="28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高鶚</a:t>
                      </a:r>
                      <a:r>
                        <a:rPr lang="zh-TW" altLang="en-US" sz="28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續寫。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600" b="1" i="0" u="none" strike="noStrike" kern="1200" baseline="0" dirty="0" smtClean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形　式</a:t>
                      </a:r>
                      <a:endParaRPr lang="zh-TW" altLang="en-US" sz="2600" b="1" i="0" u="none" strike="noStrike" kern="1200" baseline="0" dirty="0">
                        <a:solidFill>
                          <a:schemeClr val="accent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章回小說</a:t>
                      </a:r>
                      <a:r>
                        <a:rPr lang="zh-TW" altLang="en-US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62042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600" b="1" i="0" u="none" strike="noStrike" kern="1200" baseline="0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別　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石頭記</a:t>
                      </a:r>
                      <a: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TW" altLang="en-US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風月寶鑑</a:t>
                      </a:r>
                      <a: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TW" altLang="en-US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情僧錄</a:t>
                      </a:r>
                      <a: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TW" altLang="en-US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</a:t>
                      </a:r>
                      <a: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金陵十二釵</a:t>
                      </a:r>
                      <a:r>
                        <a:rPr lang="en-US" altLang="zh-TW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TW" altLang="en-US" sz="28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899096"/>
                  </a:ext>
                </a:extLst>
              </a:tr>
            </a:tbl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41E7699C-E7A1-424D-8C6D-F717DE623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408" y="4176891"/>
            <a:ext cx="972717" cy="82351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1" y="285430"/>
            <a:ext cx="3600995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14875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</a:p>
        </p:txBody>
      </p:sp>
      <p:sp>
        <p:nvSpPr>
          <p:cNvPr id="10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7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5422EA6-045D-46A4-A5B7-D2BBDC52569E}"/>
              </a:ext>
            </a:extLst>
          </p:cNvPr>
          <p:cNvSpPr txBox="1"/>
          <p:nvPr/>
        </p:nvSpPr>
        <p:spPr>
          <a:xfrm>
            <a:off x="-1" y="1835140"/>
            <a:ext cx="297518" cy="71211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紅樓夢</a:t>
            </a:r>
          </a:p>
        </p:txBody>
      </p:sp>
    </p:spTree>
    <p:extLst>
      <p:ext uri="{BB962C8B-B14F-4D97-AF65-F5344CB8AC3E}">
        <p14:creationId xmlns:p14="http://schemas.microsoft.com/office/powerpoint/2010/main" val="4661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早飯後，鳳姐與鴛鴦分別向劉姥姥賠禮，劉姥姥如何應答？可看出劉姥姥有何特質？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1582810"/>
            <a:ext cx="8335749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劉姥姥笑道：「姑娘說那裡話！咱們哄著老太太開個心兒，可有什麼惱的！你先囑咐我，我就明白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了，不過</a:t>
            </a:r>
            <a:r>
              <a:rPr lang="zh-TW" altLang="en-US" sz="2800" b="0" spc="-100" dirty="0">
                <a:solidFill>
                  <a:srgbClr val="FF0000"/>
                </a:solidFill>
              </a:rPr>
              <a:t>大家取個笑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兒。我</a:t>
            </a:r>
            <a:r>
              <a:rPr lang="zh-TW" altLang="en-US" sz="2800" b="0" spc="-100" dirty="0">
                <a:solidFill>
                  <a:srgbClr val="FF0000"/>
                </a:solidFill>
              </a:rPr>
              <a:t>要心裡惱，也就不說了。」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342B9F8-BCEF-4097-B287-31EBB96DABBA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894131CA-5085-416E-9F16-46C3A8579E66}"/>
              </a:ext>
            </a:extLst>
          </p:cNvPr>
          <p:cNvSpPr txBox="1"/>
          <p:nvPr/>
        </p:nvSpPr>
        <p:spPr>
          <a:xfrm>
            <a:off x="460713" y="115613"/>
            <a:ext cx="849927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16</a:t>
            </a:r>
            <a:endParaRPr lang="zh-CN" altLang="en-US" dirty="0"/>
          </a:p>
        </p:txBody>
      </p:sp>
      <p:sp>
        <p:nvSpPr>
          <p:cNvPr id="1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186C22CE-395F-4D83-ACAE-3F3CF6B9F47B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ACE8B90-EC9B-429C-86E7-D7CA5BBFFB61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EF28A576-5684-46EF-AB16-4F18712D8F8A}"/>
              </a:ext>
            </a:extLst>
          </p:cNvPr>
          <p:cNvSpPr txBox="1"/>
          <p:nvPr/>
        </p:nvSpPr>
        <p:spPr>
          <a:xfrm>
            <a:off x="1402159" y="115612"/>
            <a:ext cx="849927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17</a:t>
            </a:r>
            <a:endParaRPr lang="zh-CN" altLang="en-US" dirty="0"/>
          </a:p>
        </p:txBody>
      </p:sp>
      <p:sp>
        <p:nvSpPr>
          <p:cNvPr id="19" name="箭號: 向右 5">
            <a:hlinkClick r:id="rId6" action="ppaction://hlinksldjump"/>
            <a:extLst>
              <a:ext uri="{FF2B5EF4-FFF2-40B4-BE49-F238E27FC236}">
                <a16:creationId xmlns:a16="http://schemas.microsoft.com/office/drawing/2014/main" id="{E1EEB7AB-17AF-454C-8D4D-21067B7F1CD5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6">
            <a:extLst>
              <a:ext uri="{FF2B5EF4-FFF2-40B4-BE49-F238E27FC236}">
                <a16:creationId xmlns:a16="http://schemas.microsoft.com/office/drawing/2014/main" id="{7655104A-5EBC-4C70-8BA3-F6D23BD7D74D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26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早飯後，鳳姐與鴛鴦分別向劉姥姥賠禮，劉姥姥如何應答？可看出劉姥姥有何特質？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1582810"/>
            <a:ext cx="8502663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由「你先囑咐我，我就明白了」，可知劉姥姥早明白二人設計她的用意在博賈母等人一笑，對環境的變化與人為的安排具有睿智的領悟力；願意配合「大家取個笑兒」演出，則具有詼諧豁達的特質。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0719C14C-D4B4-4983-951F-0790C15C4340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F0E1754-2B58-439C-BFB4-D4F399BBA219}"/>
              </a:ext>
            </a:extLst>
          </p:cNvPr>
          <p:cNvSpPr txBox="1"/>
          <p:nvPr/>
        </p:nvSpPr>
        <p:spPr>
          <a:xfrm>
            <a:off x="460713" y="115613"/>
            <a:ext cx="849927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16</a:t>
            </a:r>
            <a:endParaRPr lang="zh-CN" altLang="en-US" dirty="0"/>
          </a:p>
        </p:txBody>
      </p:sp>
      <p:sp>
        <p:nvSpPr>
          <p:cNvPr id="1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7FBE3056-E17E-4DE8-9499-D4CDDFAE58EB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9A5A7F6-67F4-46F8-AA20-DD56157DD39F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499D1CD1-4947-4A97-9052-4F5D0DF53B23}"/>
              </a:ext>
            </a:extLst>
          </p:cNvPr>
          <p:cNvSpPr txBox="1"/>
          <p:nvPr/>
        </p:nvSpPr>
        <p:spPr>
          <a:xfrm>
            <a:off x="1402159" y="115612"/>
            <a:ext cx="849927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17</a:t>
            </a:r>
            <a:endParaRPr lang="zh-CN" altLang="en-US" dirty="0"/>
          </a:p>
        </p:txBody>
      </p:sp>
      <p:sp>
        <p:nvSpPr>
          <p:cNvPr id="19" name="箭號: 向右 5">
            <a:extLst>
              <a:ext uri="{FF2B5EF4-FFF2-40B4-BE49-F238E27FC236}">
                <a16:creationId xmlns:a16="http://schemas.microsoft.com/office/drawing/2014/main" id="{43427713-3D69-4BAB-BF80-691B6BEBB5A5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792D7628-F9C8-4D42-BE49-FB55344AE0D6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8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文中哪些地方藉劉姥姥之眼，看出賈府與外面是貧富懸殊的兩個世界？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1582810"/>
            <a:ext cx="840561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沁芳亭遊園。劉姥姥：「我們鄉下人到了年下，都上城來買畫兒貼。閒了的時候兒，大家都說：怎麼得到畫兒上逛逛！想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著那個畫</a:t>
            </a:r>
            <a:r>
              <a:rPr lang="zh-TW" altLang="en-US" sz="2800" b="0" spc="-100" dirty="0">
                <a:solidFill>
                  <a:srgbClr val="FF0000"/>
                </a:solidFill>
              </a:rPr>
              <a:t>兒也不過是假的，那裡有這個真地方兒？誰知今兒進這園裡一瞧，竟比那畫兒還強十倍！」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7BBA9F5-C5EB-4ECA-959C-F92BD71A8B2D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16787C54-9BF6-4E5D-8A32-ACF0F1EDDAD5}"/>
              </a:ext>
            </a:extLst>
          </p:cNvPr>
          <p:cNvSpPr txBox="1"/>
          <p:nvPr/>
        </p:nvSpPr>
        <p:spPr>
          <a:xfrm>
            <a:off x="460713" y="115613"/>
            <a:ext cx="849927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16</a:t>
            </a:r>
            <a:endParaRPr lang="zh-CN" altLang="en-US" dirty="0"/>
          </a:p>
        </p:txBody>
      </p:sp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5077F5FC-9618-45D7-B2BC-26CA044C526A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4D859B6-307E-49F7-A76B-6C6D54EFC62D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ABC69B5A-6708-4104-A75E-06C42788C4B6}"/>
              </a:ext>
            </a:extLst>
          </p:cNvPr>
          <p:cNvSpPr txBox="1"/>
          <p:nvPr/>
        </p:nvSpPr>
        <p:spPr>
          <a:xfrm>
            <a:off x="1402159" y="115612"/>
            <a:ext cx="849927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17</a:t>
            </a:r>
            <a:endParaRPr lang="zh-CN" altLang="en-US" dirty="0"/>
          </a:p>
        </p:txBody>
      </p:sp>
      <p:sp>
        <p:nvSpPr>
          <p:cNvPr id="19" name="箭號: 向右 5">
            <a:hlinkClick r:id="rId7" action="ppaction://hlinksldjump"/>
            <a:extLst>
              <a:ext uri="{FF2B5EF4-FFF2-40B4-BE49-F238E27FC236}">
                <a16:creationId xmlns:a16="http://schemas.microsoft.com/office/drawing/2014/main" id="{9EAF25F2-4638-417D-AE9A-EBE720753538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6">
            <a:extLst>
              <a:ext uri="{FF2B5EF4-FFF2-40B4-BE49-F238E27FC236}">
                <a16:creationId xmlns:a16="http://schemas.microsoft.com/office/drawing/2014/main" id="{68372C64-7A79-4505-9C82-E83FA6A8D169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297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文中哪些地方藉劉姥姥之眼，看出賈府與外面是貧富懸殊的兩個世界？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1362909"/>
            <a:ext cx="8448235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鴿子蛋一兩銀子一個。劉姥姥嘆道：「一兩銀子，也沒聽見個響聲兒就沒了！」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從象牙鑲金筷子換成烏木鑲銀的筷子。劉姥姥道：「去了金的，又是銀的，到底不及俺們那個伏手。」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 startAt="2"/>
            </a:pPr>
            <a:r>
              <a:rPr lang="zh-TW" altLang="en-US" sz="2800" b="0" spc="-100" dirty="0">
                <a:solidFill>
                  <a:srgbClr val="FF0000"/>
                </a:solidFill>
              </a:rPr>
              <a:t>以銀筷試菜是否有毒。劉姥姥道：「這個菜裡有毒？我們那些都成了砒霜了！那怕毒死了，也要吃盡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了。」</a:t>
            </a:r>
            <a:endParaRPr lang="zh-TW" altLang="en-US" sz="2800" b="0" spc="-100" dirty="0">
              <a:solidFill>
                <a:srgbClr val="FF0000"/>
              </a:solidFill>
            </a:endParaRP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781D3DD-7858-41A0-B914-C98BD261517A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79252837-0770-4FC1-B341-07AAA180AD8C}"/>
              </a:ext>
            </a:extLst>
          </p:cNvPr>
          <p:cNvSpPr txBox="1"/>
          <p:nvPr/>
        </p:nvSpPr>
        <p:spPr>
          <a:xfrm>
            <a:off x="460713" y="115613"/>
            <a:ext cx="849927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16</a:t>
            </a:r>
            <a:endParaRPr lang="zh-CN" altLang="en-US" dirty="0"/>
          </a:p>
        </p:txBody>
      </p:sp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435165B8-A434-4808-A725-C1D3A8AA870B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1CACB7-7605-4359-9538-608ECE510B74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505A0D86-0F5A-4D9C-A143-F1BC948427DC}"/>
              </a:ext>
            </a:extLst>
          </p:cNvPr>
          <p:cNvSpPr txBox="1"/>
          <p:nvPr/>
        </p:nvSpPr>
        <p:spPr>
          <a:xfrm>
            <a:off x="1402159" y="115612"/>
            <a:ext cx="849927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17</a:t>
            </a:r>
            <a:endParaRPr lang="zh-CN" altLang="en-US" dirty="0"/>
          </a:p>
        </p:txBody>
      </p:sp>
      <p:sp>
        <p:nvSpPr>
          <p:cNvPr id="19" name="箭號: 向右 5">
            <a:extLst>
              <a:ext uri="{FF2B5EF4-FFF2-40B4-BE49-F238E27FC236}">
                <a16:creationId xmlns:a16="http://schemas.microsoft.com/office/drawing/2014/main" id="{C00B99BF-7DFA-4787-B360-0FBEF12110D4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DC1B3A57-FCD6-4566-B921-18706537CA24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631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>
            <a:extLst>
              <a:ext uri="{FF2B5EF4-FFF2-40B4-BE49-F238E27FC236}">
                <a16:creationId xmlns:a16="http://schemas.microsoft.com/office/drawing/2014/main" id="{C79F1DF5-0D0E-4216-9A63-128F19A9A1EF}"/>
              </a:ext>
            </a:extLst>
          </p:cNvPr>
          <p:cNvSpPr txBox="1"/>
          <p:nvPr/>
        </p:nvSpPr>
        <p:spPr>
          <a:xfrm>
            <a:off x="351698" y="102992"/>
            <a:ext cx="619714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文中人物與賈寶玉的關係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A08AEF17-018F-458D-BFDB-B252DDBC6521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66147A4-0531-46AD-9D7E-0F17920B7F23}"/>
              </a:ext>
            </a:extLst>
          </p:cNvPr>
          <p:cNvSpPr txBox="1"/>
          <p:nvPr/>
        </p:nvSpPr>
        <p:spPr>
          <a:xfrm>
            <a:off x="813707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BF920352-FF9A-4587-A29B-E6BED33AE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740819"/>
              </p:ext>
            </p:extLst>
          </p:nvPr>
        </p:nvGraphicFramePr>
        <p:xfrm>
          <a:off x="343419" y="916165"/>
          <a:ext cx="8347736" cy="3486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135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5943601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　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　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賈母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史太君</a:t>
                      </a:r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祖母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王夫人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母親</a:t>
                      </a:r>
                      <a:r>
                        <a:rPr lang="zh-TW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。劉姥姥為其遠親</a:t>
                      </a:r>
                      <a:endParaRPr lang="zh-TW" altLang="en-US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5087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薛姨媽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母親的胞妹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姨媽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3934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王熙鳳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母親的姪女，堂兄的妻子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表姐兼堂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嫂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747"/>
                  </a:ext>
                </a:extLst>
              </a:tr>
            </a:tbl>
          </a:graphicData>
        </a:graphic>
      </p:graphicFrame>
      <p:sp>
        <p:nvSpPr>
          <p:cNvPr id="20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756435B9-03A3-4FC6-98B2-C4E5B75E782A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6">
            <a:extLst>
              <a:ext uri="{FF2B5EF4-FFF2-40B4-BE49-F238E27FC236}">
                <a16:creationId xmlns:a16="http://schemas.microsoft.com/office/drawing/2014/main" id="{56DB0474-97C6-4826-8F4A-B56F1F8FB6E1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8D1FA447-C9EE-41E6-BF2B-B7EF62F56C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1"/>
            <a:ext cx="1006929" cy="163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>
            <a:extLst>
              <a:ext uri="{FF2B5EF4-FFF2-40B4-BE49-F238E27FC236}">
                <a16:creationId xmlns:a16="http://schemas.microsoft.com/office/drawing/2014/main" id="{C79F1DF5-0D0E-4216-9A63-128F19A9A1EF}"/>
              </a:ext>
            </a:extLst>
          </p:cNvPr>
          <p:cNvSpPr txBox="1"/>
          <p:nvPr/>
        </p:nvSpPr>
        <p:spPr>
          <a:xfrm>
            <a:off x="351698" y="102992"/>
            <a:ext cx="619714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文中人物與賈寶玉的關係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A08AEF17-018F-458D-BFDB-B252DDBC6521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BF920352-FF9A-4587-A29B-E6BED33AE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667435"/>
              </p:ext>
            </p:extLst>
          </p:nvPr>
        </p:nvGraphicFramePr>
        <p:xfrm>
          <a:off x="343419" y="916165"/>
          <a:ext cx="8347736" cy="301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135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5943601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　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　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李紈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胞兄的妻子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大嫂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迎春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伯父的女兒（庶出）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堂姐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5087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探春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同父異母的妹妹（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庶出）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3934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惜春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堂伯祖父的孫女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遠房堂妹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747"/>
                  </a:ext>
                </a:extLst>
              </a:tr>
            </a:tbl>
          </a:graphicData>
        </a:graphic>
      </p:graphicFrame>
      <p:sp>
        <p:nvSpPr>
          <p:cNvPr id="7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D2199A02-8819-4846-95FE-64B154367374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245D688B-54B9-4F9A-948A-6B8002A6D706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CFAED3A-8C24-403B-897F-23AA96A371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1"/>
            <a:ext cx="1006929" cy="1638009"/>
          </a:xfrm>
          <a:prstGeom prst="rect">
            <a:avLst/>
          </a:prstGeom>
        </p:spPr>
      </p:pic>
      <p:sp>
        <p:nvSpPr>
          <p:cNvPr id="1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E66147A4-0531-46AD-9D7E-0F17920B7F23}"/>
              </a:ext>
            </a:extLst>
          </p:cNvPr>
          <p:cNvSpPr txBox="1"/>
          <p:nvPr/>
        </p:nvSpPr>
        <p:spPr>
          <a:xfrm>
            <a:off x="813707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39947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>
            <a:extLst>
              <a:ext uri="{FF2B5EF4-FFF2-40B4-BE49-F238E27FC236}">
                <a16:creationId xmlns:a16="http://schemas.microsoft.com/office/drawing/2014/main" id="{C79F1DF5-0D0E-4216-9A63-128F19A9A1EF}"/>
              </a:ext>
            </a:extLst>
          </p:cNvPr>
          <p:cNvSpPr txBox="1"/>
          <p:nvPr/>
        </p:nvSpPr>
        <p:spPr>
          <a:xfrm>
            <a:off x="351698" y="102992"/>
            <a:ext cx="619714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文中人物與賈寶玉的關係</a:t>
            </a:r>
          </a:p>
        </p:txBody>
      </p:sp>
      <p:sp>
        <p:nvSpPr>
          <p:cNvPr id="16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A08AEF17-018F-458D-BFDB-B252DDBC6521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BF920352-FF9A-4587-A29B-E6BED33AE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113310"/>
              </p:ext>
            </p:extLst>
          </p:nvPr>
        </p:nvGraphicFramePr>
        <p:xfrm>
          <a:off x="343419" y="916165"/>
          <a:ext cx="8347736" cy="237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135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5943601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　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　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林黛玉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姑媽的女兒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姑表妹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薛寶釵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姨媽的女兒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姨表姐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5087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史湘雲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祖母的內姪孫女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—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遠房表妹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39348"/>
                  </a:ext>
                </a:extLst>
              </a:tr>
            </a:tbl>
          </a:graphicData>
        </a:graphic>
      </p:graphicFrame>
      <p:sp>
        <p:nvSpPr>
          <p:cNvPr id="7" name="箭號: 向右 5">
            <a:extLst>
              <a:ext uri="{FF2B5EF4-FFF2-40B4-BE49-F238E27FC236}">
                <a16:creationId xmlns:a16="http://schemas.microsoft.com/office/drawing/2014/main" id="{6B631308-74B1-49F3-8B52-BA5F37D2A316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D7642CAC-3268-44A7-BC60-E279E3B7D577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2924EAB-82C4-4518-8D6F-235F56C420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1"/>
            <a:ext cx="1006929" cy="1638009"/>
          </a:xfrm>
          <a:prstGeom prst="rect">
            <a:avLst/>
          </a:prstGeom>
        </p:spPr>
      </p:pic>
      <p:sp>
        <p:nvSpPr>
          <p:cNvPr id="1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E66147A4-0531-46AD-9D7E-0F17920B7F23}"/>
              </a:ext>
            </a:extLst>
          </p:cNvPr>
          <p:cNvSpPr txBox="1"/>
          <p:nvPr/>
        </p:nvSpPr>
        <p:spPr>
          <a:xfrm>
            <a:off x="813707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</p:spTree>
    <p:extLst>
      <p:ext uri="{BB962C8B-B14F-4D97-AF65-F5344CB8AC3E}">
        <p14:creationId xmlns:p14="http://schemas.microsoft.com/office/powerpoint/2010/main" val="20988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文章特色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" action="ppaction://noaction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2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1BB5898-8DC0-4335-9DAE-29C4E164945F}"/>
              </a:ext>
            </a:extLst>
          </p:cNvPr>
          <p:cNvSpPr/>
          <p:nvPr/>
        </p:nvSpPr>
        <p:spPr>
          <a:xfrm>
            <a:off x="351699" y="888693"/>
            <a:ext cx="8487501" cy="366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以劉姥姥為鏡子，映照出賈府的奢華與賈府內外的貧富差距。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透過對話塑造人物的性格、身分。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透過無一重複的場景，顯示賈府的奢華，刻寫小說環境細緻、生動。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藉諸多人物在不同場景的表情、動作、對白，展現描摹人物的文字藝術。</a:t>
            </a:r>
          </a:p>
        </p:txBody>
      </p:sp>
    </p:spTree>
    <p:extLst>
      <p:ext uri="{BB962C8B-B14F-4D97-AF65-F5344CB8AC3E}">
        <p14:creationId xmlns:p14="http://schemas.microsoft.com/office/powerpoint/2010/main" val="1921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9E2F5C00-6CE2-46D1-9DF0-72662EC349F2}"/>
              </a:ext>
            </a:extLst>
          </p:cNvPr>
          <p:cNvGrpSpPr/>
          <p:nvPr/>
        </p:nvGrpSpPr>
        <p:grpSpPr>
          <a:xfrm>
            <a:off x="2762610" y="1389399"/>
            <a:ext cx="3618781" cy="718885"/>
            <a:chOff x="1323975" y="1828800"/>
            <a:chExt cx="3618781" cy="718885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F53E381-CEBD-47A6-B717-A04080D95B86}"/>
                </a:ext>
              </a:extLst>
            </p:cNvPr>
            <p:cNvSpPr/>
            <p:nvPr/>
          </p:nvSpPr>
          <p:spPr>
            <a:xfrm>
              <a:off x="1323975" y="1828800"/>
              <a:ext cx="700088" cy="718885"/>
            </a:xfrm>
            <a:prstGeom prst="rect">
              <a:avLst/>
            </a:prstGeom>
            <a:solidFill>
              <a:srgbClr val="DA5E4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endParaRPr lang="zh-CN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3E5F2A76-8559-47EF-900F-D75DF615AEB3}"/>
                </a:ext>
              </a:extLst>
            </p:cNvPr>
            <p:cNvSpPr txBox="1"/>
            <p:nvPr/>
          </p:nvSpPr>
          <p:spPr>
            <a:xfrm>
              <a:off x="2143125" y="1834299"/>
              <a:ext cx="27996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問題與討論</a:t>
              </a:r>
            </a:p>
          </p:txBody>
        </p:sp>
      </p:grpSp>
      <p:sp>
        <p:nvSpPr>
          <p:cNvPr id="24" name="矩形 23">
            <a:hlinkClick r:id="rId2" action="ppaction://hlinksldjump"/>
            <a:extLst>
              <a:ext uri="{FF2B5EF4-FFF2-40B4-BE49-F238E27FC236}">
                <a16:creationId xmlns:a16="http://schemas.microsoft.com/office/drawing/2014/main" id="{63613E5E-5D0A-4275-8096-3F2858D14E6C}"/>
              </a:ext>
            </a:extLst>
          </p:cNvPr>
          <p:cNvSpPr/>
          <p:nvPr/>
        </p:nvSpPr>
        <p:spPr>
          <a:xfrm>
            <a:off x="3054238" y="2517160"/>
            <a:ext cx="700088" cy="718885"/>
          </a:xfrm>
          <a:prstGeom prst="rect">
            <a:avLst/>
          </a:prstGeom>
          <a:solidFill>
            <a:srgbClr val="FCE6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CN" altLang="en-US" sz="4000" dirty="0">
              <a:solidFill>
                <a:srgbClr val="56321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hlinkClick r:id="rId3" action="ppaction://hlinksldjump"/>
            <a:extLst>
              <a:ext uri="{FF2B5EF4-FFF2-40B4-BE49-F238E27FC236}">
                <a16:creationId xmlns:a16="http://schemas.microsoft.com/office/drawing/2014/main" id="{720582B1-2B85-4E44-A682-151CE18C0B82}"/>
              </a:ext>
            </a:extLst>
          </p:cNvPr>
          <p:cNvSpPr/>
          <p:nvPr/>
        </p:nvSpPr>
        <p:spPr>
          <a:xfrm>
            <a:off x="4221957" y="2517160"/>
            <a:ext cx="700088" cy="718885"/>
          </a:xfrm>
          <a:prstGeom prst="rect">
            <a:avLst/>
          </a:prstGeom>
          <a:solidFill>
            <a:srgbClr val="FCE6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CN" altLang="en-US" sz="4000" dirty="0">
              <a:solidFill>
                <a:srgbClr val="56321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hlinkClick r:id="rId4" action="ppaction://hlinksldjump"/>
            <a:extLst>
              <a:ext uri="{FF2B5EF4-FFF2-40B4-BE49-F238E27FC236}">
                <a16:creationId xmlns:a16="http://schemas.microsoft.com/office/drawing/2014/main" id="{7E856136-97F0-47A7-AA78-B6C9B0DD5282}"/>
              </a:ext>
            </a:extLst>
          </p:cNvPr>
          <p:cNvSpPr/>
          <p:nvPr/>
        </p:nvSpPr>
        <p:spPr>
          <a:xfrm>
            <a:off x="5389675" y="2517159"/>
            <a:ext cx="700088" cy="718885"/>
          </a:xfrm>
          <a:prstGeom prst="rect">
            <a:avLst/>
          </a:prstGeom>
          <a:solidFill>
            <a:srgbClr val="FCE6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CN" altLang="en-US" sz="4000" dirty="0">
              <a:solidFill>
                <a:srgbClr val="56321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23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6E3A94-EB37-4C13-BDC5-80A723628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劉姥姥的言辭、舉止反映出她具有什麼樣的性格？請舉例說明。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50290F8-5957-4BE9-A878-3300C068E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75" y="1406817"/>
            <a:ext cx="8672312" cy="263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50" dirty="0">
                <a:solidFill>
                  <a:srgbClr val="FF0000"/>
                </a:solidFill>
              </a:rPr>
              <a:t>劉姥姥看滿屋裡東西，覺得都好看，捨不得離開。她對眼前之物誠心喜歡，也直率表達，性格純樸可愛。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50" dirty="0">
                <a:solidFill>
                  <a:srgbClr val="FF0000"/>
                </a:solidFill>
              </a:rPr>
              <a:t>當鴿子蛋不慎掉落地上時忙著撿，可見她儉樸不浪費。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50" dirty="0">
                <a:solidFill>
                  <a:srgbClr val="FF0000"/>
                </a:solidFill>
              </a:rPr>
              <a:t>明知眾人捉弄，仍然不以為意，能自我解嘲，識時務地炒熱場面，娛悅眾人，可見她豁達慧黠。</a:t>
            </a:r>
          </a:p>
        </p:txBody>
      </p:sp>
      <p:sp>
        <p:nvSpPr>
          <p:cNvPr id="5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90D08F4A-08C5-458C-972A-C7BC7142C493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6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6EDE473-3B71-47C1-96EE-7098EE5E9F34}"/>
              </a:ext>
            </a:extLst>
          </p:cNvPr>
          <p:cNvSpPr txBox="1"/>
          <p:nvPr/>
        </p:nvSpPr>
        <p:spPr>
          <a:xfrm>
            <a:off x="1288948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7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737EC28-141C-4BFA-BE7E-1022BD6F9345}"/>
              </a:ext>
            </a:extLst>
          </p:cNvPr>
          <p:cNvSpPr txBox="1"/>
          <p:nvPr/>
        </p:nvSpPr>
        <p:spPr>
          <a:xfrm>
            <a:off x="211718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BE0450-405A-4DFC-BF41-24EA20B73AF3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E9BD1B2-9F58-4072-8E69-3485B66DB080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12907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1" y="285430"/>
            <a:ext cx="3600995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14875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altLang="zh-TW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D0812FB-2FE0-4146-9939-B29CC8525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376707"/>
              </p:ext>
            </p:extLst>
          </p:nvPr>
        </p:nvGraphicFramePr>
        <p:xfrm>
          <a:off x="460556" y="1132114"/>
          <a:ext cx="8121742" cy="3072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553">
                  <a:extLst>
                    <a:ext uri="{9D8B030D-6E8A-4147-A177-3AD203B41FA5}">
                      <a16:colId xmlns:a16="http://schemas.microsoft.com/office/drawing/2014/main" val="2309151277"/>
                    </a:ext>
                  </a:extLst>
                </a:gridCol>
                <a:gridCol w="6897189">
                  <a:extLst>
                    <a:ext uri="{9D8B030D-6E8A-4147-A177-3AD203B41FA5}">
                      <a16:colId xmlns:a16="http://schemas.microsoft.com/office/drawing/2014/main" val="1515670564"/>
                    </a:ext>
                  </a:extLst>
                </a:gridCol>
              </a:tblGrid>
              <a:tr h="83313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600" b="1" i="0" u="none" strike="noStrike" kern="1200" baseline="0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內　容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zh-TW" sz="2800" b="0" kern="100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yriadPro-Cond" panose="020B0506030403020204" pitchFamily="34" charset="0"/>
                        </a:rPr>
                        <a:t>全書中有很多關於佛教、道教、儒家思想的描寫與戲謔，富含神話的色彩，並且反映出當時的政治禮教、社會生活、經濟制度及文化發展，乃至服裝穿戴、飲食藥膳、建築亭閣、舟車行轎等層面，由此可知《紅樓夢》的內容是多元且全面的。</a:t>
                      </a:r>
                      <a:endParaRPr lang="zh-TW" sz="28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</a:tbl>
          </a:graphicData>
        </a:graphic>
      </p:graphicFrame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9B0E762A-A777-4882-8B4F-A1F1E0032DFC}"/>
              </a:ext>
            </a:extLst>
          </p:cNvPr>
          <p:cNvSpPr txBox="1"/>
          <p:nvPr/>
        </p:nvSpPr>
        <p:spPr>
          <a:xfrm>
            <a:off x="-1" y="1835140"/>
            <a:ext cx="297518" cy="71211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紅樓夢</a:t>
            </a:r>
          </a:p>
        </p:txBody>
      </p:sp>
    </p:spTree>
    <p:extLst>
      <p:ext uri="{BB962C8B-B14F-4D97-AF65-F5344CB8AC3E}">
        <p14:creationId xmlns:p14="http://schemas.microsoft.com/office/powerpoint/2010/main" val="41524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E6E3A94-EB37-4C13-BDC5-80A723628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秋爽齋設宴是本文的情節高潮處，作者如何摹寫眾人笑得東倒西歪的情狀？這些描述分別透露什麼訊息？</a:t>
            </a: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A28A0F79-E938-4C62-B570-004C81EA5F61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9034DA3-223D-4D1C-8763-A39A27DA5E06}"/>
              </a:ext>
            </a:extLst>
          </p:cNvPr>
          <p:cNvSpPr txBox="1"/>
          <p:nvPr/>
        </p:nvSpPr>
        <p:spPr>
          <a:xfrm>
            <a:off x="1288948" y="115613"/>
            <a:ext cx="736716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BB8AD273-1ED1-4AF7-A213-69F4167EEB26}"/>
              </a:ext>
            </a:extLst>
          </p:cNvPr>
          <p:cNvSpPr txBox="1"/>
          <p:nvPr/>
        </p:nvSpPr>
        <p:spPr>
          <a:xfrm>
            <a:off x="211718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D8171F1-F6D2-4679-B603-C3782D6DA0D2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E0B98C26-1B44-44DD-B5C9-BBFC0CEB7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97263"/>
              </p:ext>
            </p:extLst>
          </p:nvPr>
        </p:nvGraphicFramePr>
        <p:xfrm>
          <a:off x="343419" y="1466947"/>
          <a:ext cx="8421758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272">
                  <a:extLst>
                    <a:ext uri="{9D8B030D-6E8A-4147-A177-3AD203B41FA5}">
                      <a16:colId xmlns:a16="http://schemas.microsoft.com/office/drawing/2014/main" val="1515670564"/>
                    </a:ext>
                  </a:extLst>
                </a:gridCol>
                <a:gridCol w="4219303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  <a:gridCol w="2878183">
                  <a:extLst>
                    <a:ext uri="{9D8B030D-6E8A-4147-A177-3AD203B41FA5}">
                      <a16:colId xmlns:a16="http://schemas.microsoft.com/office/drawing/2014/main" val="2487297201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透露的訊息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史湘雲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一口飯都噴出來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性格</a:t>
                      </a:r>
                      <a:r>
                        <a:rPr lang="zh-TW" altLang="en-US" sz="27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豪爽</a:t>
                      </a:r>
                      <a:endParaRPr lang="zh-TW" altLang="en-US" sz="27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林黛玉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笑岔了氣，伏著桌子，</a:t>
                      </a:r>
                      <a:r>
                        <a:rPr lang="en-US" altLang="zh-TW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口叫「噯喲！」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柔弱多病</a:t>
                      </a:r>
                      <a:endParaRPr lang="zh-TW" altLang="en-US" sz="27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847280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賈寶玉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滾到賈母懷裡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</a:t>
                      </a:r>
                      <a:r>
                        <a:rPr lang="zh-TW" altLang="en-US" sz="27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受寵愛</a:t>
                      </a:r>
                      <a:endParaRPr lang="zh-TW" altLang="en-US" sz="27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886584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賈母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笑的摟著寶玉叫「心肝！」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寵愛孫子的祖母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822328"/>
                  </a:ext>
                </a:extLst>
              </a:tr>
            </a:tbl>
          </a:graphicData>
        </a:graphic>
      </p:graphicFrame>
      <p:sp>
        <p:nvSpPr>
          <p:cNvPr id="11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774A49E2-2E1F-4C48-AB20-33B211A1946D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6">
            <a:extLst>
              <a:ext uri="{FF2B5EF4-FFF2-40B4-BE49-F238E27FC236}">
                <a16:creationId xmlns:a16="http://schemas.microsoft.com/office/drawing/2014/main" id="{6754D64C-35D4-4CF2-80B1-A51F8D75B85C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7ABFE445-7C04-45F5-B566-BCFCA6A3210A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13623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D3755DDA-36AD-4B22-A0B9-51E60B6CB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852894"/>
              </p:ext>
            </p:extLst>
          </p:nvPr>
        </p:nvGraphicFramePr>
        <p:xfrm>
          <a:off x="343419" y="469815"/>
          <a:ext cx="8421758" cy="465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958">
                  <a:extLst>
                    <a:ext uri="{9D8B030D-6E8A-4147-A177-3AD203B41FA5}">
                      <a16:colId xmlns:a16="http://schemas.microsoft.com/office/drawing/2014/main" val="1515670564"/>
                    </a:ext>
                  </a:extLst>
                </a:gridCol>
                <a:gridCol w="4371703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  <a:gridCol w="2791097">
                  <a:extLst>
                    <a:ext uri="{9D8B030D-6E8A-4147-A177-3AD203B41FA5}">
                      <a16:colId xmlns:a16="http://schemas.microsoft.com/office/drawing/2014/main" val="2487297201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透露的訊息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王夫人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笑的用手指著鳳姐兒，卻說不出話來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識出內情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薛姨媽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口裡的茶，噴了探春一裙子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直率（一時失態）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847280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賈探春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手裡的飯碗，都合在迎春身上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zh-TW" sz="2700" kern="12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直率、不忸怩作態</a:t>
                      </a:r>
                      <a:endParaRPr lang="zh-TW" altLang="en-US" sz="270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886584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賈惜春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拉著他奶母叫揉一揉腸子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70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年紀小，依賴（稚幼嬌弱的形象）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822328"/>
                  </a:ext>
                </a:extLst>
              </a:tr>
            </a:tbl>
          </a:graphicData>
        </a:graphic>
      </p:graphicFrame>
      <p:sp>
        <p:nvSpPr>
          <p:cNvPr id="13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69710E-5E0D-4416-9BB0-84E39FB51800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0E778F36-331B-48AE-B485-0BD88F1939D7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AFF8E2C6-4DE0-43C2-8EE7-0EC25FD1315C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6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B25F983-1A52-4C98-9A83-2D2E4CBEC37D}"/>
              </a:ext>
            </a:extLst>
          </p:cNvPr>
          <p:cNvSpPr txBox="1"/>
          <p:nvPr/>
        </p:nvSpPr>
        <p:spPr>
          <a:xfrm>
            <a:off x="1288948" y="115613"/>
            <a:ext cx="736716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373BBFF-6E5D-4DD1-BE54-8F3DDB18A391}"/>
              </a:ext>
            </a:extLst>
          </p:cNvPr>
          <p:cNvSpPr txBox="1"/>
          <p:nvPr/>
        </p:nvSpPr>
        <p:spPr>
          <a:xfrm>
            <a:off x="211718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CCE137C-1BD8-47B8-9DE5-27468212614C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94114EA8-DCE0-4EE9-9117-4D8FE4A58680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9679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號: 向右 5">
            <a:extLst>
              <a:ext uri="{FF2B5EF4-FFF2-40B4-BE49-F238E27FC236}">
                <a16:creationId xmlns:a16="http://schemas.microsoft.com/office/drawing/2014/main" id="{7C69710E-5E0D-4416-9BB0-84E39FB51800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6">
            <a:hlinkClick r:id="rId2" action="ppaction://hlinksldjump"/>
            <a:extLst>
              <a:ext uri="{FF2B5EF4-FFF2-40B4-BE49-F238E27FC236}">
                <a16:creationId xmlns:a16="http://schemas.microsoft.com/office/drawing/2014/main" id="{0E778F36-331B-48AE-B485-0BD88F1939D7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FF8E2C6-4DE0-43C2-8EE7-0EC25FD1315C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B25F983-1A52-4C98-9A83-2D2E4CBEC37D}"/>
              </a:ext>
            </a:extLst>
          </p:cNvPr>
          <p:cNvSpPr txBox="1"/>
          <p:nvPr/>
        </p:nvSpPr>
        <p:spPr>
          <a:xfrm>
            <a:off x="1288948" y="115613"/>
            <a:ext cx="736716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373BBFF-6E5D-4DD1-BE54-8F3DDB18A391}"/>
              </a:ext>
            </a:extLst>
          </p:cNvPr>
          <p:cNvSpPr txBox="1"/>
          <p:nvPr/>
        </p:nvSpPr>
        <p:spPr>
          <a:xfrm>
            <a:off x="211718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52C3415-9944-47BD-AAF3-915B4D0C5653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C0251BFA-F16E-4D52-BB50-947F53FE4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920881"/>
              </p:ext>
            </p:extLst>
          </p:nvPr>
        </p:nvGraphicFramePr>
        <p:xfrm>
          <a:off x="343419" y="469815"/>
          <a:ext cx="8421758" cy="3572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884">
                  <a:extLst>
                    <a:ext uri="{9D8B030D-6E8A-4147-A177-3AD203B41FA5}">
                      <a16:colId xmlns:a16="http://schemas.microsoft.com/office/drawing/2014/main" val="1515670564"/>
                    </a:ext>
                  </a:extLst>
                </a:gridCol>
                <a:gridCol w="3605348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  <a:gridCol w="3226526">
                  <a:extLst>
                    <a:ext uri="{9D8B030D-6E8A-4147-A177-3AD203B41FA5}">
                      <a16:colId xmlns:a16="http://schemas.microsoft.com/office/drawing/2014/main" val="2487297201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情狀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透露的訊息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王熙鳳、</a:t>
                      </a:r>
                      <a:r>
                        <a:rPr lang="en-US" altLang="zh-TW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鴛鴦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二人撐著，還只管讓劉姥姥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zh-TW" sz="2700" kern="12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主謀者不動聲色、故作鎮定</a:t>
                      </a:r>
                      <a:endParaRPr lang="zh-TW" altLang="en-US" sz="2700" kern="12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381772"/>
                  </a:ext>
                </a:extLst>
              </a:tr>
              <a:tr h="220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地下的人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無一個不彎腰屈背，也有躲出去蹲著笑去的，也有忍著笑，上來替她姐妹換衣裳的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7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謹守奴婢身分</a:t>
                      </a:r>
                    </a:p>
                  </a:txBody>
                  <a:tcPr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FA00FB09-8344-4F8A-BBEA-5B050E713EF0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36388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50290F8-5957-4BE9-A878-3300C068E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1992099"/>
            <a:ext cx="8491777" cy="290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TW" sz="2800" b="0" dirty="0" smtClean="0">
                <a:solidFill>
                  <a:srgbClr val="FF0000"/>
                </a:solidFill>
              </a:rPr>
              <a:t>【</a:t>
            </a:r>
            <a:r>
              <a:rPr lang="zh-TW" altLang="en-US" sz="2800" b="0" dirty="0" smtClean="0">
                <a:solidFill>
                  <a:srgbClr val="FF0000"/>
                </a:solidFill>
              </a:rPr>
              <a:t>參考答案</a:t>
            </a:r>
            <a:r>
              <a:rPr lang="en-US" altLang="zh-TW" sz="2800" b="0" dirty="0" smtClean="0">
                <a:solidFill>
                  <a:srgbClr val="FF0000"/>
                </a:solidFill>
              </a:rPr>
              <a:t>】</a:t>
            </a:r>
          </a:p>
          <a:p>
            <a:pPr marL="288000" indent="-28800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2800" b="0" dirty="0" smtClean="0">
                <a:solidFill>
                  <a:srgbClr val="FF0000"/>
                </a:solidFill>
              </a:rPr>
              <a:t>態度</a:t>
            </a:r>
            <a:r>
              <a:rPr lang="zh-TW" altLang="en-US" sz="2800" b="0" dirty="0">
                <a:solidFill>
                  <a:srgbClr val="FF0000"/>
                </a:solidFill>
              </a:rPr>
              <a:t>真誠，時時體貼他人：人與人之間交流，只有以誠相待，才獲得信任，贏取好感。劉姥姥進入大觀園時，處處小心，卻也時時表現出她的真誠與體貼，例如走在瀟湘館蒼苔滿布的羊腸小徑時，她讓出路來與賈母眾人走，自己卻走土地。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FA1A879-2292-4E19-9B8E-136EAB547458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問題</a:t>
            </a:r>
            <a:r>
              <a:rPr lang="en-US" altLang="zh-TW"/>
              <a:t>1</a:t>
            </a:r>
            <a:endParaRPr lang="zh-CN" altLang="en-US" dirty="0"/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5B5C5ED-5ECE-4394-B4AA-E6FA12156BF0}"/>
              </a:ext>
            </a:extLst>
          </p:cNvPr>
          <p:cNvSpPr txBox="1"/>
          <p:nvPr/>
        </p:nvSpPr>
        <p:spPr>
          <a:xfrm>
            <a:off x="1288948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83B6F51E-E49D-40AA-9FC6-900E7FEB120B}"/>
              </a:ext>
            </a:extLst>
          </p:cNvPr>
          <p:cNvSpPr txBox="1"/>
          <p:nvPr/>
        </p:nvSpPr>
        <p:spPr>
          <a:xfrm>
            <a:off x="2117183" y="115613"/>
            <a:ext cx="736716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1C9140C-A99A-49E7-81E1-5568B1288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劉姥姥貌似可笑的言行，既能活絡氣氛又飽含人生的智慧。從她的言行中，我們可以學習到哪些處世應對的技巧？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1D5AAB1-EA10-4D3E-B045-52646E5CF444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FD6D21FA-07E9-4492-B3F2-B4E249F8C3D0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33545E8-C7B1-4BB6-86E7-93065620E4D2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箭號: 向右 6">
            <a:extLst>
              <a:ext uri="{FF2B5EF4-FFF2-40B4-BE49-F238E27FC236}">
                <a16:creationId xmlns:a16="http://schemas.microsoft.com/office/drawing/2014/main" id="{6754D64C-35D4-4CF2-80B1-A51F8D75B85C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25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FA1A879-2292-4E19-9B8E-136EAB547458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問題</a:t>
            </a:r>
            <a:r>
              <a:rPr lang="en-US" altLang="zh-TW"/>
              <a:t>1</a:t>
            </a:r>
            <a:endParaRPr lang="zh-CN" altLang="en-US" dirty="0"/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5B5C5ED-5ECE-4394-B4AA-E6FA12156BF0}"/>
              </a:ext>
            </a:extLst>
          </p:cNvPr>
          <p:cNvSpPr txBox="1"/>
          <p:nvPr/>
        </p:nvSpPr>
        <p:spPr>
          <a:xfrm>
            <a:off x="1288948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83B6F51E-E49D-40AA-9FC6-900E7FEB120B}"/>
              </a:ext>
            </a:extLst>
          </p:cNvPr>
          <p:cNvSpPr txBox="1"/>
          <p:nvPr/>
        </p:nvSpPr>
        <p:spPr>
          <a:xfrm>
            <a:off x="2117183" y="115613"/>
            <a:ext cx="736716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C776EFB-CCC0-4FC7-8FD7-E8C407FCB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91777" cy="418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>
                <a:solidFill>
                  <a:srgbClr val="FF0000"/>
                </a:solidFill>
              </a:rPr>
              <a:t>琥珀雖然拉著她上來走，劉姥姥仍謙讓，並擔心眾人繡鞋沾髒。另外，她面對鴛鴦的道歉時說道：「姑娘說那裡話！咱們哄著老太太開個心兒，可有什麼惱的！你先囑咐我，我就明白了，不過大家取個笑兒。我要心裡惱，也就不說了。」這段話真誠且溫厚，也可達到對方敬重的效果。</a:t>
            </a:r>
            <a:endParaRPr lang="en-US" altLang="zh-TW" sz="2800" b="0" dirty="0">
              <a:solidFill>
                <a:srgbClr val="FF0000"/>
              </a:solidFill>
            </a:endParaRP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>
                <a:solidFill>
                  <a:srgbClr val="FF0000"/>
                </a:solidFill>
              </a:rPr>
              <a:t>敏於觀察，懂得適時反應：劉姥姥觀察力極佳，能依臨場狀況，控制說話時機，即時回應。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8E358A9-7A56-4893-9EBC-882E242AED66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B0CED0F3-7E1A-49E1-998F-DEC31C769240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C03F854D-7BCB-46AC-B0FD-0F20F1D1BC03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01B1BC79-9B3E-4BF8-8E45-93C0FA4CD905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24406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FA1A879-2292-4E19-9B8E-136EAB547458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問題</a:t>
            </a:r>
            <a:r>
              <a:rPr lang="en-US" altLang="zh-TW"/>
              <a:t>1</a:t>
            </a:r>
            <a:endParaRPr lang="zh-CN" altLang="en-US" dirty="0"/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5B5C5ED-5ECE-4394-B4AA-E6FA12156BF0}"/>
              </a:ext>
            </a:extLst>
          </p:cNvPr>
          <p:cNvSpPr txBox="1"/>
          <p:nvPr/>
        </p:nvSpPr>
        <p:spPr>
          <a:xfrm>
            <a:off x="1288948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83B6F51E-E49D-40AA-9FC6-900E7FEB120B}"/>
              </a:ext>
            </a:extLst>
          </p:cNvPr>
          <p:cNvSpPr txBox="1"/>
          <p:nvPr/>
        </p:nvSpPr>
        <p:spPr>
          <a:xfrm>
            <a:off x="2117183" y="115613"/>
            <a:ext cx="736716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C776EFB-CCC0-4FC7-8FD7-E8C407FCB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91777" cy="418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 startAt="2"/>
            </a:pPr>
            <a:r>
              <a:rPr lang="zh-TW" altLang="en-US" sz="2800" b="0" dirty="0">
                <a:solidFill>
                  <a:srgbClr val="FF0000"/>
                </a:solidFill>
              </a:rPr>
              <a:t>她看出眾人皆以賈母為中心，所作所為都是為了要讓賈母開心，於是在遊園的過程中，配合王熙鳳等人的捉弄，作出最有趣的反應，演出一場場鬧劇，成功逗得賈母開心。例如王熙鳳故意藉「打扮」捉弄劉姥姥，她於是就裝得憨憨傻傻的，果然逗得賈母眾人一陣大笑。當她發現自己誇張的出醜能取樂賈母，便在稍後的用餐時盡情表演，獲得絕佳的效果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FE4B62-54F1-4FD5-8D3E-C396AFAF9FA2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DF97C4E3-DBDD-47A1-95B2-6D9F5E740ADC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D27D4123-F506-4D7B-89A8-91D50C5FEAA2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A56A0234-20F5-4260-9D04-3B72C5C62A73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20243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號: 向右 5">
            <a:extLst>
              <a:ext uri="{FF2B5EF4-FFF2-40B4-BE49-F238E27FC236}">
                <a16:creationId xmlns:a16="http://schemas.microsoft.com/office/drawing/2014/main" id="{7C69710E-5E0D-4416-9BB0-84E39FB51800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6">
            <a:hlinkClick r:id="rId2" action="ppaction://hlinksldjump"/>
            <a:extLst>
              <a:ext uri="{FF2B5EF4-FFF2-40B4-BE49-F238E27FC236}">
                <a16:creationId xmlns:a16="http://schemas.microsoft.com/office/drawing/2014/main" id="{0E778F36-331B-48AE-B485-0BD88F1939D7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BFA1A879-2292-4E19-9B8E-136EAB547458}"/>
              </a:ext>
            </a:extLst>
          </p:cNvPr>
          <p:cNvSpPr txBox="1"/>
          <p:nvPr/>
        </p:nvSpPr>
        <p:spPr>
          <a:xfrm>
            <a:off x="460713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問題</a:t>
            </a:r>
            <a:r>
              <a:rPr lang="en-US" altLang="zh-TW"/>
              <a:t>1</a:t>
            </a:r>
            <a:endParaRPr lang="zh-CN" altLang="en-US" dirty="0"/>
          </a:p>
        </p:txBody>
      </p:sp>
      <p:sp>
        <p:nvSpPr>
          <p:cNvPr id="12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E5B5C5ED-5ECE-4394-B4AA-E6FA12156BF0}"/>
              </a:ext>
            </a:extLst>
          </p:cNvPr>
          <p:cNvSpPr txBox="1"/>
          <p:nvPr/>
        </p:nvSpPr>
        <p:spPr>
          <a:xfrm>
            <a:off x="1288948" y="115613"/>
            <a:ext cx="736716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83B6F51E-E49D-40AA-9FC6-900E7FEB120B}"/>
              </a:ext>
            </a:extLst>
          </p:cNvPr>
          <p:cNvSpPr txBox="1"/>
          <p:nvPr/>
        </p:nvSpPr>
        <p:spPr>
          <a:xfrm>
            <a:off x="2117183" y="115613"/>
            <a:ext cx="736716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C776EFB-CCC0-4FC7-8FD7-E8C407FCB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91777" cy="403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 startAt="3"/>
            </a:pPr>
            <a:r>
              <a:rPr lang="zh-TW" altLang="en-US" sz="2700" b="0" dirty="0">
                <a:solidFill>
                  <a:srgbClr val="FF0000"/>
                </a:solidFill>
              </a:rPr>
              <a:t>應對得體，根據對象場合調整：劉姥姥善於運用語言技巧，在不同的對象和場合下得體應對。例如當賈母告訴劉姥姥惜春有畫藝，劉姥姥的回應是「別是個神仙託生的罷」。稱讚富貴到了極致的千金小姐，大概沒有比神仙託生、上輩子修來的福氣，更得體、更令人滿意的誇獎了。當面對同樣是千金小姐的黛玉時，劉姥姥馬上依據現場滿滿的書籍，選擇另一種應對方式，稱讚黛玉的閨房像書房，奉承她才華高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FE4B62-54F1-4FD5-8D3E-C396AFAF9FA2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4B2CFDF-74B0-4E67-B00C-722AAE782921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3745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E94E2C2D-BB45-4A68-9498-387021A333BA}"/>
              </a:ext>
            </a:extLst>
          </p:cNvPr>
          <p:cNvGrpSpPr/>
          <p:nvPr/>
        </p:nvGrpSpPr>
        <p:grpSpPr>
          <a:xfrm>
            <a:off x="1621719" y="1053668"/>
            <a:ext cx="3707927" cy="718885"/>
            <a:chOff x="1323975" y="1828800"/>
            <a:chExt cx="3707927" cy="718885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454FDD2-C566-4D00-BD01-C616849DF8AB}"/>
                </a:ext>
              </a:extLst>
            </p:cNvPr>
            <p:cNvSpPr/>
            <p:nvPr/>
          </p:nvSpPr>
          <p:spPr>
            <a:xfrm>
              <a:off x="1323975" y="1828800"/>
              <a:ext cx="700088" cy="718885"/>
            </a:xfrm>
            <a:prstGeom prst="rect">
              <a:avLst/>
            </a:prstGeom>
            <a:solidFill>
              <a:srgbClr val="DA5E4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endParaRPr lang="zh-CN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337E6276-1A6C-44B3-B0DC-63CF14A73A55}"/>
                </a:ext>
              </a:extLst>
            </p:cNvPr>
            <p:cNvSpPr txBox="1"/>
            <p:nvPr/>
          </p:nvSpPr>
          <p:spPr>
            <a:xfrm>
              <a:off x="2143125" y="1834299"/>
              <a:ext cx="28887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延伸閱讀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717E40A-1723-49B7-A055-C75B80D8906C}"/>
              </a:ext>
            </a:extLst>
          </p:cNvPr>
          <p:cNvGrpSpPr/>
          <p:nvPr/>
        </p:nvGrpSpPr>
        <p:grpSpPr>
          <a:xfrm>
            <a:off x="1621719" y="2227890"/>
            <a:ext cx="5404556" cy="584775"/>
            <a:chOff x="1802694" y="1587316"/>
            <a:chExt cx="5404556" cy="584775"/>
          </a:xfrm>
        </p:grpSpPr>
        <p:sp>
          <p:nvSpPr>
            <p:cNvPr id="12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9536FB9D-0F17-47FA-8677-C8A7B2F0DC20}"/>
                </a:ext>
              </a:extLst>
            </p:cNvPr>
            <p:cNvSpPr txBox="1"/>
            <p:nvPr/>
          </p:nvSpPr>
          <p:spPr>
            <a:xfrm>
              <a:off x="2419972" y="1587316"/>
              <a:ext cx="4787278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紅學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5998768-A0E6-4877-9D3F-2595FB3C8743}"/>
                </a:ext>
              </a:extLst>
            </p:cNvPr>
            <p:cNvSpPr/>
            <p:nvPr/>
          </p:nvSpPr>
          <p:spPr>
            <a:xfrm>
              <a:off x="1802694" y="1666875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752A22D-1A6D-4B6D-A2E7-2D24B6019553}"/>
                </a:ext>
              </a:extLst>
            </p:cNvPr>
            <p:cNvSpPr/>
            <p:nvPr/>
          </p:nvSpPr>
          <p:spPr>
            <a:xfrm>
              <a:off x="1802694" y="1738270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B61E01E0-16CD-4356-89E7-578A7E52E810}"/>
              </a:ext>
            </a:extLst>
          </p:cNvPr>
          <p:cNvGrpSpPr/>
          <p:nvPr/>
        </p:nvGrpSpPr>
        <p:grpSpPr>
          <a:xfrm>
            <a:off x="1621720" y="2960775"/>
            <a:ext cx="6280855" cy="584775"/>
            <a:chOff x="1802695" y="3115971"/>
            <a:chExt cx="6280855" cy="584775"/>
          </a:xfrm>
        </p:grpSpPr>
        <p:sp>
          <p:nvSpPr>
            <p:cNvPr id="16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FAC87F8D-F852-4E56-BEE1-0755BFC6F5E3}"/>
                </a:ext>
              </a:extLst>
            </p:cNvPr>
            <p:cNvSpPr txBox="1"/>
            <p:nvPr/>
          </p:nvSpPr>
          <p:spPr>
            <a:xfrm>
              <a:off x="2419972" y="3115971"/>
              <a:ext cx="5663578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影音：劉姥姥進大觀園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D9C44A8-5723-4CF0-9E1F-469552AFB76D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DEABF4F-FB90-4D14-9CCA-885950D0A561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２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154765B-4561-48FD-9C5F-6878FE11A3F2}"/>
              </a:ext>
            </a:extLst>
          </p:cNvPr>
          <p:cNvGrpSpPr/>
          <p:nvPr/>
        </p:nvGrpSpPr>
        <p:grpSpPr>
          <a:xfrm>
            <a:off x="1621720" y="3693660"/>
            <a:ext cx="6280855" cy="584775"/>
            <a:chOff x="1802695" y="3115971"/>
            <a:chExt cx="6280855" cy="584775"/>
          </a:xfrm>
        </p:grpSpPr>
        <p:sp>
          <p:nvSpPr>
            <p:cNvPr id="20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E94711A-15BC-4896-B0BD-AB78FD1C2721}"/>
                </a:ext>
              </a:extLst>
            </p:cNvPr>
            <p:cNvSpPr txBox="1"/>
            <p:nvPr/>
          </p:nvSpPr>
          <p:spPr>
            <a:xfrm>
              <a:off x="2419972" y="3115971"/>
              <a:ext cx="5663578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北京仿建大觀園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F7A4C9A-CF4A-449B-AB41-DC90093E616D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D149E50-75A0-4F7A-BB6E-69908325B575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4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6">
            <a:extLst>
              <a:ext uri="{FF2B5EF4-FFF2-40B4-BE49-F238E27FC236}">
                <a16:creationId xmlns:a16="http://schemas.microsoft.com/office/drawing/2014/main" id="{A1502B66-209B-4576-ABE8-AB912421508A}"/>
              </a:ext>
            </a:extLst>
          </p:cNvPr>
          <p:cNvSpPr txBox="1"/>
          <p:nvPr/>
        </p:nvSpPr>
        <p:spPr>
          <a:xfrm>
            <a:off x="351697" y="391708"/>
            <a:ext cx="490973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紅學</a:t>
            </a:r>
          </a:p>
        </p:txBody>
      </p:sp>
      <p:sp>
        <p:nvSpPr>
          <p:cNvPr id="49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6536BE0-87F5-4CFB-B6CE-AD656D50A7EC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箭號: 向右 6">
            <a:extLst>
              <a:ext uri="{FF2B5EF4-FFF2-40B4-BE49-F238E27FC236}">
                <a16:creationId xmlns:a16="http://schemas.microsoft.com/office/drawing/2014/main" id="{F1DD4BC7-6AAE-4D21-8E18-579F5085C540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51CB7F7-D8BD-4884-AA78-5E7F510A84CA}"/>
              </a:ext>
            </a:extLst>
          </p:cNvPr>
          <p:cNvSpPr/>
          <p:nvPr/>
        </p:nvSpPr>
        <p:spPr>
          <a:xfrm>
            <a:off x="351697" y="1085340"/>
            <a:ext cx="8580598" cy="325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2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紅學</a:t>
            </a:r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，即</a:t>
            </a:r>
            <a:r>
              <a:rPr lang="zh-TW" altLang="en-US" sz="2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en-US" altLang="zh-TW" sz="2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2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的學問</a:t>
            </a:r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，橫跨文學、哲學、史學、經濟學、心理學、中醫藥學等多個學科。</a:t>
            </a:r>
          </a:p>
          <a:p>
            <a:pPr marL="288000" indent="-2880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紅學，與甲骨學、敦煌學並稱</a:t>
            </a:r>
            <a:r>
              <a:rPr lang="en-US" altLang="zh-TW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世紀三大顯學。</a:t>
            </a:r>
          </a:p>
          <a:p>
            <a:pPr marL="288000" indent="-2880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紅學具有高關注度的特點，讓各行各業、都不乏紅學愛好者，甚至跨國界、跨語種，其熱度堪與莎學（莎士比亞學）比肩。</a:t>
            </a:r>
          </a:p>
        </p:txBody>
      </p:sp>
    </p:spTree>
    <p:extLst>
      <p:ext uri="{BB962C8B-B14F-4D97-AF65-F5344CB8AC3E}">
        <p14:creationId xmlns:p14="http://schemas.microsoft.com/office/powerpoint/2010/main" val="14132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AC12DBB-48CC-4FB6-9203-5A6C558AB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408" y="4176891"/>
            <a:ext cx="972717" cy="82351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4AE24B0-B031-4CB8-8729-77D32FE48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20235" r="44725" b="28468"/>
          <a:stretch/>
        </p:blipFill>
        <p:spPr bwMode="auto">
          <a:xfrm>
            <a:off x="472956" y="2037782"/>
            <a:ext cx="2757233" cy="169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id="{A1502B66-209B-4576-ABE8-AB912421508A}"/>
              </a:ext>
            </a:extLst>
          </p:cNvPr>
          <p:cNvSpPr txBox="1"/>
          <p:nvPr/>
        </p:nvSpPr>
        <p:spPr>
          <a:xfrm>
            <a:off x="351697" y="391708"/>
            <a:ext cx="490973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影音：劉姥姥進大觀園</a:t>
            </a:r>
          </a:p>
        </p:txBody>
      </p:sp>
      <p:sp>
        <p:nvSpPr>
          <p:cNvPr id="49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06536BE0-87F5-4CFB-B6CE-AD656D50A7EC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箭號: 向右 6">
            <a:hlinkClick r:id="rId5" action="ppaction://hlinksldjump"/>
            <a:extLst>
              <a:ext uri="{FF2B5EF4-FFF2-40B4-BE49-F238E27FC236}">
                <a16:creationId xmlns:a16="http://schemas.microsoft.com/office/drawing/2014/main" id="{F1DD4BC7-6AAE-4D21-8E18-579F5085C540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8DA36C0-8955-44B3-A417-A9DB17697B90}"/>
              </a:ext>
            </a:extLst>
          </p:cNvPr>
          <p:cNvSpPr/>
          <p:nvPr/>
        </p:nvSpPr>
        <p:spPr>
          <a:xfrm>
            <a:off x="351698" y="1295479"/>
            <a:ext cx="8639902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熱線追蹤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2012-10-30 pt.1/5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88FDB80-AB1E-4F9D-A5E9-1340FC424B03}"/>
              </a:ext>
            </a:extLst>
          </p:cNvPr>
          <p:cNvSpPr/>
          <p:nvPr/>
        </p:nvSpPr>
        <p:spPr>
          <a:xfrm>
            <a:off x="3374570" y="2532118"/>
            <a:ext cx="56170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https://www.youtube.com/watch?v=AQc9a1Uveww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14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：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33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93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2" y="285430"/>
            <a:ext cx="4114801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297517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紅樓夢的藝術特色</a:t>
            </a:r>
          </a:p>
        </p:txBody>
      </p:sp>
      <p:sp>
        <p:nvSpPr>
          <p:cNvPr id="10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912ED4-E49F-4CF7-9B45-E9DAF331507A}"/>
              </a:ext>
            </a:extLst>
          </p:cNvPr>
          <p:cNvSpPr/>
          <p:nvPr/>
        </p:nvSpPr>
        <p:spPr>
          <a:xfrm>
            <a:off x="351698" y="1124369"/>
            <a:ext cx="680634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1" spc="-80" dirty="0">
                <a:solidFill>
                  <a:srgbClr val="DA5E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纏綿悱惻的愛情故事：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賈寶玉</a:t>
            </a:r>
            <a:r>
              <a:rPr lang="zh-TW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、林黛玉的愛情描寫貫穿</a:t>
            </a:r>
            <a:r>
              <a:rPr lang="zh-TW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</a:t>
            </a:r>
            <a:r>
              <a:rPr lang="zh-TW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中，謳歌這純真美好的愛情是《紅樓夢》的主題之一，且能脫離中國傳統小說戲曲才子佳人美滿姻緣的窠臼，透過日常生活瑣事和愛情故事的描寫，批判傳統禮教的腐朽，反映對自由、幸福與尊嚴的追求。</a:t>
            </a:r>
            <a:endParaRPr lang="en-US" altLang="zh-TW" sz="2800" spc="-8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2D9C790-E04C-4229-A448-B7E536C6CA04}"/>
              </a:ext>
            </a:extLst>
          </p:cNvPr>
          <p:cNvSpPr/>
          <p:nvPr/>
        </p:nvSpPr>
        <p:spPr>
          <a:xfrm>
            <a:off x="6331658" y="854862"/>
            <a:ext cx="2812342" cy="1333612"/>
          </a:xfrm>
          <a:prstGeom prst="rect">
            <a:avLst/>
          </a:prstGeom>
          <a:solidFill>
            <a:srgbClr val="F9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185B92E-94AC-438F-98F0-6EE1BD4EA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10" y="622976"/>
            <a:ext cx="1570387" cy="1912266"/>
          </a:xfrm>
          <a:prstGeom prst="rect">
            <a:avLst/>
          </a:prstGeom>
        </p:spPr>
      </p:pic>
      <p:sp>
        <p:nvSpPr>
          <p:cNvPr id="16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455B7767-D07A-4DF9-9B4A-6340DA7AEDB9}"/>
              </a:ext>
            </a:extLst>
          </p:cNvPr>
          <p:cNvSpPr txBox="1"/>
          <p:nvPr/>
        </p:nvSpPr>
        <p:spPr>
          <a:xfrm>
            <a:off x="-1" y="1835140"/>
            <a:ext cx="297518" cy="71211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紅樓夢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7321370" y="2535242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1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shutterstock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</a:p>
        </p:txBody>
      </p:sp>
    </p:spTree>
    <p:extLst>
      <p:ext uri="{BB962C8B-B14F-4D97-AF65-F5344CB8AC3E}">
        <p14:creationId xmlns:p14="http://schemas.microsoft.com/office/powerpoint/2010/main" val="12825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360FC08-8F29-4E98-860F-80100C8D0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8" y="220668"/>
            <a:ext cx="6180885" cy="4919106"/>
          </a:xfrm>
          <a:prstGeom prst="rect">
            <a:avLst/>
          </a:prstGeom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id="{A1502B66-209B-4576-ABE8-AB912421508A}"/>
              </a:ext>
            </a:extLst>
          </p:cNvPr>
          <p:cNvSpPr txBox="1"/>
          <p:nvPr/>
        </p:nvSpPr>
        <p:spPr>
          <a:xfrm>
            <a:off x="351697" y="391708"/>
            <a:ext cx="490973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大觀園示意圖</a:t>
            </a:r>
          </a:p>
        </p:txBody>
      </p:sp>
      <p:sp>
        <p:nvSpPr>
          <p:cNvPr id="49" name="箭號: 向右 5">
            <a:extLst>
              <a:ext uri="{FF2B5EF4-FFF2-40B4-BE49-F238E27FC236}">
                <a16:creationId xmlns:a16="http://schemas.microsoft.com/office/drawing/2014/main" id="{06536BE0-87F5-4CFB-B6CE-AD656D50A7EC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F1DD4BC7-6AAE-4D21-8E18-579F5085C540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1B5D5FD9-506B-4CFD-9325-03FA6AD9EBAA}"/>
              </a:ext>
            </a:extLst>
          </p:cNvPr>
          <p:cNvSpPr/>
          <p:nvPr/>
        </p:nvSpPr>
        <p:spPr>
          <a:xfrm>
            <a:off x="3167596" y="2296885"/>
            <a:ext cx="181429" cy="178406"/>
          </a:xfrm>
          <a:prstGeom prst="ellipse">
            <a:avLst/>
          </a:prstGeom>
          <a:solidFill>
            <a:srgbClr val="59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72B053EE-3994-4DF3-B09D-BB30A31DBCD4}"/>
              </a:ext>
            </a:extLst>
          </p:cNvPr>
          <p:cNvSpPr/>
          <p:nvPr/>
        </p:nvSpPr>
        <p:spPr>
          <a:xfrm>
            <a:off x="3526824" y="2207682"/>
            <a:ext cx="181429" cy="178406"/>
          </a:xfrm>
          <a:prstGeom prst="ellipse">
            <a:avLst/>
          </a:prstGeom>
          <a:solidFill>
            <a:srgbClr val="59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5C7AD497-D796-48B0-A2D8-570F7B890D8A}"/>
              </a:ext>
            </a:extLst>
          </p:cNvPr>
          <p:cNvSpPr/>
          <p:nvPr/>
        </p:nvSpPr>
        <p:spPr>
          <a:xfrm>
            <a:off x="1814138" y="1714196"/>
            <a:ext cx="181429" cy="178406"/>
          </a:xfrm>
          <a:prstGeom prst="ellipse">
            <a:avLst/>
          </a:prstGeom>
          <a:solidFill>
            <a:srgbClr val="59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8FABE11E-6723-45FE-B3DC-C480021F9952}"/>
              </a:ext>
            </a:extLst>
          </p:cNvPr>
          <p:cNvSpPr/>
          <p:nvPr/>
        </p:nvSpPr>
        <p:spPr>
          <a:xfrm>
            <a:off x="1766967" y="3212796"/>
            <a:ext cx="181429" cy="178406"/>
          </a:xfrm>
          <a:prstGeom prst="ellipse">
            <a:avLst/>
          </a:prstGeom>
          <a:solidFill>
            <a:srgbClr val="59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1E1A2C8C-035F-4174-98EC-769C567FE16B}"/>
              </a:ext>
            </a:extLst>
          </p:cNvPr>
          <p:cNvSpPr/>
          <p:nvPr/>
        </p:nvSpPr>
        <p:spPr>
          <a:xfrm>
            <a:off x="2521855" y="3161996"/>
            <a:ext cx="181429" cy="178406"/>
          </a:xfrm>
          <a:prstGeom prst="ellipse">
            <a:avLst/>
          </a:prstGeom>
          <a:solidFill>
            <a:srgbClr val="59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1A2EE617-F866-47D9-91A8-D8376984796A}"/>
              </a:ext>
            </a:extLst>
          </p:cNvPr>
          <p:cNvSpPr/>
          <p:nvPr/>
        </p:nvSpPr>
        <p:spPr>
          <a:xfrm>
            <a:off x="3276743" y="3301999"/>
            <a:ext cx="181429" cy="178406"/>
          </a:xfrm>
          <a:prstGeom prst="ellipse">
            <a:avLst/>
          </a:prstGeom>
          <a:solidFill>
            <a:srgbClr val="59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70A8C63E-1335-45BF-9A22-6127AAAAFA5D}"/>
              </a:ext>
            </a:extLst>
          </p:cNvPr>
          <p:cNvSpPr/>
          <p:nvPr/>
        </p:nvSpPr>
        <p:spPr>
          <a:xfrm>
            <a:off x="2376857" y="3886199"/>
            <a:ext cx="181429" cy="178406"/>
          </a:xfrm>
          <a:prstGeom prst="ellipse">
            <a:avLst/>
          </a:prstGeom>
          <a:solidFill>
            <a:srgbClr val="59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47498FCC-C5DC-4D61-B1E7-C82A244C3587}"/>
              </a:ext>
            </a:extLst>
          </p:cNvPr>
          <p:cNvSpPr/>
          <p:nvPr/>
        </p:nvSpPr>
        <p:spPr>
          <a:xfrm>
            <a:off x="1393514" y="4187371"/>
            <a:ext cx="181429" cy="178406"/>
          </a:xfrm>
          <a:prstGeom prst="ellipse">
            <a:avLst/>
          </a:prstGeom>
          <a:solidFill>
            <a:srgbClr val="59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03758C3F-997F-46C3-8345-7DFDF7515960}"/>
              </a:ext>
            </a:extLst>
          </p:cNvPr>
          <p:cNvSpPr/>
          <p:nvPr/>
        </p:nvSpPr>
        <p:spPr>
          <a:xfrm>
            <a:off x="4836407" y="3889827"/>
            <a:ext cx="181429" cy="178406"/>
          </a:xfrm>
          <a:prstGeom prst="ellipse">
            <a:avLst/>
          </a:prstGeom>
          <a:solidFill>
            <a:srgbClr val="59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9CF36E1-4FE3-456D-AA79-5E2DD3BADDBF}"/>
              </a:ext>
            </a:extLst>
          </p:cNvPr>
          <p:cNvGrpSpPr/>
          <p:nvPr/>
        </p:nvGrpSpPr>
        <p:grpSpPr>
          <a:xfrm>
            <a:off x="1048468" y="2403521"/>
            <a:ext cx="526475" cy="178406"/>
            <a:chOff x="5422401" y="2884713"/>
            <a:chExt cx="526475" cy="178406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433EDF19-470D-4B9D-8566-6FF57A66914C}"/>
                </a:ext>
              </a:extLst>
            </p:cNvPr>
            <p:cNvSpPr/>
            <p:nvPr/>
          </p:nvSpPr>
          <p:spPr>
            <a:xfrm>
              <a:off x="5598554" y="2884713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noFill/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zh-TW" altLang="en-US" sz="1200" dirty="0">
                <a:noFill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C8856DEA-7087-4BE6-A669-62EADEFD7C52}"/>
                </a:ext>
              </a:extLst>
            </p:cNvPr>
            <p:cNvSpPr/>
            <p:nvPr/>
          </p:nvSpPr>
          <p:spPr>
            <a:xfrm>
              <a:off x="5422401" y="2884713"/>
              <a:ext cx="526475" cy="17840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5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zh-TW" altLang="en-US" sz="1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3CE73E1-25C2-447C-BD3B-C2B82CCA0551}"/>
              </a:ext>
            </a:extLst>
          </p:cNvPr>
          <p:cNvGrpSpPr/>
          <p:nvPr/>
        </p:nvGrpSpPr>
        <p:grpSpPr>
          <a:xfrm>
            <a:off x="5635171" y="397013"/>
            <a:ext cx="1284515" cy="495392"/>
            <a:chOff x="5635171" y="347196"/>
            <a:chExt cx="1284515" cy="495392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A4F4BB1A-FBB2-4F43-BD56-90642D724FA1}"/>
                </a:ext>
              </a:extLst>
            </p:cNvPr>
            <p:cNvSpPr/>
            <p:nvPr/>
          </p:nvSpPr>
          <p:spPr>
            <a:xfrm>
              <a:off x="5635171" y="505689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B9B9237-8F5B-4176-980A-B59744D72A74}"/>
                </a:ext>
              </a:extLst>
            </p:cNvPr>
            <p:cNvSpPr/>
            <p:nvPr/>
          </p:nvSpPr>
          <p:spPr>
            <a:xfrm>
              <a:off x="5816600" y="347196"/>
              <a:ext cx="1103086" cy="49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大觀樓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F6481746-5AB2-4CAA-9EBE-8F084C733B7A}"/>
              </a:ext>
            </a:extLst>
          </p:cNvPr>
          <p:cNvGrpSpPr/>
          <p:nvPr/>
        </p:nvGrpSpPr>
        <p:grpSpPr>
          <a:xfrm>
            <a:off x="5635171" y="966346"/>
            <a:ext cx="1284515" cy="495392"/>
            <a:chOff x="5635171" y="347196"/>
            <a:chExt cx="1284515" cy="495392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6E873208-8B42-46F5-A72D-FC889DFB897F}"/>
                </a:ext>
              </a:extLst>
            </p:cNvPr>
            <p:cNvSpPr/>
            <p:nvPr/>
          </p:nvSpPr>
          <p:spPr>
            <a:xfrm>
              <a:off x="5635171" y="505689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B21D367-06F7-417D-9CD8-E97BA187B15B}"/>
                </a:ext>
              </a:extLst>
            </p:cNvPr>
            <p:cNvSpPr/>
            <p:nvPr/>
          </p:nvSpPr>
          <p:spPr>
            <a:xfrm>
              <a:off x="5816600" y="347196"/>
              <a:ext cx="1103086" cy="49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綴錦閣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D3C1E992-80CD-4842-983C-A901A27B5836}"/>
              </a:ext>
            </a:extLst>
          </p:cNvPr>
          <p:cNvGrpSpPr/>
          <p:nvPr/>
        </p:nvGrpSpPr>
        <p:grpSpPr>
          <a:xfrm>
            <a:off x="5635171" y="1535679"/>
            <a:ext cx="1284515" cy="495392"/>
            <a:chOff x="5635171" y="347196"/>
            <a:chExt cx="1284515" cy="495392"/>
          </a:xfrm>
        </p:grpSpPr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26DFB948-F010-45D5-9749-D110EB34694F}"/>
                </a:ext>
              </a:extLst>
            </p:cNvPr>
            <p:cNvSpPr/>
            <p:nvPr/>
          </p:nvSpPr>
          <p:spPr>
            <a:xfrm>
              <a:off x="5635171" y="505689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AB2F39AC-EA13-424C-A303-D547A02B1275}"/>
                </a:ext>
              </a:extLst>
            </p:cNvPr>
            <p:cNvSpPr/>
            <p:nvPr/>
          </p:nvSpPr>
          <p:spPr>
            <a:xfrm>
              <a:off x="5816600" y="347196"/>
              <a:ext cx="1103086" cy="49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沁芳亭</a:t>
              </a: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E3E1280D-C05D-4A9E-B842-51E319064EE4}"/>
              </a:ext>
            </a:extLst>
          </p:cNvPr>
          <p:cNvGrpSpPr/>
          <p:nvPr/>
        </p:nvGrpSpPr>
        <p:grpSpPr>
          <a:xfrm>
            <a:off x="5637405" y="2105012"/>
            <a:ext cx="1284515" cy="495392"/>
            <a:chOff x="5635171" y="347196"/>
            <a:chExt cx="1284515" cy="495392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A745D764-7348-47B4-BEC8-E9EDEC9EABCE}"/>
                </a:ext>
              </a:extLst>
            </p:cNvPr>
            <p:cNvSpPr/>
            <p:nvPr/>
          </p:nvSpPr>
          <p:spPr>
            <a:xfrm>
              <a:off x="5635171" y="505689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4475F7F-F2DB-4BD6-B381-94C3BA0857A4}"/>
                </a:ext>
              </a:extLst>
            </p:cNvPr>
            <p:cNvSpPr/>
            <p:nvPr/>
          </p:nvSpPr>
          <p:spPr>
            <a:xfrm>
              <a:off x="5816600" y="347196"/>
              <a:ext cx="1103086" cy="49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瀟湘館</a:t>
              </a: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4D38906-527A-4421-BE14-5413A724D805}"/>
              </a:ext>
            </a:extLst>
          </p:cNvPr>
          <p:cNvGrpSpPr/>
          <p:nvPr/>
        </p:nvGrpSpPr>
        <p:grpSpPr>
          <a:xfrm>
            <a:off x="7088979" y="391708"/>
            <a:ext cx="1284515" cy="495392"/>
            <a:chOff x="5635171" y="347196"/>
            <a:chExt cx="1284515" cy="495392"/>
          </a:xfrm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C26EECF0-C6FC-40A5-B656-0BE4BC53B622}"/>
                </a:ext>
              </a:extLst>
            </p:cNvPr>
            <p:cNvSpPr/>
            <p:nvPr/>
          </p:nvSpPr>
          <p:spPr>
            <a:xfrm>
              <a:off x="5635171" y="505689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54D9CD3-FA54-443D-974C-4C1535155910}"/>
                </a:ext>
              </a:extLst>
            </p:cNvPr>
            <p:cNvSpPr/>
            <p:nvPr/>
          </p:nvSpPr>
          <p:spPr>
            <a:xfrm>
              <a:off x="5816600" y="347196"/>
              <a:ext cx="1103086" cy="49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紫菱洲</a:t>
              </a: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2A78FC1F-3F58-40D1-9405-A9572FB750AA}"/>
              </a:ext>
            </a:extLst>
          </p:cNvPr>
          <p:cNvGrpSpPr/>
          <p:nvPr/>
        </p:nvGrpSpPr>
        <p:grpSpPr>
          <a:xfrm>
            <a:off x="7088979" y="966346"/>
            <a:ext cx="1284515" cy="495392"/>
            <a:chOff x="5635171" y="347196"/>
            <a:chExt cx="1284515" cy="495392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7B77518D-E53F-42BE-B813-99F549238331}"/>
                </a:ext>
              </a:extLst>
            </p:cNvPr>
            <p:cNvSpPr/>
            <p:nvPr/>
          </p:nvSpPr>
          <p:spPr>
            <a:xfrm>
              <a:off x="5635171" y="505689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CC2EAFAE-5CFF-4EF7-8A69-83F50F121BE2}"/>
                </a:ext>
              </a:extLst>
            </p:cNvPr>
            <p:cNvSpPr/>
            <p:nvPr/>
          </p:nvSpPr>
          <p:spPr>
            <a:xfrm>
              <a:off x="5816600" y="347196"/>
              <a:ext cx="1103086" cy="49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秋爽齋</a:t>
              </a: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762C8895-4292-4EC4-8EF3-5ED9BB8F1CE5}"/>
              </a:ext>
            </a:extLst>
          </p:cNvPr>
          <p:cNvGrpSpPr/>
          <p:nvPr/>
        </p:nvGrpSpPr>
        <p:grpSpPr>
          <a:xfrm>
            <a:off x="7088979" y="1531201"/>
            <a:ext cx="1284515" cy="495392"/>
            <a:chOff x="5635171" y="347196"/>
            <a:chExt cx="1284515" cy="495392"/>
          </a:xfrm>
        </p:grpSpPr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24CC09B7-B36D-4D9D-A734-A937A5722BBE}"/>
                </a:ext>
              </a:extLst>
            </p:cNvPr>
            <p:cNvSpPr/>
            <p:nvPr/>
          </p:nvSpPr>
          <p:spPr>
            <a:xfrm>
              <a:off x="5635171" y="505689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AF412FE-71F7-46E4-A7DA-E80F22405AC9}"/>
                </a:ext>
              </a:extLst>
            </p:cNvPr>
            <p:cNvSpPr/>
            <p:nvPr/>
          </p:nvSpPr>
          <p:spPr>
            <a:xfrm>
              <a:off x="5816600" y="347196"/>
              <a:ext cx="1103086" cy="49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曉翠堂</a:t>
              </a: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DD859B9C-C58A-412D-B590-E9A8D53F1ACD}"/>
              </a:ext>
            </a:extLst>
          </p:cNvPr>
          <p:cNvGrpSpPr/>
          <p:nvPr/>
        </p:nvGrpSpPr>
        <p:grpSpPr>
          <a:xfrm>
            <a:off x="7088979" y="2096056"/>
            <a:ext cx="1284515" cy="495392"/>
            <a:chOff x="5635171" y="347196"/>
            <a:chExt cx="1284515" cy="495392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CAA45E56-D4D4-41F4-87F9-5B76D9CB890C}"/>
                </a:ext>
              </a:extLst>
            </p:cNvPr>
            <p:cNvSpPr/>
            <p:nvPr/>
          </p:nvSpPr>
          <p:spPr>
            <a:xfrm>
              <a:off x="5635171" y="505689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A192A6E-C688-44CB-BE78-1ECEE03C41CF}"/>
                </a:ext>
              </a:extLst>
            </p:cNvPr>
            <p:cNvSpPr/>
            <p:nvPr/>
          </p:nvSpPr>
          <p:spPr>
            <a:xfrm>
              <a:off x="5816600" y="347196"/>
              <a:ext cx="1103086" cy="49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蘅蕪苑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9EF71362-834F-43E7-BD71-604CF0F369D3}"/>
              </a:ext>
            </a:extLst>
          </p:cNvPr>
          <p:cNvGrpSpPr/>
          <p:nvPr/>
        </p:nvGrpSpPr>
        <p:grpSpPr>
          <a:xfrm>
            <a:off x="7091213" y="2660911"/>
            <a:ext cx="1284515" cy="495392"/>
            <a:chOff x="5635171" y="347196"/>
            <a:chExt cx="1284515" cy="495392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61E5D034-AC70-47D4-A418-674A4E90DBC8}"/>
                </a:ext>
              </a:extLst>
            </p:cNvPr>
            <p:cNvSpPr/>
            <p:nvPr/>
          </p:nvSpPr>
          <p:spPr>
            <a:xfrm>
              <a:off x="5635171" y="505689"/>
              <a:ext cx="181429" cy="178406"/>
            </a:xfrm>
            <a:prstGeom prst="ellipse">
              <a:avLst/>
            </a:prstGeom>
            <a:solidFill>
              <a:srgbClr val="59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zh-TW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587BC313-577E-4BF1-94F8-D13CE595D74E}"/>
                </a:ext>
              </a:extLst>
            </p:cNvPr>
            <p:cNvSpPr/>
            <p:nvPr/>
          </p:nvSpPr>
          <p:spPr>
            <a:xfrm>
              <a:off x="5816600" y="347196"/>
              <a:ext cx="1103086" cy="49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怡紅院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BCD7615-9482-452E-B009-F44F0AE126B9}"/>
              </a:ext>
            </a:extLst>
          </p:cNvPr>
          <p:cNvGrpSpPr/>
          <p:nvPr/>
        </p:nvGrpSpPr>
        <p:grpSpPr>
          <a:xfrm>
            <a:off x="6912101" y="3225765"/>
            <a:ext cx="1461393" cy="495392"/>
            <a:chOff x="6912101" y="2605924"/>
            <a:chExt cx="1461393" cy="495392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3DBD6AB6-E8A0-4A45-9DAE-CA509CD1961D}"/>
                </a:ext>
              </a:extLst>
            </p:cNvPr>
            <p:cNvGrpSpPr/>
            <p:nvPr/>
          </p:nvGrpSpPr>
          <p:grpSpPr>
            <a:xfrm>
              <a:off x="7088979" y="2605924"/>
              <a:ext cx="1284515" cy="495392"/>
              <a:chOff x="5635171" y="347196"/>
              <a:chExt cx="1284515" cy="495392"/>
            </a:xfrm>
          </p:grpSpPr>
          <p:sp>
            <p:nvSpPr>
              <p:cNvPr id="60" name="橢圓 59">
                <a:extLst>
                  <a:ext uri="{FF2B5EF4-FFF2-40B4-BE49-F238E27FC236}">
                    <a16:creationId xmlns:a16="http://schemas.microsoft.com/office/drawing/2014/main" id="{067A4DDE-DE4D-4BF6-A7DE-8FB13E4CA185}"/>
                  </a:ext>
                </a:extLst>
              </p:cNvPr>
              <p:cNvSpPr/>
              <p:nvPr/>
            </p:nvSpPr>
            <p:spPr>
              <a:xfrm>
                <a:off x="5635171" y="505689"/>
                <a:ext cx="181429" cy="178406"/>
              </a:xfrm>
              <a:prstGeom prst="ellipse">
                <a:avLst/>
              </a:prstGeom>
              <a:solidFill>
                <a:srgbClr val="595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013FC1E9-436E-4E52-BCAE-EC5F4BE3FFCA}"/>
                  </a:ext>
                </a:extLst>
              </p:cNvPr>
              <p:cNvSpPr/>
              <p:nvPr/>
            </p:nvSpPr>
            <p:spPr>
              <a:xfrm>
                <a:off x="5816600" y="347196"/>
                <a:ext cx="1103086" cy="495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TW" altLang="en-US" sz="2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稻香村</a:t>
                </a:r>
              </a:p>
            </p:txBody>
          </p:sp>
        </p:grp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37E5C942-79CD-4C9D-BE57-1EE9F6EB0C56}"/>
                </a:ext>
              </a:extLst>
            </p:cNvPr>
            <p:cNvSpPr/>
            <p:nvPr/>
          </p:nvSpPr>
          <p:spPr>
            <a:xfrm>
              <a:off x="6912101" y="2764417"/>
              <a:ext cx="526475" cy="17840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5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zh-TW" altLang="en-US" sz="1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2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2" y="285430"/>
            <a:ext cx="4114801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297517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紅樓夢的藝術特色</a:t>
            </a:r>
          </a:p>
        </p:txBody>
      </p:sp>
      <p:sp>
        <p:nvSpPr>
          <p:cNvPr id="10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912ED4-E49F-4CF7-9B45-E9DAF331507A}"/>
              </a:ext>
            </a:extLst>
          </p:cNvPr>
          <p:cNvSpPr/>
          <p:nvPr/>
        </p:nvSpPr>
        <p:spPr>
          <a:xfrm>
            <a:off x="351698" y="1124369"/>
            <a:ext cx="8580597" cy="314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+mj-lt"/>
              <a:buAutoNum type="arabicPeriod" startAt="2"/>
            </a:pPr>
            <a:r>
              <a:rPr lang="zh-TW" altLang="en-US" sz="2800" b="1" spc="-80" dirty="0">
                <a:solidFill>
                  <a:srgbClr val="DA5E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深刻通達的主題意識：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以榮國府為中心，描述了賈、史、王、薛四大家族興衰演變的歷史。小說側重在描繪賈府內部錯綜複雜的矛盾，及賈府奢侈豪華、腐敗靡爛的生活，揭示了傳統社會「盛世」外表下腐敗的本質及其必然走向滅亡的命運。</a:t>
            </a: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CA1820BD-44B7-4126-B5CC-E562F719BC04}"/>
              </a:ext>
            </a:extLst>
          </p:cNvPr>
          <p:cNvSpPr txBox="1"/>
          <p:nvPr/>
        </p:nvSpPr>
        <p:spPr>
          <a:xfrm>
            <a:off x="-1" y="1835140"/>
            <a:ext cx="297518" cy="71211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紅樓夢</a:t>
            </a:r>
          </a:p>
        </p:txBody>
      </p:sp>
    </p:spTree>
    <p:extLst>
      <p:ext uri="{BB962C8B-B14F-4D97-AF65-F5344CB8AC3E}">
        <p14:creationId xmlns:p14="http://schemas.microsoft.com/office/powerpoint/2010/main" val="42345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2" y="285430"/>
            <a:ext cx="4114801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297517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紅樓夢的藝術特色</a:t>
            </a:r>
          </a:p>
        </p:txBody>
      </p:sp>
      <p:sp>
        <p:nvSpPr>
          <p:cNvPr id="10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912ED4-E49F-4CF7-9B45-E9DAF331507A}"/>
              </a:ext>
            </a:extLst>
          </p:cNvPr>
          <p:cNvSpPr/>
          <p:nvPr/>
        </p:nvSpPr>
        <p:spPr>
          <a:xfrm>
            <a:off x="351698" y="1124369"/>
            <a:ext cx="8580597" cy="2630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+mj-lt"/>
              <a:buAutoNum type="arabicPeriod" startAt="3"/>
            </a:pPr>
            <a:r>
              <a:rPr lang="zh-TW" altLang="en-US" sz="2800" b="1" spc="-80" dirty="0">
                <a:solidFill>
                  <a:srgbClr val="DA5E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宏大精密的網狀結構：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的小說結構，不同以往小說單線結構的形式，而是創造網狀的結構形式，全書以賈寶玉與林黛玉愛情的發展為主線，以賈府的衰敗過程為副線，將眾多的人物、紛繁的事件，互為因果地次第展開。</a:t>
            </a:r>
          </a:p>
        </p:txBody>
      </p:sp>
      <p:sp>
        <p:nvSpPr>
          <p:cNvPr id="9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5C4F1E54-4018-4A04-B61C-BA7EE6DE90C9}"/>
              </a:ext>
            </a:extLst>
          </p:cNvPr>
          <p:cNvSpPr txBox="1"/>
          <p:nvPr/>
        </p:nvSpPr>
        <p:spPr>
          <a:xfrm>
            <a:off x="-1" y="1835140"/>
            <a:ext cx="297518" cy="71211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紅樓夢</a:t>
            </a:r>
          </a:p>
        </p:txBody>
      </p:sp>
    </p:spTree>
    <p:extLst>
      <p:ext uri="{BB962C8B-B14F-4D97-AF65-F5344CB8AC3E}">
        <p14:creationId xmlns:p14="http://schemas.microsoft.com/office/powerpoint/2010/main" val="29014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2" y="285430"/>
            <a:ext cx="4114801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297517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紅樓夢的藝術特色</a:t>
            </a:r>
          </a:p>
        </p:txBody>
      </p:sp>
      <p:sp>
        <p:nvSpPr>
          <p:cNvPr id="10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912ED4-E49F-4CF7-9B45-E9DAF331507A}"/>
              </a:ext>
            </a:extLst>
          </p:cNvPr>
          <p:cNvSpPr/>
          <p:nvPr/>
        </p:nvSpPr>
        <p:spPr>
          <a:xfrm>
            <a:off x="351698" y="1124369"/>
            <a:ext cx="6163401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+mj-lt"/>
              <a:buAutoNum type="arabicPeriod" startAt="4"/>
            </a:pPr>
            <a:r>
              <a:rPr lang="zh-TW" altLang="en-US" sz="2800" b="1" spc="-80" dirty="0">
                <a:solidFill>
                  <a:srgbClr val="DA5E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精鍊生動的語言文字：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曹雪芹</a:t>
            </a:r>
            <a:r>
              <a:rPr lang="zh-TW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北方口語的基礎上，又吸收了古典詩文語言方面的優秀傳統，創造了通俗而典雅，極富表現力的文學語言。特別是人物的對話，或雅或俗，或緩或急，或長或短，無不肖其人物的口吻，使讀者如聞其聲，如見其人。</a:t>
            </a:r>
            <a:endParaRPr lang="zh-TW" altLang="en-US" sz="2800" spc="-8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5208050-4C6D-4791-B02A-FC37415A0EE8}"/>
              </a:ext>
            </a:extLst>
          </p:cNvPr>
          <p:cNvSpPr/>
          <p:nvPr/>
        </p:nvSpPr>
        <p:spPr>
          <a:xfrm>
            <a:off x="6515099" y="973856"/>
            <a:ext cx="3766456" cy="2485571"/>
          </a:xfrm>
          <a:prstGeom prst="rect">
            <a:avLst/>
          </a:prstGeom>
          <a:solidFill>
            <a:srgbClr val="F9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1D27C3-C33D-4C8C-9D02-BD388097E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30" y="706977"/>
            <a:ext cx="2415563" cy="3074354"/>
          </a:xfrm>
          <a:prstGeom prst="rect">
            <a:avLst/>
          </a:prstGeom>
        </p:spPr>
      </p:pic>
      <p:sp>
        <p:nvSpPr>
          <p:cNvPr id="18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CE6877C7-622A-4EFE-BB2B-1075A529BB09}"/>
              </a:ext>
            </a:extLst>
          </p:cNvPr>
          <p:cNvSpPr txBox="1"/>
          <p:nvPr/>
        </p:nvSpPr>
        <p:spPr>
          <a:xfrm>
            <a:off x="-1" y="1835140"/>
            <a:ext cx="297518" cy="71211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紅樓夢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7370585" y="3776651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1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shutterstock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</a:p>
        </p:txBody>
      </p:sp>
    </p:spTree>
    <p:extLst>
      <p:ext uri="{BB962C8B-B14F-4D97-AF65-F5344CB8AC3E}">
        <p14:creationId xmlns:p14="http://schemas.microsoft.com/office/powerpoint/2010/main" val="25103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2" y="285430"/>
            <a:ext cx="4114801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297517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紅樓夢的藝術特色</a:t>
            </a:r>
          </a:p>
        </p:txBody>
      </p:sp>
      <p:sp>
        <p:nvSpPr>
          <p:cNvPr id="10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58B5DEBA-7B60-43B6-BC0F-9569DF863521}"/>
              </a:ext>
            </a:extLst>
          </p:cNvPr>
          <p:cNvSpPr txBox="1"/>
          <p:nvPr/>
        </p:nvSpPr>
        <p:spPr>
          <a:xfrm>
            <a:off x="-1" y="1835140"/>
            <a:ext cx="297518" cy="71211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紅樓夢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912ED4-E49F-4CF7-9B45-E9DAF331507A}"/>
              </a:ext>
            </a:extLst>
          </p:cNvPr>
          <p:cNvSpPr/>
          <p:nvPr/>
        </p:nvSpPr>
        <p:spPr>
          <a:xfrm>
            <a:off x="351699" y="1124369"/>
            <a:ext cx="8520158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+mj-lt"/>
              <a:buAutoNum type="arabicPeriod" startAt="5"/>
            </a:pPr>
            <a:r>
              <a:rPr lang="zh-TW" altLang="en-US" sz="2800" b="1" spc="-80" dirty="0">
                <a:solidFill>
                  <a:srgbClr val="DA5E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中國悲劇小說代表作：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打破了</a:t>
            </a:r>
            <a:r>
              <a:rPr lang="zh-TW" altLang="en-US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中國小說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結局總是「金榜題名，洞房花燭」大團圓</a:t>
            </a:r>
            <a:r>
              <a:rPr lang="zh-TW" altLang="en-US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的套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</a:t>
            </a:r>
            <a:r>
              <a:rPr lang="zh-TW" altLang="en-US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賈寶玉、林黛玉這對戀人一走一死，終未結成美眷，形成悲劇的結局，從而強化了感人的深度。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 startAt="5"/>
            </a:pPr>
            <a:endParaRPr lang="zh-TW" altLang="en-US" sz="2800" spc="-8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24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1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91708"/>
            <a:ext cx="614707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紅樓夢的地位與價值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CEAC257-6674-4774-9333-56DABFCFB8DB}"/>
              </a:ext>
            </a:extLst>
          </p:cNvPr>
          <p:cNvSpPr/>
          <p:nvPr/>
        </p:nvSpPr>
        <p:spPr>
          <a:xfrm>
            <a:off x="351699" y="1124369"/>
            <a:ext cx="84875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TW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30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毫無因襲的原創小說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TW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是中國章回小說的巔峰之作，被評為中國最具文學成就的古典小說，與</a:t>
            </a:r>
            <a:r>
              <a:rPr lang="en-US" altLang="zh-TW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三國演義</a:t>
            </a:r>
            <a:r>
              <a:rPr lang="en-US" altLang="zh-TW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 </a:t>
            </a:r>
            <a:r>
              <a:rPr lang="en-US" altLang="zh-TW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水滸傳</a:t>
            </a:r>
            <a:r>
              <a:rPr lang="en-US" altLang="zh-TW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西遊記</a:t>
            </a:r>
            <a:r>
              <a:rPr lang="en-US" altLang="zh-TW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並列「中國古典文學四大名著」。</a:t>
            </a:r>
          </a:p>
        </p:txBody>
      </p:sp>
      <p:sp>
        <p:nvSpPr>
          <p:cNvPr id="2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9F395A64-6933-4F53-9924-FB282CA1252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3891DD82-D937-4F54-8997-F7ECB4A107DF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58B5DEBA-7B60-43B6-BC0F-9569DF863521}"/>
              </a:ext>
            </a:extLst>
          </p:cNvPr>
          <p:cNvSpPr txBox="1"/>
          <p:nvPr/>
        </p:nvSpPr>
        <p:spPr>
          <a:xfrm>
            <a:off x="-1" y="1835140"/>
            <a:ext cx="297518" cy="71211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紅樓夢</a:t>
            </a:r>
          </a:p>
        </p:txBody>
      </p:sp>
    </p:spTree>
    <p:extLst>
      <p:ext uri="{BB962C8B-B14F-4D97-AF65-F5344CB8AC3E}">
        <p14:creationId xmlns:p14="http://schemas.microsoft.com/office/powerpoint/2010/main" val="125113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046A296-E0DD-4353-8299-96B6C0B71920}"/>
              </a:ext>
            </a:extLst>
          </p:cNvPr>
          <p:cNvSpPr/>
          <p:nvPr/>
        </p:nvSpPr>
        <p:spPr>
          <a:xfrm>
            <a:off x="4299857" y="1464241"/>
            <a:ext cx="4844142" cy="2485571"/>
          </a:xfrm>
          <a:prstGeom prst="rect">
            <a:avLst/>
          </a:prstGeom>
          <a:solidFill>
            <a:srgbClr val="F9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91708"/>
            <a:ext cx="614707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紅樓夢的地位與價值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CEAC257-6674-4774-9333-56DABFCFB8DB}"/>
              </a:ext>
            </a:extLst>
          </p:cNvPr>
          <p:cNvSpPr/>
          <p:nvPr/>
        </p:nvSpPr>
        <p:spPr>
          <a:xfrm>
            <a:off x="351700" y="1124369"/>
            <a:ext cx="3719558" cy="3366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+mj-lt"/>
              <a:buAutoNum type="arabicPeriod" startAt="3"/>
            </a:pP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世界性文學名著，已被譯成日、英、法、德、義、俄等多國文字，是世界文學寶庫中公認的無上珍品。</a:t>
            </a:r>
          </a:p>
        </p:txBody>
      </p:sp>
      <p:sp>
        <p:nvSpPr>
          <p:cNvPr id="22" name="箭號: 向右 5">
            <a:extLst>
              <a:ext uri="{FF2B5EF4-FFF2-40B4-BE49-F238E27FC236}">
                <a16:creationId xmlns:a16="http://schemas.microsoft.com/office/drawing/2014/main" id="{9F395A64-6933-4F53-9924-FB282CA1252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3891DD82-D937-4F54-8997-F7ECB4A107DF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77613A-1F09-4078-80B5-581148D14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87" y="1265735"/>
            <a:ext cx="3936886" cy="288258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020732" y="4142408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1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shutterstock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</a:p>
        </p:txBody>
      </p:sp>
      <p:sp>
        <p:nvSpPr>
          <p:cNvPr id="1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58B5DEBA-7B60-43B6-BC0F-9569DF863521}"/>
              </a:ext>
            </a:extLst>
          </p:cNvPr>
          <p:cNvSpPr txBox="1"/>
          <p:nvPr/>
        </p:nvSpPr>
        <p:spPr>
          <a:xfrm>
            <a:off x="-1" y="1835140"/>
            <a:ext cx="297518" cy="71211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紅樓夢</a:t>
            </a:r>
          </a:p>
        </p:txBody>
      </p:sp>
    </p:spTree>
    <p:extLst>
      <p:ext uri="{BB962C8B-B14F-4D97-AF65-F5344CB8AC3E}">
        <p14:creationId xmlns:p14="http://schemas.microsoft.com/office/powerpoint/2010/main" val="36975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0590E65-0224-49F8-A660-DE8E755FF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劉姥姥進大觀園最重要的意義為何？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2A3D443-5329-4545-94E9-37B58A71D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491777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>
                <a:solidFill>
                  <a:srgbClr val="FF0000"/>
                </a:solidFill>
              </a:rPr>
              <a:t>藉由劉姥姥的見聞和感受，呈現賈府的奢華，映照出貧富懸殊的兩個世界。</a:t>
            </a:r>
          </a:p>
        </p:txBody>
      </p:sp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623AA5D8-38BE-435A-8385-8DEFFD05793E}"/>
              </a:ext>
            </a:extLst>
          </p:cNvPr>
          <p:cNvSpPr txBox="1"/>
          <p:nvPr/>
        </p:nvSpPr>
        <p:spPr>
          <a:xfrm>
            <a:off x="460713" y="115613"/>
            <a:ext cx="747601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527BAB-3E19-4053-8220-FAB94990945C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1875043-C022-40E3-B0FB-5F042D1DF49A}"/>
              </a:ext>
            </a:extLst>
          </p:cNvPr>
          <p:cNvSpPr txBox="1"/>
          <p:nvPr/>
        </p:nvSpPr>
        <p:spPr>
          <a:xfrm>
            <a:off x="7310468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FFF4D86-720B-44D2-957A-C6C662EA560B}"/>
              </a:ext>
            </a:extLst>
          </p:cNvPr>
          <p:cNvSpPr txBox="1"/>
          <p:nvPr/>
        </p:nvSpPr>
        <p:spPr>
          <a:xfrm>
            <a:off x="1294478" y="115612"/>
            <a:ext cx="747601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284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0590E65-0224-49F8-A660-DE8E755FF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大觀園的由來為何？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2A3D443-5329-4545-94E9-37B58A71D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957970"/>
            <a:ext cx="7167350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>
                <a:solidFill>
                  <a:srgbClr val="FF0000"/>
                </a:solidFill>
              </a:rPr>
              <a:t>賈家特地建造的園林，用以接待歸寧省親的貴妃元春。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527BAB-3E19-4053-8220-FAB94990945C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1875043-C022-40E3-B0FB-5F042D1DF49A}"/>
              </a:ext>
            </a:extLst>
          </p:cNvPr>
          <p:cNvSpPr txBox="1"/>
          <p:nvPr/>
        </p:nvSpPr>
        <p:spPr>
          <a:xfrm>
            <a:off x="7310468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C3E8067A-6E62-4503-A86E-EB755718D44C}"/>
              </a:ext>
            </a:extLst>
          </p:cNvPr>
          <p:cNvSpPr txBox="1"/>
          <p:nvPr/>
        </p:nvSpPr>
        <p:spPr>
          <a:xfrm>
            <a:off x="460713" y="115613"/>
            <a:ext cx="747601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endParaRPr lang="zh-CN" altLang="en-US" dirty="0"/>
          </a:p>
        </p:txBody>
      </p:sp>
      <p:sp>
        <p:nvSpPr>
          <p:cNvPr id="1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F5CDD60B-6B7A-4E20-B948-7D552708AF6C}"/>
              </a:ext>
            </a:extLst>
          </p:cNvPr>
          <p:cNvSpPr txBox="1"/>
          <p:nvPr/>
        </p:nvSpPr>
        <p:spPr>
          <a:xfrm>
            <a:off x="1294478" y="115612"/>
            <a:ext cx="747601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6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A9092D9C-906A-4710-8098-D213E26BFB1C}"/>
              </a:ext>
            </a:extLst>
          </p:cNvPr>
          <p:cNvGrpSpPr/>
          <p:nvPr/>
        </p:nvGrpSpPr>
        <p:grpSpPr>
          <a:xfrm>
            <a:off x="3066196" y="541443"/>
            <a:ext cx="3011607" cy="646331"/>
            <a:chOff x="1462816" y="1834299"/>
            <a:chExt cx="3011607" cy="646331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012646B-EF66-4CBC-83B8-CB4A064A684A}"/>
                </a:ext>
              </a:extLst>
            </p:cNvPr>
            <p:cNvSpPr/>
            <p:nvPr/>
          </p:nvSpPr>
          <p:spPr>
            <a:xfrm>
              <a:off x="1462816" y="1865076"/>
              <a:ext cx="565795" cy="584776"/>
            </a:xfrm>
            <a:prstGeom prst="rect">
              <a:avLst/>
            </a:prstGeom>
            <a:solidFill>
              <a:srgbClr val="DA5E4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46A9F06-C04A-450E-9C2B-E1A7C2C4E579}"/>
                </a:ext>
              </a:extLst>
            </p:cNvPr>
            <p:cNvSpPr txBox="1"/>
            <p:nvPr/>
          </p:nvSpPr>
          <p:spPr>
            <a:xfrm>
              <a:off x="2143125" y="1834299"/>
              <a:ext cx="2331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作者介紹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B551461-8EFB-4CEA-BA2A-AB7168CDE0D3}"/>
              </a:ext>
            </a:extLst>
          </p:cNvPr>
          <p:cNvGrpSpPr/>
          <p:nvPr/>
        </p:nvGrpSpPr>
        <p:grpSpPr>
          <a:xfrm>
            <a:off x="832512" y="1389909"/>
            <a:ext cx="3036628" cy="584775"/>
            <a:chOff x="1802694" y="1587316"/>
            <a:chExt cx="3036628" cy="584775"/>
          </a:xfrm>
        </p:grpSpPr>
        <p:sp>
          <p:nvSpPr>
            <p:cNvPr id="24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61F1FDEF-15E3-46AC-8AA7-A08024A0F0EB}"/>
                </a:ext>
              </a:extLst>
            </p:cNvPr>
            <p:cNvSpPr txBox="1"/>
            <p:nvPr/>
          </p:nvSpPr>
          <p:spPr>
            <a:xfrm>
              <a:off x="2419972" y="1587316"/>
              <a:ext cx="2419350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簡介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21040CD-D461-43C2-B031-077A5CFC09D8}"/>
                </a:ext>
              </a:extLst>
            </p:cNvPr>
            <p:cNvSpPr/>
            <p:nvPr/>
          </p:nvSpPr>
          <p:spPr>
            <a:xfrm>
              <a:off x="1802694" y="1666875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7E07BEC-99D4-4791-8041-8AFE3B129556}"/>
                </a:ext>
              </a:extLst>
            </p:cNvPr>
            <p:cNvSpPr/>
            <p:nvPr/>
          </p:nvSpPr>
          <p:spPr>
            <a:xfrm>
              <a:off x="1802694" y="1738270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F38CE00-13D9-4954-9949-8D618FDC6F72}"/>
              </a:ext>
            </a:extLst>
          </p:cNvPr>
          <p:cNvGrpSpPr/>
          <p:nvPr/>
        </p:nvGrpSpPr>
        <p:grpSpPr>
          <a:xfrm>
            <a:off x="832512" y="2255441"/>
            <a:ext cx="4237168" cy="584775"/>
            <a:chOff x="1802695" y="3115971"/>
            <a:chExt cx="4237168" cy="584775"/>
          </a:xfrm>
        </p:grpSpPr>
        <p:sp>
          <p:nvSpPr>
            <p:cNvPr id="28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0096BDAE-5D51-48D6-9C1B-FDEBCF6D30A8}"/>
                </a:ext>
              </a:extLst>
            </p:cNvPr>
            <p:cNvSpPr txBox="1"/>
            <p:nvPr/>
          </p:nvSpPr>
          <p:spPr>
            <a:xfrm>
              <a:off x="2419972" y="3115971"/>
              <a:ext cx="3619891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重要生平與事蹟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8DBF00E-AF1D-40B0-A7CD-740F7195D990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AA92E01-AD30-4B11-B23F-73C88F5DDEDE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２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6861CE8-2962-4D9A-81D9-A7ABBE58E888}"/>
              </a:ext>
            </a:extLst>
          </p:cNvPr>
          <p:cNvGrpSpPr/>
          <p:nvPr/>
        </p:nvGrpSpPr>
        <p:grpSpPr>
          <a:xfrm>
            <a:off x="832512" y="3120973"/>
            <a:ext cx="4237168" cy="584775"/>
            <a:chOff x="1802695" y="3115971"/>
            <a:chExt cx="4237168" cy="584775"/>
          </a:xfrm>
        </p:grpSpPr>
        <p:sp>
          <p:nvSpPr>
            <p:cNvPr id="32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E179BFC-773C-44D1-BB00-DFC6F4FDBCCF}"/>
                </a:ext>
              </a:extLst>
            </p:cNvPr>
            <p:cNvSpPr txBox="1"/>
            <p:nvPr/>
          </p:nvSpPr>
          <p:spPr>
            <a:xfrm>
              <a:off x="2419972" y="3115971"/>
              <a:ext cx="3619891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作品介紹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0A0DC6C-0B79-426A-8865-18B38EEA6512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B46ED43-0F1F-415B-9AD5-1F1B83A41FBB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6C62B66D-BCAB-4D36-BB1E-E83AF493AACF}"/>
              </a:ext>
            </a:extLst>
          </p:cNvPr>
          <p:cNvGrpSpPr/>
          <p:nvPr/>
        </p:nvGrpSpPr>
        <p:grpSpPr>
          <a:xfrm>
            <a:off x="832512" y="3986505"/>
            <a:ext cx="5036025" cy="584775"/>
            <a:chOff x="1802695" y="3115971"/>
            <a:chExt cx="5036025" cy="584775"/>
          </a:xfrm>
        </p:grpSpPr>
        <p:sp>
          <p:nvSpPr>
            <p:cNvPr id="40" name="TextBox 6">
              <a:hlinkClick r:id="rId5" action="ppaction://hlinksldjump"/>
              <a:extLst>
                <a:ext uri="{FF2B5EF4-FFF2-40B4-BE49-F238E27FC236}">
                  <a16:creationId xmlns:a16="http://schemas.microsoft.com/office/drawing/2014/main" id="{F375E4DE-B723-44BF-ADA5-EE4082D57303}"/>
                </a:ext>
              </a:extLst>
            </p:cNvPr>
            <p:cNvSpPr txBox="1"/>
            <p:nvPr/>
          </p:nvSpPr>
          <p:spPr>
            <a:xfrm>
              <a:off x="2419972" y="3115971"/>
              <a:ext cx="4418748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您所不知道的曹雪芹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99C080F-E848-4EBB-B23E-32BAB0999837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9C39DAF-B24D-4B0D-85B7-D23C59B502D6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 smtClean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6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AEFD55D-98FC-4615-B24A-6DF7D81C9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931374"/>
              </p:ext>
            </p:extLst>
          </p:nvPr>
        </p:nvGraphicFramePr>
        <p:xfrm>
          <a:off x="460556" y="1132114"/>
          <a:ext cx="812174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553">
                  <a:extLst>
                    <a:ext uri="{9D8B030D-6E8A-4147-A177-3AD203B41FA5}">
                      <a16:colId xmlns:a16="http://schemas.microsoft.com/office/drawing/2014/main" val="2309151277"/>
                    </a:ext>
                  </a:extLst>
                </a:gridCol>
                <a:gridCol w="6897189">
                  <a:extLst>
                    <a:ext uri="{9D8B030D-6E8A-4147-A177-3AD203B41FA5}">
                      <a16:colId xmlns:a16="http://schemas.microsoft.com/office/drawing/2014/main" val="15156705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600" b="1" i="0" u="none" strike="noStrike" kern="1200" baseline="0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字　號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30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名</a:t>
                      </a:r>
                      <a:r>
                        <a:rPr lang="zh-TW" altLang="en-US" sz="30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霑</a:t>
                      </a:r>
                      <a:r>
                        <a:rPr lang="zh-TW" altLang="en-US" sz="30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，字</a:t>
                      </a:r>
                      <a:r>
                        <a:rPr lang="zh-TW" altLang="en-US" sz="30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雪芹</a:t>
                      </a:r>
                      <a:r>
                        <a:rPr lang="zh-TW" altLang="en-US" sz="30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，一字芹圃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62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600" b="1" i="0" u="none" strike="noStrike" kern="1200" baseline="0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籍　貫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30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遼陽（今遼寧遼陽）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899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600" b="1" i="0" u="none" strike="noStrike" kern="1200" baseline="0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生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30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約清聖祖康熙五十四年（一七一五）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282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600" b="1" i="0" u="none" strike="noStrike" kern="1200" baseline="0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卒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30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約</a:t>
                      </a:r>
                      <a:r>
                        <a:rPr lang="zh-TW" altLang="en-US" sz="3000" b="0" i="0" u="none" strike="noStrike" kern="1200" baseline="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清高宗乾隆</a:t>
                      </a:r>
                      <a:r>
                        <a:rPr lang="zh-TW" altLang="en-US" sz="30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二十八年（一七六三）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669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TW" altLang="en-US" sz="2600" b="1" i="0" u="none" strike="noStrike" kern="1200" baseline="0" dirty="0">
                          <a:solidFill>
                            <a:schemeClr val="accent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3000" b="0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約五十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326140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868EADE0-5240-44EB-BE23-A87DC53222DE}"/>
              </a:ext>
            </a:extLst>
          </p:cNvPr>
          <p:cNvSpPr/>
          <p:nvPr/>
        </p:nvSpPr>
        <p:spPr>
          <a:xfrm>
            <a:off x="6539788" y="-1"/>
            <a:ext cx="1900269" cy="2340865"/>
          </a:xfrm>
          <a:prstGeom prst="rect">
            <a:avLst/>
          </a:prstGeom>
          <a:solidFill>
            <a:srgbClr val="EB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91708"/>
            <a:ext cx="471838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簡介：曹雪芹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76C839C-AC79-4CCE-AF62-C31257CB6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856" y="391708"/>
            <a:ext cx="1622300" cy="18540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ECE4F64-8359-405F-BD83-429520A89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408" y="4176891"/>
            <a:ext cx="972717" cy="823510"/>
          </a:xfrm>
          <a:prstGeom prst="rect">
            <a:avLst/>
          </a:prstGeom>
        </p:spPr>
      </p:pic>
      <p:sp>
        <p:nvSpPr>
          <p:cNvPr id="22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9F395A64-6933-4F53-9924-FB282CA1252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6">
            <a:extLst>
              <a:ext uri="{FF2B5EF4-FFF2-40B4-BE49-F238E27FC236}">
                <a16:creationId xmlns:a16="http://schemas.microsoft.com/office/drawing/2014/main" id="{3891DD82-D937-4F54-8997-F7ECB4A107DF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1F6D6DD-D995-4E60-84BF-6226257CEA02}"/>
              </a:ext>
            </a:extLst>
          </p:cNvPr>
          <p:cNvSpPr txBox="1"/>
          <p:nvPr/>
        </p:nvSpPr>
        <p:spPr>
          <a:xfrm>
            <a:off x="7991718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</p:spTree>
    <p:extLst>
      <p:ext uri="{BB962C8B-B14F-4D97-AF65-F5344CB8AC3E}">
        <p14:creationId xmlns:p14="http://schemas.microsoft.com/office/powerpoint/2010/main" val="1048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BCAA6AB-53F3-4751-B775-FD5D0B13114A}"/>
              </a:ext>
            </a:extLst>
          </p:cNvPr>
          <p:cNvSpPr/>
          <p:nvPr/>
        </p:nvSpPr>
        <p:spPr>
          <a:xfrm>
            <a:off x="-2" y="285430"/>
            <a:ext cx="3693888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0F73F9D-810A-42DB-9BF7-9A2DFEEDB6C8}"/>
              </a:ext>
            </a:extLst>
          </p:cNvPr>
          <p:cNvSpPr txBox="1"/>
          <p:nvPr/>
        </p:nvSpPr>
        <p:spPr>
          <a:xfrm>
            <a:off x="297517" y="332708"/>
            <a:ext cx="348149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重要生平與事蹟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8596A77-47AD-4181-8757-6833A56BCF26}"/>
              </a:ext>
            </a:extLst>
          </p:cNvPr>
          <p:cNvGrpSpPr/>
          <p:nvPr/>
        </p:nvGrpSpPr>
        <p:grpSpPr>
          <a:xfrm>
            <a:off x="754123" y="1467390"/>
            <a:ext cx="7635753" cy="523220"/>
            <a:chOff x="1802694" y="1618092"/>
            <a:chExt cx="7635753" cy="523220"/>
          </a:xfrm>
        </p:grpSpPr>
        <p:sp>
          <p:nvSpPr>
            <p:cNvPr id="7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981FA926-43A8-4CB5-8BC2-6F96FBCF6E2D}"/>
                </a:ext>
              </a:extLst>
            </p:cNvPr>
            <p:cNvSpPr txBox="1"/>
            <p:nvPr/>
          </p:nvSpPr>
          <p:spPr>
            <a:xfrm>
              <a:off x="2325629" y="1618092"/>
              <a:ext cx="7112818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just"/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家世顯赫江寧織造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AE5553F-F7D1-42B7-AB05-E4AFD0C0A6CA}"/>
                </a:ext>
              </a:extLst>
            </p:cNvPr>
            <p:cNvSpPr/>
            <p:nvPr/>
          </p:nvSpPr>
          <p:spPr>
            <a:xfrm>
              <a:off x="1802694" y="1666875"/>
              <a:ext cx="40473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7CF3542-A6C6-4F5E-A482-A62F971C1549}"/>
                </a:ext>
              </a:extLst>
            </p:cNvPr>
            <p:cNvSpPr/>
            <p:nvPr/>
          </p:nvSpPr>
          <p:spPr>
            <a:xfrm>
              <a:off x="1802694" y="1738270"/>
              <a:ext cx="40473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98C85C4-A4F7-4659-B879-17F3777A69B8}"/>
              </a:ext>
            </a:extLst>
          </p:cNvPr>
          <p:cNvGrpSpPr/>
          <p:nvPr/>
        </p:nvGrpSpPr>
        <p:grpSpPr>
          <a:xfrm>
            <a:off x="754125" y="2168976"/>
            <a:ext cx="7313533" cy="523220"/>
            <a:chOff x="1802696" y="3146748"/>
            <a:chExt cx="7313533" cy="523220"/>
          </a:xfrm>
        </p:grpSpPr>
        <p:sp>
          <p:nvSpPr>
            <p:cNvPr id="11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8F1FB06-B346-4A87-AE59-51A36246316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家學淵源才華出眾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8F7DA63-FF75-4371-8562-44AC5DD20222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8DE4FD4-2147-4D22-9A04-D276F44C4FB8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２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E462AD4-0F2C-46DB-A3E9-4F7C1F7B1A54}"/>
              </a:ext>
            </a:extLst>
          </p:cNvPr>
          <p:cNvGrpSpPr/>
          <p:nvPr/>
        </p:nvGrpSpPr>
        <p:grpSpPr>
          <a:xfrm>
            <a:off x="754125" y="2870562"/>
            <a:ext cx="7313533" cy="523220"/>
            <a:chOff x="1802696" y="3146748"/>
            <a:chExt cx="7313533" cy="523220"/>
          </a:xfrm>
        </p:grpSpPr>
        <p:sp>
          <p:nvSpPr>
            <p:cNvPr id="17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D6029BA-BBD6-42A2-9671-94F3561644D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家道中落窮愁潦倒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DC1BA1A-64DB-489C-8CE2-FBFB9FAFB00A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7BEC77E-51F9-4DA9-A66C-B49A45830B8D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6150EA6-C70C-4302-8A70-83C69FD4FD46}"/>
              </a:ext>
            </a:extLst>
          </p:cNvPr>
          <p:cNvSpPr txBox="1"/>
          <p:nvPr/>
        </p:nvSpPr>
        <p:spPr>
          <a:xfrm>
            <a:off x="0" y="369599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71FD398-53CE-4EAB-95D0-68035F0A1D50}"/>
              </a:ext>
            </a:extLst>
          </p:cNvPr>
          <p:cNvGrpSpPr/>
          <p:nvPr/>
        </p:nvGrpSpPr>
        <p:grpSpPr>
          <a:xfrm>
            <a:off x="754125" y="3572148"/>
            <a:ext cx="7313533" cy="523220"/>
            <a:chOff x="1802696" y="3146748"/>
            <a:chExt cx="7313533" cy="523220"/>
          </a:xfrm>
        </p:grpSpPr>
        <p:sp>
          <p:nvSpPr>
            <p:cNvPr id="23" name="TextBox 6">
              <a:hlinkClick r:id="rId6" action="ppaction://hlinksldjump"/>
              <a:extLst>
                <a:ext uri="{FF2B5EF4-FFF2-40B4-BE49-F238E27FC236}">
                  <a16:creationId xmlns:a16="http://schemas.microsoft.com/office/drawing/2014/main" id="{90A61DEE-822C-445B-A551-039927DD2C3F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淒涼晚景紅樓一夢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73736F5-3FB6-44A8-8C49-06AB54709DAA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19858A9-2761-4D62-A3B0-0A4BA318113A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４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6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9EA6F774-E289-4D92-854C-38F99BEE25D6}"/>
              </a:ext>
            </a:extLst>
          </p:cNvPr>
          <p:cNvSpPr txBox="1"/>
          <p:nvPr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33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B4242E09-2617-4B37-8EAB-F47826543B1C}"/>
              </a:ext>
            </a:extLst>
          </p:cNvPr>
          <p:cNvSpPr/>
          <p:nvPr/>
        </p:nvSpPr>
        <p:spPr>
          <a:xfrm>
            <a:off x="5352298" y="749413"/>
            <a:ext cx="3791702" cy="3358130"/>
          </a:xfrm>
          <a:prstGeom prst="rect">
            <a:avLst/>
          </a:prstGeom>
          <a:solidFill>
            <a:srgbClr val="F9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351698" y="1124369"/>
            <a:ext cx="4607833" cy="314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曹家的祖先三代均為</a:t>
            </a:r>
            <a:r>
              <a:rPr lang="zh-TW" altLang="en-US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江寧織造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，前後達六十多年，家世顯赫。</a:t>
            </a:r>
          </a:p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曾祖母孫氏曾為康熙的保姆，因而康熙與曹家在君臣以外有一種特殊情誼。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0" y="278763"/>
            <a:ext cx="4684486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家世顯赫：江寧織造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4F4650E-02E3-4298-B812-C629F200A2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1"/>
          <a:stretch/>
        </p:blipFill>
        <p:spPr>
          <a:xfrm>
            <a:off x="5950132" y="1092622"/>
            <a:ext cx="2778280" cy="177987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69ABE59-82AE-452B-B9E2-F5E2AD54F550}"/>
              </a:ext>
            </a:extLst>
          </p:cNvPr>
          <p:cNvSpPr/>
          <p:nvPr/>
        </p:nvSpPr>
        <p:spPr>
          <a:xfrm>
            <a:off x="5534544" y="2962364"/>
            <a:ext cx="3609456" cy="88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</a:pPr>
            <a:r>
              <a:rPr lang="zh-TW" altLang="en-US" sz="2400" b="1" spc="-80" dirty="0">
                <a:solidFill>
                  <a:srgbClr val="DA5E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江寧織造府模型，展出於南京江寧織造府博物館</a:t>
            </a:r>
          </a:p>
        </p:txBody>
      </p:sp>
      <p:sp>
        <p:nvSpPr>
          <p:cNvPr id="2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40B2A64-6E6C-4099-A335-01EBADDEF9DE}"/>
              </a:ext>
            </a:extLst>
          </p:cNvPr>
          <p:cNvSpPr txBox="1"/>
          <p:nvPr/>
        </p:nvSpPr>
        <p:spPr>
          <a:xfrm>
            <a:off x="-1" y="2280279"/>
            <a:ext cx="297518" cy="1513305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重要生平與事蹟</a:t>
            </a:r>
          </a:p>
        </p:txBody>
      </p:sp>
    </p:spTree>
    <p:extLst>
      <p:ext uri="{BB962C8B-B14F-4D97-AF65-F5344CB8AC3E}">
        <p14:creationId xmlns:p14="http://schemas.microsoft.com/office/powerpoint/2010/main" val="28874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8E2DC21-524B-43E3-BC86-B80C01B74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30" y="2300613"/>
            <a:ext cx="4949370" cy="284040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351697" y="1124369"/>
            <a:ext cx="8290898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祖父曹寅工詩詞戲曲，為著名之藏書家，主持刻印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全唐書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0" y="296316"/>
            <a:ext cx="4684486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家學淵源，才華出眾</a:t>
            </a:r>
          </a:p>
        </p:txBody>
      </p:sp>
      <p:sp>
        <p:nvSpPr>
          <p:cNvPr id="10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5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FF844A6-8B67-4725-8934-720819E988F4}"/>
              </a:ext>
            </a:extLst>
          </p:cNvPr>
          <p:cNvSpPr/>
          <p:nvPr/>
        </p:nvSpPr>
        <p:spPr>
          <a:xfrm>
            <a:off x="351035" y="2204024"/>
            <a:ext cx="4101222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曹雪芹便在書香世家孕育高度文藝才能。</a:t>
            </a:r>
          </a:p>
        </p:txBody>
      </p:sp>
      <p:sp>
        <p:nvSpPr>
          <p:cNvPr id="2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31CDA536-15D7-4579-8B83-23C4F259454C}"/>
              </a:ext>
            </a:extLst>
          </p:cNvPr>
          <p:cNvSpPr txBox="1"/>
          <p:nvPr/>
        </p:nvSpPr>
        <p:spPr>
          <a:xfrm>
            <a:off x="-1" y="2280279"/>
            <a:ext cx="297518" cy="1513305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重要生平與事蹟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680847" y="4897279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1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shutterstock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</a:p>
        </p:txBody>
      </p:sp>
    </p:spTree>
    <p:extLst>
      <p:ext uri="{BB962C8B-B14F-4D97-AF65-F5344CB8AC3E}">
        <p14:creationId xmlns:p14="http://schemas.microsoft.com/office/powerpoint/2010/main" val="17898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351697" y="1124369"/>
            <a:ext cx="8580598" cy="159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曹雪芹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歲時，曹家因政治罪案而被</a:t>
            </a:r>
            <a:r>
              <a:rPr lang="zh-TW" altLang="en-US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抄家封產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，全家遷回北京住所居住，然遭此打擊之後，曹家家道從此日漸衰微，一蹶不振。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0" y="296316"/>
            <a:ext cx="4684486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家道中落，窮愁潦倒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AAAB5C0-F343-4D11-8F89-309B679F453E}"/>
              </a:ext>
            </a:extLst>
          </p:cNvPr>
          <p:cNvSpPr/>
          <p:nvPr/>
        </p:nvSpPr>
        <p:spPr>
          <a:xfrm>
            <a:off x="3461657" y="2764971"/>
            <a:ext cx="4252686" cy="2378529"/>
          </a:xfrm>
          <a:prstGeom prst="rect">
            <a:avLst/>
          </a:prstGeom>
          <a:solidFill>
            <a:srgbClr val="F9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88664B8C-FAEB-415B-B41B-2F3731203F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4"/>
          <a:stretch/>
        </p:blipFill>
        <p:spPr>
          <a:xfrm>
            <a:off x="3953527" y="3121762"/>
            <a:ext cx="3280731" cy="1794738"/>
          </a:xfrm>
          <a:prstGeom prst="rect">
            <a:avLst/>
          </a:prstGeom>
        </p:spPr>
      </p:pic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CEA22E02-AD42-4DAD-BD4D-D3A7BD633703}"/>
              </a:ext>
            </a:extLst>
          </p:cNvPr>
          <p:cNvSpPr/>
          <p:nvPr/>
        </p:nvSpPr>
        <p:spPr>
          <a:xfrm>
            <a:off x="942775" y="2908095"/>
            <a:ext cx="2818437" cy="1320800"/>
          </a:xfrm>
          <a:prstGeom prst="wedgeRoundRectCallout">
            <a:avLst>
              <a:gd name="adj1" fmla="val 61073"/>
              <a:gd name="adj2" fmla="val 38599"/>
              <a:gd name="adj3" fmla="val 16667"/>
            </a:avLst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C10752D-B03A-49FC-B7B7-CF01D707E077}"/>
              </a:ext>
            </a:extLst>
          </p:cNvPr>
          <p:cNvSpPr/>
          <p:nvPr/>
        </p:nvSpPr>
        <p:spPr>
          <a:xfrm>
            <a:off x="1050141" y="2930093"/>
            <a:ext cx="2445172" cy="1291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</a:pPr>
            <a:r>
              <a:rPr lang="zh-TW" altLang="en-US" sz="2400" b="1" spc="-8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曹雪芹於</a:t>
            </a:r>
          </a:p>
          <a:p>
            <a:pPr algn="just">
              <a:lnSpc>
                <a:spcPts val="3200"/>
              </a:lnSpc>
            </a:pPr>
            <a:r>
              <a:rPr lang="zh-TW" altLang="en-US" sz="2400" b="1" spc="-8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北京崇文門外蒜市口的老宅</a:t>
            </a:r>
          </a:p>
        </p:txBody>
      </p:sp>
      <p:sp>
        <p:nvSpPr>
          <p:cNvPr id="2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0AB3B25F-0697-4D73-90D4-BB925279313B}"/>
              </a:ext>
            </a:extLst>
          </p:cNvPr>
          <p:cNvSpPr txBox="1"/>
          <p:nvPr/>
        </p:nvSpPr>
        <p:spPr>
          <a:xfrm>
            <a:off x="-1" y="2280279"/>
            <a:ext cx="297518" cy="1513305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重要生平與事蹟</a:t>
            </a:r>
          </a:p>
        </p:txBody>
      </p:sp>
    </p:spTree>
    <p:extLst>
      <p:ext uri="{BB962C8B-B14F-4D97-AF65-F5344CB8AC3E}">
        <p14:creationId xmlns:p14="http://schemas.microsoft.com/office/powerpoint/2010/main" val="38547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7F0C3FA-E67F-4A47-B52F-BA0D562CC51A}"/>
              </a:ext>
            </a:extLst>
          </p:cNvPr>
          <p:cNvGrpSpPr/>
          <p:nvPr/>
        </p:nvGrpSpPr>
        <p:grpSpPr>
          <a:xfrm>
            <a:off x="2795587" y="1828800"/>
            <a:ext cx="3552825" cy="965700"/>
            <a:chOff x="1323975" y="1828800"/>
            <a:chExt cx="3552825" cy="9657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6226FE4-1D12-447F-BB14-E8E52E3BFB4C}"/>
                </a:ext>
              </a:extLst>
            </p:cNvPr>
            <p:cNvSpPr/>
            <p:nvPr/>
          </p:nvSpPr>
          <p:spPr>
            <a:xfrm>
              <a:off x="1323975" y="1828800"/>
              <a:ext cx="940450" cy="965700"/>
            </a:xfrm>
            <a:prstGeom prst="rect">
              <a:avLst/>
            </a:prstGeom>
            <a:solidFill>
              <a:srgbClr val="DA5E4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9C9DA986-C273-4D8D-86F5-D1301E3F40C4}"/>
                </a:ext>
              </a:extLst>
            </p:cNvPr>
            <p:cNvSpPr txBox="1"/>
            <p:nvPr/>
          </p:nvSpPr>
          <p:spPr>
            <a:xfrm>
              <a:off x="2457450" y="1957707"/>
              <a:ext cx="24193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課前引導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7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351697" y="1124369"/>
            <a:ext cx="4971417" cy="314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曹雪芹遷回北京無以維生，窮困潦倒之餘，將一生所見所聞，以血淚撰成小說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最終，曹雪芹唯一愛子染病身亡，曹雪芹哀傷成疾，在極其淒涼悲慘情境下離開人世。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0" y="296316"/>
            <a:ext cx="4684486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淒涼晚景，紅樓一夢</a:t>
            </a:r>
          </a:p>
        </p:txBody>
      </p:sp>
      <p:sp>
        <p:nvSpPr>
          <p:cNvPr id="15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6707F85-3777-4807-B8CE-5BE5B0DFA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408" y="4176891"/>
            <a:ext cx="972717" cy="823510"/>
          </a:xfrm>
          <a:prstGeom prst="rect">
            <a:avLst/>
          </a:prstGeom>
        </p:spPr>
      </p:pic>
      <p:sp>
        <p:nvSpPr>
          <p:cNvPr id="10" name="箭號: 向右 5">
            <a:hlinkClick r:id="rId5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6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6A128CB6-90AD-4A44-8E8B-832CE9023982}"/>
              </a:ext>
            </a:extLst>
          </p:cNvPr>
          <p:cNvSpPr txBox="1"/>
          <p:nvPr/>
        </p:nvSpPr>
        <p:spPr>
          <a:xfrm>
            <a:off x="-1" y="2280279"/>
            <a:ext cx="297518" cy="1513305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重要生平與事蹟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69E95D3-C916-4DF4-BE4B-0CA113592388}"/>
              </a:ext>
            </a:extLst>
          </p:cNvPr>
          <p:cNvGrpSpPr/>
          <p:nvPr/>
        </p:nvGrpSpPr>
        <p:grpSpPr>
          <a:xfrm>
            <a:off x="5618607" y="1533874"/>
            <a:ext cx="3521529" cy="2328901"/>
            <a:chOff x="5618607" y="1464683"/>
            <a:chExt cx="3521529" cy="232890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69ABE59-82AE-452B-B9E2-F5E2AD54F550}"/>
                </a:ext>
              </a:extLst>
            </p:cNvPr>
            <p:cNvSpPr/>
            <p:nvPr/>
          </p:nvSpPr>
          <p:spPr>
            <a:xfrm>
              <a:off x="5618607" y="3322814"/>
              <a:ext cx="3521529" cy="470770"/>
            </a:xfrm>
            <a:prstGeom prst="rect">
              <a:avLst/>
            </a:prstGeom>
            <a:solidFill>
              <a:srgbClr val="DA5E45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zh-TW" altLang="en-US" sz="2400" b="1" spc="-8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荒塚成推</a:t>
              </a: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55265C2-D68B-4DC6-B75D-CD755AEF0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607" y="1464683"/>
              <a:ext cx="3521529" cy="1858131"/>
            </a:xfrm>
            <a:prstGeom prst="rect">
              <a:avLst/>
            </a:prstGeom>
          </p:spPr>
        </p:pic>
      </p:grpSp>
      <p:sp>
        <p:nvSpPr>
          <p:cNvPr id="13" name="文字方塊 12"/>
          <p:cNvSpPr txBox="1"/>
          <p:nvPr/>
        </p:nvSpPr>
        <p:spPr>
          <a:xfrm>
            <a:off x="7379371" y="3859855"/>
            <a:ext cx="1827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1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shutterstock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</a:p>
        </p:txBody>
      </p:sp>
    </p:spTree>
    <p:extLst>
      <p:ext uri="{BB962C8B-B14F-4D97-AF65-F5344CB8AC3E}">
        <p14:creationId xmlns:p14="http://schemas.microsoft.com/office/powerpoint/2010/main" val="183546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BCAA6AB-53F3-4751-B775-FD5D0B13114A}"/>
              </a:ext>
            </a:extLst>
          </p:cNvPr>
          <p:cNvSpPr/>
          <p:nvPr/>
        </p:nvSpPr>
        <p:spPr>
          <a:xfrm>
            <a:off x="-1" y="285430"/>
            <a:ext cx="2316482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0F73F9D-810A-42DB-9BF7-9A2DFEEDB6C8}"/>
              </a:ext>
            </a:extLst>
          </p:cNvPr>
          <p:cNvSpPr txBox="1"/>
          <p:nvPr/>
        </p:nvSpPr>
        <p:spPr>
          <a:xfrm>
            <a:off x="297517" y="332708"/>
            <a:ext cx="348149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作品介紹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8596A77-47AD-4181-8757-6833A56BCF26}"/>
              </a:ext>
            </a:extLst>
          </p:cNvPr>
          <p:cNvGrpSpPr/>
          <p:nvPr/>
        </p:nvGrpSpPr>
        <p:grpSpPr>
          <a:xfrm>
            <a:off x="754123" y="1850267"/>
            <a:ext cx="7635753" cy="523220"/>
            <a:chOff x="1802694" y="1618092"/>
            <a:chExt cx="7635753" cy="523220"/>
          </a:xfrm>
        </p:grpSpPr>
        <p:sp>
          <p:nvSpPr>
            <p:cNvPr id="7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981FA926-43A8-4CB5-8BC2-6F96FBCF6E2D}"/>
                </a:ext>
              </a:extLst>
            </p:cNvPr>
            <p:cNvSpPr txBox="1"/>
            <p:nvPr/>
          </p:nvSpPr>
          <p:spPr>
            <a:xfrm>
              <a:off x="2325629" y="1618092"/>
              <a:ext cx="7112818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just"/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緣起詩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AE5553F-F7D1-42B7-AB05-E4AFD0C0A6CA}"/>
                </a:ext>
              </a:extLst>
            </p:cNvPr>
            <p:cNvSpPr/>
            <p:nvPr/>
          </p:nvSpPr>
          <p:spPr>
            <a:xfrm>
              <a:off x="1802694" y="1666875"/>
              <a:ext cx="40473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7CF3542-A6C6-4F5E-A482-A62F971C1549}"/>
                </a:ext>
              </a:extLst>
            </p:cNvPr>
            <p:cNvSpPr/>
            <p:nvPr/>
          </p:nvSpPr>
          <p:spPr>
            <a:xfrm>
              <a:off x="1802694" y="1738270"/>
              <a:ext cx="40473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98C85C4-A4F7-4659-B879-17F3777A69B8}"/>
              </a:ext>
            </a:extLst>
          </p:cNvPr>
          <p:cNvGrpSpPr/>
          <p:nvPr/>
        </p:nvGrpSpPr>
        <p:grpSpPr>
          <a:xfrm>
            <a:off x="754125" y="2551853"/>
            <a:ext cx="7313533" cy="523220"/>
            <a:chOff x="1802696" y="3146748"/>
            <a:chExt cx="7313533" cy="523220"/>
          </a:xfrm>
        </p:grpSpPr>
        <p:sp>
          <p:nvSpPr>
            <p:cNvPr id="11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8F1FB06-B346-4A87-AE59-51A36246316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太虛幻境對聯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8F7DA63-FF75-4371-8562-44AC5DD20222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8DE4FD4-2147-4D22-9A04-D276F44C4FB8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２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E462AD4-0F2C-46DB-A3E9-4F7C1F7B1A54}"/>
              </a:ext>
            </a:extLst>
          </p:cNvPr>
          <p:cNvGrpSpPr/>
          <p:nvPr/>
        </p:nvGrpSpPr>
        <p:grpSpPr>
          <a:xfrm>
            <a:off x="754125" y="3253439"/>
            <a:ext cx="7313533" cy="523220"/>
            <a:chOff x="1802696" y="3146748"/>
            <a:chExt cx="7313533" cy="523220"/>
          </a:xfrm>
        </p:grpSpPr>
        <p:sp>
          <p:nvSpPr>
            <p:cNvPr id="17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D6029BA-BBD6-42A2-9671-94F3561644D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好了歌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DC1BA1A-64DB-489C-8CE2-FBFB9FAFB00A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7BEC77E-51F9-4DA9-A66C-B49A45830B8D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6150EA6-C70C-4302-8A70-83C69FD4FD46}"/>
              </a:ext>
            </a:extLst>
          </p:cNvPr>
          <p:cNvSpPr txBox="1"/>
          <p:nvPr/>
        </p:nvSpPr>
        <p:spPr>
          <a:xfrm>
            <a:off x="0" y="369599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828BDA7E-736C-4308-A3F0-A773E7ED01E8}"/>
              </a:ext>
            </a:extLst>
          </p:cNvPr>
          <p:cNvSpPr txBox="1"/>
          <p:nvPr/>
        </p:nvSpPr>
        <p:spPr>
          <a:xfrm>
            <a:off x="654568" y="1253070"/>
            <a:ext cx="4104666" cy="52322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zh-TW" altLang="en-US" sz="2800" b="1" spc="400" dirty="0">
                <a:solidFill>
                  <a:srgbClr val="AE826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紅樓夢詩、詞欣賞</a:t>
            </a:r>
          </a:p>
        </p:txBody>
      </p:sp>
      <p:sp>
        <p:nvSpPr>
          <p:cNvPr id="2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CE618DAE-C2DC-409A-B87D-F50D2B3EF38C}"/>
              </a:ext>
            </a:extLst>
          </p:cNvPr>
          <p:cNvSpPr txBox="1"/>
          <p:nvPr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27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E5AC506-D2F9-4FA7-A8E5-BBFCBF52070B}"/>
              </a:ext>
            </a:extLst>
          </p:cNvPr>
          <p:cNvSpPr/>
          <p:nvPr/>
        </p:nvSpPr>
        <p:spPr>
          <a:xfrm>
            <a:off x="0" y="284539"/>
            <a:ext cx="4075611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291958" y="2116183"/>
            <a:ext cx="8670382" cy="2630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荒唐言」並不限於指小說中的荒唐情節，作者的真正目的是用來寄寓所要反映的當時的權力競爭。「一把辛酸淚」是說小說包含了作者現實生活中種種血淚辛酸的感受。「都云作者痴，誰解其中味」訴說作者不能直言而又深怕不能被理解的衷曲。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緣起詩（第一回）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89C3F5C-3C2F-40D3-A5C2-207988DC8020}"/>
              </a:ext>
            </a:extLst>
          </p:cNvPr>
          <p:cNvSpPr/>
          <p:nvPr/>
        </p:nvSpPr>
        <p:spPr>
          <a:xfrm>
            <a:off x="0" y="1146213"/>
            <a:ext cx="9144000" cy="808499"/>
          </a:xfrm>
          <a:prstGeom prst="rect">
            <a:avLst/>
          </a:prstGeom>
          <a:solidFill>
            <a:srgbClr val="F9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25E6C66-36DD-4E92-AC42-B9B900B9EC76}"/>
              </a:ext>
            </a:extLst>
          </p:cNvPr>
          <p:cNvSpPr txBox="1"/>
          <p:nvPr/>
        </p:nvSpPr>
        <p:spPr>
          <a:xfrm>
            <a:off x="-1" y="2280730"/>
            <a:ext cx="297518" cy="908059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作品介紹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32A6982-1F51-40DB-BDA0-CFE189EC75CB}"/>
              </a:ext>
            </a:extLst>
          </p:cNvPr>
          <p:cNvSpPr/>
          <p:nvPr/>
        </p:nvSpPr>
        <p:spPr>
          <a:xfrm>
            <a:off x="351698" y="1256466"/>
            <a:ext cx="867038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滿紙荒唐言，一把辛酸</a:t>
            </a:r>
            <a:r>
              <a:rPr lang="zh-TW" altLang="en-US" sz="2800" spc="-8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淚！都</a:t>
            </a: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云作者痴，誰解其中味？</a:t>
            </a:r>
          </a:p>
        </p:txBody>
      </p:sp>
      <p:sp>
        <p:nvSpPr>
          <p:cNvPr id="2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01E2C0A-901D-4304-8945-D59B4DFF29BC}"/>
              </a:ext>
            </a:extLst>
          </p:cNvPr>
          <p:cNvSpPr txBox="1"/>
          <p:nvPr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74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291958" y="2116183"/>
            <a:ext cx="8232984" cy="159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以「真」、「假」、「有」、「無」的錯綜迷離，點出了</a:t>
            </a:r>
            <a:r>
              <a:rPr lang="zh-TW" altLang="en-US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人生的虛幻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，亦為全本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作了提綱挈領的註解。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0" y="284539"/>
            <a:ext cx="5464629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732055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太虛幻境對聯（第一回）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89C3F5C-3C2F-40D3-A5C2-207988DC8020}"/>
              </a:ext>
            </a:extLst>
          </p:cNvPr>
          <p:cNvSpPr/>
          <p:nvPr/>
        </p:nvSpPr>
        <p:spPr>
          <a:xfrm>
            <a:off x="0" y="1146213"/>
            <a:ext cx="9144000" cy="808499"/>
          </a:xfrm>
          <a:prstGeom prst="rect">
            <a:avLst/>
          </a:prstGeom>
          <a:solidFill>
            <a:srgbClr val="F9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32A6982-1F51-40DB-BDA0-CFE189EC75CB}"/>
              </a:ext>
            </a:extLst>
          </p:cNvPr>
          <p:cNvSpPr/>
          <p:nvPr/>
        </p:nvSpPr>
        <p:spPr>
          <a:xfrm>
            <a:off x="351698" y="1256466"/>
            <a:ext cx="8670382" cy="562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假作真時真亦假，無為有處有還無。</a:t>
            </a:r>
          </a:p>
        </p:txBody>
      </p:sp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9451FDAD-4A12-439F-A506-CA4D445D50FA}"/>
              </a:ext>
            </a:extLst>
          </p:cNvPr>
          <p:cNvSpPr txBox="1"/>
          <p:nvPr/>
        </p:nvSpPr>
        <p:spPr>
          <a:xfrm>
            <a:off x="-1" y="2280730"/>
            <a:ext cx="297518" cy="908059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作品介紹</a:t>
            </a:r>
          </a:p>
        </p:txBody>
      </p:sp>
      <p:sp>
        <p:nvSpPr>
          <p:cNvPr id="1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5690F40-D04A-41FC-A227-928C6146173A}"/>
              </a:ext>
            </a:extLst>
          </p:cNvPr>
          <p:cNvSpPr txBox="1"/>
          <p:nvPr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22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291957" y="2116183"/>
            <a:ext cx="8640337" cy="211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第一回中，甄士隱家破人亡，晚年貧病交迫，一日上街散心，遇一跛足瘋道人口念此歌，士隱一聽，頓時「悟徹」，也作一首歌，自稱替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好了歌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作注解，接著就隨瘋道人飄然而去。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0" y="284539"/>
            <a:ext cx="6361611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732055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跛足道人的好了歌（第一回）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8" name="矩形 17">
            <a:hlinkClick r:id="rId5" action="ppaction://hlinksldjump"/>
            <a:extLst>
              <a:ext uri="{FF2B5EF4-FFF2-40B4-BE49-F238E27FC236}">
                <a16:creationId xmlns:a16="http://schemas.microsoft.com/office/drawing/2014/main" id="{089C3F5C-3C2F-40D3-A5C2-207988DC8020}"/>
              </a:ext>
            </a:extLst>
          </p:cNvPr>
          <p:cNvSpPr/>
          <p:nvPr/>
        </p:nvSpPr>
        <p:spPr>
          <a:xfrm>
            <a:off x="0" y="1146213"/>
            <a:ext cx="9144000" cy="808499"/>
          </a:xfrm>
          <a:prstGeom prst="rect">
            <a:avLst/>
          </a:prstGeom>
          <a:solidFill>
            <a:srgbClr val="F9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hlinkClick r:id="rId5" action="ppaction://hlinksldjump"/>
            <a:extLst>
              <a:ext uri="{FF2B5EF4-FFF2-40B4-BE49-F238E27FC236}">
                <a16:creationId xmlns:a16="http://schemas.microsoft.com/office/drawing/2014/main" id="{632A6982-1F51-40DB-BDA0-CFE189EC75CB}"/>
              </a:ext>
            </a:extLst>
          </p:cNvPr>
          <p:cNvSpPr/>
          <p:nvPr/>
        </p:nvSpPr>
        <p:spPr>
          <a:xfrm>
            <a:off x="351698" y="1256466"/>
            <a:ext cx="8670382" cy="56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世人都曉神仙好，惟有功名忘不了！</a:t>
            </a:r>
            <a:r>
              <a:rPr lang="en-US" altLang="zh-TW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2800" spc="-8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2F362602-8F3A-496F-9DBC-AEFCEF24C9F8}"/>
              </a:ext>
            </a:extLst>
          </p:cNvPr>
          <p:cNvSpPr txBox="1"/>
          <p:nvPr/>
        </p:nvSpPr>
        <p:spPr>
          <a:xfrm>
            <a:off x="-1" y="2280730"/>
            <a:ext cx="297518" cy="908059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作品介紹</a:t>
            </a:r>
          </a:p>
        </p:txBody>
      </p:sp>
      <p:sp>
        <p:nvSpPr>
          <p:cNvPr id="1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52FC4AF5-ADB7-482A-9F8F-F91891044BCA}"/>
              </a:ext>
            </a:extLst>
          </p:cNvPr>
          <p:cNvSpPr txBox="1"/>
          <p:nvPr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2" name="圖片 21">
            <a:hlinkClick r:id="rId5" action="ppaction://hlinksldjump"/>
            <a:extLst>
              <a:ext uri="{FF2B5EF4-FFF2-40B4-BE49-F238E27FC236}">
                <a16:creationId xmlns:a16="http://schemas.microsoft.com/office/drawing/2014/main" id="{F940AC8C-DC9D-49DE-A740-D14190F477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36097">
            <a:off x="8389556" y="1354865"/>
            <a:ext cx="389646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9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C523401-CEC2-44B9-BF6F-CCEF8BF53187}"/>
              </a:ext>
            </a:extLst>
          </p:cNvPr>
          <p:cNvSpPr/>
          <p:nvPr/>
        </p:nvSpPr>
        <p:spPr>
          <a:xfrm>
            <a:off x="365761" y="261257"/>
            <a:ext cx="6252754" cy="4628606"/>
          </a:xfrm>
          <a:prstGeom prst="rect">
            <a:avLst/>
          </a:prstGeom>
          <a:solidFill>
            <a:srgbClr val="F9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1C7CBE5-5D55-47C2-BA66-8DCC320C2E11}"/>
              </a:ext>
            </a:extLst>
          </p:cNvPr>
          <p:cNvSpPr/>
          <p:nvPr/>
        </p:nvSpPr>
        <p:spPr>
          <a:xfrm>
            <a:off x="579120" y="479028"/>
            <a:ext cx="6200503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世人都曉神仙好，惟有功名忘不了！</a:t>
            </a:r>
            <a:b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古今將相在何方？荒塚一堆草沒了。</a:t>
            </a:r>
            <a:b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世人都曉神仙好，只有金銀忘不了！</a:t>
            </a:r>
            <a:b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終朝只恨聚無多，及到多時眼閉了。</a:t>
            </a:r>
            <a:b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世人都曉神仙好，</a:t>
            </a:r>
            <a:r>
              <a:rPr lang="zh-TW" altLang="en-US" sz="2800" spc="-8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只有姣妻</a:t>
            </a: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忘不了！</a:t>
            </a:r>
            <a:b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君生日日說恩情，君死又隨人去了。</a:t>
            </a:r>
            <a:b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世人都曉神仙好，只有兒孫忘不了！</a:t>
            </a:r>
            <a:b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痴心父母古來多，</a:t>
            </a:r>
            <a:r>
              <a:rPr lang="zh-TW" altLang="en-US" sz="2800" spc="-8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孝順兒孫</a:t>
            </a: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誰見了？</a:t>
            </a:r>
          </a:p>
        </p:txBody>
      </p:sp>
      <p:sp>
        <p:nvSpPr>
          <p:cNvPr id="5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C88FACA5-B39D-4B23-A51C-16BE7ACFDE3D}"/>
              </a:ext>
            </a:extLst>
          </p:cNvPr>
          <p:cNvSpPr txBox="1"/>
          <p:nvPr/>
        </p:nvSpPr>
        <p:spPr>
          <a:xfrm>
            <a:off x="7949626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6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F362602-8F3A-496F-9DBC-AEFCEF24C9F8}"/>
              </a:ext>
            </a:extLst>
          </p:cNvPr>
          <p:cNvSpPr txBox="1"/>
          <p:nvPr/>
        </p:nvSpPr>
        <p:spPr>
          <a:xfrm>
            <a:off x="-1" y="2280730"/>
            <a:ext cx="297518" cy="908059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作品介紹</a:t>
            </a:r>
          </a:p>
        </p:txBody>
      </p:sp>
    </p:spTree>
    <p:extLst>
      <p:ext uri="{BB962C8B-B14F-4D97-AF65-F5344CB8AC3E}">
        <p14:creationId xmlns:p14="http://schemas.microsoft.com/office/powerpoint/2010/main" val="22093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BCAA6AB-53F3-4751-B775-FD5D0B13114A}"/>
              </a:ext>
            </a:extLst>
          </p:cNvPr>
          <p:cNvSpPr/>
          <p:nvPr/>
        </p:nvSpPr>
        <p:spPr>
          <a:xfrm>
            <a:off x="-3" y="285430"/>
            <a:ext cx="4646025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0F73F9D-810A-42DB-9BF7-9A2DFEEDB6C8}"/>
              </a:ext>
            </a:extLst>
          </p:cNvPr>
          <p:cNvSpPr txBox="1"/>
          <p:nvPr/>
        </p:nvSpPr>
        <p:spPr>
          <a:xfrm>
            <a:off x="297517" y="332708"/>
            <a:ext cx="739215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您所不知道的曹雪芹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8596A77-47AD-4181-8757-6833A56BCF26}"/>
              </a:ext>
            </a:extLst>
          </p:cNvPr>
          <p:cNvGrpSpPr/>
          <p:nvPr/>
        </p:nvGrpSpPr>
        <p:grpSpPr>
          <a:xfrm>
            <a:off x="754123" y="1317766"/>
            <a:ext cx="7635753" cy="523220"/>
            <a:chOff x="1802694" y="1618092"/>
            <a:chExt cx="7635753" cy="523220"/>
          </a:xfrm>
        </p:grpSpPr>
        <p:sp>
          <p:nvSpPr>
            <p:cNvPr id="7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981FA926-43A8-4CB5-8BC2-6F96FBCF6E2D}"/>
                </a:ext>
              </a:extLst>
            </p:cNvPr>
            <p:cNvSpPr txBox="1"/>
            <p:nvPr/>
          </p:nvSpPr>
          <p:spPr>
            <a:xfrm>
              <a:off x="2325629" y="1618092"/>
              <a:ext cx="7112818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just"/>
              <a:r>
                <a:rPr lang="zh-TW" altLang="en-US" sz="2800" spc="400" dirty="0" smtClean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名字的由來</a:t>
              </a:r>
              <a:endParaRPr lang="zh-TW" altLang="en-US" sz="2800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AE5553F-F7D1-42B7-AB05-E4AFD0C0A6CA}"/>
                </a:ext>
              </a:extLst>
            </p:cNvPr>
            <p:cNvSpPr/>
            <p:nvPr/>
          </p:nvSpPr>
          <p:spPr>
            <a:xfrm>
              <a:off x="1802694" y="1666875"/>
              <a:ext cx="40473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7CF3542-A6C6-4F5E-A482-A62F971C1549}"/>
                </a:ext>
              </a:extLst>
            </p:cNvPr>
            <p:cNvSpPr/>
            <p:nvPr/>
          </p:nvSpPr>
          <p:spPr>
            <a:xfrm>
              <a:off x="1802694" y="1738270"/>
              <a:ext cx="40473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98C85C4-A4F7-4659-B879-17F3777A69B8}"/>
              </a:ext>
            </a:extLst>
          </p:cNvPr>
          <p:cNvGrpSpPr/>
          <p:nvPr/>
        </p:nvGrpSpPr>
        <p:grpSpPr>
          <a:xfrm>
            <a:off x="754125" y="2285602"/>
            <a:ext cx="7313533" cy="523220"/>
            <a:chOff x="1802696" y="3146748"/>
            <a:chExt cx="7313533" cy="523220"/>
          </a:xfrm>
        </p:grpSpPr>
        <p:sp>
          <p:nvSpPr>
            <p:cNvPr id="11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8F1FB06-B346-4A87-AE59-51A36246316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曹氏風箏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8F7DA63-FF75-4371-8562-44AC5DD20222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8DE4FD4-2147-4D22-9A04-D276F44C4FB8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２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E462AD4-0F2C-46DB-A3E9-4F7C1F7B1A54}"/>
              </a:ext>
            </a:extLst>
          </p:cNvPr>
          <p:cNvGrpSpPr/>
          <p:nvPr/>
        </p:nvGrpSpPr>
        <p:grpSpPr>
          <a:xfrm>
            <a:off x="754125" y="3253439"/>
            <a:ext cx="7313533" cy="523220"/>
            <a:chOff x="1802696" y="3146748"/>
            <a:chExt cx="7313533" cy="523220"/>
          </a:xfrm>
        </p:grpSpPr>
        <p:sp>
          <p:nvSpPr>
            <p:cNvPr id="17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D6029BA-BBD6-42A2-9671-94F3561644D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孤傲狂放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DC1BA1A-64DB-489C-8CE2-FBFB9FAFB00A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7BEC77E-51F9-4DA9-A66C-B49A45830B8D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6150EA6-C70C-4302-8A70-83C69FD4FD46}"/>
              </a:ext>
            </a:extLst>
          </p:cNvPr>
          <p:cNvSpPr txBox="1"/>
          <p:nvPr/>
        </p:nvSpPr>
        <p:spPr>
          <a:xfrm>
            <a:off x="0" y="369599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CE618DAE-C2DC-409A-B87D-F50D2B3EF38C}"/>
              </a:ext>
            </a:extLst>
          </p:cNvPr>
          <p:cNvSpPr txBox="1"/>
          <p:nvPr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213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E5AC506-D2F9-4FA7-A8E5-BBFCBF52070B}"/>
              </a:ext>
            </a:extLst>
          </p:cNvPr>
          <p:cNvSpPr/>
          <p:nvPr/>
        </p:nvSpPr>
        <p:spPr>
          <a:xfrm>
            <a:off x="1" y="284539"/>
            <a:ext cx="2930434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291958" y="1121710"/>
            <a:ext cx="867038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曹雪芹出生前，江南天旱不雨，人心浮動。所幸一進五月，從初一至初五，甘霖普降</a:t>
            </a:r>
            <a:r>
              <a:rPr lang="zh-TW" altLang="en-US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紓解長期的旱象，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</a:t>
            </a:r>
            <a:r>
              <a:rPr lang="zh-TW" altLang="en-US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頫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心中大喜，決定為初生的曹雪芹取一個跟雨有關的名字。想到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詩經．小雅．信南山</a:t>
            </a:r>
            <a:r>
              <a:rPr lang="en-US" altLang="zh-TW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的名句「</a:t>
            </a: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益之以</a:t>
            </a:r>
            <a:r>
              <a:rPr lang="zh-TW" altLang="en-US" sz="2800" spc="-8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霢 霂</a:t>
            </a:r>
            <a:r>
              <a:rPr lang="zh-TW" altLang="en-US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spc="-8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（小雨</a:t>
            </a: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spc="-80" dirty="0">
                <a:latin typeface="標楷體" panose="03000509000000000000" pitchFamily="65" charset="-120"/>
                <a:ea typeface="標楷體" panose="03000509000000000000" pitchFamily="65" charset="-120"/>
              </a:rPr>
              <a:t>既優既渥，既霑既足，生我百穀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」，於是選擇「</a:t>
            </a:r>
            <a:r>
              <a:rPr lang="zh-TW" altLang="en-US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霑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」字作為曹雪芹的名字。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名字的由來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25E6C66-36DD-4E92-AC42-B9B900B9EC76}"/>
              </a:ext>
            </a:extLst>
          </p:cNvPr>
          <p:cNvSpPr txBox="1"/>
          <p:nvPr/>
        </p:nvSpPr>
        <p:spPr>
          <a:xfrm>
            <a:off x="-1" y="2280730"/>
            <a:ext cx="297518" cy="194292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您所不知道的曹雪芹</a:t>
            </a:r>
          </a:p>
        </p:txBody>
      </p:sp>
      <p:sp>
        <p:nvSpPr>
          <p:cNvPr id="2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01E2C0A-901D-4304-8945-D59B4DFF29BC}"/>
              </a:ext>
            </a:extLst>
          </p:cNvPr>
          <p:cNvSpPr txBox="1"/>
          <p:nvPr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150FA25-F7E9-49AF-BE35-124BA2EEC394}"/>
              </a:ext>
            </a:extLst>
          </p:cNvPr>
          <p:cNvGrpSpPr/>
          <p:nvPr/>
        </p:nvGrpSpPr>
        <p:grpSpPr>
          <a:xfrm>
            <a:off x="8188775" y="2773424"/>
            <a:ext cx="596903" cy="442338"/>
            <a:chOff x="7867881" y="1176220"/>
            <a:chExt cx="596903" cy="442338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12480E7D-B95E-4ABF-B43C-79707F6C0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7123" y="1176220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ˋ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06C5630D-48D2-44BD-BCC9-418796A16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ㄇ</a:t>
              </a:r>
              <a:endParaRPr lang="en-US" altLang="zh-TW" sz="1200" b="1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13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ㄛ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C150FA25-F7E9-49AF-BE35-124BA2EEC394}"/>
              </a:ext>
            </a:extLst>
          </p:cNvPr>
          <p:cNvGrpSpPr/>
          <p:nvPr/>
        </p:nvGrpSpPr>
        <p:grpSpPr>
          <a:xfrm>
            <a:off x="8762069" y="2773424"/>
            <a:ext cx="596903" cy="442338"/>
            <a:chOff x="7867881" y="1176220"/>
            <a:chExt cx="596903" cy="442338"/>
          </a:xfrm>
        </p:grpSpPr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2480E7D-B95E-4ABF-B43C-79707F6C0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7123" y="1176220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ˋ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06C5630D-48D2-44BD-BCC9-418796A16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ㄇ</a:t>
              </a:r>
              <a:endParaRPr lang="en-US" altLang="zh-TW" sz="1200" b="1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13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ㄨ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5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E5AC506-D2F9-4FA7-A8E5-BBFCBF52070B}"/>
              </a:ext>
            </a:extLst>
          </p:cNvPr>
          <p:cNvSpPr/>
          <p:nvPr/>
        </p:nvSpPr>
        <p:spPr>
          <a:xfrm>
            <a:off x="1" y="284539"/>
            <a:ext cx="2403565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291958" y="1121710"/>
            <a:ext cx="867038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曹家被</a:t>
            </a:r>
            <a:r>
              <a:rPr lang="zh-TW" altLang="en-US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抄，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雪芹搬到北京，家境窮困，有時連寫書用的紙墨都買不起。一天，他見有人在河邊放風箏，忽然想起自己曾學過的糊風箏方法，就糊了幾個。因曹雪芹的風箏獨具一格，剛拿到市集便被搶購一空，賺了些銀子，解除缺紙墨的燃眉之急，風箏也出了名，人稱「曹氏風箏」。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曹氏風箏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01E2C0A-901D-4304-8945-D59B4DFF29BC}"/>
              </a:ext>
            </a:extLst>
          </p:cNvPr>
          <p:cNvSpPr txBox="1"/>
          <p:nvPr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5B0CD6BE-87FE-45FE-93EE-42EE6B303D4F}"/>
              </a:ext>
            </a:extLst>
          </p:cNvPr>
          <p:cNvSpPr txBox="1"/>
          <p:nvPr/>
        </p:nvSpPr>
        <p:spPr>
          <a:xfrm>
            <a:off x="-1" y="2280730"/>
            <a:ext cx="297518" cy="194292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您所不知道的曹雪芹</a:t>
            </a:r>
          </a:p>
        </p:txBody>
      </p:sp>
    </p:spTree>
    <p:extLst>
      <p:ext uri="{BB962C8B-B14F-4D97-AF65-F5344CB8AC3E}">
        <p14:creationId xmlns:p14="http://schemas.microsoft.com/office/powerpoint/2010/main" val="4209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E5AC506-D2F9-4FA7-A8E5-BBFCBF52070B}"/>
              </a:ext>
            </a:extLst>
          </p:cNvPr>
          <p:cNvSpPr/>
          <p:nvPr/>
        </p:nvSpPr>
        <p:spPr>
          <a:xfrm>
            <a:off x="1" y="284539"/>
            <a:ext cx="2403565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291958" y="1121710"/>
            <a:ext cx="8670382" cy="2630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曹雪芹一字</a:t>
            </a:r>
            <a:r>
              <a:rPr lang="zh-TW" altLang="en-US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夢阮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，乃因曹雪芹非常仰慕竹林七賢之一的</a:t>
            </a:r>
            <a:r>
              <a:rPr lang="zh-TW" altLang="en-US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阮籍</a:t>
            </a: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阮籍不畏強權，耿直剛正，善作「青白眼」，而曹雪芹的個性亦孤高傲世，狂放自得，故其友敦誠曾說他「狂於阮步兵」。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孤傲狂放</a:t>
            </a:r>
          </a:p>
        </p:txBody>
      </p:sp>
      <p:sp>
        <p:nvSpPr>
          <p:cNvPr id="10" name="箭號: 向右 5"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2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4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601E2C0A-901D-4304-8945-D59B4DFF29BC}"/>
              </a:ext>
            </a:extLst>
          </p:cNvPr>
          <p:cNvSpPr txBox="1"/>
          <p:nvPr/>
        </p:nvSpPr>
        <p:spPr>
          <a:xfrm>
            <a:off x="-1" y="1121710"/>
            <a:ext cx="297518" cy="915332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作者介紹</a:t>
            </a:r>
            <a:endParaRPr lang="en-US" altLang="zh-TW" sz="1600" kern="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2D0609F2-4045-49D1-B8B9-7286CC711706}"/>
              </a:ext>
            </a:extLst>
          </p:cNvPr>
          <p:cNvSpPr txBox="1"/>
          <p:nvPr/>
        </p:nvSpPr>
        <p:spPr>
          <a:xfrm>
            <a:off x="-1" y="2280730"/>
            <a:ext cx="297518" cy="194292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您所不知道的曹雪芹</a:t>
            </a:r>
          </a:p>
        </p:txBody>
      </p:sp>
    </p:spTree>
    <p:extLst>
      <p:ext uri="{BB962C8B-B14F-4D97-AF65-F5344CB8AC3E}">
        <p14:creationId xmlns:p14="http://schemas.microsoft.com/office/powerpoint/2010/main" val="24186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9AC5ABB-F8A7-45B4-9100-B065ADEE0185}"/>
              </a:ext>
            </a:extLst>
          </p:cNvPr>
          <p:cNvSpPr/>
          <p:nvPr/>
        </p:nvSpPr>
        <p:spPr>
          <a:xfrm>
            <a:off x="351698" y="1124369"/>
            <a:ext cx="8513627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你可曾好奇古代深宅大院裡的公子小姐，都過著什麼樣的生活？ 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5AA39066-8C37-4485-8F1A-C680CA22D006}"/>
              </a:ext>
            </a:extLst>
          </p:cNvPr>
          <p:cNvSpPr txBox="1"/>
          <p:nvPr/>
        </p:nvSpPr>
        <p:spPr>
          <a:xfrm>
            <a:off x="351698" y="391708"/>
            <a:ext cx="2060576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課前引導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8724ABE-35A4-4B54-B053-4B1FFC894978}"/>
              </a:ext>
            </a:extLst>
          </p:cNvPr>
          <p:cNvSpPr/>
          <p:nvPr/>
        </p:nvSpPr>
        <p:spPr>
          <a:xfrm>
            <a:off x="351698" y="2204024"/>
            <a:ext cx="6458405" cy="211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劉姥姥，一位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窮苦的農婦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，來到富貴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豪奢的大觀園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，彷彿進入另一個世界。她看到、聽到了什麼？ 兩個世界的交會，又會碰撞出什麼火花呢？</a:t>
            </a:r>
          </a:p>
        </p:txBody>
      </p:sp>
    </p:spTree>
    <p:extLst>
      <p:ext uri="{BB962C8B-B14F-4D97-AF65-F5344CB8AC3E}">
        <p14:creationId xmlns:p14="http://schemas.microsoft.com/office/powerpoint/2010/main" val="131767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0590E65-0224-49F8-A660-DE8E755FF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請簡述曹雪芹的生平</a:t>
            </a:r>
            <a:r>
              <a:rPr lang="zh-TW" altLang="en-US" sz="2800" b="0" dirty="0" smtClean="0"/>
              <a:t>與其</a:t>
            </a:r>
            <a:r>
              <a:rPr lang="zh-TW" altLang="en-US" sz="2800" b="0" dirty="0"/>
              <a:t>作</a:t>
            </a:r>
            <a:r>
              <a:rPr lang="en-US" altLang="zh-TW" sz="2800" b="0" dirty="0" smtClean="0"/>
              <a:t>《</a:t>
            </a:r>
            <a:r>
              <a:rPr lang="zh-TW" altLang="en-US" sz="2800" b="0" dirty="0"/>
              <a:t>紅樓夢</a:t>
            </a:r>
            <a:r>
              <a:rPr lang="en-US" altLang="zh-TW" sz="2800" b="0" dirty="0"/>
              <a:t>》</a:t>
            </a:r>
            <a:r>
              <a:rPr lang="zh-TW" altLang="en-US" sz="2800" b="0" dirty="0"/>
              <a:t>的關聯。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2A3D443-5329-4545-94E9-37B58A71D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491777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>
                <a:solidFill>
                  <a:srgbClr val="FF0000"/>
                </a:solidFill>
              </a:rPr>
              <a:t>曹雪芹家世顯赫，前半生享盡榮華富貴，後半生因為家道中落，飽經世態炎涼，一生見聞遂成</a:t>
            </a:r>
            <a:r>
              <a:rPr lang="en-US" altLang="zh-TW" sz="2800" b="0" dirty="0">
                <a:solidFill>
                  <a:srgbClr val="FF0000"/>
                </a:solidFill>
              </a:rPr>
              <a:t>《</a:t>
            </a:r>
            <a:r>
              <a:rPr lang="zh-TW" altLang="en-US" sz="2800" b="0" dirty="0">
                <a:solidFill>
                  <a:srgbClr val="FF0000"/>
                </a:solidFill>
              </a:rPr>
              <a:t>紅樓夢</a:t>
            </a:r>
            <a:r>
              <a:rPr lang="en-US" altLang="zh-TW" sz="2800" b="0" dirty="0">
                <a:solidFill>
                  <a:srgbClr val="FF0000"/>
                </a:solidFill>
              </a:rPr>
              <a:t>》</a:t>
            </a:r>
            <a:r>
              <a:rPr lang="zh-TW" altLang="en-US" sz="2800" b="0" dirty="0">
                <a:solidFill>
                  <a:srgbClr val="FF0000"/>
                </a:solidFill>
              </a:rPr>
              <a:t>一書最重要的養分。</a:t>
            </a:r>
          </a:p>
        </p:txBody>
      </p:sp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623AA5D8-38BE-435A-8385-8DEFFD05793E}"/>
              </a:ext>
            </a:extLst>
          </p:cNvPr>
          <p:cNvSpPr txBox="1"/>
          <p:nvPr/>
        </p:nvSpPr>
        <p:spPr>
          <a:xfrm>
            <a:off x="460713" y="115613"/>
            <a:ext cx="747601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527BAB-3E19-4053-8220-FAB94990945C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1875043-C022-40E3-B0FB-5F042D1DF49A}"/>
              </a:ext>
            </a:extLst>
          </p:cNvPr>
          <p:cNvSpPr txBox="1"/>
          <p:nvPr/>
        </p:nvSpPr>
        <p:spPr>
          <a:xfrm>
            <a:off x="7310468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FFF4D86-720B-44D2-957A-C6C662EA560B}"/>
              </a:ext>
            </a:extLst>
          </p:cNvPr>
          <p:cNvSpPr txBox="1"/>
          <p:nvPr/>
        </p:nvSpPr>
        <p:spPr>
          <a:xfrm>
            <a:off x="1294478" y="115612"/>
            <a:ext cx="747601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28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0590E65-0224-49F8-A660-DE8E755FF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TW" sz="2800" b="0" dirty="0"/>
              <a:t>《</a:t>
            </a:r>
            <a:r>
              <a:rPr lang="zh-TW" altLang="en-US" sz="2800" b="0" dirty="0"/>
              <a:t>紅樓夢</a:t>
            </a:r>
            <a:r>
              <a:rPr lang="en-US" altLang="zh-TW" sz="2800" b="0" dirty="0"/>
              <a:t>》</a:t>
            </a:r>
            <a:r>
              <a:rPr lang="zh-TW" altLang="en-US" sz="2800" b="0" dirty="0"/>
              <a:t>的故事主線為何？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2A3D443-5329-4545-94E9-37B58A71D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957970"/>
            <a:ext cx="7167350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>
                <a:solidFill>
                  <a:srgbClr val="FF0000"/>
                </a:solidFill>
              </a:rPr>
              <a:t>青年男女的愛情與賈府的盛衰。</a:t>
            </a:r>
          </a:p>
        </p:txBody>
      </p:sp>
      <p:sp>
        <p:nvSpPr>
          <p:cNvPr id="9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96B346C7-5083-4705-ABCD-CADD70BC8BF3}"/>
              </a:ext>
            </a:extLst>
          </p:cNvPr>
          <p:cNvSpPr txBox="1"/>
          <p:nvPr/>
        </p:nvSpPr>
        <p:spPr>
          <a:xfrm>
            <a:off x="7310468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8E74E992-30F5-40E9-89A6-C0D5178C31EE}"/>
              </a:ext>
            </a:extLst>
          </p:cNvPr>
          <p:cNvSpPr txBox="1"/>
          <p:nvPr/>
        </p:nvSpPr>
        <p:spPr>
          <a:xfrm>
            <a:off x="460713" y="115613"/>
            <a:ext cx="747601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endParaRPr lang="zh-CN" altLang="en-US" dirty="0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CED0F8D-62F6-40A3-B191-FB96DBE9B226}"/>
              </a:ext>
            </a:extLst>
          </p:cNvPr>
          <p:cNvSpPr txBox="1"/>
          <p:nvPr/>
        </p:nvSpPr>
        <p:spPr>
          <a:xfrm>
            <a:off x="1294478" y="115612"/>
            <a:ext cx="747601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問題</a:t>
            </a:r>
            <a:r>
              <a:rPr lang="en-US" altLang="zh-TW"/>
              <a:t>4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0580140-AF8A-47B4-81F1-154B453C624B}"/>
              </a:ext>
            </a:extLst>
          </p:cNvPr>
          <p:cNvSpPr/>
          <p:nvPr/>
        </p:nvSpPr>
        <p:spPr>
          <a:xfrm>
            <a:off x="7991667" y="0"/>
            <a:ext cx="1152333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P.131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32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群組 42">
            <a:extLst>
              <a:ext uri="{FF2B5EF4-FFF2-40B4-BE49-F238E27FC236}">
                <a16:creationId xmlns:a16="http://schemas.microsoft.com/office/drawing/2014/main" id="{A1525572-73BD-41F2-9AC9-1BCDB8883BD2}"/>
              </a:ext>
            </a:extLst>
          </p:cNvPr>
          <p:cNvGrpSpPr/>
          <p:nvPr/>
        </p:nvGrpSpPr>
        <p:grpSpPr>
          <a:xfrm>
            <a:off x="3066196" y="541443"/>
            <a:ext cx="3011607" cy="646331"/>
            <a:chOff x="1462816" y="1834299"/>
            <a:chExt cx="3011607" cy="64633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A66BD3C2-816A-480A-BF33-6FD12CAFBF83}"/>
                </a:ext>
              </a:extLst>
            </p:cNvPr>
            <p:cNvSpPr/>
            <p:nvPr/>
          </p:nvSpPr>
          <p:spPr>
            <a:xfrm>
              <a:off x="1462816" y="1865076"/>
              <a:ext cx="565795" cy="584776"/>
            </a:xfrm>
            <a:prstGeom prst="rect">
              <a:avLst/>
            </a:prstGeom>
            <a:solidFill>
              <a:srgbClr val="DA5E4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CN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74500E88-FC69-4B5F-A31F-347290D4812C}"/>
                </a:ext>
              </a:extLst>
            </p:cNvPr>
            <p:cNvSpPr txBox="1"/>
            <p:nvPr/>
          </p:nvSpPr>
          <p:spPr>
            <a:xfrm>
              <a:off x="2143125" y="1834299"/>
              <a:ext cx="2331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課文探究</a:t>
              </a: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FE959DA5-6DC4-4A27-9F1B-49DC1582A6C3}"/>
              </a:ext>
            </a:extLst>
          </p:cNvPr>
          <p:cNvGrpSpPr/>
          <p:nvPr/>
        </p:nvGrpSpPr>
        <p:grpSpPr>
          <a:xfrm>
            <a:off x="925138" y="1543758"/>
            <a:ext cx="7500405" cy="523220"/>
            <a:chOff x="1802694" y="1618093"/>
            <a:chExt cx="7500405" cy="523220"/>
          </a:xfrm>
        </p:grpSpPr>
        <p:sp>
          <p:nvSpPr>
            <p:cNvPr id="63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C2B46EEE-3AE0-43EA-8E0A-D765B98011FC}"/>
                </a:ext>
              </a:extLst>
            </p:cNvPr>
            <p:cNvSpPr txBox="1"/>
            <p:nvPr/>
          </p:nvSpPr>
          <p:spPr>
            <a:xfrm>
              <a:off x="2419971" y="1618093"/>
              <a:ext cx="6883128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這日天氣清朗，李紈</a:t>
              </a:r>
              <a:r>
                <a:rPr lang="en-US" altLang="zh-TW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291445AF-715A-4BEB-9A6C-858FC57201B6}"/>
                </a:ext>
              </a:extLst>
            </p:cNvPr>
            <p:cNvSpPr/>
            <p:nvPr/>
          </p:nvSpPr>
          <p:spPr>
            <a:xfrm>
              <a:off x="1802694" y="1666875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40539AC-F145-44D9-8A82-CEED6207E3E3}"/>
                </a:ext>
              </a:extLst>
            </p:cNvPr>
            <p:cNvSpPr/>
            <p:nvPr/>
          </p:nvSpPr>
          <p:spPr>
            <a:xfrm>
              <a:off x="1802694" y="1738270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4DD8A2BA-C2F8-4A05-9BE5-82DD0C516E45}"/>
              </a:ext>
            </a:extLst>
          </p:cNvPr>
          <p:cNvGrpSpPr/>
          <p:nvPr/>
        </p:nvGrpSpPr>
        <p:grpSpPr>
          <a:xfrm>
            <a:off x="925138" y="2126347"/>
            <a:ext cx="6595174" cy="523220"/>
            <a:chOff x="1802695" y="3146748"/>
            <a:chExt cx="6595174" cy="523220"/>
          </a:xfrm>
        </p:grpSpPr>
        <p:sp>
          <p:nvSpPr>
            <p:cNvPr id="67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88CE7BDA-9FC1-45DB-8A15-3148BFBDA980}"/>
                </a:ext>
              </a:extLst>
            </p:cNvPr>
            <p:cNvSpPr txBox="1"/>
            <p:nvPr/>
          </p:nvSpPr>
          <p:spPr>
            <a:xfrm>
              <a:off x="2419972" y="3146748"/>
              <a:ext cx="5977897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正亂著，祇見賈母已</a:t>
              </a:r>
              <a:r>
                <a:rPr lang="en-US" altLang="zh-TW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  <a:endParaRPr lang="zh-TW" altLang="en-US" sz="2800" spc="400" dirty="0">
                <a:solidFill>
                  <a:srgbClr val="231815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B156FE95-A6CE-4217-A819-17AC1E3BEA58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67066093-EA98-4263-AABE-11004AC79D51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8A937BDB-2207-4AAB-ACF4-9EF9DFE2FBE1}"/>
              </a:ext>
            </a:extLst>
          </p:cNvPr>
          <p:cNvGrpSpPr/>
          <p:nvPr/>
        </p:nvGrpSpPr>
        <p:grpSpPr>
          <a:xfrm>
            <a:off x="925138" y="2708936"/>
            <a:ext cx="6446402" cy="523220"/>
            <a:chOff x="1802695" y="3146748"/>
            <a:chExt cx="6446402" cy="523220"/>
          </a:xfrm>
        </p:grpSpPr>
        <p:sp>
          <p:nvSpPr>
            <p:cNvPr id="71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51BD2DB-821F-4D26-A6CE-C161A8D11D42}"/>
                </a:ext>
              </a:extLst>
            </p:cNvPr>
            <p:cNvSpPr txBox="1"/>
            <p:nvPr/>
          </p:nvSpPr>
          <p:spPr>
            <a:xfrm>
              <a:off x="2419972" y="3146748"/>
              <a:ext cx="5829125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說笑間，已來至沁芳</a:t>
              </a:r>
              <a:r>
                <a:rPr lang="en-US" altLang="zh-TW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　　</a:t>
              </a: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FBC86093-5AC1-42A4-BC12-DC679A07F863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394DC7AA-A07E-4048-AC95-B8DCE76E47B3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7EE8B669-9CF4-4721-92EA-B175D9128EAE}"/>
              </a:ext>
            </a:extLst>
          </p:cNvPr>
          <p:cNvGrpSpPr/>
          <p:nvPr/>
        </p:nvGrpSpPr>
        <p:grpSpPr>
          <a:xfrm>
            <a:off x="925138" y="3291525"/>
            <a:ext cx="7567631" cy="523220"/>
            <a:chOff x="1802695" y="3146748"/>
            <a:chExt cx="7567631" cy="523220"/>
          </a:xfrm>
        </p:grpSpPr>
        <p:sp>
          <p:nvSpPr>
            <p:cNvPr id="75" name="TextBox 6">
              <a:hlinkClick r:id="rId5" action="ppaction://hlinksldjump"/>
              <a:extLst>
                <a:ext uri="{FF2B5EF4-FFF2-40B4-BE49-F238E27FC236}">
                  <a16:creationId xmlns:a16="http://schemas.microsoft.com/office/drawing/2014/main" id="{D3BF8FA0-C767-4BAA-B1D5-B423E80292E5}"/>
                </a:ext>
              </a:extLst>
            </p:cNvPr>
            <p:cNvSpPr txBox="1"/>
            <p:nvPr/>
          </p:nvSpPr>
          <p:spPr>
            <a:xfrm>
              <a:off x="2419972" y="3146748"/>
              <a:ext cx="6950354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賈母眾人都笑了。歇</a:t>
              </a:r>
              <a:r>
                <a:rPr lang="en-US" altLang="zh-TW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  <a:endParaRPr lang="zh-TW" altLang="en-US" sz="2800" spc="400" dirty="0">
                <a:solidFill>
                  <a:srgbClr val="231815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2F98272D-B888-4DDC-90A1-E82C306C26CD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323532A3-CA56-4E08-81C0-D17AA11BE85D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63079345-19BA-4512-BCF1-CFE4E713F370}"/>
              </a:ext>
            </a:extLst>
          </p:cNvPr>
          <p:cNvGrpSpPr/>
          <p:nvPr/>
        </p:nvGrpSpPr>
        <p:grpSpPr>
          <a:xfrm>
            <a:off x="925138" y="3874112"/>
            <a:ext cx="7393459" cy="523220"/>
            <a:chOff x="1802695" y="3146748"/>
            <a:chExt cx="7393459" cy="523220"/>
          </a:xfrm>
        </p:grpSpPr>
        <p:sp>
          <p:nvSpPr>
            <p:cNvPr id="79" name="TextBox 6">
              <a:hlinkClick r:id="rId6" action="ppaction://hlinksldjump"/>
              <a:extLst>
                <a:ext uri="{FF2B5EF4-FFF2-40B4-BE49-F238E27FC236}">
                  <a16:creationId xmlns:a16="http://schemas.microsoft.com/office/drawing/2014/main" id="{D7EA7441-A48C-4FD0-92D4-F72F6CDA3DBA}"/>
                </a:ext>
              </a:extLst>
            </p:cNvPr>
            <p:cNvSpPr txBox="1"/>
            <p:nvPr/>
          </p:nvSpPr>
          <p:spPr>
            <a:xfrm>
              <a:off x="2419972" y="3146748"/>
              <a:ext cx="6776182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說笑一回，賈母便道</a:t>
              </a:r>
              <a:r>
                <a:rPr lang="en-US" altLang="zh-TW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  <a:endParaRPr lang="zh-TW" altLang="en-US" sz="2800" spc="400" dirty="0">
                <a:solidFill>
                  <a:srgbClr val="231815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115D794E-7B57-42DC-AD29-8B6F8B2640D2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DB1AFDEA-CF9B-419D-AF88-6774AD0B3FF7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" name="箭號: 向右 5">
            <a:hlinkClick r:id="rId7" action="ppaction://hlinksldjump"/>
            <a:extLst>
              <a:ext uri="{FF2B5EF4-FFF2-40B4-BE49-F238E27FC236}">
                <a16:creationId xmlns:a16="http://schemas.microsoft.com/office/drawing/2014/main" id="{4B5E67DD-FA31-40DD-88FE-08E2A83D42A4}"/>
              </a:ext>
            </a:extLst>
          </p:cNvPr>
          <p:cNvSpPr/>
          <p:nvPr/>
        </p:nvSpPr>
        <p:spPr>
          <a:xfrm>
            <a:off x="6443681" y="4456699"/>
            <a:ext cx="289700" cy="285562"/>
          </a:xfrm>
          <a:prstGeom prst="rightArrow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右 6">
            <a:extLst>
              <a:ext uri="{FF2B5EF4-FFF2-40B4-BE49-F238E27FC236}">
                <a16:creationId xmlns:a16="http://schemas.microsoft.com/office/drawing/2014/main" id="{139BE875-C6B3-4383-971D-2351C729DE8A}"/>
              </a:ext>
            </a:extLst>
          </p:cNvPr>
          <p:cNvSpPr/>
          <p:nvPr/>
        </p:nvSpPr>
        <p:spPr>
          <a:xfrm flipH="1">
            <a:off x="6036328" y="4456699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6EDD4D89-004B-447D-A4D3-FD159A40BE4B}"/>
              </a:ext>
            </a:extLst>
          </p:cNvPr>
          <p:cNvSpPr txBox="1"/>
          <p:nvPr/>
        </p:nvSpPr>
        <p:spPr>
          <a:xfrm>
            <a:off x="6192317" y="724724"/>
            <a:ext cx="2393803" cy="279767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文中人物與賈寶玉的關係</a:t>
            </a:r>
          </a:p>
        </p:txBody>
      </p:sp>
    </p:spTree>
    <p:extLst>
      <p:ext uri="{BB962C8B-B14F-4D97-AF65-F5344CB8AC3E}">
        <p14:creationId xmlns:p14="http://schemas.microsoft.com/office/powerpoint/2010/main" val="35542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群組 42">
            <a:extLst>
              <a:ext uri="{FF2B5EF4-FFF2-40B4-BE49-F238E27FC236}">
                <a16:creationId xmlns:a16="http://schemas.microsoft.com/office/drawing/2014/main" id="{A1525572-73BD-41F2-9AC9-1BCDB8883BD2}"/>
              </a:ext>
            </a:extLst>
          </p:cNvPr>
          <p:cNvGrpSpPr/>
          <p:nvPr/>
        </p:nvGrpSpPr>
        <p:grpSpPr>
          <a:xfrm>
            <a:off x="3066196" y="541443"/>
            <a:ext cx="3011607" cy="646331"/>
            <a:chOff x="1462816" y="1834299"/>
            <a:chExt cx="3011607" cy="64633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A66BD3C2-816A-480A-BF33-6FD12CAFBF83}"/>
                </a:ext>
              </a:extLst>
            </p:cNvPr>
            <p:cNvSpPr/>
            <p:nvPr/>
          </p:nvSpPr>
          <p:spPr>
            <a:xfrm>
              <a:off x="1462816" y="1865076"/>
              <a:ext cx="565795" cy="584776"/>
            </a:xfrm>
            <a:prstGeom prst="rect">
              <a:avLst/>
            </a:prstGeom>
            <a:solidFill>
              <a:srgbClr val="DA5E4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CN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74500E88-FC69-4B5F-A31F-347290D4812C}"/>
                </a:ext>
              </a:extLst>
            </p:cNvPr>
            <p:cNvSpPr txBox="1"/>
            <p:nvPr/>
          </p:nvSpPr>
          <p:spPr>
            <a:xfrm>
              <a:off x="2143125" y="1834299"/>
              <a:ext cx="2331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課文探究</a:t>
              </a: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FE959DA5-6DC4-4A27-9F1B-49DC1582A6C3}"/>
              </a:ext>
            </a:extLst>
          </p:cNvPr>
          <p:cNvGrpSpPr/>
          <p:nvPr/>
        </p:nvGrpSpPr>
        <p:grpSpPr>
          <a:xfrm>
            <a:off x="925138" y="1543758"/>
            <a:ext cx="6482688" cy="523220"/>
            <a:chOff x="1802694" y="1618093"/>
            <a:chExt cx="6482688" cy="523220"/>
          </a:xfrm>
        </p:grpSpPr>
        <p:sp>
          <p:nvSpPr>
            <p:cNvPr id="63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C2B46EEE-3AE0-43EA-8E0A-D765B98011FC}"/>
                </a:ext>
              </a:extLst>
            </p:cNvPr>
            <p:cNvSpPr txBox="1"/>
            <p:nvPr/>
          </p:nvSpPr>
          <p:spPr>
            <a:xfrm>
              <a:off x="2419971" y="1618093"/>
              <a:ext cx="5865411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鳳姐兒聽說，便回身</a:t>
              </a:r>
              <a:r>
                <a:rPr lang="en-US" altLang="zh-TW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291445AF-715A-4BEB-9A6C-858FC57201B6}"/>
                </a:ext>
              </a:extLst>
            </p:cNvPr>
            <p:cNvSpPr/>
            <p:nvPr/>
          </p:nvSpPr>
          <p:spPr>
            <a:xfrm>
              <a:off x="1802694" y="1666875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40539AC-F145-44D9-8A82-CEED6207E3E3}"/>
                </a:ext>
              </a:extLst>
            </p:cNvPr>
            <p:cNvSpPr/>
            <p:nvPr/>
          </p:nvSpPr>
          <p:spPr>
            <a:xfrm>
              <a:off x="1802694" y="1738270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4DD8A2BA-C2F8-4A05-9BE5-82DD0C516E45}"/>
              </a:ext>
            </a:extLst>
          </p:cNvPr>
          <p:cNvGrpSpPr/>
          <p:nvPr/>
        </p:nvGrpSpPr>
        <p:grpSpPr>
          <a:xfrm>
            <a:off x="925138" y="2126347"/>
            <a:ext cx="6595174" cy="523220"/>
            <a:chOff x="1802695" y="3146748"/>
            <a:chExt cx="6595174" cy="523220"/>
          </a:xfrm>
        </p:grpSpPr>
        <p:sp>
          <p:nvSpPr>
            <p:cNvPr id="67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88CE7BDA-9FC1-45DB-8A15-3148BFBDA980}"/>
                </a:ext>
              </a:extLst>
            </p:cNvPr>
            <p:cNvSpPr txBox="1"/>
            <p:nvPr/>
          </p:nvSpPr>
          <p:spPr>
            <a:xfrm>
              <a:off x="2419972" y="3146748"/>
              <a:ext cx="5977897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賈母素日吃飯，皆有</a:t>
              </a:r>
              <a:r>
                <a:rPr lang="en-US" altLang="zh-TW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  <a:endParaRPr lang="zh-TW" altLang="en-US" sz="2800" spc="400" dirty="0">
                <a:solidFill>
                  <a:srgbClr val="231815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B156FE95-A6CE-4217-A819-17AC1E3BEA58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67066093-EA98-4263-AABE-11004AC79D51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8A937BDB-2207-4AAB-ACF4-9EF9DFE2FBE1}"/>
              </a:ext>
            </a:extLst>
          </p:cNvPr>
          <p:cNvGrpSpPr/>
          <p:nvPr/>
        </p:nvGrpSpPr>
        <p:grpSpPr>
          <a:xfrm>
            <a:off x="925138" y="2708936"/>
            <a:ext cx="6446402" cy="523220"/>
            <a:chOff x="1802695" y="3146748"/>
            <a:chExt cx="6446402" cy="523220"/>
          </a:xfrm>
        </p:grpSpPr>
        <p:sp>
          <p:nvSpPr>
            <p:cNvPr id="71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51BD2DB-821F-4D26-A6CE-C161A8D11D42}"/>
                </a:ext>
              </a:extLst>
            </p:cNvPr>
            <p:cNvSpPr txBox="1"/>
            <p:nvPr/>
          </p:nvSpPr>
          <p:spPr>
            <a:xfrm>
              <a:off x="2419972" y="3146748"/>
              <a:ext cx="5829125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一時吃畢，賈母等都</a:t>
              </a:r>
              <a:r>
                <a:rPr lang="en-US" altLang="zh-TW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……</a:t>
              </a:r>
              <a:r>
                <a:rPr lang="zh-TW" altLang="en-US" sz="2800" spc="400" dirty="0">
                  <a:solidFill>
                    <a:srgbClr val="231815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　　</a:t>
              </a: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FBC86093-5AC1-42A4-BC12-DC679A07F863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394DC7AA-A07E-4048-AC95-B8DCE76E47B3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箭號: 向右 5">
            <a:extLst>
              <a:ext uri="{FF2B5EF4-FFF2-40B4-BE49-F238E27FC236}">
                <a16:creationId xmlns:a16="http://schemas.microsoft.com/office/drawing/2014/main" id="{597A0CF3-E277-4719-A984-90A86D57C944}"/>
              </a:ext>
            </a:extLst>
          </p:cNvPr>
          <p:cNvSpPr/>
          <p:nvPr/>
        </p:nvSpPr>
        <p:spPr>
          <a:xfrm>
            <a:off x="6443681" y="4456699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5" action="ppaction://hlinksldjump"/>
            <a:extLst>
              <a:ext uri="{FF2B5EF4-FFF2-40B4-BE49-F238E27FC236}">
                <a16:creationId xmlns:a16="http://schemas.microsoft.com/office/drawing/2014/main" id="{7BB08BE6-52BC-4C5E-AC1C-C70ED70D875A}"/>
              </a:ext>
            </a:extLst>
          </p:cNvPr>
          <p:cNvSpPr/>
          <p:nvPr/>
        </p:nvSpPr>
        <p:spPr>
          <a:xfrm flipH="1">
            <a:off x="6036328" y="4456699"/>
            <a:ext cx="289700" cy="285562"/>
          </a:xfrm>
          <a:prstGeom prst="rightArrow">
            <a:avLst/>
          </a:prstGeom>
          <a:solidFill>
            <a:srgbClr val="DA5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B1D2127E-0F68-429B-9CA4-C93D5D6F51B0}"/>
              </a:ext>
            </a:extLst>
          </p:cNvPr>
          <p:cNvGrpSpPr/>
          <p:nvPr/>
        </p:nvGrpSpPr>
        <p:grpSpPr>
          <a:xfrm>
            <a:off x="925138" y="3291521"/>
            <a:ext cx="6446402" cy="523220"/>
            <a:chOff x="1802695" y="3146748"/>
            <a:chExt cx="6446402" cy="523220"/>
          </a:xfrm>
        </p:grpSpPr>
        <p:sp>
          <p:nvSpPr>
            <p:cNvPr id="20" name="TextBox 6">
              <a:hlinkClick r:id="rId6" action="ppaction://hlinksldjump"/>
              <a:extLst>
                <a:ext uri="{FF2B5EF4-FFF2-40B4-BE49-F238E27FC236}">
                  <a16:creationId xmlns:a16="http://schemas.microsoft.com/office/drawing/2014/main" id="{F8B8E3DE-81CD-4D6D-BA05-ACC0AEFE730E}"/>
                </a:ext>
              </a:extLst>
            </p:cNvPr>
            <p:cNvSpPr txBox="1"/>
            <p:nvPr/>
          </p:nvSpPr>
          <p:spPr>
            <a:xfrm>
              <a:off x="2419972" y="3146748"/>
              <a:ext cx="5829125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b="1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文章</a:t>
              </a:r>
              <a:r>
                <a:rPr lang="zh-TW" altLang="en-US" sz="2800" b="1" spc="400" dirty="0" smtClean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特色</a:t>
              </a:r>
              <a:endParaRPr lang="zh-TW" altLang="en-US" sz="28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5626BCE-CE54-4BF1-A175-EB0A608A38DE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0B7E120-0806-44C9-BAED-49ADC3A5A8E4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★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78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BCACB087-1A5F-47C1-AF3B-49278AE3DA60}"/>
              </a:ext>
            </a:extLst>
          </p:cNvPr>
          <p:cNvSpPr/>
          <p:nvPr/>
        </p:nvSpPr>
        <p:spPr>
          <a:xfrm>
            <a:off x="346644" y="602029"/>
            <a:ext cx="8290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這日天氣清朗，李紈清晨起來，看著老婆子、丫 頭們掃那些落葉，並擦抹桌椅，預備茶酒器皿。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祇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見豐兒帶了劉姥姥、板兒進來，說：「大奶奶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倒忙的緊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233B2EFC-5E40-4E9A-8324-CE0C865FA9F7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6">
            <a:extLst>
              <a:ext uri="{FF2B5EF4-FFF2-40B4-BE49-F238E27FC236}">
                <a16:creationId xmlns:a16="http://schemas.microsoft.com/office/drawing/2014/main" id="{4AF0664F-93F8-419F-B7A8-A679B1CBB8E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73ABD018-931D-497E-9202-69A740AC0CC8}"/>
              </a:ext>
            </a:extLst>
          </p:cNvPr>
          <p:cNvCxnSpPr>
            <a:cxnSpLocks/>
          </p:cNvCxnSpPr>
          <p:nvPr/>
        </p:nvCxnSpPr>
        <p:spPr>
          <a:xfrm>
            <a:off x="515756" y="2485973"/>
            <a:ext cx="806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C97D536D-D2EB-49DB-9A83-530894E6D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120" y="1538231"/>
            <a:ext cx="609550" cy="29867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31193F1D-E023-4DF9-AAC3-E389846AD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2578" y="1466945"/>
            <a:ext cx="299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描寫李紈勤快、盡責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5521765-EDC8-452A-B45C-A97B1DEB7DE9}"/>
              </a:ext>
            </a:extLst>
          </p:cNvPr>
          <p:cNvSpPr/>
          <p:nvPr/>
        </p:nvSpPr>
        <p:spPr>
          <a:xfrm>
            <a:off x="3673767" y="3949480"/>
            <a:ext cx="472926" cy="446276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80368E1-7281-4D69-BC5A-34C56AE9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692" y="4416066"/>
            <a:ext cx="1362483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忙的很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D4E9625-198B-4962-BCDE-CF40278F373B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32291D8-E8DF-4FA4-901A-018371675D23}"/>
              </a:ext>
            </a:extLst>
          </p:cNvPr>
          <p:cNvSpPr/>
          <p:nvPr/>
        </p:nvSpPr>
        <p:spPr>
          <a:xfrm>
            <a:off x="4150313" y="3962477"/>
            <a:ext cx="1204695" cy="446276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0414BB6F-EF7A-4F9B-B5A6-3D2101D52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758" y="3487815"/>
            <a:ext cx="1708293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助詞，無義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3EFFBF9-C1C4-463E-B79A-5E977FE0DA6C}"/>
              </a:ext>
            </a:extLst>
          </p:cNvPr>
          <p:cNvCxnSpPr>
            <a:cxnSpLocks/>
          </p:cNvCxnSpPr>
          <p:nvPr/>
        </p:nvCxnSpPr>
        <p:spPr>
          <a:xfrm>
            <a:off x="4313120" y="1469298"/>
            <a:ext cx="428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8071C32-9BAA-41D2-9281-2EF980F0EC47}"/>
              </a:ext>
            </a:extLst>
          </p:cNvPr>
          <p:cNvCxnSpPr>
            <a:cxnSpLocks/>
          </p:cNvCxnSpPr>
          <p:nvPr/>
        </p:nvCxnSpPr>
        <p:spPr>
          <a:xfrm>
            <a:off x="442315" y="3440838"/>
            <a:ext cx="216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7A7F6DDC-0671-465B-8A82-1ECA6C38E45F}"/>
              </a:ext>
            </a:extLst>
          </p:cNvPr>
          <p:cNvSpPr txBox="1"/>
          <p:nvPr/>
        </p:nvSpPr>
        <p:spPr>
          <a:xfrm>
            <a:off x="3086724" y="2692623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B3389CD-C1DA-4F3E-9FF7-92A238677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759" y="2026662"/>
            <a:ext cx="392020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zh-TW" altLang="en-US" sz="1200" b="1">
                <a:latin typeface="標楷體" panose="03000509000000000000" pitchFamily="65" charset="-120"/>
                <a:ea typeface="標楷體" panose="03000509000000000000" pitchFamily="65" charset="-120"/>
              </a:rPr>
              <a:t>ㄧㄚ</a:t>
            </a:r>
            <a:endParaRPr lang="en-US" altLang="zh-TW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91B8840-D1FC-4213-90F5-23B056E0ECDD}"/>
              </a:ext>
            </a:extLst>
          </p:cNvPr>
          <p:cNvGrpSpPr/>
          <p:nvPr/>
        </p:nvGrpSpPr>
        <p:grpSpPr>
          <a:xfrm>
            <a:off x="3263683" y="2901928"/>
            <a:ext cx="604323" cy="466218"/>
            <a:chOff x="6047357" y="3110042"/>
            <a:chExt cx="604323" cy="466218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66B9A505-5880-4739-AC79-CC9684842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4019" y="3110042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1200" b="1" dirty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ˇ</a:t>
              </a:r>
              <a:endParaRPr lang="en-US" altLang="zh-TW" sz="12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748E7188-0746-4AE1-A95D-2C56FFDE2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7357" y="3325550"/>
              <a:ext cx="392020" cy="250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zh-TW" altLang="en-US" sz="1400" b="1" dirty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ㄓ</a:t>
              </a:r>
              <a:endParaRPr lang="en-US" altLang="zh-TW" sz="14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C0665AF-E805-4DB2-9715-A2E6D6AC9966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4190291-CB3A-4EE4-AD07-C7DD5F5BC99A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4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519E27E0-656D-4FF8-8525-B867EBB83BB9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8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F37C951E-7CC0-4A47-AD0F-991B24331DA6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16821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 animBg="1"/>
      <p:bldP spid="23" grpId="0" animBg="1"/>
      <p:bldP spid="23" grpId="1" animBg="1"/>
      <p:bldP spid="40" grpId="0" animBg="1"/>
      <p:bldP spid="41" grpId="0" animBg="1"/>
      <p:bldP spid="41" grpId="1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0" y="115613"/>
            <a:ext cx="4572000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2058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字辨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：祇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932534"/>
              </p:ext>
            </p:extLst>
          </p:nvPr>
        </p:nvGraphicFramePr>
        <p:xfrm>
          <a:off x="343419" y="916165"/>
          <a:ext cx="7648249" cy="2439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687">
                  <a:extLst>
                    <a:ext uri="{9D8B030D-6E8A-4147-A177-3AD203B41FA5}">
                      <a16:colId xmlns:a16="http://schemas.microsoft.com/office/drawing/2014/main" val="1833038059"/>
                    </a:ext>
                  </a:extLst>
                </a:gridCol>
                <a:gridCol w="1532413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468156121"/>
                    </a:ext>
                  </a:extLst>
                </a:gridCol>
                <a:gridCol w="2583849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形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71025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祇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ㄓˇ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只、僅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祇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要。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71025">
                <a:tc v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ㄑ一ˊ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土地神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地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祇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9030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20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祗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ㄓ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恭敬</a:t>
                      </a:r>
                      <a:endParaRPr lang="zh-TW" altLang="en-US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zh-TW" sz="2800" kern="1200" dirty="0" smtClean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祗</a:t>
                      </a:r>
                      <a:r>
                        <a:rPr lang="zh-TW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頌學安。</a:t>
                      </a:r>
                      <a:endParaRPr lang="zh-TW" altLang="en-US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012471"/>
                  </a:ext>
                </a:extLst>
              </a:tr>
            </a:tbl>
          </a:graphicData>
        </a:graphic>
      </p:graphicFrame>
      <p:sp>
        <p:nvSpPr>
          <p:cNvPr id="19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994B4D87-8A07-4EB5-AD6D-067945DCE672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7CA8FC3-E104-4212-8F2D-4E09C6D686B0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33FC702-31DE-43D2-8604-1C5A1FFF415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19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98D9E0E8-D778-4BDD-8A6C-D112A981095A}"/>
              </a:ext>
            </a:extLst>
          </p:cNvPr>
          <p:cNvSpPr/>
          <p:nvPr/>
        </p:nvSpPr>
        <p:spPr>
          <a:xfrm>
            <a:off x="346644" y="683395"/>
            <a:ext cx="8290896" cy="416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豐兒拿了幾把大小鑰匙，說道：「我們奶奶說了：外頭的高几兒怕不夠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，不如開了樓，把那收的搬下來使一天罷。奶奶原該親自來的，因和太太說話呢。請大奶奶開了，帶著人搬罷。」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233B2EFC-5E40-4E9A-8324-CE0C865FA9F7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4AF0664F-93F8-419F-B7A8-A679B1CBB8E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5521765-EDC8-452A-B45C-A97B1DEB7DE9}"/>
              </a:ext>
            </a:extLst>
          </p:cNvPr>
          <p:cNvSpPr/>
          <p:nvPr/>
        </p:nvSpPr>
        <p:spPr>
          <a:xfrm>
            <a:off x="6388707" y="1802092"/>
            <a:ext cx="530980" cy="479357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80368E1-7281-4D69-BC5A-34C56AE9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707" y="2284629"/>
            <a:ext cx="530980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3EFFBF9-C1C4-463E-B79A-5E977FE0DA6C}"/>
              </a:ext>
            </a:extLst>
          </p:cNvPr>
          <p:cNvCxnSpPr>
            <a:cxnSpLocks/>
          </p:cNvCxnSpPr>
          <p:nvPr/>
        </p:nvCxnSpPr>
        <p:spPr>
          <a:xfrm>
            <a:off x="1312728" y="1462578"/>
            <a:ext cx="723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圖片 25">
            <a:hlinkClick r:id="rId4" action="ppaction://hlinksldjump"/>
            <a:extLst>
              <a:ext uri="{FF2B5EF4-FFF2-40B4-BE49-F238E27FC236}">
                <a16:creationId xmlns:a16="http://schemas.microsoft.com/office/drawing/2014/main" id="{0ABFDE68-08AC-4118-9BD9-23F5C58E6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728" y="1507233"/>
            <a:ext cx="609550" cy="298679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CE9086D1-9F1E-4D19-9FE6-850DD4D823C9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0AC7F07-5AA2-488E-A033-F8AE2F79A87A}"/>
              </a:ext>
            </a:extLst>
          </p:cNvPr>
          <p:cNvCxnSpPr>
            <a:cxnSpLocks/>
          </p:cNvCxnSpPr>
          <p:nvPr/>
        </p:nvCxnSpPr>
        <p:spPr>
          <a:xfrm>
            <a:off x="484728" y="3110042"/>
            <a:ext cx="806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C56DA319-7748-475E-B87C-178849ACE7C2}"/>
              </a:ext>
            </a:extLst>
          </p:cNvPr>
          <p:cNvCxnSpPr>
            <a:cxnSpLocks/>
          </p:cNvCxnSpPr>
          <p:nvPr/>
        </p:nvCxnSpPr>
        <p:spPr>
          <a:xfrm>
            <a:off x="484728" y="3940985"/>
            <a:ext cx="806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2C867107-7CDB-45B4-8D45-3C221B6AC05F}"/>
              </a:ext>
            </a:extLst>
          </p:cNvPr>
          <p:cNvCxnSpPr>
            <a:cxnSpLocks/>
          </p:cNvCxnSpPr>
          <p:nvPr/>
        </p:nvCxnSpPr>
        <p:spPr>
          <a:xfrm>
            <a:off x="484728" y="4764673"/>
            <a:ext cx="234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73ABD018-931D-497E-9202-69A740AC0CC8}"/>
              </a:ext>
            </a:extLst>
          </p:cNvPr>
          <p:cNvCxnSpPr>
            <a:cxnSpLocks/>
          </p:cNvCxnSpPr>
          <p:nvPr/>
        </p:nvCxnSpPr>
        <p:spPr>
          <a:xfrm>
            <a:off x="484728" y="2282729"/>
            <a:ext cx="806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5527105B-2E1A-453A-A0AC-97AAA1966880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F9FE0740-F1AE-4CB7-8C1B-E67C605DD8D7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CA3A2086-2A5B-43EC-97B1-A0ACD5D104F5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9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B5B36EEF-D56D-4D74-ACB3-35B1AEED8763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838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42339F49-6FAA-414F-BF88-5845F4F3337B}"/>
              </a:ext>
            </a:extLst>
          </p:cNvPr>
          <p:cNvSpPr txBox="1"/>
          <p:nvPr/>
        </p:nvSpPr>
        <p:spPr>
          <a:xfrm>
            <a:off x="339209" y="406285"/>
            <a:ext cx="8561677" cy="255454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zh-TW" altLang="en-US" sz="3200" spc="400" dirty="0">
                <a:latin typeface="標楷體" panose="03000509000000000000" pitchFamily="65" charset="-120"/>
                <a:ea typeface="標楷體" panose="03000509000000000000" pitchFamily="65" charset="-120"/>
              </a:rPr>
              <a:t>豐兒拿了幾把大小鑰匙，說道：「我們奶奶說了：外頭的高几兒怕不夠使，不如開了樓，把那收的搬下來使一天罷。奶奶原該親自來的，因和太太說話呢。請大奶奶開了，帶著人搬罷。」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694013-4A53-4614-AC45-C693FCBF1251}"/>
              </a:ext>
            </a:extLst>
          </p:cNvPr>
          <p:cNvSpPr/>
          <p:nvPr/>
        </p:nvSpPr>
        <p:spPr>
          <a:xfrm>
            <a:off x="345668" y="2971735"/>
            <a:ext cx="846087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spc="-80" dirty="0" smtClean="0">
                <a:solidFill>
                  <a:srgbClr val="05690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由王熙鳳</a:t>
            </a:r>
            <a:r>
              <a:rPr lang="zh-TW" altLang="en-US" sz="2800" spc="-80" dirty="0">
                <a:solidFill>
                  <a:srgbClr val="05690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指派婢女傳達要李紈處理搬高几一事，可見王熙鳳在賈府的權勢</a:t>
            </a:r>
          </a:p>
        </p:txBody>
      </p:sp>
      <p:sp>
        <p:nvSpPr>
          <p:cNvPr id="5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C872999B-8C39-4B96-8D8D-14FC7030972B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8F3E39-48B4-48F8-ACB2-5C6901001403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094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0329F846-6B6F-4E0A-AC9C-6C8F1C5E5528}"/>
              </a:ext>
            </a:extLst>
          </p:cNvPr>
          <p:cNvSpPr/>
          <p:nvPr/>
        </p:nvSpPr>
        <p:spPr>
          <a:xfrm>
            <a:off x="348550" y="396207"/>
            <a:ext cx="8290896" cy="4419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29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李紈便命素雲接了鑰匙，又命婆子出去，把二門上小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廝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叫幾個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，李紈站在大觀樓下，往上看著，命人去開了綴錦閣，一張一張的往下抬。</a:t>
            </a:r>
            <a:r>
              <a:rPr lang="zh-TW" altLang="zh-TW" dirty="0"/>
              <a:t>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233B2EFC-5E40-4E9A-8324-CE0C865FA9F7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4AF0664F-93F8-419F-B7A8-A679B1CBB8E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73ABD018-931D-497E-9202-69A740AC0CC8}"/>
              </a:ext>
            </a:extLst>
          </p:cNvPr>
          <p:cNvCxnSpPr>
            <a:cxnSpLocks/>
          </p:cNvCxnSpPr>
          <p:nvPr/>
        </p:nvCxnSpPr>
        <p:spPr>
          <a:xfrm>
            <a:off x="480923" y="2509510"/>
            <a:ext cx="374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3EFFBF9-C1C4-463E-B79A-5E977FE0DA6C}"/>
              </a:ext>
            </a:extLst>
          </p:cNvPr>
          <p:cNvCxnSpPr>
            <a:cxnSpLocks/>
          </p:cNvCxnSpPr>
          <p:nvPr/>
        </p:nvCxnSpPr>
        <p:spPr>
          <a:xfrm>
            <a:off x="480923" y="1473654"/>
            <a:ext cx="810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5AD4090A-0651-40FF-A8A1-E4D9F8825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23" y="1556010"/>
            <a:ext cx="609550" cy="29867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1A0D9F7-3DF8-40C4-AD57-0461C690F524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5029B300-DDBC-4EB2-AE40-C2032AAAA887}"/>
              </a:ext>
            </a:extLst>
          </p:cNvPr>
          <p:cNvSpPr txBox="1"/>
          <p:nvPr/>
        </p:nvSpPr>
        <p:spPr>
          <a:xfrm>
            <a:off x="2192608" y="2558246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sp>
        <p:nvSpPr>
          <p:cNvPr id="4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84029873-F6A9-4D49-B437-A297B869DB1A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C563B051-455E-4B92-83B8-BAC1152126FF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47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6E58E817-61E7-4B8D-B75A-7F3CD552795D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8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A2E28E3E-DF02-4522-841F-956956D2D61A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359477" y="1483215"/>
            <a:ext cx="8572818" cy="1529552"/>
            <a:chOff x="359477" y="1483215"/>
            <a:chExt cx="8572818" cy="1529552"/>
          </a:xfrm>
        </p:grpSpPr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8B606E83-DD64-4500-9581-B381F7FBF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0473" y="1483215"/>
              <a:ext cx="784182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2400" dirty="0">
                  <a:solidFill>
                    <a:srgbClr val="0066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以丫頭、老婆子、小廝的各有所司，備見賈府的僕役如</a:t>
              </a:r>
              <a:r>
                <a:rPr lang="zh-TW" altLang="en-US" sz="2400" dirty="0" smtClean="0">
                  <a:solidFill>
                    <a:srgbClr val="0066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</a:t>
              </a:r>
              <a:endPara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8B606E83-DD64-4500-9581-B381F7FBF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477" y="2551102"/>
              <a:ext cx="17693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2400" dirty="0" smtClean="0">
                  <a:solidFill>
                    <a:srgbClr val="0066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而</a:t>
              </a:r>
              <a:r>
                <a:rPr lang="zh-TW" altLang="en-US" sz="2400" dirty="0">
                  <a:solidFill>
                    <a:srgbClr val="0066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規矩森嚴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78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0329F846-6B6F-4E0A-AC9C-6C8F1C5E5528}"/>
              </a:ext>
            </a:extLst>
          </p:cNvPr>
          <p:cNvSpPr/>
          <p:nvPr/>
        </p:nvSpPr>
        <p:spPr>
          <a:xfrm>
            <a:off x="348550" y="396207"/>
            <a:ext cx="8290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李紈道：「好 生著！別慌慌張張，鬼趕著似的！仔細碰了牙子！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又回頭向劉姥姥笑道：「姥姥也上去瞧瞧。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233B2EFC-5E40-4E9A-8324-CE0C865FA9F7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4AF0664F-93F8-419F-B7A8-A679B1CBB8E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1A0D9F7-3DF8-40C4-AD57-0461C690F524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C150FA25-F7E9-49AF-BE35-124BA2EEC394}"/>
              </a:ext>
            </a:extLst>
          </p:cNvPr>
          <p:cNvGrpSpPr/>
          <p:nvPr/>
        </p:nvGrpSpPr>
        <p:grpSpPr>
          <a:xfrm>
            <a:off x="3677191" y="817091"/>
            <a:ext cx="602141" cy="447289"/>
            <a:chOff x="7867881" y="1171269"/>
            <a:chExt cx="602141" cy="447289"/>
          </a:xfrm>
        </p:grpSpPr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12480E7D-B95E-4ABF-B43C-79707F6C0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361" y="117126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ˇ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06C5630D-48D2-44BD-BCC9-418796A16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ㄏㄠ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6BFA5FE4-9AB2-4AB0-A461-0ED4FE8C8CE4}"/>
              </a:ext>
            </a:extLst>
          </p:cNvPr>
          <p:cNvCxnSpPr>
            <a:cxnSpLocks/>
          </p:cNvCxnSpPr>
          <p:nvPr/>
        </p:nvCxnSpPr>
        <p:spPr>
          <a:xfrm>
            <a:off x="3346943" y="1271625"/>
            <a:ext cx="525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>
            <a:extLst>
              <a:ext uri="{FF2B5EF4-FFF2-40B4-BE49-F238E27FC236}">
                <a16:creationId xmlns:a16="http://schemas.microsoft.com/office/drawing/2014/main" id="{B49AD954-3BB4-4F18-923E-C4E86A50C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103" y="1346599"/>
            <a:ext cx="609550" cy="298679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5A271F24-F22E-4CCC-B288-AD00DAEFD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653" y="1309451"/>
            <a:ext cx="303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可見李紈的謹慎細心</a:t>
            </a: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BF587947-EB89-47D2-80EF-8A76296714AF}"/>
              </a:ext>
            </a:extLst>
          </p:cNvPr>
          <p:cNvCxnSpPr>
            <a:cxnSpLocks/>
          </p:cNvCxnSpPr>
          <p:nvPr/>
        </p:nvCxnSpPr>
        <p:spPr>
          <a:xfrm>
            <a:off x="245923" y="2270607"/>
            <a:ext cx="446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84029873-F6A9-4D49-B437-A297B869DB1A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563B051-455E-4B92-83B8-BAC1152126FF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4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6E58E817-61E7-4B8D-B75A-7F3CD552795D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8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A2E28E3E-DF02-4522-841F-956956D2D61A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18564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3D328770-0BD9-49DD-A2C0-512EBE494D4D}"/>
              </a:ext>
            </a:extLst>
          </p:cNvPr>
          <p:cNvGrpSpPr/>
          <p:nvPr/>
        </p:nvGrpSpPr>
        <p:grpSpPr>
          <a:xfrm>
            <a:off x="1621719" y="920134"/>
            <a:ext cx="2047253" cy="718885"/>
            <a:chOff x="1323975" y="1828800"/>
            <a:chExt cx="2047253" cy="71888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5A26BDB-37FE-47F7-9CB5-E9CD919277A7}"/>
                </a:ext>
              </a:extLst>
            </p:cNvPr>
            <p:cNvSpPr/>
            <p:nvPr/>
          </p:nvSpPr>
          <p:spPr>
            <a:xfrm>
              <a:off x="1323975" y="1828800"/>
              <a:ext cx="700088" cy="718885"/>
            </a:xfrm>
            <a:prstGeom prst="rect">
              <a:avLst/>
            </a:prstGeom>
            <a:solidFill>
              <a:srgbClr val="DA5E4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CN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DA620133-BC2B-46AE-B5E3-291BC090DFF1}"/>
                </a:ext>
              </a:extLst>
            </p:cNvPr>
            <p:cNvSpPr txBox="1"/>
            <p:nvPr/>
          </p:nvSpPr>
          <p:spPr>
            <a:xfrm>
              <a:off x="2143125" y="1834299"/>
              <a:ext cx="1228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題解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2BB03236-0E6C-418B-9B20-66FB5C0A3127}"/>
              </a:ext>
            </a:extLst>
          </p:cNvPr>
          <p:cNvGrpSpPr/>
          <p:nvPr/>
        </p:nvGrpSpPr>
        <p:grpSpPr>
          <a:xfrm>
            <a:off x="1621719" y="1920935"/>
            <a:ext cx="3036628" cy="584775"/>
            <a:chOff x="1802694" y="1587316"/>
            <a:chExt cx="3036628" cy="584775"/>
          </a:xfrm>
        </p:grpSpPr>
        <p:sp>
          <p:nvSpPr>
            <p:cNvPr id="9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72D9FC1B-9328-44FD-900C-2EFE3E8C0AED}"/>
                </a:ext>
              </a:extLst>
            </p:cNvPr>
            <p:cNvSpPr txBox="1"/>
            <p:nvPr/>
          </p:nvSpPr>
          <p:spPr>
            <a:xfrm>
              <a:off x="2419972" y="1587316"/>
              <a:ext cx="2419350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解題</a:t>
              </a:r>
              <a:endParaRPr lang="zh-CN" altLang="en-US" sz="3200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1744B8D-971F-49D1-83F1-05E6542297EF}"/>
                </a:ext>
              </a:extLst>
            </p:cNvPr>
            <p:cNvSpPr/>
            <p:nvPr/>
          </p:nvSpPr>
          <p:spPr>
            <a:xfrm>
              <a:off x="1802694" y="1666875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7D5013B-FE91-45BA-A175-2E079AC75C9B}"/>
                </a:ext>
              </a:extLst>
            </p:cNvPr>
            <p:cNvSpPr/>
            <p:nvPr/>
          </p:nvSpPr>
          <p:spPr>
            <a:xfrm>
              <a:off x="1802694" y="1738270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940B15B7-0D6B-4703-9684-70388D9FB8EA}"/>
              </a:ext>
            </a:extLst>
          </p:cNvPr>
          <p:cNvGrpSpPr/>
          <p:nvPr/>
        </p:nvGrpSpPr>
        <p:grpSpPr>
          <a:xfrm>
            <a:off x="1621720" y="2604902"/>
            <a:ext cx="4237168" cy="584775"/>
            <a:chOff x="1802695" y="3115971"/>
            <a:chExt cx="4237168" cy="584775"/>
          </a:xfrm>
        </p:grpSpPr>
        <p:sp>
          <p:nvSpPr>
            <p:cNvPr id="13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ED900ECC-708D-43BE-A466-542A818365A9}"/>
                </a:ext>
              </a:extLst>
            </p:cNvPr>
            <p:cNvSpPr txBox="1"/>
            <p:nvPr/>
          </p:nvSpPr>
          <p:spPr>
            <a:xfrm>
              <a:off x="2419972" y="3115971"/>
              <a:ext cx="3619891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寫作背景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91781E8-941D-4D97-BDD2-F02801F295FE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1FEACA0-6E02-4B78-9F02-FF50254AD248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２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6F44246-8DCB-4F12-9999-30A8C09D18C5}"/>
              </a:ext>
            </a:extLst>
          </p:cNvPr>
          <p:cNvGrpSpPr/>
          <p:nvPr/>
        </p:nvGrpSpPr>
        <p:grpSpPr>
          <a:xfrm>
            <a:off x="1621719" y="3288869"/>
            <a:ext cx="4237168" cy="584775"/>
            <a:chOff x="1802695" y="3115971"/>
            <a:chExt cx="4237168" cy="584775"/>
          </a:xfrm>
        </p:grpSpPr>
        <p:sp>
          <p:nvSpPr>
            <p:cNvPr id="17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A0C95DA-994D-481C-A41A-F811B480D5BD}"/>
                </a:ext>
              </a:extLst>
            </p:cNvPr>
            <p:cNvSpPr txBox="1"/>
            <p:nvPr/>
          </p:nvSpPr>
          <p:spPr>
            <a:xfrm>
              <a:off x="2419972" y="3115971"/>
              <a:ext cx="3619891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文體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1EB3879-736E-4F2E-827C-929503D67C4E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609F21-06DC-483B-ABF2-25A218576AE9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6CAE2796-DD52-4236-AC84-D7649F47645F}"/>
              </a:ext>
            </a:extLst>
          </p:cNvPr>
          <p:cNvGrpSpPr/>
          <p:nvPr/>
        </p:nvGrpSpPr>
        <p:grpSpPr>
          <a:xfrm>
            <a:off x="1621719" y="3972835"/>
            <a:ext cx="4237168" cy="584775"/>
            <a:chOff x="1802695" y="3115971"/>
            <a:chExt cx="4237168" cy="584775"/>
          </a:xfrm>
        </p:grpSpPr>
        <p:sp>
          <p:nvSpPr>
            <p:cNvPr id="21" name="TextBox 6">
              <a:hlinkClick r:id="rId5" action="ppaction://hlinksldjump"/>
              <a:extLst>
                <a:ext uri="{FF2B5EF4-FFF2-40B4-BE49-F238E27FC236}">
                  <a16:creationId xmlns:a16="http://schemas.microsoft.com/office/drawing/2014/main" id="{1EAAEFC3-DB57-43B5-9074-166F72B4DECA}"/>
                </a:ext>
              </a:extLst>
            </p:cNvPr>
            <p:cNvSpPr txBox="1"/>
            <p:nvPr/>
          </p:nvSpPr>
          <p:spPr>
            <a:xfrm>
              <a:off x="2419972" y="3115971"/>
              <a:ext cx="3619891" cy="584775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32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紅樓夢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B1CA681-824B-4D0E-B853-8E8FD52211B5}"/>
                </a:ext>
              </a:extLst>
            </p:cNvPr>
            <p:cNvSpPr/>
            <p:nvPr/>
          </p:nvSpPr>
          <p:spPr>
            <a:xfrm>
              <a:off x="1802695" y="3195530"/>
              <a:ext cx="46386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2DBA135-4461-4809-A863-3B5D5485B59B}"/>
                </a:ext>
              </a:extLst>
            </p:cNvPr>
            <p:cNvSpPr/>
            <p:nvPr/>
          </p:nvSpPr>
          <p:spPr>
            <a:xfrm>
              <a:off x="1802695" y="3266925"/>
              <a:ext cx="46386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CN" altLang="en-US" sz="28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96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4D72CC1B-E5F6-43EF-B760-EFE7F89DA4A6}"/>
              </a:ext>
            </a:extLst>
          </p:cNvPr>
          <p:cNvSpPr txBox="1"/>
          <p:nvPr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-1" y="115613"/>
            <a:ext cx="4666344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4017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義辨：廝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207640"/>
              </p:ext>
            </p:extLst>
          </p:nvPr>
        </p:nvGraphicFramePr>
        <p:xfrm>
          <a:off x="343419" y="916165"/>
          <a:ext cx="8347735" cy="2433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7867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4209868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舊時稱受人役使的人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廝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廝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役。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對人輕蔑的稱呼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這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廝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、那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廝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63042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互相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廝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殺、耳鬢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廝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磨。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521264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729A015-DA8C-482C-B36B-BBA224A95F83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0718E5C-6418-47C7-B7DF-66D6759EBB9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10CB64E-D902-4C4D-9CDD-4EA9B95D3B61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34806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04FDF165-021F-43CF-A53B-80A88C122EC1}"/>
              </a:ext>
            </a:extLst>
          </p:cNvPr>
          <p:cNvSpPr/>
          <p:nvPr/>
        </p:nvSpPr>
        <p:spPr>
          <a:xfrm>
            <a:off x="341608" y="708326"/>
            <a:ext cx="8590687" cy="416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zh-TW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祇見黑壓壓的，堆著些圍屏、桌、椅、大小花燈之類，雖不大認得，祇見</a:t>
            </a:r>
            <a:r>
              <a:rPr lang="zh-TW" altLang="en-US" sz="3200" spc="-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五彩</a:t>
            </a:r>
            <a:r>
              <a:rPr lang="zh-TW" altLang="en-US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閃爍，各有奇妙，念了幾聲佛，</a:t>
            </a:r>
            <a:r>
              <a:rPr lang="en-US" altLang="zh-TW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李紈道：「</a:t>
            </a:r>
            <a:r>
              <a:rPr lang="zh-TW" altLang="en-US" sz="3200" spc="-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恐怕</a:t>
            </a:r>
            <a:r>
              <a:rPr lang="zh-TW" altLang="en-US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老太太高興，</a:t>
            </a:r>
            <a:r>
              <a:rPr lang="zh-TW" altLang="en-US" sz="3200" spc="-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越發</a:t>
            </a:r>
            <a:r>
              <a:rPr lang="zh-TW" altLang="en-US" sz="3200" spc="-100" dirty="0">
                <a:latin typeface="標楷體" panose="03000509000000000000" pitchFamily="65" charset="-120"/>
                <a:ea typeface="標楷體" panose="03000509000000000000" pitchFamily="65" charset="-120"/>
              </a:rPr>
              <a:t>把船上划子、篙槳、遮陽幔子，都搬下來預備著。」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73ABD018-931D-497E-9202-69A740AC0CC8}"/>
              </a:ext>
            </a:extLst>
          </p:cNvPr>
          <p:cNvCxnSpPr>
            <a:cxnSpLocks/>
          </p:cNvCxnSpPr>
          <p:nvPr/>
        </p:nvCxnSpPr>
        <p:spPr>
          <a:xfrm>
            <a:off x="4876506" y="2314942"/>
            <a:ext cx="396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3EFFBF9-C1C4-463E-B79A-5E977FE0DA6C}"/>
              </a:ext>
            </a:extLst>
          </p:cNvPr>
          <p:cNvCxnSpPr>
            <a:cxnSpLocks/>
          </p:cNvCxnSpPr>
          <p:nvPr/>
        </p:nvCxnSpPr>
        <p:spPr>
          <a:xfrm>
            <a:off x="462518" y="3171289"/>
            <a:ext cx="50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5AD4090A-0651-40FF-A8A1-E4D9F8825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506" y="2378966"/>
            <a:ext cx="609550" cy="29867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8B606E83-DD64-4500-9581-B381F7FBF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055" y="2306750"/>
            <a:ext cx="3156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說明物品豐富與精美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90FA027-087D-40BF-BA22-83409B310D99}"/>
              </a:ext>
            </a:extLst>
          </p:cNvPr>
          <p:cNvSpPr/>
          <p:nvPr/>
        </p:nvSpPr>
        <p:spPr>
          <a:xfrm>
            <a:off x="5617459" y="1859688"/>
            <a:ext cx="849225" cy="446276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CF6CDF5-FD47-42C8-968D-F6132A747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261" y="1430445"/>
            <a:ext cx="5672423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指黃、青、白、赤、黑，亦泛指各種色彩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AE619BE-DFDB-4862-B681-68F1A63511B9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48">
            <a:extLst>
              <a:ext uri="{FF2B5EF4-FFF2-40B4-BE49-F238E27FC236}">
                <a16:creationId xmlns:a16="http://schemas.microsoft.com/office/drawing/2014/main" id="{C407F336-3583-45AF-AED4-FE9DBEDC2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675" y="566562"/>
            <a:ext cx="924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疊字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4A72A72-21CF-4539-B0A6-AF6A4C49D16F}"/>
              </a:ext>
            </a:extLst>
          </p:cNvPr>
          <p:cNvGrpSpPr/>
          <p:nvPr/>
        </p:nvGrpSpPr>
        <p:grpSpPr>
          <a:xfrm>
            <a:off x="2196945" y="905772"/>
            <a:ext cx="862012" cy="83593"/>
            <a:chOff x="4447550" y="1402502"/>
            <a:chExt cx="862012" cy="83593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6B11346-B3A3-4F15-998E-0757778C5A8B}"/>
                </a:ext>
              </a:extLst>
            </p:cNvPr>
            <p:cNvGrpSpPr/>
            <p:nvPr/>
          </p:nvGrpSpPr>
          <p:grpSpPr>
            <a:xfrm>
              <a:off x="4447550" y="1410986"/>
              <a:ext cx="467006" cy="75109"/>
              <a:chOff x="529534" y="3628990"/>
              <a:chExt cx="467006" cy="75109"/>
            </a:xfrm>
          </p:grpSpPr>
          <p:sp>
            <p:nvSpPr>
              <p:cNvPr id="31" name="橢圓 30">
                <a:extLst>
                  <a:ext uri="{FF2B5EF4-FFF2-40B4-BE49-F238E27FC236}">
                    <a16:creationId xmlns:a16="http://schemas.microsoft.com/office/drawing/2014/main" id="{0D02AA97-4B78-40B0-959C-27A9693F92C5}"/>
                  </a:ext>
                </a:extLst>
              </p:cNvPr>
              <p:cNvSpPr/>
              <p:nvPr/>
            </p:nvSpPr>
            <p:spPr>
              <a:xfrm>
                <a:off x="924540" y="3632099"/>
                <a:ext cx="72000" cy="72000"/>
              </a:xfrm>
              <a:prstGeom prst="ellipse">
                <a:avLst/>
              </a:prstGeom>
              <a:solidFill>
                <a:srgbClr val="C74932"/>
              </a:solidFill>
              <a:ln>
                <a:solidFill>
                  <a:srgbClr val="C749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C9E79791-AC08-469A-B1B9-DD434A1506DA}"/>
                  </a:ext>
                </a:extLst>
              </p:cNvPr>
              <p:cNvSpPr/>
              <p:nvPr/>
            </p:nvSpPr>
            <p:spPr>
              <a:xfrm>
                <a:off x="529534" y="3628990"/>
                <a:ext cx="72000" cy="72000"/>
              </a:xfrm>
              <a:prstGeom prst="ellipse">
                <a:avLst/>
              </a:prstGeom>
              <a:solidFill>
                <a:srgbClr val="C74932"/>
              </a:solidFill>
              <a:ln>
                <a:solidFill>
                  <a:srgbClr val="C749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E7550C1E-CA31-411E-8294-B692B9C432AB}"/>
                </a:ext>
              </a:extLst>
            </p:cNvPr>
            <p:cNvSpPr/>
            <p:nvPr/>
          </p:nvSpPr>
          <p:spPr>
            <a:xfrm>
              <a:off x="5237562" y="1402502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F425F235-8696-40FE-A0A8-011F888C7ECC}"/>
              </a:ext>
            </a:extLst>
          </p:cNvPr>
          <p:cNvSpPr/>
          <p:nvPr/>
        </p:nvSpPr>
        <p:spPr>
          <a:xfrm>
            <a:off x="6396328" y="2674276"/>
            <a:ext cx="880253" cy="446275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AC9A27-7121-4D20-9687-E5BEFC4EFCA1}"/>
              </a:ext>
            </a:extLst>
          </p:cNvPr>
          <p:cNvSpPr/>
          <p:nvPr/>
        </p:nvSpPr>
        <p:spPr>
          <a:xfrm>
            <a:off x="1169403" y="3527133"/>
            <a:ext cx="923385" cy="446274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433D9058-95C2-4857-BEF9-C959D3484D62}"/>
              </a:ext>
            </a:extLst>
          </p:cNvPr>
          <p:cNvCxnSpPr>
            <a:cxnSpLocks/>
          </p:cNvCxnSpPr>
          <p:nvPr/>
        </p:nvCxnSpPr>
        <p:spPr>
          <a:xfrm>
            <a:off x="376838" y="3970327"/>
            <a:ext cx="846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05DC11B-934B-4883-8261-188BC213D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927" y="3984772"/>
            <a:ext cx="5474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一則顯示李紈對賈母的了解與迎合之意，二則為下文乘船遊樂預作伏筆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16AD4931-BE45-4ADA-B126-1017D9C79A23}"/>
              </a:ext>
            </a:extLst>
          </p:cNvPr>
          <p:cNvCxnSpPr>
            <a:cxnSpLocks/>
          </p:cNvCxnSpPr>
          <p:nvPr/>
        </p:nvCxnSpPr>
        <p:spPr>
          <a:xfrm>
            <a:off x="462518" y="4822289"/>
            <a:ext cx="216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62DFB33A-B1D2-458E-A17D-B7C9A3FB863C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5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A12A6094-88CD-466C-941A-973F13092713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5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1F67B887-FA8A-4635-8F3F-3A73A56598C3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5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827D2958-D1B3-49E0-8DDB-73FBC2958E95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59" name="箭號: 向右 5">
            <a:hlinkClick r:id="rId7" action="ppaction://hlinksldjump"/>
            <a:extLst>
              <a:ext uri="{FF2B5EF4-FFF2-40B4-BE49-F238E27FC236}">
                <a16:creationId xmlns:a16="http://schemas.microsoft.com/office/drawing/2014/main" id="{3AD1DBB8-2885-44C9-A8C5-433E1006707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箭號: 向右 6">
            <a:hlinkClick r:id="rId8" action="ppaction://hlinksldjump"/>
            <a:extLst>
              <a:ext uri="{FF2B5EF4-FFF2-40B4-BE49-F238E27FC236}">
                <a16:creationId xmlns:a16="http://schemas.microsoft.com/office/drawing/2014/main" id="{4E3384FB-B3EA-446A-B4FD-F42745BDEA9E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433D9058-95C2-4857-BEF9-C959D3484D62}"/>
              </a:ext>
            </a:extLst>
          </p:cNvPr>
          <p:cNvCxnSpPr>
            <a:cxnSpLocks/>
          </p:cNvCxnSpPr>
          <p:nvPr/>
        </p:nvCxnSpPr>
        <p:spPr>
          <a:xfrm>
            <a:off x="4467463" y="3137311"/>
            <a:ext cx="439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0F22079D-4B6F-4841-9A88-502536890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245" y="3202198"/>
            <a:ext cx="609550" cy="298679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50762600-3DA0-48C8-BD9C-D255A6E4E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3784" y="3115366"/>
            <a:ext cx="3240158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猜測之詞，可能、大概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98E91129-21AE-4FE0-AC3A-7419D183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993" y="3947312"/>
            <a:ext cx="923384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更加</a:t>
            </a:r>
          </a:p>
        </p:txBody>
      </p:sp>
    </p:spTree>
    <p:extLst>
      <p:ext uri="{BB962C8B-B14F-4D97-AF65-F5344CB8AC3E}">
        <p14:creationId xmlns:p14="http://schemas.microsoft.com/office/powerpoint/2010/main" val="37845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6" grpId="0" animBg="1"/>
      <p:bldP spid="29" grpId="0" animBg="1"/>
      <p:bldP spid="29" grpId="1" animBg="1"/>
      <p:bldP spid="19" grpId="0"/>
      <p:bldP spid="19" grpId="1"/>
      <p:bldP spid="47" grpId="0" animBg="1"/>
      <p:bldP spid="49" grpId="0" animBg="1"/>
      <p:bldP spid="53" grpId="0"/>
      <p:bldP spid="53" grpId="1"/>
      <p:bldP spid="48" grpId="0" animBg="1"/>
      <p:bldP spid="48" grpId="1" animBg="1"/>
      <p:bldP spid="50" grpId="0" animBg="1"/>
      <p:bldP spid="5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3F7D7A2D-6E9F-4374-8537-89A8D25D1F15}"/>
              </a:ext>
            </a:extLst>
          </p:cNvPr>
          <p:cNvSpPr/>
          <p:nvPr/>
        </p:nvSpPr>
        <p:spPr>
          <a:xfrm>
            <a:off x="346644" y="811020"/>
            <a:ext cx="8290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眾人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答應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，又復開了門，色色的搬了下來，命小廝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駕娘們，到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船塢 裡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撐出兩隻船來。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90FA027-087D-40BF-BA22-83409B310D99}"/>
              </a:ext>
            </a:extLst>
          </p:cNvPr>
          <p:cNvSpPr/>
          <p:nvPr/>
        </p:nvSpPr>
        <p:spPr>
          <a:xfrm>
            <a:off x="1638852" y="2207177"/>
            <a:ext cx="494749" cy="483907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3CE19FA-7AEF-4AA8-B370-2D0DC3811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852" y="2686675"/>
            <a:ext cx="816965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召喚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19657EB-C82F-4316-BBAB-ABC96D201BD9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415EC015-AAF9-4ECC-9851-AB9443D43F44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9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41A9AAE4-439B-4A84-A39B-5633AAF2508F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0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F9543DEA-588B-4A91-9834-199A0E5AC6C2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A78DAAD-9202-442F-B8DA-0FD2A60A64D4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4" name="箭號: 向右 5">
            <a:hlinkClick r:id="rId6" action="ppaction://hlinksldjump"/>
            <a:extLst>
              <a:ext uri="{FF2B5EF4-FFF2-40B4-BE49-F238E27FC236}">
                <a16:creationId xmlns:a16="http://schemas.microsoft.com/office/drawing/2014/main" id="{BB211A77-6731-47DE-A100-A5D0C5761F44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6">
            <a:hlinkClick r:id="rId7" action="ppaction://hlinksldjump"/>
            <a:extLst>
              <a:ext uri="{FF2B5EF4-FFF2-40B4-BE49-F238E27FC236}">
                <a16:creationId xmlns:a16="http://schemas.microsoft.com/office/drawing/2014/main" id="{F01C4E9D-FC42-4817-887F-B3B59FBE0DF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5029B300-DDBC-4EB2-AE40-C2032AAAA887}"/>
              </a:ext>
            </a:extLst>
          </p:cNvPr>
          <p:cNvSpPr txBox="1"/>
          <p:nvPr/>
        </p:nvSpPr>
        <p:spPr>
          <a:xfrm>
            <a:off x="1341334" y="882804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4811863" y="2290862"/>
            <a:ext cx="440030" cy="323166"/>
            <a:chOff x="4168926" y="2917507"/>
            <a:chExt cx="440030" cy="323166"/>
          </a:xfrm>
        </p:grpSpPr>
        <p:sp>
          <p:nvSpPr>
            <p:cNvPr id="2" name="矩形 1"/>
            <p:cNvSpPr/>
            <p:nvPr/>
          </p:nvSpPr>
          <p:spPr>
            <a:xfrm>
              <a:off x="4168926" y="2963674"/>
              <a:ext cx="3385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ㄨ</a:t>
              </a:r>
              <a:endParaRPr lang="zh-TW" altLang="en-US" sz="1200" b="1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283226" y="2917507"/>
              <a:ext cx="3257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1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ˋ</a:t>
              </a:r>
              <a:endParaRPr lang="zh-TW" alt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947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34" grpId="1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4D72CC1B-E5F6-43EF-B760-EFE7F89DA4A6}"/>
              </a:ext>
            </a:extLst>
          </p:cNvPr>
          <p:cNvSpPr txBox="1"/>
          <p:nvPr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-2" y="115613"/>
            <a:ext cx="5050633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4017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詞辨：答應</a:t>
            </a:r>
            <a:endParaRPr lang="zh-TW" altLang="en-US" sz="3200" b="1" spc="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895317"/>
              </p:ext>
            </p:extLst>
          </p:nvPr>
        </p:nvGraphicFramePr>
        <p:xfrm>
          <a:off x="343419" y="916165"/>
          <a:ext cx="8347736" cy="3895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1175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6226561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應聲回答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0">
                        <a:spcAft>
                          <a:spcPts val="0"/>
                        </a:spcAft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眾人</a:t>
                      </a: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答應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，又復開了門。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允許、同意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0">
                        <a:spcAft>
                          <a:spcPts val="0"/>
                        </a:spcAft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他被大家吵煩了，只好點頭</a:t>
                      </a: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答應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63042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伺候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寧國府及賈赦那宅兩處自有人款待，只留下三四個小</a:t>
                      </a:r>
                      <a:r>
                        <a:rPr 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太監</a:t>
                      </a:r>
                      <a:r>
                        <a:rPr lang="zh-TW" altLang="zh-TW" sz="2800" kern="1200" dirty="0" smtClean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答應</a:t>
                      </a:r>
                      <a:r>
                        <a:rPr 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（《紅樓夢》第十八回）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521264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zh-TW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感應</a:t>
                      </a:r>
                      <a:endParaRPr lang="zh-TW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天下大旱，禱請名山，求</a:t>
                      </a:r>
                      <a:r>
                        <a:rPr 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獲</a:t>
                      </a:r>
                      <a:r>
                        <a:rPr lang="zh-TW" altLang="zh-TW" sz="2800" kern="1200" dirty="0" smtClean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答應</a:t>
                      </a:r>
                      <a:r>
                        <a:rPr 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（蔡邕〈伯夷叔齊碑〉）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369689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729A015-DA8C-482C-B36B-BBA224A95F83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0718E5C-6418-47C7-B7DF-66D6759EBB9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10CB64E-D902-4C4D-9CDD-4EA9B95D3B61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544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733198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綴錦閣：李紈準備</a:t>
            </a:r>
            <a:r>
              <a:rPr lang="zh-TW" altLang="en-US" sz="2800" b="0" dirty="0" smtClean="0"/>
              <a:t>遊園</a:t>
            </a:r>
            <a:r>
              <a:rPr lang="zh-TW" altLang="en-US" sz="2800" b="0" dirty="0"/>
              <a:t>事宜</a:t>
            </a:r>
            <a:r>
              <a:rPr lang="zh-TW" altLang="en-US" sz="2800" b="0" dirty="0" smtClean="0"/>
              <a:t>及</a:t>
            </a:r>
            <a:r>
              <a:rPr lang="zh-TW" altLang="en-US" sz="2800" b="0" dirty="0"/>
              <a:t>劉姥姥初開眼界。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E62DF79-4375-483D-B570-13C392C1B1EF}"/>
              </a:ext>
            </a:extLst>
          </p:cNvPr>
          <p:cNvSpPr/>
          <p:nvPr/>
        </p:nvSpPr>
        <p:spPr>
          <a:xfrm>
            <a:off x="2" y="115613"/>
            <a:ext cx="3672112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DC33A52-957D-4B78-977A-9C62A5778D36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12C79D2-0571-49B9-8117-E48DFE9BD159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A2DF1538-F355-4F5B-B3BA-4079B3E4BC5C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8A9FBB-C113-4686-ACC3-2009F452113F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8" y="1131652"/>
            <a:ext cx="836382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透過李紈的早起與盡責，描寫李紈謹慎忠厚的個性；而由豐兒的話中，可體會出榮國府的實際掌權者為王熙鳳。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以綴錦閣的收藏，及劉</a:t>
            </a:r>
            <a:r>
              <a:rPr lang="zh-TW" altLang="en-US" sz="2800" b="0" dirty="0" smtClean="0"/>
              <a:t>姥姥「念</a:t>
            </a:r>
            <a:r>
              <a:rPr lang="zh-TW" altLang="en-US" sz="2800" b="0" dirty="0"/>
              <a:t>了幾聲</a:t>
            </a:r>
            <a:r>
              <a:rPr lang="zh-TW" altLang="en-US" sz="2800" b="0" dirty="0" smtClean="0"/>
              <a:t>佛」的</a:t>
            </a:r>
            <a:r>
              <a:rPr lang="zh-TW" altLang="en-US" sz="2800" b="0" dirty="0"/>
              <a:t>反應，凸顯出賈府的繁華富貴。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408D157-BB18-47CF-8758-959ECCF5177A}"/>
              </a:ext>
            </a:extLst>
          </p:cNvPr>
          <p:cNvSpPr/>
          <p:nvPr/>
        </p:nvSpPr>
        <p:spPr>
          <a:xfrm>
            <a:off x="2" y="115613"/>
            <a:ext cx="3672112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2EB606E3-1537-498C-BB03-3F3C2C2EAE66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9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4CC5FADB-3C9D-4C18-BAB8-A70D63DC9EFD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BFE2F4CE-8D35-4D99-847F-4203ECF33B68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069063-ADE4-4679-9B51-3BA976E63A6C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P.132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23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「綴錦閣」的用途為何？作者設計從綴錦閣拿取物件的情節，有何目的？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475035"/>
            <a:ext cx="8335749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「綴錦閣」是收藏器皿家具雜物的處所。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作者描寫李紈指揮僕役搬動高几以及划船所需用具，不僅藉綴錦閣的收藏，凸顯賈府的富貴與生活的精緻奢華，也描繪出李紈勤奮、細心、體貼的形象。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342B9F8-BCEF-4097-B287-31EBB96DABBA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9504D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02BBF9D-FB0C-48EC-86D9-75E4BF62CE18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48E8006-2BCB-430E-887C-268A587F85B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本框 328">
            <a:extLst>
              <a:ext uri="{FF2B5EF4-FFF2-40B4-BE49-F238E27FC236}">
                <a16:creationId xmlns:a16="http://schemas.microsoft.com/office/drawing/2014/main" id="{A7888CA4-D406-4B37-9FB5-396D53477BB3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5【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93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F97E626-6BFA-4393-8567-45289BDB1122}"/>
              </a:ext>
            </a:extLst>
          </p:cNvPr>
          <p:cNvSpPr/>
          <p:nvPr/>
        </p:nvSpPr>
        <p:spPr>
          <a:xfrm>
            <a:off x="348069" y="850459"/>
            <a:ext cx="8290896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正亂著，祇見賈母已帶了一群人進來了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，李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紈忙迎上去，笑道：「老太太高興，倒進來了，我祇當還沒有梳頭呢，才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擷 了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菊花要送去。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C97D536D-D2EB-49DB-9A83-530894E6D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73" y="2506482"/>
            <a:ext cx="609550" cy="29867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31193F1D-E023-4DF9-AAC3-E389846AD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69" y="3290029"/>
            <a:ext cx="8215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從李紈對賈母侍奉恭謹的態度，足見賈母於府中地位之崇高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51101875-2BE2-49DF-8E89-C8B080260CF5}"/>
              </a:ext>
            </a:extLst>
          </p:cNvPr>
          <p:cNvCxnSpPr>
            <a:cxnSpLocks/>
          </p:cNvCxnSpPr>
          <p:nvPr/>
        </p:nvCxnSpPr>
        <p:spPr>
          <a:xfrm>
            <a:off x="463273" y="2454911"/>
            <a:ext cx="810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8E580892-23F3-4DE6-A8AA-1A757A37BD30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E02116B7-45AC-438B-A370-2AAE2D4DBB81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4379235-E7EF-473A-AA45-D1103A0DBD9B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BB944BAE-67C9-4598-A0B4-F2CE4CD14702}"/>
              </a:ext>
            </a:extLst>
          </p:cNvPr>
          <p:cNvCxnSpPr>
            <a:cxnSpLocks/>
          </p:cNvCxnSpPr>
          <p:nvPr/>
        </p:nvCxnSpPr>
        <p:spPr>
          <a:xfrm>
            <a:off x="463273" y="3290029"/>
            <a:ext cx="813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9355AE29-7226-40D9-B309-17DE55B8D80D}"/>
              </a:ext>
            </a:extLst>
          </p:cNvPr>
          <p:cNvCxnSpPr>
            <a:cxnSpLocks/>
          </p:cNvCxnSpPr>
          <p:nvPr/>
        </p:nvCxnSpPr>
        <p:spPr>
          <a:xfrm>
            <a:off x="463273" y="4141029"/>
            <a:ext cx="154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7017E1EB-FEC0-4937-8A68-9D3D9839B58A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419B5183-826E-4F2A-B7B6-1BC3D3D2F78E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517402E3-7462-466B-ACF7-DD323ACF791E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A4EA7961-B3A2-4458-9CA8-F87649F3F098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6606299" y="2834950"/>
            <a:ext cx="596837" cy="481799"/>
            <a:chOff x="6238476" y="2988946"/>
            <a:chExt cx="596837" cy="481799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5241D4A1-F05A-4944-95D0-77B3F21DE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7652" y="3004455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ˊ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104036FD-2702-4B79-BD0A-8DF776392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8476" y="2988946"/>
              <a:ext cx="392020" cy="48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ㄐㄧㄝ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3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932A747-322D-4541-867C-E8A60450A5BF}"/>
              </a:ext>
            </a:extLst>
          </p:cNvPr>
          <p:cNvSpPr/>
          <p:nvPr/>
        </p:nvSpPr>
        <p:spPr>
          <a:xfrm>
            <a:off x="349955" y="855494"/>
            <a:ext cx="8290896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因回頭看見了劉姥姥，忙笑道：「過來帶花兒。」一語未完，鳳姐兒便拉過劉姥姥來，笑道：「讓我打扮你老人家！」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5A9EA36F-DAD1-47FA-9659-3760B4FB0DC2}"/>
              </a:ext>
            </a:extLst>
          </p:cNvPr>
          <p:cNvCxnSpPr>
            <a:cxnSpLocks/>
          </p:cNvCxnSpPr>
          <p:nvPr/>
        </p:nvCxnSpPr>
        <p:spPr>
          <a:xfrm>
            <a:off x="459884" y="3317035"/>
            <a:ext cx="572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E34530FF-BD38-4D6C-89FA-3C44EB053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55" y="3330097"/>
            <a:ext cx="8794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鳳姐有意捉弄劉姥姥，以博取賈母高興，足見其慧黠機靈的反應</a:t>
            </a:r>
          </a:p>
        </p:txBody>
      </p:sp>
      <p:sp>
        <p:nvSpPr>
          <p:cNvPr id="31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45A7A44C-A8FF-45C1-ACB7-3591C3407C8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484933CA-E01E-4A63-A7F3-E5E02653531C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FA72676-1335-45BF-8063-58770DD62558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461DA9A-090F-4F19-8D1C-37E6ADBE2998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9C25098-11B4-4D62-8F6A-9715D5C13ECE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1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66501CA-4C01-449B-BE73-BAECB000E01E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0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F9BDDEC3-C68F-4415-AFF2-3A8DE565513D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C97D536D-D2EB-49DB-9A83-530894E6D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513" y="2522893"/>
            <a:ext cx="609550" cy="298679"/>
          </a:xfrm>
          <a:prstGeom prst="rect">
            <a:avLst/>
          </a:prstGeom>
        </p:spPr>
      </p:pic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5A9EA36F-DAD1-47FA-9659-3760B4FB0DC2}"/>
              </a:ext>
            </a:extLst>
          </p:cNvPr>
          <p:cNvCxnSpPr>
            <a:cxnSpLocks/>
          </p:cNvCxnSpPr>
          <p:nvPr/>
        </p:nvCxnSpPr>
        <p:spPr>
          <a:xfrm>
            <a:off x="4703513" y="2452641"/>
            <a:ext cx="388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7586CF86-D87C-4AA0-B202-AFA7A7E5ED74}"/>
              </a:ext>
            </a:extLst>
          </p:cNvPr>
          <p:cNvSpPr/>
          <p:nvPr/>
        </p:nvSpPr>
        <p:spPr>
          <a:xfrm>
            <a:off x="351697" y="743008"/>
            <a:ext cx="89403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spc="-50" dirty="0">
                <a:latin typeface="標楷體" panose="03000509000000000000" pitchFamily="65" charset="-120"/>
                <a:ea typeface="標楷體" panose="03000509000000000000" pitchFamily="65" charset="-120"/>
              </a:rPr>
              <a:t>說著，把一盤子花，橫三豎四的插了一頭。賈母和眾人笑的</a:t>
            </a:r>
            <a:r>
              <a:rPr lang="zh-TW" altLang="en-US" sz="3200" spc="-5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了不得</a:t>
            </a:r>
            <a:r>
              <a:rPr lang="zh-TW" altLang="en-US" sz="3200" spc="-50" dirty="0">
                <a:latin typeface="標楷體" panose="03000509000000000000" pitchFamily="65" charset="-120"/>
                <a:ea typeface="標楷體" panose="03000509000000000000" pitchFamily="65" charset="-120"/>
              </a:rPr>
              <a:t>。劉姥姥笑道：「我這頭也不知修了什麼福，今兒這樣</a:t>
            </a:r>
            <a:r>
              <a:rPr lang="zh-TW" altLang="en-US" sz="3200" spc="-5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體面</a:t>
            </a:r>
            <a:r>
              <a:rPr lang="zh-TW" altLang="en-US" sz="3200" spc="-50" dirty="0">
                <a:latin typeface="標楷體" panose="03000509000000000000" pitchFamily="65" charset="-120"/>
                <a:ea typeface="標楷體" panose="03000509000000000000" pitchFamily="65" charset="-120"/>
              </a:rPr>
              <a:t>起來！</a:t>
            </a:r>
            <a:r>
              <a:rPr lang="zh-TW" altLang="en-US" sz="3200" spc="-5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3200" spc="-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0A827DF-F374-4290-B1FE-A7DFDA14CFCD}"/>
              </a:ext>
            </a:extLst>
          </p:cNvPr>
          <p:cNvSpPr/>
          <p:nvPr/>
        </p:nvSpPr>
        <p:spPr>
          <a:xfrm>
            <a:off x="2436974" y="2086123"/>
            <a:ext cx="1271426" cy="525336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06DC866-C296-456A-862E-FD109CD58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973" y="2632797"/>
            <a:ext cx="1433987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超乎尋常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844C363-E554-48B0-9FAF-8E603CA4B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589" y="1706390"/>
            <a:ext cx="609550" cy="29867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5F32D814-3C4C-4909-9C86-4B3DA748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40" y="3626392"/>
            <a:ext cx="8720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寫鳳姐逢迎賈母，主導一場鬧劇，劉姥姥明知被人捉弄，卻仍笑臉迎人，不以為忤，順勢自我解嘲，博賈母及眾人一笑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2D172B9E-3A2D-46C6-B2A7-82959AEF3217}"/>
              </a:ext>
            </a:extLst>
          </p:cNvPr>
          <p:cNvCxnSpPr>
            <a:cxnSpLocks/>
          </p:cNvCxnSpPr>
          <p:nvPr/>
        </p:nvCxnSpPr>
        <p:spPr>
          <a:xfrm>
            <a:off x="8117589" y="1640577"/>
            <a:ext cx="72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17C0BDC-9593-47D1-A601-E4A2168CD086}"/>
              </a:ext>
            </a:extLst>
          </p:cNvPr>
          <p:cNvCxnSpPr>
            <a:cxnSpLocks/>
          </p:cNvCxnSpPr>
          <p:nvPr/>
        </p:nvCxnSpPr>
        <p:spPr>
          <a:xfrm>
            <a:off x="477583" y="3599696"/>
            <a:ext cx="666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30D41B92-F714-44F4-84CC-138F65D7C137}"/>
              </a:ext>
            </a:extLst>
          </p:cNvPr>
          <p:cNvSpPr/>
          <p:nvPr/>
        </p:nvSpPr>
        <p:spPr>
          <a:xfrm>
            <a:off x="4830514" y="3055046"/>
            <a:ext cx="828834" cy="535371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6BDD227-E85C-4351-B30E-C65670927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871" y="2673268"/>
            <a:ext cx="837477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好看</a:t>
            </a:r>
          </a:p>
        </p:txBody>
      </p:sp>
      <p:sp>
        <p:nvSpPr>
          <p:cNvPr id="27" name="文字方塊 48">
            <a:extLst>
              <a:ext uri="{FF2B5EF4-FFF2-40B4-BE49-F238E27FC236}">
                <a16:creationId xmlns:a16="http://schemas.microsoft.com/office/drawing/2014/main" id="{5CA55A44-35B1-4880-87C4-D48687012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570" y="918149"/>
            <a:ext cx="72347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鑲嵌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2CD6EFA6-26A3-4DED-B3AC-12AA69CEAA9E}"/>
              </a:ext>
            </a:extLst>
          </p:cNvPr>
          <p:cNvGrpSpPr/>
          <p:nvPr/>
        </p:nvGrpSpPr>
        <p:grpSpPr>
          <a:xfrm>
            <a:off x="4023583" y="906787"/>
            <a:ext cx="1620707" cy="696854"/>
            <a:chOff x="1056754" y="1720170"/>
            <a:chExt cx="1620707" cy="696854"/>
          </a:xfrm>
        </p:grpSpPr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E6F65CBC-E751-4492-A35A-1835C8D8F0F8}"/>
                </a:ext>
              </a:extLst>
            </p:cNvPr>
            <p:cNvSpPr/>
            <p:nvPr/>
          </p:nvSpPr>
          <p:spPr>
            <a:xfrm rot="5400000">
              <a:off x="1575778" y="181545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本框 328">
              <a:extLst>
                <a:ext uri="{FF2B5EF4-FFF2-40B4-BE49-F238E27FC236}">
                  <a16:creationId xmlns:a16="http://schemas.microsoft.com/office/drawing/2014/main" id="{AF7BBBC1-5F1D-4B2D-92D4-AB630F624B07}"/>
                </a:ext>
              </a:extLst>
            </p:cNvPr>
            <p:cNvSpPr txBox="1"/>
            <p:nvPr/>
          </p:nvSpPr>
          <p:spPr>
            <a:xfrm>
              <a:off x="1065632" y="1732552"/>
              <a:ext cx="595035" cy="279767"/>
            </a:xfrm>
            <a:prstGeom prst="rect">
              <a:avLst/>
            </a:prstGeom>
            <a:solidFill>
              <a:srgbClr val="C74932"/>
            </a:solidFill>
            <a:ln w="1905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修辭</a:t>
              </a:r>
            </a:p>
          </p:txBody>
        </p: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7CF8F2A5-E1A9-4363-9BD2-3933F5240AF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754" y="1732552"/>
              <a:ext cx="0" cy="684472"/>
            </a:xfrm>
            <a:prstGeom prst="line">
              <a:avLst/>
            </a:prstGeom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7E885312-FB70-4BDB-9495-309370128A0D}"/>
                </a:ext>
              </a:extLst>
            </p:cNvPr>
            <p:cNvCxnSpPr>
              <a:cxnSpLocks/>
            </p:cNvCxnSpPr>
            <p:nvPr/>
          </p:nvCxnSpPr>
          <p:spPr>
            <a:xfrm>
              <a:off x="2677461" y="1720170"/>
              <a:ext cx="0" cy="670537"/>
            </a:xfrm>
            <a:prstGeom prst="line">
              <a:avLst/>
            </a:prstGeom>
            <a:solidFill>
              <a:srgbClr val="C74932"/>
            </a:solidFill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等腰三角形 38">
              <a:extLst>
                <a:ext uri="{FF2B5EF4-FFF2-40B4-BE49-F238E27FC236}">
                  <a16:creationId xmlns:a16="http://schemas.microsoft.com/office/drawing/2014/main" id="{0631F436-CA1E-4E27-BC8E-C5043900DCA6}"/>
                </a:ext>
              </a:extLst>
            </p:cNvPr>
            <p:cNvSpPr/>
            <p:nvPr/>
          </p:nvSpPr>
          <p:spPr>
            <a:xfrm rot="16200000" flipH="1">
              <a:off x="2469708" y="1811714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BBBB55A5-F26D-4047-8265-31E74C6E77FC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2B2DEE9A-DC2B-46B7-B356-D079F29156BC}"/>
              </a:ext>
            </a:extLst>
          </p:cNvPr>
          <p:cNvCxnSpPr>
            <a:cxnSpLocks/>
          </p:cNvCxnSpPr>
          <p:nvPr/>
        </p:nvCxnSpPr>
        <p:spPr>
          <a:xfrm>
            <a:off x="477583" y="2628083"/>
            <a:ext cx="835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E4F7203-ED3A-48CA-8EAF-9D1B8EBF6730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81532F08-BEE4-4A2B-8106-41DB9A9CD33D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3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9B4FE048-5B3B-4826-B032-A571CE3658F6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4CFFEDF1-5DAB-4736-8B3B-889B9141EC6D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31849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24" grpId="0"/>
      <p:bldP spid="24" grpId="1"/>
      <p:bldP spid="21" grpId="0" animBg="1"/>
      <p:bldP spid="22" grpId="0" animBg="1"/>
      <p:bldP spid="22" grpId="1" animBg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91708"/>
            <a:ext cx="1190445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解題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CEAC257-6674-4774-9333-56DABFCFB8DB}"/>
              </a:ext>
            </a:extLst>
          </p:cNvPr>
          <p:cNvSpPr/>
          <p:nvPr/>
        </p:nvSpPr>
        <p:spPr>
          <a:xfrm>
            <a:off x="351699" y="1124369"/>
            <a:ext cx="84875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本文節選自</a:t>
            </a:r>
            <a:r>
              <a:rPr lang="en-US" altLang="zh-TW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紅樓夢</a:t>
            </a:r>
            <a:r>
              <a:rPr lang="en-US" altLang="zh-TW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第四十</a:t>
            </a:r>
            <a:r>
              <a:rPr lang="zh-TW" altLang="en-US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回「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史太君兩宴大觀園，金鴛鴦三宣牙牌</a:t>
            </a:r>
            <a:r>
              <a:rPr lang="zh-TW" altLang="en-US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令」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全文描寫劉</a:t>
            </a:r>
            <a:r>
              <a:rPr lang="zh-TW" altLang="en-US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姥  姥  遊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大觀園的種種趣事，刻劃出她純樸風趣、</a:t>
            </a:r>
            <a:r>
              <a:rPr lang="zh-TW" altLang="en-US" sz="30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熟諳 人情世故</a:t>
            </a:r>
            <a:r>
              <a:rPr lang="zh-TW" altLang="en-US" sz="30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的智慧，並藉由劉姥姥的見聞和感受，呈現賈府的奢華，映照出貧富懸殊的兩個世界。</a:t>
            </a:r>
          </a:p>
        </p:txBody>
      </p:sp>
      <p:sp>
        <p:nvSpPr>
          <p:cNvPr id="22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9F395A64-6933-4F53-9924-FB282CA12529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6">
            <a:extLst>
              <a:ext uri="{FF2B5EF4-FFF2-40B4-BE49-F238E27FC236}">
                <a16:creationId xmlns:a16="http://schemas.microsoft.com/office/drawing/2014/main" id="{3891DD82-D937-4F54-8997-F7ECB4A107DF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74625C9-B112-42D0-84DB-030760BAE84C}"/>
              </a:ext>
            </a:extLst>
          </p:cNvPr>
          <p:cNvSpPr txBox="1"/>
          <p:nvPr/>
        </p:nvSpPr>
        <p:spPr>
          <a:xfrm>
            <a:off x="7991718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150FA25-F7E9-49AF-BE35-124BA2EEC394}"/>
              </a:ext>
            </a:extLst>
          </p:cNvPr>
          <p:cNvGrpSpPr/>
          <p:nvPr/>
        </p:nvGrpSpPr>
        <p:grpSpPr>
          <a:xfrm>
            <a:off x="2921839" y="2293660"/>
            <a:ext cx="602141" cy="447289"/>
            <a:chOff x="7867881" y="1171269"/>
            <a:chExt cx="602141" cy="447289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2480E7D-B95E-4ABF-B43C-79707F6C0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361" y="117126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ˇ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06C5630D-48D2-44BD-BCC9-418796A16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ㄌ</a:t>
              </a:r>
              <a:endParaRPr lang="en-US" altLang="zh-TW" sz="1200" b="1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13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ㄠ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150FA25-F7E9-49AF-BE35-124BA2EEC394}"/>
              </a:ext>
            </a:extLst>
          </p:cNvPr>
          <p:cNvGrpSpPr/>
          <p:nvPr/>
        </p:nvGrpSpPr>
        <p:grpSpPr>
          <a:xfrm>
            <a:off x="3547587" y="2080020"/>
            <a:ext cx="489610" cy="675145"/>
            <a:chOff x="7867881" y="943413"/>
            <a:chExt cx="489610" cy="675145"/>
          </a:xfrm>
        </p:grpSpPr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2480E7D-B95E-4ABF-B43C-79707F6C0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9830" y="943413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˙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6C5630D-48D2-44BD-BCC9-418796A16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ㄌ</a:t>
              </a:r>
              <a:endParaRPr lang="en-US" altLang="zh-TW" sz="1200" b="1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>
                <a:lnSpc>
                  <a:spcPts val="13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ㄠ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48E7188-0746-4AE1-A95D-2C56FFDE2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56" y="3004552"/>
            <a:ext cx="392020" cy="25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zh-TW" altLang="en-US" sz="1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ㄢ</a:t>
            </a:r>
            <a:endParaRPr lang="en-US" altLang="zh-TW" sz="1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91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7586CF86-D87C-4AA0-B202-AFA7A7E5ED74}"/>
              </a:ext>
            </a:extLst>
          </p:cNvPr>
          <p:cNvSpPr/>
          <p:nvPr/>
        </p:nvSpPr>
        <p:spPr>
          <a:xfrm>
            <a:off x="351697" y="743008"/>
            <a:ext cx="836213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眾人笑道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：「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你還不拔下來摔到他臉上呢，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你打扮的成了老妖精了！」劉姥姥笑道：「我雖老了，年輕時也風流，愛個花兒粉兒的，今兒索性做個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風流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！」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844C363-E554-48B0-9FAF-8E603CA4B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170" y="2706231"/>
            <a:ext cx="609550" cy="29867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5F32D814-3C4C-4909-9C86-4B3DA748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651" y="3600131"/>
            <a:ext cx="39485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劉姥姥為鳳姐解圍， 可見劉姥姥深諳世故， 明知在人屋簷下不能多所計較，不如自我解嘲，表示自己亦愛打扮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2B2DEE9A-DC2B-46B7-B356-D079F29156BC}"/>
              </a:ext>
            </a:extLst>
          </p:cNvPr>
          <p:cNvCxnSpPr>
            <a:cxnSpLocks/>
          </p:cNvCxnSpPr>
          <p:nvPr/>
        </p:nvCxnSpPr>
        <p:spPr>
          <a:xfrm>
            <a:off x="5353294" y="2612298"/>
            <a:ext cx="338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2D172B9E-3A2D-46C6-B2A7-82959AEF3217}"/>
              </a:ext>
            </a:extLst>
          </p:cNvPr>
          <p:cNvCxnSpPr>
            <a:cxnSpLocks/>
          </p:cNvCxnSpPr>
          <p:nvPr/>
        </p:nvCxnSpPr>
        <p:spPr>
          <a:xfrm>
            <a:off x="430164" y="4566225"/>
            <a:ext cx="399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17C0BDC-9593-47D1-A601-E4A2168CD086}"/>
              </a:ext>
            </a:extLst>
          </p:cNvPr>
          <p:cNvCxnSpPr>
            <a:cxnSpLocks/>
          </p:cNvCxnSpPr>
          <p:nvPr/>
        </p:nvCxnSpPr>
        <p:spPr>
          <a:xfrm>
            <a:off x="430164" y="3588810"/>
            <a:ext cx="831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30D41B92-F714-44F4-84CC-138F65D7C137}"/>
              </a:ext>
            </a:extLst>
          </p:cNvPr>
          <p:cNvSpPr/>
          <p:nvPr/>
        </p:nvSpPr>
        <p:spPr>
          <a:xfrm>
            <a:off x="2524098" y="4056355"/>
            <a:ext cx="1231340" cy="489968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6BDD227-E85C-4351-B30E-C65670927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63" y="4619472"/>
            <a:ext cx="2355835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年老而花俏的人</a:t>
            </a:r>
          </a:p>
        </p:txBody>
      </p:sp>
      <p:sp>
        <p:nvSpPr>
          <p:cNvPr id="27" name="文字方塊 48">
            <a:extLst>
              <a:ext uri="{FF2B5EF4-FFF2-40B4-BE49-F238E27FC236}">
                <a16:creationId xmlns:a16="http://schemas.microsoft.com/office/drawing/2014/main" id="{A8BF6CD0-423A-4EA5-B4BC-7A07488B2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11" y="1848455"/>
            <a:ext cx="88842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 smtClean="0">
                <a:solidFill>
                  <a:srgbClr val="C74932"/>
                </a:solidFill>
                <a:ea typeface="微軟正黑體" panose="020B0604030504040204" pitchFamily="34" charset="-120"/>
              </a:rPr>
              <a:t>隱喻</a:t>
            </a:r>
            <a:endParaRPr lang="zh-TW" altLang="en-US" sz="2100" b="1" dirty="0">
              <a:solidFill>
                <a:srgbClr val="C74932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D612B261-1174-4E87-8030-5A8BDC6E5468}"/>
              </a:ext>
            </a:extLst>
          </p:cNvPr>
          <p:cNvGrpSpPr/>
          <p:nvPr/>
        </p:nvGrpSpPr>
        <p:grpSpPr>
          <a:xfrm>
            <a:off x="4413291" y="872757"/>
            <a:ext cx="4457190" cy="1697841"/>
            <a:chOff x="5453773" y="692866"/>
            <a:chExt cx="4457190" cy="1697841"/>
          </a:xfrm>
        </p:grpSpPr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EA55FF8E-11E0-4626-BED4-50320A81D765}"/>
                </a:ext>
              </a:extLst>
            </p:cNvPr>
            <p:cNvSpPr/>
            <p:nvPr/>
          </p:nvSpPr>
          <p:spPr>
            <a:xfrm rot="5400000">
              <a:off x="9714096" y="776789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本框 328">
              <a:extLst>
                <a:ext uri="{FF2B5EF4-FFF2-40B4-BE49-F238E27FC236}">
                  <a16:creationId xmlns:a16="http://schemas.microsoft.com/office/drawing/2014/main" id="{DCC704D8-FED1-4B75-864A-C85F72B29FBE}"/>
                </a:ext>
              </a:extLst>
            </p:cNvPr>
            <p:cNvSpPr txBox="1"/>
            <p:nvPr/>
          </p:nvSpPr>
          <p:spPr>
            <a:xfrm>
              <a:off x="9203950" y="693886"/>
              <a:ext cx="595035" cy="279767"/>
            </a:xfrm>
            <a:prstGeom prst="rect">
              <a:avLst/>
            </a:prstGeom>
            <a:solidFill>
              <a:srgbClr val="C74932"/>
            </a:solidFill>
            <a:ln w="1905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修辭</a:t>
              </a:r>
            </a:p>
          </p:txBody>
        </p: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A2F69D2F-AFC4-4C5D-BEB7-26ACFA629961}"/>
                </a:ext>
              </a:extLst>
            </p:cNvPr>
            <p:cNvCxnSpPr>
              <a:cxnSpLocks/>
            </p:cNvCxnSpPr>
            <p:nvPr/>
          </p:nvCxnSpPr>
          <p:spPr>
            <a:xfrm>
              <a:off x="9195072" y="693886"/>
              <a:ext cx="0" cy="684472"/>
            </a:xfrm>
            <a:prstGeom prst="line">
              <a:avLst/>
            </a:prstGeom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FCE171CD-49FE-4C6A-A567-4B640A87FFD8}"/>
                </a:ext>
              </a:extLst>
            </p:cNvPr>
            <p:cNvCxnSpPr>
              <a:cxnSpLocks/>
            </p:cNvCxnSpPr>
            <p:nvPr/>
          </p:nvCxnSpPr>
          <p:spPr>
            <a:xfrm>
              <a:off x="5573248" y="1720170"/>
              <a:ext cx="0" cy="670537"/>
            </a:xfrm>
            <a:prstGeom prst="line">
              <a:avLst/>
            </a:prstGeom>
            <a:solidFill>
              <a:srgbClr val="C74932"/>
            </a:solidFill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等腰三角形 38">
              <a:extLst>
                <a:ext uri="{FF2B5EF4-FFF2-40B4-BE49-F238E27FC236}">
                  <a16:creationId xmlns:a16="http://schemas.microsoft.com/office/drawing/2014/main" id="{02719D12-0BE5-4C5A-87FC-29F844075A55}"/>
                </a:ext>
              </a:extLst>
            </p:cNvPr>
            <p:cNvSpPr/>
            <p:nvPr/>
          </p:nvSpPr>
          <p:spPr>
            <a:xfrm rot="16200000" flipH="1">
              <a:off x="5369850" y="181545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26B05B58-A92D-4FE6-B21B-541D7055323F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E8CBFBD-20D6-4D7F-88FA-5172C3DE9CA3}"/>
              </a:ext>
            </a:extLst>
          </p:cNvPr>
          <p:cNvSpPr txBox="1"/>
          <p:nvPr/>
        </p:nvSpPr>
        <p:spPr>
          <a:xfrm>
            <a:off x="2924072" y="3826921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sp>
        <p:nvSpPr>
          <p:cNvPr id="30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09F9B6A-C816-4716-BAE5-13410735CF71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39CB202-9F4A-4D63-9F4C-C64B20973A05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3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2B991B89-18D8-44EF-83B0-7A4241588650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4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D8B1CE6D-B5E2-4AEF-8E1D-E0EFA0796932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273553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1" grpId="0" animBg="1"/>
      <p:bldP spid="22" grpId="0" animBg="1"/>
      <p:bldP spid="22" grpId="1" animBg="1"/>
      <p:bldP spid="27" grpId="0"/>
      <p:bldP spid="27" grpId="1"/>
      <p:bldP spid="2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4D72CC1B-E5F6-43EF-B760-EFE7F89DA4A6}"/>
              </a:ext>
            </a:extLst>
          </p:cNvPr>
          <p:cNvSpPr txBox="1"/>
          <p:nvPr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-1" y="115613"/>
            <a:ext cx="4990012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4017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義辨：風流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747154"/>
              </p:ext>
            </p:extLst>
          </p:nvPr>
        </p:nvGraphicFramePr>
        <p:xfrm>
          <a:off x="343419" y="916165"/>
          <a:ext cx="847401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672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4711338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指喜歡花俏，追求流行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我雖老了，年輕時也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風流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傑出不凡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大江東去，浪淘盡，千古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風流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人物。（蘇軾</a:t>
                      </a:r>
                      <a:r>
                        <a:rPr lang="en-US" alt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〈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念奴嬌</a:t>
                      </a:r>
                      <a:r>
                        <a:rPr lang="en-US" alt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〉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）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63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風度灑脫，才學淵深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吾愛孟夫子，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風流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天下聞。</a:t>
                      </a:r>
                      <a:r>
                        <a:rPr lang="en-US" alt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lang="en-US" alt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（李白</a:t>
                      </a:r>
                      <a:r>
                        <a:rPr lang="en-US" alt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〈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贈孟浩然</a:t>
                      </a:r>
                      <a:r>
                        <a:rPr lang="en-US" alt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〉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）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521264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729A015-DA8C-482C-B36B-BBA224A95F83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0718E5C-6418-47C7-B7DF-66D6759EBB9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10CB64E-D902-4C4D-9CDD-4EA9B95D3B61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6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CBDFA3C1-5AC7-4832-A09B-DAC01080A9D0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6">
            <a:extLst>
              <a:ext uri="{FF2B5EF4-FFF2-40B4-BE49-F238E27FC236}">
                <a16:creationId xmlns:a16="http://schemas.microsoft.com/office/drawing/2014/main" id="{D9E66334-37A2-43B8-897E-0BF53320E883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D4017D7-CB72-4A5F-8477-A96455B669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0"/>
            <a:ext cx="1006929" cy="163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529696"/>
              </p:ext>
            </p:extLst>
          </p:nvPr>
        </p:nvGraphicFramePr>
        <p:xfrm>
          <a:off x="343419" y="916165"/>
          <a:ext cx="8474010" cy="2395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672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4711338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韻味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不著一字，盡得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風流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（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司空圖</a:t>
                      </a:r>
                      <a:r>
                        <a:rPr lang="en-US" alt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〈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詩品</a:t>
                      </a:r>
                      <a:r>
                        <a:rPr lang="en-US" alt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〉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）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595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zh-TW" sz="28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形容男子處處留情</a:t>
                      </a:r>
                      <a:r>
                        <a:rPr lang="zh-TW" sz="2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，</a:t>
                      </a:r>
                      <a:endParaRPr lang="en-US" altLang="zh-TW" sz="28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zh-TW" sz="2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貪</a:t>
                      </a:r>
                      <a:r>
                        <a:rPr lang="zh-TW" sz="28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好女色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zh-TW" sz="28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牡丹花下死，做鬼</a:t>
                      </a:r>
                      <a:r>
                        <a:rPr lang="zh-TW" sz="2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也</a:t>
                      </a:r>
                      <a:r>
                        <a:rPr lang="zh-TW" altLang="en-US" sz="2800" dirty="0" smtClean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風流</a:t>
                      </a:r>
                      <a:r>
                        <a:rPr lang="zh-TW" sz="2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endParaRPr lang="zh-TW" sz="2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349113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729A015-DA8C-482C-B36B-BBA224A95F83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0718E5C-6418-47C7-B7DF-66D6759EBB9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9E039168-4FD1-43BD-95AB-4128AFEDD41F}"/>
              </a:ext>
            </a:extLst>
          </p:cNvPr>
          <p:cNvSpPr txBox="1"/>
          <p:nvPr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F4104A6-1D9E-4FD6-8D01-F39F5149E7FD}"/>
              </a:ext>
            </a:extLst>
          </p:cNvPr>
          <p:cNvSpPr/>
          <p:nvPr/>
        </p:nvSpPr>
        <p:spPr>
          <a:xfrm>
            <a:off x="-1" y="115613"/>
            <a:ext cx="4990012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11086554-5D58-4D0D-BAA2-CF2BFC8F1432}"/>
              </a:ext>
            </a:extLst>
          </p:cNvPr>
          <p:cNvSpPr txBox="1"/>
          <p:nvPr/>
        </p:nvSpPr>
        <p:spPr>
          <a:xfrm>
            <a:off x="250131" y="162891"/>
            <a:ext cx="494017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義辨：風流</a:t>
            </a:r>
          </a:p>
        </p:txBody>
      </p:sp>
      <p:sp>
        <p:nvSpPr>
          <p:cNvPr id="19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5A9ECE00-0619-414D-8D56-7F14ACB2AAD4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0" name="箭號: 向右 5">
            <a:extLst>
              <a:ext uri="{FF2B5EF4-FFF2-40B4-BE49-F238E27FC236}">
                <a16:creationId xmlns:a16="http://schemas.microsoft.com/office/drawing/2014/main" id="{E96843CF-A110-4B9A-BA9A-2EB1621A95BF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559088B4-E583-4E96-AECD-7201EE791E3E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3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819400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大觀樓下： 賈母簪花的排場，及劉姥姥受捉弄卻不以為忤。</a:t>
            </a:r>
          </a:p>
        </p:txBody>
      </p:sp>
      <p:sp>
        <p:nvSpPr>
          <p:cNvPr id="3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38630493-1764-440A-BAC4-95A845C526B0}"/>
              </a:ext>
            </a:extLst>
          </p:cNvPr>
          <p:cNvSpPr txBox="1"/>
          <p:nvPr/>
        </p:nvSpPr>
        <p:spPr>
          <a:xfrm>
            <a:off x="7348690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BF49CA1-C818-49C6-9978-8DA4DA4B8B2B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08801A1-60D1-4966-8281-7B2CE74659B6}"/>
              </a:ext>
            </a:extLst>
          </p:cNvPr>
          <p:cNvSpPr/>
          <p:nvPr/>
        </p:nvSpPr>
        <p:spPr>
          <a:xfrm>
            <a:off x="2" y="115613"/>
            <a:ext cx="3705495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4861A2A-86EE-479F-AEA0-B1D65BDA1212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12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8F65AEC0-8175-4FFA-BAE9-2FC195907C28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39925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8" y="1131652"/>
            <a:ext cx="8243351" cy="263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透過賈母簪花，顯現賈母地位及眾人的殷勤。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鳳姐主導鬧劇，目的為博取賈母歡心。劉姥姥順勢配合，且自我解嘲為老風流，引眾人發噱。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對比：豪門富貴，晚輩愛戴的賈母／帶著孫子，登門求助的劉姥姥。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526544E-9441-42A1-8F51-1BB69A5F83B8}"/>
              </a:ext>
            </a:extLst>
          </p:cNvPr>
          <p:cNvSpPr/>
          <p:nvPr/>
        </p:nvSpPr>
        <p:spPr>
          <a:xfrm>
            <a:off x="2" y="115613"/>
            <a:ext cx="3705495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22A2E689-9151-40AA-BB97-0EA32AA63FDF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9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2C864D9B-487E-4533-9C2F-26467C52CCB1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746B0B52-7348-43FB-A262-D4AE832BFFE9}"/>
              </a:ext>
            </a:extLst>
          </p:cNvPr>
          <p:cNvSpPr txBox="1"/>
          <p:nvPr/>
        </p:nvSpPr>
        <p:spPr>
          <a:xfrm>
            <a:off x="7348690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D4EE953-6190-443C-B8BB-B51CFBD64405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P.134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70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314093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鳳姐兒藉「打扮」來捉弄劉姥姥，劉姥姥的反應為何？她為什麼如此反應？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1475035"/>
            <a:ext cx="8226166" cy="15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劉姥姥不但不以為忤，還自我調侃，配合演出。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她深知自己在人屋簷下，與其計較尊嚴得失，不如開懷地自我解嘲，求得大家同樂。</a:t>
            </a:r>
          </a:p>
        </p:txBody>
      </p:sp>
      <p:sp>
        <p:nvSpPr>
          <p:cNvPr id="14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9AAE901B-1856-4062-883A-157AEA8EC053}"/>
              </a:ext>
            </a:extLst>
          </p:cNvPr>
          <p:cNvSpPr txBox="1"/>
          <p:nvPr/>
        </p:nvSpPr>
        <p:spPr>
          <a:xfrm>
            <a:off x="7348690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A2CB62B-C91E-48F3-95E7-161A8795D375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本框 328">
            <a:extLst>
              <a:ext uri="{FF2B5EF4-FFF2-40B4-BE49-F238E27FC236}">
                <a16:creationId xmlns:a16="http://schemas.microsoft.com/office/drawing/2014/main" id="{9033ACFC-E1D7-49D1-9E4E-1B735BCA87AB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6【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ACA0FD9-6E14-4BA4-9821-9AE71146413D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9504D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23532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78A704D5-8796-4C3F-ADCD-F6A6C72F64FC}"/>
              </a:ext>
            </a:extLst>
          </p:cNvPr>
          <p:cNvSpPr/>
          <p:nvPr/>
        </p:nvSpPr>
        <p:spPr>
          <a:xfrm>
            <a:off x="351697" y="852106"/>
            <a:ext cx="8517983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說笑間，已來至沁 芳亭上。丫鬟們抱了個大錦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子來，鋪在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闌干榻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板上，賈母倚闌坐下，命劉姥姥也坐在旁邊，因問他：「這園子好不好？」劉姥姥念佛，說道：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C4EFF5-96B6-4338-B761-33425800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191" y="3367293"/>
            <a:ext cx="609550" cy="2986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7" y="4148784"/>
            <a:ext cx="3916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流露出賈母得意自豪的心態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6743176" y="3305523"/>
            <a:ext cx="205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A981939-4C7E-420A-80B1-EEB5DF355D86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778CB92-628F-4C7C-BB86-BC2D477E1A42}"/>
              </a:ext>
            </a:extLst>
          </p:cNvPr>
          <p:cNvCxnSpPr>
            <a:cxnSpLocks/>
          </p:cNvCxnSpPr>
          <p:nvPr/>
        </p:nvCxnSpPr>
        <p:spPr>
          <a:xfrm>
            <a:off x="452653" y="4129822"/>
            <a:ext cx="43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A16E769-36AE-4180-8251-1D96F3EB9B36}"/>
              </a:ext>
            </a:extLst>
          </p:cNvPr>
          <p:cNvGrpSpPr/>
          <p:nvPr/>
        </p:nvGrpSpPr>
        <p:grpSpPr>
          <a:xfrm>
            <a:off x="4826926" y="2009488"/>
            <a:ext cx="602141" cy="447289"/>
            <a:chOff x="7867881" y="1171269"/>
            <a:chExt cx="602141" cy="447289"/>
          </a:xfrm>
        </p:grpSpPr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0F48018A-F1A2-43D8-83C9-8BDCCCA708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361" y="1171269"/>
              <a:ext cx="467661" cy="360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ˋ </a:t>
              </a:r>
              <a:endParaRPr lang="en-US" altLang="zh-TW" sz="9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8341884E-0682-4DB6-BF1B-69CD4FC3F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ㄊㄚ</a:t>
              </a:r>
              <a:endParaRPr lang="en-US" altLang="zh-TW" sz="12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FA414680-6E98-4BF3-A7FC-D51D5001BB20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1492AED-649F-4017-AA73-68A68847157E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3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884F467-7DEE-4340-8314-8E75D310FE1D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8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32521BAC-2FAD-4173-91B5-495F3817D44E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4433414" y="1178718"/>
            <a:ext cx="596837" cy="481799"/>
            <a:chOff x="6238476" y="2988946"/>
            <a:chExt cx="596837" cy="481799"/>
          </a:xfrm>
        </p:grpSpPr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5241D4A1-F05A-4944-95D0-77B3F21DE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7652" y="3004455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ˋ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104036FD-2702-4B79-BD0A-8DF776392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8476" y="2988946"/>
              <a:ext cx="392020" cy="48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zh-TW" altLang="en-US" sz="12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ㄑㄧㄣ </a:t>
              </a:r>
              <a:endParaRPr lang="en-US" altLang="zh-TW" sz="1200" b="1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0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48DFC0E3-8CD7-45E1-8B56-5CC2889E393C}"/>
              </a:ext>
            </a:extLst>
          </p:cNvPr>
          <p:cNvSpPr txBox="1"/>
          <p:nvPr/>
        </p:nvSpPr>
        <p:spPr>
          <a:xfrm>
            <a:off x="3761314" y="1729721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sp>
        <p:nvSpPr>
          <p:cNvPr id="31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48DFC0E3-8CD7-45E1-8B56-5CC2889E393C}"/>
              </a:ext>
            </a:extLst>
          </p:cNvPr>
          <p:cNvSpPr txBox="1"/>
          <p:nvPr/>
        </p:nvSpPr>
        <p:spPr>
          <a:xfrm>
            <a:off x="4610688" y="1731868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sp>
        <p:nvSpPr>
          <p:cNvPr id="32" name="文本框 328">
            <a:hlinkClick r:id="rId10" action="ppaction://hlinksldjump"/>
            <a:extLst>
              <a:ext uri="{FF2B5EF4-FFF2-40B4-BE49-F238E27FC236}">
                <a16:creationId xmlns:a16="http://schemas.microsoft.com/office/drawing/2014/main" id="{48DFC0E3-8CD7-45E1-8B56-5CC2889E393C}"/>
              </a:ext>
            </a:extLst>
          </p:cNvPr>
          <p:cNvSpPr txBox="1"/>
          <p:nvPr/>
        </p:nvSpPr>
        <p:spPr>
          <a:xfrm>
            <a:off x="1307701" y="1727887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</p:spTree>
    <p:extLst>
      <p:ext uri="{BB962C8B-B14F-4D97-AF65-F5344CB8AC3E}">
        <p14:creationId xmlns:p14="http://schemas.microsoft.com/office/powerpoint/2010/main" val="27252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30" grpId="0" animBg="1"/>
      <p:bldP spid="31" grpId="0" animBg="1"/>
      <p:bldP spid="3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4D72CC1B-E5F6-43EF-B760-EFE7F89DA4A6}"/>
              </a:ext>
            </a:extLst>
          </p:cNvPr>
          <p:cNvSpPr txBox="1"/>
          <p:nvPr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D564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目次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-1" y="115613"/>
            <a:ext cx="4615544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4017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lvl="0" algn="just">
              <a:defRPr/>
            </a:pPr>
            <a:r>
              <a:rPr kumimoji="0" lang="en-US" altLang="zh-TW" sz="32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〈</a:t>
            </a:r>
            <a:r>
              <a:rPr kumimoji="0" lang="zh-TW" altLang="en-US" sz="32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第三段</a:t>
            </a:r>
            <a:r>
              <a:rPr kumimoji="0" lang="en-US" altLang="zh-TW" sz="3200" b="1" i="0" u="none" strike="noStrike" kern="1200" cap="none" spc="4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</a:t>
            </a:r>
            <a:r>
              <a:rPr kumimoji="0" lang="zh-TW" altLang="en-US" sz="3200" b="1" i="0" u="none" strike="noStrike" kern="1200" cap="none" spc="4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辨</a:t>
            </a:r>
            <a:r>
              <a:rPr kumimoji="0" lang="zh-TW" altLang="en-US" sz="3200" b="1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：褥</a:t>
            </a:r>
          </a:p>
        </p:txBody>
      </p:sp>
      <p:sp>
        <p:nvSpPr>
          <p:cNvPr id="1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729A015-DA8C-482C-B36B-BBA224A95F83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0718E5C-6418-47C7-B7DF-66D6759EBB9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課本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P.135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10CB64E-D902-4C4D-9CDD-4EA9B95D3B61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6321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目次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E47B4959-600A-49FD-824A-8D89AFD5A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979760"/>
              </p:ext>
            </p:extLst>
          </p:nvPr>
        </p:nvGraphicFramePr>
        <p:xfrm>
          <a:off x="343419" y="916165"/>
          <a:ext cx="8347735" cy="310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41">
                  <a:extLst>
                    <a:ext uri="{9D8B030D-6E8A-4147-A177-3AD203B41FA5}">
                      <a16:colId xmlns:a16="http://schemas.microsoft.com/office/drawing/2014/main" val="2485508574"/>
                    </a:ext>
                  </a:extLst>
                </a:gridCol>
                <a:gridCol w="1837509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5421085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形</a:t>
                      </a:r>
                      <a:endParaRPr lang="en-US" altLang="zh-TW" sz="22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6444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褥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ㄖㄨˋ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床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褥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縟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ㄖㄨˋ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繁文</a:t>
                      </a:r>
                      <a:r>
                        <a:rPr lang="zh-TW" altLang="zh-TW" sz="2800" kern="1200" dirty="0" smtClean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縟</a:t>
                      </a:r>
                      <a:r>
                        <a:rPr lang="zh-TW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節</a:t>
                      </a:r>
                      <a:r>
                        <a:rPr lang="zh-TW" altLang="en-US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endParaRPr lang="zh-TW" altLang="en-US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63042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ㄖㄨˋ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溽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暑。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847336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耨</a:t>
                      </a:r>
                      <a:endParaRPr lang="zh-TW" altLang="en-US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zh-TW" sz="2800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ㄋㄡˋ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深耕易</a:t>
                      </a:r>
                      <a:r>
                        <a:rPr lang="zh-TW" altLang="zh-TW" sz="2800" kern="1200" dirty="0" smtClean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耨</a:t>
                      </a:r>
                      <a:r>
                        <a:rPr lang="zh-TW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  <a:endParaRPr lang="zh-TW" altLang="en-US" sz="280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991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4D72CC1B-E5F6-43EF-B760-EFE7F89DA4A6}"/>
              </a:ext>
            </a:extLst>
          </p:cNvPr>
          <p:cNvSpPr txBox="1"/>
          <p:nvPr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-2" y="115613"/>
            <a:ext cx="5025543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4017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詞辨：欄干</a:t>
            </a:r>
            <a:endParaRPr lang="zh-TW" altLang="en-US" sz="3200" b="1" spc="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729A015-DA8C-482C-B36B-BBA224A95F83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0718E5C-6418-47C7-B7DF-66D6759EBB9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10CB64E-D902-4C4D-9CDD-4EA9B95D3B61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215933"/>
              </p:ext>
            </p:extLst>
          </p:nvPr>
        </p:nvGraphicFramePr>
        <p:xfrm>
          <a:off x="343419" y="916165"/>
          <a:ext cx="8474010" cy="3499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5631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4988379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竹木或金屬條編成的柵欄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鋪在</a:t>
                      </a: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闌干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榻板上。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595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縱橫散亂的樣子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夢啼妝淚紅</a:t>
                      </a: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闌干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。（白居易〈琵琶行并序〉）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83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星光橫斜參差的樣子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更深月色半人家，北斗</a:t>
                      </a: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闌干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南斗斜。（劉方平〈月夜〉）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349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8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4D72CC1B-E5F6-43EF-B760-EFE7F89DA4A6}"/>
              </a:ext>
            </a:extLst>
          </p:cNvPr>
          <p:cNvSpPr txBox="1"/>
          <p:nvPr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-1" y="115613"/>
            <a:ext cx="4572002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4017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字辨：</a:t>
            </a:r>
            <a:r>
              <a:rPr lang="zh-TW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榻</a:t>
            </a:r>
            <a:endParaRPr lang="zh-TW" altLang="en-US" sz="3200" b="1" spc="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1729A015-DA8C-482C-B36B-BBA224A95F83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0718E5C-6418-47C7-B7DF-66D6759EBB9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B10CB64E-D902-4C4D-9CDD-4EA9B95D3B61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575927"/>
              </p:ext>
            </p:extLst>
          </p:nvPr>
        </p:nvGraphicFramePr>
        <p:xfrm>
          <a:off x="343419" y="916165"/>
          <a:ext cx="7648248" cy="3781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219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1953305">
                  <a:extLst>
                    <a:ext uri="{9D8B030D-6E8A-4147-A177-3AD203B41FA5}">
                      <a16:colId xmlns:a16="http://schemas.microsoft.com/office/drawing/2014/main" val="2468156121"/>
                    </a:ext>
                  </a:extLst>
                </a:gridCol>
                <a:gridCol w="4366724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形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榻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ㄊㄚˋ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榻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床、軟</a:t>
                      </a: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榻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蹋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ㄊㄚˋ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蹧</a:t>
                      </a: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蹋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848745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遢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ㄊㄚˋ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邋裡邋</a:t>
                      </a: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遢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9030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搨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ㄊㄚˋ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搨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本。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923489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塌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ㄊㄚ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倒</a:t>
                      </a:r>
                      <a:r>
                        <a:rPr lang="zh-TW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塌</a:t>
                      </a:r>
                      <a:r>
                        <a:rPr lang="zh-TW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7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0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91708"/>
            <a:ext cx="2347959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寫作背景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CEAC257-6674-4774-9333-56DABFCFB8DB}"/>
              </a:ext>
            </a:extLst>
          </p:cNvPr>
          <p:cNvSpPr/>
          <p:nvPr/>
        </p:nvSpPr>
        <p:spPr>
          <a:xfrm>
            <a:off x="351699" y="1124369"/>
            <a:ext cx="8487501" cy="314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20000"/>
              </a:lnSpc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《紅樓夢》是曹雪芹生活與思想的縮影。曹家曾顯赫，又因抄家而敗落，曹雪芹的生平際遇也因而隨之起伏。少年時期鐘鳴鼎食，家族間人際關係錯綜複雜；家道中落後，飽嘗</a:t>
            </a:r>
            <a:r>
              <a:rPr lang="zh-TW" altLang="zh-TW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人情冷暖</a:t>
            </a:r>
            <a:r>
              <a:rPr lang="zh-TW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世態炎涼</a:t>
            </a:r>
            <a:r>
              <a:rPr lang="zh-TW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。這種興衰無常的親身經歷，對曹雪芹影響甚大，因而建構了《紅樓夢》一書</a:t>
            </a:r>
            <a:r>
              <a:rPr lang="zh-TW" altLang="zh-TW" sz="2800" spc="-8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空幻悲觀</a:t>
            </a:r>
            <a:r>
              <a:rPr lang="zh-TW" altLang="zh-TW" sz="2800" spc="-8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的基調。</a:t>
            </a:r>
            <a:endParaRPr lang="zh-TW" altLang="zh-TW" sz="2800" spc="-8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AB67F3F4-E1E3-43FB-920D-4E5056787026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D629418D-F1C2-4D63-A3DC-CBF2D597F7ED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9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B3DE6B59-DDBD-4599-B1C5-78E8896AF130}"/>
              </a:ext>
            </a:extLst>
          </p:cNvPr>
          <p:cNvSpPr/>
          <p:nvPr/>
        </p:nvSpPr>
        <p:spPr>
          <a:xfrm>
            <a:off x="375418" y="668398"/>
            <a:ext cx="85805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我們鄉下人到了年下，都上城來買畫兒貼。閒了的時候兒，大家都說：怎麼得到畫兒上逛逛！想著那個畫兒也不過是假的，那裡有這個真地方兒？誰知今兒進這園裡一瞧，竟比那畫兒還強十倍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844C363-E554-48B0-9FAF-8E603CA4B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11" y="1410978"/>
            <a:ext cx="609550" cy="29867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5F32D814-3C4C-4909-9C86-4B3DA748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3684410"/>
            <a:ext cx="5807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將園景比作圖畫，襯托出大觀園的美景，表面上如村婦見識，然卻是抑己揚人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2D172B9E-3A2D-46C6-B2A7-82959AEF3217}"/>
              </a:ext>
            </a:extLst>
          </p:cNvPr>
          <p:cNvCxnSpPr>
            <a:cxnSpLocks/>
          </p:cNvCxnSpPr>
          <p:nvPr/>
        </p:nvCxnSpPr>
        <p:spPr>
          <a:xfrm>
            <a:off x="444011" y="1365625"/>
            <a:ext cx="838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FCBEE451-16C7-406F-A307-864DA61B68E0}"/>
              </a:ext>
            </a:extLst>
          </p:cNvPr>
          <p:cNvCxnSpPr>
            <a:cxnSpLocks/>
          </p:cNvCxnSpPr>
          <p:nvPr/>
        </p:nvCxnSpPr>
        <p:spPr>
          <a:xfrm>
            <a:off x="419693" y="2106939"/>
            <a:ext cx="842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A25610CB-0F9D-4197-A2F6-B6EB5CB09F92}"/>
              </a:ext>
            </a:extLst>
          </p:cNvPr>
          <p:cNvCxnSpPr>
            <a:cxnSpLocks/>
          </p:cNvCxnSpPr>
          <p:nvPr/>
        </p:nvCxnSpPr>
        <p:spPr>
          <a:xfrm>
            <a:off x="419693" y="2828663"/>
            <a:ext cx="842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196631FE-BFA0-4C88-BC95-2F360E0A5C51}"/>
              </a:ext>
            </a:extLst>
          </p:cNvPr>
          <p:cNvCxnSpPr>
            <a:cxnSpLocks/>
          </p:cNvCxnSpPr>
          <p:nvPr/>
        </p:nvCxnSpPr>
        <p:spPr>
          <a:xfrm>
            <a:off x="419693" y="3555829"/>
            <a:ext cx="842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0DA60EB2-60E9-4443-8C50-D4C17707F49C}"/>
              </a:ext>
            </a:extLst>
          </p:cNvPr>
          <p:cNvCxnSpPr>
            <a:cxnSpLocks/>
          </p:cNvCxnSpPr>
          <p:nvPr/>
        </p:nvCxnSpPr>
        <p:spPr>
          <a:xfrm>
            <a:off x="419693" y="4311427"/>
            <a:ext cx="205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40E3E6B0-DDEA-4707-B393-58DBDAAB7D5F}"/>
              </a:ext>
            </a:extLst>
          </p:cNvPr>
          <p:cNvSpPr/>
          <p:nvPr/>
        </p:nvSpPr>
        <p:spPr>
          <a:xfrm>
            <a:off x="7519851" y="0"/>
            <a:ext cx="1624149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P.135~136</a:t>
            </a:r>
          </a:p>
        </p:txBody>
      </p:sp>
      <p:sp>
        <p:nvSpPr>
          <p:cNvPr id="1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508ABD43-F082-47A5-A8F3-EF094681F591}"/>
              </a:ext>
            </a:extLst>
          </p:cNvPr>
          <p:cNvSpPr txBox="1"/>
          <p:nvPr/>
        </p:nvSpPr>
        <p:spPr>
          <a:xfrm>
            <a:off x="5756869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18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2C33F51C-E0FE-40E3-A058-A45DC36DC8A8}"/>
              </a:ext>
            </a:extLst>
          </p:cNvPr>
          <p:cNvSpPr txBox="1"/>
          <p:nvPr/>
        </p:nvSpPr>
        <p:spPr>
          <a:xfrm>
            <a:off x="6426064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19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1982DEAD-EF24-406A-A5AB-9C164D25A84F}"/>
              </a:ext>
            </a:extLst>
          </p:cNvPr>
          <p:cNvSpPr txBox="1"/>
          <p:nvPr/>
        </p:nvSpPr>
        <p:spPr>
          <a:xfrm>
            <a:off x="4418479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0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7896C7A4-88F2-4958-BB0F-E34AAF3A4124}"/>
              </a:ext>
            </a:extLst>
          </p:cNvPr>
          <p:cNvSpPr txBox="1"/>
          <p:nvPr/>
        </p:nvSpPr>
        <p:spPr>
          <a:xfrm>
            <a:off x="5087674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3230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7586CF86-D87C-4AA0-B202-AFA7A7E5ED74}"/>
              </a:ext>
            </a:extLst>
          </p:cNvPr>
          <p:cNvSpPr/>
          <p:nvPr/>
        </p:nvSpPr>
        <p:spPr>
          <a:xfrm>
            <a:off x="351698" y="743008"/>
            <a:ext cx="8378646" cy="388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怎麼得有人也照著這園子畫一張，我帶了家去，給他們見見，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死了也得好處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。」賈母聽說，便指著惜春笑道：「你瞧，我這個小孫女兒，他就會畫，等明兒叫他畫一張，如何？」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0D41B92-F714-44F4-84CC-138F65D7C137}"/>
              </a:ext>
            </a:extLst>
          </p:cNvPr>
          <p:cNvSpPr/>
          <p:nvPr/>
        </p:nvSpPr>
        <p:spPr>
          <a:xfrm>
            <a:off x="2887813" y="2159933"/>
            <a:ext cx="2515856" cy="461665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6BDD227-E85C-4351-B30E-C65670927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813" y="2621599"/>
            <a:ext cx="4483994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意謂這輩子沒白活，死了也甘心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CD9CCBE-BB9C-466B-BC6B-718874AEFE27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48">
            <a:extLst>
              <a:ext uri="{FF2B5EF4-FFF2-40B4-BE49-F238E27FC236}">
                <a16:creationId xmlns:a16="http://schemas.microsoft.com/office/drawing/2014/main" id="{299868C5-5432-442D-BB27-0A16CDF86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0204" y="1884961"/>
            <a:ext cx="72347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誇飾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0B68673-C0AF-405A-90D4-F1C4BA997FE5}"/>
              </a:ext>
            </a:extLst>
          </p:cNvPr>
          <p:cNvGrpSpPr/>
          <p:nvPr/>
        </p:nvGrpSpPr>
        <p:grpSpPr>
          <a:xfrm>
            <a:off x="2839217" y="1873599"/>
            <a:ext cx="2564452" cy="696854"/>
            <a:chOff x="1056754" y="1720170"/>
            <a:chExt cx="2564452" cy="696854"/>
          </a:xfrm>
        </p:grpSpPr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E3331F4A-1277-4C2B-A81F-558AEB326DBB}"/>
                </a:ext>
              </a:extLst>
            </p:cNvPr>
            <p:cNvSpPr/>
            <p:nvPr/>
          </p:nvSpPr>
          <p:spPr>
            <a:xfrm rot="5400000">
              <a:off x="1575778" y="181545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本框 328">
              <a:extLst>
                <a:ext uri="{FF2B5EF4-FFF2-40B4-BE49-F238E27FC236}">
                  <a16:creationId xmlns:a16="http://schemas.microsoft.com/office/drawing/2014/main" id="{BFF750CA-9146-4F76-80C5-5D9AED84D3CE}"/>
                </a:ext>
              </a:extLst>
            </p:cNvPr>
            <p:cNvSpPr txBox="1"/>
            <p:nvPr/>
          </p:nvSpPr>
          <p:spPr>
            <a:xfrm>
              <a:off x="1065632" y="1732552"/>
              <a:ext cx="595035" cy="279767"/>
            </a:xfrm>
            <a:prstGeom prst="rect">
              <a:avLst/>
            </a:prstGeom>
            <a:solidFill>
              <a:srgbClr val="C74932"/>
            </a:solidFill>
            <a:ln w="1905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修辭</a:t>
              </a:r>
            </a:p>
          </p:txBody>
        </p: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6D2A29AA-B383-467E-B207-FEBEE8860437}"/>
                </a:ext>
              </a:extLst>
            </p:cNvPr>
            <p:cNvCxnSpPr>
              <a:cxnSpLocks/>
            </p:cNvCxnSpPr>
            <p:nvPr/>
          </p:nvCxnSpPr>
          <p:spPr>
            <a:xfrm>
              <a:off x="1056754" y="1732552"/>
              <a:ext cx="0" cy="684472"/>
            </a:xfrm>
            <a:prstGeom prst="line">
              <a:avLst/>
            </a:prstGeom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C5114C73-2B68-4E22-B7B1-A935AA12509D}"/>
                </a:ext>
              </a:extLst>
            </p:cNvPr>
            <p:cNvCxnSpPr>
              <a:cxnSpLocks/>
            </p:cNvCxnSpPr>
            <p:nvPr/>
          </p:nvCxnSpPr>
          <p:spPr>
            <a:xfrm>
              <a:off x="3621206" y="1720170"/>
              <a:ext cx="0" cy="670537"/>
            </a:xfrm>
            <a:prstGeom prst="line">
              <a:avLst/>
            </a:prstGeom>
            <a:solidFill>
              <a:srgbClr val="C74932"/>
            </a:solidFill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等腰三角形 38">
              <a:extLst>
                <a:ext uri="{FF2B5EF4-FFF2-40B4-BE49-F238E27FC236}">
                  <a16:creationId xmlns:a16="http://schemas.microsoft.com/office/drawing/2014/main" id="{E948B66B-24F7-46FF-88CA-234A3ACEF34D}"/>
                </a:ext>
              </a:extLst>
            </p:cNvPr>
            <p:cNvSpPr/>
            <p:nvPr/>
          </p:nvSpPr>
          <p:spPr>
            <a:xfrm rot="16200000" flipH="1">
              <a:off x="3413453" y="1811714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40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C5E14AAA-D056-4E26-BD16-E21A12973885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1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61BA511E-7323-458F-8D12-F654B5E16BCC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4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48D3300D-E0A7-4726-B532-D573E48DF313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7D66A01F-DFE6-4742-96D5-86477873B0A9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15794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  <p:bldP spid="27" grpId="0"/>
      <p:bldP spid="27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7586CF86-D87C-4AA0-B202-AFA7A7E5ED74}"/>
              </a:ext>
            </a:extLst>
          </p:cNvPr>
          <p:cNvSpPr/>
          <p:nvPr/>
        </p:nvSpPr>
        <p:spPr>
          <a:xfrm>
            <a:off x="351697" y="743008"/>
            <a:ext cx="8580597" cy="2898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劉姥姥聽了，喜的忙跑過來拉著惜春，說道：「我的姑娘！你這麼大年紀兒，又這麼個好模樣兒，還有這個能幹，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別是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個神仙託生的罷！」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844C363-E554-48B0-9FAF-8E603CA4B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94" y="2689019"/>
            <a:ext cx="609550" cy="29867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5F32D814-3C4C-4909-9C86-4B3DA748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5" y="3626302"/>
            <a:ext cx="8290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劉姥姥順賈母之意，讚美惜春年紀小卻有畫藝，同時讚其美貌，誇張渲染之詞亦展現出劉姥姥懂得討人歡心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2B2DEE9A-DC2B-46B7-B356-D079F29156BC}"/>
              </a:ext>
            </a:extLst>
          </p:cNvPr>
          <p:cNvCxnSpPr>
            <a:cxnSpLocks/>
          </p:cNvCxnSpPr>
          <p:nvPr/>
        </p:nvCxnSpPr>
        <p:spPr>
          <a:xfrm>
            <a:off x="868294" y="2616653"/>
            <a:ext cx="799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17C0BDC-9593-47D1-A601-E4A2168CD086}"/>
              </a:ext>
            </a:extLst>
          </p:cNvPr>
          <p:cNvCxnSpPr>
            <a:cxnSpLocks/>
          </p:cNvCxnSpPr>
          <p:nvPr/>
        </p:nvCxnSpPr>
        <p:spPr>
          <a:xfrm>
            <a:off x="473707" y="3606226"/>
            <a:ext cx="799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6AD90444-4439-41FE-A40F-19ADE612C8AE}"/>
              </a:ext>
            </a:extLst>
          </p:cNvPr>
          <p:cNvSpPr/>
          <p:nvPr/>
        </p:nvSpPr>
        <p:spPr>
          <a:xfrm>
            <a:off x="4624579" y="3100255"/>
            <a:ext cx="871748" cy="495934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D000906-47D9-44A9-A2A9-2344AD149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578" y="2663246"/>
            <a:ext cx="1121272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莫非是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CD9CCBE-BB9C-466B-BC6B-718874AEFE27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41F7E40D-8D48-41F0-A61D-F79522367534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4DFD7C9-7066-406E-BC31-D86BCF2B4B0E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E93FEBA0-44FC-41D7-AE70-24E272302516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C305BFA8-8C21-45F2-AC33-61350AF407C9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1933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9" grpId="0" animBg="1"/>
      <p:bldP spid="30" grpId="0" animBg="1"/>
      <p:bldP spid="30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7331980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沁芳亭：劉姥姥讚美大觀園，並恭維惜春才貌雙全。</a:t>
            </a:r>
          </a:p>
        </p:txBody>
      </p:sp>
      <p:sp>
        <p:nvSpPr>
          <p:cNvPr id="3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38630493-1764-440A-BAC4-95A845C526B0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526544E-9441-42A1-8F51-1BB69A5F83B8}"/>
              </a:ext>
            </a:extLst>
          </p:cNvPr>
          <p:cNvSpPr/>
          <p:nvPr/>
        </p:nvSpPr>
        <p:spPr>
          <a:xfrm>
            <a:off x="2" y="115613"/>
            <a:ext cx="3796935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22A2E689-9151-40AA-BB97-0EA32AA63FDF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3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C424951-2247-4A91-84A8-43A5A0742E19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2DFBF93-3641-4127-B4AB-1A09A323870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40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8" y="1131652"/>
            <a:ext cx="8243351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劉姥姥「抑己揚人」，先以年畫為喻讚美大觀園，迎合賈母富貴得意的心態，再捧惜春的畫藝及美貌。凸顯劉姥姥反應迅速，奉承手法自然生動， 完全不落痕跡。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647B8925-1BB7-4A97-9ED2-75585EFBEDD2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5773F0E-5925-420C-8A21-35B5A5DEDF23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P.135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E8A536-BBC3-4C74-BB1C-0A69D6FE3AF3}"/>
              </a:ext>
            </a:extLst>
          </p:cNvPr>
          <p:cNvSpPr/>
          <p:nvPr/>
        </p:nvSpPr>
        <p:spPr>
          <a:xfrm>
            <a:off x="2" y="115613"/>
            <a:ext cx="3796935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38B8ADF-3816-4577-B17F-4BB1C9E9982D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6BE12C5B-4224-4799-831C-E1BA69B0BCFA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19036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劉姥姥怎麼形容從沁芳亭看出去的園子景觀？作者這樣描寫有何作用？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1475035"/>
            <a:ext cx="8226166" cy="31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劉姥姥用鄉下人過年時才會買的年畫來形容大觀園的景色美好，甚至比年畫還強十倍。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此處以鄉下人的視角，正面形容大觀園的奢華。因為鄉下人只有過年時才會買年畫來貼，根本無法想像年畫裡的美景在富貴人家裡不但存在，還美上十倍。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6D8F4D43-1BD1-4F91-B21D-54F3DA42EBE0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2EF9CB-4724-4EAE-B75E-DD558680E2D1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73166FB-A1B8-4C76-8502-2DCFD02973C6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7【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21E0556B-BA9B-4E5E-A5E7-FF7E663026C6}"/>
              </a:ext>
            </a:extLst>
          </p:cNvPr>
          <p:cNvSpPr txBox="1"/>
          <p:nvPr/>
        </p:nvSpPr>
        <p:spPr>
          <a:xfrm>
            <a:off x="2402601" y="115613"/>
            <a:ext cx="719298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8</a:t>
            </a:r>
            <a:endParaRPr lang="zh-CN" altLang="en-US" dirty="0"/>
          </a:p>
        </p:txBody>
      </p:sp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186D5430-43F9-4A2D-AB40-ED39D0AB44B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9504D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273692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劉姥姥如何稱讚惜春？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957970"/>
            <a:ext cx="8226166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一聽見賈母介紹惜春能畫畫，「喜的忙跑過來拉著惜春，說道：</a:t>
            </a:r>
            <a:r>
              <a:rPr lang="en-US" altLang="zh-TW" sz="2800" b="0" spc="-100" dirty="0">
                <a:solidFill>
                  <a:srgbClr val="FF0000"/>
                </a:solidFill>
              </a:rPr>
              <a:t>『</a:t>
            </a:r>
            <a:r>
              <a:rPr lang="zh-TW" altLang="en-US" sz="2800" b="0" spc="-100" dirty="0">
                <a:solidFill>
                  <a:srgbClr val="FF0000"/>
                </a:solidFill>
              </a:rPr>
              <a:t>我的姑娘！你這麼大年紀兒，又這麼個好模樣，還有這個能幹，別是個神仙託生的罷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！</a:t>
            </a:r>
            <a:r>
              <a:rPr lang="en-US" altLang="zh-TW" sz="2800" b="0" spc="-100" dirty="0" smtClean="0">
                <a:solidFill>
                  <a:srgbClr val="FF0000"/>
                </a:solidFill>
              </a:rPr>
              <a:t>』</a:t>
            </a:r>
            <a:r>
              <a:rPr lang="zh-TW" altLang="en-US" sz="2800" b="0" spc="-100" dirty="0">
                <a:solidFill>
                  <a:srgbClr val="FF0000"/>
                </a:solidFill>
              </a:rPr>
              <a:t>」盛讚惜春年紀雖小，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卻才貌雙全</a:t>
            </a:r>
            <a:r>
              <a:rPr lang="zh-TW" altLang="en-US" sz="2800" b="0" spc="-100" dirty="0">
                <a:solidFill>
                  <a:srgbClr val="FF0000"/>
                </a:solidFill>
              </a:rPr>
              <a:t>，如神仙轉世投胎。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0DE43E79-6DCD-4924-9C1C-714ED5D9E743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A7DA8C0-6CA8-419B-946F-5E8FE02B2861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70F8633D-F5A1-490D-A82B-02648DD99570}"/>
              </a:ext>
            </a:extLst>
          </p:cNvPr>
          <p:cNvSpPr txBox="1"/>
          <p:nvPr/>
        </p:nvSpPr>
        <p:spPr>
          <a:xfrm>
            <a:off x="460713" y="115613"/>
            <a:ext cx="1872912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7【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BDC78883-23F4-4906-896C-C7DDAF337E71}"/>
              </a:ext>
            </a:extLst>
          </p:cNvPr>
          <p:cNvSpPr txBox="1"/>
          <p:nvPr/>
        </p:nvSpPr>
        <p:spPr>
          <a:xfrm>
            <a:off x="2402601" y="115613"/>
            <a:ext cx="719298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8</a:t>
            </a:r>
            <a:endParaRPr lang="zh-CN" altLang="en-US" dirty="0"/>
          </a:p>
        </p:txBody>
      </p:sp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28631F5-87C9-4EED-BBCF-BB8110F56611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9504D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29379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DDBF9151-DF7C-488B-817F-20A2EF532FA2}"/>
              </a:ext>
            </a:extLst>
          </p:cNvPr>
          <p:cNvSpPr/>
          <p:nvPr/>
        </p:nvSpPr>
        <p:spPr>
          <a:xfrm>
            <a:off x="351696" y="739636"/>
            <a:ext cx="8580597" cy="388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賈母眾人都笑了。歇了歇，又領著劉姥姥都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見識見識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，先到了瀟湘館，一進門，祇見兩邊翠竹夾路，土地下蒼苔布滿，中間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羊腸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一條石子漫的甬 路，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C4EFF5-96B6-4338-B761-33425800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719" y="1722535"/>
            <a:ext cx="609550" cy="2986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4" y="2600500"/>
            <a:ext cx="29732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有意誇示賈府之奢華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6157719" y="1646611"/>
            <a:ext cx="241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A981939-4C7E-420A-80B1-EEB5DF355D86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83FEA30-0170-4D01-8700-0759CD6EC133}"/>
              </a:ext>
            </a:extLst>
          </p:cNvPr>
          <p:cNvSpPr/>
          <p:nvPr/>
        </p:nvSpPr>
        <p:spPr>
          <a:xfrm>
            <a:off x="822299" y="2130796"/>
            <a:ext cx="1692486" cy="467080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F4FF374-657F-4816-8693-EA6464B5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770" y="1673049"/>
            <a:ext cx="1692487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開開眼界</a:t>
            </a:r>
          </a:p>
        </p:txBody>
      </p:sp>
      <p:sp>
        <p:nvSpPr>
          <p:cNvPr id="22" name="文字方塊 48">
            <a:extLst>
              <a:ext uri="{FF2B5EF4-FFF2-40B4-BE49-F238E27FC236}">
                <a16:creationId xmlns:a16="http://schemas.microsoft.com/office/drawing/2014/main" id="{BD7AA7F4-DF77-4F26-91B2-1BBDCD6A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456" y="1846506"/>
            <a:ext cx="136787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視覺摹寫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1FB7BFF-15D4-440C-AF53-E4115FE1C8E3}"/>
              </a:ext>
            </a:extLst>
          </p:cNvPr>
          <p:cNvGrpSpPr/>
          <p:nvPr/>
        </p:nvGrpSpPr>
        <p:grpSpPr>
          <a:xfrm>
            <a:off x="2870122" y="1867694"/>
            <a:ext cx="715891" cy="2724309"/>
            <a:chOff x="1056754" y="1731532"/>
            <a:chExt cx="715891" cy="2724309"/>
          </a:xfrm>
        </p:grpSpPr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EA39277E-8BC8-4FBD-BED6-1BC7F00DC8DF}"/>
                </a:ext>
              </a:extLst>
            </p:cNvPr>
            <p:cNvSpPr/>
            <p:nvPr/>
          </p:nvSpPr>
          <p:spPr>
            <a:xfrm rot="5400000">
              <a:off x="1575778" y="181545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文本框 328">
              <a:extLst>
                <a:ext uri="{FF2B5EF4-FFF2-40B4-BE49-F238E27FC236}">
                  <a16:creationId xmlns:a16="http://schemas.microsoft.com/office/drawing/2014/main" id="{F6A9A7B1-8E82-424A-99A4-F41ADE121FDC}"/>
                </a:ext>
              </a:extLst>
            </p:cNvPr>
            <p:cNvSpPr txBox="1"/>
            <p:nvPr/>
          </p:nvSpPr>
          <p:spPr>
            <a:xfrm>
              <a:off x="1065632" y="1732552"/>
              <a:ext cx="595035" cy="279767"/>
            </a:xfrm>
            <a:prstGeom prst="rect">
              <a:avLst/>
            </a:prstGeom>
            <a:solidFill>
              <a:srgbClr val="C74932"/>
            </a:solidFill>
            <a:ln w="1905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修辭</a:t>
              </a:r>
            </a:p>
          </p:txBody>
        </p: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9B3653DF-A42D-4AEE-B293-F2D31CCEFF3C}"/>
                </a:ext>
              </a:extLst>
            </p:cNvPr>
            <p:cNvCxnSpPr>
              <a:cxnSpLocks/>
            </p:cNvCxnSpPr>
            <p:nvPr/>
          </p:nvCxnSpPr>
          <p:spPr>
            <a:xfrm>
              <a:off x="1056754" y="1732552"/>
              <a:ext cx="0" cy="684472"/>
            </a:xfrm>
            <a:prstGeom prst="line">
              <a:avLst/>
            </a:prstGeom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80F8AA6A-A0B7-4A61-BA49-4F53E638B54E}"/>
                </a:ext>
              </a:extLst>
            </p:cNvPr>
            <p:cNvCxnSpPr>
              <a:cxnSpLocks/>
            </p:cNvCxnSpPr>
            <p:nvPr/>
          </p:nvCxnSpPr>
          <p:spPr>
            <a:xfrm>
              <a:off x="1322534" y="3785304"/>
              <a:ext cx="0" cy="670537"/>
            </a:xfrm>
            <a:prstGeom prst="line">
              <a:avLst/>
            </a:prstGeom>
            <a:solidFill>
              <a:srgbClr val="C74932"/>
            </a:solidFill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等腰三角形 37">
              <a:extLst>
                <a:ext uri="{FF2B5EF4-FFF2-40B4-BE49-F238E27FC236}">
                  <a16:creationId xmlns:a16="http://schemas.microsoft.com/office/drawing/2014/main" id="{156BEA1D-0263-4B01-BDCD-05B784580D7A}"/>
                </a:ext>
              </a:extLst>
            </p:cNvPr>
            <p:cNvSpPr/>
            <p:nvPr/>
          </p:nvSpPr>
          <p:spPr>
            <a:xfrm rot="16200000" flipH="1">
              <a:off x="1116790" y="388653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7581C274-E947-4060-8D37-9FB75FC06342}"/>
              </a:ext>
            </a:extLst>
          </p:cNvPr>
          <p:cNvSpPr/>
          <p:nvPr/>
        </p:nvSpPr>
        <p:spPr>
          <a:xfrm>
            <a:off x="6933215" y="3079581"/>
            <a:ext cx="861901" cy="489790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9526BFE-9984-4C1F-945B-408B9DBB2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848" y="4314939"/>
            <a:ext cx="3861734" cy="83099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比喻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路狹而彎曲。此處也暗示了黛玉心思細膩彎曲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CC2554B6-EFFE-477A-87C2-568DEBBC0DD3}"/>
              </a:ext>
            </a:extLst>
          </p:cNvPr>
          <p:cNvCxnSpPr>
            <a:cxnSpLocks/>
          </p:cNvCxnSpPr>
          <p:nvPr/>
        </p:nvCxnSpPr>
        <p:spPr>
          <a:xfrm>
            <a:off x="2904928" y="3565228"/>
            <a:ext cx="284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片 43">
            <a:extLst>
              <a:ext uri="{FF2B5EF4-FFF2-40B4-BE49-F238E27FC236}">
                <a16:creationId xmlns:a16="http://schemas.microsoft.com/office/drawing/2014/main" id="{D0910AAB-55C9-416E-B4FF-97F1E954C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406" y="3611289"/>
            <a:ext cx="609550" cy="298679"/>
          </a:xfrm>
          <a:prstGeom prst="rect">
            <a:avLst/>
          </a:prstGeom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67043A8C-C3D6-4488-87A6-F0A5897C3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873" y="3557148"/>
            <a:ext cx="39791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襯托出黛玉獨守清靜，不好交遊的個性，才會漫生蒼苔</a:t>
            </a: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67BC39A6-0059-4A7C-8038-23AC6BB4B313}"/>
              </a:ext>
            </a:extLst>
          </p:cNvPr>
          <p:cNvCxnSpPr>
            <a:cxnSpLocks/>
          </p:cNvCxnSpPr>
          <p:nvPr/>
        </p:nvCxnSpPr>
        <p:spPr>
          <a:xfrm>
            <a:off x="467513" y="2604066"/>
            <a:ext cx="205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48">
            <a:extLst>
              <a:ext uri="{FF2B5EF4-FFF2-40B4-BE49-F238E27FC236}">
                <a16:creationId xmlns:a16="http://schemas.microsoft.com/office/drawing/2014/main" id="{555970EE-E694-4825-B040-864862668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465" y="2642404"/>
            <a:ext cx="9245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略喻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BE90C65-C44F-4A43-8F00-36E19DC508FD}"/>
              </a:ext>
            </a:extLst>
          </p:cNvPr>
          <p:cNvGrpSpPr/>
          <p:nvPr/>
        </p:nvGrpSpPr>
        <p:grpSpPr>
          <a:xfrm>
            <a:off x="609844" y="2979150"/>
            <a:ext cx="7800529" cy="1080192"/>
            <a:chOff x="609844" y="2979150"/>
            <a:chExt cx="7800529" cy="1080192"/>
          </a:xfrm>
        </p:grpSpPr>
        <p:sp>
          <p:nvSpPr>
            <p:cNvPr id="48" name="橢圓 47">
              <a:extLst>
                <a:ext uri="{FF2B5EF4-FFF2-40B4-BE49-F238E27FC236}">
                  <a16:creationId xmlns:a16="http://schemas.microsoft.com/office/drawing/2014/main" id="{9EBD3FCA-A01B-4850-B759-075FB2840130}"/>
                </a:ext>
              </a:extLst>
            </p:cNvPr>
            <p:cNvSpPr/>
            <p:nvPr/>
          </p:nvSpPr>
          <p:spPr>
            <a:xfrm>
              <a:off x="7517237" y="2979150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32B633B7-AFB9-42F9-B0B7-9BAB35B771B7}"/>
                </a:ext>
              </a:extLst>
            </p:cNvPr>
            <p:cNvSpPr/>
            <p:nvPr/>
          </p:nvSpPr>
          <p:spPr>
            <a:xfrm>
              <a:off x="7122231" y="2979150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8566B143-E7DC-444F-A2DB-4646F38777DA}"/>
                </a:ext>
              </a:extLst>
            </p:cNvPr>
            <p:cNvSpPr/>
            <p:nvPr/>
          </p:nvSpPr>
          <p:spPr>
            <a:xfrm>
              <a:off x="7912243" y="2979150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614208EF-3CD1-47E2-9AFA-3CF418B0423D}"/>
                </a:ext>
              </a:extLst>
            </p:cNvPr>
            <p:cNvSpPr/>
            <p:nvPr/>
          </p:nvSpPr>
          <p:spPr>
            <a:xfrm>
              <a:off x="8338373" y="2979150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5641C7E4-E0B6-44A5-B4D3-BC6FF5C1D271}"/>
                </a:ext>
              </a:extLst>
            </p:cNvPr>
            <p:cNvSpPr/>
            <p:nvPr/>
          </p:nvSpPr>
          <p:spPr>
            <a:xfrm>
              <a:off x="1004850" y="3987342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B2E005BC-2C44-42E3-9332-838ECCC3BADC}"/>
                </a:ext>
              </a:extLst>
            </p:cNvPr>
            <p:cNvSpPr/>
            <p:nvPr/>
          </p:nvSpPr>
          <p:spPr>
            <a:xfrm>
              <a:off x="609844" y="3987342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107479B5-FC57-4693-84AB-CC98DAD2481A}"/>
                </a:ext>
              </a:extLst>
            </p:cNvPr>
            <p:cNvSpPr/>
            <p:nvPr/>
          </p:nvSpPr>
          <p:spPr>
            <a:xfrm>
              <a:off x="1399856" y="3987342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91DD4B1B-23F5-4935-88B3-0505966306E2}"/>
                </a:ext>
              </a:extLst>
            </p:cNvPr>
            <p:cNvSpPr/>
            <p:nvPr/>
          </p:nvSpPr>
          <p:spPr>
            <a:xfrm>
              <a:off x="1825986" y="3987342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D6F52B1D-7EEF-4939-AE25-C18677125FC5}"/>
                </a:ext>
              </a:extLst>
            </p:cNvPr>
            <p:cNvSpPr/>
            <p:nvPr/>
          </p:nvSpPr>
          <p:spPr>
            <a:xfrm>
              <a:off x="2250658" y="3987342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3CC02B02-0AFF-41C9-B9A9-CF0495DF8F4C}"/>
                </a:ext>
              </a:extLst>
            </p:cNvPr>
            <p:cNvSpPr/>
            <p:nvPr/>
          </p:nvSpPr>
          <p:spPr>
            <a:xfrm>
              <a:off x="2828406" y="3987342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7299824C-EE41-464C-BBAC-73859B4EB78D}"/>
              </a:ext>
            </a:extLst>
          </p:cNvPr>
          <p:cNvGrpSpPr/>
          <p:nvPr/>
        </p:nvGrpSpPr>
        <p:grpSpPr>
          <a:xfrm>
            <a:off x="2355102" y="4095159"/>
            <a:ext cx="602141" cy="447289"/>
            <a:chOff x="7867881" y="1171269"/>
            <a:chExt cx="602141" cy="447289"/>
          </a:xfrm>
        </p:grpSpPr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CCB5A674-4F10-46B8-B9B5-B5DDBF8FB2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361" y="117126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ˇ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88A880B8-F7BB-49D5-B890-ADA1536D7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ㄩㄥ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6C357CE-6659-4353-8F74-D8E63974E2F5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6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FA0C529-43C1-4778-9BE5-4FE02756D7E3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62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FE72FAB4-88FD-4C9B-92C2-FC0B99D07E81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63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85D1415B-FEBF-4174-B4A8-04DC36D57D52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6057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  <p:bldP spid="19" grpId="0" animBg="1"/>
      <p:bldP spid="19" grpId="1" animBg="1"/>
      <p:bldP spid="22" grpId="0"/>
      <p:bldP spid="22" grpId="1"/>
      <p:bldP spid="39" grpId="0" animBg="1"/>
      <p:bldP spid="40" grpId="0" animBg="1"/>
      <p:bldP spid="40" grpId="1" animBg="1"/>
      <p:bldP spid="45" grpId="0"/>
      <p:bldP spid="45" grpId="1"/>
      <p:bldP spid="30" grpId="0"/>
      <p:bldP spid="30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FD3A6E40-AE5E-4790-923B-E94C057C224C}"/>
              </a:ext>
            </a:extLst>
          </p:cNvPr>
          <p:cNvSpPr/>
          <p:nvPr/>
        </p:nvSpPr>
        <p:spPr>
          <a:xfrm>
            <a:off x="351698" y="186870"/>
            <a:ext cx="8414049" cy="4807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劉姥姥讓出路來與賈母眾人走，自己卻走土地。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劉姥姥道：「不相干，我們走熟了的。姑娘們只管走罷，可惜你們的那鞋，別沾了泥！」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844C363-E554-48B0-9FAF-8E603CA4B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25" y="1352695"/>
            <a:ext cx="609550" cy="29867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5F32D814-3C4C-4909-9C86-4B3DA748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859" y="1271201"/>
            <a:ext cx="77707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可見劉姥姥能有自知之明，顯示憨厚與謙抑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2B2DEE9A-DC2B-46B7-B356-D079F29156BC}"/>
              </a:ext>
            </a:extLst>
          </p:cNvPr>
          <p:cNvCxnSpPr>
            <a:cxnSpLocks/>
          </p:cNvCxnSpPr>
          <p:nvPr/>
        </p:nvCxnSpPr>
        <p:spPr>
          <a:xfrm>
            <a:off x="424902" y="2490101"/>
            <a:ext cx="50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2D172B9E-3A2D-46C6-B2A7-82959AEF3217}"/>
              </a:ext>
            </a:extLst>
          </p:cNvPr>
          <p:cNvCxnSpPr>
            <a:cxnSpLocks/>
          </p:cNvCxnSpPr>
          <p:nvPr/>
        </p:nvCxnSpPr>
        <p:spPr>
          <a:xfrm>
            <a:off x="437025" y="1269973"/>
            <a:ext cx="828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42103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17C0BDC-9593-47D1-A601-E4A2168CD086}"/>
              </a:ext>
            </a:extLst>
          </p:cNvPr>
          <p:cNvCxnSpPr>
            <a:cxnSpLocks/>
          </p:cNvCxnSpPr>
          <p:nvPr/>
        </p:nvCxnSpPr>
        <p:spPr>
          <a:xfrm>
            <a:off x="6180891" y="2490101"/>
            <a:ext cx="252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C2E0BDEE-D913-406A-860F-767B20ADD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891" y="2538962"/>
            <a:ext cx="609550" cy="298679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35ACC180-D466-4D3D-88BE-78CB55A83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232" y="2827981"/>
            <a:ext cx="3977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暗點鄉下婦人的身分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02B1FD0-3D51-4E54-ABB7-9F99CE376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628" y="3758092"/>
            <a:ext cx="609550" cy="298679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97A5D365-AC17-4B89-947F-3D2EE9CC4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609" y="4091706"/>
            <a:ext cx="49373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婢女的鞋看在劉姥姥眼中，沾泥仍是「可惜」，間接寫出賈府的奢華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D19CA10-B789-4D01-BE57-2316C0EB39C0}"/>
              </a:ext>
            </a:extLst>
          </p:cNvPr>
          <p:cNvCxnSpPr>
            <a:cxnSpLocks/>
          </p:cNvCxnSpPr>
          <p:nvPr/>
        </p:nvCxnSpPr>
        <p:spPr>
          <a:xfrm>
            <a:off x="424902" y="4896756"/>
            <a:ext cx="50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49458BD-D48D-49C1-832F-B51E38821C2B}"/>
              </a:ext>
            </a:extLst>
          </p:cNvPr>
          <p:cNvCxnSpPr>
            <a:cxnSpLocks/>
          </p:cNvCxnSpPr>
          <p:nvPr/>
        </p:nvCxnSpPr>
        <p:spPr>
          <a:xfrm>
            <a:off x="3910441" y="3686834"/>
            <a:ext cx="482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90598219-6288-41C3-8433-1BC35C8F988D}"/>
              </a:ext>
            </a:extLst>
          </p:cNvPr>
          <p:cNvSpPr/>
          <p:nvPr/>
        </p:nvSpPr>
        <p:spPr>
          <a:xfrm>
            <a:off x="7519851" y="0"/>
            <a:ext cx="1624149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P.136~137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E6B55411-5425-48CE-991F-5124C6479DD9}"/>
              </a:ext>
            </a:extLst>
          </p:cNvPr>
          <p:cNvSpPr txBox="1"/>
          <p:nvPr/>
        </p:nvSpPr>
        <p:spPr>
          <a:xfrm>
            <a:off x="5752954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5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C2D42FC5-101C-4DB2-AE24-D3FA7F3ACFA9}"/>
              </a:ext>
            </a:extLst>
          </p:cNvPr>
          <p:cNvSpPr txBox="1"/>
          <p:nvPr/>
        </p:nvSpPr>
        <p:spPr>
          <a:xfrm>
            <a:off x="6422149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46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9414E885-94B9-4A1A-9F9A-2B58EF2FF638}"/>
              </a:ext>
            </a:extLst>
          </p:cNvPr>
          <p:cNvSpPr txBox="1"/>
          <p:nvPr/>
        </p:nvSpPr>
        <p:spPr>
          <a:xfrm>
            <a:off x="4414564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7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83646C21-E7E0-4594-BBE4-79C0E6E438E3}"/>
              </a:ext>
            </a:extLst>
          </p:cNvPr>
          <p:cNvSpPr txBox="1"/>
          <p:nvPr/>
        </p:nvSpPr>
        <p:spPr>
          <a:xfrm>
            <a:off x="5083759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14658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7" grpId="0"/>
      <p:bldP spid="27" grpId="1"/>
      <p:bldP spid="18" grpId="0"/>
      <p:bldP spid="18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7586CF86-D87C-4AA0-B202-AFA7A7E5ED74}"/>
              </a:ext>
            </a:extLst>
          </p:cNvPr>
          <p:cNvSpPr/>
          <p:nvPr/>
        </p:nvSpPr>
        <p:spPr>
          <a:xfrm>
            <a:off x="351697" y="743008"/>
            <a:ext cx="8580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眾人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都拍手呵呵的大笑。賈母笑罵道：「小蹄子們！還不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攙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起來，祇站著笑！」說話時，劉姥姥已爬起來了，自己也笑了，說道：「才說嘴，就打了嘴了！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17C0BDC-9593-47D1-A601-E4A2168CD086}"/>
              </a:ext>
            </a:extLst>
          </p:cNvPr>
          <p:cNvCxnSpPr>
            <a:cxnSpLocks/>
          </p:cNvCxnSpPr>
          <p:nvPr/>
        </p:nvCxnSpPr>
        <p:spPr>
          <a:xfrm>
            <a:off x="1306417" y="1639080"/>
            <a:ext cx="432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C2E0BDEE-D913-406A-860F-767B20ADD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417" y="1711198"/>
            <a:ext cx="609550" cy="298679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35ACC180-D466-4D3D-88BE-78CB55A83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07" y="743008"/>
            <a:ext cx="88329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由幸災樂禍之舉止可見賈府人物視劉姥姥為丑角的富貴人家心態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DE1BE8E-B9D8-41BE-912C-659E4EBDB13F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P.137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2306311-791C-4D28-9063-70C319403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3270" y="2165778"/>
            <a:ext cx="392020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zh-TW" altLang="en-US" sz="12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ㄔㄢ</a:t>
            </a:r>
            <a:endParaRPr lang="en-US" altLang="zh-TW" sz="1200" b="1" dirty="0">
              <a:solidFill>
                <a:srgbClr val="FF5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D5A307FF-1138-48CD-8449-A479EF56C7BF}"/>
              </a:ext>
            </a:extLst>
          </p:cNvPr>
          <p:cNvSpPr txBox="1"/>
          <p:nvPr/>
        </p:nvSpPr>
        <p:spPr>
          <a:xfrm>
            <a:off x="3803297" y="1848151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C3FE775-7517-4500-9AAF-98BACA576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99" y="4659815"/>
            <a:ext cx="609550" cy="298679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CF84B81B-B960-4ACE-8756-BAA7DAF85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875" y="4596805"/>
            <a:ext cx="1797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自我解嘲</a:t>
            </a: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22793ECC-993B-47EB-B643-B4756512C6F1}"/>
              </a:ext>
            </a:extLst>
          </p:cNvPr>
          <p:cNvCxnSpPr>
            <a:cxnSpLocks/>
          </p:cNvCxnSpPr>
          <p:nvPr/>
        </p:nvCxnSpPr>
        <p:spPr>
          <a:xfrm>
            <a:off x="827789" y="4587698"/>
            <a:ext cx="370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EBF8F2A0-0A7B-48E7-A299-B1B7CFF22AF6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9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E1D022A7-2176-4761-AB9F-AEC6F2B632DB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40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390DF960-A927-49BF-A8EC-1777FDA5F959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1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3860C8B6-A0EC-4EE5-99F1-6BF149A2BC0E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9396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 animBg="1"/>
      <p:bldP spid="36" grpId="0"/>
      <p:bldP spid="3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BCAA6AB-53F3-4751-B775-FD5D0B13114A}"/>
              </a:ext>
            </a:extLst>
          </p:cNvPr>
          <p:cNvSpPr/>
          <p:nvPr/>
        </p:nvSpPr>
        <p:spPr>
          <a:xfrm>
            <a:off x="-2" y="285430"/>
            <a:ext cx="3683727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0F73F9D-810A-42DB-9BF7-9A2DFEEDB6C8}"/>
              </a:ext>
            </a:extLst>
          </p:cNvPr>
          <p:cNvSpPr txBox="1"/>
          <p:nvPr/>
        </p:nvSpPr>
        <p:spPr>
          <a:xfrm>
            <a:off x="250132" y="332708"/>
            <a:ext cx="348149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文體：章回小說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8596A77-47AD-4181-8757-6833A56BCF26}"/>
              </a:ext>
            </a:extLst>
          </p:cNvPr>
          <p:cNvGrpSpPr/>
          <p:nvPr/>
        </p:nvGrpSpPr>
        <p:grpSpPr>
          <a:xfrm>
            <a:off x="754123" y="1467390"/>
            <a:ext cx="7635753" cy="523220"/>
            <a:chOff x="1802694" y="1618092"/>
            <a:chExt cx="7635753" cy="523220"/>
          </a:xfrm>
        </p:grpSpPr>
        <p:sp>
          <p:nvSpPr>
            <p:cNvPr id="7" name="TextBox 6">
              <a:hlinkClick r:id="rId2" action="ppaction://hlinksldjump"/>
              <a:extLst>
                <a:ext uri="{FF2B5EF4-FFF2-40B4-BE49-F238E27FC236}">
                  <a16:creationId xmlns:a16="http://schemas.microsoft.com/office/drawing/2014/main" id="{981FA926-43A8-4CB5-8BC2-6F96FBCF6E2D}"/>
                </a:ext>
              </a:extLst>
            </p:cNvPr>
            <p:cNvSpPr txBox="1"/>
            <p:nvPr/>
          </p:nvSpPr>
          <p:spPr>
            <a:xfrm>
              <a:off x="2325629" y="1618092"/>
              <a:ext cx="7112818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just"/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起緣於「話本」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AE5553F-F7D1-42B7-AB05-E4AFD0C0A6CA}"/>
                </a:ext>
              </a:extLst>
            </p:cNvPr>
            <p:cNvSpPr/>
            <p:nvPr/>
          </p:nvSpPr>
          <p:spPr>
            <a:xfrm>
              <a:off x="1802694" y="1666875"/>
              <a:ext cx="404735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7CF3542-A6C6-4F5E-A482-A62F971C1549}"/>
                </a:ext>
              </a:extLst>
            </p:cNvPr>
            <p:cNvSpPr/>
            <p:nvPr/>
          </p:nvSpPr>
          <p:spPr>
            <a:xfrm>
              <a:off x="1802694" y="1738270"/>
              <a:ext cx="404735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98C85C4-A4F7-4659-B879-17F3777A69B8}"/>
              </a:ext>
            </a:extLst>
          </p:cNvPr>
          <p:cNvGrpSpPr/>
          <p:nvPr/>
        </p:nvGrpSpPr>
        <p:grpSpPr>
          <a:xfrm>
            <a:off x="754125" y="2333089"/>
            <a:ext cx="7313533" cy="523220"/>
            <a:chOff x="1802696" y="3146748"/>
            <a:chExt cx="7313533" cy="523220"/>
          </a:xfrm>
        </p:grpSpPr>
        <p:sp>
          <p:nvSpPr>
            <p:cNvPr id="11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A8F1FB06-B346-4A87-AE59-51A36246316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特徵為「分回標目」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8F7DA63-FF75-4371-8562-44AC5DD20222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8DE4FD4-2147-4D22-9A04-D276F44C4FB8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２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E462AD4-0F2C-46DB-A3E9-4F7C1F7B1A54}"/>
              </a:ext>
            </a:extLst>
          </p:cNvPr>
          <p:cNvGrpSpPr/>
          <p:nvPr/>
        </p:nvGrpSpPr>
        <p:grpSpPr>
          <a:xfrm>
            <a:off x="754123" y="3198788"/>
            <a:ext cx="7313533" cy="523220"/>
            <a:chOff x="1802696" y="3146748"/>
            <a:chExt cx="7313533" cy="523220"/>
          </a:xfrm>
        </p:grpSpPr>
        <p:sp>
          <p:nvSpPr>
            <p:cNvPr id="17" name="TextBox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D6029BA-BBD6-42A2-9671-94F3561644D3}"/>
                </a:ext>
              </a:extLst>
            </p:cNvPr>
            <p:cNvSpPr txBox="1"/>
            <p:nvPr/>
          </p:nvSpPr>
          <p:spPr>
            <a:xfrm>
              <a:off x="2325629" y="3146748"/>
              <a:ext cx="6790600" cy="523220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r>
                <a:rPr lang="zh-TW" altLang="en-US" sz="2800" spc="400" dirty="0">
                  <a:solidFill>
                    <a:srgbClr val="23181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明清小說主要形式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DC1BA1A-64DB-489C-8CE2-FBFB9FAFB00A}"/>
                </a:ext>
              </a:extLst>
            </p:cNvPr>
            <p:cNvSpPr/>
            <p:nvPr/>
          </p:nvSpPr>
          <p:spPr>
            <a:xfrm>
              <a:off x="1802696" y="3195530"/>
              <a:ext cx="404734" cy="428540"/>
            </a:xfrm>
            <a:prstGeom prst="rect">
              <a:avLst/>
            </a:prstGeom>
            <a:solidFill>
              <a:srgbClr val="FCE694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2C3F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7BEC77E-51F9-4DA9-A66C-B49A45830B8D}"/>
                </a:ext>
              </a:extLst>
            </p:cNvPr>
            <p:cNvSpPr/>
            <p:nvPr/>
          </p:nvSpPr>
          <p:spPr>
            <a:xfrm>
              <a:off x="1802696" y="3266925"/>
              <a:ext cx="404734" cy="28286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rgbClr val="5632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CN" altLang="en-US" sz="2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6150EA6-C70C-4302-8A70-83C69FD4FD46}"/>
              </a:ext>
            </a:extLst>
          </p:cNvPr>
          <p:cNvSpPr txBox="1"/>
          <p:nvPr/>
        </p:nvSpPr>
        <p:spPr>
          <a:xfrm>
            <a:off x="0" y="369599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21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AE67AF7-6AEF-47D9-A715-DE5B9C745E7C}"/>
              </a:ext>
            </a:extLst>
          </p:cNvPr>
          <p:cNvSpPr txBox="1"/>
          <p:nvPr/>
        </p:nvSpPr>
        <p:spPr>
          <a:xfrm>
            <a:off x="-1" y="1121710"/>
            <a:ext cx="297518" cy="510993"/>
          </a:xfrm>
          <a:prstGeom prst="rect">
            <a:avLst/>
          </a:prstGeom>
          <a:solidFill>
            <a:schemeClr val="accent2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題解</a:t>
            </a:r>
          </a:p>
        </p:txBody>
      </p:sp>
    </p:spTree>
    <p:extLst>
      <p:ext uri="{BB962C8B-B14F-4D97-AF65-F5344CB8AC3E}">
        <p14:creationId xmlns:p14="http://schemas.microsoft.com/office/powerpoint/2010/main" val="34796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0" y="115613"/>
            <a:ext cx="4572000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2058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字辨：攙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47776"/>
              </p:ext>
            </p:extLst>
          </p:nvPr>
        </p:nvGraphicFramePr>
        <p:xfrm>
          <a:off x="343419" y="916165"/>
          <a:ext cx="7648248" cy="311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219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1953305">
                  <a:extLst>
                    <a:ext uri="{9D8B030D-6E8A-4147-A177-3AD203B41FA5}">
                      <a16:colId xmlns:a16="http://schemas.microsoft.com/office/drawing/2014/main" val="2468156121"/>
                    </a:ext>
                  </a:extLst>
                </a:gridCol>
                <a:gridCol w="4366724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形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攙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ㄔㄢ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攙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扶。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讒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ㄔㄢˊ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讒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言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9030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ㄔㄢˊ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鑱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923489"/>
                  </a:ext>
                </a:extLst>
              </a:tr>
              <a:tr h="6710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饞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ㄔㄢˊ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饞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涎欲滴。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7119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7CA8FC3-E104-4212-8F2D-4E09C6D686B0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43B4CDD9-57BD-4118-91C6-AF9BC59F38A1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97280BC-8364-484B-A732-6289F2F9D92C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P.137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67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7586CF86-D87C-4AA0-B202-AFA7A7E5ED74}"/>
              </a:ext>
            </a:extLst>
          </p:cNvPr>
          <p:cNvSpPr/>
          <p:nvPr/>
        </p:nvSpPr>
        <p:spPr>
          <a:xfrm>
            <a:off x="351697" y="743008"/>
            <a:ext cx="8754203" cy="2898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劉姥姥道：「那裡說的我這麼嬌嫩了？那一天不跌兩下子，都要搥起來，還了得呢！」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便問道：「這必定是那 位哥兒的書房了？」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17C0BDC-9593-47D1-A601-E4A2168CD086}"/>
              </a:ext>
            </a:extLst>
          </p:cNvPr>
          <p:cNvCxnSpPr>
            <a:cxnSpLocks/>
          </p:cNvCxnSpPr>
          <p:nvPr/>
        </p:nvCxnSpPr>
        <p:spPr>
          <a:xfrm>
            <a:off x="3625776" y="1624273"/>
            <a:ext cx="536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C2E0BDEE-D913-406A-860F-767B20ADD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776" y="1708897"/>
            <a:ext cx="609550" cy="298679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35ACC180-D466-4D3D-88BE-78CB55A83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6" y="2624335"/>
            <a:ext cx="7883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既為他人設想，</a:t>
            </a:r>
            <a:r>
              <a:rPr lang="zh-TW" altLang="en-US" sz="2400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不讓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400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麻煩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，又見出其農婦的健朗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4F283D11-787D-45A0-A4C2-F7A45148926C}"/>
              </a:ext>
            </a:extLst>
          </p:cNvPr>
          <p:cNvCxnSpPr>
            <a:cxnSpLocks/>
          </p:cNvCxnSpPr>
          <p:nvPr/>
        </p:nvCxnSpPr>
        <p:spPr>
          <a:xfrm>
            <a:off x="469654" y="2617928"/>
            <a:ext cx="694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92FAC84B-7EDF-4A80-864E-1C2042ABC77D}"/>
              </a:ext>
            </a:extLst>
          </p:cNvPr>
          <p:cNvSpPr/>
          <p:nvPr/>
        </p:nvSpPr>
        <p:spPr>
          <a:xfrm>
            <a:off x="7519851" y="0"/>
            <a:ext cx="1624149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P.137~138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7509CD9C-DD88-40A6-8EEB-7B8BC1541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622" y="3690827"/>
            <a:ext cx="473952" cy="298679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4F9ADD6E-0356-4972-A839-C4AAD16DC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172" y="3624396"/>
            <a:ext cx="4603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劉姥姥明知故問，順勢奉承，也點出黛玉觀詠群書的孤高氣質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9CAAEFD3-5AB2-4A14-B3B6-42F0725211CC}"/>
              </a:ext>
            </a:extLst>
          </p:cNvPr>
          <p:cNvCxnSpPr>
            <a:cxnSpLocks/>
          </p:cNvCxnSpPr>
          <p:nvPr/>
        </p:nvCxnSpPr>
        <p:spPr>
          <a:xfrm>
            <a:off x="2398475" y="3609134"/>
            <a:ext cx="522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FAA62B03-DFAE-47B8-AF98-3270EC079332}"/>
              </a:ext>
            </a:extLst>
          </p:cNvPr>
          <p:cNvGrpSpPr/>
          <p:nvPr/>
        </p:nvGrpSpPr>
        <p:grpSpPr>
          <a:xfrm>
            <a:off x="4405955" y="3131888"/>
            <a:ext cx="602141" cy="447289"/>
            <a:chOff x="7867881" y="1171269"/>
            <a:chExt cx="602141" cy="447289"/>
          </a:xfrm>
        </p:grpSpPr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042F0CAD-4F70-47DB-80C2-8ED4AAD8C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361" y="117126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ˇ</a:t>
              </a:r>
              <a:endParaRPr lang="en-US" altLang="zh-TW" sz="9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B77700D2-857D-419D-9405-199DB7D6D0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25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zh-TW" altLang="en-US" sz="1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ㄋㄚ</a:t>
              </a:r>
              <a:endParaRPr lang="en-US" altLang="zh-TW" sz="1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82251555-D3AC-4CBA-8EBD-AE1956111C3F}"/>
              </a:ext>
            </a:extLst>
          </p:cNvPr>
          <p:cNvSpPr txBox="1"/>
          <p:nvPr/>
        </p:nvSpPr>
        <p:spPr>
          <a:xfrm>
            <a:off x="5752954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A9EB8B1C-3126-4B21-9F3E-CF103CB05E52}"/>
              </a:ext>
            </a:extLst>
          </p:cNvPr>
          <p:cNvSpPr txBox="1"/>
          <p:nvPr/>
        </p:nvSpPr>
        <p:spPr>
          <a:xfrm>
            <a:off x="6422149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4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422D0658-5CE6-4E84-808C-C79C68B1D563}"/>
              </a:ext>
            </a:extLst>
          </p:cNvPr>
          <p:cNvSpPr txBox="1"/>
          <p:nvPr/>
        </p:nvSpPr>
        <p:spPr>
          <a:xfrm>
            <a:off x="4414564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6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0F012749-E74D-4A86-A2F3-401FA3E0271D}"/>
              </a:ext>
            </a:extLst>
          </p:cNvPr>
          <p:cNvSpPr txBox="1"/>
          <p:nvPr/>
        </p:nvSpPr>
        <p:spPr>
          <a:xfrm>
            <a:off x="5083759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1" name="文字方塊 48">
            <a:extLst>
              <a:ext uri="{FF2B5EF4-FFF2-40B4-BE49-F238E27FC236}">
                <a16:creationId xmlns:a16="http://schemas.microsoft.com/office/drawing/2014/main" id="{9181AEAE-51B7-4FCD-9457-052A158B6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153" y="895460"/>
            <a:ext cx="21678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激問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9F6AD45-5336-4B6B-9410-F8A12754314D}"/>
              </a:ext>
            </a:extLst>
          </p:cNvPr>
          <p:cNvGrpSpPr/>
          <p:nvPr/>
        </p:nvGrpSpPr>
        <p:grpSpPr>
          <a:xfrm>
            <a:off x="3670644" y="896198"/>
            <a:ext cx="4101185" cy="694202"/>
            <a:chOff x="1056754" y="1722822"/>
            <a:chExt cx="4101185" cy="694202"/>
          </a:xfrm>
        </p:grpSpPr>
        <p:sp>
          <p:nvSpPr>
            <p:cNvPr id="30" name="等腰三角形 29">
              <a:extLst>
                <a:ext uri="{FF2B5EF4-FFF2-40B4-BE49-F238E27FC236}">
                  <a16:creationId xmlns:a16="http://schemas.microsoft.com/office/drawing/2014/main" id="{555441CE-1E14-407B-A8DF-8B013C9C7F67}"/>
                </a:ext>
              </a:extLst>
            </p:cNvPr>
            <p:cNvSpPr/>
            <p:nvPr/>
          </p:nvSpPr>
          <p:spPr>
            <a:xfrm rot="5400000">
              <a:off x="1575778" y="181545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本框 328">
              <a:extLst>
                <a:ext uri="{FF2B5EF4-FFF2-40B4-BE49-F238E27FC236}">
                  <a16:creationId xmlns:a16="http://schemas.microsoft.com/office/drawing/2014/main" id="{7F66E434-AF1F-4BA3-8D9D-23E02A808D7C}"/>
                </a:ext>
              </a:extLst>
            </p:cNvPr>
            <p:cNvSpPr txBox="1"/>
            <p:nvPr/>
          </p:nvSpPr>
          <p:spPr>
            <a:xfrm>
              <a:off x="1065632" y="1732552"/>
              <a:ext cx="595035" cy="279767"/>
            </a:xfrm>
            <a:prstGeom prst="rect">
              <a:avLst/>
            </a:prstGeom>
            <a:solidFill>
              <a:srgbClr val="C74932"/>
            </a:solidFill>
            <a:ln w="1905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修辭</a:t>
              </a:r>
            </a:p>
          </p:txBody>
        </p: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C9DA2DB1-613E-49EC-A894-9C243F0335B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754" y="1732552"/>
              <a:ext cx="0" cy="684472"/>
            </a:xfrm>
            <a:prstGeom prst="line">
              <a:avLst/>
            </a:prstGeom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15AF85F0-5783-437D-A81B-AA943029954F}"/>
                </a:ext>
              </a:extLst>
            </p:cNvPr>
            <p:cNvCxnSpPr>
              <a:cxnSpLocks/>
            </p:cNvCxnSpPr>
            <p:nvPr/>
          </p:nvCxnSpPr>
          <p:spPr>
            <a:xfrm>
              <a:off x="5151409" y="1722822"/>
              <a:ext cx="0" cy="670537"/>
            </a:xfrm>
            <a:prstGeom prst="line">
              <a:avLst/>
            </a:prstGeom>
            <a:solidFill>
              <a:srgbClr val="C74932"/>
            </a:solidFill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等腰三角形 35">
              <a:extLst>
                <a:ext uri="{FF2B5EF4-FFF2-40B4-BE49-F238E27FC236}">
                  <a16:creationId xmlns:a16="http://schemas.microsoft.com/office/drawing/2014/main" id="{7744273C-6B3B-463C-8AEA-7948BB1C5F5C}"/>
                </a:ext>
              </a:extLst>
            </p:cNvPr>
            <p:cNvSpPr/>
            <p:nvPr/>
          </p:nvSpPr>
          <p:spPr>
            <a:xfrm rot="16200000" flipH="1">
              <a:off x="4961072" y="1815454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33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3" grpId="0"/>
      <p:bldP spid="23" grpId="1"/>
      <p:bldP spid="21" grpId="0"/>
      <p:bldP spid="21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7586CF86-D87C-4AA0-B202-AFA7A7E5ED74}"/>
              </a:ext>
            </a:extLst>
          </p:cNvPr>
          <p:cNvSpPr/>
          <p:nvPr/>
        </p:nvSpPr>
        <p:spPr>
          <a:xfrm>
            <a:off x="351697" y="743008"/>
            <a:ext cx="8580597" cy="1913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賈母笑指黛玉道：「這是我這外孫女兒的屋子。」劉姥姥留神打量了黛玉一番，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8D564CAD-52E5-4786-8763-009A1F2713B3}"/>
              </a:ext>
            </a:extLst>
          </p:cNvPr>
          <p:cNvCxnSpPr>
            <a:cxnSpLocks/>
          </p:cNvCxnSpPr>
          <p:nvPr/>
        </p:nvCxnSpPr>
        <p:spPr>
          <a:xfrm>
            <a:off x="512916" y="1641690"/>
            <a:ext cx="306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27">
            <a:extLst>
              <a:ext uri="{FF2B5EF4-FFF2-40B4-BE49-F238E27FC236}">
                <a16:creationId xmlns:a16="http://schemas.microsoft.com/office/drawing/2014/main" id="{498A7F29-D877-4451-9368-324C96C20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6" y="1717045"/>
            <a:ext cx="609550" cy="298679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15FFDC-D268-41D5-B468-75B4DF019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466" y="1660930"/>
            <a:ext cx="511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再度流露得意心態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288478B-8830-4724-9CB6-30DF2AF10BEA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4DE84E56-0C07-45F1-865A-D7CF8549E94E}"/>
              </a:ext>
            </a:extLst>
          </p:cNvPr>
          <p:cNvCxnSpPr>
            <a:cxnSpLocks/>
          </p:cNvCxnSpPr>
          <p:nvPr/>
        </p:nvCxnSpPr>
        <p:spPr>
          <a:xfrm>
            <a:off x="1661358" y="2641420"/>
            <a:ext cx="500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3F13D0D7-3D3F-4CD3-A193-724D3B3CF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358" y="2705942"/>
            <a:ext cx="609550" cy="298679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52172BA-7FB4-4E4F-9B92-60C89EFF8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360" y="2654474"/>
            <a:ext cx="62491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劉姥姥對惜春與黛玉的互動不同：上段對惜春是「喜的忙跑過來拉著</a:t>
            </a:r>
            <a:r>
              <a:rPr lang="zh-TW" altLang="en-US" sz="2400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」，再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連聲讚美，面對孤高多愁的黛玉則不敢貿然親近，先冷靜觀察後才出言讚美。顯見</a:t>
            </a:r>
            <a:r>
              <a:rPr lang="zh-TW" altLang="en-US" sz="2400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其善於察言觀色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、迎合</a:t>
            </a:r>
            <a:r>
              <a:rPr lang="zh-TW" altLang="en-US" sz="2400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奉承</a:t>
            </a:r>
            <a:endParaRPr lang="zh-TW" altLang="en-US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F5911127-FEE5-45D6-948A-435C62CA98F7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2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9D304444-D6A4-4EE2-89A7-A5B132475378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CDDEA428-10E2-4DEE-B20E-475BBE970F1D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4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53536CE9-6279-450C-91E9-F677ABB22A0C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6900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18" grpId="0"/>
      <p:bldP spid="18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7586CF86-D87C-4AA0-B202-AFA7A7E5ED74}"/>
              </a:ext>
            </a:extLst>
          </p:cNvPr>
          <p:cNvSpPr/>
          <p:nvPr/>
        </p:nvSpPr>
        <p:spPr>
          <a:xfrm>
            <a:off x="351697" y="743008"/>
            <a:ext cx="8580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方笑道：「這那裡像個小姐的繡房，竟比那上等的書房還好！」賈母因問：「寶玉怎麼不見？」眾丫頭們答說：「在池子裡船上呢。」賈母道：「誰又預備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船了？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8D564CAD-52E5-4786-8763-009A1F2713B3}"/>
              </a:ext>
            </a:extLst>
          </p:cNvPr>
          <p:cNvCxnSpPr>
            <a:cxnSpLocks/>
          </p:cNvCxnSpPr>
          <p:nvPr/>
        </p:nvCxnSpPr>
        <p:spPr>
          <a:xfrm>
            <a:off x="2510444" y="1654491"/>
            <a:ext cx="633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27">
            <a:extLst>
              <a:ext uri="{FF2B5EF4-FFF2-40B4-BE49-F238E27FC236}">
                <a16:creationId xmlns:a16="http://schemas.microsoft.com/office/drawing/2014/main" id="{498A7F29-D877-4451-9368-324C96C20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61" y="1726380"/>
            <a:ext cx="609550" cy="298679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15FFDC-D268-41D5-B468-75B4DF019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242" y="1676263"/>
            <a:ext cx="511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凸顯黛玉好讀書、有才情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A13FE7D-0298-4A34-A006-6FD1AE4D3A27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941CC3D-36C4-465A-B5DA-DAE98587456D}"/>
              </a:ext>
            </a:extLst>
          </p:cNvPr>
          <p:cNvCxnSpPr>
            <a:cxnSpLocks/>
          </p:cNvCxnSpPr>
          <p:nvPr/>
        </p:nvCxnSpPr>
        <p:spPr>
          <a:xfrm>
            <a:off x="491144" y="2646107"/>
            <a:ext cx="262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F72934DB-367B-43D3-A50A-79365A069410}"/>
              </a:ext>
            </a:extLst>
          </p:cNvPr>
          <p:cNvCxnSpPr>
            <a:cxnSpLocks/>
          </p:cNvCxnSpPr>
          <p:nvPr/>
        </p:nvCxnSpPr>
        <p:spPr>
          <a:xfrm>
            <a:off x="6607386" y="2638487"/>
            <a:ext cx="226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圖片 37">
            <a:extLst>
              <a:ext uri="{FF2B5EF4-FFF2-40B4-BE49-F238E27FC236}">
                <a16:creationId xmlns:a16="http://schemas.microsoft.com/office/drawing/2014/main" id="{51D2A6EB-210F-4C61-8D6A-8A44C898A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386" y="2713878"/>
            <a:ext cx="609550" cy="298679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E5E64751-EE10-4357-931B-CA3E14858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6" y="3644243"/>
            <a:ext cx="511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暗示賈母時時刻刻關懷寶玉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6D79F7D6-0B02-46A2-97EE-26DA56609E2A}"/>
              </a:ext>
            </a:extLst>
          </p:cNvPr>
          <p:cNvCxnSpPr>
            <a:cxnSpLocks/>
          </p:cNvCxnSpPr>
          <p:nvPr/>
        </p:nvCxnSpPr>
        <p:spPr>
          <a:xfrm>
            <a:off x="491144" y="3631264"/>
            <a:ext cx="43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84951E4F-6183-4FB9-A24B-54644D31E7D0}"/>
              </a:ext>
            </a:extLst>
          </p:cNvPr>
          <p:cNvSpPr/>
          <p:nvPr/>
        </p:nvSpPr>
        <p:spPr>
          <a:xfrm>
            <a:off x="4103914" y="4102557"/>
            <a:ext cx="468086" cy="461665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D23A84D0-D8DA-4BAA-8804-5568715A4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915" y="3648586"/>
            <a:ext cx="4904014" cy="44627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用在動詞後，表示動作的完成或結果</a:t>
            </a:r>
          </a:p>
        </p:txBody>
      </p:sp>
      <p:sp>
        <p:nvSpPr>
          <p:cNvPr id="4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624EB3F8-DE7B-4D53-B85D-622725D2967A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4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81EA818-E57D-4148-9DD2-FDFD2AE6FBC2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4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39206F69-6E1A-4D17-8864-9F82C5DC55AC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6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2AB6A28C-B6B0-488F-9B5E-E5A3E1F42C0D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36401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9" grpId="0"/>
      <p:bldP spid="39" grpId="1"/>
      <p:bldP spid="41" grpId="0" animBg="1"/>
      <p:bldP spid="42" grpId="0" animBg="1"/>
      <p:bldP spid="42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7586CF86-D87C-4AA0-B202-AFA7A7E5ED74}"/>
              </a:ext>
            </a:extLst>
          </p:cNvPr>
          <p:cNvSpPr/>
          <p:nvPr/>
        </p:nvSpPr>
        <p:spPr>
          <a:xfrm>
            <a:off x="351697" y="743008"/>
            <a:ext cx="8580597" cy="2898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一面歸坐，笑道：「今兒老太太高興，這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早晚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就來了？」賈母笑道：「我才說來遲了的要罰他，不想姨太太就來遲了！」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40D9DD04-EA16-431C-95F9-9DB97EC6DDEB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DC694484-710D-4A9E-B540-96941B5D4364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17C0BDC-9593-47D1-A601-E4A2168CD086}"/>
              </a:ext>
            </a:extLst>
          </p:cNvPr>
          <p:cNvCxnSpPr>
            <a:cxnSpLocks/>
          </p:cNvCxnSpPr>
          <p:nvPr/>
        </p:nvCxnSpPr>
        <p:spPr>
          <a:xfrm>
            <a:off x="3456274" y="2633378"/>
            <a:ext cx="543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27">
            <a:extLst>
              <a:ext uri="{FF2B5EF4-FFF2-40B4-BE49-F238E27FC236}">
                <a16:creationId xmlns:a16="http://schemas.microsoft.com/office/drawing/2014/main" id="{498A7F29-D877-4451-9368-324C96C20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274" y="2708769"/>
            <a:ext cx="609550" cy="298679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15FFDC-D268-41D5-B468-75B4DF019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824" y="2646169"/>
            <a:ext cx="5078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在輕鬆的氣氛中顯示「主人」身分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956150D-16FB-4069-9EA1-E41A72BCEFF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0661B75-4061-4612-9E57-CB28F52F322E}"/>
              </a:ext>
            </a:extLst>
          </p:cNvPr>
          <p:cNvCxnSpPr>
            <a:cxnSpLocks/>
          </p:cNvCxnSpPr>
          <p:nvPr/>
        </p:nvCxnSpPr>
        <p:spPr>
          <a:xfrm>
            <a:off x="491005" y="3613699"/>
            <a:ext cx="590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F0965EAB-F157-4331-87B9-AF2013FAB568}"/>
              </a:ext>
            </a:extLst>
          </p:cNvPr>
          <p:cNvSpPr txBox="1"/>
          <p:nvPr/>
        </p:nvSpPr>
        <p:spPr>
          <a:xfrm>
            <a:off x="756315" y="1848151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sp>
        <p:nvSpPr>
          <p:cNvPr id="1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D21A01A0-6B0E-44FB-9233-51A3F5E77716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3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99C32A50-CCCD-4C0C-866B-E212E8D60FD0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24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3E3273B9-34EC-4A8A-B6D5-29BC3354ADF8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5" name="文本框 328">
            <a:hlinkClick r:id="rId9" action="ppaction://hlinksldjump"/>
            <a:extLst>
              <a:ext uri="{FF2B5EF4-FFF2-40B4-BE49-F238E27FC236}">
                <a16:creationId xmlns:a16="http://schemas.microsoft.com/office/drawing/2014/main" id="{D96D6BE5-DD81-4ABF-BD3D-2241BB570130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</p:spTree>
    <p:extLst>
      <p:ext uri="{BB962C8B-B14F-4D97-AF65-F5344CB8AC3E}">
        <p14:creationId xmlns:p14="http://schemas.microsoft.com/office/powerpoint/2010/main" val="4368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1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15058"/>
              </p:ext>
            </p:extLst>
          </p:nvPr>
        </p:nvGraphicFramePr>
        <p:xfrm>
          <a:off x="343419" y="916165"/>
          <a:ext cx="8082124" cy="386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595">
                  <a:extLst>
                    <a:ext uri="{9D8B030D-6E8A-4147-A177-3AD203B41FA5}">
                      <a16:colId xmlns:a16="http://schemas.microsoft.com/office/drawing/2014/main" val="626480026"/>
                    </a:ext>
                  </a:extLst>
                </a:gridCol>
                <a:gridCol w="5807529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時候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今兒老太太高興，這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早晚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就來了？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595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早晨和晚間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以後賈政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早晚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進來請安。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（</a:t>
                      </a:r>
                      <a:r>
                        <a:rPr lang="en-US" altLang="zh-TW" sz="2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紅樓夢</a:t>
                      </a:r>
                      <a:r>
                        <a:rPr lang="en-US" altLang="zh-TW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第一○九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）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349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何時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早晚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下三巴，欲將書報家。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（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李白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〈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長干行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〉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）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640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遲早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不努力，失敗是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早晚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的事。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733478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1729A015-DA8C-482C-B36B-BBA224A95F83}"/>
              </a:ext>
            </a:extLst>
          </p:cNvPr>
          <p:cNvSpPr txBox="1"/>
          <p:nvPr/>
        </p:nvSpPr>
        <p:spPr>
          <a:xfrm>
            <a:off x="735074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0718E5C-6418-47C7-B7DF-66D6759EBB9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9E039168-4FD1-43BD-95AB-4128AFEDD41F}"/>
              </a:ext>
            </a:extLst>
          </p:cNvPr>
          <p:cNvSpPr txBox="1"/>
          <p:nvPr/>
        </p:nvSpPr>
        <p:spPr>
          <a:xfrm>
            <a:off x="0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F4104A6-1D9E-4FD6-8D01-F39F5149E7FD}"/>
              </a:ext>
            </a:extLst>
          </p:cNvPr>
          <p:cNvSpPr/>
          <p:nvPr/>
        </p:nvSpPr>
        <p:spPr>
          <a:xfrm>
            <a:off x="-1" y="115613"/>
            <a:ext cx="4990012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11086554-5D58-4D0D-BAA2-CF2BFC8F1432}"/>
              </a:ext>
            </a:extLst>
          </p:cNvPr>
          <p:cNvSpPr txBox="1"/>
          <p:nvPr/>
        </p:nvSpPr>
        <p:spPr>
          <a:xfrm>
            <a:off x="250131" y="162891"/>
            <a:ext cx="4940178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詞辨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：早晚</a:t>
            </a:r>
          </a:p>
        </p:txBody>
      </p:sp>
      <p:sp>
        <p:nvSpPr>
          <p:cNvPr id="19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5A9ECE00-0619-414D-8D56-7F14ACB2AAD4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7439028-B2C1-425E-ADC7-CBA0522726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71" y="3505490"/>
            <a:ext cx="1006929" cy="163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7331980" cy="107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瀟湘館：劉姥姥跌跤與自我解嘲，以及側寫黛玉文才。</a:t>
            </a:r>
          </a:p>
        </p:txBody>
      </p:sp>
      <p:sp>
        <p:nvSpPr>
          <p:cNvPr id="3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38630493-1764-440A-BAC4-95A845C526B0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526544E-9441-42A1-8F51-1BB69A5F83B8}"/>
              </a:ext>
            </a:extLst>
          </p:cNvPr>
          <p:cNvSpPr/>
          <p:nvPr/>
        </p:nvSpPr>
        <p:spPr>
          <a:xfrm>
            <a:off x="2" y="115613"/>
            <a:ext cx="3733798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22A2E689-9151-40AA-BB97-0EA32AA63FDF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3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C424951-2247-4A91-84A8-43A5A0742E19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2DFBF93-3641-4127-B4AB-1A09A323870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78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8" y="1131652"/>
            <a:ext cx="8243351" cy="31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劉姥姥深知人情世故，一路奉承眾人，既對婢女琥珀友好，關心她的繡鞋，又讚美黛玉才情高，繡房猶如書房。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劉姥姥跌跤時，眾人拍手大笑，可見賈府上下未具憐惜之心，而劉姥姥能自我解嘲， 顯見其慧黠機智。</a:t>
            </a:r>
          </a:p>
        </p:txBody>
      </p:sp>
      <p:sp>
        <p:nvSpPr>
          <p:cNvPr id="11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DAB55050-7E9A-4805-98AC-EA3DB1CD3E50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0074B3-B747-49A9-BCF3-A4A57CADC4A6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P.136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D0A1768-309D-45FB-B42C-BF8CF29B89F4}"/>
              </a:ext>
            </a:extLst>
          </p:cNvPr>
          <p:cNvSpPr/>
          <p:nvPr/>
        </p:nvSpPr>
        <p:spPr>
          <a:xfrm>
            <a:off x="2" y="115613"/>
            <a:ext cx="3733798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3561FD8-9BC5-46F6-8E2C-A40D3029687F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4CC9EEF9-4494-46F3-A10F-56322B136E57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16395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劉姥姥在瀟湘</a:t>
            </a:r>
            <a:r>
              <a:rPr lang="zh-TW" altLang="en-US" sz="2800" b="0" dirty="0" smtClean="0"/>
              <a:t>館踩滑跌倒時</a:t>
            </a:r>
            <a:r>
              <a:rPr lang="zh-TW" altLang="en-US" sz="2800" b="0" dirty="0"/>
              <a:t>，眾人的反應是什麼？可以顯示他們什麼樣的心態？劉姥姥如何應對這樣尷尬的情況？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1871275"/>
            <a:ext cx="833574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眾人見她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跌倒，</a:t>
            </a:r>
            <a:r>
              <a:rPr lang="zh-TW" altLang="en-US" sz="2800" b="0" spc="-100" dirty="0">
                <a:solidFill>
                  <a:srgbClr val="FF0000"/>
                </a:solidFill>
              </a:rPr>
              <a:t>都「拍手呵呵的大笑」。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顯示他們不過把劉姥姥當作小丑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，藉她</a:t>
            </a:r>
            <a:r>
              <a:rPr lang="zh-TW" altLang="en-US" sz="2800" b="0" spc="-100" dirty="0">
                <a:solidFill>
                  <a:srgbClr val="FF0000"/>
                </a:solidFill>
              </a:rPr>
              <a:t>的行為表現取樂，有欺她身分卑微、貧窮粗鄙的味道。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劉姥姥用「笑」化解尷尬與難堪，顯示她自知身分低微，卻也懂得為人著想，顧全大局。</a:t>
            </a:r>
          </a:p>
        </p:txBody>
      </p:sp>
      <p:sp>
        <p:nvSpPr>
          <p:cNvPr id="12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894131CA-5085-416E-9F16-46C3A8579E66}"/>
              </a:ext>
            </a:extLst>
          </p:cNvPr>
          <p:cNvSpPr txBox="1"/>
          <p:nvPr/>
        </p:nvSpPr>
        <p:spPr>
          <a:xfrm>
            <a:off x="460713" y="115613"/>
            <a:ext cx="728007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9</a:t>
            </a:r>
            <a:endParaRPr lang="zh-CN" altLang="en-US" dirty="0"/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E49C8843-1246-4EC9-B371-6E016ACE11AC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F3E1888-9CED-42BA-852B-FF2EA8656B6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P.137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84B224DE-E496-4434-BE3A-5B7CAF547387}"/>
              </a:ext>
            </a:extLst>
          </p:cNvPr>
          <p:cNvSpPr txBox="1"/>
          <p:nvPr/>
        </p:nvSpPr>
        <p:spPr>
          <a:xfrm>
            <a:off x="1260396" y="115613"/>
            <a:ext cx="1929117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10【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5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AB63DE90-3E1D-4910-88AB-EBD16EA6B132}"/>
              </a:ext>
            </a:extLst>
          </p:cNvPr>
          <p:cNvSpPr txBox="1"/>
          <p:nvPr/>
        </p:nvSpPr>
        <p:spPr>
          <a:xfrm>
            <a:off x="3262357" y="115613"/>
            <a:ext cx="836114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11</a:t>
            </a:r>
            <a:endParaRPr lang="zh-CN" altLang="en-US" dirty="0"/>
          </a:p>
        </p:txBody>
      </p:sp>
      <p:sp>
        <p:nvSpPr>
          <p:cNvPr id="1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1D944909-8823-4D1B-932A-D515F792DE7D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9504D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351312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請從瀟湘館外在環境及屋內陳設，推論林黛玉的性格。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335749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瀟湘館的外在環境是「翠竹夾路」、「土地下蒼苔布滿」，可以推測林黛玉喜歡幽靜，不大和人來往。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spc="-100" dirty="0">
                <a:solidFill>
                  <a:srgbClr val="FF0000"/>
                </a:solidFill>
              </a:rPr>
              <a:t>屋內陳設則是「案上設著筆硯，又見書架上放著滿滿的書」，可以推測她愛好詩書寫作。</a:t>
            </a:r>
          </a:p>
        </p:txBody>
      </p:sp>
      <p:sp>
        <p:nvSpPr>
          <p:cNvPr id="14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94DFFC72-6EF4-4F16-A656-F4161E847094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3ACBE99-56A4-47FE-9327-81DBCF2694C0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D143AC5E-A813-40B7-9086-6BCE802DD1F1}"/>
              </a:ext>
            </a:extLst>
          </p:cNvPr>
          <p:cNvSpPr txBox="1"/>
          <p:nvPr/>
        </p:nvSpPr>
        <p:spPr>
          <a:xfrm>
            <a:off x="460713" y="115613"/>
            <a:ext cx="728007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9</a:t>
            </a:r>
            <a:endParaRPr lang="zh-CN" altLang="en-US" dirty="0"/>
          </a:p>
        </p:txBody>
      </p:sp>
      <p:sp>
        <p:nvSpPr>
          <p:cNvPr id="16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A1DF36BD-E2C2-4745-8FB3-517D4CA05C12}"/>
              </a:ext>
            </a:extLst>
          </p:cNvPr>
          <p:cNvSpPr txBox="1"/>
          <p:nvPr/>
        </p:nvSpPr>
        <p:spPr>
          <a:xfrm>
            <a:off x="1260396" y="115613"/>
            <a:ext cx="1929117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10【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7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8C29068E-81BF-4ACE-AF9D-A2DE4EE6DE9B}"/>
              </a:ext>
            </a:extLst>
          </p:cNvPr>
          <p:cNvSpPr txBox="1"/>
          <p:nvPr/>
        </p:nvSpPr>
        <p:spPr>
          <a:xfrm>
            <a:off x="3262357" y="115613"/>
            <a:ext cx="836114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11</a:t>
            </a:r>
            <a:endParaRPr lang="zh-CN" altLang="en-US" dirty="0"/>
          </a:p>
        </p:txBody>
      </p:sp>
      <p:sp>
        <p:nvSpPr>
          <p:cNvPr id="18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7A61D7E0-6E59-4984-9BA8-A1E89B58B8F0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9504D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1358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A9407EF-51A1-4C9B-A55F-B37C8E3E77A9}"/>
              </a:ext>
            </a:extLst>
          </p:cNvPr>
          <p:cNvSpPr/>
          <p:nvPr/>
        </p:nvSpPr>
        <p:spPr>
          <a:xfrm>
            <a:off x="351698" y="1124369"/>
            <a:ext cx="8539753" cy="366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章回小說是從宋、元講史話本的基礎上發展而來，盛行於明清兩代。</a:t>
            </a:r>
          </a:p>
          <a:p>
            <a:pPr marL="288000" indent="-288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2800" spc="-8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謂「話本」，即是說書人的故事底本，為使聽眾加深印象，每次講故事時便有一個中心內容及一個醒目的標題，在末尾加上「欲知後事如何，且聽下回分解」的形式。這些固定的形式，即成為日後章回小說分章、分回的雛形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BD3C24-B711-4DED-9BA9-85218143DBE0}"/>
              </a:ext>
            </a:extLst>
          </p:cNvPr>
          <p:cNvSpPr/>
          <p:nvPr/>
        </p:nvSpPr>
        <p:spPr>
          <a:xfrm>
            <a:off x="-2" y="285430"/>
            <a:ext cx="3592287" cy="6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0C08569-056A-40B7-8D07-7CF6A49CEC47}"/>
              </a:ext>
            </a:extLst>
          </p:cNvPr>
          <p:cNvSpPr txBox="1"/>
          <p:nvPr/>
        </p:nvSpPr>
        <p:spPr>
          <a:xfrm>
            <a:off x="351698" y="330589"/>
            <a:ext cx="46078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5632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起緣於「話本」</a:t>
            </a:r>
          </a:p>
        </p:txBody>
      </p:sp>
      <p:sp>
        <p:nvSpPr>
          <p:cNvPr id="10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02FEA484-0531-4F56-839C-691445DEA21A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1B135904-DD1B-44C6-9957-976CFEE63F06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D7C715F7-CD83-43E3-9630-33AC821047AD}"/>
              </a:ext>
            </a:extLst>
          </p:cNvPr>
          <p:cNvSpPr txBox="1"/>
          <p:nvPr/>
        </p:nvSpPr>
        <p:spPr>
          <a:xfrm>
            <a:off x="0" y="367481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7D564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025E6C66-36DD-4E92-AC42-B9B900B9EC76}"/>
              </a:ext>
            </a:extLst>
          </p:cNvPr>
          <p:cNvSpPr txBox="1"/>
          <p:nvPr/>
        </p:nvSpPr>
        <p:spPr>
          <a:xfrm>
            <a:off x="-1" y="1835141"/>
            <a:ext cx="297518" cy="1364218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文體 章回小說</a:t>
            </a:r>
          </a:p>
        </p:txBody>
      </p:sp>
    </p:spTree>
    <p:extLst>
      <p:ext uri="{BB962C8B-B14F-4D97-AF65-F5344CB8AC3E}">
        <p14:creationId xmlns:p14="http://schemas.microsoft.com/office/powerpoint/2010/main" val="21510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3A8C2A80-7061-46B1-A849-841F30D2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4" y="395380"/>
            <a:ext cx="8405612" cy="5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劉姥姥如何稱讚黛玉？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E06CBA1-FCDE-44CB-AE35-C3E2D48FD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93" y="957970"/>
            <a:ext cx="8335749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spc="-100" dirty="0">
                <a:solidFill>
                  <a:srgbClr val="FF0000"/>
                </a:solidFill>
              </a:rPr>
              <a:t>明知黛玉是一介女流，卻故意說：「這必定是那位哥兒的書房了？」留神打量了黛玉一番，方笑道：「這那裡像個小姐的繡房？竟比那上等的書房還好！</a:t>
            </a:r>
            <a:r>
              <a:rPr lang="zh-TW" altLang="en-US" sz="2800" b="0" spc="-100" dirty="0" smtClean="0">
                <a:solidFill>
                  <a:srgbClr val="FF0000"/>
                </a:solidFill>
              </a:rPr>
              <a:t>」盛讚黛</a:t>
            </a:r>
            <a:r>
              <a:rPr lang="zh-TW" altLang="en-US" sz="2800" b="0" spc="-100" dirty="0">
                <a:solidFill>
                  <a:srgbClr val="FF0000"/>
                </a:solidFill>
              </a:rPr>
              <a:t>玉的才華及與眾不同的孤高氣質。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7A11E363-1724-4CE0-BB87-72E8B85EA39F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42249B-78A0-45C8-8ACC-897CF5B19DE7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B8493BE2-61F8-42D7-A94C-15B5F4C379D2}"/>
              </a:ext>
            </a:extLst>
          </p:cNvPr>
          <p:cNvSpPr txBox="1"/>
          <p:nvPr/>
        </p:nvSpPr>
        <p:spPr>
          <a:xfrm>
            <a:off x="460713" y="115613"/>
            <a:ext cx="728007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9</a:t>
            </a:r>
            <a:endParaRPr lang="zh-CN" altLang="en-US" dirty="0"/>
          </a:p>
        </p:txBody>
      </p:sp>
      <p:sp>
        <p:nvSpPr>
          <p:cNvPr id="15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A1740E16-32C2-444E-BACC-D82E8721625B}"/>
              </a:ext>
            </a:extLst>
          </p:cNvPr>
          <p:cNvSpPr txBox="1"/>
          <p:nvPr/>
        </p:nvSpPr>
        <p:spPr>
          <a:xfrm>
            <a:off x="1260396" y="115613"/>
            <a:ext cx="1929117" cy="2797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10【</a:t>
            </a:r>
            <a:r>
              <a:rPr lang="zh-TW" altLang="en-US" dirty="0"/>
              <a:t>閱讀檢測</a:t>
            </a:r>
            <a:r>
              <a:rPr lang="en-US" altLang="zh-TW" dirty="0"/>
              <a:t>】</a:t>
            </a:r>
            <a:endParaRPr lang="zh-CN" altLang="en-US" dirty="0"/>
          </a:p>
        </p:txBody>
      </p:sp>
      <p:sp>
        <p:nvSpPr>
          <p:cNvPr id="16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9406FAEA-0AB9-4C44-9CD5-6E856C255FF8}"/>
              </a:ext>
            </a:extLst>
          </p:cNvPr>
          <p:cNvSpPr txBox="1"/>
          <p:nvPr/>
        </p:nvSpPr>
        <p:spPr>
          <a:xfrm>
            <a:off x="3262357" y="115613"/>
            <a:ext cx="836114" cy="279767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dirty="0"/>
              <a:t>問題</a:t>
            </a:r>
            <a:r>
              <a:rPr lang="en-US" altLang="zh-TW" dirty="0"/>
              <a:t>11</a:t>
            </a:r>
            <a:endParaRPr lang="zh-CN" altLang="en-US" dirty="0"/>
          </a:p>
        </p:txBody>
      </p:sp>
      <p:sp>
        <p:nvSpPr>
          <p:cNvPr id="17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3C6CD41E-0C27-4148-9D1F-A62866D1F5C7}"/>
              </a:ext>
            </a:extLst>
          </p:cNvPr>
          <p:cNvSpPr txBox="1"/>
          <p:nvPr/>
        </p:nvSpPr>
        <p:spPr>
          <a:xfrm>
            <a:off x="-1" y="115613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9504D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29186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DAD56E15-115E-4CDC-A066-CC6B863A79C3}"/>
              </a:ext>
            </a:extLst>
          </p:cNvPr>
          <p:cNvSpPr/>
          <p:nvPr/>
        </p:nvSpPr>
        <p:spPr>
          <a:xfrm>
            <a:off x="351697" y="554562"/>
            <a:ext cx="85237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昨兒見了老太太正房，配上大箱、大櫃、大桌子、大床，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果然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威武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那櫃子比我們一間房子還大、還高。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83FEA30-0170-4D01-8700-0759CD6EC133}"/>
              </a:ext>
            </a:extLst>
          </p:cNvPr>
          <p:cNvSpPr/>
          <p:nvPr/>
        </p:nvSpPr>
        <p:spPr>
          <a:xfrm>
            <a:off x="5051632" y="2433537"/>
            <a:ext cx="846248" cy="446277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F4FF374-657F-4816-8693-EA6464B5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632" y="1933303"/>
            <a:ext cx="846248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氣派</a:t>
            </a:r>
          </a:p>
        </p:txBody>
      </p:sp>
      <p:sp>
        <p:nvSpPr>
          <p:cNvPr id="30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3C47E14A-6565-4445-A8B4-631812866E2F}"/>
              </a:ext>
            </a:extLst>
          </p:cNvPr>
          <p:cNvSpPr txBox="1"/>
          <p:nvPr/>
        </p:nvSpPr>
        <p:spPr>
          <a:xfrm>
            <a:off x="6178211" y="71915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9622427-F172-4EDF-A779-4E8B9FF7C64B}"/>
              </a:ext>
            </a:extLst>
          </p:cNvPr>
          <p:cNvSpPr txBox="1"/>
          <p:nvPr/>
        </p:nvSpPr>
        <p:spPr>
          <a:xfrm>
            <a:off x="6846220" y="71915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2" name="文字方塊 48">
            <a:extLst>
              <a:ext uri="{FF2B5EF4-FFF2-40B4-BE49-F238E27FC236}">
                <a16:creationId xmlns:a16="http://schemas.microsoft.com/office/drawing/2014/main" id="{6E8260D2-3FD0-400E-B32B-7650D0C54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979" y="3027579"/>
            <a:ext cx="88790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人性化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8B7317CF-A015-40E8-911F-CFB589064524}"/>
              </a:ext>
            </a:extLst>
          </p:cNvPr>
          <p:cNvGrpSpPr/>
          <p:nvPr/>
        </p:nvGrpSpPr>
        <p:grpSpPr>
          <a:xfrm>
            <a:off x="5210351" y="2887385"/>
            <a:ext cx="467006" cy="75109"/>
            <a:chOff x="529534" y="3628990"/>
            <a:chExt cx="467006" cy="75109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9A9AE95B-5F79-427B-81C3-FEE78DF1A12C}"/>
                </a:ext>
              </a:extLst>
            </p:cNvPr>
            <p:cNvSpPr/>
            <p:nvPr/>
          </p:nvSpPr>
          <p:spPr>
            <a:xfrm>
              <a:off x="924540" y="3632099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274B0D0A-8C4F-40FB-94AB-F9B82D10B38E}"/>
                </a:ext>
              </a:extLst>
            </p:cNvPr>
            <p:cNvSpPr/>
            <p:nvPr/>
          </p:nvSpPr>
          <p:spPr>
            <a:xfrm>
              <a:off x="529534" y="3628990"/>
              <a:ext cx="72000" cy="72000"/>
            </a:xfrm>
            <a:prstGeom prst="ellips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90598219-6288-41C3-8433-1BC35C8F988D}"/>
              </a:ext>
            </a:extLst>
          </p:cNvPr>
          <p:cNvSpPr/>
          <p:nvPr/>
        </p:nvSpPr>
        <p:spPr>
          <a:xfrm>
            <a:off x="7519851" y="0"/>
            <a:ext cx="1624149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P.138~139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939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2" grpId="0"/>
      <p:bldP spid="22" grpId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DAD56E15-115E-4CDC-A066-CC6B863A79C3}"/>
              </a:ext>
            </a:extLst>
          </p:cNvPr>
          <p:cNvSpPr/>
          <p:nvPr/>
        </p:nvSpPr>
        <p:spPr>
          <a:xfrm>
            <a:off x="351697" y="554562"/>
            <a:ext cx="8523789" cy="4603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290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離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了那梯子，怎麼上得去呢？如今又見了這小屋子，更比大的越發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齊整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，滿屋裡東西，都祇好看，可不知叫什麼，我越看越捨不得離了這裡。」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3767ED8-4EF5-421F-AFC7-D8D6A27C6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232" y="2686810"/>
            <a:ext cx="861488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精緻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C4EFF5-96B6-4338-B761-33425800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237" y="1706503"/>
            <a:ext cx="609550" cy="2986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879" y="1651052"/>
            <a:ext cx="7786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藉梯子作用凸顯賈母正房之雄偉。藉大小屋子的比較</a:t>
            </a:r>
            <a:r>
              <a:rPr lang="zh-TW" altLang="en-US" sz="2400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zh-TW" altLang="en-US" sz="2400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1225261" y="1636666"/>
            <a:ext cx="752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CC2554B6-EFFE-477A-87C2-568DEBBC0DD3}"/>
              </a:ext>
            </a:extLst>
          </p:cNvPr>
          <p:cNvCxnSpPr>
            <a:cxnSpLocks/>
          </p:cNvCxnSpPr>
          <p:nvPr/>
        </p:nvCxnSpPr>
        <p:spPr>
          <a:xfrm>
            <a:off x="414277" y="2668980"/>
            <a:ext cx="583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10D01629-29E2-4054-937E-50CD99C1732E}"/>
              </a:ext>
            </a:extLst>
          </p:cNvPr>
          <p:cNvSpPr/>
          <p:nvPr/>
        </p:nvSpPr>
        <p:spPr>
          <a:xfrm>
            <a:off x="5024612" y="2206104"/>
            <a:ext cx="846248" cy="446275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48">
            <a:extLst>
              <a:ext uri="{FF2B5EF4-FFF2-40B4-BE49-F238E27FC236}">
                <a16:creationId xmlns:a16="http://schemas.microsoft.com/office/drawing/2014/main" id="{9181AEAE-51B7-4FCD-9457-052A158B6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390" y="766989"/>
            <a:ext cx="21678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TW" altLang="en-US" sz="2100" b="1" dirty="0">
                <a:solidFill>
                  <a:srgbClr val="C74932"/>
                </a:solidFill>
                <a:ea typeface="微軟正黑體" panose="020B0604030504040204" pitchFamily="34" charset="-120"/>
              </a:rPr>
              <a:t>激問</a:t>
            </a: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9F6AD45-5336-4B6B-9410-F8A12754314D}"/>
              </a:ext>
            </a:extLst>
          </p:cNvPr>
          <p:cNvGrpSpPr/>
          <p:nvPr/>
        </p:nvGrpSpPr>
        <p:grpSpPr>
          <a:xfrm>
            <a:off x="1232881" y="767727"/>
            <a:ext cx="5114645" cy="694202"/>
            <a:chOff x="1056754" y="1722822"/>
            <a:chExt cx="5114645" cy="694202"/>
          </a:xfrm>
        </p:grpSpPr>
        <p:sp>
          <p:nvSpPr>
            <p:cNvPr id="39" name="等腰三角形 38">
              <a:extLst>
                <a:ext uri="{FF2B5EF4-FFF2-40B4-BE49-F238E27FC236}">
                  <a16:creationId xmlns:a16="http://schemas.microsoft.com/office/drawing/2014/main" id="{555441CE-1E14-407B-A8DF-8B013C9C7F67}"/>
                </a:ext>
              </a:extLst>
            </p:cNvPr>
            <p:cNvSpPr/>
            <p:nvPr/>
          </p:nvSpPr>
          <p:spPr>
            <a:xfrm rot="5400000">
              <a:off x="1575778" y="1815455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文本框 328">
              <a:extLst>
                <a:ext uri="{FF2B5EF4-FFF2-40B4-BE49-F238E27FC236}">
                  <a16:creationId xmlns:a16="http://schemas.microsoft.com/office/drawing/2014/main" id="{7F66E434-AF1F-4BA3-8D9D-23E02A808D7C}"/>
                </a:ext>
              </a:extLst>
            </p:cNvPr>
            <p:cNvSpPr txBox="1"/>
            <p:nvPr/>
          </p:nvSpPr>
          <p:spPr>
            <a:xfrm>
              <a:off x="1065632" y="1732552"/>
              <a:ext cx="595035" cy="279767"/>
            </a:xfrm>
            <a:prstGeom prst="rect">
              <a:avLst/>
            </a:prstGeom>
            <a:solidFill>
              <a:srgbClr val="C74932"/>
            </a:solidFill>
            <a:ln w="1905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kern="0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修辭</a:t>
              </a:r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C9DA2DB1-613E-49EC-A894-9C243F0335B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754" y="1732552"/>
              <a:ext cx="0" cy="684472"/>
            </a:xfrm>
            <a:prstGeom prst="line">
              <a:avLst/>
            </a:prstGeom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15AF85F0-5783-437D-A81B-AA943029954F}"/>
                </a:ext>
              </a:extLst>
            </p:cNvPr>
            <p:cNvCxnSpPr>
              <a:cxnSpLocks/>
            </p:cNvCxnSpPr>
            <p:nvPr/>
          </p:nvCxnSpPr>
          <p:spPr>
            <a:xfrm>
              <a:off x="6164869" y="1722822"/>
              <a:ext cx="0" cy="670537"/>
            </a:xfrm>
            <a:prstGeom prst="line">
              <a:avLst/>
            </a:prstGeom>
            <a:solidFill>
              <a:srgbClr val="C74932"/>
            </a:solidFill>
            <a:ln w="19050">
              <a:solidFill>
                <a:srgbClr val="C749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等腰三角形 45">
              <a:extLst>
                <a:ext uri="{FF2B5EF4-FFF2-40B4-BE49-F238E27FC236}">
                  <a16:creationId xmlns:a16="http://schemas.microsoft.com/office/drawing/2014/main" id="{7744273C-6B3B-463C-8AEA-7948BB1C5F5C}"/>
                </a:ext>
              </a:extLst>
            </p:cNvPr>
            <p:cNvSpPr/>
            <p:nvPr/>
          </p:nvSpPr>
          <p:spPr>
            <a:xfrm rot="16200000" flipH="1">
              <a:off x="5974532" y="1815454"/>
              <a:ext cx="280789" cy="112944"/>
            </a:xfrm>
            <a:prstGeom prst="triangle">
              <a:avLst/>
            </a:prstGeom>
            <a:solidFill>
              <a:srgbClr val="C74932"/>
            </a:solidFill>
            <a:ln>
              <a:solidFill>
                <a:srgbClr val="C74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21" y="2673892"/>
            <a:ext cx="2614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見</a:t>
            </a:r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出小屋的精緻</a:t>
            </a:r>
          </a:p>
        </p:txBody>
      </p:sp>
      <p:sp>
        <p:nvSpPr>
          <p:cNvPr id="2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3C47E14A-6565-4445-A8B4-631812866E2F}"/>
              </a:ext>
            </a:extLst>
          </p:cNvPr>
          <p:cNvSpPr txBox="1"/>
          <p:nvPr/>
        </p:nvSpPr>
        <p:spPr>
          <a:xfrm>
            <a:off x="6620171" y="71915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2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C9622427-F172-4EDF-A779-4E8B9FF7C64B}"/>
              </a:ext>
            </a:extLst>
          </p:cNvPr>
          <p:cNvSpPr txBox="1"/>
          <p:nvPr/>
        </p:nvSpPr>
        <p:spPr>
          <a:xfrm>
            <a:off x="7288180" y="71915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0598219-6288-41C3-8433-1BC35C8F988D}"/>
              </a:ext>
            </a:extLst>
          </p:cNvPr>
          <p:cNvSpPr/>
          <p:nvPr/>
        </p:nvSpPr>
        <p:spPr>
          <a:xfrm>
            <a:off x="7962900" y="0"/>
            <a:ext cx="1180368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 139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07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1" grpId="0"/>
      <p:bldP spid="21" grpId="1"/>
      <p:bldP spid="28" grpId="0" animBg="1"/>
      <p:bldP spid="37" grpId="0"/>
      <p:bldP spid="37" grpId="1"/>
      <p:bldP spid="47" grpId="0"/>
      <p:bldP spid="47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DAD56E15-115E-4CDC-A066-CC6B863A79C3}"/>
              </a:ext>
            </a:extLst>
          </p:cNvPr>
          <p:cNvSpPr/>
          <p:nvPr/>
        </p:nvSpPr>
        <p:spPr>
          <a:xfrm>
            <a:off x="351697" y="554562"/>
            <a:ext cx="8523789" cy="4419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290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未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至池前，祇見幾個婆子手裡都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捧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著一色捏絲</a:t>
            </a:r>
            <a:r>
              <a:rPr lang="zh-TW" altLang="en-US" sz="3200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戧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金五彩大盒子走來。鳳姐忙問王夫人：「早飯在那裡擺？」王夫人道：「問老太太在那裡，就在那裡罷了。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箭號: 向右 5">
            <a:hlinkClick r:id="rId2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3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3C47E14A-6565-4445-A8B4-631812866E2F}"/>
              </a:ext>
            </a:extLst>
          </p:cNvPr>
          <p:cNvSpPr txBox="1"/>
          <p:nvPr/>
        </p:nvSpPr>
        <p:spPr>
          <a:xfrm>
            <a:off x="6620171" y="71915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43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C9622427-F172-4EDF-A779-4E8B9FF7C64B}"/>
              </a:ext>
            </a:extLst>
          </p:cNvPr>
          <p:cNvSpPr txBox="1"/>
          <p:nvPr/>
        </p:nvSpPr>
        <p:spPr>
          <a:xfrm>
            <a:off x="7288180" y="71915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7B6D92B-8612-4668-907C-9C7D1C6172F5}"/>
              </a:ext>
            </a:extLst>
          </p:cNvPr>
          <p:cNvGrpSpPr/>
          <p:nvPr/>
        </p:nvGrpSpPr>
        <p:grpSpPr>
          <a:xfrm>
            <a:off x="1581887" y="2227217"/>
            <a:ext cx="596837" cy="481799"/>
            <a:chOff x="7867881" y="1192800"/>
            <a:chExt cx="596837" cy="481799"/>
          </a:xfrm>
        </p:grpSpPr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5241D4A1-F05A-4944-95D0-77B3F21DE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7057" y="1208309"/>
              <a:ext cx="467661" cy="36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900" b="1" dirty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ˋ </a:t>
              </a:r>
              <a:endParaRPr lang="en-US" altLang="zh-TW" sz="9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104036FD-2702-4B79-BD0A-8DF776392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8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zh-TW" altLang="en-US" sz="1200" b="1" dirty="0">
                  <a:solidFill>
                    <a:srgbClr val="FF5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ㄑㄧㄤ</a:t>
              </a:r>
              <a:endParaRPr lang="en-US" altLang="zh-TW" sz="1200" b="1" dirty="0">
                <a:solidFill>
                  <a:srgbClr val="FF5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6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0047D52D-528A-4D87-8AB5-3A7349228488}"/>
              </a:ext>
            </a:extLst>
          </p:cNvPr>
          <p:cNvSpPr txBox="1"/>
          <p:nvPr/>
        </p:nvSpPr>
        <p:spPr>
          <a:xfrm>
            <a:off x="1314485" y="2706124"/>
            <a:ext cx="297518" cy="279767"/>
          </a:xfrm>
          <a:prstGeom prst="rect">
            <a:avLst/>
          </a:prstGeom>
          <a:solidFill>
            <a:schemeClr val="bg1"/>
          </a:solidFill>
          <a:ln w="19050">
            <a:solidFill>
              <a:srgbClr val="FF5050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rgbClr val="FF5050"/>
                </a:solidFill>
                <a:latin typeface="微軟正黑體" pitchFamily="34" charset="-120"/>
                <a:ea typeface="微軟正黑體" pitchFamily="34" charset="-120"/>
              </a:rPr>
              <a:t>辨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0598219-6288-41C3-8433-1BC35C8F988D}"/>
              </a:ext>
            </a:extLst>
          </p:cNvPr>
          <p:cNvSpPr/>
          <p:nvPr/>
        </p:nvSpPr>
        <p:spPr>
          <a:xfrm>
            <a:off x="7962900" y="0"/>
            <a:ext cx="1180368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 139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FC4EFF5-96B6-4338-B761-334258006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308" y="2713422"/>
            <a:ext cx="609550" cy="298679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95" y="3840760"/>
            <a:ext cx="4916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由問話順序，即知身分的層級之別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5533308" y="2641685"/>
            <a:ext cx="316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CC2554B6-EFFE-477A-87C2-568DEBBC0DD3}"/>
              </a:ext>
            </a:extLst>
          </p:cNvPr>
          <p:cNvCxnSpPr>
            <a:cxnSpLocks/>
          </p:cNvCxnSpPr>
          <p:nvPr/>
        </p:nvCxnSpPr>
        <p:spPr>
          <a:xfrm>
            <a:off x="475237" y="3778827"/>
            <a:ext cx="817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CC2554B6-EFFE-477A-87C2-568DEBBC0DD3}"/>
              </a:ext>
            </a:extLst>
          </p:cNvPr>
          <p:cNvCxnSpPr>
            <a:cxnSpLocks/>
          </p:cNvCxnSpPr>
          <p:nvPr/>
        </p:nvCxnSpPr>
        <p:spPr>
          <a:xfrm>
            <a:off x="470595" y="4910572"/>
            <a:ext cx="4356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4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6" grpId="0" animBg="1"/>
      <p:bldP spid="23" grpId="0"/>
      <p:bldP spid="23" grpId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0" y="115613"/>
            <a:ext cx="4572000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2058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字辨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：戧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53401"/>
              </p:ext>
            </p:extLst>
          </p:nvPr>
        </p:nvGraphicFramePr>
        <p:xfrm>
          <a:off x="343419" y="916165"/>
          <a:ext cx="7648248" cy="237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219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1953305">
                  <a:extLst>
                    <a:ext uri="{9D8B030D-6E8A-4147-A177-3AD203B41FA5}">
                      <a16:colId xmlns:a16="http://schemas.microsoft.com/office/drawing/2014/main" val="2468156121"/>
                    </a:ext>
                  </a:extLst>
                </a:gridCol>
                <a:gridCol w="4366724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形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戧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ㄑㄧㄤˋ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戧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嗆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ㄑㄧㄤˋ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嗆</a:t>
                      </a: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鼻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903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ㄑㄧㄤˋ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踉  </a:t>
                      </a:r>
                      <a:r>
                        <a:rPr lang="zh-TW" altLang="en-US" sz="2800" kern="1200" dirty="0" smtClean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蹌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923489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7CA8FC3-E104-4212-8F2D-4E09C6D686B0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43B4CDD9-57BD-4118-91C6-AF9BC59F38A1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97280BC-8364-484B-A732-6289F2F9D92C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P.139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7B76A84-191C-4BC9-A7DD-EF071494E730}"/>
              </a:ext>
            </a:extLst>
          </p:cNvPr>
          <p:cNvGrpSpPr/>
          <p:nvPr/>
        </p:nvGrpSpPr>
        <p:grpSpPr>
          <a:xfrm>
            <a:off x="3975163" y="2727137"/>
            <a:ext cx="600466" cy="461627"/>
            <a:chOff x="7867881" y="1139362"/>
            <a:chExt cx="600466" cy="461627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24713732-845C-4EC8-B085-05170559C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0686" y="1139362"/>
              <a:ext cx="467661" cy="354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zh-TW" altLang="en-US" sz="7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ˋ </a:t>
              </a:r>
              <a:endParaRPr lang="en-US" altLang="zh-TW" sz="7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5AB27384-FEA0-483D-B5B0-7D2862749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7881" y="1192800"/>
              <a:ext cx="392020" cy="408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zh-TW" altLang="en-US" sz="11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ㄌ一</a:t>
              </a:r>
              <a:r>
                <a:rPr lang="zh-TW" altLang="en-US" sz="11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ㄤ</a:t>
              </a:r>
              <a:endParaRPr lang="en-US" altLang="zh-TW" sz="11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7" name="箭號: 向右 5">
            <a:hlinkClick r:id="rId4" action="ppaction://hlinksldjump"/>
            <a:extLst>
              <a:ext uri="{FF2B5EF4-FFF2-40B4-BE49-F238E27FC236}">
                <a16:creationId xmlns:a16="http://schemas.microsoft.com/office/drawing/2014/main" id="{B821FD0C-387B-4C44-B9A7-BA5ACAA527F0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6">
            <a:extLst>
              <a:ext uri="{FF2B5EF4-FFF2-40B4-BE49-F238E27FC236}">
                <a16:creationId xmlns:a16="http://schemas.microsoft.com/office/drawing/2014/main" id="{BDB3F1F9-4D82-4296-80A2-822CD05BD6A2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69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52159B8B-2214-424B-8501-C16B4652C9A1}"/>
              </a:ext>
            </a:extLst>
          </p:cNvPr>
          <p:cNvSpPr/>
          <p:nvPr/>
        </p:nvSpPr>
        <p:spPr>
          <a:xfrm>
            <a:off x="0" y="115613"/>
            <a:ext cx="4572000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DE24B9-EDFE-44CD-8ED4-2E0D30EA7B87}"/>
              </a:ext>
            </a:extLst>
          </p:cNvPr>
          <p:cNvSpPr txBox="1"/>
          <p:nvPr/>
        </p:nvSpPr>
        <p:spPr>
          <a:xfrm>
            <a:off x="250131" y="162891"/>
            <a:ext cx="492058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第五段</a:t>
            </a:r>
            <a:r>
              <a:rPr lang="en-US" altLang="zh-TW" sz="3200" b="1" spc="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字辨：戧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52FEDB7-D70E-4985-9B31-93B392770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623250"/>
              </p:ext>
            </p:extLst>
          </p:nvPr>
        </p:nvGraphicFramePr>
        <p:xfrm>
          <a:off x="343419" y="916165"/>
          <a:ext cx="7648248" cy="237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219">
                  <a:extLst>
                    <a:ext uri="{9D8B030D-6E8A-4147-A177-3AD203B41FA5}">
                      <a16:colId xmlns:a16="http://schemas.microsoft.com/office/drawing/2014/main" val="4203955874"/>
                    </a:ext>
                  </a:extLst>
                </a:gridCol>
                <a:gridCol w="1953305">
                  <a:extLst>
                    <a:ext uri="{9D8B030D-6E8A-4147-A177-3AD203B41FA5}">
                      <a16:colId xmlns:a16="http://schemas.microsoft.com/office/drawing/2014/main" val="2468156121"/>
                    </a:ext>
                  </a:extLst>
                </a:gridCol>
                <a:gridCol w="4366724">
                  <a:extLst>
                    <a:ext uri="{9D8B030D-6E8A-4147-A177-3AD203B41FA5}">
                      <a16:colId xmlns:a16="http://schemas.microsoft.com/office/drawing/2014/main" val="3832308648"/>
                    </a:ext>
                  </a:extLst>
                </a:gridCol>
              </a:tblGrid>
              <a:tr h="416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形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4150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愴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ㄔㄨㄤˋ 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悲</a:t>
                      </a:r>
                      <a:r>
                        <a:rPr lang="zh-TW" altLang="en-US" sz="28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愴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5519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艙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ㄘㄤ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貨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艙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0903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瘡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ㄔㄨㄤ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Clr>
                          <a:schemeClr val="tx1"/>
                        </a:buClr>
                        <a:buFont typeface="+mj-lt"/>
                        <a:buNone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腫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瘡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800" kern="12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瘡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痍。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BE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50878"/>
                  </a:ext>
                </a:extLst>
              </a:tr>
            </a:tbl>
          </a:graphicData>
        </a:graphic>
      </p:graphicFrame>
      <p:sp>
        <p:nvSpPr>
          <p:cNvPr id="10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E7CA8FC3-E104-4212-8F2D-4E09C6D686B0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43B4CDD9-57BD-4118-91C6-AF9BC59F38A1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97280BC-8364-484B-A732-6289F2F9D92C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P.139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箭號: 向右 5">
            <a:extLst>
              <a:ext uri="{FF2B5EF4-FFF2-40B4-BE49-F238E27FC236}">
                <a16:creationId xmlns:a16="http://schemas.microsoft.com/office/drawing/2014/main" id="{1C2B4D18-0032-443A-AC64-A80292F38E8E}"/>
              </a:ext>
            </a:extLst>
          </p:cNvPr>
          <p:cNvSpPr/>
          <p:nvPr/>
        </p:nvSpPr>
        <p:spPr>
          <a:xfrm>
            <a:off x="7614982" y="4564743"/>
            <a:ext cx="289700" cy="2855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596FAC1F-E666-423C-9316-75A7CCE14EB3}"/>
              </a:ext>
            </a:extLst>
          </p:cNvPr>
          <p:cNvSpPr/>
          <p:nvPr/>
        </p:nvSpPr>
        <p:spPr>
          <a:xfrm flipH="1">
            <a:off x="7207629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1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9" y="1131652"/>
            <a:ext cx="733198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2800" b="0" dirty="0"/>
              <a:t>紫菱洲、蓼漵</a:t>
            </a:r>
            <a:r>
              <a:rPr lang="zh-TW" altLang="en-US" sz="2800" b="0" dirty="0" smtClean="0"/>
              <a:t>：富貴人家大</a:t>
            </a:r>
            <a:r>
              <a:rPr lang="zh-TW" altLang="en-US" sz="2800" b="0" dirty="0"/>
              <a:t>、小房子的布置各具特色，並寫早飯的排場。</a:t>
            </a:r>
          </a:p>
        </p:txBody>
      </p:sp>
      <p:sp>
        <p:nvSpPr>
          <p:cNvPr id="33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38630493-1764-440A-BAC4-95A845C526B0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526544E-9441-42A1-8F51-1BB69A5F83B8}"/>
              </a:ext>
            </a:extLst>
          </p:cNvPr>
          <p:cNvSpPr/>
          <p:nvPr/>
        </p:nvSpPr>
        <p:spPr>
          <a:xfrm>
            <a:off x="2" y="115613"/>
            <a:ext cx="3791855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22A2E689-9151-40AA-BB97-0EA32AA63FDF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段旨</a:t>
            </a:r>
          </a:p>
        </p:txBody>
      </p:sp>
      <p:sp>
        <p:nvSpPr>
          <p:cNvPr id="37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2C424951-2247-4A91-84A8-43A5A0742E19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2DFBF93-3641-4127-B4AB-1A09A323870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30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字方塊 25">
            <a:extLst>
              <a:ext uri="{FF2B5EF4-FFF2-40B4-BE49-F238E27FC236}">
                <a16:creationId xmlns:a16="http://schemas.microsoft.com/office/drawing/2014/main" id="{C6CD0586-2A87-4C8C-81EC-A3BF4355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68" y="1131652"/>
            <a:ext cx="8243351" cy="21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劉姥姥讚美大房威武氣派， 小屋精巧齊整，以提問順承賈母的誇耀心理。</a:t>
            </a:r>
          </a:p>
          <a:p>
            <a:pPr marL="288000" indent="-2880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800" b="0" dirty="0"/>
              <a:t>從安排早飯的對話中，可知賈母、王夫人、鳳姐三人的尊卑地位。</a:t>
            </a:r>
          </a:p>
        </p:txBody>
      </p:sp>
      <p:sp>
        <p:nvSpPr>
          <p:cNvPr id="8" name="文本框 328">
            <a:hlinkClick r:id="rId2" action="ppaction://hlinksldjump"/>
            <a:extLst>
              <a:ext uri="{FF2B5EF4-FFF2-40B4-BE49-F238E27FC236}">
                <a16:creationId xmlns:a16="http://schemas.microsoft.com/office/drawing/2014/main" id="{0C4E0938-58B6-4D96-A881-CA7B9428823D}"/>
              </a:ext>
            </a:extLst>
          </p:cNvPr>
          <p:cNvSpPr txBox="1"/>
          <p:nvPr/>
        </p:nvSpPr>
        <p:spPr>
          <a:xfrm>
            <a:off x="7347503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4834FB6-7567-49A6-9010-0156EE939D65}"/>
              </a:ext>
            </a:extLst>
          </p:cNvPr>
          <p:cNvSpPr/>
          <p:nvPr/>
        </p:nvSpPr>
        <p:spPr>
          <a:xfrm>
            <a:off x="8015511" y="-26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P.138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A6B0D64-25DF-4407-9008-096093F303BC}"/>
              </a:ext>
            </a:extLst>
          </p:cNvPr>
          <p:cNvSpPr/>
          <p:nvPr/>
        </p:nvSpPr>
        <p:spPr>
          <a:xfrm>
            <a:off x="2" y="115613"/>
            <a:ext cx="3791855" cy="688426"/>
          </a:xfrm>
          <a:prstGeom prst="rect">
            <a:avLst/>
          </a:prstGeom>
          <a:solidFill>
            <a:srgbClr val="AE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F8CC12D-7FF7-40E4-8311-2A297B5C521C}"/>
              </a:ext>
            </a:extLst>
          </p:cNvPr>
          <p:cNvSpPr txBox="1"/>
          <p:nvPr/>
        </p:nvSpPr>
        <p:spPr>
          <a:xfrm>
            <a:off x="250132" y="162891"/>
            <a:ext cx="4474662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just"/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第五段</a:t>
            </a:r>
            <a:r>
              <a:rPr lang="en-US" altLang="zh-TW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b="1" spc="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段析</a:t>
            </a:r>
          </a:p>
        </p:txBody>
      </p:sp>
      <p:sp>
        <p:nvSpPr>
          <p:cNvPr id="13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88157C8C-FFB4-4354-96AA-06581941D5FC}"/>
              </a:ext>
            </a:extLst>
          </p:cNvPr>
          <p:cNvSpPr txBox="1"/>
          <p:nvPr/>
        </p:nvSpPr>
        <p:spPr>
          <a:xfrm>
            <a:off x="0" y="197664"/>
            <a:ext cx="297518" cy="510992"/>
          </a:xfrm>
          <a:prstGeom prst="rect">
            <a:avLst/>
          </a:prstGeom>
          <a:solidFill>
            <a:srgbClr val="FCE694"/>
          </a:solidFill>
          <a:ln w="6350">
            <a:noFill/>
          </a:ln>
        </p:spPr>
        <p:txBody>
          <a:bodyPr vert="eaVert"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zh-TW" altLang="en-US" sz="1600" kern="0" dirty="0">
                <a:solidFill>
                  <a:srgbClr val="56321B"/>
                </a:solidFill>
                <a:latin typeface="微軟正黑體" pitchFamily="34" charset="-120"/>
                <a:ea typeface="微軟正黑體" pitchFamily="34" charset="-120"/>
              </a:rPr>
              <a:t>目次</a:t>
            </a:r>
          </a:p>
        </p:txBody>
      </p:sp>
    </p:spTree>
    <p:extLst>
      <p:ext uri="{BB962C8B-B14F-4D97-AF65-F5344CB8AC3E}">
        <p14:creationId xmlns:p14="http://schemas.microsoft.com/office/powerpoint/2010/main" val="33050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桌案。鴛鴦笑道：「天天咱們說，外頭老爺們吃酒吃飯，都有個湊趣兒的，拿他取笑兒。咱們今兒也得了一個女清客了！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C4EFF5-96B6-4338-B761-33425800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470" y="1693216"/>
            <a:ext cx="609550" cy="2986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409" y="3649976"/>
            <a:ext cx="55140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寫鴛鴦年輕好事， 要主導一場鬧劇； 且膽敢在主子面前提議取笑府中賓客，顯見其一等丫鬟的身分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6522470" y="1631219"/>
            <a:ext cx="230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B83FEA30-0170-4D01-8700-0759CD6EC133}"/>
              </a:ext>
            </a:extLst>
          </p:cNvPr>
          <p:cNvSpPr/>
          <p:nvPr/>
        </p:nvSpPr>
        <p:spPr>
          <a:xfrm>
            <a:off x="2048924" y="1186031"/>
            <a:ext cx="846248" cy="446276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F4FF374-657F-4816-8693-EA6464B5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924" y="1625619"/>
            <a:ext cx="846248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擺列</a:t>
            </a:r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CC2554B6-EFFE-477A-87C2-568DEBBC0DD3}"/>
              </a:ext>
            </a:extLst>
          </p:cNvPr>
          <p:cNvCxnSpPr>
            <a:cxnSpLocks/>
          </p:cNvCxnSpPr>
          <p:nvPr/>
        </p:nvCxnSpPr>
        <p:spPr>
          <a:xfrm>
            <a:off x="469442" y="2609157"/>
            <a:ext cx="838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303109A-C354-4BF2-B8BC-3FE42E9C8278}"/>
              </a:ext>
            </a:extLst>
          </p:cNvPr>
          <p:cNvCxnSpPr>
            <a:cxnSpLocks/>
          </p:cNvCxnSpPr>
          <p:nvPr/>
        </p:nvCxnSpPr>
        <p:spPr>
          <a:xfrm>
            <a:off x="469442" y="3603784"/>
            <a:ext cx="6912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3D2A98F3-759F-417C-978A-FB8FD3148112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本框 328">
            <a:hlinkClick r:id="rId3" action="ppaction://hlinksldjump"/>
            <a:extLst>
              <a:ext uri="{FF2B5EF4-FFF2-40B4-BE49-F238E27FC236}">
                <a16:creationId xmlns:a16="http://schemas.microsoft.com/office/drawing/2014/main" id="{AFEE9883-7601-4622-B216-7C1F20571927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29" name="文本框 328">
            <a:hlinkClick r:id="rId4" action="ppaction://hlinksldjump"/>
            <a:extLst>
              <a:ext uri="{FF2B5EF4-FFF2-40B4-BE49-F238E27FC236}">
                <a16:creationId xmlns:a16="http://schemas.microsoft.com/office/drawing/2014/main" id="{3CDE4136-698C-4576-8CF7-34541DD7E919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  <p:sp>
        <p:nvSpPr>
          <p:cNvPr id="30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7B364247-569C-4680-BB58-43CDBAEBB76A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3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185F6595-D27C-4003-A810-A7DBB4D7C019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18" name="箭號: 向右 5">
            <a:hlinkClick r:id="rId7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8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906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  <p:bldP spid="19" grpId="0" animBg="1"/>
      <p:bldP spid="19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87380771-4880-442F-8D43-05E5F47349B8}"/>
              </a:ext>
            </a:extLst>
          </p:cNvPr>
          <p:cNvSpPr/>
          <p:nvPr/>
        </p:nvSpPr>
        <p:spPr>
          <a:xfrm>
            <a:off x="351697" y="757680"/>
            <a:ext cx="8580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李紈笑勸道：「你們一點好事兒不做，又不是個小孩兒，還這麼淘氣，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仔細老太太說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！」鴛鴦笑道：「很不與大奶奶相干，有我呢！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802220C-115C-4AF8-88A3-2C5892FB7F8A}"/>
              </a:ext>
            </a:extLst>
          </p:cNvPr>
          <p:cNvSpPr txBox="1"/>
          <p:nvPr/>
        </p:nvSpPr>
        <p:spPr>
          <a:xfrm>
            <a:off x="351698" y="226245"/>
            <a:ext cx="2169433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zh-TW" altLang="en-US" sz="3200" b="1" spc="4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第六段</a:t>
            </a:r>
            <a:endParaRPr lang="zh-CN" altLang="en-US" sz="3200" b="1" spc="400" dirty="0">
              <a:solidFill>
                <a:srgbClr val="2318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C4EFF5-96B6-4338-B761-33425800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148" y="1735647"/>
            <a:ext cx="609550" cy="29867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594674-5308-4F6A-92F7-F1DE3D789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741" y="784015"/>
            <a:ext cx="5118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由李紈說話的口吻，見出其溫厚性格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0B80B86-3AEB-4631-AF30-D1B8507F5439}"/>
              </a:ext>
            </a:extLst>
          </p:cNvPr>
          <p:cNvCxnSpPr>
            <a:cxnSpLocks/>
          </p:cNvCxnSpPr>
          <p:nvPr/>
        </p:nvCxnSpPr>
        <p:spPr>
          <a:xfrm>
            <a:off x="4133056" y="1656619"/>
            <a:ext cx="4500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箭號: 向右 5">
            <a:hlinkClick r:id="rId3" action="ppaction://hlinksldjump"/>
            <a:extLst>
              <a:ext uri="{FF2B5EF4-FFF2-40B4-BE49-F238E27FC236}">
                <a16:creationId xmlns:a16="http://schemas.microsoft.com/office/drawing/2014/main" id="{7C0CBD5F-1D9B-4E58-B46C-DCC9372721C5}"/>
              </a:ext>
            </a:extLst>
          </p:cNvPr>
          <p:cNvSpPr/>
          <p:nvPr/>
        </p:nvSpPr>
        <p:spPr>
          <a:xfrm>
            <a:off x="8642595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6">
            <a:hlinkClick r:id="rId4" action="ppaction://hlinksldjump"/>
            <a:extLst>
              <a:ext uri="{FF2B5EF4-FFF2-40B4-BE49-F238E27FC236}">
                <a16:creationId xmlns:a16="http://schemas.microsoft.com/office/drawing/2014/main" id="{A2CA10E9-6FD7-49EA-81D5-6174BFEF0825}"/>
              </a:ext>
            </a:extLst>
          </p:cNvPr>
          <p:cNvSpPr/>
          <p:nvPr/>
        </p:nvSpPr>
        <p:spPr>
          <a:xfrm flipH="1">
            <a:off x="8235242" y="4564743"/>
            <a:ext cx="289700" cy="28556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83FEA30-0170-4D01-8700-0759CD6EC133}"/>
              </a:ext>
            </a:extLst>
          </p:cNvPr>
          <p:cNvSpPr/>
          <p:nvPr/>
        </p:nvSpPr>
        <p:spPr>
          <a:xfrm>
            <a:off x="5721764" y="2144766"/>
            <a:ext cx="2513478" cy="513138"/>
          </a:xfrm>
          <a:prstGeom prst="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F4FF374-657F-4816-8693-EA6464B5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100" y="2631555"/>
            <a:ext cx="3856142" cy="46166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小心被賈母責備。說，責備</a:t>
            </a:r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CC2554B6-EFFE-477A-87C2-568DEBBC0DD3}"/>
              </a:ext>
            </a:extLst>
          </p:cNvPr>
          <p:cNvCxnSpPr>
            <a:cxnSpLocks/>
          </p:cNvCxnSpPr>
          <p:nvPr/>
        </p:nvCxnSpPr>
        <p:spPr>
          <a:xfrm>
            <a:off x="470595" y="2609157"/>
            <a:ext cx="2448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303109A-C354-4BF2-B8BC-3FE42E9C8278}"/>
              </a:ext>
            </a:extLst>
          </p:cNvPr>
          <p:cNvCxnSpPr>
            <a:cxnSpLocks/>
          </p:cNvCxnSpPr>
          <p:nvPr/>
        </p:nvCxnSpPr>
        <p:spPr>
          <a:xfrm>
            <a:off x="470595" y="3629187"/>
            <a:ext cx="8064000" cy="0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>
            <a:extLst>
              <a:ext uri="{FF2B5EF4-FFF2-40B4-BE49-F238E27FC236}">
                <a16:creationId xmlns:a16="http://schemas.microsoft.com/office/drawing/2014/main" id="{8282E221-A8C5-4D86-8560-D3BC3E4AD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95" y="3711170"/>
            <a:ext cx="609550" cy="29867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60D60C0A-786C-4070-BA4C-956297E9D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145" y="3650634"/>
            <a:ext cx="7569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恃寵而驕的話語，可見鴛鴦是賈母跟前的得寵丫鬟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861D701-98E3-418E-A85C-D68F2E84EA49}"/>
              </a:ext>
            </a:extLst>
          </p:cNvPr>
          <p:cNvSpPr/>
          <p:nvPr/>
        </p:nvSpPr>
        <p:spPr>
          <a:xfrm>
            <a:off x="8015513" y="0"/>
            <a:ext cx="1128487" cy="3953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1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P.140</a:t>
            </a:r>
            <a:endParaRPr lang="zh-TW" altLang="en-US" sz="1600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本框 328">
            <a:hlinkClick r:id="rId5" action="ppaction://hlinksldjump"/>
            <a:extLst>
              <a:ext uri="{FF2B5EF4-FFF2-40B4-BE49-F238E27FC236}">
                <a16:creationId xmlns:a16="http://schemas.microsoft.com/office/drawing/2014/main" id="{464421C7-2786-4BC9-BA2C-0B551A9560E0}"/>
              </a:ext>
            </a:extLst>
          </p:cNvPr>
          <p:cNvSpPr txBox="1"/>
          <p:nvPr/>
        </p:nvSpPr>
        <p:spPr>
          <a:xfrm>
            <a:off x="6252531" y="115613"/>
            <a:ext cx="59503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提問</a:t>
            </a:r>
          </a:p>
        </p:txBody>
      </p:sp>
      <p:sp>
        <p:nvSpPr>
          <p:cNvPr id="34" name="文本框 328">
            <a:hlinkClick r:id="rId6" action="ppaction://hlinksldjump"/>
            <a:extLst>
              <a:ext uri="{FF2B5EF4-FFF2-40B4-BE49-F238E27FC236}">
                <a16:creationId xmlns:a16="http://schemas.microsoft.com/office/drawing/2014/main" id="{4843E1A6-7A51-4CA6-A114-056059187206}"/>
              </a:ext>
            </a:extLst>
          </p:cNvPr>
          <p:cNvSpPr txBox="1"/>
          <p:nvPr/>
        </p:nvSpPr>
        <p:spPr>
          <a:xfrm>
            <a:off x="4914141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段旨</a:t>
            </a:r>
          </a:p>
        </p:txBody>
      </p:sp>
      <p:sp>
        <p:nvSpPr>
          <p:cNvPr id="35" name="文本框 328">
            <a:hlinkClick r:id="rId7" action="ppaction://hlinksldjump"/>
            <a:extLst>
              <a:ext uri="{FF2B5EF4-FFF2-40B4-BE49-F238E27FC236}">
                <a16:creationId xmlns:a16="http://schemas.microsoft.com/office/drawing/2014/main" id="{FDF02F61-B658-4322-8781-8D7150390F10}"/>
              </a:ext>
            </a:extLst>
          </p:cNvPr>
          <p:cNvSpPr txBox="1"/>
          <p:nvPr/>
        </p:nvSpPr>
        <p:spPr>
          <a:xfrm>
            <a:off x="5583336" y="115613"/>
            <a:ext cx="595035" cy="279767"/>
          </a:xfrm>
          <a:prstGeom prst="rect">
            <a:avLst/>
          </a:prstGeom>
          <a:solidFill>
            <a:srgbClr val="AE826E"/>
          </a:solidFill>
          <a:ln w="6350">
            <a:noFill/>
          </a:ln>
        </p:spPr>
        <p:txBody>
          <a:bodyPr wrap="none" rtlCol="0" anchor="ctr">
            <a:noAutofit/>
          </a:bodyPr>
          <a:lstStyle>
            <a:defPPr>
              <a:defRPr lang="en-US"/>
            </a:defPPr>
            <a:lvl1pPr lvl="0" defTabSz="914400" fontAlgn="auto">
              <a:spcBef>
                <a:spcPts val="0"/>
              </a:spcBef>
              <a:spcAft>
                <a:spcPts val="0"/>
              </a:spcAft>
              <a:defRPr sz="1600" b="1" ker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段析</a:t>
            </a:r>
          </a:p>
        </p:txBody>
      </p:sp>
      <p:sp>
        <p:nvSpPr>
          <p:cNvPr id="27" name="文本框 328">
            <a:hlinkClick r:id="rId8" action="ppaction://hlinksldjump"/>
            <a:extLst>
              <a:ext uri="{FF2B5EF4-FFF2-40B4-BE49-F238E27FC236}">
                <a16:creationId xmlns:a16="http://schemas.microsoft.com/office/drawing/2014/main" id="{3CDE4136-698C-4576-8CF7-34541DD7E919}"/>
              </a:ext>
            </a:extLst>
          </p:cNvPr>
          <p:cNvSpPr txBox="1"/>
          <p:nvPr/>
        </p:nvSpPr>
        <p:spPr>
          <a:xfrm>
            <a:off x="6921726" y="115613"/>
            <a:ext cx="1010105" cy="279767"/>
          </a:xfrm>
          <a:prstGeom prst="rect">
            <a:avLst/>
          </a:prstGeom>
          <a:solidFill>
            <a:srgbClr val="AE826E"/>
          </a:solidFill>
          <a:ln w="19050"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kern="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閱讀檢測</a:t>
            </a:r>
          </a:p>
        </p:txBody>
      </p:sp>
    </p:spTree>
    <p:extLst>
      <p:ext uri="{BB962C8B-B14F-4D97-AF65-F5344CB8AC3E}">
        <p14:creationId xmlns:p14="http://schemas.microsoft.com/office/powerpoint/2010/main" val="7036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  <p:bldP spid="19" grpId="0" animBg="1"/>
      <p:bldP spid="19" grpId="1" animBg="1"/>
      <p:bldP spid="24" grpId="0"/>
      <p:bldP spid="24" grpId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3199</TotalTime>
  <Words>10428</Words>
  <Application>Microsoft Office PowerPoint</Application>
  <PresentationFormat>如螢幕大小 (16:9)</PresentationFormat>
  <Paragraphs>1365</Paragraphs>
  <Slides>150</Slides>
  <Notes>14</Notes>
  <HiddenSlides>57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150</vt:i4>
      </vt:variant>
    </vt:vector>
  </HeadingPairs>
  <TitlesOfParts>
    <vt:vector size="160" baseType="lpstr">
      <vt:lpstr>等线</vt:lpstr>
      <vt:lpstr>微軟正黑體</vt:lpstr>
      <vt:lpstr>新細明體</vt:lpstr>
      <vt:lpstr>標楷體</vt:lpstr>
      <vt:lpstr>Arial</vt:lpstr>
      <vt:lpstr>Calibri</vt:lpstr>
      <vt:lpstr>Calibri Light</vt:lpstr>
      <vt:lpstr>MyriadPro-Cond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軒誼 余</dc:creator>
  <cp:lastModifiedBy>L76[洛妤]</cp:lastModifiedBy>
  <cp:revision>2381</cp:revision>
  <cp:lastPrinted>2019-12-05T09:00:13Z</cp:lastPrinted>
  <dcterms:created xsi:type="dcterms:W3CDTF">2019-10-12T01:08:41Z</dcterms:created>
  <dcterms:modified xsi:type="dcterms:W3CDTF">2020-09-10T08:02:31Z</dcterms:modified>
</cp:coreProperties>
</file>