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6"/>
  </p:notesMasterIdLst>
  <p:handoutMasterIdLst>
    <p:handoutMasterId r:id="rId127"/>
  </p:handoutMasterIdLst>
  <p:sldIdLst>
    <p:sldId id="256" r:id="rId2"/>
    <p:sldId id="257" r:id="rId3"/>
    <p:sldId id="258" r:id="rId4"/>
    <p:sldId id="277" r:id="rId5"/>
    <p:sldId id="260" r:id="rId6"/>
    <p:sldId id="349" r:id="rId7"/>
    <p:sldId id="498" r:id="rId8"/>
    <p:sldId id="499" r:id="rId9"/>
    <p:sldId id="350" r:id="rId10"/>
    <p:sldId id="500" r:id="rId11"/>
    <p:sldId id="501" r:id="rId12"/>
    <p:sldId id="261" r:id="rId13"/>
    <p:sldId id="354" r:id="rId14"/>
    <p:sldId id="355" r:id="rId15"/>
    <p:sldId id="356" r:id="rId16"/>
    <p:sldId id="503" r:id="rId17"/>
    <p:sldId id="504" r:id="rId18"/>
    <p:sldId id="505" r:id="rId19"/>
    <p:sldId id="506" r:id="rId20"/>
    <p:sldId id="507" r:id="rId21"/>
    <p:sldId id="372" r:id="rId22"/>
    <p:sldId id="373" r:id="rId23"/>
    <p:sldId id="508" r:id="rId24"/>
    <p:sldId id="509" r:id="rId25"/>
    <p:sldId id="510" r:id="rId26"/>
    <p:sldId id="379" r:id="rId27"/>
    <p:sldId id="380" r:id="rId28"/>
    <p:sldId id="537" r:id="rId29"/>
    <p:sldId id="511" r:id="rId30"/>
    <p:sldId id="538" r:id="rId31"/>
    <p:sldId id="512" r:id="rId32"/>
    <p:sldId id="513" r:id="rId33"/>
    <p:sldId id="514" r:id="rId34"/>
    <p:sldId id="515" r:id="rId35"/>
    <p:sldId id="516" r:id="rId36"/>
    <p:sldId id="517" r:id="rId37"/>
    <p:sldId id="390" r:id="rId38"/>
    <p:sldId id="518" r:id="rId39"/>
    <p:sldId id="519" r:id="rId40"/>
    <p:sldId id="521" r:id="rId41"/>
    <p:sldId id="391" r:id="rId42"/>
    <p:sldId id="522" r:id="rId43"/>
    <p:sldId id="523" r:id="rId44"/>
    <p:sldId id="524" r:id="rId45"/>
    <p:sldId id="525" r:id="rId46"/>
    <p:sldId id="526" r:id="rId47"/>
    <p:sldId id="262" r:id="rId48"/>
    <p:sldId id="533" r:id="rId49"/>
    <p:sldId id="266" r:id="rId50"/>
    <p:sldId id="427" r:id="rId51"/>
    <p:sldId id="528" r:id="rId52"/>
    <p:sldId id="529" r:id="rId53"/>
    <p:sldId id="267" r:id="rId54"/>
    <p:sldId id="268" r:id="rId55"/>
    <p:sldId id="429" r:id="rId56"/>
    <p:sldId id="430" r:id="rId57"/>
    <p:sldId id="431" r:id="rId58"/>
    <p:sldId id="432" r:id="rId59"/>
    <p:sldId id="433" r:id="rId60"/>
    <p:sldId id="435" r:id="rId61"/>
    <p:sldId id="436" r:id="rId62"/>
    <p:sldId id="437" r:id="rId63"/>
    <p:sldId id="439" r:id="rId64"/>
    <p:sldId id="440" r:id="rId65"/>
    <p:sldId id="441" r:id="rId66"/>
    <p:sldId id="442" r:id="rId67"/>
    <p:sldId id="530" r:id="rId68"/>
    <p:sldId id="444" r:id="rId69"/>
    <p:sldId id="445" r:id="rId70"/>
    <p:sldId id="446" r:id="rId71"/>
    <p:sldId id="447" r:id="rId72"/>
    <p:sldId id="449" r:id="rId73"/>
    <p:sldId id="450" r:id="rId74"/>
    <p:sldId id="451" r:id="rId75"/>
    <p:sldId id="452" r:id="rId76"/>
    <p:sldId id="453" r:id="rId77"/>
    <p:sldId id="459" r:id="rId78"/>
    <p:sldId id="460" r:id="rId79"/>
    <p:sldId id="406" r:id="rId80"/>
    <p:sldId id="454" r:id="rId81"/>
    <p:sldId id="455" r:id="rId82"/>
    <p:sldId id="456" r:id="rId83"/>
    <p:sldId id="458" r:id="rId84"/>
    <p:sldId id="461" r:id="rId85"/>
    <p:sldId id="462" r:id="rId86"/>
    <p:sldId id="463" r:id="rId87"/>
    <p:sldId id="465" r:id="rId88"/>
    <p:sldId id="466" r:id="rId89"/>
    <p:sldId id="467" r:id="rId90"/>
    <p:sldId id="468" r:id="rId91"/>
    <p:sldId id="469" r:id="rId92"/>
    <p:sldId id="470" r:id="rId93"/>
    <p:sldId id="471" r:id="rId94"/>
    <p:sldId id="472" r:id="rId95"/>
    <p:sldId id="473" r:id="rId96"/>
    <p:sldId id="474" r:id="rId97"/>
    <p:sldId id="475" r:id="rId98"/>
    <p:sldId id="476" r:id="rId99"/>
    <p:sldId id="477" r:id="rId100"/>
    <p:sldId id="478" r:id="rId101"/>
    <p:sldId id="479" r:id="rId102"/>
    <p:sldId id="531" r:id="rId103"/>
    <p:sldId id="480" r:id="rId104"/>
    <p:sldId id="534" r:id="rId105"/>
    <p:sldId id="535" r:id="rId106"/>
    <p:sldId id="481" r:id="rId107"/>
    <p:sldId id="482" r:id="rId108"/>
    <p:sldId id="484" r:id="rId109"/>
    <p:sldId id="483" r:id="rId110"/>
    <p:sldId id="485" r:id="rId111"/>
    <p:sldId id="486" r:id="rId112"/>
    <p:sldId id="527" r:id="rId113"/>
    <p:sldId id="263" r:id="rId114"/>
    <p:sldId id="334" r:id="rId115"/>
    <p:sldId id="487" r:id="rId116"/>
    <p:sldId id="488" r:id="rId117"/>
    <p:sldId id="489" r:id="rId118"/>
    <p:sldId id="539" r:id="rId119"/>
    <p:sldId id="493" r:id="rId120"/>
    <p:sldId id="494" r:id="rId121"/>
    <p:sldId id="536" r:id="rId122"/>
    <p:sldId id="264" r:id="rId123"/>
    <p:sldId id="343" r:id="rId124"/>
    <p:sldId id="532" r:id="rId125"/>
  </p:sldIdLst>
  <p:sldSz cx="9144000" cy="5143500" type="screen16x9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1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5050"/>
    <a:srgbClr val="7195B3"/>
    <a:srgbClr val="FFEFEF"/>
    <a:srgbClr val="FFFFFF"/>
    <a:srgbClr val="F0BE70"/>
    <a:srgbClr val="FCF3E4"/>
    <a:srgbClr val="FFCCCC"/>
    <a:srgbClr val="FF99C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1" autoAdjust="0"/>
    <p:restoredTop sz="94660"/>
  </p:normalViewPr>
  <p:slideViewPr>
    <p:cSldViewPr snapToGrid="0" showGuides="1">
      <p:cViewPr varScale="1">
        <p:scale>
          <a:sx n="139" d="100"/>
          <a:sy n="139" d="100"/>
        </p:scale>
        <p:origin x="612" y="114"/>
      </p:cViewPr>
      <p:guideLst>
        <p:guide orient="horz" pos="1620"/>
        <p:guide pos="51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518"/>
    </p:cViewPr>
  </p:sorterViewPr>
  <p:notesViewPr>
    <p:cSldViewPr snapToGrid="0">
      <p:cViewPr varScale="1">
        <p:scale>
          <a:sx n="104" d="100"/>
          <a:sy n="104" d="100"/>
        </p:scale>
        <p:origin x="429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EB5EA06-B9BA-45E7-9C58-960FC895B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EAF812-ACD8-4C4C-8C39-EA232B576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4A14-B7A8-4D20-96EF-B57E34DD3963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876005-59A3-4809-BD29-12FD7D7AE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707F48-A815-4F56-B2D8-EA98EBA29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DA8D-4444-49B6-B2B0-6F69E55E8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7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389A-1616-436F-BE24-362EAB43D5CE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32B4-9E3E-4428-8090-4FC0B50A6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1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24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376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18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37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95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4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08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84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26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03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79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slide" Target="../slides/sl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slide" Target="../slides/slide2.xml"/><Relationship Id="rId4" Type="http://schemas.openxmlformats.org/officeDocument/2006/relationships/slide" Target="../slides/slide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slide" Target="../slides/slide2.xml"/><Relationship Id="rId4" Type="http://schemas.openxmlformats.org/officeDocument/2006/relationships/slide" Target="../slides/slide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slide" Target="../slides/slide4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4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slide" Target="../slides/slide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../slides/slide3.xml"/><Relationship Id="rId7" Type="http://schemas.openxmlformats.org/officeDocument/2006/relationships/slide" Target="../slides/slide11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7.xml"/><Relationship Id="rId5" Type="http://schemas.openxmlformats.org/officeDocument/2006/relationships/slide" Target="../slides/slide12.xml"/><Relationship Id="rId10" Type="http://schemas.openxmlformats.org/officeDocument/2006/relationships/image" Target="../media/image6.png"/><Relationship Id="rId4" Type="http://schemas.openxmlformats.org/officeDocument/2006/relationships/slide" Target="../slides/slide5.xml"/><Relationship Id="rId9" Type="http://schemas.openxmlformats.org/officeDocument/2006/relationships/slide" Target="../slides/slide12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slide" Target="../slides/slide1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1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slide" Target="../slides/slide1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2">
            <a:extLst>
              <a:ext uri="{FF2B5EF4-FFF2-40B4-BE49-F238E27FC236}">
                <a16:creationId xmlns:a16="http://schemas.microsoft.com/office/drawing/2014/main" id="{A225E278-52A2-4A57-B502-0E48DC09A5DC}"/>
              </a:ext>
            </a:extLst>
          </p:cNvPr>
          <p:cNvSpPr/>
          <p:nvPr userDrawn="1"/>
        </p:nvSpPr>
        <p:spPr>
          <a:xfrm>
            <a:off x="1205673" y="398773"/>
            <a:ext cx="421293" cy="1018199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133A9FF4-1381-4BD9-83AD-658FD86FCE2D}"/>
              </a:ext>
            </a:extLst>
          </p:cNvPr>
          <p:cNvSpPr txBox="1"/>
          <p:nvPr userDrawn="1"/>
        </p:nvSpPr>
        <p:spPr>
          <a:xfrm>
            <a:off x="1705962" y="695517"/>
            <a:ext cx="861774" cy="337029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marL="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2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4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新細明體" panose="02020500000000000000" pitchFamily="18" charset="-120"/>
                <a:ea typeface="+mn-ea"/>
              </a:rPr>
              <a:t>天 才 夢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305A36-F466-4340-A79E-E5016A4563B5}"/>
              </a:ext>
            </a:extLst>
          </p:cNvPr>
          <p:cNvSpPr txBox="1"/>
          <p:nvPr userDrawn="1"/>
        </p:nvSpPr>
        <p:spPr>
          <a:xfrm>
            <a:off x="1139321" y="417906"/>
            <a:ext cx="553998" cy="14843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marL="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2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4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第九課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556F344-E21F-4992-A5D0-F7CBCB8AD73E}"/>
              </a:ext>
            </a:extLst>
          </p:cNvPr>
          <p:cNvSpPr txBox="1"/>
          <p:nvPr userDrawn="1"/>
        </p:nvSpPr>
        <p:spPr>
          <a:xfrm>
            <a:off x="2452787" y="3556714"/>
            <a:ext cx="553998" cy="101819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defTabSz="685732">
              <a:defRPr sz="3200">
                <a:solidFill>
                  <a:srgbClr val="857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66" defTabSz="685732">
              <a:defRPr sz="1400"/>
            </a:lvl2pPr>
            <a:lvl3pPr marL="685732" defTabSz="685732">
              <a:defRPr sz="1400"/>
            </a:lvl3pPr>
            <a:lvl4pPr marL="1028598" defTabSz="685732">
              <a:defRPr sz="1400"/>
            </a:lvl4pPr>
            <a:lvl5pPr marL="1371464" defTabSz="685732">
              <a:defRPr sz="1400"/>
            </a:lvl5pPr>
            <a:lvl6pPr marL="1714331" defTabSz="685732">
              <a:defRPr sz="1400"/>
            </a:lvl6pPr>
            <a:lvl7pPr marL="2057195" defTabSz="685732">
              <a:defRPr sz="1400"/>
            </a:lvl7pPr>
            <a:lvl8pPr marL="2400060" defTabSz="685732">
              <a:defRPr sz="1400"/>
            </a:lvl8pPr>
            <a:lvl9pPr marL="2742926" defTabSz="685732">
              <a:defRPr sz="1400"/>
            </a:lvl9pPr>
          </a:lstStyle>
          <a:p>
            <a:pPr lvl="0"/>
            <a:r>
              <a:rPr lang="zh-TW" altLang="en-US" sz="2400" b="0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張愛玲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875FBF-16BE-4790-B045-52CD02160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19" y="238806"/>
            <a:ext cx="5833675" cy="490101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732674"/>
            <a:ext cx="1008000" cy="3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內文(多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5634053-F067-4290-973F-170CAAE5476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8092BFA-D89D-48D6-828A-2958BA3F5F08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CD79FB2-842B-4247-AADE-5DA9B1931B65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C83CDD9-E7F7-48CC-BC38-0485C5E09E02}"/>
              </a:ext>
            </a:extLst>
          </p:cNvPr>
          <p:cNvSpPr txBox="1"/>
          <p:nvPr userDrawn="1"/>
        </p:nvSpPr>
        <p:spPr>
          <a:xfrm>
            <a:off x="0" y="263137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87DAC77-C11A-4480-AA34-3D25AD3D03F8}"/>
              </a:ext>
            </a:extLst>
          </p:cNvPr>
          <p:cNvSpPr txBox="1"/>
          <p:nvPr userDrawn="1"/>
        </p:nvSpPr>
        <p:spPr>
          <a:xfrm>
            <a:off x="-1" y="976567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41331A9-F332-40D4-B874-38856CB491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80" y="3910530"/>
            <a:ext cx="1041919" cy="12308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(字多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CD79FB2-842B-4247-AADE-5DA9B1931B65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C83CDD9-E7F7-48CC-BC38-0485C5E09E02}"/>
              </a:ext>
            </a:extLst>
          </p:cNvPr>
          <p:cNvSpPr txBox="1"/>
          <p:nvPr userDrawn="1"/>
        </p:nvSpPr>
        <p:spPr>
          <a:xfrm>
            <a:off x="0" y="263137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87DAC77-C11A-4480-AA34-3D25AD3D03F8}"/>
              </a:ext>
            </a:extLst>
          </p:cNvPr>
          <p:cNvSpPr txBox="1"/>
          <p:nvPr userDrawn="1"/>
        </p:nvSpPr>
        <p:spPr>
          <a:xfrm>
            <a:off x="-1" y="976567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後補充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41368-C026-4D15-BD95-1D9CF218E4F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3D2A82D-639D-4F79-902F-AE6292A906A2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延伸議題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7195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2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210E987-9729-457B-921D-DD659666B947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918FBC8-CDB4-4CB6-8438-CC817EE35382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E1A5443-C9BE-4260-83D5-6540B8E206BC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CF030C3-A58A-45FD-99F7-8F6085B7B6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3668188"/>
            <a:ext cx="1850571" cy="14731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BAE12C7-166B-4BA9-BD24-E94A333C4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58" y="0"/>
            <a:ext cx="8754249" cy="4907500"/>
          </a:xfrm>
          <a:prstGeom prst="rect">
            <a:avLst/>
          </a:prstGeom>
          <a:solidFill>
            <a:srgbClr val="7195B3"/>
          </a:solidFill>
          <a:ln>
            <a:noFill/>
          </a:ln>
        </p:spPr>
      </p:pic>
      <p:sp>
        <p:nvSpPr>
          <p:cNvPr id="2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918FBC8-CDB4-4CB6-8438-CC817EE35382}"/>
              </a:ext>
            </a:extLst>
          </p:cNvPr>
          <p:cNvSpPr txBox="1"/>
          <p:nvPr userDrawn="1"/>
        </p:nvSpPr>
        <p:spPr>
          <a:xfrm>
            <a:off x="-1" y="910863"/>
            <a:ext cx="297518" cy="5109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607BBBB-947B-4167-B6B7-9B322AD10854}"/>
              </a:ext>
            </a:extLst>
          </p:cNvPr>
          <p:cNvSpPr txBox="1"/>
          <p:nvPr userDrawn="1"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13D8B3E-0869-439F-B964-BD415B7B69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3668188"/>
            <a:ext cx="1850571" cy="14731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CCAF097-2C97-4D34-A553-76C764028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" y="1601"/>
            <a:ext cx="8754249" cy="4907500"/>
          </a:xfrm>
          <a:prstGeom prst="rect">
            <a:avLst/>
          </a:prstGeom>
        </p:spPr>
      </p:pic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F0CA230-A64A-48EB-9874-A2088645BC0F}"/>
              </a:ext>
            </a:extLst>
          </p:cNvPr>
          <p:cNvSpPr txBox="1"/>
          <p:nvPr userDrawn="1"/>
        </p:nvSpPr>
        <p:spPr>
          <a:xfrm>
            <a:off x="-1" y="910863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36000D7-4936-42E4-A136-AA2F51B461C4}"/>
              </a:ext>
            </a:extLst>
          </p:cNvPr>
          <p:cNvSpPr txBox="1"/>
          <p:nvPr userDrawn="1"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3AA746B-8160-43A4-BB74-937988BCE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3668188"/>
            <a:ext cx="1850571" cy="14731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" y="1601"/>
            <a:ext cx="8754249" cy="4907500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0EA711-768D-4CC6-BB86-4959169D64D1}"/>
              </a:ext>
            </a:extLst>
          </p:cNvPr>
          <p:cNvSpPr txBox="1"/>
          <p:nvPr userDrawn="1"/>
        </p:nvSpPr>
        <p:spPr>
          <a:xfrm>
            <a:off x="-1" y="910863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5DFF889-CB71-42C4-B582-6D0F05D3A2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3668188"/>
            <a:ext cx="1850571" cy="14731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" y="1601"/>
            <a:ext cx="8754249" cy="4907500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0EA711-768D-4CC6-BB86-4959169D64D1}"/>
              </a:ext>
            </a:extLst>
          </p:cNvPr>
          <p:cNvSpPr txBox="1"/>
          <p:nvPr userDrawn="1"/>
        </p:nvSpPr>
        <p:spPr>
          <a:xfrm>
            <a:off x="-1" y="910863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7195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6C6F8A0-E3D1-4DD2-A3B4-43B0A79E2664}"/>
              </a:ext>
            </a:extLst>
          </p:cNvPr>
          <p:cNvSpPr txBox="1"/>
          <p:nvPr userDrawn="1"/>
        </p:nvSpPr>
        <p:spPr>
          <a:xfrm>
            <a:off x="-2" y="1122228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210E987-9729-457B-921D-DD659666B947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2B33A4E-DBC0-49A5-A000-486217603B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3668188"/>
            <a:ext cx="1850571" cy="14731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FF13AA04-8415-460C-AC97-7D4C110676C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86A95E7C-C44C-4291-8B81-067C39669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50" y="282340"/>
            <a:ext cx="8130109" cy="4566709"/>
          </a:xfrm>
          <a:prstGeom prst="rect">
            <a:avLst/>
          </a:prstGeom>
        </p:spPr>
      </p:pic>
      <p:sp>
        <p:nvSpPr>
          <p:cNvPr id="49" name="TextBox 9">
            <a:extLst>
              <a:ext uri="{FF2B5EF4-FFF2-40B4-BE49-F238E27FC236}">
                <a16:creationId xmlns:a16="http://schemas.microsoft.com/office/drawing/2014/main" id="{6B9F1585-E717-423C-B022-9EA4952DEE86}"/>
              </a:ext>
            </a:extLst>
          </p:cNvPr>
          <p:cNvSpPr txBox="1"/>
          <p:nvPr userDrawn="1"/>
        </p:nvSpPr>
        <p:spPr>
          <a:xfrm>
            <a:off x="461243" y="488580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EF67022F-FD0C-4556-84A5-64D9D2D5D77D}"/>
              </a:ext>
            </a:extLst>
          </p:cNvPr>
          <p:cNvSpPr txBox="1"/>
          <p:nvPr userDrawn="1"/>
        </p:nvSpPr>
        <p:spPr>
          <a:xfrm>
            <a:off x="461243" y="2144765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77588E1C-ACBD-4AC0-A16E-6E30A6556632}"/>
              </a:ext>
            </a:extLst>
          </p:cNvPr>
          <p:cNvGrpSpPr/>
          <p:nvPr userDrawn="1"/>
        </p:nvGrpSpPr>
        <p:grpSpPr>
          <a:xfrm>
            <a:off x="1537351" y="-287896"/>
            <a:ext cx="677108" cy="3791747"/>
            <a:chOff x="5529574" y="-287896"/>
            <a:chExt cx="677108" cy="3791747"/>
          </a:xfrm>
        </p:grpSpPr>
        <p:sp>
          <p:nvSpPr>
            <p:cNvPr id="52" name="矩形 51">
              <a:hlinkClick r:id="rId3" action="ppaction://hlinksldjump"/>
              <a:extLst>
                <a:ext uri="{FF2B5EF4-FFF2-40B4-BE49-F238E27FC236}">
                  <a16:creationId xmlns:a16="http://schemas.microsoft.com/office/drawing/2014/main" id="{68742EB0-3AD2-48E3-9277-6FEFC8121261}"/>
                </a:ext>
              </a:extLst>
            </p:cNvPr>
            <p:cNvSpPr/>
            <p:nvPr/>
          </p:nvSpPr>
          <p:spPr>
            <a:xfrm>
              <a:off x="5570034" y="586741"/>
              <a:ext cx="591095" cy="288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3" name="直接连接符 12">
              <a:extLst>
                <a:ext uri="{FF2B5EF4-FFF2-40B4-BE49-F238E27FC236}">
                  <a16:creationId xmlns:a16="http://schemas.microsoft.com/office/drawing/2014/main" id="{B8A10E42-24E0-48AD-97F0-CB54FD1A91CE}"/>
                </a:ext>
              </a:extLst>
            </p:cNvPr>
            <p:cNvCxnSpPr/>
            <p:nvPr/>
          </p:nvCxnSpPr>
          <p:spPr>
            <a:xfrm>
              <a:off x="5591634" y="-287896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1FB2B01B-C7BB-4B5D-A86E-4E098636A6A6}"/>
                </a:ext>
              </a:extLst>
            </p:cNvPr>
            <p:cNvSpPr txBox="1"/>
            <p:nvPr/>
          </p:nvSpPr>
          <p:spPr>
            <a:xfrm>
              <a:off x="5529574" y="1076240"/>
              <a:ext cx="677108" cy="2427611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前引導</a:t>
              </a:r>
              <a:endParaRPr lang="zh-CN" altLang="en-US" sz="3200" spc="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CD0E6484-C01E-4B0D-AFC7-CE977CA8C1A4}"/>
                </a:ext>
              </a:extLst>
            </p:cNvPr>
            <p:cNvGrpSpPr/>
            <p:nvPr/>
          </p:nvGrpSpPr>
          <p:grpSpPr>
            <a:xfrm>
              <a:off x="5636196" y="647700"/>
              <a:ext cx="463865" cy="428540"/>
              <a:chOff x="5636196" y="647700"/>
              <a:chExt cx="463865" cy="428540"/>
            </a:xfrm>
          </p:grpSpPr>
          <p:sp>
            <p:nvSpPr>
              <p:cNvPr id="56" name="矩形 5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38136A1-63AE-4A0E-B550-3401773C9F21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7195B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928A6195-03FA-4AC9-8A4A-A68A557D5A6D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3057AE8E-D777-4B74-A1C1-7E05D052F989}"/>
              </a:ext>
            </a:extLst>
          </p:cNvPr>
          <p:cNvGrpSpPr/>
          <p:nvPr userDrawn="1"/>
        </p:nvGrpSpPr>
        <p:grpSpPr>
          <a:xfrm>
            <a:off x="2452705" y="1666142"/>
            <a:ext cx="677108" cy="3349266"/>
            <a:chOff x="4611728" y="1666142"/>
            <a:chExt cx="677108" cy="3349266"/>
          </a:xfrm>
        </p:grpSpPr>
        <p:sp>
          <p:nvSpPr>
            <p:cNvPr id="60" name="矩形 59">
              <a:hlinkClick r:id="rId4" action="ppaction://hlinksldjump"/>
              <a:extLst>
                <a:ext uri="{FF2B5EF4-FFF2-40B4-BE49-F238E27FC236}">
                  <a16:creationId xmlns:a16="http://schemas.microsoft.com/office/drawing/2014/main" id="{06BBE85D-D3EB-4982-B9BB-143717666EF9}"/>
                </a:ext>
              </a:extLst>
            </p:cNvPr>
            <p:cNvSpPr/>
            <p:nvPr/>
          </p:nvSpPr>
          <p:spPr>
            <a:xfrm>
              <a:off x="4652188" y="1666142"/>
              <a:ext cx="591095" cy="28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1" name="直接连接符 12">
              <a:extLst>
                <a:ext uri="{FF2B5EF4-FFF2-40B4-BE49-F238E27FC236}">
                  <a16:creationId xmlns:a16="http://schemas.microsoft.com/office/drawing/2014/main" id="{D9DBDD4A-8A88-4EBD-B180-A515DA8248FF}"/>
                </a:ext>
              </a:extLst>
            </p:cNvPr>
            <p:cNvCxnSpPr/>
            <p:nvPr/>
          </p:nvCxnSpPr>
          <p:spPr>
            <a:xfrm>
              <a:off x="4666588" y="1667036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673F2DB1-0EDE-4102-8A55-9DA683955F6A}"/>
                </a:ext>
              </a:extLst>
            </p:cNvPr>
            <p:cNvSpPr txBox="1"/>
            <p:nvPr/>
          </p:nvSpPr>
          <p:spPr>
            <a:xfrm>
              <a:off x="4611728" y="2163161"/>
              <a:ext cx="677108" cy="2427611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3A46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  <a:r>
                <a:rPr lang="zh-TW" altLang="en-US" sz="3200" spc="400" dirty="0">
                  <a:solidFill>
                    <a:srgbClr val="7195B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  <a:endParaRPr lang="zh-CN" altLang="en-US" sz="3200" spc="400" dirty="0">
                <a:solidFill>
                  <a:srgbClr val="7195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DD5E13DC-61B9-4CD9-98F8-CE915BD1223F}"/>
                </a:ext>
              </a:extLst>
            </p:cNvPr>
            <p:cNvGrpSpPr/>
            <p:nvPr/>
          </p:nvGrpSpPr>
          <p:grpSpPr>
            <a:xfrm>
              <a:off x="4714167" y="1734621"/>
              <a:ext cx="463865" cy="428540"/>
              <a:chOff x="5636196" y="647700"/>
              <a:chExt cx="463865" cy="428540"/>
            </a:xfrm>
          </p:grpSpPr>
          <p:sp>
            <p:nvSpPr>
              <p:cNvPr id="64" name="矩形 6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9F39EF3-C879-43D6-9C50-FBD74B7F530A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7195B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矩形 6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263676E-F7B7-4FB2-A226-A761C4EB452F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8E38D46F-12AA-48DC-B255-ADB3713E6F1D}"/>
              </a:ext>
            </a:extLst>
          </p:cNvPr>
          <p:cNvGrpSpPr/>
          <p:nvPr userDrawn="1"/>
        </p:nvGrpSpPr>
        <p:grpSpPr>
          <a:xfrm>
            <a:off x="3368059" y="-287896"/>
            <a:ext cx="677108" cy="3791747"/>
            <a:chOff x="3693882" y="-287896"/>
            <a:chExt cx="677108" cy="3791747"/>
          </a:xfrm>
        </p:grpSpPr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E63AD677-81EC-480B-9155-2E4A65597F30}"/>
                </a:ext>
              </a:extLst>
            </p:cNvPr>
            <p:cNvGrpSpPr/>
            <p:nvPr/>
          </p:nvGrpSpPr>
          <p:grpSpPr>
            <a:xfrm>
              <a:off x="3693882" y="-287896"/>
              <a:ext cx="677108" cy="3791747"/>
              <a:chOff x="1658491" y="-741048"/>
              <a:chExt cx="677108" cy="3791747"/>
            </a:xfrm>
          </p:grpSpPr>
          <p:sp>
            <p:nvSpPr>
              <p:cNvPr id="71" name="矩形 7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EC3E723-B58A-4D4E-A1DF-05FD3327867A}"/>
                  </a:ext>
                </a:extLst>
              </p:cNvPr>
              <p:cNvSpPr/>
              <p:nvPr/>
            </p:nvSpPr>
            <p:spPr>
              <a:xfrm>
                <a:off x="1698951" y="133589"/>
                <a:ext cx="591095" cy="2884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2" name="直接连接符 12">
                <a:extLst>
                  <a:ext uri="{FF2B5EF4-FFF2-40B4-BE49-F238E27FC236}">
                    <a16:creationId xmlns:a16="http://schemas.microsoft.com/office/drawing/2014/main" id="{A79F747E-C626-47A8-B302-685E0ED57DFA}"/>
                  </a:ext>
                </a:extLst>
              </p:cNvPr>
              <p:cNvCxnSpPr/>
              <p:nvPr/>
            </p:nvCxnSpPr>
            <p:spPr>
              <a:xfrm>
                <a:off x="1713351" y="-741048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B898E28-5AE6-46BD-A397-A4B8C1FA25E9}"/>
                  </a:ext>
                </a:extLst>
              </p:cNvPr>
              <p:cNvSpPr txBox="1"/>
              <p:nvPr/>
            </p:nvSpPr>
            <p:spPr>
              <a:xfrm>
                <a:off x="1658491" y="623088"/>
                <a:ext cx="677108" cy="2427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zh-TW" altLang="en-US" sz="3200" spc="400" dirty="0">
                    <a:solidFill>
                      <a:srgbClr val="3A465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</a:t>
                </a:r>
                <a:r>
                  <a:rPr lang="zh-TW" altLang="en-US" sz="3200" spc="400" dirty="0">
                    <a:solidFill>
                      <a:srgbClr val="7195B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者介紹</a:t>
                </a:r>
                <a:endParaRPr lang="zh-CN" altLang="en-US" sz="3200" spc="400" dirty="0">
                  <a:solidFill>
                    <a:srgbClr val="7195B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9" name="矩形 68">
              <a:hlinkClick r:id="rId5" action="ppaction://hlinksldjump"/>
              <a:extLst>
                <a:ext uri="{FF2B5EF4-FFF2-40B4-BE49-F238E27FC236}">
                  <a16:creationId xmlns:a16="http://schemas.microsoft.com/office/drawing/2014/main" id="{1B12539A-B143-4A5A-B206-1462B936A623}"/>
                </a:ext>
              </a:extLst>
            </p:cNvPr>
            <p:cNvSpPr/>
            <p:nvPr/>
          </p:nvSpPr>
          <p:spPr>
            <a:xfrm>
              <a:off x="3799645" y="647700"/>
              <a:ext cx="463865" cy="428540"/>
            </a:xfrm>
            <a:prstGeom prst="rect">
              <a:avLst/>
            </a:prstGeom>
            <a:solidFill>
              <a:srgbClr val="7195B3"/>
            </a:solidFill>
            <a:ln w="952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>
              <a:hlinkClick r:id="rId5" action="ppaction://hlinksldjump"/>
              <a:extLst>
                <a:ext uri="{FF2B5EF4-FFF2-40B4-BE49-F238E27FC236}">
                  <a16:creationId xmlns:a16="http://schemas.microsoft.com/office/drawing/2014/main" id="{9DC0630C-01F6-4679-9DC5-7F9BC4788589}"/>
                </a:ext>
              </a:extLst>
            </p:cNvPr>
            <p:cNvSpPr/>
            <p:nvPr/>
          </p:nvSpPr>
          <p:spPr>
            <a:xfrm>
              <a:off x="3799645" y="719095"/>
              <a:ext cx="463865" cy="282868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86A98EC4-D253-45CB-A5F3-F5810B81EFAF}"/>
              </a:ext>
            </a:extLst>
          </p:cNvPr>
          <p:cNvGrpSpPr/>
          <p:nvPr userDrawn="1"/>
        </p:nvGrpSpPr>
        <p:grpSpPr>
          <a:xfrm>
            <a:off x="4283413" y="1666143"/>
            <a:ext cx="677108" cy="3380740"/>
            <a:chOff x="2776036" y="1666143"/>
            <a:chExt cx="677108" cy="3380740"/>
          </a:xfrm>
        </p:grpSpPr>
        <p:sp>
          <p:nvSpPr>
            <p:cNvPr id="76" name="矩形 75">
              <a:hlinkClick r:id="rId6" action="ppaction://hlinksldjump"/>
              <a:extLst>
                <a:ext uri="{FF2B5EF4-FFF2-40B4-BE49-F238E27FC236}">
                  <a16:creationId xmlns:a16="http://schemas.microsoft.com/office/drawing/2014/main" id="{D4922DE8-FAB3-496D-8BC1-A150D248BB51}"/>
                </a:ext>
              </a:extLst>
            </p:cNvPr>
            <p:cNvSpPr/>
            <p:nvPr/>
          </p:nvSpPr>
          <p:spPr>
            <a:xfrm>
              <a:off x="2816496" y="1666143"/>
              <a:ext cx="591095" cy="288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7" name="直接连接符 12">
              <a:extLst>
                <a:ext uri="{FF2B5EF4-FFF2-40B4-BE49-F238E27FC236}">
                  <a16:creationId xmlns:a16="http://schemas.microsoft.com/office/drawing/2014/main" id="{F1EA73CA-5534-420B-B4A9-F4AD9185E716}"/>
                </a:ext>
              </a:extLst>
            </p:cNvPr>
            <p:cNvCxnSpPr/>
            <p:nvPr/>
          </p:nvCxnSpPr>
          <p:spPr>
            <a:xfrm>
              <a:off x="2830896" y="1698511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5B276FEA-C038-42BC-8151-35A68E38EF00}"/>
                </a:ext>
              </a:extLst>
            </p:cNvPr>
            <p:cNvSpPr txBox="1"/>
            <p:nvPr/>
          </p:nvSpPr>
          <p:spPr>
            <a:xfrm>
              <a:off x="2776036" y="2172686"/>
              <a:ext cx="677108" cy="2377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3A46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rgbClr val="7195B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文探究</a:t>
              </a:r>
              <a:endParaRPr lang="zh-CN" altLang="en-US" sz="3200" spc="400" dirty="0">
                <a:solidFill>
                  <a:srgbClr val="7195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9" name="群組 78">
              <a:extLst>
                <a:ext uri="{FF2B5EF4-FFF2-40B4-BE49-F238E27FC236}">
                  <a16:creationId xmlns:a16="http://schemas.microsoft.com/office/drawing/2014/main" id="{0CA25A65-BC67-4FC3-AA33-7BFE84884049}"/>
                </a:ext>
              </a:extLst>
            </p:cNvPr>
            <p:cNvGrpSpPr/>
            <p:nvPr/>
          </p:nvGrpSpPr>
          <p:grpSpPr>
            <a:xfrm>
              <a:off x="2877716" y="1744146"/>
              <a:ext cx="463865" cy="428540"/>
              <a:chOff x="5636196" y="647700"/>
              <a:chExt cx="463865" cy="428540"/>
            </a:xfrm>
          </p:grpSpPr>
          <p:sp>
            <p:nvSpPr>
              <p:cNvPr id="80" name="矩形 7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F61DD05-45F2-484F-B13E-D04793FF0465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7195B3"/>
              </a:soli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1" name="矩形 8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F765D78-6F04-43EE-98B6-6D795A910166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1E877546-53C5-45CD-8D44-CD0BDDEA988C}"/>
              </a:ext>
            </a:extLst>
          </p:cNvPr>
          <p:cNvGrpSpPr/>
          <p:nvPr userDrawn="1"/>
        </p:nvGrpSpPr>
        <p:grpSpPr>
          <a:xfrm>
            <a:off x="5198767" y="-287896"/>
            <a:ext cx="677108" cy="4293839"/>
            <a:chOff x="3693882" y="-287896"/>
            <a:chExt cx="677108" cy="4293839"/>
          </a:xfrm>
        </p:grpSpPr>
        <p:grpSp>
          <p:nvGrpSpPr>
            <p:cNvPr id="82" name="群組 81">
              <a:extLst>
                <a:ext uri="{FF2B5EF4-FFF2-40B4-BE49-F238E27FC236}">
                  <a16:creationId xmlns:a16="http://schemas.microsoft.com/office/drawing/2014/main" id="{348E6549-69A2-4746-ACB1-E958CD69A730}"/>
                </a:ext>
              </a:extLst>
            </p:cNvPr>
            <p:cNvGrpSpPr/>
            <p:nvPr/>
          </p:nvGrpSpPr>
          <p:grpSpPr>
            <a:xfrm>
              <a:off x="3693882" y="-287896"/>
              <a:ext cx="677108" cy="4293839"/>
              <a:chOff x="1658491" y="-741048"/>
              <a:chExt cx="677108" cy="4293839"/>
            </a:xfrm>
          </p:grpSpPr>
          <p:sp>
            <p:nvSpPr>
              <p:cNvPr id="85" name="矩形 8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AB7E44A9-1A14-459E-8BF3-DE6055EDD405}"/>
                  </a:ext>
                </a:extLst>
              </p:cNvPr>
              <p:cNvSpPr/>
              <p:nvPr/>
            </p:nvSpPr>
            <p:spPr>
              <a:xfrm>
                <a:off x="1698951" y="133588"/>
                <a:ext cx="591095" cy="3419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6" name="直接连接符 12">
                <a:extLst>
                  <a:ext uri="{FF2B5EF4-FFF2-40B4-BE49-F238E27FC236}">
                    <a16:creationId xmlns:a16="http://schemas.microsoft.com/office/drawing/2014/main" id="{06054EE1-C7B4-4983-93A9-7D3EBEEBAE2E}"/>
                  </a:ext>
                </a:extLst>
              </p:cNvPr>
              <p:cNvCxnSpPr/>
              <p:nvPr/>
            </p:nvCxnSpPr>
            <p:spPr>
              <a:xfrm>
                <a:off x="1713351" y="-741048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5FFA3D5-3D84-4187-9C14-0DA682501ECD}"/>
                  </a:ext>
                </a:extLst>
              </p:cNvPr>
              <p:cNvSpPr txBox="1"/>
              <p:nvPr userDrawn="1"/>
            </p:nvSpPr>
            <p:spPr>
              <a:xfrm>
                <a:off x="1658491" y="623088"/>
                <a:ext cx="677108" cy="2883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zh-TW" altLang="en-US" sz="3200" kern="1200" spc="400" dirty="0">
                    <a:solidFill>
                      <a:srgbClr val="3A465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問</a:t>
                </a:r>
                <a:r>
                  <a:rPr lang="zh-TW" altLang="en-US" sz="3200" kern="1200" spc="400" dirty="0">
                    <a:solidFill>
                      <a:srgbClr val="7195B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題與討論</a:t>
                </a:r>
                <a:endParaRPr lang="zh-CN" altLang="en-US" sz="3200" kern="1200" spc="400" dirty="0">
                  <a:solidFill>
                    <a:srgbClr val="7195B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83" name="矩形 82">
              <a:hlinkClick r:id="rId7" action="ppaction://hlinksldjump"/>
              <a:extLst>
                <a:ext uri="{FF2B5EF4-FFF2-40B4-BE49-F238E27FC236}">
                  <a16:creationId xmlns:a16="http://schemas.microsoft.com/office/drawing/2014/main" id="{61E8210B-E858-4EC4-9A0F-569B6CFC9BA9}"/>
                </a:ext>
              </a:extLst>
            </p:cNvPr>
            <p:cNvSpPr/>
            <p:nvPr/>
          </p:nvSpPr>
          <p:spPr>
            <a:xfrm>
              <a:off x="3799645" y="647700"/>
              <a:ext cx="463865" cy="428540"/>
            </a:xfrm>
            <a:prstGeom prst="rect">
              <a:avLst/>
            </a:prstGeom>
            <a:solidFill>
              <a:srgbClr val="7195B3"/>
            </a:solidFill>
            <a:ln w="952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矩形 83">
              <a:hlinkClick r:id="rId7" action="ppaction://hlinksldjump"/>
              <a:extLst>
                <a:ext uri="{FF2B5EF4-FFF2-40B4-BE49-F238E27FC236}">
                  <a16:creationId xmlns:a16="http://schemas.microsoft.com/office/drawing/2014/main" id="{64A9AB0B-2FEA-4162-9DA9-F35E4E7DC895}"/>
                </a:ext>
              </a:extLst>
            </p:cNvPr>
            <p:cNvSpPr/>
            <p:nvPr/>
          </p:nvSpPr>
          <p:spPr>
            <a:xfrm>
              <a:off x="3799645" y="719095"/>
              <a:ext cx="463865" cy="282868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E8E14423-F14F-40F2-B93E-F2A760F160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44" y="2032274"/>
            <a:ext cx="2728730" cy="3142912"/>
          </a:xfrm>
          <a:prstGeom prst="rect">
            <a:avLst/>
          </a:prstGeom>
        </p:spPr>
      </p:pic>
      <p:grpSp>
        <p:nvGrpSpPr>
          <p:cNvPr id="88" name="群組 87">
            <a:extLst>
              <a:ext uri="{FF2B5EF4-FFF2-40B4-BE49-F238E27FC236}">
                <a16:creationId xmlns:a16="http://schemas.microsoft.com/office/drawing/2014/main" id="{9F6BD53D-1449-4E51-90ED-86788D71A400}"/>
              </a:ext>
            </a:extLst>
          </p:cNvPr>
          <p:cNvGrpSpPr/>
          <p:nvPr userDrawn="1"/>
        </p:nvGrpSpPr>
        <p:grpSpPr>
          <a:xfrm>
            <a:off x="6114123" y="1666143"/>
            <a:ext cx="677108" cy="3380740"/>
            <a:chOff x="2776036" y="1666143"/>
            <a:chExt cx="677108" cy="3380740"/>
          </a:xfrm>
        </p:grpSpPr>
        <p:sp>
          <p:nvSpPr>
            <p:cNvPr id="89" name="矩形 88">
              <a:hlinkClick r:id="rId9" action="ppaction://hlinksldjump"/>
              <a:extLst>
                <a:ext uri="{FF2B5EF4-FFF2-40B4-BE49-F238E27FC236}">
                  <a16:creationId xmlns:a16="http://schemas.microsoft.com/office/drawing/2014/main" id="{B13DFCF1-2D82-401E-A09B-0EDCB2D21FDD}"/>
                </a:ext>
              </a:extLst>
            </p:cNvPr>
            <p:cNvSpPr/>
            <p:nvPr/>
          </p:nvSpPr>
          <p:spPr>
            <a:xfrm>
              <a:off x="2816496" y="1666143"/>
              <a:ext cx="591095" cy="288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0" name="直接连接符 12">
              <a:extLst>
                <a:ext uri="{FF2B5EF4-FFF2-40B4-BE49-F238E27FC236}">
                  <a16:creationId xmlns:a16="http://schemas.microsoft.com/office/drawing/2014/main" id="{EAAF4D4E-7AF9-47F4-B9FA-06983FA198E1}"/>
                </a:ext>
              </a:extLst>
            </p:cNvPr>
            <p:cNvCxnSpPr/>
            <p:nvPr/>
          </p:nvCxnSpPr>
          <p:spPr>
            <a:xfrm>
              <a:off x="2830896" y="1698511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6">
              <a:hlinkClick r:id="rId9" action="ppaction://hlinksldjump"/>
              <a:extLst>
                <a:ext uri="{FF2B5EF4-FFF2-40B4-BE49-F238E27FC236}">
                  <a16:creationId xmlns:a16="http://schemas.microsoft.com/office/drawing/2014/main" id="{2C6C6FA6-8E2D-41FD-9ECA-1CCEDD810B0D}"/>
                </a:ext>
              </a:extLst>
            </p:cNvPr>
            <p:cNvSpPr txBox="1"/>
            <p:nvPr/>
          </p:nvSpPr>
          <p:spPr>
            <a:xfrm>
              <a:off x="2776036" y="2172686"/>
              <a:ext cx="677108" cy="2377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3A46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延</a:t>
              </a:r>
              <a:r>
                <a:rPr lang="zh-TW" altLang="en-US" sz="3200" kern="1200" spc="400" dirty="0">
                  <a:solidFill>
                    <a:srgbClr val="7195B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伸議題</a:t>
              </a:r>
              <a:endParaRPr lang="zh-CN" altLang="en-US" sz="3200" kern="1200" spc="400" dirty="0">
                <a:solidFill>
                  <a:srgbClr val="7195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id="{4811CD23-DAE6-4C4C-A491-86F79AA4A8CF}"/>
                </a:ext>
              </a:extLst>
            </p:cNvPr>
            <p:cNvGrpSpPr/>
            <p:nvPr/>
          </p:nvGrpSpPr>
          <p:grpSpPr>
            <a:xfrm>
              <a:off x="2877716" y="1744146"/>
              <a:ext cx="463865" cy="428540"/>
              <a:chOff x="5636196" y="647700"/>
              <a:chExt cx="463865" cy="428540"/>
            </a:xfrm>
          </p:grpSpPr>
          <p:sp>
            <p:nvSpPr>
              <p:cNvPr id="95" name="矩形 9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48C24E96-839C-44B0-99C1-EA6B0F6849DD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7195B3"/>
              </a:soli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6" name="矩形 9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4E8CDFA5-96E7-4227-8658-42E4A9601A08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92" name="圖片 91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與討論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" y="1601"/>
            <a:ext cx="8754249" cy="4907500"/>
          </a:xfrm>
          <a:prstGeom prst="rect">
            <a:avLst/>
          </a:prstGeom>
        </p:spPr>
      </p:pic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D4D52FA-DB9D-452E-BEE2-8E88C210E870}"/>
              </a:ext>
            </a:extLst>
          </p:cNvPr>
          <p:cNvSpPr txBox="1"/>
          <p:nvPr userDrawn="1"/>
        </p:nvSpPr>
        <p:spPr>
          <a:xfrm>
            <a:off x="-1" y="910863"/>
            <a:ext cx="297518" cy="111388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871C76-49BB-4477-8573-489C6DFD70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3668188"/>
            <a:ext cx="1850571" cy="14731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與討論內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" y="1601"/>
            <a:ext cx="8754249" cy="4907500"/>
          </a:xfrm>
          <a:prstGeom prst="rect">
            <a:avLst/>
          </a:prstGeom>
        </p:spPr>
      </p:pic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D4D52FA-DB9D-452E-BEE2-8E88C210E870}"/>
              </a:ext>
            </a:extLst>
          </p:cNvPr>
          <p:cNvSpPr txBox="1"/>
          <p:nvPr userDrawn="1"/>
        </p:nvSpPr>
        <p:spPr>
          <a:xfrm>
            <a:off x="-1" y="910863"/>
            <a:ext cx="297518" cy="111388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後補充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7195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210E987-9729-457B-921D-DD659666B947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F0CA230-A64A-48EB-9874-A2088645BC0F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延伸議題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074FD82-19E6-411A-AB18-10B6E8691D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3668188"/>
            <a:ext cx="1850571" cy="14731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1877-760A-4ECF-BBC8-FA126BCFA630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7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1877-760A-4ECF-BBC8-FA126BCFA630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8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1877-760A-4ECF-BBC8-FA126BCFA630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1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1877-760A-4ECF-BBC8-FA126BCFA630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8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1877-760A-4ECF-BBC8-FA126BCFA630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1877-760A-4ECF-BBC8-FA126BCFA630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8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1651DD-C9D6-4B47-9852-B49035FF164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2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8E7156A-256D-4ED7-8221-E872BAAD7A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00" y="2063"/>
            <a:ext cx="4389500" cy="513937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" y="4915614"/>
            <a:ext cx="540000" cy="1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(字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1651DD-C9D6-4B47-9852-B49035FF164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2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" y="4915614"/>
            <a:ext cx="540000" cy="1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94183B99-5192-49C4-8A51-8198CA7C5D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083CC-C51D-4EBF-AE53-28B80873C37B}"/>
              </a:ext>
            </a:extLst>
          </p:cNvPr>
          <p:cNvSpPr/>
          <p:nvPr userDrawn="1"/>
        </p:nvSpPr>
        <p:spPr>
          <a:xfrm>
            <a:off x="148759" y="91439"/>
            <a:ext cx="8846820" cy="432054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4384991-838D-46AD-B5B4-EB3BC74F068C}"/>
              </a:ext>
            </a:extLst>
          </p:cNvPr>
          <p:cNvSpPr/>
          <p:nvPr userDrawn="1"/>
        </p:nvSpPr>
        <p:spPr>
          <a:xfrm>
            <a:off x="447741" y="4503420"/>
            <a:ext cx="8547838" cy="25908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2DE734F-57B5-4E3C-98DA-685A5789DD3B}"/>
              </a:ext>
            </a:extLst>
          </p:cNvPr>
          <p:cNvSpPr/>
          <p:nvPr userDrawn="1"/>
        </p:nvSpPr>
        <p:spPr>
          <a:xfrm>
            <a:off x="793105" y="4853939"/>
            <a:ext cx="8202474" cy="123521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3E0C18-E2D7-4B5F-BBD3-5097D216E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39" y="2836582"/>
            <a:ext cx="2342561" cy="230595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前引導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F4A1962-36CC-49ED-9DCD-2D73E5DAD7A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A5EFEE4-D4BF-43EB-9396-BCF8D2FBE5CC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004A5D1-B1A8-4F02-8BE9-534FFCC5A0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80" y="3910530"/>
            <a:ext cx="1041919" cy="12308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212197F-8442-4627-B913-2C981159AF7C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750525C-B586-459D-A884-44A87FEAF32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B823595-C2EC-469A-830E-B0AD9C2C1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80" y="3910530"/>
            <a:ext cx="1041919" cy="123080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內文(多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212197F-8442-4627-B913-2C981159AF7C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FC78955-A80C-48B5-974E-6A85179BE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39" y="4283057"/>
            <a:ext cx="727116" cy="85893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750525C-B586-459D-A884-44A87FEAF32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5634053-F067-4290-973F-170CAAE5476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3D2A82D-639D-4F79-902F-AE6292A906A2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CFF8CE0-B781-433A-B6C8-2C17DFC7D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80" y="3910530"/>
            <a:ext cx="1041919" cy="123080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" y="4949055"/>
            <a:ext cx="504000" cy="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1877-760A-4ECF-BBC8-FA126BCFA630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84" r:id="rId4"/>
    <p:sldLayoutId id="2147483663" r:id="rId5"/>
    <p:sldLayoutId id="2147483664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5" r:id="rId12"/>
    <p:sldLayoutId id="2147483680" r:id="rId13"/>
    <p:sldLayoutId id="2147483665" r:id="rId14"/>
    <p:sldLayoutId id="2147483678" r:id="rId15"/>
    <p:sldLayoutId id="2147483677" r:id="rId16"/>
    <p:sldLayoutId id="2147483676" r:id="rId17"/>
    <p:sldLayoutId id="2147483687" r:id="rId18"/>
    <p:sldLayoutId id="2147483686" r:id="rId19"/>
    <p:sldLayoutId id="2147483681" r:id="rId20"/>
    <p:sldLayoutId id="2147483688" r:id="rId21"/>
    <p:sldLayoutId id="2147483679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7" Type="http://schemas.openxmlformats.org/officeDocument/2006/relationships/slide" Target="slide108.xml"/><Relationship Id="rId2" Type="http://schemas.openxmlformats.org/officeDocument/2006/relationships/slide" Target="slide10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07.xml"/><Relationship Id="rId5" Type="http://schemas.openxmlformats.org/officeDocument/2006/relationships/slide" Target="slide106.xml"/><Relationship Id="rId4" Type="http://schemas.openxmlformats.org/officeDocument/2006/relationships/image" Target="../media/image2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7" Type="http://schemas.openxmlformats.org/officeDocument/2006/relationships/slide" Target="slide10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02.xml"/><Relationship Id="rId5" Type="http://schemas.openxmlformats.org/officeDocument/2006/relationships/slide" Target="slide108.xml"/><Relationship Id="rId4" Type="http://schemas.openxmlformats.org/officeDocument/2006/relationships/slide" Target="slide10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7" Type="http://schemas.openxmlformats.org/officeDocument/2006/relationships/slide" Target="slide10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03.xml"/><Relationship Id="rId5" Type="http://schemas.openxmlformats.org/officeDocument/2006/relationships/slide" Target="slide108.xml"/><Relationship Id="rId4" Type="http://schemas.openxmlformats.org/officeDocument/2006/relationships/slide" Target="slide10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7" Type="http://schemas.openxmlformats.org/officeDocument/2006/relationships/slide" Target="slide10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02.xml"/><Relationship Id="rId5" Type="http://schemas.openxmlformats.org/officeDocument/2006/relationships/slide" Target="slide108.xml"/><Relationship Id="rId4" Type="http://schemas.openxmlformats.org/officeDocument/2006/relationships/slide" Target="slide10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10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7" Type="http://schemas.openxmlformats.org/officeDocument/2006/relationships/slide" Target="slide11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10.xml"/><Relationship Id="rId5" Type="http://schemas.openxmlformats.org/officeDocument/2006/relationships/slide" Target="slide109.xml"/><Relationship Id="rId4" Type="http://schemas.openxmlformats.org/officeDocument/2006/relationships/slide" Target="slide10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7" Type="http://schemas.openxmlformats.org/officeDocument/2006/relationships/slide" Target="slide11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10.xml"/><Relationship Id="rId5" Type="http://schemas.openxmlformats.org/officeDocument/2006/relationships/slide" Target="slide109.xml"/><Relationship Id="rId4" Type="http://schemas.openxmlformats.org/officeDocument/2006/relationships/slide" Target="slide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3" Type="http://schemas.openxmlformats.org/officeDocument/2006/relationships/slide" Target="slide100.xml"/><Relationship Id="rId7" Type="http://schemas.openxmlformats.org/officeDocument/2006/relationships/slide" Target="slide11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10.xml"/><Relationship Id="rId5" Type="http://schemas.openxmlformats.org/officeDocument/2006/relationships/slide" Target="slide109.xml"/><Relationship Id="rId4" Type="http://schemas.openxmlformats.org/officeDocument/2006/relationships/slide" Target="slide10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7" Type="http://schemas.openxmlformats.org/officeDocument/2006/relationships/slide" Target="slide11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09.xml"/><Relationship Id="rId5" Type="http://schemas.openxmlformats.org/officeDocument/2006/relationships/slide" Target="slide108.xml"/><Relationship Id="rId4" Type="http://schemas.openxmlformats.org/officeDocument/2006/relationships/slide" Target="slide11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7" Type="http://schemas.openxmlformats.org/officeDocument/2006/relationships/slide" Target="slide11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10.xml"/><Relationship Id="rId5" Type="http://schemas.openxmlformats.org/officeDocument/2006/relationships/slide" Target="slide109.xml"/><Relationship Id="rId4" Type="http://schemas.openxmlformats.org/officeDocument/2006/relationships/slide" Target="slide10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slide" Target="slide11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19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" Target="slide110.xml"/><Relationship Id="rId3" Type="http://schemas.openxmlformats.org/officeDocument/2006/relationships/slide" Target="slide2.xml"/><Relationship Id="rId7" Type="http://schemas.openxmlformats.org/officeDocument/2006/relationships/slide" Target="slide1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19.xml"/><Relationship Id="rId5" Type="http://schemas.openxmlformats.org/officeDocument/2006/relationships/slide" Target="slide116.xml"/><Relationship Id="rId4" Type="http://schemas.openxmlformats.org/officeDocument/2006/relationships/slide" Target="slide11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19.xml"/><Relationship Id="rId5" Type="http://schemas.openxmlformats.org/officeDocument/2006/relationships/slide" Target="slide116.xml"/><Relationship Id="rId4" Type="http://schemas.openxmlformats.org/officeDocument/2006/relationships/slide" Target="slide114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" Target="slide110.xml"/><Relationship Id="rId3" Type="http://schemas.openxmlformats.org/officeDocument/2006/relationships/slide" Target="slide2.xml"/><Relationship Id="rId7" Type="http://schemas.openxmlformats.org/officeDocument/2006/relationships/slide" Target="slide1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19.xml"/><Relationship Id="rId5" Type="http://schemas.openxmlformats.org/officeDocument/2006/relationships/slide" Target="slide116.xml"/><Relationship Id="rId4" Type="http://schemas.openxmlformats.org/officeDocument/2006/relationships/slide" Target="slide11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19.xml"/><Relationship Id="rId5" Type="http://schemas.openxmlformats.org/officeDocument/2006/relationships/slide" Target="slide116.xml"/><Relationship Id="rId4" Type="http://schemas.openxmlformats.org/officeDocument/2006/relationships/slide" Target="slide11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19.xml"/><Relationship Id="rId5" Type="http://schemas.openxmlformats.org/officeDocument/2006/relationships/slide" Target="slide116.xml"/><Relationship Id="rId4" Type="http://schemas.openxmlformats.org/officeDocument/2006/relationships/slide" Target="slide114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110.xml"/><Relationship Id="rId3" Type="http://schemas.openxmlformats.org/officeDocument/2006/relationships/slide" Target="slide2.xml"/><Relationship Id="rId7" Type="http://schemas.openxmlformats.org/officeDocument/2006/relationships/slide" Target="slide1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19.xml"/><Relationship Id="rId5" Type="http://schemas.openxmlformats.org/officeDocument/2006/relationships/slide" Target="slide116.xml"/><Relationship Id="rId4" Type="http://schemas.openxmlformats.org/officeDocument/2006/relationships/slide" Target="slide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4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7.xml"/><Relationship Id="rId5" Type="http://schemas.openxmlformats.org/officeDocument/2006/relationships/slide" Target="slide26.xml"/><Relationship Id="rId4" Type="http://schemas.openxmlformats.org/officeDocument/2006/relationships/slide" Target="slide2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19.xml"/><Relationship Id="rId5" Type="http://schemas.openxmlformats.org/officeDocument/2006/relationships/slide" Target="slide116.xml"/><Relationship Id="rId4" Type="http://schemas.openxmlformats.org/officeDocument/2006/relationships/slide" Target="slide11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19.xml"/><Relationship Id="rId5" Type="http://schemas.openxmlformats.org/officeDocument/2006/relationships/slide" Target="slide116.xml"/><Relationship Id="rId4" Type="http://schemas.openxmlformats.org/officeDocument/2006/relationships/slide" Target="slide11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slide" Target="slide124.xml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slide" Target="slide12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5.xml"/><Relationship Id="rId5" Type="http://schemas.openxmlformats.org/officeDocument/2006/relationships/slide" Target="slide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1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3.xml"/><Relationship Id="rId5" Type="http://schemas.openxmlformats.org/officeDocument/2006/relationships/slide" Target="slide12.xml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6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6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6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6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6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3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7.tiff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3.xml"/><Relationship Id="rId5" Type="http://schemas.openxmlformats.org/officeDocument/2006/relationships/slide" Target="slide35.xml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8.tiff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9.tiff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4.xml"/><Relationship Id="rId5" Type="http://schemas.openxmlformats.org/officeDocument/2006/relationships/slide" Target="slide12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1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41.xml"/><Relationship Id="rId4" Type="http://schemas.openxmlformats.org/officeDocument/2006/relationships/slide" Target="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46.xml"/><Relationship Id="rId4" Type="http://schemas.openxmlformats.org/officeDocument/2006/relationships/slide" Target="slid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57.xml"/><Relationship Id="rId7" Type="http://schemas.openxmlformats.org/officeDocument/2006/relationships/slide" Target="slide74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1.xml"/><Relationship Id="rId5" Type="http://schemas.openxmlformats.org/officeDocument/2006/relationships/slide" Target="slide66.xml"/><Relationship Id="rId4" Type="http://schemas.openxmlformats.org/officeDocument/2006/relationships/slide" Target="slide6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7" Type="http://schemas.openxmlformats.org/officeDocument/2006/relationships/slide" Target="slide47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0.xml"/><Relationship Id="rId5" Type="http://schemas.openxmlformats.org/officeDocument/2006/relationships/slide" Target="slide95.xml"/><Relationship Id="rId4" Type="http://schemas.openxmlformats.org/officeDocument/2006/relationships/slide" Target="slide9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4" Type="http://schemas.openxmlformats.org/officeDocument/2006/relationships/slide" Target="slide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49.xml"/><Relationship Id="rId7" Type="http://schemas.openxmlformats.org/officeDocument/2006/relationships/slide" Target="slide55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image" Target="../media/image20.png"/><Relationship Id="rId9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slide" Target="slide50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8.xml"/><Relationship Id="rId5" Type="http://schemas.openxmlformats.org/officeDocument/2006/relationships/image" Target="../media/image20.png"/><Relationship Id="rId4" Type="http://schemas.openxmlformats.org/officeDocument/2006/relationships/slide" Target="slide6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slide" Target="slide5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59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slide" Target="slide5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63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9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7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70.xml"/><Relationship Id="rId5" Type="http://schemas.openxmlformats.org/officeDocument/2006/relationships/slide" Target="slide69.xml"/><Relationship Id="rId4" Type="http://schemas.openxmlformats.org/officeDocument/2006/relationships/slide" Target="slide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73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79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image" Target="../media/image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7" Type="http://schemas.openxmlformats.org/officeDocument/2006/relationships/slide" Target="slide7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76.xml"/><Relationship Id="rId5" Type="http://schemas.openxmlformats.org/officeDocument/2006/relationships/slide" Target="slide79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7" Type="http://schemas.openxmlformats.org/officeDocument/2006/relationships/slide" Target="slide79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80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80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79.xml"/><Relationship Id="rId4" Type="http://schemas.openxmlformats.org/officeDocument/2006/relationships/slide" Target="slid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86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7" Type="http://schemas.openxmlformats.org/officeDocument/2006/relationships/slide" Target="slide86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85.xml"/><Relationship Id="rId5" Type="http://schemas.openxmlformats.org/officeDocument/2006/relationships/slide" Target="slide84.xml"/><Relationship Id="rId4" Type="http://schemas.openxmlformats.org/officeDocument/2006/relationships/image" Target="../media/image2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1.xml"/><Relationship Id="rId5" Type="http://schemas.openxmlformats.org/officeDocument/2006/relationships/slide" Target="slide90.xml"/><Relationship Id="rId4" Type="http://schemas.openxmlformats.org/officeDocument/2006/relationships/image" Target="../media/image2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slide" Target="slide8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1.xml"/><Relationship Id="rId5" Type="http://schemas.openxmlformats.org/officeDocument/2006/relationships/slide" Target="slide90.xml"/><Relationship Id="rId4" Type="http://schemas.openxmlformats.org/officeDocument/2006/relationships/image" Target="../media/image2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1.xml"/><Relationship Id="rId5" Type="http://schemas.openxmlformats.org/officeDocument/2006/relationships/slide" Target="slide9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4.xml"/><Relationship Id="rId5" Type="http://schemas.openxmlformats.org/officeDocument/2006/relationships/slide" Target="slide93.xml"/><Relationship Id="rId4" Type="http://schemas.openxmlformats.org/officeDocument/2006/relationships/image" Target="../media/image2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7" Type="http://schemas.openxmlformats.org/officeDocument/2006/relationships/slide" Target="slide9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00.xml"/><Relationship Id="rId5" Type="http://schemas.openxmlformats.org/officeDocument/2006/relationships/slide" Target="slide98.xml"/><Relationship Id="rId4" Type="http://schemas.openxmlformats.org/officeDocument/2006/relationships/slide" Target="slide9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95.xml"/><Relationship Id="rId4" Type="http://schemas.openxmlformats.org/officeDocument/2006/relationships/slide" Target="slide9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99.xml"/><Relationship Id="rId4" Type="http://schemas.openxmlformats.org/officeDocument/2006/relationships/slide" Target="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3" y="115613"/>
            <a:ext cx="728007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6C3BF2-E90D-40D4-82D5-D066EB733914}"/>
              </a:ext>
            </a:extLst>
          </p:cNvPr>
          <p:cNvSpPr/>
          <p:nvPr/>
        </p:nvSpPr>
        <p:spPr>
          <a:xfrm>
            <a:off x="7991667" y="0"/>
            <a:ext cx="115233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P.118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6562E2B-F195-4774-8EB6-4E3A28D33E87}"/>
              </a:ext>
            </a:extLst>
          </p:cNvPr>
          <p:cNvSpPr txBox="1"/>
          <p:nvPr/>
        </p:nvSpPr>
        <p:spPr>
          <a:xfrm>
            <a:off x="7324955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19B4A6E-0D44-42D7-9722-FA9397606857}"/>
              </a:ext>
            </a:extLst>
          </p:cNvPr>
          <p:cNvSpPr txBox="1"/>
          <p:nvPr/>
        </p:nvSpPr>
        <p:spPr>
          <a:xfrm>
            <a:off x="1260397" y="115613"/>
            <a:ext cx="728007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作者在哪些方面具有天分？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369858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作者具有文學、藝術方面的天分。</a:t>
            </a:r>
          </a:p>
        </p:txBody>
      </p:sp>
    </p:spTree>
    <p:extLst>
      <p:ext uri="{BB962C8B-B14F-4D97-AF65-F5344CB8AC3E}">
        <p14:creationId xmlns:p14="http://schemas.microsoft.com/office/powerpoint/2010/main" val="23794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8" y="743008"/>
            <a:ext cx="8290896" cy="92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生活的藝術，有一部分我不是不能領略。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651" y="1699286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201" y="1582466"/>
            <a:ext cx="66216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轉筆寫自己的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靈敏，與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前文所述的無能、磨難作對比。能品味種種生活意境，這是她的天才所在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1335651" y="1630121"/>
            <a:ext cx="718929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780B828-E2DD-44E0-A50A-81CF82777B97}"/>
              </a:ext>
            </a:extLst>
          </p:cNvPr>
          <p:cNvSpPr txBox="1"/>
          <p:nvPr/>
        </p:nvSpPr>
        <p:spPr>
          <a:xfrm>
            <a:off x="600792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378B7DA-B3D6-4593-B74E-18E8A295E769}"/>
              </a:ext>
            </a:extLst>
          </p:cNvPr>
          <p:cNvSpPr txBox="1"/>
          <p:nvPr/>
        </p:nvSpPr>
        <p:spPr>
          <a:xfrm>
            <a:off x="667712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70FBE51-7BC0-4095-B925-5F9861D0DCC2}"/>
              </a:ext>
            </a:extLst>
          </p:cNvPr>
          <p:cNvSpPr txBox="1"/>
          <p:nvPr/>
        </p:nvSpPr>
        <p:spPr>
          <a:xfrm>
            <a:off x="7346318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426DABA-355F-4829-A17F-01A870CA055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1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1189B971-9AFB-488F-9EFE-812426304E38}"/>
              </a:ext>
            </a:extLst>
          </p:cNvPr>
          <p:cNvSpPr/>
          <p:nvPr/>
        </p:nvSpPr>
        <p:spPr>
          <a:xfrm>
            <a:off x="354225" y="835653"/>
            <a:ext cx="829089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懂得怎麼看「七月巧雲」，聽蘇格蘭兵吹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bagpipe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，享受微風中的籐椅，吃鹽水花生，欣賞雨夜的霓虹燈，從雙層公共汽車上伸出手摘樹顛的綠葉。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1701658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977" y="3299244"/>
            <a:ext cx="4527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看、聽、吃、享受、欣賞等動詞構築鮮明的生活畫面，寫出自己從生活中領略的美感與喜悅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485999" y="1639110"/>
            <a:ext cx="802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4AA3A344-F0EC-4764-85DC-D778EA1165D8}"/>
              </a:ext>
            </a:extLst>
          </p:cNvPr>
          <p:cNvCxnSpPr>
            <a:cxnSpLocks/>
          </p:cNvCxnSpPr>
          <p:nvPr/>
        </p:nvCxnSpPr>
        <p:spPr>
          <a:xfrm>
            <a:off x="486213" y="2450774"/>
            <a:ext cx="802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5C056D4-78AD-43B3-B6E4-77F8664688EF}"/>
              </a:ext>
            </a:extLst>
          </p:cNvPr>
          <p:cNvCxnSpPr>
            <a:cxnSpLocks/>
          </p:cNvCxnSpPr>
          <p:nvPr/>
        </p:nvCxnSpPr>
        <p:spPr>
          <a:xfrm>
            <a:off x="486213" y="3284619"/>
            <a:ext cx="802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2415AACB-DF40-4D2A-ACED-36C555BA2E1B}"/>
              </a:ext>
            </a:extLst>
          </p:cNvPr>
          <p:cNvCxnSpPr>
            <a:cxnSpLocks/>
          </p:cNvCxnSpPr>
          <p:nvPr/>
        </p:nvCxnSpPr>
        <p:spPr>
          <a:xfrm>
            <a:off x="486214" y="4130657"/>
            <a:ext cx="280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266743F-ABE9-40C4-8CC4-2BCB74E59626}"/>
              </a:ext>
            </a:extLst>
          </p:cNvPr>
          <p:cNvSpPr txBox="1"/>
          <p:nvPr/>
        </p:nvSpPr>
        <p:spPr>
          <a:xfrm>
            <a:off x="600792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54AE87A-ACA9-48B5-AE47-174963941AFD}"/>
              </a:ext>
            </a:extLst>
          </p:cNvPr>
          <p:cNvSpPr txBox="1"/>
          <p:nvPr/>
        </p:nvSpPr>
        <p:spPr>
          <a:xfrm>
            <a:off x="667712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D2AB2C0-FFA7-49A2-BB16-0C3E826842F7}"/>
              </a:ext>
            </a:extLst>
          </p:cNvPr>
          <p:cNvSpPr txBox="1"/>
          <p:nvPr/>
        </p:nvSpPr>
        <p:spPr>
          <a:xfrm>
            <a:off x="7346318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8572B82-83BF-4292-89AF-23FA4EEF90A9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9620292F-6944-4866-8DE2-0B45E3991B0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219E7744-5F10-4690-B809-6F8E59DA7123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4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14EA1865-EF6D-41C3-9B24-F93294C6CA02}"/>
              </a:ext>
            </a:extLst>
          </p:cNvPr>
          <p:cNvSpPr/>
          <p:nvPr/>
        </p:nvSpPr>
        <p:spPr>
          <a:xfrm>
            <a:off x="351698" y="729702"/>
            <a:ext cx="8290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沒有人與人交接的場合，我充滿了生命的歡悅。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8" y="1701658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774" y="1671796"/>
            <a:ext cx="64684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張愛玲孤僻、冷傲、不善與人交往，把自己封閉在自我的世界中，獨自領略這個世界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503628" y="1639110"/>
            <a:ext cx="468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266743F-ABE9-40C4-8CC4-2BCB74E59626}"/>
              </a:ext>
            </a:extLst>
          </p:cNvPr>
          <p:cNvSpPr txBox="1"/>
          <p:nvPr/>
        </p:nvSpPr>
        <p:spPr>
          <a:xfrm>
            <a:off x="600792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54AE87A-ACA9-48B5-AE47-174963941AFD}"/>
              </a:ext>
            </a:extLst>
          </p:cNvPr>
          <p:cNvSpPr txBox="1"/>
          <p:nvPr/>
        </p:nvSpPr>
        <p:spPr>
          <a:xfrm>
            <a:off x="667712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D2AB2C0-FFA7-49A2-BB16-0C3E826842F7}"/>
              </a:ext>
            </a:extLst>
          </p:cNvPr>
          <p:cNvSpPr txBox="1"/>
          <p:nvPr/>
        </p:nvSpPr>
        <p:spPr>
          <a:xfrm>
            <a:off x="7346318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8572B82-83BF-4292-89AF-23FA4EEF90A9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2418174A-CF3E-4D0F-9DB8-98B172B5C45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79138C6D-1D73-4B9E-BF3D-43788ECDF6B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7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8" y="743008"/>
            <a:ext cx="8290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可是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我一天不能克服這種咬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性的小煩惱，生命是一襲華美的袍，爬滿了蝨子。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06" y="2689792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955" y="2646826"/>
            <a:ext cx="73319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天才的歡悅如同「華美的袍」，天才乖僻與生活低能的煩惱有如惱人的「蝨子」。此句意指她懂得感受生活的歡愉，卻無法克服不懂待人接物如蝨子咬嚙一般的小煩惱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436406" y="2630869"/>
            <a:ext cx="622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4149D25-7847-47E9-A59F-0C7F201B18A1}"/>
              </a:ext>
            </a:extLst>
          </p:cNvPr>
          <p:cNvGrpSpPr/>
          <p:nvPr/>
        </p:nvGrpSpPr>
        <p:grpSpPr>
          <a:xfrm>
            <a:off x="4992210" y="870523"/>
            <a:ext cx="3166457" cy="700985"/>
            <a:chOff x="1082880" y="1733455"/>
            <a:chExt cx="3166457" cy="700985"/>
          </a:xfrm>
        </p:grpSpPr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32F3E10E-8B6A-4629-93AD-7F5BB645B9B8}"/>
                </a:ext>
              </a:extLst>
            </p:cNvPr>
            <p:cNvSpPr/>
            <p:nvPr/>
          </p:nvSpPr>
          <p:spPr>
            <a:xfrm rot="5400000">
              <a:off x="1601904" y="1832871"/>
              <a:ext cx="280789" cy="112944"/>
            </a:xfrm>
            <a:prstGeom prst="triangle">
              <a:avLst/>
            </a:prstGeom>
            <a:solidFill>
              <a:srgbClr val="C74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本框 328">
              <a:extLst>
                <a:ext uri="{FF2B5EF4-FFF2-40B4-BE49-F238E27FC236}">
                  <a16:creationId xmlns:a16="http://schemas.microsoft.com/office/drawing/2014/main" id="{C1492B65-7316-4E70-9457-8026219E9B0A}"/>
                </a:ext>
              </a:extLst>
            </p:cNvPr>
            <p:cNvSpPr txBox="1"/>
            <p:nvPr/>
          </p:nvSpPr>
          <p:spPr>
            <a:xfrm>
              <a:off x="1091758" y="1749968"/>
              <a:ext cx="595035" cy="279767"/>
            </a:xfrm>
            <a:prstGeom prst="rect">
              <a:avLst/>
            </a:prstGeom>
            <a:solidFill>
              <a:srgbClr val="C74932"/>
            </a:solidFill>
            <a:ln w="1905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kern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修辭</a:t>
              </a:r>
            </a:p>
          </p:txBody>
        </p: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2DB82281-9AAE-448D-B383-26B2C5C787C6}"/>
                </a:ext>
              </a:extLst>
            </p:cNvPr>
            <p:cNvCxnSpPr>
              <a:cxnSpLocks/>
            </p:cNvCxnSpPr>
            <p:nvPr/>
          </p:nvCxnSpPr>
          <p:spPr>
            <a:xfrm>
              <a:off x="1082880" y="1749968"/>
              <a:ext cx="0" cy="684472"/>
            </a:xfrm>
            <a:prstGeom prst="line">
              <a:avLst/>
            </a:prstGeom>
            <a:ln w="19050">
              <a:solidFill>
                <a:srgbClr val="C74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3E7CA7C3-8B65-4C00-9EFD-63A0CA1F31CE}"/>
                </a:ext>
              </a:extLst>
            </p:cNvPr>
            <p:cNvCxnSpPr>
              <a:cxnSpLocks/>
            </p:cNvCxnSpPr>
            <p:nvPr/>
          </p:nvCxnSpPr>
          <p:spPr>
            <a:xfrm>
              <a:off x="4249337" y="1733455"/>
              <a:ext cx="0" cy="684000"/>
            </a:xfrm>
            <a:prstGeom prst="line">
              <a:avLst/>
            </a:prstGeom>
            <a:solidFill>
              <a:srgbClr val="C74932"/>
            </a:solidFill>
            <a:ln w="19050">
              <a:solidFill>
                <a:srgbClr val="C74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F9E21D7E-5207-4C1E-9922-9E9748B49828}"/>
                </a:ext>
              </a:extLst>
            </p:cNvPr>
            <p:cNvSpPr/>
            <p:nvPr/>
          </p:nvSpPr>
          <p:spPr>
            <a:xfrm rot="16200000" flipH="1">
              <a:off x="4036140" y="1833708"/>
              <a:ext cx="280789" cy="112944"/>
            </a:xfrm>
            <a:prstGeom prst="triangl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48">
            <a:extLst>
              <a:ext uri="{FF2B5EF4-FFF2-40B4-BE49-F238E27FC236}">
                <a16:creationId xmlns:a16="http://schemas.microsoft.com/office/drawing/2014/main" id="{94E1EC75-ADA3-49B9-AF9A-BE312E710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395" y="867937"/>
            <a:ext cx="904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形象化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29A005A5-1A5E-4F93-BB90-FAA0C9065DC5}"/>
              </a:ext>
            </a:extLst>
          </p:cNvPr>
          <p:cNvGrpSpPr/>
          <p:nvPr/>
        </p:nvGrpSpPr>
        <p:grpSpPr>
          <a:xfrm>
            <a:off x="426533" y="1857670"/>
            <a:ext cx="6192301" cy="688880"/>
            <a:chOff x="-3001881" y="994200"/>
            <a:chExt cx="6192301" cy="688880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7FF64BB7-F46A-416B-B856-3467F7043B15}"/>
                </a:ext>
              </a:extLst>
            </p:cNvPr>
            <p:cNvSpPr/>
            <p:nvPr/>
          </p:nvSpPr>
          <p:spPr>
            <a:xfrm rot="5400000">
              <a:off x="-2482857" y="1081511"/>
              <a:ext cx="280789" cy="112944"/>
            </a:xfrm>
            <a:prstGeom prst="triangle">
              <a:avLst/>
            </a:prstGeom>
            <a:solidFill>
              <a:srgbClr val="C74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本框 328">
              <a:extLst>
                <a:ext uri="{FF2B5EF4-FFF2-40B4-BE49-F238E27FC236}">
                  <a16:creationId xmlns:a16="http://schemas.microsoft.com/office/drawing/2014/main" id="{75CB3230-F1B7-41FC-B066-6B6C2E7F1ADF}"/>
                </a:ext>
              </a:extLst>
            </p:cNvPr>
            <p:cNvSpPr txBox="1"/>
            <p:nvPr/>
          </p:nvSpPr>
          <p:spPr>
            <a:xfrm>
              <a:off x="-2993003" y="998608"/>
              <a:ext cx="595035" cy="279767"/>
            </a:xfrm>
            <a:prstGeom prst="rect">
              <a:avLst/>
            </a:prstGeom>
            <a:solidFill>
              <a:srgbClr val="C74932"/>
            </a:solidFill>
            <a:ln w="1905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kern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修辭</a:t>
              </a:r>
            </a:p>
          </p:txBody>
        </p: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26033087-9BCD-46BC-A73C-D4F3609C8E60}"/>
                </a:ext>
              </a:extLst>
            </p:cNvPr>
            <p:cNvCxnSpPr>
              <a:cxnSpLocks/>
            </p:cNvCxnSpPr>
            <p:nvPr/>
          </p:nvCxnSpPr>
          <p:spPr>
            <a:xfrm>
              <a:off x="-3001881" y="998608"/>
              <a:ext cx="0" cy="684472"/>
            </a:xfrm>
            <a:prstGeom prst="line">
              <a:avLst/>
            </a:prstGeom>
            <a:ln w="19050">
              <a:solidFill>
                <a:srgbClr val="C74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E593E61-66FA-4EC7-AC2B-48E56BA9FD8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20" y="994200"/>
              <a:ext cx="0" cy="670537"/>
            </a:xfrm>
            <a:prstGeom prst="line">
              <a:avLst/>
            </a:prstGeom>
            <a:solidFill>
              <a:srgbClr val="C74932"/>
            </a:solidFill>
            <a:ln w="19050">
              <a:solidFill>
                <a:srgbClr val="C74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B1A6E6D0-D3DD-4742-8C2C-E283D74C6E19}"/>
                </a:ext>
              </a:extLst>
            </p:cNvPr>
            <p:cNvSpPr/>
            <p:nvPr/>
          </p:nvSpPr>
          <p:spPr>
            <a:xfrm rot="16200000" flipH="1">
              <a:off x="2977223" y="1094452"/>
              <a:ext cx="280789" cy="112944"/>
            </a:xfrm>
            <a:prstGeom prst="triangl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文字方塊 48">
            <a:extLst>
              <a:ext uri="{FF2B5EF4-FFF2-40B4-BE49-F238E27FC236}">
                <a16:creationId xmlns:a16="http://schemas.microsoft.com/office/drawing/2014/main" id="{FE9B1BEC-FA4C-4ADD-9043-F0DFCB0F8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816" y="1873999"/>
            <a:ext cx="14314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隱喻、映襯</a:t>
            </a:r>
          </a:p>
        </p:txBody>
      </p:sp>
      <p:sp>
        <p:nvSpPr>
          <p:cNvPr id="2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E2A2FFE-8148-4731-94E3-82D085DE7A9F}"/>
              </a:ext>
            </a:extLst>
          </p:cNvPr>
          <p:cNvSpPr txBox="1"/>
          <p:nvPr/>
        </p:nvSpPr>
        <p:spPr>
          <a:xfrm>
            <a:off x="600792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E3EE252-3A48-4661-9B30-7E72B51B31D7}"/>
              </a:ext>
            </a:extLst>
          </p:cNvPr>
          <p:cNvSpPr txBox="1"/>
          <p:nvPr/>
        </p:nvSpPr>
        <p:spPr>
          <a:xfrm>
            <a:off x="667712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3CDDBFD-540D-4346-896E-D63955FB2F1F}"/>
              </a:ext>
            </a:extLst>
          </p:cNvPr>
          <p:cNvSpPr txBox="1"/>
          <p:nvPr/>
        </p:nvSpPr>
        <p:spPr>
          <a:xfrm>
            <a:off x="7346318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449BC39-186C-452B-AE55-514C877FC479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箭號: 向右 5">
            <a:extLst>
              <a:ext uri="{FF2B5EF4-FFF2-40B4-BE49-F238E27FC236}">
                <a16:creationId xmlns:a16="http://schemas.microsoft.com/office/drawing/2014/main" id="{A93F4521-9E25-44D6-9235-F775AFA19CD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C83AC95A-F054-4CD5-905E-D90181CA5272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05DDF715-D213-41F6-B85F-3D8135D1F165}"/>
              </a:ext>
            </a:extLst>
          </p:cNvPr>
          <p:cNvGrpSpPr/>
          <p:nvPr/>
        </p:nvGrpSpPr>
        <p:grpSpPr>
          <a:xfrm>
            <a:off x="5754463" y="1188663"/>
            <a:ext cx="599726" cy="481799"/>
            <a:chOff x="7838867" y="1161847"/>
            <a:chExt cx="599726" cy="481799"/>
          </a:xfrm>
        </p:grpSpPr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00F8DF1E-3619-406B-BFA4-38C7C1A81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0932" y="1190893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34A36465-DE0B-4D9F-AA9B-A1126BFA3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8867" y="1161847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ㄋ一ㄝ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C3DA5D7-0CFB-419F-B78C-28525247AC99}"/>
              </a:ext>
            </a:extLst>
          </p:cNvPr>
          <p:cNvSpPr txBox="1"/>
          <p:nvPr/>
        </p:nvSpPr>
        <p:spPr>
          <a:xfrm>
            <a:off x="5518502" y="1666785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16931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5" grpId="0"/>
      <p:bldP spid="25" grpId="1"/>
      <p:bldP spid="37" grpId="0"/>
      <p:bldP spid="37" grpId="1"/>
      <p:bldP spid="5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159B8B-2214-424B-8501-C16B4652C9A1}"/>
              </a:ext>
            </a:extLst>
          </p:cNvPr>
          <p:cNvSpPr/>
          <p:nvPr/>
        </p:nvSpPr>
        <p:spPr>
          <a:xfrm>
            <a:off x="-1" y="115613"/>
            <a:ext cx="5107578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9DE24B9-EDFE-44CD-8ED4-2E0D30EA7B87}"/>
              </a:ext>
            </a:extLst>
          </p:cNvPr>
          <p:cNvSpPr txBox="1"/>
          <p:nvPr/>
        </p:nvSpPr>
        <p:spPr>
          <a:xfrm>
            <a:off x="250131" y="162891"/>
            <a:ext cx="492058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r>
              <a:rPr lang="en-US" altLang="zh-TW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：嚙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DCB1C25-8A51-4165-BB9D-DA05124AA7FC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11A090A-6C03-462C-B5BE-ECE17E1FF99C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F8FC3BC2-B4B2-481D-9C24-7F11057E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13765"/>
              </p:ext>
            </p:extLst>
          </p:nvPr>
        </p:nvGraphicFramePr>
        <p:xfrm>
          <a:off x="343419" y="916165"/>
          <a:ext cx="7648248" cy="311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95">
                  <a:extLst>
                    <a:ext uri="{9D8B030D-6E8A-4147-A177-3AD203B41FA5}">
                      <a16:colId xmlns:a16="http://schemas.microsoft.com/office/drawing/2014/main" val="340766956"/>
                    </a:ext>
                  </a:extLst>
                </a:gridCol>
                <a:gridCol w="1740989">
                  <a:extLst>
                    <a:ext uri="{9D8B030D-6E8A-4147-A177-3AD203B41FA5}">
                      <a16:colId xmlns:a16="http://schemas.microsoft.com/office/drawing/2014/main" val="2468156121"/>
                    </a:ext>
                  </a:extLst>
                </a:gridCol>
                <a:gridCol w="514396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嚙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ㄋ一ㄝˋ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咬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嚙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齜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齜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牙咧嘴。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09030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齔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ㄔㄣˋ 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齔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之年。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740370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ㄑㄩˇ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齲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齒。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90797"/>
                  </a:ext>
                </a:extLst>
              </a:tr>
            </a:tbl>
          </a:graphicData>
        </a:graphic>
      </p:graphicFrame>
      <p:sp>
        <p:nvSpPr>
          <p:cNvPr id="17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EEFAE59A-FDF7-4D6F-9FDB-439A004963B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6">
            <a:extLst>
              <a:ext uri="{FF2B5EF4-FFF2-40B4-BE49-F238E27FC236}">
                <a16:creationId xmlns:a16="http://schemas.microsoft.com/office/drawing/2014/main" id="{CCD4B9AB-96AF-4ED9-8525-1D82503A9E1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0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159B8B-2214-424B-8501-C16B4652C9A1}"/>
              </a:ext>
            </a:extLst>
          </p:cNvPr>
          <p:cNvSpPr/>
          <p:nvPr/>
        </p:nvSpPr>
        <p:spPr>
          <a:xfrm>
            <a:off x="-1" y="115613"/>
            <a:ext cx="5107578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9DE24B9-EDFE-44CD-8ED4-2E0D30EA7B87}"/>
              </a:ext>
            </a:extLst>
          </p:cNvPr>
          <p:cNvSpPr txBox="1"/>
          <p:nvPr/>
        </p:nvSpPr>
        <p:spPr>
          <a:xfrm>
            <a:off x="250131" y="162891"/>
            <a:ext cx="492058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r>
              <a:rPr lang="en-US" altLang="zh-TW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：嚙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DCB1C25-8A51-4165-BB9D-DA05124AA7FC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11A090A-6C03-462C-B5BE-ECE17E1FF99C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F8FC3BC2-B4B2-481D-9C24-7F11057E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41281"/>
              </p:ext>
            </p:extLst>
          </p:nvPr>
        </p:nvGraphicFramePr>
        <p:xfrm>
          <a:off x="343419" y="916165"/>
          <a:ext cx="8421758" cy="176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415">
                  <a:extLst>
                    <a:ext uri="{9D8B030D-6E8A-4147-A177-3AD203B41FA5}">
                      <a16:colId xmlns:a16="http://schemas.microsoft.com/office/drawing/2014/main" val="340766956"/>
                    </a:ext>
                  </a:extLst>
                </a:gridCol>
                <a:gridCol w="3034937">
                  <a:extLst>
                    <a:ext uri="{9D8B030D-6E8A-4147-A177-3AD203B41FA5}">
                      <a16:colId xmlns:a16="http://schemas.microsoft.com/office/drawing/2014/main" val="2468156121"/>
                    </a:ext>
                  </a:extLst>
                </a:gridCol>
                <a:gridCol w="417140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齷齪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ㄨㄛˋ ㄔㄨㄛˋ 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卑鄙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齷齪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齟齬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ㄐㄩˇ ㄩˇ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齟齬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不合。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09030"/>
                  </a:ext>
                </a:extLst>
              </a:tr>
            </a:tbl>
          </a:graphicData>
        </a:graphic>
      </p:graphicFrame>
      <p:sp>
        <p:nvSpPr>
          <p:cNvPr id="9" name="箭號: 向右 5">
            <a:extLst>
              <a:ext uri="{FF2B5EF4-FFF2-40B4-BE49-F238E27FC236}">
                <a16:creationId xmlns:a16="http://schemas.microsoft.com/office/drawing/2014/main" id="{E3D64417-A0E0-4981-BC3D-DB5F641F17F6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BE560F6C-03DF-4DC9-AD8F-B844A00130A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5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自我接納與生命感悟。</a:t>
            </a: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EBF1396-FD91-4125-9322-839ABEBD1A3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62DF79-4375-483D-B570-13C392C1B1EF}"/>
              </a:ext>
            </a:extLst>
          </p:cNvPr>
          <p:cNvSpPr/>
          <p:nvPr/>
        </p:nvSpPr>
        <p:spPr>
          <a:xfrm>
            <a:off x="2" y="115613"/>
            <a:ext cx="4154686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DC33A52-957D-4B78-977A-9C62A5778D36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8B45114-E072-46F6-8E43-B75761F74705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F9F40FA-2DCB-4C15-BA7A-4095840CD2FA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A5A3FC9-37C9-497B-8EDF-A295E031E604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92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183117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本段以自我接納與生命感悟作結。訴說自己能領略生活藝術與獨處的歡悅，卻也無法去除煩惱。以「華美的袍」與「蝨子」並陳，隱喻生命華麗卻不完滿的本質，意象十分鮮活。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3B57A7A-FC3D-4251-B621-F76056ED7AD1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E796480-A146-4179-AC6D-840D95481352}"/>
              </a:ext>
            </a:extLst>
          </p:cNvPr>
          <p:cNvSpPr/>
          <p:nvPr/>
        </p:nvSpPr>
        <p:spPr>
          <a:xfrm>
            <a:off x="2" y="115613"/>
            <a:ext cx="4158341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93CA14E-6F16-47C7-9F00-D4E3BF6310D8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CD07598-C33A-4B96-9C50-B8CFECF456ED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D589120-E6D1-41D6-B14C-B4ED8E9F3DA5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4486D5F-9B45-47A2-B265-BCCEA15D8731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15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zh-TW" sz="2800" b="0" dirty="0" smtClean="0"/>
              <a:t>「</a:t>
            </a:r>
            <a:r>
              <a:rPr lang="zh-TW" altLang="zh-TW" sz="2800" b="0" dirty="0"/>
              <a:t>生命是一襲華美的袍，爬滿了蝨子。」根據前後文意判別，句中「華美的袍」、「蝨子」比喻什麼？此句的涵義為何？</a:t>
            </a:r>
            <a:endParaRPr lang="zh-TW" altLang="en-US" sz="2800" b="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2038907"/>
            <a:ext cx="8369858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 hangingPunct="0">
              <a:lnSpc>
                <a:spcPct val="120000"/>
              </a:lnSpc>
              <a:buFont typeface="+mj-lt"/>
              <a:buAutoNum type="arabicPeriod"/>
            </a:pPr>
            <a:r>
              <a:rPr lang="zh-TW" altLang="zh-TW" sz="2800" b="0" spc="-100" dirty="0" smtClean="0">
                <a:solidFill>
                  <a:srgbClr val="FF0000"/>
                </a:solidFill>
              </a:rPr>
              <a:t>天才</a:t>
            </a:r>
            <a:r>
              <a:rPr lang="zh-TW" altLang="zh-TW" sz="2800" b="0" spc="-100" dirty="0">
                <a:solidFill>
                  <a:srgbClr val="FF0000"/>
                </a:solidFill>
              </a:rPr>
              <a:t>的歡悅如同「華美的袍」，天才乖僻與生活低能的煩惱有如惱人的「蝨子」。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zh-TW" sz="2800" b="0" spc="-100" dirty="0" smtClean="0">
                <a:solidFill>
                  <a:srgbClr val="FF0000"/>
                </a:solidFill>
              </a:rPr>
              <a:t>此</a:t>
            </a:r>
            <a:r>
              <a:rPr lang="zh-TW" altLang="zh-TW" sz="2800" b="0" spc="-100" dirty="0">
                <a:solidFill>
                  <a:srgbClr val="FF0000"/>
                </a:solidFill>
              </a:rPr>
              <a:t>句意指張愛玲懂得感受生活的歡愉，卻無法克服不懂待人接物如蝨子咬嚙一般的小煩惱。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3" y="115613"/>
            <a:ext cx="856458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13</a:t>
            </a:r>
            <a:endParaRPr lang="zh-CN" altLang="en-US" dirty="0"/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7BB822C-AC74-45ED-8FC9-4AB05C5C43C6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C3719A7-8459-4202-A9C3-C0DFFBE1CFBF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066F30D-373F-4B18-AEE0-0614ED6B2EED}"/>
              </a:ext>
            </a:extLst>
          </p:cNvPr>
          <p:cNvSpPr txBox="1"/>
          <p:nvPr/>
        </p:nvSpPr>
        <p:spPr>
          <a:xfrm>
            <a:off x="1388848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15</a:t>
            </a:r>
            <a:endParaRPr lang="zh-CN" altLang="en-US" dirty="0"/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6730FD8-C105-45C9-8AA6-87EF5860CA9A}"/>
              </a:ext>
            </a:extLst>
          </p:cNvPr>
          <p:cNvSpPr txBox="1"/>
          <p:nvPr/>
        </p:nvSpPr>
        <p:spPr>
          <a:xfrm>
            <a:off x="2316983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16</a:t>
            </a:r>
            <a:endParaRPr lang="zh-CN" altLang="en-US" dirty="0"/>
          </a:p>
        </p:txBody>
      </p:sp>
      <p:sp>
        <p:nvSpPr>
          <p:cNvPr id="1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BB3DDFB-B71B-4049-8C5B-9094C7CE145A}"/>
              </a:ext>
            </a:extLst>
          </p:cNvPr>
          <p:cNvSpPr txBox="1"/>
          <p:nvPr/>
        </p:nvSpPr>
        <p:spPr>
          <a:xfrm>
            <a:off x="3245118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4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文中多使用正反對照手法來鋪陳內容，請舉例說明。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369858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文學藝術方面的天才與生活上的愚鈍做對照。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領略生活中的歡愉與無法克服的小苦惱做對比。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搖搖擺擺不知愁的吟詩小女孩與涕淚縱橫的遺老，也是對比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F4B99FF-BEB1-47D9-BFF2-B861574CC513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1AC580A-C183-4DDA-8FFF-4005D613BA4F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6C1F9C9-CC6E-4EC2-94F8-766DF40EE2BA}"/>
              </a:ext>
            </a:extLst>
          </p:cNvPr>
          <p:cNvSpPr txBox="1"/>
          <p:nvPr/>
        </p:nvSpPr>
        <p:spPr>
          <a:xfrm>
            <a:off x="460713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13</a:t>
            </a:r>
            <a:endParaRPr lang="zh-CN" altLang="en-US" dirty="0"/>
          </a:p>
        </p:txBody>
      </p: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01D05BC-8E91-4D27-B6BA-D583582A493A}"/>
              </a:ext>
            </a:extLst>
          </p:cNvPr>
          <p:cNvSpPr txBox="1"/>
          <p:nvPr/>
        </p:nvSpPr>
        <p:spPr>
          <a:xfrm>
            <a:off x="1388848" y="115613"/>
            <a:ext cx="856458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15</a:t>
            </a:r>
            <a:endParaRPr lang="zh-CN" altLang="en-US" dirty="0"/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28EE936-6444-4AFA-AD89-8831C2E714D3}"/>
              </a:ext>
            </a:extLst>
          </p:cNvPr>
          <p:cNvSpPr txBox="1"/>
          <p:nvPr/>
        </p:nvSpPr>
        <p:spPr>
          <a:xfrm>
            <a:off x="2316983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16</a:t>
            </a:r>
            <a:endParaRPr lang="zh-CN" altLang="en-US" dirty="0"/>
          </a:p>
        </p:txBody>
      </p:sp>
      <p:sp>
        <p:nvSpPr>
          <p:cNvPr id="1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A9C58E1-EB3F-4AA4-8925-686E07C7DE50}"/>
              </a:ext>
            </a:extLst>
          </p:cNvPr>
          <p:cNvSpPr txBox="1"/>
          <p:nvPr/>
        </p:nvSpPr>
        <p:spPr>
          <a:xfrm>
            <a:off x="3245118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59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6C3BF2-E90D-40D4-82D5-D066EB733914}"/>
              </a:ext>
            </a:extLst>
          </p:cNvPr>
          <p:cNvSpPr/>
          <p:nvPr/>
        </p:nvSpPr>
        <p:spPr>
          <a:xfrm>
            <a:off x="7991667" y="0"/>
            <a:ext cx="115233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P.118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6562E2B-F195-4774-8EB6-4E3A28D33E87}"/>
              </a:ext>
            </a:extLst>
          </p:cNvPr>
          <p:cNvSpPr txBox="1"/>
          <p:nvPr/>
        </p:nvSpPr>
        <p:spPr>
          <a:xfrm>
            <a:off x="7324955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BCCEB85-DACD-450E-A143-3DD2F63EAF15}"/>
              </a:ext>
            </a:extLst>
          </p:cNvPr>
          <p:cNvSpPr txBox="1"/>
          <p:nvPr/>
        </p:nvSpPr>
        <p:spPr>
          <a:xfrm>
            <a:off x="460713" y="115613"/>
            <a:ext cx="728007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0916CA0-FB53-4FCB-AF6F-A7068FDEE6B1}"/>
              </a:ext>
            </a:extLst>
          </p:cNvPr>
          <p:cNvSpPr txBox="1"/>
          <p:nvPr/>
        </p:nvSpPr>
        <p:spPr>
          <a:xfrm>
            <a:off x="1260397" y="115613"/>
            <a:ext cx="728007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本文的寫作特色為何？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369858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擅以正反對照手法，呈現主題。</a:t>
            </a:r>
          </a:p>
        </p:txBody>
      </p:sp>
    </p:spTree>
    <p:extLst>
      <p:ext uri="{BB962C8B-B14F-4D97-AF65-F5344CB8AC3E}">
        <p14:creationId xmlns:p14="http://schemas.microsoft.com/office/powerpoint/2010/main" val="12922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本文的遣詞用字很有特色，頗能展現作者的獨特風格。請舉例說明。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06817"/>
            <a:ext cx="8369858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以「珠灰」、 「黃昏」表達色彩的濃重，以「婉妙」， 「</a:t>
            </a:r>
            <a:r>
              <a:rPr lang="en-US" altLang="zh-TW" sz="2800" b="0" spc="-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splendour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」，「</a:t>
            </a:r>
            <a:r>
              <a:rPr lang="en-US" altLang="zh-TW" sz="2800" b="0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melancholy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」具現音韻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的鏗鏘，很有巧思。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825FD07-3790-4E64-BD4D-3A998E12D654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E81E73F-A2A8-4090-A4C0-CE774B3BB3A6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F70D78-C714-4F47-95F3-C21C1FB19F30}"/>
              </a:ext>
            </a:extLst>
          </p:cNvPr>
          <p:cNvSpPr txBox="1"/>
          <p:nvPr/>
        </p:nvSpPr>
        <p:spPr>
          <a:xfrm>
            <a:off x="460713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13</a:t>
            </a:r>
            <a:endParaRPr lang="zh-CN" altLang="en-US" dirty="0"/>
          </a:p>
        </p:txBody>
      </p: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0478810-AE63-4CCE-AEAF-3A1A2AA82558}"/>
              </a:ext>
            </a:extLst>
          </p:cNvPr>
          <p:cNvSpPr txBox="1"/>
          <p:nvPr/>
        </p:nvSpPr>
        <p:spPr>
          <a:xfrm>
            <a:off x="1388848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15</a:t>
            </a:r>
            <a:endParaRPr lang="zh-CN" altLang="en-US" dirty="0"/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AB18DEA-4507-4B99-A46B-458CF614B10C}"/>
              </a:ext>
            </a:extLst>
          </p:cNvPr>
          <p:cNvSpPr txBox="1"/>
          <p:nvPr/>
        </p:nvSpPr>
        <p:spPr>
          <a:xfrm>
            <a:off x="2316983" y="115613"/>
            <a:ext cx="856458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16</a:t>
            </a:r>
            <a:endParaRPr lang="zh-CN" altLang="en-US" dirty="0"/>
          </a:p>
        </p:txBody>
      </p:sp>
      <p:sp>
        <p:nvSpPr>
          <p:cNvPr id="1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CEE168B-63B5-4D53-BE50-2032A005FB1F}"/>
              </a:ext>
            </a:extLst>
          </p:cNvPr>
          <p:cNvSpPr txBox="1"/>
          <p:nvPr/>
        </p:nvSpPr>
        <p:spPr>
          <a:xfrm>
            <a:off x="3245118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19</a:t>
            </a:r>
            <a:endParaRPr lang="zh-CN" altLang="en-US" dirty="0"/>
          </a:p>
        </p:txBody>
      </p:sp>
      <p:sp>
        <p:nvSpPr>
          <p:cNvPr id="20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E663F618-32DD-4077-B94F-D0C778BCA7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6">
            <a:extLst>
              <a:ext uri="{FF2B5EF4-FFF2-40B4-BE49-F238E27FC236}">
                <a16:creationId xmlns:a16="http://schemas.microsoft.com/office/drawing/2014/main" id="{04071A09-3224-4BDA-BF43-73552DA1A21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本文的遣詞用字很有特色，頗能展現作者的獨特風格。請舉例說明。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06817"/>
            <a:ext cx="8369858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「從小被目為天才」句中用「目」而不用「視」；「所有的只是天才的乖僻缺點」不用「孤僻」而言「乖僻」，又如：疏狂、朗吟、幀、演武廳、鏗鏘、睽隔、懊悔、交接、歡悅、咬嚙性的小煩惱、一襲華美的袍等，這些別緻語彙使得文章優雅靈動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D66799A-AA1D-4E0B-B8A2-DAE72E211F95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544C290-F363-493A-B6A6-8DB9AD4E527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箭號: 向右 5">
            <a:extLst>
              <a:ext uri="{FF2B5EF4-FFF2-40B4-BE49-F238E27FC236}">
                <a16:creationId xmlns:a16="http://schemas.microsoft.com/office/drawing/2014/main" id="{5973B045-5962-452C-8B97-506835ADD47F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A0E49CA-D936-458A-9A9B-5AEF3B929223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5F70D78-C714-4F47-95F3-C21C1FB19F30}"/>
              </a:ext>
            </a:extLst>
          </p:cNvPr>
          <p:cNvSpPr txBox="1"/>
          <p:nvPr/>
        </p:nvSpPr>
        <p:spPr>
          <a:xfrm>
            <a:off x="460713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13</a:t>
            </a:r>
            <a:endParaRPr lang="zh-CN" altLang="en-US" dirty="0"/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0478810-AE63-4CCE-AEAF-3A1A2AA82558}"/>
              </a:ext>
            </a:extLst>
          </p:cNvPr>
          <p:cNvSpPr txBox="1"/>
          <p:nvPr/>
        </p:nvSpPr>
        <p:spPr>
          <a:xfrm>
            <a:off x="1388848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15</a:t>
            </a:r>
            <a:endParaRPr lang="zh-CN" altLang="en-US" dirty="0"/>
          </a:p>
        </p:txBody>
      </p:sp>
      <p:sp>
        <p:nvSpPr>
          <p:cNvPr id="2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AB18DEA-4507-4B99-A46B-458CF614B10C}"/>
              </a:ext>
            </a:extLst>
          </p:cNvPr>
          <p:cNvSpPr txBox="1"/>
          <p:nvPr/>
        </p:nvSpPr>
        <p:spPr>
          <a:xfrm>
            <a:off x="2316983" y="115613"/>
            <a:ext cx="856458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16</a:t>
            </a:r>
            <a:endParaRPr lang="zh-CN" altLang="en-US" dirty="0"/>
          </a:p>
        </p:txBody>
      </p:sp>
      <p:sp>
        <p:nvSpPr>
          <p:cNvPr id="2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CEE168B-63B5-4D53-BE50-2032A005FB1F}"/>
              </a:ext>
            </a:extLst>
          </p:cNvPr>
          <p:cNvSpPr txBox="1"/>
          <p:nvPr/>
        </p:nvSpPr>
        <p:spPr>
          <a:xfrm>
            <a:off x="3245118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3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作者以「天才夢」為題描繪自己。若讓你也寫一篇文章描述自己，你會如何命題？如何鋪陳？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293240"/>
            <a:ext cx="8369857" cy="36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【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b="0" spc="-100" dirty="0">
                <a:solidFill>
                  <a:srgbClr val="FF0000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首先，思考自己的個性、或才華、或興趣方面有什麼特色？來決定我這篇文章的主要內容。</a:t>
            </a:r>
          </a:p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其次，依據我的特質，命名這篇文章。例如：我喜歡看電影，有錢時出門上電影院，沒錢時在家看線上影片。我可能以「影后」為篇名，書寫我從小到大，看電影的趣事，以及從電影中學到的知識、領悟。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634C0C8-B895-40D7-A95D-5CAC7636B58F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37C84DA-C798-4D99-98B0-202FECCC0AB8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A1A8B77-43EB-46CA-93AB-D0C2F5A6E2DE}"/>
              </a:ext>
            </a:extLst>
          </p:cNvPr>
          <p:cNvSpPr txBox="1"/>
          <p:nvPr/>
        </p:nvSpPr>
        <p:spPr>
          <a:xfrm>
            <a:off x="460713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13</a:t>
            </a:r>
            <a:endParaRPr lang="zh-CN" altLang="en-US" dirty="0"/>
          </a:p>
        </p:txBody>
      </p: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412579C-49C6-4FA5-BE29-CB83E85F2BAC}"/>
              </a:ext>
            </a:extLst>
          </p:cNvPr>
          <p:cNvSpPr txBox="1"/>
          <p:nvPr/>
        </p:nvSpPr>
        <p:spPr>
          <a:xfrm>
            <a:off x="1388848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15</a:t>
            </a:r>
            <a:endParaRPr lang="zh-CN" altLang="en-US" dirty="0"/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79B7010-74A9-418E-BA3F-3535702564A9}"/>
              </a:ext>
            </a:extLst>
          </p:cNvPr>
          <p:cNvSpPr txBox="1"/>
          <p:nvPr/>
        </p:nvSpPr>
        <p:spPr>
          <a:xfrm>
            <a:off x="2316983" y="115613"/>
            <a:ext cx="856458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16</a:t>
            </a:r>
            <a:endParaRPr lang="zh-CN" altLang="en-US" dirty="0"/>
          </a:p>
        </p:txBody>
      </p:sp>
      <p:sp>
        <p:nvSpPr>
          <p:cNvPr id="1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0FE1826-9965-450A-95D0-A603A7FAD945}"/>
              </a:ext>
            </a:extLst>
          </p:cNvPr>
          <p:cNvSpPr txBox="1"/>
          <p:nvPr/>
        </p:nvSpPr>
        <p:spPr>
          <a:xfrm>
            <a:off x="3245118" y="115613"/>
            <a:ext cx="856458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26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9E2F5C00-6CE2-46D1-9DF0-72662EC349F2}"/>
              </a:ext>
            </a:extLst>
          </p:cNvPr>
          <p:cNvGrpSpPr/>
          <p:nvPr/>
        </p:nvGrpSpPr>
        <p:grpSpPr>
          <a:xfrm>
            <a:off x="2762610" y="1389399"/>
            <a:ext cx="3618781" cy="718885"/>
            <a:chOff x="1323975" y="1828800"/>
            <a:chExt cx="3618781" cy="71888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F53E381-CEBD-47A6-B717-A04080D95B86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7195B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3E5F2A76-8559-47EF-900F-D75DF615AEB3}"/>
                </a:ext>
              </a:extLst>
            </p:cNvPr>
            <p:cNvSpPr txBox="1"/>
            <p:nvPr/>
          </p:nvSpPr>
          <p:spPr>
            <a:xfrm>
              <a:off x="2143125" y="1834299"/>
              <a:ext cx="27996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問題與討論</a:t>
              </a:r>
            </a:p>
          </p:txBody>
        </p:sp>
      </p:grpSp>
      <p:sp>
        <p:nvSpPr>
          <p:cNvPr id="24" name="矩形 23">
            <a:hlinkClick r:id="rId2" action="ppaction://hlinksldjump"/>
            <a:extLst>
              <a:ext uri="{FF2B5EF4-FFF2-40B4-BE49-F238E27FC236}">
                <a16:creationId xmlns:a16="http://schemas.microsoft.com/office/drawing/2014/main" id="{63613E5E-5D0A-4275-8096-3F2858D14E6C}"/>
              </a:ext>
            </a:extLst>
          </p:cNvPr>
          <p:cNvSpPr/>
          <p:nvPr/>
        </p:nvSpPr>
        <p:spPr>
          <a:xfrm>
            <a:off x="3054238" y="2517160"/>
            <a:ext cx="700088" cy="718885"/>
          </a:xfrm>
          <a:prstGeom prst="rect">
            <a:avLst/>
          </a:prstGeom>
          <a:solidFill>
            <a:srgbClr val="7195B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hlinkClick r:id="rId3" action="ppaction://hlinksldjump"/>
            <a:extLst>
              <a:ext uri="{FF2B5EF4-FFF2-40B4-BE49-F238E27FC236}">
                <a16:creationId xmlns:a16="http://schemas.microsoft.com/office/drawing/2014/main" id="{720582B1-2B85-4E44-A682-151CE18C0B82}"/>
              </a:ext>
            </a:extLst>
          </p:cNvPr>
          <p:cNvSpPr/>
          <p:nvPr/>
        </p:nvSpPr>
        <p:spPr>
          <a:xfrm>
            <a:off x="4221957" y="2517160"/>
            <a:ext cx="700088" cy="718885"/>
          </a:xfrm>
          <a:prstGeom prst="rect">
            <a:avLst/>
          </a:prstGeom>
          <a:solidFill>
            <a:srgbClr val="7195B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>
            <a:hlinkClick r:id="rId4" action="ppaction://hlinksldjump"/>
            <a:extLst>
              <a:ext uri="{FF2B5EF4-FFF2-40B4-BE49-F238E27FC236}">
                <a16:creationId xmlns:a16="http://schemas.microsoft.com/office/drawing/2014/main" id="{7E856136-97F0-47A7-AA78-B6C9B0DD5282}"/>
              </a:ext>
            </a:extLst>
          </p:cNvPr>
          <p:cNvSpPr/>
          <p:nvPr/>
        </p:nvSpPr>
        <p:spPr>
          <a:xfrm>
            <a:off x="5389675" y="2517159"/>
            <a:ext cx="700088" cy="718885"/>
          </a:xfrm>
          <a:prstGeom prst="rect">
            <a:avLst/>
          </a:prstGeom>
          <a:solidFill>
            <a:srgbClr val="7195B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23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本文為何以「天才夢」命名？作者如何根據題目鋪陳文章內容？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06817"/>
            <a:ext cx="8491777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>
                <a:solidFill>
                  <a:srgbClr val="FF0000"/>
                </a:solidFill>
              </a:rPr>
              <a:t>作者自小被視為天才，她也以發展天才作為生存的目標。長大後，卻發現自己在生活上頗為笨拙，天才本應各方面皆完美，而自己並非如此。篇名命為「天才夢」 ，除了指稱自己渴望成為天才的夢想，也暗指天才夢，終究是夢，難以成真。</a:t>
            </a: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0D08F4A-08C5-458C-972A-C7BC7142C49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6EDE473-3B71-47C1-96EE-7098EE5E9F34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737EC28-141C-4BFA-BE7E-1022BD6F9345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3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253F91A8-FC7B-43BE-A4F9-86D558B0421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8" action="ppaction://hlinksldjump"/>
            <a:extLst>
              <a:ext uri="{FF2B5EF4-FFF2-40B4-BE49-F238E27FC236}">
                <a16:creationId xmlns:a16="http://schemas.microsoft.com/office/drawing/2014/main" id="{AB09982A-548C-4483-B687-09EF4240FC53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9BF750-5A88-4347-9135-B49E9AADE6EA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07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本文為何以「天才夢」命名？作者如何根據題目鋪陳文章內容？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06817"/>
            <a:ext cx="849177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dirty="0">
                <a:solidFill>
                  <a:srgbClr val="FF0000"/>
                </a:solidFill>
              </a:rPr>
              <a:t>全文依「總、分、分、合」形式布局。首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段總</a:t>
            </a:r>
            <a:r>
              <a:rPr lang="zh-TW" altLang="en-US" sz="2800" b="0" dirty="0">
                <a:solidFill>
                  <a:srgbClr val="FF0000"/>
                </a:solidFill>
              </a:rPr>
              <a:t>說自己的天才與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古怪</a:t>
            </a:r>
            <a:r>
              <a:rPr lang="zh-TW" altLang="zh-TW" sz="2800" b="0" dirty="0">
                <a:solidFill>
                  <a:srgbClr val="FF0000"/>
                </a:solidFill>
              </a:rPr>
              <a:t>，並且以「天才的夢」點出題目</a:t>
            </a:r>
            <a:r>
              <a:rPr lang="zh-TW" altLang="zh-TW" sz="2800" b="0" dirty="0" smtClean="0">
                <a:solidFill>
                  <a:srgbClr val="FF0000"/>
                </a:solidFill>
              </a:rPr>
              <a:t>。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接著</a:t>
            </a:r>
            <a:r>
              <a:rPr lang="zh-TW" altLang="en-US" sz="2800" b="0" dirty="0">
                <a:solidFill>
                  <a:srgbClr val="FF0000"/>
                </a:solidFill>
              </a:rPr>
              <a:t>以二到六段，分述童年天才。七到十段，敘述生活中的庸愚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古怪</a:t>
            </a:r>
            <a:r>
              <a:rPr lang="zh-TW" altLang="zh-TW" sz="2800" b="0" dirty="0">
                <a:solidFill>
                  <a:srgbClr val="FF0000"/>
                </a:solidFill>
              </a:rPr>
              <a:t>，也暗藏「天才夢」難圓的惆悵</a:t>
            </a:r>
            <a:r>
              <a:rPr lang="zh-TW" altLang="en-US" sz="2800" b="0" dirty="0">
                <a:solidFill>
                  <a:srgbClr val="FF0000"/>
                </a:solidFill>
              </a:rPr>
              <a:t>。末段以自我接納與生命感悟作結。</a:t>
            </a: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B73385D-C70E-46D9-9E48-D2A07AE766B6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89DA544-9886-4B32-AAF5-B03A46EB4E1F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ACB709D-1CF9-4806-A69D-D8C39102664C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7" name="箭號: 向右 5">
            <a:extLst>
              <a:ext uri="{FF2B5EF4-FFF2-40B4-BE49-F238E27FC236}">
                <a16:creationId xmlns:a16="http://schemas.microsoft.com/office/drawing/2014/main" id="{6992C875-7E63-4886-966F-B85D098598D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54E710E6-E585-4D24-A6DF-B2414372D10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04F276D-2B5E-419E-8EFA-3636573FCBDF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34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4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dirty="0"/>
              <a:t>作者說：「生命是一襲華美的袍，爬滿了蝨子。」她想要表達什麼想法？若用一句話來描述人生，你會如何形容？</a:t>
            </a: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245D710-EAFE-4F34-934D-38B154C3FD87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E7F08C9-21F7-41C3-BCC0-0BFBE52AC5F0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F9F6A8D-079C-4DEE-8C52-6194873D92C2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719A09C-DAD8-4862-AF51-6EEC388E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792074"/>
            <a:ext cx="8491777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>
                <a:solidFill>
                  <a:srgbClr val="FF0000"/>
                </a:solidFill>
              </a:rPr>
              <a:t>就本文脈絡而言，這句話是指作者懂得感受生活的歡愉，卻無法克服不懂待人接物如蝨子咬嚙一般的小煩惱。就張愛玲的生命經歷看來，這句話是她的人生省思：作者省思她的人生，她的家庭、父母的婚姻，在外人看來是富貴之家、名門聯姻，何等華美、顯赫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！</a:t>
            </a:r>
            <a:endParaRPr lang="zh-TW" altLang="en-US" sz="2800" b="0" dirty="0">
              <a:solidFill>
                <a:srgbClr val="FF0000"/>
              </a:solidFill>
            </a:endParaRPr>
          </a:p>
        </p:txBody>
      </p:sp>
      <p:sp>
        <p:nvSpPr>
          <p:cNvPr id="21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9B359246-5862-4FED-98BA-2AA61C05DEE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hlinkClick r:id="rId8" action="ppaction://hlinksldjump"/>
            <a:extLst>
              <a:ext uri="{FF2B5EF4-FFF2-40B4-BE49-F238E27FC236}">
                <a16:creationId xmlns:a16="http://schemas.microsoft.com/office/drawing/2014/main" id="{4A0AD242-7196-45AC-879F-D20E7B26A4A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C91C835-FBBF-4028-AA0F-9DB957BC11E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25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9F5DC0C-2C83-4009-8DA1-72736538CA7B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9E1BCA5-424E-4208-AF52-E43B4A787E42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/>
              <a:t>問題</a:t>
            </a:r>
            <a:r>
              <a:rPr lang="en-US" altLang="zh-TW"/>
              <a:t>2</a:t>
            </a:r>
            <a:endParaRPr lang="zh-CN" altLang="en-US" dirty="0"/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0D47D6B-ED30-458F-B690-923743613547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EFFBF88-C6F9-4CE8-9F40-9C733B3FE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795555"/>
            <a:ext cx="8491777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FF0000"/>
                </a:solidFill>
              </a:rPr>
              <a:t>然而</a:t>
            </a:r>
            <a:r>
              <a:rPr lang="zh-TW" altLang="en-US" sz="2800" b="0" dirty="0">
                <a:solidFill>
                  <a:srgbClr val="FF0000"/>
                </a:solidFill>
              </a:rPr>
              <a:t>她成長過程中，父母離異、受後母苛待、被父親毒打監禁，這一路行來，坎坷艱辛。家世的顯耀、小時的榮寵、曾享有的快樂，被長大後的苦惱覆蓋，一如華袍上爬滿蝨子。或許她想表達的是，當我們面對生命，享受美好的同時也得接受其中的苦惱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。</a:t>
            </a:r>
            <a:endParaRPr lang="en-US" altLang="zh-TW" sz="2800" b="0" dirty="0">
              <a:solidFill>
                <a:srgbClr val="FF0000"/>
              </a:solidFill>
            </a:endParaRPr>
          </a:p>
        </p:txBody>
      </p:sp>
      <p:sp>
        <p:nvSpPr>
          <p:cNvPr id="18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EB9000C9-4792-4D09-A7DD-D212C9E570A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FD105F4C-97D5-4C60-AC3D-4B53277A06D3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B82BB7F-7022-4716-8459-5805F9F2C294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4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dirty="0"/>
              <a:t>作者說：「生命是一襲華美的袍，爬滿了蝨子。」她想要表達什麼想法？若用一句話來描述人生，你會如何形容？</a:t>
            </a:r>
          </a:p>
        </p:txBody>
      </p:sp>
    </p:spTree>
    <p:extLst>
      <p:ext uri="{BB962C8B-B14F-4D97-AF65-F5344CB8AC3E}">
        <p14:creationId xmlns:p14="http://schemas.microsoft.com/office/powerpoint/2010/main" val="33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9F5DC0C-2C83-4009-8DA1-72736538CA7B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9E1BCA5-424E-4208-AF52-E43B4A787E42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/>
              <a:t>問題</a:t>
            </a:r>
            <a:r>
              <a:rPr lang="en-US" altLang="zh-TW"/>
              <a:t>2</a:t>
            </a:r>
            <a:endParaRPr lang="zh-CN" altLang="en-US" dirty="0"/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0D47D6B-ED30-458F-B690-923743613547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EFFBF88-C6F9-4CE8-9F40-9C733B3FE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795555"/>
            <a:ext cx="849177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en-US" altLang="zh-TW" sz="2800" b="0" dirty="0" smtClean="0">
                <a:solidFill>
                  <a:srgbClr val="FF0000"/>
                </a:solidFill>
              </a:rPr>
              <a:t>(</a:t>
            </a:r>
            <a:r>
              <a:rPr lang="en-US" altLang="zh-TW" sz="2800" b="0" dirty="0">
                <a:solidFill>
                  <a:srgbClr val="FF0000"/>
                </a:solidFill>
              </a:rPr>
              <a:t>1)</a:t>
            </a:r>
            <a:r>
              <a:rPr lang="zh-TW" altLang="en-US" sz="2800" b="0" dirty="0">
                <a:solidFill>
                  <a:srgbClr val="FF0000"/>
                </a:solidFill>
              </a:rPr>
              <a:t>人生是一盤鹹蛋苦瓜，入口苦鹹卻也有甘醇滋味在其中。</a:t>
            </a:r>
            <a:r>
              <a:rPr lang="en-US" altLang="zh-TW" sz="2800" b="0" dirty="0">
                <a:solidFill>
                  <a:srgbClr val="FF0000"/>
                </a:solidFill>
              </a:rPr>
              <a:t>(2)</a:t>
            </a:r>
            <a:r>
              <a:rPr lang="zh-TW" altLang="en-US" sz="2800" b="0" dirty="0">
                <a:solidFill>
                  <a:srgbClr val="FF0000"/>
                </a:solidFill>
              </a:rPr>
              <a:t>人生是一支戰鬥陀螺，在不斷旋轉中擊爆他人或被他人擊爆。</a:t>
            </a:r>
            <a:r>
              <a:rPr lang="en-US" altLang="zh-TW" sz="2800" b="0" dirty="0">
                <a:solidFill>
                  <a:srgbClr val="FF0000"/>
                </a:solidFill>
              </a:rPr>
              <a:t>(3)</a:t>
            </a:r>
            <a:r>
              <a:rPr lang="zh-TW" altLang="en-US" sz="2800" b="0" dirty="0">
                <a:solidFill>
                  <a:srgbClr val="FF0000"/>
                </a:solidFill>
              </a:rPr>
              <a:t>人生是一杯杯珍珠奶茶，品嘗甜濃香</a:t>
            </a:r>
            <a:r>
              <a:rPr lang="en-US" altLang="zh-TW" sz="2800" b="0" dirty="0">
                <a:solidFill>
                  <a:srgbClr val="FF0000"/>
                </a:solidFill>
              </a:rPr>
              <a:t>Q</a:t>
            </a:r>
            <a:r>
              <a:rPr lang="zh-TW" altLang="en-US" sz="2800" b="0" dirty="0">
                <a:solidFill>
                  <a:srgbClr val="FF0000"/>
                </a:solidFill>
              </a:rPr>
              <a:t>，同時也得到懊惱苦痛。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endParaRPr lang="zh-TW" altLang="en-US" sz="2800" b="0" dirty="0">
              <a:solidFill>
                <a:srgbClr val="FF0000"/>
              </a:solidFill>
            </a:endParaRPr>
          </a:p>
        </p:txBody>
      </p:sp>
      <p:sp>
        <p:nvSpPr>
          <p:cNvPr id="18" name="箭號: 向右 5">
            <a:extLst>
              <a:ext uri="{FF2B5EF4-FFF2-40B4-BE49-F238E27FC236}">
                <a16:creationId xmlns:a16="http://schemas.microsoft.com/office/drawing/2014/main" id="{EB9000C9-4792-4D09-A7DD-D212C9E570A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FD105F4C-97D5-4C60-AC3D-4B53277A06D3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B82BB7F-7022-4716-8459-5805F9F2C294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4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dirty="0"/>
              <a:t>作者說：「生命是一襲華美的袍，爬滿了蝨子。」她想要表達什麼想法？若用一句話來描述人生，你會如何形容？</a:t>
            </a:r>
          </a:p>
        </p:txBody>
      </p:sp>
    </p:spTree>
    <p:extLst>
      <p:ext uri="{BB962C8B-B14F-4D97-AF65-F5344CB8AC3E}">
        <p14:creationId xmlns:p14="http://schemas.microsoft.com/office/powerpoint/2010/main" val="23646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張愛玲在文中敘述了她的「才」與「怪」 ，而你有哪些與眾不同的特質？請想像這些特質可以發揮在哪些領域？實踐什麼夢想？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911132"/>
            <a:ext cx="8491777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>
                <a:solidFill>
                  <a:srgbClr val="FF0000"/>
                </a:solidFill>
              </a:rPr>
              <a:t>【</a:t>
            </a:r>
            <a:r>
              <a:rPr lang="zh-TW" altLang="en-US" sz="2800" b="0" dirty="0">
                <a:solidFill>
                  <a:srgbClr val="FF0000"/>
                </a:solidFill>
              </a:rPr>
              <a:t>參考答案</a:t>
            </a:r>
            <a:r>
              <a:rPr lang="en-US" altLang="zh-TW" sz="2800" b="0" dirty="0">
                <a:solidFill>
                  <a:srgbClr val="FF0000"/>
                </a:solidFill>
              </a:rPr>
              <a:t>】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>
                <a:solidFill>
                  <a:srgbClr val="FF0000"/>
                </a:solidFill>
              </a:rPr>
              <a:t>我從小被家人視為怪胎，不愛哭、不愛鬧，只愛睡。可是，只要父母親一抱我出門，我就會整天瞪大眼睛盯著街景、建築物、行人觀看。三歲起，家裡牆壁被我塗鴉得一片狼藉。長大後，只要手中有筆，</a:t>
            </a: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FDC0F77-1E77-4E37-804D-33F8440DF0C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9E90DC3-C44C-44AC-8F30-4411D877E0B6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A5F7B6D-0B32-48B7-B9A3-E7C14E56ECAB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6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013B013A-7677-40E9-8F14-DD0A73A5D3F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8" action="ppaction://hlinksldjump"/>
            <a:extLst>
              <a:ext uri="{FF2B5EF4-FFF2-40B4-BE49-F238E27FC236}">
                <a16:creationId xmlns:a16="http://schemas.microsoft.com/office/drawing/2014/main" id="{ECEC1592-01C3-4493-A86C-CB6FB0C468C2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82DA54B-9CAF-4CE2-B1C3-794E91F98444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8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A9092D9C-906A-4710-8098-D213E26BFB1C}"/>
              </a:ext>
            </a:extLst>
          </p:cNvPr>
          <p:cNvGrpSpPr/>
          <p:nvPr/>
        </p:nvGrpSpPr>
        <p:grpSpPr>
          <a:xfrm>
            <a:off x="3066196" y="541443"/>
            <a:ext cx="3011607" cy="646331"/>
            <a:chOff x="1462816" y="1834299"/>
            <a:chExt cx="3011607" cy="64633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012646B-EF66-4CBC-83B8-CB4A064A684A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7195B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46A9F06-C04A-450E-9C2B-E1A7C2C4E579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作者介紹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BB551461-8EFB-4CEA-BA2A-AB7168CDE0D3}"/>
              </a:ext>
            </a:extLst>
          </p:cNvPr>
          <p:cNvGrpSpPr/>
          <p:nvPr/>
        </p:nvGrpSpPr>
        <p:grpSpPr>
          <a:xfrm>
            <a:off x="832512" y="1182774"/>
            <a:ext cx="3036628" cy="523220"/>
            <a:chOff x="1802694" y="1618093"/>
            <a:chExt cx="3036628" cy="523220"/>
          </a:xfrm>
        </p:grpSpPr>
        <p:sp>
          <p:nvSpPr>
            <p:cNvPr id="24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61F1FDEF-15E3-46AC-8AA7-A08024A0F0EB}"/>
                </a:ext>
              </a:extLst>
            </p:cNvPr>
            <p:cNvSpPr txBox="1"/>
            <p:nvPr/>
          </p:nvSpPr>
          <p:spPr>
            <a:xfrm>
              <a:off x="2419972" y="1618093"/>
              <a:ext cx="2419350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簡介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21040CD-D461-43C2-B031-077A5CFC09D8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7E07BEC-99D4-4791-8041-8AFE3B129556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CF38CE00-13D9-4954-9949-8D618FDC6F72}"/>
              </a:ext>
            </a:extLst>
          </p:cNvPr>
          <p:cNvGrpSpPr/>
          <p:nvPr/>
        </p:nvGrpSpPr>
        <p:grpSpPr>
          <a:xfrm>
            <a:off x="832512" y="1759353"/>
            <a:ext cx="4237168" cy="523220"/>
            <a:chOff x="1802695" y="3146748"/>
            <a:chExt cx="4237168" cy="523220"/>
          </a:xfrm>
        </p:grpSpPr>
        <p:sp>
          <p:nvSpPr>
            <p:cNvPr id="28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096BDAE-5D51-48D6-9C1B-FDEBCF6D30A8}"/>
                </a:ext>
              </a:extLst>
            </p:cNvPr>
            <p:cNvSpPr txBox="1"/>
            <p:nvPr/>
          </p:nvSpPr>
          <p:spPr>
            <a:xfrm>
              <a:off x="2419972" y="3146748"/>
              <a:ext cx="3619891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重要</a:t>
              </a:r>
              <a:r>
                <a:rPr lang="zh-TW" altLang="en-US" sz="2800" spc="400" dirty="0" smtClean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生平</a:t>
              </a:r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sz="2800" spc="400" dirty="0" smtClean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事蹟</a:t>
              </a:r>
              <a:endPara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8DBF00E-AF1D-40B0-A7CD-740F7195D990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AA92E01-AD30-4B11-B23F-73C88F5DDEDE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66861CE8-2962-4D9A-81D9-A7ABBE58E888}"/>
              </a:ext>
            </a:extLst>
          </p:cNvPr>
          <p:cNvGrpSpPr/>
          <p:nvPr/>
        </p:nvGrpSpPr>
        <p:grpSpPr>
          <a:xfrm>
            <a:off x="832512" y="2335932"/>
            <a:ext cx="4237168" cy="523220"/>
            <a:chOff x="1802695" y="3146748"/>
            <a:chExt cx="4237168" cy="523220"/>
          </a:xfrm>
        </p:grpSpPr>
        <p:sp>
          <p:nvSpPr>
            <p:cNvPr id="32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1E179BFC-773C-44D1-BB00-DFC6F4FDBCCF}"/>
                </a:ext>
              </a:extLst>
            </p:cNvPr>
            <p:cNvSpPr txBox="1"/>
            <p:nvPr/>
          </p:nvSpPr>
          <p:spPr>
            <a:xfrm>
              <a:off x="2419972" y="3146748"/>
              <a:ext cx="3619891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寫作理念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0A0DC6C-0B79-426A-8865-18B38EEA6512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B46ED43-0F1F-415B-9AD5-1F1B83A41FBB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6C62B66D-BCAB-4D36-BB1E-E83AF493AACF}"/>
              </a:ext>
            </a:extLst>
          </p:cNvPr>
          <p:cNvGrpSpPr/>
          <p:nvPr/>
        </p:nvGrpSpPr>
        <p:grpSpPr>
          <a:xfrm>
            <a:off x="832512" y="2912511"/>
            <a:ext cx="5036025" cy="523220"/>
            <a:chOff x="1802695" y="3146748"/>
            <a:chExt cx="5036025" cy="523220"/>
          </a:xfrm>
        </p:grpSpPr>
        <p:sp>
          <p:nvSpPr>
            <p:cNvPr id="40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F375E4DE-B723-44BF-ADA5-EE4082D57303}"/>
                </a:ext>
              </a:extLst>
            </p:cNvPr>
            <p:cNvSpPr txBox="1"/>
            <p:nvPr/>
          </p:nvSpPr>
          <p:spPr>
            <a:xfrm>
              <a:off x="2419972" y="3146748"/>
              <a:ext cx="441874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寫作特色與作品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99C080F-E848-4EBB-B23E-32BAB0999837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9C39DAF-B24D-4B0D-85B7-D23C59B502D6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EBCB5B1-8066-47F5-8FDB-BA5EFC79BE00}"/>
              </a:ext>
            </a:extLst>
          </p:cNvPr>
          <p:cNvGrpSpPr/>
          <p:nvPr/>
        </p:nvGrpSpPr>
        <p:grpSpPr>
          <a:xfrm>
            <a:off x="832512" y="3489090"/>
            <a:ext cx="5036025" cy="523220"/>
            <a:chOff x="1802695" y="3146748"/>
            <a:chExt cx="5036025" cy="523220"/>
          </a:xfrm>
        </p:grpSpPr>
        <p:sp>
          <p:nvSpPr>
            <p:cNvPr id="36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645F82D9-E912-46BC-9F23-E09A49D0580C}"/>
                </a:ext>
              </a:extLst>
            </p:cNvPr>
            <p:cNvSpPr txBox="1"/>
            <p:nvPr/>
          </p:nvSpPr>
          <p:spPr>
            <a:xfrm>
              <a:off x="2419972" y="3146748"/>
              <a:ext cx="441874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評價與地位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9A82E45-E943-4099-972E-FDC1AF351B78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0C2E20F-35A3-4990-9307-5F32C27519E7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A622E617-0FF7-476B-BB82-235F44372705}"/>
              </a:ext>
            </a:extLst>
          </p:cNvPr>
          <p:cNvGrpSpPr/>
          <p:nvPr/>
        </p:nvGrpSpPr>
        <p:grpSpPr>
          <a:xfrm>
            <a:off x="841999" y="4065670"/>
            <a:ext cx="5036025" cy="523220"/>
            <a:chOff x="1802695" y="3146748"/>
            <a:chExt cx="5036025" cy="523220"/>
          </a:xfrm>
        </p:grpSpPr>
        <p:sp>
          <p:nvSpPr>
            <p:cNvPr id="44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D4A27A66-452E-446E-8A94-4C9E98874D87}"/>
                </a:ext>
              </a:extLst>
            </p:cNvPr>
            <p:cNvSpPr txBox="1"/>
            <p:nvPr/>
          </p:nvSpPr>
          <p:spPr>
            <a:xfrm>
              <a:off x="2419972" y="3146748"/>
              <a:ext cx="441874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您所不知道的張愛玲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4049D7A5-4B20-48B0-9F5B-B811BBBC5AB2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5BECB25-D295-4324-98A3-92447F5B545B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6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480729"/>
            <a:ext cx="849177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>
                <a:solidFill>
                  <a:srgbClr val="FF0000"/>
                </a:solidFill>
              </a:rPr>
              <a:t>我就忍不住畫畫，畫人、畫車、畫房子，所有課本、考卷都被我塗滿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。</a:t>
            </a:r>
            <a:endParaRPr lang="en-US" altLang="zh-TW" sz="2800" b="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zh-TW" sz="2800" b="0" dirty="0" smtClean="0">
                <a:solidFill>
                  <a:srgbClr val="FF0000"/>
                </a:solidFill>
              </a:rPr>
              <a:t>這個</a:t>
            </a:r>
            <a:r>
              <a:rPr lang="zh-TW" altLang="zh-TW" sz="2800" b="0" dirty="0">
                <a:solidFill>
                  <a:srgbClr val="FF0000"/>
                </a:solidFill>
              </a:rPr>
              <a:t>「怪嗜好」，可發揮的地方可多了：教室布置、壁報競賽、班級舞蹈比賽的道具、各項繪畫競賽等，我都是被推薦的不二人選</a:t>
            </a:r>
            <a:r>
              <a:rPr lang="zh-TW" altLang="zh-TW" sz="2800" b="0" dirty="0" smtClean="0">
                <a:solidFill>
                  <a:srgbClr val="FF0000"/>
                </a:solidFill>
              </a:rPr>
              <a:t>。</a:t>
            </a:r>
            <a:endParaRPr lang="en-US" altLang="zh-TW" sz="2800" b="0" dirty="0" smtClean="0">
              <a:solidFill>
                <a:srgbClr val="FF0000"/>
              </a:solidFill>
            </a:endParaRP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11458FC-4F2D-4C81-ACDE-8EBCD3DDB52C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7862988-34F4-447C-9DBF-BA2A5E2EBB4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CB6B5C4-2463-493C-80F1-7E5081C81914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6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A86B932F-AF7F-4523-94A3-46FC238BCA4C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68BDD3-4701-4D9F-B286-360D7D6122D6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013B013A-7677-40E9-8F14-DD0A73A5D3F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4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480729"/>
            <a:ext cx="8491777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zh-TW" sz="2800" b="0" dirty="0" smtClean="0">
                <a:solidFill>
                  <a:srgbClr val="FF0000"/>
                </a:solidFill>
              </a:rPr>
              <a:t>畫畫</a:t>
            </a:r>
            <a:r>
              <a:rPr lang="zh-TW" altLang="zh-TW" sz="2800" b="0" dirty="0">
                <a:solidFill>
                  <a:srgbClr val="FF0000"/>
                </a:solidFill>
              </a:rPr>
              <a:t>能讓我快樂，我也很樂意參加各種比賽，是否能在比賽中奪魁，我不太介意。我在乎的是繪畫過程中的快樂，不是名次。我的夢想是成為美術設計師，不論是廣告、電影、動畫，各種畫面設計都可以，將來能夠從事這方面的工作，我就很快樂了。</a:t>
            </a:r>
            <a:endParaRPr lang="zh-TW" altLang="en-US" sz="2800" b="0" dirty="0">
              <a:solidFill>
                <a:srgbClr val="FF0000"/>
              </a:solidFill>
            </a:endParaRP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11458FC-4F2D-4C81-ACDE-8EBCD3DDB52C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7862988-34F4-447C-9DBF-BA2A5E2EBB4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CB6B5C4-2463-493C-80F1-7E5081C81914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0" name="箭號: 向右 5">
            <a:extLst>
              <a:ext uri="{FF2B5EF4-FFF2-40B4-BE49-F238E27FC236}">
                <a16:creationId xmlns:a16="http://schemas.microsoft.com/office/drawing/2014/main" id="{4792FA37-AE66-4CC0-BF77-30EBFB8A8C3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A86B932F-AF7F-4523-94A3-46FC238BCA4C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68BDD3-4701-4D9F-B286-360D7D6122D6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6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E94E2C2D-BB45-4A68-9498-387021A333BA}"/>
              </a:ext>
            </a:extLst>
          </p:cNvPr>
          <p:cNvGrpSpPr/>
          <p:nvPr/>
        </p:nvGrpSpPr>
        <p:grpSpPr>
          <a:xfrm>
            <a:off x="907616" y="1559102"/>
            <a:ext cx="3707927" cy="718885"/>
            <a:chOff x="1323975" y="1828800"/>
            <a:chExt cx="3707927" cy="71888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454FDD2-C566-4D00-BD01-C616849DF8AB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7195B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37E6276-1A6C-44B3-B0DC-63CF14A73A55}"/>
                </a:ext>
              </a:extLst>
            </p:cNvPr>
            <p:cNvSpPr txBox="1"/>
            <p:nvPr/>
          </p:nvSpPr>
          <p:spPr>
            <a:xfrm>
              <a:off x="2143125" y="1834299"/>
              <a:ext cx="2888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延伸議題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717E40A-1723-49B7-A055-C75B80D8906C}"/>
              </a:ext>
            </a:extLst>
          </p:cNvPr>
          <p:cNvGrpSpPr/>
          <p:nvPr/>
        </p:nvGrpSpPr>
        <p:grpSpPr>
          <a:xfrm>
            <a:off x="1113286" y="2506146"/>
            <a:ext cx="5198886" cy="584775"/>
            <a:chOff x="2008364" y="1587316"/>
            <a:chExt cx="5198886" cy="584775"/>
          </a:xfrm>
        </p:grpSpPr>
        <p:sp>
          <p:nvSpPr>
            <p:cNvPr id="12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9536FB9D-0F17-47FA-8677-C8A7B2F0DC20}"/>
                </a:ext>
              </a:extLst>
            </p:cNvPr>
            <p:cNvSpPr txBox="1"/>
            <p:nvPr/>
          </p:nvSpPr>
          <p:spPr>
            <a:xfrm>
              <a:off x="2419972" y="1587316"/>
              <a:ext cx="478727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天才的平凡人生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5998768-A0E6-4877-9D3F-2595FB3C8743}"/>
                </a:ext>
              </a:extLst>
            </p:cNvPr>
            <p:cNvSpPr/>
            <p:nvPr/>
          </p:nvSpPr>
          <p:spPr>
            <a:xfrm>
              <a:off x="2008364" y="1750346"/>
              <a:ext cx="288675" cy="266691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4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BD24C4B-A98B-43FF-A710-4F6B553C71B1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A1502B66-209B-4576-ABE8-AB912421508A}"/>
              </a:ext>
            </a:extLst>
          </p:cNvPr>
          <p:cNvSpPr txBox="1"/>
          <p:nvPr/>
        </p:nvSpPr>
        <p:spPr>
          <a:xfrm>
            <a:off x="351697" y="391708"/>
            <a:ext cx="809997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延伸議題：天才的平凡人生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342ED4A-7528-4756-B074-3CDB416FB671}"/>
              </a:ext>
            </a:extLst>
          </p:cNvPr>
          <p:cNvSpPr/>
          <p:nvPr/>
        </p:nvSpPr>
        <p:spPr>
          <a:xfrm>
            <a:off x="351699" y="1124369"/>
            <a:ext cx="5909764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哪個孩子不想飛翔？</a:t>
            </a:r>
          </a:p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本片以詩意輕盈的角度，巧妙將成人與小孩的世界顛倒翻轉，本片在優美琴聲中描繪一個天才神童渴望平凡人生的感人故事。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CC3A5C4-1F10-4037-9AC2-D5CCA7CEBC54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18A7BFBD-BE79-4FAA-AD67-ABC39BA7862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10F30E8-DC1D-4C5C-9C6A-CBC6CC67A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1" t="2555" r="3284" b="2588"/>
          <a:stretch/>
        </p:blipFill>
        <p:spPr>
          <a:xfrm>
            <a:off x="6466115" y="465247"/>
            <a:ext cx="2677886" cy="38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BD24C4B-A98B-43FF-A710-4F6B553C71B1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A1502B66-209B-4576-ABE8-AB912421508A}"/>
              </a:ext>
            </a:extLst>
          </p:cNvPr>
          <p:cNvSpPr txBox="1"/>
          <p:nvPr/>
        </p:nvSpPr>
        <p:spPr>
          <a:xfrm>
            <a:off x="351697" y="391708"/>
            <a:ext cx="809997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延伸議題：天才的平凡人生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342ED4A-7528-4756-B074-3CDB416FB671}"/>
              </a:ext>
            </a:extLst>
          </p:cNvPr>
          <p:cNvSpPr/>
          <p:nvPr/>
        </p:nvSpPr>
        <p:spPr>
          <a:xfrm>
            <a:off x="351699" y="1124369"/>
            <a:ext cx="5909764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凱莉是資優天才，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歲便從哈佛畢業，卻因太過自負，生活孤單無趣。一份心理醫生特別準備的「人生清單」，卻出乎意外扭轉了她原本不快樂的生活。</a:t>
            </a:r>
          </a:p>
        </p:txBody>
      </p:sp>
      <p:sp>
        <p:nvSpPr>
          <p:cNvPr id="8" name="箭號: 向右 5">
            <a:extLst>
              <a:ext uri="{FF2B5EF4-FFF2-40B4-BE49-F238E27FC236}">
                <a16:creationId xmlns:a16="http://schemas.microsoft.com/office/drawing/2014/main" id="{4CC3A5C4-1F10-4037-9AC2-D5CCA7CEBC54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18A7BFBD-BE79-4FAA-AD67-ABC39BA7862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FBAEDDD-CC0B-4428-B8E1-70DACE025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26" y="468000"/>
            <a:ext cx="2717074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43ACBF0B-BC64-415C-9AA1-0934DC86C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76969"/>
              </p:ext>
            </p:extLst>
          </p:nvPr>
        </p:nvGraphicFramePr>
        <p:xfrm>
          <a:off x="460556" y="2980712"/>
          <a:ext cx="8121742" cy="199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742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600" b="1" kern="120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 字 由 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ts val="3500"/>
                        </a:lnSpc>
                      </a:pPr>
                      <a:r>
                        <a:rPr lang="zh-TW" altLang="en-US" sz="2600" b="0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十歲時，母親送她上學，填入學證，因嫌「張煐」不甚響亮，遂「暫且把英文名字胡亂譯兩個字罷」，從此就以「張愛玲」為名。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AEFD55D-98FC-4615-B24A-6DF7D81C9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00424"/>
              </p:ext>
            </p:extLst>
          </p:nvPr>
        </p:nvGraphicFramePr>
        <p:xfrm>
          <a:off x="460556" y="1132114"/>
          <a:ext cx="812174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553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6897189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　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張煐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籍    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河北豐潤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生卒年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民國九年～八十四年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</a:tbl>
          </a:graphicData>
        </a:graphic>
      </p:graphicFrame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35758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簡介：張愛玲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9A330C2-A3D7-4F69-9425-4C657AD20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113" y="-1"/>
            <a:ext cx="2358438" cy="277803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3A50BAF-D57C-42ED-989B-FDE91E05C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52" y="105624"/>
            <a:ext cx="2059483" cy="2571306"/>
          </a:xfrm>
          <a:prstGeom prst="rect">
            <a:avLst/>
          </a:prstGeom>
        </p:spPr>
      </p:pic>
      <p:sp>
        <p:nvSpPr>
          <p:cNvPr id="12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9BBC06EA-1CAA-417E-B356-659561A6EF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extLst>
              <a:ext uri="{FF2B5EF4-FFF2-40B4-BE49-F238E27FC236}">
                <a16:creationId xmlns:a16="http://schemas.microsoft.com/office/drawing/2014/main" id="{319E615A-3D9A-4ADA-A872-8B28C7CCF4F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A91192A-AFB8-4DC9-B275-1D07CDA65AAF}"/>
              </a:ext>
            </a:extLst>
          </p:cNvPr>
          <p:cNvSpPr txBox="1"/>
          <p:nvPr/>
        </p:nvSpPr>
        <p:spPr>
          <a:xfrm>
            <a:off x="7929907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</p:spTree>
    <p:extLst>
      <p:ext uri="{BB962C8B-B14F-4D97-AF65-F5344CB8AC3E}">
        <p14:creationId xmlns:p14="http://schemas.microsoft.com/office/powerpoint/2010/main" val="1048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57D48B2-A581-4380-A0C6-550F3A6989B2}"/>
              </a:ext>
            </a:extLst>
          </p:cNvPr>
          <p:cNvSpPr txBox="1"/>
          <p:nvPr/>
        </p:nvSpPr>
        <p:spPr>
          <a:xfrm>
            <a:off x="0" y="28543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181FF6D-74E2-454F-BFDB-D6289611731C}"/>
              </a:ext>
            </a:extLst>
          </p:cNvPr>
          <p:cNvSpPr/>
          <p:nvPr/>
        </p:nvSpPr>
        <p:spPr>
          <a:xfrm>
            <a:off x="-2" y="285430"/>
            <a:ext cx="3607595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12C8A5C3-B14C-4F90-82EB-B833B9DD486B}"/>
              </a:ext>
            </a:extLst>
          </p:cNvPr>
          <p:cNvSpPr txBox="1"/>
          <p:nvPr/>
        </p:nvSpPr>
        <p:spPr>
          <a:xfrm>
            <a:off x="250132" y="332708"/>
            <a:ext cx="34646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生平與事蹟</a:t>
            </a:r>
            <a:endParaRPr lang="zh-TW" altLang="en-US" sz="3200" b="1" spc="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1127496-FFB0-4259-8B39-8059B017D064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3D05831-BD3F-4909-B0EC-466D042DAE17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600E3A1D-F21B-431B-9437-42F02261D334}"/>
              </a:ext>
            </a:extLst>
          </p:cNvPr>
          <p:cNvGrpSpPr/>
          <p:nvPr/>
        </p:nvGrpSpPr>
        <p:grpSpPr>
          <a:xfrm>
            <a:off x="876876" y="1065692"/>
            <a:ext cx="7274347" cy="523220"/>
            <a:chOff x="1802694" y="1618092"/>
            <a:chExt cx="7274347" cy="523220"/>
          </a:xfrm>
        </p:grpSpPr>
        <p:sp>
          <p:nvSpPr>
            <p:cNvPr id="34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6B9488A9-F171-411C-9397-F10F004615F4}"/>
                </a:ext>
              </a:extLst>
            </p:cNvPr>
            <p:cNvSpPr txBox="1"/>
            <p:nvPr/>
          </p:nvSpPr>
          <p:spPr>
            <a:xfrm>
              <a:off x="2325629" y="1618092"/>
              <a:ext cx="6751412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just"/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顯赫的家世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F4502B2-BE24-429B-A6B8-B7B9DDC9382F}"/>
                </a:ext>
              </a:extLst>
            </p:cNvPr>
            <p:cNvSpPr/>
            <p:nvPr/>
          </p:nvSpPr>
          <p:spPr>
            <a:xfrm>
              <a:off x="1802694" y="1666875"/>
              <a:ext cx="40473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E424B3E-F192-4DC8-8E04-BAFFB20B2AA8}"/>
                </a:ext>
              </a:extLst>
            </p:cNvPr>
            <p:cNvSpPr/>
            <p:nvPr/>
          </p:nvSpPr>
          <p:spPr>
            <a:xfrm>
              <a:off x="1802694" y="1738270"/>
              <a:ext cx="40473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2A2E14A8-6A2A-42C5-AA97-7244FEDD891D}"/>
              </a:ext>
            </a:extLst>
          </p:cNvPr>
          <p:cNvGrpSpPr/>
          <p:nvPr/>
        </p:nvGrpSpPr>
        <p:grpSpPr>
          <a:xfrm>
            <a:off x="876878" y="1620143"/>
            <a:ext cx="3616745" cy="523220"/>
            <a:chOff x="1802696" y="3146748"/>
            <a:chExt cx="3616745" cy="523220"/>
          </a:xfrm>
        </p:grpSpPr>
        <p:sp>
          <p:nvSpPr>
            <p:cNvPr id="38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B607B9F0-E230-4055-959D-CB4E8CBE37F1}"/>
                </a:ext>
              </a:extLst>
            </p:cNvPr>
            <p:cNvSpPr txBox="1"/>
            <p:nvPr/>
          </p:nvSpPr>
          <p:spPr>
            <a:xfrm>
              <a:off x="2325629" y="3146748"/>
              <a:ext cx="3093812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千瘡百孔的家庭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2E9D823-BDA9-4C08-879C-A6969C2D43AB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CDD2AD2-6B6D-4111-A3E0-B1E57E9E7BE2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92399A3A-003F-4F57-B7BC-FAEC6EE78E93}"/>
              </a:ext>
            </a:extLst>
          </p:cNvPr>
          <p:cNvGrpSpPr/>
          <p:nvPr/>
        </p:nvGrpSpPr>
        <p:grpSpPr>
          <a:xfrm>
            <a:off x="876878" y="2174594"/>
            <a:ext cx="4461475" cy="523220"/>
            <a:chOff x="1802696" y="3146748"/>
            <a:chExt cx="4461475" cy="523220"/>
          </a:xfrm>
        </p:grpSpPr>
        <p:sp>
          <p:nvSpPr>
            <p:cNvPr id="42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10AA11A0-3CB6-4B2B-B09F-8B8F465FF571}"/>
                </a:ext>
              </a:extLst>
            </p:cNvPr>
            <p:cNvSpPr txBox="1"/>
            <p:nvPr/>
          </p:nvSpPr>
          <p:spPr>
            <a:xfrm>
              <a:off x="2325628" y="3146748"/>
              <a:ext cx="3938543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戰爭爆發，輟學寫作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95A74B8-E819-4956-9155-949528DCCEF0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8618DC0-C467-4819-B9DD-009A311CB6C2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F8290445-10DA-4DA1-A9BE-2DB1DFA14DA4}"/>
              </a:ext>
            </a:extLst>
          </p:cNvPr>
          <p:cNvGrpSpPr/>
          <p:nvPr/>
        </p:nvGrpSpPr>
        <p:grpSpPr>
          <a:xfrm>
            <a:off x="876878" y="2729045"/>
            <a:ext cx="3368551" cy="523220"/>
            <a:chOff x="1802696" y="3146748"/>
            <a:chExt cx="3368551" cy="523220"/>
          </a:xfrm>
        </p:grpSpPr>
        <p:sp>
          <p:nvSpPr>
            <p:cNvPr id="46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9491185-AB2B-42B4-BF41-6496958AFBF1}"/>
                </a:ext>
              </a:extLst>
            </p:cNvPr>
            <p:cNvSpPr txBox="1"/>
            <p:nvPr/>
          </p:nvSpPr>
          <p:spPr>
            <a:xfrm>
              <a:off x="2325629" y="3146748"/>
              <a:ext cx="284561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成名要趁早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AE51B38-6D93-47F4-8F2C-60757A5C7C76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72D5128E-C99C-4276-BC75-DB41AF220F7A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DA6DF147-08C9-4427-ADA7-9AF95A59C321}"/>
              </a:ext>
            </a:extLst>
          </p:cNvPr>
          <p:cNvGrpSpPr/>
          <p:nvPr/>
        </p:nvGrpSpPr>
        <p:grpSpPr>
          <a:xfrm>
            <a:off x="876878" y="3283496"/>
            <a:ext cx="4792401" cy="523220"/>
            <a:chOff x="1802696" y="3146748"/>
            <a:chExt cx="4792401" cy="523220"/>
          </a:xfrm>
        </p:grpSpPr>
        <p:sp>
          <p:nvSpPr>
            <p:cNvPr id="50" name="TextBox 6">
              <a:hlinkClick r:id="rId8" action="ppaction://hlinksldjump"/>
              <a:extLst>
                <a:ext uri="{FF2B5EF4-FFF2-40B4-BE49-F238E27FC236}">
                  <a16:creationId xmlns:a16="http://schemas.microsoft.com/office/drawing/2014/main" id="{87FFE90D-B941-4CFB-BCB0-32D9D93E1B1E}"/>
                </a:ext>
              </a:extLst>
            </p:cNvPr>
            <p:cNvSpPr txBox="1"/>
            <p:nvPr/>
          </p:nvSpPr>
          <p:spPr>
            <a:xfrm>
              <a:off x="2325628" y="3146748"/>
              <a:ext cx="4269469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不能終老的才子佳人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3B41689-D1D3-4B8C-B2C6-E102B0355B75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2F59E91-BDD0-4529-B76E-71F9B127C718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C67D2AD0-BCBC-4E57-8D95-95089BAA55A5}"/>
              </a:ext>
            </a:extLst>
          </p:cNvPr>
          <p:cNvGrpSpPr/>
          <p:nvPr/>
        </p:nvGrpSpPr>
        <p:grpSpPr>
          <a:xfrm>
            <a:off x="876878" y="3837945"/>
            <a:ext cx="4792401" cy="523220"/>
            <a:chOff x="1802696" y="3146748"/>
            <a:chExt cx="4792401" cy="523220"/>
          </a:xfrm>
        </p:grpSpPr>
        <p:sp>
          <p:nvSpPr>
            <p:cNvPr id="54" name="TextBox 6">
              <a:hlinkClick r:id="rId9" action="ppaction://hlinksldjump"/>
              <a:extLst>
                <a:ext uri="{FF2B5EF4-FFF2-40B4-BE49-F238E27FC236}">
                  <a16:creationId xmlns:a16="http://schemas.microsoft.com/office/drawing/2014/main" id="{AC17EFF2-BD7F-47D5-ACC8-FD9BEFBFC075}"/>
                </a:ext>
              </a:extLst>
            </p:cNvPr>
            <p:cNvSpPr txBox="1"/>
            <p:nvPr/>
          </p:nvSpPr>
          <p:spPr>
            <a:xfrm>
              <a:off x="2325628" y="3146748"/>
              <a:ext cx="4269469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美國餘生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6340B03C-F3DE-46D9-9A7A-A3D70BF34C4E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7D95CAC1-65DF-4237-A161-71BC6346A0BA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4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1" y="285430"/>
            <a:ext cx="2869476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55696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顯赫的家世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9407EF-51A1-4C9B-A55F-B37C8E3E77A9}"/>
              </a:ext>
            </a:extLst>
          </p:cNvPr>
          <p:cNvSpPr/>
          <p:nvPr/>
        </p:nvSpPr>
        <p:spPr>
          <a:xfrm>
            <a:off x="351698" y="1124369"/>
            <a:ext cx="8639902" cy="263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的祖父張佩綸，是一個飽讀詩書、志在天下的讀書人，常大膽抨擊時弊、糾彈官吏，甚受士林矚目，也受到李鴻章的賞識。李鴻章還將女兒李菊耦嫁給鰥居的張佩綸作為繼室。擁有如此顯赫的家世，張愛玲並不感到驕傲，也不喜歡提起先祖煊赫的功業。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5168B74-E481-4D4D-9C0F-20C5F86DE4FE}"/>
              </a:ext>
            </a:extLst>
          </p:cNvPr>
          <p:cNvSpPr txBox="1"/>
          <p:nvPr/>
        </p:nvSpPr>
        <p:spPr>
          <a:xfrm>
            <a:off x="-1" y="2154046"/>
            <a:ext cx="297518" cy="1503554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生平與事蹟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10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1" y="285430"/>
            <a:ext cx="376645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36107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千瘡百孔的家庭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9407EF-51A1-4C9B-A55F-B37C8E3E77A9}"/>
              </a:ext>
            </a:extLst>
          </p:cNvPr>
          <p:cNvSpPr/>
          <p:nvPr/>
        </p:nvSpPr>
        <p:spPr>
          <a:xfrm>
            <a:off x="351698" y="1124369"/>
            <a:ext cx="838299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張愛玲的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父親張志沂，自幼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為她延師教導，儘管為她的文才感到驕傲，然而思想保守又沉溺鴉片，並沒有給張愛玲足夠的父愛。</a:t>
            </a:r>
          </a:p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張愛玲的母親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黃素瓊（後改名黃逸梵）則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是才華洋溢的新派女性，在張愛玲四歲時出國留學。由於父母親之間的差異太大，導致兩人仳離。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5168B74-E481-4D4D-9C0F-20C5F86DE4FE}"/>
              </a:ext>
            </a:extLst>
          </p:cNvPr>
          <p:cNvSpPr txBox="1"/>
          <p:nvPr/>
        </p:nvSpPr>
        <p:spPr>
          <a:xfrm>
            <a:off x="-1" y="2154046"/>
            <a:ext cx="297518" cy="1503554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生平與事蹟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55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4698275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30589"/>
            <a:ext cx="45642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戰爭爆發，輟學寫作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9407EF-51A1-4C9B-A55F-B37C8E3E77A9}"/>
              </a:ext>
            </a:extLst>
          </p:cNvPr>
          <p:cNvSpPr/>
          <p:nvPr/>
        </p:nvSpPr>
        <p:spPr>
          <a:xfrm>
            <a:off x="351698" y="1124369"/>
            <a:ext cx="8382999" cy="314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二十八年，張愛玲考入英國倫敦大學，但因歐戰爆發，只好改入香港大學就讀，結識印度姑娘炎櫻並成為好友。畢業前爆發太平洋戰爭，日軍占領香港，張愛玲被迫回到上海，與炎櫻插班入聖約翰大學文科四年級就讀，炎櫻讀到畢業，張愛玲則因體力不支而輟學，開始以寫作維生。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5168B74-E481-4D4D-9C0F-20C5F86DE4FE}"/>
              </a:ext>
            </a:extLst>
          </p:cNvPr>
          <p:cNvSpPr txBox="1"/>
          <p:nvPr/>
        </p:nvSpPr>
        <p:spPr>
          <a:xfrm>
            <a:off x="-1" y="2154046"/>
            <a:ext cx="297518" cy="1503554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生平與事蹟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87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1" y="285430"/>
            <a:ext cx="2834642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30589"/>
            <a:ext cx="45642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成名要趁早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9407EF-51A1-4C9B-A55F-B37C8E3E77A9}"/>
              </a:ext>
            </a:extLst>
          </p:cNvPr>
          <p:cNvSpPr/>
          <p:nvPr/>
        </p:nvSpPr>
        <p:spPr>
          <a:xfrm>
            <a:off x="351698" y="1124369"/>
            <a:ext cx="8382999" cy="366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民國三十二年，張愛玲在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紫羅蘭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雜誌發表第一篇小說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沉香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屑</a:t>
            </a:r>
            <a:r>
              <a:rPr lang="en-US" altLang="zh-TW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爐香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，引起各方注目，迅速成為當時上海最紅的作家。隔年，小說集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傳奇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由上海雜誌社出版發行，散文集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流言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由上海五洲書報社出版，自編四幕八場話劇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傾城之戀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公演，達到個人寫作生涯的高峰。這段時間張愛玲積極創作，努力爭取發表與出版機會，她曾說：「成名要趁早。」</a:t>
            </a:r>
          </a:p>
        </p:txBody>
      </p:sp>
      <p:sp>
        <p:nvSpPr>
          <p:cNvPr id="1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5168B74-E481-4D4D-9C0F-20C5F86DE4FE}"/>
              </a:ext>
            </a:extLst>
          </p:cNvPr>
          <p:cNvSpPr txBox="1"/>
          <p:nvPr/>
        </p:nvSpPr>
        <p:spPr>
          <a:xfrm>
            <a:off x="-1" y="2154046"/>
            <a:ext cx="297518" cy="1503554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生平與事蹟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9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1" y="285430"/>
            <a:ext cx="4615544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30589"/>
            <a:ext cx="45642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不能終老的才子佳人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9407EF-51A1-4C9B-A55F-B37C8E3E77A9}"/>
              </a:ext>
            </a:extLst>
          </p:cNvPr>
          <p:cNvSpPr/>
          <p:nvPr/>
        </p:nvSpPr>
        <p:spPr>
          <a:xfrm>
            <a:off x="351698" y="1124369"/>
            <a:ext cx="8382999" cy="314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三十三年，二十四歲的張愛玲與年長十四歲、文采亦高的胡蘭成閃電結婚，婚書文曰：「胡蘭成與張愛玲簽訂終生，結為夫婦，願使歲月靜好，現世安穩。」前兩句為張愛玲所撰，後兩句為胡蘭成所撰，旁寫：炎櫻為媒證。但時局動盪，聚少離多，且胡蘭成風流多情，三年後隨即離異，兩人相愛卻終難相守。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5168B74-E481-4D4D-9C0F-20C5F86DE4FE}"/>
              </a:ext>
            </a:extLst>
          </p:cNvPr>
          <p:cNvSpPr txBox="1"/>
          <p:nvPr/>
        </p:nvSpPr>
        <p:spPr>
          <a:xfrm>
            <a:off x="-1" y="2154046"/>
            <a:ext cx="297518" cy="1503554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生平與事蹟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16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1" y="285430"/>
            <a:ext cx="239485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30589"/>
            <a:ext cx="45642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美國餘生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9407EF-51A1-4C9B-A55F-B37C8E3E77A9}"/>
              </a:ext>
            </a:extLst>
          </p:cNvPr>
          <p:cNvSpPr/>
          <p:nvPr/>
        </p:nvSpPr>
        <p:spPr>
          <a:xfrm>
            <a:off x="351698" y="1124369"/>
            <a:ext cx="838299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民國四十一年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，張愛玲赴港從事翻譯工作，隨後遷居美國紐約。民國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四十五年與劇作家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賴雅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結婚，民國五十六年賴雅去世。之後張愛玲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移居洛杉磯，開始幽居生活，鮮與外界聯繫。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民國八十四年九月八日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在洛杉磯租住公寓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內辭世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，享年七十六歲。遺體火化後撒於太平洋。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5168B74-E481-4D4D-9C0F-20C5F86DE4FE}"/>
              </a:ext>
            </a:extLst>
          </p:cNvPr>
          <p:cNvSpPr txBox="1"/>
          <p:nvPr/>
        </p:nvSpPr>
        <p:spPr>
          <a:xfrm>
            <a:off x="-1" y="2154046"/>
            <a:ext cx="297518" cy="1503554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生平與事蹟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5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57D48B2-A581-4380-A0C6-550F3A6989B2}"/>
              </a:ext>
            </a:extLst>
          </p:cNvPr>
          <p:cNvSpPr txBox="1"/>
          <p:nvPr/>
        </p:nvSpPr>
        <p:spPr>
          <a:xfrm>
            <a:off x="0" y="28543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181FF6D-74E2-454F-BFDB-D6289611731C}"/>
              </a:ext>
            </a:extLst>
          </p:cNvPr>
          <p:cNvSpPr/>
          <p:nvPr/>
        </p:nvSpPr>
        <p:spPr>
          <a:xfrm>
            <a:off x="-1" y="285430"/>
            <a:ext cx="2346961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12C8A5C3-B14C-4F90-82EB-B833B9DD486B}"/>
              </a:ext>
            </a:extLst>
          </p:cNvPr>
          <p:cNvSpPr txBox="1"/>
          <p:nvPr/>
        </p:nvSpPr>
        <p:spPr>
          <a:xfrm>
            <a:off x="250132" y="332708"/>
            <a:ext cx="312443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寫作理念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1127496-FFB0-4259-8B39-8059B017D064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488CD70-E6D0-4A31-93E0-A35D148E3478}"/>
              </a:ext>
            </a:extLst>
          </p:cNvPr>
          <p:cNvGrpSpPr/>
          <p:nvPr/>
        </p:nvGrpSpPr>
        <p:grpSpPr>
          <a:xfrm>
            <a:off x="876876" y="1121710"/>
            <a:ext cx="7274347" cy="954107"/>
            <a:chOff x="1802694" y="1618092"/>
            <a:chExt cx="7274347" cy="954107"/>
          </a:xfrm>
        </p:grpSpPr>
        <p:sp>
          <p:nvSpPr>
            <p:cNvPr id="16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7093ABEC-4592-4B19-9567-075A450B765A}"/>
                </a:ext>
              </a:extLst>
            </p:cNvPr>
            <p:cNvSpPr txBox="1"/>
            <p:nvPr/>
          </p:nvSpPr>
          <p:spPr>
            <a:xfrm>
              <a:off x="2325629" y="1618092"/>
              <a:ext cx="6751412" cy="954107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just"/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好的作品是以人生的安穩做底子來描寫人生的飛揚的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77A561A-9462-4562-8EDB-E49C6813F340}"/>
                </a:ext>
              </a:extLst>
            </p:cNvPr>
            <p:cNvSpPr/>
            <p:nvPr/>
          </p:nvSpPr>
          <p:spPr>
            <a:xfrm>
              <a:off x="1802694" y="1666875"/>
              <a:ext cx="40473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8F1E1C4-7897-465E-8914-F61C427ABF6B}"/>
                </a:ext>
              </a:extLst>
            </p:cNvPr>
            <p:cNvSpPr/>
            <p:nvPr/>
          </p:nvSpPr>
          <p:spPr>
            <a:xfrm>
              <a:off x="1802694" y="1738270"/>
              <a:ext cx="40473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D7C92CD-717C-48C9-A1EE-5250EDA3B578}"/>
              </a:ext>
            </a:extLst>
          </p:cNvPr>
          <p:cNvGrpSpPr/>
          <p:nvPr/>
        </p:nvGrpSpPr>
        <p:grpSpPr>
          <a:xfrm>
            <a:off x="876878" y="2245387"/>
            <a:ext cx="5310561" cy="523220"/>
            <a:chOff x="1802696" y="3146748"/>
            <a:chExt cx="5310561" cy="523220"/>
          </a:xfrm>
        </p:grpSpPr>
        <p:sp>
          <p:nvSpPr>
            <p:cNvPr id="21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EB5C1A69-23DB-4E1D-9A2B-7A9BB5B084AE}"/>
                </a:ext>
              </a:extLst>
            </p:cNvPr>
            <p:cNvSpPr txBox="1"/>
            <p:nvPr/>
          </p:nvSpPr>
          <p:spPr>
            <a:xfrm>
              <a:off x="2325628" y="3146748"/>
              <a:ext cx="4787629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喜歡悲壯，更喜歡蒼涼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ABCF18D-32C5-43E5-85A6-1FA934AB7A78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534AAD0-E0A3-4669-8DFD-F1F6485FC012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3008997-FD56-40AF-9F89-254479C8C113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E4F4F66-83C7-41C8-AB5A-D6B9C4205193}"/>
              </a:ext>
            </a:extLst>
          </p:cNvPr>
          <p:cNvGrpSpPr/>
          <p:nvPr/>
        </p:nvGrpSpPr>
        <p:grpSpPr>
          <a:xfrm>
            <a:off x="876878" y="2938177"/>
            <a:ext cx="5310561" cy="523220"/>
            <a:chOff x="1802696" y="3146748"/>
            <a:chExt cx="5310561" cy="523220"/>
          </a:xfrm>
        </p:grpSpPr>
        <p:sp>
          <p:nvSpPr>
            <p:cNvPr id="25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C7ACD7F6-A8FE-4776-9D95-F61CBB017724}"/>
                </a:ext>
              </a:extLst>
            </p:cNvPr>
            <p:cNvSpPr txBox="1"/>
            <p:nvPr/>
          </p:nvSpPr>
          <p:spPr>
            <a:xfrm>
              <a:off x="2325628" y="3146748"/>
              <a:ext cx="4787629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喜歡參差對照的寫法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A431F25-456E-483C-A049-A71E83DC48A3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ADD4930-D72E-461A-9B69-66CC2C22A5E0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40581505-8CFF-45BF-BE51-B1CCD6BAEE1C}"/>
              </a:ext>
            </a:extLst>
          </p:cNvPr>
          <p:cNvGrpSpPr/>
          <p:nvPr/>
        </p:nvGrpSpPr>
        <p:grpSpPr>
          <a:xfrm>
            <a:off x="876878" y="3630966"/>
            <a:ext cx="6089979" cy="523220"/>
            <a:chOff x="1802696" y="3146748"/>
            <a:chExt cx="6089979" cy="523220"/>
          </a:xfrm>
        </p:grpSpPr>
        <p:sp>
          <p:nvSpPr>
            <p:cNvPr id="29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84055E70-3747-4BE0-9F4D-7D6A353F448B}"/>
                </a:ext>
              </a:extLst>
            </p:cNvPr>
            <p:cNvSpPr txBox="1"/>
            <p:nvPr/>
          </p:nvSpPr>
          <p:spPr>
            <a:xfrm>
              <a:off x="2325628" y="3146748"/>
              <a:ext cx="5567047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不喜歡素樸，也不贊成唯美派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A543416-137F-4236-949C-6BDDBCB425A2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6F8841D-D824-4E2E-ABAD-D59D35302F86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8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84367"/>
            <a:ext cx="6945088" cy="1040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84368"/>
            <a:ext cx="6636932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好的作品是以人生的安穩做底子來描寫人生的飛揚的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C8BC9B7-9F75-4D5C-BD95-9BA739C593D2}"/>
              </a:ext>
            </a:extLst>
          </p:cNvPr>
          <p:cNvSpPr txBox="1"/>
          <p:nvPr/>
        </p:nvSpPr>
        <p:spPr>
          <a:xfrm>
            <a:off x="-1" y="2154046"/>
            <a:ext cx="297518" cy="915725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寫作理念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80D915E-057C-4B0E-8A62-B106A2944025}"/>
              </a:ext>
            </a:extLst>
          </p:cNvPr>
          <p:cNvSpPr/>
          <p:nvPr/>
        </p:nvSpPr>
        <p:spPr>
          <a:xfrm>
            <a:off x="351698" y="1289832"/>
            <a:ext cx="8382999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張愛玲認為在文學史上，多半作品皆是描寫逸興飛揚、壯闊豪邁的人生。她認為真正的好作品，應該以</a:t>
            </a:r>
            <a:r>
              <a:rPr lang="zh-TW" altLang="en-US" sz="2800" spc="-8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平穩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的人生基礎上去描寫人生的</a:t>
            </a:r>
            <a:r>
              <a:rPr lang="zh-TW" altLang="en-US" sz="2800" spc="-8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飛揚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。這樣的作品特別能帶給讀者啟示。</a:t>
            </a:r>
          </a:p>
        </p:txBody>
      </p:sp>
    </p:spTree>
    <p:extLst>
      <p:ext uri="{BB962C8B-B14F-4D97-AF65-F5344CB8AC3E}">
        <p14:creationId xmlns:p14="http://schemas.microsoft.com/office/powerpoint/2010/main" val="20420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1" y="285430"/>
            <a:ext cx="5133704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30589"/>
            <a:ext cx="493876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喜歡悲壯，更喜歡蒼涼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9407EF-51A1-4C9B-A55F-B37C8E3E77A9}"/>
              </a:ext>
            </a:extLst>
          </p:cNvPr>
          <p:cNvSpPr/>
          <p:nvPr/>
        </p:nvSpPr>
        <p:spPr>
          <a:xfrm>
            <a:off x="351698" y="1124369"/>
            <a:ext cx="8382999" cy="263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張愛玲不喜歡壯烈，她喜歡悲壯，更喜歡蒼涼。她認為壯烈的文學作品，只有力，缺乏美，也缺乏人性。悲壯，稍微好一些，就像大紅配大綠，有種強烈對照的美，但刺激性大於啟發性。而</a:t>
            </a:r>
            <a:r>
              <a:rPr lang="zh-TW" altLang="en-US" sz="2800" spc="-8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蒼涼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，就像葱綠配桃紅，</a:t>
            </a:r>
            <a:r>
              <a:rPr lang="zh-TW" altLang="en-US" sz="2800" spc="-8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是一種參差對照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，會讓讀者產生雋永的回味。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B78E950-1913-47EA-ADA5-C6139F341457}"/>
              </a:ext>
            </a:extLst>
          </p:cNvPr>
          <p:cNvSpPr txBox="1"/>
          <p:nvPr/>
        </p:nvSpPr>
        <p:spPr>
          <a:xfrm>
            <a:off x="-1" y="2154046"/>
            <a:ext cx="297518" cy="915725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寫作理念</a:t>
            </a:r>
          </a:p>
        </p:txBody>
      </p:sp>
    </p:spTree>
    <p:extLst>
      <p:ext uri="{BB962C8B-B14F-4D97-AF65-F5344CB8AC3E}">
        <p14:creationId xmlns:p14="http://schemas.microsoft.com/office/powerpoint/2010/main" val="3096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1" y="285430"/>
            <a:ext cx="4693921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30589"/>
            <a:ext cx="434222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喜歡參差對照的寫法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9407EF-51A1-4C9B-A55F-B37C8E3E77A9}"/>
              </a:ext>
            </a:extLst>
          </p:cNvPr>
          <p:cNvSpPr/>
          <p:nvPr/>
        </p:nvSpPr>
        <p:spPr>
          <a:xfrm>
            <a:off x="351698" y="1124369"/>
            <a:ext cx="8382999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所謂參差對照，不是大悲與大喜、大是與大非、純善與萬惡的對比描述，而是</a:t>
            </a:r>
            <a:r>
              <a:rPr lang="zh-TW" altLang="en-US" sz="2800" spc="-8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大悲之中存有一份小確幸，大喜中偏有小煩惱；虛偽之中有真實，浮華之中有素樸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。張愛玲覺得這種描述比較接近真實的人生。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B78E950-1913-47EA-ADA5-C6139F341457}"/>
              </a:ext>
            </a:extLst>
          </p:cNvPr>
          <p:cNvSpPr txBox="1"/>
          <p:nvPr/>
        </p:nvSpPr>
        <p:spPr>
          <a:xfrm>
            <a:off x="-1" y="2154046"/>
            <a:ext cx="297518" cy="915725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寫作理念</a:t>
            </a:r>
          </a:p>
        </p:txBody>
      </p:sp>
    </p:spTree>
    <p:extLst>
      <p:ext uri="{BB962C8B-B14F-4D97-AF65-F5344CB8AC3E}">
        <p14:creationId xmlns:p14="http://schemas.microsoft.com/office/powerpoint/2010/main" val="4562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1" y="285430"/>
            <a:ext cx="6474824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30589"/>
            <a:ext cx="635390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不喜歡素樸，也不贊成唯美派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9407EF-51A1-4C9B-A55F-B37C8E3E77A9}"/>
              </a:ext>
            </a:extLst>
          </p:cNvPr>
          <p:cNvSpPr/>
          <p:nvPr/>
        </p:nvSpPr>
        <p:spPr>
          <a:xfrm>
            <a:off x="351699" y="1124369"/>
            <a:ext cx="8522336" cy="314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張愛玲認為「</a:t>
            </a:r>
            <a:r>
              <a:rPr lang="zh-TW" altLang="en-US" sz="2800" spc="-8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美的東西不一定偉大，但偉大的東西總是美的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」好作品應該具有華麗的美感。然而，她也不贊成唯美派，太唯美的作品就像溪澗之水的浪花是輕佻的。所以，她以參差對照手法寫出現代人的虛偽之中有真實，浮華之中有素樸。如此一來，她的作品便像大海，微波粼粼之下飽蓄著洪濤大浪的氣象，有沉穩雋永之美。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B78E950-1913-47EA-ADA5-C6139F341457}"/>
              </a:ext>
            </a:extLst>
          </p:cNvPr>
          <p:cNvSpPr txBox="1"/>
          <p:nvPr/>
        </p:nvSpPr>
        <p:spPr>
          <a:xfrm>
            <a:off x="-1" y="2154046"/>
            <a:ext cx="297518" cy="915725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寫作理念</a:t>
            </a:r>
          </a:p>
        </p:txBody>
      </p:sp>
    </p:spTree>
    <p:extLst>
      <p:ext uri="{BB962C8B-B14F-4D97-AF65-F5344CB8AC3E}">
        <p14:creationId xmlns:p14="http://schemas.microsoft.com/office/powerpoint/2010/main" val="10251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57D48B2-A581-4380-A0C6-550F3A6989B2}"/>
              </a:ext>
            </a:extLst>
          </p:cNvPr>
          <p:cNvSpPr txBox="1"/>
          <p:nvPr/>
        </p:nvSpPr>
        <p:spPr>
          <a:xfrm>
            <a:off x="0" y="28543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181FF6D-74E2-454F-BFDB-D6289611731C}"/>
              </a:ext>
            </a:extLst>
          </p:cNvPr>
          <p:cNvSpPr/>
          <p:nvPr/>
        </p:nvSpPr>
        <p:spPr>
          <a:xfrm>
            <a:off x="-1" y="285430"/>
            <a:ext cx="3622767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12C8A5C3-B14C-4F90-82EB-B833B9DD486B}"/>
              </a:ext>
            </a:extLst>
          </p:cNvPr>
          <p:cNvSpPr txBox="1"/>
          <p:nvPr/>
        </p:nvSpPr>
        <p:spPr>
          <a:xfrm>
            <a:off x="250132" y="332708"/>
            <a:ext cx="63379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1127496-FFB0-4259-8B39-8059B017D064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488CD70-E6D0-4A31-93E0-A35D148E3478}"/>
              </a:ext>
            </a:extLst>
          </p:cNvPr>
          <p:cNvGrpSpPr/>
          <p:nvPr/>
        </p:nvGrpSpPr>
        <p:grpSpPr>
          <a:xfrm>
            <a:off x="876876" y="1394456"/>
            <a:ext cx="2367974" cy="523220"/>
            <a:chOff x="1802694" y="1618092"/>
            <a:chExt cx="2367974" cy="523220"/>
          </a:xfrm>
        </p:grpSpPr>
        <p:sp>
          <p:nvSpPr>
            <p:cNvPr id="16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7093ABEC-4592-4B19-9567-075A450B765A}"/>
                </a:ext>
              </a:extLst>
            </p:cNvPr>
            <p:cNvSpPr txBox="1"/>
            <p:nvPr/>
          </p:nvSpPr>
          <p:spPr>
            <a:xfrm>
              <a:off x="2325629" y="1618092"/>
              <a:ext cx="1845039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just"/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散文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77A561A-9462-4562-8EDB-E49C6813F340}"/>
                </a:ext>
              </a:extLst>
            </p:cNvPr>
            <p:cNvSpPr/>
            <p:nvPr/>
          </p:nvSpPr>
          <p:spPr>
            <a:xfrm>
              <a:off x="1802694" y="1666875"/>
              <a:ext cx="40473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8F1E1C4-7897-465E-8914-F61C427ABF6B}"/>
                </a:ext>
              </a:extLst>
            </p:cNvPr>
            <p:cNvSpPr/>
            <p:nvPr/>
          </p:nvSpPr>
          <p:spPr>
            <a:xfrm>
              <a:off x="1802694" y="1738270"/>
              <a:ext cx="40473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D7C92CD-717C-48C9-A1EE-5250EDA3B578}"/>
              </a:ext>
            </a:extLst>
          </p:cNvPr>
          <p:cNvGrpSpPr/>
          <p:nvPr/>
        </p:nvGrpSpPr>
        <p:grpSpPr>
          <a:xfrm>
            <a:off x="876878" y="2337512"/>
            <a:ext cx="2612447" cy="523220"/>
            <a:chOff x="1802696" y="3146748"/>
            <a:chExt cx="2612447" cy="523220"/>
          </a:xfrm>
        </p:grpSpPr>
        <p:sp>
          <p:nvSpPr>
            <p:cNvPr id="21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EB5C1A69-23DB-4E1D-9A2B-7A9BB5B084AE}"/>
                </a:ext>
              </a:extLst>
            </p:cNvPr>
            <p:cNvSpPr txBox="1"/>
            <p:nvPr/>
          </p:nvSpPr>
          <p:spPr>
            <a:xfrm>
              <a:off x="2325629" y="3146748"/>
              <a:ext cx="2089514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小說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ABCF18D-32C5-43E5-85A6-1FA934AB7A78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534AAD0-E0A3-4669-8DFD-F1F6485FC012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3518AE8-8146-47A1-BC85-A7104DDB273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B55F9BC4-845F-4094-B3C3-6968BFFDB3D0}"/>
              </a:ext>
            </a:extLst>
          </p:cNvPr>
          <p:cNvGrpSpPr/>
          <p:nvPr/>
        </p:nvGrpSpPr>
        <p:grpSpPr>
          <a:xfrm>
            <a:off x="876878" y="3280568"/>
            <a:ext cx="2612447" cy="523220"/>
            <a:chOff x="1802696" y="3146748"/>
            <a:chExt cx="2612447" cy="523220"/>
          </a:xfrm>
        </p:grpSpPr>
        <p:sp>
          <p:nvSpPr>
            <p:cNvPr id="46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071EEAF4-3CFB-46B9-88F6-8E9A2C6D8F99}"/>
                </a:ext>
              </a:extLst>
            </p:cNvPr>
            <p:cNvSpPr txBox="1"/>
            <p:nvPr/>
          </p:nvSpPr>
          <p:spPr>
            <a:xfrm>
              <a:off x="2325629" y="3146748"/>
              <a:ext cx="2089514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作品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7303890-6BA1-4956-9444-26C74FC8F9CD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45D9628-647C-4565-8E84-04DF0B7E51D0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145868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FEDE405-D60D-4823-B508-5F4F2816FDA0}"/>
              </a:ext>
            </a:extLst>
          </p:cNvPr>
          <p:cNvSpPr/>
          <p:nvPr/>
        </p:nvSpPr>
        <p:spPr>
          <a:xfrm>
            <a:off x="351699" y="1124369"/>
            <a:ext cx="8280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筆法機警，書寫人生的蒼涼</a:t>
            </a:r>
            <a:r>
              <a:rPr lang="zh-TW" altLang="en-US" sz="2800" spc="-8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spc="-8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algn="just">
              <a:lnSpc>
                <a:spcPct val="120000"/>
              </a:lnSpc>
            </a:pP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散文最大特點是機警，多以語錄、隨筆形式呈現人生的機趣和蒼涼，她不喜歡太過感性的筆調，喜歡以犀利敏捷筆法，直逼冷酷的現實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spc="-8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0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145868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FEDE405-D60D-4823-B508-5F4F2816FDA0}"/>
              </a:ext>
            </a:extLst>
          </p:cNvPr>
          <p:cNvSpPr/>
          <p:nvPr/>
        </p:nvSpPr>
        <p:spPr>
          <a:xfrm>
            <a:off x="351699" y="1124369"/>
            <a:ext cx="8280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書寫生活瑣事，趣味盎然</a:t>
            </a:r>
            <a:r>
              <a:rPr lang="zh-TW" altLang="en-US" sz="2800" spc="-8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spc="-8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algn="just">
              <a:lnSpc>
                <a:spcPct val="120000"/>
              </a:lnSpc>
            </a:pP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寫日常細瑣事務，而且能寫得趣味盎然，平凡生活在她筆下被精心營造成生動的世界。她在散文中談吃、談穿、談錢、談自己，常有令人捧腹叫絕之語，流露出她對世俗生活的精細觀察與特有體會，並在細微處見出人生的深刻。</a:t>
            </a:r>
          </a:p>
        </p:txBody>
      </p:sp>
    </p:spTree>
    <p:extLst>
      <p:ext uri="{BB962C8B-B14F-4D97-AF65-F5344CB8AC3E}">
        <p14:creationId xmlns:p14="http://schemas.microsoft.com/office/powerpoint/2010/main" val="25444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145868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FEDE405-D60D-4823-B508-5F4F2816FDA0}"/>
              </a:ext>
            </a:extLst>
          </p:cNvPr>
          <p:cNvSpPr/>
          <p:nvPr/>
        </p:nvSpPr>
        <p:spPr>
          <a:xfrm>
            <a:off x="351699" y="1124369"/>
            <a:ext cx="8280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精緻文字織就傳神警句</a:t>
            </a:r>
            <a:r>
              <a:rPr lang="zh-TW" altLang="en-US" sz="2800" spc="-8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spc="-8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9400" algn="just">
              <a:lnSpc>
                <a:spcPct val="120000"/>
              </a:lnSpc>
            </a:pP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不重結構設計，卻著力於文字經營，絕妙的雋語警句使得文中處處閃亮著妍麗。在現代作家中被引用的名言數量，張愛玲是名列前茅的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4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67F0C3FA-E67F-4A47-B52F-BA0D562CC51A}"/>
              </a:ext>
            </a:extLst>
          </p:cNvPr>
          <p:cNvGrpSpPr/>
          <p:nvPr/>
        </p:nvGrpSpPr>
        <p:grpSpPr>
          <a:xfrm>
            <a:off x="2795587" y="1828800"/>
            <a:ext cx="3552825" cy="965700"/>
            <a:chOff x="1323975" y="1828800"/>
            <a:chExt cx="3552825" cy="9657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6226FE4-1D12-447F-BB14-E8E52E3BFB4C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7195B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9C9DA986-C273-4D8D-86F5-D1301E3F40C4}"/>
                </a:ext>
              </a:extLst>
            </p:cNvPr>
            <p:cNvSpPr txBox="1"/>
            <p:nvPr/>
          </p:nvSpPr>
          <p:spPr>
            <a:xfrm>
              <a:off x="2457450" y="1957707"/>
              <a:ext cx="241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課前引導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7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145868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FEDE405-D60D-4823-B508-5F4F2816FDA0}"/>
              </a:ext>
            </a:extLst>
          </p:cNvPr>
          <p:cNvSpPr/>
          <p:nvPr/>
        </p:nvSpPr>
        <p:spPr>
          <a:xfrm>
            <a:off x="351699" y="1124369"/>
            <a:ext cx="8280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+mj-lt"/>
              <a:buAutoNum type="arabicPeriod" startAt="4"/>
            </a:pPr>
            <a:r>
              <a:rPr lang="zh-TW" altLang="en-US" sz="2800" spc="-8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巧</a:t>
            </a:r>
            <a:r>
              <a:rPr lang="zh-TW" altLang="en-US" sz="2800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用雙關、摹寫，呈現獨特美感藝術</a:t>
            </a:r>
            <a:r>
              <a:rPr lang="zh-TW" altLang="en-US" sz="2800" spc="-8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spc="-8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algn="just">
              <a:lnSpc>
                <a:spcPct val="120000"/>
              </a:lnSpc>
            </a:pP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用「雙關」技巧，呈現多重指涉的意趣。例如：她的散文集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張看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，意指她的張望，亦是外界對她的張望。此外，張愛玲喜歡將聲音、顏色、氣味等感官摹寫與譬喻、形象等技巧錯置使用，形成一種獨特的美學。</a:t>
            </a:r>
          </a:p>
        </p:txBody>
      </p:sp>
    </p:spTree>
    <p:extLst>
      <p:ext uri="{BB962C8B-B14F-4D97-AF65-F5344CB8AC3E}">
        <p14:creationId xmlns:p14="http://schemas.microsoft.com/office/powerpoint/2010/main" val="35357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145868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小說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37BAC10-4AEF-4D74-BE11-FB020F2B5C33}"/>
              </a:ext>
            </a:extLst>
          </p:cNvPr>
          <p:cNvSpPr/>
          <p:nvPr/>
        </p:nvSpPr>
        <p:spPr>
          <a:xfrm>
            <a:off x="351699" y="1124369"/>
            <a:ext cx="85223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書寫女性，展現獨特視角：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張愛玲的創作意識和描摹對象都圍繞在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女性自身經歷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與心理反應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，凸顯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父權社會中女性無力掙脫的困境。</a:t>
            </a:r>
          </a:p>
          <a:p>
            <a:pPr marL="288000" indent="-28800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充滿都會時代感：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張愛玲的作品有明顯的都市特徵和清晰的時代感，特別是三、四○年代的上海，準確體現了時代地域的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特色以及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歷史的變遷。</a:t>
            </a:r>
          </a:p>
        </p:txBody>
      </p:sp>
    </p:spTree>
    <p:extLst>
      <p:ext uri="{BB962C8B-B14F-4D97-AF65-F5344CB8AC3E}">
        <p14:creationId xmlns:p14="http://schemas.microsoft.com/office/powerpoint/2010/main" val="22836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145868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小說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F9BDAD-1775-4334-BDD2-D8DAF6F65FAF}"/>
              </a:ext>
            </a:extLst>
          </p:cNvPr>
          <p:cNvSpPr/>
          <p:nvPr/>
        </p:nvSpPr>
        <p:spPr>
          <a:xfrm>
            <a:off x="351699" y="1124369"/>
            <a:ext cx="8522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追求蒼涼的美感：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她在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自己的文章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寫道：「我是喜歡悲壯，更喜歡蒼涼。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」認為蒼涼有更深長的回味。</a:t>
            </a:r>
          </a:p>
          <a:p>
            <a:pPr marL="288000" indent="-288000" algn="just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spc="-8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承襲中國古典小說傳統</a:t>
            </a:r>
            <a:r>
              <a:rPr lang="zh-TW" altLang="en-US" sz="2800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張愛玲在小說創作上，不管是人物造型、景物描繪、布局設色、語言風韻等，都有中國古典小說的痕跡。</a:t>
            </a:r>
            <a:endParaRPr lang="zh-TW" altLang="en-US" sz="28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15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F3E3F6C3-7C40-4BA3-919F-48867C952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53777"/>
              </p:ext>
            </p:extLst>
          </p:nvPr>
        </p:nvGraphicFramePr>
        <p:xfrm>
          <a:off x="351698" y="1132114"/>
          <a:ext cx="85212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330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7065870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小說集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zh-TW" sz="2600" b="0" kern="120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《張愛玲短篇小說集》、《傳奇》、《怨女》、《赤地之戀》、《秧歌》、《紅玫瑰與白玫瑰》、《同學少年都不賤》等。</a:t>
                      </a:r>
                      <a:endParaRPr lang="zh-TW" altLang="en-US" sz="2600" b="0" kern="1200" spc="-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散文集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流言</a:t>
                      </a:r>
                      <a:r>
                        <a:rPr lang="en-US" altLang="zh-TW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華麗緣</a:t>
                      </a:r>
                      <a:r>
                        <a:rPr lang="en-US" altLang="zh-TW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張看</a:t>
                      </a:r>
                      <a:r>
                        <a:rPr lang="en-US" altLang="zh-TW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6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29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500" b="1" dirty="0" smtClean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學術著作</a:t>
                      </a:r>
                      <a:endParaRPr lang="zh-TW" altLang="en-US" sz="2500" b="1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紅樓夢魘</a:t>
                      </a: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72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譯作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海上花開</a:t>
                      </a: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海上花落</a:t>
                      </a:r>
                      <a:r>
                        <a:rPr lang="en-US" altLang="zh-TW" sz="2600" b="0" kern="120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zh-TW" sz="2600" b="0" kern="120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（以上為中翻英）</a:t>
                      </a:r>
                      <a:r>
                        <a:rPr lang="zh-TW" altLang="en-US" sz="2600" b="0" kern="120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愛默生選集</a:t>
                      </a:r>
                      <a:r>
                        <a:rPr lang="en-US" altLang="zh-TW" sz="2600" b="0" kern="120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zh-TW" sz="2600" b="0" kern="120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（英翻中）</a:t>
                      </a:r>
                      <a:r>
                        <a:rPr lang="zh-TW" altLang="en-US" sz="2600" b="0" kern="120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2600" b="0" kern="1200" spc="-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81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600" b="1" dirty="0" smtClean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劇本</a:t>
                      </a:r>
                      <a:endParaRPr lang="zh-TW" altLang="en-US" sz="2600" b="1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不了情</a:t>
                      </a: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太太萬歲</a:t>
                      </a: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小兒女</a:t>
                      </a:r>
                      <a:r>
                        <a:rPr lang="en-US" altLang="zh-TW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kern="120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79541"/>
                  </a:ext>
                </a:extLst>
              </a:tr>
            </a:tbl>
          </a:graphicData>
        </a:graphic>
      </p:graphicFrame>
      <p:pic>
        <p:nvPicPr>
          <p:cNvPr id="16" name="圖片 15">
            <a:extLst>
              <a:ext uri="{FF2B5EF4-FFF2-40B4-BE49-F238E27FC236}">
                <a16:creationId xmlns:a16="http://schemas.microsoft.com/office/drawing/2014/main" id="{9604E1CB-5910-4259-89CD-CFB8CF4D28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80" y="3908365"/>
            <a:ext cx="1041919" cy="123513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145868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</a:p>
        </p:txBody>
      </p:sp>
      <p:sp>
        <p:nvSpPr>
          <p:cNvPr id="1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10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0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F3E3F6C3-7C40-4BA3-919F-48867C952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36336"/>
              </p:ext>
            </p:extLst>
          </p:nvPr>
        </p:nvGraphicFramePr>
        <p:xfrm>
          <a:off x="351698" y="1132114"/>
          <a:ext cx="85212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251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6181949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重要小說集：傳奇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TW" altLang="en-US" sz="2700" b="0" spc="-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600" b="1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張愛玲的小說集。最初由上海雜誌社</a:t>
                      </a:r>
                      <a:r>
                        <a:rPr lang="zh-TW" altLang="en-US" sz="2800" b="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在民國三十三年八月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出版，張愛玲五○年代到了香港，便將這增訂本重版，書名改為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張愛玲短篇小說集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。後來分拆為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傾城之戀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第一爐香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41626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234260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重要作品</a:t>
            </a:r>
          </a:p>
        </p:txBody>
      </p:sp>
      <p:sp>
        <p:nvSpPr>
          <p:cNvPr id="1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10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1B74639-4127-45FE-B89E-75A992567A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64" t="10528" r="21679" b="13770"/>
          <a:stretch/>
        </p:blipFill>
        <p:spPr>
          <a:xfrm>
            <a:off x="474484" y="1759031"/>
            <a:ext cx="2096114" cy="28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F3E3F6C3-7C40-4BA3-919F-48867C952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82667"/>
              </p:ext>
            </p:extLst>
          </p:nvPr>
        </p:nvGraphicFramePr>
        <p:xfrm>
          <a:off x="351698" y="1132114"/>
          <a:ext cx="8521200" cy="365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251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6181949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重要小說集：半生緣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TW" altLang="en-US" sz="2700" b="0" spc="-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600" b="1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為張愛玲第一部完整的長篇小說。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故事描述顧曼楨和沈世鈞之間的愛情故事，兩人相愛卻因誤會而離散，歷</a:t>
                      </a:r>
                      <a:r>
                        <a:rPr lang="zh-TW" altLang="en-US" sz="2800" b="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盡滄桑後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再相遇，只能感慨萬千：「我們回不去了。」書中道</a:t>
                      </a:r>
                      <a:r>
                        <a:rPr lang="zh-TW" altLang="en-US" sz="2800" b="0" spc="-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盡世事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無常，是張愛玲的經典作品。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41626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234260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重要作品</a:t>
            </a:r>
          </a:p>
        </p:txBody>
      </p:sp>
      <p:sp>
        <p:nvSpPr>
          <p:cNvPr id="1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10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032E8ED-21F3-4CAA-AEED-9E45501BFD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84" t="6022" r="21132" b="13167"/>
          <a:stretch/>
        </p:blipFill>
        <p:spPr>
          <a:xfrm>
            <a:off x="531058" y="1781883"/>
            <a:ext cx="1982966" cy="27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F3E3F6C3-7C40-4BA3-919F-48867C952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41164"/>
              </p:ext>
            </p:extLst>
          </p:nvPr>
        </p:nvGraphicFramePr>
        <p:xfrm>
          <a:off x="351698" y="1132114"/>
          <a:ext cx="8521200" cy="365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251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6181949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重要散文集：張看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TW" altLang="en-US" sz="2700" b="0" spc="-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600" b="1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張愛玲的散文集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張看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，意指她的張望，亦是外界對她的張望。當中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憶胡適之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是名篇，傳誦一時。董橋多年後說，他雖非張迷，但也迷她的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張看</a:t>
                      </a:r>
                      <a:r>
                        <a:rPr lang="en-US" altLang="zh-TW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b="0" spc="-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，說「真淵博，悶人悶事都讓她寫出學問來，文字尤其上乘。」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41626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234260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重要作品</a:t>
            </a:r>
          </a:p>
        </p:txBody>
      </p:sp>
      <p:sp>
        <p:nvSpPr>
          <p:cNvPr id="1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512263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寫作特色與作品</a:t>
            </a:r>
          </a:p>
        </p:txBody>
      </p:sp>
      <p:sp>
        <p:nvSpPr>
          <p:cNvPr id="10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7C1D67B4-36B0-4C72-B547-17CE5125FF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365" t="16041" r="28460" b="16259"/>
          <a:stretch/>
        </p:blipFill>
        <p:spPr>
          <a:xfrm>
            <a:off x="634184" y="1781883"/>
            <a:ext cx="1776713" cy="27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263643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BBC06EA-1CAA-417E-B356-659561A6EF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319E615A-3D9A-4ADA-A872-8B28C7CCF4F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3E5FB38-A540-492C-8E56-0F35D164A02B}"/>
              </a:ext>
            </a:extLst>
          </p:cNvPr>
          <p:cNvSpPr txBox="1"/>
          <p:nvPr/>
        </p:nvSpPr>
        <p:spPr>
          <a:xfrm>
            <a:off x="0" y="428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664220-E5FF-49EB-8AFC-DD04412445F3}"/>
              </a:ext>
            </a:extLst>
          </p:cNvPr>
          <p:cNvSpPr/>
          <p:nvPr/>
        </p:nvSpPr>
        <p:spPr>
          <a:xfrm>
            <a:off x="351699" y="1124369"/>
            <a:ext cx="8522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b="1" spc="-8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文壇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傾服者眾，形成「張學」、「張派」</a:t>
            </a:r>
            <a:endParaRPr lang="en-US" altLang="zh-TW" sz="2800" b="1" spc="-8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私淑張愛玲的作家很多，最初模仿的有施叔青和白先勇，後來的李昂、朱天文、朱天心、三毛、袁瓊瓊、蘇偉貞等人，也都受她的影響。朱西甯、水晶、夏志清等人都是張愛玲迷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1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263643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BBC06EA-1CAA-417E-B356-659561A6EF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319E615A-3D9A-4ADA-A872-8B28C7CCF4F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3E5FB38-A540-492C-8E56-0F35D164A02B}"/>
              </a:ext>
            </a:extLst>
          </p:cNvPr>
          <p:cNvSpPr txBox="1"/>
          <p:nvPr/>
        </p:nvSpPr>
        <p:spPr>
          <a:xfrm>
            <a:off x="0" y="428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664220-E5FF-49EB-8AFC-DD04412445F3}"/>
              </a:ext>
            </a:extLst>
          </p:cNvPr>
          <p:cNvSpPr/>
          <p:nvPr/>
        </p:nvSpPr>
        <p:spPr>
          <a:xfrm>
            <a:off x="351699" y="1124369"/>
            <a:ext cx="85223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b="1" spc="-8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文壇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傾服者眾，形成「張學」、「張派」</a:t>
            </a:r>
            <a:endParaRPr lang="en-US" altLang="zh-TW" sz="2800" b="1" spc="-8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雖然張愛玲的創作高峰只集中在一九四三年至一九四五年秋這兩、三年間，卻已成為現代文學史上不可忽視的一顆明星。她的家世、個性、婚姻、作品、魅力</a:t>
            </a:r>
            <a:r>
              <a:rPr lang="en-US" altLang="zh-TW" sz="28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構築了難以比擬的張愛玲的豐富世界，以致於文壇形成了「張學」、「張派」、「張腔」的特殊現象。 </a:t>
            </a:r>
          </a:p>
        </p:txBody>
      </p:sp>
    </p:spTree>
    <p:extLst>
      <p:ext uri="{BB962C8B-B14F-4D97-AF65-F5344CB8AC3E}">
        <p14:creationId xmlns:p14="http://schemas.microsoft.com/office/powerpoint/2010/main" val="19220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8A6FC3C-9099-4328-AAEC-EF9F058A03D1}"/>
              </a:ext>
            </a:extLst>
          </p:cNvPr>
          <p:cNvSpPr/>
          <p:nvPr/>
        </p:nvSpPr>
        <p:spPr>
          <a:xfrm>
            <a:off x="0" y="3716765"/>
            <a:ext cx="9144000" cy="1170915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EDB3F8-95DA-4B6B-9E71-674063BECC66}"/>
              </a:ext>
            </a:extLst>
          </p:cNvPr>
          <p:cNvSpPr/>
          <p:nvPr/>
        </p:nvSpPr>
        <p:spPr>
          <a:xfrm>
            <a:off x="351698" y="3762394"/>
            <a:ext cx="852233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南方朔：「許多人是時間愈久，愈被遺忘，張愛玲則是愈來愈被記得。」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D5E8C0-C017-4853-9675-60A9D05A58FC}"/>
              </a:ext>
            </a:extLst>
          </p:cNvPr>
          <p:cNvSpPr/>
          <p:nvPr/>
        </p:nvSpPr>
        <p:spPr>
          <a:xfrm>
            <a:off x="-1" y="2424407"/>
            <a:ext cx="9144000" cy="1170915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E831C64-B286-4720-8B07-F1FB3A26B837}"/>
              </a:ext>
            </a:extLst>
          </p:cNvPr>
          <p:cNvSpPr/>
          <p:nvPr/>
        </p:nvSpPr>
        <p:spPr>
          <a:xfrm>
            <a:off x="0" y="1132048"/>
            <a:ext cx="9144000" cy="1170915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263643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3E5FB38-A540-492C-8E56-0F35D164A02B}"/>
              </a:ext>
            </a:extLst>
          </p:cNvPr>
          <p:cNvSpPr txBox="1"/>
          <p:nvPr/>
        </p:nvSpPr>
        <p:spPr>
          <a:xfrm>
            <a:off x="0" y="428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664220-E5FF-49EB-8AFC-DD04412445F3}"/>
              </a:ext>
            </a:extLst>
          </p:cNvPr>
          <p:cNvSpPr/>
          <p:nvPr/>
        </p:nvSpPr>
        <p:spPr>
          <a:xfrm>
            <a:off x="351699" y="1177677"/>
            <a:ext cx="852233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夏志清：「張愛玲是今日中國最優秀、最重要的作家之一，凡是中國人都應當閱讀張愛玲的作品。」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A50D6D-124A-4949-B532-7DBBAD724B98}"/>
              </a:ext>
            </a:extLst>
          </p:cNvPr>
          <p:cNvSpPr/>
          <p:nvPr/>
        </p:nvSpPr>
        <p:spPr>
          <a:xfrm>
            <a:off x="351698" y="2470035"/>
            <a:ext cx="852233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白先勇：「張愛玲的寫作風格獨樹一格，不僅是富麗堂皇，更是充滿了豐富的意象。」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3EDB53C-6B0D-4FC0-AFCD-AF04F3B3ECE1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9BBC06EA-1CAA-417E-B356-659561A6EF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319E615A-3D9A-4ADA-A872-8B28C7CCF4F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4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AC5ABB-F8A7-45B4-9100-B065ADEE0185}"/>
              </a:ext>
            </a:extLst>
          </p:cNvPr>
          <p:cNvSpPr/>
          <p:nvPr/>
        </p:nvSpPr>
        <p:spPr>
          <a:xfrm>
            <a:off x="351698" y="1124369"/>
            <a:ext cx="8574587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你認識自己嗎？知道自己有哪些優點和不足？</a:t>
            </a:r>
          </a:p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張愛玲回顧成長歷程，誠實地寫出她的聰敏與愚笨，驕傲與自卑，以及對生命的感悟。透過本文認識張愛玲的同時，我們也可以試著正視自己的能與不能，接納獨特的自己，思考如何開創人生。 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AA39066-8C37-4485-8F1A-C680CA22D006}"/>
              </a:ext>
            </a:extLst>
          </p:cNvPr>
          <p:cNvSpPr txBox="1"/>
          <p:nvPr/>
        </p:nvSpPr>
        <p:spPr>
          <a:xfrm>
            <a:off x="351698" y="391708"/>
            <a:ext cx="206057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</p:spTree>
    <p:extLst>
      <p:ext uri="{BB962C8B-B14F-4D97-AF65-F5344CB8AC3E}">
        <p14:creationId xmlns:p14="http://schemas.microsoft.com/office/powerpoint/2010/main" val="13176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AD5E8C0-C017-4853-9675-60A9D05A58FC}"/>
              </a:ext>
            </a:extLst>
          </p:cNvPr>
          <p:cNvSpPr/>
          <p:nvPr/>
        </p:nvSpPr>
        <p:spPr>
          <a:xfrm>
            <a:off x="-1" y="2424407"/>
            <a:ext cx="9144000" cy="1170915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E831C64-B286-4720-8B07-F1FB3A26B837}"/>
              </a:ext>
            </a:extLst>
          </p:cNvPr>
          <p:cNvSpPr/>
          <p:nvPr/>
        </p:nvSpPr>
        <p:spPr>
          <a:xfrm>
            <a:off x="0" y="1132048"/>
            <a:ext cx="9144000" cy="1170915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263643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BBC06EA-1CAA-417E-B356-659561A6EF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319E615A-3D9A-4ADA-A872-8B28C7CCF4F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3E5FB38-A540-492C-8E56-0F35D164A02B}"/>
              </a:ext>
            </a:extLst>
          </p:cNvPr>
          <p:cNvSpPr txBox="1"/>
          <p:nvPr/>
        </p:nvSpPr>
        <p:spPr>
          <a:xfrm>
            <a:off x="0" y="428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664220-E5FF-49EB-8AFC-DD04412445F3}"/>
              </a:ext>
            </a:extLst>
          </p:cNvPr>
          <p:cNvSpPr/>
          <p:nvPr/>
        </p:nvSpPr>
        <p:spPr>
          <a:xfrm>
            <a:off x="351699" y="1177677"/>
            <a:ext cx="852233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王德威：「五四以來，以數量有限的作品，而能贏得讀者持續支持的中國作家，除魯迅外，只有張愛玲。」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A50D6D-124A-4949-B532-7DBBAD724B98}"/>
              </a:ext>
            </a:extLst>
          </p:cNvPr>
          <p:cNvSpPr/>
          <p:nvPr/>
        </p:nvSpPr>
        <p:spPr>
          <a:xfrm>
            <a:off x="351698" y="2470035"/>
            <a:ext cx="852233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侯孝賢：「創作者最大的希望，是像張愛玲一樣創造出可以留傳下來的不朽作品。」</a:t>
            </a: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3EDB53C-6B0D-4FC0-AFCD-AF04F3B3ECE1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1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655D863-25EC-4763-83C3-A0CEACF1D84A}"/>
              </a:ext>
            </a:extLst>
          </p:cNvPr>
          <p:cNvSpPr txBox="1"/>
          <p:nvPr/>
        </p:nvSpPr>
        <p:spPr>
          <a:xfrm>
            <a:off x="0" y="28543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A54A26-0D29-4BF1-A7AE-19EE395AD771}"/>
              </a:ext>
            </a:extLst>
          </p:cNvPr>
          <p:cNvSpPr/>
          <p:nvPr/>
        </p:nvSpPr>
        <p:spPr>
          <a:xfrm>
            <a:off x="-1" y="285430"/>
            <a:ext cx="4524104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6AD10EA-3C93-49A9-9F57-F83EE86FA76F}"/>
              </a:ext>
            </a:extLst>
          </p:cNvPr>
          <p:cNvSpPr txBox="1"/>
          <p:nvPr/>
        </p:nvSpPr>
        <p:spPr>
          <a:xfrm>
            <a:off x="250132" y="332708"/>
            <a:ext cx="489663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您所不知道的張愛玲 </a:t>
            </a: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41D9280-DDC4-4119-931A-F2E0B15672FE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272761C-0F79-4046-8E3B-67594759C3AA}"/>
              </a:ext>
            </a:extLst>
          </p:cNvPr>
          <p:cNvGrpSpPr/>
          <p:nvPr/>
        </p:nvGrpSpPr>
        <p:grpSpPr>
          <a:xfrm>
            <a:off x="876876" y="1428201"/>
            <a:ext cx="7274347" cy="523220"/>
            <a:chOff x="1802694" y="1618092"/>
            <a:chExt cx="7274347" cy="523220"/>
          </a:xfrm>
        </p:grpSpPr>
        <p:sp>
          <p:nvSpPr>
            <p:cNvPr id="15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04AB492-1F34-49CE-ADB2-2557625C32B6}"/>
                </a:ext>
              </a:extLst>
            </p:cNvPr>
            <p:cNvSpPr txBox="1"/>
            <p:nvPr/>
          </p:nvSpPr>
          <p:spPr>
            <a:xfrm>
              <a:off x="2325629" y="1618092"/>
              <a:ext cx="6751412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標準路痴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0509D77-62AA-4AAC-A537-201B7D8E70D0}"/>
                </a:ext>
              </a:extLst>
            </p:cNvPr>
            <p:cNvSpPr/>
            <p:nvPr/>
          </p:nvSpPr>
          <p:spPr>
            <a:xfrm>
              <a:off x="1802694" y="1666875"/>
              <a:ext cx="40473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A062102-6216-4454-BE29-0089372A4912}"/>
                </a:ext>
              </a:extLst>
            </p:cNvPr>
            <p:cNvSpPr/>
            <p:nvPr/>
          </p:nvSpPr>
          <p:spPr>
            <a:xfrm>
              <a:off x="1802694" y="1738270"/>
              <a:ext cx="40473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FBBAD377-5B70-4861-8578-FF5EBFA7CACF}"/>
              </a:ext>
            </a:extLst>
          </p:cNvPr>
          <p:cNvGrpSpPr/>
          <p:nvPr/>
        </p:nvGrpSpPr>
        <p:grpSpPr>
          <a:xfrm>
            <a:off x="876878" y="2170642"/>
            <a:ext cx="5012293" cy="523220"/>
            <a:chOff x="1802696" y="3146748"/>
            <a:chExt cx="5012293" cy="523220"/>
          </a:xfrm>
        </p:grpSpPr>
        <p:sp>
          <p:nvSpPr>
            <p:cNvPr id="19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D5C707D7-AA70-4810-8CBD-A1CFFA23E272}"/>
                </a:ext>
              </a:extLst>
            </p:cNvPr>
            <p:cNvSpPr txBox="1"/>
            <p:nvPr/>
          </p:nvSpPr>
          <p:spPr>
            <a:xfrm>
              <a:off x="2325629" y="3146748"/>
              <a:ext cx="4489360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懶散的奇才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993137E-4BE5-48F0-B2BB-B4BAC9BF27C0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86DE02-69E0-4F3A-9A04-4E124DA07204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9BAE95B-90A3-4805-9C0A-FBFCBCF89979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D9DA058-06A8-4699-8A1D-F8248428718F}"/>
              </a:ext>
            </a:extLst>
          </p:cNvPr>
          <p:cNvGrpSpPr/>
          <p:nvPr/>
        </p:nvGrpSpPr>
        <p:grpSpPr>
          <a:xfrm>
            <a:off x="876876" y="2915450"/>
            <a:ext cx="5012293" cy="523220"/>
            <a:chOff x="1802696" y="3146748"/>
            <a:chExt cx="5012293" cy="523220"/>
          </a:xfrm>
        </p:grpSpPr>
        <p:sp>
          <p:nvSpPr>
            <p:cNvPr id="23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BC5ECEE7-6E0C-4074-BBB8-65C2968C15FC}"/>
                </a:ext>
              </a:extLst>
            </p:cNvPr>
            <p:cNvSpPr txBox="1"/>
            <p:nvPr/>
          </p:nvSpPr>
          <p:spPr>
            <a:xfrm>
              <a:off x="2325629" y="3146748"/>
              <a:ext cx="4489360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最討厭蝨子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347F824-49F3-4DC8-85DC-A0B8B6B6431F}"/>
                </a:ext>
              </a:extLst>
            </p:cNvPr>
            <p:cNvSpPr/>
            <p:nvPr/>
          </p:nvSpPr>
          <p:spPr>
            <a:xfrm>
              <a:off x="1802696" y="3195530"/>
              <a:ext cx="404734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36DD15E-21F0-4F05-BFC0-5FBCAA3795CB}"/>
                </a:ext>
              </a:extLst>
            </p:cNvPr>
            <p:cNvSpPr/>
            <p:nvPr/>
          </p:nvSpPr>
          <p:spPr>
            <a:xfrm>
              <a:off x="1802696" y="3266925"/>
              <a:ext cx="404734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8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2403568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1057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標準路痴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91285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您所不知道的張愛玲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F9BDAD-1775-4334-BDD2-D8DAF6F65FAF}"/>
              </a:ext>
            </a:extLst>
          </p:cNvPr>
          <p:cNvSpPr/>
          <p:nvPr/>
        </p:nvSpPr>
        <p:spPr>
          <a:xfrm>
            <a:off x="351699" y="1124369"/>
            <a:ext cx="8522336" cy="371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不太認識路，一間房住了兩年，問她電鈴在哪裡還是一臉茫然。平常出門的時候總是坐車，只要告訴車夫往哪裡去，車夫就把車子開到目的地，一向不留意路牌。有一回，她勸弟弟去工部局圖書館借書，就告訴弟弟坐電車到一個什麼樣的房子下車，向左走沒幾步路就到，連路名、站名都不曉得。她弟弟說：「你不要覺得奇怪，我們國學大師章太炎先生也是不認識路的。大概有天才的人，總跟別人兩樣點吧。」</a:t>
            </a:r>
          </a:p>
        </p:txBody>
      </p:sp>
    </p:spTree>
    <p:extLst>
      <p:ext uri="{BB962C8B-B14F-4D97-AF65-F5344CB8AC3E}">
        <p14:creationId xmlns:p14="http://schemas.microsoft.com/office/powerpoint/2010/main" val="38623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FBF9BDAD-1775-4334-BDD2-D8DAF6F65FAF}"/>
              </a:ext>
            </a:extLst>
          </p:cNvPr>
          <p:cNvSpPr/>
          <p:nvPr/>
        </p:nvSpPr>
        <p:spPr>
          <a:xfrm>
            <a:off x="351699" y="980256"/>
            <a:ext cx="852233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7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張愛玲的國文老師汪宏聲</a:t>
            </a: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裡，她是一個「瘦骨嶙峋」、「不燙髮」、「衣飾也並不入時」、「不交朋友，不活動，精神長期的萎靡不振」的學生。平常總是十分沉默地坐在最後一排最末一個座位上，「表情頗為板滯」，連老師當著全班朗讀她的作文表揚時，也毫無表情。她是出了名欠交作業的學生，每次總用「我忘了」做藉口，上課也不專心聽講，不停在紙上畫著教師的素描。但考試成績總是</a:t>
            </a:r>
            <a:r>
              <a:rPr lang="en-US" altLang="zh-TW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或甲，老師也不常跟她計較。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2865122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57438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懶散的奇才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91285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您所不知道的張愛玲 </a:t>
            </a:r>
          </a:p>
        </p:txBody>
      </p:sp>
    </p:spTree>
    <p:extLst>
      <p:ext uri="{BB962C8B-B14F-4D97-AF65-F5344CB8AC3E}">
        <p14:creationId xmlns:p14="http://schemas.microsoft.com/office/powerpoint/2010/main" val="12273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FBF9BDAD-1775-4334-BDD2-D8DAF6F65FAF}"/>
              </a:ext>
            </a:extLst>
          </p:cNvPr>
          <p:cNvSpPr/>
          <p:nvPr/>
        </p:nvSpPr>
        <p:spPr>
          <a:xfrm>
            <a:off x="351699" y="1121710"/>
            <a:ext cx="8522336" cy="366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晚年深受蝨子之苦，總覺得身上有蝨子爬來爬去。為了怕蝨子鑽到頭髮裡，便把頭髮剪了，以後一直戴假髮。她也認為這個「咬嚙性的小煩惱」是人與人接觸所帶來的麻煩之一，因此甚少與人接觸，連幫忙買菜的朋友也只能把菜放在門外，她自己提進來。更不可思議的是，她至少曾兩度因此搬家，為了這個討厭的小東西，躲了一輩子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9BD3C24-B711-4DED-9BA9-85218143DBE0}"/>
              </a:ext>
            </a:extLst>
          </p:cNvPr>
          <p:cNvSpPr/>
          <p:nvPr/>
        </p:nvSpPr>
        <p:spPr>
          <a:xfrm>
            <a:off x="-2" y="285430"/>
            <a:ext cx="2865122" cy="688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30589"/>
            <a:ext cx="257438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最討厭蝨子</a:t>
            </a:r>
          </a:p>
        </p:txBody>
      </p:sp>
      <p:sp>
        <p:nvSpPr>
          <p:cNvPr id="10" name="箭號: 向右 5">
            <a:extLst>
              <a:ext uri="{FF2B5EF4-FFF2-40B4-BE49-F238E27FC236}">
                <a16:creationId xmlns:a16="http://schemas.microsoft.com/office/drawing/2014/main" id="{02FEA484-0531-4F56-839C-691445DEA21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1B135904-DD1B-44C6-9957-976CFEE63F06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7C715F7-CD83-43E3-9630-33AC821047AD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44BBF43-5B86-41FF-A463-205C0EE2AEA6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4ABFF83-AB89-4B68-A3B3-8C02CD6FC3A1}"/>
              </a:ext>
            </a:extLst>
          </p:cNvPr>
          <p:cNvSpPr txBox="1"/>
          <p:nvPr/>
        </p:nvSpPr>
        <p:spPr>
          <a:xfrm>
            <a:off x="-1" y="2154046"/>
            <a:ext cx="297518" cy="191285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您所不知道的張愛玲 </a:t>
            </a:r>
          </a:p>
        </p:txBody>
      </p:sp>
    </p:spTree>
    <p:extLst>
      <p:ext uri="{BB962C8B-B14F-4D97-AF65-F5344CB8AC3E}">
        <p14:creationId xmlns:p14="http://schemas.microsoft.com/office/powerpoint/2010/main" val="9085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作者一生居留過哪些城市？請舉出三處，並簡要說明這些城市對作者的意義。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369858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上海：出生及成長之地。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香港：大學求學之地。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洛杉磯：晚年隱居之地。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3" y="115613"/>
            <a:ext cx="728007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3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6C3BF2-E90D-40D4-82D5-D066EB733914}"/>
              </a:ext>
            </a:extLst>
          </p:cNvPr>
          <p:cNvSpPr/>
          <p:nvPr/>
        </p:nvSpPr>
        <p:spPr>
          <a:xfrm>
            <a:off x="7991667" y="0"/>
            <a:ext cx="115233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P.119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6562E2B-F195-4774-8EB6-4E3A28D33E87}"/>
              </a:ext>
            </a:extLst>
          </p:cNvPr>
          <p:cNvSpPr txBox="1"/>
          <p:nvPr/>
        </p:nvSpPr>
        <p:spPr>
          <a:xfrm>
            <a:off x="7324955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19B4A6E-0D44-42D7-9722-FA9397606857}"/>
              </a:ext>
            </a:extLst>
          </p:cNvPr>
          <p:cNvSpPr txBox="1"/>
          <p:nvPr/>
        </p:nvSpPr>
        <p:spPr>
          <a:xfrm>
            <a:off x="1260397" y="115613"/>
            <a:ext cx="728007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42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請用一句話，簡述作者小說、散文的風格。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369858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小說：華麗而蒼涼。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散文：清新冷冽。／透顯深沉人生況味。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6C3BF2-E90D-40D4-82D5-D066EB733914}"/>
              </a:ext>
            </a:extLst>
          </p:cNvPr>
          <p:cNvSpPr/>
          <p:nvPr/>
        </p:nvSpPr>
        <p:spPr>
          <a:xfrm>
            <a:off x="7991667" y="0"/>
            <a:ext cx="115233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P.119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6562E2B-F195-4774-8EB6-4E3A28D33E87}"/>
              </a:ext>
            </a:extLst>
          </p:cNvPr>
          <p:cNvSpPr txBox="1"/>
          <p:nvPr/>
        </p:nvSpPr>
        <p:spPr>
          <a:xfrm>
            <a:off x="7324955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A5A1D15-EBA4-44E8-B964-D9BAE42AC982}"/>
              </a:ext>
            </a:extLst>
          </p:cNvPr>
          <p:cNvSpPr txBox="1"/>
          <p:nvPr/>
        </p:nvSpPr>
        <p:spPr>
          <a:xfrm>
            <a:off x="460713" y="115613"/>
            <a:ext cx="728007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3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1A78153-4C8A-40BB-925C-4374C6A58575}"/>
              </a:ext>
            </a:extLst>
          </p:cNvPr>
          <p:cNvSpPr txBox="1"/>
          <p:nvPr/>
        </p:nvSpPr>
        <p:spPr>
          <a:xfrm>
            <a:off x="1260397" y="115613"/>
            <a:ext cx="728007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0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群組 42">
            <a:extLst>
              <a:ext uri="{FF2B5EF4-FFF2-40B4-BE49-F238E27FC236}">
                <a16:creationId xmlns:a16="http://schemas.microsoft.com/office/drawing/2014/main" id="{A1525572-73BD-41F2-9AC9-1BCDB8883BD2}"/>
              </a:ext>
            </a:extLst>
          </p:cNvPr>
          <p:cNvGrpSpPr/>
          <p:nvPr/>
        </p:nvGrpSpPr>
        <p:grpSpPr>
          <a:xfrm>
            <a:off x="3066196" y="541443"/>
            <a:ext cx="3011607" cy="646331"/>
            <a:chOff x="1462816" y="1834299"/>
            <a:chExt cx="3011607" cy="64633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66BD3C2-816A-480A-BF33-6FD12CAFBF83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7195B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74500E88-FC69-4B5F-A31F-347290D4812C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FE959DA5-6DC4-4A27-9F1B-49DC1582A6C3}"/>
              </a:ext>
            </a:extLst>
          </p:cNvPr>
          <p:cNvGrpSpPr/>
          <p:nvPr/>
        </p:nvGrpSpPr>
        <p:grpSpPr>
          <a:xfrm>
            <a:off x="832512" y="1187773"/>
            <a:ext cx="6661214" cy="523220"/>
            <a:chOff x="1802694" y="1618093"/>
            <a:chExt cx="6661214" cy="523220"/>
          </a:xfrm>
        </p:grpSpPr>
        <p:sp>
          <p:nvSpPr>
            <p:cNvPr id="63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C2B46EEE-3AE0-43EA-8E0A-D765B98011FC}"/>
                </a:ext>
              </a:extLst>
            </p:cNvPr>
            <p:cNvSpPr txBox="1"/>
            <p:nvPr/>
          </p:nvSpPr>
          <p:spPr>
            <a:xfrm>
              <a:off x="2419971" y="1618093"/>
              <a:ext cx="6043937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我是一個古怪的女孩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91445AF-715A-4BEB-9A6C-858FC57201B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240539AC-F145-44D9-8A82-CEED6207E3E3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4DD8A2BA-C2F8-4A05-9BE5-82DD0C516E45}"/>
              </a:ext>
            </a:extLst>
          </p:cNvPr>
          <p:cNvGrpSpPr/>
          <p:nvPr/>
        </p:nvGrpSpPr>
        <p:grpSpPr>
          <a:xfrm>
            <a:off x="832512" y="1792984"/>
            <a:ext cx="6595174" cy="523220"/>
            <a:chOff x="1802695" y="3146748"/>
            <a:chExt cx="6595174" cy="523220"/>
          </a:xfrm>
        </p:grpSpPr>
        <p:sp>
          <p:nvSpPr>
            <p:cNvPr id="67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8CE7BDA-9FC1-45DB-8A15-3148BFBDA980}"/>
                </a:ext>
              </a:extLst>
            </p:cNvPr>
            <p:cNvSpPr txBox="1"/>
            <p:nvPr/>
          </p:nvSpPr>
          <p:spPr>
            <a:xfrm>
              <a:off x="2419972" y="3146748"/>
              <a:ext cx="5977897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加上一點美國式的宣傳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B156FE95-A6CE-4217-A819-17AC1E3BEA58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67066093-EA98-4263-AABE-11004AC79D51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8A937BDB-2207-4AAB-ACF4-9EF9DFE2FBE1}"/>
              </a:ext>
            </a:extLst>
          </p:cNvPr>
          <p:cNvGrpSpPr/>
          <p:nvPr/>
        </p:nvGrpSpPr>
        <p:grpSpPr>
          <a:xfrm>
            <a:off x="832512" y="2398195"/>
            <a:ext cx="6446402" cy="523220"/>
            <a:chOff x="1802695" y="3146748"/>
            <a:chExt cx="6446402" cy="523220"/>
          </a:xfrm>
        </p:grpSpPr>
        <p:sp>
          <p:nvSpPr>
            <p:cNvPr id="71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251BD2DB-821F-4D26-A6CE-C161A8D11D42}"/>
                </a:ext>
              </a:extLst>
            </p:cNvPr>
            <p:cNvSpPr txBox="1"/>
            <p:nvPr/>
          </p:nvSpPr>
          <p:spPr>
            <a:xfrm>
              <a:off x="2419972" y="3146748"/>
              <a:ext cx="5829125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我僅有的課外讀物是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 </a:t>
              </a:r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　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FBC86093-5AC1-42A4-BC12-DC679A07F863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394DC7AA-A07E-4048-AC95-B8DCE76E47B3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7EE8B669-9CF4-4721-92EA-B175D9128EAE}"/>
              </a:ext>
            </a:extLst>
          </p:cNvPr>
          <p:cNvGrpSpPr/>
          <p:nvPr/>
        </p:nvGrpSpPr>
        <p:grpSpPr>
          <a:xfrm>
            <a:off x="832512" y="3003406"/>
            <a:ext cx="7567631" cy="523220"/>
            <a:chOff x="1802695" y="3146748"/>
            <a:chExt cx="7567631" cy="523220"/>
          </a:xfrm>
        </p:grpSpPr>
        <p:sp>
          <p:nvSpPr>
            <p:cNvPr id="75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D3BF8FA0-C767-4BAA-B1D5-B423E80292E5}"/>
                </a:ext>
              </a:extLst>
            </p:cNvPr>
            <p:cNvSpPr txBox="1"/>
            <p:nvPr/>
          </p:nvSpPr>
          <p:spPr>
            <a:xfrm>
              <a:off x="2419972" y="3146748"/>
              <a:ext cx="6950354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我特地將半打練習簿縫在一起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2F98272D-B888-4DDC-90A1-E82C306C26CD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323532A3-CA56-4E08-81C0-D17AA11BE85D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63079345-19BA-4512-BCF1-CFE4E713F370}"/>
              </a:ext>
            </a:extLst>
          </p:cNvPr>
          <p:cNvGrpSpPr/>
          <p:nvPr/>
        </p:nvGrpSpPr>
        <p:grpSpPr>
          <a:xfrm>
            <a:off x="832512" y="3608617"/>
            <a:ext cx="7393459" cy="523220"/>
            <a:chOff x="1802695" y="3146748"/>
            <a:chExt cx="7393459" cy="523220"/>
          </a:xfrm>
        </p:grpSpPr>
        <p:sp>
          <p:nvSpPr>
            <p:cNvPr id="79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D7EA7441-A48C-4FD0-92D4-F72F6CDA3DBA}"/>
                </a:ext>
              </a:extLst>
            </p:cNvPr>
            <p:cNvSpPr txBox="1"/>
            <p:nvPr/>
          </p:nvSpPr>
          <p:spPr>
            <a:xfrm>
              <a:off x="2419972" y="3146748"/>
              <a:ext cx="6776182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九歲時，我躊躇著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15D794E-7B57-42DC-AD29-8B6F8B2640D2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DB1AFDEA-CF9B-419D-AF88-6774AD0B3FF7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E43B724-EAF9-46D9-999F-8BE477D22E76}"/>
              </a:ext>
            </a:extLst>
          </p:cNvPr>
          <p:cNvGrpSpPr/>
          <p:nvPr/>
        </p:nvGrpSpPr>
        <p:grpSpPr>
          <a:xfrm>
            <a:off x="832512" y="4213829"/>
            <a:ext cx="7393459" cy="523220"/>
            <a:chOff x="1802695" y="3146748"/>
            <a:chExt cx="7393459" cy="523220"/>
          </a:xfrm>
        </p:grpSpPr>
        <p:sp>
          <p:nvSpPr>
            <p:cNvPr id="26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ADBBFFED-CD46-47FB-90D4-B97AD48D14BC}"/>
                </a:ext>
              </a:extLst>
            </p:cNvPr>
            <p:cNvSpPr txBox="1"/>
            <p:nvPr/>
          </p:nvSpPr>
          <p:spPr>
            <a:xfrm>
              <a:off x="2419972" y="3146748"/>
              <a:ext cx="6776182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對於色彩、音符、字眼，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9D14EC1-5DBA-4FAC-88F4-29CFA2CF238D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5EC6474-626F-4CBE-A4DB-43242BBDBA65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６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B1E04542-4BD0-439C-8545-F2CCF4D6C045}"/>
              </a:ext>
            </a:extLst>
          </p:cNvPr>
          <p:cNvSpPr/>
          <p:nvPr/>
        </p:nvSpPr>
        <p:spPr>
          <a:xfrm>
            <a:off x="8311488" y="4451487"/>
            <a:ext cx="289700" cy="28556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右 6">
            <a:extLst>
              <a:ext uri="{FF2B5EF4-FFF2-40B4-BE49-F238E27FC236}">
                <a16:creationId xmlns:a16="http://schemas.microsoft.com/office/drawing/2014/main" id="{04A32779-B657-4AE2-9E4A-1D37ED2F9256}"/>
              </a:ext>
            </a:extLst>
          </p:cNvPr>
          <p:cNvSpPr/>
          <p:nvPr/>
        </p:nvSpPr>
        <p:spPr>
          <a:xfrm flipH="1">
            <a:off x="7904135" y="4451487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2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群組 42">
            <a:extLst>
              <a:ext uri="{FF2B5EF4-FFF2-40B4-BE49-F238E27FC236}">
                <a16:creationId xmlns:a16="http://schemas.microsoft.com/office/drawing/2014/main" id="{A1525572-73BD-41F2-9AC9-1BCDB8883BD2}"/>
              </a:ext>
            </a:extLst>
          </p:cNvPr>
          <p:cNvGrpSpPr/>
          <p:nvPr/>
        </p:nvGrpSpPr>
        <p:grpSpPr>
          <a:xfrm>
            <a:off x="3066196" y="541443"/>
            <a:ext cx="3011607" cy="646331"/>
            <a:chOff x="1462816" y="1834299"/>
            <a:chExt cx="3011607" cy="64633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66BD3C2-816A-480A-BF33-6FD12CAFBF83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7195B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74500E88-FC69-4B5F-A31F-347290D4812C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FE959DA5-6DC4-4A27-9F1B-49DC1582A6C3}"/>
              </a:ext>
            </a:extLst>
          </p:cNvPr>
          <p:cNvGrpSpPr/>
          <p:nvPr/>
        </p:nvGrpSpPr>
        <p:grpSpPr>
          <a:xfrm>
            <a:off x="832512" y="1187773"/>
            <a:ext cx="7323065" cy="523220"/>
            <a:chOff x="1802694" y="1618093"/>
            <a:chExt cx="7323065" cy="523220"/>
          </a:xfrm>
        </p:grpSpPr>
        <p:sp>
          <p:nvSpPr>
            <p:cNvPr id="63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C2B46EEE-3AE0-43EA-8E0A-D765B98011FC}"/>
                </a:ext>
              </a:extLst>
            </p:cNvPr>
            <p:cNvSpPr txBox="1"/>
            <p:nvPr/>
          </p:nvSpPr>
          <p:spPr>
            <a:xfrm>
              <a:off x="2419971" y="1618093"/>
              <a:ext cx="670578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在學校裡我得到自由發展。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91445AF-715A-4BEB-9A6C-858FC57201B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240539AC-F145-44D9-8A82-CEED6207E3E3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4DD8A2BA-C2F8-4A05-9BE5-82DD0C516E45}"/>
              </a:ext>
            </a:extLst>
          </p:cNvPr>
          <p:cNvGrpSpPr/>
          <p:nvPr/>
        </p:nvGrpSpPr>
        <p:grpSpPr>
          <a:xfrm>
            <a:off x="832512" y="1792984"/>
            <a:ext cx="6595174" cy="523220"/>
            <a:chOff x="1802695" y="3146748"/>
            <a:chExt cx="6595174" cy="523220"/>
          </a:xfrm>
        </p:grpSpPr>
        <p:sp>
          <p:nvSpPr>
            <p:cNvPr id="67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8CE7BDA-9FC1-45DB-8A15-3148BFBDA980}"/>
                </a:ext>
              </a:extLst>
            </p:cNvPr>
            <p:cNvSpPr txBox="1"/>
            <p:nvPr/>
          </p:nvSpPr>
          <p:spPr>
            <a:xfrm>
              <a:off x="2419972" y="3146748"/>
              <a:ext cx="5977897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我發現我不會削蘋果。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B156FE95-A6CE-4217-A819-17AC1E3BEA58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67066093-EA98-4263-AABE-11004AC79D51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8A937BDB-2207-4AAB-ACF4-9EF9DFE2FBE1}"/>
              </a:ext>
            </a:extLst>
          </p:cNvPr>
          <p:cNvGrpSpPr/>
          <p:nvPr/>
        </p:nvGrpSpPr>
        <p:grpSpPr>
          <a:xfrm>
            <a:off x="832512" y="2398195"/>
            <a:ext cx="8311488" cy="523220"/>
            <a:chOff x="1802695" y="3146748"/>
            <a:chExt cx="8311488" cy="523220"/>
          </a:xfrm>
        </p:grpSpPr>
        <p:sp>
          <p:nvSpPr>
            <p:cNvPr id="71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251BD2DB-821F-4D26-A6CE-C161A8D11D42}"/>
                </a:ext>
              </a:extLst>
            </p:cNvPr>
            <p:cNvSpPr txBox="1"/>
            <p:nvPr/>
          </p:nvSpPr>
          <p:spPr>
            <a:xfrm>
              <a:off x="2419972" y="3146748"/>
              <a:ext cx="7694211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我母親給我兩年的時間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 </a:t>
              </a:r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　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FBC86093-5AC1-42A4-BC12-DC679A07F863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394DC7AA-A07E-4048-AC95-B8DCE76E47B3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7EE8B669-9CF4-4721-92EA-B175D9128EAE}"/>
              </a:ext>
            </a:extLst>
          </p:cNvPr>
          <p:cNvGrpSpPr/>
          <p:nvPr/>
        </p:nvGrpSpPr>
        <p:grpSpPr>
          <a:xfrm>
            <a:off x="832512" y="3003406"/>
            <a:ext cx="7567631" cy="523220"/>
            <a:chOff x="1802695" y="3146748"/>
            <a:chExt cx="7567631" cy="523220"/>
          </a:xfrm>
        </p:grpSpPr>
        <p:sp>
          <p:nvSpPr>
            <p:cNvPr id="75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D3BF8FA0-C767-4BAA-B1D5-B423E80292E5}"/>
                </a:ext>
              </a:extLst>
            </p:cNvPr>
            <p:cNvSpPr txBox="1"/>
            <p:nvPr/>
          </p:nvSpPr>
          <p:spPr>
            <a:xfrm>
              <a:off x="2419972" y="3146748"/>
              <a:ext cx="6950354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在待人接物的常識方面，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2F98272D-B888-4DDC-90A1-E82C306C26CD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323532A3-CA56-4E08-81C0-D17AA11BE85D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63079345-19BA-4512-BCF1-CFE4E713F370}"/>
              </a:ext>
            </a:extLst>
          </p:cNvPr>
          <p:cNvGrpSpPr/>
          <p:nvPr/>
        </p:nvGrpSpPr>
        <p:grpSpPr>
          <a:xfrm>
            <a:off x="832512" y="3608617"/>
            <a:ext cx="7393459" cy="523220"/>
            <a:chOff x="1802695" y="3146748"/>
            <a:chExt cx="7393459" cy="523220"/>
          </a:xfrm>
        </p:grpSpPr>
        <p:sp>
          <p:nvSpPr>
            <p:cNvPr id="79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D7EA7441-A48C-4FD0-92D4-F72F6CDA3DBA}"/>
                </a:ext>
              </a:extLst>
            </p:cNvPr>
            <p:cNvSpPr txBox="1"/>
            <p:nvPr/>
          </p:nvSpPr>
          <p:spPr>
            <a:xfrm>
              <a:off x="2419972" y="3146748"/>
              <a:ext cx="6776182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生活的藝術，有一部分</a:t>
              </a:r>
              <a:r>
                <a:rPr lang="en-US" altLang="zh-TW" sz="28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15D794E-7B57-42DC-AD29-8B6F8B2640D2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DB1AFDEA-CF9B-419D-AF88-6774AD0B3FF7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1" name="箭號: 向右 5">
            <a:extLst>
              <a:ext uri="{FF2B5EF4-FFF2-40B4-BE49-F238E27FC236}">
                <a16:creationId xmlns:a16="http://schemas.microsoft.com/office/drawing/2014/main" id="{EB2AC206-DAA3-494A-AC9A-3C26699D224C}"/>
              </a:ext>
            </a:extLst>
          </p:cNvPr>
          <p:cNvSpPr/>
          <p:nvPr/>
        </p:nvSpPr>
        <p:spPr>
          <a:xfrm>
            <a:off x="8311488" y="4451487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9880BD59-A4A4-463A-A84E-48BB7F3620B4}"/>
              </a:ext>
            </a:extLst>
          </p:cNvPr>
          <p:cNvSpPr/>
          <p:nvPr/>
        </p:nvSpPr>
        <p:spPr>
          <a:xfrm flipH="1">
            <a:off x="7904135" y="4451487"/>
            <a:ext cx="289700" cy="28556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7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群組 41">
            <a:extLst>
              <a:ext uri="{FF2B5EF4-FFF2-40B4-BE49-F238E27FC236}">
                <a16:creationId xmlns:a16="http://schemas.microsoft.com/office/drawing/2014/main" id="{CA09A725-E1CC-4951-8A90-CA07F1591EF4}"/>
              </a:ext>
            </a:extLst>
          </p:cNvPr>
          <p:cNvGrpSpPr/>
          <p:nvPr/>
        </p:nvGrpSpPr>
        <p:grpSpPr>
          <a:xfrm>
            <a:off x="4012221" y="3604820"/>
            <a:ext cx="625851" cy="481799"/>
            <a:chOff x="7838867" y="1161847"/>
            <a:chExt cx="625851" cy="481799"/>
          </a:xfrm>
        </p:grpSpPr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C9ADCEF9-354A-4C8F-AD82-527A20B9A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A55505C4-CDA3-4E1B-941A-6E41F74E9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8867" y="1161847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ㄊ</a:t>
              </a:r>
              <a:endParaRPr lang="en-US" altLang="zh-TW" sz="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ㄨㄣ</a:t>
              </a:r>
              <a:endParaRPr lang="en-US" altLang="zh-TW" sz="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85848E66-C0EA-4A79-8931-FC31EAC17AA1}"/>
              </a:ext>
            </a:extLst>
          </p:cNvPr>
          <p:cNvSpPr/>
          <p:nvPr/>
        </p:nvSpPr>
        <p:spPr>
          <a:xfrm>
            <a:off x="351698" y="561424"/>
            <a:ext cx="8290896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我是一個古怪的女孩，從小被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為天才，除了發展我的天才外別無生存的目標。然而，當童年的狂想逐漸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褪 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的時候，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3ABD018-931D-497E-9202-69A740AC0CC8}"/>
              </a:ext>
            </a:extLst>
          </p:cNvPr>
          <p:cNvCxnSpPr>
            <a:cxnSpLocks/>
          </p:cNvCxnSpPr>
          <p:nvPr/>
        </p:nvCxnSpPr>
        <p:spPr>
          <a:xfrm>
            <a:off x="477487" y="2859045"/>
            <a:ext cx="68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728" y="1698078"/>
            <a:ext cx="609550" cy="29867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31193F1D-E023-4DF9-AAC3-E389846AD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2869667"/>
            <a:ext cx="8007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破題，從小被視為「天才」，以發展天才作為人生夢想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5521765-EDC8-452A-B45C-A97B1DEB7DE9}"/>
              </a:ext>
            </a:extLst>
          </p:cNvPr>
          <p:cNvSpPr/>
          <p:nvPr/>
        </p:nvSpPr>
        <p:spPr>
          <a:xfrm>
            <a:off x="6829430" y="1185456"/>
            <a:ext cx="467359" cy="446274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80368E1-7281-4D69-BC5A-34C56AE9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30" y="1643469"/>
            <a:ext cx="136533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視，看作</a:t>
            </a:r>
          </a:p>
        </p:txBody>
      </p:sp>
      <p:sp>
        <p:nvSpPr>
          <p:cNvPr id="2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D60CBBB-3BE1-49B9-92B7-46BED4FEF772}"/>
              </a:ext>
            </a:extLst>
          </p:cNvPr>
          <p:cNvSpPr txBox="1"/>
          <p:nvPr/>
        </p:nvSpPr>
        <p:spPr>
          <a:xfrm>
            <a:off x="6012351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BBF06E2-C960-498B-8FA0-615ED49E6877}"/>
              </a:ext>
            </a:extLst>
          </p:cNvPr>
          <p:cNvSpPr txBox="1"/>
          <p:nvPr/>
        </p:nvSpPr>
        <p:spPr>
          <a:xfrm>
            <a:off x="6681546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86D0CF5-1EDA-40DD-BF3D-263E36E4287B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D4E9625-198B-4962-BCDE-CF40278F373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414BB6F-EF7A-4F9B-B5A6-3D2101D5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883" y="4054967"/>
            <a:ext cx="136533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顏色脫落</a:t>
            </a: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36F46264-A4B4-407B-9B0C-589FEBA02F59}"/>
              </a:ext>
            </a:extLst>
          </p:cNvPr>
          <p:cNvGrpSpPr/>
          <p:nvPr/>
        </p:nvGrpSpPr>
        <p:grpSpPr>
          <a:xfrm>
            <a:off x="433437" y="3334170"/>
            <a:ext cx="5525483" cy="701822"/>
            <a:chOff x="1056754" y="1715202"/>
            <a:chExt cx="5525483" cy="701822"/>
          </a:xfrm>
        </p:grpSpPr>
        <p:sp>
          <p:nvSpPr>
            <p:cNvPr id="46" name="等腰三角形 45">
              <a:extLst>
                <a:ext uri="{FF2B5EF4-FFF2-40B4-BE49-F238E27FC236}">
                  <a16:creationId xmlns:a16="http://schemas.microsoft.com/office/drawing/2014/main" id="{0B2094D4-A3F7-4A1B-A78E-F8AED00C4CB3}"/>
                </a:ext>
              </a:extLst>
            </p:cNvPr>
            <p:cNvSpPr/>
            <p:nvPr/>
          </p:nvSpPr>
          <p:spPr>
            <a:xfrm rot="5400000">
              <a:off x="1575778" y="1815455"/>
              <a:ext cx="280789" cy="112944"/>
            </a:xfrm>
            <a:prstGeom prst="triangle">
              <a:avLst/>
            </a:prstGeom>
            <a:solidFill>
              <a:srgbClr val="C74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本框 328">
              <a:extLst>
                <a:ext uri="{FF2B5EF4-FFF2-40B4-BE49-F238E27FC236}">
                  <a16:creationId xmlns:a16="http://schemas.microsoft.com/office/drawing/2014/main" id="{A058E763-95BD-4196-926E-0779C53C7D7B}"/>
                </a:ext>
              </a:extLst>
            </p:cNvPr>
            <p:cNvSpPr txBox="1"/>
            <p:nvPr/>
          </p:nvSpPr>
          <p:spPr>
            <a:xfrm>
              <a:off x="1065632" y="1732552"/>
              <a:ext cx="595035" cy="279767"/>
            </a:xfrm>
            <a:prstGeom prst="rect">
              <a:avLst/>
            </a:prstGeom>
            <a:solidFill>
              <a:srgbClr val="C74932"/>
            </a:solidFill>
            <a:ln w="1905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kern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修辭</a:t>
              </a:r>
            </a:p>
          </p:txBody>
        </p: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33ADF75B-EEFA-44FF-A45E-76FB7B65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56754" y="1732552"/>
              <a:ext cx="0" cy="684472"/>
            </a:xfrm>
            <a:prstGeom prst="line">
              <a:avLst/>
            </a:prstGeom>
            <a:ln w="19050">
              <a:solidFill>
                <a:srgbClr val="C74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01EE626B-1541-470F-980F-BC34F3E590EC}"/>
                </a:ext>
              </a:extLst>
            </p:cNvPr>
            <p:cNvCxnSpPr>
              <a:cxnSpLocks/>
            </p:cNvCxnSpPr>
            <p:nvPr/>
          </p:nvCxnSpPr>
          <p:spPr>
            <a:xfrm>
              <a:off x="6582237" y="1715202"/>
              <a:ext cx="0" cy="670537"/>
            </a:xfrm>
            <a:prstGeom prst="line">
              <a:avLst/>
            </a:prstGeom>
            <a:solidFill>
              <a:srgbClr val="C74932"/>
            </a:solidFill>
            <a:ln w="19050">
              <a:solidFill>
                <a:srgbClr val="C74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DCEFC90F-932D-4087-9F2B-85FF764A343F}"/>
                </a:ext>
              </a:extLst>
            </p:cNvPr>
            <p:cNvSpPr/>
            <p:nvPr/>
          </p:nvSpPr>
          <p:spPr>
            <a:xfrm rot="16200000" flipH="1">
              <a:off x="6369040" y="1815454"/>
              <a:ext cx="280789" cy="112944"/>
            </a:xfrm>
            <a:prstGeom prst="triangl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文字方塊 48">
            <a:extLst>
              <a:ext uri="{FF2B5EF4-FFF2-40B4-BE49-F238E27FC236}">
                <a16:creationId xmlns:a16="http://schemas.microsoft.com/office/drawing/2014/main" id="{D71C5B9E-CB30-4568-839B-0E5CA293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390" y="3354461"/>
            <a:ext cx="21678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形象化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EFFBF9-C1C4-463E-B79A-5E977FE0DA6C}"/>
              </a:ext>
            </a:extLst>
          </p:cNvPr>
          <p:cNvCxnSpPr>
            <a:cxnSpLocks/>
          </p:cNvCxnSpPr>
          <p:nvPr/>
        </p:nvCxnSpPr>
        <p:spPr>
          <a:xfrm>
            <a:off x="1312728" y="1643469"/>
            <a:ext cx="74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332291D8-E8DF-4FA4-901A-018371675D23}"/>
              </a:ext>
            </a:extLst>
          </p:cNvPr>
          <p:cNvSpPr/>
          <p:nvPr/>
        </p:nvSpPr>
        <p:spPr>
          <a:xfrm>
            <a:off x="3682883" y="3612948"/>
            <a:ext cx="1043195" cy="446276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1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3" grpId="0" animBg="1"/>
      <p:bldP spid="23" grpId="1" animBg="1"/>
      <p:bldP spid="41" grpId="0" animBg="1"/>
      <p:bldP spid="41" grpId="1" animBg="1"/>
      <p:bldP spid="51" grpId="0"/>
      <p:bldP spid="51" grpId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3D328770-0BD9-49DD-A2C0-512EBE494D4D}"/>
              </a:ext>
            </a:extLst>
          </p:cNvPr>
          <p:cNvGrpSpPr/>
          <p:nvPr/>
        </p:nvGrpSpPr>
        <p:grpSpPr>
          <a:xfrm>
            <a:off x="1621719" y="920134"/>
            <a:ext cx="2047253" cy="718885"/>
            <a:chOff x="1323975" y="1828800"/>
            <a:chExt cx="2047253" cy="71888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5A26BDB-37FE-47F7-9CB5-E9CD919277A7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7195B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DA620133-BC2B-46AE-B5E3-291BC090DFF1}"/>
                </a:ext>
              </a:extLst>
            </p:cNvPr>
            <p:cNvSpPr txBox="1"/>
            <p:nvPr/>
          </p:nvSpPr>
          <p:spPr>
            <a:xfrm>
              <a:off x="2143125" y="1834299"/>
              <a:ext cx="12281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題解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2BB03236-0E6C-418B-9B20-66FB5C0A3127}"/>
              </a:ext>
            </a:extLst>
          </p:cNvPr>
          <p:cNvGrpSpPr/>
          <p:nvPr/>
        </p:nvGrpSpPr>
        <p:grpSpPr>
          <a:xfrm>
            <a:off x="1621719" y="2263304"/>
            <a:ext cx="3036628" cy="584775"/>
            <a:chOff x="1802694" y="1587316"/>
            <a:chExt cx="3036628" cy="584775"/>
          </a:xfrm>
        </p:grpSpPr>
        <p:sp>
          <p:nvSpPr>
            <p:cNvPr id="9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72D9FC1B-9328-44FD-900C-2EFE3E8C0AED}"/>
                </a:ext>
              </a:extLst>
            </p:cNvPr>
            <p:cNvSpPr txBox="1"/>
            <p:nvPr/>
          </p:nvSpPr>
          <p:spPr>
            <a:xfrm>
              <a:off x="2419972" y="1587316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解題</a:t>
              </a:r>
              <a:endParaRPr lang="zh-CN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1744B8D-971F-49D1-83F1-05E6542297EF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7D5013B-FE91-45BA-A175-2E079AC75C9B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40B15B7-0D6B-4703-9684-70388D9FB8EA}"/>
              </a:ext>
            </a:extLst>
          </p:cNvPr>
          <p:cNvGrpSpPr/>
          <p:nvPr/>
        </p:nvGrpSpPr>
        <p:grpSpPr>
          <a:xfrm>
            <a:off x="1621720" y="3017138"/>
            <a:ext cx="4237168" cy="584775"/>
            <a:chOff x="1802695" y="3115971"/>
            <a:chExt cx="4237168" cy="584775"/>
          </a:xfrm>
        </p:grpSpPr>
        <p:sp>
          <p:nvSpPr>
            <p:cNvPr id="13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D900ECC-708D-43BE-A466-542A818365A9}"/>
                </a:ext>
              </a:extLst>
            </p:cNvPr>
            <p:cNvSpPr txBox="1"/>
            <p:nvPr/>
          </p:nvSpPr>
          <p:spPr>
            <a:xfrm>
              <a:off x="2419972" y="311597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寫作動機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91781E8-941D-4D97-BDD2-F02801F295FE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1FEACA0-6E02-4B78-9F02-FF50254AD248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9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24B7ED79-04D1-4E25-9F27-4BF181322922}"/>
              </a:ext>
            </a:extLst>
          </p:cNvPr>
          <p:cNvSpPr/>
          <p:nvPr/>
        </p:nvSpPr>
        <p:spPr>
          <a:xfrm>
            <a:off x="353320" y="563388"/>
            <a:ext cx="8290896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我發現我除了天才的夢之外一無所有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所有的只是天才的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乖僻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缺點。世人原諒瓦格涅的疏狂，可是他們不會原諒我。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EFFBF9-C1C4-463E-B79A-5E977FE0DA6C}"/>
              </a:ext>
            </a:extLst>
          </p:cNvPr>
          <p:cNvCxnSpPr>
            <a:cxnSpLocks/>
          </p:cNvCxnSpPr>
          <p:nvPr/>
        </p:nvCxnSpPr>
        <p:spPr>
          <a:xfrm>
            <a:off x="447910" y="1643469"/>
            <a:ext cx="817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3ABD018-931D-497E-9202-69A740AC0CC8}"/>
              </a:ext>
            </a:extLst>
          </p:cNvPr>
          <p:cNvCxnSpPr>
            <a:cxnSpLocks/>
          </p:cNvCxnSpPr>
          <p:nvPr/>
        </p:nvCxnSpPr>
        <p:spPr>
          <a:xfrm>
            <a:off x="447911" y="2844142"/>
            <a:ext cx="471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11" y="1687669"/>
            <a:ext cx="609550" cy="298679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E302BFB1-1BB0-4CBF-93BD-ED645796C5F1}"/>
              </a:ext>
            </a:extLst>
          </p:cNvPr>
          <p:cNvGrpSpPr/>
          <p:nvPr/>
        </p:nvGrpSpPr>
        <p:grpSpPr>
          <a:xfrm>
            <a:off x="351698" y="1644922"/>
            <a:ext cx="8792302" cy="2030217"/>
            <a:chOff x="351698" y="1644922"/>
            <a:chExt cx="8792302" cy="2030217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31193F1D-E023-4DF9-AAC3-E389846AD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461" y="1644922"/>
              <a:ext cx="80865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0066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成長後的張愛玲省悟自己擁有的是天才的夢和乖僻缺點，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FF7F8A5-C730-47CD-BD26-DF152A900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98" y="2844142"/>
              <a:ext cx="48122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0066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擁有「天才」和「天才的夢」畢竟不同，所以不被包容</a:t>
              </a:r>
            </a:p>
          </p:txBody>
        </p: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6703B104-7F43-4643-9772-569BFC96B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591" y="2897427"/>
            <a:ext cx="609550" cy="298679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F17EB53F-7F51-475B-B990-EEE2AB3DC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4019470"/>
            <a:ext cx="56697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瓦格涅有偉大的作品傳世，而自己只有乖僻，暗示自己尚無成就，不被世人包容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B2367B83-75C7-42EC-9D52-C119E45FD0D6}"/>
              </a:ext>
            </a:extLst>
          </p:cNvPr>
          <p:cNvCxnSpPr>
            <a:cxnSpLocks/>
          </p:cNvCxnSpPr>
          <p:nvPr/>
        </p:nvCxnSpPr>
        <p:spPr>
          <a:xfrm>
            <a:off x="5585591" y="2844142"/>
            <a:ext cx="306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BA047E7F-3023-4924-B1F3-9A34A99D596E}"/>
              </a:ext>
            </a:extLst>
          </p:cNvPr>
          <p:cNvGrpSpPr/>
          <p:nvPr/>
        </p:nvGrpSpPr>
        <p:grpSpPr>
          <a:xfrm>
            <a:off x="8498758" y="2375366"/>
            <a:ext cx="625851" cy="481799"/>
            <a:chOff x="7838867" y="1161847"/>
            <a:chExt cx="625851" cy="481799"/>
          </a:xfrm>
        </p:grpSpPr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4D21503F-6524-4975-A32C-76CEC2E5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94717912-DA47-48FE-9D65-966E4E100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8867" y="1161847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ㄋ一ㄝ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7CD053B-D415-4FF9-BD8A-384F752DC33C}"/>
              </a:ext>
            </a:extLst>
          </p:cNvPr>
          <p:cNvSpPr txBox="1"/>
          <p:nvPr/>
        </p:nvSpPr>
        <p:spPr>
          <a:xfrm>
            <a:off x="6012351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0ED23E6-4A95-48EC-A31E-36148FF6E2AD}"/>
              </a:ext>
            </a:extLst>
          </p:cNvPr>
          <p:cNvSpPr txBox="1"/>
          <p:nvPr/>
        </p:nvSpPr>
        <p:spPr>
          <a:xfrm>
            <a:off x="6681546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1C31826-939D-4B54-B86A-25C45FCEA521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BF472BA-82D0-4412-8C3E-C009CDF9C628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DAC12615-038F-413E-B733-1A14F9B7537A}"/>
              </a:ext>
            </a:extLst>
          </p:cNvPr>
          <p:cNvSpPr txBox="1"/>
          <p:nvPr/>
        </p:nvSpPr>
        <p:spPr>
          <a:xfrm>
            <a:off x="3504534" y="2138999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79213E19-97FF-4EA8-876B-B05C12E96764}"/>
              </a:ext>
            </a:extLst>
          </p:cNvPr>
          <p:cNvSpPr txBox="1"/>
          <p:nvPr/>
        </p:nvSpPr>
        <p:spPr>
          <a:xfrm>
            <a:off x="3927427" y="2135514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B2367B83-75C7-42EC-9D52-C119E45FD0D6}"/>
              </a:ext>
            </a:extLst>
          </p:cNvPr>
          <p:cNvCxnSpPr>
            <a:cxnSpLocks/>
          </p:cNvCxnSpPr>
          <p:nvPr/>
        </p:nvCxnSpPr>
        <p:spPr>
          <a:xfrm>
            <a:off x="447910" y="4034687"/>
            <a:ext cx="540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 animBg="1"/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159B8B-2214-424B-8501-C16B4652C9A1}"/>
              </a:ext>
            </a:extLst>
          </p:cNvPr>
          <p:cNvSpPr/>
          <p:nvPr/>
        </p:nvSpPr>
        <p:spPr>
          <a:xfrm>
            <a:off x="0" y="115613"/>
            <a:ext cx="457200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9DE24B9-EDFE-44CD-8ED4-2E0D30EA7B87}"/>
              </a:ext>
            </a:extLst>
          </p:cNvPr>
          <p:cNvSpPr txBox="1"/>
          <p:nvPr/>
        </p:nvSpPr>
        <p:spPr>
          <a:xfrm>
            <a:off x="250131" y="162891"/>
            <a:ext cx="492058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義辨：乖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52FEDB7-D70E-4985-9B31-93B392770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32402"/>
              </p:ext>
            </p:extLst>
          </p:nvPr>
        </p:nvGraphicFramePr>
        <p:xfrm>
          <a:off x="343419" y="916165"/>
          <a:ext cx="7648248" cy="311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295">
                  <a:extLst>
                    <a:ext uri="{9D8B030D-6E8A-4147-A177-3AD203B41FA5}">
                      <a16:colId xmlns:a16="http://schemas.microsoft.com/office/drawing/2014/main" val="2468156121"/>
                    </a:ext>
                  </a:extLst>
                </a:gridCol>
                <a:gridCol w="383695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個性怪異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僻。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違背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離正道。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09030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00840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懂事聽話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巧。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740370"/>
                  </a:ext>
                </a:extLst>
              </a:tr>
            </a:tbl>
          </a:graphicData>
        </a:graphic>
      </p:graphicFrame>
      <p:sp>
        <p:nvSpPr>
          <p:cNvPr id="1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94B4D87-8A07-4EB5-AD6D-067945DCE672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538A599-6DA4-4376-B408-165BC2ED8D3C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19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159B8B-2214-424B-8501-C16B4652C9A1}"/>
              </a:ext>
            </a:extLst>
          </p:cNvPr>
          <p:cNvSpPr/>
          <p:nvPr/>
        </p:nvSpPr>
        <p:spPr>
          <a:xfrm>
            <a:off x="0" y="115613"/>
            <a:ext cx="457200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9DE24B9-EDFE-44CD-8ED4-2E0D30EA7B87}"/>
              </a:ext>
            </a:extLst>
          </p:cNvPr>
          <p:cNvSpPr txBox="1"/>
          <p:nvPr/>
        </p:nvSpPr>
        <p:spPr>
          <a:xfrm>
            <a:off x="250131" y="162891"/>
            <a:ext cx="492058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：僻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52FEDB7-D70E-4985-9B31-93B392770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48137"/>
              </p:ext>
            </p:extLst>
          </p:nvPr>
        </p:nvGraphicFramePr>
        <p:xfrm>
          <a:off x="343419" y="916165"/>
          <a:ext cx="7648248" cy="311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95">
                  <a:extLst>
                    <a:ext uri="{9D8B030D-6E8A-4147-A177-3AD203B41FA5}">
                      <a16:colId xmlns:a16="http://schemas.microsoft.com/office/drawing/2014/main" val="340766956"/>
                    </a:ext>
                  </a:extLst>
                </a:gridCol>
                <a:gridCol w="1527629">
                  <a:extLst>
                    <a:ext uri="{9D8B030D-6E8A-4147-A177-3AD203B41FA5}">
                      <a16:colId xmlns:a16="http://schemas.microsoft.com/office/drawing/2014/main" val="2468156121"/>
                    </a:ext>
                  </a:extLst>
                </a:gridCol>
                <a:gridCol w="535732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ㄆ一ˋ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乖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僻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102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ㄅㄧˋ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復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辟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（失勢君王重登地位）。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09030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ㄆ一ˋ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邪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辟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00840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ㄆ一ˇ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癖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好。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740370"/>
                  </a:ext>
                </a:extLst>
              </a:tr>
            </a:tbl>
          </a:graphicData>
        </a:graphic>
      </p:graphicFrame>
      <p:sp>
        <p:nvSpPr>
          <p:cNvPr id="1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B07BC19-FEA5-4F16-8EFB-9D76087C9841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5942AB3-7BE5-4390-8709-7C3AC9176967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9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總說天才與古怪。</a:t>
            </a:r>
          </a:p>
        </p:txBody>
      </p:sp>
      <p:sp>
        <p:nvSpPr>
          <p:cNvPr id="3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8630493-1764-440A-BAC4-95A845C526B0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EBF1396-FD91-4125-9322-839ABEBD1A3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62DF79-4375-483D-B570-13C392C1B1EF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DC33A52-957D-4B78-977A-9C62A5778D36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8B45114-E072-46F6-8E43-B75761F74705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4F42C8E-392F-4A2F-9082-6100BF477AE2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8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183117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首句以「從小被目為天才，以發展天才作為生存目標」破題。其次，敘說自己除了乖僻缺點一無所有，此為轉折。末句以「世人原諒瓦格涅的疏狂， 不會原諒我」自我解嘲。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DD5C12-0A20-4F25-A61C-860DCD74FC73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408D157-BB18-47CF-8758-959ECCF5177A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2EB606E3-1537-498C-BB03-3F3C2C2EAE66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14189B2-8B1E-49B0-9281-2F32C3BE4516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6AC9E06-522E-448D-8905-5423F9341D05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C7FA63E-BF51-4378-B2C1-79A5FA4A99E7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233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第一段與題目有何關係？由題目與本段的敘述來看，下文寫作的內容可能是什麼？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375019"/>
            <a:ext cx="8331895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700" b="0" spc="-100" dirty="0">
                <a:solidFill>
                  <a:srgbClr val="FF0000"/>
                </a:solidFill>
              </a:rPr>
              <a:t>題目是「天才夢」，本段破題，為全文進行總括性敘述。「我是一個古怪的女孩</a:t>
            </a:r>
            <a:r>
              <a:rPr lang="en-US" altLang="zh-TW" sz="2700" b="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700" b="0" spc="-100" dirty="0">
                <a:solidFill>
                  <a:srgbClr val="FF0000"/>
                </a:solidFill>
              </a:rPr>
              <a:t>別無生存的目標」敘述自己童年時期夢想成為天才。「然而</a:t>
            </a:r>
            <a:r>
              <a:rPr lang="en-US" altLang="zh-TW" sz="2700" b="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700" b="0" spc="-100" dirty="0">
                <a:solidFill>
                  <a:srgbClr val="FF0000"/>
                </a:solidFill>
              </a:rPr>
              <a:t>，可是他們不會原諒我」說明自己的一場天才夢，終究是夢一場。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700" b="0" spc="-100" dirty="0" smtClean="0">
                <a:solidFill>
                  <a:srgbClr val="FF0000"/>
                </a:solidFill>
              </a:rPr>
              <a:t>下文</a:t>
            </a:r>
            <a:r>
              <a:rPr lang="zh-TW" altLang="en-US" sz="2700" b="0" spc="-100" dirty="0">
                <a:solidFill>
                  <a:srgbClr val="FF0000"/>
                </a:solidFill>
              </a:rPr>
              <a:t>可能承此敘述，訴說自己有哪些天才表現，以及童年狂想如何褪色。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3" y="115613"/>
            <a:ext cx="728007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5</a:t>
            </a:r>
            <a:endParaRPr lang="zh-CN" altLang="en-US" dirty="0"/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931B013-C40D-4BB3-9CE2-CE681A1C976C}"/>
              </a:ext>
            </a:extLst>
          </p:cNvPr>
          <p:cNvSpPr txBox="1"/>
          <p:nvPr/>
        </p:nvSpPr>
        <p:spPr>
          <a:xfrm>
            <a:off x="1280239" y="115612"/>
            <a:ext cx="728007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6</a:t>
            </a:r>
            <a:endParaRPr lang="zh-CN" altLang="en-US" dirty="0"/>
          </a:p>
        </p:txBody>
      </p:sp>
      <p:sp>
        <p:nvSpPr>
          <p:cNvPr id="1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2F0D18D-55C0-4261-870F-1E2D7615477C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C53EADE-4CEA-4436-8400-2E0EC56C4646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93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作者為什麼說：「世人原諒瓦格涅的疏狂，可是他們不會原諒我」？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226166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瓦格涅有偉大的作品傳世，即便疏狂，世人也能包容；而自己只有天才的乖僻缺點，故作者以此言自我嘲諷，話語間也隱含著對自己的期許與惕勵。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9638AC3-3069-4501-8927-82B855F8B646}"/>
              </a:ext>
            </a:extLst>
          </p:cNvPr>
          <p:cNvSpPr txBox="1"/>
          <p:nvPr/>
        </p:nvSpPr>
        <p:spPr>
          <a:xfrm>
            <a:off x="460713" y="115613"/>
            <a:ext cx="728007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5</a:t>
            </a:r>
            <a:endParaRPr lang="zh-CN" altLang="en-US" dirty="0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1535096-FB50-4CC2-831B-F3359B5D92D7}"/>
              </a:ext>
            </a:extLst>
          </p:cNvPr>
          <p:cNvSpPr txBox="1"/>
          <p:nvPr/>
        </p:nvSpPr>
        <p:spPr>
          <a:xfrm>
            <a:off x="1280239" y="115612"/>
            <a:ext cx="728007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6</a:t>
            </a:r>
            <a:endParaRPr lang="zh-CN" altLang="en-US" dirty="0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69BF157-8235-48E5-9E2E-50A32BA6A254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3E85C4D-142F-40C8-A570-3183B34FE8A2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91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F97E626-6BFA-4393-8567-45289BDB1122}"/>
              </a:ext>
            </a:extLst>
          </p:cNvPr>
          <p:cNvSpPr/>
          <p:nvPr/>
        </p:nvSpPr>
        <p:spPr>
          <a:xfrm>
            <a:off x="348069" y="850459"/>
            <a:ext cx="829089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加上一點美國式的宣傳，也許我會被譽為神童。我三歲時能背誦唐詩。我還記得搖搖擺擺地立在一個滿清遺老的籐椅前朗吟「商女不知亡國恨，隔江猶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唱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庭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D60CBBB-3BE1-49B9-92B7-46BED4FEF772}"/>
              </a:ext>
            </a:extLst>
          </p:cNvPr>
          <p:cNvSpPr txBox="1"/>
          <p:nvPr/>
        </p:nvSpPr>
        <p:spPr>
          <a:xfrm>
            <a:off x="6012351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BBF06E2-C960-498B-8FA0-615ED49E6877}"/>
              </a:ext>
            </a:extLst>
          </p:cNvPr>
          <p:cNvSpPr txBox="1"/>
          <p:nvPr/>
        </p:nvSpPr>
        <p:spPr>
          <a:xfrm>
            <a:off x="6681546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6D0CF5-1EDA-40DD-BF3D-263E36E4287B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22508FB-28C4-4ECB-A8A6-2186CD2A7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258" y="3324345"/>
            <a:ext cx="609550" cy="29867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D8FE1602-32F0-4225-9273-64DFDD00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69" y="4126175"/>
            <a:ext cx="8007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可看出當時改朝換代不久，遺老心緒悲痛，也可看出張愛玲出身於頗具傳統文化的門第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51101875-2BE2-49DF-8E89-C8B080260CF5}"/>
              </a:ext>
            </a:extLst>
          </p:cNvPr>
          <p:cNvCxnSpPr>
            <a:cxnSpLocks/>
          </p:cNvCxnSpPr>
          <p:nvPr/>
        </p:nvCxnSpPr>
        <p:spPr>
          <a:xfrm>
            <a:off x="2311258" y="3275695"/>
            <a:ext cx="622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419A64F-7965-486C-A394-3FEE3C1913FE}"/>
              </a:ext>
            </a:extLst>
          </p:cNvPr>
          <p:cNvCxnSpPr>
            <a:cxnSpLocks/>
          </p:cNvCxnSpPr>
          <p:nvPr/>
        </p:nvCxnSpPr>
        <p:spPr>
          <a:xfrm>
            <a:off x="423599" y="4125270"/>
            <a:ext cx="813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8E580892-23F3-4DE6-A8AA-1A757A37BD3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E02116B7-45AC-438B-A370-2AAE2D4DBB8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4379235-E7EF-473A-AA45-D1103A0DBD9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3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932A747-322D-4541-867C-E8A60450A5BF}"/>
              </a:ext>
            </a:extLst>
          </p:cNvPr>
          <p:cNvSpPr/>
          <p:nvPr/>
        </p:nvSpPr>
        <p:spPr>
          <a:xfrm>
            <a:off x="349955" y="855494"/>
            <a:ext cx="8290896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眼看著他的淚珠滾下來。七歲時我寫了第一部小說，一個家庭悲劇。遇到筆畫複雜的字，我常常跑去問廚子怎樣寫。第二部小說是關於一個失戀自殺的女郎。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EFFBF9-C1C4-463E-B79A-5E977FE0DA6C}"/>
              </a:ext>
            </a:extLst>
          </p:cNvPr>
          <p:cNvCxnSpPr>
            <a:cxnSpLocks/>
          </p:cNvCxnSpPr>
          <p:nvPr/>
        </p:nvCxnSpPr>
        <p:spPr>
          <a:xfrm>
            <a:off x="5220851" y="1633309"/>
            <a:ext cx="331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851" y="1694269"/>
            <a:ext cx="609550" cy="298679"/>
          </a:xfrm>
          <a:prstGeom prst="rect">
            <a:avLst/>
          </a:prstGeom>
        </p:spPr>
      </p:pic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5A9EA36F-DAD1-47FA-9659-3760B4FB0DC2}"/>
              </a:ext>
            </a:extLst>
          </p:cNvPr>
          <p:cNvCxnSpPr>
            <a:cxnSpLocks/>
          </p:cNvCxnSpPr>
          <p:nvPr/>
        </p:nvCxnSpPr>
        <p:spPr>
          <a:xfrm>
            <a:off x="501405" y="2461419"/>
            <a:ext cx="428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2446038"/>
            <a:ext cx="7715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呈現天才早慧，小說題材隱約透露家庭生活的狀況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92D901B3-8868-4F7E-A355-7E59728DB8B0}"/>
              </a:ext>
            </a:extLst>
          </p:cNvPr>
          <p:cNvCxnSpPr>
            <a:cxnSpLocks/>
          </p:cNvCxnSpPr>
          <p:nvPr/>
        </p:nvCxnSpPr>
        <p:spPr>
          <a:xfrm>
            <a:off x="5623515" y="3290173"/>
            <a:ext cx="291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921434EA-E054-4C2E-A3AE-2C8890003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15" y="3351132"/>
            <a:ext cx="609550" cy="298679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43DED148-652C-4A0A-BA8B-B6F0F5E6F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22" y="4108629"/>
            <a:ext cx="7715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以失戀自殺為題材，年幼張愛玲關注重點與常人不同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B151A3F-5740-44EA-B31C-8974BA37D6F1}"/>
              </a:ext>
            </a:extLst>
          </p:cNvPr>
          <p:cNvCxnSpPr>
            <a:cxnSpLocks/>
          </p:cNvCxnSpPr>
          <p:nvPr/>
        </p:nvCxnSpPr>
        <p:spPr>
          <a:xfrm>
            <a:off x="454234" y="4109925"/>
            <a:ext cx="406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C5C48FC-A5F1-446A-B48B-024A97959F93}"/>
              </a:ext>
            </a:extLst>
          </p:cNvPr>
          <p:cNvSpPr txBox="1"/>
          <p:nvPr/>
        </p:nvSpPr>
        <p:spPr>
          <a:xfrm>
            <a:off x="6012351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C91EB4B-CFFA-4BCA-A9B7-0ED6F886C487}"/>
              </a:ext>
            </a:extLst>
          </p:cNvPr>
          <p:cNvSpPr txBox="1"/>
          <p:nvPr/>
        </p:nvSpPr>
        <p:spPr>
          <a:xfrm>
            <a:off x="6681546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F3B45EE-D9A0-4395-9EAB-AE1DCF670E94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AE87CDE-8A52-4798-BFDB-24749260E710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45A7A44C-A8FF-45C1-ACB7-3591C3407C8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484933CA-E01E-4A63-A7F3-E5E02653531C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9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17" grpId="0"/>
      <p:bldP spid="17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7" y="743008"/>
            <a:ext cx="8580597" cy="2898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我母親批評說：如果她要自殺，她絕不會從上海乘火車到西湖去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。可是我因為西湖詩意的背景，終於固執地保存了這一點。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0A827DF-F374-4290-B1FE-A7DFDA14CFCD}"/>
              </a:ext>
            </a:extLst>
          </p:cNvPr>
          <p:cNvSpPr/>
          <p:nvPr/>
        </p:nvSpPr>
        <p:spPr>
          <a:xfrm>
            <a:off x="3792470" y="2155692"/>
            <a:ext cx="91306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06DC866-C296-456A-862E-FD109CD58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149" y="2586266"/>
            <a:ext cx="169538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指投水自盡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844C363-E554-48B0-9FAF-8E603CA4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432" y="2660064"/>
            <a:ext cx="609550" cy="298679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5F32D814-3C4C-4909-9C86-4B3DA7480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41" y="3608976"/>
            <a:ext cx="7251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張愛玲對浪漫的堅持，可見出其個性中執著的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一面</a:t>
            </a:r>
            <a:endParaRPr lang="zh-TW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B2DEE9A-DC2B-46B7-B356-D079F29156BC}"/>
              </a:ext>
            </a:extLst>
          </p:cNvPr>
          <p:cNvCxnSpPr>
            <a:cxnSpLocks/>
          </p:cNvCxnSpPr>
          <p:nvPr/>
        </p:nvCxnSpPr>
        <p:spPr>
          <a:xfrm>
            <a:off x="445060" y="3585482"/>
            <a:ext cx="615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2D172B9E-3A2D-46C6-B2A7-82959AEF3217}"/>
              </a:ext>
            </a:extLst>
          </p:cNvPr>
          <p:cNvCxnSpPr>
            <a:cxnSpLocks/>
          </p:cNvCxnSpPr>
          <p:nvPr/>
        </p:nvCxnSpPr>
        <p:spPr>
          <a:xfrm>
            <a:off x="5140432" y="2613029"/>
            <a:ext cx="367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7545C1D-2FE5-40BB-BBA5-B0B748A384DA}"/>
              </a:ext>
            </a:extLst>
          </p:cNvPr>
          <p:cNvSpPr txBox="1"/>
          <p:nvPr/>
        </p:nvSpPr>
        <p:spPr>
          <a:xfrm>
            <a:off x="549709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DDC9E5F-0676-4F99-91FD-10E5F127016A}"/>
              </a:ext>
            </a:extLst>
          </p:cNvPr>
          <p:cNvSpPr txBox="1"/>
          <p:nvPr/>
        </p:nvSpPr>
        <p:spPr>
          <a:xfrm>
            <a:off x="616628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2628E60-3E3A-4536-87FD-B569694FB224}"/>
              </a:ext>
            </a:extLst>
          </p:cNvPr>
          <p:cNvSpPr txBox="1"/>
          <p:nvPr/>
        </p:nvSpPr>
        <p:spPr>
          <a:xfrm>
            <a:off x="6835484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B706431-DB65-470F-89A6-87751C430C56}"/>
              </a:ext>
            </a:extLst>
          </p:cNvPr>
          <p:cNvSpPr/>
          <p:nvPr/>
        </p:nvSpPr>
        <p:spPr>
          <a:xfrm>
            <a:off x="7511143" y="0"/>
            <a:ext cx="163285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P.120~121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40D9DD04-EA16-431C-95F9-9DB97EC6DDE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DC694484-710D-4A9E-B540-96941B5D436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9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CEAC257-6674-4774-9333-56DABFCFB8DB}"/>
              </a:ext>
            </a:extLst>
          </p:cNvPr>
          <p:cNvSpPr/>
          <p:nvPr/>
        </p:nvSpPr>
        <p:spPr>
          <a:xfrm>
            <a:off x="351699" y="1124369"/>
            <a:ext cx="8439604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本文選自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華麗緣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，敘寫作者童年時在文藝方面的天分，以及成長後對自我的審視。</a:t>
            </a:r>
          </a:p>
          <a:p>
            <a:pPr algn="just">
              <a:lnSpc>
                <a:spcPct val="120000"/>
              </a:lnSpc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文中顯露的生命體悟，以及自我察覺與接納的勇氣，值得讀者深思、</a:t>
            </a:r>
            <a:r>
              <a:rPr lang="zh-TW" altLang="en-US" sz="3000" spc="-80">
                <a:latin typeface="微軟正黑體" panose="020B0604030504040204" pitchFamily="34" charset="-120"/>
                <a:ea typeface="微軟正黑體" panose="020B0604030504040204" pitchFamily="34" charset="-120"/>
              </a:rPr>
              <a:t>惕勵。</a:t>
            </a: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F395A64-6933-4F53-9924-FB282CA1252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extLst>
              <a:ext uri="{FF2B5EF4-FFF2-40B4-BE49-F238E27FC236}">
                <a16:creationId xmlns:a16="http://schemas.microsoft.com/office/drawing/2014/main" id="{3891DD82-D937-4F54-8997-F7ECB4A107D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D846369-A94B-4A7B-B607-BFBB6A425983}"/>
              </a:ext>
            </a:extLst>
          </p:cNvPr>
          <p:cNvSpPr txBox="1"/>
          <p:nvPr/>
        </p:nvSpPr>
        <p:spPr>
          <a:xfrm>
            <a:off x="7929907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</p:spTree>
    <p:extLst>
      <p:ext uri="{BB962C8B-B14F-4D97-AF65-F5344CB8AC3E}">
        <p14:creationId xmlns:p14="http://schemas.microsoft.com/office/powerpoint/2010/main" val="13791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童年的天才</a:t>
            </a:r>
            <a:r>
              <a:rPr lang="zh-TW" altLang="en-US" sz="2800" b="0" dirty="0" smtClean="0"/>
              <a:t>表現。</a:t>
            </a:r>
            <a:endParaRPr lang="zh-TW" altLang="en-US" sz="2800" b="0" dirty="0"/>
          </a:p>
        </p:txBody>
      </p:sp>
      <p:sp>
        <p:nvSpPr>
          <p:cNvPr id="3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8630493-1764-440A-BAC4-95A845C526B0}"/>
              </a:ext>
            </a:extLst>
          </p:cNvPr>
          <p:cNvSpPr txBox="1"/>
          <p:nvPr/>
        </p:nvSpPr>
        <p:spPr>
          <a:xfrm>
            <a:off x="734869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3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BF49CA1-C818-49C6-9978-8DA4DA4B8B2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25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243351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依序述說自己在文學、繪畫、音樂方面的天分，再以簡筆勾勒自己對文學想像力、對藝術的敏銳感以及獨具一格的美感見解。行文整齊中有錯落，層次井然而不呆滯。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F1EB47F-4DC9-4164-9C3F-6A168437431C}"/>
              </a:ext>
            </a:extLst>
          </p:cNvPr>
          <p:cNvSpPr txBox="1"/>
          <p:nvPr/>
        </p:nvSpPr>
        <p:spPr>
          <a:xfrm>
            <a:off x="734869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D1F873-49CC-4481-BE27-6E09889874F2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70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由作者三歲可誦唐詩與所吟詩句引發遺老淚流的反應，請問她的家庭背景與所處時代分別為何？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226166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由「遺老」聞詩而悲慟流淚，可推知是她身處改朝換代不久的民國初年。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三歲背誦詩詞，家中往來是「遺老」，可推知她出身於具有傳統文化根柢的官宦或書香世家。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3" y="115613"/>
            <a:ext cx="728007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7</a:t>
            </a:r>
            <a:endParaRPr lang="zh-CN" altLang="en-US" dirty="0"/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34725D9-A707-4E87-A5A6-91A971CC6452}"/>
              </a:ext>
            </a:extLst>
          </p:cNvPr>
          <p:cNvSpPr txBox="1"/>
          <p:nvPr/>
        </p:nvSpPr>
        <p:spPr>
          <a:xfrm>
            <a:off x="734869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25B31F-EBB6-4840-8136-965437F10F7E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32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78A704D5-8796-4C3F-ADCD-F6A6C72F64FC}"/>
              </a:ext>
            </a:extLst>
          </p:cNvPr>
          <p:cNvSpPr/>
          <p:nvPr/>
        </p:nvSpPr>
        <p:spPr>
          <a:xfrm>
            <a:off x="351697" y="852106"/>
            <a:ext cx="8580597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我僅有的課外讀物是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西遊記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與少量的童話，但我的思想並不為它們所束縛。八歲那年，我嘗試過一篇類似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烏托邦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的小說，題名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快樂村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EFFBF9-C1C4-463E-B79A-5E977FE0DA6C}"/>
              </a:ext>
            </a:extLst>
          </p:cNvPr>
          <p:cNvCxnSpPr>
            <a:cxnSpLocks/>
          </p:cNvCxnSpPr>
          <p:nvPr/>
        </p:nvCxnSpPr>
        <p:spPr>
          <a:xfrm>
            <a:off x="486249" y="2472872"/>
            <a:ext cx="651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565" y="1688457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386" y="1628328"/>
            <a:ext cx="6487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不受書本框限而任意馳騁的想像力與創造力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CC74317-B2C4-4A10-AFFE-A69F4516EB62}"/>
              </a:ext>
            </a:extLst>
          </p:cNvPr>
          <p:cNvSpPr txBox="1"/>
          <p:nvPr/>
        </p:nvSpPr>
        <p:spPr>
          <a:xfrm>
            <a:off x="667949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8115F38-55DF-4139-8E3F-2AD0CB19854D}"/>
              </a:ext>
            </a:extLst>
          </p:cNvPr>
          <p:cNvSpPr txBox="1"/>
          <p:nvPr/>
        </p:nvSpPr>
        <p:spPr>
          <a:xfrm>
            <a:off x="734750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8ECFAD5-2AE8-4C0B-A67E-F3B01081658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56EB4C4-55ED-425D-968A-AAB0B673BAEF}"/>
              </a:ext>
            </a:extLst>
          </p:cNvPr>
          <p:cNvCxnSpPr>
            <a:cxnSpLocks/>
          </p:cNvCxnSpPr>
          <p:nvPr/>
        </p:nvCxnSpPr>
        <p:spPr>
          <a:xfrm>
            <a:off x="7273026" y="2472349"/>
            <a:ext cx="129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4FC4EFF5-96B6-4338-B761-33425800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477" y="2521811"/>
            <a:ext cx="609550" cy="298679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EC594674-5308-4F6A-92F7-F1DE3D789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840" y="3351170"/>
            <a:ext cx="4836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筆下的快樂村與塵世隔絕，寄託她對未來的幻想、對理想家園的嚮往</a:t>
            </a: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BADFF9AF-785B-4CCA-9C30-F53760554F71}"/>
              </a:ext>
            </a:extLst>
          </p:cNvPr>
          <p:cNvCxnSpPr>
            <a:cxnSpLocks/>
          </p:cNvCxnSpPr>
          <p:nvPr/>
        </p:nvCxnSpPr>
        <p:spPr>
          <a:xfrm>
            <a:off x="486184" y="3304543"/>
            <a:ext cx="810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A0B80B86-3AEB-4631-AF30-D1B8507F5439}"/>
              </a:ext>
            </a:extLst>
          </p:cNvPr>
          <p:cNvCxnSpPr>
            <a:cxnSpLocks/>
          </p:cNvCxnSpPr>
          <p:nvPr/>
        </p:nvCxnSpPr>
        <p:spPr>
          <a:xfrm>
            <a:off x="486184" y="4113914"/>
            <a:ext cx="23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C0CBD5F-1D9B-4E58-B46C-DCC9372721C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A2CA10E9-6FD7-49EA-81D5-6174BFEF082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BADFF9AF-785B-4CCA-9C30-F53760554F71}"/>
              </a:ext>
            </a:extLst>
          </p:cNvPr>
          <p:cNvCxnSpPr>
            <a:cxnSpLocks/>
          </p:cNvCxnSpPr>
          <p:nvPr/>
        </p:nvCxnSpPr>
        <p:spPr>
          <a:xfrm>
            <a:off x="1250565" y="1628328"/>
            <a:ext cx="730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2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1" grpId="0"/>
      <p:bldP spid="2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童年的天才</a:t>
            </a:r>
            <a:r>
              <a:rPr lang="zh-TW" altLang="en-US" sz="2800" b="0" dirty="0" smtClean="0"/>
              <a:t>表現。</a:t>
            </a:r>
            <a:endParaRPr lang="zh-TW" altLang="en-US" sz="2800" b="0" dirty="0"/>
          </a:p>
        </p:txBody>
      </p:sp>
      <p:sp>
        <p:nvSpPr>
          <p:cNvPr id="3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8630493-1764-440A-BAC4-95A845C526B0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3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DFBF93-3641-4127-B4AB-1A09A3238702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40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243351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依序述說自己在文學、繪畫、音樂方面的天分，再以簡筆勾勒自己對文學想像力、對藝術的敏銳感以及獨具一格的美感見解。行文整齊中有錯落，層次井然而不呆滯。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5369482-F8CD-43F8-A928-0B45F5C9C256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342F56-BF10-437A-8F7D-501153BF1E44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36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1A04BD37-CA4B-434D-B9FE-D012A50A5E55}"/>
              </a:ext>
            </a:extLst>
          </p:cNvPr>
          <p:cNvSpPr/>
          <p:nvPr/>
        </p:nvSpPr>
        <p:spPr>
          <a:xfrm>
            <a:off x="351698" y="841498"/>
            <a:ext cx="829089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我特地將半打練習簿縫在一起，預期一本洋洋大作，然而不久我就對這偉大的題材失去了興趣。現在我仍舊保存著我所繪的插畫多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92EC4B9-8EEA-4721-9D50-0DF9FCE75B43}"/>
              </a:ext>
            </a:extLst>
          </p:cNvPr>
          <p:cNvSpPr txBox="1"/>
          <p:nvPr/>
        </p:nvSpPr>
        <p:spPr>
          <a:xfrm>
            <a:off x="667949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2D84530-7A43-42DE-A34E-4239EBF6CACB}"/>
              </a:ext>
            </a:extLst>
          </p:cNvPr>
          <p:cNvSpPr txBox="1"/>
          <p:nvPr/>
        </p:nvSpPr>
        <p:spPr>
          <a:xfrm>
            <a:off x="734750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8123EF3-FE7C-4E6E-B3F6-6B57FB2F314F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9C6C4BC-9854-44EA-87E2-E08515364CC1}"/>
              </a:ext>
            </a:extLst>
          </p:cNvPr>
          <p:cNvGrpSpPr/>
          <p:nvPr/>
        </p:nvGrpSpPr>
        <p:grpSpPr>
          <a:xfrm>
            <a:off x="1602141" y="3629070"/>
            <a:ext cx="601122" cy="457785"/>
            <a:chOff x="6047357" y="3267875"/>
            <a:chExt cx="601122" cy="457785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CDF17F6B-1C40-44F5-AA33-2AC0C68A3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 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5837B88-C0E4-4A47-846B-161587A50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ㄓㄥ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F9DD417-066E-4BAC-A0BC-E31D744B6003}"/>
              </a:ext>
            </a:extLst>
          </p:cNvPr>
          <p:cNvSpPr txBox="1"/>
          <p:nvPr/>
        </p:nvSpPr>
        <p:spPr>
          <a:xfrm>
            <a:off x="1436414" y="3384135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35866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159B8B-2214-424B-8501-C16B4652C9A1}"/>
              </a:ext>
            </a:extLst>
          </p:cNvPr>
          <p:cNvSpPr/>
          <p:nvPr/>
        </p:nvSpPr>
        <p:spPr>
          <a:xfrm>
            <a:off x="-1" y="115613"/>
            <a:ext cx="4632961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9DE24B9-EDFE-44CD-8ED4-2E0D30EA7B87}"/>
              </a:ext>
            </a:extLst>
          </p:cNvPr>
          <p:cNvSpPr txBox="1"/>
          <p:nvPr/>
        </p:nvSpPr>
        <p:spPr>
          <a:xfrm>
            <a:off x="250131" y="162891"/>
            <a:ext cx="492058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：幀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D72CC1B-E5F6-43EF-B760-EFE7F89DA4A6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DCB1C25-8A51-4165-BB9D-DA05124AA7FC}"/>
              </a:ext>
            </a:extLst>
          </p:cNvPr>
          <p:cNvSpPr txBox="1"/>
          <p:nvPr/>
        </p:nvSpPr>
        <p:spPr>
          <a:xfrm>
            <a:off x="7350741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11A090A-6C03-462C-B5BE-ECE17E1FF99C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F8FC3BC2-B4B2-481D-9C24-7F11057E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38580"/>
              </p:ext>
            </p:extLst>
          </p:nvPr>
        </p:nvGraphicFramePr>
        <p:xfrm>
          <a:off x="343419" y="916165"/>
          <a:ext cx="7648248" cy="243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95">
                  <a:extLst>
                    <a:ext uri="{9D8B030D-6E8A-4147-A177-3AD203B41FA5}">
                      <a16:colId xmlns:a16="http://schemas.microsoft.com/office/drawing/2014/main" val="340766956"/>
                    </a:ext>
                  </a:extLst>
                </a:gridCol>
                <a:gridCol w="1527629">
                  <a:extLst>
                    <a:ext uri="{9D8B030D-6E8A-4147-A177-3AD203B41FA5}">
                      <a16:colId xmlns:a16="http://schemas.microsoft.com/office/drawing/2014/main" val="2468156121"/>
                    </a:ext>
                  </a:extLst>
                </a:gridCol>
                <a:gridCol w="535732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ㄓㄥˋ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幀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照片。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偵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ㄓㄣ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偵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查。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09030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禎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ㄓㄣ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崇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禎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皇帝。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74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2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D23D5CC4-9E16-4BC9-9CCC-5A17E914799F}"/>
              </a:ext>
            </a:extLst>
          </p:cNvPr>
          <p:cNvSpPr/>
          <p:nvPr/>
        </p:nvSpPr>
        <p:spPr>
          <a:xfrm>
            <a:off x="351698" y="845974"/>
            <a:ext cx="829089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介紹這種理想社會的服務、建築、室內裝修，包括圖書館、「演武廳」、巧格力店、屋頂花園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1F1BDA6-FD42-420B-BF25-481E2B376019}"/>
              </a:ext>
            </a:extLst>
          </p:cNvPr>
          <p:cNvCxnSpPr>
            <a:cxnSpLocks/>
          </p:cNvCxnSpPr>
          <p:nvPr/>
        </p:nvCxnSpPr>
        <p:spPr>
          <a:xfrm>
            <a:off x="1287371" y="2488379"/>
            <a:ext cx="730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65FD95B5-ECCE-45B4-B51A-1267850CF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372" y="2549980"/>
            <a:ext cx="609550" cy="29867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98AFCDEE-C469-4546-8064-F0EBB0DC4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728" y="2479669"/>
            <a:ext cx="5117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古代與現代商店、設施並列，</a:t>
            </a:r>
            <a: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流露出孩童的天真及靈活想像力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CDDAF46-3383-49EC-A020-B0615AE3556C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EE6D03C-AADF-44E0-810D-F2146E80FE10}"/>
              </a:ext>
            </a:extLst>
          </p:cNvPr>
          <p:cNvCxnSpPr>
            <a:cxnSpLocks/>
          </p:cNvCxnSpPr>
          <p:nvPr/>
        </p:nvCxnSpPr>
        <p:spPr>
          <a:xfrm>
            <a:off x="451348" y="3309055"/>
            <a:ext cx="82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312E050-57E5-42B8-8DB9-AD763E50C63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3A747214-DA67-4163-8FAD-EB8245B0E7B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92EC4B9-8EEA-4721-9D50-0DF9FCE75B43}"/>
              </a:ext>
            </a:extLst>
          </p:cNvPr>
          <p:cNvSpPr txBox="1"/>
          <p:nvPr/>
        </p:nvSpPr>
        <p:spPr>
          <a:xfrm>
            <a:off x="667949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2D84530-7A43-42DE-A34E-4239EBF6CACB}"/>
              </a:ext>
            </a:extLst>
          </p:cNvPr>
          <p:cNvSpPr txBox="1"/>
          <p:nvPr/>
        </p:nvSpPr>
        <p:spPr>
          <a:xfrm>
            <a:off x="734750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7917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童年的天才</a:t>
            </a:r>
            <a:r>
              <a:rPr lang="zh-TW" altLang="en-US" sz="2800" b="0" dirty="0" smtClean="0"/>
              <a:t>表現。</a:t>
            </a:r>
            <a:endParaRPr lang="zh-TW" altLang="en-US" sz="2800" b="0" dirty="0"/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D324CF6-2B28-4935-B64C-577830D27180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7A44077-37CB-4E59-AB21-CC5C629A026D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1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CEAC257-6674-4774-9333-56DABFCFB8DB}"/>
              </a:ext>
            </a:extLst>
          </p:cNvPr>
          <p:cNvSpPr/>
          <p:nvPr/>
        </p:nvSpPr>
        <p:spPr>
          <a:xfrm>
            <a:off x="351699" y="1124369"/>
            <a:ext cx="8439604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本文是帶有</a:t>
            </a:r>
            <a:r>
              <a:rPr lang="zh-TW" altLang="en-US" sz="30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自傳性質的散文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。文中以正反對照手法敘寫天才與愚鈍、歡愉與苦惱，字裡行間流露個人對生活的敏銳洞察，也展現鮮明的人格特質。篇幅不長卻多巧思，時有神來之筆，可見作者早慧的寫作才華。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F395A64-6933-4F53-9924-FB282CA1252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3891DD82-D937-4F54-8997-F7ECB4A107D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hlinkClick r:id="rId4" action="ppaction://hlinksldjump"/>
            <a:extLst>
              <a:ext uri="{FF2B5EF4-FFF2-40B4-BE49-F238E27FC236}">
                <a16:creationId xmlns:a16="http://schemas.microsoft.com/office/drawing/2014/main" id="{00C1E206-D2AA-45B4-ADBF-114FA02CBCAC}"/>
              </a:ext>
            </a:extLst>
          </p:cNvPr>
          <p:cNvSpPr/>
          <p:nvPr/>
        </p:nvSpPr>
        <p:spPr>
          <a:xfrm>
            <a:off x="2312126" y="1192111"/>
            <a:ext cx="2751908" cy="492034"/>
          </a:xfrm>
          <a:prstGeom prst="rect">
            <a:avLst/>
          </a:prstGeom>
          <a:solidFill>
            <a:schemeClr val="accent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hlinkClick r:id="rId4" action="ppaction://hlinksldjump"/>
            <a:extLst>
              <a:ext uri="{FF2B5EF4-FFF2-40B4-BE49-F238E27FC236}">
                <a16:creationId xmlns:a16="http://schemas.microsoft.com/office/drawing/2014/main" id="{E278B7DD-7E99-4324-9370-1E4C5CD9EE5E}"/>
              </a:ext>
            </a:extLst>
          </p:cNvPr>
          <p:cNvSpPr/>
          <p:nvPr/>
        </p:nvSpPr>
        <p:spPr>
          <a:xfrm>
            <a:off x="4966148" y="1079653"/>
            <a:ext cx="258995" cy="254723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12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243351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依序述說自己在文學、繪畫、音樂方面的天分，再以簡筆勾勒自己對文學想像力、對藝術的敏銳感以及獨具一格的美感見解。行文整齊中有錯落，層次井然而不呆滯。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70544D1-C2D7-4287-A16A-1351F297AF50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B9EE660-39EB-47A8-9384-A8CC3C499406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93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8" y="743008"/>
            <a:ext cx="8290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九歲時，我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不知道應當選擇音樂或美術作我終身的事業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了一張描寫窮困的畫家的影片後，我哭了一場，決定做一個鋼琴家，在富麗堂皇的音樂廳裡演奏。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6978017-772B-4B92-AC8F-83D5580B2F27}"/>
              </a:ext>
            </a:extLst>
          </p:cNvPr>
          <p:cNvSpPr txBox="1"/>
          <p:nvPr/>
        </p:nvSpPr>
        <p:spPr>
          <a:xfrm>
            <a:off x="667949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03B5B03-690D-4559-A3DA-30788A939AA4}"/>
              </a:ext>
            </a:extLst>
          </p:cNvPr>
          <p:cNvSpPr txBox="1"/>
          <p:nvPr/>
        </p:nvSpPr>
        <p:spPr>
          <a:xfrm>
            <a:off x="734750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3AFDFFC-501E-4FE5-B4E1-02C657C01AD7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39C6C4BC-9854-44EA-87E2-E08515364CC1}"/>
              </a:ext>
            </a:extLst>
          </p:cNvPr>
          <p:cNvGrpSpPr/>
          <p:nvPr/>
        </p:nvGrpSpPr>
        <p:grpSpPr>
          <a:xfrm>
            <a:off x="3752434" y="1151668"/>
            <a:ext cx="601122" cy="457785"/>
            <a:chOff x="6047357" y="3267875"/>
            <a:chExt cx="601122" cy="457785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DF17F6B-1C40-44F5-AA33-2AC0C68A3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25837B88-C0E4-4A47-846B-161587A50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ㄔㄡ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9C6C4BC-9854-44EA-87E2-E08515364CC1}"/>
              </a:ext>
            </a:extLst>
          </p:cNvPr>
          <p:cNvGrpSpPr/>
          <p:nvPr/>
        </p:nvGrpSpPr>
        <p:grpSpPr>
          <a:xfrm>
            <a:off x="4400146" y="1151929"/>
            <a:ext cx="601122" cy="457785"/>
            <a:chOff x="6047357" y="3267875"/>
            <a:chExt cx="601122" cy="457785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CDF17F6B-1C40-44F5-AA33-2AC0C68A3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5837B88-C0E4-4A47-846B-161587A50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ㄔㄨ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1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童年的天才</a:t>
            </a:r>
            <a:r>
              <a:rPr lang="zh-TW" altLang="en-US" sz="2800" b="0" dirty="0" smtClean="0"/>
              <a:t>表現。</a:t>
            </a:r>
            <a:endParaRPr lang="zh-TW" altLang="en-US" sz="2800" b="0" dirty="0"/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CA6DBDE-469E-4FCC-943B-FECAA3DB89B0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D9A44CD-5DAE-4B82-9B6B-D78B1756C56C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91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243351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依序述說自己在文學、繪畫、音樂方面的天分，再以簡筆勾勒自己對文學想像力、對藝術的敏銳感以及獨具一格的美感見解。行文整齊中有錯落，層次井然而不呆滯。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970F290-2956-40ED-9A01-049CC757EFB8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C03B72-7E8E-493A-9261-DED4FDF011EA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04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48AFE6AC-8115-4D1D-9154-9FC19F7CF371}"/>
              </a:ext>
            </a:extLst>
          </p:cNvPr>
          <p:cNvSpPr/>
          <p:nvPr/>
        </p:nvSpPr>
        <p:spPr>
          <a:xfrm>
            <a:off x="357167" y="560129"/>
            <a:ext cx="8290896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對於色彩、音符、字眼，我極為敏感。當我彈奏鋼琴時，我想像那八個音符有不同的個性，穿戴了鮮豔的衣帽攜手舞蹈。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EFFBF9-C1C4-463E-B79A-5E977FE0DA6C}"/>
              </a:ext>
            </a:extLst>
          </p:cNvPr>
          <p:cNvCxnSpPr>
            <a:cxnSpLocks/>
          </p:cNvCxnSpPr>
          <p:nvPr/>
        </p:nvCxnSpPr>
        <p:spPr>
          <a:xfrm>
            <a:off x="1287372" y="1634760"/>
            <a:ext cx="65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823" y="1697895"/>
            <a:ext cx="609550" cy="298679"/>
          </a:xfrm>
          <a:prstGeom prst="rect">
            <a:avLst/>
          </a:prstGeom>
        </p:spPr>
      </p:pic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CC74317-B2C4-4A10-AFFE-A69F4516EB62}"/>
              </a:ext>
            </a:extLst>
          </p:cNvPr>
          <p:cNvSpPr txBox="1"/>
          <p:nvPr/>
        </p:nvSpPr>
        <p:spPr>
          <a:xfrm>
            <a:off x="600911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8115F38-55DF-4139-8E3F-2AD0CB19854D}"/>
              </a:ext>
            </a:extLst>
          </p:cNvPr>
          <p:cNvSpPr txBox="1"/>
          <p:nvPr/>
        </p:nvSpPr>
        <p:spPr>
          <a:xfrm>
            <a:off x="6678308" y="116467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1F74A9C-58C2-4BBB-89E1-442E2B4248B7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DACC135-0B57-48A3-96C7-0DAB73D8DADD}"/>
              </a:ext>
            </a:extLst>
          </p:cNvPr>
          <p:cNvGrpSpPr/>
          <p:nvPr/>
        </p:nvGrpSpPr>
        <p:grpSpPr>
          <a:xfrm>
            <a:off x="3682221" y="2135363"/>
            <a:ext cx="3320037" cy="1904980"/>
            <a:chOff x="1056754" y="1731532"/>
            <a:chExt cx="3320037" cy="1904980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D9814B06-B0C5-4365-B6A0-01F5CABDFC52}"/>
                </a:ext>
              </a:extLst>
            </p:cNvPr>
            <p:cNvSpPr/>
            <p:nvPr/>
          </p:nvSpPr>
          <p:spPr>
            <a:xfrm rot="5400000">
              <a:off x="1575778" y="1815455"/>
              <a:ext cx="280789" cy="112944"/>
            </a:xfrm>
            <a:prstGeom prst="triangle">
              <a:avLst/>
            </a:prstGeom>
            <a:solidFill>
              <a:srgbClr val="C74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本框 328">
              <a:extLst>
                <a:ext uri="{FF2B5EF4-FFF2-40B4-BE49-F238E27FC236}">
                  <a16:creationId xmlns:a16="http://schemas.microsoft.com/office/drawing/2014/main" id="{13592BE2-851E-4AD5-9EE7-7043D6E6C673}"/>
                </a:ext>
              </a:extLst>
            </p:cNvPr>
            <p:cNvSpPr txBox="1"/>
            <p:nvPr/>
          </p:nvSpPr>
          <p:spPr>
            <a:xfrm>
              <a:off x="1065632" y="1732552"/>
              <a:ext cx="595035" cy="279767"/>
            </a:xfrm>
            <a:prstGeom prst="rect">
              <a:avLst/>
            </a:prstGeom>
            <a:solidFill>
              <a:srgbClr val="C74932"/>
            </a:solidFill>
            <a:ln w="1905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kern="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修辭</a:t>
              </a: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827D55E5-FF4D-4136-B627-3C5FD4AA1D40}"/>
                </a:ext>
              </a:extLst>
            </p:cNvPr>
            <p:cNvCxnSpPr>
              <a:cxnSpLocks/>
            </p:cNvCxnSpPr>
            <p:nvPr/>
          </p:nvCxnSpPr>
          <p:spPr>
            <a:xfrm>
              <a:off x="1056754" y="1732552"/>
              <a:ext cx="0" cy="684472"/>
            </a:xfrm>
            <a:prstGeom prst="line">
              <a:avLst/>
            </a:prstGeom>
            <a:ln w="19050">
              <a:solidFill>
                <a:srgbClr val="C74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2FF81E51-97F1-45E5-B584-1A3EA82DCA01}"/>
                </a:ext>
              </a:extLst>
            </p:cNvPr>
            <p:cNvCxnSpPr>
              <a:cxnSpLocks/>
            </p:cNvCxnSpPr>
            <p:nvPr/>
          </p:nvCxnSpPr>
          <p:spPr>
            <a:xfrm>
              <a:off x="4376791" y="2965975"/>
              <a:ext cx="0" cy="670537"/>
            </a:xfrm>
            <a:prstGeom prst="line">
              <a:avLst/>
            </a:prstGeom>
            <a:solidFill>
              <a:srgbClr val="C74932"/>
            </a:solidFill>
            <a:ln w="19050">
              <a:solidFill>
                <a:srgbClr val="C74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314AD25F-E4E1-4C14-A105-E1B10D36B0E8}"/>
                </a:ext>
              </a:extLst>
            </p:cNvPr>
            <p:cNvSpPr/>
            <p:nvPr/>
          </p:nvSpPr>
          <p:spPr>
            <a:xfrm rot="16200000" flipH="1">
              <a:off x="4163594" y="3066227"/>
              <a:ext cx="280789" cy="112944"/>
            </a:xfrm>
            <a:prstGeom prst="triangl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文字方塊 48">
            <a:extLst>
              <a:ext uri="{FF2B5EF4-FFF2-40B4-BE49-F238E27FC236}">
                <a16:creationId xmlns:a16="http://schemas.microsoft.com/office/drawing/2014/main" id="{D378DF28-E393-44E0-935B-600FAD7E2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77" y="2114636"/>
            <a:ext cx="8846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人性化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248" y="1620755"/>
            <a:ext cx="4806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概括對繪畫、音樂、文學的敏悟力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442BE96-2CE6-481A-A9C7-B338B2F09EA5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69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54" grpId="0"/>
      <p:bldP spid="54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7" y="743008"/>
            <a:ext cx="8381509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我學寫文章，愛用色彩濃厚，音韻鏗鏘的字眼，如「珠灰」、「黃昏」、「婉妙」、「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splendour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melancholy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」，因此常犯了堆砌的毛病。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EFFBF9-C1C4-463E-B79A-5E977FE0DA6C}"/>
              </a:ext>
            </a:extLst>
          </p:cNvPr>
          <p:cNvCxnSpPr>
            <a:cxnSpLocks/>
          </p:cNvCxnSpPr>
          <p:nvPr/>
        </p:nvCxnSpPr>
        <p:spPr>
          <a:xfrm>
            <a:off x="463581" y="1656531"/>
            <a:ext cx="831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32" y="1719666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582" y="1656531"/>
            <a:ext cx="4154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點出作者寫作時的喜好與缺失</a:t>
            </a: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4516F972-AEEF-4FEC-9DD2-26789952F6B9}"/>
              </a:ext>
            </a:extLst>
          </p:cNvPr>
          <p:cNvCxnSpPr>
            <a:cxnSpLocks/>
          </p:cNvCxnSpPr>
          <p:nvPr/>
        </p:nvCxnSpPr>
        <p:spPr>
          <a:xfrm>
            <a:off x="465032" y="2648285"/>
            <a:ext cx="832241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465032" y="3617113"/>
            <a:ext cx="832241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6F540273-C25C-4AA1-B171-9919A56CFB1A}"/>
              </a:ext>
            </a:extLst>
          </p:cNvPr>
          <p:cNvCxnSpPr>
            <a:cxnSpLocks/>
          </p:cNvCxnSpPr>
          <p:nvPr/>
        </p:nvCxnSpPr>
        <p:spPr>
          <a:xfrm>
            <a:off x="410793" y="4567798"/>
            <a:ext cx="20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26FE2A5-84E1-4C83-A527-8636C561E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12" y="2666680"/>
            <a:ext cx="34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（色彩濃厚字眼的舉例）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ABAE64E-4550-4B3A-9EF8-792DBEAD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851" y="2666118"/>
            <a:ext cx="34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（音韻鏗鏘字眼的舉例）</a:t>
            </a:r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AC0DB4-64CB-4286-8353-DD23BE524933}"/>
              </a:ext>
            </a:extLst>
          </p:cNvPr>
          <p:cNvSpPr txBox="1"/>
          <p:nvPr/>
        </p:nvSpPr>
        <p:spPr>
          <a:xfrm>
            <a:off x="600911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3938AD4-9ABE-4DF6-96FA-EBFD34EF5B23}"/>
              </a:ext>
            </a:extLst>
          </p:cNvPr>
          <p:cNvSpPr txBox="1"/>
          <p:nvPr/>
        </p:nvSpPr>
        <p:spPr>
          <a:xfrm>
            <a:off x="6678308" y="116467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FE650C4-044E-4909-9BE1-A81355D3F1DA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81259BF-9EF7-46C8-B323-A029B78BF0D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5411DD91-370A-4E92-9764-179F607BDA34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9B9DC652-52A4-4B5E-99CD-F41E25014E3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4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8711484-3E4A-412D-8DDE-4846DF035493}"/>
              </a:ext>
            </a:extLst>
          </p:cNvPr>
          <p:cNvSpPr/>
          <p:nvPr/>
        </p:nvSpPr>
        <p:spPr>
          <a:xfrm>
            <a:off x="351698" y="555563"/>
            <a:ext cx="8290896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直到現在，我仍然愛看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聊齋誌異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與俗氣的巴黎時裝報告，便是為了這種有吸引力的字眼。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EFFBF9-C1C4-463E-B79A-5E977FE0DA6C}"/>
              </a:ext>
            </a:extLst>
          </p:cNvPr>
          <p:cNvCxnSpPr>
            <a:cxnSpLocks/>
          </p:cNvCxnSpPr>
          <p:nvPr/>
        </p:nvCxnSpPr>
        <p:spPr>
          <a:xfrm>
            <a:off x="2643733" y="1676124"/>
            <a:ext cx="590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733" y="1751845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2866764"/>
            <a:ext cx="84875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聊齋誌異</a:t>
            </a:r>
            <a:r>
              <a:rPr lang="en-US" altLang="zh-TW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典雅，時裝雜誌俗氣而色彩濃烈，張愛玲皆喜愛，可見她不避俗，能欣賞典雅也能欣賞通俗之美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465032" y="2860013"/>
            <a:ext cx="29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AA89075-8267-44A7-ABFD-CB72F2DEDD9C}"/>
              </a:ext>
            </a:extLst>
          </p:cNvPr>
          <p:cNvSpPr txBox="1"/>
          <p:nvPr/>
        </p:nvSpPr>
        <p:spPr>
          <a:xfrm>
            <a:off x="600911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F17891C-EE67-42B9-9A0B-E72F0F1568FA}"/>
              </a:ext>
            </a:extLst>
          </p:cNvPr>
          <p:cNvSpPr txBox="1"/>
          <p:nvPr/>
        </p:nvSpPr>
        <p:spPr>
          <a:xfrm>
            <a:off x="6678308" y="116467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099BDA7-31CF-47F2-8C0E-78E0034C1191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511358A-BD64-45F1-8E51-E4F744997C9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96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童年的天才</a:t>
            </a:r>
            <a:r>
              <a:rPr lang="zh-TW" altLang="en-US" sz="2800" b="0" dirty="0" smtClean="0"/>
              <a:t>表現。</a:t>
            </a:r>
            <a:endParaRPr lang="zh-TW" altLang="en-US" sz="2800" b="0" dirty="0"/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DD402D2-095C-4C29-AA66-F93C2173BE9C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1D0CCBF-F274-4D9E-9551-A9885CB852E2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9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243351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依序述說自己在文學、繪畫、音樂方面的天分，再以簡筆勾勒自己對文學想像力、對藝術的敏銳感以及獨具一格的美感見解。行文整齊中有錯落，層次井然而不呆滯。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B3A2888-D6EB-4556-BACB-21707EB3E24B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F816A9E-A57C-4046-A23A-866E374BAC77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9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作者從哪些面向敘述自己的天才表現？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369858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文學方面：三歲背唐詩、七歲寫小說。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繪畫方面：為自己創作的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小說</a:t>
            </a:r>
            <a:r>
              <a:rPr lang="en-US" altLang="zh-TW" sz="2800" b="0" spc="-100" dirty="0">
                <a:solidFill>
                  <a:srgbClr val="FF0000"/>
                </a:solidFill>
              </a:rPr>
              <a:t>——《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快樂村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》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繪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描多幀插畫。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音樂方面：九歲在成為畫家與鋼琴家之間躊躇。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796CFA4-1A60-495A-96AF-1FF7509BD909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AFD73AD-E8FF-4068-BC22-C86605523067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B38DA91-CEBA-4EC7-9E71-3E9241AC0D02}"/>
              </a:ext>
            </a:extLst>
          </p:cNvPr>
          <p:cNvSpPr txBox="1"/>
          <p:nvPr/>
        </p:nvSpPr>
        <p:spPr>
          <a:xfrm>
            <a:off x="460712" y="115613"/>
            <a:ext cx="1872000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8 </a:t>
            </a:r>
            <a:r>
              <a:rPr lang="en-US" altLang="zh-TW" dirty="0"/>
              <a:t>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F2F4BF2-9C92-456D-9742-F9B7DF9F6545}"/>
              </a:ext>
            </a:extLst>
          </p:cNvPr>
          <p:cNvSpPr txBox="1"/>
          <p:nvPr/>
        </p:nvSpPr>
        <p:spPr>
          <a:xfrm>
            <a:off x="2416103" y="115612"/>
            <a:ext cx="720000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00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341040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自傳性質的散文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D6366FF-A62C-4472-9680-D44DE1A64F84}"/>
              </a:ext>
            </a:extLst>
          </p:cNvPr>
          <p:cNvSpPr/>
          <p:nvPr/>
        </p:nvSpPr>
        <p:spPr>
          <a:xfrm>
            <a:off x="351698" y="1469008"/>
            <a:ext cx="8440603" cy="1500541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7A4147F-50C6-40C5-A095-541490F3598F}"/>
              </a:ext>
            </a:extLst>
          </p:cNvPr>
          <p:cNvSpPr/>
          <p:nvPr/>
        </p:nvSpPr>
        <p:spPr>
          <a:xfrm>
            <a:off x="351696" y="2997308"/>
            <a:ext cx="8440603" cy="1509250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971F0F9-3A4B-46CF-B50D-E34B2AB2F2A6}"/>
              </a:ext>
            </a:extLst>
          </p:cNvPr>
          <p:cNvSpPr/>
          <p:nvPr/>
        </p:nvSpPr>
        <p:spPr>
          <a:xfrm>
            <a:off x="351696" y="2969549"/>
            <a:ext cx="8440603" cy="51099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2FDE11F-959B-431D-BE49-7C2CF05D57E6}"/>
              </a:ext>
            </a:extLst>
          </p:cNvPr>
          <p:cNvSpPr/>
          <p:nvPr/>
        </p:nvSpPr>
        <p:spPr>
          <a:xfrm>
            <a:off x="351696" y="969179"/>
            <a:ext cx="8440603" cy="51099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AECE487-0707-4624-AAEF-56FBED634456}"/>
              </a:ext>
            </a:extLst>
          </p:cNvPr>
          <p:cNvSpPr/>
          <p:nvPr/>
        </p:nvSpPr>
        <p:spPr>
          <a:xfrm>
            <a:off x="351699" y="969179"/>
            <a:ext cx="832240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7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　代</a:t>
            </a:r>
            <a:r>
              <a:rPr lang="en-US" altLang="zh-TW" sz="27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古代文人多以詩文書寫自己生平，如司馬遷的</a:t>
            </a:r>
            <a:r>
              <a:rPr lang="en-US" altLang="zh-TW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7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史記．太</a:t>
            </a: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史公自序</a:t>
            </a:r>
            <a:r>
              <a:rPr lang="en-US" altLang="zh-TW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便帶有自傳性質，陶淵明的</a:t>
            </a:r>
            <a:r>
              <a:rPr lang="en-US" altLang="zh-TW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五柳先生傳</a:t>
            </a:r>
            <a:r>
              <a:rPr lang="en-US" altLang="zh-TW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也算是一篇別出心裁、含有自傳意味的散文。</a:t>
            </a:r>
          </a:p>
          <a:p>
            <a:pPr>
              <a:lnSpc>
                <a:spcPct val="120000"/>
              </a:lnSpc>
            </a:pPr>
            <a:r>
              <a:rPr lang="zh-TW" altLang="en-US" sz="27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   代</a:t>
            </a:r>
            <a:r>
              <a:rPr lang="en-US" altLang="zh-TW" sz="27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延續到現代，衍生了因應升學、求職之用的自傳寫作，以及文學家以文學創作角度書寫的自傳體散文。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EDD1737-9C1E-4B3E-B83C-9959655702E1}"/>
              </a:ext>
            </a:extLst>
          </p:cNvPr>
          <p:cNvSpPr txBox="1"/>
          <p:nvPr/>
        </p:nvSpPr>
        <p:spPr>
          <a:xfrm>
            <a:off x="7929907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90D7895-9613-40BC-84DB-4AE9EADDA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19539" r="8943" b="25236"/>
          <a:stretch/>
        </p:blipFill>
        <p:spPr>
          <a:xfrm>
            <a:off x="7293429" y="3666028"/>
            <a:ext cx="1850571" cy="14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從第二∼六段的哪些敘述中，可看出作者的童真心性？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369858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寫女郎失戀自殺，卻大老遠跑去西湖自溺。這是孩童的純真浪漫的想法。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寫小說快樂村自耕自織，與外界隔絕，卻又是好戰的高原民族。前後矛盾，看出作者童年充滿想像力卻又思慮不周。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97FC77D-2BD1-4164-89A7-6AF9405C1AC7}"/>
              </a:ext>
            </a:extLst>
          </p:cNvPr>
          <p:cNvSpPr txBox="1"/>
          <p:nvPr/>
        </p:nvSpPr>
        <p:spPr>
          <a:xfrm>
            <a:off x="7347503" y="115612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D2D2E09-C4B5-40E4-814E-5F4CB8E3359E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AF653CF3-D174-4A64-A17B-EDB18FC330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67261D0A-1B3C-42B0-A176-A8AF630DB68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B38DA91-CEBA-4EC7-9E71-3E9241AC0D02}"/>
              </a:ext>
            </a:extLst>
          </p:cNvPr>
          <p:cNvSpPr txBox="1"/>
          <p:nvPr/>
        </p:nvSpPr>
        <p:spPr>
          <a:xfrm>
            <a:off x="460712" y="115613"/>
            <a:ext cx="1872000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8 </a:t>
            </a:r>
            <a:r>
              <a:rPr lang="en-US" altLang="zh-TW" dirty="0"/>
              <a:t>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F2F4BF2-9C92-456D-9742-F9B7DF9F6545}"/>
              </a:ext>
            </a:extLst>
          </p:cNvPr>
          <p:cNvSpPr txBox="1"/>
          <p:nvPr/>
        </p:nvSpPr>
        <p:spPr>
          <a:xfrm>
            <a:off x="2416103" y="115612"/>
            <a:ext cx="720000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2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從第二∼六段的哪些敘述中，可看出作者的童真心性？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3698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b="0" spc="-100" dirty="0">
                <a:solidFill>
                  <a:srgbClr val="FF0000"/>
                </a:solidFill>
              </a:rPr>
              <a:t>興致勃勃地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為</a:t>
            </a:r>
            <a:r>
              <a:rPr lang="en-US" altLang="zh-TW" sz="2800" b="0" spc="-100" dirty="0">
                <a:solidFill>
                  <a:srgbClr val="FF0000"/>
                </a:solidFill>
              </a:rPr>
              <a:t>《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快樂村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》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繪製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各項插畫，預期一本洋洋大作，沒多久就失去興趣。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b="0" spc="-100" dirty="0">
                <a:solidFill>
                  <a:srgbClr val="FF0000"/>
                </a:solidFill>
              </a:rPr>
              <a:t>九歲時，想以美術作為終身事業，因為看了窮困畫家的影片，大哭一場，轉而決定作音樂家。孩童心性想法單純、情緒表達也單純而直接。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F933C3-5528-4130-9442-99F5A0834668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13DED64-0036-4736-8BC8-1280B2356AD9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箭號: 向右 5">
            <a:extLst>
              <a:ext uri="{FF2B5EF4-FFF2-40B4-BE49-F238E27FC236}">
                <a16:creationId xmlns:a16="http://schemas.microsoft.com/office/drawing/2014/main" id="{7FF30ABB-F044-453D-B995-D7795225BEA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C30A9A5A-82A4-4F16-8FE8-CB29578980A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B38DA91-CEBA-4EC7-9E71-3E9241AC0D02}"/>
              </a:ext>
            </a:extLst>
          </p:cNvPr>
          <p:cNvSpPr txBox="1"/>
          <p:nvPr/>
        </p:nvSpPr>
        <p:spPr>
          <a:xfrm>
            <a:off x="460712" y="115613"/>
            <a:ext cx="1872000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8 </a:t>
            </a:r>
            <a:r>
              <a:rPr lang="en-US" altLang="zh-TW" dirty="0"/>
              <a:t>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F2F4BF2-9C92-456D-9742-F9B7DF9F6545}"/>
              </a:ext>
            </a:extLst>
          </p:cNvPr>
          <p:cNvSpPr txBox="1"/>
          <p:nvPr/>
        </p:nvSpPr>
        <p:spPr>
          <a:xfrm>
            <a:off x="2416103" y="115612"/>
            <a:ext cx="720000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3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8" y="743008"/>
            <a:ext cx="8290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在學校裡我得到自由發展。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的自信心日益堅強，直到我十六歲時，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我母親從法國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回來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將她暌 隔多年的女兒研究了一下。</a:t>
            </a:r>
          </a:p>
          <a:p>
            <a:pPr algn="just">
              <a:lnSpc>
                <a:spcPct val="200000"/>
              </a:lnSpc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CC74317-B2C4-4A10-AFFE-A69F4516EB62}"/>
              </a:ext>
            </a:extLst>
          </p:cNvPr>
          <p:cNvSpPr txBox="1"/>
          <p:nvPr/>
        </p:nvSpPr>
        <p:spPr>
          <a:xfrm>
            <a:off x="5498727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8115F38-55DF-4139-8E3F-2AD0CB19854D}"/>
              </a:ext>
            </a:extLst>
          </p:cNvPr>
          <p:cNvSpPr txBox="1"/>
          <p:nvPr/>
        </p:nvSpPr>
        <p:spPr>
          <a:xfrm>
            <a:off x="616792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1F74A9C-58C2-4BBB-89E1-442E2B4248B7}"/>
              </a:ext>
            </a:extLst>
          </p:cNvPr>
          <p:cNvSpPr txBox="1"/>
          <p:nvPr/>
        </p:nvSpPr>
        <p:spPr>
          <a:xfrm>
            <a:off x="6837117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65B54E0F-28EC-4B7F-9136-11C62813693B}"/>
              </a:ext>
            </a:extLst>
          </p:cNvPr>
          <p:cNvGrpSpPr/>
          <p:nvPr/>
        </p:nvGrpSpPr>
        <p:grpSpPr>
          <a:xfrm>
            <a:off x="2785355" y="3146258"/>
            <a:ext cx="599726" cy="481799"/>
            <a:chOff x="7838867" y="1161847"/>
            <a:chExt cx="599726" cy="481799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26D94ED2-EE0C-4822-87B0-86336503A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0932" y="1190893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0398332-EA7C-4202-8AD1-9CADE0D4F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8867" y="1161847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ㄎㄨㄟ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7685FCEA-6407-4823-890A-4B53F6FDCE05}"/>
              </a:ext>
            </a:extLst>
          </p:cNvPr>
          <p:cNvSpPr/>
          <p:nvPr/>
        </p:nvSpPr>
        <p:spPr>
          <a:xfrm>
            <a:off x="7515497" y="0"/>
            <a:ext cx="162850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A827DF-F374-4290-B1FE-A7DFDA14CFCD}"/>
              </a:ext>
            </a:extLst>
          </p:cNvPr>
          <p:cNvSpPr/>
          <p:nvPr/>
        </p:nvSpPr>
        <p:spPr>
          <a:xfrm>
            <a:off x="5994796" y="2164119"/>
            <a:ext cx="253014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06DC866-C296-456A-862E-FD109CD58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04" y="3718328"/>
            <a:ext cx="6095001" cy="80021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十一歲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時，父母協議離婚。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不久，母親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再度前往法國，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於張愛玲十六歲時返國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0A827DF-F374-4290-B1FE-A7DFDA14CFCD}"/>
              </a:ext>
            </a:extLst>
          </p:cNvPr>
          <p:cNvSpPr/>
          <p:nvPr/>
        </p:nvSpPr>
        <p:spPr>
          <a:xfrm>
            <a:off x="435084" y="3136957"/>
            <a:ext cx="85793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2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0" grpId="1" animBg="1"/>
      <p:bldP spid="2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8" y="1112714"/>
            <a:ext cx="8290896" cy="2898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「我懊悔從前小心看護你的傷寒症，」她告訴我，「我寧願看你死，不願看你活著使你自己處處受痛苦。」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530" y="3086592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4003611"/>
            <a:ext cx="7947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現實生活與待人接物上的低能，母親斷定她日後必定受苦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3027530" y="3018580"/>
            <a:ext cx="547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A27A4F2-585E-437C-AC63-EEF72FD7F179}"/>
              </a:ext>
            </a:extLst>
          </p:cNvPr>
          <p:cNvSpPr txBox="1"/>
          <p:nvPr/>
        </p:nvSpPr>
        <p:spPr>
          <a:xfrm>
            <a:off x="600911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EE483A8-BB8B-4603-8E40-E1F75AA40D7E}"/>
              </a:ext>
            </a:extLst>
          </p:cNvPr>
          <p:cNvSpPr txBox="1"/>
          <p:nvPr/>
        </p:nvSpPr>
        <p:spPr>
          <a:xfrm>
            <a:off x="667830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3CD94CA-2029-47F3-89A9-2CF5B5E6D4BC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B7755B7-70B2-4B43-B11D-6F00ADB47917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F2280414-778D-4981-B90F-6D2D57D28D2A}"/>
              </a:ext>
            </a:extLst>
          </p:cNvPr>
          <p:cNvCxnSpPr>
            <a:cxnSpLocks/>
          </p:cNvCxnSpPr>
          <p:nvPr/>
        </p:nvCxnSpPr>
        <p:spPr>
          <a:xfrm>
            <a:off x="480273" y="3986927"/>
            <a:ext cx="363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6419D56A-4A10-4886-B9FA-7BAD62E10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995" y="2120385"/>
            <a:ext cx="609550" cy="298679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AAEC30D9-247F-4648-880B-C24C85B89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466" y="811020"/>
            <a:ext cx="7805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張愛玲三歲時罹患傷寒，父母合力看護，她被母親緊緊地摟在懷裡，父親坐在一旁。這場病對她來說是幸福的記憶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C6F5A532-EA42-444E-8DC7-4658F8DAF23D}"/>
              </a:ext>
            </a:extLst>
          </p:cNvPr>
          <p:cNvCxnSpPr>
            <a:cxnSpLocks/>
          </p:cNvCxnSpPr>
          <p:nvPr/>
        </p:nvCxnSpPr>
        <p:spPr>
          <a:xfrm>
            <a:off x="3021995" y="2050369"/>
            <a:ext cx="475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6" grpId="0"/>
      <p:bldP spid="26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生活中的古怪笨拙。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736F401-171F-4F90-BD54-C639149B553B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04DD1F-EEE2-4CA3-AF99-7B2D6881E44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22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243351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敘述自己在生活常識以及人事應對上的笨拙，與前文所述洋溢才華形成對比。本大段文句結構變化靈活， 增添動感，充分展現作者善用語彙、句型來搭配文章情緒的高明技巧。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9CCBE89-A669-41A5-A5A3-4A2A97A2C151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A082C0-C0DC-47EF-8DCD-2CA4A599CB38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53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作者從自信天才到察覺自己在生活中的笨拙，其間的轉折是什麼？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06817"/>
            <a:ext cx="8369858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母親從法國回來以及對她所說的話，是文中的轉折，文章由此轉入「天才夢碎」的敘述。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3" y="115613"/>
            <a:ext cx="856458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10</a:t>
            </a:r>
            <a:endParaRPr lang="zh-CN" altLang="en-US" dirty="0"/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0F7217B-F8EA-4F9C-9530-ED3CC3FB46DD}"/>
              </a:ext>
            </a:extLst>
          </p:cNvPr>
          <p:cNvSpPr txBox="1"/>
          <p:nvPr/>
        </p:nvSpPr>
        <p:spPr>
          <a:xfrm>
            <a:off x="7183272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808C5BA-C38F-40D3-9FA4-6EDAE20A21FA}"/>
              </a:ext>
            </a:extLst>
          </p:cNvPr>
          <p:cNvSpPr/>
          <p:nvPr/>
        </p:nvSpPr>
        <p:spPr>
          <a:xfrm>
            <a:off x="7894623" y="0"/>
            <a:ext cx="1249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7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8" y="743008"/>
            <a:ext cx="8290896" cy="2898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我發現我不會削蘋果。經過艱苦的努力我才學會補襪子。我怕上理髮店，怕見客，怕給裁縫試衣裳。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EFFBF9-C1C4-463E-B79A-5E977FE0DA6C}"/>
              </a:ext>
            </a:extLst>
          </p:cNvPr>
          <p:cNvCxnSpPr>
            <a:cxnSpLocks/>
          </p:cNvCxnSpPr>
          <p:nvPr/>
        </p:nvCxnSpPr>
        <p:spPr>
          <a:xfrm>
            <a:off x="489432" y="2620503"/>
            <a:ext cx="291779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62" y="1696305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29" y="1628293"/>
            <a:ext cx="8440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生活上的低能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1258962" y="1628293"/>
            <a:ext cx="726598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4121E4DD-A654-4BEF-9C28-2956959E564E}"/>
              </a:ext>
            </a:extLst>
          </p:cNvPr>
          <p:cNvCxnSpPr>
            <a:cxnSpLocks/>
          </p:cNvCxnSpPr>
          <p:nvPr/>
        </p:nvCxnSpPr>
        <p:spPr>
          <a:xfrm>
            <a:off x="3937894" y="2620503"/>
            <a:ext cx="458704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58310C0-48A5-4D4E-9F96-AAF0E60182B2}"/>
              </a:ext>
            </a:extLst>
          </p:cNvPr>
          <p:cNvCxnSpPr>
            <a:cxnSpLocks/>
          </p:cNvCxnSpPr>
          <p:nvPr/>
        </p:nvCxnSpPr>
        <p:spPr>
          <a:xfrm>
            <a:off x="489432" y="3584494"/>
            <a:ext cx="279805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AA4FE112-25A6-49F9-A92E-C204F8CCC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94" y="2716347"/>
            <a:ext cx="609550" cy="298679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56C857DE-16FB-4146-A3A8-D061C2F07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005" y="3076153"/>
            <a:ext cx="4410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人際相處上的低能。具象化描述首段所言的「乖僻」</a:t>
            </a:r>
          </a:p>
        </p:txBody>
      </p:sp>
      <p:sp>
        <p:nvSpPr>
          <p:cNvPr id="2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F46EF1F-EBA1-4302-B69E-A9E521465021}"/>
              </a:ext>
            </a:extLst>
          </p:cNvPr>
          <p:cNvSpPr txBox="1"/>
          <p:nvPr/>
        </p:nvSpPr>
        <p:spPr>
          <a:xfrm>
            <a:off x="667949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C99234A-D44E-486E-9B07-067B1BC5E9A0}"/>
              </a:ext>
            </a:extLst>
          </p:cNvPr>
          <p:cNvSpPr txBox="1"/>
          <p:nvPr/>
        </p:nvSpPr>
        <p:spPr>
          <a:xfrm>
            <a:off x="7348690" y="112759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3DA3347-BE1D-4E8C-8056-1AA89370B7A5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09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5" grpId="0"/>
      <p:bldP spid="25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8" y="743008"/>
            <a:ext cx="8290896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許多人嘗試教我織絨線，可是沒有一個成功。在一間房裡住了兩年，問我電鈴在哪兒我還茫然。我天天乘黃包車上醫院去打針，接連三個月，仍然不認識那條路。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32" y="1696305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399" y="1628293"/>
            <a:ext cx="5194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學習處理生活事物方面，也甚為拙笨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489432" y="1628293"/>
            <a:ext cx="806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58310C0-48A5-4D4E-9F96-AAF0E60182B2}"/>
              </a:ext>
            </a:extLst>
          </p:cNvPr>
          <p:cNvCxnSpPr>
            <a:cxnSpLocks/>
          </p:cNvCxnSpPr>
          <p:nvPr/>
        </p:nvCxnSpPr>
        <p:spPr>
          <a:xfrm>
            <a:off x="489432" y="2620503"/>
            <a:ext cx="806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AA4FE112-25A6-49F9-A92E-C204F8CCC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32" y="2702301"/>
            <a:ext cx="609550" cy="298679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56C857DE-16FB-4146-A3A8-D061C2F07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628" y="2619783"/>
            <a:ext cx="3677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在空間辨識上的低能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B013495F-5686-4BE6-88FF-0306B0F71C86}"/>
              </a:ext>
            </a:extLst>
          </p:cNvPr>
          <p:cNvCxnSpPr>
            <a:cxnSpLocks/>
          </p:cNvCxnSpPr>
          <p:nvPr/>
        </p:nvCxnSpPr>
        <p:spPr>
          <a:xfrm>
            <a:off x="489432" y="3611103"/>
            <a:ext cx="806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362FF6A6-0DE5-494C-83FF-A31F1E60C762}"/>
              </a:ext>
            </a:extLst>
          </p:cNvPr>
          <p:cNvCxnSpPr>
            <a:cxnSpLocks/>
          </p:cNvCxnSpPr>
          <p:nvPr/>
        </p:nvCxnSpPr>
        <p:spPr>
          <a:xfrm>
            <a:off x="489432" y="4577805"/>
            <a:ext cx="489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B2FA5B7-4ACE-43DA-BBA0-EABCEC8D0F8C}"/>
              </a:ext>
            </a:extLst>
          </p:cNvPr>
          <p:cNvSpPr txBox="1"/>
          <p:nvPr/>
        </p:nvSpPr>
        <p:spPr>
          <a:xfrm>
            <a:off x="667949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38FA1D3-B1DE-4150-8F8A-D6C1AA72E071}"/>
              </a:ext>
            </a:extLst>
          </p:cNvPr>
          <p:cNvSpPr txBox="1"/>
          <p:nvPr/>
        </p:nvSpPr>
        <p:spPr>
          <a:xfrm>
            <a:off x="7348690" y="112759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A11215-2EF2-4C2A-AECA-8432E33FF1D3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06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5" grpId="0"/>
      <p:bldP spid="25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7" y="743008"/>
            <a:ext cx="8496211" cy="92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總而言之，在現實的社會裡，我等於一個廢物。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278" y="1713721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41" y="2012400"/>
            <a:ext cx="84406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針對上述種種缺失的總結。「廢物」措詞強烈，是對個人生存能力嚴重欠缺的自覺與自貶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E7EED833-6438-4238-A0D9-8890F719B8F2}"/>
              </a:ext>
            </a:extLst>
          </p:cNvPr>
          <p:cNvCxnSpPr>
            <a:cxnSpLocks/>
          </p:cNvCxnSpPr>
          <p:nvPr/>
        </p:nvCxnSpPr>
        <p:spPr>
          <a:xfrm>
            <a:off x="2466278" y="1628293"/>
            <a:ext cx="615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BB02408-4ABC-47DE-9B39-900EDE71E145}"/>
              </a:ext>
            </a:extLst>
          </p:cNvPr>
          <p:cNvSpPr txBox="1"/>
          <p:nvPr/>
        </p:nvSpPr>
        <p:spPr>
          <a:xfrm>
            <a:off x="667949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B14C74C-468F-4A28-A6F3-D18F49224862}"/>
              </a:ext>
            </a:extLst>
          </p:cNvPr>
          <p:cNvSpPr txBox="1"/>
          <p:nvPr/>
        </p:nvSpPr>
        <p:spPr>
          <a:xfrm>
            <a:off x="7348690" y="112759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72342A0-5730-47F6-AE3D-9CC066CD1212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7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23479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寫作動機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CEAC257-6674-4774-9333-56DABFCFB8DB}"/>
              </a:ext>
            </a:extLst>
          </p:cNvPr>
          <p:cNvSpPr/>
          <p:nvPr/>
        </p:nvSpPr>
        <p:spPr>
          <a:xfrm>
            <a:off x="351699" y="1124369"/>
            <a:ext cx="8487501" cy="314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作者自小被視為天才，擁有對文學、藝術的敏感度和想像力，以發展天才作為夢想。後來因母親的提醒，察覺自己在現實生活中的笨拙，雖嘗試改變卻沒能成功，於是體會到生命在繽紛欣悅中也免不了煩惱</a:t>
            </a: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spc="-8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二十八年，作者為參加上海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西風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雜誌的徵文比賽，因此將這些成長經歷撰成本文。</a:t>
            </a:r>
          </a:p>
        </p:txBody>
      </p:sp>
      <p:sp>
        <p:nvSpPr>
          <p:cNvPr id="4" name="箭號: 向右 5">
            <a:extLst>
              <a:ext uri="{FF2B5EF4-FFF2-40B4-BE49-F238E27FC236}">
                <a16:creationId xmlns:a16="http://schemas.microsoft.com/office/drawing/2014/main" id="{AB67F3F4-E1E3-43FB-920D-4E5056787026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D629418D-F1C2-4D63-A3DC-CBF2D597F7E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9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生活中的古怪笨拙。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F7B47D9-2F6A-49D7-B529-DEB0BBB30B1F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36B5307-85D8-42AB-9B45-F3173EE0BE73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27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243351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敘述自己在生活常識以及人事應對上的笨拙，與前文所述洋溢才華形成對比。本大段文句結構變化靈活， 增添動感，充分展現作者善用語彙、句型來搭配文章情緒的高明技巧。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C81724F-1FC8-4502-8972-FC7BBCDC9FFF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F59C28-8CDB-4E3E-B341-F678DBA1B819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33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3F2B924-8A22-40ED-AB8F-D38B18AA1978}"/>
              </a:ext>
            </a:extLst>
          </p:cNvPr>
          <p:cNvSpPr/>
          <p:nvPr/>
        </p:nvSpPr>
        <p:spPr>
          <a:xfrm>
            <a:off x="351698" y="61860"/>
            <a:ext cx="8290896" cy="4523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2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我母親給我兩年的時間學習適應環境。她教我煮飯，用肥皂粉洗衣，練習行路的姿勢，看人的眼色，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第九段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62" y="1480663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12" y="1412651"/>
            <a:ext cx="7275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張愛玲的母親為了讓她考取國外大學，不惜重金禮聘老師為她補習，又教她種種待人接物的禮節和獨立生活的能力，以適應留學的需要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1258962" y="1412651"/>
            <a:ext cx="694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F46EF1F-EBA1-4302-B69E-A9E521465021}"/>
              </a:ext>
            </a:extLst>
          </p:cNvPr>
          <p:cNvSpPr txBox="1"/>
          <p:nvPr/>
        </p:nvSpPr>
        <p:spPr>
          <a:xfrm>
            <a:off x="667949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C99234A-D44E-486E-9B07-067B1BC5E9A0}"/>
              </a:ext>
            </a:extLst>
          </p:cNvPr>
          <p:cNvSpPr txBox="1"/>
          <p:nvPr/>
        </p:nvSpPr>
        <p:spPr>
          <a:xfrm>
            <a:off x="73486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5A63244-E001-4DDF-B93B-14D26B8C82CE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62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生活中的古怪笨拙。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5D5FB3A-F7E3-4731-904F-68054A9AC229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40D6578-606E-4F7E-A356-06EDD38696FB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12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243351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敘述自己在生活常識以及人事應對上的笨拙，與前文所述洋溢才華形成對比。本大段文句結構變化靈活， 增添動感，充分展現作者善用語彙、句型來搭配文章情緒的高明技巧。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C23486C-6181-4F00-976C-36D2B4E1BD8B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13FA713-B811-4602-A146-003F2D0394AE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96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586CF86-D87C-4AA0-B202-AFA7A7E5ED74}"/>
              </a:ext>
            </a:extLst>
          </p:cNvPr>
          <p:cNvSpPr/>
          <p:nvPr/>
        </p:nvSpPr>
        <p:spPr>
          <a:xfrm>
            <a:off x="351698" y="743008"/>
            <a:ext cx="8290896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在待人接物的常識方面，我顯露驚人的愚笨。我的兩年計畫是一個失敗的試驗。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使我的思想失去均衡外，我母親的沉痛警告沒有給我任何的影響。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97D536D-D2EB-49DB-9A83-530894E6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254" y="3666043"/>
            <a:ext cx="609550" cy="298679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4530FF-BD38-4D6C-89FA-3C44EB0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699" y="3616583"/>
            <a:ext cx="40757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本自許為天才卻發現一堆「乖僻缺點」，內心備感衝突，無法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平衡</a:t>
            </a:r>
            <a:endParaRPr lang="zh-TW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780B828-E2DD-44E0-A50A-81CF82777B97}"/>
              </a:ext>
            </a:extLst>
          </p:cNvPr>
          <p:cNvSpPr txBox="1"/>
          <p:nvPr/>
        </p:nvSpPr>
        <p:spPr>
          <a:xfrm>
            <a:off x="600792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378B7DA-B3D6-4593-B74E-18E8A295E769}"/>
              </a:ext>
            </a:extLst>
          </p:cNvPr>
          <p:cNvSpPr txBox="1"/>
          <p:nvPr/>
        </p:nvSpPr>
        <p:spPr>
          <a:xfrm>
            <a:off x="667712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70FBE51-7BC0-4095-B925-5F9861D0DCC2}"/>
              </a:ext>
            </a:extLst>
          </p:cNvPr>
          <p:cNvSpPr txBox="1"/>
          <p:nvPr/>
        </p:nvSpPr>
        <p:spPr>
          <a:xfrm>
            <a:off x="7346318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6E3D227-41B8-4136-9539-E97EAC6CBCA2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2F89E6E-4987-40DB-879F-C064ECF092ED}"/>
              </a:ext>
            </a:extLst>
          </p:cNvPr>
          <p:cNvCxnSpPr>
            <a:cxnSpLocks/>
          </p:cNvCxnSpPr>
          <p:nvPr/>
        </p:nvCxnSpPr>
        <p:spPr>
          <a:xfrm>
            <a:off x="1307601" y="3593164"/>
            <a:ext cx="34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72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生活中的古怪笨拙。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EBC688D-18B5-41BB-AC26-141E2BB165D6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4E1C36-BDDE-4010-9AE1-FCEDB809D092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8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243351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敘述自己在生活常識以及人事應對上的笨拙，與前文所述洋溢才華形成對比。本大段文句結構變化靈活， 增添動感，充分展現作者善用語彙、句型來搭配文章情緒的高明技巧。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2" y="115613"/>
            <a:ext cx="4474662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C409054-303F-461E-9D5B-C2C58591FE30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9D45C19-600E-48E0-93E9-244A94395004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1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作者從哪些面向敘述自己的缺點？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247938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生活能力方面：不會削蘋果、學不會編織、不認識路</a:t>
            </a:r>
            <a:r>
              <a:rPr lang="en-US" altLang="zh-TW" sz="2800" b="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en-US" altLang="zh-TW" sz="2800" b="0" spc="-100" dirty="0">
                <a:solidFill>
                  <a:srgbClr val="FF0000"/>
                </a:solidFill>
              </a:rPr>
              <a:t> 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，不善處理生活事務。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人際相處方面：怕上理髮店，怕見客，怕給裁縫試衣裳</a:t>
            </a:r>
            <a:r>
              <a:rPr lang="en-US" altLang="zh-TW" sz="2800" b="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en-US" altLang="zh-TW" sz="2800" b="0" spc="-100" dirty="0">
                <a:solidFill>
                  <a:srgbClr val="FF0000"/>
                </a:solidFill>
              </a:rPr>
              <a:t> 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，不善與人交往。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3" y="115613"/>
            <a:ext cx="201687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11 </a:t>
            </a:r>
            <a:r>
              <a:rPr lang="en-US" altLang="zh-TW" dirty="0"/>
              <a:t>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FA5E546-312C-4177-958E-B7D6C1B876D0}"/>
              </a:ext>
            </a:extLst>
          </p:cNvPr>
          <p:cNvSpPr txBox="1"/>
          <p:nvPr/>
        </p:nvSpPr>
        <p:spPr>
          <a:xfrm>
            <a:off x="2569108" y="115613"/>
            <a:ext cx="2016875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12 </a:t>
            </a:r>
            <a:r>
              <a:rPr lang="en-US" altLang="zh-TW" dirty="0"/>
              <a:t>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09718E9-CC9C-41F2-A378-AF21AC5A5181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77926B8-AD83-4FC2-856A-E43376E662DF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32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4313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母親對作者說：「不願看你活著使你自己處處受痛苦。」從文章內容來看， 所謂的「 痛苦」指的是什麼？為什麼母親認為作者會因此而受苦？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822653"/>
            <a:ext cx="8369858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作者母親所說的痛苦，指因缺乏在現實社會裡生活的能力而帶來的各種困難。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作者欠缺生活能力，會為她自己及身邊的人帶來許多麻煩。此外，作者害怕與人接觸，不擅於察言觀色，那麼，她的人際關係也會受影響，未來在工作、交友方面都有所妨害。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A301102-6B83-4121-BEB3-2B0C5EC0F64A}"/>
              </a:ext>
            </a:extLst>
          </p:cNvPr>
          <p:cNvSpPr txBox="1"/>
          <p:nvPr/>
        </p:nvSpPr>
        <p:spPr>
          <a:xfrm>
            <a:off x="734750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991D24D-8994-4A5B-9B70-2118EA5EC985}"/>
              </a:ext>
            </a:extLst>
          </p:cNvPr>
          <p:cNvSpPr/>
          <p:nvPr/>
        </p:nvSpPr>
        <p:spPr>
          <a:xfrm>
            <a:off x="8015513" y="0"/>
            <a:ext cx="112848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DFE68B9-4F78-4BD6-8799-9C16E8E6F36E}"/>
              </a:ext>
            </a:extLst>
          </p:cNvPr>
          <p:cNvSpPr txBox="1"/>
          <p:nvPr/>
        </p:nvSpPr>
        <p:spPr>
          <a:xfrm>
            <a:off x="460713" y="115613"/>
            <a:ext cx="201687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11 </a:t>
            </a:r>
            <a:r>
              <a:rPr lang="en-US" altLang="zh-TW" dirty="0"/>
              <a:t>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7097622-044D-473F-BA34-E6D36B6A4DA5}"/>
              </a:ext>
            </a:extLst>
          </p:cNvPr>
          <p:cNvSpPr txBox="1"/>
          <p:nvPr/>
        </p:nvSpPr>
        <p:spPr>
          <a:xfrm>
            <a:off x="2569108" y="115613"/>
            <a:ext cx="2016875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 smtClean="0"/>
              <a:t>12 </a:t>
            </a:r>
            <a:r>
              <a:rPr lang="en-US" altLang="zh-TW" dirty="0"/>
              <a:t>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9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8183</Words>
  <Application>Microsoft Office PowerPoint</Application>
  <PresentationFormat>如螢幕大小 (16:9)</PresentationFormat>
  <Paragraphs>906</Paragraphs>
  <Slides>124</Slides>
  <Notes>11</Notes>
  <HiddenSlides>46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124</vt:i4>
      </vt:variant>
    </vt:vector>
  </HeadingPairs>
  <TitlesOfParts>
    <vt:vector size="133" baseType="lpstr">
      <vt:lpstr>等线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軒誼 余</dc:creator>
  <cp:lastModifiedBy>L76[洛妤]</cp:lastModifiedBy>
  <cp:revision>312</cp:revision>
  <cp:lastPrinted>2019-12-05T01:48:07Z</cp:lastPrinted>
  <dcterms:created xsi:type="dcterms:W3CDTF">2019-11-17T19:21:28Z</dcterms:created>
  <dcterms:modified xsi:type="dcterms:W3CDTF">2020-09-21T04:09:15Z</dcterms:modified>
</cp:coreProperties>
</file>