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5"/>
  </p:notesMasterIdLst>
  <p:handoutMasterIdLst>
    <p:handoutMasterId r:id="rId116"/>
  </p:handoutMasterIdLst>
  <p:sldIdLst>
    <p:sldId id="256" r:id="rId2"/>
    <p:sldId id="257" r:id="rId3"/>
    <p:sldId id="855" r:id="rId4"/>
    <p:sldId id="262" r:id="rId5"/>
    <p:sldId id="850" r:id="rId6"/>
    <p:sldId id="856" r:id="rId7"/>
    <p:sldId id="857" r:id="rId8"/>
    <p:sldId id="861" r:id="rId9"/>
    <p:sldId id="862" r:id="rId10"/>
    <p:sldId id="863" r:id="rId11"/>
    <p:sldId id="864" r:id="rId12"/>
    <p:sldId id="865" r:id="rId13"/>
    <p:sldId id="866" r:id="rId14"/>
    <p:sldId id="867" r:id="rId15"/>
    <p:sldId id="868" r:id="rId16"/>
    <p:sldId id="869" r:id="rId17"/>
    <p:sldId id="870" r:id="rId18"/>
    <p:sldId id="858" r:id="rId19"/>
    <p:sldId id="859" r:id="rId20"/>
    <p:sldId id="860" r:id="rId21"/>
    <p:sldId id="871" r:id="rId22"/>
    <p:sldId id="872" r:id="rId23"/>
    <p:sldId id="875" r:id="rId24"/>
    <p:sldId id="876" r:id="rId25"/>
    <p:sldId id="877" r:id="rId26"/>
    <p:sldId id="878" r:id="rId27"/>
    <p:sldId id="879" r:id="rId28"/>
    <p:sldId id="880" r:id="rId29"/>
    <p:sldId id="881" r:id="rId30"/>
    <p:sldId id="882" r:id="rId31"/>
    <p:sldId id="883" r:id="rId32"/>
    <p:sldId id="884" r:id="rId33"/>
    <p:sldId id="885" r:id="rId34"/>
    <p:sldId id="886" r:id="rId35"/>
    <p:sldId id="873" r:id="rId36"/>
    <p:sldId id="874" r:id="rId37"/>
    <p:sldId id="261" r:id="rId38"/>
    <p:sldId id="830" r:id="rId39"/>
    <p:sldId id="547" r:id="rId40"/>
    <p:sldId id="831" r:id="rId41"/>
    <p:sldId id="832" r:id="rId42"/>
    <p:sldId id="842" r:id="rId43"/>
    <p:sldId id="833" r:id="rId44"/>
    <p:sldId id="834" r:id="rId45"/>
    <p:sldId id="840" r:id="rId46"/>
    <p:sldId id="841" r:id="rId47"/>
    <p:sldId id="838" r:id="rId48"/>
    <p:sldId id="839" r:id="rId49"/>
    <p:sldId id="914" r:id="rId50"/>
    <p:sldId id="915" r:id="rId51"/>
    <p:sldId id="835" r:id="rId52"/>
    <p:sldId id="836" r:id="rId53"/>
    <p:sldId id="837" r:id="rId54"/>
    <p:sldId id="916" r:id="rId55"/>
    <p:sldId id="851" r:id="rId56"/>
    <p:sldId id="844" r:id="rId57"/>
    <p:sldId id="846" r:id="rId58"/>
    <p:sldId id="845" r:id="rId59"/>
    <p:sldId id="847" r:id="rId60"/>
    <p:sldId id="854" r:id="rId61"/>
    <p:sldId id="887" r:id="rId62"/>
    <p:sldId id="888" r:id="rId63"/>
    <p:sldId id="889" r:id="rId64"/>
    <p:sldId id="890" r:id="rId65"/>
    <p:sldId id="891" r:id="rId66"/>
    <p:sldId id="892" r:id="rId67"/>
    <p:sldId id="893" r:id="rId68"/>
    <p:sldId id="894" r:id="rId69"/>
    <p:sldId id="895" r:id="rId70"/>
    <p:sldId id="896" r:id="rId71"/>
    <p:sldId id="898" r:id="rId72"/>
    <p:sldId id="899" r:id="rId73"/>
    <p:sldId id="900" r:id="rId74"/>
    <p:sldId id="901" r:id="rId75"/>
    <p:sldId id="902" r:id="rId76"/>
    <p:sldId id="903" r:id="rId77"/>
    <p:sldId id="904" r:id="rId78"/>
    <p:sldId id="905" r:id="rId79"/>
    <p:sldId id="906" r:id="rId80"/>
    <p:sldId id="907" r:id="rId81"/>
    <p:sldId id="908" r:id="rId82"/>
    <p:sldId id="852" r:id="rId83"/>
    <p:sldId id="810" r:id="rId84"/>
    <p:sldId id="803" r:id="rId85"/>
    <p:sldId id="807" r:id="rId86"/>
    <p:sldId id="813" r:id="rId87"/>
    <p:sldId id="812" r:id="rId88"/>
    <p:sldId id="805" r:id="rId89"/>
    <p:sldId id="808" r:id="rId90"/>
    <p:sldId id="818" r:id="rId91"/>
    <p:sldId id="820" r:id="rId92"/>
    <p:sldId id="815" r:id="rId93"/>
    <p:sldId id="817" r:id="rId94"/>
    <p:sldId id="816" r:id="rId95"/>
    <p:sldId id="917" r:id="rId96"/>
    <p:sldId id="806" r:id="rId97"/>
    <p:sldId id="809" r:id="rId98"/>
    <p:sldId id="819" r:id="rId99"/>
    <p:sldId id="821" r:id="rId100"/>
    <p:sldId id="822" r:id="rId101"/>
    <p:sldId id="823" r:id="rId102"/>
    <p:sldId id="824" r:id="rId103"/>
    <p:sldId id="853" r:id="rId104"/>
    <p:sldId id="826" r:id="rId105"/>
    <p:sldId id="827" r:id="rId106"/>
    <p:sldId id="828" r:id="rId107"/>
    <p:sldId id="825" r:id="rId108"/>
    <p:sldId id="829" r:id="rId109"/>
    <p:sldId id="909" r:id="rId110"/>
    <p:sldId id="910" r:id="rId111"/>
    <p:sldId id="911" r:id="rId112"/>
    <p:sldId id="912" r:id="rId113"/>
    <p:sldId id="913" r:id="rId1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1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軒誼 余" initials="軒誼" lastIdx="1" clrIdx="0">
    <p:extLst>
      <p:ext uri="{19B8F6BF-5375-455C-9EA6-DF929625EA0E}">
        <p15:presenceInfo xmlns:p15="http://schemas.microsoft.com/office/powerpoint/2012/main" userId="5bc686178c3a0a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E70"/>
    <a:srgbClr val="FF5050"/>
    <a:srgbClr val="A5C8EA"/>
    <a:srgbClr val="2E75B6"/>
    <a:srgbClr val="654129"/>
    <a:srgbClr val="7A4E31"/>
    <a:srgbClr val="CAA155"/>
    <a:srgbClr val="FFF7E1"/>
    <a:srgbClr val="FFC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6" autoAdjust="0"/>
    <p:restoredTop sz="87214" autoAdjust="0"/>
  </p:normalViewPr>
  <p:slideViewPr>
    <p:cSldViewPr snapToGrid="0" showGuides="1">
      <p:cViewPr varScale="1">
        <p:scale>
          <a:sx n="73" d="100"/>
          <a:sy n="73" d="100"/>
        </p:scale>
        <p:origin x="960" y="40"/>
      </p:cViewPr>
      <p:guideLst>
        <p:guide orient="horz" pos="1620"/>
        <p:guide pos="51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3600"/>
    </p:cViewPr>
  </p:sorterViewPr>
  <p:notesViewPr>
    <p:cSldViewPr snapToGrid="0">
      <p:cViewPr varScale="1">
        <p:scale>
          <a:sx n="104" d="100"/>
          <a:sy n="104" d="100"/>
        </p:scale>
        <p:origin x="429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commentAuthors" Target="commentAuthor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EB5EA06-B9BA-45E7-9C58-960FC895B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EAF812-ACD8-4C4C-8C39-EA232B5769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C4A14-B7A8-4D20-96EF-B57E34DD3963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876005-59A3-4809-BD29-12FD7D7AE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707F48-A815-4F56-B2D8-EA98EBA29E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DA8D-4444-49B6-B2B0-6F69E55E8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97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389A-1616-436F-BE24-362EAB43D5CE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B32B4-9E3E-4428-8090-4FC0B50A63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1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09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03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4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552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347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48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../slides/slide6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slide" Target="../slides/slide2.xml"/><Relationship Id="rId4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../slides/slide60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1.xml"/><Relationship Id="rId5" Type="http://schemas.openxmlformats.org/officeDocument/2006/relationships/slide" Target="../slides/slide2.xml"/><Relationship Id="rId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0.xml"/><Relationship Id="rId3" Type="http://schemas.openxmlformats.org/officeDocument/2006/relationships/image" Target="../media/image11.png"/><Relationship Id="rId7" Type="http://schemas.openxmlformats.org/officeDocument/2006/relationships/slide" Target="../slides/slide61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../slides/slide5.xml"/><Relationship Id="rId2" Type="http://schemas.openxmlformats.org/officeDocument/2006/relationships/slide" Target="../slides/slide21.xm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../slides/slide60.xml"/><Relationship Id="rId2" Type="http://schemas.openxmlformats.org/officeDocument/2006/relationships/slide" Target="../slides/slide67.xm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3" Type="http://schemas.openxmlformats.org/officeDocument/2006/relationships/image" Target="../media/image11.png"/><Relationship Id="rId7" Type="http://schemas.openxmlformats.org/officeDocument/2006/relationships/slide" Target="../slides/slide2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1.xml"/><Relationship Id="rId4" Type="http://schemas.openxmlformats.org/officeDocument/2006/relationships/slide" Target="../slides/slide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0.xml"/><Relationship Id="rId3" Type="http://schemas.openxmlformats.org/officeDocument/2006/relationships/image" Target="../media/image11.png"/><Relationship Id="rId7" Type="http://schemas.openxmlformats.org/officeDocument/2006/relationships/slide" Target="../slides/slide67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../slides/slide5.xml"/><Relationship Id="rId2" Type="http://schemas.openxmlformats.org/officeDocument/2006/relationships/slide" Target="../slides/slide37.xm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9.xml"/><Relationship Id="rId7" Type="http://schemas.openxmlformats.org/officeDocument/2006/relationships/image" Target="../media/image6.png"/><Relationship Id="rId2" Type="http://schemas.openxmlformats.org/officeDocument/2006/relationships/slide" Target="../slides/slide60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slide" Target="../slides/slide3.xml"/><Relationship Id="rId4" Type="http://schemas.openxmlformats.org/officeDocument/2006/relationships/slide" Target="../slides/slide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../slides/slide60.xml"/><Relationship Id="rId2" Type="http://schemas.openxmlformats.org/officeDocument/2006/relationships/slide" Target="../slides/slide82.xm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../slides/slide37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slide" Target="../slides/slide2.xml"/><Relationship Id="rId4" Type="http://schemas.microsoft.com/office/2007/relationships/hdphoto" Target="../media/hdphoto2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../slides/slide5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slide" Target="../slides/slide3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7.xml"/><Relationship Id="rId3" Type="http://schemas.openxmlformats.org/officeDocument/2006/relationships/image" Target="../media/image11.png"/><Relationship Id="rId7" Type="http://schemas.openxmlformats.org/officeDocument/2006/relationships/slide" Target="../slides/slide5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../slides/slide82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0.xml"/><Relationship Id="rId5" Type="http://schemas.openxmlformats.org/officeDocument/2006/relationships/slide" Target="../slides/slide2.xml"/><Relationship Id="rId4" Type="http://schemas.microsoft.com/office/2007/relationships/hdphoto" Target="../media/hdphoto2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../slides/slide60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slide" Target="../slides/slide8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82.xml"/><Relationship Id="rId3" Type="http://schemas.openxmlformats.org/officeDocument/2006/relationships/image" Target="../media/image11.png"/><Relationship Id="rId7" Type="http://schemas.openxmlformats.org/officeDocument/2006/relationships/slide" Target="../slides/slide60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3" Type="http://schemas.openxmlformats.org/officeDocument/2006/relationships/image" Target="../media/image11.png"/><Relationship Id="rId7" Type="http://schemas.openxmlformats.org/officeDocument/2006/relationships/slide" Target="../slides/slide2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slide" Target="../slides/slide5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0.xml"/><Relationship Id="rId3" Type="http://schemas.openxmlformats.org/officeDocument/2006/relationships/image" Target="../media/image11.png"/><Relationship Id="rId7" Type="http://schemas.openxmlformats.org/officeDocument/2006/relationships/slide" Target="../slides/slide2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slide" Target="../slides/slide10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09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slide" Target="../slides/slide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slide" Target="../slides/slide60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../slides/slide5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../slides/slide60.xml"/><Relationship Id="rId2" Type="http://schemas.openxmlformats.org/officeDocument/2006/relationships/slide" Target="../slides/slide61.xm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../slides/slide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image" Target="../media/image11.png"/><Relationship Id="rId7" Type="http://schemas.openxmlformats.org/officeDocument/2006/relationships/slide" Target="../slides/slide6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DE7E6"/>
              </a:gs>
              <a:gs pos="50000">
                <a:schemeClr val="bg1"/>
              </a:gs>
              <a:gs pos="100000">
                <a:srgbClr val="A5C8E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2">
            <a:extLst>
              <a:ext uri="{FF2B5EF4-FFF2-40B4-BE49-F238E27FC236}">
                <a16:creationId xmlns:a16="http://schemas.microsoft.com/office/drawing/2014/main" id="{A225E278-52A2-4A57-B502-0E48DC09A5DC}"/>
              </a:ext>
            </a:extLst>
          </p:cNvPr>
          <p:cNvSpPr/>
          <p:nvPr userDrawn="1"/>
        </p:nvSpPr>
        <p:spPr>
          <a:xfrm>
            <a:off x="1974919" y="417906"/>
            <a:ext cx="421293" cy="1018199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B9DDF13C-9F65-4040-B615-E8F6998C8245}"/>
              </a:ext>
            </a:extLst>
          </p:cNvPr>
          <p:cNvSpPr txBox="1"/>
          <p:nvPr userDrawn="1"/>
        </p:nvSpPr>
        <p:spPr>
          <a:xfrm>
            <a:off x="1908567" y="417906"/>
            <a:ext cx="553998" cy="14843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marL="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2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8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4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第九課</a:t>
            </a:r>
            <a:endParaRPr lang="zh-CN" altLang="en-US" sz="2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8" r="3191" b="1595"/>
          <a:stretch/>
        </p:blipFill>
        <p:spPr>
          <a:xfrm>
            <a:off x="4893415" y="1"/>
            <a:ext cx="4250586" cy="51435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28" y="1016980"/>
            <a:ext cx="716281" cy="246888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4371243-FBB8-4946-907D-9E61E77E7B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67" y="4644788"/>
            <a:ext cx="1105806" cy="3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2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247648"/>
            <a:ext cx="8770150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D4D4D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A4C813E-F8F7-4481-8060-4DEFFD250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6E7588E-B7B2-4E0A-81E0-1B931A36FFBF}"/>
              </a:ext>
            </a:extLst>
          </p:cNvPr>
          <p:cNvSpPr txBox="1"/>
          <p:nvPr userDrawn="1"/>
        </p:nvSpPr>
        <p:spPr>
          <a:xfrm>
            <a:off x="-1" y="1129484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D39ECDA-98EC-4A70-9928-B52410D87E1E}"/>
              </a:ext>
            </a:extLst>
          </p:cNvPr>
          <p:cNvSpPr txBox="1"/>
          <p:nvPr userDrawn="1"/>
        </p:nvSpPr>
        <p:spPr>
          <a:xfrm>
            <a:off x="1" y="1814462"/>
            <a:ext cx="297518" cy="510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1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3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247648"/>
            <a:ext cx="8770150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D4D4D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6E7588E-B7B2-4E0A-81E0-1B931A36FFBF}"/>
              </a:ext>
            </a:extLst>
          </p:cNvPr>
          <p:cNvSpPr txBox="1"/>
          <p:nvPr userDrawn="1"/>
        </p:nvSpPr>
        <p:spPr>
          <a:xfrm>
            <a:off x="-1" y="1129484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D39ECDA-98EC-4A70-9928-B52410D87E1E}"/>
              </a:ext>
            </a:extLst>
          </p:cNvPr>
          <p:cNvSpPr txBox="1"/>
          <p:nvPr userDrawn="1"/>
        </p:nvSpPr>
        <p:spPr>
          <a:xfrm>
            <a:off x="1" y="1814462"/>
            <a:ext cx="297518" cy="510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6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2(紅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247648"/>
            <a:ext cx="8770150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D4D4D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A4C813E-F8F7-4481-8060-4DEFFD250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D39ECDA-98EC-4A70-9928-B52410D87E1E}"/>
              </a:ext>
            </a:extLst>
          </p:cNvPr>
          <p:cNvSpPr txBox="1"/>
          <p:nvPr userDrawn="1"/>
        </p:nvSpPr>
        <p:spPr>
          <a:xfrm>
            <a:off x="1" y="1814462"/>
            <a:ext cx="297518" cy="510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CB6E7DC9-AAE1-46AF-A467-B26FDDD62FE3}"/>
              </a:ext>
            </a:extLst>
          </p:cNvPr>
          <p:cNvSpPr txBox="1"/>
          <p:nvPr userDrawn="1"/>
        </p:nvSpPr>
        <p:spPr>
          <a:xfrm>
            <a:off x="0" y="1129484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紅燭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84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(紅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75" y="0"/>
            <a:ext cx="8754249" cy="491070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DAEDC1-730D-4ACE-B3BA-743AE05D5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FA05040-6488-4BD0-B169-E6EF5F97B654}"/>
              </a:ext>
            </a:extLst>
          </p:cNvPr>
          <p:cNvSpPr txBox="1"/>
          <p:nvPr userDrawn="1"/>
        </p:nvSpPr>
        <p:spPr>
          <a:xfrm>
            <a:off x="-1" y="112969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8981AC6-98E3-45F6-9790-0CCF970264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9D6512F-57C7-4BED-BB59-AF86D4AF1457}"/>
              </a:ext>
            </a:extLst>
          </p:cNvPr>
          <p:cNvSpPr txBox="1"/>
          <p:nvPr userDrawn="1"/>
        </p:nvSpPr>
        <p:spPr>
          <a:xfrm>
            <a:off x="1" y="1495109"/>
            <a:ext cx="297518" cy="510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98BA9F73-310D-473C-8513-4940B9BCE453}"/>
              </a:ext>
            </a:extLst>
          </p:cNvPr>
          <p:cNvSpPr txBox="1"/>
          <p:nvPr userDrawn="1"/>
        </p:nvSpPr>
        <p:spPr>
          <a:xfrm>
            <a:off x="0" y="810131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紅燭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內文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F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1" y="1744333"/>
            <a:ext cx="297518" cy="937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-1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16F111-CEB1-4871-8189-68A84AD48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7115" y="3994895"/>
            <a:ext cx="1456886" cy="1156226"/>
          </a:xfrm>
          <a:prstGeom prst="rect">
            <a:avLst/>
          </a:prstGeom>
        </p:spPr>
      </p:pic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AC8CF24-C579-4E1A-A5EA-5F695F4730AF}"/>
              </a:ext>
            </a:extLst>
          </p:cNvPr>
          <p:cNvSpPr txBox="1"/>
          <p:nvPr userDrawn="1"/>
        </p:nvSpPr>
        <p:spPr>
          <a:xfrm>
            <a:off x="-1" y="1055907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7C72C6-DF5F-40D5-9767-081A205A4D8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59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內文(紅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F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1" y="1744333"/>
            <a:ext cx="297518" cy="937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-1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16F111-CEB1-4871-8189-68A84AD48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7115" y="3994895"/>
            <a:ext cx="1456886" cy="115622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B7C72C6-DF5F-40D5-9767-081A205A4D8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</a:p>
        </p:txBody>
      </p:sp>
      <p:sp>
        <p:nvSpPr>
          <p:cNvPr id="1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426D7DE-7CAE-4B8F-A379-255CEA29EEEA}"/>
              </a:ext>
            </a:extLst>
          </p:cNvPr>
          <p:cNvSpPr txBox="1"/>
          <p:nvPr userDrawn="1"/>
        </p:nvSpPr>
        <p:spPr>
          <a:xfrm>
            <a:off x="-1" y="1055907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紅燭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5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75" y="0"/>
            <a:ext cx="8754249" cy="49107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DAEDC1-730D-4ACE-B3BA-743AE05D5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4A60BAE-F022-4AC4-8272-28F37D0F0219}"/>
              </a:ext>
            </a:extLst>
          </p:cNvPr>
          <p:cNvSpPr txBox="1"/>
          <p:nvPr userDrawn="1"/>
        </p:nvSpPr>
        <p:spPr>
          <a:xfrm>
            <a:off x="-2" y="804039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FA05040-6488-4BD0-B169-E6EF5F97B654}"/>
              </a:ext>
            </a:extLst>
          </p:cNvPr>
          <p:cNvSpPr txBox="1"/>
          <p:nvPr userDrawn="1"/>
        </p:nvSpPr>
        <p:spPr>
          <a:xfrm>
            <a:off x="-1" y="112969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3510EBEC-F9A6-466B-87CD-AD748C44EE12}"/>
              </a:ext>
            </a:extLst>
          </p:cNvPr>
          <p:cNvSpPr txBox="1"/>
          <p:nvPr userDrawn="1"/>
        </p:nvSpPr>
        <p:spPr>
          <a:xfrm>
            <a:off x="1" y="1495109"/>
            <a:ext cx="297518" cy="937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9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2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247648"/>
            <a:ext cx="8770150" cy="46042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D4D4D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6E7588E-B7B2-4E0A-81E0-1B931A36FFBF}"/>
              </a:ext>
            </a:extLst>
          </p:cNvPr>
          <p:cNvSpPr txBox="1"/>
          <p:nvPr userDrawn="1"/>
        </p:nvSpPr>
        <p:spPr>
          <a:xfrm>
            <a:off x="-1" y="1129484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66E0997-A25E-4954-951B-273CFF489AD9}"/>
              </a:ext>
            </a:extLst>
          </p:cNvPr>
          <p:cNvSpPr txBox="1"/>
          <p:nvPr userDrawn="1"/>
        </p:nvSpPr>
        <p:spPr>
          <a:xfrm>
            <a:off x="1" y="1814462"/>
            <a:ext cx="297518" cy="937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7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(紅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75" y="0"/>
            <a:ext cx="8754249" cy="49107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DAEDC1-730D-4ACE-B3BA-743AE05D5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FA05040-6488-4BD0-B169-E6EF5F97B654}"/>
              </a:ext>
            </a:extLst>
          </p:cNvPr>
          <p:cNvSpPr txBox="1"/>
          <p:nvPr userDrawn="1"/>
        </p:nvSpPr>
        <p:spPr>
          <a:xfrm>
            <a:off x="-1" y="112969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3510EBEC-F9A6-466B-87CD-AD748C44EE12}"/>
              </a:ext>
            </a:extLst>
          </p:cNvPr>
          <p:cNvSpPr txBox="1"/>
          <p:nvPr userDrawn="1"/>
        </p:nvSpPr>
        <p:spPr>
          <a:xfrm>
            <a:off x="1" y="1495109"/>
            <a:ext cx="297518" cy="937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B39C2D97-2E91-48FE-A7ED-5D94FA552A78}"/>
              </a:ext>
            </a:extLst>
          </p:cNvPr>
          <p:cNvSpPr txBox="1"/>
          <p:nvPr userDrawn="1"/>
        </p:nvSpPr>
        <p:spPr>
          <a:xfrm>
            <a:off x="0" y="804039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紅燭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78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F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1691292"/>
            <a:ext cx="297518" cy="915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-2" y="261840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16F111-CEB1-4871-8189-68A84AD48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7115" y="3994895"/>
            <a:ext cx="1456886" cy="1156226"/>
          </a:xfrm>
          <a:prstGeom prst="rect">
            <a:avLst/>
          </a:prstGeom>
        </p:spPr>
      </p:pic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AC8CF24-C579-4E1A-A5EA-5F695F4730AF}"/>
              </a:ext>
            </a:extLst>
          </p:cNvPr>
          <p:cNvSpPr txBox="1"/>
          <p:nvPr userDrawn="1"/>
        </p:nvSpPr>
        <p:spPr>
          <a:xfrm>
            <a:off x="-2" y="976566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94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1CE9A24A-6151-48BA-9C69-3CED0AECE143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D540F39-B45B-40CD-AD0E-49EC8C02118F}"/>
              </a:ext>
            </a:extLst>
          </p:cNvPr>
          <p:cNvSpPr/>
          <p:nvPr userDrawn="1"/>
        </p:nvSpPr>
        <p:spPr>
          <a:xfrm>
            <a:off x="450523" y="253157"/>
            <a:ext cx="8132769" cy="4560203"/>
          </a:xfrm>
          <a:prstGeom prst="rect">
            <a:avLst/>
          </a:prstGeom>
          <a:solidFill>
            <a:srgbClr val="FDE7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190A340-EF80-4ECB-ACD5-EC90BB5625DE}"/>
              </a:ext>
            </a:extLst>
          </p:cNvPr>
          <p:cNvSpPr/>
          <p:nvPr userDrawn="1"/>
        </p:nvSpPr>
        <p:spPr>
          <a:xfrm>
            <a:off x="409790" y="236584"/>
            <a:ext cx="8232980" cy="4653759"/>
          </a:xfrm>
          <a:prstGeom prst="rect">
            <a:avLst/>
          </a:prstGeom>
          <a:noFill/>
          <a:ln>
            <a:solidFill>
              <a:srgbClr val="FF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D9160BF6-19C6-473C-8547-5779D188D28F}"/>
              </a:ext>
            </a:extLst>
          </p:cNvPr>
          <p:cNvGrpSpPr/>
          <p:nvPr userDrawn="1"/>
        </p:nvGrpSpPr>
        <p:grpSpPr>
          <a:xfrm>
            <a:off x="5595348" y="-287896"/>
            <a:ext cx="677108" cy="3759379"/>
            <a:chOff x="3693882" y="-287896"/>
            <a:chExt cx="677108" cy="3759379"/>
          </a:xfrm>
        </p:grpSpPr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0CE9F6BF-1ACD-4C17-9FE3-F200B476CB35}"/>
                </a:ext>
              </a:extLst>
            </p:cNvPr>
            <p:cNvGrpSpPr/>
            <p:nvPr/>
          </p:nvGrpSpPr>
          <p:grpSpPr>
            <a:xfrm>
              <a:off x="3693882" y="-287896"/>
              <a:ext cx="677108" cy="3759379"/>
              <a:chOff x="1658491" y="-741048"/>
              <a:chExt cx="677108" cy="3759379"/>
            </a:xfrm>
          </p:grpSpPr>
          <p:sp>
            <p:nvSpPr>
              <p:cNvPr id="63" name="矩形 62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F05AB86A-51DE-4106-943D-4941A66489DE}"/>
                  </a:ext>
                </a:extLst>
              </p:cNvPr>
              <p:cNvSpPr/>
              <p:nvPr/>
            </p:nvSpPr>
            <p:spPr>
              <a:xfrm>
                <a:off x="1698951" y="133589"/>
                <a:ext cx="591095" cy="2884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64" name="直接连接符 12">
                <a:extLst>
                  <a:ext uri="{FF2B5EF4-FFF2-40B4-BE49-F238E27FC236}">
                    <a16:creationId xmlns:a16="http://schemas.microsoft.com/office/drawing/2014/main" id="{E253872F-EA8E-49CA-AAE3-883B28EB8778}"/>
                  </a:ext>
                </a:extLst>
              </p:cNvPr>
              <p:cNvCxnSpPr/>
              <p:nvPr/>
            </p:nvCxnSpPr>
            <p:spPr>
              <a:xfrm>
                <a:off x="1713351" y="-741048"/>
                <a:ext cx="0" cy="3348372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021A192C-2702-4AAB-AB91-0540FCC1CCB0}"/>
                  </a:ext>
                </a:extLst>
              </p:cNvPr>
              <p:cNvSpPr txBox="1"/>
              <p:nvPr/>
            </p:nvSpPr>
            <p:spPr>
              <a:xfrm>
                <a:off x="1658491" y="623088"/>
                <a:ext cx="677108" cy="2395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 rtlCol="0" anchor="ctr">
                <a:spAutoFit/>
              </a:bodyPr>
              <a:lstStyle/>
              <a:p>
                <a:pPr algn="dist"/>
                <a:r>
                  <a:rPr lang="en-US" altLang="zh-TW" sz="3200" spc="400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〈</a:t>
                </a:r>
                <a:r>
                  <a:rPr lang="zh-TW" altLang="en-US" sz="3200" spc="4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紅</a:t>
                </a:r>
                <a:r>
                  <a:rPr lang="zh-TW" altLang="en-US" sz="3200" spc="400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燭</a:t>
                </a:r>
                <a:r>
                  <a:rPr lang="en-US" altLang="zh-TW" sz="3200" spc="400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〉</a:t>
                </a:r>
                <a:endParaRPr lang="zh-CN" altLang="en-US" sz="3200" spc="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1" name="矩形 60">
              <a:hlinkClick r:id="rId2" action="ppaction://hlinksldjump"/>
              <a:extLst>
                <a:ext uri="{FF2B5EF4-FFF2-40B4-BE49-F238E27FC236}">
                  <a16:creationId xmlns:a16="http://schemas.microsoft.com/office/drawing/2014/main" id="{BCA8C9DA-2CAD-453A-8318-4A8DBA3D164F}"/>
                </a:ext>
              </a:extLst>
            </p:cNvPr>
            <p:cNvSpPr/>
            <p:nvPr/>
          </p:nvSpPr>
          <p:spPr>
            <a:xfrm>
              <a:off x="3799645" y="647700"/>
              <a:ext cx="463865" cy="428540"/>
            </a:xfrm>
            <a:prstGeom prst="rect">
              <a:avLst/>
            </a:prstGeom>
            <a:solidFill>
              <a:srgbClr val="A5C8EA"/>
            </a:solidFill>
            <a:ln w="9525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矩形 61">
              <a:hlinkClick r:id="rId2" action="ppaction://hlinksldjump"/>
              <a:extLst>
                <a:ext uri="{FF2B5EF4-FFF2-40B4-BE49-F238E27FC236}">
                  <a16:creationId xmlns:a16="http://schemas.microsoft.com/office/drawing/2014/main" id="{406F6827-495D-4AC6-BA08-12B7B4E78403}"/>
                </a:ext>
              </a:extLst>
            </p:cNvPr>
            <p:cNvSpPr/>
            <p:nvPr/>
          </p:nvSpPr>
          <p:spPr>
            <a:xfrm>
              <a:off x="3799645" y="719095"/>
              <a:ext cx="463865" cy="282868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C5A8A83B-8C65-40CE-A449-1D1C696F7831}"/>
              </a:ext>
            </a:extLst>
          </p:cNvPr>
          <p:cNvGrpSpPr/>
          <p:nvPr userDrawn="1"/>
        </p:nvGrpSpPr>
        <p:grpSpPr>
          <a:xfrm>
            <a:off x="6917627" y="1666143"/>
            <a:ext cx="677108" cy="3380740"/>
            <a:chOff x="2776036" y="1666143"/>
            <a:chExt cx="677108" cy="3380740"/>
          </a:xfrm>
        </p:grpSpPr>
        <p:sp>
          <p:nvSpPr>
            <p:cNvPr id="113" name="矩形 112">
              <a:hlinkClick r:id="rId3" action="ppaction://hlinksldjump"/>
              <a:extLst>
                <a:ext uri="{FF2B5EF4-FFF2-40B4-BE49-F238E27FC236}">
                  <a16:creationId xmlns:a16="http://schemas.microsoft.com/office/drawing/2014/main" id="{C30235E7-4230-4244-9216-511B243F6302}"/>
                </a:ext>
              </a:extLst>
            </p:cNvPr>
            <p:cNvSpPr/>
            <p:nvPr/>
          </p:nvSpPr>
          <p:spPr>
            <a:xfrm>
              <a:off x="2816496" y="1666143"/>
              <a:ext cx="591095" cy="2883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4" name="直接连接符 12">
              <a:extLst>
                <a:ext uri="{FF2B5EF4-FFF2-40B4-BE49-F238E27FC236}">
                  <a16:creationId xmlns:a16="http://schemas.microsoft.com/office/drawing/2014/main" id="{4236CBCE-BE6E-47BB-B898-845CF47094D9}"/>
                </a:ext>
              </a:extLst>
            </p:cNvPr>
            <p:cNvCxnSpPr/>
            <p:nvPr/>
          </p:nvCxnSpPr>
          <p:spPr>
            <a:xfrm>
              <a:off x="2830896" y="1698511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B656A3A5-D252-4298-A83F-4B62F697AACE}"/>
                </a:ext>
              </a:extLst>
            </p:cNvPr>
            <p:cNvSpPr txBox="1"/>
            <p:nvPr/>
          </p:nvSpPr>
          <p:spPr>
            <a:xfrm>
              <a:off x="2776036" y="2172686"/>
              <a:ext cx="677108" cy="2377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</a:t>
              </a:r>
              <a:r>
                <a:rPr lang="zh-TW" altLang="en-US" sz="3200" spc="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後補充</a:t>
              </a:r>
              <a:endParaRPr lang="zh-CN" altLang="en-US" sz="3200" spc="4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6" name="群組 115">
              <a:extLst>
                <a:ext uri="{FF2B5EF4-FFF2-40B4-BE49-F238E27FC236}">
                  <a16:creationId xmlns:a16="http://schemas.microsoft.com/office/drawing/2014/main" id="{E6129AE7-AB06-4F05-9726-F7F484BDD25C}"/>
                </a:ext>
              </a:extLst>
            </p:cNvPr>
            <p:cNvGrpSpPr/>
            <p:nvPr/>
          </p:nvGrpSpPr>
          <p:grpSpPr>
            <a:xfrm>
              <a:off x="2877716" y="1744146"/>
              <a:ext cx="463865" cy="428540"/>
              <a:chOff x="5636196" y="647700"/>
              <a:chExt cx="463865" cy="428540"/>
            </a:xfrm>
          </p:grpSpPr>
          <p:sp>
            <p:nvSpPr>
              <p:cNvPr id="117" name="矩形 11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4C974E2-19A6-42FA-9F98-CB155B109EAE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A5C8EA"/>
              </a:soli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8" name="矩形 11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CE22F3F-3576-40D2-8334-7676818210E5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CN" altLang="en-US" sz="28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D189958F-591C-4DD6-AD03-84E9879FEA89}"/>
              </a:ext>
            </a:extLst>
          </p:cNvPr>
          <p:cNvGrpSpPr/>
          <p:nvPr userDrawn="1"/>
        </p:nvGrpSpPr>
        <p:grpSpPr>
          <a:xfrm>
            <a:off x="4273069" y="1666142"/>
            <a:ext cx="677108" cy="3349266"/>
            <a:chOff x="4611728" y="1666142"/>
            <a:chExt cx="677108" cy="3349266"/>
          </a:xfrm>
        </p:grpSpPr>
        <p:sp>
          <p:nvSpPr>
            <p:cNvPr id="120" name="矩形 119">
              <a:hlinkClick r:id="rId4" action="ppaction://hlinksldjump"/>
              <a:extLst>
                <a:ext uri="{FF2B5EF4-FFF2-40B4-BE49-F238E27FC236}">
                  <a16:creationId xmlns:a16="http://schemas.microsoft.com/office/drawing/2014/main" id="{4B80FD1D-7F89-4656-813D-60674700D3FE}"/>
                </a:ext>
              </a:extLst>
            </p:cNvPr>
            <p:cNvSpPr/>
            <p:nvPr/>
          </p:nvSpPr>
          <p:spPr>
            <a:xfrm>
              <a:off x="4652188" y="1666142"/>
              <a:ext cx="591095" cy="28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1" name="直接连接符 12">
              <a:extLst>
                <a:ext uri="{FF2B5EF4-FFF2-40B4-BE49-F238E27FC236}">
                  <a16:creationId xmlns:a16="http://schemas.microsoft.com/office/drawing/2014/main" id="{B8BCA36C-5948-4F8A-B1AD-FBEEA2BEC88F}"/>
                </a:ext>
              </a:extLst>
            </p:cNvPr>
            <p:cNvCxnSpPr/>
            <p:nvPr/>
          </p:nvCxnSpPr>
          <p:spPr>
            <a:xfrm>
              <a:off x="4666588" y="1667036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4B1284F7-7470-4520-9727-A15F7500FA75}"/>
                </a:ext>
              </a:extLst>
            </p:cNvPr>
            <p:cNvSpPr txBox="1"/>
            <p:nvPr/>
          </p:nvSpPr>
          <p:spPr>
            <a:xfrm>
              <a:off x="4611728" y="2163162"/>
              <a:ext cx="677108" cy="238658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en-US" altLang="zh-TW" sz="3200" spc="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〈</a:t>
              </a:r>
              <a:r>
                <a:rPr lang="zh-TW" altLang="en-US" sz="3200" spc="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錯</a:t>
              </a:r>
              <a:r>
                <a:rPr lang="zh-TW" altLang="en-US" sz="3200" spc="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誤</a:t>
              </a:r>
              <a:r>
                <a:rPr lang="en-US" altLang="zh-TW" sz="3200" spc="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〉</a:t>
              </a:r>
              <a:endParaRPr lang="zh-CN" altLang="en-US" sz="3200" spc="4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23" name="群組 122">
              <a:extLst>
                <a:ext uri="{FF2B5EF4-FFF2-40B4-BE49-F238E27FC236}">
                  <a16:creationId xmlns:a16="http://schemas.microsoft.com/office/drawing/2014/main" id="{C8C7A0BD-342A-4D54-A397-93EDA83AD880}"/>
                </a:ext>
              </a:extLst>
            </p:cNvPr>
            <p:cNvGrpSpPr/>
            <p:nvPr/>
          </p:nvGrpSpPr>
          <p:grpSpPr>
            <a:xfrm>
              <a:off x="4714167" y="1734621"/>
              <a:ext cx="463865" cy="428540"/>
              <a:chOff x="5636196" y="647700"/>
              <a:chExt cx="463865" cy="428540"/>
            </a:xfrm>
          </p:grpSpPr>
          <p:sp>
            <p:nvSpPr>
              <p:cNvPr id="124" name="矩形 12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20F8BAF-8699-4BF3-BB11-C90844019B69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A5C8E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5" name="矩形 12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90782EB-67DC-478A-B0B6-053C97E74FC7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CN" altLang="en-US" sz="28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26" name="群組 125">
            <a:extLst>
              <a:ext uri="{FF2B5EF4-FFF2-40B4-BE49-F238E27FC236}">
                <a16:creationId xmlns:a16="http://schemas.microsoft.com/office/drawing/2014/main" id="{95AD0B3A-9B69-4FEC-8532-B2C5ABDFB7E9}"/>
              </a:ext>
            </a:extLst>
          </p:cNvPr>
          <p:cNvGrpSpPr/>
          <p:nvPr userDrawn="1"/>
        </p:nvGrpSpPr>
        <p:grpSpPr>
          <a:xfrm>
            <a:off x="2950790" y="-287896"/>
            <a:ext cx="677108" cy="3791747"/>
            <a:chOff x="5529574" y="-287896"/>
            <a:chExt cx="677108" cy="3791747"/>
          </a:xfrm>
        </p:grpSpPr>
        <p:sp>
          <p:nvSpPr>
            <p:cNvPr id="127" name="矩形 126">
              <a:hlinkClick r:id="rId5" action="ppaction://hlinksldjump"/>
              <a:extLst>
                <a:ext uri="{FF2B5EF4-FFF2-40B4-BE49-F238E27FC236}">
                  <a16:creationId xmlns:a16="http://schemas.microsoft.com/office/drawing/2014/main" id="{F0714A78-593F-4343-80C1-22C9DAA4DAA6}"/>
                </a:ext>
              </a:extLst>
            </p:cNvPr>
            <p:cNvSpPr/>
            <p:nvPr/>
          </p:nvSpPr>
          <p:spPr>
            <a:xfrm>
              <a:off x="5570034" y="586741"/>
              <a:ext cx="591095" cy="2884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8" name="直接连接符 12">
              <a:extLst>
                <a:ext uri="{FF2B5EF4-FFF2-40B4-BE49-F238E27FC236}">
                  <a16:creationId xmlns:a16="http://schemas.microsoft.com/office/drawing/2014/main" id="{9A798A09-CCD7-4E19-835E-7B125984E2E3}"/>
                </a:ext>
              </a:extLst>
            </p:cNvPr>
            <p:cNvCxnSpPr/>
            <p:nvPr/>
          </p:nvCxnSpPr>
          <p:spPr>
            <a:xfrm>
              <a:off x="5591634" y="-287896"/>
              <a:ext cx="0" cy="334837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443A0DE8-CEEE-4C8D-8C7D-7AF2259BF1A0}"/>
                </a:ext>
              </a:extLst>
            </p:cNvPr>
            <p:cNvSpPr txBox="1"/>
            <p:nvPr/>
          </p:nvSpPr>
          <p:spPr>
            <a:xfrm>
              <a:off x="5529574" y="1076240"/>
              <a:ext cx="677108" cy="2427611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dist"/>
              <a:r>
                <a:rPr lang="zh-TW" altLang="en-US" sz="3200" spc="4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</a:t>
              </a:r>
              <a:r>
                <a:rPr lang="zh-TW" altLang="en-US" sz="3200" spc="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前引導</a:t>
              </a:r>
              <a:endParaRPr lang="zh-CN" altLang="en-US" sz="3200" spc="4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30" name="群組 129">
              <a:extLst>
                <a:ext uri="{FF2B5EF4-FFF2-40B4-BE49-F238E27FC236}">
                  <a16:creationId xmlns:a16="http://schemas.microsoft.com/office/drawing/2014/main" id="{9ACD77C1-587C-4A88-9430-546725CC0AB1}"/>
                </a:ext>
              </a:extLst>
            </p:cNvPr>
            <p:cNvGrpSpPr/>
            <p:nvPr/>
          </p:nvGrpSpPr>
          <p:grpSpPr>
            <a:xfrm>
              <a:off x="5636196" y="647700"/>
              <a:ext cx="463865" cy="428540"/>
              <a:chOff x="5636196" y="647700"/>
              <a:chExt cx="463865" cy="428540"/>
            </a:xfrm>
          </p:grpSpPr>
          <p:sp>
            <p:nvSpPr>
              <p:cNvPr id="131" name="矩形 13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60A010D-8FE5-4A05-825B-3DE7634A28B0}"/>
                  </a:ext>
                </a:extLst>
              </p:cNvPr>
              <p:cNvSpPr/>
              <p:nvPr/>
            </p:nvSpPr>
            <p:spPr>
              <a:xfrm>
                <a:off x="5636196" y="647700"/>
                <a:ext cx="463865" cy="428540"/>
              </a:xfrm>
              <a:prstGeom prst="rect">
                <a:avLst/>
              </a:prstGeom>
              <a:solidFill>
                <a:srgbClr val="A5C8E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2C3F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2" name="矩形 13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A3ACFA0-7B0A-40DB-967D-71271B75DFFE}"/>
                  </a:ext>
                </a:extLst>
              </p:cNvPr>
              <p:cNvSpPr/>
              <p:nvPr/>
            </p:nvSpPr>
            <p:spPr>
              <a:xfrm>
                <a:off x="5636196" y="719095"/>
                <a:ext cx="463865" cy="2828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CN" altLang="en-US" sz="28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136" name="圖片 1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119" y="4929893"/>
            <a:ext cx="522229" cy="1799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1" y="1952908"/>
            <a:ext cx="2551133" cy="3199376"/>
          </a:xfrm>
          <a:prstGeom prst="rect">
            <a:avLst/>
          </a:prstGeom>
        </p:spPr>
      </p:pic>
      <p:sp>
        <p:nvSpPr>
          <p:cNvPr id="56" name="TextBox 9">
            <a:extLst>
              <a:ext uri="{FF2B5EF4-FFF2-40B4-BE49-F238E27FC236}">
                <a16:creationId xmlns:a16="http://schemas.microsoft.com/office/drawing/2014/main" id="{D63C156D-237F-4B61-A899-9E8817847F24}"/>
              </a:ext>
            </a:extLst>
          </p:cNvPr>
          <p:cNvSpPr txBox="1"/>
          <p:nvPr userDrawn="1"/>
        </p:nvSpPr>
        <p:spPr>
          <a:xfrm>
            <a:off x="1067045" y="399178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目</a:t>
            </a:r>
            <a:endParaRPr lang="zh-CN" altLang="en-US" sz="4400" b="1" dirty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7" name="TextBox 9">
            <a:extLst>
              <a:ext uri="{FF2B5EF4-FFF2-40B4-BE49-F238E27FC236}">
                <a16:creationId xmlns:a16="http://schemas.microsoft.com/office/drawing/2014/main" id="{C02B6645-3CAD-4CA6-9FF5-CFEF7CD8D0DF}"/>
              </a:ext>
            </a:extLst>
          </p:cNvPr>
          <p:cNvSpPr txBox="1"/>
          <p:nvPr userDrawn="1"/>
        </p:nvSpPr>
        <p:spPr>
          <a:xfrm>
            <a:off x="1067045" y="1237023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</a:t>
            </a:r>
            <a:endParaRPr lang="zh-CN" altLang="en-US" sz="4400" b="1" dirty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50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(紅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F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1691292"/>
            <a:ext cx="297518" cy="915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-2" y="261840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16F111-CEB1-4871-8189-68A84AD48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7115" y="3994895"/>
            <a:ext cx="1456886" cy="1156226"/>
          </a:xfrm>
          <a:prstGeom prst="rect">
            <a:avLst/>
          </a:prstGeom>
        </p:spPr>
      </p:pic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AC8CF24-C579-4E1A-A5EA-5F695F4730AF}"/>
              </a:ext>
            </a:extLst>
          </p:cNvPr>
          <p:cNvSpPr txBox="1"/>
          <p:nvPr userDrawn="1"/>
        </p:nvSpPr>
        <p:spPr>
          <a:xfrm>
            <a:off x="-2" y="976566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紅燭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6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1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173986"/>
            <a:ext cx="8770150" cy="467790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D4D4D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A4C813E-F8F7-4481-8060-4DEFFD250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6E7588E-B7B2-4E0A-81E0-1B931A36FFBF}"/>
              </a:ext>
            </a:extLst>
          </p:cNvPr>
          <p:cNvSpPr txBox="1"/>
          <p:nvPr userDrawn="1"/>
        </p:nvSpPr>
        <p:spPr>
          <a:xfrm>
            <a:off x="-1" y="1129484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A13C9E4-366F-4C8F-AAA8-BBF816D38906}"/>
              </a:ext>
            </a:extLst>
          </p:cNvPr>
          <p:cNvSpPr txBox="1"/>
          <p:nvPr userDrawn="1"/>
        </p:nvSpPr>
        <p:spPr>
          <a:xfrm>
            <a:off x="0" y="1816820"/>
            <a:ext cx="297518" cy="915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2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2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75" y="0"/>
            <a:ext cx="8754249" cy="49107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1614976"/>
            <a:ext cx="297518" cy="915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0DAEDC1-730D-4ACE-B3BA-743AE05D5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04A60BAE-F022-4AC4-8272-28F37D0F0219}"/>
              </a:ext>
            </a:extLst>
          </p:cNvPr>
          <p:cNvSpPr txBox="1"/>
          <p:nvPr userDrawn="1"/>
        </p:nvSpPr>
        <p:spPr>
          <a:xfrm>
            <a:off x="-2" y="906320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0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3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75" y="0"/>
            <a:ext cx="8754249" cy="49107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DAEDC1-730D-4ACE-B3BA-743AE05D5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6B816F7-023E-4751-A172-AE770411DF9C}"/>
              </a:ext>
            </a:extLst>
          </p:cNvPr>
          <p:cNvSpPr txBox="1"/>
          <p:nvPr userDrawn="1"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997909B-5EE1-4644-BEF5-F60A3B84DB86}"/>
              </a:ext>
            </a:extLst>
          </p:cNvPr>
          <p:cNvSpPr txBox="1"/>
          <p:nvPr userDrawn="1"/>
        </p:nvSpPr>
        <p:spPr>
          <a:xfrm>
            <a:off x="-2" y="804039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26FD68E9-364E-47E1-A4F0-F94A397B640E}"/>
              </a:ext>
            </a:extLst>
          </p:cNvPr>
          <p:cNvSpPr txBox="1"/>
          <p:nvPr userDrawn="1"/>
        </p:nvSpPr>
        <p:spPr>
          <a:xfrm>
            <a:off x="0" y="1492465"/>
            <a:ext cx="297518" cy="915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(紅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05E45F-CE61-4A36-8B63-A6EB1FDA5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1CAF0D-7EEA-435F-B1F9-E2312D7BF3A8}"/>
              </a:ext>
            </a:extLst>
          </p:cNvPr>
          <p:cNvSpPr/>
          <p:nvPr userDrawn="1"/>
        </p:nvSpPr>
        <p:spPr>
          <a:xfrm>
            <a:off x="186925" y="173986"/>
            <a:ext cx="8770150" cy="467790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D4D4D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A92D84-7392-4485-9EF3-C6F5D5AA5F79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430A2E-4609-42C9-9FF0-2AE61F6B5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A4C813E-F8F7-4481-8060-4DEFFD250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DA75D9A-A119-430E-B393-5B081381BC6F}"/>
              </a:ext>
            </a:extLst>
          </p:cNvPr>
          <p:cNvSpPr txBox="1"/>
          <p:nvPr userDrawn="1"/>
        </p:nvSpPr>
        <p:spPr>
          <a:xfrm>
            <a:off x="0" y="441058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6E7588E-B7B2-4E0A-81E0-1B931A36FFBF}"/>
              </a:ext>
            </a:extLst>
          </p:cNvPr>
          <p:cNvSpPr txBox="1"/>
          <p:nvPr userDrawn="1"/>
        </p:nvSpPr>
        <p:spPr>
          <a:xfrm>
            <a:off x="-1" y="1129484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紅燭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A13C9E4-366F-4C8F-AAA8-BBF816D38906}"/>
              </a:ext>
            </a:extLst>
          </p:cNvPr>
          <p:cNvSpPr txBox="1"/>
          <p:nvPr userDrawn="1"/>
        </p:nvSpPr>
        <p:spPr>
          <a:xfrm>
            <a:off x="0" y="1816820"/>
            <a:ext cx="297518" cy="915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33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2(紅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75" y="0"/>
            <a:ext cx="8754249" cy="49107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1614976"/>
            <a:ext cx="297518" cy="915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0DAEDC1-730D-4ACE-B3BA-743AE05D5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04A60BAE-F022-4AC4-8272-28F37D0F0219}"/>
              </a:ext>
            </a:extLst>
          </p:cNvPr>
          <p:cNvSpPr txBox="1"/>
          <p:nvPr userDrawn="1"/>
        </p:nvSpPr>
        <p:spPr>
          <a:xfrm>
            <a:off x="-2" y="906320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紅燭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77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3(紅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75" y="0"/>
            <a:ext cx="8754249" cy="49107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DAEDC1-730D-4ACE-B3BA-743AE05D5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6B816F7-023E-4751-A172-AE770411DF9C}"/>
              </a:ext>
            </a:extLst>
          </p:cNvPr>
          <p:cNvSpPr txBox="1"/>
          <p:nvPr userDrawn="1"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C04FDF32-0206-4321-8F2A-942FE09C2A52}"/>
              </a:ext>
            </a:extLst>
          </p:cNvPr>
          <p:cNvSpPr txBox="1"/>
          <p:nvPr userDrawn="1"/>
        </p:nvSpPr>
        <p:spPr>
          <a:xfrm>
            <a:off x="-2" y="804039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紅燭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72AE7E1C-1034-4EFC-AA2C-D9D99A8026B1}"/>
              </a:ext>
            </a:extLst>
          </p:cNvPr>
          <p:cNvSpPr txBox="1"/>
          <p:nvPr userDrawn="1"/>
        </p:nvSpPr>
        <p:spPr>
          <a:xfrm>
            <a:off x="0" y="1492465"/>
            <a:ext cx="297518" cy="915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1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與討論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75" y="0"/>
            <a:ext cx="8754249" cy="491070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1492465"/>
            <a:ext cx="297518" cy="1120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877DCC6-75FD-4926-B875-76515B307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0F80D6B7-0052-4095-B89B-FE5EA82436D5}"/>
              </a:ext>
            </a:extLst>
          </p:cNvPr>
          <p:cNvSpPr txBox="1"/>
          <p:nvPr userDrawn="1"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B46EF408-C1AB-4D5E-ADD1-8C9868DA6EA7}"/>
              </a:ext>
            </a:extLst>
          </p:cNvPr>
          <p:cNvSpPr txBox="1"/>
          <p:nvPr userDrawn="1"/>
        </p:nvSpPr>
        <p:spPr>
          <a:xfrm>
            <a:off x="-2" y="804039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21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與討論(紅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75" y="0"/>
            <a:ext cx="8754249" cy="491070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1492465"/>
            <a:ext cx="297518" cy="1120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877DCC6-75FD-4926-B875-76515B307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0F80D6B7-0052-4095-B89B-FE5EA82436D5}"/>
              </a:ext>
            </a:extLst>
          </p:cNvPr>
          <p:cNvSpPr txBox="1"/>
          <p:nvPr userDrawn="1"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B46EF408-C1AB-4D5E-ADD1-8C9868DA6EA7}"/>
              </a:ext>
            </a:extLst>
          </p:cNvPr>
          <p:cNvSpPr txBox="1"/>
          <p:nvPr userDrawn="1"/>
        </p:nvSpPr>
        <p:spPr>
          <a:xfrm>
            <a:off x="-2" y="804039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紅燭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64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後補充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F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-1" y="408280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16F111-CEB1-4871-8189-68A84AD48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7115" y="3994895"/>
            <a:ext cx="1456886" cy="115622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B7C72C6-DF5F-40D5-9767-081A205A4D8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266D877-F1DB-4E1D-9282-A6279D71CF61}"/>
              </a:ext>
            </a:extLst>
          </p:cNvPr>
          <p:cNvSpPr txBox="1"/>
          <p:nvPr userDrawn="1"/>
        </p:nvSpPr>
        <p:spPr>
          <a:xfrm>
            <a:off x="0" y="1121710"/>
            <a:ext cx="297518" cy="915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課後補充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1651DD-C9D6-4B47-9852-B49035FF164F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FF2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F944E06-A44F-46E7-B2C2-B1173A078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" y="4959531"/>
            <a:ext cx="472516" cy="113403"/>
          </a:xfrm>
          <a:prstGeom prst="rect">
            <a:avLst/>
          </a:prstGeom>
        </p:spPr>
      </p:pic>
      <p:sp>
        <p:nvSpPr>
          <p:cNvPr id="2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pSp>
        <p:nvGrpSpPr>
          <p:cNvPr id="5" name="群組 4"/>
          <p:cNvGrpSpPr/>
          <p:nvPr userDrawn="1"/>
        </p:nvGrpSpPr>
        <p:grpSpPr>
          <a:xfrm>
            <a:off x="7400926" y="2836060"/>
            <a:ext cx="1923256" cy="2265449"/>
            <a:chOff x="7678262" y="3608307"/>
            <a:chExt cx="1171382" cy="1379799"/>
          </a:xfrm>
        </p:grpSpPr>
        <p:pic>
          <p:nvPicPr>
            <p:cNvPr id="2" name="圖片 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678262" y="4121331"/>
              <a:ext cx="1061640" cy="866775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03059">
              <a:off x="8008197" y="3781115"/>
              <a:ext cx="841447" cy="81658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330479">
              <a:off x="7708111" y="3608307"/>
              <a:ext cx="422994" cy="392389"/>
            </a:xfrm>
            <a:prstGeom prst="rect">
              <a:avLst/>
            </a:prstGeom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0AE0EBD-8B15-434F-B21A-8564D115C1B4}"/>
              </a:ext>
            </a:extLst>
          </p:cNvPr>
          <p:cNvSpPr/>
          <p:nvPr userDrawn="1"/>
        </p:nvSpPr>
        <p:spPr>
          <a:xfrm>
            <a:off x="148759" y="91439"/>
            <a:ext cx="8846820" cy="432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ABBF64C-E6FD-4C0C-9AA0-E2EDAB7C4C39}"/>
              </a:ext>
            </a:extLst>
          </p:cNvPr>
          <p:cNvSpPr/>
          <p:nvPr userDrawn="1"/>
        </p:nvSpPr>
        <p:spPr>
          <a:xfrm>
            <a:off x="447741" y="4503420"/>
            <a:ext cx="8547838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E43D29A-4A5C-443D-98B9-34715C5A4456}"/>
              </a:ext>
            </a:extLst>
          </p:cNvPr>
          <p:cNvSpPr/>
          <p:nvPr userDrawn="1"/>
        </p:nvSpPr>
        <p:spPr>
          <a:xfrm>
            <a:off x="793105" y="4853939"/>
            <a:ext cx="8202474" cy="12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F944E06-A44F-46E7-B2C2-B1173A078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" y="4959531"/>
            <a:ext cx="472516" cy="113403"/>
          </a:xfrm>
          <a:prstGeom prst="rect">
            <a:avLst/>
          </a:prstGeom>
        </p:spPr>
      </p:pic>
      <p:sp>
        <p:nvSpPr>
          <p:cNvPr id="2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A0FEA25-69D2-4522-A277-C8D2DAB7D695}"/>
              </a:ext>
            </a:extLst>
          </p:cNvPr>
          <p:cNvSpPr txBox="1"/>
          <p:nvPr userDrawn="1"/>
        </p:nvSpPr>
        <p:spPr>
          <a:xfrm>
            <a:off x="-1" y="1121711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A622EBF-AE64-479C-8A20-C9F4C11DC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547" y="2901235"/>
            <a:ext cx="1676452" cy="224226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5E9A1A5-EE53-4EA6-8CC0-D5990E10CFB3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1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(紅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0AE0EBD-8B15-434F-B21A-8564D115C1B4}"/>
              </a:ext>
            </a:extLst>
          </p:cNvPr>
          <p:cNvSpPr/>
          <p:nvPr userDrawn="1"/>
        </p:nvSpPr>
        <p:spPr>
          <a:xfrm>
            <a:off x="148759" y="91439"/>
            <a:ext cx="8846820" cy="432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ABBF64C-E6FD-4C0C-9AA0-E2EDAB7C4C39}"/>
              </a:ext>
            </a:extLst>
          </p:cNvPr>
          <p:cNvSpPr/>
          <p:nvPr userDrawn="1"/>
        </p:nvSpPr>
        <p:spPr>
          <a:xfrm>
            <a:off x="447741" y="4503420"/>
            <a:ext cx="8547838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E43D29A-4A5C-443D-98B9-34715C5A4456}"/>
              </a:ext>
            </a:extLst>
          </p:cNvPr>
          <p:cNvSpPr/>
          <p:nvPr userDrawn="1"/>
        </p:nvSpPr>
        <p:spPr>
          <a:xfrm>
            <a:off x="793105" y="4853939"/>
            <a:ext cx="8202474" cy="12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F944E06-A44F-46E7-B2C2-B1173A078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" y="4959531"/>
            <a:ext cx="472516" cy="113403"/>
          </a:xfrm>
          <a:prstGeom prst="rect">
            <a:avLst/>
          </a:prstGeom>
        </p:spPr>
      </p:pic>
      <p:sp>
        <p:nvSpPr>
          <p:cNvPr id="2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A0FEA25-69D2-4522-A277-C8D2DAB7D695}"/>
              </a:ext>
            </a:extLst>
          </p:cNvPr>
          <p:cNvSpPr txBox="1"/>
          <p:nvPr userDrawn="1"/>
        </p:nvSpPr>
        <p:spPr>
          <a:xfrm>
            <a:off x="-1" y="1121711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紅燭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B5F8B4D-4402-4D15-8469-0AA0064D9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547" y="2901235"/>
            <a:ext cx="1676452" cy="224226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4682E96-DB96-4B38-A5A4-FB4828F0CE3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52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前引導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2115744-2CF2-4E3D-B137-AF389D62070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F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F4A1962-36CC-49ED-9DCD-2D73E5DAD7A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/>
              <a:t>目次</a:t>
            </a:r>
          </a:p>
        </p:txBody>
      </p:sp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A5EFEE4-D4BF-43EB-9396-BCF8D2FBE5CC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9196DB2-2EBC-41F1-A9C5-397AF89A4F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內文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F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1" y="1744333"/>
            <a:ext cx="297518" cy="510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-1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16F111-CEB1-4871-8189-68A84AD48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7115" y="3994895"/>
            <a:ext cx="1456886" cy="1156226"/>
          </a:xfrm>
          <a:prstGeom prst="rect">
            <a:avLst/>
          </a:prstGeom>
        </p:spPr>
      </p:pic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AC8CF24-C579-4E1A-A5EA-5F695F4730AF}"/>
              </a:ext>
            </a:extLst>
          </p:cNvPr>
          <p:cNvSpPr txBox="1"/>
          <p:nvPr userDrawn="1"/>
        </p:nvSpPr>
        <p:spPr>
          <a:xfrm>
            <a:off x="-1" y="1055907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7C72C6-DF5F-40D5-9767-081A205A4D8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5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內文(紅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F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1" y="1744333"/>
            <a:ext cx="297518" cy="510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8D3F785-7895-4C5E-B045-1B13D42B304E}"/>
              </a:ext>
            </a:extLst>
          </p:cNvPr>
          <p:cNvSpPr txBox="1"/>
          <p:nvPr userDrawn="1"/>
        </p:nvSpPr>
        <p:spPr>
          <a:xfrm>
            <a:off x="-1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16F111-CEB1-4871-8189-68A84AD48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7115" y="3994895"/>
            <a:ext cx="1456886" cy="115622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B7C72C6-DF5F-40D5-9767-081A205A4D8F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266D877-F1DB-4E1D-9282-A6279D71CF61}"/>
              </a:ext>
            </a:extLst>
          </p:cNvPr>
          <p:cNvSpPr txBox="1"/>
          <p:nvPr userDrawn="1"/>
        </p:nvSpPr>
        <p:spPr>
          <a:xfrm>
            <a:off x="0" y="1055907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紅燭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23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(錯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3F33EA-47C3-4C67-B71F-028296DB6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75" y="0"/>
            <a:ext cx="8754249" cy="49107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90E1819-982B-4B0E-949B-4B5E70531E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DAEDC1-730D-4ACE-B3BA-743AE05D5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  <p:sp>
        <p:nvSpPr>
          <p:cNvPr id="1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4A60BAE-F022-4AC4-8272-28F37D0F0219}"/>
              </a:ext>
            </a:extLst>
          </p:cNvPr>
          <p:cNvSpPr txBox="1"/>
          <p:nvPr userDrawn="1"/>
        </p:nvSpPr>
        <p:spPr>
          <a:xfrm>
            <a:off x="-2" y="804039"/>
            <a:ext cx="297518" cy="51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錯誤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C53CA08-4D78-4FC7-8248-7F2CF14BAF22}"/>
              </a:ext>
            </a:extLst>
          </p:cNvPr>
          <p:cNvSpPr txBox="1"/>
          <p:nvPr userDrawn="1"/>
        </p:nvSpPr>
        <p:spPr>
          <a:xfrm>
            <a:off x="1" y="1495109"/>
            <a:ext cx="297518" cy="510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1FA05040-6488-4BD0-B169-E6EF5F97B654}"/>
              </a:ext>
            </a:extLst>
          </p:cNvPr>
          <p:cNvSpPr txBox="1"/>
          <p:nvPr userDrawn="1"/>
        </p:nvSpPr>
        <p:spPr>
          <a:xfrm>
            <a:off x="-1" y="112969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6790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1877-760A-4ECF-BBC8-FA126BCFA630}" type="datetimeFigureOut">
              <a:rPr lang="zh-TW" altLang="en-US" smtClean="0"/>
              <a:t>2021/6/14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86" r:id="rId4"/>
    <p:sldLayoutId id="2147483690" r:id="rId5"/>
    <p:sldLayoutId id="2147483695" r:id="rId6"/>
    <p:sldLayoutId id="2147483696" r:id="rId7"/>
    <p:sldLayoutId id="2147483703" r:id="rId8"/>
    <p:sldLayoutId id="2147483697" r:id="rId9"/>
    <p:sldLayoutId id="2147483698" r:id="rId10"/>
    <p:sldLayoutId id="2147483699" r:id="rId11"/>
    <p:sldLayoutId id="2147483704" r:id="rId12"/>
    <p:sldLayoutId id="2147483705" r:id="rId13"/>
    <p:sldLayoutId id="2147483700" r:id="rId14"/>
    <p:sldLayoutId id="2147483706" r:id="rId15"/>
    <p:sldLayoutId id="2147483701" r:id="rId16"/>
    <p:sldLayoutId id="2147483702" r:id="rId17"/>
    <p:sldLayoutId id="2147483707" r:id="rId18"/>
    <p:sldLayoutId id="2147483675" r:id="rId19"/>
    <p:sldLayoutId id="2147483687" r:id="rId20"/>
    <p:sldLayoutId id="2147483691" r:id="rId21"/>
    <p:sldLayoutId id="2147483676" r:id="rId22"/>
    <p:sldLayoutId id="2147483693" r:id="rId23"/>
    <p:sldLayoutId id="2147483692" r:id="rId24"/>
    <p:sldLayoutId id="2147483688" r:id="rId25"/>
    <p:sldLayoutId id="2147483694" r:id="rId26"/>
    <p:sldLayoutId id="2147483677" r:id="rId27"/>
    <p:sldLayoutId id="2147483689" r:id="rId28"/>
    <p:sldLayoutId id="2147483708" r:id="rId2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7" Type="http://schemas.openxmlformats.org/officeDocument/2006/relationships/slide" Target="slide102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98.xml"/><Relationship Id="rId5" Type="http://schemas.openxmlformats.org/officeDocument/2006/relationships/slide" Target="slide101.xml"/><Relationship Id="rId4" Type="http://schemas.openxmlformats.org/officeDocument/2006/relationships/slide" Target="slide10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7" Type="http://schemas.openxmlformats.org/officeDocument/2006/relationships/slide" Target="slide102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98.xml"/><Relationship Id="rId5" Type="http://schemas.openxmlformats.org/officeDocument/2006/relationships/slide" Target="slide101.xml"/><Relationship Id="rId4" Type="http://schemas.openxmlformats.org/officeDocument/2006/relationships/slide" Target="slide10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7" Type="http://schemas.openxmlformats.org/officeDocument/2006/relationships/slide" Target="slide102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98.xml"/><Relationship Id="rId5" Type="http://schemas.openxmlformats.org/officeDocument/2006/relationships/slide" Target="slide101.xml"/><Relationship Id="rId4" Type="http://schemas.openxmlformats.org/officeDocument/2006/relationships/slide" Target="slide10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slide" Target="slide104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Relationship Id="rId5" Type="http://schemas.openxmlformats.org/officeDocument/2006/relationships/slide" Target="slide107.xml"/><Relationship Id="rId4" Type="http://schemas.openxmlformats.org/officeDocument/2006/relationships/slide" Target="slide10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Relationship Id="rId5" Type="http://schemas.openxmlformats.org/officeDocument/2006/relationships/slide" Target="slide107.xml"/><Relationship Id="rId4" Type="http://schemas.openxmlformats.org/officeDocument/2006/relationships/slide" Target="slide10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Relationship Id="rId5" Type="http://schemas.openxmlformats.org/officeDocument/2006/relationships/slide" Target="slide105.xml"/><Relationship Id="rId4" Type="http://schemas.openxmlformats.org/officeDocument/2006/relationships/slide" Target="slide10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Relationship Id="rId5" Type="http://schemas.openxmlformats.org/officeDocument/2006/relationships/slide" Target="slide108.xml"/><Relationship Id="rId4" Type="http://schemas.openxmlformats.org/officeDocument/2006/relationships/slide" Target="slide10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8.xml"/><Relationship Id="rId4" Type="http://schemas.openxmlformats.org/officeDocument/2006/relationships/slide" Target="slide10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11.xml"/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0.xml"/><Relationship Id="rId2" Type="http://schemas.openxmlformats.org/officeDocument/2006/relationships/slide" Target="slide1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slide" Target="slide113.xml"/><Relationship Id="rId1" Type="http://schemas.openxmlformats.org/officeDocument/2006/relationships/slideLayout" Target="../slideLayouts/slideLayout2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ltn.tw/AtFb9Ws" TargetMode="External"/><Relationship Id="rId2" Type="http://schemas.openxmlformats.org/officeDocument/2006/relationships/slide" Target="slide1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Relationship Id="rId5" Type="http://schemas.openxmlformats.org/officeDocument/2006/relationships/slide" Target="slide7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3.xml"/><Relationship Id="rId7" Type="http://schemas.openxmlformats.org/officeDocument/2006/relationships/slide" Target="slide3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2.xml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23.xml"/><Relationship Id="rId4" Type="http://schemas.openxmlformats.org/officeDocument/2006/relationships/slide" Target="slide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hyperlink" Target="https://ltn.tw/rReq6Pa" TargetMode="External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3.xml"/><Relationship Id="rId5" Type="http://schemas.openxmlformats.org/officeDocument/2006/relationships/slide" Target="slide2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25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28.xml"/><Relationship Id="rId5" Type="http://schemas.openxmlformats.org/officeDocument/2006/relationships/slide" Target="slide30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slide" Target="slide34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ltn.tw/c41upbu" TargetMode="External"/><Relationship Id="rId1" Type="http://schemas.openxmlformats.org/officeDocument/2006/relationships/slideLayout" Target="../slideLayouts/slideLayout14.xml"/><Relationship Id="rId6" Type="http://schemas.openxmlformats.org/officeDocument/2006/relationships/slide" Target="slide32.xml"/><Relationship Id="rId5" Type="http://schemas.openxmlformats.org/officeDocument/2006/relationships/slide" Target="slide3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ltn.tw/nFL8V5S" TargetMode="External"/><Relationship Id="rId1" Type="http://schemas.openxmlformats.org/officeDocument/2006/relationships/slideLayout" Target="../slideLayouts/slideLayout14.xml"/><Relationship Id="rId5" Type="http://schemas.openxmlformats.org/officeDocument/2006/relationships/slide" Target="slide33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43.xm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10" Type="http://schemas.openxmlformats.org/officeDocument/2006/relationships/slide" Target="slide39.xml"/><Relationship Id="rId4" Type="http://schemas.openxmlformats.org/officeDocument/2006/relationships/slide" Target="slide40.xml"/><Relationship Id="rId9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44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slide" Target="slide49.xml"/><Relationship Id="rId4" Type="http://schemas.openxmlformats.org/officeDocument/2006/relationships/slide" Target="slide38.xml"/><Relationship Id="rId9" Type="http://schemas.openxmlformats.org/officeDocument/2006/relationships/slide" Target="slide4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3.xml"/><Relationship Id="rId7" Type="http://schemas.openxmlformats.org/officeDocument/2006/relationships/slide" Target="slide45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11" Type="http://schemas.openxmlformats.org/officeDocument/2006/relationships/slide" Target="slide49.xml"/><Relationship Id="rId5" Type="http://schemas.openxmlformats.org/officeDocument/2006/relationships/image" Target="../media/image34.png"/><Relationship Id="rId10" Type="http://schemas.openxmlformats.org/officeDocument/2006/relationships/slide" Target="slide48.xml"/><Relationship Id="rId4" Type="http://schemas.openxmlformats.org/officeDocument/2006/relationships/image" Target="../media/image33.png"/><Relationship Id="rId9" Type="http://schemas.openxmlformats.org/officeDocument/2006/relationships/slide" Target="slide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55.xml"/><Relationship Id="rId4" Type="http://schemas.openxmlformats.org/officeDocument/2006/relationships/slide" Target="slide3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4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44.xml"/><Relationship Id="rId7" Type="http://schemas.openxmlformats.org/officeDocument/2006/relationships/slide" Target="slide5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slide" Target="slide5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Relationship Id="rId5" Type="http://schemas.openxmlformats.org/officeDocument/2006/relationships/slide" Target="slide58.xml"/><Relationship Id="rId4" Type="http://schemas.openxmlformats.org/officeDocument/2006/relationships/slide" Target="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Relationship Id="rId4" Type="http://schemas.openxmlformats.org/officeDocument/2006/relationships/slide" Target="slide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3.xml"/><Relationship Id="rId4" Type="http://schemas.openxmlformats.org/officeDocument/2006/relationships/slide" Target="slide8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slide" Target="slide6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slide" Target="slide63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slide" Target="slide69.xml"/><Relationship Id="rId7" Type="http://schemas.openxmlformats.org/officeDocument/2006/relationships/slide" Target="slide75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3.xml"/><Relationship Id="rId5" Type="http://schemas.openxmlformats.org/officeDocument/2006/relationships/slide" Target="slide2.xml"/><Relationship Id="rId4" Type="http://schemas.openxmlformats.org/officeDocument/2006/relationships/slide" Target="slide7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slide" Target="slide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7" Type="http://schemas.openxmlformats.org/officeDocument/2006/relationships/image" Target="../media/image43.png"/><Relationship Id="rId2" Type="http://schemas.openxmlformats.org/officeDocument/2006/relationships/slide" Target="slide7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8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79.xml"/><Relationship Id="rId5" Type="http://schemas.openxmlformats.org/officeDocument/2006/relationships/image" Target="../media/image44.png"/><Relationship Id="rId4" Type="http://schemas.openxmlformats.org/officeDocument/2006/relationships/slide" Target="slide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ltn.tw/WV7JXJN" TargetMode="External"/><Relationship Id="rId2" Type="http://schemas.openxmlformats.org/officeDocument/2006/relationships/slide" Target="slide7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6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85.xml"/><Relationship Id="rId5" Type="http://schemas.openxmlformats.org/officeDocument/2006/relationships/slide" Target="slide84.xml"/><Relationship Id="rId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openxmlformats.org/officeDocument/2006/relationships/slide" Target="slide83.xml"/><Relationship Id="rId7" Type="http://schemas.openxmlformats.org/officeDocument/2006/relationships/slide" Target="slide88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slide" Target="slide90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88.xml"/><Relationship Id="rId3" Type="http://schemas.openxmlformats.org/officeDocument/2006/relationships/slide" Target="slide92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10" Type="http://schemas.openxmlformats.org/officeDocument/2006/relationships/slide" Target="slide90.xml"/><Relationship Id="rId4" Type="http://schemas.openxmlformats.org/officeDocument/2006/relationships/slide" Target="slide86.xml"/><Relationship Id="rId9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9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86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slide" Target="slide87.xml"/><Relationship Id="rId7" Type="http://schemas.openxmlformats.org/officeDocument/2006/relationships/slide" Target="slide96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slide" Target="slide99.xml"/><Relationship Id="rId4" Type="http://schemas.openxmlformats.org/officeDocument/2006/relationships/image" Target="../media/image33.png"/><Relationship Id="rId9" Type="http://schemas.openxmlformats.org/officeDocument/2006/relationships/slide" Target="slide98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slide" Target="slide94.xml"/><Relationship Id="rId7" Type="http://schemas.openxmlformats.org/officeDocument/2006/relationships/image" Target="../media/image35.png"/><Relationship Id="rId12" Type="http://schemas.openxmlformats.org/officeDocument/2006/relationships/slide" Target="slide9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11" Type="http://schemas.openxmlformats.org/officeDocument/2006/relationships/slide" Target="slide99.xml"/><Relationship Id="rId5" Type="http://schemas.openxmlformats.org/officeDocument/2006/relationships/image" Target="../media/image33.png"/><Relationship Id="rId10" Type="http://schemas.openxmlformats.org/officeDocument/2006/relationships/slide" Target="slide98.xml"/><Relationship Id="rId4" Type="http://schemas.openxmlformats.org/officeDocument/2006/relationships/slide" Target="slide92.xml"/><Relationship Id="rId9" Type="http://schemas.openxmlformats.org/officeDocument/2006/relationships/slide" Target="slide97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98.xml"/><Relationship Id="rId3" Type="http://schemas.openxmlformats.org/officeDocument/2006/relationships/image" Target="../media/image33.png"/><Relationship Id="rId7" Type="http://schemas.openxmlformats.org/officeDocument/2006/relationships/slide" Target="slide97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9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slide" Target="slide9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7" Type="http://schemas.openxmlformats.org/officeDocument/2006/relationships/slide" Target="slide102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98.xml"/><Relationship Id="rId5" Type="http://schemas.openxmlformats.org/officeDocument/2006/relationships/slide" Target="slide101.xml"/><Relationship Id="rId4" Type="http://schemas.openxmlformats.org/officeDocument/2006/relationships/slide" Target="slide10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7" Type="http://schemas.openxmlformats.org/officeDocument/2006/relationships/slide" Target="slide102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98.xml"/><Relationship Id="rId5" Type="http://schemas.openxmlformats.org/officeDocument/2006/relationships/slide" Target="slide101.xml"/><Relationship Id="rId4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E03A58-5537-4E2A-A22D-BE9DD9026DDA}"/>
              </a:ext>
            </a:extLst>
          </p:cNvPr>
          <p:cNvSpPr/>
          <p:nvPr/>
        </p:nvSpPr>
        <p:spPr>
          <a:xfrm>
            <a:off x="-1" y="285430"/>
            <a:ext cx="2373087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08799BF-F067-48FB-841E-AF8B1BC22CBF}"/>
              </a:ext>
            </a:extLst>
          </p:cNvPr>
          <p:cNvSpPr txBox="1"/>
          <p:nvPr/>
        </p:nvSpPr>
        <p:spPr>
          <a:xfrm>
            <a:off x="297518" y="332708"/>
            <a:ext cx="254909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13DC244-7AC0-4A82-86DE-A842936B3965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DA67D5A-514D-4458-B282-80BCEFFC829D}"/>
              </a:ext>
            </a:extLst>
          </p:cNvPr>
          <p:cNvSpPr/>
          <p:nvPr/>
        </p:nvSpPr>
        <p:spPr>
          <a:xfrm>
            <a:off x="345670" y="1101717"/>
            <a:ext cx="8296926" cy="336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全詩採取</a:t>
            </a:r>
            <a:r>
              <a:rPr lang="zh-TW" altLang="en-US" sz="30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過客獨白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方式述說，藉由許多傳統意象塑造出濃郁的古典風味，並以</a:t>
            </a:r>
            <a:r>
              <a:rPr lang="zh-TW" altLang="en-US" sz="30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視角與聲音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的變化，聚焦又拉遠視野，開展情節，醞釀幽微感傷的意境。</a:t>
            </a:r>
          </a:p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全篇</a:t>
            </a:r>
            <a:r>
              <a:rPr lang="zh-TW" altLang="en-US" sz="30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意象準確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聲籟優美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，為現代詩的代表作之一。</a:t>
            </a: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98E4080-B6A5-496D-9396-F09605CFB1A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0F07FDD-3D29-4219-87A2-86178BDADC7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71C74DE1-7DAA-4CD1-9B0F-C489F8078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62648"/>
              </p:ext>
            </p:extLst>
          </p:nvPr>
        </p:nvGraphicFramePr>
        <p:xfrm>
          <a:off x="533956" y="957970"/>
          <a:ext cx="8190097" cy="3797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33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969174">
                  <a:extLst>
                    <a:ext uri="{9D8B030D-6E8A-4147-A177-3AD203B41FA5}">
                      <a16:colId xmlns:a16="http://schemas.microsoft.com/office/drawing/2014/main" val="474320801"/>
                    </a:ext>
                  </a:extLst>
                </a:gridCol>
                <a:gridCol w="300058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332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紅燭形象變化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表達情感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82324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i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三十五年前</a:t>
                      </a:r>
                      <a:endParaRPr lang="zh-TW" altLang="en-US" sz="27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3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7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有一對紅燭／曾經照耀年輕的洞房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3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7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新婚愉快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  <a:tr h="120507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迄今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3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7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仍然並列地燒著，燭啊愈燒愈短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3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7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互相扶持、溫暖彼此，感嘆相處的時間越來越短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52860"/>
                  </a:ext>
                </a:extLst>
              </a:tr>
              <a:tr h="120507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未來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3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7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那一根會先熄呢，曳著白煙？剩下另一根流著熱淚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3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7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擔憂一人先死，不忍另一半悲傷獨活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08402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紅燭在詩中有哪些形象變化？藉以表達何種情感？</a:t>
            </a:r>
          </a:p>
        </p:txBody>
      </p:sp>
      <p:sp>
        <p:nvSpPr>
          <p:cNvPr id="2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68E3FD6-0978-4E7B-9536-C7199C89E2A1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23C725B-C14C-4F55-ABCF-07984F3E4639}"/>
              </a:ext>
            </a:extLst>
          </p:cNvPr>
          <p:cNvSpPr txBox="1"/>
          <p:nvPr/>
        </p:nvSpPr>
        <p:spPr>
          <a:xfrm>
            <a:off x="1263093" y="115613"/>
            <a:ext cx="1872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31C0E7B-34EB-4079-ACBF-529ACDD1C4A4}"/>
              </a:ext>
            </a:extLst>
          </p:cNvPr>
          <p:cNvSpPr txBox="1"/>
          <p:nvPr/>
        </p:nvSpPr>
        <p:spPr>
          <a:xfrm>
            <a:off x="3233317" y="115613"/>
            <a:ext cx="1872000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8【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16D6CA8-8ED2-4351-9AC7-0A6D1B1485C7}"/>
              </a:ext>
            </a:extLst>
          </p:cNvPr>
          <p:cNvSpPr txBox="1"/>
          <p:nvPr/>
        </p:nvSpPr>
        <p:spPr>
          <a:xfrm>
            <a:off x="5184490" y="116079"/>
            <a:ext cx="720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</a:t>
            </a:r>
            <a:endParaRPr lang="zh-CN" altLang="en-US" dirty="0"/>
          </a:p>
        </p:txBody>
      </p:sp>
      <p:sp>
        <p:nvSpPr>
          <p:cNvPr id="1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4BB267F-6F70-418B-9DDF-B3C6F52CAA02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  <p:sp>
        <p:nvSpPr>
          <p:cNvPr id="1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EDB0FB7-9220-49C0-9F00-48F8EBB6CD58}"/>
              </a:ext>
            </a:extLst>
          </p:cNvPr>
          <p:cNvSpPr txBox="1"/>
          <p:nvPr/>
        </p:nvSpPr>
        <p:spPr>
          <a:xfrm>
            <a:off x="5984119" y="115613"/>
            <a:ext cx="849856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43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作者為何希望一對紅燭「最好是一口氣同時吹熄」、「兩股輕煙綢繆成一股」？你認同他的想法嗎？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詩人希望能與夫人同生共死。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  <a:endParaRPr lang="zh-TW" altLang="en-US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認同：因為那是作者表達浪漫的想法，但是可遇不可求。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不認同：生命可貴，對方不一定願意共赴黃泉，應尊重對方的想法。一個人活下去也是很不容易的。</a:t>
            </a:r>
          </a:p>
        </p:txBody>
      </p:sp>
      <p:sp>
        <p:nvSpPr>
          <p:cNvPr id="2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F1F0F3C-CB01-4932-870C-F6DDAA21DED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23C725B-C14C-4F55-ABCF-07984F3E4639}"/>
              </a:ext>
            </a:extLst>
          </p:cNvPr>
          <p:cNvSpPr txBox="1"/>
          <p:nvPr/>
        </p:nvSpPr>
        <p:spPr>
          <a:xfrm>
            <a:off x="1263093" y="115613"/>
            <a:ext cx="1872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31C0E7B-34EB-4079-ACBF-529ACDD1C4A4}"/>
              </a:ext>
            </a:extLst>
          </p:cNvPr>
          <p:cNvSpPr txBox="1"/>
          <p:nvPr/>
        </p:nvSpPr>
        <p:spPr>
          <a:xfrm>
            <a:off x="3233317" y="115613"/>
            <a:ext cx="1872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16D6CA8-8ED2-4351-9AC7-0A6D1B1485C7}"/>
              </a:ext>
            </a:extLst>
          </p:cNvPr>
          <p:cNvSpPr txBox="1"/>
          <p:nvPr/>
        </p:nvSpPr>
        <p:spPr>
          <a:xfrm>
            <a:off x="5184490" y="116079"/>
            <a:ext cx="720000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9</a:t>
            </a:r>
            <a:endParaRPr lang="zh-CN" altLang="en-US" dirty="0"/>
          </a:p>
        </p:txBody>
      </p:sp>
      <p:sp>
        <p:nvSpPr>
          <p:cNvPr id="1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4BB267F-6F70-418B-9DDF-B3C6F52CAA02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  <p:sp>
        <p:nvSpPr>
          <p:cNvPr id="1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EDB0FB7-9220-49C0-9F00-48F8EBB6CD58}"/>
              </a:ext>
            </a:extLst>
          </p:cNvPr>
          <p:cNvSpPr txBox="1"/>
          <p:nvPr/>
        </p:nvSpPr>
        <p:spPr>
          <a:xfrm>
            <a:off x="5984119" y="115613"/>
            <a:ext cx="849856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98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除「紅燭」外，還有什麼意象可以表達生命正逐漸消失？對此你有什麼感思？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241137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  <a:endParaRPr lang="zh-TW" altLang="en-US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融化中的冰淇淋、焚燒中的線香等。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珍惜無常生命與身邊親友。</a:t>
            </a:r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E267E9C-5CC6-4D8F-9E42-8EF108C423C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23C725B-C14C-4F55-ABCF-07984F3E4639}"/>
              </a:ext>
            </a:extLst>
          </p:cNvPr>
          <p:cNvSpPr txBox="1"/>
          <p:nvPr/>
        </p:nvSpPr>
        <p:spPr>
          <a:xfrm>
            <a:off x="1263093" y="115613"/>
            <a:ext cx="1872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31C0E7B-34EB-4079-ACBF-529ACDD1C4A4}"/>
              </a:ext>
            </a:extLst>
          </p:cNvPr>
          <p:cNvSpPr txBox="1"/>
          <p:nvPr/>
        </p:nvSpPr>
        <p:spPr>
          <a:xfrm>
            <a:off x="3233317" y="115613"/>
            <a:ext cx="1872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16D6CA8-8ED2-4351-9AC7-0A6D1B1485C7}"/>
              </a:ext>
            </a:extLst>
          </p:cNvPr>
          <p:cNvSpPr txBox="1"/>
          <p:nvPr/>
        </p:nvSpPr>
        <p:spPr>
          <a:xfrm>
            <a:off x="5184490" y="116079"/>
            <a:ext cx="720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</a:t>
            </a:r>
            <a:endParaRPr lang="zh-CN" altLang="en-US" dirty="0"/>
          </a:p>
        </p:txBody>
      </p:sp>
      <p:sp>
        <p:nvSpPr>
          <p:cNvPr id="19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4BB267F-6F70-418B-9DDF-B3C6F52CAA02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  <p:sp>
        <p:nvSpPr>
          <p:cNvPr id="2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EDB0FB7-9220-49C0-9F00-48F8EBB6CD58}"/>
              </a:ext>
            </a:extLst>
          </p:cNvPr>
          <p:cNvSpPr txBox="1"/>
          <p:nvPr/>
        </p:nvSpPr>
        <p:spPr>
          <a:xfrm>
            <a:off x="5984119" y="115613"/>
            <a:ext cx="849856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50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2" action="ppaction://hlinksldjump"/>
            <a:extLst>
              <a:ext uri="{FF2B5EF4-FFF2-40B4-BE49-F238E27FC236}">
                <a16:creationId xmlns:a16="http://schemas.microsoft.com/office/drawing/2014/main" id="{72D83B3A-5928-4959-B912-8A09EFBC05E9}"/>
              </a:ext>
            </a:extLst>
          </p:cNvPr>
          <p:cNvSpPr/>
          <p:nvPr/>
        </p:nvSpPr>
        <p:spPr>
          <a:xfrm>
            <a:off x="2586152" y="1923622"/>
            <a:ext cx="1539534" cy="718885"/>
          </a:xfrm>
          <a:prstGeom prst="rect">
            <a:avLst/>
          </a:prstGeom>
          <a:solidFill>
            <a:srgbClr val="FFF2C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hlinkClick r:id="rId3" action="ppaction://hlinksldjump"/>
            <a:extLst>
              <a:ext uri="{FF2B5EF4-FFF2-40B4-BE49-F238E27FC236}">
                <a16:creationId xmlns:a16="http://schemas.microsoft.com/office/drawing/2014/main" id="{CE9B1C94-CFD8-495E-B73E-DCF8B4F756F8}"/>
              </a:ext>
            </a:extLst>
          </p:cNvPr>
          <p:cNvSpPr/>
          <p:nvPr/>
        </p:nvSpPr>
        <p:spPr>
          <a:xfrm>
            <a:off x="4627223" y="1923623"/>
            <a:ext cx="1539534" cy="718885"/>
          </a:xfrm>
          <a:prstGeom prst="rect">
            <a:avLst/>
          </a:prstGeom>
          <a:solidFill>
            <a:srgbClr val="FFF2C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46BD59-AD62-4ECD-96F9-E906E256DD7F}"/>
              </a:ext>
            </a:extLst>
          </p:cNvPr>
          <p:cNvSpPr/>
          <p:nvPr/>
        </p:nvSpPr>
        <p:spPr>
          <a:xfrm>
            <a:off x="2" y="322442"/>
            <a:ext cx="2779698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C014A69-37AD-4A85-883A-71A919564F3E}"/>
              </a:ext>
            </a:extLst>
          </p:cNvPr>
          <p:cNvSpPr txBox="1"/>
          <p:nvPr/>
        </p:nvSpPr>
        <p:spPr>
          <a:xfrm>
            <a:off x="297518" y="369720"/>
            <a:ext cx="248218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A7D700D-B60C-4E9D-915F-81A7F4317195}"/>
              </a:ext>
            </a:extLst>
          </p:cNvPr>
          <p:cNvSpPr txBox="1"/>
          <p:nvPr/>
        </p:nvSpPr>
        <p:spPr>
          <a:xfrm>
            <a:off x="0" y="40449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4736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dirty="0"/>
              <a:t>〈</a:t>
            </a:r>
            <a:r>
              <a:rPr lang="zh-TW" altLang="en-US" sz="2800" b="0" dirty="0"/>
              <a:t>錯誤</a:t>
            </a:r>
            <a:r>
              <a:rPr lang="en-US" altLang="zh-TW" sz="2800" b="0" dirty="0"/>
              <a:t>〉</a:t>
            </a:r>
            <a:r>
              <a:rPr lang="zh-TW" altLang="en-US" sz="2800" b="0" dirty="0"/>
              <a:t>、</a:t>
            </a:r>
            <a:r>
              <a:rPr lang="en-US" altLang="zh-TW" sz="2800" b="0" dirty="0"/>
              <a:t>〈</a:t>
            </a:r>
            <a:r>
              <a:rPr lang="zh-TW" altLang="en-US" sz="2800" b="0" dirty="0"/>
              <a:t>紅燭</a:t>
            </a:r>
            <a:r>
              <a:rPr lang="en-US" altLang="zh-TW" sz="2800" b="0" dirty="0"/>
              <a:t>〉</a:t>
            </a:r>
            <a:r>
              <a:rPr lang="zh-TW" altLang="en-US" sz="2800" b="0" dirty="0"/>
              <a:t>二詩的表現手法有何不同？請從時間、空間和情感表達三個面向說明。</a:t>
            </a:r>
          </a:p>
        </p:txBody>
      </p:sp>
      <p:sp>
        <p:nvSpPr>
          <p:cNvPr id="19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E394C13-0109-46B2-91CD-90871C88C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136048"/>
              </p:ext>
            </p:extLst>
          </p:nvPr>
        </p:nvGraphicFramePr>
        <p:xfrm>
          <a:off x="460713" y="1475035"/>
          <a:ext cx="8280000" cy="303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33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446377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97228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紅燭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濃縮在較短的一天之內，以過客揣摩思婦從過去到現在漫長的等待，呈現長期堅貞等待的愛情。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先追述過去，再寫現在，最後提問未來，以時間的長度表現夫妻相守三十五年，詩作充滿對妻子的依戀。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</a:tbl>
          </a:graphicData>
        </a:graphic>
      </p:graphicFrame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6E33ED9A-52D1-480C-B5D6-4BBB8BFEBCC7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問題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A5D7741-73BD-43E1-BCAA-D2DA0C62427A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68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E394C13-0109-46B2-91CD-90871C88C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954930"/>
              </p:ext>
            </p:extLst>
          </p:nvPr>
        </p:nvGraphicFramePr>
        <p:xfrm>
          <a:off x="460713" y="626605"/>
          <a:ext cx="8280000" cy="303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33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446377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97228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紅燭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空間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先寫廣闊的江南，再拉近到小城，最後聚焦到思婦的窗扉，空間感具有電影運鏡流動效果。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以夫妻共同生活的房間為主，彰顯夫妻因愛情共組家庭，而他們共同生活的房間，是詩人生命的重心。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</a:tbl>
          </a:graphicData>
        </a:graphic>
      </p:graphicFrame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B6CE42F-7808-4626-9338-A3DD57F33588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問題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EFE14B2-4210-458A-91A2-3635C166EE11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18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91A5E18-43CA-4B0A-AB66-3E38611C513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問題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11F9046-42B6-42AF-ABE4-711664E3D10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9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E394C13-0109-46B2-91CD-90871C88C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85133"/>
              </p:ext>
            </p:extLst>
          </p:nvPr>
        </p:nvGraphicFramePr>
        <p:xfrm>
          <a:off x="460713" y="626605"/>
          <a:ext cx="8280000" cy="354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33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446377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97228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錯誤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〈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紅燭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〉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情感表達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表達情感較為間接，以過客的觀點，間接表達出思婦堅貞等待的情感，美麗而哀傷的情懷餘韻不絕。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情感表達較為熱烈直接，以一對燃燒中的紅燭為象徵，表達作者對夫人真摰動人的深情，從過去、現在到未來永不改變，情感堅定執著。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5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dirty="0"/>
              <a:t>〈</a:t>
            </a:r>
            <a:r>
              <a:rPr lang="zh-TW" altLang="en-US" sz="2800" b="0" dirty="0"/>
              <a:t>錯誤</a:t>
            </a:r>
            <a:r>
              <a:rPr lang="en-US" altLang="zh-TW" sz="2800" b="0" dirty="0"/>
              <a:t>〉</a:t>
            </a:r>
            <a:r>
              <a:rPr lang="zh-TW" altLang="en-US" sz="2800" b="0" dirty="0"/>
              <a:t>、</a:t>
            </a:r>
            <a:r>
              <a:rPr lang="en-US" altLang="zh-TW" sz="2800" b="0" dirty="0"/>
              <a:t>〈</a:t>
            </a:r>
            <a:r>
              <a:rPr lang="zh-TW" altLang="en-US" sz="2800" b="0" dirty="0"/>
              <a:t>紅燭</a:t>
            </a:r>
            <a:r>
              <a:rPr lang="en-US" altLang="zh-TW" sz="2800" b="0" dirty="0"/>
              <a:t>〉</a:t>
            </a:r>
            <a:r>
              <a:rPr lang="zh-TW" altLang="en-US" sz="2800" b="0" dirty="0"/>
              <a:t>分別描述等待落空、害怕失去的心情。如果是你，會如何面對等待落空或害怕失去的時刻？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91A5E18-43CA-4B0A-AB66-3E38611C513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11F9046-42B6-42AF-ABE4-711664E3D10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問題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B8BD62-7894-44F5-B87E-12AFFB44C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00" y="1998910"/>
            <a:ext cx="8348087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等待落空：人生經常處於等待之中，但等待可能落空，只能盡其在我，得之我幸，失之我命，最後坦然接受上天安排。若是落空，可以調整心情，強化自我，這也是另一種獲得。</a:t>
            </a:r>
          </a:p>
        </p:txBody>
      </p:sp>
    </p:spTree>
    <p:extLst>
      <p:ext uri="{BB962C8B-B14F-4D97-AF65-F5344CB8AC3E}">
        <p14:creationId xmlns:p14="http://schemas.microsoft.com/office/powerpoint/2010/main" val="201037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91A5E18-43CA-4B0A-AB66-3E38611C513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11F9046-42B6-42AF-ABE4-711664E3D10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問題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AB530EC-58A1-4603-AB6D-189F4893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998000"/>
            <a:ext cx="8348087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害怕失去：活在當下，常懷感恩心情，了解失去是必然的過程，而且因為一切終將失去，所以更要把握眼前的人事物。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dirty="0"/>
              <a:t>〈</a:t>
            </a:r>
            <a:r>
              <a:rPr lang="zh-TW" altLang="en-US" sz="2800" b="0" dirty="0"/>
              <a:t>錯誤</a:t>
            </a:r>
            <a:r>
              <a:rPr lang="en-US" altLang="zh-TW" sz="2800" b="0" dirty="0"/>
              <a:t>〉</a:t>
            </a:r>
            <a:r>
              <a:rPr lang="zh-TW" altLang="en-US" sz="2800" b="0" dirty="0"/>
              <a:t>、</a:t>
            </a:r>
            <a:r>
              <a:rPr lang="en-US" altLang="zh-TW" sz="2800" b="0" dirty="0"/>
              <a:t>〈</a:t>
            </a:r>
            <a:r>
              <a:rPr lang="zh-TW" altLang="en-US" sz="2800" b="0" dirty="0"/>
              <a:t>紅燭</a:t>
            </a:r>
            <a:r>
              <a:rPr lang="en-US" altLang="zh-TW" sz="2800" b="0" dirty="0"/>
              <a:t>〉</a:t>
            </a:r>
            <a:r>
              <a:rPr lang="zh-TW" altLang="en-US" sz="2800" b="0" dirty="0"/>
              <a:t>分別描述等待落空、害怕失去的心情。如果是你，會如何面對等待落空或害怕失去的時刻？</a:t>
            </a:r>
          </a:p>
        </p:txBody>
      </p:sp>
    </p:spTree>
    <p:extLst>
      <p:ext uri="{BB962C8B-B14F-4D97-AF65-F5344CB8AC3E}">
        <p14:creationId xmlns:p14="http://schemas.microsoft.com/office/powerpoint/2010/main" val="25942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20BDCF4C-17A1-47BF-A468-1FF11C3E74C9}"/>
              </a:ext>
            </a:extLst>
          </p:cNvPr>
          <p:cNvGrpSpPr/>
          <p:nvPr/>
        </p:nvGrpSpPr>
        <p:grpSpPr>
          <a:xfrm>
            <a:off x="2795587" y="1828800"/>
            <a:ext cx="3552825" cy="965700"/>
            <a:chOff x="1323975" y="1828800"/>
            <a:chExt cx="3552825" cy="9657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9494D3F-2288-4D79-9EC7-A873C93A7F89}"/>
                </a:ext>
              </a:extLst>
            </p:cNvPr>
            <p:cNvSpPr/>
            <p:nvPr/>
          </p:nvSpPr>
          <p:spPr>
            <a:xfrm>
              <a:off x="1323975" y="1828800"/>
              <a:ext cx="940450" cy="965700"/>
            </a:xfrm>
            <a:prstGeom prst="rect">
              <a:avLst/>
            </a:prstGeom>
            <a:solidFill>
              <a:srgbClr val="D6E6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4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D6126C1-5366-4860-9AEC-BADBAA09D1FA}"/>
                </a:ext>
              </a:extLst>
            </p:cNvPr>
            <p:cNvSpPr txBox="1"/>
            <p:nvPr/>
          </p:nvSpPr>
          <p:spPr>
            <a:xfrm>
              <a:off x="2457450" y="1957707"/>
              <a:ext cx="2419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課後補充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7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E03A58-5537-4E2A-A22D-BE9DD9026DDA}"/>
              </a:ext>
            </a:extLst>
          </p:cNvPr>
          <p:cNvSpPr/>
          <p:nvPr/>
        </p:nvSpPr>
        <p:spPr>
          <a:xfrm>
            <a:off x="-1" y="285430"/>
            <a:ext cx="2781301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08799BF-F067-48FB-841E-AF8B1BC22CBF}"/>
              </a:ext>
            </a:extLst>
          </p:cNvPr>
          <p:cNvSpPr txBox="1"/>
          <p:nvPr/>
        </p:nvSpPr>
        <p:spPr>
          <a:xfrm>
            <a:off x="297518" y="332708"/>
            <a:ext cx="254909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現代詩流派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13DC244-7AC0-4A82-86DE-A842936B3965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498E4080-B6A5-496D-9396-F09605CFB1A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0F07FDD-3D29-4219-87A2-86178BDADC7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61875E3-BC53-4E13-828C-40A0787A2B05}"/>
              </a:ext>
            </a:extLst>
          </p:cNvPr>
          <p:cNvSpPr/>
          <p:nvPr/>
        </p:nvSpPr>
        <p:spPr>
          <a:xfrm>
            <a:off x="879456" y="1393372"/>
            <a:ext cx="3069771" cy="3064328"/>
          </a:xfrm>
          <a:prstGeom prst="roundRect">
            <a:avLst>
              <a:gd name="adj" fmla="val 867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化同側角落 9">
            <a:hlinkClick r:id="rId4" action="ppaction://hlinksldjump"/>
            <a:extLst>
              <a:ext uri="{FF2B5EF4-FFF2-40B4-BE49-F238E27FC236}">
                <a16:creationId xmlns:a16="http://schemas.microsoft.com/office/drawing/2014/main" id="{B34D49A2-7D3C-4CA5-95C4-6B4DA7A61567}"/>
              </a:ext>
            </a:extLst>
          </p:cNvPr>
          <p:cNvSpPr/>
          <p:nvPr/>
        </p:nvSpPr>
        <p:spPr>
          <a:xfrm>
            <a:off x="879456" y="1393372"/>
            <a:ext cx="3069771" cy="925285"/>
          </a:xfrm>
          <a:prstGeom prst="round2SameRect">
            <a:avLst>
              <a:gd name="adj1" fmla="val 30082"/>
              <a:gd name="adj2" fmla="val 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65A8288C-340E-4E66-A0CE-A67CD96BD9B8}"/>
              </a:ext>
            </a:extLst>
          </p:cNvPr>
          <p:cNvSpPr txBox="1"/>
          <p:nvPr/>
        </p:nvSpPr>
        <p:spPr>
          <a:xfrm>
            <a:off x="879455" y="1514639"/>
            <a:ext cx="306977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橫的移植</a:t>
            </a:r>
          </a:p>
        </p:txBody>
      </p:sp>
      <p:pic>
        <p:nvPicPr>
          <p:cNvPr id="13" name="圖片 12" descr="一張含有 食物, 桌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0F06E80A-A86A-4CE3-84FB-745925B03E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2" y="2242948"/>
            <a:ext cx="2775856" cy="2388216"/>
          </a:xfrm>
          <a:prstGeom prst="rect">
            <a:avLst/>
          </a:prstGeom>
        </p:spPr>
      </p:pic>
      <p:sp>
        <p:nvSpPr>
          <p:cNvPr id="14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6284D8E-2C7E-47D0-98FA-C5354ACD1488}"/>
              </a:ext>
            </a:extLst>
          </p:cNvPr>
          <p:cNvSpPr txBox="1"/>
          <p:nvPr/>
        </p:nvSpPr>
        <p:spPr>
          <a:xfrm>
            <a:off x="879455" y="2794546"/>
            <a:ext cx="306977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現代詩社</a:t>
            </a:r>
          </a:p>
        </p:txBody>
      </p:sp>
      <p:pic>
        <p:nvPicPr>
          <p:cNvPr id="16" name="圖片 15">
            <a:hlinkClick r:id="rId5" action="ppaction://hlinksldjump"/>
            <a:extLst>
              <a:ext uri="{FF2B5EF4-FFF2-40B4-BE49-F238E27FC236}">
                <a16:creationId xmlns:a16="http://schemas.microsoft.com/office/drawing/2014/main" id="{0E29B4B8-3065-4926-9577-32091D4EA9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8744">
            <a:off x="2206616" y="3298874"/>
            <a:ext cx="415447" cy="501402"/>
          </a:xfrm>
          <a:prstGeom prst="rect">
            <a:avLst/>
          </a:prstGeom>
        </p:spPr>
      </p:pic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CA876EAF-F6B3-46D1-836C-6F992CFBBC4F}"/>
              </a:ext>
            </a:extLst>
          </p:cNvPr>
          <p:cNvSpPr/>
          <p:nvPr/>
        </p:nvSpPr>
        <p:spPr>
          <a:xfrm>
            <a:off x="5194773" y="1393372"/>
            <a:ext cx="3069771" cy="3064328"/>
          </a:xfrm>
          <a:prstGeom prst="roundRect">
            <a:avLst>
              <a:gd name="adj" fmla="val 867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化同側角落 17">
            <a:hlinkClick r:id="rId8" action="ppaction://hlinksldjump"/>
            <a:extLst>
              <a:ext uri="{FF2B5EF4-FFF2-40B4-BE49-F238E27FC236}">
                <a16:creationId xmlns:a16="http://schemas.microsoft.com/office/drawing/2014/main" id="{B69F4679-7188-482B-B728-48C46727EFE8}"/>
              </a:ext>
            </a:extLst>
          </p:cNvPr>
          <p:cNvSpPr/>
          <p:nvPr/>
        </p:nvSpPr>
        <p:spPr>
          <a:xfrm>
            <a:off x="5194773" y="1393372"/>
            <a:ext cx="3069771" cy="925285"/>
          </a:xfrm>
          <a:prstGeom prst="round2SameRect">
            <a:avLst>
              <a:gd name="adj1" fmla="val 30082"/>
              <a:gd name="adj2" fmla="val 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TextBox 6">
            <a:hlinkClick r:id="rId8" action="ppaction://hlinksldjump"/>
            <a:extLst>
              <a:ext uri="{FF2B5EF4-FFF2-40B4-BE49-F238E27FC236}">
                <a16:creationId xmlns:a16="http://schemas.microsoft.com/office/drawing/2014/main" id="{B3C0041D-CE48-43C3-8641-EEC251C061F4}"/>
              </a:ext>
            </a:extLst>
          </p:cNvPr>
          <p:cNvSpPr txBox="1"/>
          <p:nvPr/>
        </p:nvSpPr>
        <p:spPr>
          <a:xfrm>
            <a:off x="5194772" y="1514639"/>
            <a:ext cx="306977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縱的繼承</a:t>
            </a:r>
          </a:p>
        </p:txBody>
      </p:sp>
      <p:pic>
        <p:nvPicPr>
          <p:cNvPr id="20" name="圖片 19" descr="一張含有 食物, 桌 的圖片&#10;&#10;自動產生的描述">
            <a:hlinkClick r:id="rId9" action="ppaction://hlinksldjump"/>
            <a:extLst>
              <a:ext uri="{FF2B5EF4-FFF2-40B4-BE49-F238E27FC236}">
                <a16:creationId xmlns:a16="http://schemas.microsoft.com/office/drawing/2014/main" id="{DC1C3948-B5C4-4CA0-A352-4537DF714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729" y="2242948"/>
            <a:ext cx="2775856" cy="2388216"/>
          </a:xfrm>
          <a:prstGeom prst="rect">
            <a:avLst/>
          </a:prstGeom>
        </p:spPr>
      </p:pic>
      <p:sp>
        <p:nvSpPr>
          <p:cNvPr id="21" name="TextBox 6">
            <a:hlinkClick r:id="rId9" action="ppaction://hlinksldjump"/>
            <a:extLst>
              <a:ext uri="{FF2B5EF4-FFF2-40B4-BE49-F238E27FC236}">
                <a16:creationId xmlns:a16="http://schemas.microsoft.com/office/drawing/2014/main" id="{D26738EB-8B26-4EA2-94F3-5FA7A1ACE168}"/>
              </a:ext>
            </a:extLst>
          </p:cNvPr>
          <p:cNvSpPr txBox="1"/>
          <p:nvPr/>
        </p:nvSpPr>
        <p:spPr>
          <a:xfrm>
            <a:off x="5194772" y="2794546"/>
            <a:ext cx="306977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藍星詩社</a:t>
            </a:r>
          </a:p>
        </p:txBody>
      </p:sp>
      <p:pic>
        <p:nvPicPr>
          <p:cNvPr id="22" name="圖片 21">
            <a:hlinkClick r:id="rId9" action="ppaction://hlinksldjump"/>
            <a:extLst>
              <a:ext uri="{FF2B5EF4-FFF2-40B4-BE49-F238E27FC236}">
                <a16:creationId xmlns:a16="http://schemas.microsoft.com/office/drawing/2014/main" id="{4473624C-FE61-476E-A5F6-141994A3D6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8744">
            <a:off x="6521933" y="3298874"/>
            <a:ext cx="415447" cy="501402"/>
          </a:xfrm>
          <a:prstGeom prst="rect">
            <a:avLst/>
          </a:prstGeom>
        </p:spPr>
      </p:pic>
      <p:pic>
        <p:nvPicPr>
          <p:cNvPr id="23" name="圖片 22">
            <a:hlinkClick r:id="rId8" action="ppaction://hlinksldjump"/>
            <a:extLst>
              <a:ext uri="{FF2B5EF4-FFF2-40B4-BE49-F238E27FC236}">
                <a16:creationId xmlns:a16="http://schemas.microsoft.com/office/drawing/2014/main" id="{DB9B3022-5076-4092-9D42-55EE4ABBD2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8744">
            <a:off x="6521932" y="2026146"/>
            <a:ext cx="415447" cy="501402"/>
          </a:xfrm>
          <a:prstGeom prst="rect">
            <a:avLst/>
          </a:prstGeom>
        </p:spPr>
      </p:pic>
      <p:pic>
        <p:nvPicPr>
          <p:cNvPr id="24" name="圖片 23">
            <a:hlinkClick r:id="rId4" action="ppaction://hlinksldjump"/>
            <a:extLst>
              <a:ext uri="{FF2B5EF4-FFF2-40B4-BE49-F238E27FC236}">
                <a16:creationId xmlns:a16="http://schemas.microsoft.com/office/drawing/2014/main" id="{133061C5-D28A-4A2C-8654-7207276D69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8744">
            <a:off x="2113218" y="1992246"/>
            <a:ext cx="415447" cy="501402"/>
          </a:xfrm>
          <a:prstGeom prst="rect">
            <a:avLst/>
          </a:prstGeom>
        </p:spPr>
      </p:pic>
      <p:sp>
        <p:nvSpPr>
          <p:cNvPr id="25" name="箭號: 左-右雙向 24">
            <a:extLst>
              <a:ext uri="{FF2B5EF4-FFF2-40B4-BE49-F238E27FC236}">
                <a16:creationId xmlns:a16="http://schemas.microsoft.com/office/drawing/2014/main" id="{4E031295-8DF9-4717-B61D-33763BF82EA8}"/>
              </a:ext>
            </a:extLst>
          </p:cNvPr>
          <p:cNvSpPr/>
          <p:nvPr/>
        </p:nvSpPr>
        <p:spPr>
          <a:xfrm>
            <a:off x="4016827" y="2719186"/>
            <a:ext cx="1110343" cy="735493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F738C9A-D3BA-4F00-B738-A823FD5C64B0}"/>
              </a:ext>
            </a:extLst>
          </p:cNvPr>
          <p:cNvSpPr/>
          <p:nvPr/>
        </p:nvSpPr>
        <p:spPr>
          <a:xfrm>
            <a:off x="351699" y="1124369"/>
            <a:ext cx="841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戀愛中，對於另一半總是心心念念。當你心念某人，好不容易聽見手機響起通訊軟體的「叮咚」，拿起一看卻是又一則廣告通知。這或許是在網路發達的現代，最接近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情感的瞬間了吧。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480ED6A-EFA2-4A5E-8333-1BB47F8C6E4F}"/>
              </a:ext>
            </a:extLst>
          </p:cNvPr>
          <p:cNvSpPr txBox="1"/>
          <p:nvPr/>
        </p:nvSpPr>
        <p:spPr>
          <a:xfrm>
            <a:off x="351698" y="391708"/>
            <a:ext cx="51238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延伸議題：遠距離戀愛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1D5A7E9-61CE-4B18-8A0C-0AF3D00E47B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1796C10F-215E-4E63-802B-8E884C829F3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一張含有 玩具, 房間, 食物 的圖片&#10;&#10;自動產生的描述">
            <a:extLst>
              <a:ext uri="{FF2B5EF4-FFF2-40B4-BE49-F238E27FC236}">
                <a16:creationId xmlns:a16="http://schemas.microsoft.com/office/drawing/2014/main" id="{2AD85880-E1B8-4171-AA14-3BEEC3E4F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582" y="3382488"/>
            <a:ext cx="2053318" cy="17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F738C9A-D3BA-4F00-B738-A823FD5C64B0}"/>
              </a:ext>
            </a:extLst>
          </p:cNvPr>
          <p:cNvSpPr/>
          <p:nvPr/>
        </p:nvSpPr>
        <p:spPr>
          <a:xfrm>
            <a:off x="351698" y="1124369"/>
            <a:ext cx="8173243" cy="241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網路鄉民總說遠距離就是預備分手，但詩人</a:t>
            </a:r>
            <a:b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余光中旅美時也曾經歷與妻子分別的時期，卻還是能夠白頭偕老。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遠距離戀愛，到底要怎麼維持呢？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480ED6A-EFA2-4A5E-8333-1BB47F8C6E4F}"/>
              </a:ext>
            </a:extLst>
          </p:cNvPr>
          <p:cNvSpPr txBox="1"/>
          <p:nvPr/>
        </p:nvSpPr>
        <p:spPr>
          <a:xfrm>
            <a:off x="351698" y="391708"/>
            <a:ext cx="51238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延伸議題：遠距離戀愛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1D5A7E9-61CE-4B18-8A0C-0AF3D00E47B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796C10F-215E-4E63-802B-8E884C829F3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一張含有 食物 的圖片&#10;&#10;自動產生的描述">
            <a:extLst>
              <a:ext uri="{FF2B5EF4-FFF2-40B4-BE49-F238E27FC236}">
                <a16:creationId xmlns:a16="http://schemas.microsoft.com/office/drawing/2014/main" id="{77BC9689-30F5-40B4-8B2E-557D4737E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530" y="2736868"/>
            <a:ext cx="2313765" cy="18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F738C9A-D3BA-4F00-B738-A823FD5C64B0}"/>
              </a:ext>
            </a:extLst>
          </p:cNvPr>
          <p:cNvSpPr/>
          <p:nvPr/>
        </p:nvSpPr>
        <p:spPr>
          <a:xfrm>
            <a:off x="351698" y="1124369"/>
            <a:ext cx="8173243" cy="38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ts val="42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做好獨自生活的心理準備</a:t>
            </a:r>
          </a:p>
          <a:p>
            <a:pPr marL="288000" indent="-288000" algn="just">
              <a:lnSpc>
                <a:spcPts val="42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了解對方會有新的生活步調、生活圈</a:t>
            </a:r>
          </a:p>
          <a:p>
            <a:pPr marL="288000" indent="-288000" algn="just">
              <a:lnSpc>
                <a:spcPts val="42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約定共同時間，分享生活瑣事，盡量不間斷</a:t>
            </a:r>
          </a:p>
          <a:p>
            <a:pPr marL="288000" indent="-288000" algn="just">
              <a:lnSpc>
                <a:spcPts val="42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誠實聊聊心裡的想法，不要自己承擔心情</a:t>
            </a:r>
          </a:p>
          <a:p>
            <a:pPr marL="288000" indent="-288000" algn="just">
              <a:lnSpc>
                <a:spcPts val="42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少猜測，多信任</a:t>
            </a:r>
          </a:p>
          <a:p>
            <a:pPr marL="288000" indent="-288000" algn="just">
              <a:lnSpc>
                <a:spcPts val="42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接受遠距離的不安全感</a:t>
            </a:r>
          </a:p>
          <a:p>
            <a:pPr marL="288000" indent="-288000" algn="just">
              <a:lnSpc>
                <a:spcPts val="42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一起想像、規劃未來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480ED6A-EFA2-4A5E-8333-1BB47F8C6E4F}"/>
              </a:ext>
            </a:extLst>
          </p:cNvPr>
          <p:cNvSpPr txBox="1"/>
          <p:nvPr/>
        </p:nvSpPr>
        <p:spPr>
          <a:xfrm>
            <a:off x="351698" y="391708"/>
            <a:ext cx="51238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遠距離戀愛的守則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1D5A7E9-61CE-4B18-8A0C-0AF3D00E47B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796C10F-215E-4E63-802B-8E884C829F3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1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8480ED6A-EFA2-4A5E-8333-1BB47F8C6E4F}"/>
              </a:ext>
            </a:extLst>
          </p:cNvPr>
          <p:cNvSpPr txBox="1"/>
          <p:nvPr/>
        </p:nvSpPr>
        <p:spPr>
          <a:xfrm>
            <a:off x="351698" y="391708"/>
            <a:ext cx="837864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兩個問題，看你適不適合談遠距離戀愛！</a:t>
            </a:r>
          </a:p>
        </p:txBody>
      </p:sp>
      <p:sp>
        <p:nvSpPr>
          <p:cNvPr id="4" name="箭號: 向右 5">
            <a:extLst>
              <a:ext uri="{FF2B5EF4-FFF2-40B4-BE49-F238E27FC236}">
                <a16:creationId xmlns:a16="http://schemas.microsoft.com/office/drawing/2014/main" id="{D1D5A7E9-61CE-4B18-8A0C-0AF3D00E47BB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1796C10F-215E-4E63-802B-8E884C829F3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hlinkClick r:id="rId3"/>
            <a:extLst>
              <a:ext uri="{FF2B5EF4-FFF2-40B4-BE49-F238E27FC236}">
                <a16:creationId xmlns:a16="http://schemas.microsoft.com/office/drawing/2014/main" id="{A389B987-B120-432B-B4D3-3E622C683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045" y="2183427"/>
            <a:ext cx="2767448" cy="1556405"/>
          </a:xfrm>
          <a:prstGeom prst="rect">
            <a:avLst/>
          </a:prstGeom>
        </p:spPr>
      </p:pic>
      <p:pic>
        <p:nvPicPr>
          <p:cNvPr id="8" name="圖片 7">
            <a:hlinkClick r:id="rId3"/>
            <a:extLst>
              <a:ext uri="{FF2B5EF4-FFF2-40B4-BE49-F238E27FC236}">
                <a16:creationId xmlns:a16="http://schemas.microsoft.com/office/drawing/2014/main" id="{2AB0A990-9F5F-45D6-8C86-595DA1B43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925" y="1147857"/>
            <a:ext cx="4320149" cy="324551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CF76137-57F5-4D90-9A2C-2D65392DBAEC}"/>
              </a:ext>
            </a:extLst>
          </p:cNvPr>
          <p:cNvSpPr/>
          <p:nvPr/>
        </p:nvSpPr>
        <p:spPr>
          <a:xfrm>
            <a:off x="2916438" y="4346528"/>
            <a:ext cx="3476661" cy="36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出處：</a:t>
            </a:r>
            <a:r>
              <a:rPr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https://ltn.tw/AtFb9Ws</a:t>
            </a:r>
          </a:p>
        </p:txBody>
      </p:sp>
    </p:spTree>
    <p:extLst>
      <p:ext uri="{BB962C8B-B14F-4D97-AF65-F5344CB8AC3E}">
        <p14:creationId xmlns:p14="http://schemas.microsoft.com/office/powerpoint/2010/main" val="33882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D5BD8CF-7842-41CE-A408-E8926443DC8B}"/>
              </a:ext>
            </a:extLst>
          </p:cNvPr>
          <p:cNvSpPr txBox="1"/>
          <p:nvPr/>
        </p:nvSpPr>
        <p:spPr>
          <a:xfrm>
            <a:off x="339209" y="406285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橫的移植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8B1541C-A085-45F5-9B2A-DEFCFBAC5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53680"/>
              </p:ext>
            </p:extLst>
          </p:nvPr>
        </p:nvGraphicFramePr>
        <p:xfrm>
          <a:off x="489857" y="1116692"/>
          <a:ext cx="8327572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403">
                  <a:extLst>
                    <a:ext uri="{9D8B030D-6E8A-4147-A177-3AD203B41FA5}">
                      <a16:colId xmlns:a16="http://schemas.microsoft.com/office/drawing/2014/main" val="1298045932"/>
                    </a:ext>
                  </a:extLst>
                </a:gridCol>
                <a:gridCol w="7326169">
                  <a:extLst>
                    <a:ext uri="{9D8B030D-6E8A-4147-A177-3AD203B41FA5}">
                      <a16:colId xmlns:a16="http://schemas.microsoft.com/office/drawing/2014/main" val="3252156598"/>
                    </a:ext>
                  </a:extLst>
                </a:gridCol>
              </a:tblGrid>
              <a:tr h="1764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橫的移植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8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現代詩社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提倡新詩乃是「橫的移植」，新詩創作</a:t>
                      </a:r>
                      <a:r>
                        <a:rPr lang="zh-TW" altLang="en-US" sz="2800" b="1" kern="120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向西方現代詩學習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。強調詩的知性，以及追求詩的純粹。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9739"/>
                  </a:ext>
                </a:extLst>
              </a:tr>
              <a:tr h="1764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8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紀弦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向世界詩壇看齊，學習新的表現手法，急起直追，迎頭趕上，才能使我們的新詩到達</a:t>
                      </a:r>
                      <a:b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現代化。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62521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0E80679-FBAA-42DD-AD10-E376B199E381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869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1C6CA01-483A-4315-BB56-DE503FD8CBCA}"/>
              </a:ext>
            </a:extLst>
          </p:cNvPr>
          <p:cNvSpPr txBox="1"/>
          <p:nvPr/>
        </p:nvSpPr>
        <p:spPr>
          <a:xfrm>
            <a:off x="339209" y="406285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現代詩社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D5490B-4B2E-4C01-9CF7-F63614A6F4E1}"/>
              </a:ext>
            </a:extLst>
          </p:cNvPr>
          <p:cNvSpPr/>
          <p:nvPr/>
        </p:nvSpPr>
        <p:spPr>
          <a:xfrm>
            <a:off x="345668" y="1031746"/>
            <a:ext cx="8130676" cy="352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1953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年，紀弦獨力創辦現代詩季刊社、發行</a:t>
            </a:r>
            <a:b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現代詩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詩刊。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1956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年，紀弦與葉泥、鄭愁予、羅行、楊允達、林泠、季紅、林亨泰等九人，舉行「現代派詩人第一屆年會」，宣告「現代派」與現代詩社正式成立。</a:t>
            </a:r>
          </a:p>
        </p:txBody>
      </p:sp>
      <p:sp>
        <p:nvSpPr>
          <p:cNvPr id="5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A9341F75-261A-4AC9-96AE-F438337C6C44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extLst>
              <a:ext uri="{FF2B5EF4-FFF2-40B4-BE49-F238E27FC236}">
                <a16:creationId xmlns:a16="http://schemas.microsoft.com/office/drawing/2014/main" id="{F2DEC34A-531C-4B54-9524-2726D8B68DD9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7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1C6CA01-483A-4315-BB56-DE503FD8CBCA}"/>
              </a:ext>
            </a:extLst>
          </p:cNvPr>
          <p:cNvSpPr txBox="1"/>
          <p:nvPr/>
        </p:nvSpPr>
        <p:spPr>
          <a:xfrm>
            <a:off x="339209" y="406285"/>
            <a:ext cx="3006334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現代詩社主張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D5490B-4B2E-4C01-9CF7-F63614A6F4E1}"/>
              </a:ext>
            </a:extLst>
          </p:cNvPr>
          <p:cNvSpPr/>
          <p:nvPr/>
        </p:nvSpPr>
        <p:spPr>
          <a:xfrm>
            <a:off x="345668" y="1031746"/>
            <a:ext cx="8312103" cy="359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宗法法國詩人</a:t>
            </a:r>
            <a:r>
              <a:rPr lang="zh-TW" altLang="en-US" sz="3000" b="1" spc="-80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波特萊爾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（象徵主義的先驅者，其詩冷峻而客觀，語言複雜而曖昧）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認為「</a:t>
            </a:r>
            <a:r>
              <a:rPr lang="zh-TW" altLang="en-US" sz="3000" b="1" spc="-80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新詩乃橫的移植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，而非縱的繼承」。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強調知性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，打倒抒情。追求詩的純粹性。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否定傳統漢詩，反對格律詩，主張新詩必須走自由化的道路，而自由化必須和現代精神結合起來。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B4B78F9-FA2A-43EB-A14E-ED8DDCC4808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箭號: 向右 5">
            <a:extLst>
              <a:ext uri="{FF2B5EF4-FFF2-40B4-BE49-F238E27FC236}">
                <a16:creationId xmlns:a16="http://schemas.microsoft.com/office/drawing/2014/main" id="{7156C606-93CF-47B8-BAB7-0047AC7752B5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8F1C4F3-2DB8-4DEA-A99C-DCC8BFBB40E4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6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D5BD8CF-7842-41CE-A408-E8926443DC8B}"/>
              </a:ext>
            </a:extLst>
          </p:cNvPr>
          <p:cNvSpPr txBox="1"/>
          <p:nvPr/>
        </p:nvSpPr>
        <p:spPr>
          <a:xfrm>
            <a:off x="339209" y="406285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縱的繼承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8B1541C-A085-45F5-9B2A-DEFCFBAC5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66652"/>
              </p:ext>
            </p:extLst>
          </p:nvPr>
        </p:nvGraphicFramePr>
        <p:xfrm>
          <a:off x="489857" y="1116692"/>
          <a:ext cx="8327572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403">
                  <a:extLst>
                    <a:ext uri="{9D8B030D-6E8A-4147-A177-3AD203B41FA5}">
                      <a16:colId xmlns:a16="http://schemas.microsoft.com/office/drawing/2014/main" val="1298045932"/>
                    </a:ext>
                  </a:extLst>
                </a:gridCol>
                <a:gridCol w="7326169">
                  <a:extLst>
                    <a:ext uri="{9D8B030D-6E8A-4147-A177-3AD203B41FA5}">
                      <a16:colId xmlns:a16="http://schemas.microsoft.com/office/drawing/2014/main" val="3252156598"/>
                    </a:ext>
                  </a:extLst>
                </a:gridCol>
              </a:tblGrid>
              <a:tr h="1764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縱的繼承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8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藍星詩社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對現代詩派的主張提出反思，提倡</a:t>
                      </a:r>
                      <a:r>
                        <a:rPr lang="zh-TW" altLang="en-US" sz="2800" b="1" kern="120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從中國古典文學中，汲取創作養分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9739"/>
                  </a:ext>
                </a:extLst>
              </a:tr>
              <a:tr h="1764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覃</a:t>
                      </a:r>
                      <a:br>
                        <a:rPr lang="en-US" altLang="zh-TW" sz="28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</a:t>
                      </a:r>
                      <a:br>
                        <a:rPr lang="en-US" altLang="zh-TW" sz="28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豪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新詩要先有</a:t>
                      </a:r>
                      <a:r>
                        <a:rPr lang="zh-TW" altLang="en-US" sz="2800" b="1" kern="120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屬於自己的精神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2800" b="1" kern="120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不能盲目地移植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西方的東西。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4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62521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0E80679-FBAA-42DD-AD10-E376B199E381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E18567-46FC-479C-914A-D08A618969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33231" y="4173886"/>
            <a:ext cx="810767" cy="9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1C6CA01-483A-4315-BB56-DE503FD8CBCA}"/>
              </a:ext>
            </a:extLst>
          </p:cNvPr>
          <p:cNvSpPr txBox="1"/>
          <p:nvPr/>
        </p:nvSpPr>
        <p:spPr>
          <a:xfrm>
            <a:off x="339209" y="406285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藍星詩社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D5490B-4B2E-4C01-9CF7-F63614A6F4E1}"/>
              </a:ext>
            </a:extLst>
          </p:cNvPr>
          <p:cNvSpPr/>
          <p:nvPr/>
        </p:nvSpPr>
        <p:spPr>
          <a:xfrm>
            <a:off x="345668" y="1031746"/>
            <a:ext cx="8355646" cy="19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1954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月成立，每週在公論報上刊行藍星詩刊。</a:t>
            </a:r>
          </a:p>
          <a:p>
            <a:pPr marL="288000" indent="-2880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代表詩人：</a:t>
            </a:r>
            <a:b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余光中、覃子豪、鍾鼎文、羅門、蓉子、敻虹等。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BA918D2A-CC92-4552-BA94-60C6A117B82D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6658AA64-F01F-4A76-B90A-3E40B4E56639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9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1C6CA01-483A-4315-BB56-DE503FD8CBCA}"/>
              </a:ext>
            </a:extLst>
          </p:cNvPr>
          <p:cNvSpPr txBox="1"/>
          <p:nvPr/>
        </p:nvSpPr>
        <p:spPr>
          <a:xfrm>
            <a:off x="339209" y="406285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藍星詩社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D5490B-4B2E-4C01-9CF7-F63614A6F4E1}"/>
              </a:ext>
            </a:extLst>
          </p:cNvPr>
          <p:cNvSpPr/>
          <p:nvPr/>
        </p:nvSpPr>
        <p:spPr>
          <a:xfrm>
            <a:off x="345668" y="1031746"/>
            <a:ext cx="8355646" cy="30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為反對紀弦「新詩乃橫的移植」和「打倒抒情」的主張而成立。不發宣言，不選社長，不設組織章程，是個不拘形式的沙龍式雅集詩社。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從中國古典作品中汲取養料，奉行的是溫柔敦厚的抒情路線。</a:t>
            </a: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E1DE572-933E-4F7B-BE7D-78BEFA0E99E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箭號: 向右 5">
            <a:extLst>
              <a:ext uri="{FF2B5EF4-FFF2-40B4-BE49-F238E27FC236}">
                <a16:creationId xmlns:a16="http://schemas.microsoft.com/office/drawing/2014/main" id="{F7CFB848-453D-40E6-88A6-E48479ABA140}"/>
              </a:ext>
            </a:extLst>
          </p:cNvPr>
          <p:cNvSpPr/>
          <p:nvPr/>
        </p:nvSpPr>
        <p:spPr>
          <a:xfrm>
            <a:off x="7883861" y="4709886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7D00AB94-5C7D-466D-8A26-8A1B1E265379}"/>
              </a:ext>
            </a:extLst>
          </p:cNvPr>
          <p:cNvSpPr/>
          <p:nvPr/>
        </p:nvSpPr>
        <p:spPr>
          <a:xfrm flipH="1">
            <a:off x="7476508" y="4709886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8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dirty="0"/>
              <a:t>〈</a:t>
            </a:r>
            <a:r>
              <a:rPr lang="zh-TW" altLang="en-US" sz="2800" b="0" dirty="0"/>
              <a:t>錯誤</a:t>
            </a:r>
            <a:r>
              <a:rPr lang="en-US" altLang="zh-TW" sz="2800" b="0" dirty="0"/>
              <a:t>〉</a:t>
            </a:r>
            <a:r>
              <a:rPr lang="zh-TW" altLang="en-US" sz="2800" b="0" dirty="0"/>
              <a:t>的主題屬於何種類型？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閨怨詩。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73166FB-A1B8-4C76-8502-2DCFD02973C6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1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9D0A640-32E2-4F63-9A1C-7BDFC7F75B0C}"/>
              </a:ext>
            </a:extLst>
          </p:cNvPr>
          <p:cNvSpPr txBox="1"/>
          <p:nvPr/>
        </p:nvSpPr>
        <p:spPr>
          <a:xfrm>
            <a:off x="1263094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931AAEE-8D1A-4F68-8302-2956C76B7CB5}"/>
              </a:ext>
            </a:extLst>
          </p:cNvPr>
          <p:cNvSpPr txBox="1"/>
          <p:nvPr/>
        </p:nvSpPr>
        <p:spPr>
          <a:xfrm>
            <a:off x="20654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CFA83F3-A619-4E9C-AFD9-AAB091EE22C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8344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dirty="0"/>
              <a:t>〈</a:t>
            </a:r>
            <a:r>
              <a:rPr lang="zh-TW" altLang="en-US" sz="2800" b="0" dirty="0"/>
              <a:t>錯誤</a:t>
            </a:r>
            <a:r>
              <a:rPr lang="en-US" altLang="zh-TW" sz="2800" b="0" dirty="0"/>
              <a:t>〉</a:t>
            </a:r>
            <a:r>
              <a:rPr lang="zh-TW" altLang="en-US" sz="2800" b="0" dirty="0"/>
              <a:t>以何種角色、何種型式述說情節？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全詩以過客角色，用獨白方式述說情節。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6E65BEA-5943-4522-9A92-DFAF7929AEA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03DE718-6F13-4957-9242-C3990BA79709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9E4515A-5C0B-46FB-88A7-BF9DC7F9A0C0}"/>
              </a:ext>
            </a:extLst>
          </p:cNvPr>
          <p:cNvSpPr txBox="1"/>
          <p:nvPr/>
        </p:nvSpPr>
        <p:spPr>
          <a:xfrm>
            <a:off x="1263094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CDC42B6-9F7C-40F2-AD3D-69FDA884F2B1}"/>
              </a:ext>
            </a:extLst>
          </p:cNvPr>
          <p:cNvSpPr txBox="1"/>
          <p:nvPr/>
        </p:nvSpPr>
        <p:spPr>
          <a:xfrm>
            <a:off x="20654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33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dirty="0"/>
              <a:t>〈</a:t>
            </a:r>
            <a:r>
              <a:rPr lang="zh-TW" altLang="en-US" sz="2800" b="0" dirty="0"/>
              <a:t>錯誤</a:t>
            </a:r>
            <a:r>
              <a:rPr lang="en-US" altLang="zh-TW" sz="2800" b="0" dirty="0"/>
              <a:t>〉</a:t>
            </a:r>
            <a:r>
              <a:rPr lang="zh-TW" altLang="en-US" sz="2800" b="0" dirty="0"/>
              <a:t>有什麼風格與特色？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風格：濃郁的古典風味，感傷的情調。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特色：運用許多傳統意象，以視角、聲音開展情節。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292076C-1242-4A6E-AFA0-68DEA4215EC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DEA0B8A-2554-4C6D-82A9-540DB5F3F2E5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59CB3FD-8766-4224-906A-9C62901F1246}"/>
              </a:ext>
            </a:extLst>
          </p:cNvPr>
          <p:cNvSpPr txBox="1"/>
          <p:nvPr/>
        </p:nvSpPr>
        <p:spPr>
          <a:xfrm>
            <a:off x="1263094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8177CC0-2BAA-47EA-B9D7-EB33000BB8C0}"/>
              </a:ext>
            </a:extLst>
          </p:cNvPr>
          <p:cNvSpPr txBox="1"/>
          <p:nvPr/>
        </p:nvSpPr>
        <p:spPr>
          <a:xfrm>
            <a:off x="2065475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14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69B6FD-A119-41AA-BA15-22D7EFD5E6BD}"/>
              </a:ext>
            </a:extLst>
          </p:cNvPr>
          <p:cNvSpPr/>
          <p:nvPr/>
        </p:nvSpPr>
        <p:spPr>
          <a:xfrm>
            <a:off x="-1" y="285430"/>
            <a:ext cx="241663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C74C28B-245B-474D-BA3C-B920A4C729D3}"/>
              </a:ext>
            </a:extLst>
          </p:cNvPr>
          <p:cNvSpPr txBox="1"/>
          <p:nvPr/>
        </p:nvSpPr>
        <p:spPr>
          <a:xfrm>
            <a:off x="339209" y="332708"/>
            <a:ext cx="20774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作者介紹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1BD9889-769D-4D5C-8B6D-A5FBA870081F}"/>
              </a:ext>
            </a:extLst>
          </p:cNvPr>
          <p:cNvGrpSpPr/>
          <p:nvPr/>
        </p:nvGrpSpPr>
        <p:grpSpPr>
          <a:xfrm>
            <a:off x="711673" y="1337638"/>
            <a:ext cx="3591813" cy="584775"/>
            <a:chOff x="1802694" y="1587316"/>
            <a:chExt cx="3591813" cy="584775"/>
          </a:xfrm>
        </p:grpSpPr>
        <p:sp>
          <p:nvSpPr>
            <p:cNvPr id="5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1C5994FD-15C2-43CB-AB60-91BB7DB44725}"/>
                </a:ext>
              </a:extLst>
            </p:cNvPr>
            <p:cNvSpPr txBox="1"/>
            <p:nvPr/>
          </p:nvSpPr>
          <p:spPr>
            <a:xfrm>
              <a:off x="2419972" y="1587316"/>
              <a:ext cx="2974535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簡介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790254C-8B78-4170-9270-09EB16AA94E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C989A19-A187-441F-BF16-9559990FE537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C0B5D20D-C5B6-4B82-B581-ED34D17D7A00}"/>
              </a:ext>
            </a:extLst>
          </p:cNvPr>
          <p:cNvGrpSpPr/>
          <p:nvPr/>
        </p:nvGrpSpPr>
        <p:grpSpPr>
          <a:xfrm>
            <a:off x="711674" y="2358354"/>
            <a:ext cx="3642613" cy="584775"/>
            <a:chOff x="1802695" y="3115971"/>
            <a:chExt cx="3642613" cy="584775"/>
          </a:xfrm>
        </p:grpSpPr>
        <p:sp>
          <p:nvSpPr>
            <p:cNvPr id="9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FEBDD882-6112-4D7D-B044-82691474E506}"/>
                </a:ext>
              </a:extLst>
            </p:cNvPr>
            <p:cNvSpPr txBox="1"/>
            <p:nvPr/>
          </p:nvSpPr>
          <p:spPr>
            <a:xfrm>
              <a:off x="2419972" y="3115971"/>
              <a:ext cx="3025336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重要生平事蹟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DD493DB-36DC-4AE8-BA4A-E2AE1F24E5D5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DCF86C7-40FE-439E-A5AD-6B14D751DECB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21498546-A9FC-493B-80F1-527230937291}"/>
              </a:ext>
            </a:extLst>
          </p:cNvPr>
          <p:cNvGrpSpPr/>
          <p:nvPr/>
        </p:nvGrpSpPr>
        <p:grpSpPr>
          <a:xfrm>
            <a:off x="711673" y="3379069"/>
            <a:ext cx="2851584" cy="584775"/>
            <a:chOff x="1802695" y="3115971"/>
            <a:chExt cx="2851584" cy="584775"/>
          </a:xfrm>
        </p:grpSpPr>
        <p:sp>
          <p:nvSpPr>
            <p:cNvPr id="13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4F220F95-B0E3-4ECD-BAA9-061617FB471B}"/>
                </a:ext>
              </a:extLst>
            </p:cNvPr>
            <p:cNvSpPr txBox="1"/>
            <p:nvPr/>
          </p:nvSpPr>
          <p:spPr>
            <a:xfrm>
              <a:off x="2419972" y="3115971"/>
              <a:ext cx="2234307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文學理念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9FDA5C8-96BB-43FC-8A46-8C9734F0C33A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5BBB094-4FEF-4240-93BC-43A8F03D4E69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7CE483A-A36C-4728-A5B7-DF1911ACBF96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045CCA5-A13D-452F-A9D1-4F67AF292DF5}"/>
              </a:ext>
            </a:extLst>
          </p:cNvPr>
          <p:cNvGrpSpPr/>
          <p:nvPr/>
        </p:nvGrpSpPr>
        <p:grpSpPr>
          <a:xfrm>
            <a:off x="4717616" y="1337638"/>
            <a:ext cx="4012728" cy="584775"/>
            <a:chOff x="1802695" y="3115971"/>
            <a:chExt cx="4012728" cy="584775"/>
          </a:xfrm>
        </p:grpSpPr>
        <p:sp>
          <p:nvSpPr>
            <p:cNvPr id="18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6116993A-9C54-4864-B9CD-5CD895B34773}"/>
                </a:ext>
              </a:extLst>
            </p:cNvPr>
            <p:cNvSpPr txBox="1"/>
            <p:nvPr/>
          </p:nvSpPr>
          <p:spPr>
            <a:xfrm>
              <a:off x="2419973" y="3115971"/>
              <a:ext cx="33954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寫作特色與作品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E1E1F8-3133-41BC-8B7A-D41A3053D86B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24BA842-76AF-4750-9B20-F35928FB0290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22DA75EB-5A15-45D4-8383-420B5EA56ACD}"/>
              </a:ext>
            </a:extLst>
          </p:cNvPr>
          <p:cNvGrpSpPr/>
          <p:nvPr/>
        </p:nvGrpSpPr>
        <p:grpSpPr>
          <a:xfrm>
            <a:off x="4717616" y="2358354"/>
            <a:ext cx="3787756" cy="584775"/>
            <a:chOff x="1802695" y="3115971"/>
            <a:chExt cx="3787756" cy="584775"/>
          </a:xfrm>
        </p:grpSpPr>
        <p:sp>
          <p:nvSpPr>
            <p:cNvPr id="22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3259F51B-309C-4973-A6DA-2135445F27D0}"/>
                </a:ext>
              </a:extLst>
            </p:cNvPr>
            <p:cNvSpPr txBox="1"/>
            <p:nvPr/>
          </p:nvSpPr>
          <p:spPr>
            <a:xfrm>
              <a:off x="2419973" y="3115971"/>
              <a:ext cx="317047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評價與地位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AFE642D-42BC-4DF9-B324-60F122BB9BAE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60AF904-450C-4255-BEEC-E6D60160F542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EA962AC-EDAC-48D4-A733-67407924D3CF}"/>
              </a:ext>
            </a:extLst>
          </p:cNvPr>
          <p:cNvGrpSpPr/>
          <p:nvPr/>
        </p:nvGrpSpPr>
        <p:grpSpPr>
          <a:xfrm>
            <a:off x="4717616" y="3379298"/>
            <a:ext cx="3642614" cy="1077218"/>
            <a:chOff x="1802695" y="3115971"/>
            <a:chExt cx="3642614" cy="1077218"/>
          </a:xfrm>
        </p:grpSpPr>
        <p:sp>
          <p:nvSpPr>
            <p:cNvPr id="26" name="TextBox 6">
              <a:hlinkClick r:id="rId8" action="ppaction://hlinksldjump"/>
              <a:extLst>
                <a:ext uri="{FF2B5EF4-FFF2-40B4-BE49-F238E27FC236}">
                  <a16:creationId xmlns:a16="http://schemas.microsoft.com/office/drawing/2014/main" id="{9AFAE7CF-A4CA-4FB0-96ED-F25ABE3BA70C}"/>
                </a:ext>
              </a:extLst>
            </p:cNvPr>
            <p:cNvSpPr txBox="1"/>
            <p:nvPr/>
          </p:nvSpPr>
          <p:spPr>
            <a:xfrm>
              <a:off x="2419973" y="3115971"/>
              <a:ext cx="3025336" cy="1077218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您所不知道的鄭愁予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570654E-D86E-4F4F-ADB9-C225AE5C5F2C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965C3BE-BD80-4AA8-B0C3-C1114D9FECD6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9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1C34539-3178-4053-A9A7-A46672225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19961"/>
              </p:ext>
            </p:extLst>
          </p:nvPr>
        </p:nvGraphicFramePr>
        <p:xfrm>
          <a:off x="460556" y="1571932"/>
          <a:ext cx="8318773" cy="22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213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7132560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　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鄭文韜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籍    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河北寧河（今天津寧河）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    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民國二十二年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0" y="285430"/>
            <a:ext cx="1469572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8" y="332708"/>
            <a:ext cx="254909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922AF4E-199C-4390-A6E5-3B2FE334449A}"/>
              </a:ext>
            </a:extLst>
          </p:cNvPr>
          <p:cNvGrpSpPr/>
          <p:nvPr/>
        </p:nvGrpSpPr>
        <p:grpSpPr>
          <a:xfrm>
            <a:off x="6180429" y="1266857"/>
            <a:ext cx="2352063" cy="2881972"/>
            <a:chOff x="6028029" y="586500"/>
            <a:chExt cx="2352063" cy="288197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E335A8F-711F-4775-A10F-71B90ED37F68}"/>
                </a:ext>
              </a:extLst>
            </p:cNvPr>
            <p:cNvSpPr/>
            <p:nvPr/>
          </p:nvSpPr>
          <p:spPr>
            <a:xfrm>
              <a:off x="6028029" y="586500"/>
              <a:ext cx="2352063" cy="2881972"/>
            </a:xfrm>
            <a:prstGeom prst="rect">
              <a:avLst/>
            </a:prstGeom>
            <a:solidFill>
              <a:srgbClr val="FFF9E7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3C69C23-4423-4A4F-8685-A5D5E13F8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883" y="709987"/>
              <a:ext cx="2014353" cy="2641270"/>
            </a:xfrm>
            <a:prstGeom prst="rect">
              <a:avLst/>
            </a:prstGeom>
          </p:spPr>
        </p:pic>
      </p:grp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CCA71E9-7F55-439E-83C5-0722628F9E71}"/>
              </a:ext>
            </a:extLst>
          </p:cNvPr>
          <p:cNvSpPr txBox="1"/>
          <p:nvPr/>
        </p:nvSpPr>
        <p:spPr>
          <a:xfrm>
            <a:off x="7991718" y="18823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提問</a:t>
            </a:r>
          </a:p>
        </p:txBody>
      </p:sp>
      <p:sp>
        <p:nvSpPr>
          <p:cNvPr id="13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9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D6AB29-CEDE-4047-871F-88402D627B54}"/>
              </a:ext>
            </a:extLst>
          </p:cNvPr>
          <p:cNvSpPr/>
          <p:nvPr/>
        </p:nvSpPr>
        <p:spPr>
          <a:xfrm>
            <a:off x="0" y="285430"/>
            <a:ext cx="5568042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FA0A5B1-2E5F-414C-B252-0F214DB4457D}"/>
              </a:ext>
            </a:extLst>
          </p:cNvPr>
          <p:cNvSpPr txBox="1"/>
          <p:nvPr/>
        </p:nvSpPr>
        <p:spPr>
          <a:xfrm>
            <a:off x="297517" y="332708"/>
            <a:ext cx="52705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重要生平事蹟：來臺之前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D1678E3-E0BE-45A3-B61D-34585650B853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9A8F728D-E3F5-4BA2-A810-3BCA7BB65D5F}"/>
              </a:ext>
            </a:extLst>
          </p:cNvPr>
          <p:cNvCxnSpPr>
            <a:cxnSpLocks/>
          </p:cNvCxnSpPr>
          <p:nvPr/>
        </p:nvCxnSpPr>
        <p:spPr>
          <a:xfrm>
            <a:off x="112578" y="2837904"/>
            <a:ext cx="88920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7EB458BD-2267-40DB-84B2-6424115F7EE4}"/>
              </a:ext>
            </a:extLst>
          </p:cNvPr>
          <p:cNvSpPr/>
          <p:nvPr/>
        </p:nvSpPr>
        <p:spPr>
          <a:xfrm>
            <a:off x="593300" y="2790786"/>
            <a:ext cx="134120" cy="1341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1A8FECE-2F85-4908-9B1D-2F67FB90010B}"/>
              </a:ext>
            </a:extLst>
          </p:cNvPr>
          <p:cNvSpPr/>
          <p:nvPr/>
        </p:nvSpPr>
        <p:spPr>
          <a:xfrm>
            <a:off x="1899716" y="2781524"/>
            <a:ext cx="134120" cy="1341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44B9B53-1457-4202-86D1-4ED64788E024}"/>
              </a:ext>
            </a:extLst>
          </p:cNvPr>
          <p:cNvSpPr/>
          <p:nvPr/>
        </p:nvSpPr>
        <p:spPr>
          <a:xfrm>
            <a:off x="5292474" y="2781524"/>
            <a:ext cx="134120" cy="1341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50586C5A-C9CC-43A5-B9BE-56130F2EB6AC}"/>
              </a:ext>
            </a:extLst>
          </p:cNvPr>
          <p:cNvSpPr/>
          <p:nvPr/>
        </p:nvSpPr>
        <p:spPr>
          <a:xfrm>
            <a:off x="6364067" y="2781524"/>
            <a:ext cx="134120" cy="1341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773AB59-6DBF-4613-AE66-998F24385403}"/>
              </a:ext>
            </a:extLst>
          </p:cNvPr>
          <p:cNvSpPr/>
          <p:nvPr/>
        </p:nvSpPr>
        <p:spPr>
          <a:xfrm>
            <a:off x="7435661" y="2781524"/>
            <a:ext cx="134120" cy="1341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7F081A4-A1DF-4A8F-AFAE-FD6942B9C94F}"/>
              </a:ext>
            </a:extLst>
          </p:cNvPr>
          <p:cNvSpPr/>
          <p:nvPr/>
        </p:nvSpPr>
        <p:spPr>
          <a:xfrm>
            <a:off x="112579" y="3064014"/>
            <a:ext cx="1367878" cy="1254448"/>
          </a:xfrm>
          <a:prstGeom prst="roundRect">
            <a:avLst>
              <a:gd name="adj" fmla="val 6465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DC4C6977-CAD5-4861-B195-F90EBA988A60}"/>
              </a:ext>
            </a:extLst>
          </p:cNvPr>
          <p:cNvSpPr/>
          <p:nvPr/>
        </p:nvSpPr>
        <p:spPr>
          <a:xfrm>
            <a:off x="593300" y="2962482"/>
            <a:ext cx="134120" cy="10153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化同側角落 13">
            <a:extLst>
              <a:ext uri="{FF2B5EF4-FFF2-40B4-BE49-F238E27FC236}">
                <a16:creationId xmlns:a16="http://schemas.microsoft.com/office/drawing/2014/main" id="{B3C8580B-469D-440A-B7D0-F38335F599FD}"/>
              </a:ext>
            </a:extLst>
          </p:cNvPr>
          <p:cNvSpPr/>
          <p:nvPr/>
        </p:nvSpPr>
        <p:spPr>
          <a:xfrm>
            <a:off x="112578" y="3064013"/>
            <a:ext cx="1367878" cy="449883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C1241C9B-0564-489B-8724-25771935B441}"/>
              </a:ext>
            </a:extLst>
          </p:cNvPr>
          <p:cNvSpPr txBox="1"/>
          <p:nvPr/>
        </p:nvSpPr>
        <p:spPr>
          <a:xfrm>
            <a:off x="112577" y="3527174"/>
            <a:ext cx="1367879" cy="76944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出生於</a:t>
            </a: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軍人世家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95CFE00-4076-4113-917E-93EC5D232DF3}"/>
              </a:ext>
            </a:extLst>
          </p:cNvPr>
          <p:cNvSpPr txBox="1"/>
          <p:nvPr/>
        </p:nvSpPr>
        <p:spPr>
          <a:xfrm>
            <a:off x="112577" y="3072237"/>
            <a:ext cx="1367879" cy="43088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004AF637-2C19-4243-A7F5-33806C5842A8}"/>
              </a:ext>
            </a:extLst>
          </p:cNvPr>
          <p:cNvSpPr/>
          <p:nvPr/>
        </p:nvSpPr>
        <p:spPr>
          <a:xfrm>
            <a:off x="1854777" y="3064014"/>
            <a:ext cx="2295004" cy="1956457"/>
          </a:xfrm>
          <a:prstGeom prst="roundRect">
            <a:avLst>
              <a:gd name="adj" fmla="val 5286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3DA15658-CC08-4E44-82D5-C2A7AB8F329A}"/>
              </a:ext>
            </a:extLst>
          </p:cNvPr>
          <p:cNvSpPr/>
          <p:nvPr/>
        </p:nvSpPr>
        <p:spPr>
          <a:xfrm>
            <a:off x="3415587" y="2962482"/>
            <a:ext cx="134120" cy="10153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化同側角落 17">
            <a:extLst>
              <a:ext uri="{FF2B5EF4-FFF2-40B4-BE49-F238E27FC236}">
                <a16:creationId xmlns:a16="http://schemas.microsoft.com/office/drawing/2014/main" id="{91401376-CBC3-4467-BF06-F39A92408895}"/>
              </a:ext>
            </a:extLst>
          </p:cNvPr>
          <p:cNvSpPr/>
          <p:nvPr/>
        </p:nvSpPr>
        <p:spPr>
          <a:xfrm>
            <a:off x="1854777" y="3064013"/>
            <a:ext cx="2295004" cy="449883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53DD1C9F-69A2-45C0-80D1-DAFA5EF25EC1}"/>
              </a:ext>
            </a:extLst>
          </p:cNvPr>
          <p:cNvSpPr txBox="1"/>
          <p:nvPr/>
        </p:nvSpPr>
        <p:spPr>
          <a:xfrm>
            <a:off x="1854777" y="3527174"/>
            <a:ext cx="2295004" cy="144655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於私塾學習，閒暇時讀古典小說、現代文學，開啟興趣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9E1D10E3-DAF5-4795-91F3-ECC9D208D4C4}"/>
              </a:ext>
            </a:extLst>
          </p:cNvPr>
          <p:cNvSpPr txBox="1"/>
          <p:nvPr/>
        </p:nvSpPr>
        <p:spPr>
          <a:xfrm>
            <a:off x="2239246" y="3072237"/>
            <a:ext cx="1560105" cy="43088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抗戰後期</a:t>
            </a: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A574FAA1-4353-4A86-80A3-C3990BE2104F}"/>
              </a:ext>
            </a:extLst>
          </p:cNvPr>
          <p:cNvSpPr/>
          <p:nvPr/>
        </p:nvSpPr>
        <p:spPr>
          <a:xfrm>
            <a:off x="5773782" y="1061422"/>
            <a:ext cx="3230795" cy="1584000"/>
          </a:xfrm>
          <a:prstGeom prst="roundRect">
            <a:avLst>
              <a:gd name="adj" fmla="val 466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751E5BA6-711C-4693-8357-56689BA0F264}"/>
              </a:ext>
            </a:extLst>
          </p:cNvPr>
          <p:cNvSpPr/>
          <p:nvPr/>
        </p:nvSpPr>
        <p:spPr>
          <a:xfrm rot="10800000">
            <a:off x="6364067" y="2649370"/>
            <a:ext cx="134120" cy="10153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化同側角落 29">
            <a:extLst>
              <a:ext uri="{FF2B5EF4-FFF2-40B4-BE49-F238E27FC236}">
                <a16:creationId xmlns:a16="http://schemas.microsoft.com/office/drawing/2014/main" id="{9509463C-2319-406B-B033-3A666674DDEB}"/>
              </a:ext>
            </a:extLst>
          </p:cNvPr>
          <p:cNvSpPr/>
          <p:nvPr/>
        </p:nvSpPr>
        <p:spPr>
          <a:xfrm>
            <a:off x="5773781" y="1057594"/>
            <a:ext cx="3230797" cy="449883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864AB8A8-BFB1-431C-8D08-1342161771A0}"/>
              </a:ext>
            </a:extLst>
          </p:cNvPr>
          <p:cNvSpPr txBox="1"/>
          <p:nvPr/>
        </p:nvSpPr>
        <p:spPr>
          <a:xfrm>
            <a:off x="5773783" y="1515508"/>
            <a:ext cx="3230795" cy="738664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  <a:p>
            <a:r>
              <a:rPr lang="zh-TW" altLang="en-US" sz="2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童年經歷影響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參與學運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2EB10FF5-33AF-48A5-88C4-8F33F531225D}"/>
              </a:ext>
            </a:extLst>
          </p:cNvPr>
          <p:cNvSpPr txBox="1"/>
          <p:nvPr/>
        </p:nvSpPr>
        <p:spPr>
          <a:xfrm>
            <a:off x="6757610" y="1066911"/>
            <a:ext cx="1431448" cy="43088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B12F417A-D279-4380-A48A-B369D3018352}"/>
              </a:ext>
            </a:extLst>
          </p:cNvPr>
          <p:cNvSpPr/>
          <p:nvPr/>
        </p:nvSpPr>
        <p:spPr>
          <a:xfrm>
            <a:off x="4524103" y="3064014"/>
            <a:ext cx="4480471" cy="1956461"/>
          </a:xfrm>
          <a:prstGeom prst="roundRect">
            <a:avLst>
              <a:gd name="adj" fmla="val 466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FA9BD174-4721-4B56-9F46-BE5C7522A4CE}"/>
              </a:ext>
            </a:extLst>
          </p:cNvPr>
          <p:cNvSpPr/>
          <p:nvPr/>
        </p:nvSpPr>
        <p:spPr>
          <a:xfrm>
            <a:off x="7435661" y="2956695"/>
            <a:ext cx="134120" cy="10153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: 圓角化同側角落 34">
            <a:extLst>
              <a:ext uri="{FF2B5EF4-FFF2-40B4-BE49-F238E27FC236}">
                <a16:creationId xmlns:a16="http://schemas.microsoft.com/office/drawing/2014/main" id="{E19CBDD4-22EB-41DD-8286-92311BFAFEB9}"/>
              </a:ext>
            </a:extLst>
          </p:cNvPr>
          <p:cNvSpPr/>
          <p:nvPr/>
        </p:nvSpPr>
        <p:spPr>
          <a:xfrm>
            <a:off x="4524103" y="3064013"/>
            <a:ext cx="4480473" cy="449883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E1ED6E33-63DD-4F82-86B7-6EDA54FF8027}"/>
              </a:ext>
            </a:extLst>
          </p:cNvPr>
          <p:cNvSpPr txBox="1"/>
          <p:nvPr/>
        </p:nvSpPr>
        <p:spPr>
          <a:xfrm>
            <a:off x="4524103" y="3527174"/>
            <a:ext cx="4480472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sz="2000" b="1" dirty="0">
              <a:solidFill>
                <a:srgbClr val="2E75B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出版第一本詩集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草鞋與筏子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而後隨政府遷臺經歷白色恐怖時期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0F19FBEA-4F65-4C1C-9E08-3500A0AF5BA6}"/>
              </a:ext>
            </a:extLst>
          </p:cNvPr>
          <p:cNvSpPr txBox="1"/>
          <p:nvPr/>
        </p:nvSpPr>
        <p:spPr>
          <a:xfrm>
            <a:off x="5629458" y="3072237"/>
            <a:ext cx="2269763" cy="43088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AD5F86A5-2271-4984-8DF6-43C953FF473A}"/>
              </a:ext>
            </a:extLst>
          </p:cNvPr>
          <p:cNvSpPr/>
          <p:nvPr/>
        </p:nvSpPr>
        <p:spPr>
          <a:xfrm>
            <a:off x="3411623" y="2781524"/>
            <a:ext cx="134120" cy="1341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65C936AD-C58A-4E14-8C3B-DB177E512EC4}"/>
              </a:ext>
            </a:extLst>
          </p:cNvPr>
          <p:cNvSpPr/>
          <p:nvPr/>
        </p:nvSpPr>
        <p:spPr>
          <a:xfrm>
            <a:off x="725411" y="1061423"/>
            <a:ext cx="2698635" cy="1584000"/>
          </a:xfrm>
          <a:prstGeom prst="roundRect">
            <a:avLst>
              <a:gd name="adj" fmla="val 5286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789334D1-CBAE-4662-BED8-62DE5A628F83}"/>
              </a:ext>
            </a:extLst>
          </p:cNvPr>
          <p:cNvSpPr/>
          <p:nvPr/>
        </p:nvSpPr>
        <p:spPr>
          <a:xfrm rot="10800000">
            <a:off x="1899716" y="2646306"/>
            <a:ext cx="134120" cy="10153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: 圓角化同側角落 40">
            <a:extLst>
              <a:ext uri="{FF2B5EF4-FFF2-40B4-BE49-F238E27FC236}">
                <a16:creationId xmlns:a16="http://schemas.microsoft.com/office/drawing/2014/main" id="{1028829F-74EF-420C-87E0-005A7B24F4A9}"/>
              </a:ext>
            </a:extLst>
          </p:cNvPr>
          <p:cNvSpPr/>
          <p:nvPr/>
        </p:nvSpPr>
        <p:spPr>
          <a:xfrm>
            <a:off x="725411" y="1057594"/>
            <a:ext cx="2698635" cy="449883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31AAE307-DE56-4560-94CD-C6FDDC741B97}"/>
              </a:ext>
            </a:extLst>
          </p:cNvPr>
          <p:cNvSpPr txBox="1"/>
          <p:nvPr/>
        </p:nvSpPr>
        <p:spPr>
          <a:xfrm>
            <a:off x="725410" y="1515508"/>
            <a:ext cx="2698637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sz="2000" b="1" dirty="0">
              <a:solidFill>
                <a:srgbClr val="2E75B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中日戰爭爆發</a:t>
            </a: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開始隨家人四處遷徙</a:t>
            </a: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51AB036B-1483-4710-99D0-A091F8576023}"/>
              </a:ext>
            </a:extLst>
          </p:cNvPr>
          <p:cNvSpPr txBox="1"/>
          <p:nvPr/>
        </p:nvSpPr>
        <p:spPr>
          <a:xfrm>
            <a:off x="1226153" y="1066911"/>
            <a:ext cx="1697151" cy="43088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183ACD32-7B90-4BE5-B67B-AAB5A9C4F66B}"/>
              </a:ext>
            </a:extLst>
          </p:cNvPr>
          <p:cNvSpPr/>
          <p:nvPr/>
        </p:nvSpPr>
        <p:spPr>
          <a:xfrm>
            <a:off x="3661272" y="1061423"/>
            <a:ext cx="1870139" cy="1584000"/>
          </a:xfrm>
          <a:prstGeom prst="roundRect">
            <a:avLst>
              <a:gd name="adj" fmla="val 5286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088E6FD9-0D7F-4C26-B67F-BD5702FFDD3F}"/>
              </a:ext>
            </a:extLst>
          </p:cNvPr>
          <p:cNvSpPr/>
          <p:nvPr/>
        </p:nvSpPr>
        <p:spPr>
          <a:xfrm rot="10800000">
            <a:off x="5292474" y="2646306"/>
            <a:ext cx="134120" cy="10153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: 圓角化同側角落 45">
            <a:extLst>
              <a:ext uri="{FF2B5EF4-FFF2-40B4-BE49-F238E27FC236}">
                <a16:creationId xmlns:a16="http://schemas.microsoft.com/office/drawing/2014/main" id="{6B24B569-40D3-4AE8-A1E0-CA4887B95AF1}"/>
              </a:ext>
            </a:extLst>
          </p:cNvPr>
          <p:cNvSpPr/>
          <p:nvPr/>
        </p:nvSpPr>
        <p:spPr>
          <a:xfrm>
            <a:off x="3661271" y="1057594"/>
            <a:ext cx="1870141" cy="449883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5D9A40B2-3263-44AE-BF42-6C057F445FA3}"/>
              </a:ext>
            </a:extLst>
          </p:cNvPr>
          <p:cNvSpPr txBox="1"/>
          <p:nvPr/>
        </p:nvSpPr>
        <p:spPr>
          <a:xfrm>
            <a:off x="3661271" y="1515508"/>
            <a:ext cx="1870141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sz="2000" b="1" dirty="0">
              <a:solidFill>
                <a:srgbClr val="2E75B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寫下第一首詩</a:t>
            </a:r>
          </a:p>
          <a:p>
            <a:pPr algn="ctr"/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礦工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02F1FA3B-CD0D-426B-9D40-FBED1CE94D7F}"/>
              </a:ext>
            </a:extLst>
          </p:cNvPr>
          <p:cNvSpPr txBox="1"/>
          <p:nvPr/>
        </p:nvSpPr>
        <p:spPr>
          <a:xfrm>
            <a:off x="3747766" y="1066911"/>
            <a:ext cx="1697151" cy="43088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E0B230F7-7C78-460E-A3E4-1AEEB3A772B8}"/>
              </a:ext>
            </a:extLst>
          </p:cNvPr>
          <p:cNvGrpSpPr/>
          <p:nvPr/>
        </p:nvGrpSpPr>
        <p:grpSpPr>
          <a:xfrm>
            <a:off x="6431127" y="2198196"/>
            <a:ext cx="2077797" cy="400110"/>
            <a:chOff x="6247689" y="2198196"/>
            <a:chExt cx="2077797" cy="400110"/>
          </a:xfrm>
        </p:grpSpPr>
        <p:pic>
          <p:nvPicPr>
            <p:cNvPr id="50" name="圖形 49" descr="場記板">
              <a:hlinkClick r:id="rId3"/>
              <a:extLst>
                <a:ext uri="{FF2B5EF4-FFF2-40B4-BE49-F238E27FC236}">
                  <a16:creationId xmlns:a16="http://schemas.microsoft.com/office/drawing/2014/main" id="{AFA4424D-D798-48AA-9D01-34530C196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47689" y="2209064"/>
              <a:ext cx="378375" cy="378375"/>
            </a:xfrm>
            <a:prstGeom prst="rect">
              <a:avLst/>
            </a:prstGeom>
          </p:spPr>
        </p:pic>
        <p:sp>
          <p:nvSpPr>
            <p:cNvPr id="51" name="TextBox 6">
              <a:hlinkClick r:id="rId3"/>
              <a:extLst>
                <a:ext uri="{FF2B5EF4-FFF2-40B4-BE49-F238E27FC236}">
                  <a16:creationId xmlns:a16="http://schemas.microsoft.com/office/drawing/2014/main" id="{0053E2C4-7AEA-41ED-BE85-3A4CB4D306F5}"/>
                </a:ext>
              </a:extLst>
            </p:cNvPr>
            <p:cNvSpPr txBox="1"/>
            <p:nvPr/>
          </p:nvSpPr>
          <p:spPr>
            <a:xfrm>
              <a:off x="6592327" y="2198196"/>
              <a:ext cx="1733159" cy="400110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2E75B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戰爭中的童年</a:t>
              </a:r>
            </a:p>
          </p:txBody>
        </p:sp>
      </p:grpSp>
      <p:sp>
        <p:nvSpPr>
          <p:cNvPr id="53" name="矩形 52">
            <a:hlinkClick r:id="rId6" action="ppaction://hlinksldjump"/>
            <a:extLst>
              <a:ext uri="{FF2B5EF4-FFF2-40B4-BE49-F238E27FC236}">
                <a16:creationId xmlns:a16="http://schemas.microsoft.com/office/drawing/2014/main" id="{ACCC0A21-DFF0-42AE-BC51-2170D132FA09}"/>
              </a:ext>
            </a:extLst>
          </p:cNvPr>
          <p:cNvSpPr/>
          <p:nvPr/>
        </p:nvSpPr>
        <p:spPr>
          <a:xfrm>
            <a:off x="5828155" y="1849584"/>
            <a:ext cx="1813617" cy="355125"/>
          </a:xfrm>
          <a:prstGeom prst="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4" name="圖片 53" descr="一張含有 鏡 的圖片&#10;&#10;自動產生的描述">
            <a:hlinkClick r:id="rId6" action="ppaction://hlinksldjump"/>
            <a:extLst>
              <a:ext uri="{FF2B5EF4-FFF2-40B4-BE49-F238E27FC236}">
                <a16:creationId xmlns:a16="http://schemas.microsoft.com/office/drawing/2014/main" id="{85D243D9-3422-46D8-B62D-7F1C629ABD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7539589" y="1919563"/>
            <a:ext cx="199767" cy="270993"/>
          </a:xfrm>
          <a:prstGeom prst="rect">
            <a:avLst/>
          </a:prstGeom>
        </p:spPr>
      </p:pic>
      <p:sp>
        <p:nvSpPr>
          <p:cNvPr id="55" name="箭號: 向右 5">
            <a:hlinkClick r:id="rId8" action="ppaction://hlinksldjump"/>
            <a:extLst>
              <a:ext uri="{FF2B5EF4-FFF2-40B4-BE49-F238E27FC236}">
                <a16:creationId xmlns:a16="http://schemas.microsoft.com/office/drawing/2014/main" id="{221CC7E3-3776-4914-875D-D816E905A59F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箭號: 向右 6">
            <a:hlinkClick r:id="rId9" action="ppaction://hlinksldjump"/>
            <a:extLst>
              <a:ext uri="{FF2B5EF4-FFF2-40B4-BE49-F238E27FC236}">
                <a16:creationId xmlns:a16="http://schemas.microsoft.com/office/drawing/2014/main" id="{ECC06006-7839-4F2B-A9BE-518529BCD140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0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E058C5F-BB16-4B93-A483-0561C78C8834}"/>
              </a:ext>
            </a:extLst>
          </p:cNvPr>
          <p:cNvSpPr txBox="1"/>
          <p:nvPr/>
        </p:nvSpPr>
        <p:spPr>
          <a:xfrm>
            <a:off x="339208" y="406285"/>
            <a:ext cx="4232791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童年經歷的影響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67EFBB-0B6F-4289-9491-2CF48EB72238}"/>
              </a:ext>
            </a:extLst>
          </p:cNvPr>
          <p:cNvSpPr/>
          <p:nvPr/>
        </p:nvSpPr>
        <p:spPr>
          <a:xfrm>
            <a:off x="345667" y="1031746"/>
            <a:ext cx="8357461" cy="296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鄭愁予生逢戰亂。在高一、高二時已是學運成員。當時國、共內戰，民不聊生，很多同學輟學。</a:t>
            </a:r>
            <a:b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鄭愁予也將</a:t>
            </a:r>
            <a:r>
              <a:rPr lang="zh-TW" altLang="en-US" sz="30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對國族、生命的關懷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付諸行動。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鄭愁予十五歲時在街頭呼喊的口號更迫切、更實際：「反內戰、反飢餓」。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0C1A5AC-BACE-42F8-BE32-7436CAAF71A2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66636DDF-9F71-4C82-A0B7-3D5A40DBEC57}"/>
              </a:ext>
            </a:extLst>
          </p:cNvPr>
          <p:cNvSpPr/>
          <p:nvPr/>
        </p:nvSpPr>
        <p:spPr>
          <a:xfrm>
            <a:off x="345667" y="4160342"/>
            <a:ext cx="302033" cy="27094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C95472-75A3-4A7E-AA95-6F38899CED71}"/>
              </a:ext>
            </a:extLst>
          </p:cNvPr>
          <p:cNvSpPr/>
          <p:nvPr/>
        </p:nvSpPr>
        <p:spPr>
          <a:xfrm>
            <a:off x="647701" y="3997751"/>
            <a:ext cx="8055428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人道關懷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的火苗，在鄭愁予心中一燒就是一甲子。</a:t>
            </a:r>
          </a:p>
        </p:txBody>
      </p:sp>
    </p:spTree>
    <p:extLst>
      <p:ext uri="{BB962C8B-B14F-4D97-AF65-F5344CB8AC3E}">
        <p14:creationId xmlns:p14="http://schemas.microsoft.com/office/powerpoint/2010/main" val="10447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D6AB29-CEDE-4047-871F-88402D627B54}"/>
              </a:ext>
            </a:extLst>
          </p:cNvPr>
          <p:cNvSpPr/>
          <p:nvPr/>
        </p:nvSpPr>
        <p:spPr>
          <a:xfrm>
            <a:off x="0" y="285430"/>
            <a:ext cx="5568042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FA0A5B1-2E5F-414C-B252-0F214DB4457D}"/>
              </a:ext>
            </a:extLst>
          </p:cNvPr>
          <p:cNvSpPr txBox="1"/>
          <p:nvPr/>
        </p:nvSpPr>
        <p:spPr>
          <a:xfrm>
            <a:off x="297517" y="332708"/>
            <a:ext cx="52705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重要生平事蹟：來臺之後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D1678E3-E0BE-45A3-B61D-34585650B853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9A8F728D-E3F5-4BA2-A810-3BCA7BB65D5F}"/>
              </a:ext>
            </a:extLst>
          </p:cNvPr>
          <p:cNvCxnSpPr>
            <a:cxnSpLocks/>
          </p:cNvCxnSpPr>
          <p:nvPr/>
        </p:nvCxnSpPr>
        <p:spPr>
          <a:xfrm>
            <a:off x="112578" y="2837904"/>
            <a:ext cx="88920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B1A8FECE-2F85-4908-9B1D-2F67FB90010B}"/>
              </a:ext>
            </a:extLst>
          </p:cNvPr>
          <p:cNvSpPr/>
          <p:nvPr/>
        </p:nvSpPr>
        <p:spPr>
          <a:xfrm>
            <a:off x="1899716" y="2781524"/>
            <a:ext cx="134120" cy="1341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44B9B53-1457-4202-86D1-4ED64788E024}"/>
              </a:ext>
            </a:extLst>
          </p:cNvPr>
          <p:cNvSpPr/>
          <p:nvPr/>
        </p:nvSpPr>
        <p:spPr>
          <a:xfrm>
            <a:off x="5158354" y="2781524"/>
            <a:ext cx="134120" cy="1341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773AB59-6DBF-4613-AE66-998F24385403}"/>
              </a:ext>
            </a:extLst>
          </p:cNvPr>
          <p:cNvSpPr/>
          <p:nvPr/>
        </p:nvSpPr>
        <p:spPr>
          <a:xfrm>
            <a:off x="7865647" y="2781524"/>
            <a:ext cx="134120" cy="1341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004AF637-2C19-4243-A7F5-33806C5842A8}"/>
              </a:ext>
            </a:extLst>
          </p:cNvPr>
          <p:cNvSpPr/>
          <p:nvPr/>
        </p:nvSpPr>
        <p:spPr>
          <a:xfrm>
            <a:off x="1321377" y="3064014"/>
            <a:ext cx="2167494" cy="1956457"/>
          </a:xfrm>
          <a:prstGeom prst="roundRect">
            <a:avLst>
              <a:gd name="adj" fmla="val 5286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3DA15658-CC08-4E44-82D5-C2A7AB8F329A}"/>
              </a:ext>
            </a:extLst>
          </p:cNvPr>
          <p:cNvSpPr/>
          <p:nvPr/>
        </p:nvSpPr>
        <p:spPr>
          <a:xfrm>
            <a:off x="2865719" y="2962479"/>
            <a:ext cx="134120" cy="10153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化同側角落 17">
            <a:extLst>
              <a:ext uri="{FF2B5EF4-FFF2-40B4-BE49-F238E27FC236}">
                <a16:creationId xmlns:a16="http://schemas.microsoft.com/office/drawing/2014/main" id="{91401376-CBC3-4467-BF06-F39A92408895}"/>
              </a:ext>
            </a:extLst>
          </p:cNvPr>
          <p:cNvSpPr/>
          <p:nvPr/>
        </p:nvSpPr>
        <p:spPr>
          <a:xfrm>
            <a:off x="1321377" y="3064013"/>
            <a:ext cx="2167494" cy="449883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53DD1C9F-69A2-45C0-80D1-DAFA5EF25EC1}"/>
              </a:ext>
            </a:extLst>
          </p:cNvPr>
          <p:cNvSpPr txBox="1"/>
          <p:nvPr/>
        </p:nvSpPr>
        <p:spPr>
          <a:xfrm>
            <a:off x="1321377" y="3519962"/>
            <a:ext cx="2167494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受紀弦讚賞</a:t>
            </a: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一同</a:t>
            </a:r>
            <a:r>
              <a:rPr lang="zh-TW" altLang="en-US" sz="2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成立現代派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9E1D10E3-DAF5-4795-91F3-ECC9D208D4C4}"/>
              </a:ext>
            </a:extLst>
          </p:cNvPr>
          <p:cNvSpPr txBox="1"/>
          <p:nvPr/>
        </p:nvSpPr>
        <p:spPr>
          <a:xfrm>
            <a:off x="1625072" y="3072237"/>
            <a:ext cx="1560105" cy="43088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B12F417A-D279-4380-A48A-B369D3018352}"/>
              </a:ext>
            </a:extLst>
          </p:cNvPr>
          <p:cNvSpPr/>
          <p:nvPr/>
        </p:nvSpPr>
        <p:spPr>
          <a:xfrm>
            <a:off x="4524104" y="3064014"/>
            <a:ext cx="3928654" cy="1956461"/>
          </a:xfrm>
          <a:prstGeom prst="roundRect">
            <a:avLst>
              <a:gd name="adj" fmla="val 466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FA9BD174-4721-4B56-9F46-BE5C7522A4CE}"/>
              </a:ext>
            </a:extLst>
          </p:cNvPr>
          <p:cNvSpPr/>
          <p:nvPr/>
        </p:nvSpPr>
        <p:spPr>
          <a:xfrm>
            <a:off x="7865647" y="2956695"/>
            <a:ext cx="134120" cy="10153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: 圓角化同側角落 34">
            <a:extLst>
              <a:ext uri="{FF2B5EF4-FFF2-40B4-BE49-F238E27FC236}">
                <a16:creationId xmlns:a16="http://schemas.microsoft.com/office/drawing/2014/main" id="{E19CBDD4-22EB-41DD-8286-92311BFAFEB9}"/>
              </a:ext>
            </a:extLst>
          </p:cNvPr>
          <p:cNvSpPr/>
          <p:nvPr/>
        </p:nvSpPr>
        <p:spPr>
          <a:xfrm>
            <a:off x="4524104" y="3064013"/>
            <a:ext cx="3928654" cy="449883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E1ED6E33-63DD-4F82-86B7-6EDA54FF8027}"/>
              </a:ext>
            </a:extLst>
          </p:cNvPr>
          <p:cNvSpPr txBox="1"/>
          <p:nvPr/>
        </p:nvSpPr>
        <p:spPr>
          <a:xfrm>
            <a:off x="4524103" y="3519962"/>
            <a:ext cx="3928654" cy="141577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</a:t>
            </a:r>
            <a:r>
              <a:rPr lang="zh-TW" altLang="en-US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sz="2000" b="1" dirty="0">
              <a:solidFill>
                <a:srgbClr val="2E75B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旅居美國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年後回臺落籍金門</a:t>
            </a: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（因祖先鄭成功據守金門）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於臺擔任教職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0F19FBEA-4F65-4C1C-9E08-3500A0AF5BA6}"/>
              </a:ext>
            </a:extLst>
          </p:cNvPr>
          <p:cNvSpPr txBox="1"/>
          <p:nvPr/>
        </p:nvSpPr>
        <p:spPr>
          <a:xfrm>
            <a:off x="5353549" y="3072237"/>
            <a:ext cx="2269763" cy="43088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94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AD5F86A5-2271-4984-8DF6-43C953FF473A}"/>
              </a:ext>
            </a:extLst>
          </p:cNvPr>
          <p:cNvSpPr/>
          <p:nvPr/>
        </p:nvSpPr>
        <p:spPr>
          <a:xfrm>
            <a:off x="2865719" y="2781524"/>
            <a:ext cx="134120" cy="1341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65C936AD-C58A-4E14-8C3B-DB177E512EC4}"/>
              </a:ext>
            </a:extLst>
          </p:cNvPr>
          <p:cNvSpPr/>
          <p:nvPr/>
        </p:nvSpPr>
        <p:spPr>
          <a:xfrm>
            <a:off x="725412" y="1061423"/>
            <a:ext cx="2262718" cy="1584000"/>
          </a:xfrm>
          <a:prstGeom prst="roundRect">
            <a:avLst>
              <a:gd name="adj" fmla="val 5286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789334D1-CBAE-4662-BED8-62DE5A628F83}"/>
              </a:ext>
            </a:extLst>
          </p:cNvPr>
          <p:cNvSpPr/>
          <p:nvPr/>
        </p:nvSpPr>
        <p:spPr>
          <a:xfrm rot="10800000">
            <a:off x="1899716" y="2646306"/>
            <a:ext cx="134120" cy="10153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: 圓角化同側角落 40">
            <a:extLst>
              <a:ext uri="{FF2B5EF4-FFF2-40B4-BE49-F238E27FC236}">
                <a16:creationId xmlns:a16="http://schemas.microsoft.com/office/drawing/2014/main" id="{1028829F-74EF-420C-87E0-005A7B24F4A9}"/>
              </a:ext>
            </a:extLst>
          </p:cNvPr>
          <p:cNvSpPr/>
          <p:nvPr/>
        </p:nvSpPr>
        <p:spPr>
          <a:xfrm>
            <a:off x="725412" y="1057594"/>
            <a:ext cx="2262718" cy="449883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31AAE307-DE56-4560-94CD-C6FDDC741B97}"/>
              </a:ext>
            </a:extLst>
          </p:cNvPr>
          <p:cNvSpPr txBox="1"/>
          <p:nvPr/>
        </p:nvSpPr>
        <p:spPr>
          <a:xfrm>
            <a:off x="725410" y="1515508"/>
            <a:ext cx="2262719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sz="2000" b="1" dirty="0">
              <a:solidFill>
                <a:srgbClr val="2E75B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參加澎湖勞軍團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創作</a:t>
            </a:r>
            <a:r>
              <a:rPr lang="en-US" altLang="zh-TW" sz="2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老水手</a:t>
            </a:r>
            <a:r>
              <a:rPr lang="en-US" altLang="zh-TW" sz="2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51AB036B-1483-4710-99D0-A091F8576023}"/>
              </a:ext>
            </a:extLst>
          </p:cNvPr>
          <p:cNvSpPr txBox="1"/>
          <p:nvPr/>
        </p:nvSpPr>
        <p:spPr>
          <a:xfrm>
            <a:off x="1008194" y="1066911"/>
            <a:ext cx="1697151" cy="43088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183ACD32-7B90-4BE5-B67B-AAB5A9C4F66B}"/>
              </a:ext>
            </a:extLst>
          </p:cNvPr>
          <p:cNvSpPr/>
          <p:nvPr/>
        </p:nvSpPr>
        <p:spPr>
          <a:xfrm>
            <a:off x="3661272" y="1061423"/>
            <a:ext cx="2777628" cy="1578816"/>
          </a:xfrm>
          <a:prstGeom prst="roundRect">
            <a:avLst>
              <a:gd name="adj" fmla="val 5286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088E6FD9-0D7F-4C26-B67F-BD5702FFDD3F}"/>
              </a:ext>
            </a:extLst>
          </p:cNvPr>
          <p:cNvSpPr/>
          <p:nvPr/>
        </p:nvSpPr>
        <p:spPr>
          <a:xfrm rot="10800000">
            <a:off x="5158354" y="2646306"/>
            <a:ext cx="134120" cy="10153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: 圓角化同側角落 45">
            <a:extLst>
              <a:ext uri="{FF2B5EF4-FFF2-40B4-BE49-F238E27FC236}">
                <a16:creationId xmlns:a16="http://schemas.microsoft.com/office/drawing/2014/main" id="{6B24B569-40D3-4AE8-A1E0-CA4887B95AF1}"/>
              </a:ext>
            </a:extLst>
          </p:cNvPr>
          <p:cNvSpPr/>
          <p:nvPr/>
        </p:nvSpPr>
        <p:spPr>
          <a:xfrm>
            <a:off x="3661271" y="1057594"/>
            <a:ext cx="2777629" cy="449883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5D9A40B2-3263-44AE-BF42-6C057F445FA3}"/>
              </a:ext>
            </a:extLst>
          </p:cNvPr>
          <p:cNvSpPr txBox="1"/>
          <p:nvPr/>
        </p:nvSpPr>
        <p:spPr>
          <a:xfrm>
            <a:off x="3661271" y="1515508"/>
            <a:ext cx="2777629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0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sz="2000" b="1" dirty="0">
              <a:solidFill>
                <a:srgbClr val="2E75B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赴美參與愛荷華大學</a:t>
            </a:r>
          </a:p>
          <a:p>
            <a:pPr algn="ctr"/>
            <a:r>
              <a:rPr lang="zh-TW" altLang="en-US" sz="2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國際寫作計畫</a:t>
            </a:r>
            <a:r>
              <a:rPr lang="zh-TW" altLang="en-US" sz="2200" dirty="0">
                <a:solidFill>
                  <a:srgbClr val="FFF2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02F1FA3B-CD0D-426B-9D40-FBED1CE94D7F}"/>
              </a:ext>
            </a:extLst>
          </p:cNvPr>
          <p:cNvSpPr txBox="1"/>
          <p:nvPr/>
        </p:nvSpPr>
        <p:spPr>
          <a:xfrm>
            <a:off x="4201510" y="1066911"/>
            <a:ext cx="1697151" cy="43088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57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49" name="矩形 48">
            <a:hlinkClick r:id="rId3" action="ppaction://hlinksldjump"/>
            <a:extLst>
              <a:ext uri="{FF2B5EF4-FFF2-40B4-BE49-F238E27FC236}">
                <a16:creationId xmlns:a16="http://schemas.microsoft.com/office/drawing/2014/main" id="{E29BF13D-1C9C-44E4-86E8-1E78CCBEC491}"/>
              </a:ext>
            </a:extLst>
          </p:cNvPr>
          <p:cNvSpPr/>
          <p:nvPr/>
        </p:nvSpPr>
        <p:spPr>
          <a:xfrm>
            <a:off x="3992994" y="2204206"/>
            <a:ext cx="1883895" cy="355125"/>
          </a:xfrm>
          <a:prstGeom prst="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5" name="圖片 54" descr="一張含有 鏡 的圖片&#10;&#10;自動產生的描述">
            <a:hlinkClick r:id="rId3" action="ppaction://hlinksldjump"/>
            <a:extLst>
              <a:ext uri="{FF2B5EF4-FFF2-40B4-BE49-F238E27FC236}">
                <a16:creationId xmlns:a16="http://schemas.microsoft.com/office/drawing/2014/main" id="{E374D792-BF37-4052-BE27-AF6165E0B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5784269" y="2267452"/>
            <a:ext cx="199767" cy="270993"/>
          </a:xfrm>
          <a:prstGeom prst="rect">
            <a:avLst/>
          </a:prstGeom>
        </p:spPr>
      </p:pic>
      <p:sp>
        <p:nvSpPr>
          <p:cNvPr id="56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55B25879-A931-4601-A11A-2B12948E48B7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0DD75A5F-9B3D-4594-A692-6A7A131F4653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6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E058C5F-BB16-4B93-A483-0561C78C8834}"/>
              </a:ext>
            </a:extLst>
          </p:cNvPr>
          <p:cNvSpPr txBox="1"/>
          <p:nvPr/>
        </p:nvSpPr>
        <p:spPr>
          <a:xfrm>
            <a:off x="339208" y="406285"/>
            <a:ext cx="4232791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國際寫作計畫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67EFBB-0B6F-4289-9491-2CF48EB72238}"/>
              </a:ext>
            </a:extLst>
          </p:cNvPr>
          <p:cNvSpPr/>
          <p:nvPr/>
        </p:nvSpPr>
        <p:spPr>
          <a:xfrm>
            <a:off x="345667" y="1031746"/>
            <a:ext cx="8096204" cy="38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1967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年開始，由保羅．恩格爾（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Paul Engle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）和聶華苓創辦，此計畫為許多身在文學、個人自由常受限制之地的作家，提供了優質的環境，促進他們寫出富有創造性的作品。</a:t>
            </a:r>
          </a:p>
          <a:p>
            <a:pPr marL="288000" indent="-28800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臺灣曾參與此計畫的知名創作者有：白先勇、余光中、鄭愁予、楊牧、林懷民、瘂弦、吳晟、駱以軍、蔣勳等人。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0C1A5AC-BACE-42F8-BE32-7436CAAF71A2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855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D6AB29-CEDE-4047-871F-88402D627B54}"/>
              </a:ext>
            </a:extLst>
          </p:cNvPr>
          <p:cNvSpPr/>
          <p:nvPr/>
        </p:nvSpPr>
        <p:spPr>
          <a:xfrm>
            <a:off x="0" y="285430"/>
            <a:ext cx="2362200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FA0A5B1-2E5F-414C-B252-0F214DB4457D}"/>
              </a:ext>
            </a:extLst>
          </p:cNvPr>
          <p:cNvSpPr txBox="1"/>
          <p:nvPr/>
        </p:nvSpPr>
        <p:spPr>
          <a:xfrm>
            <a:off x="297517" y="332708"/>
            <a:ext cx="206468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文學理念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D1678E3-E0BE-45A3-B61D-34585650B853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538165B2-BFD0-4B02-8BED-A0E08918366C}"/>
              </a:ext>
            </a:extLst>
          </p:cNvPr>
          <p:cNvSpPr/>
          <p:nvPr/>
        </p:nvSpPr>
        <p:spPr>
          <a:xfrm>
            <a:off x="454914" y="1159329"/>
            <a:ext cx="8444158" cy="1714500"/>
          </a:xfrm>
          <a:prstGeom prst="roundRect">
            <a:avLst>
              <a:gd name="adj" fmla="val 867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: 圓角化同側角落 49">
            <a:hlinkClick r:id="rId3" action="ppaction://hlinksldjump"/>
            <a:extLst>
              <a:ext uri="{FF2B5EF4-FFF2-40B4-BE49-F238E27FC236}">
                <a16:creationId xmlns:a16="http://schemas.microsoft.com/office/drawing/2014/main" id="{C1E009BC-8E2C-40A0-8325-086DC8FDE68B}"/>
              </a:ext>
            </a:extLst>
          </p:cNvPr>
          <p:cNvSpPr/>
          <p:nvPr/>
        </p:nvSpPr>
        <p:spPr>
          <a:xfrm rot="16200000">
            <a:off x="205688" y="1408557"/>
            <a:ext cx="1714499" cy="1216044"/>
          </a:xfrm>
          <a:prstGeom prst="round2SameRect">
            <a:avLst>
              <a:gd name="adj1" fmla="val 12626"/>
              <a:gd name="adj2" fmla="val 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6FFB4AE7-B48B-4F60-845A-C66FC3F7F21E}"/>
              </a:ext>
            </a:extLst>
          </p:cNvPr>
          <p:cNvSpPr txBox="1"/>
          <p:nvPr/>
        </p:nvSpPr>
        <p:spPr>
          <a:xfrm>
            <a:off x="454914" y="1477969"/>
            <a:ext cx="1216045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橫的移植</a:t>
            </a:r>
          </a:p>
        </p:txBody>
      </p:sp>
      <p:sp>
        <p:nvSpPr>
          <p:cNvPr id="52" name="TextBox 6">
            <a:extLst>
              <a:ext uri="{FF2B5EF4-FFF2-40B4-BE49-F238E27FC236}">
                <a16:creationId xmlns:a16="http://schemas.microsoft.com/office/drawing/2014/main" id="{81175D00-783B-4445-8C5F-0F717CD0A079}"/>
              </a:ext>
            </a:extLst>
          </p:cNvPr>
          <p:cNvSpPr txBox="1"/>
          <p:nvPr/>
        </p:nvSpPr>
        <p:spPr>
          <a:xfrm>
            <a:off x="1730831" y="1324081"/>
            <a:ext cx="7119254" cy="138499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b="1" spc="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現代詩社</a:t>
            </a:r>
            <a:r>
              <a:rPr lang="zh-TW" altLang="en-US" sz="28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提倡新詩乃是「橫的移植」，新詩創作</a:t>
            </a:r>
            <a:r>
              <a:rPr lang="zh-TW" altLang="en-US" sz="2800" b="1" spc="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向西方現代詩學習</a:t>
            </a:r>
            <a:r>
              <a:rPr lang="zh-TW" altLang="en-US" sz="28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。強調詩的知性，以及追求詩的純粹。</a:t>
            </a:r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8E4FB564-2256-4E96-93E5-B571C89F91C3}"/>
              </a:ext>
            </a:extLst>
          </p:cNvPr>
          <p:cNvSpPr/>
          <p:nvPr/>
        </p:nvSpPr>
        <p:spPr>
          <a:xfrm>
            <a:off x="454914" y="2996293"/>
            <a:ext cx="8444158" cy="1714500"/>
          </a:xfrm>
          <a:prstGeom prst="roundRect">
            <a:avLst>
              <a:gd name="adj" fmla="val 867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: 圓角化同側角落 53">
            <a:hlinkClick r:id="rId3" action="ppaction://hlinksldjump"/>
            <a:extLst>
              <a:ext uri="{FF2B5EF4-FFF2-40B4-BE49-F238E27FC236}">
                <a16:creationId xmlns:a16="http://schemas.microsoft.com/office/drawing/2014/main" id="{53F47B71-03ED-402A-B210-79774CEB347A}"/>
              </a:ext>
            </a:extLst>
          </p:cNvPr>
          <p:cNvSpPr/>
          <p:nvPr/>
        </p:nvSpPr>
        <p:spPr>
          <a:xfrm rot="16200000">
            <a:off x="205689" y="3245521"/>
            <a:ext cx="1714499" cy="1216044"/>
          </a:xfrm>
          <a:prstGeom prst="round2SameRect">
            <a:avLst>
              <a:gd name="adj1" fmla="val 12626"/>
              <a:gd name="adj2" fmla="val 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C4626851-7E6C-4EFE-91E9-70AAF3EE12C4}"/>
              </a:ext>
            </a:extLst>
          </p:cNvPr>
          <p:cNvSpPr txBox="1"/>
          <p:nvPr/>
        </p:nvSpPr>
        <p:spPr>
          <a:xfrm>
            <a:off x="454915" y="3561154"/>
            <a:ext cx="12160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紀弦</a:t>
            </a:r>
          </a:p>
        </p:txBody>
      </p:sp>
      <p:sp>
        <p:nvSpPr>
          <p:cNvPr id="57" name="TextBox 6">
            <a:extLst>
              <a:ext uri="{FF2B5EF4-FFF2-40B4-BE49-F238E27FC236}">
                <a16:creationId xmlns:a16="http://schemas.microsoft.com/office/drawing/2014/main" id="{63EFAA67-7315-4845-AFAE-83127471210B}"/>
              </a:ext>
            </a:extLst>
          </p:cNvPr>
          <p:cNvSpPr txBox="1"/>
          <p:nvPr/>
        </p:nvSpPr>
        <p:spPr>
          <a:xfrm>
            <a:off x="1730832" y="3161045"/>
            <a:ext cx="7119254" cy="138499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向世界詩壇看齊，學習新的表現手法，急起直追，迎頭趕上，才能使我們的新詩到達現代化。</a:t>
            </a:r>
          </a:p>
        </p:txBody>
      </p:sp>
      <p:sp>
        <p:nvSpPr>
          <p:cNvPr id="58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F20A0D19-F768-46CE-B8DE-FFFD65FBE99C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934A0C25-1EA6-41FE-A80B-FC223C016BE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1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D6AB29-CEDE-4047-871F-88402D627B54}"/>
              </a:ext>
            </a:extLst>
          </p:cNvPr>
          <p:cNvSpPr/>
          <p:nvPr/>
        </p:nvSpPr>
        <p:spPr>
          <a:xfrm>
            <a:off x="-1" y="285430"/>
            <a:ext cx="3755572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FA0A5B1-2E5F-414C-B252-0F214DB4457D}"/>
              </a:ext>
            </a:extLst>
          </p:cNvPr>
          <p:cNvSpPr txBox="1"/>
          <p:nvPr/>
        </p:nvSpPr>
        <p:spPr>
          <a:xfrm>
            <a:off x="297517" y="332708"/>
            <a:ext cx="364855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D1678E3-E0BE-45A3-B61D-34585650B853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4F700BD-0033-40FB-B90D-A6055B644115}"/>
              </a:ext>
            </a:extLst>
          </p:cNvPr>
          <p:cNvSpPr/>
          <p:nvPr/>
        </p:nvSpPr>
        <p:spPr>
          <a:xfrm>
            <a:off x="345669" y="1101717"/>
            <a:ext cx="5769381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以新詩聞名，曾獲國家文藝獎。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23849CB-87C7-4F05-A583-1D29CD7CBB89}"/>
              </a:ext>
            </a:extLst>
          </p:cNvPr>
          <p:cNvSpPr/>
          <p:nvPr/>
        </p:nvSpPr>
        <p:spPr>
          <a:xfrm>
            <a:off x="445225" y="1959429"/>
            <a:ext cx="3833949" cy="23839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0B25764-E8B4-4E11-99B0-F8E51FF2989B}"/>
              </a:ext>
            </a:extLst>
          </p:cNvPr>
          <p:cNvSpPr/>
          <p:nvPr/>
        </p:nvSpPr>
        <p:spPr>
          <a:xfrm>
            <a:off x="4279174" y="1959428"/>
            <a:ext cx="3923212" cy="2383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520A8DB0-4080-4173-8AB1-B3CFC3CC4360}"/>
              </a:ext>
            </a:extLst>
          </p:cNvPr>
          <p:cNvSpPr/>
          <p:nvPr/>
        </p:nvSpPr>
        <p:spPr>
          <a:xfrm rot="5400000">
            <a:off x="7403925" y="2756083"/>
            <a:ext cx="2411180" cy="79248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0C70181-F9CB-4E46-BF4D-A1C43747BC8B}"/>
              </a:ext>
            </a:extLst>
          </p:cNvPr>
          <p:cNvSpPr/>
          <p:nvPr/>
        </p:nvSpPr>
        <p:spPr>
          <a:xfrm>
            <a:off x="1313657" y="1959428"/>
            <a:ext cx="2097085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000" b="1" spc="-8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前期風格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2B35E74-D623-40D3-A910-65D896D6E321}"/>
              </a:ext>
            </a:extLst>
          </p:cNvPr>
          <p:cNvSpPr/>
          <p:nvPr/>
        </p:nvSpPr>
        <p:spPr>
          <a:xfrm>
            <a:off x="5150328" y="1959427"/>
            <a:ext cx="2097085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000" b="1" spc="-8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後期風格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8056710-3063-4EF1-8B0F-4F25A5148428}"/>
              </a:ext>
            </a:extLst>
          </p:cNvPr>
          <p:cNvSpPr/>
          <p:nvPr/>
        </p:nvSpPr>
        <p:spPr>
          <a:xfrm>
            <a:off x="492579" y="2600719"/>
            <a:ext cx="3739242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因漂泊不定，詩作顯現</a:t>
            </a:r>
            <a:r>
              <a:rPr lang="zh-TW" altLang="en-US" sz="28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流浪風格和俠義精神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，有「浪子詩人」稱號。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5EDFE5-08B6-4271-8C5C-2E3E48652B38}"/>
              </a:ext>
            </a:extLst>
          </p:cNvPr>
          <p:cNvSpPr/>
          <p:nvPr/>
        </p:nvSpPr>
        <p:spPr>
          <a:xfrm>
            <a:off x="4329249" y="2600719"/>
            <a:ext cx="3739242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對生命的體悟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更加深沉，作品中多</a:t>
            </a:r>
            <a:r>
              <a:rPr lang="zh-TW" altLang="en-US" sz="28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隱含哲思</a:t>
            </a: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5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82813CDA-4EE1-4BEF-B50E-FA742D0C24EF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205FFCFB-BCC5-4019-A36D-CD9B0152CCA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53EA5EA-3858-40AF-A1EF-A25C4745C76F}"/>
              </a:ext>
            </a:extLst>
          </p:cNvPr>
          <p:cNvSpPr/>
          <p:nvPr/>
        </p:nvSpPr>
        <p:spPr>
          <a:xfrm>
            <a:off x="694100" y="1983545"/>
            <a:ext cx="7755800" cy="2770874"/>
          </a:xfrm>
          <a:prstGeom prst="rect">
            <a:avLst/>
          </a:prstGeom>
          <a:solidFill>
            <a:srgbClr val="FFF7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09A9850-9FCA-49D9-9890-CECBD3281104}"/>
              </a:ext>
            </a:extLst>
          </p:cNvPr>
          <p:cNvSpPr/>
          <p:nvPr/>
        </p:nvSpPr>
        <p:spPr>
          <a:xfrm>
            <a:off x="5790037" y="2845946"/>
            <a:ext cx="1190172" cy="17102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49BD18F-D98B-44ED-A22B-231BDDD32E90}"/>
              </a:ext>
            </a:extLst>
          </p:cNvPr>
          <p:cNvSpPr/>
          <p:nvPr/>
        </p:nvSpPr>
        <p:spPr>
          <a:xfrm>
            <a:off x="1578429" y="2666896"/>
            <a:ext cx="1223192" cy="17102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F0877FA-B901-488E-A4D6-221E182BC526}"/>
              </a:ext>
            </a:extLst>
          </p:cNvPr>
          <p:cNvSpPr/>
          <p:nvPr/>
        </p:nvSpPr>
        <p:spPr>
          <a:xfrm>
            <a:off x="2715727" y="2842763"/>
            <a:ext cx="1190172" cy="17102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4F700BD-0033-40FB-B90D-A6055B644115}"/>
              </a:ext>
            </a:extLst>
          </p:cNvPr>
          <p:cNvSpPr/>
          <p:nvPr/>
        </p:nvSpPr>
        <p:spPr>
          <a:xfrm>
            <a:off x="345669" y="1101717"/>
            <a:ext cx="5769381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以新詩聞名，曾獲國家文藝獎。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2A1F9EE-E46B-45FA-9434-C1A1D2E94650}"/>
              </a:ext>
            </a:extLst>
          </p:cNvPr>
          <p:cNvGrpSpPr/>
          <p:nvPr/>
        </p:nvGrpSpPr>
        <p:grpSpPr>
          <a:xfrm>
            <a:off x="1174365" y="1825703"/>
            <a:ext cx="3115901" cy="2679445"/>
            <a:chOff x="846499" y="2013857"/>
            <a:chExt cx="3115901" cy="267944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D4953E7-EB74-4133-8731-4CFD998F5D93}"/>
                </a:ext>
              </a:extLst>
            </p:cNvPr>
            <p:cNvSpPr/>
            <p:nvPr/>
          </p:nvSpPr>
          <p:spPr>
            <a:xfrm>
              <a:off x="846499" y="2013857"/>
              <a:ext cx="3115899" cy="664029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7B56720-3DE1-45A3-A563-495B881FE380}"/>
                </a:ext>
              </a:extLst>
            </p:cNvPr>
            <p:cNvSpPr/>
            <p:nvPr/>
          </p:nvSpPr>
          <p:spPr>
            <a:xfrm>
              <a:off x="846500" y="2064576"/>
              <a:ext cx="3115900" cy="562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TW" sz="2800" b="1" spc="-8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2800" b="1" spc="-8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鄭愁予詩集 </a:t>
              </a:r>
              <a:r>
                <a:rPr lang="en-US" altLang="zh-TW" sz="2800" b="1" spc="-8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  <a:r>
                <a:rPr lang="zh-TW" altLang="en-US" sz="2800" b="1" spc="-8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 </a:t>
              </a:r>
              <a:r>
                <a:rPr lang="en-US" altLang="zh-TW" sz="2800" b="1" spc="-8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II》 </a:t>
              </a: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C9043FB2-F5B8-4125-A30F-016B952E8010}"/>
                </a:ext>
              </a:extLst>
            </p:cNvPr>
            <p:cNvSpPr/>
            <p:nvPr/>
          </p:nvSpPr>
          <p:spPr>
            <a:xfrm rot="10800000">
              <a:off x="2815349" y="2677885"/>
              <a:ext cx="224453" cy="19349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780676B6-E991-4A19-B797-7BCCBEB400A0}"/>
                </a:ext>
              </a:extLst>
            </p:cNvPr>
            <p:cNvGrpSpPr/>
            <p:nvPr/>
          </p:nvGrpSpPr>
          <p:grpSpPr>
            <a:xfrm>
              <a:off x="1199242" y="2795376"/>
              <a:ext cx="2325916" cy="1897926"/>
              <a:chOff x="1024186" y="2795376"/>
              <a:chExt cx="2325916" cy="1897926"/>
            </a:xfrm>
          </p:grpSpPr>
          <p:pic>
            <p:nvPicPr>
              <p:cNvPr id="18" name="內容版面配置區 11">
                <a:extLst>
                  <a:ext uri="{FF2B5EF4-FFF2-40B4-BE49-F238E27FC236}">
                    <a16:creationId xmlns:a16="http://schemas.microsoft.com/office/drawing/2014/main" id="{5BA5A838-B768-41C7-96E2-033973C157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517"/>
              <a:stretch/>
            </p:blipFill>
            <p:spPr>
              <a:xfrm>
                <a:off x="2159930" y="2983057"/>
                <a:ext cx="1190172" cy="1710245"/>
              </a:xfrm>
              <a:prstGeom prst="rect">
                <a:avLst/>
              </a:prstGeom>
            </p:spPr>
          </p:pic>
          <p:pic>
            <p:nvPicPr>
              <p:cNvPr id="20" name="內容版面配置區 9">
                <a:extLst>
                  <a:ext uri="{FF2B5EF4-FFF2-40B4-BE49-F238E27FC236}">
                    <a16:creationId xmlns:a16="http://schemas.microsoft.com/office/drawing/2014/main" id="{4B3EBCD9-34AE-4D6D-8448-A1F55502C9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24186" y="2795376"/>
                <a:ext cx="1223192" cy="1710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F9551282-8092-42C5-9BB1-AD766DAB55D4}"/>
              </a:ext>
            </a:extLst>
          </p:cNvPr>
          <p:cNvGrpSpPr/>
          <p:nvPr/>
        </p:nvGrpSpPr>
        <p:grpSpPr>
          <a:xfrm>
            <a:off x="4671265" y="1825703"/>
            <a:ext cx="3298371" cy="2679445"/>
            <a:chOff x="4571999" y="2013857"/>
            <a:chExt cx="3298371" cy="267944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21A41C2-6DBB-451D-9ADD-477D6DEFDF53}"/>
                </a:ext>
              </a:extLst>
            </p:cNvPr>
            <p:cNvSpPr/>
            <p:nvPr/>
          </p:nvSpPr>
          <p:spPr>
            <a:xfrm>
              <a:off x="4571999" y="2013857"/>
              <a:ext cx="3298371" cy="664029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BC3E7F3-4566-4221-9C28-668FD0DC6A8E}"/>
                </a:ext>
              </a:extLst>
            </p:cNvPr>
            <p:cNvSpPr/>
            <p:nvPr/>
          </p:nvSpPr>
          <p:spPr>
            <a:xfrm>
              <a:off x="4571999" y="2064576"/>
              <a:ext cx="3298371" cy="562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TW" sz="2800" b="1" spc="-8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2800" b="1" spc="-8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寂寞的人坐著看花</a:t>
              </a:r>
              <a:r>
                <a:rPr lang="en-US" altLang="zh-TW" sz="2800" b="1" spc="-8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6D3D44B7-526F-4465-8EA6-C0861F52FCF4}"/>
                </a:ext>
              </a:extLst>
            </p:cNvPr>
            <p:cNvSpPr/>
            <p:nvPr/>
          </p:nvSpPr>
          <p:spPr>
            <a:xfrm rot="10800000">
              <a:off x="6104200" y="2677885"/>
              <a:ext cx="224453" cy="19349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7" name="Picture 6" descr="寂寞的人坐著看花">
              <a:extLst>
                <a:ext uri="{FF2B5EF4-FFF2-40B4-BE49-F238E27FC236}">
                  <a16:creationId xmlns:a16="http://schemas.microsoft.com/office/drawing/2014/main" id="{305D0716-1452-4A3B-9573-574EBADB79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04968" y="2983057"/>
              <a:ext cx="1232431" cy="1710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77A1FD71-8C71-4E1E-8734-83A9F62DDFF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6005140F-C5A2-4128-A2CC-349B82BA3E4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D95FB33-1B3A-41BA-8CCB-F463436C6798}"/>
              </a:ext>
            </a:extLst>
          </p:cNvPr>
          <p:cNvSpPr/>
          <p:nvPr/>
        </p:nvSpPr>
        <p:spPr>
          <a:xfrm>
            <a:off x="-1" y="285430"/>
            <a:ext cx="3755572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11608B78-06AD-4684-8EDB-49CB8FC7C241}"/>
              </a:ext>
            </a:extLst>
          </p:cNvPr>
          <p:cNvSpPr txBox="1"/>
          <p:nvPr/>
        </p:nvSpPr>
        <p:spPr>
          <a:xfrm>
            <a:off x="297517" y="332708"/>
            <a:ext cx="364855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3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9F79CDD-F62B-438E-8136-3B4B57004606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0915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F5A89A2-A4CD-4CA5-B194-90BAF4FBCF89}"/>
              </a:ext>
            </a:extLst>
          </p:cNvPr>
          <p:cNvGrpSpPr/>
          <p:nvPr/>
        </p:nvGrpSpPr>
        <p:grpSpPr>
          <a:xfrm>
            <a:off x="2795587" y="1828800"/>
            <a:ext cx="3552825" cy="965700"/>
            <a:chOff x="1323975" y="1828800"/>
            <a:chExt cx="3552825" cy="9657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916F638-1E54-489F-88ED-DD77C6FD19B5}"/>
                </a:ext>
              </a:extLst>
            </p:cNvPr>
            <p:cNvSpPr/>
            <p:nvPr/>
          </p:nvSpPr>
          <p:spPr>
            <a:xfrm>
              <a:off x="1323975" y="1828800"/>
              <a:ext cx="940450" cy="965700"/>
            </a:xfrm>
            <a:prstGeom prst="rect">
              <a:avLst/>
            </a:prstGeom>
            <a:solidFill>
              <a:srgbClr val="D6E6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4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DBF7F4D2-6C73-4DD0-9800-8211EFB3F7FA}"/>
                </a:ext>
              </a:extLst>
            </p:cNvPr>
            <p:cNvSpPr txBox="1"/>
            <p:nvPr/>
          </p:nvSpPr>
          <p:spPr>
            <a:xfrm>
              <a:off x="2457450" y="1957707"/>
              <a:ext cx="2419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課前引導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8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D6AB29-CEDE-4047-871F-88402D627B54}"/>
              </a:ext>
            </a:extLst>
          </p:cNvPr>
          <p:cNvSpPr/>
          <p:nvPr/>
        </p:nvSpPr>
        <p:spPr>
          <a:xfrm>
            <a:off x="0" y="285430"/>
            <a:ext cx="2801621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FA0A5B1-2E5F-414C-B252-0F214DB4457D}"/>
              </a:ext>
            </a:extLst>
          </p:cNvPr>
          <p:cNvSpPr txBox="1"/>
          <p:nvPr/>
        </p:nvSpPr>
        <p:spPr>
          <a:xfrm>
            <a:off x="297517" y="332708"/>
            <a:ext cx="250410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評價與地位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D1678E3-E0BE-45A3-B61D-34585650B853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F5B537-5BFD-4751-A43B-5BA7F0588991}"/>
              </a:ext>
            </a:extLst>
          </p:cNvPr>
          <p:cNvSpPr/>
          <p:nvPr/>
        </p:nvSpPr>
        <p:spPr>
          <a:xfrm>
            <a:off x="345670" y="1101717"/>
            <a:ext cx="8296926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楊牧曾以「鄭愁予傳奇」來肯定其成就，他的語言繼承了古典中國詩的美感，又能以現代白話來傳遞。</a:t>
            </a:r>
          </a:p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不但聲籟華美，那種純中國的節奏，絕非英語節奏能取代，所以他的詩最難翻譯。</a:t>
            </a:r>
          </a:p>
        </p:txBody>
      </p:sp>
      <p:sp>
        <p:nvSpPr>
          <p:cNvPr id="23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66EC1BC8-DE4D-4F07-B4BE-A2B1499438E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AAD86EF-3A3E-461F-8E3C-3556E07AA64F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8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D6AB29-CEDE-4047-871F-88402D627B54}"/>
              </a:ext>
            </a:extLst>
          </p:cNvPr>
          <p:cNvSpPr/>
          <p:nvPr/>
        </p:nvSpPr>
        <p:spPr>
          <a:xfrm>
            <a:off x="0" y="285430"/>
            <a:ext cx="2801621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FA0A5B1-2E5F-414C-B252-0F214DB4457D}"/>
              </a:ext>
            </a:extLst>
          </p:cNvPr>
          <p:cNvSpPr txBox="1"/>
          <p:nvPr/>
        </p:nvSpPr>
        <p:spPr>
          <a:xfrm>
            <a:off x="297517" y="332708"/>
            <a:ext cx="250410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評價與地位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D1678E3-E0BE-45A3-B61D-34585650B853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F5B537-5BFD-4751-A43B-5BA7F0588991}"/>
              </a:ext>
            </a:extLst>
          </p:cNvPr>
          <p:cNvSpPr/>
          <p:nvPr/>
        </p:nvSpPr>
        <p:spPr>
          <a:xfrm>
            <a:off x="345670" y="1101717"/>
            <a:ext cx="8296926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鄭愁予將中國古典詩詞的精華融鑄成極協調的現代感，其中不見斧鑿之痕。</a:t>
            </a:r>
          </a:p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詩人管管曾比喻其詩為：「一如饅頭那麼好，是因為師父揉麵和麵的功夫在其中，我們看不到他的妙手天成。」</a:t>
            </a: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44A77DE-F1E2-4258-8035-AB0EF31F6CC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DEFD8D6B-3EF1-4C21-8D10-ED1DA9E59DB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2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D6AB29-CEDE-4047-871F-88402D627B54}"/>
              </a:ext>
            </a:extLst>
          </p:cNvPr>
          <p:cNvSpPr/>
          <p:nvPr/>
        </p:nvSpPr>
        <p:spPr>
          <a:xfrm>
            <a:off x="0" y="285430"/>
            <a:ext cx="4615543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FA0A5B1-2E5F-414C-B252-0F214DB4457D}"/>
              </a:ext>
            </a:extLst>
          </p:cNvPr>
          <p:cNvSpPr txBox="1"/>
          <p:nvPr/>
        </p:nvSpPr>
        <p:spPr>
          <a:xfrm>
            <a:off x="297516" y="332708"/>
            <a:ext cx="510179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您所不知道的鄭愁予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D1678E3-E0BE-45A3-B61D-34585650B853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pic>
        <p:nvPicPr>
          <p:cNvPr id="6" name="圖片 5" descr="一張含有 桌, 蛋糕 的圖片&#10;&#10;自動產生的描述">
            <a:hlinkClick r:id="rId3" action="ppaction://hlinksldjump"/>
            <a:extLst>
              <a:ext uri="{FF2B5EF4-FFF2-40B4-BE49-F238E27FC236}">
                <a16:creationId xmlns:a16="http://schemas.microsoft.com/office/drawing/2014/main" id="{85C30676-4DA5-4970-9AA7-9E8531F45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757" y="1526389"/>
            <a:ext cx="3145971" cy="2725198"/>
          </a:xfrm>
          <a:prstGeom prst="rect">
            <a:avLst/>
          </a:prstGeom>
        </p:spPr>
      </p:pic>
      <p:pic>
        <p:nvPicPr>
          <p:cNvPr id="8" name="圖片 7">
            <a:hlinkClick r:id="rId5" action="ppaction://hlinksldjump"/>
            <a:extLst>
              <a:ext uri="{FF2B5EF4-FFF2-40B4-BE49-F238E27FC236}">
                <a16:creationId xmlns:a16="http://schemas.microsoft.com/office/drawing/2014/main" id="{5923B25B-B121-4F6D-97AD-160F2BBA7F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788" y="1526389"/>
            <a:ext cx="3145971" cy="2725197"/>
          </a:xfrm>
          <a:prstGeom prst="rect">
            <a:avLst/>
          </a:prstGeom>
        </p:spPr>
      </p:pic>
      <p:sp>
        <p:nvSpPr>
          <p:cNvPr id="9" name="矩形 8">
            <a:hlinkClick r:id="rId3" action="ppaction://hlinksldjump"/>
            <a:extLst>
              <a:ext uri="{FF2B5EF4-FFF2-40B4-BE49-F238E27FC236}">
                <a16:creationId xmlns:a16="http://schemas.microsoft.com/office/drawing/2014/main" id="{7C0DCEE6-6CCA-45D8-8D04-57A470FCD37C}"/>
              </a:ext>
            </a:extLst>
          </p:cNvPr>
          <p:cNvSpPr/>
          <p:nvPr/>
        </p:nvSpPr>
        <p:spPr>
          <a:xfrm>
            <a:off x="1707027" y="2888987"/>
            <a:ext cx="2159430" cy="629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人生自述</a:t>
            </a:r>
          </a:p>
        </p:txBody>
      </p:sp>
      <p:sp>
        <p:nvSpPr>
          <p:cNvPr id="10" name="矩形 9">
            <a:hlinkClick r:id="rId5" action="ppaction://hlinksldjump"/>
            <a:extLst>
              <a:ext uri="{FF2B5EF4-FFF2-40B4-BE49-F238E27FC236}">
                <a16:creationId xmlns:a16="http://schemas.microsoft.com/office/drawing/2014/main" id="{3D9CB031-74E4-49BA-B4F9-C20370BDC8F9}"/>
              </a:ext>
            </a:extLst>
          </p:cNvPr>
          <p:cNvSpPr/>
          <p:nvPr/>
        </p:nvSpPr>
        <p:spPr>
          <a:xfrm>
            <a:off x="5419057" y="2834559"/>
            <a:ext cx="2159430" cy="629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b="1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筆名由來</a:t>
            </a:r>
          </a:p>
        </p:txBody>
      </p:sp>
      <p:sp>
        <p:nvSpPr>
          <p:cNvPr id="11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B8E68540-0349-4089-8C4C-1FD0A6949A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1788D23D-9106-4F50-A3B4-801914E1CA35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5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77595DC-A040-4390-B05B-605DC6CF0552}"/>
              </a:ext>
            </a:extLst>
          </p:cNvPr>
          <p:cNvSpPr txBox="1"/>
          <p:nvPr/>
        </p:nvSpPr>
        <p:spPr>
          <a:xfrm>
            <a:off x="351697" y="330588"/>
            <a:ext cx="493440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人生自述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F0DE171-685D-4F40-A2BC-28ABD4FB685D}"/>
              </a:ext>
            </a:extLst>
          </p:cNvPr>
          <p:cNvSpPr/>
          <p:nvPr/>
        </p:nvSpPr>
        <p:spPr>
          <a:xfrm>
            <a:off x="429224" y="927498"/>
            <a:ext cx="8596360" cy="145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影片簡介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本影片由鄭愁予本人，談及生命中幾個重要的端落，從童年、來臺、結婚、旅美、落籍金門，皆可看見鄭愁予最真實的想法。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7FCE9C92-40BA-4D3E-B7DA-DD8201A7142F}"/>
              </a:ext>
            </a:extLst>
          </p:cNvPr>
          <p:cNvGrpSpPr/>
          <p:nvPr/>
        </p:nvGrpSpPr>
        <p:grpSpPr>
          <a:xfrm>
            <a:off x="3419439" y="2475681"/>
            <a:ext cx="2589679" cy="1945496"/>
            <a:chOff x="5001070" y="976483"/>
            <a:chExt cx="3900745" cy="2930434"/>
          </a:xfrm>
        </p:grpSpPr>
        <p:pic>
          <p:nvPicPr>
            <p:cNvPr id="2" name="圖片 1">
              <a:hlinkClick r:id="rId2"/>
              <a:extLst>
                <a:ext uri="{FF2B5EF4-FFF2-40B4-BE49-F238E27FC236}">
                  <a16:creationId xmlns:a16="http://schemas.microsoft.com/office/drawing/2014/main" id="{85D8FF00-0D26-4346-9374-EE1D0B4DB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1473" y="1910222"/>
              <a:ext cx="2499481" cy="1407903"/>
            </a:xfrm>
            <a:prstGeom prst="rect">
              <a:avLst/>
            </a:prstGeom>
          </p:spPr>
        </p:pic>
        <p:pic>
          <p:nvPicPr>
            <p:cNvPr id="5" name="圖片 4">
              <a:hlinkClick r:id="rId2"/>
              <a:extLst>
                <a:ext uri="{FF2B5EF4-FFF2-40B4-BE49-F238E27FC236}">
                  <a16:creationId xmlns:a16="http://schemas.microsoft.com/office/drawing/2014/main" id="{314377CA-6CEA-423A-A02A-5D844B68A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1070" y="976483"/>
              <a:ext cx="3900745" cy="2930434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114B732-0A7E-4CFE-8720-C416934907F7}"/>
              </a:ext>
            </a:extLst>
          </p:cNvPr>
          <p:cNvSpPr/>
          <p:nvPr/>
        </p:nvSpPr>
        <p:spPr>
          <a:xfrm>
            <a:off x="1688639" y="4335226"/>
            <a:ext cx="6051278" cy="72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推薦段落：</a:t>
            </a:r>
            <a:r>
              <a:rPr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2:04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5:44 </a:t>
            </a:r>
            <a:b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（談童年，創作第一首詩，並朗讀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一詩）</a:t>
            </a:r>
          </a:p>
        </p:txBody>
      </p:sp>
      <p:sp>
        <p:nvSpPr>
          <p:cNvPr id="12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30CF3D9C-3AD4-45E0-9E90-A3129A63B796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11AA08FE-3067-416C-8FF1-31926F3E4BC3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8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77595DC-A040-4390-B05B-605DC6CF0552}"/>
              </a:ext>
            </a:extLst>
          </p:cNvPr>
          <p:cNvSpPr txBox="1"/>
          <p:nvPr/>
        </p:nvSpPr>
        <p:spPr>
          <a:xfrm>
            <a:off x="351697" y="330589"/>
            <a:ext cx="493440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筆名由來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F0DE171-685D-4F40-A2BC-28ABD4FB685D}"/>
              </a:ext>
            </a:extLst>
          </p:cNvPr>
          <p:cNvSpPr/>
          <p:nvPr/>
        </p:nvSpPr>
        <p:spPr>
          <a:xfrm>
            <a:off x="429224" y="927498"/>
            <a:ext cx="8596360" cy="101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影片簡介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鄭愁予自述筆名由來。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6E01ABC-32CB-4429-94FC-252731679E3F}"/>
              </a:ext>
            </a:extLst>
          </p:cNvPr>
          <p:cNvGrpSpPr/>
          <p:nvPr/>
        </p:nvGrpSpPr>
        <p:grpSpPr>
          <a:xfrm>
            <a:off x="2945910" y="1994384"/>
            <a:ext cx="3476661" cy="2611841"/>
            <a:chOff x="3419439" y="2475681"/>
            <a:chExt cx="2589679" cy="1945496"/>
          </a:xfrm>
        </p:grpSpPr>
        <p:pic>
          <p:nvPicPr>
            <p:cNvPr id="2" name="圖片 1">
              <a:hlinkClick r:id="rId2"/>
              <a:extLst>
                <a:ext uri="{FF2B5EF4-FFF2-40B4-BE49-F238E27FC236}">
                  <a16:creationId xmlns:a16="http://schemas.microsoft.com/office/drawing/2014/main" id="{85D8FF00-0D26-4346-9374-EE1D0B4DB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97710" y="3096445"/>
              <a:ext cx="1659389" cy="932975"/>
            </a:xfrm>
            <a:prstGeom prst="rect">
              <a:avLst/>
            </a:prstGeom>
          </p:spPr>
        </p:pic>
        <p:pic>
          <p:nvPicPr>
            <p:cNvPr id="5" name="圖片 4">
              <a:hlinkClick r:id="rId2"/>
              <a:extLst>
                <a:ext uri="{FF2B5EF4-FFF2-40B4-BE49-F238E27FC236}">
                  <a16:creationId xmlns:a16="http://schemas.microsoft.com/office/drawing/2014/main" id="{314377CA-6CEA-423A-A02A-5D844B68A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9439" y="2475681"/>
              <a:ext cx="2589679" cy="1945496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114B732-0A7E-4CFE-8720-C416934907F7}"/>
              </a:ext>
            </a:extLst>
          </p:cNvPr>
          <p:cNvSpPr/>
          <p:nvPr/>
        </p:nvSpPr>
        <p:spPr>
          <a:xfrm>
            <a:off x="2945910" y="4520274"/>
            <a:ext cx="3476661" cy="36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推薦段落：</a:t>
            </a:r>
            <a:r>
              <a:rPr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0:25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1:00 </a:t>
            </a:r>
          </a:p>
        </p:txBody>
      </p:sp>
      <p:sp>
        <p:nvSpPr>
          <p:cNvPr id="9" name="箭號: 向右 5">
            <a:extLst>
              <a:ext uri="{FF2B5EF4-FFF2-40B4-BE49-F238E27FC236}">
                <a16:creationId xmlns:a16="http://schemas.microsoft.com/office/drawing/2014/main" id="{681A326C-BF79-49C1-8195-A3804E701EB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311DA4C6-5903-435D-8BB6-A3AF143D546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8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9D5D937-1B85-4398-88AD-35BB98EA87C5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4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F9B999D-AD83-4F6A-A18B-AFA07BAFF124}"/>
              </a:ext>
            </a:extLst>
          </p:cNvPr>
          <p:cNvSpPr txBox="1"/>
          <p:nvPr/>
        </p:nvSpPr>
        <p:spPr>
          <a:xfrm>
            <a:off x="1263094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50DA1E2-125D-4629-AC8B-0274C4DE67F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BE7C65-BC26-4FF7-A8D3-71BFC6A9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鄭愁予有什麼稱號？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FC33179-702A-4284-B3E4-7904E787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浪子詩人。</a:t>
            </a:r>
          </a:p>
        </p:txBody>
      </p:sp>
    </p:spTree>
    <p:extLst>
      <p:ext uri="{BB962C8B-B14F-4D97-AF65-F5344CB8AC3E}">
        <p14:creationId xmlns:p14="http://schemas.microsoft.com/office/powerpoint/2010/main" val="39347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9D5D937-1B85-4398-88AD-35BB98EA87C5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F9B999D-AD83-4F6A-A18B-AFA07BAFF124}"/>
              </a:ext>
            </a:extLst>
          </p:cNvPr>
          <p:cNvSpPr txBox="1"/>
          <p:nvPr/>
        </p:nvSpPr>
        <p:spPr>
          <a:xfrm>
            <a:off x="1263094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50DA1E2-125D-4629-AC8B-0274C4DE67F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BE7C65-BC26-4FF7-A8D3-71BFC6A9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鄭愁予前、後期詩作的風格為何？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FC33179-702A-4284-B3E4-7904E787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前期因漂泊不定，詩作顯現流浪風格和俠義精神。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後期對生命的體悟更加深沉，作品中多隱含哲思。</a:t>
            </a:r>
          </a:p>
        </p:txBody>
      </p:sp>
    </p:spTree>
    <p:extLst>
      <p:ext uri="{BB962C8B-B14F-4D97-AF65-F5344CB8AC3E}">
        <p14:creationId xmlns:p14="http://schemas.microsoft.com/office/powerpoint/2010/main" val="413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>
            <a:extLst>
              <a:ext uri="{FF2B5EF4-FFF2-40B4-BE49-F238E27FC236}">
                <a16:creationId xmlns:a16="http://schemas.microsoft.com/office/drawing/2014/main" id="{34ADF79F-0B72-45B2-9419-EC36AB0AB2B0}"/>
              </a:ext>
            </a:extLst>
          </p:cNvPr>
          <p:cNvSpPr txBox="1"/>
          <p:nvPr/>
        </p:nvSpPr>
        <p:spPr>
          <a:xfrm>
            <a:off x="2609850" y="1557875"/>
            <a:ext cx="3924300" cy="151612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48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8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r>
              <a:rPr lang="en-US" altLang="zh-TW" sz="48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pPr algn="ctr">
              <a:lnSpc>
                <a:spcPct val="120000"/>
              </a:lnSpc>
            </a:pPr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 文 探 究</a:t>
            </a:r>
          </a:p>
        </p:txBody>
      </p:sp>
    </p:spTree>
    <p:extLst>
      <p:ext uri="{BB962C8B-B14F-4D97-AF65-F5344CB8AC3E}">
        <p14:creationId xmlns:p14="http://schemas.microsoft.com/office/powerpoint/2010/main" val="13321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230473"/>
            <a:ext cx="8340544" cy="320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我打江南走過</a:t>
            </a:r>
          </a:p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那等在季節裡的容顏如蓮花的開落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166F0C0-57C2-464F-AD41-8E1DD4016A2B}"/>
              </a:ext>
            </a:extLst>
          </p:cNvPr>
          <p:cNvSpPr/>
          <p:nvPr/>
        </p:nvSpPr>
        <p:spPr>
          <a:xfrm>
            <a:off x="8046720" y="0"/>
            <a:ext cx="109728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AE7EAEE-9FD9-478B-B332-97AD8B26CD68}"/>
              </a:ext>
            </a:extLst>
          </p:cNvPr>
          <p:cNvSpPr txBox="1"/>
          <p:nvPr/>
        </p:nvSpPr>
        <p:spPr>
          <a:xfrm>
            <a:off x="4957798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詩旨</a:t>
            </a:r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30E9593-71BD-4656-AF42-701147722426}"/>
              </a:ext>
            </a:extLst>
          </p:cNvPr>
          <p:cNvSpPr txBox="1"/>
          <p:nvPr/>
        </p:nvSpPr>
        <p:spPr>
          <a:xfrm>
            <a:off x="5626993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1F4E79"/>
                </a:solidFill>
              </a:rPr>
              <a:t>段析</a:t>
            </a:r>
          </a:p>
        </p:txBody>
      </p:sp>
      <p:sp>
        <p:nvSpPr>
          <p:cNvPr id="1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37BD5A9D-3733-4CC2-81E7-98BD368258B9}"/>
              </a:ext>
            </a:extLst>
          </p:cNvPr>
          <p:cNvSpPr txBox="1"/>
          <p:nvPr/>
        </p:nvSpPr>
        <p:spPr>
          <a:xfrm>
            <a:off x="6296188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A07089D-D7C1-4DB9-A83E-F3B04E8A8DB1}"/>
              </a:ext>
            </a:extLst>
          </p:cNvPr>
          <p:cNvSpPr txBox="1"/>
          <p:nvPr/>
        </p:nvSpPr>
        <p:spPr>
          <a:xfrm>
            <a:off x="6965383" y="115613"/>
            <a:ext cx="101010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16" name="文字方塊 48">
            <a:extLst>
              <a:ext uri="{FF2B5EF4-FFF2-40B4-BE49-F238E27FC236}">
                <a16:creationId xmlns:a16="http://schemas.microsoft.com/office/drawing/2014/main" id="{4828858B-8C30-43FA-A23A-1CE7D893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156" y="2651385"/>
            <a:ext cx="5685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明喻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274A04E-36B5-4EFA-B937-FC64023E6EFC}"/>
              </a:ext>
            </a:extLst>
          </p:cNvPr>
          <p:cNvGrpSpPr/>
          <p:nvPr/>
        </p:nvGrpSpPr>
        <p:grpSpPr>
          <a:xfrm>
            <a:off x="1231661" y="2674572"/>
            <a:ext cx="6198137" cy="651326"/>
            <a:chOff x="283395" y="4241561"/>
            <a:chExt cx="6198137" cy="651326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544BE5C3-2FFD-4C62-B795-80E793F97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3484" y="4244887"/>
              <a:ext cx="128048" cy="648000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F339ECF9-0458-47EE-B82C-CAB0C62DA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6B9848E-464B-4DEC-9B46-B8DC7609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111" y="3370352"/>
            <a:ext cx="69387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暗示思婦在漫長的等待中，青春逝去，容顏已變。開落除了指歷時性的漸衰，也可指心境上由期盼之喜到失落之愁的變化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3CB06A80-457E-417B-BBC0-9540949D6CA2}"/>
              </a:ext>
            </a:extLst>
          </p:cNvPr>
          <p:cNvCxnSpPr>
            <a:cxnSpLocks/>
          </p:cNvCxnSpPr>
          <p:nvPr/>
        </p:nvCxnSpPr>
        <p:spPr>
          <a:xfrm>
            <a:off x="1267060" y="3372320"/>
            <a:ext cx="608878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extLst>
              <a:ext uri="{FF2B5EF4-FFF2-40B4-BE49-F238E27FC236}">
                <a16:creationId xmlns:a16="http://schemas.microsoft.com/office/drawing/2014/main" id="{680F57FC-C477-4482-9374-0068E4320B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060" y="3444328"/>
            <a:ext cx="609550" cy="298679"/>
          </a:xfrm>
          <a:prstGeom prst="rect">
            <a:avLst/>
          </a:prstGeom>
        </p:spPr>
      </p:pic>
      <p:sp>
        <p:nvSpPr>
          <p:cNvPr id="23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847AF490-FC01-48C3-95ED-354AC4ED72D5}"/>
              </a:ext>
            </a:extLst>
          </p:cNvPr>
          <p:cNvSpPr txBox="1"/>
          <p:nvPr/>
        </p:nvSpPr>
        <p:spPr>
          <a:xfrm>
            <a:off x="1317717" y="93831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考</a:t>
            </a:r>
          </a:p>
        </p:txBody>
      </p:sp>
    </p:spTree>
    <p:extLst>
      <p:ext uri="{BB962C8B-B14F-4D97-AF65-F5344CB8AC3E}">
        <p14:creationId xmlns:p14="http://schemas.microsoft.com/office/powerpoint/2010/main" val="11618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370A7A14-2BF2-45E1-92D8-C053C0536409}"/>
              </a:ext>
            </a:extLst>
          </p:cNvPr>
          <p:cNvSpPr txBox="1"/>
          <p:nvPr/>
        </p:nvSpPr>
        <p:spPr>
          <a:xfrm>
            <a:off x="297518" y="162891"/>
            <a:ext cx="7573095" cy="1077218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/>
            <a:r>
              <a:rPr lang="zh-TW" altLang="en-US" sz="32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我打江南走過／那等在季節裡的容顏如蓮花的開落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F63DA3-9402-43AC-A54D-DC2D64B43009}"/>
              </a:ext>
            </a:extLst>
          </p:cNvPr>
          <p:cNvSpPr/>
          <p:nvPr/>
        </p:nvSpPr>
        <p:spPr>
          <a:xfrm>
            <a:off x="518401" y="1729174"/>
            <a:ext cx="8219200" cy="2958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詩歌常運用意象傳達情思→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(A)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「我打江南走過／那等在季節裡的容顏如蓮花的開落」，透過「蓮花」的開落呈現年華與心境變化，隱含詩人對女子的愛憐。</a:t>
            </a: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DF4CC16-1219-44FF-BC19-9081F9BA9BA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BC0E9D-FF01-4C18-A156-054AD7AE330F}"/>
              </a:ext>
            </a:extLst>
          </p:cNvPr>
          <p:cNvSpPr/>
          <p:nvPr/>
        </p:nvSpPr>
        <p:spPr>
          <a:xfrm>
            <a:off x="518400" y="1240698"/>
            <a:ext cx="1320613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107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</a:t>
            </a:r>
          </a:p>
        </p:txBody>
      </p:sp>
    </p:spTree>
    <p:extLst>
      <p:ext uri="{BB962C8B-B14F-4D97-AF65-F5344CB8AC3E}">
        <p14:creationId xmlns:p14="http://schemas.microsoft.com/office/powerpoint/2010/main" val="23483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41853F2-FB70-4465-91DF-E7C1C93C049F}"/>
              </a:ext>
            </a:extLst>
          </p:cNvPr>
          <p:cNvSpPr/>
          <p:nvPr/>
        </p:nvSpPr>
        <p:spPr>
          <a:xfrm>
            <a:off x="295093" y="2969623"/>
            <a:ext cx="8217536" cy="1704121"/>
          </a:xfrm>
          <a:prstGeom prst="roundRect">
            <a:avLst>
              <a:gd name="adj" fmla="val 14112"/>
            </a:avLst>
          </a:prstGeom>
          <a:solidFill>
            <a:srgbClr val="FFF7F7"/>
          </a:solidFill>
          <a:ln w="28575">
            <a:solidFill>
              <a:srgbClr val="FF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B2594BD-FD32-49FE-ABFB-2AEFDF9F11D5}"/>
              </a:ext>
            </a:extLst>
          </p:cNvPr>
          <p:cNvSpPr/>
          <p:nvPr/>
        </p:nvSpPr>
        <p:spPr>
          <a:xfrm>
            <a:off x="351699" y="1124369"/>
            <a:ext cx="8587650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等待卻落空，得到怕失去，這是古今難解的情感習題。即使如此，仍有人信守</a:t>
            </a:r>
            <a:r>
              <a:rPr lang="zh-TW" altLang="en-US" sz="30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愛情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的永恆不渝，願意為它無怨無悔、終生追尋。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2A1749A-0A51-4BAF-9EF8-3F76ED73CE81}"/>
              </a:ext>
            </a:extLst>
          </p:cNvPr>
          <p:cNvSpPr txBox="1"/>
          <p:nvPr/>
        </p:nvSpPr>
        <p:spPr>
          <a:xfrm>
            <a:off x="351698" y="391708"/>
            <a:ext cx="206057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2CBB66-DB37-4B4C-B6CA-98F4A2571A1F}"/>
              </a:ext>
            </a:extLst>
          </p:cNvPr>
          <p:cNvSpPr/>
          <p:nvPr/>
        </p:nvSpPr>
        <p:spPr>
          <a:xfrm>
            <a:off x="473529" y="3256214"/>
            <a:ext cx="7048500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鄭愁予、余光中</a:t>
            </a:r>
            <a:r>
              <a:rPr lang="zh-TW" altLang="en-US" sz="30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運用古典意象傳達深情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等待你我細細品味。</a:t>
            </a:r>
          </a:p>
        </p:txBody>
      </p:sp>
      <p:pic>
        <p:nvPicPr>
          <p:cNvPr id="11" name="圖片 10" descr="一張含有 玩具, 布偶 的圖片&#10;&#10;自動產生的描述">
            <a:extLst>
              <a:ext uri="{FF2B5EF4-FFF2-40B4-BE49-F238E27FC236}">
                <a16:creationId xmlns:a16="http://schemas.microsoft.com/office/drawing/2014/main" id="{4283D7B2-ADCB-4154-897F-AD47A2FEA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115" y="2677718"/>
            <a:ext cx="1794964" cy="21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詩序。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交代故事背景。暗示錯誤的由來及思婦的等待。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34752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</a:t>
            </a:r>
            <a:r>
              <a:rPr lang="en-US" altLang="zh-TW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詩旨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C7587FB-6BA0-4022-8328-EE50DDE4E99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782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388977" cy="36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「江南」點出場景，以「蓮花」表示人物之美，以場景之美反襯出錯誤之傷痛。二句長短交錯，短句暗示行動上「走過」的匆匆，長句則說明「等待」的漫漫。又吟誦此二句時，大空間的「江南」因句短而使節奏放慢；反之長句因限定的時間與聚焦的物象，反凸顯節奏快。可以呈現出身為過客的「我」心情是從容不迫的，那等待的女子心裡是迫切著急的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348874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</a:t>
            </a:r>
            <a:r>
              <a:rPr lang="en-US" altLang="zh-TW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82B79A5-A23A-4EEA-B711-1805A3E86E2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6721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本詩開頭二句一短一長，可以產生什麼效果？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可視為詩序，用來交代故事背景。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短句暗示「我」走過江南，行動上的「匆匆」。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長句形象化思婦的漫長等待與低落情緒。在漫長的等待裡，思婦的青春容顏逐漸衰老，如同蓮花從綻放到凋落，導致心情低落。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73166FB-A1B8-4C76-8502-2DCFD02973C6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6【</a:t>
            </a:r>
            <a:r>
              <a:rPr lang="zh-TW" altLang="en-US" dirty="0">
                <a:solidFill>
                  <a:srgbClr val="1F4E79"/>
                </a:solidFill>
              </a:rPr>
              <a:t>閱讀檢測</a:t>
            </a:r>
            <a:r>
              <a:rPr lang="en-US" altLang="zh-TW" dirty="0">
                <a:solidFill>
                  <a:srgbClr val="1F4E79"/>
                </a:solidFill>
              </a:rPr>
              <a:t>】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1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CFA83F3-A619-4E9C-AFD9-AAB091EE22C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5680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230473"/>
            <a:ext cx="8340544" cy="320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東風不來，三月的柳絮不飛</a:t>
            </a:r>
          </a:p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你底心如小小的寂寞的城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</a:t>
            </a:r>
          </a:p>
        </p:txBody>
      </p:sp>
      <p:sp>
        <p:nvSpPr>
          <p:cNvPr id="16" name="文字方塊 48">
            <a:extLst>
              <a:ext uri="{FF2B5EF4-FFF2-40B4-BE49-F238E27FC236}">
                <a16:creationId xmlns:a16="http://schemas.microsoft.com/office/drawing/2014/main" id="{5D1F8659-B188-481C-BE4D-BB22AB26A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87" y="958053"/>
            <a:ext cx="136878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借喻、類疊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B02CC4D-EF72-42D3-9A20-C9D860CCBE20}"/>
              </a:ext>
            </a:extLst>
          </p:cNvPr>
          <p:cNvGrpSpPr/>
          <p:nvPr/>
        </p:nvGrpSpPr>
        <p:grpSpPr>
          <a:xfrm>
            <a:off x="417893" y="981240"/>
            <a:ext cx="4985711" cy="651326"/>
            <a:chOff x="283395" y="4241561"/>
            <a:chExt cx="4985711" cy="651326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CED81C3F-9A03-403E-BA89-D16F4DFC3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1058" y="4244887"/>
              <a:ext cx="128048" cy="648000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A4A62A79-D561-4A67-BE21-04556A04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A7DB65E-109C-47F9-9A8E-CDD233F50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14" y="1663351"/>
            <a:ext cx="7917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「東風」呼應季節，也可指所待之歸人，「東風不來」借指應歸之人不歸。「柳絮不飛」象徵女子內心堅守的情感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071109FF-C1E4-43D8-BDE2-035FC9B370BE}"/>
              </a:ext>
            </a:extLst>
          </p:cNvPr>
          <p:cNvCxnSpPr>
            <a:cxnSpLocks/>
          </p:cNvCxnSpPr>
          <p:nvPr/>
        </p:nvCxnSpPr>
        <p:spPr>
          <a:xfrm>
            <a:off x="460064" y="1665319"/>
            <a:ext cx="486377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extLst>
              <a:ext uri="{FF2B5EF4-FFF2-40B4-BE49-F238E27FC236}">
                <a16:creationId xmlns:a16="http://schemas.microsoft.com/office/drawing/2014/main" id="{2EE4DF18-C98A-4CBC-AFF5-C50094777A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64" y="1737327"/>
            <a:ext cx="609550" cy="298679"/>
          </a:xfrm>
          <a:prstGeom prst="rect">
            <a:avLst/>
          </a:prstGeom>
        </p:spPr>
      </p:pic>
      <p:sp>
        <p:nvSpPr>
          <p:cNvPr id="23" name="文字方塊 48">
            <a:extLst>
              <a:ext uri="{FF2B5EF4-FFF2-40B4-BE49-F238E27FC236}">
                <a16:creationId xmlns:a16="http://schemas.microsoft.com/office/drawing/2014/main" id="{57829DDC-DD7B-4553-9F97-CB45CB95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87" y="2684136"/>
            <a:ext cx="136878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明喻、類疊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EBA4AD59-B83E-432C-BEA4-7C85F68833A0}"/>
              </a:ext>
            </a:extLst>
          </p:cNvPr>
          <p:cNvGrpSpPr/>
          <p:nvPr/>
        </p:nvGrpSpPr>
        <p:grpSpPr>
          <a:xfrm>
            <a:off x="417893" y="2707323"/>
            <a:ext cx="4584564" cy="651326"/>
            <a:chOff x="283395" y="4241561"/>
            <a:chExt cx="4584564" cy="651326"/>
          </a:xfrm>
        </p:grpSpPr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DD3233D7-73F4-4E77-8596-8755C8F99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911" y="4244887"/>
              <a:ext cx="128048" cy="648000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D5A0C9EA-EAB2-44B5-BCD0-582C63CBC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AD97B8F-2387-496C-93F3-530503010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14" y="3360128"/>
            <a:ext cx="3582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凸顯女子冗長等待的寂寞</a:t>
            </a: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F07F011D-02B2-42F9-B1A4-AA01F98A04D0}"/>
              </a:ext>
            </a:extLst>
          </p:cNvPr>
          <p:cNvCxnSpPr>
            <a:cxnSpLocks/>
          </p:cNvCxnSpPr>
          <p:nvPr/>
        </p:nvCxnSpPr>
        <p:spPr>
          <a:xfrm>
            <a:off x="460064" y="3362096"/>
            <a:ext cx="446414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圖片 28">
            <a:extLst>
              <a:ext uri="{FF2B5EF4-FFF2-40B4-BE49-F238E27FC236}">
                <a16:creationId xmlns:a16="http://schemas.microsoft.com/office/drawing/2014/main" id="{9BE11630-30AF-49CA-9447-138CA07485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64" y="3434104"/>
            <a:ext cx="609550" cy="298679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4DE166ED-0D66-4E40-8588-07605D0722F8}"/>
              </a:ext>
            </a:extLst>
          </p:cNvPr>
          <p:cNvSpPr/>
          <p:nvPr/>
        </p:nvSpPr>
        <p:spPr>
          <a:xfrm>
            <a:off x="8046720" y="0"/>
            <a:ext cx="109728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92DFC4B7-F105-4D0C-974E-7F06278C9019}"/>
              </a:ext>
            </a:extLst>
          </p:cNvPr>
          <p:cNvSpPr txBox="1"/>
          <p:nvPr/>
        </p:nvSpPr>
        <p:spPr>
          <a:xfrm>
            <a:off x="6043648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詩旨</a:t>
            </a:r>
          </a:p>
        </p:txBody>
      </p:sp>
      <p:sp>
        <p:nvSpPr>
          <p:cNvPr id="32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86434385-22AD-4DF2-A6EA-B1BA8727CFC8}"/>
              </a:ext>
            </a:extLst>
          </p:cNvPr>
          <p:cNvSpPr txBox="1"/>
          <p:nvPr/>
        </p:nvSpPr>
        <p:spPr>
          <a:xfrm>
            <a:off x="6712843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1F4E79"/>
                </a:solidFill>
              </a:rPr>
              <a:t>段析</a:t>
            </a:r>
          </a:p>
        </p:txBody>
      </p:sp>
      <p:sp>
        <p:nvSpPr>
          <p:cNvPr id="33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94251E21-BC2F-4772-BD3C-B80E2117EA71}"/>
              </a:ext>
            </a:extLst>
          </p:cNvPr>
          <p:cNvSpPr txBox="1"/>
          <p:nvPr/>
        </p:nvSpPr>
        <p:spPr>
          <a:xfrm>
            <a:off x="7382038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</p:spTree>
    <p:extLst>
      <p:ext uri="{BB962C8B-B14F-4D97-AF65-F5344CB8AC3E}">
        <p14:creationId xmlns:p14="http://schemas.microsoft.com/office/powerpoint/2010/main" val="5466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  <p:bldP spid="23" grpId="0"/>
      <p:bldP spid="23" grpId="1"/>
      <p:bldP spid="27" grpId="0"/>
      <p:bldP spid="27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恰若青石的街道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晚</a:t>
            </a:r>
          </a:p>
          <a:p>
            <a:pPr algn="just">
              <a:lnSpc>
                <a:spcPct val="250000"/>
              </a:lnSpc>
            </a:pP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跫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音不響，三月的春帷 不揭</a:t>
            </a:r>
          </a:p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你底心是小小的窗扉緊掩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248098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</a:t>
            </a:r>
          </a:p>
        </p:txBody>
      </p:sp>
      <p:sp>
        <p:nvSpPr>
          <p:cNvPr id="22" name="文字方塊 48">
            <a:extLst>
              <a:ext uri="{FF2B5EF4-FFF2-40B4-BE49-F238E27FC236}">
                <a16:creationId xmlns:a16="http://schemas.microsoft.com/office/drawing/2014/main" id="{A54A3E76-3838-46A0-B68E-F2AFDFD98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87" y="958053"/>
            <a:ext cx="136878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明喻、倒裝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75DFD65A-CC37-4268-BCF3-FB50E94B7A3B}"/>
              </a:ext>
            </a:extLst>
          </p:cNvPr>
          <p:cNvGrpSpPr/>
          <p:nvPr/>
        </p:nvGrpSpPr>
        <p:grpSpPr>
          <a:xfrm>
            <a:off x="417893" y="981240"/>
            <a:ext cx="3752133" cy="651326"/>
            <a:chOff x="283395" y="4241561"/>
            <a:chExt cx="3752133" cy="651326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8B88AF0E-6B06-4FA7-8EF0-989D97C0C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7480" y="4244887"/>
              <a:ext cx="128048" cy="648000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57BD3498-BAEB-4330-942C-1ECC63AD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31" name="文字方塊 48">
            <a:extLst>
              <a:ext uri="{FF2B5EF4-FFF2-40B4-BE49-F238E27FC236}">
                <a16:creationId xmlns:a16="http://schemas.microsoft.com/office/drawing/2014/main" id="{EB400F4B-4A83-4E25-8EE7-E15AAD44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87" y="2175851"/>
            <a:ext cx="21815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借喻、借代、類疊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6BA9430-0F25-4C04-986D-541E885D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93" y="1785615"/>
            <a:ext cx="4187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此以歸人的腳步聲來借代歸人</a:t>
            </a: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31D1FF2B-AE48-499B-9570-F146BB11C1E7}"/>
              </a:ext>
            </a:extLst>
          </p:cNvPr>
          <p:cNvCxnSpPr>
            <a:cxnSpLocks/>
          </p:cNvCxnSpPr>
          <p:nvPr/>
        </p:nvCxnSpPr>
        <p:spPr>
          <a:xfrm>
            <a:off x="460064" y="2884606"/>
            <a:ext cx="97588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片 36">
            <a:extLst>
              <a:ext uri="{FF2B5EF4-FFF2-40B4-BE49-F238E27FC236}">
                <a16:creationId xmlns:a16="http://schemas.microsoft.com/office/drawing/2014/main" id="{FDD42EFF-F16F-4257-A06D-AA6B0BD78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51" y="2956614"/>
            <a:ext cx="609550" cy="298679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C0A40DA9-B550-4E9C-9F4E-68F5BC7F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565" y="2882638"/>
            <a:ext cx="3582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借指思婦內心堅定自守</a:t>
            </a:r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56DCCE49-8261-4A96-9486-08EF6319976E}"/>
              </a:ext>
            </a:extLst>
          </p:cNvPr>
          <p:cNvCxnSpPr>
            <a:cxnSpLocks/>
          </p:cNvCxnSpPr>
          <p:nvPr/>
        </p:nvCxnSpPr>
        <p:spPr>
          <a:xfrm>
            <a:off x="2675515" y="2884606"/>
            <a:ext cx="283058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圖片 39">
            <a:extLst>
              <a:ext uri="{FF2B5EF4-FFF2-40B4-BE49-F238E27FC236}">
                <a16:creationId xmlns:a16="http://schemas.microsoft.com/office/drawing/2014/main" id="{464F6D8C-46BE-4960-8F3B-89FBC5033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515" y="2956614"/>
            <a:ext cx="609550" cy="298679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12BB67CD-87A6-4D73-8741-842593DB9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14" y="4091731"/>
            <a:ext cx="3047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比喻思婦的堅定守候</a:t>
            </a: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85E90BCC-93D1-413D-A040-10EF7E8F3795}"/>
              </a:ext>
            </a:extLst>
          </p:cNvPr>
          <p:cNvCxnSpPr>
            <a:cxnSpLocks/>
          </p:cNvCxnSpPr>
          <p:nvPr/>
        </p:nvCxnSpPr>
        <p:spPr>
          <a:xfrm>
            <a:off x="460064" y="4093699"/>
            <a:ext cx="444382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圖片 42">
            <a:extLst>
              <a:ext uri="{FF2B5EF4-FFF2-40B4-BE49-F238E27FC236}">
                <a16:creationId xmlns:a16="http://schemas.microsoft.com/office/drawing/2014/main" id="{3CFD702D-5253-454F-9AF6-285573227E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64" y="4165707"/>
            <a:ext cx="609550" cy="298679"/>
          </a:xfrm>
          <a:prstGeom prst="rect">
            <a:avLst/>
          </a:prstGeom>
        </p:spPr>
      </p:pic>
      <p:sp>
        <p:nvSpPr>
          <p:cNvPr id="44" name="文字方塊 48">
            <a:extLst>
              <a:ext uri="{FF2B5EF4-FFF2-40B4-BE49-F238E27FC236}">
                <a16:creationId xmlns:a16="http://schemas.microsoft.com/office/drawing/2014/main" id="{5100CD45-DDCB-4A01-A394-753ABA9DD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86" y="3393649"/>
            <a:ext cx="35269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隱喻、倒裝（緊掩窗扉）</a:t>
            </a: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2F29AA92-5B52-4470-9F36-9BA1A91FD853}"/>
              </a:ext>
            </a:extLst>
          </p:cNvPr>
          <p:cNvGrpSpPr/>
          <p:nvPr/>
        </p:nvGrpSpPr>
        <p:grpSpPr>
          <a:xfrm>
            <a:off x="417893" y="3416836"/>
            <a:ext cx="4550024" cy="651326"/>
            <a:chOff x="283395" y="4241561"/>
            <a:chExt cx="4550024" cy="651326"/>
          </a:xfrm>
        </p:grpSpPr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279440E3-6F24-4CCC-B760-56EC68AC2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5371" y="4244887"/>
              <a:ext cx="128048" cy="648000"/>
            </a:xfrm>
            <a:prstGeom prst="rect">
              <a:avLst/>
            </a:prstGeom>
          </p:spPr>
        </p:pic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BAED68A7-0377-4452-838D-42A1C119E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4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703A758-AFC1-4FA4-9E2A-2136BE9BEEC1}"/>
              </a:ext>
            </a:extLst>
          </p:cNvPr>
          <p:cNvSpPr txBox="1"/>
          <p:nvPr/>
        </p:nvSpPr>
        <p:spPr>
          <a:xfrm>
            <a:off x="3343311" y="939989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4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8E4070BA-9AB4-4778-A227-F4293ED30B00}"/>
              </a:ext>
            </a:extLst>
          </p:cNvPr>
          <p:cNvSpPr txBox="1"/>
          <p:nvPr/>
        </p:nvSpPr>
        <p:spPr>
          <a:xfrm>
            <a:off x="452840" y="2964310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D7C43026-FAD2-466F-A72A-2FABE2E08026}"/>
              </a:ext>
            </a:extLst>
          </p:cNvPr>
          <p:cNvSpPr/>
          <p:nvPr/>
        </p:nvSpPr>
        <p:spPr>
          <a:xfrm>
            <a:off x="8046720" y="0"/>
            <a:ext cx="109728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P.126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83DD5267-A915-4B3D-BB4B-A2A90F2BB9D4}"/>
              </a:ext>
            </a:extLst>
          </p:cNvPr>
          <p:cNvGrpSpPr/>
          <p:nvPr/>
        </p:nvGrpSpPr>
        <p:grpSpPr>
          <a:xfrm>
            <a:off x="762643" y="2441389"/>
            <a:ext cx="596837" cy="481799"/>
            <a:chOff x="7867881" y="1192800"/>
            <a:chExt cx="596837" cy="481799"/>
          </a:xfrm>
        </p:grpSpPr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8D6C0E99-F30D-49AB-B3F1-9DB1957AF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2B4B7C63-0ADF-4537-BE27-955F50C5F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ㄑㄩㄥ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29C97939-B2EF-41F3-A4E2-C0147F2A813C}"/>
              </a:ext>
            </a:extLst>
          </p:cNvPr>
          <p:cNvCxnSpPr>
            <a:cxnSpLocks/>
          </p:cNvCxnSpPr>
          <p:nvPr/>
        </p:nvCxnSpPr>
        <p:spPr>
          <a:xfrm>
            <a:off x="2864547" y="2884606"/>
            <a:ext cx="282505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4E7BE939-24BF-4189-ADA4-6372B7CBB907}"/>
              </a:ext>
            </a:extLst>
          </p:cNvPr>
          <p:cNvGrpSpPr/>
          <p:nvPr/>
        </p:nvGrpSpPr>
        <p:grpSpPr>
          <a:xfrm>
            <a:off x="4603332" y="2412862"/>
            <a:ext cx="601122" cy="457785"/>
            <a:chOff x="6047357" y="3267875"/>
            <a:chExt cx="601122" cy="457785"/>
          </a:xfrm>
        </p:grpSpPr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27DF45E6-E017-4371-8427-3F71F12DA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E81C3369-4A4F-49C9-B736-A90E58965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ㄨㄟ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92DFC4B7-F105-4D0C-974E-7F06278C9019}"/>
              </a:ext>
            </a:extLst>
          </p:cNvPr>
          <p:cNvSpPr txBox="1"/>
          <p:nvPr/>
        </p:nvSpPr>
        <p:spPr>
          <a:xfrm>
            <a:off x="6043648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詩旨</a:t>
            </a:r>
          </a:p>
        </p:txBody>
      </p:sp>
      <p:sp>
        <p:nvSpPr>
          <p:cNvPr id="64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86434385-22AD-4DF2-A6EA-B1BA8727CFC8}"/>
              </a:ext>
            </a:extLst>
          </p:cNvPr>
          <p:cNvSpPr txBox="1"/>
          <p:nvPr/>
        </p:nvSpPr>
        <p:spPr>
          <a:xfrm>
            <a:off x="6712843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1F4E79"/>
                </a:solidFill>
              </a:rPr>
              <a:t>段析</a:t>
            </a:r>
          </a:p>
        </p:txBody>
      </p:sp>
      <p:sp>
        <p:nvSpPr>
          <p:cNvPr id="65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94251E21-BC2F-4772-BD3C-B80E2117EA71}"/>
              </a:ext>
            </a:extLst>
          </p:cNvPr>
          <p:cNvSpPr txBox="1"/>
          <p:nvPr/>
        </p:nvSpPr>
        <p:spPr>
          <a:xfrm>
            <a:off x="7382038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AAB69B74-54C8-4E46-BC85-60802BF703EC}"/>
              </a:ext>
            </a:extLst>
          </p:cNvPr>
          <p:cNvGrpSpPr/>
          <p:nvPr/>
        </p:nvGrpSpPr>
        <p:grpSpPr>
          <a:xfrm>
            <a:off x="417893" y="2199038"/>
            <a:ext cx="5337148" cy="651326"/>
            <a:chOff x="283395" y="4241561"/>
            <a:chExt cx="5337148" cy="651326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3D8E6F5F-D0C6-4488-BDFE-8CCE39390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2495" y="4244887"/>
              <a:ext cx="128048" cy="648000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9CB4E169-4AE3-4264-ADED-AFABE0165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8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1" grpId="0"/>
      <p:bldP spid="31" grpId="1"/>
      <p:bldP spid="35" grpId="0"/>
      <p:bldP spid="35" grpId="1"/>
      <p:bldP spid="38" grpId="0"/>
      <p:bldP spid="38" grpId="1"/>
      <p:bldP spid="41" grpId="0"/>
      <p:bldP spid="41" grpId="1"/>
      <p:bldP spid="44" grpId="0"/>
      <p:bldP spid="44" grpId="1"/>
      <p:bldP spid="48" grpId="0" animBg="1"/>
      <p:bldP spid="4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義辨：向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12067"/>
              </p:ext>
            </p:extLst>
          </p:nvPr>
        </p:nvGraphicFramePr>
        <p:xfrm>
          <a:off x="466227" y="916167"/>
          <a:ext cx="8279999" cy="385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70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2028176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48825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002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5409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接近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恰若青石的街道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晚。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89809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面對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又北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，不能得日。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（歸有光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項脊軒志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06456"/>
                  </a:ext>
                </a:extLst>
              </a:tr>
              <a:tr h="89809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先前、從前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淒淒不似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前聲。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（白居易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琵琶行并序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91177"/>
                  </a:ext>
                </a:extLst>
              </a:tr>
              <a:tr h="89809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便扶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路，處處誌之。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（陶淵明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桃花源記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69472"/>
                  </a:ext>
                </a:extLst>
              </a:tr>
            </a:tbl>
          </a:graphicData>
        </a:graphic>
      </p:graphicFrame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FE7D0D8-9C31-4F0D-99E5-DB3D76847F0F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5E8BBED-E4B0-4013-AD4F-149F005ABBF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183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4680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1" y="162891"/>
            <a:ext cx="432187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字辨：跫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65257"/>
              </p:ext>
            </p:extLst>
          </p:nvPr>
        </p:nvGraphicFramePr>
        <p:xfrm>
          <a:off x="465070" y="916165"/>
          <a:ext cx="8280000" cy="253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223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585285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500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跫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ㄑㄩㄥˊ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空谷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跫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蛩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ㄑㄩㄥˊ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寒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蛩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（蟋蟀）。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踅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ㄒㄩㄝˊ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踅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回（折返）、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踅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轉（來回盤旋）。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265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進入正文，寫思婦的寂寞堅貞，終日等待歸人，呈現「錯誤」事件本身。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34752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詩旨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9BABD23-000E-4597-A8A4-23F922295295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24647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388977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此節視覺焦點採由遠而近、由大而小的層遞章法，由「城」而「街道」，最後聚焦在「緊掩的窗扉」後的思婦，反映思婦堅守情感的思緒。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dirty="0"/>
              <a:t>疊字「小小」、「達達」，和否定詞「不來」、 「不飛」、「不響」、「不揭」的隔句類字，使全詩音調重複而和諧。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348874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FD5687B-E363-4050-BF45-A5DC83CDDCF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9108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詩人所營造的「空間意象」存在何種層次性變化？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詩中從第一句「我打江南走過」，空間隨過客移動：江南→城→街道→窗扉。由大到小，由長鏡頭（遠景）層層遞移到特寫鏡頭（近景），隨著敘寫空間遞轉，讀者視線亦隨之逐步聚焦到女子等待的窗前。</a:t>
            </a:r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9A27F5D-9680-483B-A491-A229D823FDD0}"/>
              </a:ext>
            </a:extLst>
          </p:cNvPr>
          <p:cNvSpPr txBox="1"/>
          <p:nvPr/>
        </p:nvSpPr>
        <p:spPr>
          <a:xfrm>
            <a:off x="467232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7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1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33E5B7-BBEC-49CD-8A9A-ECAB529A81AF}"/>
              </a:ext>
            </a:extLst>
          </p:cNvPr>
          <p:cNvSpPr txBox="1"/>
          <p:nvPr/>
        </p:nvSpPr>
        <p:spPr>
          <a:xfrm>
            <a:off x="12696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1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501F18B-A5F2-4569-AC67-C27E8668B44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7485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A4338EE-F82C-4AF3-B5E0-96B91E7A38F6}"/>
              </a:ext>
            </a:extLst>
          </p:cNvPr>
          <p:cNvGrpSpPr/>
          <p:nvPr/>
        </p:nvGrpSpPr>
        <p:grpSpPr>
          <a:xfrm>
            <a:off x="1621719" y="818988"/>
            <a:ext cx="4594024" cy="718885"/>
            <a:chOff x="1323975" y="1828800"/>
            <a:chExt cx="4594024" cy="71888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A7247EF-09D5-491F-B4B5-600854AC707E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D6E6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4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BE3A988A-5984-4760-8EF0-EE077DB57F98}"/>
                </a:ext>
              </a:extLst>
            </p:cNvPr>
            <p:cNvSpPr txBox="1"/>
            <p:nvPr/>
          </p:nvSpPr>
          <p:spPr>
            <a:xfrm>
              <a:off x="2143125" y="1834299"/>
              <a:ext cx="3774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〈</a:t>
              </a:r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錯誤</a:t>
              </a:r>
              <a:r>
                <a: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〉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DA515C49-B2C3-42D3-8762-C77595B134A4}"/>
              </a:ext>
            </a:extLst>
          </p:cNvPr>
          <p:cNvGrpSpPr/>
          <p:nvPr/>
        </p:nvGrpSpPr>
        <p:grpSpPr>
          <a:xfrm>
            <a:off x="1621719" y="1988263"/>
            <a:ext cx="3036628" cy="584775"/>
            <a:chOff x="1802694" y="1587316"/>
            <a:chExt cx="3036628" cy="584775"/>
          </a:xfrm>
        </p:grpSpPr>
        <p:sp>
          <p:nvSpPr>
            <p:cNvPr id="6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E4ED7AF9-AC4C-4809-86DA-5F50B2405D1C}"/>
                </a:ext>
              </a:extLst>
            </p:cNvPr>
            <p:cNvSpPr txBox="1"/>
            <p:nvPr/>
          </p:nvSpPr>
          <p:spPr>
            <a:xfrm>
              <a:off x="2419972" y="1587316"/>
              <a:ext cx="24193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題解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CE12B6D-4A68-4F1D-A6AC-E74E8E7DA974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69D27FA-A4D7-4F2E-BA8C-4C7CC3BA15F6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35134D8D-4FC7-4F08-B97A-188B8C83F059}"/>
              </a:ext>
            </a:extLst>
          </p:cNvPr>
          <p:cNvGrpSpPr/>
          <p:nvPr/>
        </p:nvGrpSpPr>
        <p:grpSpPr>
          <a:xfrm>
            <a:off x="1621720" y="2663101"/>
            <a:ext cx="4237168" cy="584775"/>
            <a:chOff x="1802695" y="3115971"/>
            <a:chExt cx="4237168" cy="584775"/>
          </a:xfrm>
        </p:grpSpPr>
        <p:sp>
          <p:nvSpPr>
            <p:cNvPr id="10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80896458-6619-4DF2-8D8E-9636D74A150D}"/>
                </a:ext>
              </a:extLst>
            </p:cNvPr>
            <p:cNvSpPr txBox="1"/>
            <p:nvPr/>
          </p:nvSpPr>
          <p:spPr>
            <a:xfrm>
              <a:off x="2419972" y="311597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作者介紹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84E500-91F4-41A5-AA35-42D05FA913BC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8D5CF98-C022-4DA3-8E35-7014ABC1E139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F5B45F1-27FD-4703-A359-C5E857BD7ACB}"/>
              </a:ext>
            </a:extLst>
          </p:cNvPr>
          <p:cNvGrpSpPr/>
          <p:nvPr/>
        </p:nvGrpSpPr>
        <p:grpSpPr>
          <a:xfrm>
            <a:off x="1621719" y="3337939"/>
            <a:ext cx="4237168" cy="584775"/>
            <a:chOff x="1802695" y="3115971"/>
            <a:chExt cx="4237168" cy="584775"/>
          </a:xfrm>
        </p:grpSpPr>
        <p:sp>
          <p:nvSpPr>
            <p:cNvPr id="14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1D6C16F0-E5FE-466A-BBA0-0C91A8F791A1}"/>
                </a:ext>
              </a:extLst>
            </p:cNvPr>
            <p:cNvSpPr txBox="1"/>
            <p:nvPr/>
          </p:nvSpPr>
          <p:spPr>
            <a:xfrm>
              <a:off x="2419972" y="311597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課文探究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9B88D8A-4DA9-4B88-AF36-352F26032AFC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26909F-DAE2-4922-8290-559F80BC4703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AD5361C-4079-40D2-983D-2C5649BDC5FF}"/>
              </a:ext>
            </a:extLst>
          </p:cNvPr>
          <p:cNvGrpSpPr/>
          <p:nvPr/>
        </p:nvGrpSpPr>
        <p:grpSpPr>
          <a:xfrm>
            <a:off x="1621719" y="4012778"/>
            <a:ext cx="4237168" cy="584775"/>
            <a:chOff x="1802695" y="3115971"/>
            <a:chExt cx="4237168" cy="584775"/>
          </a:xfrm>
        </p:grpSpPr>
        <p:sp>
          <p:nvSpPr>
            <p:cNvPr id="18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CD546D4F-865F-47A9-B18A-7B73F90E3E2B}"/>
                </a:ext>
              </a:extLst>
            </p:cNvPr>
            <p:cNvSpPr txBox="1"/>
            <p:nvPr/>
          </p:nvSpPr>
          <p:spPr>
            <a:xfrm>
              <a:off x="2419972" y="311597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問題與討論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DECA469-D0BE-418F-BB52-0E7309AAA7FE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FE59B22-A7B1-4E4F-8FD5-AD312727724B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7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詩中哪些文句表達思婦堅守愛情的心志？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05613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詩文中以「三月的柳絮不飛」、「心如小小的寂寞的城」、「三月的春帷不揭」、「心是小小的窗扉緊掩」，表達思婦堅定的心志與信念。只要不是歸人的到來，便堅持等待。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9A27F5D-9680-483B-A491-A229D823FDD0}"/>
              </a:ext>
            </a:extLst>
          </p:cNvPr>
          <p:cNvSpPr txBox="1"/>
          <p:nvPr/>
        </p:nvSpPr>
        <p:spPr>
          <a:xfrm>
            <a:off x="467232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433E5B7-BBEC-49CD-8A9A-ECAB529A81AF}"/>
              </a:ext>
            </a:extLst>
          </p:cNvPr>
          <p:cNvSpPr txBox="1"/>
          <p:nvPr/>
        </p:nvSpPr>
        <p:spPr>
          <a:xfrm>
            <a:off x="1269613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501F18B-A5F2-4569-AC67-C27E8668B44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6341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230473"/>
            <a:ext cx="8340544" cy="320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我達達的馬蹄是美麗的錯誤</a:t>
            </a:r>
          </a:p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我不是歸人，是個過客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</p:txBody>
      </p:sp>
      <p:sp>
        <p:nvSpPr>
          <p:cNvPr id="8" name="箭號: 向右 5"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</a:t>
            </a:r>
          </a:p>
        </p:txBody>
      </p:sp>
      <p:sp>
        <p:nvSpPr>
          <p:cNvPr id="16" name="文字方塊 48">
            <a:extLst>
              <a:ext uri="{FF2B5EF4-FFF2-40B4-BE49-F238E27FC236}">
                <a16:creationId xmlns:a16="http://schemas.microsoft.com/office/drawing/2014/main" id="{6A67ABED-2E9F-4B0C-9F0C-5BCF589D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87" y="958053"/>
            <a:ext cx="5492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映襯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094E2D2B-5FBF-4BB3-9C17-42234E3AF080}"/>
              </a:ext>
            </a:extLst>
          </p:cNvPr>
          <p:cNvGrpSpPr/>
          <p:nvPr/>
        </p:nvGrpSpPr>
        <p:grpSpPr>
          <a:xfrm>
            <a:off x="417893" y="981240"/>
            <a:ext cx="4957787" cy="651326"/>
            <a:chOff x="283395" y="4241561"/>
            <a:chExt cx="4957787" cy="651326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78B8CFCF-E5F9-4430-8B70-C47FAC234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134" y="4244887"/>
              <a:ext cx="128048" cy="648000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55338BAD-B52C-4E09-AF62-3619ACE46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EE96732-7B72-4BA3-BD38-A889FEC3B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14" y="3369917"/>
            <a:ext cx="4462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承接「美麗的錯誤」，回應首節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730086AC-78F2-4229-9614-E13A52C79528}"/>
              </a:ext>
            </a:extLst>
          </p:cNvPr>
          <p:cNvCxnSpPr>
            <a:cxnSpLocks/>
          </p:cNvCxnSpPr>
          <p:nvPr/>
        </p:nvCxnSpPr>
        <p:spPr>
          <a:xfrm>
            <a:off x="460064" y="3371885"/>
            <a:ext cx="485700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extLst>
              <a:ext uri="{FF2B5EF4-FFF2-40B4-BE49-F238E27FC236}">
                <a16:creationId xmlns:a16="http://schemas.microsoft.com/office/drawing/2014/main" id="{E4C0CBE3-0207-44E7-8566-A4288F903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64" y="3443893"/>
            <a:ext cx="609550" cy="298679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32B3DD68-576B-42C1-ACC8-09FAEF20A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14" y="1669183"/>
            <a:ext cx="72738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馬蹄聲在思婦耳裡分外清晰，顯見思婦屏息全心等待歸人，而「我」雖帶給人些許驚喜、希望，卻留給人更大悵惘和落寞</a:t>
            </a: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78765C3A-D835-40D9-A1A2-FE3D27B314AD}"/>
              </a:ext>
            </a:extLst>
          </p:cNvPr>
          <p:cNvCxnSpPr>
            <a:cxnSpLocks/>
          </p:cNvCxnSpPr>
          <p:nvPr/>
        </p:nvCxnSpPr>
        <p:spPr>
          <a:xfrm>
            <a:off x="460064" y="1671151"/>
            <a:ext cx="485700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8F6CEB82-1E6F-4541-8E63-EDB2FCB52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64" y="1743159"/>
            <a:ext cx="609550" cy="29867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4D064AB-59E4-45B4-8677-C2303724FA2D}"/>
              </a:ext>
            </a:extLst>
          </p:cNvPr>
          <p:cNvSpPr/>
          <p:nvPr/>
        </p:nvSpPr>
        <p:spPr>
          <a:xfrm>
            <a:off x="8046720" y="0"/>
            <a:ext cx="109728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P.127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2DFC4B7-F105-4D0C-974E-7F06278C9019}"/>
              </a:ext>
            </a:extLst>
          </p:cNvPr>
          <p:cNvSpPr txBox="1"/>
          <p:nvPr/>
        </p:nvSpPr>
        <p:spPr>
          <a:xfrm>
            <a:off x="4957798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詩旨</a:t>
            </a:r>
          </a:p>
        </p:txBody>
      </p:sp>
      <p:sp>
        <p:nvSpPr>
          <p:cNvPr id="28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86434385-22AD-4DF2-A6EA-B1BA8727CFC8}"/>
              </a:ext>
            </a:extLst>
          </p:cNvPr>
          <p:cNvSpPr txBox="1"/>
          <p:nvPr/>
        </p:nvSpPr>
        <p:spPr>
          <a:xfrm>
            <a:off x="5626993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1F4E79"/>
                </a:solidFill>
              </a:rPr>
              <a:t>段析</a:t>
            </a:r>
          </a:p>
        </p:txBody>
      </p:sp>
      <p:sp>
        <p:nvSpPr>
          <p:cNvPr id="29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94251E21-BC2F-4772-BD3C-B80E2117EA71}"/>
              </a:ext>
            </a:extLst>
          </p:cNvPr>
          <p:cNvSpPr txBox="1"/>
          <p:nvPr/>
        </p:nvSpPr>
        <p:spPr>
          <a:xfrm>
            <a:off x="6296188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0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709D4F13-3672-435E-9E5A-2ADFFBD30AA4}"/>
              </a:ext>
            </a:extLst>
          </p:cNvPr>
          <p:cNvSpPr txBox="1"/>
          <p:nvPr/>
        </p:nvSpPr>
        <p:spPr>
          <a:xfrm>
            <a:off x="6965383" y="115613"/>
            <a:ext cx="101010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2030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  <p:bldP spid="23" grpId="0"/>
      <p:bldP spid="23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108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尾聲。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揭示題旨</a:t>
            </a:r>
            <a:r>
              <a:rPr lang="en-US" altLang="zh-TW" sz="2800" spc="-51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b="0" dirty="0"/>
              <a:t>美麗的錯誤。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347520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詩旨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AEACC36-EB43-4AEA-8611-83541B8D464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4138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9" y="1131652"/>
            <a:ext cx="8388977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寫思婦把過客的馬蹄聲誤為她所等待的歸人。「美麗」是馬蹄聲所激起的狂喜，「錯誤」是誤以過客為歸人。以「美麗」形容「錯誤」，蘊含著「無理而妙」的文學深度。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348874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011347E-6485-4996-BA13-9EF8AD1E36E2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80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詩的末尾以刪節號作結，可能有哪些作用？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8300674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本詩最後以刪節號作收，可能有以下作用：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運用刪節號「省略」的功能，延伸情意，使人有無盡想像，造成餘韻不絕的效果。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節奏降至最慢、最舒緩，加強抒情意味。另外也可視為馬蹄的達達節奏聲。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馬蹄聲漸行漸遠，過客繼續浪跡天涯，思婦依舊獨守空閨。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73166FB-A1B8-4C76-8502-2DCFD02973C6}"/>
              </a:ext>
            </a:extLst>
          </p:cNvPr>
          <p:cNvSpPr txBox="1"/>
          <p:nvPr/>
        </p:nvSpPr>
        <p:spPr>
          <a:xfrm>
            <a:off x="460713" y="115613"/>
            <a:ext cx="187291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9【</a:t>
            </a:r>
            <a:r>
              <a:rPr lang="zh-TW" altLang="en-US" dirty="0">
                <a:solidFill>
                  <a:srgbClr val="1F4E79"/>
                </a:solidFill>
              </a:rPr>
              <a:t>閱讀檢測</a:t>
            </a:r>
            <a:r>
              <a:rPr lang="en-US" altLang="zh-TW" dirty="0">
                <a:solidFill>
                  <a:srgbClr val="1F4E79"/>
                </a:solidFill>
              </a:rPr>
              <a:t>】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1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862ED09-D0B4-45D5-9385-426884039DD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4992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2" action="ppaction://hlinksldjump"/>
            <a:extLst>
              <a:ext uri="{FF2B5EF4-FFF2-40B4-BE49-F238E27FC236}">
                <a16:creationId xmlns:a16="http://schemas.microsoft.com/office/drawing/2014/main" id="{72D83B3A-5928-4959-B912-8A09EFBC05E9}"/>
              </a:ext>
            </a:extLst>
          </p:cNvPr>
          <p:cNvSpPr/>
          <p:nvPr/>
        </p:nvSpPr>
        <p:spPr>
          <a:xfrm>
            <a:off x="2586152" y="1923622"/>
            <a:ext cx="1539534" cy="718885"/>
          </a:xfrm>
          <a:prstGeom prst="rect">
            <a:avLst/>
          </a:prstGeom>
          <a:solidFill>
            <a:srgbClr val="FFF2C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hlinkClick r:id="rId3" action="ppaction://hlinksldjump"/>
            <a:extLst>
              <a:ext uri="{FF2B5EF4-FFF2-40B4-BE49-F238E27FC236}">
                <a16:creationId xmlns:a16="http://schemas.microsoft.com/office/drawing/2014/main" id="{CE9B1C94-CFD8-495E-B73E-DCF8B4F756F8}"/>
              </a:ext>
            </a:extLst>
          </p:cNvPr>
          <p:cNvSpPr/>
          <p:nvPr/>
        </p:nvSpPr>
        <p:spPr>
          <a:xfrm>
            <a:off x="4627223" y="1923623"/>
            <a:ext cx="1539534" cy="718885"/>
          </a:xfrm>
          <a:prstGeom prst="rect">
            <a:avLst/>
          </a:prstGeom>
          <a:solidFill>
            <a:srgbClr val="FFF2C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4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C19C2FD-C1EE-4E4E-AAC4-F57319420743}"/>
              </a:ext>
            </a:extLst>
          </p:cNvPr>
          <p:cNvSpPr/>
          <p:nvPr/>
        </p:nvSpPr>
        <p:spPr>
          <a:xfrm>
            <a:off x="2" y="322442"/>
            <a:ext cx="2779698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E0E04BA-A77D-4493-A611-C10412550389}"/>
              </a:ext>
            </a:extLst>
          </p:cNvPr>
          <p:cNvSpPr txBox="1"/>
          <p:nvPr/>
        </p:nvSpPr>
        <p:spPr>
          <a:xfrm>
            <a:off x="297518" y="369720"/>
            <a:ext cx="248218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4538754-6927-4B4C-92B1-DDF5B707DEC1}"/>
              </a:ext>
            </a:extLst>
          </p:cNvPr>
          <p:cNvSpPr txBox="1"/>
          <p:nvPr/>
        </p:nvSpPr>
        <p:spPr>
          <a:xfrm>
            <a:off x="0" y="40449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7842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91A5E18-43CA-4B0A-AB66-3E38611C513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1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11F9046-42B6-42AF-ABE4-711664E3D10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9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B8CECC4-4D6C-478E-B874-0AD4AA4C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既然是「錯誤」，作者為何以「美麗」形容？請試著詮釋「美麗的錯誤」之內涵。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2C1671E-AA35-4441-BE4A-AFDCD9DC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90" cy="297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8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對等待中的思婦而言，過客達達的馬蹄聲就是一場「美麗的錯誤」，因為她誤將過客當成歸人。如果這蹄聲、跫音是出自於她所等待的歸人，就會是美麗的聲音，然而「我不是歸人，是個過客」，是錯誤的結果，但因為思婦曾經期待的心情是美麗的，所以用「美麗」來形容「錯誤」。</a:t>
            </a:r>
          </a:p>
        </p:txBody>
      </p:sp>
    </p:spTree>
    <p:extLst>
      <p:ext uri="{BB962C8B-B14F-4D97-AF65-F5344CB8AC3E}">
        <p14:creationId xmlns:p14="http://schemas.microsoft.com/office/powerpoint/2010/main" val="20071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4F98232-BC5C-4E90-94AD-D42400F7AB3B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1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A6D7FFE-D8B4-41ED-9BBE-902BC76A0605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9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18A3D15-013A-421B-9454-E73472F4B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既然是「錯誤」，作者為何以「美麗」形容？請試著詮釋「美麗的錯誤」之內涵。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B5F3965-203E-4B56-9186-5BE51ECB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8405612" cy="297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8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「美麗的錯誤」的內涵，在於「錯誤」正是由無心經過的「過客」所造成，所以在還不知「過客」不是「歸人」之前，馬蹄聲響為思婦帶來希望，是美麗的；在證實希望落空之後，欣喜轉為失望，前後強烈的情感落差造成戲劇性，使得看似矛盾的組成，形成無理而妙的情趣。</a:t>
            </a:r>
          </a:p>
        </p:txBody>
      </p:sp>
    </p:spTree>
    <p:extLst>
      <p:ext uri="{BB962C8B-B14F-4D97-AF65-F5344CB8AC3E}">
        <p14:creationId xmlns:p14="http://schemas.microsoft.com/office/powerpoint/2010/main" val="17063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D3E7320A-731A-42B4-96D9-62157B20C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637"/>
              </p:ext>
            </p:extLst>
          </p:nvPr>
        </p:nvGraphicFramePr>
        <p:xfrm>
          <a:off x="460713" y="1978553"/>
          <a:ext cx="8280000" cy="256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9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54421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具象化描述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呈現心境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柳絮不飛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無法飛揚的心情</a:t>
                      </a:r>
                      <a:br>
                        <a:rPr lang="en-US" altLang="zh-TW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（堅定專一的內心）</a:t>
                      </a:r>
                      <a:endParaRPr lang="en-US" altLang="zh-TW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小小的寂寞的城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日復一日的寂寞中，堅貞地等待著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</a:tbl>
          </a:graphicData>
        </a:graphic>
      </p:graphicFrame>
      <p:sp>
        <p:nvSpPr>
          <p:cNvPr id="19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0C677D2-ACB7-4453-8893-0C9379DCA6DE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26402D4-E027-4939-AD72-5CA97423B6F3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2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BF62716-99CF-43C1-B2C5-92A833E6A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本詩以具體意象「蓮花的開落」比喻思婦容顏的改變。</a:t>
            </a:r>
            <a:endParaRPr lang="en-US" altLang="zh-TW" sz="2800" b="0" dirty="0"/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除此之外，詩中對思婦心境有何具象化的描述？分別呈現怎樣的心境？</a:t>
            </a:r>
          </a:p>
        </p:txBody>
      </p:sp>
    </p:spTree>
    <p:extLst>
      <p:ext uri="{BB962C8B-B14F-4D97-AF65-F5344CB8AC3E}">
        <p14:creationId xmlns:p14="http://schemas.microsoft.com/office/powerpoint/2010/main" val="30945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9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703ED8EC-BA07-4056-A22E-672B85115DB2}"/>
              </a:ext>
            </a:extLst>
          </p:cNvPr>
          <p:cNvSpPr/>
          <p:nvPr/>
        </p:nvSpPr>
        <p:spPr>
          <a:xfrm>
            <a:off x="749197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6EED198-6BF7-4B7E-8B50-A8F9BE232E8E}"/>
              </a:ext>
            </a:extLst>
          </p:cNvPr>
          <p:cNvSpPr/>
          <p:nvPr/>
        </p:nvSpPr>
        <p:spPr>
          <a:xfrm flipH="1">
            <a:off x="708462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/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0C677D2-ACB7-4453-8893-0C9379DCA6DE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26402D4-E027-4939-AD72-5CA97423B6F3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2</a:t>
            </a:r>
            <a:endParaRPr lang="zh-CN" altLang="en-US" dirty="0">
              <a:solidFill>
                <a:srgbClr val="1F4E79"/>
              </a:solidFill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79488115-F8E6-4D6F-A47A-1403ADBDB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24928"/>
              </p:ext>
            </p:extLst>
          </p:nvPr>
        </p:nvGraphicFramePr>
        <p:xfrm>
          <a:off x="460713" y="508740"/>
          <a:ext cx="8280000" cy="283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9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54421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具象化描述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呈現心境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青石的街道向晚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日日夜夜持續等待的漫長寂寞感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三月的春帷不揭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等不到歸人，無法開心舒懷</a:t>
                      </a:r>
                      <a:br>
                        <a:rPr lang="en-US" altLang="zh-TW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（思婦堅貞自守）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小小的窗扉緊掩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思婦堅貞自守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7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69B6FD-A119-41AA-BA15-22D7EFD5E6BD}"/>
              </a:ext>
            </a:extLst>
          </p:cNvPr>
          <p:cNvSpPr/>
          <p:nvPr/>
        </p:nvSpPr>
        <p:spPr>
          <a:xfrm>
            <a:off x="-1" y="285430"/>
            <a:ext cx="1467395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C74C28B-245B-474D-BA3C-B920A4C729D3}"/>
              </a:ext>
            </a:extLst>
          </p:cNvPr>
          <p:cNvSpPr txBox="1"/>
          <p:nvPr/>
        </p:nvSpPr>
        <p:spPr>
          <a:xfrm>
            <a:off x="339209" y="332708"/>
            <a:ext cx="112818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題解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1BD9889-769D-4D5C-8B6D-A5FBA870081F}"/>
              </a:ext>
            </a:extLst>
          </p:cNvPr>
          <p:cNvGrpSpPr/>
          <p:nvPr/>
        </p:nvGrpSpPr>
        <p:grpSpPr>
          <a:xfrm>
            <a:off x="1234188" y="1426792"/>
            <a:ext cx="5651026" cy="584775"/>
            <a:chOff x="1802694" y="1587316"/>
            <a:chExt cx="5651026" cy="584775"/>
          </a:xfrm>
        </p:grpSpPr>
        <p:sp>
          <p:nvSpPr>
            <p:cNvPr id="5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1C5994FD-15C2-43CB-AB60-91BB7DB44725}"/>
                </a:ext>
              </a:extLst>
            </p:cNvPr>
            <p:cNvSpPr txBox="1"/>
            <p:nvPr/>
          </p:nvSpPr>
          <p:spPr>
            <a:xfrm>
              <a:off x="2419972" y="1587316"/>
              <a:ext cx="503374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解題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790254C-8B78-4170-9270-09EB16AA94E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C989A19-A187-441F-BF16-9559990FE537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C0B5D20D-C5B6-4B82-B581-ED34D17D7A00}"/>
              </a:ext>
            </a:extLst>
          </p:cNvPr>
          <p:cNvGrpSpPr/>
          <p:nvPr/>
        </p:nvGrpSpPr>
        <p:grpSpPr>
          <a:xfrm>
            <a:off x="1234189" y="2137790"/>
            <a:ext cx="5414805" cy="584775"/>
            <a:chOff x="1802695" y="3115971"/>
            <a:chExt cx="5414805" cy="584775"/>
          </a:xfrm>
        </p:grpSpPr>
        <p:sp>
          <p:nvSpPr>
            <p:cNvPr id="9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FEBDD882-6112-4D7D-B044-82691474E506}"/>
                </a:ext>
              </a:extLst>
            </p:cNvPr>
            <p:cNvSpPr txBox="1"/>
            <p:nvPr/>
          </p:nvSpPr>
          <p:spPr>
            <a:xfrm>
              <a:off x="2419972" y="3115971"/>
              <a:ext cx="479752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寫作背景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DD493DB-36DC-4AE8-BA4A-E2AE1F24E5D5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DCF86C7-40FE-439E-A5AD-6B14D751DECB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21498546-A9FC-493B-80F1-527230937291}"/>
              </a:ext>
            </a:extLst>
          </p:cNvPr>
          <p:cNvGrpSpPr/>
          <p:nvPr/>
        </p:nvGrpSpPr>
        <p:grpSpPr>
          <a:xfrm>
            <a:off x="1234188" y="2848788"/>
            <a:ext cx="5140486" cy="584775"/>
            <a:chOff x="1802695" y="3115971"/>
            <a:chExt cx="5140486" cy="584775"/>
          </a:xfrm>
        </p:grpSpPr>
        <p:sp>
          <p:nvSpPr>
            <p:cNvPr id="13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4F220F95-B0E3-4ECD-BAA9-061617FB471B}"/>
                </a:ext>
              </a:extLst>
            </p:cNvPr>
            <p:cNvSpPr txBox="1"/>
            <p:nvPr/>
          </p:nvSpPr>
          <p:spPr>
            <a:xfrm>
              <a:off x="2419972" y="3115971"/>
              <a:ext cx="4523209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寫作特色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9FDA5C8-96BB-43FC-8A46-8C9734F0C33A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5BBB094-4FEF-4240-93BC-43A8F03D4E69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7CE483A-A36C-4728-A5B7-DF1911ACBF96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045CCA5-A13D-452F-A9D1-4F67AF292DF5}"/>
              </a:ext>
            </a:extLst>
          </p:cNvPr>
          <p:cNvGrpSpPr/>
          <p:nvPr/>
        </p:nvGrpSpPr>
        <p:grpSpPr>
          <a:xfrm>
            <a:off x="1234188" y="3559787"/>
            <a:ext cx="5140486" cy="584775"/>
            <a:chOff x="1802695" y="3115971"/>
            <a:chExt cx="5140486" cy="584775"/>
          </a:xfrm>
        </p:grpSpPr>
        <p:sp>
          <p:nvSpPr>
            <p:cNvPr id="18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6116993A-9C54-4864-B9CD-5CD895B34773}"/>
                </a:ext>
              </a:extLst>
            </p:cNvPr>
            <p:cNvSpPr txBox="1"/>
            <p:nvPr/>
          </p:nvSpPr>
          <p:spPr>
            <a:xfrm>
              <a:off x="2419972" y="3115971"/>
              <a:ext cx="4523209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現代詩流派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E1E1F8-3133-41BC-8B7A-D41A3053D86B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24BA842-76AF-4750-9B20-F35928FB0290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8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A4338EE-F82C-4AF3-B5E0-96B91E7A38F6}"/>
              </a:ext>
            </a:extLst>
          </p:cNvPr>
          <p:cNvGrpSpPr/>
          <p:nvPr/>
        </p:nvGrpSpPr>
        <p:grpSpPr>
          <a:xfrm>
            <a:off x="1621719" y="818988"/>
            <a:ext cx="4594024" cy="718885"/>
            <a:chOff x="1323975" y="1828800"/>
            <a:chExt cx="4594024" cy="71888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A7247EF-09D5-491F-B4B5-600854AC707E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D6E6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4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BE3A988A-5984-4760-8EF0-EE077DB57F98}"/>
                </a:ext>
              </a:extLst>
            </p:cNvPr>
            <p:cNvSpPr txBox="1"/>
            <p:nvPr/>
          </p:nvSpPr>
          <p:spPr>
            <a:xfrm>
              <a:off x="2143125" y="1834299"/>
              <a:ext cx="3774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〈</a:t>
              </a:r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紅燭</a:t>
              </a:r>
              <a:r>
                <a: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〉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DA515C49-B2C3-42D3-8762-C77595B134A4}"/>
              </a:ext>
            </a:extLst>
          </p:cNvPr>
          <p:cNvGrpSpPr/>
          <p:nvPr/>
        </p:nvGrpSpPr>
        <p:grpSpPr>
          <a:xfrm>
            <a:off x="1621719" y="1988263"/>
            <a:ext cx="3036628" cy="584775"/>
            <a:chOff x="1802694" y="1587316"/>
            <a:chExt cx="3036628" cy="584775"/>
          </a:xfrm>
        </p:grpSpPr>
        <p:sp>
          <p:nvSpPr>
            <p:cNvPr id="6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E4ED7AF9-AC4C-4809-86DA-5F50B2405D1C}"/>
                </a:ext>
              </a:extLst>
            </p:cNvPr>
            <p:cNvSpPr txBox="1"/>
            <p:nvPr/>
          </p:nvSpPr>
          <p:spPr>
            <a:xfrm>
              <a:off x="2419972" y="1587316"/>
              <a:ext cx="24193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題解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CE12B6D-4A68-4F1D-A6AC-E74E8E7DA974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69D27FA-A4D7-4F2E-BA8C-4C7CC3BA15F6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35134D8D-4FC7-4F08-B97A-188B8C83F059}"/>
              </a:ext>
            </a:extLst>
          </p:cNvPr>
          <p:cNvGrpSpPr/>
          <p:nvPr/>
        </p:nvGrpSpPr>
        <p:grpSpPr>
          <a:xfrm>
            <a:off x="1621720" y="2663101"/>
            <a:ext cx="4237168" cy="584775"/>
            <a:chOff x="1802695" y="3115971"/>
            <a:chExt cx="4237168" cy="584775"/>
          </a:xfrm>
        </p:grpSpPr>
        <p:sp>
          <p:nvSpPr>
            <p:cNvPr id="10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80896458-6619-4DF2-8D8E-9636D74A150D}"/>
                </a:ext>
              </a:extLst>
            </p:cNvPr>
            <p:cNvSpPr txBox="1"/>
            <p:nvPr/>
          </p:nvSpPr>
          <p:spPr>
            <a:xfrm>
              <a:off x="2419972" y="311597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作者介紹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84E500-91F4-41A5-AA35-42D05FA913BC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8D5CF98-C022-4DA3-8E35-7014ABC1E139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F5B45F1-27FD-4703-A359-C5E857BD7ACB}"/>
              </a:ext>
            </a:extLst>
          </p:cNvPr>
          <p:cNvGrpSpPr/>
          <p:nvPr/>
        </p:nvGrpSpPr>
        <p:grpSpPr>
          <a:xfrm>
            <a:off x="1621719" y="3337939"/>
            <a:ext cx="4237168" cy="584775"/>
            <a:chOff x="1802695" y="3115971"/>
            <a:chExt cx="4237168" cy="584775"/>
          </a:xfrm>
        </p:grpSpPr>
        <p:sp>
          <p:nvSpPr>
            <p:cNvPr id="14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1D6C16F0-E5FE-466A-BBA0-0C91A8F791A1}"/>
                </a:ext>
              </a:extLst>
            </p:cNvPr>
            <p:cNvSpPr txBox="1"/>
            <p:nvPr/>
          </p:nvSpPr>
          <p:spPr>
            <a:xfrm>
              <a:off x="2419972" y="311597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課文探究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9B88D8A-4DA9-4B88-AF36-352F26032AFC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26909F-DAE2-4922-8290-559F80BC4703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AD5361C-4079-40D2-983D-2C5649BDC5FF}"/>
              </a:ext>
            </a:extLst>
          </p:cNvPr>
          <p:cNvGrpSpPr/>
          <p:nvPr/>
        </p:nvGrpSpPr>
        <p:grpSpPr>
          <a:xfrm>
            <a:off x="1621719" y="4012778"/>
            <a:ext cx="4237168" cy="584775"/>
            <a:chOff x="1802695" y="3115971"/>
            <a:chExt cx="4237168" cy="584775"/>
          </a:xfrm>
        </p:grpSpPr>
        <p:sp>
          <p:nvSpPr>
            <p:cNvPr id="18" name="TextBox 6">
              <a:hlinkClick r:id="rId5" action="ppaction://hlinksldjump"/>
              <a:extLst>
                <a:ext uri="{FF2B5EF4-FFF2-40B4-BE49-F238E27FC236}">
                  <a16:creationId xmlns:a16="http://schemas.microsoft.com/office/drawing/2014/main" id="{CD546D4F-865F-47A9-B18A-7B73F90E3E2B}"/>
                </a:ext>
              </a:extLst>
            </p:cNvPr>
            <p:cNvSpPr txBox="1"/>
            <p:nvPr/>
          </p:nvSpPr>
          <p:spPr>
            <a:xfrm>
              <a:off x="2419972" y="3115971"/>
              <a:ext cx="3619891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問題與討論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DECA469-D0BE-418F-BB52-0E7309AAA7FE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rgbClr val="FCE69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FE59B22-A7B1-4E4F-8FD5-AD312727724B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2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69B6FD-A119-41AA-BA15-22D7EFD5E6BD}"/>
              </a:ext>
            </a:extLst>
          </p:cNvPr>
          <p:cNvSpPr/>
          <p:nvPr/>
        </p:nvSpPr>
        <p:spPr>
          <a:xfrm>
            <a:off x="-1" y="285430"/>
            <a:ext cx="1467395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C74C28B-245B-474D-BA3C-B920A4C729D3}"/>
              </a:ext>
            </a:extLst>
          </p:cNvPr>
          <p:cNvSpPr txBox="1"/>
          <p:nvPr/>
        </p:nvSpPr>
        <p:spPr>
          <a:xfrm>
            <a:off x="339209" y="332708"/>
            <a:ext cx="112818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題解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1BD9889-769D-4D5C-8B6D-A5FBA870081F}"/>
              </a:ext>
            </a:extLst>
          </p:cNvPr>
          <p:cNvGrpSpPr/>
          <p:nvPr/>
        </p:nvGrpSpPr>
        <p:grpSpPr>
          <a:xfrm>
            <a:off x="1234188" y="1426792"/>
            <a:ext cx="5651026" cy="584775"/>
            <a:chOff x="1802694" y="1587316"/>
            <a:chExt cx="5651026" cy="584775"/>
          </a:xfrm>
        </p:grpSpPr>
        <p:sp>
          <p:nvSpPr>
            <p:cNvPr id="5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1C5994FD-15C2-43CB-AB60-91BB7DB44725}"/>
                </a:ext>
              </a:extLst>
            </p:cNvPr>
            <p:cNvSpPr txBox="1"/>
            <p:nvPr/>
          </p:nvSpPr>
          <p:spPr>
            <a:xfrm>
              <a:off x="2419972" y="1587316"/>
              <a:ext cx="503374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解題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790254C-8B78-4170-9270-09EB16AA94E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C989A19-A187-441F-BF16-9559990FE537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C0B5D20D-C5B6-4B82-B581-ED34D17D7A00}"/>
              </a:ext>
            </a:extLst>
          </p:cNvPr>
          <p:cNvGrpSpPr/>
          <p:nvPr/>
        </p:nvGrpSpPr>
        <p:grpSpPr>
          <a:xfrm>
            <a:off x="1234189" y="2317701"/>
            <a:ext cx="5414805" cy="584775"/>
            <a:chOff x="1802695" y="3115971"/>
            <a:chExt cx="5414805" cy="584775"/>
          </a:xfrm>
        </p:grpSpPr>
        <p:sp>
          <p:nvSpPr>
            <p:cNvPr id="9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FEBDD882-6112-4D7D-B044-82691474E506}"/>
                </a:ext>
              </a:extLst>
            </p:cNvPr>
            <p:cNvSpPr txBox="1"/>
            <p:nvPr/>
          </p:nvSpPr>
          <p:spPr>
            <a:xfrm>
              <a:off x="2419972" y="3115971"/>
              <a:ext cx="479752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寫作背景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DD493DB-36DC-4AE8-BA4A-E2AE1F24E5D5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DCF86C7-40FE-439E-A5AD-6B14D751DECB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21498546-A9FC-493B-80F1-527230937291}"/>
              </a:ext>
            </a:extLst>
          </p:cNvPr>
          <p:cNvGrpSpPr/>
          <p:nvPr/>
        </p:nvGrpSpPr>
        <p:grpSpPr>
          <a:xfrm>
            <a:off x="1234188" y="3208610"/>
            <a:ext cx="5140486" cy="584775"/>
            <a:chOff x="1802695" y="3115971"/>
            <a:chExt cx="5140486" cy="584775"/>
          </a:xfrm>
        </p:grpSpPr>
        <p:sp>
          <p:nvSpPr>
            <p:cNvPr id="13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4F220F95-B0E3-4ECD-BAA9-061617FB471B}"/>
                </a:ext>
              </a:extLst>
            </p:cNvPr>
            <p:cNvSpPr txBox="1"/>
            <p:nvPr/>
          </p:nvSpPr>
          <p:spPr>
            <a:xfrm>
              <a:off x="2419972" y="3115971"/>
              <a:ext cx="4523209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寫作特色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9FDA5C8-96BB-43FC-8A46-8C9734F0C33A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5BBB094-4FEF-4240-93BC-43A8F03D4E69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7CE483A-A36C-4728-A5B7-DF1911ACBF96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8431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ECFA13-3F9E-416C-9EAD-C854BEDCB21C}"/>
              </a:ext>
            </a:extLst>
          </p:cNvPr>
          <p:cNvSpPr/>
          <p:nvPr/>
        </p:nvSpPr>
        <p:spPr>
          <a:xfrm>
            <a:off x="0" y="285430"/>
            <a:ext cx="1465944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A2421EA-B291-4B5E-8CCC-6DCE9695A0E7}"/>
              </a:ext>
            </a:extLst>
          </p:cNvPr>
          <p:cNvSpPr txBox="1"/>
          <p:nvPr/>
        </p:nvSpPr>
        <p:spPr>
          <a:xfrm>
            <a:off x="297518" y="332708"/>
            <a:ext cx="11176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90A4953-62CF-41CB-A675-D5FBF4EF6246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5EF6168-FCB9-4DE1-AC59-3729DF632FE8}"/>
              </a:ext>
            </a:extLst>
          </p:cNvPr>
          <p:cNvSpPr/>
          <p:nvPr/>
        </p:nvSpPr>
        <p:spPr>
          <a:xfrm>
            <a:off x="345669" y="1101717"/>
            <a:ext cx="85866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本詩選自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五行無阻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三生石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b="1" spc="-80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組詩 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之一。作者藉一對紅燭譬喻自己與妻子，表現相愛相守、不離不棄的深摯情感。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66BEA8E-EBD4-4EEE-8AB4-744FBE7791C2}"/>
              </a:ext>
            </a:extLst>
          </p:cNvPr>
          <p:cNvSpPr txBox="1"/>
          <p:nvPr/>
        </p:nvSpPr>
        <p:spPr>
          <a:xfrm>
            <a:off x="7991718" y="18823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提問</a:t>
            </a:r>
          </a:p>
        </p:txBody>
      </p:sp>
      <p:sp>
        <p:nvSpPr>
          <p:cNvPr id="7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4AAFF2B1-7480-481A-BFE9-8E1DB0406FB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6">
            <a:extLst>
              <a:ext uri="{FF2B5EF4-FFF2-40B4-BE49-F238E27FC236}">
                <a16:creationId xmlns:a16="http://schemas.microsoft.com/office/drawing/2014/main" id="{B209C4E0-10A7-4838-9975-4D865E40FC5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hlinkClick r:id="rId5" action="ppaction://hlinksldjump"/>
            <a:extLst>
              <a:ext uri="{FF2B5EF4-FFF2-40B4-BE49-F238E27FC236}">
                <a16:creationId xmlns:a16="http://schemas.microsoft.com/office/drawing/2014/main" id="{F0C01F25-A02C-4C77-9C51-CAD172B3B766}"/>
              </a:ext>
            </a:extLst>
          </p:cNvPr>
          <p:cNvSpPr/>
          <p:nvPr/>
        </p:nvSpPr>
        <p:spPr>
          <a:xfrm>
            <a:off x="6667500" y="1138963"/>
            <a:ext cx="923188" cy="497504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6D658681-67DF-4DCB-BBAB-4138ADB010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7491544" y="1465851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45801A2-8B0A-4FBE-9DD4-BCEDC47B0813}"/>
              </a:ext>
            </a:extLst>
          </p:cNvPr>
          <p:cNvSpPr txBox="1"/>
          <p:nvPr/>
        </p:nvSpPr>
        <p:spPr>
          <a:xfrm>
            <a:off x="339208" y="406285"/>
            <a:ext cx="4232791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組詩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7D71D4-AE1F-477B-97BF-7E7A54F540D8}"/>
              </a:ext>
            </a:extLst>
          </p:cNvPr>
          <p:cNvSpPr/>
          <p:nvPr/>
        </p:nvSpPr>
        <p:spPr>
          <a:xfrm>
            <a:off x="345667" y="1031746"/>
            <a:ext cx="8357461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由表現同一主題和採用相關題材的若干首詩所組成的一組詩篇。每首詩相對完整和獨立，但是每首詩與其他詩之間又有關聯性。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BEA3CB2-5E77-4AFD-9941-0203CAC5F66B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7571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ECFA13-3F9E-416C-9EAD-C854BEDCB21C}"/>
              </a:ext>
            </a:extLst>
          </p:cNvPr>
          <p:cNvSpPr/>
          <p:nvPr/>
        </p:nvSpPr>
        <p:spPr>
          <a:xfrm>
            <a:off x="-1" y="285430"/>
            <a:ext cx="2383971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A2421EA-B291-4B5E-8CCC-6DCE9695A0E7}"/>
              </a:ext>
            </a:extLst>
          </p:cNvPr>
          <p:cNvSpPr txBox="1"/>
          <p:nvPr/>
        </p:nvSpPr>
        <p:spPr>
          <a:xfrm>
            <a:off x="297517" y="332708"/>
            <a:ext cx="20864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90A4953-62CF-41CB-A675-D5FBF4EF6246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5EF6168-FCB9-4DE1-AC59-3729DF632FE8}"/>
              </a:ext>
            </a:extLst>
          </p:cNvPr>
          <p:cNvSpPr/>
          <p:nvPr/>
        </p:nvSpPr>
        <p:spPr>
          <a:xfrm>
            <a:off x="345669" y="1101717"/>
            <a:ext cx="8221388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作者與妻子於民國四十五年結婚，婚後妻子撫育四女，操勞家務，支持作者出國進修講學，備極辛勞。民國八十年，作者為紀念結婚三十五週年而創作本詩，</a:t>
            </a:r>
            <a:r>
              <a:rPr lang="zh-TW" altLang="en-US" sz="3000" b="1" spc="-80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詩中充滿對妻子的依戀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。其後，夫妻二人仍相互扶持，直到終老。</a:t>
            </a:r>
          </a:p>
        </p:txBody>
      </p:sp>
      <p:sp>
        <p:nvSpPr>
          <p:cNvPr id="7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AAFF2B1-7480-481A-BFE9-8E1DB0406FB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B209C4E0-10A7-4838-9975-4D865E40FC5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5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ECFA13-3F9E-416C-9EAD-C854BEDCB21C}"/>
              </a:ext>
            </a:extLst>
          </p:cNvPr>
          <p:cNvSpPr/>
          <p:nvPr/>
        </p:nvSpPr>
        <p:spPr>
          <a:xfrm>
            <a:off x="-1" y="285430"/>
            <a:ext cx="2383971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A2421EA-B291-4B5E-8CCC-6DCE9695A0E7}"/>
              </a:ext>
            </a:extLst>
          </p:cNvPr>
          <p:cNvSpPr txBox="1"/>
          <p:nvPr/>
        </p:nvSpPr>
        <p:spPr>
          <a:xfrm>
            <a:off x="297517" y="332708"/>
            <a:ext cx="208645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90A4953-62CF-41CB-A675-D5FBF4EF6246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5EF6168-FCB9-4DE1-AC59-3729DF632FE8}"/>
              </a:ext>
            </a:extLst>
          </p:cNvPr>
          <p:cNvSpPr/>
          <p:nvPr/>
        </p:nvSpPr>
        <p:spPr>
          <a:xfrm>
            <a:off x="345669" y="1101717"/>
            <a:ext cx="8221388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全詩譬喻精切，用情柔婉，</a:t>
            </a:r>
            <a:r>
              <a:rPr lang="zh-TW" altLang="en-US" sz="3000" b="1" spc="-80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透過紅燭、輕煙、風等意象寄寓情懷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，而終歸於無常的感慨則使詩境更加幽深，富含哲思，是一篇感人的傑作。</a:t>
            </a:r>
          </a:p>
        </p:txBody>
      </p:sp>
      <p:sp>
        <p:nvSpPr>
          <p:cNvPr id="7" name="箭號: 向右 5">
            <a:extLst>
              <a:ext uri="{FF2B5EF4-FFF2-40B4-BE49-F238E27FC236}">
                <a16:creationId xmlns:a16="http://schemas.microsoft.com/office/drawing/2014/main" id="{4AAFF2B1-7480-481A-BFE9-8E1DB0406FBE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B209C4E0-10A7-4838-9975-4D865E40FC59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751F3FA-549A-43D5-AAA9-3B2C1DB63277}"/>
              </a:ext>
            </a:extLst>
          </p:cNvPr>
          <p:cNvGrpSpPr/>
          <p:nvPr/>
        </p:nvGrpSpPr>
        <p:grpSpPr>
          <a:xfrm>
            <a:off x="3605893" y="3154957"/>
            <a:ext cx="1932214" cy="1409786"/>
            <a:chOff x="3037114" y="3154957"/>
            <a:chExt cx="1932214" cy="1409786"/>
          </a:xfrm>
        </p:grpSpPr>
        <p:pic>
          <p:nvPicPr>
            <p:cNvPr id="11" name="圖片 10" descr="一張含有 窗戶 的圖片&#10;&#10;自動產生的描述">
              <a:extLst>
                <a:ext uri="{FF2B5EF4-FFF2-40B4-BE49-F238E27FC236}">
                  <a16:creationId xmlns:a16="http://schemas.microsoft.com/office/drawing/2014/main" id="{F6702EAD-A5C1-4316-978A-F2271A0DE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76885">
              <a:off x="3037114" y="3154957"/>
              <a:ext cx="1932214" cy="1299414"/>
            </a:xfrm>
            <a:prstGeom prst="rect">
              <a:avLst/>
            </a:prstGeom>
          </p:spPr>
        </p:pic>
        <p:pic>
          <p:nvPicPr>
            <p:cNvPr id="9" name="圖片 8" descr="一張含有 黑暗, 紅色 的圖片&#10;&#10;自動產生的描述">
              <a:extLst>
                <a:ext uri="{FF2B5EF4-FFF2-40B4-BE49-F238E27FC236}">
                  <a16:creationId xmlns:a16="http://schemas.microsoft.com/office/drawing/2014/main" id="{689EF831-D853-4272-A7C1-B4CBEBEB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3130" y="3450771"/>
              <a:ext cx="417740" cy="1113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6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C323BBB-B2BD-4BB9-87B5-A3B1EBB96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作者以「紅燭」表現何種情感？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6017CD2-EF4B-4C7A-AC54-012AB50C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7931164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表現出自己與妻子的婚姻生活，表現相愛相守、不離不棄的深摯情感。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0A29880-F13D-4AED-8A31-8F58D1BE6CB5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1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AB0D553-F9F3-4530-9470-A6B700452381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5180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69B6FD-A119-41AA-BA15-22D7EFD5E6BD}"/>
              </a:ext>
            </a:extLst>
          </p:cNvPr>
          <p:cNvSpPr/>
          <p:nvPr/>
        </p:nvSpPr>
        <p:spPr>
          <a:xfrm>
            <a:off x="-1" y="285430"/>
            <a:ext cx="241663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C74C28B-245B-474D-BA3C-B920A4C729D3}"/>
              </a:ext>
            </a:extLst>
          </p:cNvPr>
          <p:cNvSpPr txBox="1"/>
          <p:nvPr/>
        </p:nvSpPr>
        <p:spPr>
          <a:xfrm>
            <a:off x="339209" y="332708"/>
            <a:ext cx="20774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作者介紹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1BD9889-769D-4D5C-8B6D-A5FBA870081F}"/>
              </a:ext>
            </a:extLst>
          </p:cNvPr>
          <p:cNvGrpSpPr/>
          <p:nvPr/>
        </p:nvGrpSpPr>
        <p:grpSpPr>
          <a:xfrm>
            <a:off x="711673" y="1337638"/>
            <a:ext cx="3591813" cy="584775"/>
            <a:chOff x="1802694" y="1587316"/>
            <a:chExt cx="3591813" cy="584775"/>
          </a:xfrm>
        </p:grpSpPr>
        <p:sp>
          <p:nvSpPr>
            <p:cNvPr id="5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1C5994FD-15C2-43CB-AB60-91BB7DB44725}"/>
                </a:ext>
              </a:extLst>
            </p:cNvPr>
            <p:cNvSpPr txBox="1"/>
            <p:nvPr/>
          </p:nvSpPr>
          <p:spPr>
            <a:xfrm>
              <a:off x="2419972" y="1587316"/>
              <a:ext cx="2974535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簡介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790254C-8B78-4170-9270-09EB16AA94E6}"/>
                </a:ext>
              </a:extLst>
            </p:cNvPr>
            <p:cNvSpPr/>
            <p:nvPr/>
          </p:nvSpPr>
          <p:spPr>
            <a:xfrm>
              <a:off x="1802694" y="1666875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C989A19-A187-441F-BF16-9559990FE537}"/>
                </a:ext>
              </a:extLst>
            </p:cNvPr>
            <p:cNvSpPr/>
            <p:nvPr/>
          </p:nvSpPr>
          <p:spPr>
            <a:xfrm>
              <a:off x="1802694" y="1738270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C0B5D20D-C5B6-4B82-B581-ED34D17D7A00}"/>
              </a:ext>
            </a:extLst>
          </p:cNvPr>
          <p:cNvGrpSpPr/>
          <p:nvPr/>
        </p:nvGrpSpPr>
        <p:grpSpPr>
          <a:xfrm>
            <a:off x="711674" y="2358354"/>
            <a:ext cx="3642613" cy="584775"/>
            <a:chOff x="1802695" y="3115971"/>
            <a:chExt cx="3642613" cy="584775"/>
          </a:xfrm>
        </p:grpSpPr>
        <p:sp>
          <p:nvSpPr>
            <p:cNvPr id="9" name="TextBo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FEBDD882-6112-4D7D-B044-82691474E506}"/>
                </a:ext>
              </a:extLst>
            </p:cNvPr>
            <p:cNvSpPr txBox="1"/>
            <p:nvPr/>
          </p:nvSpPr>
          <p:spPr>
            <a:xfrm>
              <a:off x="2419972" y="3115971"/>
              <a:ext cx="3025336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重要生平事蹟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DD493DB-36DC-4AE8-BA4A-E2AE1F24E5D5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DCF86C7-40FE-439E-A5AD-6B14D751DECB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２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21498546-A9FC-493B-80F1-527230937291}"/>
              </a:ext>
            </a:extLst>
          </p:cNvPr>
          <p:cNvGrpSpPr/>
          <p:nvPr/>
        </p:nvGrpSpPr>
        <p:grpSpPr>
          <a:xfrm>
            <a:off x="711673" y="3379069"/>
            <a:ext cx="2851584" cy="584775"/>
            <a:chOff x="1802695" y="3115971"/>
            <a:chExt cx="2851584" cy="584775"/>
          </a:xfrm>
        </p:grpSpPr>
        <p:sp>
          <p:nvSpPr>
            <p:cNvPr id="13" name="TextBox 6">
              <a:hlinkClick r:id="rId4" action="ppaction://hlinksldjump"/>
              <a:extLst>
                <a:ext uri="{FF2B5EF4-FFF2-40B4-BE49-F238E27FC236}">
                  <a16:creationId xmlns:a16="http://schemas.microsoft.com/office/drawing/2014/main" id="{4F220F95-B0E3-4ECD-BAA9-061617FB471B}"/>
                </a:ext>
              </a:extLst>
            </p:cNvPr>
            <p:cNvSpPr txBox="1"/>
            <p:nvPr/>
          </p:nvSpPr>
          <p:spPr>
            <a:xfrm>
              <a:off x="2419972" y="3115971"/>
              <a:ext cx="2234307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文學理念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9FDA5C8-96BB-43FC-8A46-8C9734F0C33A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5BBB094-4FEF-4240-93BC-43A8F03D4E69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7CE483A-A36C-4728-A5B7-DF1911ACBF96}"/>
              </a:ext>
            </a:extLst>
          </p:cNvPr>
          <p:cNvSpPr txBox="1"/>
          <p:nvPr/>
        </p:nvSpPr>
        <p:spPr>
          <a:xfrm>
            <a:off x="0" y="369599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045CCA5-A13D-452F-A9D1-4F67AF292DF5}"/>
              </a:ext>
            </a:extLst>
          </p:cNvPr>
          <p:cNvGrpSpPr/>
          <p:nvPr/>
        </p:nvGrpSpPr>
        <p:grpSpPr>
          <a:xfrm>
            <a:off x="4717616" y="1337638"/>
            <a:ext cx="4012728" cy="584775"/>
            <a:chOff x="1802695" y="3115971"/>
            <a:chExt cx="4012728" cy="584775"/>
          </a:xfrm>
        </p:grpSpPr>
        <p:sp>
          <p:nvSpPr>
            <p:cNvPr id="18" name="TextBox 6">
              <a:hlinkClick r:id="rId6" action="ppaction://hlinksldjump"/>
              <a:extLst>
                <a:ext uri="{FF2B5EF4-FFF2-40B4-BE49-F238E27FC236}">
                  <a16:creationId xmlns:a16="http://schemas.microsoft.com/office/drawing/2014/main" id="{6116993A-9C54-4864-B9CD-5CD895B34773}"/>
                </a:ext>
              </a:extLst>
            </p:cNvPr>
            <p:cNvSpPr txBox="1"/>
            <p:nvPr/>
          </p:nvSpPr>
          <p:spPr>
            <a:xfrm>
              <a:off x="2419973" y="3115971"/>
              <a:ext cx="3395450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寫作特色與作品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E1E1F8-3133-41BC-8B7A-D41A3053D86B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24BA842-76AF-4750-9B20-F35928FB0290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22DA75EB-5A15-45D4-8383-420B5EA56ACD}"/>
              </a:ext>
            </a:extLst>
          </p:cNvPr>
          <p:cNvGrpSpPr/>
          <p:nvPr/>
        </p:nvGrpSpPr>
        <p:grpSpPr>
          <a:xfrm>
            <a:off x="4717616" y="2358354"/>
            <a:ext cx="3787756" cy="584775"/>
            <a:chOff x="1802695" y="3115971"/>
            <a:chExt cx="3787756" cy="584775"/>
          </a:xfrm>
        </p:grpSpPr>
        <p:sp>
          <p:nvSpPr>
            <p:cNvPr id="22" name="TextBox 6">
              <a:hlinkClick r:id="rId7" action="ppaction://hlinksldjump"/>
              <a:extLst>
                <a:ext uri="{FF2B5EF4-FFF2-40B4-BE49-F238E27FC236}">
                  <a16:creationId xmlns:a16="http://schemas.microsoft.com/office/drawing/2014/main" id="{3259F51B-309C-4973-A6DA-2135445F27D0}"/>
                </a:ext>
              </a:extLst>
            </p:cNvPr>
            <p:cNvSpPr txBox="1"/>
            <p:nvPr/>
          </p:nvSpPr>
          <p:spPr>
            <a:xfrm>
              <a:off x="2419973" y="3115971"/>
              <a:ext cx="3170478" cy="584775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評價與地位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AFE642D-42BC-4DF9-B324-60F122BB9BAE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60AF904-450C-4255-BEEC-E6D60160F542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EA962AC-EDAC-48D4-A733-67407924D3CF}"/>
              </a:ext>
            </a:extLst>
          </p:cNvPr>
          <p:cNvGrpSpPr/>
          <p:nvPr/>
        </p:nvGrpSpPr>
        <p:grpSpPr>
          <a:xfrm>
            <a:off x="4717616" y="3379298"/>
            <a:ext cx="3642614" cy="1077218"/>
            <a:chOff x="1802695" y="3115971"/>
            <a:chExt cx="3642614" cy="1077218"/>
          </a:xfrm>
        </p:grpSpPr>
        <p:sp>
          <p:nvSpPr>
            <p:cNvPr id="26" name="TextBox 6">
              <a:hlinkClick r:id="rId8" action="ppaction://hlinksldjump"/>
              <a:extLst>
                <a:ext uri="{FF2B5EF4-FFF2-40B4-BE49-F238E27FC236}">
                  <a16:creationId xmlns:a16="http://schemas.microsoft.com/office/drawing/2014/main" id="{9AFAE7CF-A4CA-4FB0-96ED-F25ABE3BA70C}"/>
                </a:ext>
              </a:extLst>
            </p:cNvPr>
            <p:cNvSpPr txBox="1"/>
            <p:nvPr/>
          </p:nvSpPr>
          <p:spPr>
            <a:xfrm>
              <a:off x="2419973" y="3115971"/>
              <a:ext cx="3025336" cy="1077218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r>
                <a:rPr lang="zh-TW" altLang="en-US" sz="3200" spc="400" dirty="0">
                  <a:solidFill>
                    <a:srgbClr val="2318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您所不知道的余光中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570654E-D86E-4F4F-ADB9-C225AE5C5F2C}"/>
                </a:ext>
              </a:extLst>
            </p:cNvPr>
            <p:cNvSpPr/>
            <p:nvPr/>
          </p:nvSpPr>
          <p:spPr>
            <a:xfrm>
              <a:off x="1802695" y="3195530"/>
              <a:ext cx="463865" cy="4285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2C3F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965C3BE-BD80-4AA8-B0C3-C1114D9FECD6}"/>
                </a:ext>
              </a:extLst>
            </p:cNvPr>
            <p:cNvSpPr/>
            <p:nvPr/>
          </p:nvSpPr>
          <p:spPr>
            <a:xfrm>
              <a:off x="1802695" y="3266925"/>
              <a:ext cx="463865" cy="2828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1C34539-3178-4053-A9A7-A46672225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79732"/>
              </p:ext>
            </p:extLst>
          </p:nvPr>
        </p:nvGraphicFramePr>
        <p:xfrm>
          <a:off x="460556" y="1264946"/>
          <a:ext cx="7268301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01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　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余光中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民國十七年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卒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民國一〇六年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九十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9989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0" y="285430"/>
            <a:ext cx="1469572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8" y="332708"/>
            <a:ext cx="254909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1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CCA71E9-7F55-439E-83C5-0722628F9E71}"/>
              </a:ext>
            </a:extLst>
          </p:cNvPr>
          <p:cNvSpPr txBox="1"/>
          <p:nvPr/>
        </p:nvSpPr>
        <p:spPr>
          <a:xfrm>
            <a:off x="7991718" y="18823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提問</a:t>
            </a:r>
          </a:p>
        </p:txBody>
      </p:sp>
      <p:sp>
        <p:nvSpPr>
          <p:cNvPr id="13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2D892584-F59F-4655-B8C0-D4A47E37E149}"/>
              </a:ext>
            </a:extLst>
          </p:cNvPr>
          <p:cNvGrpSpPr/>
          <p:nvPr/>
        </p:nvGrpSpPr>
        <p:grpSpPr>
          <a:xfrm>
            <a:off x="6174986" y="1335960"/>
            <a:ext cx="2277771" cy="2881972"/>
            <a:chOff x="6109672" y="1266857"/>
            <a:chExt cx="2277771" cy="288197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E335A8F-711F-4775-A10F-71B90ED37F68}"/>
                </a:ext>
              </a:extLst>
            </p:cNvPr>
            <p:cNvSpPr/>
            <p:nvPr/>
          </p:nvSpPr>
          <p:spPr>
            <a:xfrm>
              <a:off x="6109672" y="1266857"/>
              <a:ext cx="2277771" cy="2881972"/>
            </a:xfrm>
            <a:prstGeom prst="rect">
              <a:avLst/>
            </a:prstGeom>
            <a:solidFill>
              <a:srgbClr val="FFF9E7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172DEB83-D60E-4374-A6AC-D26239A8C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3523" y="1390344"/>
              <a:ext cx="1981719" cy="2641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-1" y="285430"/>
            <a:ext cx="3282043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7" y="332708"/>
            <a:ext cx="29845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13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6D0F48-1989-46AD-83C5-0976E67E2BFD}"/>
              </a:ext>
            </a:extLst>
          </p:cNvPr>
          <p:cNvSpPr/>
          <p:nvPr/>
        </p:nvSpPr>
        <p:spPr>
          <a:xfrm>
            <a:off x="345669" y="1101717"/>
            <a:ext cx="8482645" cy="311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少時遭遇中日戰爭、國共內戰，隨家人四處逃難。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二十一歲時與家人輾轉來臺，考進臺灣大學</a:t>
            </a:r>
            <a:b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外文系。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在臺大兩年，余光中受教於不少名師，影響了未來的文學方向，並奠定翻譯事業的基礎。</a:t>
            </a:r>
          </a:p>
        </p:txBody>
      </p:sp>
    </p:spTree>
    <p:extLst>
      <p:ext uri="{BB962C8B-B14F-4D97-AF65-F5344CB8AC3E}">
        <p14:creationId xmlns:p14="http://schemas.microsoft.com/office/powerpoint/2010/main" val="556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C9C4936-7033-410D-99B1-92A16A7F4759}"/>
              </a:ext>
            </a:extLst>
          </p:cNvPr>
          <p:cNvSpPr/>
          <p:nvPr/>
        </p:nvSpPr>
        <p:spPr>
          <a:xfrm>
            <a:off x="0" y="285430"/>
            <a:ext cx="1465944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D3C4131-3CA3-4E7F-95FB-A02299681393}"/>
              </a:ext>
            </a:extLst>
          </p:cNvPr>
          <p:cNvSpPr txBox="1"/>
          <p:nvPr/>
        </p:nvSpPr>
        <p:spPr>
          <a:xfrm>
            <a:off x="297518" y="332708"/>
            <a:ext cx="11176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86C150E-C340-462F-B93C-530858A9CD3C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8C9D42-4590-423A-A7FB-13FF5C69B144}"/>
              </a:ext>
            </a:extLst>
          </p:cNvPr>
          <p:cNvSpPr/>
          <p:nvPr/>
        </p:nvSpPr>
        <p:spPr>
          <a:xfrm>
            <a:off x="345669" y="1101717"/>
            <a:ext cx="57693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選自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鄭愁予詩集Ｉ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詩中敘寫思婦因過客牽動心緒，最終發現是場錯誤而感到惆悵，情感真摯動人。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23C4CC3-EC48-4DA8-A0FF-4D4B012BFC4A}"/>
              </a:ext>
            </a:extLst>
          </p:cNvPr>
          <p:cNvSpPr txBox="1"/>
          <p:nvPr/>
        </p:nvSpPr>
        <p:spPr>
          <a:xfrm>
            <a:off x="7991718" y="18823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提問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7EE8773-B445-4794-901A-067B10268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1180330"/>
            <a:ext cx="2963406" cy="2782840"/>
          </a:xfrm>
          <a:prstGeom prst="rect">
            <a:avLst/>
          </a:prstGeom>
        </p:spPr>
      </p:pic>
      <p:sp>
        <p:nvSpPr>
          <p:cNvPr id="15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0BAD79A3-5503-4262-A95C-B076417274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6">
            <a:extLst>
              <a:ext uri="{FF2B5EF4-FFF2-40B4-BE49-F238E27FC236}">
                <a16:creationId xmlns:a16="http://schemas.microsoft.com/office/drawing/2014/main" id="{73B8F0C3-5D18-425D-A55A-8AB75A3A81B1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-1" y="285430"/>
            <a:ext cx="3282043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7" y="332708"/>
            <a:ext cx="29845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13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6D0F48-1989-46AD-83C5-0976E67E2BFD}"/>
              </a:ext>
            </a:extLst>
          </p:cNvPr>
          <p:cNvSpPr/>
          <p:nvPr/>
        </p:nvSpPr>
        <p:spPr>
          <a:xfrm>
            <a:off x="345669" y="1101717"/>
            <a:ext cx="8444545" cy="352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民國四十三年，包括余光中在內的一群年輕詩人組成了藍星詩社，每週在公論報上刊行藍星詩刊。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民國四十七年，敬重的母親病逝，長女出生。在複雜的心情之下，決定赴美參加愛荷華大學國際寫作計畫，次年獲藝術碩士學位。</a:t>
            </a:r>
          </a:p>
        </p:txBody>
      </p:sp>
    </p:spTree>
    <p:extLst>
      <p:ext uri="{BB962C8B-B14F-4D97-AF65-F5344CB8AC3E}">
        <p14:creationId xmlns:p14="http://schemas.microsoft.com/office/powerpoint/2010/main" val="25358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4B3CA80-3690-44EB-8839-9DF14326BABF}"/>
              </a:ext>
            </a:extLst>
          </p:cNvPr>
          <p:cNvSpPr/>
          <p:nvPr/>
        </p:nvSpPr>
        <p:spPr>
          <a:xfrm>
            <a:off x="-1" y="285430"/>
            <a:ext cx="3282043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93BF-9663-47C1-AE2B-9BAC46BBC363}"/>
              </a:ext>
            </a:extLst>
          </p:cNvPr>
          <p:cNvSpPr txBox="1"/>
          <p:nvPr/>
        </p:nvSpPr>
        <p:spPr>
          <a:xfrm>
            <a:off x="297517" y="332708"/>
            <a:ext cx="29845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B6774DC-F333-43A8-88C9-8CB86DF2B53F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13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6D0F48-1989-46AD-83C5-0976E67E2BFD}"/>
              </a:ext>
            </a:extLst>
          </p:cNvPr>
          <p:cNvSpPr/>
          <p:nvPr/>
        </p:nvSpPr>
        <p:spPr>
          <a:xfrm>
            <a:off x="345669" y="1101717"/>
            <a:ext cx="8444545" cy="296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此後，於美國密西根大學、臺灣師範大學、香港中文大學等校擔任教職。並不斷出版詩集，參與文學論戰、翻譯、講座等，持續保持活躍。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民國一○六年十二月十四日，因肺炎病逝於高雄醫學大學附設中和紀念醫院，享壽九十。</a:t>
            </a:r>
          </a:p>
        </p:txBody>
      </p:sp>
    </p:spTree>
    <p:extLst>
      <p:ext uri="{BB962C8B-B14F-4D97-AF65-F5344CB8AC3E}">
        <p14:creationId xmlns:p14="http://schemas.microsoft.com/office/powerpoint/2010/main" val="16700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FE6B3E1-B925-4CDF-9A86-55CB50643307}"/>
              </a:ext>
            </a:extLst>
          </p:cNvPr>
          <p:cNvSpPr/>
          <p:nvPr/>
        </p:nvSpPr>
        <p:spPr>
          <a:xfrm>
            <a:off x="0" y="285430"/>
            <a:ext cx="2356757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F1C40D1-994C-4317-A656-A9A1D9506821}"/>
              </a:ext>
            </a:extLst>
          </p:cNvPr>
          <p:cNvSpPr txBox="1"/>
          <p:nvPr/>
        </p:nvSpPr>
        <p:spPr>
          <a:xfrm>
            <a:off x="297517" y="332708"/>
            <a:ext cx="298452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文學理念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2243F36-F512-4EDA-8F4C-5FE37F473993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8DFCF7A-F43B-4F7C-B182-D8C08DA6770E}"/>
              </a:ext>
            </a:extLst>
          </p:cNvPr>
          <p:cNvSpPr/>
          <p:nvPr/>
        </p:nvSpPr>
        <p:spPr>
          <a:xfrm>
            <a:off x="427701" y="1159329"/>
            <a:ext cx="8585672" cy="1334302"/>
          </a:xfrm>
          <a:prstGeom prst="roundRect">
            <a:avLst>
              <a:gd name="adj" fmla="val 867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化同側角落 5">
            <a:hlinkClick r:id="rId3" action="ppaction://hlinksldjump"/>
            <a:extLst>
              <a:ext uri="{FF2B5EF4-FFF2-40B4-BE49-F238E27FC236}">
                <a16:creationId xmlns:a16="http://schemas.microsoft.com/office/drawing/2014/main" id="{DEC54E81-C7F8-4E91-A03F-4648632A43AA}"/>
              </a:ext>
            </a:extLst>
          </p:cNvPr>
          <p:cNvSpPr/>
          <p:nvPr/>
        </p:nvSpPr>
        <p:spPr>
          <a:xfrm rot="16200000">
            <a:off x="368574" y="1218459"/>
            <a:ext cx="1334302" cy="1216044"/>
          </a:xfrm>
          <a:prstGeom prst="round2SameRect">
            <a:avLst>
              <a:gd name="adj1" fmla="val 12626"/>
              <a:gd name="adj2" fmla="val 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E8BBCC60-6E81-4911-BFD2-4CDB69609D20}"/>
              </a:ext>
            </a:extLst>
          </p:cNvPr>
          <p:cNvSpPr txBox="1"/>
          <p:nvPr/>
        </p:nvSpPr>
        <p:spPr>
          <a:xfrm>
            <a:off x="427701" y="1307013"/>
            <a:ext cx="1216045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縱的移植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645691C-BB4A-4B20-9C6A-C213A2A037B9}"/>
              </a:ext>
            </a:extLst>
          </p:cNvPr>
          <p:cNvSpPr txBox="1"/>
          <p:nvPr/>
        </p:nvSpPr>
        <p:spPr>
          <a:xfrm>
            <a:off x="1703617" y="1369454"/>
            <a:ext cx="7168241" cy="95410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b="1" spc="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藍星詩社</a:t>
            </a:r>
            <a:r>
              <a:rPr lang="zh-TW" altLang="en-US" sz="28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對現代詩派的主張提出反思，提倡</a:t>
            </a:r>
            <a:r>
              <a:rPr lang="zh-TW" altLang="en-US" sz="2800" b="1" spc="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從中國古典文學中，汲取創作養分</a:t>
            </a:r>
            <a:r>
              <a:rPr lang="zh-TW" altLang="en-US" sz="28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B8EA411-CAC3-4368-96E4-985BB57ADB76}"/>
              </a:ext>
            </a:extLst>
          </p:cNvPr>
          <p:cNvSpPr/>
          <p:nvPr/>
        </p:nvSpPr>
        <p:spPr>
          <a:xfrm>
            <a:off x="427702" y="2649869"/>
            <a:ext cx="8585672" cy="1994807"/>
          </a:xfrm>
          <a:prstGeom prst="roundRect">
            <a:avLst>
              <a:gd name="adj" fmla="val 867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化同側角落 9">
            <a:hlinkClick r:id="rId3" action="ppaction://hlinksldjump"/>
            <a:extLst>
              <a:ext uri="{FF2B5EF4-FFF2-40B4-BE49-F238E27FC236}">
                <a16:creationId xmlns:a16="http://schemas.microsoft.com/office/drawing/2014/main" id="{41D38F09-DCA6-49C2-A46D-66717769EAC2}"/>
              </a:ext>
            </a:extLst>
          </p:cNvPr>
          <p:cNvSpPr/>
          <p:nvPr/>
        </p:nvSpPr>
        <p:spPr>
          <a:xfrm rot="16200000">
            <a:off x="38323" y="3039251"/>
            <a:ext cx="1994807" cy="1216044"/>
          </a:xfrm>
          <a:prstGeom prst="round2SameRect">
            <a:avLst>
              <a:gd name="adj1" fmla="val 12626"/>
              <a:gd name="adj2" fmla="val 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62F8F36-720D-434A-80C4-9C37AD730841}"/>
              </a:ext>
            </a:extLst>
          </p:cNvPr>
          <p:cNvSpPr txBox="1"/>
          <p:nvPr/>
        </p:nvSpPr>
        <p:spPr>
          <a:xfrm>
            <a:off x="661746" y="2862442"/>
            <a:ext cx="747955" cy="156966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覃子豪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17B241A6-158B-45C7-BD54-DAEF9667BEC3}"/>
              </a:ext>
            </a:extLst>
          </p:cNvPr>
          <p:cNvSpPr txBox="1"/>
          <p:nvPr/>
        </p:nvSpPr>
        <p:spPr>
          <a:xfrm>
            <a:off x="1703619" y="2739331"/>
            <a:ext cx="7130139" cy="181588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28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風格是自我創造的完成：自我創造是</a:t>
            </a:r>
            <a:br>
              <a:rPr lang="en-US" altLang="zh-TW" sz="28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民族氣質、性質、精神等等在作品中無形的表露，新詩要</a:t>
            </a:r>
            <a:r>
              <a:rPr lang="zh-TW" altLang="en-US" sz="2800" b="1" spc="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先有屬於自己的精神，不能盲目地移植西方的東西</a:t>
            </a:r>
            <a:r>
              <a:rPr lang="zh-TW" altLang="en-US" sz="2800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</p:txBody>
      </p:sp>
      <p:sp>
        <p:nvSpPr>
          <p:cNvPr id="13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3D816160-DE7D-4211-B0A9-E0C3D487DE88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547D511C-A8D9-4749-A0FD-F84688CE0B2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6D0F48-1989-46AD-83C5-0976E67E2BFD}"/>
              </a:ext>
            </a:extLst>
          </p:cNvPr>
          <p:cNvSpPr/>
          <p:nvPr/>
        </p:nvSpPr>
        <p:spPr>
          <a:xfrm>
            <a:off x="345669" y="1101717"/>
            <a:ext cx="8444545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余光中善於汲取中、西文學養分，詩作</a:t>
            </a:r>
            <a:r>
              <a:rPr lang="zh-TW" altLang="en-US" sz="30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融會傳統與現代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，題材廣闊且風格多變，意象精準，節奏鏗鏘有力。</a:t>
            </a:r>
            <a:r>
              <a:rPr lang="zh-TW" altLang="en-US" sz="30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散文常引用典故事例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，情理深刻，兼及文學批評、翻譯工作，並擔任文學雜誌、叢書編輯，曾獲國家文藝獎、行政院文化獎等。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C367B21-0543-4858-9416-990B8884D084}"/>
              </a:ext>
            </a:extLst>
          </p:cNvPr>
          <p:cNvSpPr/>
          <p:nvPr/>
        </p:nvSpPr>
        <p:spPr>
          <a:xfrm>
            <a:off x="-1" y="285430"/>
            <a:ext cx="3755572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D339509-E300-4861-81B0-A7371C2CC5B2}"/>
              </a:ext>
            </a:extLst>
          </p:cNvPr>
          <p:cNvSpPr txBox="1"/>
          <p:nvPr/>
        </p:nvSpPr>
        <p:spPr>
          <a:xfrm>
            <a:off x="297517" y="332708"/>
            <a:ext cx="364855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2F01396-DD40-499B-82E6-1C22F80F3211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8276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1107BFD2-7B41-49A3-9B75-D6305CD11E36}"/>
              </a:ext>
            </a:extLst>
          </p:cNvPr>
          <p:cNvSpPr/>
          <p:nvPr/>
        </p:nvSpPr>
        <p:spPr>
          <a:xfrm>
            <a:off x="694100" y="1564445"/>
            <a:ext cx="7755800" cy="2770874"/>
          </a:xfrm>
          <a:prstGeom prst="rect">
            <a:avLst/>
          </a:prstGeom>
          <a:solidFill>
            <a:srgbClr val="FFF7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3E9A3C7-E8F9-41C6-AB71-004A93CBB4E1}"/>
              </a:ext>
            </a:extLst>
          </p:cNvPr>
          <p:cNvSpPr/>
          <p:nvPr/>
        </p:nvSpPr>
        <p:spPr>
          <a:xfrm>
            <a:off x="-1" y="285430"/>
            <a:ext cx="3755572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6995B9D-AE06-4EE9-BFBD-809E15A91F7E}"/>
              </a:ext>
            </a:extLst>
          </p:cNvPr>
          <p:cNvSpPr txBox="1"/>
          <p:nvPr/>
        </p:nvSpPr>
        <p:spPr>
          <a:xfrm>
            <a:off x="297517" y="332708"/>
            <a:ext cx="3648554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24D5687-8045-4DAB-BB78-37FC05CD4386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CE569810-3A61-4248-B822-2E0619B32062}"/>
              </a:ext>
            </a:extLst>
          </p:cNvPr>
          <p:cNvGrpSpPr/>
          <p:nvPr/>
        </p:nvGrpSpPr>
        <p:grpSpPr>
          <a:xfrm>
            <a:off x="981985" y="1406603"/>
            <a:ext cx="7180031" cy="2730487"/>
            <a:chOff x="967928" y="1825703"/>
            <a:chExt cx="7180031" cy="2730487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40183897-C5C4-4138-A86C-9BFD8662BF69}"/>
                </a:ext>
              </a:extLst>
            </p:cNvPr>
            <p:cNvGrpSpPr/>
            <p:nvPr/>
          </p:nvGrpSpPr>
          <p:grpSpPr>
            <a:xfrm>
              <a:off x="967928" y="1825703"/>
              <a:ext cx="3298371" cy="2727304"/>
              <a:chOff x="991893" y="1825703"/>
              <a:chExt cx="3298371" cy="2727304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9F76D391-5953-47E6-9609-77C1F4685FD8}"/>
                  </a:ext>
                </a:extLst>
              </p:cNvPr>
              <p:cNvSpPr/>
              <p:nvPr/>
            </p:nvSpPr>
            <p:spPr>
              <a:xfrm>
                <a:off x="991893" y="1825703"/>
                <a:ext cx="3298371" cy="664029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07E3F4A-566E-4BDD-B33C-64D090E7B519}"/>
                  </a:ext>
                </a:extLst>
              </p:cNvPr>
              <p:cNvSpPr/>
              <p:nvPr/>
            </p:nvSpPr>
            <p:spPr>
              <a:xfrm>
                <a:off x="1134668" y="1876422"/>
                <a:ext cx="3115900" cy="562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2800" b="1" spc="-8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新詩集</a:t>
                </a:r>
                <a:r>
                  <a:rPr lang="en-US" altLang="zh-TW" sz="2800" b="1" spc="-8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《</a:t>
                </a:r>
                <a:r>
                  <a:rPr lang="zh-TW" altLang="en-US" sz="2800" b="1" spc="-8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蓮的聯想</a:t>
                </a:r>
                <a:r>
                  <a:rPr lang="en-US" altLang="zh-TW" sz="2800" b="1" spc="-8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》</a:t>
                </a:r>
              </a:p>
            </p:txBody>
          </p:sp>
          <p:sp>
            <p:nvSpPr>
              <p:cNvPr id="25" name="等腰三角形 24">
                <a:extLst>
                  <a:ext uri="{FF2B5EF4-FFF2-40B4-BE49-F238E27FC236}">
                    <a16:creationId xmlns:a16="http://schemas.microsoft.com/office/drawing/2014/main" id="{571AC1FD-2D39-460F-B4FA-982A5EBD1A6A}"/>
                  </a:ext>
                </a:extLst>
              </p:cNvPr>
              <p:cNvSpPr/>
              <p:nvPr/>
            </p:nvSpPr>
            <p:spPr>
              <a:xfrm rot="10800000">
                <a:off x="2580391" y="2489731"/>
                <a:ext cx="224453" cy="19349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" name="群組 1">
                <a:extLst>
                  <a:ext uri="{FF2B5EF4-FFF2-40B4-BE49-F238E27FC236}">
                    <a16:creationId xmlns:a16="http://schemas.microsoft.com/office/drawing/2014/main" id="{AE6F3820-CF32-43F5-A558-8BD75B2C7203}"/>
                  </a:ext>
                </a:extLst>
              </p:cNvPr>
              <p:cNvGrpSpPr/>
              <p:nvPr/>
            </p:nvGrpSpPr>
            <p:grpSpPr>
              <a:xfrm>
                <a:off x="2033496" y="2766452"/>
                <a:ext cx="1311826" cy="1786555"/>
                <a:chOff x="2594073" y="2766452"/>
                <a:chExt cx="1311826" cy="1786555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C8EC4FCE-4D1E-4B8F-8DBF-8DFFE247F00D}"/>
                    </a:ext>
                  </a:extLst>
                </p:cNvPr>
                <p:cNvSpPr/>
                <p:nvPr/>
              </p:nvSpPr>
              <p:spPr>
                <a:xfrm>
                  <a:off x="2715727" y="2842763"/>
                  <a:ext cx="1190172" cy="171024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pic>
              <p:nvPicPr>
                <p:cNvPr id="34" name="內容版面配置區 11">
                  <a:extLst>
                    <a:ext uri="{FF2B5EF4-FFF2-40B4-BE49-F238E27FC236}">
                      <a16:creationId xmlns:a16="http://schemas.microsoft.com/office/drawing/2014/main" id="{4908AF35-F569-41A2-8E3D-6DCF99FBDC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594073" y="2766452"/>
                  <a:ext cx="1232431" cy="17114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9B2D4715-0007-4B27-9A86-2382441FED00}"/>
                </a:ext>
              </a:extLst>
            </p:cNvPr>
            <p:cNvGrpSpPr/>
            <p:nvPr/>
          </p:nvGrpSpPr>
          <p:grpSpPr>
            <a:xfrm>
              <a:off x="4458994" y="1825703"/>
              <a:ext cx="3688965" cy="2730487"/>
              <a:chOff x="4671265" y="1825703"/>
              <a:chExt cx="3688965" cy="273048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2623ADB-2CBF-49C1-B507-F48449F1D244}"/>
                  </a:ext>
                </a:extLst>
              </p:cNvPr>
              <p:cNvSpPr/>
              <p:nvPr/>
            </p:nvSpPr>
            <p:spPr>
              <a:xfrm>
                <a:off x="4671265" y="1825703"/>
                <a:ext cx="3563977" cy="664029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0341875F-62EB-47D9-B2D8-9C90B4F16410}"/>
                  </a:ext>
                </a:extLst>
              </p:cNvPr>
              <p:cNvSpPr/>
              <p:nvPr/>
            </p:nvSpPr>
            <p:spPr>
              <a:xfrm>
                <a:off x="4671266" y="1876422"/>
                <a:ext cx="3688964" cy="562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2800" b="1" spc="-8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散文集</a:t>
                </a:r>
                <a:r>
                  <a:rPr lang="en-US" altLang="zh-TW" sz="2800" b="1" spc="-8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《</a:t>
                </a:r>
                <a:r>
                  <a:rPr lang="zh-TW" altLang="en-US" sz="2800" b="1" spc="-8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聽聽那冷雨</a:t>
                </a:r>
                <a:r>
                  <a:rPr lang="en-US" altLang="zh-TW" sz="2800" b="1" spc="-8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》</a:t>
                </a:r>
              </a:p>
            </p:txBody>
          </p:sp>
          <p:sp>
            <p:nvSpPr>
              <p:cNvPr id="32" name="等腰三角形 31">
                <a:extLst>
                  <a:ext uri="{FF2B5EF4-FFF2-40B4-BE49-F238E27FC236}">
                    <a16:creationId xmlns:a16="http://schemas.microsoft.com/office/drawing/2014/main" id="{91765F13-089E-4058-B930-4F9B28A15CDB}"/>
                  </a:ext>
                </a:extLst>
              </p:cNvPr>
              <p:cNvSpPr/>
              <p:nvPr/>
            </p:nvSpPr>
            <p:spPr>
              <a:xfrm rot="10800000">
                <a:off x="6344870" y="2489731"/>
                <a:ext cx="224453" cy="19349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3" name="群組 2">
                <a:extLst>
                  <a:ext uri="{FF2B5EF4-FFF2-40B4-BE49-F238E27FC236}">
                    <a16:creationId xmlns:a16="http://schemas.microsoft.com/office/drawing/2014/main" id="{A8094548-4444-459A-9EFB-23133B9CD5E5}"/>
                  </a:ext>
                </a:extLst>
              </p:cNvPr>
              <p:cNvGrpSpPr/>
              <p:nvPr/>
            </p:nvGrpSpPr>
            <p:grpSpPr>
              <a:xfrm>
                <a:off x="5798679" y="2766452"/>
                <a:ext cx="1309147" cy="1789738"/>
                <a:chOff x="4014504" y="2766452"/>
                <a:chExt cx="1309147" cy="1789738"/>
              </a:xfrm>
            </p:grpSpPr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155B5DDA-3AD8-4F0B-98FB-22F00CF53C2D}"/>
                    </a:ext>
                  </a:extLst>
                </p:cNvPr>
                <p:cNvSpPr/>
                <p:nvPr/>
              </p:nvSpPr>
              <p:spPr>
                <a:xfrm>
                  <a:off x="4133479" y="2845946"/>
                  <a:ext cx="1190172" cy="171024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pic>
              <p:nvPicPr>
                <p:cNvPr id="35" name="內容版面配置區 13">
                  <a:extLst>
                    <a:ext uri="{FF2B5EF4-FFF2-40B4-BE49-F238E27FC236}">
                      <a16:creationId xmlns:a16="http://schemas.microsoft.com/office/drawing/2014/main" id="{19D23CCC-D416-4F22-9548-485BE211C2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4504" y="2766452"/>
                  <a:ext cx="1229128" cy="1710244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7826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3E9A3C7-E8F9-41C6-AB71-004A93CBB4E1}"/>
              </a:ext>
            </a:extLst>
          </p:cNvPr>
          <p:cNvSpPr/>
          <p:nvPr/>
        </p:nvSpPr>
        <p:spPr>
          <a:xfrm>
            <a:off x="-2" y="285430"/>
            <a:ext cx="6787245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6995B9D-AE06-4EE9-BFBD-809E15A91F7E}"/>
              </a:ext>
            </a:extLst>
          </p:cNvPr>
          <p:cNvSpPr txBox="1"/>
          <p:nvPr/>
        </p:nvSpPr>
        <p:spPr>
          <a:xfrm>
            <a:off x="297516" y="332708"/>
            <a:ext cx="618492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評價及地位：璀璨的「五采筆」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24D5687-8045-4DAB-BB78-37FC05CD4386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CA3473A-A905-405F-A9B4-5B2B7B2A595C}"/>
              </a:ext>
            </a:extLst>
          </p:cNvPr>
          <p:cNvSpPr/>
          <p:nvPr/>
        </p:nvSpPr>
        <p:spPr>
          <a:xfrm>
            <a:off x="345669" y="1101717"/>
            <a:ext cx="4707977" cy="336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香港中文大學中文系教授黃維樑：「余教授早年戲稱他以右手寫詩，以左手寫散文，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這位現任筆會會長，左右手所握，是五色之筆。」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400D7409-6684-4508-B4F6-675B87DBDA32}"/>
              </a:ext>
            </a:extLst>
          </p:cNvPr>
          <p:cNvGrpSpPr/>
          <p:nvPr/>
        </p:nvGrpSpPr>
        <p:grpSpPr>
          <a:xfrm>
            <a:off x="5818941" y="1663257"/>
            <a:ext cx="2177408" cy="2667164"/>
            <a:chOff x="6346371" y="1386998"/>
            <a:chExt cx="2133600" cy="2613502"/>
          </a:xfrm>
        </p:grpSpPr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3F1EA97F-33C7-40BE-9420-E0BB35B78C56}"/>
                </a:ext>
              </a:extLst>
            </p:cNvPr>
            <p:cNvSpPr/>
            <p:nvPr/>
          </p:nvSpPr>
          <p:spPr>
            <a:xfrm>
              <a:off x="6346371" y="1386998"/>
              <a:ext cx="2133600" cy="2613502"/>
            </a:xfrm>
            <a:prstGeom prst="roundRect">
              <a:avLst>
                <a:gd name="adj" fmla="val 11565"/>
              </a:avLst>
            </a:prstGeom>
            <a:solidFill>
              <a:srgbClr val="CAA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DA9D53A9-32CD-450F-9808-DFF2579B5C19}"/>
                </a:ext>
              </a:extLst>
            </p:cNvPr>
            <p:cNvSpPr/>
            <p:nvPr/>
          </p:nvSpPr>
          <p:spPr>
            <a:xfrm>
              <a:off x="6404252" y="1441020"/>
              <a:ext cx="2015847" cy="2505471"/>
            </a:xfrm>
            <a:prstGeom prst="roundRect">
              <a:avLst>
                <a:gd name="adj" fmla="val 11565"/>
              </a:avLst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" name="圖片 10" descr="一張含有 桌, 動物 的圖片&#10;&#10;自動產生的描述">
            <a:extLst>
              <a:ext uri="{FF2B5EF4-FFF2-40B4-BE49-F238E27FC236}">
                <a16:creationId xmlns:a16="http://schemas.microsoft.com/office/drawing/2014/main" id="{BBA86888-58E8-4AD6-AE7F-79C1BD2BF6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307" y="1101717"/>
            <a:ext cx="1265777" cy="1234426"/>
          </a:xfrm>
          <a:prstGeom prst="rect">
            <a:avLst/>
          </a:prstGeom>
        </p:spPr>
      </p:pic>
      <p:pic>
        <p:nvPicPr>
          <p:cNvPr id="29" name="圖片 28" descr="一張含有 桌, 動物 的圖片&#10;&#10;自動產生的描述">
            <a:extLst>
              <a:ext uri="{FF2B5EF4-FFF2-40B4-BE49-F238E27FC236}">
                <a16:creationId xmlns:a16="http://schemas.microsoft.com/office/drawing/2014/main" id="{9F6B53BA-54A5-470F-8844-1A360FAE71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646" y="2055251"/>
            <a:ext cx="1265777" cy="1234426"/>
          </a:xfrm>
          <a:prstGeom prst="rect">
            <a:avLst/>
          </a:prstGeom>
        </p:spPr>
      </p:pic>
      <p:pic>
        <p:nvPicPr>
          <p:cNvPr id="38" name="圖片 37" descr="一張含有 桌, 動物 的圖片&#10;&#10;自動產生的描述">
            <a:extLst>
              <a:ext uri="{FF2B5EF4-FFF2-40B4-BE49-F238E27FC236}">
                <a16:creationId xmlns:a16="http://schemas.microsoft.com/office/drawing/2014/main" id="{1C70BD6F-AC65-4C62-B0C0-294E5958D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233" y="3457721"/>
            <a:ext cx="1265777" cy="1234426"/>
          </a:xfrm>
          <a:prstGeom prst="rect">
            <a:avLst/>
          </a:prstGeom>
        </p:spPr>
      </p:pic>
      <p:pic>
        <p:nvPicPr>
          <p:cNvPr id="39" name="圖片 38" descr="一張含有 桌, 動物 的圖片&#10;&#10;自動產生的描述">
            <a:extLst>
              <a:ext uri="{FF2B5EF4-FFF2-40B4-BE49-F238E27FC236}">
                <a16:creationId xmlns:a16="http://schemas.microsoft.com/office/drawing/2014/main" id="{9F270875-AFA9-4A06-916C-4CCB44B1EE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399" y="3460626"/>
            <a:ext cx="1265777" cy="1234426"/>
          </a:xfrm>
          <a:prstGeom prst="rect">
            <a:avLst/>
          </a:prstGeom>
        </p:spPr>
      </p:pic>
      <p:grpSp>
        <p:nvGrpSpPr>
          <p:cNvPr id="48" name="群組 47">
            <a:extLst>
              <a:ext uri="{FF2B5EF4-FFF2-40B4-BE49-F238E27FC236}">
                <a16:creationId xmlns:a16="http://schemas.microsoft.com/office/drawing/2014/main" id="{4DD783C2-C7AC-4D1F-9F00-CC2B541A6791}"/>
              </a:ext>
            </a:extLst>
          </p:cNvPr>
          <p:cNvGrpSpPr/>
          <p:nvPr/>
        </p:nvGrpSpPr>
        <p:grpSpPr>
          <a:xfrm>
            <a:off x="6210989" y="2000225"/>
            <a:ext cx="1646527" cy="2008123"/>
            <a:chOff x="6527175" y="1792923"/>
            <a:chExt cx="1665776" cy="2031600"/>
          </a:xfrm>
        </p:grpSpPr>
        <p:pic>
          <p:nvPicPr>
            <p:cNvPr id="22" name="圖片 21" descr="一張含有 配件, 坐, 電路, 桌 的圖片&#10;&#10;自動產生的描述">
              <a:extLst>
                <a:ext uri="{FF2B5EF4-FFF2-40B4-BE49-F238E27FC236}">
                  <a16:creationId xmlns:a16="http://schemas.microsoft.com/office/drawing/2014/main" id="{184D79D7-5FDF-40A5-A15A-E2C5DCC51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21830">
              <a:off x="6527175" y="1960339"/>
              <a:ext cx="1535622" cy="1864184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10784ED-76E8-4680-823E-5E43061FE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83189">
              <a:off x="7065285" y="1792923"/>
              <a:ext cx="1127666" cy="1628636"/>
            </a:xfrm>
            <a:prstGeom prst="rect">
              <a:avLst/>
            </a:prstGeom>
          </p:spPr>
        </p:pic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172F0A91-80B0-4ED6-B910-4DB7DD038877}"/>
              </a:ext>
            </a:extLst>
          </p:cNvPr>
          <p:cNvSpPr/>
          <p:nvPr/>
        </p:nvSpPr>
        <p:spPr>
          <a:xfrm>
            <a:off x="6592556" y="1437635"/>
            <a:ext cx="579278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>
                <a:solidFill>
                  <a:srgbClr val="6541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41AA392-A8A0-486E-AD9D-385F083D87B9}"/>
              </a:ext>
            </a:extLst>
          </p:cNvPr>
          <p:cNvSpPr/>
          <p:nvPr/>
        </p:nvSpPr>
        <p:spPr>
          <a:xfrm>
            <a:off x="5198805" y="2386610"/>
            <a:ext cx="975459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>
                <a:solidFill>
                  <a:srgbClr val="6541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527D804-161C-480B-B36D-D20AD8EE897D}"/>
              </a:ext>
            </a:extLst>
          </p:cNvPr>
          <p:cNvSpPr/>
          <p:nvPr/>
        </p:nvSpPr>
        <p:spPr>
          <a:xfrm>
            <a:off x="5489574" y="3792666"/>
            <a:ext cx="1153094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>
                <a:solidFill>
                  <a:srgbClr val="6541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</a:p>
        </p:txBody>
      </p:sp>
      <p:pic>
        <p:nvPicPr>
          <p:cNvPr id="49" name="圖片 48" descr="一張含有 桌, 動物 的圖片&#10;&#10;自動產生的描述">
            <a:extLst>
              <a:ext uri="{FF2B5EF4-FFF2-40B4-BE49-F238E27FC236}">
                <a16:creationId xmlns:a16="http://schemas.microsoft.com/office/drawing/2014/main" id="{190BE3A9-0F4F-4964-A4F6-3A0A144B1F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29" y="2060753"/>
            <a:ext cx="1265777" cy="1234426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91E15B25-4A39-457F-9679-47907B31C1E0}"/>
              </a:ext>
            </a:extLst>
          </p:cNvPr>
          <p:cNvSpPr/>
          <p:nvPr/>
        </p:nvSpPr>
        <p:spPr>
          <a:xfrm>
            <a:off x="7623088" y="2392112"/>
            <a:ext cx="975459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>
                <a:solidFill>
                  <a:srgbClr val="6541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評論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9775100-EEA2-44EF-B726-A7BB3F9A2712}"/>
              </a:ext>
            </a:extLst>
          </p:cNvPr>
          <p:cNvSpPr/>
          <p:nvPr/>
        </p:nvSpPr>
        <p:spPr>
          <a:xfrm>
            <a:off x="7230740" y="3796544"/>
            <a:ext cx="1153094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>
                <a:solidFill>
                  <a:srgbClr val="6541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翻譯</a:t>
            </a:r>
          </a:p>
        </p:txBody>
      </p:sp>
    </p:spTree>
    <p:extLst>
      <p:ext uri="{BB962C8B-B14F-4D97-AF65-F5344CB8AC3E}">
        <p14:creationId xmlns:p14="http://schemas.microsoft.com/office/powerpoint/2010/main" val="35996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3E9A3C7-E8F9-41C6-AB71-004A93CBB4E1}"/>
              </a:ext>
            </a:extLst>
          </p:cNvPr>
          <p:cNvSpPr/>
          <p:nvPr/>
        </p:nvSpPr>
        <p:spPr>
          <a:xfrm>
            <a:off x="-1" y="285430"/>
            <a:ext cx="5154388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6995B9D-AE06-4EE9-BFBD-809E15A91F7E}"/>
              </a:ext>
            </a:extLst>
          </p:cNvPr>
          <p:cNvSpPr txBox="1"/>
          <p:nvPr/>
        </p:nvSpPr>
        <p:spPr>
          <a:xfrm>
            <a:off x="297516" y="332708"/>
            <a:ext cx="618492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評價及地位：詩壇祭酒</a:t>
            </a:r>
          </a:p>
        </p:txBody>
      </p:sp>
      <p:sp>
        <p:nvSpPr>
          <p:cNvPr id="1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24D5687-8045-4DAB-BB78-37FC05CD4386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CA3473A-A905-405F-A9B4-5B2B7B2A595C}"/>
              </a:ext>
            </a:extLst>
          </p:cNvPr>
          <p:cNvSpPr/>
          <p:nvPr/>
        </p:nvSpPr>
        <p:spPr>
          <a:xfrm>
            <a:off x="345669" y="1101717"/>
            <a:ext cx="8586626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評論大家顏元叔尊稱其為詩壇祭酒，因：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9D45610-19FD-40E5-91C3-B10A63ED9FF6}"/>
              </a:ext>
            </a:extLst>
          </p:cNvPr>
          <p:cNvSpPr/>
          <p:nvPr/>
        </p:nvSpPr>
        <p:spPr>
          <a:xfrm>
            <a:off x="345669" y="1745164"/>
            <a:ext cx="84445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余光中專注創作超過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年，且始終為主要詩人之一。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幾十年來的文學論戰，余光中常擔任重要角色。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風格獨特，學習者眾多。</a:t>
            </a:r>
          </a:p>
          <a:p>
            <a:pPr marL="288000" indent="-28800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年來的累積，其詩作的質、量，都是現代詩史上的重要成果。</a:t>
            </a:r>
          </a:p>
        </p:txBody>
      </p:sp>
      <p:sp>
        <p:nvSpPr>
          <p:cNvPr id="13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6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DFC50F5-D837-411F-A9F9-D97A00981CA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F7C96556-D030-4465-A695-D3E98ADE275B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3E9A3C7-E8F9-41C6-AB71-004A93CBB4E1}"/>
              </a:ext>
            </a:extLst>
          </p:cNvPr>
          <p:cNvSpPr/>
          <p:nvPr/>
        </p:nvSpPr>
        <p:spPr>
          <a:xfrm>
            <a:off x="-1" y="285430"/>
            <a:ext cx="4675415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6995B9D-AE06-4EE9-BFBD-809E15A91F7E}"/>
              </a:ext>
            </a:extLst>
          </p:cNvPr>
          <p:cNvSpPr txBox="1"/>
          <p:nvPr/>
        </p:nvSpPr>
        <p:spPr>
          <a:xfrm>
            <a:off x="297516" y="332708"/>
            <a:ext cx="447042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您所不知道的余光中</a:t>
            </a:r>
          </a:p>
        </p:txBody>
      </p:sp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24D5687-8045-4DAB-BB78-37FC05CD4386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pic>
        <p:nvPicPr>
          <p:cNvPr id="3" name="圖片 2" descr="一張含有 螢幕擷取畫面, 水 的圖片&#10;&#10;自動產生的描述">
            <a:hlinkClick r:id="rId2" action="ppaction://hlinksldjump"/>
            <a:extLst>
              <a:ext uri="{FF2B5EF4-FFF2-40B4-BE49-F238E27FC236}">
                <a16:creationId xmlns:a16="http://schemas.microsoft.com/office/drawing/2014/main" id="{A5431A25-D809-4E7A-92E1-AE8FC04EE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093" y="1367519"/>
            <a:ext cx="5589814" cy="1551173"/>
          </a:xfrm>
          <a:prstGeom prst="rect">
            <a:avLst/>
          </a:prstGeom>
        </p:spPr>
      </p:pic>
      <p:pic>
        <p:nvPicPr>
          <p:cNvPr id="11" name="圖片 10" descr="一張含有 螢幕擷取畫面, 水 的圖片&#10;&#10;自動產生的描述">
            <a:hlinkClick r:id="rId6" action="ppaction://hlinksldjump"/>
            <a:extLst>
              <a:ext uri="{FF2B5EF4-FFF2-40B4-BE49-F238E27FC236}">
                <a16:creationId xmlns:a16="http://schemas.microsoft.com/office/drawing/2014/main" id="{CDB8633E-76D2-46B3-AFF8-57C6EF9F9D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093" y="3095213"/>
            <a:ext cx="5589814" cy="1551173"/>
          </a:xfrm>
          <a:prstGeom prst="rect">
            <a:avLst/>
          </a:prstGeom>
        </p:spPr>
      </p:pic>
      <p:sp>
        <p:nvSpPr>
          <p:cNvPr id="16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5F7D7565-59C0-45C2-A21A-E53359393535}"/>
              </a:ext>
            </a:extLst>
          </p:cNvPr>
          <p:cNvSpPr txBox="1"/>
          <p:nvPr/>
        </p:nvSpPr>
        <p:spPr>
          <a:xfrm>
            <a:off x="2336786" y="1782968"/>
            <a:ext cx="447042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趣聞軼事：妙語如珠</a:t>
            </a:r>
          </a:p>
        </p:txBody>
      </p:sp>
      <p:sp>
        <p:nvSpPr>
          <p:cNvPr id="17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F4E161CB-A4BF-4484-A458-C288FE732398}"/>
              </a:ext>
            </a:extLst>
          </p:cNvPr>
          <p:cNvSpPr txBox="1"/>
          <p:nvPr/>
        </p:nvSpPr>
        <p:spPr>
          <a:xfrm>
            <a:off x="2336786" y="3297570"/>
            <a:ext cx="4470427" cy="107721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風也聽見詩的聲音：余光中訪談</a:t>
            </a:r>
          </a:p>
        </p:txBody>
      </p:sp>
    </p:spTree>
    <p:extLst>
      <p:ext uri="{BB962C8B-B14F-4D97-AF65-F5344CB8AC3E}">
        <p14:creationId xmlns:p14="http://schemas.microsoft.com/office/powerpoint/2010/main" val="326555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7631BBD-1931-4A7C-90BC-1CC17DA9FEE3}"/>
              </a:ext>
            </a:extLst>
          </p:cNvPr>
          <p:cNvSpPr txBox="1"/>
          <p:nvPr/>
        </p:nvSpPr>
        <p:spPr>
          <a:xfrm>
            <a:off x="351697" y="330588"/>
            <a:ext cx="493440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趣聞軼事：妙語如珠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D39B97-9BF7-4AE6-AE9A-77F10071F915}"/>
              </a:ext>
            </a:extLst>
          </p:cNvPr>
          <p:cNvSpPr/>
          <p:nvPr/>
        </p:nvSpPr>
        <p:spPr>
          <a:xfrm>
            <a:off x="345669" y="1058174"/>
            <a:ext cx="8444545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鄭愁予獲頒「國家文藝獎」後宴請眾文友，席間，鄭愁予見菜單精美，菜名講究，不禁脫口說道：「菜單如詩歌！」余光中馬上接上：「帳單如散文！」引得賓客開懷大笑，事後余光中還以此寫了一首詩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食客之歌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9D52D40-8EE6-4E65-BEA3-0EB45E4B056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342B225B-9121-4342-AE4B-EB7DC5FC091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1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7631BBD-1931-4A7C-90BC-1CC17DA9FEE3}"/>
              </a:ext>
            </a:extLst>
          </p:cNvPr>
          <p:cNvSpPr txBox="1"/>
          <p:nvPr/>
        </p:nvSpPr>
        <p:spPr>
          <a:xfrm>
            <a:off x="351697" y="330588"/>
            <a:ext cx="708324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E75B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風也聽見詩的聲音：余光中訪談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D39B97-9BF7-4AE6-AE9A-77F10071F915}"/>
              </a:ext>
            </a:extLst>
          </p:cNvPr>
          <p:cNvSpPr/>
          <p:nvPr/>
        </p:nvSpPr>
        <p:spPr>
          <a:xfrm>
            <a:off x="345669" y="1058174"/>
            <a:ext cx="5195160" cy="352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影片簡介：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本影片藉由余光中本人的自述，以及他人的評價，能於短時間內，清楚呈現余光中多年來對創作的理念，以及對臺灣文壇的貢獻。</a:t>
            </a:r>
          </a:p>
        </p:txBody>
      </p:sp>
      <p:sp>
        <p:nvSpPr>
          <p:cNvPr id="4" name="箭號: 向右 5">
            <a:extLst>
              <a:ext uri="{FF2B5EF4-FFF2-40B4-BE49-F238E27FC236}">
                <a16:creationId xmlns:a16="http://schemas.microsoft.com/office/drawing/2014/main" id="{79D52D40-8EE6-4E65-BEA3-0EB45E4B056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342B225B-9121-4342-AE4B-EB7DC5FC091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ADA85C5-043A-4EDE-BF15-813F538962D4}"/>
              </a:ext>
            </a:extLst>
          </p:cNvPr>
          <p:cNvGrpSpPr/>
          <p:nvPr/>
        </p:nvGrpSpPr>
        <p:grpSpPr>
          <a:xfrm>
            <a:off x="6002796" y="1842773"/>
            <a:ext cx="2864293" cy="2151800"/>
            <a:chOff x="6002796" y="1265830"/>
            <a:chExt cx="2864293" cy="2151800"/>
          </a:xfrm>
        </p:grpSpPr>
        <p:pic>
          <p:nvPicPr>
            <p:cNvPr id="7" name="圖片 6">
              <a:hlinkClick r:id="rId3"/>
              <a:extLst>
                <a:ext uri="{FF2B5EF4-FFF2-40B4-BE49-F238E27FC236}">
                  <a16:creationId xmlns:a16="http://schemas.microsoft.com/office/drawing/2014/main" id="{6EB4AA27-E04D-4BB2-9B67-E066F5F3A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74971" y="1810993"/>
              <a:ext cx="1725385" cy="1291682"/>
            </a:xfrm>
            <a:prstGeom prst="rect">
              <a:avLst/>
            </a:prstGeom>
          </p:spPr>
        </p:pic>
        <p:pic>
          <p:nvPicPr>
            <p:cNvPr id="8" name="圖片 7">
              <a:hlinkClick r:id="rId3"/>
              <a:extLst>
                <a:ext uri="{FF2B5EF4-FFF2-40B4-BE49-F238E27FC236}">
                  <a16:creationId xmlns:a16="http://schemas.microsoft.com/office/drawing/2014/main" id="{C98D9658-66BD-4972-874F-E1E533FB0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2796" y="1265830"/>
              <a:ext cx="2864293" cy="2151800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BB61F24-AD08-4B3C-B1A1-0A9C2530F602}"/>
              </a:ext>
            </a:extLst>
          </p:cNvPr>
          <p:cNvSpPr/>
          <p:nvPr/>
        </p:nvSpPr>
        <p:spPr>
          <a:xfrm>
            <a:off x="6002796" y="4044283"/>
            <a:ext cx="2864293" cy="36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推薦開始時間：</a:t>
            </a:r>
            <a:r>
              <a:rPr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1:37</a:t>
            </a:r>
          </a:p>
        </p:txBody>
      </p:sp>
    </p:spTree>
    <p:extLst>
      <p:ext uri="{BB962C8B-B14F-4D97-AF65-F5344CB8AC3E}">
        <p14:creationId xmlns:p14="http://schemas.microsoft.com/office/powerpoint/2010/main" val="9087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E03A58-5537-4E2A-A22D-BE9DD9026DDA}"/>
              </a:ext>
            </a:extLst>
          </p:cNvPr>
          <p:cNvSpPr/>
          <p:nvPr/>
        </p:nvSpPr>
        <p:spPr>
          <a:xfrm>
            <a:off x="-1" y="285430"/>
            <a:ext cx="2373087" cy="688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08799BF-F067-48FB-841E-AF8B1BC22CBF}"/>
              </a:ext>
            </a:extLst>
          </p:cNvPr>
          <p:cNvSpPr txBox="1"/>
          <p:nvPr/>
        </p:nvSpPr>
        <p:spPr>
          <a:xfrm>
            <a:off x="297518" y="332708"/>
            <a:ext cx="254909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13DC244-7AC0-4A82-86DE-A842936B3965}"/>
              </a:ext>
            </a:extLst>
          </p:cNvPr>
          <p:cNvSpPr txBox="1"/>
          <p:nvPr/>
        </p:nvSpPr>
        <p:spPr>
          <a:xfrm>
            <a:off x="0" y="367481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DA67D5A-514D-4458-B282-80BCEFFC829D}"/>
              </a:ext>
            </a:extLst>
          </p:cNvPr>
          <p:cNvSpPr/>
          <p:nvPr/>
        </p:nvSpPr>
        <p:spPr>
          <a:xfrm>
            <a:off x="345669" y="1101717"/>
            <a:ext cx="8531631" cy="3920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作者從小在戰亂中長大，父親征戰各地，母親日日期待著丈夫歸來。作者成年後，將童年經歷、感受與母親感懷融合，寫成本詩，是一首別具情味的 </a:t>
            </a:r>
            <a:r>
              <a:rPr lang="zh-TW" altLang="en-US" sz="30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閨怨詩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作者建議把本詩時空背景置於中、日抗戰時期，讓思婦與歸人之間，增加一重</a:t>
            </a:r>
            <a:r>
              <a:rPr lang="zh-TW" altLang="en-US" sz="30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無法主控的外在因素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，令思念更漫長而且茫然。</a:t>
            </a:r>
          </a:p>
        </p:txBody>
      </p:sp>
      <p:sp>
        <p:nvSpPr>
          <p:cNvPr id="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98E4080-B6A5-496D-9396-F09605CFB1A3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80F07FDD-3D29-4219-87A2-86178BDADC7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hlinkClick r:id="rId5" action="ppaction://hlinksldjump"/>
            <a:extLst>
              <a:ext uri="{FF2B5EF4-FFF2-40B4-BE49-F238E27FC236}">
                <a16:creationId xmlns:a16="http://schemas.microsoft.com/office/drawing/2014/main" id="{D48643D7-55C2-427D-94EE-4757C6689683}"/>
              </a:ext>
            </a:extLst>
          </p:cNvPr>
          <p:cNvSpPr/>
          <p:nvPr/>
        </p:nvSpPr>
        <p:spPr>
          <a:xfrm>
            <a:off x="1515259" y="2811324"/>
            <a:ext cx="1331355" cy="497504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一張含有 鏡 的圖片&#10;&#10;自動產生的描述">
            <a:hlinkClick r:id="rId5" action="ppaction://hlinksldjump"/>
            <a:extLst>
              <a:ext uri="{FF2B5EF4-FFF2-40B4-BE49-F238E27FC236}">
                <a16:creationId xmlns:a16="http://schemas.microsoft.com/office/drawing/2014/main" id="{E7708F7C-8906-405B-AE06-D75997C44F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4882">
            <a:off x="2741289" y="2957237"/>
            <a:ext cx="199767" cy="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2B1D549-7646-4C64-A27D-C9DB039935AB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2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04404DF-A5D2-4E02-9E33-C2A2DE7F8635}"/>
              </a:ext>
            </a:extLst>
          </p:cNvPr>
          <p:cNvSpPr txBox="1"/>
          <p:nvPr/>
        </p:nvSpPr>
        <p:spPr>
          <a:xfrm>
            <a:off x="1263093" y="115613"/>
            <a:ext cx="71086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2FFBD2A-7E84-49B3-ABBA-54A5A296E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余光中詩歌有何特色？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8C0AEA2-0FE0-4634-A3FB-C8CE82918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7963820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余光中善於汲取中、西文學養分，詩作融會傳統與現代，題材廣闊且風格多變，意象精準，節奏鏗鏘有力。</a:t>
            </a: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E21100B-C31A-4063-80A3-5B3B22C7324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289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0796A6C-00F2-4D3B-A0EB-33C9054FCD53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F5397B1-35F7-4271-9122-30C67004C964}"/>
              </a:ext>
            </a:extLst>
          </p:cNvPr>
          <p:cNvSpPr txBox="1"/>
          <p:nvPr/>
        </p:nvSpPr>
        <p:spPr>
          <a:xfrm>
            <a:off x="1263093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3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5B00291-96AF-44D2-B22C-2460E0823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除了新詩，余光中還有什麼文學成就？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3C5AE08-30BD-4394-8006-7FD20250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957970"/>
            <a:ext cx="7931164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散文、文學批評、翻譯、編輯等。</a:t>
            </a: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B602541-A209-422A-B8D6-6AE16966ED9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8906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>
            <a:extLst>
              <a:ext uri="{FF2B5EF4-FFF2-40B4-BE49-F238E27FC236}">
                <a16:creationId xmlns:a16="http://schemas.microsoft.com/office/drawing/2014/main" id="{34ADF79F-0B72-45B2-9419-EC36AB0AB2B0}"/>
              </a:ext>
            </a:extLst>
          </p:cNvPr>
          <p:cNvSpPr txBox="1"/>
          <p:nvPr/>
        </p:nvSpPr>
        <p:spPr>
          <a:xfrm>
            <a:off x="2609850" y="1557875"/>
            <a:ext cx="3924300" cy="151612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48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8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紅燭</a:t>
            </a:r>
            <a:r>
              <a:rPr lang="en-US" altLang="zh-TW" sz="48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pPr algn="ctr">
              <a:lnSpc>
                <a:spcPct val="120000"/>
              </a:lnSpc>
            </a:pPr>
            <a:r>
              <a:rPr lang="zh-TW" altLang="en-US" sz="3200" b="1" spc="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 文 探 究</a:t>
            </a:r>
          </a:p>
        </p:txBody>
      </p:sp>
    </p:spTree>
    <p:extLst>
      <p:ext uri="{BB962C8B-B14F-4D97-AF65-F5344CB8AC3E}">
        <p14:creationId xmlns:p14="http://schemas.microsoft.com/office/powerpoint/2010/main" val="34652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三十五年前有一對紅燭</a:t>
            </a:r>
          </a:p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曾經照耀年輕的洞房</a:t>
            </a:r>
          </a:p>
          <a:p>
            <a:pPr algn="just">
              <a:lnSpc>
                <a:spcPct val="200000"/>
              </a:lnSpc>
            </a:pPr>
            <a:r>
              <a:rPr lang="en-US" altLang="zh-TW" sz="3200" spc="-51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且用這麼古典的名字</a:t>
            </a:r>
          </a:p>
          <a:p>
            <a:pPr algn="just">
              <a:lnSpc>
                <a:spcPct val="200000"/>
              </a:lnSpc>
            </a:pPr>
            <a:r>
              <a:rPr lang="zh-TW" altLang="en-US" sz="3200" spc="-51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追念廈門街那間斗室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253374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第一～四句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P.132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48">
            <a:extLst>
              <a:ext uri="{FF2B5EF4-FFF2-40B4-BE49-F238E27FC236}">
                <a16:creationId xmlns:a16="http://schemas.microsoft.com/office/drawing/2014/main" id="{7DD5CB90-A412-4A8A-AD84-B8F3FD0E6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284" y="971597"/>
            <a:ext cx="24577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追述示現、視覺摹寫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7C330889-F4D4-4F12-9586-1AAD5298AD39}"/>
              </a:ext>
            </a:extLst>
          </p:cNvPr>
          <p:cNvGrpSpPr/>
          <p:nvPr/>
        </p:nvGrpSpPr>
        <p:grpSpPr>
          <a:xfrm>
            <a:off x="378790" y="994784"/>
            <a:ext cx="3752963" cy="1651469"/>
            <a:chOff x="283395" y="4241561"/>
            <a:chExt cx="3752963" cy="1651469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78AECFB8-62AF-4FAF-B641-5543CE224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8310" y="5245030"/>
              <a:ext cx="128048" cy="648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7D446EC6-8EF2-4076-AE9D-D64260C4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1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0E31763-15EF-4CEC-875A-A7ADA5DF7E92}"/>
              </a:ext>
            </a:extLst>
          </p:cNvPr>
          <p:cNvSpPr txBox="1"/>
          <p:nvPr/>
        </p:nvSpPr>
        <p:spPr>
          <a:xfrm>
            <a:off x="6658658" y="114687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詩旨</a:t>
            </a:r>
          </a:p>
        </p:txBody>
      </p:sp>
      <p:sp>
        <p:nvSpPr>
          <p:cNvPr id="1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F91FDDD-970F-43C8-99FD-6F3D73B60A98}"/>
              </a:ext>
            </a:extLst>
          </p:cNvPr>
          <p:cNvSpPr txBox="1"/>
          <p:nvPr/>
        </p:nvSpPr>
        <p:spPr>
          <a:xfrm>
            <a:off x="7327853" y="114687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1F4E79"/>
                </a:solidFill>
              </a:rPr>
              <a:t>段析</a:t>
            </a:r>
          </a:p>
        </p:txBody>
      </p:sp>
    </p:spTree>
    <p:extLst>
      <p:ext uri="{BB962C8B-B14F-4D97-AF65-F5344CB8AC3E}">
        <p14:creationId xmlns:p14="http://schemas.microsoft.com/office/powerpoint/2010/main" val="7937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追述過往。以結婚時的一對紅燭比喻婚姻中的夫妻，情景交融。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0" y="115613"/>
            <a:ext cx="4608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53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第一～四句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詩旨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AEACC36-EB43-4AEA-8611-83541B8D464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0137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以追述示現手法，摹寫三十五年前新婚洞房中的一對紅燭，充滿懷念之情。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608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58856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第一～四句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C15655F-FFC2-465B-A897-2403682A73C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62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迄今仍然並排地燒著</a:t>
            </a:r>
          </a:p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仍然相互眷顧地照著</a:t>
            </a:r>
          </a:p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照著我們的來路，去路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341067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第五～九句</a:t>
            </a:r>
          </a:p>
        </p:txBody>
      </p:sp>
      <p:sp>
        <p:nvSpPr>
          <p:cNvPr id="11" name="文字方塊 48">
            <a:extLst>
              <a:ext uri="{FF2B5EF4-FFF2-40B4-BE49-F238E27FC236}">
                <a16:creationId xmlns:a16="http://schemas.microsoft.com/office/drawing/2014/main" id="{710F85EC-97D8-41AB-8B30-C4B57B69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15" y="968942"/>
            <a:ext cx="136878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借喻、類疊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B0EB93F9-0C3B-40F5-8445-A55690E98918}"/>
              </a:ext>
            </a:extLst>
          </p:cNvPr>
          <p:cNvGrpSpPr/>
          <p:nvPr/>
        </p:nvGrpSpPr>
        <p:grpSpPr>
          <a:xfrm>
            <a:off x="411120" y="992129"/>
            <a:ext cx="3766510" cy="1870524"/>
            <a:chOff x="283395" y="4241561"/>
            <a:chExt cx="3766510" cy="1870524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7F09D34E-5CC0-45DD-A1A5-03AE34910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1857" y="5464085"/>
              <a:ext cx="128048" cy="648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74A604D7-9919-431F-863C-CC26FAB20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65FFED9-E8F8-4617-885B-DBB925BE3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582" y="1200563"/>
            <a:ext cx="43259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喻指夫妻新婚至今，互相扶持、彼此溫暖的生活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FC07EEB4-BFA5-4054-86BA-5CE4A599B73A}"/>
              </a:ext>
            </a:extLst>
          </p:cNvPr>
          <p:cNvCxnSpPr>
            <a:cxnSpLocks/>
          </p:cNvCxnSpPr>
          <p:nvPr/>
        </p:nvCxnSpPr>
        <p:spPr>
          <a:xfrm>
            <a:off x="2074696" y="1660873"/>
            <a:ext cx="197488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>
            <a:extLst>
              <a:ext uri="{FF2B5EF4-FFF2-40B4-BE49-F238E27FC236}">
                <a16:creationId xmlns:a16="http://schemas.microsoft.com/office/drawing/2014/main" id="{39B8AE40-93FE-4AA9-A635-E00EFB38A7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696" y="1732881"/>
            <a:ext cx="609550" cy="298679"/>
          </a:xfrm>
          <a:prstGeom prst="rect">
            <a:avLst/>
          </a:prstGeom>
        </p:spPr>
      </p:pic>
      <p:sp>
        <p:nvSpPr>
          <p:cNvPr id="23" name="文字方塊 48">
            <a:extLst>
              <a:ext uri="{FF2B5EF4-FFF2-40B4-BE49-F238E27FC236}">
                <a16:creationId xmlns:a16="http://schemas.microsoft.com/office/drawing/2014/main" id="{A8877B1B-5AED-410B-9D01-2D8617F0A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15" y="3403495"/>
            <a:ext cx="136878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映襯、類疊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3203218-0158-4F11-B81F-ECFD8900D1C5}"/>
              </a:ext>
            </a:extLst>
          </p:cNvPr>
          <p:cNvGrpSpPr/>
          <p:nvPr/>
        </p:nvGrpSpPr>
        <p:grpSpPr>
          <a:xfrm>
            <a:off x="411120" y="3426682"/>
            <a:ext cx="4160880" cy="651326"/>
            <a:chOff x="283395" y="4241561"/>
            <a:chExt cx="4160880" cy="651326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E8BF1722-A2E3-49E5-B8C6-CCFA49652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6227" y="4244887"/>
              <a:ext cx="128048" cy="648000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9159DF22-1D45-4192-933A-743FFAC6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DF8858EF-45F7-4F60-9A08-A6AA66439CE3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P.132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37BA76E5-3AED-4C4F-8C69-703A289C4CD4}"/>
              </a:ext>
            </a:extLst>
          </p:cNvPr>
          <p:cNvSpPr txBox="1"/>
          <p:nvPr/>
        </p:nvSpPr>
        <p:spPr>
          <a:xfrm>
            <a:off x="5989463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詩旨</a:t>
            </a:r>
          </a:p>
        </p:txBody>
      </p:sp>
      <p:sp>
        <p:nvSpPr>
          <p:cNvPr id="30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C4DEBF92-9F0B-450D-AE3E-0B8B83029635}"/>
              </a:ext>
            </a:extLst>
          </p:cNvPr>
          <p:cNvSpPr txBox="1"/>
          <p:nvPr/>
        </p:nvSpPr>
        <p:spPr>
          <a:xfrm>
            <a:off x="6658658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1F4E79"/>
                </a:solidFill>
              </a:rPr>
              <a:t>段析</a:t>
            </a:r>
          </a:p>
        </p:txBody>
      </p:sp>
      <p:sp>
        <p:nvSpPr>
          <p:cNvPr id="3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FD2F5C7A-F6E8-436C-87C1-63E532986DDD}"/>
              </a:ext>
            </a:extLst>
          </p:cNvPr>
          <p:cNvSpPr txBox="1"/>
          <p:nvPr/>
        </p:nvSpPr>
        <p:spPr>
          <a:xfrm>
            <a:off x="7327853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</p:spTree>
    <p:extLst>
      <p:ext uri="{BB962C8B-B14F-4D97-AF65-F5344CB8AC3E}">
        <p14:creationId xmlns:p14="http://schemas.microsoft.com/office/powerpoint/2010/main" val="13769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23" grpId="0"/>
      <p:bldP spid="23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230473"/>
            <a:ext cx="8340544" cy="320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燭啊愈燒愈短</a:t>
            </a:r>
          </a:p>
          <a:p>
            <a:pPr algn="just">
              <a:lnSpc>
                <a:spcPct val="3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夜啊愈熬愈長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05B5728-3AD0-4C08-99AC-B0DA38A7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743" y="1243656"/>
            <a:ext cx="44304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8000" indent="-288000">
              <a:buFont typeface="+mj-lt"/>
              <a:buAutoNum type="arabicPeriod"/>
            </a:pP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二句對比出生命的光熱愈來愈短，感受到的黑暗痛苦卻愈來愈長</a:t>
            </a:r>
          </a:p>
          <a:p>
            <a:pPr marL="288000" indent="-288000">
              <a:buFont typeface="+mj-lt"/>
              <a:buAutoNum type="arabicPeriod"/>
            </a:pP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各低兩格，且較鄰近詩句短，可比擬兩枝紅燭並列且愈燒愈短的形象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F8566D6-3411-45DF-9292-C298C6756A67}"/>
              </a:ext>
            </a:extLst>
          </p:cNvPr>
          <p:cNvCxnSpPr>
            <a:cxnSpLocks/>
          </p:cNvCxnSpPr>
          <p:nvPr/>
        </p:nvCxnSpPr>
        <p:spPr>
          <a:xfrm>
            <a:off x="1275443" y="1669450"/>
            <a:ext cx="240247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A9AA3F21-272D-4A9D-B9D4-EDC163E02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443" y="1741458"/>
            <a:ext cx="609550" cy="298679"/>
          </a:xfrm>
          <a:prstGeom prst="rect">
            <a:avLst/>
          </a:prstGeom>
        </p:spPr>
      </p:pic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BD10CAA1-3FB8-49DF-A3C1-1056F50F3BF5}"/>
              </a:ext>
            </a:extLst>
          </p:cNvPr>
          <p:cNvCxnSpPr>
            <a:cxnSpLocks/>
          </p:cNvCxnSpPr>
          <p:nvPr/>
        </p:nvCxnSpPr>
        <p:spPr>
          <a:xfrm>
            <a:off x="1275443" y="3383103"/>
            <a:ext cx="240247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48">
            <a:extLst>
              <a:ext uri="{FF2B5EF4-FFF2-40B4-BE49-F238E27FC236}">
                <a16:creationId xmlns:a16="http://schemas.microsoft.com/office/drawing/2014/main" id="{CC9B161F-E269-4F3B-847E-7E710EF2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495" y="968942"/>
            <a:ext cx="136878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映襯、類疊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13D4F1BA-6EB7-47DE-9277-B021E399CDF3}"/>
              </a:ext>
            </a:extLst>
          </p:cNvPr>
          <p:cNvGrpSpPr/>
          <p:nvPr/>
        </p:nvGrpSpPr>
        <p:grpSpPr>
          <a:xfrm>
            <a:off x="1221000" y="992129"/>
            <a:ext cx="2520944" cy="2357109"/>
            <a:chOff x="283395" y="4241561"/>
            <a:chExt cx="2520944" cy="2357109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B9A963F3-7606-4253-B7AC-513C0601B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6291" y="5950670"/>
              <a:ext cx="128048" cy="648000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EDED3807-BC04-4B17-8A28-E1ECB6B4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79DF62A0-3690-4438-937E-F85EB69B28FD}"/>
              </a:ext>
            </a:extLst>
          </p:cNvPr>
          <p:cNvSpPr/>
          <p:nvPr/>
        </p:nvSpPr>
        <p:spPr>
          <a:xfrm>
            <a:off x="7990623" y="0"/>
            <a:ext cx="1153378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P.132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C5C1E4E6-EA79-448F-B22E-56C3FC3DEE74}"/>
              </a:ext>
            </a:extLst>
          </p:cNvPr>
          <p:cNvSpPr txBox="1"/>
          <p:nvPr/>
        </p:nvSpPr>
        <p:spPr>
          <a:xfrm>
            <a:off x="5989463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詩旨</a:t>
            </a:r>
          </a:p>
        </p:txBody>
      </p:sp>
      <p:sp>
        <p:nvSpPr>
          <p:cNvPr id="26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3F31AAC3-A93D-48B8-8FF4-02C40188A0F0}"/>
              </a:ext>
            </a:extLst>
          </p:cNvPr>
          <p:cNvSpPr txBox="1"/>
          <p:nvPr/>
        </p:nvSpPr>
        <p:spPr>
          <a:xfrm>
            <a:off x="6658658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1F4E79"/>
                </a:solidFill>
              </a:rPr>
              <a:t>段析</a:t>
            </a:r>
          </a:p>
        </p:txBody>
      </p:sp>
      <p:sp>
        <p:nvSpPr>
          <p:cNvPr id="2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B10416E-221D-422B-8EFA-38412B203DF1}"/>
              </a:ext>
            </a:extLst>
          </p:cNvPr>
          <p:cNvSpPr txBox="1"/>
          <p:nvPr/>
        </p:nvSpPr>
        <p:spPr>
          <a:xfrm>
            <a:off x="7327853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341067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第五～九句</a:t>
            </a:r>
          </a:p>
        </p:txBody>
      </p:sp>
    </p:spTree>
    <p:extLst>
      <p:ext uri="{BB962C8B-B14F-4D97-AF65-F5344CB8AC3E}">
        <p14:creationId xmlns:p14="http://schemas.microsoft.com/office/powerpoint/2010/main" val="36977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眼前情景。燭火由明亮到漸暗，象徵夫妻由青春到年老。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1" y="115613"/>
            <a:ext cx="4608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72191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第五～九句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詩旨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9348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以紅燭燃燒漸短，象徵夫妻未來相處時間也會愈來愈短，飽含眷戀不捨深情。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0" y="115613"/>
            <a:ext cx="4608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39067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第五～九句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0A08539-7C98-488F-B83B-2A2B8477C1C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008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A982306-695C-4C3C-8867-038358C1CF5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418FE59-8F34-4FBE-B84B-790AA9AA872B}"/>
              </a:ext>
            </a:extLst>
          </p:cNvPr>
          <p:cNvSpPr txBox="1"/>
          <p:nvPr/>
        </p:nvSpPr>
        <p:spPr>
          <a:xfrm>
            <a:off x="339209" y="406285"/>
            <a:ext cx="2501962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zh-TW" altLang="en-US" sz="3200" b="1" spc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閨怨詩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3D105C9-801B-48FE-9404-9D44861C1E42}"/>
              </a:ext>
            </a:extLst>
          </p:cNvPr>
          <p:cNvSpPr/>
          <p:nvPr/>
        </p:nvSpPr>
        <p:spPr>
          <a:xfrm>
            <a:off x="345667" y="1031746"/>
            <a:ext cx="8406447" cy="2966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以描寫婦女獨守空閨、表達失意哀怨之情為題材的詩。閨，內室。</a:t>
            </a:r>
          </a:p>
          <a:p>
            <a:pPr marL="288000" indent="-288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閨怨詩的情緒傾向，以寂寞、怨恨、惆悵居多；怨因則以征戰最多，離別的次之，遠遊和覓封侯的也不少。</a:t>
            </a:r>
          </a:p>
        </p:txBody>
      </p:sp>
    </p:spTree>
    <p:extLst>
      <p:ext uri="{BB962C8B-B14F-4D97-AF65-F5344CB8AC3E}">
        <p14:creationId xmlns:p14="http://schemas.microsoft.com/office/powerpoint/2010/main" val="10576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詩中以一對紅燭「並排地燒著」，可能的象徵意義為何？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全詩以一對紅燭「並排地燒著」的意象，象徵夫妻新婚到老，互相扶持，溫暖彼此的生活。</a:t>
            </a:r>
          </a:p>
        </p:txBody>
      </p:sp>
      <p:sp>
        <p:nvSpPr>
          <p:cNvPr id="1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862ED09-D0B4-45D5-9385-426884039DD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2B1D549-7646-4C64-A27D-C9DB039935AB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4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04404DF-A5D2-4E02-9E33-C2A2DE7F8635}"/>
              </a:ext>
            </a:extLst>
          </p:cNvPr>
          <p:cNvSpPr txBox="1"/>
          <p:nvPr/>
        </p:nvSpPr>
        <p:spPr>
          <a:xfrm>
            <a:off x="1263093" y="115613"/>
            <a:ext cx="71086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問題</a:t>
            </a:r>
            <a:r>
              <a:rPr lang="en-US" altLang="zh-TW" dirty="0">
                <a:solidFill>
                  <a:schemeClr val="bg1"/>
                </a:solidFill>
              </a:rPr>
              <a:t>5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詩中有兩處各低兩格的詩句，作者可能的用意為何？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詩中「且用這麼古典的名字／追念廈門街那間斗室」各低兩格，可以區別現在與過去時空，回憶新婚時的美麗時光。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「燭啊愈燒愈短／夜啊愈熬愈長」亦各低兩格，且較鄰近詩句短，可比擬兩枝紅燭並列且愈燒愈短的形象，象徵生命快到盡頭。</a:t>
            </a:r>
          </a:p>
        </p:txBody>
      </p:sp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0796A6C-00F2-4D3B-A0EB-33C9054FCD53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F5397B1-35F7-4271-9122-30C67004C964}"/>
              </a:ext>
            </a:extLst>
          </p:cNvPr>
          <p:cNvSpPr txBox="1"/>
          <p:nvPr/>
        </p:nvSpPr>
        <p:spPr>
          <a:xfrm>
            <a:off x="1263093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rgbClr val="1F4E79"/>
                </a:solidFill>
              </a:rPr>
              <a:t>問題</a:t>
            </a:r>
            <a:r>
              <a:rPr lang="en-US" altLang="zh-TW" dirty="0">
                <a:solidFill>
                  <a:srgbClr val="1F4E79"/>
                </a:solidFill>
              </a:rPr>
              <a:t>5</a:t>
            </a:r>
            <a:endParaRPr lang="zh-CN" altLang="en-US" dirty="0">
              <a:solidFill>
                <a:srgbClr val="1F4E79"/>
              </a:solidFill>
            </a:endParaRP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862ED09-D0B4-45D5-9385-426884039DD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050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3405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最後的一陣黑風吹過</a:t>
            </a:r>
          </a:p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那一根會先熄呢，曳著白煙？</a:t>
            </a:r>
          </a:p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剩下另一根流著熱淚</a:t>
            </a:r>
          </a:p>
        </p:txBody>
      </p:sp>
      <p:sp>
        <p:nvSpPr>
          <p:cNvPr id="8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294014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十九句</a:t>
            </a:r>
          </a:p>
        </p:txBody>
      </p:sp>
      <p:sp>
        <p:nvSpPr>
          <p:cNvPr id="22" name="文字方塊 48">
            <a:extLst>
              <a:ext uri="{FF2B5EF4-FFF2-40B4-BE49-F238E27FC236}">
                <a16:creationId xmlns:a16="http://schemas.microsoft.com/office/drawing/2014/main" id="{92F00095-41BB-4227-961A-6A4B7A646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15" y="955396"/>
            <a:ext cx="55598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借喻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0DBEE2FC-AC38-4230-9C78-2880CE4652D3}"/>
              </a:ext>
            </a:extLst>
          </p:cNvPr>
          <p:cNvGrpSpPr/>
          <p:nvPr/>
        </p:nvGrpSpPr>
        <p:grpSpPr>
          <a:xfrm>
            <a:off x="411120" y="978583"/>
            <a:ext cx="3780056" cy="651326"/>
            <a:chOff x="283395" y="4241561"/>
            <a:chExt cx="3780056" cy="651326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9AD7A786-DF27-4821-B494-3FE6F7F42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5403" y="4244887"/>
              <a:ext cx="128048" cy="648000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B7A70E5C-69E1-4DD5-8C1A-607C234DF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31" name="文字方塊 48">
            <a:extLst>
              <a:ext uri="{FF2B5EF4-FFF2-40B4-BE49-F238E27FC236}">
                <a16:creationId xmlns:a16="http://schemas.microsoft.com/office/drawing/2014/main" id="{C31C80BA-1B0B-472B-B7A8-C1AE88C8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15" y="2196170"/>
            <a:ext cx="40036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借喻、懸問、視覺摹寫、預言示現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AAD9C9DE-AE29-4365-B25C-3637D8A57CD4}"/>
              </a:ext>
            </a:extLst>
          </p:cNvPr>
          <p:cNvGrpSpPr/>
          <p:nvPr/>
        </p:nvGrpSpPr>
        <p:grpSpPr>
          <a:xfrm>
            <a:off x="411120" y="2219357"/>
            <a:ext cx="4955704" cy="651326"/>
            <a:chOff x="283395" y="4241561"/>
            <a:chExt cx="4955704" cy="651326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E3A2F0CB-5BB5-432C-856A-DE5EBEBDC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1051" y="4244887"/>
              <a:ext cx="128048" cy="648000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94EE35EA-2681-4644-9E04-F8C4CE338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F1504BA-2E1C-4208-92F5-5DFB1C449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17" y="1667482"/>
            <a:ext cx="66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紅燭突然被暗處的黑風吹熄，象徵生命忽然消失</a:t>
            </a: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1BD2E795-F059-4170-BEBD-52FE06A4795A}"/>
              </a:ext>
            </a:extLst>
          </p:cNvPr>
          <p:cNvCxnSpPr>
            <a:cxnSpLocks/>
          </p:cNvCxnSpPr>
          <p:nvPr/>
        </p:nvCxnSpPr>
        <p:spPr>
          <a:xfrm>
            <a:off x="460065" y="1669450"/>
            <a:ext cx="360306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片 36">
            <a:extLst>
              <a:ext uri="{FF2B5EF4-FFF2-40B4-BE49-F238E27FC236}">
                <a16:creationId xmlns:a16="http://schemas.microsoft.com/office/drawing/2014/main" id="{D28D60CE-477C-4583-95C3-B9A77FC80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65" y="1741458"/>
            <a:ext cx="609550" cy="298679"/>
          </a:xfrm>
          <a:prstGeom prst="rect">
            <a:avLst/>
          </a:prstGeom>
        </p:spPr>
      </p:pic>
      <p:sp>
        <p:nvSpPr>
          <p:cNvPr id="38" name="文字方塊 48">
            <a:extLst>
              <a:ext uri="{FF2B5EF4-FFF2-40B4-BE49-F238E27FC236}">
                <a16:creationId xmlns:a16="http://schemas.microsoft.com/office/drawing/2014/main" id="{F70B34C6-5D36-4E1F-80B5-752E25944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15" y="3407622"/>
            <a:ext cx="86755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人性化</a:t>
            </a: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DF4A4419-9272-409F-91CC-BE7B84A5654D}"/>
              </a:ext>
            </a:extLst>
          </p:cNvPr>
          <p:cNvGrpSpPr/>
          <p:nvPr/>
        </p:nvGrpSpPr>
        <p:grpSpPr>
          <a:xfrm>
            <a:off x="411120" y="3430809"/>
            <a:ext cx="3780056" cy="651326"/>
            <a:chOff x="283395" y="4241561"/>
            <a:chExt cx="3780056" cy="651326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F3300047-AEF9-43C2-9A55-694878E2D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5403" y="4244887"/>
              <a:ext cx="128048" cy="648000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1FA1614A-927A-4B6E-BE59-8A12BBA10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0D7596EA-A6DE-4270-8A52-DD4301F51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17" y="4105302"/>
            <a:ext cx="55060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和前句兩相對比，強化陰陽兩隔的痛苦，不捨之情油然而生</a:t>
            </a:r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A0CA4C9B-FC6D-4861-8F7A-1D0FB3336A7B}"/>
              </a:ext>
            </a:extLst>
          </p:cNvPr>
          <p:cNvCxnSpPr>
            <a:cxnSpLocks/>
          </p:cNvCxnSpPr>
          <p:nvPr/>
        </p:nvCxnSpPr>
        <p:spPr>
          <a:xfrm>
            <a:off x="460065" y="4107270"/>
            <a:ext cx="360306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圖片 43">
            <a:extLst>
              <a:ext uri="{FF2B5EF4-FFF2-40B4-BE49-F238E27FC236}">
                <a16:creationId xmlns:a16="http://schemas.microsoft.com/office/drawing/2014/main" id="{A534669B-D880-4B11-BE73-1B8FE00CF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65" y="4179278"/>
            <a:ext cx="609550" cy="298679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B20EBE1E-27B2-4576-8B8F-A3B16553DD07}"/>
              </a:ext>
            </a:extLst>
          </p:cNvPr>
          <p:cNvSpPr/>
          <p:nvPr/>
        </p:nvSpPr>
        <p:spPr>
          <a:xfrm>
            <a:off x="7382933" y="0"/>
            <a:ext cx="1761067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P.132~P.133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08BE3DE5-B5F9-48F7-B0C1-9E0804F88F68}"/>
              </a:ext>
            </a:extLst>
          </p:cNvPr>
          <p:cNvSpPr txBox="1"/>
          <p:nvPr/>
        </p:nvSpPr>
        <p:spPr>
          <a:xfrm>
            <a:off x="4292382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詩旨</a:t>
            </a:r>
          </a:p>
        </p:txBody>
      </p:sp>
      <p:sp>
        <p:nvSpPr>
          <p:cNvPr id="4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610BF37C-C8ED-46B2-979D-F784B9DDD422}"/>
              </a:ext>
            </a:extLst>
          </p:cNvPr>
          <p:cNvSpPr txBox="1"/>
          <p:nvPr/>
        </p:nvSpPr>
        <p:spPr>
          <a:xfrm>
            <a:off x="4961577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1F4E79"/>
                </a:solidFill>
              </a:rPr>
              <a:t>段析</a:t>
            </a:r>
          </a:p>
        </p:txBody>
      </p:sp>
      <p:sp>
        <p:nvSpPr>
          <p:cNvPr id="48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6B02ECAA-22FD-48B3-A687-8D80504BC4CF}"/>
              </a:ext>
            </a:extLst>
          </p:cNvPr>
          <p:cNvSpPr txBox="1"/>
          <p:nvPr/>
        </p:nvSpPr>
        <p:spPr>
          <a:xfrm>
            <a:off x="5630772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49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C15E5B6-3A1F-4403-A2BE-E48BB44A7448}"/>
              </a:ext>
            </a:extLst>
          </p:cNvPr>
          <p:cNvSpPr txBox="1"/>
          <p:nvPr/>
        </p:nvSpPr>
        <p:spPr>
          <a:xfrm>
            <a:off x="6299967" y="115613"/>
            <a:ext cx="101010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9868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1" grpId="0"/>
      <p:bldP spid="31" grpId="1"/>
      <p:bldP spid="35" grpId="0"/>
      <p:bldP spid="35" grpId="1"/>
      <p:bldP spid="38" grpId="0"/>
      <p:bldP spid="38" grpId="1"/>
      <p:bldP spid="42" grpId="0"/>
      <p:bldP spid="42" grpId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783928"/>
            <a:ext cx="8340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獨自去抵抗四周的夜寒</a:t>
            </a:r>
          </a:p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最好是一口氣同時吹熄</a:t>
            </a:r>
          </a:p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讓兩股輕煙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綢 繆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成一股</a:t>
            </a:r>
          </a:p>
          <a:p>
            <a:pPr algn="just">
              <a:lnSpc>
                <a:spcPct val="20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同時化入夜色的空無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299432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十九句</a:t>
            </a:r>
          </a:p>
        </p:txBody>
      </p:sp>
      <p:sp>
        <p:nvSpPr>
          <p:cNvPr id="15" name="文字方塊 48">
            <a:extLst>
              <a:ext uri="{FF2B5EF4-FFF2-40B4-BE49-F238E27FC236}">
                <a16:creationId xmlns:a16="http://schemas.microsoft.com/office/drawing/2014/main" id="{A5EDDA49-C3BE-49C5-8546-ECDA68C96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15" y="955396"/>
            <a:ext cx="8472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人性化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70D9A59D-7C7F-4534-A3F4-4107C4F23378}"/>
              </a:ext>
            </a:extLst>
          </p:cNvPr>
          <p:cNvGrpSpPr/>
          <p:nvPr/>
        </p:nvGrpSpPr>
        <p:grpSpPr>
          <a:xfrm>
            <a:off x="411120" y="978583"/>
            <a:ext cx="4174874" cy="651326"/>
            <a:chOff x="283395" y="4241561"/>
            <a:chExt cx="4174874" cy="651326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EF5817A9-2854-4C42-BEDA-51F46E955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0221" y="4244887"/>
              <a:ext cx="128048" cy="648000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D6728999-006A-4957-81C2-1D3D84083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19" name="文字方塊 48">
            <a:extLst>
              <a:ext uri="{FF2B5EF4-FFF2-40B4-BE49-F238E27FC236}">
                <a16:creationId xmlns:a16="http://schemas.microsoft.com/office/drawing/2014/main" id="{F7CAB89D-C301-47C0-879C-C217030BE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15" y="2912889"/>
            <a:ext cx="19163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視覺摹寫、借喻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4F2A01B7-872F-4BE0-9D1E-792145338D7D}"/>
              </a:ext>
            </a:extLst>
          </p:cNvPr>
          <p:cNvGrpSpPr/>
          <p:nvPr/>
        </p:nvGrpSpPr>
        <p:grpSpPr>
          <a:xfrm>
            <a:off x="411120" y="2936076"/>
            <a:ext cx="3761701" cy="1648986"/>
            <a:chOff x="283395" y="4241561"/>
            <a:chExt cx="3761701" cy="1648986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6A0E85B1-C9A7-46B9-A6EB-7472AF6C0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048" y="5242547"/>
              <a:ext cx="128048" cy="648000"/>
            </a:xfrm>
            <a:prstGeom prst="rect">
              <a:avLst/>
            </a:prstGeom>
          </p:spPr>
        </p:pic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AED03A22-57C2-4CDF-946D-F78E5C38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41E4927-3386-4A6A-9E3E-CDD4C5798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65" y="3147831"/>
            <a:ext cx="41954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象徵兩人的靈魂纏繞合一，意象凸出，纏綿悱惻，深情動人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E127F118-11A0-486E-8DDB-4D57097E0094}"/>
              </a:ext>
            </a:extLst>
          </p:cNvPr>
          <p:cNvCxnSpPr>
            <a:cxnSpLocks/>
          </p:cNvCxnSpPr>
          <p:nvPr/>
        </p:nvCxnSpPr>
        <p:spPr>
          <a:xfrm>
            <a:off x="870449" y="3615483"/>
            <a:ext cx="403344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>
            <a:extLst>
              <a:ext uri="{FF2B5EF4-FFF2-40B4-BE49-F238E27FC236}">
                <a16:creationId xmlns:a16="http://schemas.microsoft.com/office/drawing/2014/main" id="{69D62982-0B37-433D-982D-5682CD807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49" y="3687491"/>
            <a:ext cx="609550" cy="298679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DBAB4E52-320F-4EC5-9E16-A36B3A641470}"/>
              </a:ext>
            </a:extLst>
          </p:cNvPr>
          <p:cNvSpPr/>
          <p:nvPr/>
        </p:nvSpPr>
        <p:spPr>
          <a:xfrm>
            <a:off x="8046720" y="0"/>
            <a:ext cx="109728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P.133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4FD9CDC6-4C20-4A33-9DBF-61D5573FE060}"/>
              </a:ext>
            </a:extLst>
          </p:cNvPr>
          <p:cNvSpPr txBox="1"/>
          <p:nvPr/>
        </p:nvSpPr>
        <p:spPr>
          <a:xfrm>
            <a:off x="4957798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詩旨</a:t>
            </a:r>
          </a:p>
        </p:txBody>
      </p:sp>
      <p:sp>
        <p:nvSpPr>
          <p:cNvPr id="29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BD042B4F-262C-4D5C-BFE1-B53AB697B9C5}"/>
              </a:ext>
            </a:extLst>
          </p:cNvPr>
          <p:cNvSpPr txBox="1"/>
          <p:nvPr/>
        </p:nvSpPr>
        <p:spPr>
          <a:xfrm>
            <a:off x="5626993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1F4E79"/>
                </a:solidFill>
              </a:rPr>
              <a:t>段析</a:t>
            </a:r>
          </a:p>
        </p:txBody>
      </p:sp>
      <p:sp>
        <p:nvSpPr>
          <p:cNvPr id="30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5D34BCF1-625D-43FA-AFF2-C1D2144D7E0F}"/>
              </a:ext>
            </a:extLst>
          </p:cNvPr>
          <p:cNvSpPr txBox="1"/>
          <p:nvPr/>
        </p:nvSpPr>
        <p:spPr>
          <a:xfrm>
            <a:off x="6296188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1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70626FB3-B937-4FFE-9B12-B231E1ACFA79}"/>
              </a:ext>
            </a:extLst>
          </p:cNvPr>
          <p:cNvSpPr txBox="1"/>
          <p:nvPr/>
        </p:nvSpPr>
        <p:spPr>
          <a:xfrm>
            <a:off x="6965383" y="115613"/>
            <a:ext cx="101010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A9DFA4F9-DF51-4440-A70E-D87104E28976}"/>
              </a:ext>
            </a:extLst>
          </p:cNvPr>
          <p:cNvGrpSpPr/>
          <p:nvPr/>
        </p:nvGrpSpPr>
        <p:grpSpPr>
          <a:xfrm>
            <a:off x="2760145" y="3147942"/>
            <a:ext cx="601122" cy="457785"/>
            <a:chOff x="6047357" y="3267875"/>
            <a:chExt cx="601122" cy="457785"/>
          </a:xfrm>
        </p:grpSpPr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2041B7C2-FB11-4FB5-961E-5554724FA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7E0D9B22-A190-40EC-8987-ED79DD06C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ㄔㄡ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3B0E28C9-1516-4C65-919A-7924C449021A}"/>
              </a:ext>
            </a:extLst>
          </p:cNvPr>
          <p:cNvGrpSpPr/>
          <p:nvPr/>
        </p:nvGrpSpPr>
        <p:grpSpPr>
          <a:xfrm>
            <a:off x="3385927" y="3147942"/>
            <a:ext cx="601122" cy="457785"/>
            <a:chOff x="6047357" y="3267875"/>
            <a:chExt cx="601122" cy="457785"/>
          </a:xfrm>
        </p:grpSpPr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40451A89-D58A-4141-BC12-937D1CCC1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8C096C90-B517-4AB4-8C1A-8A4B68EA7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ㄇㄡ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7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A703A758-AFC1-4FA4-9E2A-2136BE9BEEC1}"/>
              </a:ext>
            </a:extLst>
          </p:cNvPr>
          <p:cNvSpPr txBox="1"/>
          <p:nvPr/>
        </p:nvSpPr>
        <p:spPr>
          <a:xfrm>
            <a:off x="2845497" y="369296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21722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19" grpId="1"/>
      <p:bldP spid="23" grpId="0"/>
      <p:bldP spid="23" grpId="1"/>
      <p:bldP spid="3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5E79E70A-AD3A-4DE0-9C73-4DF9A3F6BF91}"/>
              </a:ext>
            </a:extLst>
          </p:cNvPr>
          <p:cNvSpPr/>
          <p:nvPr/>
        </p:nvSpPr>
        <p:spPr>
          <a:xfrm>
            <a:off x="351698" y="598579"/>
            <a:ext cx="8340544" cy="4807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那自然是求之不得，我說</a:t>
            </a:r>
          </a:p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但誰啊又能夠隨心支配</a:t>
            </a:r>
          </a:p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無端的風勢該如何吹？</a:t>
            </a:r>
          </a:p>
          <a:p>
            <a:pPr algn="just">
              <a:lnSpc>
                <a:spcPct val="250000"/>
              </a:lnSpc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箭號: 向右 5"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294014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</a:t>
            </a:r>
            <a:r>
              <a:rPr lang="en-US" altLang="zh-TW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十九句</a:t>
            </a:r>
          </a:p>
        </p:txBody>
      </p:sp>
      <p:sp>
        <p:nvSpPr>
          <p:cNvPr id="45" name="文字方塊 48">
            <a:extLst>
              <a:ext uri="{FF2B5EF4-FFF2-40B4-BE49-F238E27FC236}">
                <a16:creationId xmlns:a16="http://schemas.microsoft.com/office/drawing/2014/main" id="{94A9318A-81F8-4DBD-8301-92BC0EB4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15" y="2181523"/>
            <a:ext cx="8472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懸問</a:t>
            </a:r>
          </a:p>
        </p:txBody>
      </p: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23D0330B-972B-4B0F-81D6-7108227DAF44}"/>
              </a:ext>
            </a:extLst>
          </p:cNvPr>
          <p:cNvGrpSpPr/>
          <p:nvPr/>
        </p:nvGrpSpPr>
        <p:grpSpPr>
          <a:xfrm>
            <a:off x="411120" y="2204710"/>
            <a:ext cx="3745420" cy="1870526"/>
            <a:chOff x="283395" y="4241561"/>
            <a:chExt cx="3745420" cy="1870526"/>
          </a:xfrm>
        </p:grpSpPr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1CC8B37F-F721-4F5E-B1DF-CE33DC7E7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0767" y="5464087"/>
              <a:ext cx="128048" cy="648000"/>
            </a:xfrm>
            <a:prstGeom prst="rect">
              <a:avLst/>
            </a:prstGeom>
          </p:spPr>
        </p:pic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D3F3FB07-6D5E-4F2B-982B-B98CE1B31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907FE806-CFE7-4964-856A-ADE5712BA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33" y="4114593"/>
            <a:ext cx="45649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作者的懸問，引導讀者一同感受生命的無奈與無常</a:t>
            </a:r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F6A4F1A2-81FC-4B96-861E-96256A0D9F61}"/>
              </a:ext>
            </a:extLst>
          </p:cNvPr>
          <p:cNvCxnSpPr>
            <a:cxnSpLocks/>
          </p:cNvCxnSpPr>
          <p:nvPr/>
        </p:nvCxnSpPr>
        <p:spPr>
          <a:xfrm>
            <a:off x="472953" y="4107329"/>
            <a:ext cx="360306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圖片 50">
            <a:extLst>
              <a:ext uri="{FF2B5EF4-FFF2-40B4-BE49-F238E27FC236}">
                <a16:creationId xmlns:a16="http://schemas.microsoft.com/office/drawing/2014/main" id="{B4062D92-F7E7-4B39-A2E6-CF9475857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53" y="4179337"/>
            <a:ext cx="609550" cy="298679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FB1051EB-7CBA-43ED-B75E-6632A4D1ED67}"/>
              </a:ext>
            </a:extLst>
          </p:cNvPr>
          <p:cNvSpPr/>
          <p:nvPr/>
        </p:nvSpPr>
        <p:spPr>
          <a:xfrm>
            <a:off x="8046720" y="0"/>
            <a:ext cx="109728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P.133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AAC2737-5E90-4315-A376-932E9A8A2262}"/>
              </a:ext>
            </a:extLst>
          </p:cNvPr>
          <p:cNvSpPr txBox="1"/>
          <p:nvPr/>
        </p:nvSpPr>
        <p:spPr>
          <a:xfrm>
            <a:off x="4957798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詩旨</a:t>
            </a:r>
          </a:p>
        </p:txBody>
      </p:sp>
      <p:sp>
        <p:nvSpPr>
          <p:cNvPr id="5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E525FC3-D1F6-4394-8893-DEFA956E212E}"/>
              </a:ext>
            </a:extLst>
          </p:cNvPr>
          <p:cNvSpPr txBox="1"/>
          <p:nvPr/>
        </p:nvSpPr>
        <p:spPr>
          <a:xfrm>
            <a:off x="5626993" y="115613"/>
            <a:ext cx="595035" cy="279767"/>
          </a:xfrm>
          <a:prstGeom prst="rect">
            <a:avLst/>
          </a:prstGeom>
          <a:solidFill>
            <a:srgbClr val="A5C8EA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rgbClr val="1F4E79"/>
                </a:solidFill>
              </a:rPr>
              <a:t>段析</a:t>
            </a:r>
          </a:p>
        </p:txBody>
      </p:sp>
      <p:sp>
        <p:nvSpPr>
          <p:cNvPr id="5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9DD9474A-01F4-4367-899F-73C87D245F1C}"/>
              </a:ext>
            </a:extLst>
          </p:cNvPr>
          <p:cNvSpPr txBox="1"/>
          <p:nvPr/>
        </p:nvSpPr>
        <p:spPr>
          <a:xfrm>
            <a:off x="6296188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56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D9CC3995-294E-401A-BB44-67CFADD4ECDC}"/>
              </a:ext>
            </a:extLst>
          </p:cNvPr>
          <p:cNvSpPr txBox="1"/>
          <p:nvPr/>
        </p:nvSpPr>
        <p:spPr>
          <a:xfrm>
            <a:off x="6965383" y="115613"/>
            <a:ext cx="101010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</p:spTree>
    <p:extLst>
      <p:ext uri="{BB962C8B-B14F-4D97-AF65-F5344CB8AC3E}">
        <p14:creationId xmlns:p14="http://schemas.microsoft.com/office/powerpoint/2010/main" val="3674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9" grpId="0"/>
      <p:bldP spid="49" grpId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-2" y="115613"/>
            <a:ext cx="6372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67793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十九句</a:t>
            </a:r>
            <a:r>
              <a:rPr lang="en-US" altLang="zh-TW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詞辨：綢繆</a:t>
            </a: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54746"/>
              </p:ext>
            </p:extLst>
          </p:nvPr>
        </p:nvGraphicFramePr>
        <p:xfrm>
          <a:off x="465070" y="916165"/>
          <a:ext cx="8280000" cy="228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05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4087345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644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750096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綢繆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親密、纏綿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658024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纏縛。引申為修補，使之堅固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徹彼桑土，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綢繆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牖牖戶。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(《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詩經．豳風．鴟鴞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4657725" y="1371600"/>
            <a:ext cx="4087345" cy="728687"/>
          </a:xfrm>
          <a:prstGeom prst="line">
            <a:avLst/>
          </a:prstGeom>
          <a:ln w="19050">
            <a:solidFill>
              <a:srgbClr val="F0B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未來提問。對死亡的無奈，並傳達對幸福婚姻的眷戀不捨。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932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1" y="162891"/>
            <a:ext cx="4998143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</a:t>
            </a:r>
            <a:r>
              <a:rPr lang="en-US" altLang="zh-TW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十九句</a:t>
            </a:r>
            <a:r>
              <a:rPr lang="en-US" altLang="zh-TW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詩旨</a:t>
            </a: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039B04E-5C7A-4148-838A-805A3F77B42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0114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8248160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以黑風吹過，紅燭熄滅，借喻生命消失，傳達對失去另一半的恐懼與不捨，甚至進而渴求能同生共死，只是無法如願，表達出生命的無常與夫妻深情。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4932000" cy="688426"/>
          </a:xfrm>
          <a:prstGeom prst="rect">
            <a:avLst/>
          </a:prstGeom>
          <a:solidFill>
            <a:srgbClr val="D6E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0" y="162891"/>
            <a:ext cx="533152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</a:t>
            </a:r>
            <a:r>
              <a:rPr lang="en-US" altLang="zh-TW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十九句</a:t>
            </a:r>
            <a:r>
              <a:rPr lang="en-US" altLang="zh-TW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E1B3A87-CB6A-4E38-940B-89C31A00BE1C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4FDD8DB-668A-4B4A-88F0-A46F2B144861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8BCCC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3587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「最後的一陣黑風吹過」、「兩股輕煙綢繆成一股」，除示現未來紅燭被風吹熄的景象外，還象徵了什麼情感？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934164"/>
            <a:ext cx="8477289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「最後的一陣黑風吹過」，象徵生命忽然消失，凸顯對生命無常，夫妻終將陰陽兩隔的無奈；「兩股輕煙綢繆成一股」中，象徵兩人的靈魂能纏繞合一，意象凸出，纏綿悱惻，深情動人。</a:t>
            </a:r>
          </a:p>
          <a:p>
            <a:pPr>
              <a:lnSpc>
                <a:spcPct val="120000"/>
              </a:lnSpc>
            </a:pP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862ED09-D0B4-45D5-9385-426884039DD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23C725B-C14C-4F55-ABCF-07984F3E4639}"/>
              </a:ext>
            </a:extLst>
          </p:cNvPr>
          <p:cNvSpPr txBox="1"/>
          <p:nvPr/>
        </p:nvSpPr>
        <p:spPr>
          <a:xfrm>
            <a:off x="1263093" y="115613"/>
            <a:ext cx="1872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31C0E7B-34EB-4079-ACBF-529ACDD1C4A4}"/>
              </a:ext>
            </a:extLst>
          </p:cNvPr>
          <p:cNvSpPr txBox="1"/>
          <p:nvPr/>
        </p:nvSpPr>
        <p:spPr>
          <a:xfrm>
            <a:off x="3233317" y="115613"/>
            <a:ext cx="1872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16D6CA8-8ED2-4351-9AC7-0A6D1B1485C7}"/>
              </a:ext>
            </a:extLst>
          </p:cNvPr>
          <p:cNvSpPr txBox="1"/>
          <p:nvPr/>
        </p:nvSpPr>
        <p:spPr>
          <a:xfrm>
            <a:off x="5184490" y="116079"/>
            <a:ext cx="720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</a:t>
            </a:r>
            <a:endParaRPr lang="zh-CN" altLang="en-US" dirty="0"/>
          </a:p>
        </p:txBody>
      </p:sp>
      <p:sp>
        <p:nvSpPr>
          <p:cNvPr id="21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4BB267F-6F70-418B-9DDF-B3C6F52CAA02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問題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EDB0FB7-9220-49C0-9F00-48F8EBB6CD58}"/>
              </a:ext>
            </a:extLst>
          </p:cNvPr>
          <p:cNvSpPr txBox="1"/>
          <p:nvPr/>
        </p:nvSpPr>
        <p:spPr>
          <a:xfrm>
            <a:off x="5984119" y="115613"/>
            <a:ext cx="849856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07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詩中「一陣黑風」、「無端的風勢」和紅燭有什麼關係？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作者以「黑風」象徵生命的無常與內在的恐懼。蠟燭最怕被無端而來的風吹熄，正因為不知風何時來？從何處來？防不勝防，所以作者以「無端的風勢」呈現他的擔憂與無奈。</a:t>
            </a: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AF6DAEA-1976-466C-85B2-FE13DC7F9185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A5C8EA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1F4E79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23C725B-C14C-4F55-ABCF-07984F3E4639}"/>
              </a:ext>
            </a:extLst>
          </p:cNvPr>
          <p:cNvSpPr txBox="1"/>
          <p:nvPr/>
        </p:nvSpPr>
        <p:spPr>
          <a:xfrm>
            <a:off x="1263093" y="115613"/>
            <a:ext cx="1872000" cy="279767"/>
          </a:xfrm>
          <a:prstGeom prst="rect">
            <a:avLst/>
          </a:prstGeom>
          <a:solidFill>
            <a:srgbClr val="A5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7【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31C0E7B-34EB-4079-ACBF-529ACDD1C4A4}"/>
              </a:ext>
            </a:extLst>
          </p:cNvPr>
          <p:cNvSpPr txBox="1"/>
          <p:nvPr/>
        </p:nvSpPr>
        <p:spPr>
          <a:xfrm>
            <a:off x="3233317" y="115613"/>
            <a:ext cx="1872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16D6CA8-8ED2-4351-9AC7-0A6D1B1485C7}"/>
              </a:ext>
            </a:extLst>
          </p:cNvPr>
          <p:cNvSpPr txBox="1"/>
          <p:nvPr/>
        </p:nvSpPr>
        <p:spPr>
          <a:xfrm>
            <a:off x="5184490" y="116079"/>
            <a:ext cx="720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</a:t>
            </a:r>
            <a:endParaRPr lang="zh-CN" altLang="en-US" dirty="0"/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4BB267F-6F70-418B-9DDF-B3C6F52CAA02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6</a:t>
            </a:r>
            <a:endParaRPr lang="zh-CN" altLang="en-US" dirty="0"/>
          </a:p>
        </p:txBody>
      </p:sp>
      <p:sp>
        <p:nvSpPr>
          <p:cNvPr id="1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EDB0FB7-9220-49C0-9F00-48F8EBB6CD58}"/>
              </a:ext>
            </a:extLst>
          </p:cNvPr>
          <p:cNvSpPr txBox="1"/>
          <p:nvPr/>
        </p:nvSpPr>
        <p:spPr>
          <a:xfrm>
            <a:off x="5984119" y="115613"/>
            <a:ext cx="849856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88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8258</TotalTime>
  <Words>6223</Words>
  <Application>Microsoft Office PowerPoint</Application>
  <PresentationFormat>如螢幕大小 (16:9)</PresentationFormat>
  <Paragraphs>756</Paragraphs>
  <Slides>113</Slides>
  <Notes>6</Notes>
  <HiddenSlides>45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113</vt:i4>
      </vt:variant>
    </vt:vector>
  </HeadingPairs>
  <TitlesOfParts>
    <vt:vector size="121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軒誼 余</dc:creator>
  <cp:lastModifiedBy>loyu219@gmail.com</cp:lastModifiedBy>
  <cp:revision>2159</cp:revision>
  <dcterms:created xsi:type="dcterms:W3CDTF">2019-10-12T01:08:41Z</dcterms:created>
  <dcterms:modified xsi:type="dcterms:W3CDTF">2021-06-14T07:29:00Z</dcterms:modified>
</cp:coreProperties>
</file>