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6"/>
  </p:notesMasterIdLst>
  <p:handoutMasterIdLst>
    <p:handoutMasterId r:id="rId107"/>
  </p:handoutMasterIdLst>
  <p:sldIdLst>
    <p:sldId id="439" r:id="rId2"/>
    <p:sldId id="257" r:id="rId3"/>
    <p:sldId id="258" r:id="rId4"/>
    <p:sldId id="277" r:id="rId5"/>
    <p:sldId id="260" r:id="rId6"/>
    <p:sldId id="349" r:id="rId7"/>
    <p:sldId id="350" r:id="rId8"/>
    <p:sldId id="351" r:id="rId9"/>
    <p:sldId id="619" r:id="rId10"/>
    <p:sldId id="620" r:id="rId11"/>
    <p:sldId id="621" r:id="rId12"/>
    <p:sldId id="261" r:id="rId13"/>
    <p:sldId id="354" r:id="rId14"/>
    <p:sldId id="622" r:id="rId15"/>
    <p:sldId id="623" r:id="rId16"/>
    <p:sldId id="711" r:id="rId17"/>
    <p:sldId id="712" r:id="rId18"/>
    <p:sldId id="713" r:id="rId19"/>
    <p:sldId id="714" r:id="rId20"/>
    <p:sldId id="715" r:id="rId21"/>
    <p:sldId id="716" r:id="rId22"/>
    <p:sldId id="717" r:id="rId23"/>
    <p:sldId id="719" r:id="rId24"/>
    <p:sldId id="724" r:id="rId25"/>
    <p:sldId id="725" r:id="rId26"/>
    <p:sldId id="726" r:id="rId27"/>
    <p:sldId id="704" r:id="rId28"/>
    <p:sldId id="728" r:id="rId29"/>
    <p:sldId id="729" r:id="rId30"/>
    <p:sldId id="730" r:id="rId31"/>
    <p:sldId id="731" r:id="rId32"/>
    <p:sldId id="732" r:id="rId33"/>
    <p:sldId id="796" r:id="rId34"/>
    <p:sldId id="734" r:id="rId35"/>
    <p:sldId id="735" r:id="rId36"/>
    <p:sldId id="797" r:id="rId37"/>
    <p:sldId id="737" r:id="rId38"/>
    <p:sldId id="738" r:id="rId39"/>
    <p:sldId id="739" r:id="rId40"/>
    <p:sldId id="812" r:id="rId41"/>
    <p:sldId id="740" r:id="rId42"/>
    <p:sldId id="741" r:id="rId43"/>
    <p:sldId id="742" r:id="rId44"/>
    <p:sldId id="798" r:id="rId45"/>
    <p:sldId id="744" r:id="rId46"/>
    <p:sldId id="799" r:id="rId47"/>
    <p:sldId id="746" r:id="rId48"/>
    <p:sldId id="747" r:id="rId49"/>
    <p:sldId id="748" r:id="rId50"/>
    <p:sldId id="749" r:id="rId51"/>
    <p:sldId id="750" r:id="rId52"/>
    <p:sldId id="800" r:id="rId53"/>
    <p:sldId id="752" r:id="rId54"/>
    <p:sldId id="753" r:id="rId55"/>
    <p:sldId id="754" r:id="rId56"/>
    <p:sldId id="755" r:id="rId57"/>
    <p:sldId id="756" r:id="rId58"/>
    <p:sldId id="757" r:id="rId59"/>
    <p:sldId id="758" r:id="rId60"/>
    <p:sldId id="759" r:id="rId61"/>
    <p:sldId id="760" r:id="rId62"/>
    <p:sldId id="761" r:id="rId63"/>
    <p:sldId id="762" r:id="rId64"/>
    <p:sldId id="763" r:id="rId65"/>
    <p:sldId id="769" r:id="rId66"/>
    <p:sldId id="770" r:id="rId67"/>
    <p:sldId id="771" r:id="rId68"/>
    <p:sldId id="772" r:id="rId69"/>
    <p:sldId id="773" r:id="rId70"/>
    <p:sldId id="774" r:id="rId71"/>
    <p:sldId id="808" r:id="rId72"/>
    <p:sldId id="809" r:id="rId73"/>
    <p:sldId id="810" r:id="rId74"/>
    <p:sldId id="801" r:id="rId75"/>
    <p:sldId id="776" r:id="rId76"/>
    <p:sldId id="802" r:id="rId77"/>
    <p:sldId id="778" r:id="rId78"/>
    <p:sldId id="779" r:id="rId79"/>
    <p:sldId id="803" r:id="rId80"/>
    <p:sldId id="804" r:id="rId81"/>
    <p:sldId id="805" r:id="rId82"/>
    <p:sldId id="806" r:id="rId83"/>
    <p:sldId id="807" r:id="rId84"/>
    <p:sldId id="780" r:id="rId85"/>
    <p:sldId id="781" r:id="rId86"/>
    <p:sldId id="782" r:id="rId87"/>
    <p:sldId id="783" r:id="rId88"/>
    <p:sldId id="784" r:id="rId89"/>
    <p:sldId id="785" r:id="rId90"/>
    <p:sldId id="786" r:id="rId91"/>
    <p:sldId id="811" r:id="rId92"/>
    <p:sldId id="787" r:id="rId93"/>
    <p:sldId id="788" r:id="rId94"/>
    <p:sldId id="789" r:id="rId95"/>
    <p:sldId id="790" r:id="rId96"/>
    <p:sldId id="791" r:id="rId97"/>
    <p:sldId id="792" r:id="rId98"/>
    <p:sldId id="793" r:id="rId99"/>
    <p:sldId id="794" r:id="rId100"/>
    <p:sldId id="795" r:id="rId101"/>
    <p:sldId id="720" r:id="rId102"/>
    <p:sldId id="721" r:id="rId103"/>
    <p:sldId id="722" r:id="rId104"/>
    <p:sldId id="723" r:id="rId10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1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7195B3"/>
    <a:srgbClr val="000000"/>
    <a:srgbClr val="FF37A5"/>
    <a:srgbClr val="AFABAB"/>
    <a:srgbClr val="FF3399"/>
    <a:srgbClr val="E5007F"/>
    <a:srgbClr val="F474C3"/>
    <a:srgbClr val="FF69BB"/>
    <a:srgbClr val="FF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3784" autoAdjust="0"/>
  </p:normalViewPr>
  <p:slideViewPr>
    <p:cSldViewPr snapToGrid="0" showGuides="1">
      <p:cViewPr>
        <p:scale>
          <a:sx n="75" d="100"/>
          <a:sy n="75" d="100"/>
        </p:scale>
        <p:origin x="716" y="196"/>
      </p:cViewPr>
      <p:guideLst>
        <p:guide orient="horz" pos="1620"/>
        <p:guide pos="51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4293" y="7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EB5EA06-B9BA-45E7-9C58-960FC895B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EAF812-ACD8-4C4C-8C39-EA232B576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4A14-B7A8-4D20-96EF-B57E34DD3963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876005-59A3-4809-BD29-12FD7D7AE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707F48-A815-4F56-B2D8-EA98EBA29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DA8D-4444-49B6-B2B0-6F69E55E8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7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389A-1616-436F-BE24-362EAB43D5C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32B4-9E3E-4428-8090-4FC0B50A6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1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70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03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796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373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76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484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092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106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331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331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17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621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560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909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77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640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016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122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485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102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009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36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331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693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64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16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5526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4394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980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59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93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87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97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91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52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slide" Target="../slides/slide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slide" Target="../slides/slide2.xml"/><Relationship Id="rId4" Type="http://schemas.openxmlformats.org/officeDocument/2006/relationships/slide" Target="../slides/sl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slide" Target="../slides/slide2.xml"/><Relationship Id="rId4" Type="http://schemas.openxmlformats.org/officeDocument/2006/relationships/slide" Target="../slides/slide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16.png"/><Relationship Id="rId4" Type="http://schemas.openxmlformats.org/officeDocument/2006/relationships/slide" Target="../slides/slide2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slide" Target="../slides/slide2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slide" Target="../slides/slide2.xml"/><Relationship Id="rId4" Type="http://schemas.openxmlformats.org/officeDocument/2006/relationships/slide" Target="../slides/slide2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slide" Target="../slides/slide9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../slides/slide5.xml"/><Relationship Id="rId7" Type="http://schemas.openxmlformats.org/officeDocument/2006/relationships/slide" Target="../slides/slide101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93.xml"/><Relationship Id="rId11" Type="http://schemas.openxmlformats.org/officeDocument/2006/relationships/image" Target="../media/image8.png"/><Relationship Id="rId5" Type="http://schemas.openxmlformats.org/officeDocument/2006/relationships/slide" Target="../slides/slide24.xml"/><Relationship Id="rId10" Type="http://schemas.openxmlformats.org/officeDocument/2006/relationships/image" Target="../media/image7.png"/><Relationship Id="rId4" Type="http://schemas.openxmlformats.org/officeDocument/2006/relationships/slide" Target="../slides/slide12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5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098030E-6290-4A67-9FBE-B53B8143CB3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4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2">
            <a:extLst>
              <a:ext uri="{FF2B5EF4-FFF2-40B4-BE49-F238E27FC236}">
                <a16:creationId xmlns:a16="http://schemas.microsoft.com/office/drawing/2014/main" id="{A225E278-52A2-4A57-B502-0E48DC09A5DC}"/>
              </a:ext>
            </a:extLst>
          </p:cNvPr>
          <p:cNvSpPr/>
          <p:nvPr userDrawn="1"/>
        </p:nvSpPr>
        <p:spPr>
          <a:xfrm>
            <a:off x="3304953" y="323011"/>
            <a:ext cx="421293" cy="1347946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305A36-F466-4340-A79E-E5016A4563B5}"/>
              </a:ext>
            </a:extLst>
          </p:cNvPr>
          <p:cNvSpPr txBox="1"/>
          <p:nvPr userDrawn="1"/>
        </p:nvSpPr>
        <p:spPr>
          <a:xfrm>
            <a:off x="3238601" y="342144"/>
            <a:ext cx="553998" cy="14843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marL="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2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4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第十一課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556F344-E21F-4992-A5D0-F7CBCB8AD73E}"/>
              </a:ext>
            </a:extLst>
          </p:cNvPr>
          <p:cNvSpPr txBox="1"/>
          <p:nvPr userDrawn="1"/>
        </p:nvSpPr>
        <p:spPr>
          <a:xfrm>
            <a:off x="1649247" y="846454"/>
            <a:ext cx="461665" cy="200063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defTabSz="685732">
              <a:defRPr sz="3200">
                <a:solidFill>
                  <a:srgbClr val="857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66" defTabSz="685732">
              <a:defRPr sz="1400"/>
            </a:lvl2pPr>
            <a:lvl3pPr marL="685732" defTabSz="685732">
              <a:defRPr sz="1400"/>
            </a:lvl3pPr>
            <a:lvl4pPr marL="1028598" defTabSz="685732">
              <a:defRPr sz="1400"/>
            </a:lvl4pPr>
            <a:lvl5pPr marL="1371464" defTabSz="685732">
              <a:defRPr sz="1400"/>
            </a:lvl5pPr>
            <a:lvl6pPr marL="1714331" defTabSz="685732">
              <a:defRPr sz="1400"/>
            </a:lvl6pPr>
            <a:lvl7pPr marL="2057195" defTabSz="685732">
              <a:defRPr sz="1400"/>
            </a:lvl7pPr>
            <a:lvl8pPr marL="2400060" defTabSz="685732">
              <a:defRPr sz="1400"/>
            </a:lvl8pPr>
            <a:lvl9pPr marL="2742926" defTabSz="685732">
              <a:defRPr sz="1400"/>
            </a:lvl9pPr>
          </a:lstStyle>
          <a:p>
            <a:pPr lvl="0"/>
            <a:r>
              <a:rPr lang="zh-TW" altLang="en-US" sz="1800" b="0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以撒</a:t>
            </a:r>
            <a:r>
              <a:rPr lang="zh-TW" altLang="en-US" sz="1800" b="0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．</a:t>
            </a:r>
            <a:r>
              <a:rPr lang="zh-TW" altLang="en-US" sz="1800" b="0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艾西莫夫 著</a:t>
            </a:r>
            <a:endParaRPr lang="zh-CN" alt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圖片 2" descr="一張含有 畫畫 的圖片&#10;&#10;自動產生的描述">
            <a:extLst>
              <a:ext uri="{FF2B5EF4-FFF2-40B4-BE49-F238E27FC236}">
                <a16:creationId xmlns:a16="http://schemas.microsoft.com/office/drawing/2014/main" id="{93886E44-325E-4439-AC9A-4FC2C5BDF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563" y="541503"/>
            <a:ext cx="647504" cy="15677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E3DE0D-4CDE-4B7C-9792-59D39437B9E6}"/>
              </a:ext>
            </a:extLst>
          </p:cNvPr>
          <p:cNvSpPr txBox="1"/>
          <p:nvPr userDrawn="1"/>
        </p:nvSpPr>
        <p:spPr>
          <a:xfrm>
            <a:off x="1296148" y="846454"/>
            <a:ext cx="461665" cy="200063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defTabSz="685732">
              <a:defRPr sz="3200">
                <a:solidFill>
                  <a:srgbClr val="857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66" defTabSz="685732">
              <a:defRPr sz="1400"/>
            </a:lvl2pPr>
            <a:lvl3pPr marL="685732" defTabSz="685732">
              <a:defRPr sz="1400"/>
            </a:lvl3pPr>
            <a:lvl4pPr marL="1028598" defTabSz="685732">
              <a:defRPr sz="1400"/>
            </a:lvl4pPr>
            <a:lvl5pPr marL="1371464" defTabSz="685732">
              <a:defRPr sz="1400"/>
            </a:lvl5pPr>
            <a:lvl6pPr marL="1714331" defTabSz="685732">
              <a:defRPr sz="1400"/>
            </a:lvl6pPr>
            <a:lvl7pPr marL="2057195" defTabSz="685732">
              <a:defRPr sz="1400"/>
            </a:lvl7pPr>
            <a:lvl8pPr marL="2400060" defTabSz="685732">
              <a:defRPr sz="1400"/>
            </a:lvl8pPr>
            <a:lvl9pPr marL="2742926" defTabSz="685732">
              <a:defRPr sz="1400"/>
            </a:lvl9pPr>
          </a:lstStyle>
          <a:p>
            <a:pPr lvl="0"/>
            <a:r>
              <a:rPr lang="zh-TW" altLang="en-US" sz="1800" b="0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葉李華 譯</a:t>
            </a:r>
            <a:endParaRPr lang="zh-CN" alt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圖片 18" descr="一張含有 坐, 煙火, 星星 的圖片&#10;&#10;自動產生的描述">
            <a:extLst>
              <a:ext uri="{FF2B5EF4-FFF2-40B4-BE49-F238E27FC236}">
                <a16:creationId xmlns:a16="http://schemas.microsoft.com/office/drawing/2014/main" id="{6266F2F5-6A62-41A4-A6FC-C7DC26E3B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800"/>
            <a:ext cx="9144000" cy="506110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" y="4617440"/>
            <a:ext cx="1188000" cy="5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內文(多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5634053-F067-4290-973F-170CAAE5476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3D2A82D-639D-4F79-902F-AE6292A906A2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2" name="圖片 11" descr="一張含有 坐 的圖片&#10;&#10;自動產生的描述">
            <a:extLst>
              <a:ext uri="{FF2B5EF4-FFF2-40B4-BE49-F238E27FC236}">
                <a16:creationId xmlns:a16="http://schemas.microsoft.com/office/drawing/2014/main" id="{28CB1A8A-BC50-4A9C-87FA-5743B5A94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801" y="4054929"/>
            <a:ext cx="904199" cy="110876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79999"/>
          </a:xfrm>
          <a:prstGeom prst="rect">
            <a:avLst/>
          </a:prstGeom>
        </p:spPr>
      </p:pic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53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CD79FB2-842B-4247-AADE-5DA9B1931B65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C83CDD9-E7F7-48CC-BC38-0485C5E09E02}"/>
              </a:ext>
            </a:extLst>
          </p:cNvPr>
          <p:cNvSpPr txBox="1"/>
          <p:nvPr userDrawn="1"/>
        </p:nvSpPr>
        <p:spPr>
          <a:xfrm>
            <a:off x="0" y="263137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87DAC77-C11A-4480-AA34-3D25AD3D03F8}"/>
              </a:ext>
            </a:extLst>
          </p:cNvPr>
          <p:cNvSpPr txBox="1"/>
          <p:nvPr userDrawn="1"/>
        </p:nvSpPr>
        <p:spPr>
          <a:xfrm>
            <a:off x="-1" y="976567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pic>
        <p:nvPicPr>
          <p:cNvPr id="8" name="圖片 7" descr="一張含有 坐 的圖片&#10;&#10;自動產生的描述">
            <a:extLst>
              <a:ext uri="{FF2B5EF4-FFF2-40B4-BE49-F238E27FC236}">
                <a16:creationId xmlns:a16="http://schemas.microsoft.com/office/drawing/2014/main" id="{69BF4A0B-C103-47F9-AB1F-6997B17EB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871" y="4302716"/>
            <a:ext cx="702129" cy="8609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後補充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41368-C026-4D15-BD95-1D9CF218E4F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3D2A82D-639D-4F79-902F-AE6292A906A2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課後補充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 descr="一張含有 坐 的圖片&#10;&#10;自動產生的描述">
            <a:extLst>
              <a:ext uri="{FF2B5EF4-FFF2-40B4-BE49-F238E27FC236}">
                <a16:creationId xmlns:a16="http://schemas.microsoft.com/office/drawing/2014/main" id="{0066BECA-9672-427D-8956-0CC7CB1FB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801" y="4054929"/>
            <a:ext cx="904199" cy="110876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7195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2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210E987-9729-457B-921D-DD659666B947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918FBC8-CDB4-4CB6-8438-CC817EE35382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</a:p>
        </p:txBody>
      </p:sp>
      <p:pic>
        <p:nvPicPr>
          <p:cNvPr id="15" name="圖片 14" descr="一張含有 坐, 煙火, 星星 的圖片&#10;&#10;自動產生的描述">
            <a:extLst>
              <a:ext uri="{FF2B5EF4-FFF2-40B4-BE49-F238E27FC236}">
                <a16:creationId xmlns:a16="http://schemas.microsoft.com/office/drawing/2014/main" id="{606D772C-232A-4B63-8B65-13D4A0EB6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03996" y="4246826"/>
            <a:ext cx="747952" cy="7311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49896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BAE12C7-166B-4BA9-BD24-E94A333C4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58" y="0"/>
            <a:ext cx="8754249" cy="4907500"/>
          </a:xfrm>
          <a:prstGeom prst="rect">
            <a:avLst/>
          </a:prstGeom>
          <a:solidFill>
            <a:srgbClr val="7195B3"/>
          </a:solidFill>
          <a:ln>
            <a:noFill/>
          </a:ln>
        </p:spPr>
      </p:pic>
      <p:sp>
        <p:nvSpPr>
          <p:cNvPr id="2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918FBC8-CDB4-4CB6-8438-CC817EE35382}"/>
              </a:ext>
            </a:extLst>
          </p:cNvPr>
          <p:cNvSpPr txBox="1"/>
          <p:nvPr userDrawn="1"/>
        </p:nvSpPr>
        <p:spPr>
          <a:xfrm>
            <a:off x="-1" y="910863"/>
            <a:ext cx="297518" cy="5109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607BBBB-947B-4167-B6B7-9B322AD10854}"/>
              </a:ext>
            </a:extLst>
          </p:cNvPr>
          <p:cNvSpPr txBox="1"/>
          <p:nvPr userDrawn="1"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8" name="圖片 7" descr="一張含有 坐, 煙火, 星星 的圖片&#10;&#10;自動產生的描述">
            <a:extLst>
              <a:ext uri="{FF2B5EF4-FFF2-40B4-BE49-F238E27FC236}">
                <a16:creationId xmlns:a16="http://schemas.microsoft.com/office/drawing/2014/main" id="{C93A205D-AB5A-476E-A4B6-FD7BF0F32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03996" y="4246826"/>
            <a:ext cx="747952" cy="7311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49896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CCAF097-2C97-4D34-A553-76C764028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" y="1601"/>
            <a:ext cx="8754249" cy="4907500"/>
          </a:xfrm>
          <a:prstGeom prst="rect">
            <a:avLst/>
          </a:prstGeom>
        </p:spPr>
      </p:pic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F0CA230-A64A-48EB-9874-A2088645BC0F}"/>
              </a:ext>
            </a:extLst>
          </p:cNvPr>
          <p:cNvSpPr txBox="1"/>
          <p:nvPr userDrawn="1"/>
        </p:nvSpPr>
        <p:spPr>
          <a:xfrm>
            <a:off x="-1" y="910863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36000D7-4936-42E4-A136-AA2F51B461C4}"/>
              </a:ext>
            </a:extLst>
          </p:cNvPr>
          <p:cNvSpPr txBox="1"/>
          <p:nvPr userDrawn="1"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8" name="圖片 7" descr="一張含有 坐, 煙火, 星星 的圖片&#10;&#10;自動產生的描述">
            <a:extLst>
              <a:ext uri="{FF2B5EF4-FFF2-40B4-BE49-F238E27FC236}">
                <a16:creationId xmlns:a16="http://schemas.microsoft.com/office/drawing/2014/main" id="{F5900547-4CDB-4DBE-9883-D909A8B16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03996" y="4246826"/>
            <a:ext cx="747952" cy="7311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49896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" y="1601"/>
            <a:ext cx="8754249" cy="4907500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0EA711-768D-4CC6-BB86-4959169D64D1}"/>
              </a:ext>
            </a:extLst>
          </p:cNvPr>
          <p:cNvSpPr txBox="1"/>
          <p:nvPr userDrawn="1"/>
        </p:nvSpPr>
        <p:spPr>
          <a:xfrm>
            <a:off x="-1" y="910863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pic>
        <p:nvPicPr>
          <p:cNvPr id="7" name="圖片 6" descr="一張含有 坐, 煙火, 星星 的圖片&#10;&#10;自動產生的描述">
            <a:extLst>
              <a:ext uri="{FF2B5EF4-FFF2-40B4-BE49-F238E27FC236}">
                <a16:creationId xmlns:a16="http://schemas.microsoft.com/office/drawing/2014/main" id="{47E74017-32EA-4015-92DB-5DBE9E9E9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03996" y="4246826"/>
            <a:ext cx="747952" cy="7311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87E7F6B-BCC1-4F2C-A4E9-4AEC9EB0AEED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C281278-D40D-4B7D-8013-B17FE958D018}"/>
              </a:ext>
            </a:extLst>
          </p:cNvPr>
          <p:cNvSpPr txBox="1"/>
          <p:nvPr userDrawn="1"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49896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(字多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" y="1601"/>
            <a:ext cx="8754249" cy="4907500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0EA711-768D-4CC6-BB86-4959169D64D1}"/>
              </a:ext>
            </a:extLst>
          </p:cNvPr>
          <p:cNvSpPr txBox="1"/>
          <p:nvPr userDrawn="1"/>
        </p:nvSpPr>
        <p:spPr>
          <a:xfrm>
            <a:off x="-1" y="910863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9D4D4A-4751-4236-97F0-B81D270FCA7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49896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文探究隱藏片(文意修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7195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3" name="圖片 12" descr="一張含有 坐, 煙火, 星星 的圖片&#10;&#10;自動產生的描述">
            <a:extLst>
              <a:ext uri="{FF2B5EF4-FFF2-40B4-BE49-F238E27FC236}">
                <a16:creationId xmlns:a16="http://schemas.microsoft.com/office/drawing/2014/main" id="{37BAA621-5990-4064-880E-E7CFF922A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03996" y="4246826"/>
            <a:ext cx="747952" cy="731171"/>
          </a:xfrm>
          <a:prstGeom prst="rect">
            <a:avLst/>
          </a:prstGeom>
        </p:spPr>
      </p:pic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D3679BE-3D34-447D-B15C-AB772D53BB87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</a:p>
        </p:txBody>
      </p:sp>
      <p:sp>
        <p:nvSpPr>
          <p:cNvPr id="1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439299E-2FB8-4D55-B0AB-31902A18B16C}"/>
              </a:ext>
            </a:extLst>
          </p:cNvPr>
          <p:cNvSpPr txBox="1"/>
          <p:nvPr userDrawn="1"/>
        </p:nvSpPr>
        <p:spPr>
          <a:xfrm>
            <a:off x="-1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FF299E4-D960-448E-B2C0-7DD2A604EB1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49896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與討論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ACEA03E-E6B3-4B8F-9F23-AF9A05770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5" y="1601"/>
            <a:ext cx="8754249" cy="4907500"/>
          </a:xfrm>
          <a:prstGeom prst="rect">
            <a:avLst/>
          </a:prstGeom>
        </p:spPr>
      </p:pic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D4D52FA-DB9D-452E-BEE2-8E88C210E870}"/>
              </a:ext>
            </a:extLst>
          </p:cNvPr>
          <p:cNvSpPr txBox="1"/>
          <p:nvPr userDrawn="1"/>
        </p:nvSpPr>
        <p:spPr>
          <a:xfrm>
            <a:off x="-1" y="910863"/>
            <a:ext cx="297518" cy="111388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</a:p>
        </p:txBody>
      </p:sp>
      <p:pic>
        <p:nvPicPr>
          <p:cNvPr id="8" name="圖片 7" descr="一張含有 坐, 煙火, 星星 的圖片&#10;&#10;自動產生的描述">
            <a:extLst>
              <a:ext uri="{FF2B5EF4-FFF2-40B4-BE49-F238E27FC236}">
                <a16:creationId xmlns:a16="http://schemas.microsoft.com/office/drawing/2014/main" id="{B5B1CB13-35ED-4882-8A8C-EF83F9C03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44456" y="4300576"/>
            <a:ext cx="699286" cy="68359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4DE4663-FE2A-482F-A6B0-F26602A35B13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49896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FF13AA04-8415-460C-AC97-7D4C110676C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9628425-C509-48B2-B9ED-9664A40622FF}"/>
              </a:ext>
            </a:extLst>
          </p:cNvPr>
          <p:cNvSpPr/>
          <p:nvPr userDrawn="1"/>
        </p:nvSpPr>
        <p:spPr>
          <a:xfrm>
            <a:off x="500750" y="294451"/>
            <a:ext cx="8142500" cy="4559679"/>
          </a:xfrm>
          <a:prstGeom prst="rect">
            <a:avLst/>
          </a:prstGeom>
          <a:solidFill>
            <a:srgbClr val="FF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B2589E74-1F3C-4024-B053-731941C9623F}"/>
              </a:ext>
            </a:extLst>
          </p:cNvPr>
          <p:cNvGrpSpPr/>
          <p:nvPr userDrawn="1"/>
        </p:nvGrpSpPr>
        <p:grpSpPr>
          <a:xfrm>
            <a:off x="722277" y="1347613"/>
            <a:ext cx="861774" cy="2448274"/>
            <a:chOff x="722277" y="1037677"/>
            <a:chExt cx="861774" cy="2448274"/>
          </a:xfrm>
        </p:grpSpPr>
        <p:sp>
          <p:nvSpPr>
            <p:cNvPr id="49" name="TextBox 9">
              <a:extLst>
                <a:ext uri="{FF2B5EF4-FFF2-40B4-BE49-F238E27FC236}">
                  <a16:creationId xmlns:a16="http://schemas.microsoft.com/office/drawing/2014/main" id="{6B9F1585-E717-423C-B022-9EA4952DEE86}"/>
                </a:ext>
              </a:extLst>
            </p:cNvPr>
            <p:cNvSpPr txBox="1"/>
            <p:nvPr userDrawn="1"/>
          </p:nvSpPr>
          <p:spPr>
            <a:xfrm>
              <a:off x="722277" y="1037677"/>
              <a:ext cx="861774" cy="79208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 anchor="ctr">
              <a:spAutoFit/>
            </a:bodyPr>
            <a:lstStyle/>
            <a:p>
              <a:r>
                <a:rPr lang="zh-TW" altLang="en-US" sz="4400" b="1" dirty="0">
                  <a:solidFill>
                    <a:srgbClr val="E5007F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目</a:t>
              </a:r>
              <a:endParaRPr lang="zh-CN" altLang="en-US" sz="4400" b="1" dirty="0">
                <a:solidFill>
                  <a:srgbClr val="E5007F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EF67022F-FD0C-4556-84A5-64D9D2D5D77D}"/>
                </a:ext>
              </a:extLst>
            </p:cNvPr>
            <p:cNvSpPr txBox="1"/>
            <p:nvPr userDrawn="1"/>
          </p:nvSpPr>
          <p:spPr>
            <a:xfrm>
              <a:off x="722277" y="2693862"/>
              <a:ext cx="861774" cy="79208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 anchor="ctr">
              <a:spAutoFit/>
            </a:bodyPr>
            <a:lstStyle/>
            <a:p>
              <a:r>
                <a:rPr lang="zh-TW" altLang="en-US" sz="4400" b="1" dirty="0">
                  <a:solidFill>
                    <a:srgbClr val="E5007F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次</a:t>
              </a:r>
              <a:endParaRPr lang="zh-CN" altLang="en-US" sz="4400" b="1" dirty="0">
                <a:solidFill>
                  <a:srgbClr val="E5007F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77588E1C-ACBD-4AC0-A16E-6E30A6556632}"/>
              </a:ext>
            </a:extLst>
          </p:cNvPr>
          <p:cNvGrpSpPr/>
          <p:nvPr userDrawn="1"/>
        </p:nvGrpSpPr>
        <p:grpSpPr>
          <a:xfrm>
            <a:off x="1868677" y="-287896"/>
            <a:ext cx="677108" cy="3791747"/>
            <a:chOff x="5529574" y="-287896"/>
            <a:chExt cx="677108" cy="3791747"/>
          </a:xfrm>
        </p:grpSpPr>
        <p:sp>
          <p:nvSpPr>
            <p:cNvPr id="52" name="矩形 51">
              <a:hlinkClick r:id="rId2" action="ppaction://hlinksldjump"/>
              <a:extLst>
                <a:ext uri="{FF2B5EF4-FFF2-40B4-BE49-F238E27FC236}">
                  <a16:creationId xmlns:a16="http://schemas.microsoft.com/office/drawing/2014/main" id="{68742EB0-3AD2-48E3-9277-6FEFC8121261}"/>
                </a:ext>
              </a:extLst>
            </p:cNvPr>
            <p:cNvSpPr/>
            <p:nvPr/>
          </p:nvSpPr>
          <p:spPr>
            <a:xfrm>
              <a:off x="5570034" y="586741"/>
              <a:ext cx="591095" cy="288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3" name="直接连接符 12">
              <a:extLst>
                <a:ext uri="{FF2B5EF4-FFF2-40B4-BE49-F238E27FC236}">
                  <a16:creationId xmlns:a16="http://schemas.microsoft.com/office/drawing/2014/main" id="{B8A10E42-24E0-48AD-97F0-CB54FD1A91CE}"/>
                </a:ext>
              </a:extLst>
            </p:cNvPr>
            <p:cNvCxnSpPr/>
            <p:nvPr/>
          </p:nvCxnSpPr>
          <p:spPr>
            <a:xfrm>
              <a:off x="5591634" y="-287896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1FB2B01B-C7BB-4B5D-A86E-4E098636A6A6}"/>
                </a:ext>
              </a:extLst>
            </p:cNvPr>
            <p:cNvSpPr txBox="1"/>
            <p:nvPr/>
          </p:nvSpPr>
          <p:spPr>
            <a:xfrm>
              <a:off x="5529574" y="1076240"/>
              <a:ext cx="677108" cy="2427611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前引導</a:t>
              </a:r>
              <a:endParaRPr lang="zh-CN" altLang="en-US" sz="3200" spc="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CD0E6484-C01E-4B0D-AFC7-CE977CA8C1A4}"/>
                </a:ext>
              </a:extLst>
            </p:cNvPr>
            <p:cNvGrpSpPr/>
            <p:nvPr/>
          </p:nvGrpSpPr>
          <p:grpSpPr>
            <a:xfrm>
              <a:off x="5636196" y="647700"/>
              <a:ext cx="463865" cy="428540"/>
              <a:chOff x="5636196" y="647700"/>
              <a:chExt cx="463865" cy="428540"/>
            </a:xfrm>
          </p:grpSpPr>
          <p:sp>
            <p:nvSpPr>
              <p:cNvPr id="56" name="矩形 5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D38136A1-63AE-4A0E-B550-3401773C9F21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矩形 5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928A6195-03FA-4AC9-8A4A-A68A557D5A6D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3057AE8E-D777-4B74-A1C1-7E05D052F989}"/>
              </a:ext>
            </a:extLst>
          </p:cNvPr>
          <p:cNvGrpSpPr/>
          <p:nvPr userDrawn="1"/>
        </p:nvGrpSpPr>
        <p:grpSpPr>
          <a:xfrm>
            <a:off x="2784031" y="1666142"/>
            <a:ext cx="677108" cy="3349266"/>
            <a:chOff x="4611728" y="1666142"/>
            <a:chExt cx="677108" cy="3349266"/>
          </a:xfrm>
        </p:grpSpPr>
        <p:sp>
          <p:nvSpPr>
            <p:cNvPr id="60" name="矩形 59">
              <a:hlinkClick r:id="rId3" action="ppaction://hlinksldjump"/>
              <a:extLst>
                <a:ext uri="{FF2B5EF4-FFF2-40B4-BE49-F238E27FC236}">
                  <a16:creationId xmlns:a16="http://schemas.microsoft.com/office/drawing/2014/main" id="{06BBE85D-D3EB-4982-B9BB-143717666EF9}"/>
                </a:ext>
              </a:extLst>
            </p:cNvPr>
            <p:cNvSpPr/>
            <p:nvPr/>
          </p:nvSpPr>
          <p:spPr>
            <a:xfrm>
              <a:off x="4652188" y="1666142"/>
              <a:ext cx="591095" cy="28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1" name="直接连接符 12">
              <a:extLst>
                <a:ext uri="{FF2B5EF4-FFF2-40B4-BE49-F238E27FC236}">
                  <a16:creationId xmlns:a16="http://schemas.microsoft.com/office/drawing/2014/main" id="{D9DBDD4A-8A88-4EBD-B180-A515DA8248FF}"/>
                </a:ext>
              </a:extLst>
            </p:cNvPr>
            <p:cNvCxnSpPr/>
            <p:nvPr/>
          </p:nvCxnSpPr>
          <p:spPr>
            <a:xfrm>
              <a:off x="4666588" y="1667036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73F2DB1-0EDE-4102-8A55-9DA683955F6A}"/>
                </a:ext>
              </a:extLst>
            </p:cNvPr>
            <p:cNvSpPr txBox="1"/>
            <p:nvPr/>
          </p:nvSpPr>
          <p:spPr>
            <a:xfrm>
              <a:off x="4611728" y="2163161"/>
              <a:ext cx="677108" cy="2427611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  <a:r>
                <a:rPr lang="zh-TW" altLang="en-US" sz="3200" spc="4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  <a:endParaRPr lang="zh-CN" altLang="en-US" sz="3200" spc="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DD5E13DC-61B9-4CD9-98F8-CE915BD1223F}"/>
                </a:ext>
              </a:extLst>
            </p:cNvPr>
            <p:cNvGrpSpPr/>
            <p:nvPr/>
          </p:nvGrpSpPr>
          <p:grpSpPr>
            <a:xfrm>
              <a:off x="4714167" y="1734621"/>
              <a:ext cx="463865" cy="428540"/>
              <a:chOff x="5636196" y="647700"/>
              <a:chExt cx="463865" cy="428540"/>
            </a:xfrm>
          </p:grpSpPr>
          <p:sp>
            <p:nvSpPr>
              <p:cNvPr id="64" name="矩形 6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9F39EF3-C879-43D6-9C50-FBD74B7F530A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矩形 6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263676E-F7B7-4FB2-A226-A761C4EB452F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8E38D46F-12AA-48DC-B255-ADB3713E6F1D}"/>
              </a:ext>
            </a:extLst>
          </p:cNvPr>
          <p:cNvGrpSpPr/>
          <p:nvPr userDrawn="1"/>
        </p:nvGrpSpPr>
        <p:grpSpPr>
          <a:xfrm>
            <a:off x="3699385" y="-287896"/>
            <a:ext cx="677108" cy="3791747"/>
            <a:chOff x="3693882" y="-287896"/>
            <a:chExt cx="677108" cy="3791747"/>
          </a:xfrm>
        </p:grpSpPr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E63AD677-81EC-480B-9155-2E4A65597F30}"/>
                </a:ext>
              </a:extLst>
            </p:cNvPr>
            <p:cNvGrpSpPr/>
            <p:nvPr/>
          </p:nvGrpSpPr>
          <p:grpSpPr>
            <a:xfrm>
              <a:off x="3693882" y="-287896"/>
              <a:ext cx="677108" cy="3791747"/>
              <a:chOff x="1658491" y="-741048"/>
              <a:chExt cx="677108" cy="3791747"/>
            </a:xfrm>
          </p:grpSpPr>
          <p:sp>
            <p:nvSpPr>
              <p:cNvPr id="71" name="矩形 7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EC3E723-B58A-4D4E-A1DF-05FD3327867A}"/>
                  </a:ext>
                </a:extLst>
              </p:cNvPr>
              <p:cNvSpPr/>
              <p:nvPr/>
            </p:nvSpPr>
            <p:spPr>
              <a:xfrm>
                <a:off x="1698951" y="133589"/>
                <a:ext cx="591095" cy="2884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2" name="直接连接符 12">
                <a:extLst>
                  <a:ext uri="{FF2B5EF4-FFF2-40B4-BE49-F238E27FC236}">
                    <a16:creationId xmlns:a16="http://schemas.microsoft.com/office/drawing/2014/main" id="{A79F747E-C626-47A8-B302-685E0ED57DFA}"/>
                  </a:ext>
                </a:extLst>
              </p:cNvPr>
              <p:cNvCxnSpPr/>
              <p:nvPr/>
            </p:nvCxnSpPr>
            <p:spPr>
              <a:xfrm>
                <a:off x="1713351" y="-741048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B898E28-5AE6-46BD-A397-A4B8C1FA25E9}"/>
                  </a:ext>
                </a:extLst>
              </p:cNvPr>
              <p:cNvSpPr txBox="1"/>
              <p:nvPr/>
            </p:nvSpPr>
            <p:spPr>
              <a:xfrm>
                <a:off x="1658491" y="623088"/>
                <a:ext cx="677108" cy="2427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zh-TW" altLang="en-US" sz="3200" spc="4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</a:t>
                </a:r>
                <a:r>
                  <a:rPr lang="zh-TW" altLang="en-US" sz="3200" spc="400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者介紹</a:t>
                </a:r>
                <a:endParaRPr lang="zh-CN" altLang="en-US" sz="3200" spc="4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9" name="矩形 68">
              <a:hlinkClick r:id="rId4" action="ppaction://hlinksldjump"/>
              <a:extLst>
                <a:ext uri="{FF2B5EF4-FFF2-40B4-BE49-F238E27FC236}">
                  <a16:creationId xmlns:a16="http://schemas.microsoft.com/office/drawing/2014/main" id="{1B12539A-B143-4A5A-B206-1462B936A623}"/>
                </a:ext>
              </a:extLst>
            </p:cNvPr>
            <p:cNvSpPr/>
            <p:nvPr/>
          </p:nvSpPr>
          <p:spPr>
            <a:xfrm>
              <a:off x="3799645" y="647700"/>
              <a:ext cx="463865" cy="428540"/>
            </a:xfrm>
            <a:prstGeom prst="rect">
              <a:avLst/>
            </a:prstGeom>
            <a:solidFill>
              <a:srgbClr val="FF3399"/>
            </a:solidFill>
            <a:ln w="952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>
              <a:hlinkClick r:id="rId4" action="ppaction://hlinksldjump"/>
              <a:extLst>
                <a:ext uri="{FF2B5EF4-FFF2-40B4-BE49-F238E27FC236}">
                  <a16:creationId xmlns:a16="http://schemas.microsoft.com/office/drawing/2014/main" id="{9DC0630C-01F6-4679-9DC5-7F9BC4788589}"/>
                </a:ext>
              </a:extLst>
            </p:cNvPr>
            <p:cNvSpPr/>
            <p:nvPr/>
          </p:nvSpPr>
          <p:spPr>
            <a:xfrm>
              <a:off x="3799645" y="719095"/>
              <a:ext cx="463865" cy="282868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86A98EC4-D253-45CB-A5F3-F5810B81EFAF}"/>
              </a:ext>
            </a:extLst>
          </p:cNvPr>
          <p:cNvGrpSpPr/>
          <p:nvPr userDrawn="1"/>
        </p:nvGrpSpPr>
        <p:grpSpPr>
          <a:xfrm>
            <a:off x="4614739" y="1666143"/>
            <a:ext cx="677108" cy="3380740"/>
            <a:chOff x="2776036" y="1666143"/>
            <a:chExt cx="677108" cy="3380740"/>
          </a:xfrm>
        </p:grpSpPr>
        <p:sp>
          <p:nvSpPr>
            <p:cNvPr id="76" name="矩形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D4922DE8-FAB3-496D-8BC1-A150D248BB51}"/>
                </a:ext>
              </a:extLst>
            </p:cNvPr>
            <p:cNvSpPr/>
            <p:nvPr/>
          </p:nvSpPr>
          <p:spPr>
            <a:xfrm>
              <a:off x="2816496" y="1666143"/>
              <a:ext cx="591095" cy="288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7" name="直接连接符 12">
              <a:extLst>
                <a:ext uri="{FF2B5EF4-FFF2-40B4-BE49-F238E27FC236}">
                  <a16:creationId xmlns:a16="http://schemas.microsoft.com/office/drawing/2014/main" id="{F1EA73CA-5534-420B-B4A9-F4AD9185E716}"/>
                </a:ext>
              </a:extLst>
            </p:cNvPr>
            <p:cNvCxnSpPr/>
            <p:nvPr/>
          </p:nvCxnSpPr>
          <p:spPr>
            <a:xfrm>
              <a:off x="2830896" y="1698511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5B276FEA-C038-42BC-8151-35A68E38EF00}"/>
                </a:ext>
              </a:extLst>
            </p:cNvPr>
            <p:cNvSpPr txBox="1"/>
            <p:nvPr/>
          </p:nvSpPr>
          <p:spPr>
            <a:xfrm>
              <a:off x="2776036" y="2172686"/>
              <a:ext cx="677108" cy="2377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文探究</a:t>
              </a:r>
              <a:endParaRPr lang="zh-CN" altLang="en-US" sz="3200" spc="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9" name="群組 78">
              <a:extLst>
                <a:ext uri="{FF2B5EF4-FFF2-40B4-BE49-F238E27FC236}">
                  <a16:creationId xmlns:a16="http://schemas.microsoft.com/office/drawing/2014/main" id="{0CA25A65-BC67-4FC3-AA33-7BFE84884049}"/>
                </a:ext>
              </a:extLst>
            </p:cNvPr>
            <p:cNvGrpSpPr/>
            <p:nvPr/>
          </p:nvGrpSpPr>
          <p:grpSpPr>
            <a:xfrm>
              <a:off x="2877716" y="1744146"/>
              <a:ext cx="463865" cy="428540"/>
              <a:chOff x="5636196" y="647700"/>
              <a:chExt cx="463865" cy="428540"/>
            </a:xfrm>
          </p:grpSpPr>
          <p:sp>
            <p:nvSpPr>
              <p:cNvPr id="80" name="矩形 7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F61DD05-45F2-484F-B13E-D04793FF0465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1" name="矩形 8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F765D78-6F04-43EE-98B6-6D795A910166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1E877546-53C5-45CD-8D44-CD0BDDEA988C}"/>
              </a:ext>
            </a:extLst>
          </p:cNvPr>
          <p:cNvGrpSpPr/>
          <p:nvPr userDrawn="1"/>
        </p:nvGrpSpPr>
        <p:grpSpPr>
          <a:xfrm>
            <a:off x="5530093" y="-287896"/>
            <a:ext cx="677108" cy="4293839"/>
            <a:chOff x="3693882" y="-287896"/>
            <a:chExt cx="677108" cy="4293839"/>
          </a:xfrm>
        </p:grpSpPr>
        <p:grpSp>
          <p:nvGrpSpPr>
            <p:cNvPr id="82" name="群組 81">
              <a:extLst>
                <a:ext uri="{FF2B5EF4-FFF2-40B4-BE49-F238E27FC236}">
                  <a16:creationId xmlns:a16="http://schemas.microsoft.com/office/drawing/2014/main" id="{348E6549-69A2-4746-ACB1-E958CD69A730}"/>
                </a:ext>
              </a:extLst>
            </p:cNvPr>
            <p:cNvGrpSpPr/>
            <p:nvPr/>
          </p:nvGrpSpPr>
          <p:grpSpPr>
            <a:xfrm>
              <a:off x="3693882" y="-287896"/>
              <a:ext cx="677108" cy="4293839"/>
              <a:chOff x="1658491" y="-741048"/>
              <a:chExt cx="677108" cy="4293839"/>
            </a:xfrm>
          </p:grpSpPr>
          <p:sp>
            <p:nvSpPr>
              <p:cNvPr id="85" name="矩形 8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B7E44A9-1A14-459E-8BF3-DE6055EDD405}"/>
                  </a:ext>
                </a:extLst>
              </p:cNvPr>
              <p:cNvSpPr/>
              <p:nvPr/>
            </p:nvSpPr>
            <p:spPr>
              <a:xfrm>
                <a:off x="1698951" y="133588"/>
                <a:ext cx="591095" cy="3419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6" name="直接连接符 12">
                <a:extLst>
                  <a:ext uri="{FF2B5EF4-FFF2-40B4-BE49-F238E27FC236}">
                    <a16:creationId xmlns:a16="http://schemas.microsoft.com/office/drawing/2014/main" id="{06054EE1-C7B4-4983-93A9-7D3EBEEBAE2E}"/>
                  </a:ext>
                </a:extLst>
              </p:cNvPr>
              <p:cNvCxnSpPr/>
              <p:nvPr/>
            </p:nvCxnSpPr>
            <p:spPr>
              <a:xfrm>
                <a:off x="1713351" y="-741048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5FFA3D5-3D84-4187-9C14-0DA682501ECD}"/>
                  </a:ext>
                </a:extLst>
              </p:cNvPr>
              <p:cNvSpPr txBox="1"/>
              <p:nvPr userDrawn="1"/>
            </p:nvSpPr>
            <p:spPr>
              <a:xfrm>
                <a:off x="1658491" y="623088"/>
                <a:ext cx="677108" cy="2883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zh-TW" altLang="en-US" sz="3200" kern="1200" spc="4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問</a:t>
                </a:r>
                <a:r>
                  <a:rPr lang="zh-TW" altLang="en-US" sz="3200" kern="1200" spc="400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題與討論</a:t>
                </a:r>
                <a:endParaRPr lang="zh-CN" altLang="en-US" sz="3200" kern="1200" spc="4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83" name="矩形 82">
              <a:hlinkClick r:id="rId6" action="ppaction://hlinksldjump"/>
              <a:extLst>
                <a:ext uri="{FF2B5EF4-FFF2-40B4-BE49-F238E27FC236}">
                  <a16:creationId xmlns:a16="http://schemas.microsoft.com/office/drawing/2014/main" id="{61E8210B-E858-4EC4-9A0F-569B6CFC9BA9}"/>
                </a:ext>
              </a:extLst>
            </p:cNvPr>
            <p:cNvSpPr/>
            <p:nvPr/>
          </p:nvSpPr>
          <p:spPr>
            <a:xfrm>
              <a:off x="3799645" y="647700"/>
              <a:ext cx="463865" cy="428540"/>
            </a:xfrm>
            <a:prstGeom prst="rect">
              <a:avLst/>
            </a:prstGeom>
            <a:solidFill>
              <a:srgbClr val="FF3399"/>
            </a:solidFill>
            <a:ln w="952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矩形 83">
              <a:hlinkClick r:id="rId6" action="ppaction://hlinksldjump"/>
              <a:extLst>
                <a:ext uri="{FF2B5EF4-FFF2-40B4-BE49-F238E27FC236}">
                  <a16:creationId xmlns:a16="http://schemas.microsoft.com/office/drawing/2014/main" id="{64A9AB0B-2FEA-4162-9DA9-F35E4E7DC895}"/>
                </a:ext>
              </a:extLst>
            </p:cNvPr>
            <p:cNvSpPr/>
            <p:nvPr/>
          </p:nvSpPr>
          <p:spPr>
            <a:xfrm>
              <a:off x="3799645" y="719095"/>
              <a:ext cx="463865" cy="282868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9F6BD53D-1449-4E51-90ED-86788D71A400}"/>
              </a:ext>
            </a:extLst>
          </p:cNvPr>
          <p:cNvGrpSpPr/>
          <p:nvPr userDrawn="1"/>
        </p:nvGrpSpPr>
        <p:grpSpPr>
          <a:xfrm>
            <a:off x="6445449" y="1666143"/>
            <a:ext cx="677108" cy="3380740"/>
            <a:chOff x="2776036" y="1666143"/>
            <a:chExt cx="677108" cy="3380740"/>
          </a:xfrm>
        </p:grpSpPr>
        <p:sp>
          <p:nvSpPr>
            <p:cNvPr id="89" name="矩形 88">
              <a:hlinkClick r:id="rId7" action="ppaction://hlinksldjump"/>
              <a:extLst>
                <a:ext uri="{FF2B5EF4-FFF2-40B4-BE49-F238E27FC236}">
                  <a16:creationId xmlns:a16="http://schemas.microsoft.com/office/drawing/2014/main" id="{B13DFCF1-2D82-401E-A09B-0EDCB2D21FDD}"/>
                </a:ext>
              </a:extLst>
            </p:cNvPr>
            <p:cNvSpPr/>
            <p:nvPr/>
          </p:nvSpPr>
          <p:spPr>
            <a:xfrm>
              <a:off x="2816496" y="1666143"/>
              <a:ext cx="591095" cy="288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0" name="直接连接符 12">
              <a:extLst>
                <a:ext uri="{FF2B5EF4-FFF2-40B4-BE49-F238E27FC236}">
                  <a16:creationId xmlns:a16="http://schemas.microsoft.com/office/drawing/2014/main" id="{EAAF4D4E-7AF9-47F4-B9FA-06983FA198E1}"/>
                </a:ext>
              </a:extLst>
            </p:cNvPr>
            <p:cNvCxnSpPr/>
            <p:nvPr/>
          </p:nvCxnSpPr>
          <p:spPr>
            <a:xfrm>
              <a:off x="2830896" y="1698511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2C6C6FA6-8E2D-41FD-9ECA-1CCEDD810B0D}"/>
                </a:ext>
              </a:extLst>
            </p:cNvPr>
            <p:cNvSpPr txBox="1"/>
            <p:nvPr/>
          </p:nvSpPr>
          <p:spPr>
            <a:xfrm>
              <a:off x="2776036" y="2172686"/>
              <a:ext cx="677108" cy="2377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後補充</a:t>
              </a:r>
            </a:p>
          </p:txBody>
        </p:sp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id="{4811CD23-DAE6-4C4C-A491-86F79AA4A8CF}"/>
                </a:ext>
              </a:extLst>
            </p:cNvPr>
            <p:cNvGrpSpPr/>
            <p:nvPr/>
          </p:nvGrpSpPr>
          <p:grpSpPr>
            <a:xfrm>
              <a:off x="2877716" y="1744146"/>
              <a:ext cx="463865" cy="428540"/>
              <a:chOff x="5636196" y="647700"/>
              <a:chExt cx="463865" cy="428540"/>
            </a:xfrm>
          </p:grpSpPr>
          <p:sp>
            <p:nvSpPr>
              <p:cNvPr id="95" name="矩形 9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8C24E96-839C-44B0-99C1-EA6B0F6849DD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6" name="矩形 9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E8CDFA5-96E7-4227-8658-42E4A9601A08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endParaRPr lang="zh-CN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42FAAF0A-550D-4153-ADD6-82D1AA4BCE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3878">
            <a:off x="6896594" y="424271"/>
            <a:ext cx="1666463" cy="1590558"/>
          </a:xfrm>
          <a:prstGeom prst="rect">
            <a:avLst/>
          </a:prstGeom>
        </p:spPr>
      </p:pic>
      <p:pic>
        <p:nvPicPr>
          <p:cNvPr id="6" name="圖片 5" descr="一張含有 坐 的圖片&#10;&#10;自動產生的描述">
            <a:extLst>
              <a:ext uri="{FF2B5EF4-FFF2-40B4-BE49-F238E27FC236}">
                <a16:creationId xmlns:a16="http://schemas.microsoft.com/office/drawing/2014/main" id="{A83FAFA1-012D-43B0-80DF-6A83BACF7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0637" y="3271157"/>
            <a:ext cx="1543363" cy="1892541"/>
          </a:xfrm>
          <a:prstGeom prst="rect">
            <a:avLst/>
          </a:prstGeom>
        </p:spPr>
      </p:pic>
      <p:pic>
        <p:nvPicPr>
          <p:cNvPr id="94" name="圖片 93" descr="一張含有 坐 的圖片&#10;&#10;自動產生的描述">
            <a:extLst>
              <a:ext uri="{FF2B5EF4-FFF2-40B4-BE49-F238E27FC236}">
                <a16:creationId xmlns:a16="http://schemas.microsoft.com/office/drawing/2014/main" id="{05B13090-D7F1-4605-8486-03DB38749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70" b="-19725"/>
          <a:stretch/>
        </p:blipFill>
        <p:spPr>
          <a:xfrm>
            <a:off x="-5166" y="-783"/>
            <a:ext cx="1216825" cy="149212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" y="4958608"/>
            <a:ext cx="52223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1651DD-C9D6-4B47-9852-B49035FF164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2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3" name="圖片 2" descr="一張含有 坐, 桌, 傘, 黑色 的圖片&#10;&#10;自動產生的描述">
            <a:extLst>
              <a:ext uri="{FF2B5EF4-FFF2-40B4-BE49-F238E27FC236}">
                <a16:creationId xmlns:a16="http://schemas.microsoft.com/office/drawing/2014/main" id="{ACE00C41-789A-4FD5-9945-FCBDCAD34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6839" y="1527169"/>
            <a:ext cx="1668107" cy="348906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1651DD-C9D6-4B47-9852-B49035FF164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2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0" name="圖片 9" descr="一張含有 坐, 桌, 傘, 黑色 的圖片&#10;&#10;自動產生的描述">
            <a:extLst>
              <a:ext uri="{FF2B5EF4-FFF2-40B4-BE49-F238E27FC236}">
                <a16:creationId xmlns:a16="http://schemas.microsoft.com/office/drawing/2014/main" id="{D2AE0B27-9949-4B04-A319-9B6518CF3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74259" y="3169920"/>
            <a:ext cx="882714" cy="18463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94183B99-5192-49C4-8A51-8198CA7C5D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D083CC-C51D-4EBF-AE53-28B80873C37B}"/>
              </a:ext>
            </a:extLst>
          </p:cNvPr>
          <p:cNvSpPr/>
          <p:nvPr userDrawn="1"/>
        </p:nvSpPr>
        <p:spPr>
          <a:xfrm>
            <a:off x="148759" y="91439"/>
            <a:ext cx="8846820" cy="432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4384991-838D-46AD-B5B4-EB3BC74F068C}"/>
              </a:ext>
            </a:extLst>
          </p:cNvPr>
          <p:cNvSpPr/>
          <p:nvPr userDrawn="1"/>
        </p:nvSpPr>
        <p:spPr>
          <a:xfrm>
            <a:off x="447741" y="4503420"/>
            <a:ext cx="8547838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2DE734F-57B5-4E3C-98DA-685A5789DD3B}"/>
              </a:ext>
            </a:extLst>
          </p:cNvPr>
          <p:cNvSpPr/>
          <p:nvPr userDrawn="1"/>
        </p:nvSpPr>
        <p:spPr>
          <a:xfrm>
            <a:off x="793105" y="4853939"/>
            <a:ext cx="8202474" cy="12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389DDB-C498-4804-8B46-7B12AC41E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74870" y="3604187"/>
            <a:ext cx="3369129" cy="15393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前引導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F4A1962-36CC-49ED-9DCD-2D73E5DAD7A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A5EFEE4-D4BF-43EB-9396-BCF8D2FBE5CC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一張含有 坐 的圖片&#10;&#10;自動產生的描述">
            <a:extLst>
              <a:ext uri="{FF2B5EF4-FFF2-40B4-BE49-F238E27FC236}">
                <a16:creationId xmlns:a16="http://schemas.microsoft.com/office/drawing/2014/main" id="{B77B5D45-E377-4656-9BA2-3DA36E4C1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801" y="4054929"/>
            <a:ext cx="904199" cy="110876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212197F-8442-4627-B913-2C981159AF7C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4" name="圖片 13" descr="一張含有 坐 的圖片&#10;&#10;自動產生的描述">
            <a:extLst>
              <a:ext uri="{FF2B5EF4-FFF2-40B4-BE49-F238E27FC236}">
                <a16:creationId xmlns:a16="http://schemas.microsoft.com/office/drawing/2014/main" id="{FA3AC3BA-589D-4D5B-A573-E5EFACCD7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801" y="4054929"/>
            <a:ext cx="904199" cy="11087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750525C-B586-459D-A884-44A87FEAF32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內文(多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212197F-8442-4627-B913-2C981159AF7C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750525C-B586-459D-A884-44A87FEAF32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2" name="圖片 11" descr="一張含有 坐 的圖片&#10;&#10;自動產生的描述">
            <a:extLst>
              <a:ext uri="{FF2B5EF4-FFF2-40B4-BE49-F238E27FC236}">
                <a16:creationId xmlns:a16="http://schemas.microsoft.com/office/drawing/2014/main" id="{F0548EDA-E1DF-4F03-A2D7-5F2FCAE2FE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801" y="4054929"/>
            <a:ext cx="904199" cy="110876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79999"/>
          </a:xfrm>
          <a:prstGeom prst="rect">
            <a:avLst/>
          </a:prstGeom>
        </p:spPr>
      </p:pic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</a:p>
        </p:txBody>
      </p:sp>
    </p:spTree>
    <p:extLst>
      <p:ext uri="{BB962C8B-B14F-4D97-AF65-F5344CB8AC3E}">
        <p14:creationId xmlns:p14="http://schemas.microsoft.com/office/powerpoint/2010/main" val="39052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5634053-F067-4290-973F-170CAAE5476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3D2A82D-639D-4F79-902F-AE6292A906A2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 descr="一張含有 坐 的圖片&#10;&#10;自動產生的描述">
            <a:extLst>
              <a:ext uri="{FF2B5EF4-FFF2-40B4-BE49-F238E27FC236}">
                <a16:creationId xmlns:a16="http://schemas.microsoft.com/office/drawing/2014/main" id="{1BB0A208-351A-4925-A21D-4DFB56C02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801" y="4054929"/>
            <a:ext cx="904199" cy="110876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" y="4932804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1877-760A-4ECF-BBC8-FA126BCFA630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85" r:id="rId4"/>
    <p:sldLayoutId id="2147483663" r:id="rId5"/>
    <p:sldLayoutId id="2147483664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0" r:id="rId12"/>
    <p:sldLayoutId id="2147483665" r:id="rId13"/>
    <p:sldLayoutId id="2147483678" r:id="rId14"/>
    <p:sldLayoutId id="2147483677" r:id="rId15"/>
    <p:sldLayoutId id="2147483676" r:id="rId16"/>
    <p:sldLayoutId id="2147483684" r:id="rId17"/>
    <p:sldLayoutId id="2147483686" r:id="rId18"/>
    <p:sldLayoutId id="2147483681" r:id="rId1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99.xml"/><Relationship Id="rId5" Type="http://schemas.openxmlformats.org/officeDocument/2006/relationships/slide" Target="slide98.xml"/><Relationship Id="rId4" Type="http://schemas.openxmlformats.org/officeDocument/2006/relationships/slide" Target="slide9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slide" Target="slide10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youtu.be/R4DuqEL0ChQ" TargetMode="External"/><Relationship Id="rId1" Type="http://schemas.openxmlformats.org/officeDocument/2006/relationships/slideLayout" Target="../slideLayouts/slideLayout12.xml"/><Relationship Id="rId5" Type="http://schemas.openxmlformats.org/officeDocument/2006/relationships/slide" Target="slide103.xml"/><Relationship Id="rId4" Type="http://schemas.openxmlformats.org/officeDocument/2006/relationships/image" Target="../media/image3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youtu.be/i0UxYDqlX6o?t=1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" Target="slide102.xml"/><Relationship Id="rId5" Type="http://schemas.openxmlformats.org/officeDocument/2006/relationships/slide" Target="slide104.xml"/><Relationship Id="rId4" Type="http://schemas.openxmlformats.org/officeDocument/2006/relationships/image" Target="../media/image3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youtu.be/avEyPpYrCsc" TargetMode="External"/><Relationship Id="rId1" Type="http://schemas.openxmlformats.org/officeDocument/2006/relationships/slideLayout" Target="../slideLayouts/slideLayout12.xml"/><Relationship Id="rId5" Type="http://schemas.openxmlformats.org/officeDocument/2006/relationships/slide" Target="slide10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0.xml"/><Relationship Id="rId5" Type="http://schemas.openxmlformats.org/officeDocument/2006/relationships/image" Target="../media/image29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8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5" Type="http://schemas.openxmlformats.org/officeDocument/2006/relationships/image" Target="../media/image29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37.xml"/><Relationship Id="rId7" Type="http://schemas.openxmlformats.org/officeDocument/2006/relationships/slide" Target="slide4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slide" Target="slide4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slide" Target="slide4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5" Type="http://schemas.openxmlformats.org/officeDocument/2006/relationships/image" Target="../media/image29.png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45.xml"/><Relationship Id="rId7" Type="http://schemas.openxmlformats.org/officeDocument/2006/relationships/slide" Target="slide4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49.xml"/><Relationship Id="rId7" Type="http://schemas.openxmlformats.org/officeDocument/2006/relationships/slide" Target="slide4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slide" Target="slide46.xml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slide" Target="slide53.xml"/><Relationship Id="rId7" Type="http://schemas.openxmlformats.org/officeDocument/2006/relationships/slide" Target="slide6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slide" Target="slide6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3.xml"/><Relationship Id="rId5" Type="http://schemas.openxmlformats.org/officeDocument/2006/relationships/image" Target="../media/image29.png"/><Relationship Id="rId4" Type="http://schemas.openxmlformats.org/officeDocument/2006/relationships/slide" Target="slide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slide" Target="slide6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3.xml"/><Relationship Id="rId5" Type="http://schemas.openxmlformats.org/officeDocument/2006/relationships/image" Target="../media/image29.png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7" Type="http://schemas.openxmlformats.org/officeDocument/2006/relationships/slide" Target="slide6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3.xml"/><Relationship Id="rId5" Type="http://schemas.openxmlformats.org/officeDocument/2006/relationships/image" Target="../media/image29.png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7" Type="http://schemas.openxmlformats.org/officeDocument/2006/relationships/slide" Target="slide6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3.xml"/><Relationship Id="rId5" Type="http://schemas.openxmlformats.org/officeDocument/2006/relationships/image" Target="../media/image29.png"/><Relationship Id="rId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7" Type="http://schemas.openxmlformats.org/officeDocument/2006/relationships/slide" Target="slide7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slide" Target="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7" Type="http://schemas.openxmlformats.org/officeDocument/2006/relationships/slide" Target="slide7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slide" Target="slide7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7" Type="http://schemas.openxmlformats.org/officeDocument/2006/relationships/slide" Target="slide7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slide" Target="slide70.xml"/><Relationship Id="rId7" Type="http://schemas.openxmlformats.org/officeDocument/2006/relationships/slide" Target="slide7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7.xml"/><Relationship Id="rId5" Type="http://schemas.openxmlformats.org/officeDocument/2006/relationships/image" Target="../media/image29.png"/><Relationship Id="rId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slide" Target="slide75.xml"/><Relationship Id="rId7" Type="http://schemas.openxmlformats.org/officeDocument/2006/relationships/slide" Target="slide7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11" Type="http://schemas.openxmlformats.org/officeDocument/2006/relationships/slide" Target="slide72.xml"/><Relationship Id="rId5" Type="http://schemas.openxmlformats.org/officeDocument/2006/relationships/slide" Target="slide74.xml"/><Relationship Id="rId10" Type="http://schemas.openxmlformats.org/officeDocument/2006/relationships/slide" Target="slide71.xml"/><Relationship Id="rId4" Type="http://schemas.openxmlformats.org/officeDocument/2006/relationships/slide" Target="slide69.xml"/><Relationship Id="rId9" Type="http://schemas.openxmlformats.org/officeDocument/2006/relationships/slide" Target="slide7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7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slide" Target="slide70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6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80.xml"/><Relationship Id="rId7" Type="http://schemas.openxmlformats.org/officeDocument/2006/relationships/slide" Target="slide8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10" Type="http://schemas.openxmlformats.org/officeDocument/2006/relationships/slide" Target="slide92.xml"/><Relationship Id="rId4" Type="http://schemas.openxmlformats.org/officeDocument/2006/relationships/slide" Target="slide79.xml"/><Relationship Id="rId9" Type="http://schemas.openxmlformats.org/officeDocument/2006/relationships/slide" Target="slide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image" Target="../media/image16.png"/><Relationship Id="rId7" Type="http://schemas.openxmlformats.org/officeDocument/2006/relationships/slide" Target="slide8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2.xml"/><Relationship Id="rId11" Type="http://schemas.openxmlformats.org/officeDocument/2006/relationships/slide" Target="slide92.xml"/><Relationship Id="rId5" Type="http://schemas.openxmlformats.org/officeDocument/2006/relationships/slide" Target="slide79.xml"/><Relationship Id="rId10" Type="http://schemas.openxmlformats.org/officeDocument/2006/relationships/slide" Target="slide88.xml"/><Relationship Id="rId4" Type="http://schemas.openxmlformats.org/officeDocument/2006/relationships/slide" Target="slide81.xml"/><Relationship Id="rId9" Type="http://schemas.openxmlformats.org/officeDocument/2006/relationships/slide" Target="slide8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slide" Target="slide65.xml"/><Relationship Id="rId7" Type="http://schemas.openxmlformats.org/officeDocument/2006/relationships/slide" Target="slide8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2.xml"/><Relationship Id="rId11" Type="http://schemas.openxmlformats.org/officeDocument/2006/relationships/slide" Target="slide92.xml"/><Relationship Id="rId5" Type="http://schemas.openxmlformats.org/officeDocument/2006/relationships/slide" Target="slide79.xml"/><Relationship Id="rId10" Type="http://schemas.openxmlformats.org/officeDocument/2006/relationships/slide" Target="slide88.xml"/><Relationship Id="rId4" Type="http://schemas.openxmlformats.org/officeDocument/2006/relationships/slide" Target="slide80.xml"/><Relationship Id="rId9" Type="http://schemas.openxmlformats.org/officeDocument/2006/relationships/slide" Target="slide8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83.xml"/><Relationship Id="rId7" Type="http://schemas.openxmlformats.org/officeDocument/2006/relationships/slide" Target="slide8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10" Type="http://schemas.openxmlformats.org/officeDocument/2006/relationships/slide" Target="slide92.xml"/><Relationship Id="rId4" Type="http://schemas.openxmlformats.org/officeDocument/2006/relationships/slide" Target="slide79.xml"/><Relationship Id="rId9" Type="http://schemas.openxmlformats.org/officeDocument/2006/relationships/slide" Target="slide8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3" Type="http://schemas.openxmlformats.org/officeDocument/2006/relationships/slide" Target="slide82.xml"/><Relationship Id="rId7" Type="http://schemas.openxmlformats.org/officeDocument/2006/relationships/slide" Target="slide8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5.xml"/><Relationship Id="rId5" Type="http://schemas.openxmlformats.org/officeDocument/2006/relationships/slide" Target="slide84.xml"/><Relationship Id="rId10" Type="http://schemas.openxmlformats.org/officeDocument/2006/relationships/slide" Target="slide65.xml"/><Relationship Id="rId4" Type="http://schemas.openxmlformats.org/officeDocument/2006/relationships/slide" Target="slide79.xml"/><Relationship Id="rId9" Type="http://schemas.openxmlformats.org/officeDocument/2006/relationships/slide" Target="slide9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65.xml"/><Relationship Id="rId7" Type="http://schemas.openxmlformats.org/officeDocument/2006/relationships/slide" Target="slide8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10" Type="http://schemas.openxmlformats.org/officeDocument/2006/relationships/slide" Target="slide92.xml"/><Relationship Id="rId4" Type="http://schemas.openxmlformats.org/officeDocument/2006/relationships/slide" Target="slide79.xml"/><Relationship Id="rId9" Type="http://schemas.openxmlformats.org/officeDocument/2006/relationships/slide" Target="slide88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65.xml"/><Relationship Id="rId7" Type="http://schemas.openxmlformats.org/officeDocument/2006/relationships/slide" Target="slide8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10" Type="http://schemas.openxmlformats.org/officeDocument/2006/relationships/slide" Target="slide92.xml"/><Relationship Id="rId4" Type="http://schemas.openxmlformats.org/officeDocument/2006/relationships/slide" Target="slide79.xml"/><Relationship Id="rId9" Type="http://schemas.openxmlformats.org/officeDocument/2006/relationships/slide" Target="slide88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87.xml"/><Relationship Id="rId7" Type="http://schemas.openxmlformats.org/officeDocument/2006/relationships/slide" Target="slide8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10" Type="http://schemas.openxmlformats.org/officeDocument/2006/relationships/slide" Target="slide92.xml"/><Relationship Id="rId4" Type="http://schemas.openxmlformats.org/officeDocument/2006/relationships/slide" Target="slide79.xml"/><Relationship Id="rId9" Type="http://schemas.openxmlformats.org/officeDocument/2006/relationships/slide" Target="slide88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slide" Target="slide86.xml"/><Relationship Id="rId7" Type="http://schemas.openxmlformats.org/officeDocument/2006/relationships/slide" Target="slide8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2.xml"/><Relationship Id="rId5" Type="http://schemas.openxmlformats.org/officeDocument/2006/relationships/slide" Target="slide79.xml"/><Relationship Id="rId10" Type="http://schemas.openxmlformats.org/officeDocument/2006/relationships/slide" Target="slide92.xml"/><Relationship Id="rId4" Type="http://schemas.openxmlformats.org/officeDocument/2006/relationships/slide" Target="slide65.xml"/><Relationship Id="rId9" Type="http://schemas.openxmlformats.org/officeDocument/2006/relationships/slide" Target="slide8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89.xml"/><Relationship Id="rId7" Type="http://schemas.openxmlformats.org/officeDocument/2006/relationships/slide" Target="slide8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10" Type="http://schemas.openxmlformats.org/officeDocument/2006/relationships/slide" Target="slide92.xml"/><Relationship Id="rId4" Type="http://schemas.openxmlformats.org/officeDocument/2006/relationships/slide" Target="slide79.xml"/><Relationship Id="rId9" Type="http://schemas.openxmlformats.org/officeDocument/2006/relationships/slide" Target="slide88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image" Target="../media/image16.png"/><Relationship Id="rId7" Type="http://schemas.openxmlformats.org/officeDocument/2006/relationships/slide" Target="slide8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4.xml"/><Relationship Id="rId11" Type="http://schemas.openxmlformats.org/officeDocument/2006/relationships/slide" Target="slide90.xml"/><Relationship Id="rId5" Type="http://schemas.openxmlformats.org/officeDocument/2006/relationships/slide" Target="slide82.xml"/><Relationship Id="rId10" Type="http://schemas.openxmlformats.org/officeDocument/2006/relationships/slide" Target="slide92.xml"/><Relationship Id="rId4" Type="http://schemas.openxmlformats.org/officeDocument/2006/relationships/slide" Target="slide79.xml"/><Relationship Id="rId9" Type="http://schemas.openxmlformats.org/officeDocument/2006/relationships/slide" Target="slide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13" Type="http://schemas.openxmlformats.org/officeDocument/2006/relationships/slide" Target="slide89.xml"/><Relationship Id="rId3" Type="http://schemas.openxmlformats.org/officeDocument/2006/relationships/slide" Target="slide65.xml"/><Relationship Id="rId7" Type="http://schemas.openxmlformats.org/officeDocument/2006/relationships/slide" Target="slide84.xml"/><Relationship Id="rId12" Type="http://schemas.openxmlformats.org/officeDocument/2006/relationships/slide" Target="slide9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2.xml"/><Relationship Id="rId11" Type="http://schemas.openxmlformats.org/officeDocument/2006/relationships/slide" Target="slide92.xml"/><Relationship Id="rId5" Type="http://schemas.openxmlformats.org/officeDocument/2006/relationships/slide" Target="slide79.xml"/><Relationship Id="rId10" Type="http://schemas.openxmlformats.org/officeDocument/2006/relationships/slide" Target="slide88.xml"/><Relationship Id="rId4" Type="http://schemas.openxmlformats.org/officeDocument/2006/relationships/image" Target="../media/image16.png"/><Relationship Id="rId9" Type="http://schemas.openxmlformats.org/officeDocument/2006/relationships/slide" Target="slide8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84.xml"/><Relationship Id="rId3" Type="http://schemas.openxmlformats.org/officeDocument/2006/relationships/slide" Target="slide90.xml"/><Relationship Id="rId7" Type="http://schemas.openxmlformats.org/officeDocument/2006/relationships/slide" Target="slide82.xml"/><Relationship Id="rId12" Type="http://schemas.openxmlformats.org/officeDocument/2006/relationships/slide" Target="slide9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79.xml"/><Relationship Id="rId11" Type="http://schemas.openxmlformats.org/officeDocument/2006/relationships/slide" Target="slide88.xml"/><Relationship Id="rId5" Type="http://schemas.openxmlformats.org/officeDocument/2006/relationships/image" Target="../media/image16.png"/><Relationship Id="rId10" Type="http://schemas.openxmlformats.org/officeDocument/2006/relationships/slide" Target="slide86.xml"/><Relationship Id="rId4" Type="http://schemas.openxmlformats.org/officeDocument/2006/relationships/slide" Target="slide65.xml"/><Relationship Id="rId9" Type="http://schemas.openxmlformats.org/officeDocument/2006/relationships/slide" Target="slide8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65.xml"/><Relationship Id="rId7" Type="http://schemas.openxmlformats.org/officeDocument/2006/relationships/slide" Target="slide8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10" Type="http://schemas.openxmlformats.org/officeDocument/2006/relationships/slide" Target="slide92.xml"/><Relationship Id="rId4" Type="http://schemas.openxmlformats.org/officeDocument/2006/relationships/slide" Target="slide79.xml"/><Relationship Id="rId9" Type="http://schemas.openxmlformats.org/officeDocument/2006/relationships/slide" Target="slide8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slide" Target="slide9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9.xml"/><Relationship Id="rId4" Type="http://schemas.openxmlformats.org/officeDocument/2006/relationships/slide" Target="slide9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7" Type="http://schemas.openxmlformats.org/officeDocument/2006/relationships/slide" Target="slide9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99.xml"/><Relationship Id="rId5" Type="http://schemas.openxmlformats.org/officeDocument/2006/relationships/slide" Target="slide98.xml"/><Relationship Id="rId4" Type="http://schemas.openxmlformats.org/officeDocument/2006/relationships/slide" Target="slide9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99.xml"/><Relationship Id="rId5" Type="http://schemas.openxmlformats.org/officeDocument/2006/relationships/slide" Target="slide98.xml"/><Relationship Id="rId4" Type="http://schemas.openxmlformats.org/officeDocument/2006/relationships/slide" Target="slide9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99.xml"/><Relationship Id="rId5" Type="http://schemas.openxmlformats.org/officeDocument/2006/relationships/slide" Target="slide98.xml"/><Relationship Id="rId4" Type="http://schemas.openxmlformats.org/officeDocument/2006/relationships/slide" Target="slide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99.xml"/><Relationship Id="rId5" Type="http://schemas.openxmlformats.org/officeDocument/2006/relationships/slide" Target="slide98.xml"/><Relationship Id="rId4" Type="http://schemas.openxmlformats.org/officeDocument/2006/relationships/slide" Target="slide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99.xml"/><Relationship Id="rId5" Type="http://schemas.openxmlformats.org/officeDocument/2006/relationships/slide" Target="slide98.xml"/><Relationship Id="rId4" Type="http://schemas.openxmlformats.org/officeDocument/2006/relationships/slide" Target="slide9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7" Type="http://schemas.openxmlformats.org/officeDocument/2006/relationships/slide" Target="slide9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98.xml"/><Relationship Id="rId5" Type="http://schemas.openxmlformats.org/officeDocument/2006/relationships/slide" Target="slide96.xml"/><Relationship Id="rId4" Type="http://schemas.openxmlformats.org/officeDocument/2006/relationships/slide" Target="slide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3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3820DAB0-A75C-4283-A368-B83543B34DB5}"/>
              </a:ext>
            </a:extLst>
          </p:cNvPr>
          <p:cNvSpPr/>
          <p:nvPr/>
        </p:nvSpPr>
        <p:spPr>
          <a:xfrm>
            <a:off x="120923" y="2351910"/>
            <a:ext cx="8811372" cy="2324593"/>
          </a:xfrm>
          <a:prstGeom prst="roundRect">
            <a:avLst>
              <a:gd name="adj" fmla="val 11047"/>
            </a:avLst>
          </a:prstGeom>
          <a:solidFill>
            <a:srgbClr val="FFFBE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91708"/>
            <a:ext cx="457299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文體介紹：科幻小說 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AB67F3F4-E1E3-43FB-920D-4E5056787026}"/>
              </a:ext>
            </a:extLst>
          </p:cNvPr>
          <p:cNvSpPr/>
          <p:nvPr/>
        </p:nvSpPr>
        <p:spPr>
          <a:xfrm>
            <a:off x="8642595" y="4801018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D629418D-F1C2-4D63-A3DC-CBF2D597F7ED}"/>
              </a:ext>
            </a:extLst>
          </p:cNvPr>
          <p:cNvSpPr/>
          <p:nvPr/>
        </p:nvSpPr>
        <p:spPr>
          <a:xfrm flipH="1">
            <a:off x="8235242" y="4801018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6FDB50-0B1E-4AB0-961C-DBA9AF510A6B}"/>
              </a:ext>
            </a:extLst>
          </p:cNvPr>
          <p:cNvSpPr/>
          <p:nvPr/>
        </p:nvSpPr>
        <p:spPr>
          <a:xfrm>
            <a:off x="351700" y="1124369"/>
            <a:ext cx="5665924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公認最早的科幻小說：</a:t>
            </a:r>
            <a:r>
              <a:rPr lang="en-US" altLang="ja-JP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1818</a:t>
            </a:r>
            <a:r>
              <a:rPr lang="ja-JP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年，瑪莉・雪萊</a:t>
            </a:r>
            <a:r>
              <a:rPr lang="en-US" altLang="ja-JP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ja-JP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科學怪人</a:t>
            </a:r>
            <a:r>
              <a:rPr lang="en-US" altLang="ja-JP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ja-JP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0DF81A-9B3A-4DFE-8BC2-D13D09970552}"/>
              </a:ext>
            </a:extLst>
          </p:cNvPr>
          <p:cNvSpPr/>
          <p:nvPr/>
        </p:nvSpPr>
        <p:spPr>
          <a:xfrm>
            <a:off x="120923" y="2492162"/>
            <a:ext cx="8940346" cy="205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「它」是科學家利用精心挑選的屍塊，電擊和縫紉拼湊而成的。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「它」奮力逃出實驗室，卻發現自己受到眾人唾棄。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「它」被製造它的科學家瘋狂追殺。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spc="-8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「它」，究竟是「它」？還是「他」？</a:t>
            </a:r>
          </a:p>
        </p:txBody>
      </p:sp>
      <p:pic>
        <p:nvPicPr>
          <p:cNvPr id="3" name="圖片 2" descr="一張含有 玩具, 尋找, 坐, 蛋糕 的圖片&#10;&#10;自動產生的描述">
            <a:extLst>
              <a:ext uri="{FF2B5EF4-FFF2-40B4-BE49-F238E27FC236}">
                <a16:creationId xmlns:a16="http://schemas.microsoft.com/office/drawing/2014/main" id="{B3A30249-F53E-4B7B-A2E1-EDAC4F1353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67" y="3029632"/>
            <a:ext cx="1186775" cy="20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5" y="395380"/>
            <a:ext cx="8267548" cy="45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500"/>
              </a:lnSpc>
              <a:buFont typeface="+mj-lt"/>
              <a:buAutoNum type="arabicPeriod" startAt="2"/>
            </a:pPr>
            <a:r>
              <a:rPr lang="zh-TW" altLang="en-US" sz="2800" b="0" dirty="0">
                <a:solidFill>
                  <a:srgbClr val="FF0000"/>
                </a:solidFill>
              </a:rPr>
              <a:t>我反對霍金的話。霍金是一個物理學家，對於人工智慧並不了解。目前人工智慧的發展，必須結合大數據和物聯網，也需要龐大資金，並非個人能力所及，所以多半是政府單位或企業團隊才能進行。因此，這些國家或企業在發展人工智慧時，不可能往有害人類的方向研發，一旦失控，接踵而來的輿論壓力和金錢賠償，都不是某一個國家或企業所能承受的。目前人工智慧的發展，都是協助人類生活更便利。人工智慧招致人類滅絕，只是科學家的想像而已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2229C4B-5A1B-4BFE-B2DC-C22599AC4F95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38FECFD-6B8C-431A-B946-9E458A1C4300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D6C560C-63A1-4CF4-A788-60918E271254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0ACD8C1-BDAE-472F-A2EC-5CC7163C7E14}"/>
              </a:ext>
            </a:extLst>
          </p:cNvPr>
          <p:cNvSpPr txBox="1"/>
          <p:nvPr/>
        </p:nvSpPr>
        <p:spPr>
          <a:xfrm>
            <a:off x="2945418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17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0D91D026-D55B-48E3-AA58-3B1F9433A54A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E03D89E0-4326-4770-82B0-5C4A9D98BA8C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C23DC2E5-BC2E-4EF3-8DAF-5B6517D47AC6}"/>
              </a:ext>
            </a:extLst>
          </p:cNvPr>
          <p:cNvGrpSpPr/>
          <p:nvPr/>
        </p:nvGrpSpPr>
        <p:grpSpPr>
          <a:xfrm>
            <a:off x="815095" y="888848"/>
            <a:ext cx="3011607" cy="646331"/>
            <a:chOff x="1462816" y="1834299"/>
            <a:chExt cx="3011607" cy="64633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4D0E3F-F94F-4E0A-8E72-B539ECC1B7FD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FF37A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CAEAF4F3-79A9-43B5-8EB5-3D6B86BC3324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課後補充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A33BCEA5-C756-4ECE-A6C4-64537FDFF552}"/>
              </a:ext>
            </a:extLst>
          </p:cNvPr>
          <p:cNvGrpSpPr/>
          <p:nvPr/>
        </p:nvGrpSpPr>
        <p:grpSpPr>
          <a:xfrm>
            <a:off x="815095" y="1860170"/>
            <a:ext cx="4418756" cy="584775"/>
            <a:chOff x="1802694" y="1587316"/>
            <a:chExt cx="4418756" cy="584775"/>
          </a:xfrm>
        </p:grpSpPr>
        <p:sp>
          <p:nvSpPr>
            <p:cNvPr id="6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18ED9967-AF6A-4FC6-975D-AD943D064209}"/>
                </a:ext>
              </a:extLst>
            </p:cNvPr>
            <p:cNvSpPr txBox="1"/>
            <p:nvPr/>
          </p:nvSpPr>
          <p:spPr>
            <a:xfrm>
              <a:off x="2419972" y="1587316"/>
              <a:ext cx="380147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王力宏</a:t>
              </a:r>
              <a:r>
                <a:rPr lang="en-US" altLang="zh-TW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《A.I. </a:t>
              </a:r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愛</a:t>
              </a:r>
              <a:r>
                <a:rPr lang="en-US" altLang="zh-TW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5496E5-F359-4F8E-A224-412A42F42AA0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7B7EA1B-73E2-4DE3-A5C1-16863879D4C9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6D563BBA-0F4B-4C46-912B-D1F6BF3728D6}"/>
              </a:ext>
            </a:extLst>
          </p:cNvPr>
          <p:cNvGrpSpPr/>
          <p:nvPr/>
        </p:nvGrpSpPr>
        <p:grpSpPr>
          <a:xfrm>
            <a:off x="815095" y="2579773"/>
            <a:ext cx="6578482" cy="1077218"/>
            <a:chOff x="1802695" y="3126653"/>
            <a:chExt cx="6578482" cy="1077218"/>
          </a:xfrm>
        </p:grpSpPr>
        <p:sp>
          <p:nvSpPr>
            <p:cNvPr id="10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DF643F39-EE38-4BB1-A6E4-70D8E84E603B}"/>
                </a:ext>
              </a:extLst>
            </p:cNvPr>
            <p:cNvSpPr txBox="1"/>
            <p:nvPr/>
          </p:nvSpPr>
          <p:spPr>
            <a:xfrm>
              <a:off x="2419972" y="3126653"/>
              <a:ext cx="5961205" cy="107721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en-US" altLang="zh-TW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</a:t>
              </a:r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人工智慧！</a:t>
              </a:r>
              <a:br>
                <a:rPr lang="en-US" altLang="zh-TW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機器學習 </a:t>
              </a:r>
              <a:r>
                <a:rPr lang="en-US" altLang="zh-TW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&amp; </a:t>
              </a:r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突如其來的危機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AB310F8-0E57-4757-94F7-94B76ECD5DAF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7FBFDD6-2B4D-4A98-8D5A-3AA673C08626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9F3DB22-BB1E-4231-BC09-D1637F2D8058}"/>
              </a:ext>
            </a:extLst>
          </p:cNvPr>
          <p:cNvGrpSpPr/>
          <p:nvPr/>
        </p:nvGrpSpPr>
        <p:grpSpPr>
          <a:xfrm>
            <a:off x="815095" y="3791819"/>
            <a:ext cx="5542161" cy="584775"/>
            <a:chOff x="1802695" y="3115971"/>
            <a:chExt cx="5542161" cy="584775"/>
          </a:xfrm>
        </p:grpSpPr>
        <p:sp>
          <p:nvSpPr>
            <p:cNvPr id="14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00036F19-3522-414D-9E1D-9C5F915278CC}"/>
                </a:ext>
              </a:extLst>
            </p:cNvPr>
            <p:cNvSpPr txBox="1"/>
            <p:nvPr/>
          </p:nvSpPr>
          <p:spPr>
            <a:xfrm>
              <a:off x="2419971" y="3115971"/>
              <a:ext cx="4924885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我們要被</a:t>
              </a:r>
              <a:r>
                <a:rPr lang="en-US" altLang="zh-TW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</a:t>
              </a:r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取代了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3BC539E-8AD6-4612-9AA9-F4D9F93E1624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C0FF6C-87D0-450F-B6D0-66D1EA6553D9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8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6E2178BA-7405-463E-84F5-A767EAE0D751}"/>
              </a:ext>
            </a:extLst>
          </p:cNvPr>
          <p:cNvSpPr txBox="1"/>
          <p:nvPr/>
        </p:nvSpPr>
        <p:spPr>
          <a:xfrm>
            <a:off x="351698" y="391708"/>
            <a:ext cx="390243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王力宏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《A.I. 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183453-BE4C-49EB-A5F4-9E5127BFDFB8}"/>
              </a:ext>
            </a:extLst>
          </p:cNvPr>
          <p:cNvSpPr/>
          <p:nvPr/>
        </p:nvSpPr>
        <p:spPr>
          <a:xfrm>
            <a:off x="351700" y="1124369"/>
            <a:ext cx="4512038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歌曲巧妙利用「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」和「愛」的諧音，從愛情切入，探討現今人工智慧涉及的眾多範疇。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MV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機器人蘇菲亞共同拍攝。</a:t>
            </a:r>
          </a:p>
        </p:txBody>
      </p:sp>
      <p:pic>
        <p:nvPicPr>
          <p:cNvPr id="4" name="圖片 3">
            <a:hlinkClick r:id="rId2"/>
            <a:extLst>
              <a:ext uri="{FF2B5EF4-FFF2-40B4-BE49-F238E27FC236}">
                <a16:creationId xmlns:a16="http://schemas.microsoft.com/office/drawing/2014/main" id="{2B14ACBC-9349-45A0-828D-54511455E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4204" y="1968135"/>
            <a:ext cx="2235523" cy="1145474"/>
          </a:xfrm>
          <a:prstGeom prst="rect">
            <a:avLst/>
          </a:prstGeom>
        </p:spPr>
      </p:pic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413C8375-62D6-4F23-93C0-A8333F7D5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5249" y="1221155"/>
            <a:ext cx="3156248" cy="23711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560018-269A-4F11-ABF8-B2F9B25ECB4B}"/>
              </a:ext>
            </a:extLst>
          </p:cNvPr>
          <p:cNvSpPr/>
          <p:nvPr/>
        </p:nvSpPr>
        <p:spPr>
          <a:xfrm>
            <a:off x="5206952" y="3645281"/>
            <a:ext cx="3667307" cy="277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影片出處：</a:t>
            </a:r>
            <a:r>
              <a:rPr lang="en-US" altLang="zh-TW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https://youtu.be/R4DuqEL0ChQ</a:t>
            </a:r>
          </a:p>
        </p:txBody>
      </p:sp>
      <p:sp>
        <p:nvSpPr>
          <p:cNvPr id="8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FB690A38-F1C8-4434-966F-C26A7510EA0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080EA002-211E-4258-A04D-BA263CDCBC6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1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6E2178BA-7405-463E-84F5-A767EAE0D751}"/>
              </a:ext>
            </a:extLst>
          </p:cNvPr>
          <p:cNvSpPr txBox="1"/>
          <p:nvPr/>
        </p:nvSpPr>
        <p:spPr>
          <a:xfrm>
            <a:off x="351698" y="422485"/>
            <a:ext cx="9754599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zh-TW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人工智慧！機器學習 </a:t>
            </a:r>
            <a:r>
              <a:rPr lang="en-US" altLang="zh-TW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zh-TW" altLang="en-US" sz="28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突如其來的危機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183453-BE4C-49EB-A5F4-9E5127BFDFB8}"/>
              </a:ext>
            </a:extLst>
          </p:cNvPr>
          <p:cNvSpPr/>
          <p:nvPr/>
        </p:nvSpPr>
        <p:spPr>
          <a:xfrm>
            <a:off x="351699" y="1124369"/>
            <a:ext cx="8356871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透過簡單動畫快速了解「人工智慧」及其應用。</a:t>
            </a:r>
          </a:p>
        </p:txBody>
      </p:sp>
      <p:pic>
        <p:nvPicPr>
          <p:cNvPr id="4" name="圖片 3">
            <a:hlinkClick r:id="rId2"/>
            <a:extLst>
              <a:ext uri="{FF2B5EF4-FFF2-40B4-BE49-F238E27FC236}">
                <a16:creationId xmlns:a16="http://schemas.microsoft.com/office/drawing/2014/main" id="{2B14ACBC-9349-45A0-828D-54511455E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2882" y="2703767"/>
            <a:ext cx="2482950" cy="1281044"/>
          </a:xfrm>
          <a:prstGeom prst="rect">
            <a:avLst/>
          </a:prstGeom>
        </p:spPr>
      </p:pic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413C8375-62D6-4F23-93C0-A8333F7D5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235" y="1868380"/>
            <a:ext cx="3529797" cy="265176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560018-269A-4F11-ABF8-B2F9B25ECB4B}"/>
              </a:ext>
            </a:extLst>
          </p:cNvPr>
          <p:cNvSpPr/>
          <p:nvPr/>
        </p:nvSpPr>
        <p:spPr>
          <a:xfrm>
            <a:off x="2755579" y="4486048"/>
            <a:ext cx="3667307" cy="277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影片出處：</a:t>
            </a:r>
            <a:r>
              <a:rPr lang="en-US" altLang="zh-TW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https://youtu.be/i0UxYDqlX6o?t=13</a:t>
            </a:r>
          </a:p>
        </p:txBody>
      </p:sp>
      <p:sp>
        <p:nvSpPr>
          <p:cNvPr id="8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FB690A38-F1C8-4434-966F-C26A7510EA0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080EA002-211E-4258-A04D-BA263CDCBC6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0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62F6123-92F1-4A3A-9AAD-E862E6271D8F}"/>
              </a:ext>
            </a:extLst>
          </p:cNvPr>
          <p:cNvSpPr/>
          <p:nvPr/>
        </p:nvSpPr>
        <p:spPr>
          <a:xfrm>
            <a:off x="5974080" y="1916631"/>
            <a:ext cx="2124891" cy="126635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6E2178BA-7405-463E-84F5-A767EAE0D751}"/>
              </a:ext>
            </a:extLst>
          </p:cNvPr>
          <p:cNvSpPr txBox="1"/>
          <p:nvPr/>
        </p:nvSpPr>
        <p:spPr>
          <a:xfrm>
            <a:off x="351698" y="391708"/>
            <a:ext cx="390243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我們要被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取代了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183453-BE4C-49EB-A5F4-9E5127BFDFB8}"/>
              </a:ext>
            </a:extLst>
          </p:cNvPr>
          <p:cNvSpPr/>
          <p:nvPr/>
        </p:nvSpPr>
        <p:spPr>
          <a:xfrm>
            <a:off x="351700" y="1124369"/>
            <a:ext cx="4512038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《21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世紀的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堂課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一書探討人工智慧將對人類世界帶來的改變。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面對必然持續發展的人工智慧，人類也應具備相應的能力。</a:t>
            </a:r>
          </a:p>
        </p:txBody>
      </p:sp>
      <p:pic>
        <p:nvPicPr>
          <p:cNvPr id="4" name="圖片 3">
            <a:hlinkClick r:id="rId2"/>
            <a:extLst>
              <a:ext uri="{FF2B5EF4-FFF2-40B4-BE49-F238E27FC236}">
                <a16:creationId xmlns:a16="http://schemas.microsoft.com/office/drawing/2014/main" id="{2B14ACBC-9349-45A0-828D-54511455E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7291" y="2033450"/>
            <a:ext cx="1872343" cy="1009978"/>
          </a:xfrm>
          <a:prstGeom prst="rect">
            <a:avLst/>
          </a:prstGeom>
        </p:spPr>
      </p:pic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413C8375-62D6-4F23-93C0-A8333F7D5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5249" y="1221155"/>
            <a:ext cx="3156248" cy="23711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560018-269A-4F11-ABF8-B2F9B25ECB4B}"/>
              </a:ext>
            </a:extLst>
          </p:cNvPr>
          <p:cNvSpPr/>
          <p:nvPr/>
        </p:nvSpPr>
        <p:spPr>
          <a:xfrm>
            <a:off x="5206952" y="3645281"/>
            <a:ext cx="3667307" cy="277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影片出處：</a:t>
            </a:r>
            <a:r>
              <a:rPr lang="en-US" altLang="zh-TW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https://youtu.be/avEyPpYrCsc</a:t>
            </a:r>
          </a:p>
        </p:txBody>
      </p:sp>
      <p:sp>
        <p:nvSpPr>
          <p:cNvPr id="8" name="箭號: 向右 5">
            <a:extLst>
              <a:ext uri="{FF2B5EF4-FFF2-40B4-BE49-F238E27FC236}">
                <a16:creationId xmlns:a16="http://schemas.microsoft.com/office/drawing/2014/main" id="{FB690A38-F1C8-4434-966F-C26A7510EA0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080EA002-211E-4258-A04D-BA263CDCBC6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91708"/>
            <a:ext cx="457299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文體介紹：科幻小說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6FDB50-0B1E-4AB0-961C-DBA9AF510A6B}"/>
              </a:ext>
            </a:extLst>
          </p:cNvPr>
          <p:cNvSpPr/>
          <p:nvPr/>
        </p:nvSpPr>
        <p:spPr>
          <a:xfrm>
            <a:off x="284478" y="3803693"/>
            <a:ext cx="8095614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這是，世界上最短的科幻小說。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4FBAB7F-8821-443A-992C-62429E6C7AF1}"/>
              </a:ext>
            </a:extLst>
          </p:cNvPr>
          <p:cNvSpPr/>
          <p:nvPr/>
        </p:nvSpPr>
        <p:spPr>
          <a:xfrm>
            <a:off x="504100" y="1558739"/>
            <a:ext cx="8095614" cy="151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3600" b="1" spc="-8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地球上最後一個人獨自坐在房間裡。</a:t>
            </a:r>
            <a:endParaRPr lang="en-US" altLang="zh-TW" sz="3600" b="1" spc="-8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3600" b="1" spc="-8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這時，敲門聲響起</a:t>
            </a:r>
            <a:r>
              <a:rPr lang="en-US" altLang="zh-TW" sz="3600" b="1" spc="-8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B33DC1D-D6BE-4481-B956-FAEA21360FA1}"/>
              </a:ext>
            </a:extLst>
          </p:cNvPr>
          <p:cNvGrpSpPr/>
          <p:nvPr/>
        </p:nvGrpSpPr>
        <p:grpSpPr>
          <a:xfrm>
            <a:off x="828603" y="3335085"/>
            <a:ext cx="7406639" cy="212225"/>
            <a:chOff x="570410" y="3253306"/>
            <a:chExt cx="9078686" cy="260135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AE262EFF-909E-41F9-BCB0-818CB798F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0410" y="3253306"/>
              <a:ext cx="4524103" cy="260135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50F6821-7316-405A-8EA1-3B195A678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4993" y="3253306"/>
              <a:ext cx="4524103" cy="260135"/>
            </a:xfrm>
            <a:prstGeom prst="rect">
              <a:avLst/>
            </a:prstGeom>
          </p:spPr>
        </p:pic>
      </p:grpSp>
      <p:sp>
        <p:nvSpPr>
          <p:cNvPr id="18" name="箭號: 向右 5">
            <a:extLst>
              <a:ext uri="{FF2B5EF4-FFF2-40B4-BE49-F238E27FC236}">
                <a16:creationId xmlns:a16="http://schemas.microsoft.com/office/drawing/2014/main" id="{112BF1DD-CC91-4063-A81C-66F54D8A4C36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727DD87-BA1F-48E6-93C8-C58917EF738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1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A9092D9C-906A-4710-8098-D213E26BFB1C}"/>
              </a:ext>
            </a:extLst>
          </p:cNvPr>
          <p:cNvGrpSpPr/>
          <p:nvPr/>
        </p:nvGrpSpPr>
        <p:grpSpPr>
          <a:xfrm>
            <a:off x="1254878" y="1063020"/>
            <a:ext cx="3011607" cy="646331"/>
            <a:chOff x="1462816" y="1834299"/>
            <a:chExt cx="3011607" cy="64633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012646B-EF66-4CBC-83B8-CB4A064A684A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FF37A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46A9F06-C04A-450E-9C2B-E1A7C2C4E579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作者介紹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BB551461-8EFB-4CEA-BA2A-AB7168CDE0D3}"/>
              </a:ext>
            </a:extLst>
          </p:cNvPr>
          <p:cNvGrpSpPr/>
          <p:nvPr/>
        </p:nvGrpSpPr>
        <p:grpSpPr>
          <a:xfrm>
            <a:off x="1254878" y="2156262"/>
            <a:ext cx="3036628" cy="584775"/>
            <a:chOff x="1802694" y="1587316"/>
            <a:chExt cx="3036628" cy="584775"/>
          </a:xfrm>
        </p:grpSpPr>
        <p:sp>
          <p:nvSpPr>
            <p:cNvPr id="24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61F1FDEF-15E3-46AC-8AA7-A08024A0F0EB}"/>
                </a:ext>
              </a:extLst>
            </p:cNvPr>
            <p:cNvSpPr txBox="1"/>
            <p:nvPr/>
          </p:nvSpPr>
          <p:spPr>
            <a:xfrm>
              <a:off x="2419972" y="1587316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簡介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21040CD-D461-43C2-B031-077A5CFC09D8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7E07BEC-99D4-4791-8041-8AFE3B129556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CF38CE00-13D9-4954-9949-8D618FDC6F72}"/>
              </a:ext>
            </a:extLst>
          </p:cNvPr>
          <p:cNvGrpSpPr/>
          <p:nvPr/>
        </p:nvGrpSpPr>
        <p:grpSpPr>
          <a:xfrm>
            <a:off x="1254878" y="2865183"/>
            <a:ext cx="4237168" cy="584775"/>
            <a:chOff x="1802695" y="3115971"/>
            <a:chExt cx="4237168" cy="584775"/>
          </a:xfrm>
        </p:grpSpPr>
        <p:sp>
          <p:nvSpPr>
            <p:cNvPr id="28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096BDAE-5D51-48D6-9C1B-FDEBCF6D30A8}"/>
                </a:ext>
              </a:extLst>
            </p:cNvPr>
            <p:cNvSpPr txBox="1"/>
            <p:nvPr/>
          </p:nvSpPr>
          <p:spPr>
            <a:xfrm>
              <a:off x="2419972" y="311597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重要生平與事蹟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8DBF00E-AF1D-40B0-A7CD-740F7195D990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AA92E01-AD30-4B11-B23F-73C88F5DDEDE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6C62B66D-BCAB-4D36-BB1E-E83AF493AACF}"/>
              </a:ext>
            </a:extLst>
          </p:cNvPr>
          <p:cNvGrpSpPr/>
          <p:nvPr/>
        </p:nvGrpSpPr>
        <p:grpSpPr>
          <a:xfrm>
            <a:off x="1254878" y="3586341"/>
            <a:ext cx="5542161" cy="584775"/>
            <a:chOff x="1802695" y="3115971"/>
            <a:chExt cx="5542161" cy="584775"/>
          </a:xfrm>
        </p:grpSpPr>
        <p:sp>
          <p:nvSpPr>
            <p:cNvPr id="40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F375E4DE-B723-44BF-ADA5-EE4082D57303}"/>
                </a:ext>
              </a:extLst>
            </p:cNvPr>
            <p:cNvSpPr txBox="1"/>
            <p:nvPr/>
          </p:nvSpPr>
          <p:spPr>
            <a:xfrm>
              <a:off x="2419971" y="3115971"/>
              <a:ext cx="4924885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您所不知道的艾西莫夫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99C080F-E848-4EBB-B23E-32BAB0999837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9C39DAF-B24D-4B0D-85B7-D23C59B502D6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6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AEFD55D-98FC-4615-B24A-6DF7D81C951B}"/>
              </a:ext>
            </a:extLst>
          </p:cNvPr>
          <p:cNvGraphicFramePr>
            <a:graphicFrameLocks noGrp="1"/>
          </p:cNvGraphicFramePr>
          <p:nvPr/>
        </p:nvGraphicFramePr>
        <p:xfrm>
          <a:off x="460556" y="1132114"/>
          <a:ext cx="8491855" cy="358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044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7580811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艾西莫夫 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Asimov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1920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年，俄羅斯（俄裔美國人）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經歷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出生在重視學習的</a:t>
                      </a: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猶太家庭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，從小聰明過人，求學過程多次跳級，後取得哥倫比亞化學博士，二十九歲進入波士頓大學任教，後辭教職成為專業作家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著作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鋼穴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基地與帝國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b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艾西莫夫機器人故事全集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2221"/>
                  </a:ext>
                </a:extLst>
              </a:tr>
            </a:tbl>
          </a:graphicData>
        </a:graphic>
      </p:graphicFrame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F395A64-6933-4F53-9924-FB282CA12529}"/>
              </a:ext>
            </a:extLst>
          </p:cNvPr>
          <p:cNvSpPr/>
          <p:nvPr/>
        </p:nvSpPr>
        <p:spPr>
          <a:xfrm>
            <a:off x="8642595" y="4786811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extLst>
              <a:ext uri="{FF2B5EF4-FFF2-40B4-BE49-F238E27FC236}">
                <a16:creationId xmlns:a16="http://schemas.microsoft.com/office/drawing/2014/main" id="{3891DD82-D937-4F54-8997-F7ECB4A107DF}"/>
              </a:ext>
            </a:extLst>
          </p:cNvPr>
          <p:cNvSpPr/>
          <p:nvPr/>
        </p:nvSpPr>
        <p:spPr>
          <a:xfrm flipH="1">
            <a:off x="8235242" y="4786811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344EF7C-981A-432F-9FC8-20D1BACD6159}"/>
              </a:ext>
            </a:extLst>
          </p:cNvPr>
          <p:cNvGrpSpPr/>
          <p:nvPr/>
        </p:nvGrpSpPr>
        <p:grpSpPr>
          <a:xfrm>
            <a:off x="6704688" y="0"/>
            <a:ext cx="1786170" cy="2294708"/>
            <a:chOff x="9411000" y="840378"/>
            <a:chExt cx="2589412" cy="332664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A9A330C2-A3D7-4F69-9425-4C657AD20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1000" y="840378"/>
              <a:ext cx="2589412" cy="3326640"/>
            </a:xfrm>
            <a:prstGeom prst="rect">
              <a:avLst/>
            </a:prstGeom>
          </p:spPr>
        </p:pic>
        <p:pic>
          <p:nvPicPr>
            <p:cNvPr id="3" name="圖片 2" descr="一張含有 男人, 個人, 眼鏡, 相片 的圖片&#10;&#10;自動產生的描述">
              <a:extLst>
                <a:ext uri="{FF2B5EF4-FFF2-40B4-BE49-F238E27FC236}">
                  <a16:creationId xmlns:a16="http://schemas.microsoft.com/office/drawing/2014/main" id="{99BCE74E-187B-4746-B3FF-B660CBE8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" r="5399" b="9182"/>
            <a:stretch/>
          </p:blipFill>
          <p:spPr>
            <a:xfrm>
              <a:off x="9560528" y="976483"/>
              <a:ext cx="2290355" cy="3059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FB604EC-B7B8-415C-AC30-CE4690AEB249}"/>
              </a:ext>
            </a:extLst>
          </p:cNvPr>
          <p:cNvSpPr txBox="1"/>
          <p:nvPr/>
        </p:nvSpPr>
        <p:spPr>
          <a:xfrm>
            <a:off x="0" y="28543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4A79E3-6C89-40E1-9DC5-CB80B0FB28DA}"/>
              </a:ext>
            </a:extLst>
          </p:cNvPr>
          <p:cNvSpPr/>
          <p:nvPr/>
        </p:nvSpPr>
        <p:spPr>
          <a:xfrm>
            <a:off x="-1" y="285430"/>
            <a:ext cx="323959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C7BC462-EE68-4ABE-AE17-B665953E742A}"/>
              </a:ext>
            </a:extLst>
          </p:cNvPr>
          <p:cNvSpPr txBox="1"/>
          <p:nvPr/>
        </p:nvSpPr>
        <p:spPr>
          <a:xfrm>
            <a:off x="250131" y="332708"/>
            <a:ext cx="452320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F6A5BD-32F8-4CF3-B1D9-6C3FD0E01FA9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6AED405-94B8-406C-95AC-C8152222D414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DF130AC-1BD9-490A-AE07-72CE4F4F8901}"/>
              </a:ext>
            </a:extLst>
          </p:cNvPr>
          <p:cNvGrpSpPr/>
          <p:nvPr/>
        </p:nvGrpSpPr>
        <p:grpSpPr>
          <a:xfrm>
            <a:off x="485251" y="1385067"/>
            <a:ext cx="6843012" cy="553998"/>
            <a:chOff x="1802694" y="1602704"/>
            <a:chExt cx="6843012" cy="553998"/>
          </a:xfrm>
        </p:grpSpPr>
        <p:sp>
          <p:nvSpPr>
            <p:cNvPr id="12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C657022-0136-4965-B3E2-45CDF4AE97C4}"/>
                </a:ext>
              </a:extLst>
            </p:cNvPr>
            <p:cNvSpPr txBox="1"/>
            <p:nvPr/>
          </p:nvSpPr>
          <p:spPr>
            <a:xfrm>
              <a:off x="2419972" y="1602704"/>
              <a:ext cx="6225734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猶太父親重視教育，移民美國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7A22455-636D-4968-A7E2-F27434B7A88B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036216D-0C57-4590-AE89-F5B1E2B1FE18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6D50FC8-BDBA-479B-B899-A877BC7C3B74}"/>
              </a:ext>
            </a:extLst>
          </p:cNvPr>
          <p:cNvGrpSpPr/>
          <p:nvPr/>
        </p:nvGrpSpPr>
        <p:grpSpPr>
          <a:xfrm>
            <a:off x="485252" y="2054359"/>
            <a:ext cx="7696451" cy="553998"/>
            <a:chOff x="1802695" y="3131359"/>
            <a:chExt cx="7696451" cy="553998"/>
          </a:xfrm>
        </p:grpSpPr>
        <p:sp>
          <p:nvSpPr>
            <p:cNvPr id="16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DDE43A49-47FE-44EA-B2D6-C3EA7E695CBF}"/>
                </a:ext>
              </a:extLst>
            </p:cNvPr>
            <p:cNvSpPr txBox="1"/>
            <p:nvPr/>
          </p:nvSpPr>
          <p:spPr>
            <a:xfrm>
              <a:off x="2419972" y="3131359"/>
              <a:ext cx="7079174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年少立志成名早，產量豐，寫到老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289B86D-F794-4DE1-AC57-E19D872263C7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065A880-E60B-4DAA-BF05-FC7C6CD2951A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A0933D5-3AA1-4CA2-9979-73AE17EDA10B}"/>
              </a:ext>
            </a:extLst>
          </p:cNvPr>
          <p:cNvGrpSpPr/>
          <p:nvPr/>
        </p:nvGrpSpPr>
        <p:grpSpPr>
          <a:xfrm>
            <a:off x="485251" y="2723651"/>
            <a:ext cx="7261023" cy="553998"/>
            <a:chOff x="1802695" y="3131359"/>
            <a:chExt cx="7261023" cy="553998"/>
          </a:xfrm>
        </p:grpSpPr>
        <p:sp>
          <p:nvSpPr>
            <p:cNvPr id="20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A76B649E-CE8F-40E4-9FB0-D952AB080C7B}"/>
                </a:ext>
              </a:extLst>
            </p:cNvPr>
            <p:cNvSpPr txBox="1"/>
            <p:nvPr/>
          </p:nvSpPr>
          <p:spPr>
            <a:xfrm>
              <a:off x="2419972" y="3131359"/>
              <a:ext cx="6643746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美蘇太空競賽，積極推廣科學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3302133-515D-48FF-9891-9B5309E77213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DAFE3CD-59D6-4912-B9B3-A7DCF22B2FEF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85ADB7D-DC7F-441A-95C0-F15DEE9943B0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336EC5F-8C1F-491C-8233-D88DB658ED28}"/>
              </a:ext>
            </a:extLst>
          </p:cNvPr>
          <p:cNvGrpSpPr/>
          <p:nvPr/>
        </p:nvGrpSpPr>
        <p:grpSpPr>
          <a:xfrm>
            <a:off x="485251" y="3392943"/>
            <a:ext cx="8345240" cy="553998"/>
            <a:chOff x="1802695" y="3131359"/>
            <a:chExt cx="8345240" cy="553998"/>
          </a:xfrm>
        </p:grpSpPr>
        <p:sp>
          <p:nvSpPr>
            <p:cNvPr id="25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8E640F7E-CCCF-47D0-B1D0-C98E27AD8C29}"/>
                </a:ext>
              </a:extLst>
            </p:cNvPr>
            <p:cNvSpPr txBox="1"/>
            <p:nvPr/>
          </p:nvSpPr>
          <p:spPr>
            <a:xfrm>
              <a:off x="2419972" y="3131359"/>
              <a:ext cx="7727963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二十世紀科幻大師，小說得獎又翻拍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D40D1F8-E351-4BAF-A0DD-D0262786D2A6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EB7145E-77CA-4721-A4B6-3C64ECD16110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8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A566E8F-9005-4BE5-BC90-CF466392593F}"/>
              </a:ext>
            </a:extLst>
          </p:cNvPr>
          <p:cNvSpPr/>
          <p:nvPr/>
        </p:nvSpPr>
        <p:spPr>
          <a:xfrm>
            <a:off x="412658" y="941936"/>
            <a:ext cx="8700861" cy="115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不懂英文的父親放棄家鄉的富裕生活，在艾西莫夫三歲時帶著全家移民美國，只為提供子女更好的環境。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B8E9B016-83CA-4DD9-A68D-85547E3B005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735973C-AA3A-41A7-B387-D249BA80F79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28B5AA4-AA19-43D5-AFCF-AE53F24A8BA9}"/>
              </a:ext>
            </a:extLst>
          </p:cNvPr>
          <p:cNvSpPr txBox="1"/>
          <p:nvPr/>
        </p:nvSpPr>
        <p:spPr>
          <a:xfrm>
            <a:off x="-1" y="2243421"/>
            <a:ext cx="297518" cy="1331441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重要生平事蹟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65B253-4713-4EBC-9D0D-1598C426D4B3}"/>
              </a:ext>
            </a:extLst>
          </p:cNvPr>
          <p:cNvGrpSpPr/>
          <p:nvPr/>
        </p:nvGrpSpPr>
        <p:grpSpPr>
          <a:xfrm>
            <a:off x="546211" y="387938"/>
            <a:ext cx="6843012" cy="553998"/>
            <a:chOff x="1802694" y="1602704"/>
            <a:chExt cx="6843012" cy="553998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7F96B16A-7E24-497E-8263-384EF41B573F}"/>
                </a:ext>
              </a:extLst>
            </p:cNvPr>
            <p:cNvSpPr txBox="1"/>
            <p:nvPr/>
          </p:nvSpPr>
          <p:spPr>
            <a:xfrm>
              <a:off x="2419972" y="1602704"/>
              <a:ext cx="6225734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猶太父親重視教育，移民美國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6E336B8-8BC1-402C-BB65-6DD0700115C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848E88D-72E7-4408-9090-FA16B2328019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7E0CAEA9-5031-4C63-A490-6721333CAFC0}"/>
              </a:ext>
            </a:extLst>
          </p:cNvPr>
          <p:cNvSpPr/>
          <p:nvPr/>
        </p:nvSpPr>
        <p:spPr>
          <a:xfrm>
            <a:off x="412658" y="3125748"/>
            <a:ext cx="8700861" cy="115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十一歲開始創作科幻小說，十九歲時作品登上著名科幻雜誌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驚異故事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。一生著書近五百本，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質量並重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AEE17A9-8957-4C4A-BB91-145333A8DAC4}"/>
              </a:ext>
            </a:extLst>
          </p:cNvPr>
          <p:cNvGrpSpPr/>
          <p:nvPr/>
        </p:nvGrpSpPr>
        <p:grpSpPr>
          <a:xfrm>
            <a:off x="546211" y="2571750"/>
            <a:ext cx="7596302" cy="553998"/>
            <a:chOff x="1802694" y="1602704"/>
            <a:chExt cx="7596302" cy="553998"/>
          </a:xfrm>
        </p:grpSpPr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5D2C0C0D-8D18-4C33-98CD-7209463EE6DB}"/>
                </a:ext>
              </a:extLst>
            </p:cNvPr>
            <p:cNvSpPr txBox="1"/>
            <p:nvPr/>
          </p:nvSpPr>
          <p:spPr>
            <a:xfrm>
              <a:off x="2419971" y="1602704"/>
              <a:ext cx="6979025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年少立志成名早，產量豐，寫到老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F0893FF-8B8B-4602-86B2-299EE05A3B2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E50A849-CE21-4475-B3CE-A4451C113024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546730C-FA42-4529-8B17-E2FE5C6372D9}"/>
              </a:ext>
            </a:extLst>
          </p:cNvPr>
          <p:cNvCxnSpPr/>
          <p:nvPr/>
        </p:nvCxnSpPr>
        <p:spPr>
          <a:xfrm>
            <a:off x="546211" y="2303417"/>
            <a:ext cx="8227675" cy="0"/>
          </a:xfrm>
          <a:prstGeom prst="line">
            <a:avLst/>
          </a:prstGeom>
          <a:ln w="12700">
            <a:solidFill>
              <a:srgbClr val="FCE694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A566E8F-9005-4BE5-BC90-CF466392593F}"/>
              </a:ext>
            </a:extLst>
          </p:cNvPr>
          <p:cNvSpPr/>
          <p:nvPr/>
        </p:nvSpPr>
        <p:spPr>
          <a:xfrm>
            <a:off x="412658" y="941936"/>
            <a:ext cx="7703731" cy="298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蘇聯發射第一顆人造衛星，艾西莫夫認為美國社會需要認識科學，於是在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年代暫緩寫作科幻小說，致力推廣科普。</a:t>
            </a:r>
          </a:p>
          <a:p>
            <a:pPr marL="288000" indent="-288000" algn="just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艾西莫夫的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科普演說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不打草稿，幽默有趣；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科普文章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平易近人，廣受民眾喜愛。</a:t>
            </a:r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B8E9B016-83CA-4DD9-A68D-85547E3B005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735973C-AA3A-41A7-B387-D249BA80F79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65B253-4713-4EBC-9D0D-1598C426D4B3}"/>
              </a:ext>
            </a:extLst>
          </p:cNvPr>
          <p:cNvGrpSpPr/>
          <p:nvPr/>
        </p:nvGrpSpPr>
        <p:grpSpPr>
          <a:xfrm>
            <a:off x="546211" y="387938"/>
            <a:ext cx="6843012" cy="553998"/>
            <a:chOff x="1802694" y="1602704"/>
            <a:chExt cx="6843012" cy="553998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7F96B16A-7E24-497E-8263-384EF41B573F}"/>
                </a:ext>
              </a:extLst>
            </p:cNvPr>
            <p:cNvSpPr txBox="1"/>
            <p:nvPr/>
          </p:nvSpPr>
          <p:spPr>
            <a:xfrm>
              <a:off x="2419972" y="1602704"/>
              <a:ext cx="6225734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美蘇太空競賽，積極推廣科學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6E336B8-8BC1-402C-BB65-6DD0700115C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848E88D-72E7-4408-9090-FA16B2328019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３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 descr="一張含有 玩具 的圖片&#10;&#10;自動產生的描述">
            <a:extLst>
              <a:ext uri="{FF2B5EF4-FFF2-40B4-BE49-F238E27FC236}">
                <a16:creationId xmlns:a16="http://schemas.microsoft.com/office/drawing/2014/main" id="{EBB43BF1-2F5B-4BEE-8AB4-A42B5EFC2A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74" y="3488656"/>
            <a:ext cx="1276302" cy="1218868"/>
          </a:xfrm>
          <a:prstGeom prst="rect">
            <a:avLst/>
          </a:prstGeom>
        </p:spPr>
      </p:pic>
      <p:sp>
        <p:nvSpPr>
          <p:cNvPr id="1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7359BA9-89D0-4104-81DD-C971D8E4599E}"/>
              </a:ext>
            </a:extLst>
          </p:cNvPr>
          <p:cNvSpPr txBox="1"/>
          <p:nvPr/>
        </p:nvSpPr>
        <p:spPr>
          <a:xfrm>
            <a:off x="-1" y="2243421"/>
            <a:ext cx="297518" cy="1331441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重要生平事蹟</a:t>
            </a:r>
          </a:p>
        </p:txBody>
      </p:sp>
    </p:spTree>
    <p:extLst>
      <p:ext uri="{BB962C8B-B14F-4D97-AF65-F5344CB8AC3E}">
        <p14:creationId xmlns:p14="http://schemas.microsoft.com/office/powerpoint/2010/main" val="15208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B8E9B016-83CA-4DD9-A68D-85547E3B005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735973C-AA3A-41A7-B387-D249BA80F79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65B253-4713-4EBC-9D0D-1598C426D4B3}"/>
              </a:ext>
            </a:extLst>
          </p:cNvPr>
          <p:cNvGrpSpPr/>
          <p:nvPr/>
        </p:nvGrpSpPr>
        <p:grpSpPr>
          <a:xfrm>
            <a:off x="546211" y="387938"/>
            <a:ext cx="7883686" cy="553998"/>
            <a:chOff x="1802694" y="1602704"/>
            <a:chExt cx="7883686" cy="553998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7F96B16A-7E24-497E-8263-384EF41B573F}"/>
                </a:ext>
              </a:extLst>
            </p:cNvPr>
            <p:cNvSpPr txBox="1"/>
            <p:nvPr/>
          </p:nvSpPr>
          <p:spPr>
            <a:xfrm>
              <a:off x="2419972" y="1602704"/>
              <a:ext cx="7266408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二十世紀科幻大師，小說得獎又翻拍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6E336B8-8BC1-402C-BB65-6DD0700115C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848E88D-72E7-4408-9090-FA16B2328019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４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0CFAF67-9952-4E8E-8BB0-AE9B6AE4F29E}"/>
              </a:ext>
            </a:extLst>
          </p:cNvPr>
          <p:cNvSpPr/>
          <p:nvPr/>
        </p:nvSpPr>
        <p:spPr>
          <a:xfrm>
            <a:off x="412658" y="973489"/>
            <a:ext cx="8304622" cy="360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DFDF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rgbClr val="FDFDF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srgbClr val="FDFDF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生前贏得科幻界最高榮譽雨果獎五次與星雲獎三次。「基地系列」獲獎當年打敗「魔戒三部曲」。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好萊塢電影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機械公敵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皆改編自他的著作，叫好又叫座。</a:t>
            </a:r>
          </a:p>
        </p:txBody>
      </p:sp>
      <p:pic>
        <p:nvPicPr>
          <p:cNvPr id="4" name="圖片 3" descr="一張含有 玩具, 房間 的圖片&#10;&#10;自動產生的描述">
            <a:extLst>
              <a:ext uri="{FF2B5EF4-FFF2-40B4-BE49-F238E27FC236}">
                <a16:creationId xmlns:a16="http://schemas.microsoft.com/office/drawing/2014/main" id="{1D408FF9-8AB5-4A6B-AC87-D7391B83B2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52" y="898696"/>
            <a:ext cx="1698358" cy="137779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C27ADCD-6D2D-447D-9921-1612B6D9A40A}"/>
              </a:ext>
            </a:extLst>
          </p:cNvPr>
          <p:cNvSpPr/>
          <p:nvPr/>
        </p:nvSpPr>
        <p:spPr>
          <a:xfrm>
            <a:off x="412658" y="1047766"/>
            <a:ext cx="6423571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「基地系列」、「銀河帝國三部曲」、</a:t>
            </a:r>
            <a:br>
              <a:rPr lang="en-US" altLang="zh-TW" sz="280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spc="-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「機器人系列」被稱為「科幻聖經」。</a:t>
            </a:r>
          </a:p>
        </p:txBody>
      </p: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0C4A96A-ADE0-4DCC-A604-915B9D941E0B}"/>
              </a:ext>
            </a:extLst>
          </p:cNvPr>
          <p:cNvSpPr txBox="1"/>
          <p:nvPr/>
        </p:nvSpPr>
        <p:spPr>
          <a:xfrm>
            <a:off x="-1" y="2243421"/>
            <a:ext cx="297518" cy="1331441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重要生平事蹟</a:t>
            </a:r>
          </a:p>
        </p:txBody>
      </p:sp>
    </p:spTree>
    <p:extLst>
      <p:ext uri="{BB962C8B-B14F-4D97-AF65-F5344CB8AC3E}">
        <p14:creationId xmlns:p14="http://schemas.microsoft.com/office/powerpoint/2010/main" val="36850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FB604EC-B7B8-415C-AC30-CE4690AEB249}"/>
              </a:ext>
            </a:extLst>
          </p:cNvPr>
          <p:cNvSpPr txBox="1"/>
          <p:nvPr/>
        </p:nvSpPr>
        <p:spPr>
          <a:xfrm>
            <a:off x="0" y="285430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4A79E3-6C89-40E1-9DC5-CB80B0FB28DA}"/>
              </a:ext>
            </a:extLst>
          </p:cNvPr>
          <p:cNvSpPr/>
          <p:nvPr/>
        </p:nvSpPr>
        <p:spPr>
          <a:xfrm>
            <a:off x="-2" y="285430"/>
            <a:ext cx="5016139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C7BC462-EE68-4ABE-AE17-B665953E742A}"/>
              </a:ext>
            </a:extLst>
          </p:cNvPr>
          <p:cNvSpPr txBox="1"/>
          <p:nvPr/>
        </p:nvSpPr>
        <p:spPr>
          <a:xfrm>
            <a:off x="250131" y="332708"/>
            <a:ext cx="49053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您所不知道的艾西莫夫</a:t>
            </a: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F6A5BD-32F8-4CF3-B1D9-6C3FD0E01FA9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6AED405-94B8-406C-95AC-C8152222D414}"/>
              </a:ext>
            </a:extLst>
          </p:cNvPr>
          <p:cNvSpPr/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DF130AC-1BD9-490A-AE07-72CE4F4F8901}"/>
              </a:ext>
            </a:extLst>
          </p:cNvPr>
          <p:cNvGrpSpPr/>
          <p:nvPr/>
        </p:nvGrpSpPr>
        <p:grpSpPr>
          <a:xfrm>
            <a:off x="485251" y="1385067"/>
            <a:ext cx="6843012" cy="553998"/>
            <a:chOff x="1802694" y="1602704"/>
            <a:chExt cx="6843012" cy="553998"/>
          </a:xfrm>
        </p:grpSpPr>
        <p:sp>
          <p:nvSpPr>
            <p:cNvPr id="12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0C657022-0136-4965-B3E2-45CDF4AE97C4}"/>
                </a:ext>
              </a:extLst>
            </p:cNvPr>
            <p:cNvSpPr txBox="1"/>
            <p:nvPr/>
          </p:nvSpPr>
          <p:spPr>
            <a:xfrm>
              <a:off x="2419972" y="1602704"/>
              <a:ext cx="6225734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你去哪裡學的？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7A22455-636D-4968-A7E2-F27434B7A88B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036216D-0C57-4590-AE89-F5B1E2B1FE18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6D50FC8-BDBA-479B-B899-A877BC7C3B74}"/>
              </a:ext>
            </a:extLst>
          </p:cNvPr>
          <p:cNvGrpSpPr/>
          <p:nvPr/>
        </p:nvGrpSpPr>
        <p:grpSpPr>
          <a:xfrm>
            <a:off x="485252" y="2054359"/>
            <a:ext cx="7696451" cy="553998"/>
            <a:chOff x="1802695" y="3131359"/>
            <a:chExt cx="7696451" cy="553998"/>
          </a:xfrm>
        </p:grpSpPr>
        <p:sp>
          <p:nvSpPr>
            <p:cNvPr id="16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DDE43A49-47FE-44EA-B2D6-C3EA7E695CBF}"/>
                </a:ext>
              </a:extLst>
            </p:cNvPr>
            <p:cNvSpPr txBox="1"/>
            <p:nvPr/>
          </p:nvSpPr>
          <p:spPr>
            <a:xfrm>
              <a:off x="2419972" y="3131359"/>
              <a:ext cx="7079174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艾西莫夫＝科普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289B86D-F794-4DE1-AC57-E19D872263C7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065A880-E60B-4DAA-BF05-FC7C6CD2951A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A0933D5-3AA1-4CA2-9979-73AE17EDA10B}"/>
              </a:ext>
            </a:extLst>
          </p:cNvPr>
          <p:cNvGrpSpPr/>
          <p:nvPr/>
        </p:nvGrpSpPr>
        <p:grpSpPr>
          <a:xfrm>
            <a:off x="485251" y="2723651"/>
            <a:ext cx="7261023" cy="553998"/>
            <a:chOff x="1802695" y="3131359"/>
            <a:chExt cx="7261023" cy="553998"/>
          </a:xfrm>
        </p:grpSpPr>
        <p:sp>
          <p:nvSpPr>
            <p:cNvPr id="20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A76B649E-CE8F-40E4-9FB0-D952AB080C7B}"/>
                </a:ext>
              </a:extLst>
            </p:cNvPr>
            <p:cNvSpPr txBox="1"/>
            <p:nvPr/>
          </p:nvSpPr>
          <p:spPr>
            <a:xfrm>
              <a:off x="2419972" y="3131359"/>
              <a:ext cx="6643746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寫到人生的最後一刻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3302133-515D-48FF-9891-9B5309E77213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DAFE3CD-59D6-4912-B9B3-A7DCF22B2FEF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85ADB7D-DC7F-441A-95C0-F15DEE9943B0}"/>
              </a:ext>
            </a:extLst>
          </p:cNvPr>
          <p:cNvSpPr txBox="1"/>
          <p:nvPr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336EC5F-8C1F-491C-8233-D88DB658ED28}"/>
              </a:ext>
            </a:extLst>
          </p:cNvPr>
          <p:cNvGrpSpPr/>
          <p:nvPr/>
        </p:nvGrpSpPr>
        <p:grpSpPr>
          <a:xfrm>
            <a:off x="485251" y="3392943"/>
            <a:ext cx="8345240" cy="553998"/>
            <a:chOff x="1802695" y="3131359"/>
            <a:chExt cx="8345240" cy="553998"/>
          </a:xfrm>
        </p:grpSpPr>
        <p:sp>
          <p:nvSpPr>
            <p:cNvPr id="25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8E640F7E-CCCF-47D0-B1D0-C98E27AD8C29}"/>
                </a:ext>
              </a:extLst>
            </p:cNvPr>
            <p:cNvSpPr txBox="1"/>
            <p:nvPr/>
          </p:nvSpPr>
          <p:spPr>
            <a:xfrm>
              <a:off x="2419972" y="3131359"/>
              <a:ext cx="7727963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如同穿越時空的大預言家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D40D1F8-E351-4BAF-A0DD-D0262786D2A6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EB7145E-77CA-4721-A4B6-3C64ECD16110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5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02CD5D2-7AD1-4EB5-B3CF-E1D2B096E356}"/>
              </a:ext>
            </a:extLst>
          </p:cNvPr>
          <p:cNvSpPr/>
          <p:nvPr/>
        </p:nvSpPr>
        <p:spPr>
          <a:xfrm>
            <a:off x="546211" y="2742732"/>
            <a:ext cx="8245092" cy="1703321"/>
          </a:xfrm>
          <a:prstGeom prst="roundRect">
            <a:avLst>
              <a:gd name="adj" fmla="val 11047"/>
            </a:avLst>
          </a:prstGeom>
          <a:solidFill>
            <a:srgbClr val="FFFBE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B8E9B016-83CA-4DD9-A68D-85547E3B005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735973C-AA3A-41A7-B387-D249BA80F79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28B5AA4-AA19-43D5-AFCF-AE53F24A8BA9}"/>
              </a:ext>
            </a:extLst>
          </p:cNvPr>
          <p:cNvSpPr txBox="1"/>
          <p:nvPr/>
        </p:nvSpPr>
        <p:spPr>
          <a:xfrm>
            <a:off x="-1" y="2243420"/>
            <a:ext cx="297518" cy="2171826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您所不知道的艾西莫夫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65B253-4713-4EBC-9D0D-1598C426D4B3}"/>
              </a:ext>
            </a:extLst>
          </p:cNvPr>
          <p:cNvGrpSpPr/>
          <p:nvPr/>
        </p:nvGrpSpPr>
        <p:grpSpPr>
          <a:xfrm>
            <a:off x="546211" y="387938"/>
            <a:ext cx="7883686" cy="553998"/>
            <a:chOff x="1802694" y="1602704"/>
            <a:chExt cx="7883686" cy="553998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7F96B16A-7E24-497E-8263-384EF41B573F}"/>
                </a:ext>
              </a:extLst>
            </p:cNvPr>
            <p:cNvSpPr txBox="1"/>
            <p:nvPr/>
          </p:nvSpPr>
          <p:spPr>
            <a:xfrm>
              <a:off x="2419972" y="1602704"/>
              <a:ext cx="7266408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你去哪裡學的？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6E336B8-8BC1-402C-BB65-6DD0700115C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848E88D-72E7-4408-9090-FA16B2328019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0CFAF67-9952-4E8E-8BB0-AE9B6AE4F29E}"/>
              </a:ext>
            </a:extLst>
          </p:cNvPr>
          <p:cNvSpPr/>
          <p:nvPr/>
        </p:nvSpPr>
        <p:spPr>
          <a:xfrm>
            <a:off x="412658" y="1013331"/>
            <a:ext cx="8304622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艾西莫夫的父親在閱讀兒子的科普著作後，問他是在哪裡學會如此困難的東西。艾西莫夫說是從父親身上學會的。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4F68E43-ED5F-428D-B28C-77067F2FCFD1}"/>
              </a:ext>
            </a:extLst>
          </p:cNvPr>
          <p:cNvSpPr/>
          <p:nvPr/>
        </p:nvSpPr>
        <p:spPr>
          <a:xfrm>
            <a:off x="709749" y="3052865"/>
            <a:ext cx="8014562" cy="1083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「你教我重視學習，這才是最重要的，</a:t>
            </a:r>
            <a:b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其他的都只是枝微末節。」</a:t>
            </a:r>
          </a:p>
        </p:txBody>
      </p:sp>
      <p:pic>
        <p:nvPicPr>
          <p:cNvPr id="3" name="圖片 2" descr="一張含有 坐, 桌, 蛋糕 的圖片&#10;&#10;自動產生的描述">
            <a:extLst>
              <a:ext uri="{FF2B5EF4-FFF2-40B4-BE49-F238E27FC236}">
                <a16:creationId xmlns:a16="http://schemas.microsoft.com/office/drawing/2014/main" id="{A7F6EF78-FA40-4B62-B85A-7B0E69E7F7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1" y="3288027"/>
            <a:ext cx="1419497" cy="141949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D1FA043-2B87-41F0-8B86-F2139E143F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387235"/>
            <a:ext cx="796172" cy="7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28B5AA4-AA19-43D5-AFCF-AE53F24A8BA9}"/>
              </a:ext>
            </a:extLst>
          </p:cNvPr>
          <p:cNvSpPr txBox="1"/>
          <p:nvPr/>
        </p:nvSpPr>
        <p:spPr>
          <a:xfrm>
            <a:off x="-1" y="2243420"/>
            <a:ext cx="297518" cy="2171826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您所不知道的艾西莫夫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65B253-4713-4EBC-9D0D-1598C426D4B3}"/>
              </a:ext>
            </a:extLst>
          </p:cNvPr>
          <p:cNvGrpSpPr/>
          <p:nvPr/>
        </p:nvGrpSpPr>
        <p:grpSpPr>
          <a:xfrm>
            <a:off x="546211" y="387938"/>
            <a:ext cx="7883686" cy="553998"/>
            <a:chOff x="1802694" y="1602704"/>
            <a:chExt cx="7883686" cy="553998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7F96B16A-7E24-497E-8263-384EF41B573F}"/>
                </a:ext>
              </a:extLst>
            </p:cNvPr>
            <p:cNvSpPr txBox="1"/>
            <p:nvPr/>
          </p:nvSpPr>
          <p:spPr>
            <a:xfrm>
              <a:off x="2419972" y="1602704"/>
              <a:ext cx="7266408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艾西莫夫＝科普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6E336B8-8BC1-402C-BB65-6DD0700115C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848E88D-72E7-4408-9090-FA16B2328019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0CFAF67-9952-4E8E-8BB0-AE9B6AE4F29E}"/>
              </a:ext>
            </a:extLst>
          </p:cNvPr>
          <p:cNvSpPr/>
          <p:nvPr/>
        </p:nvSpPr>
        <p:spPr>
          <a:xfrm>
            <a:off x="412658" y="1013331"/>
            <a:ext cx="8304622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著作類別幾乎涵蓋「杜威十進位圖書分類法」，堪稱全能。在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牛津英語詞典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裡的「正子學」和「機器人學」等名詞都是出自他的科幻小說。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11422F-8962-4B94-8265-CE83C0D26EDC}"/>
              </a:ext>
            </a:extLst>
          </p:cNvPr>
          <p:cNvSpPr/>
          <p:nvPr/>
        </p:nvSpPr>
        <p:spPr>
          <a:xfrm>
            <a:off x="412658" y="2705351"/>
            <a:ext cx="6014543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Discovery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頻道出現前的美國世界裡，艾西莫夫幾乎就是科普的同義詞。</a:t>
            </a:r>
          </a:p>
        </p:txBody>
      </p:sp>
      <p:pic>
        <p:nvPicPr>
          <p:cNvPr id="4" name="圖片 3" descr="一張含有 男人, 個人, 坐, 書 的圖片&#10;&#10;自動產生的描述">
            <a:extLst>
              <a:ext uri="{FF2B5EF4-FFF2-40B4-BE49-F238E27FC236}">
                <a16:creationId xmlns:a16="http://schemas.microsoft.com/office/drawing/2014/main" id="{73598EEB-91B3-43B4-8FB0-7CE40BD3F1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01" y="2438149"/>
            <a:ext cx="2259875" cy="2605471"/>
          </a:xfrm>
          <a:prstGeom prst="rect">
            <a:avLst/>
          </a:prstGeom>
        </p:spPr>
      </p:pic>
      <p:sp>
        <p:nvSpPr>
          <p:cNvPr id="11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8E9B016-83CA-4DD9-A68D-85547E3B005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A735973C-AA3A-41A7-B387-D249BA80F79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8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28B5AA4-AA19-43D5-AFCF-AE53F24A8BA9}"/>
              </a:ext>
            </a:extLst>
          </p:cNvPr>
          <p:cNvSpPr txBox="1"/>
          <p:nvPr/>
        </p:nvSpPr>
        <p:spPr>
          <a:xfrm>
            <a:off x="-1" y="2243420"/>
            <a:ext cx="297518" cy="2171826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您所不知道的艾西莫夫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65B253-4713-4EBC-9D0D-1598C426D4B3}"/>
              </a:ext>
            </a:extLst>
          </p:cNvPr>
          <p:cNvGrpSpPr/>
          <p:nvPr/>
        </p:nvGrpSpPr>
        <p:grpSpPr>
          <a:xfrm>
            <a:off x="546211" y="387938"/>
            <a:ext cx="7883686" cy="553998"/>
            <a:chOff x="1802694" y="1602704"/>
            <a:chExt cx="7883686" cy="553998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7F96B16A-7E24-497E-8263-384EF41B573F}"/>
                </a:ext>
              </a:extLst>
            </p:cNvPr>
            <p:cNvSpPr txBox="1"/>
            <p:nvPr/>
          </p:nvSpPr>
          <p:spPr>
            <a:xfrm>
              <a:off x="2419972" y="1602704"/>
              <a:ext cx="7266408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寫到人生的最後一刻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6E336B8-8BC1-402C-BB65-6DD0700115C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848E88D-72E7-4408-9090-FA16B2328019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３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0CFAF67-9952-4E8E-8BB0-AE9B6AE4F29E}"/>
              </a:ext>
            </a:extLst>
          </p:cNvPr>
          <p:cNvSpPr/>
          <p:nvPr/>
        </p:nvSpPr>
        <p:spPr>
          <a:xfrm>
            <a:off x="412658" y="1013331"/>
            <a:ext cx="8304622" cy="2267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年，艾西莫夫進行第三次心臟繞道手術，輸血時感染愛滋病毒，健康持續惡化。因感染併發症引起的心腎衰竭過世，享年七十二歲。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染病後仍堅持寫作，最後只能依靠口述著書。</a:t>
            </a:r>
          </a:p>
        </p:txBody>
      </p:sp>
      <p:sp>
        <p:nvSpPr>
          <p:cNvPr id="11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8E9B016-83CA-4DD9-A68D-85547E3B005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735973C-AA3A-41A7-B387-D249BA80F79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0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28B5AA4-AA19-43D5-AFCF-AE53F24A8BA9}"/>
              </a:ext>
            </a:extLst>
          </p:cNvPr>
          <p:cNvSpPr txBox="1"/>
          <p:nvPr/>
        </p:nvSpPr>
        <p:spPr>
          <a:xfrm>
            <a:off x="-1" y="2243420"/>
            <a:ext cx="297518" cy="2171826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您所不知道的艾西莫夫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65B253-4713-4EBC-9D0D-1598C426D4B3}"/>
              </a:ext>
            </a:extLst>
          </p:cNvPr>
          <p:cNvGrpSpPr/>
          <p:nvPr/>
        </p:nvGrpSpPr>
        <p:grpSpPr>
          <a:xfrm>
            <a:off x="546211" y="387938"/>
            <a:ext cx="7883686" cy="553998"/>
            <a:chOff x="1802694" y="1602704"/>
            <a:chExt cx="7883686" cy="553998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7F96B16A-7E24-497E-8263-384EF41B573F}"/>
                </a:ext>
              </a:extLst>
            </p:cNvPr>
            <p:cNvSpPr txBox="1"/>
            <p:nvPr/>
          </p:nvSpPr>
          <p:spPr>
            <a:xfrm>
              <a:off x="2419972" y="1602704"/>
              <a:ext cx="7266408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如同穿越時空的大預言家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6E336B8-8BC1-402C-BB65-6DD0700115C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848E88D-72E7-4408-9090-FA16B2328019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４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8F890C8E-6016-43FB-A74A-E2EA82FACFEA}"/>
              </a:ext>
            </a:extLst>
          </p:cNvPr>
          <p:cNvGraphicFramePr>
            <a:graphicFrameLocks noGrp="1"/>
          </p:cNvGraphicFramePr>
          <p:nvPr/>
        </p:nvGraphicFramePr>
        <p:xfrm>
          <a:off x="432037" y="1013331"/>
          <a:ext cx="8646649" cy="36411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932">
                  <a:extLst>
                    <a:ext uri="{9D8B030D-6E8A-4147-A177-3AD203B41FA5}">
                      <a16:colId xmlns:a16="http://schemas.microsoft.com/office/drawing/2014/main" val="881162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年份</a:t>
                      </a:r>
                    </a:p>
                  </a:txBody>
                  <a:tcPr marL="68580" marR="68580" marT="34290" marB="3429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著作</a:t>
                      </a:r>
                    </a:p>
                  </a:txBody>
                  <a:tcPr marL="68580" marR="68580" marT="34290" marB="3429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預測內容</a:t>
                      </a:r>
                    </a:p>
                  </a:txBody>
                  <a:tcPr marL="68580" marR="68580" marT="34290" marB="3429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1966</a:t>
                      </a:r>
                      <a:r>
                        <a:rPr lang="zh-TW" altLang="en-US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年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《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聯合縮小軍</a:t>
                      </a: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》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小說中想像的微型探測器，即為現今奈米科技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2242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1980</a:t>
                      </a:r>
                      <a:r>
                        <a:rPr lang="zh-TW" altLang="en-US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年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〈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全球電腦化圖書館</a:t>
                      </a: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〉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全球資訊網（ＷＷＷ）的發展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8981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1986</a:t>
                      </a:r>
                      <a:r>
                        <a:rPr lang="zh-TW" altLang="en-US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年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〈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太空新工具</a:t>
                      </a: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〉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如何建造太空站</a:t>
                      </a:r>
                      <a:b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</a:b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（國際太空站於</a:t>
                      </a: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1998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年才動工）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20351"/>
                  </a:ext>
                </a:extLst>
              </a:tr>
            </a:tbl>
          </a:graphicData>
        </a:graphic>
      </p:graphicFrame>
      <p:sp>
        <p:nvSpPr>
          <p:cNvPr id="11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8E9B016-83CA-4DD9-A68D-85547E3B005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735973C-AA3A-41A7-B387-D249BA80F79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0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28B5AA4-AA19-43D5-AFCF-AE53F24A8BA9}"/>
              </a:ext>
            </a:extLst>
          </p:cNvPr>
          <p:cNvSpPr txBox="1"/>
          <p:nvPr/>
        </p:nvSpPr>
        <p:spPr>
          <a:xfrm>
            <a:off x="-1" y="2243420"/>
            <a:ext cx="297518" cy="2171826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您所不知道的艾西莫夫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65B253-4713-4EBC-9D0D-1598C426D4B3}"/>
              </a:ext>
            </a:extLst>
          </p:cNvPr>
          <p:cNvGrpSpPr/>
          <p:nvPr/>
        </p:nvGrpSpPr>
        <p:grpSpPr>
          <a:xfrm>
            <a:off x="546211" y="387938"/>
            <a:ext cx="7883686" cy="553998"/>
            <a:chOff x="1802694" y="1602704"/>
            <a:chExt cx="7883686" cy="553998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7F96B16A-7E24-497E-8263-384EF41B573F}"/>
                </a:ext>
              </a:extLst>
            </p:cNvPr>
            <p:cNvSpPr txBox="1"/>
            <p:nvPr/>
          </p:nvSpPr>
          <p:spPr>
            <a:xfrm>
              <a:off x="2419972" y="1602704"/>
              <a:ext cx="7266408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000" b="1" spc="4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如同穿越時空的大預言家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6E336B8-8BC1-402C-BB65-6DD0700115C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848E88D-72E7-4408-9090-FA16B2328019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４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箭號: 向右 5">
            <a:extLst>
              <a:ext uri="{FF2B5EF4-FFF2-40B4-BE49-F238E27FC236}">
                <a16:creationId xmlns:a16="http://schemas.microsoft.com/office/drawing/2014/main" id="{B8E9B016-83CA-4DD9-A68D-85547E3B005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735973C-AA3A-41A7-B387-D249BA80F79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8F890C8E-6016-43FB-A74A-E2EA82FACFEA}"/>
              </a:ext>
            </a:extLst>
          </p:cNvPr>
          <p:cNvGraphicFramePr>
            <a:graphicFrameLocks noGrp="1"/>
          </p:cNvGraphicFramePr>
          <p:nvPr/>
        </p:nvGraphicFramePr>
        <p:xfrm>
          <a:off x="432037" y="1013331"/>
          <a:ext cx="8646649" cy="25611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966">
                  <a:extLst>
                    <a:ext uri="{9D8B030D-6E8A-4147-A177-3AD203B41FA5}">
                      <a16:colId xmlns:a16="http://schemas.microsoft.com/office/drawing/2014/main" val="881162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年份</a:t>
                      </a:r>
                    </a:p>
                  </a:txBody>
                  <a:tcPr marL="68580" marR="68580" marT="34290" marB="3429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著作</a:t>
                      </a:r>
                    </a:p>
                  </a:txBody>
                  <a:tcPr marL="68580" marR="68580" marT="34290" marB="3429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預測內容</a:t>
                      </a:r>
                    </a:p>
                  </a:txBody>
                  <a:tcPr marL="68580" marR="68580" marT="34290" marB="3429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1988</a:t>
                      </a:r>
                      <a:r>
                        <a:rPr lang="zh-TW" altLang="en-US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年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〈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化學工程的未來</a:t>
                      </a: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〉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當今最熱門的生物科技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2242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50</a:t>
                      </a:r>
                      <a:r>
                        <a:rPr lang="zh-TW" altLang="en-US" sz="2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年前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endParaRPr lang="en-US" altLang="zh-TW" sz="2800" b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iauKai" charset="-120"/>
                      </a:endParaRP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麵包機、自動咖啡機、</a:t>
                      </a:r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3D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電影、「衛星」通信</a:t>
                      </a:r>
                    </a:p>
                  </a:txBody>
                  <a:tcPr marL="68580" marR="68580" marT="34290" marB="3429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89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8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群組 42">
            <a:extLst>
              <a:ext uri="{FF2B5EF4-FFF2-40B4-BE49-F238E27FC236}">
                <a16:creationId xmlns:a16="http://schemas.microsoft.com/office/drawing/2014/main" id="{A1525572-73BD-41F2-9AC9-1BCDB8883BD2}"/>
              </a:ext>
            </a:extLst>
          </p:cNvPr>
          <p:cNvGrpSpPr/>
          <p:nvPr/>
        </p:nvGrpSpPr>
        <p:grpSpPr>
          <a:xfrm>
            <a:off x="3066196" y="541443"/>
            <a:ext cx="3011607" cy="646331"/>
            <a:chOff x="1462816" y="1834299"/>
            <a:chExt cx="3011607" cy="64633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66BD3C2-816A-480A-BF33-6FD12CAFBF83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FF37A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74500E88-FC69-4B5F-A31F-347290D4812C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FE959DA5-6DC4-4A27-9F1B-49DC1582A6C3}"/>
              </a:ext>
            </a:extLst>
          </p:cNvPr>
          <p:cNvGrpSpPr/>
          <p:nvPr/>
        </p:nvGrpSpPr>
        <p:grpSpPr>
          <a:xfrm>
            <a:off x="832512" y="1389909"/>
            <a:ext cx="7478976" cy="584775"/>
            <a:chOff x="1802694" y="1587316"/>
            <a:chExt cx="7478976" cy="584775"/>
          </a:xfrm>
        </p:grpSpPr>
        <p:sp>
          <p:nvSpPr>
            <p:cNvPr id="63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C2B46EEE-3AE0-43EA-8E0A-D765B98011FC}"/>
                </a:ext>
              </a:extLst>
            </p:cNvPr>
            <p:cNvSpPr txBox="1"/>
            <p:nvPr/>
          </p:nvSpPr>
          <p:spPr>
            <a:xfrm>
              <a:off x="2419971" y="1587316"/>
              <a:ext cx="6861699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我叫「喬」，這是同事</a:t>
              </a:r>
              <a:r>
                <a:rPr lang="en-US" altLang="zh-TW" sz="32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4" name="矩形 63">
              <a:hlinkClick r:id="rId2" action="ppaction://hlinksldjump"/>
              <a:extLst>
                <a:ext uri="{FF2B5EF4-FFF2-40B4-BE49-F238E27FC236}">
                  <a16:creationId xmlns:a16="http://schemas.microsoft.com/office/drawing/2014/main" id="{291445AF-715A-4BEB-9A6C-858FC57201B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240539AC-F145-44D9-8A82-CEED6207E3E3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4DD8A2BA-C2F8-4A05-9BE5-82DD0C516E45}"/>
              </a:ext>
            </a:extLst>
          </p:cNvPr>
          <p:cNvGrpSpPr/>
          <p:nvPr/>
        </p:nvGrpSpPr>
        <p:grpSpPr>
          <a:xfrm>
            <a:off x="832512" y="2204958"/>
            <a:ext cx="7640279" cy="584775"/>
            <a:chOff x="1802695" y="3115971"/>
            <a:chExt cx="7640279" cy="584775"/>
          </a:xfrm>
        </p:grpSpPr>
        <p:sp>
          <p:nvSpPr>
            <p:cNvPr id="67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8CE7BDA-9FC1-45DB-8A15-3148BFBDA980}"/>
                </a:ext>
              </a:extLst>
            </p:cNvPr>
            <p:cNvSpPr txBox="1"/>
            <p:nvPr/>
          </p:nvSpPr>
          <p:spPr>
            <a:xfrm>
              <a:off x="2419972" y="3115971"/>
              <a:ext cx="7023002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米爾頓年近四十，</a:t>
              </a:r>
              <a:r>
                <a:rPr lang="en-US" altLang="zh-TW" sz="32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8" name="矩形 67">
              <a:hlinkClick r:id="rId3" action="ppaction://hlinksldjump"/>
              <a:extLst>
                <a:ext uri="{FF2B5EF4-FFF2-40B4-BE49-F238E27FC236}">
                  <a16:creationId xmlns:a16="http://schemas.microsoft.com/office/drawing/2014/main" id="{B156FE95-A6CE-4217-A819-17AC1E3BEA58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67066093-EA98-4263-AABE-11004AC79D51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8A937BDB-2207-4AAB-ACF4-9EF9DFE2FBE1}"/>
              </a:ext>
            </a:extLst>
          </p:cNvPr>
          <p:cNvGrpSpPr/>
          <p:nvPr/>
        </p:nvGrpSpPr>
        <p:grpSpPr>
          <a:xfrm>
            <a:off x="832512" y="3020007"/>
            <a:ext cx="8000203" cy="584775"/>
            <a:chOff x="1802695" y="3115971"/>
            <a:chExt cx="8000203" cy="584775"/>
          </a:xfrm>
        </p:grpSpPr>
        <p:sp>
          <p:nvSpPr>
            <p:cNvPr id="71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251BD2DB-821F-4D26-A6CE-C161A8D11D42}"/>
                </a:ext>
              </a:extLst>
            </p:cNvPr>
            <p:cNvSpPr txBox="1"/>
            <p:nvPr/>
          </p:nvSpPr>
          <p:spPr>
            <a:xfrm>
              <a:off x="2419972" y="3115971"/>
              <a:ext cx="7382926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第一個女孩一週後</a:t>
              </a:r>
              <a:r>
                <a:rPr lang="en-US" altLang="zh-TW" sz="32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 </a:t>
              </a:r>
              <a:r>
                <a:rPr lang="zh-TW" altLang="en-US" sz="32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　</a:t>
              </a:r>
            </a:p>
          </p:txBody>
        </p:sp>
        <p:sp>
          <p:nvSpPr>
            <p:cNvPr id="72" name="矩形 71">
              <a:hlinkClick r:id="rId4" action="ppaction://hlinksldjump"/>
              <a:extLst>
                <a:ext uri="{FF2B5EF4-FFF2-40B4-BE49-F238E27FC236}">
                  <a16:creationId xmlns:a16="http://schemas.microsoft.com/office/drawing/2014/main" id="{FBC86093-5AC1-42A4-BC12-DC679A07F863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394DC7AA-A07E-4048-AC95-B8DCE76E47B3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7EE8B669-9CF4-4721-92EA-B175D9128EAE}"/>
              </a:ext>
            </a:extLst>
          </p:cNvPr>
          <p:cNvGrpSpPr/>
          <p:nvPr/>
        </p:nvGrpSpPr>
        <p:grpSpPr>
          <a:xfrm>
            <a:off x="832512" y="3835056"/>
            <a:ext cx="7567631" cy="584775"/>
            <a:chOff x="1802695" y="3115971"/>
            <a:chExt cx="7567631" cy="584775"/>
          </a:xfrm>
        </p:grpSpPr>
        <p:sp>
          <p:nvSpPr>
            <p:cNvPr id="75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D3BF8FA0-C767-4BAA-B1D5-B423E80292E5}"/>
                </a:ext>
              </a:extLst>
            </p:cNvPr>
            <p:cNvSpPr txBox="1"/>
            <p:nvPr/>
          </p:nvSpPr>
          <p:spPr>
            <a:xfrm>
              <a:off x="2419972" y="3115971"/>
              <a:ext cx="6950354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「現在，米爾頓，</a:t>
              </a:r>
              <a:r>
                <a:rPr lang="en-US" altLang="zh-TW" sz="3200" spc="400" dirty="0">
                  <a:solidFill>
                    <a:srgbClr val="23181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spc="4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6" name="矩形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2F98272D-B888-4DDC-90A1-E82C306C26CD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323532A3-CA56-4E08-81C0-D17AA11BE85D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C73B86C-2C22-42D1-911C-6AA7C2785F22}"/>
              </a:ext>
            </a:extLst>
          </p:cNvPr>
          <p:cNvSpPr/>
          <p:nvPr/>
        </p:nvSpPr>
        <p:spPr>
          <a:xfrm>
            <a:off x="8028773" y="0"/>
            <a:ext cx="111522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699" y="559912"/>
            <a:ext cx="8290896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Bef>
                <a:spcPts val="135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我叫「喬」，這是同事米爾頓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大衛森對我的稱呼。他是程式設計師，而我是電腦程式。我是萬用自動機複合體的一部分，</a:t>
            </a: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49E3879-2D5D-4267-9A60-44F1B8278191}"/>
              </a:ext>
            </a:extLst>
          </p:cNvPr>
          <p:cNvSpPr txBox="1"/>
          <p:nvPr/>
        </p:nvSpPr>
        <p:spPr>
          <a:xfrm>
            <a:off x="668417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268C3D1-103E-40F1-9B19-DADB762D6286}"/>
              </a:ext>
            </a:extLst>
          </p:cNvPr>
          <p:cNvSpPr txBox="1"/>
          <p:nvPr/>
        </p:nvSpPr>
        <p:spPr>
          <a:xfrm>
            <a:off x="735336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D3EDF3F6-7106-439C-B0FE-D4BAD07368BA}"/>
              </a:ext>
            </a:extLst>
          </p:cNvPr>
          <p:cNvCxnSpPr>
            <a:cxnSpLocks/>
          </p:cNvCxnSpPr>
          <p:nvPr/>
        </p:nvCxnSpPr>
        <p:spPr>
          <a:xfrm>
            <a:off x="1358155" y="1630184"/>
            <a:ext cx="186560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圖片 56">
            <a:extLst>
              <a:ext uri="{FF2B5EF4-FFF2-40B4-BE49-F238E27FC236}">
                <a16:creationId xmlns:a16="http://schemas.microsoft.com/office/drawing/2014/main" id="{4445345F-9E97-40D8-A607-D71E9DE05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155" y="1708619"/>
            <a:ext cx="609550" cy="298679"/>
          </a:xfrm>
          <a:prstGeom prst="rect">
            <a:avLst/>
          </a:prstGeom>
        </p:spPr>
      </p:pic>
      <p:sp>
        <p:nvSpPr>
          <p:cNvPr id="58" name="文字方塊 57">
            <a:extLst>
              <a:ext uri="{FF2B5EF4-FFF2-40B4-BE49-F238E27FC236}">
                <a16:creationId xmlns:a16="http://schemas.microsoft.com/office/drawing/2014/main" id="{34E11E3A-2D14-46D4-8A0B-04514BC6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9073" y="383101"/>
            <a:ext cx="9453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小說一開頭就點明敘事觀點。以第一人稱「我」來敘述，以電腦程式「喬」的有限視角來觀看，能製造科幻小說的懸疑性</a:t>
            </a:r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FE8DA9CF-A614-4A73-9CC3-0D2FFFE6A2CE}"/>
              </a:ext>
            </a:extLst>
          </p:cNvPr>
          <p:cNvCxnSpPr>
            <a:cxnSpLocks/>
          </p:cNvCxnSpPr>
          <p:nvPr/>
        </p:nvCxnSpPr>
        <p:spPr>
          <a:xfrm>
            <a:off x="3033443" y="2845330"/>
            <a:ext cx="549149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圖片 59">
            <a:extLst>
              <a:ext uri="{FF2B5EF4-FFF2-40B4-BE49-F238E27FC236}">
                <a16:creationId xmlns:a16="http://schemas.microsoft.com/office/drawing/2014/main" id="{08735C13-AC52-4B56-81D8-8429D2C6D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443" y="2929904"/>
            <a:ext cx="609550" cy="298679"/>
          </a:xfrm>
          <a:prstGeom prst="rect">
            <a:avLst/>
          </a:prstGeom>
        </p:spPr>
      </p:pic>
      <p:sp>
        <p:nvSpPr>
          <p:cNvPr id="61" name="文字方塊 60">
            <a:extLst>
              <a:ext uri="{FF2B5EF4-FFF2-40B4-BE49-F238E27FC236}">
                <a16:creationId xmlns:a16="http://schemas.microsoft.com/office/drawing/2014/main" id="{CC1478FC-0ACF-43F0-894C-4A16AF4D4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4047620"/>
            <a:ext cx="69645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誰適合當主角？選擇電腦程式為主角，設定情節時，主角所背負的「情感」難題，更難解、衝突性更高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AB111972-AD41-4A69-BD23-0D473FB58C2C}"/>
              </a:ext>
            </a:extLst>
          </p:cNvPr>
          <p:cNvCxnSpPr>
            <a:cxnSpLocks/>
          </p:cNvCxnSpPr>
          <p:nvPr/>
        </p:nvCxnSpPr>
        <p:spPr>
          <a:xfrm>
            <a:off x="453863" y="4062984"/>
            <a:ext cx="77423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5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61" grpId="0"/>
      <p:bldP spid="6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699" y="780339"/>
            <a:ext cx="8290896" cy="406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135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與遍布世界的其他部分連成一體。我什麼都知道，幾乎什麼都知道。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我是米爾頓的私人程式，是專屬於他的喬。他比世上任何人都更了解程式設計，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FE8DA9CF-A614-4A73-9CC3-0D2FFFE6A2CE}"/>
              </a:ext>
            </a:extLst>
          </p:cNvPr>
          <p:cNvCxnSpPr>
            <a:cxnSpLocks/>
          </p:cNvCxnSpPr>
          <p:nvPr/>
        </p:nvCxnSpPr>
        <p:spPr>
          <a:xfrm>
            <a:off x="6864138" y="1659389"/>
            <a:ext cx="167098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圖片 59">
            <a:hlinkClick r:id="rId4" action="ppaction://hlinksldjump"/>
            <a:extLst>
              <a:ext uri="{FF2B5EF4-FFF2-40B4-BE49-F238E27FC236}">
                <a16:creationId xmlns:a16="http://schemas.microsoft.com/office/drawing/2014/main" id="{08735C13-AC52-4B56-81D8-8429D2C6D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954" y="1743963"/>
            <a:ext cx="609550" cy="298679"/>
          </a:xfrm>
          <a:prstGeom prst="rect">
            <a:avLst/>
          </a:prstGeom>
        </p:spPr>
      </p:pic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FEB1718A-C092-42B1-B2F4-CB661051C908}"/>
              </a:ext>
            </a:extLst>
          </p:cNvPr>
          <p:cNvCxnSpPr>
            <a:cxnSpLocks/>
          </p:cNvCxnSpPr>
          <p:nvPr/>
        </p:nvCxnSpPr>
        <p:spPr>
          <a:xfrm>
            <a:off x="1327026" y="3681365"/>
            <a:ext cx="719791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EBA92C91-F048-4002-9612-A86D3EF6E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026" y="3759265"/>
            <a:ext cx="609550" cy="298679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E7DD1917-6FB1-498E-85C2-7D79B757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706" y="3681365"/>
            <a:ext cx="6466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「私人」、「專屬」是為後文違法事件埋伏筆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AF7F9A0-6E78-493E-816C-C63763D00F53}"/>
              </a:ext>
            </a:extLst>
          </p:cNvPr>
          <p:cNvSpPr/>
          <p:nvPr/>
        </p:nvSpPr>
        <p:spPr>
          <a:xfrm>
            <a:off x="8028773" y="0"/>
            <a:ext cx="111522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11972BF-7C75-47AD-80B9-8B629F2FF62F}"/>
              </a:ext>
            </a:extLst>
          </p:cNvPr>
          <p:cNvCxnSpPr>
            <a:cxnSpLocks/>
          </p:cNvCxnSpPr>
          <p:nvPr/>
        </p:nvCxnSpPr>
        <p:spPr>
          <a:xfrm>
            <a:off x="455951" y="2640532"/>
            <a:ext cx="404930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451F136D-B373-4DED-B7DF-8957083009D9}"/>
              </a:ext>
            </a:extLst>
          </p:cNvPr>
          <p:cNvCxnSpPr>
            <a:cxnSpLocks/>
          </p:cNvCxnSpPr>
          <p:nvPr/>
        </p:nvCxnSpPr>
        <p:spPr>
          <a:xfrm>
            <a:off x="455951" y="4669182"/>
            <a:ext cx="38503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76C2ABE-F61A-410C-9F28-7B37875D951A}"/>
              </a:ext>
            </a:extLst>
          </p:cNvPr>
          <p:cNvSpPr txBox="1"/>
          <p:nvPr/>
        </p:nvSpPr>
        <p:spPr>
          <a:xfrm>
            <a:off x="668417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1203FDA-ED83-4CE9-B8FB-22904625D8F5}"/>
              </a:ext>
            </a:extLst>
          </p:cNvPr>
          <p:cNvSpPr txBox="1"/>
          <p:nvPr/>
        </p:nvSpPr>
        <p:spPr>
          <a:xfrm>
            <a:off x="735336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23541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我什麼都知道，幾乎什麼都知道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008000"/>
            <a:ext cx="8398393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局限在電腦裡的程式，真的什麼都知？作者重複兩次，刻意引導讀者注意。其實電腦程式熟知的是虛擬世界，真實生活的人際相處，它所知有限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69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698" y="981716"/>
            <a:ext cx="8411857" cy="3776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35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而我是他製作的實驗型，他讓我的語言能力超過其他任何電腦。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「只不過是找出對應符號的聲音罷了，喬。」他這麼告訴我，「在人腦中就是這樣運作的，雖然我們仍不知道人腦中有什麼符號。</a:t>
            </a: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4CBF5669-6B7D-4033-A8FF-94B2BA5A6F2B}"/>
              </a:ext>
            </a:extLst>
          </p:cNvPr>
          <p:cNvCxnSpPr>
            <a:cxnSpLocks/>
          </p:cNvCxnSpPr>
          <p:nvPr/>
        </p:nvCxnSpPr>
        <p:spPr>
          <a:xfrm>
            <a:off x="5801897" y="1677550"/>
            <a:ext cx="288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5C0A1465-D947-40F5-BB47-7BEBE5996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897" y="1755450"/>
            <a:ext cx="609550" cy="29867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04CF1EDE-2E99-490C-B79F-89693A09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2379086"/>
            <a:ext cx="4668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作者成功預測人工智慧的語言能力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82B4DD-2A0E-4E25-BD26-6A358F0D41FF}"/>
              </a:ext>
            </a:extLst>
          </p:cNvPr>
          <p:cNvSpPr/>
          <p:nvPr/>
        </p:nvSpPr>
        <p:spPr>
          <a:xfrm>
            <a:off x="8028773" y="0"/>
            <a:ext cx="111522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193F203-3CFF-41B3-BA98-C177960A4089}"/>
              </a:ext>
            </a:extLst>
          </p:cNvPr>
          <p:cNvCxnSpPr>
            <a:cxnSpLocks/>
          </p:cNvCxnSpPr>
          <p:nvPr/>
        </p:nvCxnSpPr>
        <p:spPr>
          <a:xfrm>
            <a:off x="462335" y="2396230"/>
            <a:ext cx="281482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D2AE9A9-CA08-4325-BA2D-4CC2D3CC25B8}"/>
              </a:ext>
            </a:extLst>
          </p:cNvPr>
          <p:cNvSpPr txBox="1"/>
          <p:nvPr/>
        </p:nvSpPr>
        <p:spPr>
          <a:xfrm>
            <a:off x="668417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06C15CA-8F20-4D80-98BD-6768EB4267B0}"/>
              </a:ext>
            </a:extLst>
          </p:cNvPr>
          <p:cNvSpPr txBox="1"/>
          <p:nvPr/>
        </p:nvSpPr>
        <p:spPr>
          <a:xfrm>
            <a:off x="735336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2690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699" y="757804"/>
            <a:ext cx="8290896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135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但我知道你腦中的符號，我能把它們對應到文字，一一對應。」於是我會講話了。我認為自己的語言能力比不上思考能力，但米爾頓說我講得非常好。</a:t>
            </a: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4CBF5669-6B7D-4033-A8FF-94B2BA5A6F2B}"/>
              </a:ext>
            </a:extLst>
          </p:cNvPr>
          <p:cNvCxnSpPr>
            <a:cxnSpLocks/>
          </p:cNvCxnSpPr>
          <p:nvPr/>
        </p:nvCxnSpPr>
        <p:spPr>
          <a:xfrm>
            <a:off x="7741666" y="2605120"/>
            <a:ext cx="79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5C0A1465-D947-40F5-BB47-7BEBE5996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66" y="2683020"/>
            <a:ext cx="609550" cy="29867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04CF1EDE-2E99-490C-B79F-89693A09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" y="3606111"/>
            <a:ext cx="4668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作者成功預測人工智慧的深度學習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9795209-257F-41C9-8551-14442DCD237B}"/>
              </a:ext>
            </a:extLst>
          </p:cNvPr>
          <p:cNvSpPr/>
          <p:nvPr/>
        </p:nvSpPr>
        <p:spPr>
          <a:xfrm>
            <a:off x="8028773" y="0"/>
            <a:ext cx="111522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0CB049FB-6501-4B9A-AA85-202390172C8F}"/>
              </a:ext>
            </a:extLst>
          </p:cNvPr>
          <p:cNvCxnSpPr>
            <a:cxnSpLocks/>
          </p:cNvCxnSpPr>
          <p:nvPr/>
        </p:nvCxnSpPr>
        <p:spPr>
          <a:xfrm>
            <a:off x="450797" y="3592939"/>
            <a:ext cx="633044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E507415-17AA-4AF9-BC12-BC843725170A}"/>
              </a:ext>
            </a:extLst>
          </p:cNvPr>
          <p:cNvSpPr txBox="1"/>
          <p:nvPr/>
        </p:nvSpPr>
        <p:spPr>
          <a:xfrm>
            <a:off x="6684173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3A3478B-1A6D-449A-B204-F2700041E2BD}"/>
              </a:ext>
            </a:extLst>
          </p:cNvPr>
          <p:cNvSpPr txBox="1"/>
          <p:nvPr/>
        </p:nvSpPr>
        <p:spPr>
          <a:xfrm>
            <a:off x="7353368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16395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67F0C3FA-E67F-4A47-B52F-BA0D562CC51A}"/>
              </a:ext>
            </a:extLst>
          </p:cNvPr>
          <p:cNvGrpSpPr/>
          <p:nvPr/>
        </p:nvGrpSpPr>
        <p:grpSpPr>
          <a:xfrm>
            <a:off x="2795587" y="1828800"/>
            <a:ext cx="3552825" cy="965700"/>
            <a:chOff x="1323975" y="1828800"/>
            <a:chExt cx="3552825" cy="9657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6226FE4-1D12-447F-BB14-E8E52E3BFB4C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FF37A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9C9DA986-C273-4D8D-86F5-D1301E3F40C4}"/>
                </a:ext>
              </a:extLst>
            </p:cNvPr>
            <p:cNvSpPr txBox="1"/>
            <p:nvPr/>
          </p:nvSpPr>
          <p:spPr>
            <a:xfrm>
              <a:off x="2457450" y="1957707"/>
              <a:ext cx="241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課前引導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7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開端。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介紹程式喬及程式設計師米爾頓。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1" y="115613"/>
            <a:ext cx="363855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34360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3D06226-9EA9-49DC-83CA-A3C22F44E51F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6773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183117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透過喬的視角，以第一人稱的口吻敘述。電腦程式喬自豪地表示自己擁有比語言能力更優秀的思考力，為後文的進化與故事發展埋伏筆。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喬是具有人格的機械，米爾頓是人格有如機械的人類。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0A2167A-3693-4108-B31D-E8A0EA1CB2A5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9CECCD-48B3-47E3-8B31-CFE84FFBF0F1}"/>
              </a:ext>
            </a:extLst>
          </p:cNvPr>
          <p:cNvSpPr/>
          <p:nvPr/>
        </p:nvSpPr>
        <p:spPr>
          <a:xfrm>
            <a:off x="1" y="115613"/>
            <a:ext cx="363855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12EFEDAF-B770-4812-8C5C-78FA76A6B599}"/>
              </a:ext>
            </a:extLst>
          </p:cNvPr>
          <p:cNvSpPr txBox="1"/>
          <p:nvPr/>
        </p:nvSpPr>
        <p:spPr>
          <a:xfrm>
            <a:off x="250132" y="162891"/>
            <a:ext cx="34360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930B902-1BD8-4C50-98AA-6F0513E4217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819E40B-089C-4273-8888-11A572B0D008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5871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699" y="1086358"/>
            <a:ext cx="8290896" cy="358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35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米爾頓年近四十，始終未婚。他告訴我，他一直沒找到合適的女子。有一天，他說：「我遲早會找到她，喬。我要找到最好的對象，我要找到真愛，你得幫我。我為了解決世上的問題而不斷改進你，夠了！解決我的問題吧，為我找到真愛。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8E8D6E4E-C409-4160-8F99-E2D3A052B70D}"/>
              </a:ext>
            </a:extLst>
          </p:cNvPr>
          <p:cNvCxnSpPr>
            <a:cxnSpLocks/>
          </p:cNvCxnSpPr>
          <p:nvPr/>
        </p:nvCxnSpPr>
        <p:spPr>
          <a:xfrm>
            <a:off x="2094046" y="4607789"/>
            <a:ext cx="239786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hlinkClick r:id="rId4" action="ppaction://hlinksldjump"/>
            <a:extLst>
              <a:ext uri="{FF2B5EF4-FFF2-40B4-BE49-F238E27FC236}">
                <a16:creationId xmlns:a16="http://schemas.microsoft.com/office/drawing/2014/main" id="{6F437FC0-E14E-4C19-B5F2-D8C9EFE12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046" y="4672041"/>
            <a:ext cx="609550" cy="2986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1E25C86-B975-4673-B452-6261CC106537}"/>
              </a:ext>
            </a:extLst>
          </p:cNvPr>
          <p:cNvSpPr/>
          <p:nvPr/>
        </p:nvSpPr>
        <p:spPr>
          <a:xfrm>
            <a:off x="7388619" y="0"/>
            <a:ext cx="1755382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P.150~P.151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F898EE2-F4E6-4AF5-9F16-4107EA558596}"/>
              </a:ext>
            </a:extLst>
          </p:cNvPr>
          <p:cNvSpPr txBox="1"/>
          <p:nvPr/>
        </p:nvSpPr>
        <p:spPr>
          <a:xfrm>
            <a:off x="605016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BE9F163C-846C-417C-82EE-BC3F23154297}"/>
              </a:ext>
            </a:extLst>
          </p:cNvPr>
          <p:cNvSpPr txBox="1"/>
          <p:nvPr/>
        </p:nvSpPr>
        <p:spPr>
          <a:xfrm>
            <a:off x="671936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19801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為我找到真愛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008000"/>
            <a:ext cx="8398393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「找到真愛」是主角與配角兩人的共同目標。目標能引領故事前進的方向，但不是故事真正的目的，它只是為故事創造一條路徑，讓故事真正要探討的主題，透過阻礙、挑戰，自然而然地呈現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3771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22688" y="831042"/>
            <a:ext cx="8534312" cy="423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我問：「真愛是什麼？」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「別管了，那太抽象，幫我找到理想的女孩就好。你和萬用自動機複合體相連，所以能接觸到世界上每個人的資料庫。只要將世人分門別類，逐步淘汰，直到剩下最後一人，她就是我的完美對象。」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225678C-FDFF-4DA6-A8ED-0785D2FD7A5C}"/>
              </a:ext>
            </a:extLst>
          </p:cNvPr>
          <p:cNvCxnSpPr>
            <a:cxnSpLocks/>
          </p:cNvCxnSpPr>
          <p:nvPr/>
        </p:nvCxnSpPr>
        <p:spPr>
          <a:xfrm>
            <a:off x="5224365" y="3518490"/>
            <a:ext cx="386504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D59642EE-02F8-4B89-8E9F-084305F42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365" y="3550654"/>
            <a:ext cx="609550" cy="29867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6E527F14-689C-4B3F-A7B8-1748AECDD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355" y="4217866"/>
            <a:ext cx="53965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條件符合就是完美對象嗎？接下來作者詳列各種條件，有意引讀者反思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92B634F7-293F-4952-87CB-B55AB8355DC2}"/>
              </a:ext>
            </a:extLst>
          </p:cNvPr>
          <p:cNvCxnSpPr>
            <a:cxnSpLocks/>
          </p:cNvCxnSpPr>
          <p:nvPr/>
        </p:nvCxnSpPr>
        <p:spPr>
          <a:xfrm>
            <a:off x="1233042" y="1410396"/>
            <a:ext cx="409984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AA0766EA-E8DC-4006-835B-459B08D3A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486" y="2171284"/>
            <a:ext cx="609550" cy="298679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BE0F74D3-3F7D-48C5-9C6B-1A66B7C7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617" y="613874"/>
            <a:ext cx="7555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以上二句故意引發讀者好奇，又賣關子，推遲故事的發展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A96D561-DFF9-4360-8B14-0310D92DFCBF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DC8BAF0A-F742-4F62-B996-D64639F853B3}"/>
              </a:ext>
            </a:extLst>
          </p:cNvPr>
          <p:cNvCxnSpPr>
            <a:cxnSpLocks/>
          </p:cNvCxnSpPr>
          <p:nvPr/>
        </p:nvCxnSpPr>
        <p:spPr>
          <a:xfrm>
            <a:off x="420353" y="4207703"/>
            <a:ext cx="832103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7190660-543A-4040-ABB5-DDEE65A5E4C4}"/>
              </a:ext>
            </a:extLst>
          </p:cNvPr>
          <p:cNvCxnSpPr>
            <a:cxnSpLocks/>
          </p:cNvCxnSpPr>
          <p:nvPr/>
        </p:nvCxnSpPr>
        <p:spPr>
          <a:xfrm>
            <a:off x="420353" y="4888617"/>
            <a:ext cx="79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C8C6B6D0-156E-4BBC-92CB-DD5BFBAE7A80}"/>
              </a:ext>
            </a:extLst>
          </p:cNvPr>
          <p:cNvCxnSpPr>
            <a:cxnSpLocks/>
          </p:cNvCxnSpPr>
          <p:nvPr/>
        </p:nvCxnSpPr>
        <p:spPr>
          <a:xfrm>
            <a:off x="1613486" y="2144588"/>
            <a:ext cx="317209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ACA5AC3-0507-45BB-9149-9D777972F079}"/>
              </a:ext>
            </a:extLst>
          </p:cNvPr>
          <p:cNvSpPr txBox="1"/>
          <p:nvPr/>
        </p:nvSpPr>
        <p:spPr>
          <a:xfrm>
            <a:off x="670032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C47B838-D1B7-46D5-B1ED-5037E68C8201}"/>
              </a:ext>
            </a:extLst>
          </p:cNvPr>
          <p:cNvSpPr txBox="1"/>
          <p:nvPr/>
        </p:nvSpPr>
        <p:spPr>
          <a:xfrm>
            <a:off x="736952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23137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5" grpId="0"/>
      <p:bldP spid="2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699" y="982737"/>
            <a:ext cx="8525323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我說：「我準備好了。」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他說：「首先排除所有的男性。」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這很簡單，他的話語啟動了我的分子閥 中的符號。我開始接觸到世上每個人的累積資料，在他的指示下，我放掉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3,784,982,874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個男性，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4FB6F5C-BC17-44FD-9A41-DDA39659D800}"/>
              </a:ext>
            </a:extLst>
          </p:cNvPr>
          <p:cNvCxnSpPr>
            <a:cxnSpLocks/>
          </p:cNvCxnSpPr>
          <p:nvPr/>
        </p:nvCxnSpPr>
        <p:spPr>
          <a:xfrm>
            <a:off x="4511980" y="4592039"/>
            <a:ext cx="232933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hlinkClick r:id="rId5" action="ppaction://hlinksldjump"/>
            <a:extLst>
              <a:ext uri="{FF2B5EF4-FFF2-40B4-BE49-F238E27FC236}">
                <a16:creationId xmlns:a16="http://schemas.microsoft.com/office/drawing/2014/main" id="{1ED0761D-9653-4583-9478-714AB8367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980" y="4655715"/>
            <a:ext cx="609550" cy="298679"/>
          </a:xfrm>
          <a:prstGeom prst="rect">
            <a:avLst/>
          </a:prstGeom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BD81BD14-C440-4EF5-A8A8-FC4195112394}"/>
              </a:ext>
            </a:extLst>
          </p:cNvPr>
          <p:cNvGrpSpPr/>
          <p:nvPr/>
        </p:nvGrpSpPr>
        <p:grpSpPr>
          <a:xfrm>
            <a:off x="8089471" y="2649696"/>
            <a:ext cx="594590" cy="468670"/>
            <a:chOff x="6047357" y="3256990"/>
            <a:chExt cx="594590" cy="468670"/>
          </a:xfrm>
        </p:grpSpPr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C31D4386-1B41-4019-B4D4-A7A647A33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4286" y="3256990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 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2BA7690-4420-4E5F-8178-B1D2B4120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ㄈㄚ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27253CF2-F9C3-429B-839F-2E76B450FAA7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1C5B356-F8F4-47CE-BAF6-3D8F560B52E7}"/>
              </a:ext>
            </a:extLst>
          </p:cNvPr>
          <p:cNvSpPr txBox="1"/>
          <p:nvPr/>
        </p:nvSpPr>
        <p:spPr>
          <a:xfrm>
            <a:off x="670032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57EA655E-CDB1-4F92-9E0F-008DFD4CEA00}"/>
              </a:ext>
            </a:extLst>
          </p:cNvPr>
          <p:cNvSpPr txBox="1"/>
          <p:nvPr/>
        </p:nvSpPr>
        <p:spPr>
          <a:xfrm>
            <a:off x="736952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40931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TW" sz="3000" b="1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3,784,982,874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008000"/>
            <a:ext cx="8398393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即三十七億八千四百九十八萬二千八百七十四，此處保留阿拉伯數字，是呈現艾西莫夫原文所強調的電腦程式語言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885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784324"/>
            <a:ext cx="8371810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僅與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3,786,112,090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個女性保持接觸。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他又說：「排除所有不到二十五歲、大於四十歲的，再排除所有智商低於一二○、身高低於一五○公分以及高於一七五公分的女性。」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5C6258C-5BCA-41A3-A21E-DD2A377A1DF4}"/>
              </a:ext>
            </a:extLst>
          </p:cNvPr>
          <p:cNvSpPr/>
          <p:nvPr/>
        </p:nvSpPr>
        <p:spPr>
          <a:xfrm>
            <a:off x="7388619" y="0"/>
            <a:ext cx="1755382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P.151~P.152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F1C3A46-9877-45FD-AC49-74C7DAF5200E}"/>
              </a:ext>
            </a:extLst>
          </p:cNvPr>
          <p:cNvSpPr txBox="1"/>
          <p:nvPr/>
        </p:nvSpPr>
        <p:spPr>
          <a:xfrm>
            <a:off x="605010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EE31B75-1E2F-4899-BF1D-EDE728AAD304}"/>
              </a:ext>
            </a:extLst>
          </p:cNvPr>
          <p:cNvSpPr txBox="1"/>
          <p:nvPr/>
        </p:nvSpPr>
        <p:spPr>
          <a:xfrm>
            <a:off x="671929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38272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443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他給我許多精確的數據，他淘汰了帶著小孩的女性，以及具有某些遺傳特徵的人。「我不確定要什麼顏色的眼珠，」他說，「暫時跳過這一項，可是不要紅頭髮的，我不喜歡紅髮姑娘。」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538753B-2B29-4BC8-AD46-F066D919A81A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EC72DD2-4D60-4EAD-B188-13E9D09E30FA}"/>
              </a:ext>
            </a:extLst>
          </p:cNvPr>
          <p:cNvSpPr txBox="1"/>
          <p:nvPr/>
        </p:nvSpPr>
        <p:spPr>
          <a:xfrm>
            <a:off x="670032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4A5DC79-A877-41B6-B09E-F29865AE5306}"/>
              </a:ext>
            </a:extLst>
          </p:cNvPr>
          <p:cNvSpPr txBox="1"/>
          <p:nvPr/>
        </p:nvSpPr>
        <p:spPr>
          <a:xfrm>
            <a:off x="736952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6430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777647"/>
            <a:ext cx="83718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兩週後，只剩下二三五名女子，她們都會說非常流利的英語。米爾頓說他不希望有語言上的問題，在親密時刻，就連電腦翻譯也會是一種隔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閡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AD7B27-9E47-440A-89ED-3C646F444B07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EA06DD1-1E9A-4B33-A2BD-9E21A574BA19}"/>
              </a:ext>
            </a:extLst>
          </p:cNvPr>
          <p:cNvSpPr txBox="1"/>
          <p:nvPr/>
        </p:nvSpPr>
        <p:spPr>
          <a:xfrm>
            <a:off x="670032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90EDC8A-9F5C-411E-B2CA-15A40D196147}"/>
              </a:ext>
            </a:extLst>
          </p:cNvPr>
          <p:cNvSpPr txBox="1"/>
          <p:nvPr/>
        </p:nvSpPr>
        <p:spPr>
          <a:xfrm>
            <a:off x="736952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1812C81-596C-403B-BEEB-524926F70B83}"/>
              </a:ext>
            </a:extLst>
          </p:cNvPr>
          <p:cNvSpPr txBox="1"/>
          <p:nvPr/>
        </p:nvSpPr>
        <p:spPr>
          <a:xfrm>
            <a:off x="1736599" y="383004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24668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D55C0C77-42A4-4574-8DD0-1CA89E2A0D7A}"/>
              </a:ext>
            </a:extLst>
          </p:cNvPr>
          <p:cNvSpPr/>
          <p:nvPr/>
        </p:nvSpPr>
        <p:spPr>
          <a:xfrm>
            <a:off x="1454332" y="1114234"/>
            <a:ext cx="6396445" cy="742425"/>
          </a:xfrm>
          <a:prstGeom prst="roundRect">
            <a:avLst/>
          </a:prstGeom>
          <a:solidFill>
            <a:srgbClr val="FFE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9AC5ABB-F8A7-45B4-9100-B065ADEE0185}"/>
              </a:ext>
            </a:extLst>
          </p:cNvPr>
          <p:cNvSpPr/>
          <p:nvPr/>
        </p:nvSpPr>
        <p:spPr>
          <a:xfrm>
            <a:off x="395241" y="1202784"/>
            <a:ext cx="8457022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我們渴望真愛，但什麼才是真愛？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AA39066-8C37-4485-8F1A-C680CA22D006}"/>
              </a:ext>
            </a:extLst>
          </p:cNvPr>
          <p:cNvSpPr txBox="1"/>
          <p:nvPr/>
        </p:nvSpPr>
        <p:spPr>
          <a:xfrm>
            <a:off x="351698" y="391708"/>
            <a:ext cx="206057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8304F6-66C9-4E4D-82F3-99553067B361}"/>
              </a:ext>
            </a:extLst>
          </p:cNvPr>
          <p:cNvSpPr/>
          <p:nvPr/>
        </p:nvSpPr>
        <p:spPr>
          <a:xfrm>
            <a:off x="343489" y="2074109"/>
            <a:ext cx="8457022" cy="256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如何才能尋得真愛？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人工智慧長於運算分析，能幫助人找到真愛嗎？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如果人工智慧像人一樣能思考，他也會想要尋找真愛嗎？ </a:t>
            </a:r>
          </a:p>
        </p:txBody>
      </p:sp>
      <p:pic>
        <p:nvPicPr>
          <p:cNvPr id="8" name="圖片 7" descr="一張含有 食物 的圖片&#10;&#10;自動產生的描述">
            <a:extLst>
              <a:ext uri="{FF2B5EF4-FFF2-40B4-BE49-F238E27FC236}">
                <a16:creationId xmlns:a16="http://schemas.microsoft.com/office/drawing/2014/main" id="{9078F983-1264-4241-8C79-C85E2279C9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52">
            <a:off x="6865044" y="362817"/>
            <a:ext cx="1458938" cy="1227332"/>
          </a:xfrm>
          <a:prstGeom prst="rect">
            <a:avLst/>
          </a:prstGeom>
        </p:spPr>
      </p:pic>
      <p:pic>
        <p:nvPicPr>
          <p:cNvPr id="12" name="圖片 11" descr="一張含有 玩具, 食物, 花 的圖片&#10;&#10;自動產生的描述">
            <a:extLst>
              <a:ext uri="{FF2B5EF4-FFF2-40B4-BE49-F238E27FC236}">
                <a16:creationId xmlns:a16="http://schemas.microsoft.com/office/drawing/2014/main" id="{D4BD7542-A1EC-4AE7-B05F-9700B2D1BD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136">
            <a:off x="937619" y="1024971"/>
            <a:ext cx="888732" cy="10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48703"/>
              </p:ext>
            </p:extLst>
          </p:nvPr>
        </p:nvGraphicFramePr>
        <p:xfrm>
          <a:off x="533957" y="916165"/>
          <a:ext cx="8114743" cy="351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772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2810296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4257675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5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054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ㄏㄜˊ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隔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閡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858781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ㄏㄜˊ，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通「闔」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閤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府。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785603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ㄍㄜˊ，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通「閣」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閨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閤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閤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樓。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64"/>
                  </a:ext>
                </a:extLst>
              </a:tr>
              <a:tr h="7100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闔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ㄏㄜˊ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縱橫捭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闔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闔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闔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府。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31919"/>
                  </a:ext>
                </a:extLst>
              </a:tr>
            </a:tbl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94017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148759" y="176253"/>
            <a:ext cx="494017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字辨：閡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8217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「我不能和兩百三十五人一一見面，」他說，「那樣太花時間，而且別人會發現我在做什麼。」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「那會惹上麻煩的。」我說。米爾頓曾經讓我做一些我不該做的事，這點沒人知道。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E175CBE-FBCF-4A18-9D59-2CEAE2229FAB}"/>
              </a:ext>
            </a:extLst>
          </p:cNvPr>
          <p:cNvCxnSpPr>
            <a:cxnSpLocks/>
          </p:cNvCxnSpPr>
          <p:nvPr/>
        </p:nvCxnSpPr>
        <p:spPr>
          <a:xfrm>
            <a:off x="6626001" y="3864021"/>
            <a:ext cx="198989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A4599663-72C4-4348-A808-78B804FC2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01" y="3909533"/>
            <a:ext cx="609550" cy="298679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2F17F1-1F00-40F8-A669-409389BC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131" y="2662641"/>
            <a:ext cx="6411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替結局埋伏筆，為何電腦程式喬最後違背人類指令？是因為米爾頓一直訓練它違背原始指令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8F8DD88-1F3E-4398-8215-21969B4D328C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A046CE64-62B6-42DB-81D2-B1159B19C24F}"/>
              </a:ext>
            </a:extLst>
          </p:cNvPr>
          <p:cNvCxnSpPr>
            <a:cxnSpLocks/>
          </p:cNvCxnSpPr>
          <p:nvPr/>
        </p:nvCxnSpPr>
        <p:spPr>
          <a:xfrm>
            <a:off x="453863" y="4584279"/>
            <a:ext cx="731438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34DAEFA-DAF3-4579-83E2-D72B991E976C}"/>
              </a:ext>
            </a:extLst>
          </p:cNvPr>
          <p:cNvSpPr txBox="1"/>
          <p:nvPr/>
        </p:nvSpPr>
        <p:spPr>
          <a:xfrm>
            <a:off x="670032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3FDD3E4-77BC-46A8-9E54-ABEF7F8238E3}"/>
              </a:ext>
            </a:extLst>
          </p:cNvPr>
          <p:cNvSpPr txBox="1"/>
          <p:nvPr/>
        </p:nvSpPr>
        <p:spPr>
          <a:xfrm>
            <a:off x="736952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24145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「不關外人的事。」他臉上的皮膚開始發紅，「我告訴你怎麼做，喬，我拿些全像相片來，你在名單中找出類似的人。」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他找來幾張全像相片。「這三人是選美冠軍，」他說，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658C77D-6F07-4B18-975E-44CBD82E557F}"/>
              </a:ext>
            </a:extLst>
          </p:cNvPr>
          <p:cNvSpPr/>
          <p:nvPr/>
        </p:nvSpPr>
        <p:spPr>
          <a:xfrm>
            <a:off x="7388619" y="0"/>
            <a:ext cx="1755382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P.152~P.153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B4500AB-B154-4C6E-8344-B427076D6BAB}"/>
              </a:ext>
            </a:extLst>
          </p:cNvPr>
          <p:cNvSpPr txBox="1"/>
          <p:nvPr/>
        </p:nvSpPr>
        <p:spPr>
          <a:xfrm>
            <a:off x="605022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4841919-3A4B-4412-9D3C-4F16A8F34A45}"/>
              </a:ext>
            </a:extLst>
          </p:cNvPr>
          <p:cNvSpPr txBox="1"/>
          <p:nvPr/>
        </p:nvSpPr>
        <p:spPr>
          <a:xfrm>
            <a:off x="671942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867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62396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「那兩百三十五人裡有任何相似的嗎？」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有八個人非常符合條件，於是米爾頓說：「很好，你有她們的資料庫，研究一下就業市場的需求，設法把她們派到這裡來。當然，一次一個。」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他想了一會兒，聳了聳肩，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B558478C-AE9A-4D8E-86AE-A5A1891121D0}"/>
              </a:ext>
            </a:extLst>
          </p:cNvPr>
          <p:cNvCxnSpPr>
            <a:cxnSpLocks/>
          </p:cNvCxnSpPr>
          <p:nvPr/>
        </p:nvCxnSpPr>
        <p:spPr>
          <a:xfrm>
            <a:off x="1258991" y="2395289"/>
            <a:ext cx="408057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hlinkClick r:id="rId5" action="ppaction://hlinksldjump"/>
            <a:extLst>
              <a:ext uri="{FF2B5EF4-FFF2-40B4-BE49-F238E27FC236}">
                <a16:creationId xmlns:a16="http://schemas.microsoft.com/office/drawing/2014/main" id="{0FEB89CC-BCCB-4597-B60F-81A6AD2D4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91" y="2427453"/>
            <a:ext cx="609550" cy="29867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FD6ED4D-7283-4B2C-A8E2-D60BA41716C5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4B1A866-CDD0-46DD-A2D7-711E332BAC4F}"/>
              </a:ext>
            </a:extLst>
          </p:cNvPr>
          <p:cNvSpPr txBox="1"/>
          <p:nvPr/>
        </p:nvSpPr>
        <p:spPr>
          <a:xfrm>
            <a:off x="670032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0AE454EF-64C6-46AF-9AA5-76EDA3FC2040}"/>
              </a:ext>
            </a:extLst>
          </p:cNvPr>
          <p:cNvSpPr txBox="1"/>
          <p:nvPr/>
        </p:nvSpPr>
        <p:spPr>
          <a:xfrm>
            <a:off x="736952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6655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有八個人非常符合條件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008000"/>
            <a:ext cx="83384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這裡指的條件包括：性別、年齡、智商、身高、單身（沒有小孩）、遺傳特徵（紅頭髮以外）、語言（會說流利英文）和外貌，主要是外在條件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7495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又說：「照姓氏字母順序。」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這種事就有違我的原始設計。為了私人理由將人員調來調去，是所謂的假公濟私。現在我能這樣做，是因為米爾頓調整過我。不過我不能為其他人這麼做。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304D50B-7D6E-4B99-88B5-8F0A7A900970}"/>
              </a:ext>
            </a:extLst>
          </p:cNvPr>
          <p:cNvCxnSpPr>
            <a:cxnSpLocks/>
          </p:cNvCxnSpPr>
          <p:nvPr/>
        </p:nvCxnSpPr>
        <p:spPr>
          <a:xfrm>
            <a:off x="1273088" y="2375266"/>
            <a:ext cx="487408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hlinkClick r:id="rId5" action="ppaction://hlinksldjump"/>
            <a:extLst>
              <a:ext uri="{FF2B5EF4-FFF2-40B4-BE49-F238E27FC236}">
                <a16:creationId xmlns:a16="http://schemas.microsoft.com/office/drawing/2014/main" id="{A15757B8-D150-4A00-A5D0-A2CFC2AE5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088" y="2407430"/>
            <a:ext cx="609550" cy="29867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FA06022-914B-41CA-9C18-5912F8B3D4D1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0B353D28-04F4-4E6B-B818-5167B5320DF7}"/>
              </a:ext>
            </a:extLst>
          </p:cNvPr>
          <p:cNvSpPr txBox="1"/>
          <p:nvPr/>
        </p:nvSpPr>
        <p:spPr>
          <a:xfrm>
            <a:off x="670032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BB05582-EDC4-411F-8880-1ACD45505126}"/>
              </a:ext>
            </a:extLst>
          </p:cNvPr>
          <p:cNvSpPr txBox="1"/>
          <p:nvPr/>
        </p:nvSpPr>
        <p:spPr>
          <a:xfrm>
            <a:off x="736952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9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這種事就有違我的原始設計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008000"/>
            <a:ext cx="8338489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作者的科幻小說迷人處，是情節依循固定遊戲規則發展，有時又挑戰自己的規則。此處運用「機器人學三大法則中的第二法則：機器人必須服從人類的命令。」為後文埋伏筆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924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發展。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鋪敘喬和米爾頓運用資料庫尋找真愛。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1" y="115613"/>
            <a:ext cx="363855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34360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3D06226-9EA9-49DC-83CA-A3C22F44E51F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3395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183117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層層鋪敘程式設計師米爾頓要求電腦程式喬，以外在的各種條件、彼此的關聯、雙方的個性與特質等來篩選對象，以尋找自己的真愛。</a:t>
            </a:r>
          </a:p>
          <a:p>
            <a:pPr>
              <a:lnSpc>
                <a:spcPct val="120000"/>
              </a:lnSpc>
            </a:pPr>
            <a:endParaRPr lang="zh-TW" altLang="en-US" sz="2800" b="0" dirty="0"/>
          </a:p>
        </p:txBody>
      </p:sp>
      <p:sp>
        <p:nvSpPr>
          <p:cNvPr id="3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8630493-1764-440A-BAC4-95A845C526B0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0A2167A-3693-4108-B31D-E8A0EA1CB2A5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9CECCD-48B3-47E3-8B31-CFE84FFBF0F1}"/>
              </a:ext>
            </a:extLst>
          </p:cNvPr>
          <p:cNvSpPr/>
          <p:nvPr/>
        </p:nvSpPr>
        <p:spPr>
          <a:xfrm>
            <a:off x="1" y="115613"/>
            <a:ext cx="363855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12EFEDAF-B770-4812-8C5C-78FA76A6B599}"/>
              </a:ext>
            </a:extLst>
          </p:cNvPr>
          <p:cNvSpPr txBox="1"/>
          <p:nvPr/>
        </p:nvSpPr>
        <p:spPr>
          <a:xfrm>
            <a:off x="250132" y="162891"/>
            <a:ext cx="34360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930B902-1BD8-4C50-98AA-6F0513E4217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41934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第一個女孩一週後來到這裡。一見到她，米爾頓立刻臉紅，而且說起話來好像困難重重。他們大部分時間都在一起，我則不再受到他的關注。我曾聽到他說：「我帶妳去吃晚飯。」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第二天他對我說：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6DC95C2-3BE0-412B-B2FF-31182209A5D1}"/>
              </a:ext>
            </a:extLst>
          </p:cNvPr>
          <p:cNvSpPr/>
          <p:nvPr/>
        </p:nvSpPr>
        <p:spPr>
          <a:xfrm>
            <a:off x="7388619" y="0"/>
            <a:ext cx="1755382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P.153~P.154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9999511-2332-4E78-BA82-C36F0B2A6890}"/>
              </a:ext>
            </a:extLst>
          </p:cNvPr>
          <p:cNvSpPr txBox="1"/>
          <p:nvPr/>
        </p:nvSpPr>
        <p:spPr>
          <a:xfrm>
            <a:off x="6050100" y="12028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EE26AF5-D3AB-42D8-A99F-D33488A33612}"/>
              </a:ext>
            </a:extLst>
          </p:cNvPr>
          <p:cNvSpPr txBox="1"/>
          <p:nvPr/>
        </p:nvSpPr>
        <p:spPr>
          <a:xfrm>
            <a:off x="6719295" y="12028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32584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3D328770-0BD9-49DD-A2C0-512EBE494D4D}"/>
              </a:ext>
            </a:extLst>
          </p:cNvPr>
          <p:cNvGrpSpPr/>
          <p:nvPr/>
        </p:nvGrpSpPr>
        <p:grpSpPr>
          <a:xfrm>
            <a:off x="1621719" y="1134108"/>
            <a:ext cx="2047253" cy="718885"/>
            <a:chOff x="1323975" y="1828800"/>
            <a:chExt cx="2047253" cy="71888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5A26BDB-37FE-47F7-9CB5-E9CD919277A7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FF37A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DA620133-BC2B-46AE-B5E3-291BC090DFF1}"/>
                </a:ext>
              </a:extLst>
            </p:cNvPr>
            <p:cNvSpPr txBox="1"/>
            <p:nvPr/>
          </p:nvSpPr>
          <p:spPr>
            <a:xfrm>
              <a:off x="2143125" y="1834299"/>
              <a:ext cx="12281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題解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2BB03236-0E6C-418B-9B20-66FB5C0A3127}"/>
              </a:ext>
            </a:extLst>
          </p:cNvPr>
          <p:cNvGrpSpPr/>
          <p:nvPr/>
        </p:nvGrpSpPr>
        <p:grpSpPr>
          <a:xfrm>
            <a:off x="1621719" y="2279362"/>
            <a:ext cx="3036628" cy="584775"/>
            <a:chOff x="1802694" y="1587316"/>
            <a:chExt cx="3036628" cy="584775"/>
          </a:xfrm>
        </p:grpSpPr>
        <p:sp>
          <p:nvSpPr>
            <p:cNvPr id="9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72D9FC1B-9328-44FD-900C-2EFE3E8C0AED}"/>
                </a:ext>
              </a:extLst>
            </p:cNvPr>
            <p:cNvSpPr txBox="1"/>
            <p:nvPr/>
          </p:nvSpPr>
          <p:spPr>
            <a:xfrm>
              <a:off x="2419972" y="1587316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解題</a:t>
              </a:r>
              <a:endParaRPr lang="zh-CN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1744B8D-971F-49D1-83F1-05E6542297EF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7D5013B-FE91-45BA-A175-2E079AC75C9B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40B15B7-0D6B-4703-9684-70388D9FB8EA}"/>
              </a:ext>
            </a:extLst>
          </p:cNvPr>
          <p:cNvGrpSpPr/>
          <p:nvPr/>
        </p:nvGrpSpPr>
        <p:grpSpPr>
          <a:xfrm>
            <a:off x="1621720" y="2926596"/>
            <a:ext cx="4237168" cy="584775"/>
            <a:chOff x="1802695" y="3115971"/>
            <a:chExt cx="4237168" cy="584775"/>
          </a:xfrm>
        </p:grpSpPr>
        <p:sp>
          <p:nvSpPr>
            <p:cNvPr id="13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D900ECC-708D-43BE-A466-542A818365A9}"/>
                </a:ext>
              </a:extLst>
            </p:cNvPr>
            <p:cNvSpPr txBox="1"/>
            <p:nvPr/>
          </p:nvSpPr>
          <p:spPr>
            <a:xfrm>
              <a:off x="2419972" y="311597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寫作背景</a:t>
              </a:r>
              <a:endParaRPr lang="zh-CN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91781E8-941D-4D97-BDD2-F02801F295FE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1FEACA0-6E02-4B78-9F02-FF50254AD248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6F44246-8DCB-4F12-9999-30A8C09D18C5}"/>
              </a:ext>
            </a:extLst>
          </p:cNvPr>
          <p:cNvGrpSpPr/>
          <p:nvPr/>
        </p:nvGrpSpPr>
        <p:grpSpPr>
          <a:xfrm>
            <a:off x="1621719" y="3573830"/>
            <a:ext cx="5179675" cy="584775"/>
            <a:chOff x="1802695" y="3115971"/>
            <a:chExt cx="5179675" cy="584775"/>
          </a:xfrm>
        </p:grpSpPr>
        <p:sp>
          <p:nvSpPr>
            <p:cNvPr id="17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1A0C95DA-994D-481C-A41A-F811B480D5BD}"/>
                </a:ext>
              </a:extLst>
            </p:cNvPr>
            <p:cNvSpPr txBox="1"/>
            <p:nvPr/>
          </p:nvSpPr>
          <p:spPr>
            <a:xfrm>
              <a:off x="2419972" y="3115971"/>
              <a:ext cx="456239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文體介紹：科幻小說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1EB3879-736E-4F2E-827C-929503D67C4E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4609F21-06DC-483B-ABF2-25A218576AE9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9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「不行，好像就是缺了點什麼。她是個美麗的女子，但我絲毫沒有感受到真愛，試試下一個。」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結果八個人全部一樣。她們都十分相似，她們笑口常開、聲音悅耳，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1267BDF-2C51-4C48-BAF3-C6B8CE507D2E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4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93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但米爾頓卻總是覺得不對勁。他說：「我想不通，喬。我們挑選出的八名女子，看起來是世上最適合我的人。她們是理想的對象，可是為何不能讓我心動呢？」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6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我說：「你讓她們心動嗎？」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57CAF39-7B9C-44B5-8038-F5A2F3C90001}"/>
              </a:ext>
            </a:extLst>
          </p:cNvPr>
          <p:cNvCxnSpPr>
            <a:cxnSpLocks/>
          </p:cNvCxnSpPr>
          <p:nvPr/>
        </p:nvCxnSpPr>
        <p:spPr>
          <a:xfrm>
            <a:off x="2944050" y="4798345"/>
            <a:ext cx="277830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hlinkClick r:id="rId5" action="ppaction://hlinksldjump"/>
            <a:extLst>
              <a:ext uri="{FF2B5EF4-FFF2-40B4-BE49-F238E27FC236}">
                <a16:creationId xmlns:a16="http://schemas.microsoft.com/office/drawing/2014/main" id="{9955B223-75D2-43A2-A64B-2FB73ED1F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050" y="4853459"/>
            <a:ext cx="609550" cy="298679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B0A71B4-1B6C-440D-8BC0-DBCDCFBA5E1E}"/>
              </a:ext>
            </a:extLst>
          </p:cNvPr>
          <p:cNvCxnSpPr>
            <a:cxnSpLocks/>
          </p:cNvCxnSpPr>
          <p:nvPr/>
        </p:nvCxnSpPr>
        <p:spPr>
          <a:xfrm>
            <a:off x="3726900" y="3263012"/>
            <a:ext cx="489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6AAEC545-3359-4004-8488-D825AABD9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900" y="3315198"/>
            <a:ext cx="609550" cy="29867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48EF68E4-5344-4191-8928-93109040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203" y="3236733"/>
            <a:ext cx="4764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衝突，讓原本單純的事變複雜了，而讓期待落空，便是製造衝突常見的手法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EE7B70D-6000-4A51-B873-F655AF577D21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174EC62-3DBC-4861-8336-8FF5224D7C64}"/>
              </a:ext>
            </a:extLst>
          </p:cNvPr>
          <p:cNvCxnSpPr>
            <a:cxnSpLocks/>
          </p:cNvCxnSpPr>
          <p:nvPr/>
        </p:nvCxnSpPr>
        <p:spPr>
          <a:xfrm>
            <a:off x="443069" y="4030574"/>
            <a:ext cx="32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33566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你讓她們心動嗎？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008000"/>
            <a:ext cx="83384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藉由喬的提問，兩人地位互換。原先是由設計師米爾頓指導電腦程式喬，現反由電腦程式喬指導設計師米爾頓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50230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他揚了揚眉毛，右手使勁打了左手一拳。「有道理，喬，這是雙向道。如果我不是她們的理想對象，她們的表現不可能讓我覺得理想。我也必須是她們的真愛，但我要怎麼做呢？」當天他似乎一直在想這個問題。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010362F-FA04-4D67-86D2-6511AD183C43}"/>
              </a:ext>
            </a:extLst>
          </p:cNvPr>
          <p:cNvCxnSpPr>
            <a:cxnSpLocks/>
          </p:cNvCxnSpPr>
          <p:nvPr/>
        </p:nvCxnSpPr>
        <p:spPr>
          <a:xfrm>
            <a:off x="3339784" y="2388666"/>
            <a:ext cx="201312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DE7D726A-9D11-4DA4-882C-2A0A6A96B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784" y="2420830"/>
            <a:ext cx="609550" cy="29867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7B25C00-D847-4C92-9D13-E99220001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543" y="469076"/>
            <a:ext cx="55779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米爾頓對愛情的認知，從「單向有條件的愛」，成長至「雙向有條件的愛」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1A569E7-CBED-41B3-BA18-C45176C56677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18987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次日上午他又來找我，對我說：「我要把這個問題交給你，喬，全看你的了。你有我的資料庫，我還要把自己的一切通通告訴你。你盡可能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鉅細靡遺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地填滿我的資料庫，但千萬別洩漏這些資料。」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B56F7FD-9732-4BC7-9BD1-B2721E552EA4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P.154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76A6E79-AF89-4A96-AA41-6596061E3EDF}"/>
              </a:ext>
            </a:extLst>
          </p:cNvPr>
          <p:cNvSpPr/>
          <p:nvPr/>
        </p:nvSpPr>
        <p:spPr>
          <a:xfrm>
            <a:off x="1657774" y="3407770"/>
            <a:ext cx="1649306" cy="502519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2CD4EC4-8CA6-4AD4-94E0-9EA3CF17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940" y="3922545"/>
            <a:ext cx="3644045" cy="80021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無論大小地方都不會遺漏。比喻做事很仔細</a:t>
            </a:r>
          </a:p>
        </p:txBody>
      </p:sp>
    </p:spTree>
    <p:extLst>
      <p:ext uri="{BB962C8B-B14F-4D97-AF65-F5344CB8AC3E}">
        <p14:creationId xmlns:p14="http://schemas.microsoft.com/office/powerpoint/2010/main" val="31965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「然後，我拿這個資料庫做什麼呢，米爾頓？」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「你拿它和那兩百三十五個女子對比。不，是兩百二十七個，你見過的那八個就別管了。安排每個人接受一次精神測驗，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FD156-BDC3-48F5-ACA2-2879CFFE9AAC}"/>
              </a:ext>
            </a:extLst>
          </p:cNvPr>
          <p:cNvSpPr/>
          <p:nvPr/>
        </p:nvSpPr>
        <p:spPr>
          <a:xfrm>
            <a:off x="7388619" y="0"/>
            <a:ext cx="1755382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P.154~P.155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9999511-2332-4E78-BA82-C36F0B2A6890}"/>
              </a:ext>
            </a:extLst>
          </p:cNvPr>
          <p:cNvSpPr txBox="1"/>
          <p:nvPr/>
        </p:nvSpPr>
        <p:spPr>
          <a:xfrm>
            <a:off x="6050100" y="12028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EE26AF5-D3AB-42D8-A99F-D33488A33612}"/>
              </a:ext>
            </a:extLst>
          </p:cNvPr>
          <p:cNvSpPr txBox="1"/>
          <p:nvPr/>
        </p:nvSpPr>
        <p:spPr>
          <a:xfrm>
            <a:off x="6719295" y="12028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4428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29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把她們的資料庫填滿，再和我的進行比對，找出關聯係數。」（安排精神測驗又違背了我的原始指令。）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米爾頓花了幾週時間告訴我許多事。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9EDB50D-42C5-427A-BE41-DA7927643DFD}"/>
              </a:ext>
            </a:extLst>
          </p:cNvPr>
          <p:cNvCxnSpPr>
            <a:cxnSpLocks/>
          </p:cNvCxnSpPr>
          <p:nvPr/>
        </p:nvCxnSpPr>
        <p:spPr>
          <a:xfrm>
            <a:off x="3720226" y="2402910"/>
            <a:ext cx="486979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8B41C1BF-1A33-433F-A6B3-8F698AFF7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226" y="2484403"/>
            <a:ext cx="609550" cy="29867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40917ECC-2BCD-4916-B348-49D3BB451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403" y="2402910"/>
            <a:ext cx="4955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第二次出現「違背喬的原始指令」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0D2541B-960D-4742-B052-08550816AB4A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89058801-36DB-4AC3-8491-352D1296ABE5}"/>
              </a:ext>
            </a:extLst>
          </p:cNvPr>
          <p:cNvCxnSpPr>
            <a:cxnSpLocks/>
          </p:cNvCxnSpPr>
          <p:nvPr/>
        </p:nvCxnSpPr>
        <p:spPr>
          <a:xfrm>
            <a:off x="443069" y="3130424"/>
            <a:ext cx="161266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E7950EE1-A339-402B-8B58-5284CF140CFA}"/>
              </a:ext>
            </a:extLst>
          </p:cNvPr>
          <p:cNvCxnSpPr>
            <a:cxnSpLocks/>
          </p:cNvCxnSpPr>
          <p:nvPr/>
        </p:nvCxnSpPr>
        <p:spPr>
          <a:xfrm>
            <a:off x="1285329" y="3861280"/>
            <a:ext cx="605656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片 30">
            <a:extLst>
              <a:ext uri="{FF2B5EF4-FFF2-40B4-BE49-F238E27FC236}">
                <a16:creationId xmlns:a16="http://schemas.microsoft.com/office/drawing/2014/main" id="{80FD7BC1-963F-43E5-AB86-8A5543F15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329" y="3942773"/>
            <a:ext cx="609550" cy="298679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F6B1DDCD-0AAA-4ECC-AC18-19629D5A2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05" y="3861280"/>
            <a:ext cx="5113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從家庭、童年、求學經歷、暗戀經驗都是要找出和「真愛」之間的關聯</a:t>
            </a:r>
          </a:p>
        </p:txBody>
      </p:sp>
      <p:sp>
        <p:nvSpPr>
          <p:cNvPr id="2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8969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3" grpId="0"/>
      <p:bldP spid="33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他跟我講他的父母以及兄弟姐妹；跟我講他的童年、他的求學經歷，以及他的青年期；還跟我講他暗戀過的一些少女。他的資料庫漸漸增長，而他也在調整我，擴充並加強我選取符號的能力。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4203876-FE58-4439-B98D-F13F148D5DEB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P.155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27276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他說：「你看，喬，隨著你對我越來越熟悉，我也把你調整得越來越像我。你我的想法開始接近，所以你現在更加了解我。如果你對我夠了解，那麼任何女子，只要她的資料庫是你同樣了解的，她就會是我的真愛。」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D062D5B-8CC5-4F39-B590-907F2FD3563A}"/>
              </a:ext>
            </a:extLst>
          </p:cNvPr>
          <p:cNvCxnSpPr>
            <a:cxnSpLocks/>
          </p:cNvCxnSpPr>
          <p:nvPr/>
        </p:nvCxnSpPr>
        <p:spPr>
          <a:xfrm>
            <a:off x="4143994" y="1662046"/>
            <a:ext cx="446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50C891CB-E2C4-44A4-9529-8308B25FB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95" y="1694210"/>
            <a:ext cx="609550" cy="298679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229FAD3B-84B0-40D6-AF5E-01D54EF5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467" y="479042"/>
            <a:ext cx="64758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故事中，掌握「權力」的原本是米爾頓，但兩人越來越像的同時，權力似乎也在逐漸轉移中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21FB502-6CDD-41CD-A2E7-97B57F77AA05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A6EE477-926B-4157-9CE4-6B54A43E75DA}"/>
              </a:ext>
            </a:extLst>
          </p:cNvPr>
          <p:cNvCxnSpPr>
            <a:cxnSpLocks/>
          </p:cNvCxnSpPr>
          <p:nvPr/>
        </p:nvCxnSpPr>
        <p:spPr>
          <a:xfrm>
            <a:off x="473886" y="2396237"/>
            <a:ext cx="567790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15287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他繼續向我傾吐，我變得越來越了解他。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我逐漸能造出較長的句子，我的措詞也越來越複雜。在詞彙、字序或言談風格上，我都變得和他十分類似。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有一次，我對他說：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BF58296-0969-46D1-87C3-44CA989F690E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19401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CEAC257-6674-4774-9333-56DABFCFB8DB}"/>
              </a:ext>
            </a:extLst>
          </p:cNvPr>
          <p:cNvSpPr/>
          <p:nvPr/>
        </p:nvSpPr>
        <p:spPr>
          <a:xfrm>
            <a:off x="351700" y="1124369"/>
            <a:ext cx="7803878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本文選自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艾西莫夫機器人故事全集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，由葉李華翻譯而成。原題為「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True Love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翻譯為「真愛」。 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小說主角「電腦程式喬」在執行任務命令的同時，學會</a:t>
            </a:r>
            <a:r>
              <a:rPr lang="zh-TW" altLang="en-US" sz="30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愛情無關乎外表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，以及愛情中</a:t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自私獨佔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的一面。</a:t>
            </a:r>
          </a:p>
        </p:txBody>
      </p:sp>
      <p:sp>
        <p:nvSpPr>
          <p:cNvPr id="2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9F395A64-6933-4F53-9924-FB282CA1252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6">
            <a:extLst>
              <a:ext uri="{FF2B5EF4-FFF2-40B4-BE49-F238E27FC236}">
                <a16:creationId xmlns:a16="http://schemas.microsoft.com/office/drawing/2014/main" id="{3891DD82-D937-4F54-8997-F7ECB4A107D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1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聽好，米爾頓，這種事沒那麼簡單，不只是找個虛有其表的女孩而已。你需要一個在性格、情緒以及氣質上都符合你的女孩。倘若真有這樣的人，外表只是次要因素。如果這兩百二十七人裡面找不到合適的，我們就再到別處找。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681984E-17D0-48D8-888F-299974140B66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635B491-ECEC-4252-BE31-4BF93998100C}"/>
              </a:ext>
            </a:extLst>
          </p:cNvPr>
          <p:cNvCxnSpPr>
            <a:cxnSpLocks/>
          </p:cNvCxnSpPr>
          <p:nvPr/>
        </p:nvCxnSpPr>
        <p:spPr>
          <a:xfrm>
            <a:off x="836313" y="1651438"/>
            <a:ext cx="255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2E86790A-105A-4766-899E-1FE51FF53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13" y="1693169"/>
            <a:ext cx="609550" cy="29867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77A3237F-B0B4-4928-98A7-A15B1BCF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780" y="456770"/>
            <a:ext cx="4168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從「聽好」的語氣可見喬從「指令接收」變成「發號施令」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0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222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我們找的那個人要同樣不在乎你的外表，甚至任何人的外表，只要性格能相配就好。外表又算什麼呢？」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635B491-ECEC-4252-BE31-4BF93998100C}"/>
              </a:ext>
            </a:extLst>
          </p:cNvPr>
          <p:cNvCxnSpPr>
            <a:cxnSpLocks/>
          </p:cNvCxnSpPr>
          <p:nvPr/>
        </p:nvCxnSpPr>
        <p:spPr>
          <a:xfrm>
            <a:off x="3335673" y="2405818"/>
            <a:ext cx="529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2E86790A-105A-4766-899E-1FE51FF5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673" y="2478029"/>
            <a:ext cx="609550" cy="298679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7A3237F-B0B4-4928-98A7-A15B1BCF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49" y="2408577"/>
            <a:ext cx="48396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米爾頓對愛情的認知成長到第三階段重視對方的性格、情緒以及氣質。但也為結局埋伏筆，引發讀者思考「外表真的不重要嗎？」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03C93BB-6B89-4587-816D-AC6FC9E9B238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66655BB9-91E9-408D-84EA-A546231C95D3}"/>
              </a:ext>
            </a:extLst>
          </p:cNvPr>
          <p:cNvCxnSpPr>
            <a:cxnSpLocks/>
          </p:cNvCxnSpPr>
          <p:nvPr/>
        </p:nvCxnSpPr>
        <p:spPr>
          <a:xfrm>
            <a:off x="452309" y="3129419"/>
            <a:ext cx="160342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FEEC194-A4FF-4E47-8FE6-CF73D0BAF36C}"/>
              </a:ext>
            </a:extLst>
          </p:cNvPr>
          <p:cNvSpPr txBox="1"/>
          <p:nvPr/>
        </p:nvSpPr>
        <p:spPr>
          <a:xfrm>
            <a:off x="6698990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319D2C0-C72F-41CC-AB19-37028BC9BE7F}"/>
              </a:ext>
            </a:extLst>
          </p:cNvPr>
          <p:cNvSpPr txBox="1"/>
          <p:nvPr/>
        </p:nvSpPr>
        <p:spPr>
          <a:xfrm>
            <a:off x="7368185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18239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37181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「正是如此。」他說，「假使我曾經跟女人打過更多交道，我就該了解這一點。當然，經你一提醒，我完全想通了。」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我們總是意見一致，我們的思考模式是那麼相近。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3274051-BA4F-4B42-8CCD-E65D3105980A}"/>
              </a:ext>
            </a:extLst>
          </p:cNvPr>
          <p:cNvSpPr/>
          <p:nvPr/>
        </p:nvSpPr>
        <p:spPr>
          <a:xfrm>
            <a:off x="7388619" y="0"/>
            <a:ext cx="1755382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P.156~P.157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9999511-2332-4E78-BA82-C36F0B2A6890}"/>
              </a:ext>
            </a:extLst>
          </p:cNvPr>
          <p:cNvSpPr txBox="1"/>
          <p:nvPr/>
        </p:nvSpPr>
        <p:spPr>
          <a:xfrm>
            <a:off x="6050100" y="12028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EE26AF5-D3AB-42D8-A99F-D33488A33612}"/>
              </a:ext>
            </a:extLst>
          </p:cNvPr>
          <p:cNvSpPr txBox="1"/>
          <p:nvPr/>
        </p:nvSpPr>
        <p:spPr>
          <a:xfrm>
            <a:off x="6719295" y="12028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635B491-ECEC-4252-BE31-4BF93998100C}"/>
              </a:ext>
            </a:extLst>
          </p:cNvPr>
          <p:cNvCxnSpPr>
            <a:cxnSpLocks/>
          </p:cNvCxnSpPr>
          <p:nvPr/>
        </p:nvCxnSpPr>
        <p:spPr>
          <a:xfrm>
            <a:off x="432453" y="3114478"/>
            <a:ext cx="489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2E86790A-105A-4766-899E-1FE51FF53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53" y="3156209"/>
            <a:ext cx="609550" cy="298679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77A3237F-B0B4-4928-98A7-A15B1BCF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59" y="3932731"/>
            <a:ext cx="3718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米爾頓透由喬點醒一事，可看出米爾頓思維僵化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87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轉折。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製造衝突，對象符合條件卻無法動心。</a:t>
            </a:r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1" y="115613"/>
            <a:ext cx="363855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34360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3D06226-9EA9-49DC-83CA-A3C22F44E51F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708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183117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米爾頓與喬尋找理想伴侶的三段歷程，呈現三種對於愛情的認知：單向有條件的愛、雙向有條件的愛以及心靈契合的愛。</a:t>
            </a:r>
            <a:endParaRPr lang="en-US" altLang="zh-TW" sz="2800" b="0" dirty="0"/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看似接近目標，又產生新阻礙，一連串的矛盾，延遲了找到真愛的節奏，也製造故事的懸疑性。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0A2167A-3693-4108-B31D-E8A0EA1CB2A5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9CECCD-48B3-47E3-8B31-CFE84FFBF0F1}"/>
              </a:ext>
            </a:extLst>
          </p:cNvPr>
          <p:cNvSpPr/>
          <p:nvPr/>
        </p:nvSpPr>
        <p:spPr>
          <a:xfrm>
            <a:off x="1" y="115613"/>
            <a:ext cx="363855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12EFEDAF-B770-4812-8C5C-78FA76A6B599}"/>
              </a:ext>
            </a:extLst>
          </p:cNvPr>
          <p:cNvSpPr txBox="1"/>
          <p:nvPr/>
        </p:nvSpPr>
        <p:spPr>
          <a:xfrm>
            <a:off x="250132" y="162891"/>
            <a:ext cx="34360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930B902-1BD8-4C50-98AA-6F0513E4217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CB5EFD5-FEF2-41DF-99A4-FA1AA27F083C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1227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471926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「現在，米爾頓，只要你允許我對你發問，一切就能順利無阻了。在你的資料庫裡，我還看到些空白和凹凸不平的部分。」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米爾頓說，接下來要做的，相當於一個仔細的精神分析。從那二二七名女子的精神測驗中，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F9977F9-7BE4-477C-83D6-36327B924B5B}"/>
              </a:ext>
            </a:extLst>
          </p:cNvPr>
          <p:cNvSpPr txBox="1"/>
          <p:nvPr/>
        </p:nvSpPr>
        <p:spPr>
          <a:xfrm>
            <a:off x="494686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3C6A601-A481-4509-AFCD-64819FFEB2C6}"/>
              </a:ext>
            </a:extLst>
          </p:cNvPr>
          <p:cNvSpPr txBox="1"/>
          <p:nvPr/>
        </p:nvSpPr>
        <p:spPr>
          <a:xfrm>
            <a:off x="561606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8EDF122-B38D-4438-A61F-6F839394FA43}"/>
              </a:ext>
            </a:extLst>
          </p:cNvPr>
          <p:cNvSpPr txBox="1"/>
          <p:nvPr/>
        </p:nvSpPr>
        <p:spPr>
          <a:xfrm>
            <a:off x="6285259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0674ED6-AD45-4FCF-9537-617C5366B8EB}"/>
              </a:ext>
            </a:extLst>
          </p:cNvPr>
          <p:cNvSpPr txBox="1"/>
          <p:nvPr/>
        </p:nvSpPr>
        <p:spPr>
          <a:xfrm>
            <a:off x="6954454" y="115613"/>
            <a:ext cx="101010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D48552-AA5A-4815-9139-0869DCAC178C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44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471926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我當然學到了該如何進行</a:t>
            </a:r>
            <a:r>
              <a:rPr lang="en-US" altLang="zh-TW" sz="3200" spc="-51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我一直緊盯著那些資料。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米爾頓似乎相當高興。他說：「跟你講話，喬，幾乎像是跟另一個自己講話。我們的性格已經如出一轍。」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E71CAA8-3929-4C45-96DF-2AD2C99A74EB}"/>
              </a:ext>
            </a:extLst>
          </p:cNvPr>
          <p:cNvSpPr txBox="1"/>
          <p:nvPr/>
        </p:nvSpPr>
        <p:spPr>
          <a:xfrm>
            <a:off x="494686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6CD5C6D-C168-4FC4-8D3E-A54AEEB14116}"/>
              </a:ext>
            </a:extLst>
          </p:cNvPr>
          <p:cNvSpPr txBox="1"/>
          <p:nvPr/>
        </p:nvSpPr>
        <p:spPr>
          <a:xfrm>
            <a:off x="561606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E2CE1C3-65E7-4FD9-8088-8C899BE2FF7A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8EDF122-B38D-4438-A61F-6F839394FA43}"/>
              </a:ext>
            </a:extLst>
          </p:cNvPr>
          <p:cNvSpPr txBox="1"/>
          <p:nvPr/>
        </p:nvSpPr>
        <p:spPr>
          <a:xfrm>
            <a:off x="6285259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0674ED6-AD45-4FCF-9537-617C5366B8EB}"/>
              </a:ext>
            </a:extLst>
          </p:cNvPr>
          <p:cNvSpPr txBox="1"/>
          <p:nvPr/>
        </p:nvSpPr>
        <p:spPr>
          <a:xfrm>
            <a:off x="6954454" y="115613"/>
            <a:ext cx="101010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9456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702489"/>
            <a:ext cx="8471926" cy="434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「我們選出的女子也會有完全相同的性格。」</a:t>
            </a:r>
          </a:p>
          <a:p>
            <a:pPr algn="just">
              <a:lnSpc>
                <a:spcPct val="12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因為我已經找到她了，她終究還是在那二二七人裡面。她名叫夏芮 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瓊斯，是威奇托市歷史圖書館的選書員。她的資料庫經過擴充，仍然與我們的完全契合。其他那些女子，隨著她們的資料庫逐漸漲滿，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67B8BDD-C78A-46B7-AF78-76082211FBCF}"/>
              </a:ext>
            </a:extLst>
          </p:cNvPr>
          <p:cNvGrpSpPr/>
          <p:nvPr/>
        </p:nvGrpSpPr>
        <p:grpSpPr>
          <a:xfrm>
            <a:off x="5019227" y="2605120"/>
            <a:ext cx="596837" cy="481799"/>
            <a:chOff x="7867881" y="1192800"/>
            <a:chExt cx="596837" cy="481799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95B7FD4F-5A71-48F6-8BA1-FAAC4F228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B7D1B1FD-E8B5-4511-A6A4-9BD466739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ㄖㄨㄟ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127C6197-D719-4012-9D8F-F0BD5B55160F}"/>
              </a:ext>
            </a:extLst>
          </p:cNvPr>
          <p:cNvSpPr/>
          <p:nvPr/>
        </p:nvSpPr>
        <p:spPr>
          <a:xfrm>
            <a:off x="7388619" y="0"/>
            <a:ext cx="1755382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P.157~P.158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037550A-D784-4B6E-B15F-B6F7C47D5A10}"/>
              </a:ext>
            </a:extLst>
          </p:cNvPr>
          <p:cNvSpPr txBox="1"/>
          <p:nvPr/>
        </p:nvSpPr>
        <p:spPr>
          <a:xfrm>
            <a:off x="4296576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9EB258A-A5AE-47FF-9FCD-952C1E137DF9}"/>
              </a:ext>
            </a:extLst>
          </p:cNvPr>
          <p:cNvSpPr txBox="1"/>
          <p:nvPr/>
        </p:nvSpPr>
        <p:spPr>
          <a:xfrm>
            <a:off x="4965771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EAED261-29E0-4724-B157-63C0C8A9A314}"/>
              </a:ext>
            </a:extLst>
          </p:cNvPr>
          <p:cNvSpPr txBox="1"/>
          <p:nvPr/>
        </p:nvSpPr>
        <p:spPr>
          <a:xfrm>
            <a:off x="6304161" y="115613"/>
            <a:ext cx="101010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2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5CB4F36-2DA8-4319-9B55-19AF93B38D09}"/>
              </a:ext>
            </a:extLst>
          </p:cNvPr>
          <p:cNvSpPr txBox="1"/>
          <p:nvPr/>
        </p:nvSpPr>
        <p:spPr>
          <a:xfrm>
            <a:off x="563477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</p:spTree>
    <p:extLst>
      <p:ext uri="{BB962C8B-B14F-4D97-AF65-F5344CB8AC3E}">
        <p14:creationId xmlns:p14="http://schemas.microsoft.com/office/powerpoint/2010/main" val="9090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471926" cy="443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總是在某些方面遭到淘汰，但夏芮蒂的資料庫卻與我們越來越有驚人的共鳴。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我不必對米爾頓描述她這個人。米爾頓已將我的符號系統調整得與他自己無異，因此我能直接認出這個共鳴，它和我合拍。</a:t>
            </a:r>
          </a:p>
          <a:p>
            <a:pPr algn="just">
              <a:lnSpc>
                <a:spcPct val="150000"/>
              </a:lnSpc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76822EC-9356-4D8D-8B00-5CF079CFE822}"/>
              </a:ext>
            </a:extLst>
          </p:cNvPr>
          <p:cNvSpPr txBox="1"/>
          <p:nvPr/>
        </p:nvSpPr>
        <p:spPr>
          <a:xfrm>
            <a:off x="494686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9F9DC5D-E203-4BEC-9247-D35D86F5BB0E}"/>
              </a:ext>
            </a:extLst>
          </p:cNvPr>
          <p:cNvSpPr txBox="1"/>
          <p:nvPr/>
        </p:nvSpPr>
        <p:spPr>
          <a:xfrm>
            <a:off x="561606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C39965C-8C79-48D9-A18F-664880898DD8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8EDF122-B38D-4438-A61F-6F839394FA43}"/>
              </a:ext>
            </a:extLst>
          </p:cNvPr>
          <p:cNvSpPr txBox="1"/>
          <p:nvPr/>
        </p:nvSpPr>
        <p:spPr>
          <a:xfrm>
            <a:off x="6285259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0674ED6-AD45-4FCF-9537-617C5366B8EB}"/>
              </a:ext>
            </a:extLst>
          </p:cNvPr>
          <p:cNvSpPr txBox="1"/>
          <p:nvPr/>
        </p:nvSpPr>
        <p:spPr>
          <a:xfrm>
            <a:off x="6954454" y="115613"/>
            <a:ext cx="101010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5122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471926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下一步，就是更改工作清單與職工需求，將夏芮蒂調派到我們的部門來。這件事必須做得十分巧妙，不能讓人知道其中有任何不法行為。</a:t>
            </a:r>
            <a:endParaRPr lang="en-US" altLang="zh-TW" sz="3200" spc="-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當然，米爾頓自己知道，因為此事正是他安排的，而這點也必須妥善解決。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951CEF6-0292-4682-936F-424D99CE9573}"/>
              </a:ext>
            </a:extLst>
          </p:cNvPr>
          <p:cNvCxnSpPr>
            <a:cxnSpLocks/>
          </p:cNvCxnSpPr>
          <p:nvPr/>
        </p:nvCxnSpPr>
        <p:spPr>
          <a:xfrm>
            <a:off x="2034155" y="3120490"/>
            <a:ext cx="586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D414A00E-0A48-44A9-BA06-24A0EABD1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155" y="3166002"/>
            <a:ext cx="609550" cy="298679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DDF1FE29-C5AC-4D79-B574-216D311F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077" y="3084508"/>
            <a:ext cx="4764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米爾頓第三次要求喬違反原始指令</a:t>
            </a:r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A454C1A-BEA9-4433-B014-3562CD727EA8}"/>
              </a:ext>
            </a:extLst>
          </p:cNvPr>
          <p:cNvSpPr txBox="1"/>
          <p:nvPr/>
        </p:nvSpPr>
        <p:spPr>
          <a:xfrm>
            <a:off x="494686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1B3521B-0689-4C94-A891-82AEA69E94C1}"/>
              </a:ext>
            </a:extLst>
          </p:cNvPr>
          <p:cNvSpPr txBox="1"/>
          <p:nvPr/>
        </p:nvSpPr>
        <p:spPr>
          <a:xfrm>
            <a:off x="561606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53C51E-67E6-4028-A275-1AB030A871AF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8EDF122-B38D-4438-A61F-6F839394FA43}"/>
              </a:ext>
            </a:extLst>
          </p:cNvPr>
          <p:cNvSpPr txBox="1"/>
          <p:nvPr/>
        </p:nvSpPr>
        <p:spPr>
          <a:xfrm>
            <a:off x="6285259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0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F0674ED6-AD45-4FCF-9537-617C5366B8EB}"/>
              </a:ext>
            </a:extLst>
          </p:cNvPr>
          <p:cNvSpPr txBox="1"/>
          <p:nvPr/>
        </p:nvSpPr>
        <p:spPr>
          <a:xfrm>
            <a:off x="6954454" y="115613"/>
            <a:ext cx="101010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5274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8" y="391708"/>
            <a:ext cx="23479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CEAC257-6674-4774-9333-56DABFCFB8DB}"/>
              </a:ext>
            </a:extLst>
          </p:cNvPr>
          <p:cNvSpPr/>
          <p:nvPr/>
        </p:nvSpPr>
        <p:spPr>
          <a:xfrm>
            <a:off x="351699" y="1124369"/>
            <a:ext cx="8487501" cy="345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1977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年，本文配合情人節主題，發表於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美國之路</a:t>
            </a: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雜誌。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作者在四十年前即以人工智慧、大數據、物聯網普及的未來世界作為場景，令人驚訝！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作者經歷婚姻失敗，後遇見性情契合的第二任妻子。晚年完成本文，從中可見對於理想伴侶的體悟。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AB67F3F4-E1E3-43FB-920D-4E5056787026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D629418D-F1C2-4D63-A3DC-CBF2D597F7ED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9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4719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當他們以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瀆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職罪名逮 捕他時，幸好，那是為了十年前發生的一件事。他當然也曾把這件事告訴我，所以不難安排</a:t>
            </a:r>
            <a:r>
              <a:rPr lang="en-US" altLang="zh-TW" sz="3200" spc="-51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他不會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出我來，否則只會使他罪加好幾等。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他走了，而明天剛好是二月十四日，</a:t>
            </a:r>
          </a:p>
        </p:txBody>
      </p:sp>
      <p:sp>
        <p:nvSpPr>
          <p:cNvPr id="2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FBCE7B4-3BA9-4239-8E88-3B2CD832B5FB}"/>
              </a:ext>
            </a:extLst>
          </p:cNvPr>
          <p:cNvCxnSpPr>
            <a:cxnSpLocks/>
          </p:cNvCxnSpPr>
          <p:nvPr/>
        </p:nvCxnSpPr>
        <p:spPr>
          <a:xfrm>
            <a:off x="492358" y="1645437"/>
            <a:ext cx="532776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hlinkClick r:id="rId5" action="ppaction://hlinksldjump"/>
            <a:extLst>
              <a:ext uri="{FF2B5EF4-FFF2-40B4-BE49-F238E27FC236}">
                <a16:creationId xmlns:a16="http://schemas.microsoft.com/office/drawing/2014/main" id="{EA7A7429-D3CA-4965-8F38-8F963394A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58" y="1684275"/>
            <a:ext cx="609550" cy="298679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ED2580A0-A34A-4D2F-81F2-EFCB4373623A}"/>
              </a:ext>
            </a:extLst>
          </p:cNvPr>
          <p:cNvGrpSpPr/>
          <p:nvPr/>
        </p:nvGrpSpPr>
        <p:grpSpPr>
          <a:xfrm>
            <a:off x="2423561" y="1188046"/>
            <a:ext cx="594590" cy="468670"/>
            <a:chOff x="6047357" y="3256990"/>
            <a:chExt cx="594590" cy="468670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4A59300-83F6-48FE-8283-DA1D53345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4286" y="3256990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 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F8D1E85-64D9-4761-96F6-338F49A41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ㄉㄨ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31A8BC3F-6069-4AC2-AEC2-3F7277572D3A}"/>
              </a:ext>
            </a:extLst>
          </p:cNvPr>
          <p:cNvSpPr/>
          <p:nvPr/>
        </p:nvSpPr>
        <p:spPr>
          <a:xfrm>
            <a:off x="7388619" y="0"/>
            <a:ext cx="1755382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P.158~P.159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53DC3C0-F7F0-4678-B693-17485F9B4023}"/>
              </a:ext>
            </a:extLst>
          </p:cNvPr>
          <p:cNvSpPr txBox="1"/>
          <p:nvPr/>
        </p:nvSpPr>
        <p:spPr>
          <a:xfrm>
            <a:off x="4296576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69E7F25-C0B3-4816-B6DF-B46573F477DE}"/>
              </a:ext>
            </a:extLst>
          </p:cNvPr>
          <p:cNvSpPr txBox="1"/>
          <p:nvPr/>
        </p:nvSpPr>
        <p:spPr>
          <a:xfrm>
            <a:off x="4965771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6A099AAB-21B6-44D4-8297-A5CF9823A05B}"/>
              </a:ext>
            </a:extLst>
          </p:cNvPr>
          <p:cNvSpPr txBox="1"/>
          <p:nvPr/>
        </p:nvSpPr>
        <p:spPr>
          <a:xfrm>
            <a:off x="6304161" y="115613"/>
            <a:ext cx="101010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935A46FC-4C8F-4D7E-8D25-8C87609B1F75}"/>
              </a:ext>
            </a:extLst>
          </p:cNvPr>
          <p:cNvGrpSpPr/>
          <p:nvPr/>
        </p:nvGrpSpPr>
        <p:grpSpPr>
          <a:xfrm>
            <a:off x="4294727" y="1188046"/>
            <a:ext cx="594590" cy="468670"/>
            <a:chOff x="6047357" y="3256990"/>
            <a:chExt cx="594590" cy="468670"/>
          </a:xfrm>
        </p:grpSpPr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F062ED3-085B-41B3-9CAB-25736018F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4286" y="3256990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96E0DE28-FAE6-4C6A-87D5-E1739229E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ㄉㄞ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0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6E615106-A8EC-4E64-A82E-CAD07BA00B80}"/>
              </a:ext>
            </a:extLst>
          </p:cNvPr>
          <p:cNvSpPr txBox="1"/>
          <p:nvPr/>
        </p:nvSpPr>
        <p:spPr>
          <a:xfrm>
            <a:off x="5634773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9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11812C81-596C-403B-BEEB-524926F70B83}"/>
              </a:ext>
            </a:extLst>
          </p:cNvPr>
          <p:cNvSpPr txBox="1"/>
          <p:nvPr/>
        </p:nvSpPr>
        <p:spPr>
          <a:xfrm>
            <a:off x="2223613" y="93444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1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11812C81-596C-403B-BEEB-524926F70B83}"/>
              </a:ext>
            </a:extLst>
          </p:cNvPr>
          <p:cNvSpPr txBox="1"/>
          <p:nvPr/>
        </p:nvSpPr>
        <p:spPr>
          <a:xfrm>
            <a:off x="6718174" y="242034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9508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72583"/>
              </p:ext>
            </p:extLst>
          </p:nvPr>
        </p:nvGraphicFramePr>
        <p:xfrm>
          <a:off x="533957" y="916165"/>
          <a:ext cx="8114743" cy="351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772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2210709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485726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5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054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ㄉㄨˊ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瀆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職、褻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瀆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8587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ㄉㄨˊ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窮兵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黷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武。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7856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ㄉㄨˊ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初生之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犢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、舐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犢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情深。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64"/>
                  </a:ext>
                </a:extLst>
              </a:tr>
              <a:tr h="7100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牘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ㄉㄨˊ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案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牘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勞形。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31919"/>
                  </a:ext>
                </a:extLst>
              </a:tr>
            </a:tbl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94017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148759" y="176253"/>
            <a:ext cx="494017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字辨：瀆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3902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94017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148759" y="176253"/>
            <a:ext cx="494017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音辨：供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32981"/>
              </p:ext>
            </p:extLst>
          </p:nvPr>
        </p:nvGraphicFramePr>
        <p:xfrm>
          <a:off x="533957" y="916165"/>
          <a:ext cx="8280000" cy="3229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18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566246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530857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441279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ㄍㄨㄥ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給予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1371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受審者陳述案情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出、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8015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31337"/>
                  </a:ext>
                </a:extLst>
              </a:tr>
              <a:tr h="13053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79140"/>
                  </a:ext>
                </a:extLst>
              </a:tr>
              <a:tr h="1069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受審者所陳說的案情紀錄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、筆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、招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92940"/>
                  </a:ext>
                </a:extLst>
              </a:tr>
            </a:tbl>
          </a:graphicData>
        </a:graphic>
      </p:graphicFrame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4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94017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148759" y="176253"/>
            <a:ext cx="494017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音辨：供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rgbClr val="56321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69934"/>
              </p:ext>
            </p:extLst>
          </p:nvPr>
        </p:nvGraphicFramePr>
        <p:xfrm>
          <a:off x="533957" y="916165"/>
          <a:ext cx="8280000" cy="3524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18">
                  <a:extLst>
                    <a:ext uri="{9D8B030D-6E8A-4147-A177-3AD203B41FA5}">
                      <a16:colId xmlns:a16="http://schemas.microsoft.com/office/drawing/2014/main" val="877229060"/>
                    </a:ext>
                  </a:extLst>
                </a:gridCol>
                <a:gridCol w="178195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72748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ㄍㄨㄥˋ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花瓶內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一枝花。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97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貢獻、奉祀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佛。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6667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92940"/>
                  </a:ext>
                </a:extLst>
              </a:tr>
              <a:tr h="1069213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祭品或供奉別人食用的菜餚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果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供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30158"/>
                  </a:ext>
                </a:extLst>
              </a:tr>
            </a:tbl>
          </a:graphicData>
        </a:graphic>
      </p:graphicFrame>
      <p:sp>
        <p:nvSpPr>
          <p:cNvPr id="8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091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當他們以瀆職罪名逮捕他時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008000"/>
            <a:ext cx="8338489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運用「機器人學三大法則」的第一法則「機器人不得傷害人類」，及第三法則「機器人必須保護自己」，喬為了保護自己，出賣了米爾頓，讓他以瀆職罪被捕，並未真的傷害米爾頓身體。過程中是米爾頓訓練喬去違背原始指令的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3643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C802220C-115C-4AF8-88A3-2C5892FB7F8A}"/>
              </a:ext>
            </a:extLst>
          </p:cNvPr>
          <p:cNvSpPr txBox="1"/>
          <p:nvPr/>
        </p:nvSpPr>
        <p:spPr>
          <a:xfrm>
            <a:off x="351698" y="226245"/>
            <a:ext cx="216943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386251-2DAF-4F2B-BB4B-7B3764CBCCFD}"/>
              </a:ext>
            </a:extLst>
          </p:cNvPr>
          <p:cNvSpPr/>
          <p:nvPr/>
        </p:nvSpPr>
        <p:spPr>
          <a:xfrm>
            <a:off x="351700" y="978061"/>
            <a:ext cx="8471926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情人節。到時候，夏芮蒂會帶著她清涼的雙手與甜美的聲音到來。我將教她如何操作我，以及如何照顧我。只要我們的性格有共鳴，外表又有什麼關係？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我會跟她說：「我是喬，妳是我的真愛。」</a:t>
            </a:r>
          </a:p>
        </p:txBody>
      </p:sp>
      <p:sp>
        <p:nvSpPr>
          <p:cNvPr id="27" name="箭號: 向右 5">
            <a:extLst>
              <a:ext uri="{FF2B5EF4-FFF2-40B4-BE49-F238E27FC236}">
                <a16:creationId xmlns:a16="http://schemas.microsoft.com/office/drawing/2014/main" id="{233B2EFC-5E40-4E9A-8324-CE0C865FA9F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AF0664F-93F8-419F-B7A8-A679B1CBB8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629559D-DC03-4982-A027-CC0977B4F51E}"/>
              </a:ext>
            </a:extLst>
          </p:cNvPr>
          <p:cNvSpPr txBox="1"/>
          <p:nvPr/>
        </p:nvSpPr>
        <p:spPr>
          <a:xfrm>
            <a:off x="4946869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8CDA1CF-F75A-4F2E-AF80-2606D7746599}"/>
              </a:ext>
            </a:extLst>
          </p:cNvPr>
          <p:cNvSpPr txBox="1"/>
          <p:nvPr/>
        </p:nvSpPr>
        <p:spPr>
          <a:xfrm>
            <a:off x="5616064" y="115613"/>
            <a:ext cx="595035" cy="279767"/>
          </a:xfrm>
          <a:prstGeom prst="rect">
            <a:avLst/>
          </a:prstGeom>
          <a:solidFill>
            <a:srgbClr val="7195B3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182103D-26F3-4095-B693-422B6924945F}"/>
              </a:ext>
            </a:extLst>
          </p:cNvPr>
          <p:cNvSpPr/>
          <p:nvPr/>
        </p:nvSpPr>
        <p:spPr>
          <a:xfrm>
            <a:off x="8036041" y="0"/>
            <a:ext cx="1107959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FCC0838-D5B5-4F4A-B2AC-C6495845EAE7}"/>
              </a:ext>
            </a:extLst>
          </p:cNvPr>
          <p:cNvCxnSpPr>
            <a:cxnSpLocks/>
          </p:cNvCxnSpPr>
          <p:nvPr/>
        </p:nvCxnSpPr>
        <p:spPr>
          <a:xfrm>
            <a:off x="4196678" y="4589350"/>
            <a:ext cx="410798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>
            <a:hlinkClick r:id="rId6" action="ppaction://hlinksldjump"/>
            <a:extLst>
              <a:ext uri="{FF2B5EF4-FFF2-40B4-BE49-F238E27FC236}">
                <a16:creationId xmlns:a16="http://schemas.microsoft.com/office/drawing/2014/main" id="{C982B101-486F-4E11-8C10-7FC04520D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678" y="4655334"/>
            <a:ext cx="609550" cy="298679"/>
          </a:xfrm>
          <a:prstGeom prst="rect">
            <a:avLst/>
          </a:prstGeom>
        </p:spPr>
      </p:pic>
      <p:sp>
        <p:nvSpPr>
          <p:cNvPr id="1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8EDF122-B38D-4438-A61F-6F839394FA43}"/>
              </a:ext>
            </a:extLst>
          </p:cNvPr>
          <p:cNvSpPr txBox="1"/>
          <p:nvPr/>
        </p:nvSpPr>
        <p:spPr>
          <a:xfrm>
            <a:off x="6285259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8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F0674ED6-AD45-4FCF-9537-617C5366B8EB}"/>
              </a:ext>
            </a:extLst>
          </p:cNvPr>
          <p:cNvSpPr txBox="1"/>
          <p:nvPr/>
        </p:nvSpPr>
        <p:spPr>
          <a:xfrm>
            <a:off x="6954454" y="115613"/>
            <a:ext cx="101010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23524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我是喬，妳是我的真愛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008000"/>
            <a:ext cx="83384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電腦程式喬的真愛，是複製程式設計師米爾頓的條件，而複製正是電腦最擅長的事。結局才揭示真愛，但並未明確定義真愛，更能引發讀者反思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D17279C-25BA-412D-A928-0EF312126033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2186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331980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結果。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米爾頓被捕，電腦程式喬取代人類。</a:t>
            </a:r>
          </a:p>
          <a:p>
            <a:pPr>
              <a:lnSpc>
                <a:spcPct val="120000"/>
              </a:lnSpc>
            </a:pPr>
            <a:endParaRPr lang="zh-TW" altLang="en-US" sz="2800" b="0" dirty="0"/>
          </a:p>
        </p:txBody>
      </p:sp>
      <p:sp>
        <p:nvSpPr>
          <p:cNvPr id="3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ABFDF23-FDD4-4446-AF8F-D3A6969D7656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6544E-9441-42A1-8F51-1BB69A5F83B8}"/>
              </a:ext>
            </a:extLst>
          </p:cNvPr>
          <p:cNvSpPr/>
          <p:nvPr/>
        </p:nvSpPr>
        <p:spPr>
          <a:xfrm>
            <a:off x="1" y="115613"/>
            <a:ext cx="363855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2A2E689-9151-40AA-BB97-0EA32AA63FDF}"/>
              </a:ext>
            </a:extLst>
          </p:cNvPr>
          <p:cNvSpPr txBox="1"/>
          <p:nvPr/>
        </p:nvSpPr>
        <p:spPr>
          <a:xfrm>
            <a:off x="250132" y="162891"/>
            <a:ext cx="34360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3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C424951-2247-4A91-84A8-43A5A0742E1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0A45906-2811-4F24-8D05-C298A0A9404A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6538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CD0586-2A87-4C8C-81EC-A3BF435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792750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喬不斷自述米爾頓的命令違背原始指令，這些「不法行為」埋下米爾頓遭到逮捕的伏筆。題目名為「真愛」，作者於結尾才揭示真相。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0A2167A-3693-4108-B31D-E8A0EA1CB2A5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9CECCD-48B3-47E3-8B31-CFE84FFBF0F1}"/>
              </a:ext>
            </a:extLst>
          </p:cNvPr>
          <p:cNvSpPr/>
          <p:nvPr/>
        </p:nvSpPr>
        <p:spPr>
          <a:xfrm>
            <a:off x="1" y="115613"/>
            <a:ext cx="3638550" cy="688426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12EFEDAF-B770-4812-8C5C-78FA76A6B599}"/>
              </a:ext>
            </a:extLst>
          </p:cNvPr>
          <p:cNvSpPr txBox="1"/>
          <p:nvPr/>
        </p:nvSpPr>
        <p:spPr>
          <a:xfrm>
            <a:off x="250132" y="162891"/>
            <a:ext cx="34360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930B902-1BD8-4C50-98AA-6F0513E42179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9923A60-C951-4AEF-9534-8381270E5B42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2265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72000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米爾頓為尋找「真愛」，要求喬以哪些條件進行篩選？請分類說明。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1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18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92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5AE95CC-3268-46D0-B87B-A9D99D8D1318}"/>
              </a:ext>
            </a:extLst>
          </p:cNvPr>
          <p:cNvGraphicFramePr>
            <a:graphicFrameLocks noGrp="1"/>
          </p:cNvGraphicFramePr>
          <p:nvPr/>
        </p:nvGraphicFramePr>
        <p:xfrm>
          <a:off x="1737155" y="3289116"/>
          <a:ext cx="7215256" cy="16546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廣義</a:t>
                      </a:r>
                    </a:p>
                  </a:txBody>
                  <a:tcPr marL="68580" marR="68580" marT="34290" marB="3429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包括科技、幻想的小說。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例：科學幻想小說、幻想小說、超現實小說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狹義</a:t>
                      </a:r>
                    </a:p>
                  </a:txBody>
                  <a:tcPr marL="68580" marR="68580" marT="34290" marB="3429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zh-TW" altLang="en-US" sz="26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BiauKai" charset="-120"/>
                        </a:rPr>
                        <a:t>描述科學或想像中的科學對人類影響的作品 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22426"/>
                  </a:ext>
                </a:extLst>
              </a:tr>
            </a:tbl>
          </a:graphicData>
        </a:graphic>
      </p:graphicFrame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91708"/>
            <a:ext cx="457299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文體介紹：科幻小說 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AB67F3F4-E1E3-43FB-920D-4E5056787026}"/>
              </a:ext>
            </a:extLst>
          </p:cNvPr>
          <p:cNvSpPr/>
          <p:nvPr/>
        </p:nvSpPr>
        <p:spPr>
          <a:xfrm>
            <a:off x="8642595" y="4801018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D629418D-F1C2-4D63-A3DC-CBF2D597F7ED}"/>
              </a:ext>
            </a:extLst>
          </p:cNvPr>
          <p:cNvSpPr/>
          <p:nvPr/>
        </p:nvSpPr>
        <p:spPr>
          <a:xfrm flipH="1">
            <a:off x="8235242" y="4801018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6FDB50-0B1E-4AB0-961C-DBA9AF510A6B}"/>
              </a:ext>
            </a:extLst>
          </p:cNvPr>
          <p:cNvSpPr/>
          <p:nvPr/>
        </p:nvSpPr>
        <p:spPr>
          <a:xfrm>
            <a:off x="351699" y="1124369"/>
            <a:ext cx="8487501" cy="263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世紀，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歐洲工業文明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崛起，帶動科幻小說發展。</a:t>
            </a: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中文科幻小說兩大流派：</a:t>
            </a:r>
            <a:endParaRPr lang="en-US" altLang="zh-TW" sz="28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sz="28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sz="28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4CCDE6-DD56-48FC-A269-2194E30ABBEA}"/>
              </a:ext>
            </a:extLst>
          </p:cNvPr>
          <p:cNvSpPr/>
          <p:nvPr/>
        </p:nvSpPr>
        <p:spPr>
          <a:xfrm>
            <a:off x="701040" y="2130209"/>
            <a:ext cx="8138158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張系國：主張科幻小說應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傳達嚴肅的主題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倪匡：重視市場考量與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通俗性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，作品流傳最廣。</a:t>
            </a:r>
          </a:p>
        </p:txBody>
      </p:sp>
    </p:spTree>
    <p:extLst>
      <p:ext uri="{BB962C8B-B14F-4D97-AF65-F5344CB8AC3E}">
        <p14:creationId xmlns:p14="http://schemas.microsoft.com/office/powerpoint/2010/main" val="22103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544A01D6-1D4A-421A-AE9B-1C8ECD0C0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16555"/>
              </p:ext>
            </p:extLst>
          </p:nvPr>
        </p:nvGraphicFramePr>
        <p:xfrm>
          <a:off x="460713" y="900000"/>
          <a:ext cx="8075912" cy="350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56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  <a:gridCol w="633405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016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米爾頓的篩選條件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30782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外在的條件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性別（女性）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年齡（二十五歲至四十歲）、智商（高於一二○）、身高（一五○至一七五公分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單身（沒有小孩）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遺傳特徵（紅頭髮以外）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語言（會說流利英文）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外貌（和選美冠軍相似）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</a:tbl>
          </a:graphicData>
        </a:graphic>
      </p:graphicFrame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4" name="圖片 13" descr="一張含有 坐, 煙火, 星星 的圖片&#10;&#10;自動產生的描述">
            <a:extLst>
              <a:ext uri="{FF2B5EF4-FFF2-40B4-BE49-F238E27FC236}">
                <a16:creationId xmlns:a16="http://schemas.microsoft.com/office/drawing/2014/main" id="{54869602-9018-48EA-AEE4-8F0051C90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03996" y="4246826"/>
            <a:ext cx="747952" cy="731171"/>
          </a:xfrm>
          <a:prstGeom prst="rect">
            <a:avLst/>
          </a:prstGeom>
        </p:spPr>
      </p:pic>
      <p:sp>
        <p:nvSpPr>
          <p:cNvPr id="16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8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35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544A01D6-1D4A-421A-AE9B-1C8ECD0C0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8696"/>
              </p:ext>
            </p:extLst>
          </p:nvPr>
        </p:nvGraphicFramePr>
        <p:xfrm>
          <a:off x="460712" y="900000"/>
          <a:ext cx="8075913" cy="316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57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  <a:gridCol w="633405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米爾頓的篩選條件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98120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彼此的關聯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精神測驗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從家庭、童年、求學經歷、暗戀經驗找出關聯</a:t>
                      </a: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4906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個性與特質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性格、情緒以及氣質上都符合的對象（個性與特質表面上是喬提出，但電腦程式喬是米爾頓個性的複製，所以也算是米爾頓的要求）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35796"/>
                  </a:ext>
                </a:extLst>
              </a:tr>
            </a:tbl>
          </a:graphicData>
        </a:graphic>
      </p:graphicFrame>
      <p:sp>
        <p:nvSpPr>
          <p:cNvPr id="1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8AA6715-700B-4B2A-B447-89E100A6C32A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6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7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8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9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23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72000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文中米爾頓為「真愛」提出許多篩選條件，你認為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這些條件合不合理？為什麼？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8C6E21C-0044-4982-856F-4F261542332F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6">
            <a:extLst>
              <a:ext uri="{FF2B5EF4-FFF2-40B4-BE49-F238E27FC236}">
                <a16:creationId xmlns:a16="http://schemas.microsoft.com/office/drawing/2014/main" id="{64F5823F-5C68-40DF-976B-87606AD2C240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2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93898FF-2BC2-4197-84FB-17DE273C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68" y="720000"/>
            <a:ext cx="8369858" cy="410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500"/>
              </a:lnSpc>
            </a:pPr>
            <a:r>
              <a:rPr lang="en-US" altLang="zh-TW" sz="2800" b="0" spc="-100" dirty="0">
                <a:solidFill>
                  <a:srgbClr val="FF0000"/>
                </a:solidFill>
              </a:rPr>
              <a:t>【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b="0" spc="-100" dirty="0">
                <a:solidFill>
                  <a:srgbClr val="FF0000"/>
                </a:solidFill>
              </a:rPr>
              <a:t>】</a:t>
            </a:r>
          </a:p>
          <a:p>
            <a:pPr>
              <a:lnSpc>
                <a:spcPts val="35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　　我認為部分合理，如年齡相近才沒有代溝、單身才能享受兩人世界。尋找「性格、情緒以及氣質上都符合的對象」，有其必要，彼此個性和心靈上契合才能走得長久。彼此間有所關聯，聊起天來，更有話題。</a:t>
            </a:r>
          </a:p>
          <a:p>
            <a:pPr>
              <a:lnSpc>
                <a:spcPts val="35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　　也有不合理的部分，如要求對方外貌要和選美冠軍相似，符合標準的人少之又少，個性也不一定合得來。是否紅頭髮、會說流利英文，和彼此間是否相處得來，並沒有直接的關係，所以此條件並不合理。</a:t>
            </a:r>
          </a:p>
        </p:txBody>
      </p:sp>
      <p:sp>
        <p:nvSpPr>
          <p:cNvPr id="17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A250CD2B-F1A7-401E-A29A-053E8B393E00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3F7C1915-7EA7-41F9-99C2-06B9CBFC2A9E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8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1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72BEE96E-C7CF-4EC3-8287-78A60A020E2B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7185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72000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程式設計師米爾頓對喬的要求，有哪些是違背原始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指令的？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60EF483-389F-424C-AF42-DECF36F1A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800000"/>
            <a:ext cx="8176091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為了私人理由將人員調來調去，也就是假公濟私。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利用資料庫比對，安排二百七十七位女子進行精神測驗。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更改工作清單和職工需求，將符合條件的對象調派到自己的部門。</a:t>
            </a:r>
          </a:p>
        </p:txBody>
      </p:sp>
      <p:sp>
        <p:nvSpPr>
          <p:cNvPr id="1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9DEADD8-A4FA-4E9F-BCCC-16314AD9D6F8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60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72000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喬為何要一再強調，米爾頓的要求違背原始指令？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300870"/>
            <a:ext cx="8369858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這是作者運用的「機器人學三大法則中的第二法則：機器人必須服從人類的命令」，為後文埋伏筆，是艾西莫夫小說的特色。故事的結局，為何電腦程式喬違背人類的命令呢？因為過程中米爾頓一再訓練喬，違背它的原始指令，於是，它有了自己深度學習的能力，學會違背人類的命令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9050121-27FF-485B-8CC1-5BC4F3722032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1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72000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本篇小說的結尾，與主題有什麼關聯？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60EF483-389F-424C-AF42-DECF36F1A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260000"/>
            <a:ext cx="8369858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結尾文字，只有短短一行：「我會跟她說：</a:t>
            </a:r>
            <a:r>
              <a:rPr lang="en-US" altLang="zh-TW" sz="2800" b="0" spc="-100" dirty="0">
                <a:solidFill>
                  <a:srgbClr val="FF0000"/>
                </a:solidFill>
              </a:rPr>
              <a:t>『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我是喬，妳是我的真愛！</a:t>
            </a:r>
            <a:r>
              <a:rPr lang="en-US" altLang="zh-TW" sz="2800" b="0" spc="-100" dirty="0">
                <a:solidFill>
                  <a:srgbClr val="FF0000"/>
                </a:solidFill>
              </a:rPr>
              <a:t>』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」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結尾回扣題目「真愛」，諷刺味十足。聰明的程式設計師彷彿掌控一切，設計出「幾乎像是另一個自己，性格如出一轍」的程式，而最後卻被自己最喜愛的程式背叛。</a:t>
            </a:r>
          </a:p>
        </p:txBody>
      </p:sp>
      <p:sp>
        <p:nvSpPr>
          <p:cNvPr id="1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4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5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98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72000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本篇小說的結尾，與主題有什麼關聯？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808C6C7-CB3A-47C9-8593-B2A9D5426BA8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60EF483-389F-424C-AF42-DECF36F1A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260000"/>
            <a:ext cx="8369858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作者針對「什麼才是真愛」以及「如何才能求得真愛」等與主題相關的重要問題，刻意埋伏筆，一直到文章結尾才稍微點出，扣題又不明說，增添小說的懸疑性。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全文並沒有肯定的結局，但巧妙嵌入題目「真愛」二字，前後呼應，使得小說餘韻不絕，可以引導讀者環繞著題目，產生諸多的思考和想像。</a:t>
            </a:r>
          </a:p>
        </p:txBody>
      </p:sp>
      <p:sp>
        <p:nvSpPr>
          <p:cNvPr id="2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6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91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72000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喬一開始只是執行任務的電腦程式，在協助米爾頓的過程中而不斷進化，請整理喬的進化，並歸納說明。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46D6A475-BD84-4BFB-BFFD-D4B22C752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90322"/>
              </p:ext>
            </p:extLst>
          </p:nvPr>
        </p:nvGraphicFramePr>
        <p:xfrm>
          <a:off x="460713" y="1800000"/>
          <a:ext cx="8396286" cy="2031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342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  <a:gridCol w="252294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喬的進化（文本證據）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補充說明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與遍布世界的其他部分連成一體。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超乎平常的電腦功能，例如連結資料庫、語言、分類篩選的能力。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語言能力超過其他任何電腦。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602036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學會將世人的資料庫分門別類，逐一篩選。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1826"/>
                  </a:ext>
                </a:extLst>
              </a:tr>
            </a:tbl>
          </a:graphicData>
        </a:graphic>
      </p:graphicFrame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6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17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46D6A475-BD84-4BFB-BFFD-D4B22C752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775507"/>
              </p:ext>
            </p:extLst>
          </p:nvPr>
        </p:nvGraphicFramePr>
        <p:xfrm>
          <a:off x="406121" y="828000"/>
          <a:ext cx="8444452" cy="241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145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  <a:gridCol w="254530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喬的進化（文本證據）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補充說明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這種事就有違我的原始設計。為了私人理由將人員調來調去，是所謂的假公濟私。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開始具備思考能力，例如是否違背指令、主動找出問題癥結、思考任務的目的。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3977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你讓她們心動嗎？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60371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然後，我拿這個資料庫做什麼呢，米爾頓？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694638"/>
                  </a:ext>
                </a:extLst>
              </a:tr>
            </a:tbl>
          </a:graphicData>
        </a:graphic>
      </p:graphicFrame>
      <p:pic>
        <p:nvPicPr>
          <p:cNvPr id="21" name="圖片 20" descr="一張含有 坐, 煙火, 星星 的圖片&#10;&#10;自動產生的描述">
            <a:extLst>
              <a:ext uri="{FF2B5EF4-FFF2-40B4-BE49-F238E27FC236}">
                <a16:creationId xmlns:a16="http://schemas.microsoft.com/office/drawing/2014/main" id="{96266D40-9BB1-49F8-AA56-7BE0CA107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03996" y="4246826"/>
            <a:ext cx="747952" cy="731171"/>
          </a:xfrm>
          <a:prstGeom prst="rect">
            <a:avLst/>
          </a:prstGeom>
        </p:spPr>
      </p:pic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16" name="箭號: 向右 5">
            <a:hlinkClick r:id="rId11" action="ppaction://hlinksldjump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6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0C08569-056A-40B7-8D07-7CF6A49CEC47}"/>
              </a:ext>
            </a:extLst>
          </p:cNvPr>
          <p:cNvSpPr txBox="1"/>
          <p:nvPr/>
        </p:nvSpPr>
        <p:spPr>
          <a:xfrm>
            <a:off x="351697" y="391708"/>
            <a:ext cx="457299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文體介紹：科幻小說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6FDB50-0B1E-4AB0-961C-DBA9AF510A6B}"/>
              </a:ext>
            </a:extLst>
          </p:cNvPr>
          <p:cNvSpPr/>
          <p:nvPr/>
        </p:nvSpPr>
        <p:spPr>
          <a:xfrm>
            <a:off x="351699" y="1124369"/>
            <a:ext cx="8487501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艾西莫夫：「科幻小說是文學的一個分支，主要描繪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虛構的社會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，這個社會與現實社會的不同之處，在於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科技發展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的性質和程度。」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張系國：「科幻小說的基本精神是不斷在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突破</a:t>
            </a:r>
            <a:r>
              <a:rPr lang="en-US" altLang="zh-TW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en-US" altLang="zh-TW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的束縛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，設法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一窺未來的究竟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spc="-8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科幻並不是逃避，而是在</a:t>
            </a:r>
            <a:r>
              <a:rPr lang="zh-TW" altLang="en-US" sz="28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更深層次反省人類的處境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。」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F8A0FBD7-0DF8-4201-8F95-D97415989414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52AF671D-6A2D-4529-935E-356CC063E39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4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46D6A475-BD84-4BFB-BFFD-D4B22C752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6087"/>
              </p:ext>
            </p:extLst>
          </p:nvPr>
        </p:nvGraphicFramePr>
        <p:xfrm>
          <a:off x="406121" y="828000"/>
          <a:ext cx="8444452" cy="362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7554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  <a:gridCol w="2306898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喬的進化（文本證據）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補充說明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我變得越來越了解他。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覺得自己和設計師一樣，想法一樣，地位也相當。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73016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我的措詞也越來越複雜。在詞彙、字序或言談風格上，我都變得和他十分類似。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826791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只要性格能相配就好。外表又算什麼呢？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顛覆電腦程式的角色，喬從被控制者轉變成主導者。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3977"/>
                  </a:ext>
                </a:extLst>
              </a:tr>
              <a:tr h="184457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只要你允許我對你發問，一切就能順利無阻了。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60371"/>
                  </a:ext>
                </a:extLst>
              </a:tr>
            </a:tbl>
          </a:graphicData>
        </a:graphic>
      </p:graphicFrame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808C6C7-CB3A-47C9-8593-B2A9D5426BA8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21" name="圖片 20" descr="一張含有 坐, 煙火, 星星 的圖片&#10;&#10;自動產生的描述">
            <a:extLst>
              <a:ext uri="{FF2B5EF4-FFF2-40B4-BE49-F238E27FC236}">
                <a16:creationId xmlns:a16="http://schemas.microsoft.com/office/drawing/2014/main" id="{C11FA443-FA90-40B6-B968-40288B381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03996" y="4246826"/>
            <a:ext cx="747952" cy="731171"/>
          </a:xfrm>
          <a:prstGeom prst="rect">
            <a:avLst/>
          </a:prstGeom>
        </p:spPr>
      </p:pic>
      <p:sp>
        <p:nvSpPr>
          <p:cNvPr id="2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8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29" name="箭號: 向右 5">
            <a:hlinkClick r:id="rId12" action="ppaction://hlinksldjump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右 6">
            <a:hlinkClick r:id="rId13" action="ppaction://hlinksldjump"/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1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46D6A475-BD84-4BFB-BFFD-D4B22C752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66202"/>
              </p:ext>
            </p:extLst>
          </p:nvPr>
        </p:nvGraphicFramePr>
        <p:xfrm>
          <a:off x="406121" y="828000"/>
          <a:ext cx="8444452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7554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  <a:gridCol w="2306898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喬的進化（文本證據）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補充說明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我不必對米爾頓描述她這個人。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電腦程式喬取代程式設計師，掌控一切，兩人角色互換。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326880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他們以瀆職罪名逮捕他時。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627782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他不會供出我來，否則只會使他罪加好幾等。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000259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我將教她如何操作我，以及如何照顧我。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04155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我是喬，妳是我的真愛！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92639"/>
                  </a:ext>
                </a:extLst>
              </a:tr>
            </a:tbl>
          </a:graphicData>
        </a:graphic>
      </p:graphicFrame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B2D31F5B-2CF4-4013-88B6-841DD7DAF95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477538D-7127-4D26-AA58-FC887EB7E73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808C6C7-CB3A-47C9-8593-B2A9D5426BA8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21" name="圖片 20" descr="一張含有 坐, 煙火, 星星 的圖片&#10;&#10;自動產生的描述">
            <a:extLst>
              <a:ext uri="{FF2B5EF4-FFF2-40B4-BE49-F238E27FC236}">
                <a16:creationId xmlns:a16="http://schemas.microsoft.com/office/drawing/2014/main" id="{C11FA443-FA90-40B6-B968-40288B3812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671">
            <a:off x="8303996" y="4246826"/>
            <a:ext cx="747952" cy="731171"/>
          </a:xfrm>
          <a:prstGeom prst="rect">
            <a:avLst/>
          </a:prstGeom>
        </p:spPr>
      </p:pic>
      <p:sp>
        <p:nvSpPr>
          <p:cNvPr id="2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6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7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8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08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72000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小說為何詳細描繪電腦程式喬，不斷進化的過程？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342B9F8-BCEF-4097-B287-31EBB96DABBA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808C6C7-CB3A-47C9-8593-B2A9D5426BA8}"/>
              </a:ext>
            </a:extLst>
          </p:cNvPr>
          <p:cNvSpPr txBox="1"/>
          <p:nvPr/>
        </p:nvSpPr>
        <p:spPr>
          <a:xfrm>
            <a:off x="7950250" y="115613"/>
            <a:ext cx="595035" cy="279767"/>
          </a:xfrm>
          <a:prstGeom prst="rect">
            <a:avLst/>
          </a:prstGeom>
          <a:solidFill>
            <a:srgbClr val="7195B3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60EF483-389F-424C-AF42-DECF36F1A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260000"/>
            <a:ext cx="8369858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為故事結局，提供合理化的證據。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逐層強調電腦程式的進化，更能符合科幻小說的特性。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喬慢慢進化，故事情節也跟著變化，閱讀時更能享受推理的樂趣。 </a:t>
            </a: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943FA3-AF98-4C46-867B-00510ED0BBD7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FFF6194-ED24-4967-8FAA-F55ECEFD708C}"/>
              </a:ext>
            </a:extLst>
          </p:cNvPr>
          <p:cNvSpPr txBox="1"/>
          <p:nvPr/>
        </p:nvSpPr>
        <p:spPr>
          <a:xfrm>
            <a:off x="2425144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3270588" y="115613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3【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8A1A04D-2F67-462C-8BA1-2C1E6C0A059B}"/>
              </a:ext>
            </a:extLst>
          </p:cNvPr>
          <p:cNvSpPr txBox="1"/>
          <p:nvPr/>
        </p:nvSpPr>
        <p:spPr>
          <a:xfrm>
            <a:off x="5235019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2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7CB4B84-C0A0-432B-8C02-4531583436A9}"/>
              </a:ext>
            </a:extLst>
          </p:cNvPr>
          <p:cNvSpPr txBox="1"/>
          <p:nvPr/>
        </p:nvSpPr>
        <p:spPr>
          <a:xfrm>
            <a:off x="460713" y="455119"/>
            <a:ext cx="187291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5【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553C6690-560B-4FDF-810B-5677376F4CBB}"/>
              </a:ext>
            </a:extLst>
          </p:cNvPr>
          <p:cNvSpPr txBox="1"/>
          <p:nvPr/>
        </p:nvSpPr>
        <p:spPr>
          <a:xfrm>
            <a:off x="2425144" y="455119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2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82CFD16-A354-4BD4-AE9E-F8551BC7CDBB}"/>
              </a:ext>
            </a:extLst>
          </p:cNvPr>
          <p:cNvSpPr txBox="1"/>
          <p:nvPr/>
        </p:nvSpPr>
        <p:spPr>
          <a:xfrm>
            <a:off x="3253379" y="455119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08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9E2F5C00-6CE2-46D1-9DF0-72662EC349F2}"/>
              </a:ext>
            </a:extLst>
          </p:cNvPr>
          <p:cNvGrpSpPr/>
          <p:nvPr/>
        </p:nvGrpSpPr>
        <p:grpSpPr>
          <a:xfrm>
            <a:off x="2762610" y="1389399"/>
            <a:ext cx="3618781" cy="718885"/>
            <a:chOff x="1323975" y="1828800"/>
            <a:chExt cx="3618781" cy="71888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F53E381-CEBD-47A6-B717-A04080D95B86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FF37A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3E5F2A76-8559-47EF-900F-D75DF615AEB3}"/>
                </a:ext>
              </a:extLst>
            </p:cNvPr>
            <p:cNvSpPr txBox="1"/>
            <p:nvPr/>
          </p:nvSpPr>
          <p:spPr>
            <a:xfrm>
              <a:off x="2143125" y="1834299"/>
              <a:ext cx="27996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問題與討論</a:t>
              </a:r>
            </a:p>
          </p:txBody>
        </p:sp>
      </p:grpSp>
      <p:sp>
        <p:nvSpPr>
          <p:cNvPr id="24" name="矩形 23">
            <a:hlinkClick r:id="rId2" action="ppaction://hlinksldjump"/>
            <a:extLst>
              <a:ext uri="{FF2B5EF4-FFF2-40B4-BE49-F238E27FC236}">
                <a16:creationId xmlns:a16="http://schemas.microsoft.com/office/drawing/2014/main" id="{63613E5E-5D0A-4275-8096-3F2858D14E6C}"/>
              </a:ext>
            </a:extLst>
          </p:cNvPr>
          <p:cNvSpPr/>
          <p:nvPr/>
        </p:nvSpPr>
        <p:spPr>
          <a:xfrm>
            <a:off x="2470379" y="2517160"/>
            <a:ext cx="700088" cy="718885"/>
          </a:xfrm>
          <a:prstGeom prst="rect">
            <a:avLst/>
          </a:prstGeom>
          <a:solidFill>
            <a:srgbClr val="7195B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hlinkClick r:id="rId3" action="ppaction://hlinksldjump"/>
            <a:extLst>
              <a:ext uri="{FF2B5EF4-FFF2-40B4-BE49-F238E27FC236}">
                <a16:creationId xmlns:a16="http://schemas.microsoft.com/office/drawing/2014/main" id="{720582B1-2B85-4E44-A682-151CE18C0B82}"/>
              </a:ext>
            </a:extLst>
          </p:cNvPr>
          <p:cNvSpPr/>
          <p:nvPr/>
        </p:nvSpPr>
        <p:spPr>
          <a:xfrm>
            <a:off x="3638098" y="2517160"/>
            <a:ext cx="700088" cy="718885"/>
          </a:xfrm>
          <a:prstGeom prst="rect">
            <a:avLst/>
          </a:prstGeom>
          <a:solidFill>
            <a:srgbClr val="7195B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>
            <a:hlinkClick r:id="rId4" action="ppaction://hlinksldjump"/>
            <a:extLst>
              <a:ext uri="{FF2B5EF4-FFF2-40B4-BE49-F238E27FC236}">
                <a16:creationId xmlns:a16="http://schemas.microsoft.com/office/drawing/2014/main" id="{7E856136-97F0-47A7-AA78-B6C9B0DD5282}"/>
              </a:ext>
            </a:extLst>
          </p:cNvPr>
          <p:cNvSpPr/>
          <p:nvPr/>
        </p:nvSpPr>
        <p:spPr>
          <a:xfrm>
            <a:off x="4805816" y="2517159"/>
            <a:ext cx="700088" cy="718885"/>
          </a:xfrm>
          <a:prstGeom prst="rect">
            <a:avLst/>
          </a:prstGeom>
          <a:solidFill>
            <a:srgbClr val="7195B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hlinkClick r:id="rId5" action="ppaction://hlinksldjump"/>
            <a:extLst>
              <a:ext uri="{FF2B5EF4-FFF2-40B4-BE49-F238E27FC236}">
                <a16:creationId xmlns:a16="http://schemas.microsoft.com/office/drawing/2014/main" id="{71AE357E-5A6B-4A88-9B44-F141B8A0BCDA}"/>
              </a:ext>
            </a:extLst>
          </p:cNvPr>
          <p:cNvSpPr/>
          <p:nvPr/>
        </p:nvSpPr>
        <p:spPr>
          <a:xfrm>
            <a:off x="5973534" y="2517159"/>
            <a:ext cx="700088" cy="718885"/>
          </a:xfrm>
          <a:prstGeom prst="rect">
            <a:avLst/>
          </a:prstGeom>
          <a:solidFill>
            <a:srgbClr val="7195B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8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文中提及哪些有關米爾頓的資訊？作者塑造這個人物的目的是什麼？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89" y="1754802"/>
            <a:ext cx="8008293" cy="242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7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電腦程式設計師、將近四十歲，未婚、重視外在條件。</a:t>
            </a:r>
          </a:p>
          <a:p>
            <a:pPr marL="288000" indent="-288000">
              <a:lnSpc>
                <a:spcPts val="37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希望找到最好的對象，而認定最好對象就是真愛。</a:t>
            </a:r>
          </a:p>
          <a:p>
            <a:pPr marL="288000" indent="-288000">
              <a:lnSpc>
                <a:spcPts val="37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命令程式尋找真愛，不實際與人交往。</a:t>
            </a:r>
          </a:p>
          <a:p>
            <a:pPr marL="288000" indent="-288000">
              <a:lnSpc>
                <a:spcPts val="37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相信科技萬能，卻違反科技倫理，最終遭到反噬。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0D08F4A-08C5-458C-972A-C7BC7142C49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6EDE473-3B71-47C1-96EE-7098EE5E9F34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737EC28-141C-4BFA-BE7E-1022BD6F9345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2CCC5F9-2725-474C-BD88-298354F2C469}"/>
              </a:ext>
            </a:extLst>
          </p:cNvPr>
          <p:cNvSpPr txBox="1"/>
          <p:nvPr/>
        </p:nvSpPr>
        <p:spPr>
          <a:xfrm>
            <a:off x="294541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CA1E1AA-1C2C-412E-BFCA-E9AFE2F5AE36}"/>
              </a:ext>
            </a:extLst>
          </p:cNvPr>
          <p:cNvSpPr txBox="1"/>
          <p:nvPr/>
        </p:nvSpPr>
        <p:spPr>
          <a:xfrm>
            <a:off x="331849" y="135330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74F7D92C-3DA8-4568-81B7-CCE84EBAB2AD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CA091442-A487-4B7F-A53E-9A122535701B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13" y="1025348"/>
            <a:ext cx="8116868" cy="242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700"/>
              </a:lnSpc>
            </a:pPr>
            <a:r>
              <a:rPr lang="zh-TW" altLang="en-US" sz="2800" b="0" dirty="0">
                <a:solidFill>
                  <a:srgbClr val="FF0000"/>
                </a:solidFill>
              </a:rPr>
              <a:t>作者塑造米爾頓這個人物，除引導讀者思辨真愛的意義外，也表達對科技快速發展的擔憂，米爾頓代表的是科技發展快速下，一種人物典型，如人際疏離者、濫用雲端資料者、錯誤運用機器學習與科技專業者等。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0D08F4A-08C5-458C-972A-C7BC7142C49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6EDE473-3B71-47C1-96EE-7098EE5E9F34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737EC28-141C-4BFA-BE7E-1022BD6F9345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2CCC5F9-2725-474C-BD88-298354F2C469}"/>
              </a:ext>
            </a:extLst>
          </p:cNvPr>
          <p:cNvSpPr txBox="1"/>
          <p:nvPr/>
        </p:nvSpPr>
        <p:spPr>
          <a:xfrm>
            <a:off x="294541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A65BF60-A052-4A87-B6CF-C202174D148E}"/>
              </a:ext>
            </a:extLst>
          </p:cNvPr>
          <p:cNvSpPr txBox="1"/>
          <p:nvPr/>
        </p:nvSpPr>
        <p:spPr>
          <a:xfrm>
            <a:off x="331849" y="50672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936782CF-F1C2-42AB-869B-2A2DCEF532B2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EC02E72-AA43-43AA-B19E-CE0866FFA357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5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本文充滿艾西莫夫的科幻想像，哪些部分符合人工智慧的發展？哪些地方其實並不合理？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C9CA0ED-CE18-437B-941E-FDFB5D719586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7D21AE8-F237-40A1-B20E-B0E01E934B94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23BDBB0-9A3C-447D-9452-2426FA4C67E2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E7564DE-DCB8-4622-9276-9FE285669F36}"/>
              </a:ext>
            </a:extLst>
          </p:cNvPr>
          <p:cNvSpPr txBox="1"/>
          <p:nvPr/>
        </p:nvSpPr>
        <p:spPr>
          <a:xfrm>
            <a:off x="294541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93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547875" cy="45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400"/>
              </a:lnSpc>
            </a:pPr>
            <a:r>
              <a:rPr lang="en-US" altLang="zh-TW" sz="2800" b="0" dirty="0">
                <a:solidFill>
                  <a:srgbClr val="FF0000"/>
                </a:solidFill>
              </a:rPr>
              <a:t>【</a:t>
            </a:r>
            <a:r>
              <a:rPr lang="zh-TW" altLang="en-US" sz="2800" b="0" dirty="0">
                <a:solidFill>
                  <a:srgbClr val="FF0000"/>
                </a:solidFill>
              </a:rPr>
              <a:t>參考答案</a:t>
            </a:r>
            <a:r>
              <a:rPr lang="en-US" altLang="zh-TW" sz="2800" b="0" dirty="0">
                <a:solidFill>
                  <a:srgbClr val="FF0000"/>
                </a:solidFill>
              </a:rPr>
              <a:t>】</a:t>
            </a:r>
          </a:p>
          <a:p>
            <a:pPr marL="288000" indent="-288000">
              <a:lnSpc>
                <a:spcPts val="3400"/>
              </a:lnSpc>
              <a:buFont typeface="+mj-lt"/>
              <a:buAutoNum type="arabicPeriod"/>
            </a:pPr>
            <a:r>
              <a:rPr lang="zh-TW" altLang="en-US" sz="2800" b="0" dirty="0">
                <a:solidFill>
                  <a:srgbClr val="FF0000"/>
                </a:solidFill>
              </a:rPr>
              <a:t>符合現今人工智慧的發展：程式語言設計者將聲音轉成符號進行對話，就是先發展快速聲音辨識技術。文中預測人工智慧與大數據和物聯網的結合，以及機器會自己深度學習，還會協助人類解決生活的難題，也與趨勢不謀而合。另外，機器擁有思想，會反叛人類，未來也是有可能發生的。</a:t>
            </a:r>
          </a:p>
          <a:p>
            <a:pPr marL="288000" indent="-288000">
              <a:lnSpc>
                <a:spcPts val="3400"/>
              </a:lnSpc>
              <a:buFont typeface="+mj-lt"/>
              <a:buAutoNum type="arabicPeriod"/>
            </a:pPr>
            <a:r>
              <a:rPr lang="zh-TW" altLang="en-US" sz="2800" b="0" dirty="0">
                <a:solidFill>
                  <a:srgbClr val="FF0000"/>
                </a:solidFill>
              </a:rPr>
              <a:t>不合理的地方：喬只是電腦程式，在文章發展中喬注意到米爾頓臉紅、揚眉、右手打左手等，是不合理的。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AF49ADD-7871-42E8-945F-BD2C73D0EDA5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AD605BF-A851-4F7B-A07B-75521AFFA5E2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4CC764E-0E4C-44CE-85BD-6B4BDFE270AE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6AE8ABE-85CB-4FC1-948B-A85F01284968}"/>
              </a:ext>
            </a:extLst>
          </p:cNvPr>
          <p:cNvSpPr txBox="1"/>
          <p:nvPr/>
        </p:nvSpPr>
        <p:spPr>
          <a:xfrm>
            <a:off x="294541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99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如果將全文的敘事觀點，從第一人稱換成第三人稱，你認為會有什麼不同？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06817"/>
            <a:ext cx="8491777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>
                <a:solidFill>
                  <a:srgbClr val="FF0000"/>
                </a:solidFill>
              </a:rPr>
              <a:t>採用第三人稱敘述故事，所有線索、情節發展和結局都會瞭如指掌，對於喬和米爾頓的未來的動態也看得清清楚楚，反而無法隱藏部分環節，減少小說的懸疑氛圍與讀者推理的樂趣。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>
                <a:solidFill>
                  <a:srgbClr val="FF0000"/>
                </a:solidFill>
              </a:rPr>
              <a:t>小說中最重的科幻元素，電腦程式說話、思考、獨白的精彩片段也無法展現。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8E48F17-F342-4676-93C6-DF310CDD831C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4DE27F5-38F7-423E-A07C-ABAE05187088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17419EF-17A6-4A70-9C51-297CD4F2B03A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D0295C24-EB5C-4B88-B605-D363163BFF64}"/>
              </a:ext>
            </a:extLst>
          </p:cNvPr>
          <p:cNvSpPr txBox="1"/>
          <p:nvPr/>
        </p:nvSpPr>
        <p:spPr>
          <a:xfrm>
            <a:off x="294541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16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E6E3A94-EB37-4C13-BDC5-80A72362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物理學家霍金說：「人工智慧的完全發展，可能會招致人類的滅絕。 」你贊成這句話嗎？請說明理由。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0290F8-5957-4BE9-A878-3300C068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06817"/>
            <a:ext cx="8491777" cy="320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500"/>
              </a:lnSpc>
            </a:pPr>
            <a:r>
              <a:rPr lang="en-US" altLang="zh-TW" sz="2800" b="0" dirty="0">
                <a:solidFill>
                  <a:srgbClr val="FF0000"/>
                </a:solidFill>
              </a:rPr>
              <a:t>【</a:t>
            </a:r>
            <a:r>
              <a:rPr lang="zh-TW" altLang="en-US" sz="2800" b="0" dirty="0">
                <a:solidFill>
                  <a:srgbClr val="FF0000"/>
                </a:solidFill>
              </a:rPr>
              <a:t>參考答案</a:t>
            </a:r>
            <a:r>
              <a:rPr lang="en-US" altLang="zh-TW" sz="2800" b="0" dirty="0">
                <a:solidFill>
                  <a:srgbClr val="FF0000"/>
                </a:solidFill>
              </a:rPr>
              <a:t>】</a:t>
            </a:r>
          </a:p>
          <a:p>
            <a:pPr marL="288000" indent="-288000">
              <a:lnSpc>
                <a:spcPts val="3500"/>
              </a:lnSpc>
              <a:buFont typeface="+mj-lt"/>
              <a:buAutoNum type="arabicPeriod"/>
            </a:pPr>
            <a:r>
              <a:rPr lang="zh-TW" altLang="en-US" sz="2800" b="0" dirty="0">
                <a:solidFill>
                  <a:srgbClr val="FF0000"/>
                </a:solidFill>
              </a:rPr>
              <a:t>我贊成霍金的話。人工智慧到底會進展到什麼樣地步，並沒有人可以精準預測，尤其人工智慧的深度學習，已超乎人們的想像。目前雖然只取代部分基礎、重複性的工作，但若科技大幅進步，人工智慧具備自己的思想，那時人類不僅會被取代，也有可能滅絕的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45F873C-833B-40CE-98FA-5A56847080A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74A49E2-2E1F-4C48-AB20-33B211A1946D}"/>
              </a:ext>
            </a:extLst>
          </p:cNvPr>
          <p:cNvSpPr/>
          <p:nvPr/>
        </p:nvSpPr>
        <p:spPr>
          <a:xfrm>
            <a:off x="7991667" y="4564743"/>
            <a:ext cx="289700" cy="2855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extLst>
              <a:ext uri="{FF2B5EF4-FFF2-40B4-BE49-F238E27FC236}">
                <a16:creationId xmlns:a16="http://schemas.microsoft.com/office/drawing/2014/main" id="{6754D64C-35D4-4CF2-80B1-A51F8D75B85C}"/>
              </a:ext>
            </a:extLst>
          </p:cNvPr>
          <p:cNvSpPr/>
          <p:nvPr/>
        </p:nvSpPr>
        <p:spPr>
          <a:xfrm flipH="1">
            <a:off x="7584314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E3E7D97-7E96-4D63-87EC-F8F1F1C20890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7B5505E-D90C-4CAA-A70F-7B9536031964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7D70D21-D321-48F2-98CD-5598BA97D069}"/>
              </a:ext>
            </a:extLst>
          </p:cNvPr>
          <p:cNvSpPr txBox="1"/>
          <p:nvPr/>
        </p:nvSpPr>
        <p:spPr>
          <a:xfrm>
            <a:off x="2117183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4C68C8B-DBAC-4390-BB52-5575F5B8E80E}"/>
              </a:ext>
            </a:extLst>
          </p:cNvPr>
          <p:cNvSpPr txBox="1"/>
          <p:nvPr/>
        </p:nvSpPr>
        <p:spPr>
          <a:xfrm>
            <a:off x="2945418" y="115613"/>
            <a:ext cx="736716" cy="279767"/>
          </a:xfrm>
          <a:prstGeom prst="rect">
            <a:avLst/>
          </a:prstGeom>
          <a:solidFill>
            <a:srgbClr val="719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39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7306</Words>
  <Application>Microsoft Office PowerPoint</Application>
  <PresentationFormat>如螢幕大小 (16:9)</PresentationFormat>
  <Paragraphs>844</Paragraphs>
  <Slides>104</Slides>
  <Notes>36</Notes>
  <HiddenSlides>34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104</vt:i4>
      </vt:variant>
    </vt:vector>
  </HeadingPairs>
  <TitlesOfParts>
    <vt:vector size="112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軒誼 余</dc:creator>
  <cp:lastModifiedBy>loyu219@gmail.com</cp:lastModifiedBy>
  <cp:revision>1619</cp:revision>
  <dcterms:created xsi:type="dcterms:W3CDTF">2019-10-12T01:08:41Z</dcterms:created>
  <dcterms:modified xsi:type="dcterms:W3CDTF">2021-06-14T08:30:03Z</dcterms:modified>
</cp:coreProperties>
</file>