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8"/>
  </p:notesMasterIdLst>
  <p:handoutMasterIdLst>
    <p:handoutMasterId r:id="rId149"/>
  </p:handoutMasterIdLst>
  <p:sldIdLst>
    <p:sldId id="256" r:id="rId2"/>
    <p:sldId id="257" r:id="rId3"/>
    <p:sldId id="596" r:id="rId4"/>
    <p:sldId id="262" r:id="rId5"/>
    <p:sldId id="259" r:id="rId6"/>
    <p:sldId id="263" r:id="rId7"/>
    <p:sldId id="925" r:id="rId8"/>
    <p:sldId id="926" r:id="rId9"/>
    <p:sldId id="927" r:id="rId10"/>
    <p:sldId id="928" r:id="rId11"/>
    <p:sldId id="608" r:id="rId12"/>
    <p:sldId id="924" r:id="rId13"/>
    <p:sldId id="260" r:id="rId14"/>
    <p:sldId id="264" r:id="rId15"/>
    <p:sldId id="931" r:id="rId16"/>
    <p:sldId id="932" r:id="rId17"/>
    <p:sldId id="933" r:id="rId18"/>
    <p:sldId id="934" r:id="rId19"/>
    <p:sldId id="935" r:id="rId20"/>
    <p:sldId id="936" r:id="rId21"/>
    <p:sldId id="937" r:id="rId22"/>
    <p:sldId id="633" r:id="rId23"/>
    <p:sldId id="929" r:id="rId24"/>
    <p:sldId id="930" r:id="rId25"/>
    <p:sldId id="261" r:id="rId26"/>
    <p:sldId id="614" r:id="rId27"/>
    <p:sldId id="701" r:id="rId28"/>
    <p:sldId id="732" r:id="rId29"/>
    <p:sldId id="800" r:id="rId30"/>
    <p:sldId id="801" r:id="rId31"/>
    <p:sldId id="390" r:id="rId32"/>
    <p:sldId id="391" r:id="rId33"/>
    <p:sldId id="803" r:id="rId34"/>
    <p:sldId id="811" r:id="rId35"/>
    <p:sldId id="804" r:id="rId36"/>
    <p:sldId id="806" r:id="rId37"/>
    <p:sldId id="941" r:id="rId38"/>
    <p:sldId id="812" r:id="rId39"/>
    <p:sldId id="807" r:id="rId40"/>
    <p:sldId id="810" r:id="rId41"/>
    <p:sldId id="809" r:id="rId42"/>
    <p:sldId id="813" r:id="rId43"/>
    <p:sldId id="814" r:id="rId44"/>
    <p:sldId id="815" r:id="rId45"/>
    <p:sldId id="674" r:id="rId46"/>
    <p:sldId id="703" r:id="rId47"/>
    <p:sldId id="846" r:id="rId48"/>
    <p:sldId id="847" r:id="rId49"/>
    <p:sldId id="848" r:id="rId50"/>
    <p:sldId id="849" r:id="rId51"/>
    <p:sldId id="850" r:id="rId52"/>
    <p:sldId id="816" r:id="rId53"/>
    <p:sldId id="817" r:id="rId54"/>
    <p:sldId id="702" r:id="rId55"/>
    <p:sldId id="854" r:id="rId56"/>
    <p:sldId id="855" r:id="rId57"/>
    <p:sldId id="857" r:id="rId58"/>
    <p:sldId id="860" r:id="rId59"/>
    <p:sldId id="859" r:id="rId60"/>
    <p:sldId id="861" r:id="rId61"/>
    <p:sldId id="862" r:id="rId62"/>
    <p:sldId id="818" r:id="rId63"/>
    <p:sldId id="819" r:id="rId64"/>
    <p:sldId id="704" r:id="rId65"/>
    <p:sldId id="863" r:id="rId66"/>
    <p:sldId id="865" r:id="rId67"/>
    <p:sldId id="866" r:id="rId68"/>
    <p:sldId id="867" r:id="rId69"/>
    <p:sldId id="868" r:id="rId70"/>
    <p:sldId id="874" r:id="rId71"/>
    <p:sldId id="869" r:id="rId72"/>
    <p:sldId id="870" r:id="rId73"/>
    <p:sldId id="871" r:id="rId74"/>
    <p:sldId id="875" r:id="rId75"/>
    <p:sldId id="873" r:id="rId76"/>
    <p:sldId id="820" r:id="rId77"/>
    <p:sldId id="821" r:id="rId78"/>
    <p:sldId id="706" r:id="rId79"/>
    <p:sldId id="710" r:id="rId80"/>
    <p:sldId id="711" r:id="rId81"/>
    <p:sldId id="705" r:id="rId82"/>
    <p:sldId id="709" r:id="rId83"/>
    <p:sldId id="877" r:id="rId84"/>
    <p:sldId id="878" r:id="rId85"/>
    <p:sldId id="876" r:id="rId86"/>
    <p:sldId id="822" r:id="rId87"/>
    <p:sldId id="823" r:id="rId88"/>
    <p:sldId id="879" r:id="rId89"/>
    <p:sldId id="880" r:id="rId90"/>
    <p:sldId id="883" r:id="rId91"/>
    <p:sldId id="613" r:id="rId92"/>
    <p:sldId id="884" r:id="rId93"/>
    <p:sldId id="885" r:id="rId94"/>
    <p:sldId id="887" r:id="rId95"/>
    <p:sldId id="886" r:id="rId96"/>
    <p:sldId id="824" r:id="rId97"/>
    <p:sldId id="825" r:id="rId98"/>
    <p:sldId id="888" r:id="rId99"/>
    <p:sldId id="889" r:id="rId100"/>
    <p:sldId id="890" r:id="rId101"/>
    <p:sldId id="892" r:id="rId102"/>
    <p:sldId id="826" r:id="rId103"/>
    <p:sldId id="827" r:id="rId104"/>
    <p:sldId id="895" r:id="rId105"/>
    <p:sldId id="896" r:id="rId106"/>
    <p:sldId id="828" r:id="rId107"/>
    <p:sldId id="829" r:id="rId108"/>
    <p:sldId id="898" r:id="rId109"/>
    <p:sldId id="899" r:id="rId110"/>
    <p:sldId id="900" r:id="rId111"/>
    <p:sldId id="901" r:id="rId112"/>
    <p:sldId id="830" r:id="rId113"/>
    <p:sldId id="831" r:id="rId114"/>
    <p:sldId id="914" r:id="rId115"/>
    <p:sldId id="913" r:id="rId116"/>
    <p:sldId id="912" r:id="rId117"/>
    <p:sldId id="909" r:id="rId118"/>
    <p:sldId id="911" r:id="rId119"/>
    <p:sldId id="910" r:id="rId120"/>
    <p:sldId id="832" r:id="rId121"/>
    <p:sldId id="833" r:id="rId122"/>
    <p:sldId id="708" r:id="rId123"/>
    <p:sldId id="707" r:id="rId124"/>
    <p:sldId id="915" r:id="rId125"/>
    <p:sldId id="918" r:id="rId126"/>
    <p:sldId id="834" r:id="rId127"/>
    <p:sldId id="835" r:id="rId128"/>
    <p:sldId id="923" r:id="rId129"/>
    <p:sldId id="922" r:id="rId130"/>
    <p:sldId id="836" r:id="rId131"/>
    <p:sldId id="837" r:id="rId132"/>
    <p:sldId id="589" r:id="rId133"/>
    <p:sldId id="700" r:id="rId134"/>
    <p:sldId id="712" r:id="rId135"/>
    <p:sldId id="713" r:id="rId136"/>
    <p:sldId id="714" r:id="rId137"/>
    <p:sldId id="716" r:id="rId138"/>
    <p:sldId id="717" r:id="rId139"/>
    <p:sldId id="718" r:id="rId140"/>
    <p:sldId id="719" r:id="rId141"/>
    <p:sldId id="942" r:id="rId142"/>
    <p:sldId id="330" r:id="rId143"/>
    <p:sldId id="609" r:id="rId144"/>
    <p:sldId id="938" r:id="rId145"/>
    <p:sldId id="939" r:id="rId146"/>
    <p:sldId id="940" r:id="rId147"/>
  </p:sldIdLst>
  <p:sldSz cx="9144000" cy="5143500" type="screen16x9"/>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51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軒誼 余" initials="軒誼" lastIdx="1" clrIdx="0">
    <p:extLst>
      <p:ext uri="{19B8F6BF-5375-455C-9EA6-DF929625EA0E}">
        <p15:presenceInfo xmlns:p15="http://schemas.microsoft.com/office/powerpoint/2012/main" userId="5bc686178c3a0a0f" providerId="Windows Live"/>
      </p:ext>
    </p:extLst>
  </p:cmAuthor>
  <p:cmAuthor id="2" name="俞安 陳" initials="俞安" lastIdx="1" clrIdx="1">
    <p:extLst>
      <p:ext uri="{19B8F6BF-5375-455C-9EA6-DF929625EA0E}">
        <p15:presenceInfo xmlns:p15="http://schemas.microsoft.com/office/powerpoint/2012/main" userId="eec86a51782592cc" providerId="Windows Live"/>
      </p:ext>
    </p:extLst>
  </p:cmAuthor>
  <p:cmAuthor id="3" name="L40[洛妤]" initials="L" lastIdx="1" clrIdx="2">
    <p:extLst>
      <p:ext uri="{19B8F6BF-5375-455C-9EA6-DF929625EA0E}">
        <p15:presenceInfo xmlns:p15="http://schemas.microsoft.com/office/powerpoint/2012/main" userId="S-1-5-21-1327134750-1049121142-184960113-15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5050"/>
    <a:srgbClr val="C68748"/>
    <a:srgbClr val="D4B97E"/>
    <a:srgbClr val="E2CFA6"/>
    <a:srgbClr val="F3EEE1"/>
    <a:srgbClr val="663300"/>
    <a:srgbClr val="ED7606"/>
    <a:srgbClr val="F8F5ED"/>
    <a:srgbClr val="F3ED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7078" autoAdjust="0"/>
  </p:normalViewPr>
  <p:slideViewPr>
    <p:cSldViewPr snapToGrid="0" showGuides="1">
      <p:cViewPr varScale="1">
        <p:scale>
          <a:sx n="127" d="100"/>
          <a:sy n="127" d="100"/>
        </p:scale>
        <p:origin x="1032" y="120"/>
      </p:cViewPr>
      <p:guideLst>
        <p:guide orient="horz" pos="1620"/>
        <p:guide pos="5125"/>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04" d="100"/>
          <a:sy n="104" d="100"/>
        </p:scale>
        <p:origin x="4296" y="51"/>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EB5EA06-B9BA-45E7-9C58-960FC895BD7B}"/>
              </a:ext>
            </a:extLst>
          </p:cNvPr>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FEAF812-ACD8-4C4C-8C39-EA232B576924}"/>
              </a:ext>
            </a:extLst>
          </p:cNvPr>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7FEC4A14-B7A8-4D20-96EF-B57E34DD3963}" type="datetimeFigureOut">
              <a:rPr lang="zh-TW" altLang="en-US" smtClean="0"/>
              <a:t>2020/12/16</a:t>
            </a:fld>
            <a:endParaRPr lang="zh-TW" altLang="en-US"/>
          </a:p>
        </p:txBody>
      </p:sp>
      <p:sp>
        <p:nvSpPr>
          <p:cNvPr id="4" name="頁尾版面配置區 3">
            <a:extLst>
              <a:ext uri="{FF2B5EF4-FFF2-40B4-BE49-F238E27FC236}">
                <a16:creationId xmlns:a16="http://schemas.microsoft.com/office/drawing/2014/main" id="{9D876005-59A3-4809-BD29-12FD7D7AEE9E}"/>
              </a:ext>
            </a:extLst>
          </p:cNvPr>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42707F48-A815-4F56-B2D8-EA98EBA29EA7}"/>
              </a:ext>
            </a:extLst>
          </p:cNvPr>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406DDA8D-4444-49B6-B2B0-6F69E55E87E0}" type="slidenum">
              <a:rPr lang="zh-TW" altLang="en-US" smtClean="0"/>
              <a:t>‹#›</a:t>
            </a:fld>
            <a:endParaRPr lang="zh-TW" altLang="en-US"/>
          </a:p>
        </p:txBody>
      </p:sp>
    </p:spTree>
    <p:extLst>
      <p:ext uri="{BB962C8B-B14F-4D97-AF65-F5344CB8AC3E}">
        <p14:creationId xmlns:p14="http://schemas.microsoft.com/office/powerpoint/2010/main" val="1981975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34CB389A-1616-436F-BE24-362EAB43D5CE}" type="datetimeFigureOut">
              <a:rPr lang="zh-TW" altLang="en-US" smtClean="0"/>
              <a:t>2020/12/16</a:t>
            </a:fld>
            <a:endParaRPr lang="zh-TW" altLang="en-US"/>
          </a:p>
        </p:txBody>
      </p:sp>
      <p:sp>
        <p:nvSpPr>
          <p:cNvPr id="4" name="投影片影像版面配置區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96DB32B4-9E3E-4428-8090-4FC0B50A6333}" type="slidenum">
              <a:rPr lang="zh-TW" altLang="en-US" smtClean="0"/>
              <a:t>‹#›</a:t>
            </a:fld>
            <a:endParaRPr lang="zh-TW" altLang="en-US"/>
          </a:p>
        </p:txBody>
      </p:sp>
    </p:spTree>
    <p:extLst>
      <p:ext uri="{BB962C8B-B14F-4D97-AF65-F5344CB8AC3E}">
        <p14:creationId xmlns:p14="http://schemas.microsoft.com/office/powerpoint/2010/main" val="89618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6DB32B4-9E3E-4428-8090-4FC0B50A6333}" type="slidenum">
              <a:rPr lang="zh-TW" altLang="en-US" smtClean="0"/>
              <a:t>25</a:t>
            </a:fld>
            <a:endParaRPr lang="zh-TW" altLang="en-US"/>
          </a:p>
        </p:txBody>
      </p:sp>
    </p:spTree>
    <p:extLst>
      <p:ext uri="{BB962C8B-B14F-4D97-AF65-F5344CB8AC3E}">
        <p14:creationId xmlns:p14="http://schemas.microsoft.com/office/powerpoint/2010/main" val="309322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83</a:t>
            </a:fld>
            <a:endParaRPr lang="zh-TW" altLang="en-US"/>
          </a:p>
        </p:txBody>
      </p:sp>
    </p:spTree>
    <p:extLst>
      <p:ext uri="{BB962C8B-B14F-4D97-AF65-F5344CB8AC3E}">
        <p14:creationId xmlns:p14="http://schemas.microsoft.com/office/powerpoint/2010/main" val="406844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84</a:t>
            </a:fld>
            <a:endParaRPr lang="zh-TW" altLang="en-US"/>
          </a:p>
        </p:txBody>
      </p:sp>
    </p:spTree>
    <p:extLst>
      <p:ext uri="{BB962C8B-B14F-4D97-AF65-F5344CB8AC3E}">
        <p14:creationId xmlns:p14="http://schemas.microsoft.com/office/powerpoint/2010/main" val="38148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90</a:t>
            </a:fld>
            <a:endParaRPr lang="zh-TW" altLang="en-US"/>
          </a:p>
        </p:txBody>
      </p:sp>
    </p:spTree>
    <p:extLst>
      <p:ext uri="{BB962C8B-B14F-4D97-AF65-F5344CB8AC3E}">
        <p14:creationId xmlns:p14="http://schemas.microsoft.com/office/powerpoint/2010/main" val="1478894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92</a:t>
            </a:fld>
            <a:endParaRPr lang="zh-TW" altLang="en-US"/>
          </a:p>
        </p:txBody>
      </p:sp>
    </p:spTree>
    <p:extLst>
      <p:ext uri="{BB962C8B-B14F-4D97-AF65-F5344CB8AC3E}">
        <p14:creationId xmlns:p14="http://schemas.microsoft.com/office/powerpoint/2010/main" val="56372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93</a:t>
            </a:fld>
            <a:endParaRPr lang="zh-TW" altLang="en-US"/>
          </a:p>
        </p:txBody>
      </p:sp>
    </p:spTree>
    <p:extLst>
      <p:ext uri="{BB962C8B-B14F-4D97-AF65-F5344CB8AC3E}">
        <p14:creationId xmlns:p14="http://schemas.microsoft.com/office/powerpoint/2010/main" val="424100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94</a:t>
            </a:fld>
            <a:endParaRPr lang="zh-TW" altLang="en-US"/>
          </a:p>
        </p:txBody>
      </p:sp>
    </p:spTree>
    <p:extLst>
      <p:ext uri="{BB962C8B-B14F-4D97-AF65-F5344CB8AC3E}">
        <p14:creationId xmlns:p14="http://schemas.microsoft.com/office/powerpoint/2010/main" val="179340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95</a:t>
            </a:fld>
            <a:endParaRPr lang="zh-TW" altLang="en-US"/>
          </a:p>
        </p:txBody>
      </p:sp>
    </p:spTree>
    <p:extLst>
      <p:ext uri="{BB962C8B-B14F-4D97-AF65-F5344CB8AC3E}">
        <p14:creationId xmlns:p14="http://schemas.microsoft.com/office/powerpoint/2010/main" val="315837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98</a:t>
            </a:fld>
            <a:endParaRPr lang="zh-TW" altLang="en-US"/>
          </a:p>
        </p:txBody>
      </p:sp>
    </p:spTree>
    <p:extLst>
      <p:ext uri="{BB962C8B-B14F-4D97-AF65-F5344CB8AC3E}">
        <p14:creationId xmlns:p14="http://schemas.microsoft.com/office/powerpoint/2010/main" val="3966202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99</a:t>
            </a:fld>
            <a:endParaRPr lang="zh-TW" altLang="en-US"/>
          </a:p>
        </p:txBody>
      </p:sp>
    </p:spTree>
    <p:extLst>
      <p:ext uri="{BB962C8B-B14F-4D97-AF65-F5344CB8AC3E}">
        <p14:creationId xmlns:p14="http://schemas.microsoft.com/office/powerpoint/2010/main" val="127073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100</a:t>
            </a:fld>
            <a:endParaRPr lang="zh-TW" altLang="en-US"/>
          </a:p>
        </p:txBody>
      </p:sp>
    </p:spTree>
    <p:extLst>
      <p:ext uri="{BB962C8B-B14F-4D97-AF65-F5344CB8AC3E}">
        <p14:creationId xmlns:p14="http://schemas.microsoft.com/office/powerpoint/2010/main" val="191318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29</a:t>
            </a:fld>
            <a:endParaRPr lang="zh-TW" altLang="en-US"/>
          </a:p>
        </p:txBody>
      </p:sp>
    </p:spTree>
    <p:extLst>
      <p:ext uri="{BB962C8B-B14F-4D97-AF65-F5344CB8AC3E}">
        <p14:creationId xmlns:p14="http://schemas.microsoft.com/office/powerpoint/2010/main" val="1629868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1.</a:t>
            </a:r>
            <a:r>
              <a:rPr lang="zh-TW" altLang="en-US" sz="1200" b="0" i="0" u="none" strike="noStrike" kern="1200" baseline="0" dirty="0" smtClean="0">
                <a:solidFill>
                  <a:schemeClr val="tx1"/>
                </a:solidFill>
                <a:latin typeface="+mn-lt"/>
                <a:ea typeface="+mn-ea"/>
                <a:cs typeface="+mn-cs"/>
              </a:rPr>
              <a:t>賈伯斯：蘋果。</a:t>
            </a:r>
          </a:p>
          <a:p>
            <a:r>
              <a:rPr lang="zh-TW" altLang="en-US" sz="1200" b="0" i="0" u="none" strike="noStrike" kern="1200" baseline="0" dirty="0" smtClean="0">
                <a:solidFill>
                  <a:schemeClr val="tx1"/>
                </a:solidFill>
                <a:latin typeface="+mn-lt"/>
                <a:ea typeface="+mn-ea"/>
                <a:cs typeface="+mn-cs"/>
              </a:rPr>
              <a:t>　　蘋果的特色在於他們標榜想要改變世界，讓世界變得更好。賈伯斯曾讚美蘋果推行的一個廣告，內容在推崇一些曾經改變世界的人。蘋果鼓勵「</a:t>
            </a:r>
            <a:r>
              <a:rPr lang="en-US" altLang="zh-TW" sz="1200" b="0" i="0" u="none" strike="noStrike" kern="1200" baseline="0" dirty="0" smtClean="0">
                <a:solidFill>
                  <a:schemeClr val="tx1"/>
                </a:solidFill>
                <a:latin typeface="+mn-lt"/>
                <a:ea typeface="+mn-ea"/>
                <a:cs typeface="+mn-cs"/>
              </a:rPr>
              <a:t>think different</a:t>
            </a:r>
            <a:r>
              <a:rPr lang="zh-TW" altLang="en-US" sz="1200" b="0" i="0" u="none" strike="noStrike" kern="1200" baseline="0" dirty="0" smtClean="0">
                <a:solidFill>
                  <a:schemeClr val="tx1"/>
                </a:solidFill>
                <a:latin typeface="+mn-lt"/>
                <a:ea typeface="+mn-ea"/>
                <a:cs typeface="+mn-cs"/>
              </a:rPr>
              <a:t>」（不同凡「想」），而這正是他們持續在做的事。</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　　賈伯斯善於運用廣告來行銷蘋果，他認為廣告不是要呈現蘋果哪些地方比其他品牌好，而是要告訴消費者：蘋果是什麼？它代表什麼？在世界上它有什麼地位？賈伯斯一直尋找有熱情的人合作，他相信「激情的人能讓這個世界變得更美好」，因此，蘋果也持續在追求更高的境界。</a:t>
            </a:r>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2.</a:t>
            </a:r>
            <a:r>
              <a:rPr lang="zh-TW" altLang="en-US" sz="1200" b="0" i="0" u="none" strike="noStrike" kern="1200" baseline="0" dirty="0" smtClean="0">
                <a:solidFill>
                  <a:schemeClr val="tx1"/>
                </a:solidFill>
                <a:latin typeface="+mn-lt"/>
                <a:ea typeface="+mn-ea"/>
                <a:cs typeface="+mn-cs"/>
              </a:rPr>
              <a:t>江振誠： </a:t>
            </a:r>
            <a:r>
              <a:rPr lang="en-US" altLang="zh-TW" sz="1200" b="0" i="0" u="none" strike="noStrike" kern="1200" baseline="0" dirty="0" smtClean="0">
                <a:solidFill>
                  <a:schemeClr val="tx1"/>
                </a:solidFill>
                <a:latin typeface="+mn-lt"/>
                <a:ea typeface="+mn-ea"/>
                <a:cs typeface="+mn-cs"/>
              </a:rPr>
              <a:t>RAW</a:t>
            </a:r>
            <a:r>
              <a:rPr lang="zh-TW" altLang="en-US" sz="1200" b="0" i="0" u="none" strike="noStrike" kern="1200" baseline="0" dirty="0" smtClean="0">
                <a:solidFill>
                  <a:schemeClr val="tx1"/>
                </a:solidFill>
                <a:latin typeface="+mn-lt"/>
                <a:ea typeface="+mn-ea"/>
                <a:cs typeface="+mn-cs"/>
              </a:rPr>
              <a:t>。</a:t>
            </a:r>
          </a:p>
          <a:p>
            <a:r>
              <a:rPr lang="zh-TW" altLang="en-US" sz="1200" b="0" i="0" u="none" strike="noStrike" kern="1200" baseline="0" dirty="0" smtClean="0">
                <a:solidFill>
                  <a:schemeClr val="tx1"/>
                </a:solidFill>
                <a:latin typeface="+mn-lt"/>
                <a:ea typeface="+mn-ea"/>
                <a:cs typeface="+mn-cs"/>
              </a:rPr>
              <a:t>　　江振誠認為每家餐廳都有他的生命和</a:t>
            </a:r>
            <a:r>
              <a:rPr lang="en-US" altLang="zh-TW" sz="1200" b="0" i="0" u="none" strike="noStrike" kern="1200" baseline="0" dirty="0" smtClean="0">
                <a:solidFill>
                  <a:schemeClr val="tx1"/>
                </a:solidFill>
                <a:latin typeface="+mn-lt"/>
                <a:ea typeface="+mn-ea"/>
                <a:cs typeface="+mn-cs"/>
              </a:rPr>
              <a:t>DNA</a:t>
            </a:r>
            <a:r>
              <a:rPr lang="zh-TW" altLang="en-US" sz="1200" b="0" i="0" u="none" strike="noStrike" kern="1200" baseline="0" dirty="0" smtClean="0">
                <a:solidFill>
                  <a:schemeClr val="tx1"/>
                </a:solidFill>
                <a:latin typeface="+mn-lt"/>
                <a:ea typeface="+mn-ea"/>
                <a:cs typeface="+mn-cs"/>
              </a:rPr>
              <a:t>，不應該被複製，他們的空間、顏色、菜色都是獨特的，在臺灣的</a:t>
            </a:r>
            <a:r>
              <a:rPr lang="en-US" altLang="zh-TW" sz="1200" b="0" i="0" u="none" strike="noStrike" kern="1200" baseline="0" dirty="0" smtClean="0">
                <a:solidFill>
                  <a:schemeClr val="tx1"/>
                </a:solidFill>
                <a:latin typeface="+mn-lt"/>
                <a:ea typeface="+mn-ea"/>
                <a:cs typeface="+mn-cs"/>
              </a:rPr>
              <a:t>RAW</a:t>
            </a:r>
            <a:r>
              <a:rPr lang="zh-TW" altLang="en-US" sz="1200" b="0" i="0" u="none" strike="noStrike" kern="1200" baseline="0" dirty="0" smtClean="0">
                <a:solidFill>
                  <a:schemeClr val="tx1"/>
                </a:solidFill>
                <a:latin typeface="+mn-lt"/>
                <a:ea typeface="+mn-ea"/>
                <a:cs typeface="+mn-cs"/>
              </a:rPr>
              <a:t>，即以臺灣為思考中心，臺灣有哪些東西可以被國際看見？他認為臺灣料理的特色是「溫度」，包括人的溫度與記憶的溫度，並希望呈現在料理中，讓客人品嘗到。</a:t>
            </a:r>
          </a:p>
          <a:p>
            <a:r>
              <a:rPr lang="zh-TW" altLang="en-US" sz="1200" b="0" i="0" u="none" strike="noStrike" kern="1200" baseline="0" dirty="0" smtClean="0">
                <a:solidFill>
                  <a:schemeClr val="tx1"/>
                </a:solidFill>
                <a:latin typeface="+mn-lt"/>
                <a:ea typeface="+mn-ea"/>
                <a:cs typeface="+mn-cs"/>
              </a:rPr>
              <a:t>　　江振誠不做重覆的事，他開的每一家餐廳，設計的理念都不相同，因此， 在臺灣的</a:t>
            </a:r>
            <a:r>
              <a:rPr lang="en-US" altLang="zh-TW" sz="1200" b="0" i="0" u="none" strike="noStrike" kern="1200" baseline="0" dirty="0" smtClean="0">
                <a:solidFill>
                  <a:schemeClr val="tx1"/>
                </a:solidFill>
                <a:latin typeface="+mn-lt"/>
                <a:ea typeface="+mn-ea"/>
                <a:cs typeface="+mn-cs"/>
              </a:rPr>
              <a:t>RAW </a:t>
            </a:r>
            <a:r>
              <a:rPr lang="zh-TW" altLang="en-US" sz="1200" b="0" i="0" u="none" strike="noStrike" kern="1200" baseline="0" dirty="0" smtClean="0">
                <a:solidFill>
                  <a:schemeClr val="tx1"/>
                </a:solidFill>
                <a:latin typeface="+mn-lt"/>
                <a:ea typeface="+mn-ea"/>
                <a:cs typeface="+mn-cs"/>
              </a:rPr>
              <a:t>是獨一無二的餐廳， 與他在新加坡開設的</a:t>
            </a:r>
          </a:p>
          <a:p>
            <a:r>
              <a:rPr lang="en-US" altLang="zh-TW" sz="1200" b="0" i="0" u="none" strike="noStrike" kern="1200" baseline="0" dirty="0" smtClean="0">
                <a:solidFill>
                  <a:schemeClr val="tx1"/>
                </a:solidFill>
                <a:latin typeface="+mn-lt"/>
                <a:ea typeface="+mn-ea"/>
                <a:cs typeface="+mn-cs"/>
              </a:rPr>
              <a:t>Restaurant ANDRÉ </a:t>
            </a:r>
            <a:r>
              <a:rPr lang="zh-TW" altLang="en-US" sz="1200" b="0" i="0" u="none" strike="noStrike" kern="1200" baseline="0" dirty="0" smtClean="0">
                <a:solidFill>
                  <a:schemeClr val="tx1"/>
                </a:solidFill>
                <a:latin typeface="+mn-lt"/>
                <a:ea typeface="+mn-ea"/>
                <a:cs typeface="+mn-cs"/>
              </a:rPr>
              <a:t>並不一樣。</a:t>
            </a:r>
            <a:r>
              <a:rPr lang="en-US" altLang="zh-TW" sz="1200" b="0" i="0" u="none" strike="noStrike" kern="1200" baseline="0" dirty="0" smtClean="0">
                <a:solidFill>
                  <a:schemeClr val="tx1"/>
                </a:solidFill>
                <a:latin typeface="+mn-lt"/>
                <a:ea typeface="+mn-ea"/>
                <a:cs typeface="+mn-cs"/>
              </a:rPr>
              <a:t>RAW </a:t>
            </a:r>
            <a:r>
              <a:rPr lang="zh-TW" altLang="en-US" sz="1200" b="0" i="0" u="none" strike="noStrike" kern="1200" baseline="0" dirty="0" smtClean="0">
                <a:solidFill>
                  <a:schemeClr val="tx1"/>
                </a:solidFill>
                <a:latin typeface="+mn-lt"/>
                <a:ea typeface="+mn-ea"/>
                <a:cs typeface="+mn-cs"/>
              </a:rPr>
              <a:t>的特色在於「</a:t>
            </a:r>
            <a:r>
              <a:rPr lang="en-US" altLang="zh-TW" sz="1200" b="0" i="0" u="none" strike="noStrike" kern="1200" baseline="0" dirty="0" smtClean="0">
                <a:solidFill>
                  <a:schemeClr val="tx1"/>
                </a:solidFill>
                <a:latin typeface="+mn-lt"/>
                <a:ea typeface="+mn-ea"/>
                <a:cs typeface="+mn-cs"/>
              </a:rPr>
              <a:t>Craft and Nature</a:t>
            </a:r>
            <a:r>
              <a:rPr lang="zh-TW" altLang="en-US" sz="1200" b="0" i="0" u="none" strike="noStrike" kern="1200" baseline="0" dirty="0" smtClean="0">
                <a:solidFill>
                  <a:schemeClr val="tx1"/>
                </a:solidFill>
                <a:latin typeface="+mn-lt"/>
                <a:ea typeface="+mn-ea"/>
                <a:cs typeface="+mn-cs"/>
              </a:rPr>
              <a:t>（技藝與自然）」，追求技藝與自然的平衡，希望讓客人在新鮮的食材中，感受技藝的存在。</a:t>
            </a:r>
          </a:p>
          <a:p>
            <a:r>
              <a:rPr lang="en-US" altLang="zh-TW" sz="1200" b="0" i="0" u="none" strike="noStrike" kern="1200" baseline="0" dirty="0" smtClean="0">
                <a:solidFill>
                  <a:schemeClr val="tx1"/>
                </a:solidFill>
                <a:latin typeface="+mn-lt"/>
                <a:ea typeface="+mn-ea"/>
                <a:cs typeface="+mn-cs"/>
              </a:rPr>
              <a:t>3.</a:t>
            </a:r>
            <a:r>
              <a:rPr lang="zh-TW" altLang="en-US" sz="1200" b="0" i="0" u="none" strike="noStrike" kern="1200" baseline="0" dirty="0" smtClean="0">
                <a:solidFill>
                  <a:schemeClr val="tx1"/>
                </a:solidFill>
                <a:latin typeface="+mn-lt"/>
                <a:ea typeface="+mn-ea"/>
                <a:cs typeface="+mn-cs"/>
              </a:rPr>
              <a:t>吳清友：誠品。</a:t>
            </a:r>
          </a:p>
          <a:p>
            <a:r>
              <a:rPr lang="zh-TW" altLang="en-US" sz="1200" b="0" i="0" u="none" strike="noStrike" kern="1200" baseline="0" dirty="0" smtClean="0">
                <a:solidFill>
                  <a:schemeClr val="tx1"/>
                </a:solidFill>
                <a:latin typeface="+mn-lt"/>
                <a:ea typeface="+mn-ea"/>
                <a:cs typeface="+mn-cs"/>
              </a:rPr>
              <a:t>　　誠品以書店結合文創，與超過一百個臺灣文創品牌、四十位臺灣設計師合作，將人文、藝術、創意融入生活，提供人們了解在地文化。</a:t>
            </a:r>
          </a:p>
          <a:p>
            <a:r>
              <a:rPr lang="zh-TW" altLang="en-US" sz="1200" b="0" i="0" u="none" strike="noStrike" kern="1200" baseline="0" dirty="0" smtClean="0">
                <a:solidFill>
                  <a:schemeClr val="tx1"/>
                </a:solidFill>
                <a:latin typeface="+mn-lt"/>
                <a:ea typeface="+mn-ea"/>
                <a:cs typeface="+mn-cs"/>
              </a:rPr>
              <a:t>　　吳清友以「人文．藝術．創意．生活」做為經營企業的理念，因為不是以經濟效益、獲利為首要考量，因此誠品虧損了十五年，但他堅持理念，希望把人文藝術帶給大家。經營誠品就像經營生命一樣，他說誠品的終極關懷是人、是生命、是閱讀。更說：「沒有商業，誠品不能活；沒有文化，誠品不想活。」他很慶幸能夠堅守自己的承諾。</a:t>
            </a:r>
          </a:p>
          <a:p>
            <a:r>
              <a:rPr lang="en-US" altLang="zh-TW" sz="1200" b="0" i="0" u="none" strike="noStrike" kern="1200" baseline="0" dirty="0" smtClean="0">
                <a:solidFill>
                  <a:schemeClr val="tx1"/>
                </a:solidFill>
                <a:latin typeface="+mn-lt"/>
                <a:ea typeface="+mn-ea"/>
                <a:cs typeface="+mn-cs"/>
              </a:rPr>
              <a:t>4.</a:t>
            </a:r>
            <a:r>
              <a:rPr lang="zh-TW" altLang="en-US" sz="1200" b="0" i="0" u="none" strike="noStrike" kern="1200" baseline="0" dirty="0" smtClean="0">
                <a:solidFill>
                  <a:schemeClr val="tx1"/>
                </a:solidFill>
                <a:latin typeface="+mn-lt"/>
                <a:ea typeface="+mn-ea"/>
                <a:cs typeface="+mn-cs"/>
              </a:rPr>
              <a:t>李銘煌：春一枝</a:t>
            </a:r>
          </a:p>
          <a:p>
            <a:r>
              <a:rPr lang="zh-TW" altLang="en-US" sz="1200" b="0" i="0" u="none" strike="noStrike" kern="1200" baseline="0" dirty="0" smtClean="0">
                <a:solidFill>
                  <a:schemeClr val="tx1"/>
                </a:solidFill>
                <a:latin typeface="+mn-lt"/>
                <a:ea typeface="+mn-ea"/>
                <a:cs typeface="+mn-cs"/>
              </a:rPr>
              <a:t>　　李銘煌於二○○八年成立「春一枝」冰棒事業，初衷是為了解決臺灣果農的經濟困境。出生於臺北的李銘煌因為喜歡臺東的山明水秀，決定長住當地，後來他發現臺東縣 鹿野鄉農民種植的水果，有時候因為生產過量，導致售價低迷，入不敷出；或是因為水果過熟，無法進入市場販售而必須棄置，因此他決定用農民生產的水果來製作冰棒。</a:t>
            </a:r>
          </a:p>
          <a:p>
            <a:r>
              <a:rPr lang="zh-TW" altLang="en-US" sz="1200" b="0" i="0" u="none" strike="noStrike" kern="1200" baseline="0" dirty="0" smtClean="0">
                <a:solidFill>
                  <a:schemeClr val="tx1"/>
                </a:solidFill>
                <a:latin typeface="+mn-lt"/>
                <a:ea typeface="+mn-ea"/>
                <a:cs typeface="+mn-cs"/>
              </a:rPr>
              <a:t>　　李銘煌秉持友善交易的理念，不剝削農民，以市場價格向農民收購正熟而無法在市場銷售的季節性水果。另外，以純手工的方式製造冰棒，這需要大量的人力，藉此提供當地就業機會。春一枝的產品標榜百分之百使用臺灣水果，純手工製作無添加物，既吃進健康又能關懷農民。</a:t>
            </a:r>
          </a:p>
          <a:p>
            <a:r>
              <a:rPr lang="en-US" altLang="zh-TW" sz="1200" b="0" i="0" u="none" strike="noStrike" kern="1200" baseline="0" dirty="0" smtClean="0">
                <a:solidFill>
                  <a:schemeClr val="tx1"/>
                </a:solidFill>
                <a:latin typeface="+mn-lt"/>
                <a:ea typeface="+mn-ea"/>
                <a:cs typeface="+mn-cs"/>
              </a:rPr>
              <a:t>5.</a:t>
            </a:r>
            <a:r>
              <a:rPr lang="zh-TW" altLang="en-US" sz="1200" b="0" i="0" u="none" strike="noStrike" kern="1200" baseline="0" dirty="0" smtClean="0">
                <a:solidFill>
                  <a:schemeClr val="tx1"/>
                </a:solidFill>
                <a:latin typeface="+mn-lt"/>
                <a:ea typeface="+mn-ea"/>
                <a:cs typeface="+mn-cs"/>
              </a:rPr>
              <a:t>黃瀚：日出禾作</a:t>
            </a:r>
          </a:p>
          <a:p>
            <a:r>
              <a:rPr lang="zh-TW" altLang="en-US" sz="1200" b="0" i="0" u="none" strike="noStrike" kern="1200" baseline="0" dirty="0" smtClean="0">
                <a:solidFill>
                  <a:schemeClr val="tx1"/>
                </a:solidFill>
                <a:latin typeface="+mn-lt"/>
                <a:ea typeface="+mn-ea"/>
                <a:cs typeface="+mn-cs"/>
              </a:rPr>
              <a:t>　　黃瀚是土生土長的臺東人，他在外出唸書之前已經知道自己渴望返鄉務農，又因為長期看到從事農作的親戚們受到化學肥料、藥劑的危害，因此他決定就讀有機農業的相關科系，畢業後返鄉種植稻米。</a:t>
            </a:r>
          </a:p>
          <a:p>
            <a:r>
              <a:rPr lang="zh-TW" altLang="en-US" sz="1200" b="0" i="0" u="none" strike="noStrike" kern="1200" baseline="0" dirty="0" smtClean="0">
                <a:solidFill>
                  <a:schemeClr val="tx1"/>
                </a:solidFill>
                <a:latin typeface="+mn-lt"/>
                <a:ea typeface="+mn-ea"/>
                <a:cs typeface="+mn-cs"/>
              </a:rPr>
              <a:t>　　日出禾作推出的「電光米」，名稱源於黃瀚所居住的關山鎮 電光部落，當地人多以務農維生。黃瀚返鄉之後推廣有機耕種的方式，向農民宣導少用化學肥料及農藥。雖然堅持有機耕種很累，要勤於拔草，黃瀚還特地去研究當地的土壤、氣候、環境與米種生長特性。這樣使他的心裡覺得踏實，對土地盡了一份力，對消費者負起責任，他希望農民能夠有穩定的收入，又能健康、快樂地工作。</a:t>
            </a:r>
            <a:endParaRPr lang="zh-TW" altLang="en-US" dirty="0"/>
          </a:p>
        </p:txBody>
      </p:sp>
      <p:sp>
        <p:nvSpPr>
          <p:cNvPr id="4" name="投影片編號版面配置區 3"/>
          <p:cNvSpPr>
            <a:spLocks noGrp="1"/>
          </p:cNvSpPr>
          <p:nvPr>
            <p:ph type="sldNum" sz="quarter" idx="10"/>
          </p:nvPr>
        </p:nvSpPr>
        <p:spPr/>
        <p:txBody>
          <a:bodyPr/>
          <a:lstStyle/>
          <a:p>
            <a:fld id="{96DB32B4-9E3E-4428-8090-4FC0B50A6333}" type="slidenum">
              <a:rPr lang="zh-TW" altLang="en-US" smtClean="0"/>
              <a:t>141</a:t>
            </a:fld>
            <a:endParaRPr lang="zh-TW" altLang="en-US"/>
          </a:p>
        </p:txBody>
      </p:sp>
    </p:spTree>
    <p:extLst>
      <p:ext uri="{BB962C8B-B14F-4D97-AF65-F5344CB8AC3E}">
        <p14:creationId xmlns:p14="http://schemas.microsoft.com/office/powerpoint/2010/main" val="39882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dirty="0"/>
              <a:t>推薦影片：</a:t>
            </a:r>
            <a:r>
              <a:rPr kumimoji="1" lang="en-US" altLang="zh-TW" sz="1200" dirty="0"/>
              <a:t> 【</a:t>
            </a:r>
            <a:r>
              <a:rPr kumimoji="1" lang="zh-TW" altLang="en-US" sz="1200" dirty="0"/>
              <a:t>青春愛讀書</a:t>
            </a:r>
            <a:r>
              <a:rPr kumimoji="1" lang="en-US" altLang="zh-TW" sz="1200" dirty="0"/>
              <a:t>】20160910 - </a:t>
            </a:r>
            <a:r>
              <a:rPr kumimoji="1" lang="zh-TW" altLang="en-US" sz="1200" dirty="0"/>
              <a:t>第九味 </a:t>
            </a:r>
            <a:r>
              <a:rPr kumimoji="1" lang="en-US" altLang="zh-TW" sz="1200" dirty="0"/>
              <a:t>- </a:t>
            </a:r>
            <a:r>
              <a:rPr kumimoji="1" lang="zh-TW" altLang="en-US" sz="1200" dirty="0"/>
              <a:t>徐國能</a:t>
            </a:r>
            <a:endParaRPr lang="en-US" altLang="zh-TW" sz="1200" dirty="0">
              <a:solidFill>
                <a:srgbClr val="000000"/>
              </a:solidFill>
              <a:latin typeface="微軟正黑體"/>
              <a:ea typeface="微軟正黑體"/>
              <a:cs typeface="微軟正黑體"/>
            </a:endParaRPr>
          </a:p>
          <a:p>
            <a:r>
              <a:rPr lang="zh-TW" altLang="en-US" sz="1200" dirty="0" smtClean="0">
                <a:solidFill>
                  <a:srgbClr val="000000"/>
                </a:solidFill>
                <a:latin typeface="微軟正黑體"/>
                <a:ea typeface="微軟正黑體"/>
                <a:cs typeface="微軟正黑體"/>
              </a:rPr>
              <a:t>建議</a:t>
            </a:r>
            <a:r>
              <a:rPr lang="zh-TW" altLang="en-US" sz="1200" dirty="0">
                <a:solidFill>
                  <a:srgbClr val="000000"/>
                </a:solidFill>
                <a:latin typeface="微軟正黑體"/>
                <a:ea typeface="微軟正黑體"/>
                <a:cs typeface="微軟正黑體"/>
              </a:rPr>
              <a:t>播放片段 </a:t>
            </a:r>
            <a:r>
              <a:rPr lang="en-US" altLang="zh-TW" sz="1200" dirty="0">
                <a:solidFill>
                  <a:srgbClr val="000000"/>
                </a:solidFill>
                <a:latin typeface="微軟正黑體"/>
                <a:ea typeface="微軟正黑體"/>
                <a:cs typeface="微軟正黑體"/>
              </a:rPr>
              <a:t>14:55~16:33</a:t>
            </a:r>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143</a:t>
            </a:fld>
            <a:endParaRPr lang="zh-TW" altLang="en-US"/>
          </a:p>
        </p:txBody>
      </p:sp>
    </p:spTree>
    <p:extLst>
      <p:ext uri="{BB962C8B-B14F-4D97-AF65-F5344CB8AC3E}">
        <p14:creationId xmlns:p14="http://schemas.microsoft.com/office/powerpoint/2010/main" val="3321550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dirty="0"/>
              <a:t>推薦影片：</a:t>
            </a:r>
            <a:r>
              <a:rPr kumimoji="1" lang="en-US" altLang="zh-TW" sz="1200" dirty="0"/>
              <a:t>【</a:t>
            </a:r>
            <a:r>
              <a:rPr kumimoji="1" lang="zh-TW" altLang="en-US" sz="1200" dirty="0"/>
              <a:t>小時光麵館</a:t>
            </a:r>
            <a:r>
              <a:rPr kumimoji="1" lang="en-US" altLang="zh-TW" sz="1200" dirty="0"/>
              <a:t>】</a:t>
            </a:r>
            <a:r>
              <a:rPr kumimoji="1" lang="zh-TW" altLang="en-US" sz="1200" dirty="0"/>
              <a:t>第七話 黃金遊樂園</a:t>
            </a:r>
            <a:r>
              <a:rPr kumimoji="1" lang="en-US" altLang="zh-TW" sz="1200" dirty="0"/>
              <a:t>-</a:t>
            </a:r>
            <a:r>
              <a:rPr kumimoji="1" lang="zh-TW" altLang="en-US" sz="1200" dirty="0"/>
              <a:t>是兒子童年的心願，也是母親最深的掛念。</a:t>
            </a:r>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144</a:t>
            </a:fld>
            <a:endParaRPr lang="zh-TW" altLang="en-US"/>
          </a:p>
        </p:txBody>
      </p:sp>
    </p:spTree>
    <p:extLst>
      <p:ext uri="{BB962C8B-B14F-4D97-AF65-F5344CB8AC3E}">
        <p14:creationId xmlns:p14="http://schemas.microsoft.com/office/powerpoint/2010/main" val="364031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145</a:t>
            </a:fld>
            <a:endParaRPr lang="zh-TW" altLang="en-US"/>
          </a:p>
        </p:txBody>
      </p:sp>
    </p:spTree>
    <p:extLst>
      <p:ext uri="{BB962C8B-B14F-4D97-AF65-F5344CB8AC3E}">
        <p14:creationId xmlns:p14="http://schemas.microsoft.com/office/powerpoint/2010/main" val="423556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146</a:t>
            </a:fld>
            <a:endParaRPr lang="zh-TW" altLang="en-US"/>
          </a:p>
        </p:txBody>
      </p:sp>
    </p:spTree>
    <p:extLst>
      <p:ext uri="{BB962C8B-B14F-4D97-AF65-F5344CB8AC3E}">
        <p14:creationId xmlns:p14="http://schemas.microsoft.com/office/powerpoint/2010/main" val="285309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30</a:t>
            </a:fld>
            <a:endParaRPr lang="zh-TW" altLang="en-US"/>
          </a:p>
        </p:txBody>
      </p:sp>
    </p:spTree>
    <p:extLst>
      <p:ext uri="{BB962C8B-B14F-4D97-AF65-F5344CB8AC3E}">
        <p14:creationId xmlns:p14="http://schemas.microsoft.com/office/powerpoint/2010/main" val="393170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34</a:t>
            </a:fld>
            <a:endParaRPr lang="zh-TW" altLang="en-US"/>
          </a:p>
        </p:txBody>
      </p:sp>
    </p:spTree>
    <p:extLst>
      <p:ext uri="{BB962C8B-B14F-4D97-AF65-F5344CB8AC3E}">
        <p14:creationId xmlns:p14="http://schemas.microsoft.com/office/powerpoint/2010/main" val="2062245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38</a:t>
            </a:fld>
            <a:endParaRPr lang="zh-TW" altLang="en-US"/>
          </a:p>
        </p:txBody>
      </p:sp>
    </p:spTree>
    <p:extLst>
      <p:ext uri="{BB962C8B-B14F-4D97-AF65-F5344CB8AC3E}">
        <p14:creationId xmlns:p14="http://schemas.microsoft.com/office/powerpoint/2010/main" val="30116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42</a:t>
            </a:fld>
            <a:endParaRPr lang="zh-TW" altLang="en-US"/>
          </a:p>
        </p:txBody>
      </p:sp>
    </p:spTree>
    <p:extLst>
      <p:ext uri="{BB962C8B-B14F-4D97-AF65-F5344CB8AC3E}">
        <p14:creationId xmlns:p14="http://schemas.microsoft.com/office/powerpoint/2010/main" val="288776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70</a:t>
            </a:fld>
            <a:endParaRPr lang="zh-TW" altLang="en-US"/>
          </a:p>
        </p:txBody>
      </p:sp>
    </p:spTree>
    <p:extLst>
      <p:ext uri="{BB962C8B-B14F-4D97-AF65-F5344CB8AC3E}">
        <p14:creationId xmlns:p14="http://schemas.microsoft.com/office/powerpoint/2010/main" val="163220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73</a:t>
            </a:fld>
            <a:endParaRPr lang="zh-TW" altLang="en-US"/>
          </a:p>
        </p:txBody>
      </p:sp>
    </p:spTree>
    <p:extLst>
      <p:ext uri="{BB962C8B-B14F-4D97-AF65-F5344CB8AC3E}">
        <p14:creationId xmlns:p14="http://schemas.microsoft.com/office/powerpoint/2010/main" val="189869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6DB32B4-9E3E-4428-8090-4FC0B50A6333}" type="slidenum">
              <a:rPr lang="zh-TW" altLang="en-US" smtClean="0"/>
              <a:t>74</a:t>
            </a:fld>
            <a:endParaRPr lang="zh-TW" altLang="en-US"/>
          </a:p>
        </p:txBody>
      </p:sp>
    </p:spTree>
    <p:extLst>
      <p:ext uri="{BB962C8B-B14F-4D97-AF65-F5344CB8AC3E}">
        <p14:creationId xmlns:p14="http://schemas.microsoft.com/office/powerpoint/2010/main" val="201051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13.xml"/><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13.xml"/><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slide" Target="../slides/slide2.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5.xml"/><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slide" Target="../slides/slide2.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slide" Target="../slides/slide13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slide" Target="../slides/slide142.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slide" Target="../slides/slide2.xml"/><Relationship Id="rId5" Type="http://schemas.openxmlformats.org/officeDocument/2006/relationships/slide" Target="../slides/slide25.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142.xml"/><Relationship Id="rId3" Type="http://schemas.openxmlformats.org/officeDocument/2006/relationships/slide" Target="../slides/slide3.xml"/><Relationship Id="rId7" Type="http://schemas.openxmlformats.org/officeDocument/2006/relationships/slide" Target="../slides/slide132.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slide" Target="../slides/slide25.xml"/><Relationship Id="rId5" Type="http://schemas.openxmlformats.org/officeDocument/2006/relationships/slide" Target="../slides/slide13.xml"/><Relationship Id="rId4" Type="http://schemas.openxmlformats.org/officeDocument/2006/relationships/slide" Target="../slides/slide5.xml"/><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5.xml"/><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5.xml"/><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5.xml"/><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slide" Target="../slides/slide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章首">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1E5C53FA-8F3E-42A9-A665-E9EA57CE5C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6330"/>
          <a:stretch/>
        </p:blipFill>
        <p:spPr>
          <a:xfrm>
            <a:off x="0" y="0"/>
            <a:ext cx="5537200" cy="5143500"/>
          </a:xfrm>
          <a:prstGeom prst="rect">
            <a:avLst/>
          </a:prstGeom>
        </p:spPr>
      </p:pic>
      <p:grpSp>
        <p:nvGrpSpPr>
          <p:cNvPr id="12" name="群組 11">
            <a:extLst>
              <a:ext uri="{FF2B5EF4-FFF2-40B4-BE49-F238E27FC236}">
                <a16:creationId xmlns:a16="http://schemas.microsoft.com/office/drawing/2014/main" id="{D648F996-3C00-4F58-B2F1-4F0354C529A8}"/>
              </a:ext>
            </a:extLst>
          </p:cNvPr>
          <p:cNvGrpSpPr/>
          <p:nvPr userDrawn="1"/>
        </p:nvGrpSpPr>
        <p:grpSpPr>
          <a:xfrm>
            <a:off x="748389" y="508361"/>
            <a:ext cx="553998" cy="1018199"/>
            <a:chOff x="1113196" y="417906"/>
            <a:chExt cx="553998" cy="1018199"/>
          </a:xfrm>
        </p:grpSpPr>
        <p:sp>
          <p:nvSpPr>
            <p:cNvPr id="13" name="圓角矩形 2">
              <a:extLst>
                <a:ext uri="{FF2B5EF4-FFF2-40B4-BE49-F238E27FC236}">
                  <a16:creationId xmlns:a16="http://schemas.microsoft.com/office/drawing/2014/main" id="{A225E278-52A2-4A57-B502-0E48DC09A5DC}"/>
                </a:ext>
              </a:extLst>
            </p:cNvPr>
            <p:cNvSpPr/>
            <p:nvPr userDrawn="1"/>
          </p:nvSpPr>
          <p:spPr>
            <a:xfrm>
              <a:off x="1179548" y="417906"/>
              <a:ext cx="421293" cy="1018199"/>
            </a:xfrm>
            <a:prstGeom prst="roundRect">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b="1"/>
            </a:p>
          </p:txBody>
        </p:sp>
        <p:sp>
          <p:nvSpPr>
            <p:cNvPr id="16" name="TextBox 9">
              <a:extLst>
                <a:ext uri="{FF2B5EF4-FFF2-40B4-BE49-F238E27FC236}">
                  <a16:creationId xmlns:a16="http://schemas.microsoft.com/office/drawing/2014/main" id="{B9DDF13C-9F65-4040-B615-E8F6998C8245}"/>
                </a:ext>
              </a:extLst>
            </p:cNvPr>
            <p:cNvSpPr txBox="1"/>
            <p:nvPr userDrawn="1"/>
          </p:nvSpPr>
          <p:spPr>
            <a:xfrm>
              <a:off x="1113196" y="417906"/>
              <a:ext cx="553998" cy="1018199"/>
            </a:xfrm>
            <a:prstGeom prst="rect">
              <a:avLst/>
            </a:prstGeom>
            <a:noFill/>
            <a:ln>
              <a:noFill/>
            </a:ln>
          </p:spPr>
          <p:txBody>
            <a:bodyPr vert="eaVert" wrap="square" rtlCol="0" anchor="ctr">
              <a:spAutoFit/>
            </a:bodyPr>
            <a:lstStyle>
              <a:defPPr>
                <a:defRPr lang="zh-TW"/>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a:lstStyle>
            <a:p>
              <a:r>
                <a:rPr lang="zh-TW" altLang="en-US" sz="2400" b="1" dirty="0">
                  <a:solidFill>
                    <a:srgbClr val="231815"/>
                  </a:solidFill>
                  <a:latin typeface="微軟正黑體" panose="020B0604030504040204" pitchFamily="34" charset="-120"/>
                  <a:ea typeface="微軟正黑體" panose="020B0604030504040204" pitchFamily="34" charset="-120"/>
                </a:rPr>
                <a:t>第二課</a:t>
              </a:r>
              <a:endParaRPr lang="zh-CN" altLang="en-US" sz="2400" b="1" dirty="0">
                <a:solidFill>
                  <a:srgbClr val="231815"/>
                </a:solidFill>
                <a:latin typeface="微軟正黑體" panose="020B0604030504040204" pitchFamily="34" charset="-120"/>
                <a:ea typeface="微軟正黑體" panose="020B0604030504040204" pitchFamily="34" charset="-120"/>
              </a:endParaRPr>
            </a:p>
          </p:txBody>
        </p:sp>
      </p:grpSp>
      <p:sp>
        <p:nvSpPr>
          <p:cNvPr id="7" name="TextBox 9">
            <a:extLst>
              <a:ext uri="{FF2B5EF4-FFF2-40B4-BE49-F238E27FC236}">
                <a16:creationId xmlns:a16="http://schemas.microsoft.com/office/drawing/2014/main" id="{092DCBEF-63C4-4297-82A8-96AA771C158D}"/>
              </a:ext>
            </a:extLst>
          </p:cNvPr>
          <p:cNvSpPr txBox="1"/>
          <p:nvPr userDrawn="1"/>
        </p:nvSpPr>
        <p:spPr>
          <a:xfrm>
            <a:off x="2552696" y="2848417"/>
            <a:ext cx="553998" cy="1109629"/>
          </a:xfrm>
          <a:prstGeom prst="rect">
            <a:avLst/>
          </a:prstGeom>
          <a:noFill/>
          <a:ln>
            <a:noFill/>
          </a:ln>
        </p:spPr>
        <p:txBody>
          <a:bodyPr vert="eaVert" wrap="square" rtlCol="0" anchor="ctr">
            <a:spAutoFit/>
          </a:bodyPr>
          <a:lstStyle>
            <a:defPPr>
              <a:defRPr lang="zh-TW"/>
            </a:defPPr>
            <a:lvl1pPr defTabSz="685732">
              <a:defRPr sz="3200">
                <a:solidFill>
                  <a:srgbClr val="857B76"/>
                </a:solidFill>
                <a:latin typeface="微軟正黑體" panose="020B0604030504040204" pitchFamily="34" charset="-120"/>
                <a:ea typeface="微軟正黑體" panose="020B0604030504040204" pitchFamily="34" charset="-120"/>
              </a:defRPr>
            </a:lvl1pPr>
            <a:lvl2pPr marL="342866" defTabSz="685732">
              <a:defRPr sz="1400"/>
            </a:lvl2pPr>
            <a:lvl3pPr marL="685732" defTabSz="685732">
              <a:defRPr sz="1400"/>
            </a:lvl3pPr>
            <a:lvl4pPr marL="1028598" defTabSz="685732">
              <a:defRPr sz="1400"/>
            </a:lvl4pPr>
            <a:lvl5pPr marL="1371464" defTabSz="685732">
              <a:defRPr sz="1400"/>
            </a:lvl5pPr>
            <a:lvl6pPr marL="1714331" defTabSz="685732">
              <a:defRPr sz="1400"/>
            </a:lvl6pPr>
            <a:lvl7pPr marL="2057195" defTabSz="685732">
              <a:defRPr sz="1400"/>
            </a:lvl7pPr>
            <a:lvl8pPr marL="2400060" defTabSz="685732">
              <a:defRPr sz="1400"/>
            </a:lvl8pPr>
            <a:lvl9pPr marL="2742926" defTabSz="685732">
              <a:defRPr sz="1400"/>
            </a:lvl9pPr>
          </a:lstStyle>
          <a:p>
            <a:pPr lvl="0" algn="dist"/>
            <a:r>
              <a:rPr lang="zh-TW" altLang="en-US" sz="2400" b="0" i="0" u="none" strike="noStrike" kern="1200" baseline="0" dirty="0">
                <a:solidFill>
                  <a:schemeClr val="tx1"/>
                </a:solidFill>
                <a:latin typeface="微軟正黑體" panose="020B0604030504040204" pitchFamily="34" charset="-120"/>
                <a:ea typeface="微軟正黑體" panose="020B0604030504040204" pitchFamily="34" charset="-120"/>
                <a:cs typeface="+mn-cs"/>
              </a:rPr>
              <a:t>徐國能</a:t>
            </a:r>
            <a:endParaRPr lang="zh-CN" altLang="en-US" sz="2400" b="0" dirty="0">
              <a:solidFill>
                <a:schemeClr val="tx1"/>
              </a:solidFill>
            </a:endParaRPr>
          </a:p>
        </p:txBody>
      </p:sp>
      <p:pic>
        <p:nvPicPr>
          <p:cNvPr id="9" name="圖片 8">
            <a:extLst>
              <a:ext uri="{FF2B5EF4-FFF2-40B4-BE49-F238E27FC236}">
                <a16:creationId xmlns:a16="http://schemas.microsoft.com/office/drawing/2014/main" id="{95EE737D-5FF7-46CA-A23E-289E5D2C079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7783" y="4571783"/>
            <a:ext cx="1105806" cy="381145"/>
          </a:xfrm>
          <a:prstGeom prst="rect">
            <a:avLst/>
          </a:prstGeom>
        </p:spPr>
      </p:pic>
      <p:pic>
        <p:nvPicPr>
          <p:cNvPr id="8" name="圖片 7">
            <a:extLst>
              <a:ext uri="{FF2B5EF4-FFF2-40B4-BE49-F238E27FC236}">
                <a16:creationId xmlns:a16="http://schemas.microsoft.com/office/drawing/2014/main" id="{53C7C2A6-1734-409B-BA89-61F2BF80E9F6}"/>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577532" y="1066038"/>
            <a:ext cx="799345" cy="2439708"/>
          </a:xfrm>
          <a:prstGeom prst="rect">
            <a:avLst/>
          </a:prstGeom>
        </p:spPr>
      </p:pic>
      <p:pic>
        <p:nvPicPr>
          <p:cNvPr id="10" name="圖片 9">
            <a:extLst>
              <a:ext uri="{FF2B5EF4-FFF2-40B4-BE49-F238E27FC236}">
                <a16:creationId xmlns:a16="http://schemas.microsoft.com/office/drawing/2014/main" id="{873EF39D-1F40-4EEC-8380-92ED57646258}"/>
              </a:ext>
            </a:extLst>
          </p:cNvPr>
          <p:cNvPicPr>
            <a:picLocks noChangeAspect="1"/>
          </p:cNvPicPr>
          <p:nvPr userDrawn="1"/>
        </p:nvPicPr>
        <p:blipFill>
          <a:blip r:embed="rId6"/>
          <a:stretch>
            <a:fillRect/>
          </a:stretch>
        </p:blipFill>
        <p:spPr>
          <a:xfrm>
            <a:off x="3580001" y="0"/>
            <a:ext cx="5563999" cy="5143500"/>
          </a:xfrm>
          <a:prstGeom prst="rect">
            <a:avLst/>
          </a:prstGeom>
        </p:spPr>
      </p:pic>
    </p:spTree>
    <p:extLst>
      <p:ext uri="{BB962C8B-B14F-4D97-AF65-F5344CB8AC3E}">
        <p14:creationId xmlns:p14="http://schemas.microsoft.com/office/powerpoint/2010/main" val="3802702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題解隱藏片2">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87E09042-023F-4F2D-B31F-43212E1E5B17}"/>
              </a:ext>
            </a:extLst>
          </p:cNvPr>
          <p:cNvSpPr/>
          <p:nvPr userDrawn="1"/>
        </p:nvSpPr>
        <p:spPr>
          <a:xfrm>
            <a:off x="0" y="-1"/>
            <a:ext cx="9144000" cy="5152285"/>
          </a:xfrm>
          <a:prstGeom prst="rect">
            <a:avLst/>
          </a:pr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12" name="矩形 11">
            <a:extLst>
              <a:ext uri="{FF2B5EF4-FFF2-40B4-BE49-F238E27FC236}">
                <a16:creationId xmlns:a16="http://schemas.microsoft.com/office/drawing/2014/main" id="{285C74B9-C26E-467D-8CF2-9312CF6B845E}"/>
              </a:ext>
            </a:extLst>
          </p:cNvPr>
          <p:cNvSpPr/>
          <p:nvPr userDrawn="1"/>
        </p:nvSpPr>
        <p:spPr>
          <a:xfrm>
            <a:off x="170099" y="232797"/>
            <a:ext cx="8770150" cy="4644003"/>
          </a:xfrm>
          <a:prstGeom prst="rect">
            <a:avLst/>
          </a:prstGeom>
          <a:solidFill>
            <a:srgbClr val="FDFBFD"/>
          </a:solidFill>
          <a:ln w="38100" cap="flat" cmpd="sng" algn="ctr">
            <a:solidFill>
              <a:srgbClr val="E3DCCA"/>
            </a:solidFill>
            <a:prstDash val="solid"/>
            <a:miter lim="800000"/>
          </a:ln>
          <a:effectLst/>
        </p:spPr>
        <p:txBody>
          <a:bodyPr rtlCol="0" anchor="ctr"/>
          <a:lstStyle/>
          <a:p>
            <a:pPr algn="ctr" defTabSz="685800"/>
            <a:endParaRPr lang="zh-TW" altLang="en-US" kern="0">
              <a:solidFill>
                <a:prstClr val="white"/>
              </a:solidFill>
            </a:endParaRPr>
          </a:p>
        </p:txBody>
      </p:sp>
      <p:sp>
        <p:nvSpPr>
          <p:cNvPr id="15" name="矩形 14">
            <a:extLst>
              <a:ext uri="{FF2B5EF4-FFF2-40B4-BE49-F238E27FC236}">
                <a16:creationId xmlns:a16="http://schemas.microsoft.com/office/drawing/2014/main" id="{FCEBBDCE-ACA6-48CF-A3A9-7EFF087548D2}"/>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2</a:t>
            </a:r>
            <a:endParaRPr lang="zh-TW" altLang="en-US" sz="2000" b="1" dirty="0">
              <a:latin typeface="微軟正黑體" panose="020B0604030504040204" pitchFamily="34" charset="-120"/>
              <a:ea typeface="微軟正黑體" panose="020B0604030504040204" pitchFamily="34" charset="-120"/>
            </a:endParaRPr>
          </a:p>
        </p:txBody>
      </p:sp>
      <p:sp>
        <p:nvSpPr>
          <p:cNvPr id="16" name="文本框 328">
            <a:hlinkClick r:id="rId2" action="ppaction://hlinksldjump"/>
            <a:extLst>
              <a:ext uri="{FF2B5EF4-FFF2-40B4-BE49-F238E27FC236}">
                <a16:creationId xmlns:a16="http://schemas.microsoft.com/office/drawing/2014/main" id="{3EC5BB9C-46A3-417E-9D75-485AE8AF0B69}"/>
              </a:ext>
            </a:extLst>
          </p:cNvPr>
          <p:cNvSpPr txBox="1"/>
          <p:nvPr userDrawn="1"/>
        </p:nvSpPr>
        <p:spPr>
          <a:xfrm>
            <a:off x="0"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sp>
        <p:nvSpPr>
          <p:cNvPr id="17" name="文本框 328">
            <a:hlinkClick r:id="rId3" action="ppaction://hlinksldjump"/>
            <a:extLst>
              <a:ext uri="{FF2B5EF4-FFF2-40B4-BE49-F238E27FC236}">
                <a16:creationId xmlns:a16="http://schemas.microsoft.com/office/drawing/2014/main" id="{77DBE86C-6419-4E81-B9B3-D8950B94A5EB}"/>
              </a:ext>
            </a:extLst>
          </p:cNvPr>
          <p:cNvSpPr txBox="1"/>
          <p:nvPr userDrawn="1"/>
        </p:nvSpPr>
        <p:spPr>
          <a:xfrm>
            <a:off x="-1" y="1121710"/>
            <a:ext cx="297518" cy="510993"/>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a:solidFill>
                  <a:schemeClr val="bg1"/>
                </a:solidFill>
                <a:latin typeface="微軟正黑體" pitchFamily="34" charset="-120"/>
                <a:ea typeface="微軟正黑體" pitchFamily="34" charset="-120"/>
              </a:rPr>
              <a:t>題解</a:t>
            </a:r>
            <a:endParaRPr lang="zh-TW" altLang="en-US" sz="1600" kern="0" dirty="0">
              <a:solidFill>
                <a:schemeClr val="bg1"/>
              </a:solidFill>
              <a:latin typeface="微軟正黑體" pitchFamily="34" charset="-120"/>
              <a:ea typeface="微軟正黑體" pitchFamily="34" charset="-120"/>
            </a:endParaRPr>
          </a:p>
        </p:txBody>
      </p:sp>
      <p:pic>
        <p:nvPicPr>
          <p:cNvPr id="19" name="圖片 18">
            <a:extLst>
              <a:ext uri="{FF2B5EF4-FFF2-40B4-BE49-F238E27FC236}">
                <a16:creationId xmlns:a16="http://schemas.microsoft.com/office/drawing/2014/main" id="{2636F0CC-0B2C-4771-BB7E-DCAC21D3473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spTree>
    <p:extLst>
      <p:ext uri="{BB962C8B-B14F-4D97-AF65-F5344CB8AC3E}">
        <p14:creationId xmlns:p14="http://schemas.microsoft.com/office/powerpoint/2010/main" val="3248270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題解隱藏片">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6CF0F499-2C37-478D-A1FB-5B857667FFDE}"/>
              </a:ext>
            </a:extLst>
          </p:cNvPr>
          <p:cNvSpPr/>
          <p:nvPr userDrawn="1"/>
        </p:nvSpPr>
        <p:spPr>
          <a:xfrm>
            <a:off x="0" y="-1"/>
            <a:ext cx="9144000" cy="5152285"/>
          </a:xfrm>
          <a:prstGeom prst="rect">
            <a:avLst/>
          </a:pr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pic>
        <p:nvPicPr>
          <p:cNvPr id="2" name="圖片 1">
            <a:extLst>
              <a:ext uri="{FF2B5EF4-FFF2-40B4-BE49-F238E27FC236}">
                <a16:creationId xmlns:a16="http://schemas.microsoft.com/office/drawing/2014/main" id="{2BD514EF-3AC3-40A4-A903-17050ADA73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90"/>
          <a:stretch/>
        </p:blipFill>
        <p:spPr>
          <a:xfrm>
            <a:off x="167258" y="0"/>
            <a:ext cx="8809484" cy="4887501"/>
          </a:xfrm>
          <a:prstGeom prst="rect">
            <a:avLst/>
          </a:prstGeom>
        </p:spPr>
      </p:pic>
      <p:sp>
        <p:nvSpPr>
          <p:cNvPr id="12" name="矩形 11">
            <a:extLst>
              <a:ext uri="{FF2B5EF4-FFF2-40B4-BE49-F238E27FC236}">
                <a16:creationId xmlns:a16="http://schemas.microsoft.com/office/drawing/2014/main" id="{8295FBAA-DC17-4CC3-B514-A47A9E3A7694}"/>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2</a:t>
            </a:r>
            <a:endParaRPr lang="zh-TW" altLang="en-US" sz="2000" b="1" dirty="0">
              <a:latin typeface="微軟正黑體" panose="020B0604030504040204" pitchFamily="34" charset="-120"/>
              <a:ea typeface="微軟正黑體" panose="020B0604030504040204" pitchFamily="34" charset="-120"/>
            </a:endParaRPr>
          </a:p>
        </p:txBody>
      </p:sp>
      <p:sp>
        <p:nvSpPr>
          <p:cNvPr id="13" name="文本框 328">
            <a:hlinkClick r:id="rId3" action="ppaction://hlinksldjump"/>
            <a:extLst>
              <a:ext uri="{FF2B5EF4-FFF2-40B4-BE49-F238E27FC236}">
                <a16:creationId xmlns:a16="http://schemas.microsoft.com/office/drawing/2014/main" id="{B790B018-D859-4405-B665-5FF658179ED9}"/>
              </a:ext>
            </a:extLst>
          </p:cNvPr>
          <p:cNvSpPr txBox="1"/>
          <p:nvPr userDrawn="1"/>
        </p:nvSpPr>
        <p:spPr>
          <a:xfrm>
            <a:off x="-1" y="875859"/>
            <a:ext cx="297518" cy="510993"/>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a:solidFill>
                  <a:schemeClr val="bg1"/>
                </a:solidFill>
                <a:latin typeface="微軟正黑體" pitchFamily="34" charset="-120"/>
                <a:ea typeface="微軟正黑體" pitchFamily="34" charset="-120"/>
              </a:rPr>
              <a:t>題解</a:t>
            </a:r>
            <a:endParaRPr lang="zh-TW" altLang="en-US" sz="1600" kern="0" dirty="0">
              <a:solidFill>
                <a:schemeClr val="bg1"/>
              </a:solidFill>
              <a:latin typeface="微軟正黑體" pitchFamily="34" charset="-120"/>
              <a:ea typeface="微軟正黑體" pitchFamily="34" charset="-120"/>
            </a:endParaRPr>
          </a:p>
        </p:txBody>
      </p:sp>
      <p:pic>
        <p:nvPicPr>
          <p:cNvPr id="11" name="圖片 10">
            <a:extLst>
              <a:ext uri="{FF2B5EF4-FFF2-40B4-BE49-F238E27FC236}">
                <a16:creationId xmlns:a16="http://schemas.microsoft.com/office/drawing/2014/main" id="{6CBC9DF7-4EBB-4DA9-9FB1-1B2528A2514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pic>
        <p:nvPicPr>
          <p:cNvPr id="16" name="圖片 15">
            <a:extLst>
              <a:ext uri="{FF2B5EF4-FFF2-40B4-BE49-F238E27FC236}">
                <a16:creationId xmlns:a16="http://schemas.microsoft.com/office/drawing/2014/main" id="{DD67FD79-6562-445C-AE23-EACA992985D3}"/>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Tree>
    <p:extLst>
      <p:ext uri="{BB962C8B-B14F-4D97-AF65-F5344CB8AC3E}">
        <p14:creationId xmlns:p14="http://schemas.microsoft.com/office/powerpoint/2010/main" val="4280251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作者介紹內文">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4C764865-B007-4A12-83BA-0C538159E27B}"/>
              </a:ext>
            </a:extLst>
          </p:cNvPr>
          <p:cNvSpPr/>
          <p:nvPr userDrawn="1"/>
        </p:nvSpPr>
        <p:spPr>
          <a:xfrm>
            <a:off x="0" y="-1"/>
            <a:ext cx="9144000" cy="5152285"/>
          </a:xfrm>
          <a:prstGeom prst="rect">
            <a:avLst/>
          </a:prstGeom>
          <a:solidFill>
            <a:srgbClr val="FD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9" name="矩形 8">
            <a:extLst>
              <a:ext uri="{FF2B5EF4-FFF2-40B4-BE49-F238E27FC236}">
                <a16:creationId xmlns:a16="http://schemas.microsoft.com/office/drawing/2014/main" id="{0CA2D8A4-EBC4-42BC-A45B-A658E54194C5}"/>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3</a:t>
            </a:r>
            <a:endParaRPr lang="zh-TW" altLang="en-US" sz="2000" b="1" dirty="0">
              <a:latin typeface="微軟正黑體" panose="020B0604030504040204" pitchFamily="34" charset="-120"/>
              <a:ea typeface="微軟正黑體" panose="020B0604030504040204" pitchFamily="34" charset="-120"/>
            </a:endParaRPr>
          </a:p>
        </p:txBody>
      </p:sp>
      <p:sp>
        <p:nvSpPr>
          <p:cNvPr id="11" name="文本框 328">
            <a:hlinkClick r:id="rId2" action="ppaction://hlinksldjump"/>
            <a:extLst>
              <a:ext uri="{FF2B5EF4-FFF2-40B4-BE49-F238E27FC236}">
                <a16:creationId xmlns:a16="http://schemas.microsoft.com/office/drawing/2014/main" id="{182C0F8C-06D8-4783-860B-B79120F835AA}"/>
              </a:ext>
            </a:extLst>
          </p:cNvPr>
          <p:cNvSpPr txBox="1"/>
          <p:nvPr userDrawn="1"/>
        </p:nvSpPr>
        <p:spPr>
          <a:xfrm>
            <a:off x="-1" y="1121710"/>
            <a:ext cx="297518" cy="915332"/>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作者介紹</a:t>
            </a:r>
            <a:endParaRPr lang="en-US" altLang="zh-TW" sz="1600" kern="0" dirty="0">
              <a:solidFill>
                <a:schemeClr val="bg1"/>
              </a:solidFill>
              <a:latin typeface="微軟正黑體" pitchFamily="34" charset="-120"/>
              <a:ea typeface="微軟正黑體" pitchFamily="34" charset="-120"/>
            </a:endParaRPr>
          </a:p>
        </p:txBody>
      </p:sp>
      <p:pic>
        <p:nvPicPr>
          <p:cNvPr id="12" name="圖片 11">
            <a:extLst>
              <a:ext uri="{FF2B5EF4-FFF2-40B4-BE49-F238E27FC236}">
                <a16:creationId xmlns:a16="http://schemas.microsoft.com/office/drawing/2014/main" id="{2BB2416B-C1A0-40FB-ABE6-ACA0E98222C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pic>
        <p:nvPicPr>
          <p:cNvPr id="8" name="圖片 7" descr="一張含有 鋼琴, 桌 的圖片&#10;&#10;自動產生的描述">
            <a:extLst>
              <a:ext uri="{FF2B5EF4-FFF2-40B4-BE49-F238E27FC236}">
                <a16:creationId xmlns:a16="http://schemas.microsoft.com/office/drawing/2014/main" id="{600D415D-747C-4C22-8512-A8F2E6F4D48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
        <p:nvSpPr>
          <p:cNvPr id="10" name="文本框 328">
            <a:hlinkClick r:id="rId5" action="ppaction://hlinksldjump"/>
            <a:extLst>
              <a:ext uri="{FF2B5EF4-FFF2-40B4-BE49-F238E27FC236}">
                <a16:creationId xmlns:a16="http://schemas.microsoft.com/office/drawing/2014/main" id="{EA2B510C-F025-4E3B-B2C8-031405E173AB}"/>
              </a:ext>
            </a:extLst>
          </p:cNvPr>
          <p:cNvSpPr txBox="1"/>
          <p:nvPr userDrawn="1"/>
        </p:nvSpPr>
        <p:spPr>
          <a:xfrm>
            <a:off x="0"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spTree>
    <p:extLst>
      <p:ext uri="{BB962C8B-B14F-4D97-AF65-F5344CB8AC3E}">
        <p14:creationId xmlns:p14="http://schemas.microsoft.com/office/powerpoint/2010/main" val="1557474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作者介紹隱藏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E141CA27-84C2-49CF-B32E-8502C6EBD770}"/>
              </a:ext>
            </a:extLst>
          </p:cNvPr>
          <p:cNvSpPr/>
          <p:nvPr userDrawn="1"/>
        </p:nvSpPr>
        <p:spPr>
          <a:xfrm>
            <a:off x="0" y="-1"/>
            <a:ext cx="9144000" cy="5152285"/>
          </a:xfrm>
          <a:prstGeom prst="rect">
            <a:avLst/>
          </a:pr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13" name="矩形 12">
            <a:extLst>
              <a:ext uri="{FF2B5EF4-FFF2-40B4-BE49-F238E27FC236}">
                <a16:creationId xmlns:a16="http://schemas.microsoft.com/office/drawing/2014/main" id="{0C606065-9DE1-47AE-A341-9EAE72032671}"/>
              </a:ext>
            </a:extLst>
          </p:cNvPr>
          <p:cNvSpPr/>
          <p:nvPr userDrawn="1"/>
        </p:nvSpPr>
        <p:spPr>
          <a:xfrm>
            <a:off x="170099" y="232797"/>
            <a:ext cx="8770150" cy="4644003"/>
          </a:xfrm>
          <a:prstGeom prst="rect">
            <a:avLst/>
          </a:prstGeom>
          <a:solidFill>
            <a:srgbClr val="FDFBFD"/>
          </a:solidFill>
          <a:ln w="38100" cap="flat" cmpd="sng" algn="ctr">
            <a:solidFill>
              <a:srgbClr val="E3DCCA"/>
            </a:solidFill>
            <a:prstDash val="solid"/>
            <a:miter lim="800000"/>
          </a:ln>
          <a:effectLst/>
        </p:spPr>
        <p:txBody>
          <a:bodyPr rtlCol="0" anchor="ctr"/>
          <a:lstStyle/>
          <a:p>
            <a:pPr algn="ctr" defTabSz="685800"/>
            <a:endParaRPr lang="zh-TW" altLang="en-US" kern="0">
              <a:solidFill>
                <a:prstClr val="white"/>
              </a:solidFill>
            </a:endParaRPr>
          </a:p>
        </p:txBody>
      </p:sp>
      <p:sp>
        <p:nvSpPr>
          <p:cNvPr id="18" name="矩形 17">
            <a:extLst>
              <a:ext uri="{FF2B5EF4-FFF2-40B4-BE49-F238E27FC236}">
                <a16:creationId xmlns:a16="http://schemas.microsoft.com/office/drawing/2014/main" id="{B7F28177-7ECE-4936-99FB-BE3ADA2CAD2E}"/>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3</a:t>
            </a:r>
            <a:endParaRPr lang="zh-TW" altLang="en-US" sz="2000" b="1" dirty="0">
              <a:latin typeface="微軟正黑體" panose="020B0604030504040204" pitchFamily="34" charset="-120"/>
              <a:ea typeface="微軟正黑體" panose="020B0604030504040204" pitchFamily="34" charset="-120"/>
            </a:endParaRPr>
          </a:p>
        </p:txBody>
      </p:sp>
      <p:sp>
        <p:nvSpPr>
          <p:cNvPr id="8" name="文本框 328">
            <a:hlinkClick r:id="rId2" action="ppaction://hlinksldjump"/>
            <a:extLst>
              <a:ext uri="{FF2B5EF4-FFF2-40B4-BE49-F238E27FC236}">
                <a16:creationId xmlns:a16="http://schemas.microsoft.com/office/drawing/2014/main" id="{000BA560-B1A9-46F2-9940-4380FA35B054}"/>
              </a:ext>
            </a:extLst>
          </p:cNvPr>
          <p:cNvSpPr txBox="1"/>
          <p:nvPr userDrawn="1"/>
        </p:nvSpPr>
        <p:spPr>
          <a:xfrm>
            <a:off x="-1" y="1121710"/>
            <a:ext cx="297518" cy="915332"/>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作者介紹</a:t>
            </a:r>
            <a:endParaRPr lang="en-US" altLang="zh-TW" sz="1600" kern="0" dirty="0">
              <a:solidFill>
                <a:schemeClr val="bg1"/>
              </a:solidFill>
              <a:latin typeface="微軟正黑體" pitchFamily="34" charset="-120"/>
              <a:ea typeface="微軟正黑體" pitchFamily="34" charset="-120"/>
            </a:endParaRPr>
          </a:p>
        </p:txBody>
      </p:sp>
      <p:pic>
        <p:nvPicPr>
          <p:cNvPr id="9" name="圖片 8">
            <a:extLst>
              <a:ext uri="{FF2B5EF4-FFF2-40B4-BE49-F238E27FC236}">
                <a16:creationId xmlns:a16="http://schemas.microsoft.com/office/drawing/2014/main" id="{B55054A5-5638-4E2A-AA06-76BF2C2F4F0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sp>
        <p:nvSpPr>
          <p:cNvPr id="14" name="文本框 328">
            <a:hlinkClick r:id="rId4" action="ppaction://hlinksldjump"/>
            <a:extLst>
              <a:ext uri="{FF2B5EF4-FFF2-40B4-BE49-F238E27FC236}">
                <a16:creationId xmlns:a16="http://schemas.microsoft.com/office/drawing/2014/main" id="{18789250-3395-4166-B33D-455820A343DC}"/>
              </a:ext>
            </a:extLst>
          </p:cNvPr>
          <p:cNvSpPr txBox="1"/>
          <p:nvPr userDrawn="1"/>
        </p:nvSpPr>
        <p:spPr>
          <a:xfrm>
            <a:off x="0"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pic>
        <p:nvPicPr>
          <p:cNvPr id="17" name="圖片 16">
            <a:extLst>
              <a:ext uri="{FF2B5EF4-FFF2-40B4-BE49-F238E27FC236}">
                <a16:creationId xmlns:a16="http://schemas.microsoft.com/office/drawing/2014/main" id="{28E4B729-DFD8-4CB1-AAC9-D0B1D314C86B}"/>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Tree>
    <p:extLst>
      <p:ext uri="{BB962C8B-B14F-4D97-AF65-F5344CB8AC3E}">
        <p14:creationId xmlns:p14="http://schemas.microsoft.com/office/powerpoint/2010/main" val="3532882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作者介紹隱藏片2">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ACC2C208-EBDB-4015-932C-ADC56ED0CFEA}"/>
              </a:ext>
            </a:extLst>
          </p:cNvPr>
          <p:cNvSpPr/>
          <p:nvPr userDrawn="1"/>
        </p:nvSpPr>
        <p:spPr>
          <a:xfrm>
            <a:off x="0" y="-1"/>
            <a:ext cx="9144000" cy="5152285"/>
          </a:xfrm>
          <a:prstGeom prst="rect">
            <a:avLst/>
          </a:pr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pic>
        <p:nvPicPr>
          <p:cNvPr id="8" name="圖片 7">
            <a:extLst>
              <a:ext uri="{FF2B5EF4-FFF2-40B4-BE49-F238E27FC236}">
                <a16:creationId xmlns:a16="http://schemas.microsoft.com/office/drawing/2014/main" id="{C0B538FE-E1E1-4715-A03A-99D9001DC3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90"/>
          <a:stretch/>
        </p:blipFill>
        <p:spPr>
          <a:xfrm>
            <a:off x="167258" y="0"/>
            <a:ext cx="8809484" cy="4887501"/>
          </a:xfrm>
          <a:prstGeom prst="rect">
            <a:avLst/>
          </a:prstGeom>
        </p:spPr>
      </p:pic>
      <p:sp>
        <p:nvSpPr>
          <p:cNvPr id="12" name="矩形 11">
            <a:extLst>
              <a:ext uri="{FF2B5EF4-FFF2-40B4-BE49-F238E27FC236}">
                <a16:creationId xmlns:a16="http://schemas.microsoft.com/office/drawing/2014/main" id="{8295FBAA-DC17-4CC3-B514-A47A9E3A7694}"/>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3</a:t>
            </a:r>
            <a:endParaRPr lang="zh-TW" altLang="en-US" sz="2000" b="1" dirty="0">
              <a:latin typeface="微軟正黑體" panose="020B0604030504040204" pitchFamily="34" charset="-120"/>
              <a:ea typeface="微軟正黑體" panose="020B0604030504040204" pitchFamily="34" charset="-120"/>
            </a:endParaRPr>
          </a:p>
        </p:txBody>
      </p:sp>
      <p:sp>
        <p:nvSpPr>
          <p:cNvPr id="11" name="文本框 328">
            <a:hlinkClick r:id="rId3" action="ppaction://hlinksldjump"/>
            <a:extLst>
              <a:ext uri="{FF2B5EF4-FFF2-40B4-BE49-F238E27FC236}">
                <a16:creationId xmlns:a16="http://schemas.microsoft.com/office/drawing/2014/main" id="{2144DB61-F892-460A-B334-E48E4D5E8D61}"/>
              </a:ext>
            </a:extLst>
          </p:cNvPr>
          <p:cNvSpPr txBox="1"/>
          <p:nvPr userDrawn="1"/>
        </p:nvSpPr>
        <p:spPr>
          <a:xfrm>
            <a:off x="-1" y="875859"/>
            <a:ext cx="297518" cy="915332"/>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作者介紹</a:t>
            </a:r>
            <a:endParaRPr lang="en-US" altLang="zh-TW" sz="1600" kern="0" dirty="0">
              <a:solidFill>
                <a:schemeClr val="bg1"/>
              </a:solidFill>
              <a:latin typeface="微軟正黑體" pitchFamily="34" charset="-120"/>
              <a:ea typeface="微軟正黑體" pitchFamily="34" charset="-120"/>
            </a:endParaRPr>
          </a:p>
        </p:txBody>
      </p:sp>
      <p:pic>
        <p:nvPicPr>
          <p:cNvPr id="13" name="圖片 12">
            <a:extLst>
              <a:ext uri="{FF2B5EF4-FFF2-40B4-BE49-F238E27FC236}">
                <a16:creationId xmlns:a16="http://schemas.microsoft.com/office/drawing/2014/main" id="{195674F5-0F66-434B-A1BB-37378DC6C78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pic>
        <p:nvPicPr>
          <p:cNvPr id="15" name="圖片 14">
            <a:extLst>
              <a:ext uri="{FF2B5EF4-FFF2-40B4-BE49-F238E27FC236}">
                <a16:creationId xmlns:a16="http://schemas.microsoft.com/office/drawing/2014/main" id="{E50FE3BE-C668-4681-B02F-7DEC9BE3E71E}"/>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Tree>
    <p:extLst>
      <p:ext uri="{BB962C8B-B14F-4D97-AF65-F5344CB8AC3E}">
        <p14:creationId xmlns:p14="http://schemas.microsoft.com/office/powerpoint/2010/main" val="108727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課文探究內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B154DB6-0DC6-490B-B653-1DFE2112D5D1}"/>
              </a:ext>
            </a:extLst>
          </p:cNvPr>
          <p:cNvSpPr/>
          <p:nvPr userDrawn="1"/>
        </p:nvSpPr>
        <p:spPr>
          <a:xfrm>
            <a:off x="0" y="-1"/>
            <a:ext cx="9144000" cy="5152285"/>
          </a:xfrm>
          <a:prstGeom prst="rect">
            <a:avLst/>
          </a:prstGeom>
          <a:solidFill>
            <a:srgbClr val="FD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16" name="文本框 328">
            <a:hlinkClick r:id="rId2" action="ppaction://hlinksldjump"/>
            <a:extLst>
              <a:ext uri="{FF2B5EF4-FFF2-40B4-BE49-F238E27FC236}">
                <a16:creationId xmlns:a16="http://schemas.microsoft.com/office/drawing/2014/main" id="{D0A31463-1EAA-4AA5-A5D6-40650AE31E0C}"/>
              </a:ext>
            </a:extLst>
          </p:cNvPr>
          <p:cNvSpPr txBox="1"/>
          <p:nvPr userDrawn="1"/>
        </p:nvSpPr>
        <p:spPr>
          <a:xfrm>
            <a:off x="0" y="976566"/>
            <a:ext cx="297518" cy="915332"/>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課文探究</a:t>
            </a:r>
            <a:endParaRPr lang="en-US" altLang="zh-TW" sz="1600" kern="0" dirty="0">
              <a:solidFill>
                <a:schemeClr val="bg1"/>
              </a:solidFill>
              <a:latin typeface="微軟正黑體" pitchFamily="34" charset="-120"/>
              <a:ea typeface="微軟正黑體" pitchFamily="34" charset="-120"/>
            </a:endParaRPr>
          </a:p>
        </p:txBody>
      </p:sp>
      <p:pic>
        <p:nvPicPr>
          <p:cNvPr id="9" name="圖片 8">
            <a:extLst>
              <a:ext uri="{FF2B5EF4-FFF2-40B4-BE49-F238E27FC236}">
                <a16:creationId xmlns:a16="http://schemas.microsoft.com/office/drawing/2014/main" id="{9FDB001B-2480-438A-86A3-E61668BC5B3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sp>
        <p:nvSpPr>
          <p:cNvPr id="10" name="文本框 328">
            <a:hlinkClick r:id="rId4" action="ppaction://hlinksldjump"/>
            <a:extLst>
              <a:ext uri="{FF2B5EF4-FFF2-40B4-BE49-F238E27FC236}">
                <a16:creationId xmlns:a16="http://schemas.microsoft.com/office/drawing/2014/main" id="{88971B32-0EAB-445D-810D-07BFEB3DD15D}"/>
              </a:ext>
            </a:extLst>
          </p:cNvPr>
          <p:cNvSpPr txBox="1"/>
          <p:nvPr userDrawn="1"/>
        </p:nvSpPr>
        <p:spPr>
          <a:xfrm>
            <a:off x="0" y="26184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pic>
        <p:nvPicPr>
          <p:cNvPr id="8" name="圖片 7" descr="一張含有 鋼琴, 桌 的圖片&#10;&#10;自動產生的描述">
            <a:extLst>
              <a:ext uri="{FF2B5EF4-FFF2-40B4-BE49-F238E27FC236}">
                <a16:creationId xmlns:a16="http://schemas.microsoft.com/office/drawing/2014/main" id="{05EC7654-00C9-4A7A-BF06-A855F62C101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Tree>
    <p:extLst>
      <p:ext uri="{BB962C8B-B14F-4D97-AF65-F5344CB8AC3E}">
        <p14:creationId xmlns:p14="http://schemas.microsoft.com/office/powerpoint/2010/main" val="699494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課文探究隱藏片">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55FBB09-99F7-45CD-A2C1-8AC3D8823EB8}"/>
              </a:ext>
            </a:extLst>
          </p:cNvPr>
          <p:cNvSpPr/>
          <p:nvPr userDrawn="1"/>
        </p:nvSpPr>
        <p:spPr>
          <a:xfrm>
            <a:off x="0" y="-1"/>
            <a:ext cx="9144000" cy="5152285"/>
          </a:xfrm>
          <a:prstGeom prst="rect">
            <a:avLst/>
          </a:pr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pic>
        <p:nvPicPr>
          <p:cNvPr id="8" name="圖片 7">
            <a:extLst>
              <a:ext uri="{FF2B5EF4-FFF2-40B4-BE49-F238E27FC236}">
                <a16:creationId xmlns:a16="http://schemas.microsoft.com/office/drawing/2014/main" id="{F5718F46-97E1-45AB-8B7B-8C36F57BEE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90"/>
          <a:stretch/>
        </p:blipFill>
        <p:spPr>
          <a:xfrm>
            <a:off x="167258" y="0"/>
            <a:ext cx="8809484" cy="4887501"/>
          </a:xfrm>
          <a:prstGeom prst="rect">
            <a:avLst/>
          </a:prstGeom>
        </p:spPr>
      </p:pic>
      <p:sp>
        <p:nvSpPr>
          <p:cNvPr id="9" name="文本框 328">
            <a:hlinkClick r:id="rId3" action="ppaction://hlinksldjump"/>
            <a:extLst>
              <a:ext uri="{FF2B5EF4-FFF2-40B4-BE49-F238E27FC236}">
                <a16:creationId xmlns:a16="http://schemas.microsoft.com/office/drawing/2014/main" id="{98C5A05F-4F05-4BDE-900E-F72F8FB9E5B9}"/>
              </a:ext>
            </a:extLst>
          </p:cNvPr>
          <p:cNvSpPr txBox="1"/>
          <p:nvPr userDrawn="1"/>
        </p:nvSpPr>
        <p:spPr>
          <a:xfrm>
            <a:off x="-1" y="875859"/>
            <a:ext cx="297518" cy="915332"/>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課文探究</a:t>
            </a:r>
            <a:endParaRPr lang="en-US" altLang="zh-TW" sz="1600" kern="0" dirty="0">
              <a:solidFill>
                <a:schemeClr val="bg1"/>
              </a:solidFill>
              <a:latin typeface="微軟正黑體" pitchFamily="34" charset="-120"/>
              <a:ea typeface="微軟正黑體" pitchFamily="34" charset="-120"/>
            </a:endParaRPr>
          </a:p>
        </p:txBody>
      </p:sp>
      <p:sp>
        <p:nvSpPr>
          <p:cNvPr id="12" name="矩形 11">
            <a:extLst>
              <a:ext uri="{FF2B5EF4-FFF2-40B4-BE49-F238E27FC236}">
                <a16:creationId xmlns:a16="http://schemas.microsoft.com/office/drawing/2014/main" id="{8295FBAA-DC17-4CC3-B514-A47A9E3A7694}"/>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4</a:t>
            </a:r>
            <a:endParaRPr lang="zh-TW" altLang="en-US" sz="2000" b="1" dirty="0">
              <a:latin typeface="微軟正黑體" panose="020B0604030504040204" pitchFamily="34" charset="-120"/>
              <a:ea typeface="微軟正黑體" panose="020B0604030504040204" pitchFamily="34" charset="-120"/>
            </a:endParaRPr>
          </a:p>
        </p:txBody>
      </p:sp>
      <p:pic>
        <p:nvPicPr>
          <p:cNvPr id="11" name="圖片 10">
            <a:extLst>
              <a:ext uri="{FF2B5EF4-FFF2-40B4-BE49-F238E27FC236}">
                <a16:creationId xmlns:a16="http://schemas.microsoft.com/office/drawing/2014/main" id="{A14FA612-ABDA-425E-8EF4-4211685B156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pic>
        <p:nvPicPr>
          <p:cNvPr id="15" name="圖片 14">
            <a:extLst>
              <a:ext uri="{FF2B5EF4-FFF2-40B4-BE49-F238E27FC236}">
                <a16:creationId xmlns:a16="http://schemas.microsoft.com/office/drawing/2014/main" id="{377E3ABB-90A1-4653-BDBE-64D2A44BEC7E}"/>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Tree>
    <p:extLst>
      <p:ext uri="{BB962C8B-B14F-4D97-AF65-F5344CB8AC3E}">
        <p14:creationId xmlns:p14="http://schemas.microsoft.com/office/powerpoint/2010/main" val="1480815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課文探究隱藏片">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E3D3975-336E-4A58-A805-91B289137BFD}"/>
              </a:ext>
            </a:extLst>
          </p:cNvPr>
          <p:cNvSpPr/>
          <p:nvPr userDrawn="1"/>
        </p:nvSpPr>
        <p:spPr>
          <a:xfrm>
            <a:off x="0" y="-1"/>
            <a:ext cx="9144000" cy="5152285"/>
          </a:xfrm>
          <a:prstGeom prst="rect">
            <a:avLst/>
          </a:pr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pic>
        <p:nvPicPr>
          <p:cNvPr id="8" name="圖片 7">
            <a:extLst>
              <a:ext uri="{FF2B5EF4-FFF2-40B4-BE49-F238E27FC236}">
                <a16:creationId xmlns:a16="http://schemas.microsoft.com/office/drawing/2014/main" id="{C8513C63-F129-4DC2-A769-CDEDFD7F6E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990"/>
          <a:stretch/>
        </p:blipFill>
        <p:spPr>
          <a:xfrm>
            <a:off x="167258" y="0"/>
            <a:ext cx="8809484" cy="4887501"/>
          </a:xfrm>
          <a:prstGeom prst="rect">
            <a:avLst/>
          </a:prstGeom>
        </p:spPr>
      </p:pic>
      <p:pic>
        <p:nvPicPr>
          <p:cNvPr id="10" name="圖片 9">
            <a:extLst>
              <a:ext uri="{FF2B5EF4-FFF2-40B4-BE49-F238E27FC236}">
                <a16:creationId xmlns:a16="http://schemas.microsoft.com/office/drawing/2014/main" id="{FA4D71EA-1057-4D47-A650-DB86112B99F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
        <p:nvSpPr>
          <p:cNvPr id="12" name="矩形 11">
            <a:extLst>
              <a:ext uri="{FF2B5EF4-FFF2-40B4-BE49-F238E27FC236}">
                <a16:creationId xmlns:a16="http://schemas.microsoft.com/office/drawing/2014/main" id="{8295FBAA-DC17-4CC3-B514-A47A9E3A7694}"/>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4</a:t>
            </a:r>
            <a:endParaRPr lang="zh-TW" altLang="en-US" sz="2000" b="1" dirty="0">
              <a:latin typeface="微軟正黑體" panose="020B0604030504040204" pitchFamily="34" charset="-120"/>
              <a:ea typeface="微軟正黑體" panose="020B0604030504040204" pitchFamily="34" charset="-120"/>
            </a:endParaRPr>
          </a:p>
        </p:txBody>
      </p:sp>
      <p:pic>
        <p:nvPicPr>
          <p:cNvPr id="13" name="圖片 12">
            <a:extLst>
              <a:ext uri="{FF2B5EF4-FFF2-40B4-BE49-F238E27FC236}">
                <a16:creationId xmlns:a16="http://schemas.microsoft.com/office/drawing/2014/main" id="{CEFD8A39-5077-431E-8E8B-835ABC238FC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sp>
        <p:nvSpPr>
          <p:cNvPr id="9" name="文本框 328">
            <a:hlinkClick r:id="rId5" action="ppaction://hlinksldjump"/>
            <a:extLst>
              <a:ext uri="{FF2B5EF4-FFF2-40B4-BE49-F238E27FC236}">
                <a16:creationId xmlns:a16="http://schemas.microsoft.com/office/drawing/2014/main" id="{98C5A05F-4F05-4BDE-900E-F72F8FB9E5B9}"/>
              </a:ext>
            </a:extLst>
          </p:cNvPr>
          <p:cNvSpPr txBox="1"/>
          <p:nvPr userDrawn="1"/>
        </p:nvSpPr>
        <p:spPr>
          <a:xfrm>
            <a:off x="-1" y="875859"/>
            <a:ext cx="297518" cy="1120366"/>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問題與討論</a:t>
            </a:r>
            <a:endParaRPr lang="en-US" altLang="zh-TW" sz="1600" kern="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92186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作者介紹內文">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BDB5064-2C6A-44C2-8F9F-1072FC0C5FD3}"/>
              </a:ext>
            </a:extLst>
          </p:cNvPr>
          <p:cNvSpPr/>
          <p:nvPr userDrawn="1"/>
        </p:nvSpPr>
        <p:spPr>
          <a:xfrm>
            <a:off x="0" y="-1"/>
            <a:ext cx="9144000" cy="5152285"/>
          </a:xfrm>
          <a:prstGeom prst="rect">
            <a:avLst/>
          </a:prstGeom>
          <a:solidFill>
            <a:srgbClr val="FD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9" name="矩形 8">
            <a:extLst>
              <a:ext uri="{FF2B5EF4-FFF2-40B4-BE49-F238E27FC236}">
                <a16:creationId xmlns:a16="http://schemas.microsoft.com/office/drawing/2014/main" id="{0CA2D8A4-EBC4-42BC-A45B-A658E54194C5}"/>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6</a:t>
            </a:r>
            <a:endParaRPr lang="zh-TW" altLang="en-US" sz="2000" b="1" dirty="0">
              <a:latin typeface="微軟正黑體" panose="020B0604030504040204" pitchFamily="34" charset="-120"/>
              <a:ea typeface="微軟正黑體" panose="020B0604030504040204" pitchFamily="34" charset="-120"/>
            </a:endParaRPr>
          </a:p>
        </p:txBody>
      </p:sp>
      <p:sp>
        <p:nvSpPr>
          <p:cNvPr id="10" name="文本框 328">
            <a:hlinkClick r:id="rId2" action="ppaction://hlinksldjump"/>
            <a:extLst>
              <a:ext uri="{FF2B5EF4-FFF2-40B4-BE49-F238E27FC236}">
                <a16:creationId xmlns:a16="http://schemas.microsoft.com/office/drawing/2014/main" id="{03D2A82D-639D-4F79-902F-AE6292A906A2}"/>
              </a:ext>
            </a:extLst>
          </p:cNvPr>
          <p:cNvSpPr txBox="1"/>
          <p:nvPr userDrawn="1"/>
        </p:nvSpPr>
        <p:spPr>
          <a:xfrm>
            <a:off x="0"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sp>
        <p:nvSpPr>
          <p:cNvPr id="11" name="文本框 328">
            <a:hlinkClick r:id="rId3" action="ppaction://hlinksldjump"/>
            <a:extLst>
              <a:ext uri="{FF2B5EF4-FFF2-40B4-BE49-F238E27FC236}">
                <a16:creationId xmlns:a16="http://schemas.microsoft.com/office/drawing/2014/main" id="{182C0F8C-06D8-4783-860B-B79120F835AA}"/>
              </a:ext>
            </a:extLst>
          </p:cNvPr>
          <p:cNvSpPr txBox="1"/>
          <p:nvPr userDrawn="1"/>
        </p:nvSpPr>
        <p:spPr>
          <a:xfrm>
            <a:off x="-1" y="1121710"/>
            <a:ext cx="297518" cy="915332"/>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課後補充</a:t>
            </a:r>
            <a:endParaRPr lang="en-US" altLang="zh-TW" sz="1600" kern="0" dirty="0">
              <a:solidFill>
                <a:schemeClr val="bg1"/>
              </a:solidFill>
              <a:latin typeface="微軟正黑體" pitchFamily="34" charset="-120"/>
              <a:ea typeface="微軟正黑體" pitchFamily="34" charset="-120"/>
            </a:endParaRPr>
          </a:p>
        </p:txBody>
      </p:sp>
      <p:pic>
        <p:nvPicPr>
          <p:cNvPr id="12" name="圖片 11">
            <a:extLst>
              <a:ext uri="{FF2B5EF4-FFF2-40B4-BE49-F238E27FC236}">
                <a16:creationId xmlns:a16="http://schemas.microsoft.com/office/drawing/2014/main" id="{0FB0AC64-B442-484B-A2CE-96CA701F686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pic>
        <p:nvPicPr>
          <p:cNvPr id="14" name="圖片 13" descr="一張含有 鋼琴, 桌 的圖片&#10;&#10;自動產生的描述">
            <a:extLst>
              <a:ext uri="{FF2B5EF4-FFF2-40B4-BE49-F238E27FC236}">
                <a16:creationId xmlns:a16="http://schemas.microsoft.com/office/drawing/2014/main" id="{BC0CE907-6A01-4C14-90AB-0C07B3A1E81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Tree>
    <p:extLst>
      <p:ext uri="{BB962C8B-B14F-4D97-AF65-F5344CB8AC3E}">
        <p14:creationId xmlns:p14="http://schemas.microsoft.com/office/powerpoint/2010/main" val="4243575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課文探究隱藏片(文意修辭)">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CED7CAD-5649-414C-A1DD-DA1122289DED}"/>
              </a:ext>
            </a:extLst>
          </p:cNvPr>
          <p:cNvSpPr/>
          <p:nvPr userDrawn="1"/>
        </p:nvSpPr>
        <p:spPr>
          <a:xfrm>
            <a:off x="0" y="0"/>
            <a:ext cx="9144000" cy="5143500"/>
          </a:xfrm>
          <a:prstGeom prst="rect">
            <a:avLst/>
          </a:pr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pic>
        <p:nvPicPr>
          <p:cNvPr id="20" name="圖片 19">
            <a:extLst>
              <a:ext uri="{FF2B5EF4-FFF2-40B4-BE49-F238E27FC236}">
                <a16:creationId xmlns:a16="http://schemas.microsoft.com/office/drawing/2014/main" id="{414A3209-BEE9-48AD-9576-F08BF38211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054" y="4959531"/>
            <a:ext cx="472516" cy="113404"/>
          </a:xfrm>
          <a:prstGeom prst="rect">
            <a:avLst/>
          </a:prstGeom>
        </p:spPr>
      </p:pic>
      <p:pic>
        <p:nvPicPr>
          <p:cNvPr id="28" name="圖片 27">
            <a:extLst>
              <a:ext uri="{FF2B5EF4-FFF2-40B4-BE49-F238E27FC236}">
                <a16:creationId xmlns:a16="http://schemas.microsoft.com/office/drawing/2014/main" id="{8985AE66-2F0A-4245-B19D-F0222CDD87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990"/>
          <a:stretch/>
        </p:blipFill>
        <p:spPr>
          <a:xfrm>
            <a:off x="160057" y="257211"/>
            <a:ext cx="8813843" cy="4677906"/>
          </a:xfrm>
          <a:prstGeom prst="rect">
            <a:avLst/>
          </a:prstGeom>
        </p:spPr>
      </p:pic>
      <p:pic>
        <p:nvPicPr>
          <p:cNvPr id="30" name="圖片 29">
            <a:extLst>
              <a:ext uri="{FF2B5EF4-FFF2-40B4-BE49-F238E27FC236}">
                <a16:creationId xmlns:a16="http://schemas.microsoft.com/office/drawing/2014/main" id="{3E698F65-B6E3-46B3-8018-9562CB2BD9A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990"/>
          <a:stretch/>
        </p:blipFill>
        <p:spPr>
          <a:xfrm rot="10800000">
            <a:off x="160057" y="213453"/>
            <a:ext cx="8813843" cy="4677906"/>
          </a:xfrm>
          <a:prstGeom prst="rect">
            <a:avLst/>
          </a:prstGeom>
        </p:spPr>
      </p:pic>
      <p:pic>
        <p:nvPicPr>
          <p:cNvPr id="32" name="圖片 31">
            <a:extLst>
              <a:ext uri="{FF2B5EF4-FFF2-40B4-BE49-F238E27FC236}">
                <a16:creationId xmlns:a16="http://schemas.microsoft.com/office/drawing/2014/main" id="{21E3D6A7-21DD-468C-968E-182502D5BEDE}"/>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
        <p:nvSpPr>
          <p:cNvPr id="34" name="文本框 328">
            <a:hlinkClick r:id="rId5" action="ppaction://hlinksldjump"/>
            <a:extLst>
              <a:ext uri="{FF2B5EF4-FFF2-40B4-BE49-F238E27FC236}">
                <a16:creationId xmlns:a16="http://schemas.microsoft.com/office/drawing/2014/main" id="{838B9932-3952-4A55-BEC9-AB681DEBBA70}"/>
              </a:ext>
            </a:extLst>
          </p:cNvPr>
          <p:cNvSpPr txBox="1"/>
          <p:nvPr userDrawn="1"/>
        </p:nvSpPr>
        <p:spPr>
          <a:xfrm>
            <a:off x="0" y="1118203"/>
            <a:ext cx="297518" cy="915332"/>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課文探究</a:t>
            </a:r>
            <a:endParaRPr lang="en-US" altLang="zh-TW" sz="1600" kern="0" dirty="0">
              <a:solidFill>
                <a:schemeClr val="bg1"/>
              </a:solidFill>
              <a:latin typeface="微軟正黑體" pitchFamily="34" charset="-120"/>
              <a:ea typeface="微軟正黑體" pitchFamily="34" charset="-120"/>
            </a:endParaRPr>
          </a:p>
        </p:txBody>
      </p:sp>
      <p:sp>
        <p:nvSpPr>
          <p:cNvPr id="36" name="文本框 328">
            <a:hlinkClick r:id="rId6" action="ppaction://hlinksldjump"/>
            <a:extLst>
              <a:ext uri="{FF2B5EF4-FFF2-40B4-BE49-F238E27FC236}">
                <a16:creationId xmlns:a16="http://schemas.microsoft.com/office/drawing/2014/main" id="{0927B5C9-3E12-413B-8EFB-0BF6EA4B85BC}"/>
              </a:ext>
            </a:extLst>
          </p:cNvPr>
          <p:cNvSpPr txBox="1"/>
          <p:nvPr userDrawn="1"/>
        </p:nvSpPr>
        <p:spPr>
          <a:xfrm>
            <a:off x="0" y="403477"/>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sp>
        <p:nvSpPr>
          <p:cNvPr id="38" name="矩形 37">
            <a:extLst>
              <a:ext uri="{FF2B5EF4-FFF2-40B4-BE49-F238E27FC236}">
                <a16:creationId xmlns:a16="http://schemas.microsoft.com/office/drawing/2014/main" id="{6FB53A49-9173-4919-ABDB-F7C4B9E125D8}"/>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4</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3108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大目錄">
    <p:spTree>
      <p:nvGrpSpPr>
        <p:cNvPr id="1" name=""/>
        <p:cNvGrpSpPr/>
        <p:nvPr/>
      </p:nvGrpSpPr>
      <p:grpSpPr>
        <a:xfrm>
          <a:off x="0" y="0"/>
          <a:ext cx="0" cy="0"/>
          <a:chOff x="0" y="0"/>
          <a:chExt cx="0" cy="0"/>
        </a:xfrm>
      </p:grpSpPr>
      <p:pic>
        <p:nvPicPr>
          <p:cNvPr id="52" name="圖片 51">
            <a:extLst>
              <a:ext uri="{FF2B5EF4-FFF2-40B4-BE49-F238E27FC236}">
                <a16:creationId xmlns:a16="http://schemas.microsoft.com/office/drawing/2014/main" id="{596FBA80-E9F7-4939-9198-133A6AB842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sp>
        <p:nvSpPr>
          <p:cNvPr id="8" name="矩形 7">
            <a:extLst>
              <a:ext uri="{FF2B5EF4-FFF2-40B4-BE49-F238E27FC236}">
                <a16:creationId xmlns:a16="http://schemas.microsoft.com/office/drawing/2014/main" id="{F89F7EE4-5BCC-4F8D-B645-FF84836D8D86}"/>
              </a:ext>
            </a:extLst>
          </p:cNvPr>
          <p:cNvSpPr/>
          <p:nvPr userDrawn="1"/>
        </p:nvSpPr>
        <p:spPr>
          <a:xfrm>
            <a:off x="513739" y="282340"/>
            <a:ext cx="8130109" cy="4550936"/>
          </a:xfrm>
          <a:prstGeom prst="rect">
            <a:avLst/>
          </a:prstGeom>
          <a:solidFill>
            <a:srgbClr val="F8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4190A340-EF80-4ECB-ACD5-EC90BB5625DE}"/>
              </a:ext>
            </a:extLst>
          </p:cNvPr>
          <p:cNvSpPr/>
          <p:nvPr userDrawn="1"/>
        </p:nvSpPr>
        <p:spPr>
          <a:xfrm>
            <a:off x="455510" y="236584"/>
            <a:ext cx="8232980" cy="4653759"/>
          </a:xfrm>
          <a:prstGeom prst="rect">
            <a:avLst/>
          </a:prstGeom>
          <a:noFill/>
          <a:ln>
            <a:solidFill>
              <a:srgbClr val="E3DC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TextBox 9">
            <a:extLst>
              <a:ext uri="{FF2B5EF4-FFF2-40B4-BE49-F238E27FC236}">
                <a16:creationId xmlns:a16="http://schemas.microsoft.com/office/drawing/2014/main" id="{D63C156D-237F-4B61-A899-9E8817847F24}"/>
              </a:ext>
            </a:extLst>
          </p:cNvPr>
          <p:cNvSpPr txBox="1"/>
          <p:nvPr userDrawn="1"/>
        </p:nvSpPr>
        <p:spPr>
          <a:xfrm>
            <a:off x="732913" y="488580"/>
            <a:ext cx="861774" cy="792089"/>
          </a:xfrm>
          <a:prstGeom prst="rect">
            <a:avLst/>
          </a:prstGeom>
          <a:noFill/>
          <a:ln>
            <a:noFill/>
          </a:ln>
        </p:spPr>
        <p:txBody>
          <a:bodyPr vert="eaVert" wrap="square" rtlCol="0" anchor="ctr">
            <a:spAutoFit/>
          </a:bodyPr>
          <a:lstStyle/>
          <a:p>
            <a:r>
              <a:rPr lang="zh-TW" altLang="en-US" sz="4400" b="1" dirty="0">
                <a:solidFill>
                  <a:srgbClr val="433526"/>
                </a:solidFill>
                <a:latin typeface="新細明體" panose="02020500000000000000" pitchFamily="18" charset="-120"/>
                <a:ea typeface="新細明體" panose="02020500000000000000" pitchFamily="18" charset="-120"/>
              </a:rPr>
              <a:t>目</a:t>
            </a:r>
            <a:endParaRPr lang="zh-CN" altLang="en-US" sz="4400" b="1" dirty="0">
              <a:solidFill>
                <a:srgbClr val="433526"/>
              </a:solidFill>
              <a:latin typeface="新細明體" panose="02020500000000000000" pitchFamily="18" charset="-120"/>
              <a:ea typeface="新細明體" panose="02020500000000000000" pitchFamily="18" charset="-120"/>
            </a:endParaRPr>
          </a:p>
        </p:txBody>
      </p:sp>
      <p:sp>
        <p:nvSpPr>
          <p:cNvPr id="38" name="TextBox 9">
            <a:extLst>
              <a:ext uri="{FF2B5EF4-FFF2-40B4-BE49-F238E27FC236}">
                <a16:creationId xmlns:a16="http://schemas.microsoft.com/office/drawing/2014/main" id="{C02B6645-3CAD-4CA6-9FF5-CFEF7CD8D0DF}"/>
              </a:ext>
            </a:extLst>
          </p:cNvPr>
          <p:cNvSpPr txBox="1"/>
          <p:nvPr userDrawn="1"/>
        </p:nvSpPr>
        <p:spPr>
          <a:xfrm>
            <a:off x="732913" y="1560930"/>
            <a:ext cx="861774" cy="792089"/>
          </a:xfrm>
          <a:prstGeom prst="rect">
            <a:avLst/>
          </a:prstGeom>
          <a:noFill/>
          <a:ln>
            <a:noFill/>
          </a:ln>
        </p:spPr>
        <p:txBody>
          <a:bodyPr vert="eaVert" wrap="square" rtlCol="0" anchor="ctr">
            <a:spAutoFit/>
          </a:bodyPr>
          <a:lstStyle/>
          <a:p>
            <a:r>
              <a:rPr lang="zh-TW" altLang="en-US" sz="4400" b="1" dirty="0">
                <a:solidFill>
                  <a:srgbClr val="433526"/>
                </a:solidFill>
                <a:latin typeface="新細明體" panose="02020500000000000000" pitchFamily="18" charset="-120"/>
                <a:ea typeface="新細明體" panose="02020500000000000000" pitchFamily="18" charset="-120"/>
              </a:rPr>
              <a:t>次</a:t>
            </a:r>
            <a:endParaRPr lang="zh-CN" altLang="en-US" sz="4400" b="1" dirty="0">
              <a:solidFill>
                <a:srgbClr val="433526"/>
              </a:solidFill>
              <a:latin typeface="新細明體" panose="02020500000000000000" pitchFamily="18" charset="-120"/>
              <a:ea typeface="新細明體" panose="02020500000000000000" pitchFamily="18" charset="-120"/>
            </a:endParaRPr>
          </a:p>
        </p:txBody>
      </p:sp>
      <p:sp>
        <p:nvSpPr>
          <p:cNvPr id="40" name="矩形 39">
            <a:hlinkClick r:id="rId3" action="ppaction://hlinksldjump"/>
            <a:extLst>
              <a:ext uri="{FF2B5EF4-FFF2-40B4-BE49-F238E27FC236}">
                <a16:creationId xmlns:a16="http://schemas.microsoft.com/office/drawing/2014/main" id="{F0714A78-593F-4343-80C1-22C9DAA4DAA6}"/>
              </a:ext>
            </a:extLst>
          </p:cNvPr>
          <p:cNvSpPr/>
          <p:nvPr/>
        </p:nvSpPr>
        <p:spPr>
          <a:xfrm>
            <a:off x="2951346" y="586741"/>
            <a:ext cx="591095" cy="2884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1" name="直接连接符 12">
            <a:extLst>
              <a:ext uri="{FF2B5EF4-FFF2-40B4-BE49-F238E27FC236}">
                <a16:creationId xmlns:a16="http://schemas.microsoft.com/office/drawing/2014/main" id="{9A798A09-CCD7-4E19-835E-7B125984E2E3}"/>
              </a:ext>
            </a:extLst>
          </p:cNvPr>
          <p:cNvCxnSpPr/>
          <p:nvPr/>
        </p:nvCxnSpPr>
        <p:spPr>
          <a:xfrm>
            <a:off x="2972946" y="-287896"/>
            <a:ext cx="0" cy="334837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2" name="TextBox 6">
            <a:hlinkClick r:id="rId3" action="ppaction://hlinksldjump"/>
            <a:extLst>
              <a:ext uri="{FF2B5EF4-FFF2-40B4-BE49-F238E27FC236}">
                <a16:creationId xmlns:a16="http://schemas.microsoft.com/office/drawing/2014/main" id="{443A0DE8-CEEE-4C8D-8C7D-7AF2259BF1A0}"/>
              </a:ext>
            </a:extLst>
          </p:cNvPr>
          <p:cNvSpPr txBox="1"/>
          <p:nvPr/>
        </p:nvSpPr>
        <p:spPr>
          <a:xfrm>
            <a:off x="2910886" y="1076240"/>
            <a:ext cx="677108" cy="2427611"/>
          </a:xfrm>
          <a:prstGeom prst="rect">
            <a:avLst/>
          </a:prstGeom>
          <a:noFill/>
        </p:spPr>
        <p:txBody>
          <a:bodyPr vert="eaVert" wrap="square" rtlCol="0" anchor="ctr">
            <a:spAutoFit/>
          </a:bodyPr>
          <a:lstStyle/>
          <a:p>
            <a:pPr algn="dist"/>
            <a:r>
              <a:rPr lang="zh-TW" altLang="en-US" sz="3200" spc="400" dirty="0">
                <a:solidFill>
                  <a:srgbClr val="231815"/>
                </a:solidFill>
                <a:latin typeface="微軟正黑體" panose="020B0604030504040204" pitchFamily="34" charset="-120"/>
                <a:ea typeface="微軟正黑體" panose="020B0604030504040204" pitchFamily="34" charset="-120"/>
              </a:rPr>
              <a:t>課</a:t>
            </a:r>
            <a:r>
              <a:rPr lang="zh-TW" altLang="en-US" sz="3200" spc="400" dirty="0">
                <a:solidFill>
                  <a:srgbClr val="857B76"/>
                </a:solidFill>
                <a:latin typeface="微軟正黑體" panose="020B0604030504040204" pitchFamily="34" charset="-120"/>
                <a:ea typeface="微軟正黑體" panose="020B0604030504040204" pitchFamily="34" charset="-120"/>
              </a:rPr>
              <a:t>前引導</a:t>
            </a:r>
            <a:endParaRPr lang="zh-CN" altLang="en-US" sz="3200" spc="400" dirty="0">
              <a:solidFill>
                <a:srgbClr val="857B76"/>
              </a:solidFill>
              <a:latin typeface="微軟正黑體" panose="020B0604030504040204" pitchFamily="34" charset="-120"/>
              <a:ea typeface="微軟正黑體" panose="020B0604030504040204" pitchFamily="34" charset="-120"/>
            </a:endParaRPr>
          </a:p>
        </p:txBody>
      </p:sp>
      <p:sp>
        <p:nvSpPr>
          <p:cNvPr id="45" name="矩形 44">
            <a:hlinkClick r:id="rId3" action="ppaction://hlinksldjump"/>
            <a:extLst>
              <a:ext uri="{FF2B5EF4-FFF2-40B4-BE49-F238E27FC236}">
                <a16:creationId xmlns:a16="http://schemas.microsoft.com/office/drawing/2014/main" id="{CA3ACFA0-7B0A-40DB-967D-71271B75DFFE}"/>
              </a:ext>
            </a:extLst>
          </p:cNvPr>
          <p:cNvSpPr/>
          <p:nvPr/>
        </p:nvSpPr>
        <p:spPr>
          <a:xfrm>
            <a:off x="3017508" y="647840"/>
            <a:ext cx="463865" cy="428400"/>
          </a:xfrm>
          <a:prstGeom prst="rect">
            <a:avLst/>
          </a:prstGeom>
          <a:solidFill>
            <a:srgbClr val="C687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chemeClr val="bg1"/>
                </a:solidFill>
                <a:latin typeface="微軟正黑體" panose="020B0604030504040204" pitchFamily="34" charset="-120"/>
                <a:ea typeface="微軟正黑體" panose="020B0604030504040204" pitchFamily="34" charset="-120"/>
              </a:rPr>
              <a:t>1</a:t>
            </a:r>
            <a:endParaRPr lang="zh-CN" altLang="en-US" sz="2800" dirty="0">
              <a:solidFill>
                <a:schemeClr val="bg1"/>
              </a:solidFill>
              <a:latin typeface="微軟正黑體" panose="020B0604030504040204" pitchFamily="34" charset="-120"/>
              <a:ea typeface="微軟正黑體" panose="020B0604030504040204" pitchFamily="34" charset="-120"/>
            </a:endParaRPr>
          </a:p>
        </p:txBody>
      </p:sp>
      <p:grpSp>
        <p:nvGrpSpPr>
          <p:cNvPr id="46" name="群組 45">
            <a:extLst>
              <a:ext uri="{FF2B5EF4-FFF2-40B4-BE49-F238E27FC236}">
                <a16:creationId xmlns:a16="http://schemas.microsoft.com/office/drawing/2014/main" id="{D189958F-591C-4DD6-AD03-84E9879FEA89}"/>
              </a:ext>
            </a:extLst>
          </p:cNvPr>
          <p:cNvGrpSpPr/>
          <p:nvPr userDrawn="1"/>
        </p:nvGrpSpPr>
        <p:grpSpPr>
          <a:xfrm>
            <a:off x="3826240" y="1666142"/>
            <a:ext cx="677108" cy="3349266"/>
            <a:chOff x="4611728" y="1666142"/>
            <a:chExt cx="677108" cy="3349266"/>
          </a:xfrm>
        </p:grpSpPr>
        <p:sp>
          <p:nvSpPr>
            <p:cNvPr id="47" name="矩形 46">
              <a:hlinkClick r:id="rId4" action="ppaction://hlinksldjump"/>
              <a:extLst>
                <a:ext uri="{FF2B5EF4-FFF2-40B4-BE49-F238E27FC236}">
                  <a16:creationId xmlns:a16="http://schemas.microsoft.com/office/drawing/2014/main" id="{4B80FD1D-7F89-4656-813D-60674700D3FE}"/>
                </a:ext>
              </a:extLst>
            </p:cNvPr>
            <p:cNvSpPr/>
            <p:nvPr/>
          </p:nvSpPr>
          <p:spPr>
            <a:xfrm>
              <a:off x="4652188" y="1666142"/>
              <a:ext cx="591095" cy="288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8" name="直接连接符 12">
              <a:extLst>
                <a:ext uri="{FF2B5EF4-FFF2-40B4-BE49-F238E27FC236}">
                  <a16:creationId xmlns:a16="http://schemas.microsoft.com/office/drawing/2014/main" id="{B8BCA36C-5948-4F8A-B1AD-FBEEA2BEC88F}"/>
                </a:ext>
              </a:extLst>
            </p:cNvPr>
            <p:cNvCxnSpPr/>
            <p:nvPr/>
          </p:nvCxnSpPr>
          <p:spPr>
            <a:xfrm>
              <a:off x="4666588" y="1667036"/>
              <a:ext cx="0" cy="334837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TextBox 6">
              <a:hlinkClick r:id="rId4" action="ppaction://hlinksldjump"/>
              <a:extLst>
                <a:ext uri="{FF2B5EF4-FFF2-40B4-BE49-F238E27FC236}">
                  <a16:creationId xmlns:a16="http://schemas.microsoft.com/office/drawing/2014/main" id="{4B1284F7-7470-4520-9727-A15F7500FA75}"/>
                </a:ext>
              </a:extLst>
            </p:cNvPr>
            <p:cNvSpPr txBox="1"/>
            <p:nvPr/>
          </p:nvSpPr>
          <p:spPr>
            <a:xfrm>
              <a:off x="4611728" y="2163161"/>
              <a:ext cx="677108" cy="2427611"/>
            </a:xfrm>
            <a:prstGeom prst="rect">
              <a:avLst/>
            </a:prstGeom>
            <a:noFill/>
          </p:spPr>
          <p:txBody>
            <a:bodyPr vert="eaVert" wrap="square" rtlCol="0" anchor="ctr">
              <a:spAutoFit/>
            </a:bodyPr>
            <a:lstStyle/>
            <a:p>
              <a:pPr algn="dist"/>
              <a:r>
                <a:rPr lang="zh-TW" altLang="en-US" sz="3200" spc="400" dirty="0">
                  <a:solidFill>
                    <a:srgbClr val="231815"/>
                  </a:solidFill>
                  <a:latin typeface="微軟正黑體" panose="020B0604030504040204" pitchFamily="34" charset="-120"/>
                  <a:ea typeface="微軟正黑體" panose="020B0604030504040204" pitchFamily="34" charset="-120"/>
                </a:rPr>
                <a:t>題</a:t>
              </a:r>
              <a:r>
                <a:rPr lang="zh-TW" altLang="en-US" sz="3200" spc="400" dirty="0">
                  <a:solidFill>
                    <a:srgbClr val="857B76"/>
                  </a:solidFill>
                  <a:latin typeface="微軟正黑體" panose="020B0604030504040204" pitchFamily="34" charset="-120"/>
                  <a:ea typeface="微軟正黑體" panose="020B0604030504040204" pitchFamily="34" charset="-120"/>
                </a:rPr>
                <a:t>解</a:t>
              </a:r>
              <a:endParaRPr lang="zh-CN" altLang="en-US" sz="3200" spc="400" dirty="0">
                <a:solidFill>
                  <a:srgbClr val="857B76"/>
                </a:solidFill>
                <a:latin typeface="微軟正黑體" panose="020B0604030504040204" pitchFamily="34" charset="-120"/>
                <a:ea typeface="微軟正黑體" panose="020B0604030504040204" pitchFamily="34" charset="-120"/>
              </a:endParaRPr>
            </a:p>
          </p:txBody>
        </p:sp>
      </p:grpSp>
      <p:sp>
        <p:nvSpPr>
          <p:cNvPr id="54" name="矩形 53">
            <a:hlinkClick r:id="rId3" action="ppaction://hlinksldjump"/>
            <a:extLst>
              <a:ext uri="{FF2B5EF4-FFF2-40B4-BE49-F238E27FC236}">
                <a16:creationId xmlns:a16="http://schemas.microsoft.com/office/drawing/2014/main" id="{7B86ABCC-E5A3-49D4-9E0D-35393BE22CF1}"/>
              </a:ext>
            </a:extLst>
          </p:cNvPr>
          <p:cNvSpPr/>
          <p:nvPr userDrawn="1"/>
        </p:nvSpPr>
        <p:spPr>
          <a:xfrm>
            <a:off x="3935074" y="1739932"/>
            <a:ext cx="463865" cy="428400"/>
          </a:xfrm>
          <a:prstGeom prst="rect">
            <a:avLst/>
          </a:prstGeom>
          <a:solidFill>
            <a:srgbClr val="C687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２</a:t>
            </a:r>
            <a:endParaRPr lang="zh-CN" altLang="en-US" sz="2800" dirty="0">
              <a:solidFill>
                <a:schemeClr val="bg1"/>
              </a:solidFill>
              <a:latin typeface="微軟正黑體" panose="020B0604030504040204" pitchFamily="34" charset="-120"/>
              <a:ea typeface="微軟正黑體" panose="020B0604030504040204" pitchFamily="34" charset="-120"/>
            </a:endParaRPr>
          </a:p>
        </p:txBody>
      </p:sp>
      <p:grpSp>
        <p:nvGrpSpPr>
          <p:cNvPr id="84" name="群組 83">
            <a:extLst>
              <a:ext uri="{FF2B5EF4-FFF2-40B4-BE49-F238E27FC236}">
                <a16:creationId xmlns:a16="http://schemas.microsoft.com/office/drawing/2014/main" id="{0CE9F6BF-1ACD-4C17-9FE3-F200B476CB35}"/>
              </a:ext>
            </a:extLst>
          </p:cNvPr>
          <p:cNvGrpSpPr/>
          <p:nvPr userDrawn="1"/>
        </p:nvGrpSpPr>
        <p:grpSpPr>
          <a:xfrm>
            <a:off x="4741594" y="-287896"/>
            <a:ext cx="677108" cy="3791747"/>
            <a:chOff x="1658491" y="-741048"/>
            <a:chExt cx="677108" cy="3791747"/>
          </a:xfrm>
        </p:grpSpPr>
        <p:sp>
          <p:nvSpPr>
            <p:cNvPr id="87" name="矩形 86">
              <a:hlinkClick r:id="rId5" action="ppaction://hlinksldjump"/>
              <a:extLst>
                <a:ext uri="{FF2B5EF4-FFF2-40B4-BE49-F238E27FC236}">
                  <a16:creationId xmlns:a16="http://schemas.microsoft.com/office/drawing/2014/main" id="{F05AB86A-51DE-4106-943D-4941A66489DE}"/>
                </a:ext>
              </a:extLst>
            </p:cNvPr>
            <p:cNvSpPr/>
            <p:nvPr/>
          </p:nvSpPr>
          <p:spPr>
            <a:xfrm>
              <a:off x="1698951" y="133589"/>
              <a:ext cx="591095" cy="28847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8" name="直接连接符 12">
              <a:extLst>
                <a:ext uri="{FF2B5EF4-FFF2-40B4-BE49-F238E27FC236}">
                  <a16:creationId xmlns:a16="http://schemas.microsoft.com/office/drawing/2014/main" id="{E253872F-EA8E-49CA-AAE3-883B28EB8778}"/>
                </a:ext>
              </a:extLst>
            </p:cNvPr>
            <p:cNvCxnSpPr/>
            <p:nvPr/>
          </p:nvCxnSpPr>
          <p:spPr>
            <a:xfrm>
              <a:off x="1713351" y="-741048"/>
              <a:ext cx="0" cy="3348372"/>
            </a:xfrm>
            <a:prstGeom prst="line">
              <a:avLst/>
            </a:prstGeom>
            <a:ln w="28575">
              <a:solidFill>
                <a:schemeClr val="bg1"/>
              </a:solidFill>
              <a:prstDash val="dash"/>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cxnSp>
        <p:sp>
          <p:nvSpPr>
            <p:cNvPr id="89" name="TextBox 6">
              <a:hlinkClick r:id="rId5" action="ppaction://hlinksldjump"/>
              <a:extLst>
                <a:ext uri="{FF2B5EF4-FFF2-40B4-BE49-F238E27FC236}">
                  <a16:creationId xmlns:a16="http://schemas.microsoft.com/office/drawing/2014/main" id="{021A192C-2702-4AAB-AB91-0540FCC1CCB0}"/>
                </a:ext>
              </a:extLst>
            </p:cNvPr>
            <p:cNvSpPr txBox="1"/>
            <p:nvPr/>
          </p:nvSpPr>
          <p:spPr>
            <a:xfrm>
              <a:off x="1658491" y="623088"/>
              <a:ext cx="677108" cy="24276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rtlCol="0" anchor="ctr">
              <a:spAutoFit/>
            </a:bodyPr>
            <a:lstStyle/>
            <a:p>
              <a:pPr algn="dist"/>
              <a:r>
                <a:rPr lang="zh-TW" altLang="en-US" sz="3200" spc="400" dirty="0">
                  <a:solidFill>
                    <a:srgbClr val="231815"/>
                  </a:solidFill>
                  <a:latin typeface="微軟正黑體" panose="020B0604030504040204" pitchFamily="34" charset="-120"/>
                  <a:ea typeface="微軟正黑體" panose="020B0604030504040204" pitchFamily="34" charset="-120"/>
                </a:rPr>
                <a:t>作</a:t>
              </a:r>
              <a:r>
                <a:rPr lang="zh-TW" altLang="en-US" sz="3200" spc="400" dirty="0">
                  <a:solidFill>
                    <a:srgbClr val="857B76"/>
                  </a:solidFill>
                  <a:latin typeface="微軟正黑體" panose="020B0604030504040204" pitchFamily="34" charset="-120"/>
                  <a:ea typeface="微軟正黑體" panose="020B0604030504040204" pitchFamily="34" charset="-120"/>
                </a:rPr>
                <a:t>者介紹</a:t>
              </a:r>
              <a:endParaRPr lang="zh-CN" altLang="en-US" sz="3200" spc="400" dirty="0">
                <a:solidFill>
                  <a:srgbClr val="857B76"/>
                </a:solidFill>
                <a:latin typeface="微軟正黑體" panose="020B0604030504040204" pitchFamily="34" charset="-120"/>
                <a:ea typeface="微軟正黑體" panose="020B0604030504040204" pitchFamily="34" charset="-120"/>
              </a:endParaRPr>
            </a:p>
          </p:txBody>
        </p:sp>
      </p:grpSp>
      <p:sp>
        <p:nvSpPr>
          <p:cNvPr id="55" name="矩形 54">
            <a:hlinkClick r:id="rId3" action="ppaction://hlinksldjump"/>
            <a:extLst>
              <a:ext uri="{FF2B5EF4-FFF2-40B4-BE49-F238E27FC236}">
                <a16:creationId xmlns:a16="http://schemas.microsoft.com/office/drawing/2014/main" id="{A3DA3B19-86E2-4F54-AB3E-F018F4187C78}"/>
              </a:ext>
            </a:extLst>
          </p:cNvPr>
          <p:cNvSpPr/>
          <p:nvPr userDrawn="1"/>
        </p:nvSpPr>
        <p:spPr>
          <a:xfrm>
            <a:off x="4844405" y="646329"/>
            <a:ext cx="463865" cy="428400"/>
          </a:xfrm>
          <a:prstGeom prst="rect">
            <a:avLst/>
          </a:prstGeom>
          <a:solidFill>
            <a:srgbClr val="C687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３</a:t>
            </a:r>
            <a:endParaRPr lang="zh-CN" altLang="en-US" sz="2800" dirty="0">
              <a:solidFill>
                <a:schemeClr val="bg1"/>
              </a:solidFill>
              <a:latin typeface="微軟正黑體" panose="020B0604030504040204" pitchFamily="34" charset="-120"/>
              <a:ea typeface="微軟正黑體" panose="020B0604030504040204" pitchFamily="34" charset="-120"/>
            </a:endParaRPr>
          </a:p>
        </p:txBody>
      </p:sp>
      <p:grpSp>
        <p:nvGrpSpPr>
          <p:cNvPr id="90" name="群組 89">
            <a:extLst>
              <a:ext uri="{FF2B5EF4-FFF2-40B4-BE49-F238E27FC236}">
                <a16:creationId xmlns:a16="http://schemas.microsoft.com/office/drawing/2014/main" id="{78EDC139-42ED-4DD2-A20F-5E92A663325B}"/>
              </a:ext>
            </a:extLst>
          </p:cNvPr>
          <p:cNvGrpSpPr/>
          <p:nvPr userDrawn="1"/>
        </p:nvGrpSpPr>
        <p:grpSpPr>
          <a:xfrm>
            <a:off x="5656948" y="1666143"/>
            <a:ext cx="677108" cy="3380740"/>
            <a:chOff x="2776036" y="1666143"/>
            <a:chExt cx="677108" cy="3380740"/>
          </a:xfrm>
        </p:grpSpPr>
        <p:sp>
          <p:nvSpPr>
            <p:cNvPr id="91" name="矩形 90">
              <a:hlinkClick r:id="rId6" action="ppaction://hlinksldjump"/>
              <a:extLst>
                <a:ext uri="{FF2B5EF4-FFF2-40B4-BE49-F238E27FC236}">
                  <a16:creationId xmlns:a16="http://schemas.microsoft.com/office/drawing/2014/main" id="{FB090BC4-D3CF-4E61-89A4-BE2083AA0801}"/>
                </a:ext>
              </a:extLst>
            </p:cNvPr>
            <p:cNvSpPr/>
            <p:nvPr/>
          </p:nvSpPr>
          <p:spPr>
            <a:xfrm>
              <a:off x="2816496" y="1666143"/>
              <a:ext cx="591095" cy="2883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3" name="直接连接符 12">
              <a:extLst>
                <a:ext uri="{FF2B5EF4-FFF2-40B4-BE49-F238E27FC236}">
                  <a16:creationId xmlns:a16="http://schemas.microsoft.com/office/drawing/2014/main" id="{FAD7103B-7AF8-4F0D-95E3-3D9B1777B616}"/>
                </a:ext>
              </a:extLst>
            </p:cNvPr>
            <p:cNvCxnSpPr/>
            <p:nvPr/>
          </p:nvCxnSpPr>
          <p:spPr>
            <a:xfrm>
              <a:off x="2830896" y="1698511"/>
              <a:ext cx="0" cy="3348372"/>
            </a:xfrm>
            <a:prstGeom prst="line">
              <a:avLst/>
            </a:prstGeom>
            <a:ln w="28575">
              <a:solidFill>
                <a:schemeClr val="bg1"/>
              </a:solidFill>
              <a:prstDash val="dash"/>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cxnSp>
        <p:sp>
          <p:nvSpPr>
            <p:cNvPr id="94" name="TextBox 6">
              <a:hlinkClick r:id="rId6" action="ppaction://hlinksldjump"/>
              <a:extLst>
                <a:ext uri="{FF2B5EF4-FFF2-40B4-BE49-F238E27FC236}">
                  <a16:creationId xmlns:a16="http://schemas.microsoft.com/office/drawing/2014/main" id="{ADF98F6C-2084-49FB-9D4E-962221231C16}"/>
                </a:ext>
              </a:extLst>
            </p:cNvPr>
            <p:cNvSpPr txBox="1"/>
            <p:nvPr/>
          </p:nvSpPr>
          <p:spPr>
            <a:xfrm>
              <a:off x="2776036" y="2172686"/>
              <a:ext cx="677108" cy="2377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rtlCol="0" anchor="ctr">
              <a:spAutoFit/>
            </a:bodyPr>
            <a:lstStyle/>
            <a:p>
              <a:pPr algn="dist"/>
              <a:r>
                <a:rPr lang="zh-TW" altLang="en-US" sz="3200" spc="400" dirty="0">
                  <a:solidFill>
                    <a:srgbClr val="231815"/>
                  </a:solidFill>
                  <a:latin typeface="微軟正黑體" panose="020B0604030504040204" pitchFamily="34" charset="-120"/>
                  <a:ea typeface="微軟正黑體" panose="020B0604030504040204" pitchFamily="34" charset="-120"/>
                </a:rPr>
                <a:t>課</a:t>
              </a:r>
              <a:r>
                <a:rPr lang="zh-TW" altLang="en-US" sz="3200" spc="400" dirty="0">
                  <a:solidFill>
                    <a:srgbClr val="857B76"/>
                  </a:solidFill>
                  <a:latin typeface="微軟正黑體" panose="020B0604030504040204" pitchFamily="34" charset="-120"/>
                  <a:ea typeface="微軟正黑體" panose="020B0604030504040204" pitchFamily="34" charset="-120"/>
                </a:rPr>
                <a:t>文探究</a:t>
              </a:r>
              <a:endParaRPr lang="zh-CN" altLang="en-US" sz="3200" spc="400" dirty="0">
                <a:solidFill>
                  <a:srgbClr val="857B76"/>
                </a:solidFill>
                <a:latin typeface="微軟正黑體" panose="020B0604030504040204" pitchFamily="34" charset="-120"/>
                <a:ea typeface="微軟正黑體" panose="020B0604030504040204" pitchFamily="34" charset="-120"/>
              </a:endParaRPr>
            </a:p>
          </p:txBody>
        </p:sp>
      </p:grpSp>
      <p:sp>
        <p:nvSpPr>
          <p:cNvPr id="56" name="矩形 55">
            <a:hlinkClick r:id="rId3" action="ppaction://hlinksldjump"/>
            <a:extLst>
              <a:ext uri="{FF2B5EF4-FFF2-40B4-BE49-F238E27FC236}">
                <a16:creationId xmlns:a16="http://schemas.microsoft.com/office/drawing/2014/main" id="{2C80304E-F38C-444F-A458-0FC44C73D8FC}"/>
              </a:ext>
            </a:extLst>
          </p:cNvPr>
          <p:cNvSpPr/>
          <p:nvPr userDrawn="1"/>
        </p:nvSpPr>
        <p:spPr>
          <a:xfrm>
            <a:off x="5764762" y="1739932"/>
            <a:ext cx="463865" cy="428400"/>
          </a:xfrm>
          <a:prstGeom prst="rect">
            <a:avLst/>
          </a:prstGeom>
          <a:solidFill>
            <a:srgbClr val="C687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４</a:t>
            </a:r>
            <a:endParaRPr lang="zh-CN" altLang="en-US" sz="2800" dirty="0">
              <a:solidFill>
                <a:schemeClr val="bg1"/>
              </a:solidFill>
              <a:latin typeface="微軟正黑體" panose="020B0604030504040204" pitchFamily="34" charset="-120"/>
              <a:ea typeface="微軟正黑體" panose="020B0604030504040204" pitchFamily="34" charset="-120"/>
            </a:endParaRPr>
          </a:p>
        </p:txBody>
      </p:sp>
      <p:grpSp>
        <p:nvGrpSpPr>
          <p:cNvPr id="99" name="群組 98">
            <a:extLst>
              <a:ext uri="{FF2B5EF4-FFF2-40B4-BE49-F238E27FC236}">
                <a16:creationId xmlns:a16="http://schemas.microsoft.com/office/drawing/2014/main" id="{F6292F24-FFC5-4C9F-B284-B8407AE12352}"/>
              </a:ext>
            </a:extLst>
          </p:cNvPr>
          <p:cNvGrpSpPr/>
          <p:nvPr userDrawn="1"/>
        </p:nvGrpSpPr>
        <p:grpSpPr>
          <a:xfrm>
            <a:off x="6572302" y="-287896"/>
            <a:ext cx="677108" cy="4293839"/>
            <a:chOff x="1658491" y="-741048"/>
            <a:chExt cx="677108" cy="4293839"/>
          </a:xfrm>
        </p:grpSpPr>
        <p:sp>
          <p:nvSpPr>
            <p:cNvPr id="102" name="矩形 101">
              <a:hlinkClick r:id="rId7" action="ppaction://hlinksldjump"/>
              <a:extLst>
                <a:ext uri="{FF2B5EF4-FFF2-40B4-BE49-F238E27FC236}">
                  <a16:creationId xmlns:a16="http://schemas.microsoft.com/office/drawing/2014/main" id="{55533D5F-E0A4-4F76-B2C8-487570947943}"/>
                </a:ext>
              </a:extLst>
            </p:cNvPr>
            <p:cNvSpPr/>
            <p:nvPr/>
          </p:nvSpPr>
          <p:spPr>
            <a:xfrm>
              <a:off x="1698951" y="133588"/>
              <a:ext cx="591095" cy="34192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3" name="直接连接符 12">
              <a:extLst>
                <a:ext uri="{FF2B5EF4-FFF2-40B4-BE49-F238E27FC236}">
                  <a16:creationId xmlns:a16="http://schemas.microsoft.com/office/drawing/2014/main" id="{E58B4A4D-4AEB-4046-A378-689F7F9568CC}"/>
                </a:ext>
              </a:extLst>
            </p:cNvPr>
            <p:cNvCxnSpPr/>
            <p:nvPr/>
          </p:nvCxnSpPr>
          <p:spPr>
            <a:xfrm>
              <a:off x="1713351" y="-741048"/>
              <a:ext cx="0" cy="3348372"/>
            </a:xfrm>
            <a:prstGeom prst="line">
              <a:avLst/>
            </a:prstGeom>
            <a:ln w="28575">
              <a:solidFill>
                <a:schemeClr val="bg1"/>
              </a:solidFill>
              <a:prstDash val="dash"/>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cxnSp>
        <p:sp>
          <p:nvSpPr>
            <p:cNvPr id="104" name="TextBox 6">
              <a:hlinkClick r:id="rId7" action="ppaction://hlinksldjump"/>
              <a:extLst>
                <a:ext uri="{FF2B5EF4-FFF2-40B4-BE49-F238E27FC236}">
                  <a16:creationId xmlns:a16="http://schemas.microsoft.com/office/drawing/2014/main" id="{F9C09F69-D75A-4381-A2A7-2154381E18EF}"/>
                </a:ext>
              </a:extLst>
            </p:cNvPr>
            <p:cNvSpPr txBox="1"/>
            <p:nvPr userDrawn="1"/>
          </p:nvSpPr>
          <p:spPr>
            <a:xfrm>
              <a:off x="1658491" y="623088"/>
              <a:ext cx="677108" cy="2883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rtlCol="0" anchor="ctr">
              <a:spAutoFit/>
            </a:bodyPr>
            <a:lstStyle/>
            <a:p>
              <a:pPr algn="dist"/>
              <a:r>
                <a:rPr lang="zh-TW" altLang="en-US" sz="3200" kern="1200" spc="400" dirty="0">
                  <a:solidFill>
                    <a:srgbClr val="231815"/>
                  </a:solidFill>
                  <a:latin typeface="微軟正黑體" panose="020B0604030504040204" pitchFamily="34" charset="-120"/>
                  <a:ea typeface="微軟正黑體" panose="020B0604030504040204" pitchFamily="34" charset="-120"/>
                  <a:cs typeface="+mn-cs"/>
                </a:rPr>
                <a:t>問</a:t>
              </a:r>
              <a:r>
                <a:rPr lang="zh-TW" altLang="en-US" sz="3200" kern="1200" spc="400" dirty="0">
                  <a:solidFill>
                    <a:srgbClr val="857B76"/>
                  </a:solidFill>
                  <a:latin typeface="微軟正黑體" panose="020B0604030504040204" pitchFamily="34" charset="-120"/>
                  <a:ea typeface="微軟正黑體" panose="020B0604030504040204" pitchFamily="34" charset="-120"/>
                  <a:cs typeface="+mn-cs"/>
                </a:rPr>
                <a:t>題與討論</a:t>
              </a:r>
              <a:endParaRPr lang="zh-CN" altLang="en-US" sz="3200" kern="1200" spc="400" dirty="0">
                <a:solidFill>
                  <a:srgbClr val="857B76"/>
                </a:solidFill>
                <a:latin typeface="微軟正黑體" panose="020B0604030504040204" pitchFamily="34" charset="-120"/>
                <a:ea typeface="微軟正黑體" panose="020B0604030504040204" pitchFamily="34" charset="-120"/>
                <a:cs typeface="+mn-cs"/>
              </a:endParaRPr>
            </a:p>
          </p:txBody>
        </p:sp>
      </p:grpSp>
      <p:sp>
        <p:nvSpPr>
          <p:cNvPr id="57" name="矩形 56">
            <a:hlinkClick r:id="rId3" action="ppaction://hlinksldjump"/>
            <a:extLst>
              <a:ext uri="{FF2B5EF4-FFF2-40B4-BE49-F238E27FC236}">
                <a16:creationId xmlns:a16="http://schemas.microsoft.com/office/drawing/2014/main" id="{3F6E206E-2E0D-4469-9675-26BF1D8C035E}"/>
              </a:ext>
            </a:extLst>
          </p:cNvPr>
          <p:cNvSpPr/>
          <p:nvPr userDrawn="1"/>
        </p:nvSpPr>
        <p:spPr>
          <a:xfrm>
            <a:off x="6674749" y="646329"/>
            <a:ext cx="463865" cy="428400"/>
          </a:xfrm>
          <a:prstGeom prst="rect">
            <a:avLst/>
          </a:prstGeom>
          <a:solidFill>
            <a:srgbClr val="C687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５</a:t>
            </a:r>
            <a:endParaRPr lang="zh-CN" altLang="en-US" sz="2800" dirty="0">
              <a:solidFill>
                <a:schemeClr val="bg1"/>
              </a:solidFill>
              <a:latin typeface="微軟正黑體" panose="020B0604030504040204" pitchFamily="34" charset="-120"/>
              <a:ea typeface="微軟正黑體" panose="020B0604030504040204" pitchFamily="34" charset="-120"/>
            </a:endParaRPr>
          </a:p>
        </p:txBody>
      </p:sp>
      <p:grpSp>
        <p:nvGrpSpPr>
          <p:cNvPr id="105" name="群組 104">
            <a:extLst>
              <a:ext uri="{FF2B5EF4-FFF2-40B4-BE49-F238E27FC236}">
                <a16:creationId xmlns:a16="http://schemas.microsoft.com/office/drawing/2014/main" id="{C5A8A83B-8C65-40CE-A449-1D1C696F7831}"/>
              </a:ext>
            </a:extLst>
          </p:cNvPr>
          <p:cNvGrpSpPr/>
          <p:nvPr userDrawn="1"/>
        </p:nvGrpSpPr>
        <p:grpSpPr>
          <a:xfrm>
            <a:off x="7487658" y="1666143"/>
            <a:ext cx="677108" cy="3380740"/>
            <a:chOff x="2776036" y="1666143"/>
            <a:chExt cx="677108" cy="3380740"/>
          </a:xfrm>
        </p:grpSpPr>
        <p:sp>
          <p:nvSpPr>
            <p:cNvPr id="106" name="矩形 105">
              <a:hlinkClick r:id="rId8" action="ppaction://hlinksldjump"/>
              <a:extLst>
                <a:ext uri="{FF2B5EF4-FFF2-40B4-BE49-F238E27FC236}">
                  <a16:creationId xmlns:a16="http://schemas.microsoft.com/office/drawing/2014/main" id="{C30235E7-4230-4244-9216-511B243F6302}"/>
                </a:ext>
              </a:extLst>
            </p:cNvPr>
            <p:cNvSpPr/>
            <p:nvPr userDrawn="1"/>
          </p:nvSpPr>
          <p:spPr>
            <a:xfrm>
              <a:off x="2816496" y="1666143"/>
              <a:ext cx="591095" cy="2883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07" name="直接连接符 12">
              <a:extLst>
                <a:ext uri="{FF2B5EF4-FFF2-40B4-BE49-F238E27FC236}">
                  <a16:creationId xmlns:a16="http://schemas.microsoft.com/office/drawing/2014/main" id="{4236CBCE-BE6E-47BB-B898-845CF47094D9}"/>
                </a:ext>
              </a:extLst>
            </p:cNvPr>
            <p:cNvCxnSpPr/>
            <p:nvPr/>
          </p:nvCxnSpPr>
          <p:spPr>
            <a:xfrm>
              <a:off x="2830896" y="1698511"/>
              <a:ext cx="0" cy="3348372"/>
            </a:xfrm>
            <a:prstGeom prst="line">
              <a:avLst/>
            </a:prstGeom>
            <a:ln w="28575">
              <a:solidFill>
                <a:schemeClr val="bg1"/>
              </a:solidFill>
              <a:prstDash val="dash"/>
            </a:ln>
            <a:extLst>
              <a:ext uri="{909E8E84-426E-40DD-AFC4-6F175D3DCCD1}">
                <a14:hiddenFill xmlns:a14="http://schemas.microsoft.com/office/drawing/2010/main">
                  <a:solidFill>
                    <a:srgbClr val="FFFFFF"/>
                  </a:solidFill>
                </a14:hiddenFill>
              </a:ext>
            </a:extLst>
          </p:spPr>
          <p:style>
            <a:lnRef idx="1">
              <a:schemeClr val="accent1"/>
            </a:lnRef>
            <a:fillRef idx="0">
              <a:schemeClr val="accent1"/>
            </a:fillRef>
            <a:effectRef idx="0">
              <a:schemeClr val="accent1"/>
            </a:effectRef>
            <a:fontRef idx="minor">
              <a:schemeClr val="tx1"/>
            </a:fontRef>
          </p:style>
        </p:cxnSp>
        <p:sp>
          <p:nvSpPr>
            <p:cNvPr id="108" name="TextBox 6">
              <a:hlinkClick r:id="rId8" action="ppaction://hlinksldjump"/>
              <a:extLst>
                <a:ext uri="{FF2B5EF4-FFF2-40B4-BE49-F238E27FC236}">
                  <a16:creationId xmlns:a16="http://schemas.microsoft.com/office/drawing/2014/main" id="{B656A3A5-D252-4298-A83F-4B62F697AACE}"/>
                </a:ext>
              </a:extLst>
            </p:cNvPr>
            <p:cNvSpPr txBox="1"/>
            <p:nvPr/>
          </p:nvSpPr>
          <p:spPr>
            <a:xfrm>
              <a:off x="2776036" y="2172686"/>
              <a:ext cx="677108" cy="2377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rtlCol="0" anchor="ctr">
              <a:spAutoFit/>
            </a:bodyPr>
            <a:lstStyle/>
            <a:p>
              <a:pPr algn="dist"/>
              <a:r>
                <a:rPr lang="zh-TW" altLang="en-US" sz="3200" spc="400" dirty="0">
                  <a:solidFill>
                    <a:srgbClr val="231815"/>
                  </a:solidFill>
                  <a:latin typeface="微軟正黑體" panose="020B0604030504040204" pitchFamily="34" charset="-120"/>
                  <a:ea typeface="微軟正黑體" panose="020B0604030504040204" pitchFamily="34" charset="-120"/>
                </a:rPr>
                <a:t>課</a:t>
              </a:r>
              <a:r>
                <a:rPr lang="zh-TW" altLang="en-US" sz="3200" spc="400" dirty="0">
                  <a:solidFill>
                    <a:srgbClr val="857B76"/>
                  </a:solidFill>
                  <a:latin typeface="微軟正黑體" panose="020B0604030504040204" pitchFamily="34" charset="-120"/>
                  <a:ea typeface="微軟正黑體" panose="020B0604030504040204" pitchFamily="34" charset="-120"/>
                </a:rPr>
                <a:t>後補充</a:t>
              </a:r>
              <a:endParaRPr lang="zh-CN" altLang="en-US" sz="3200" spc="400" dirty="0">
                <a:solidFill>
                  <a:srgbClr val="857B76"/>
                </a:solidFill>
                <a:latin typeface="微軟正黑體" panose="020B0604030504040204" pitchFamily="34" charset="-120"/>
                <a:ea typeface="微軟正黑體" panose="020B0604030504040204" pitchFamily="34" charset="-120"/>
              </a:endParaRPr>
            </a:p>
          </p:txBody>
        </p:sp>
      </p:grpSp>
      <p:sp>
        <p:nvSpPr>
          <p:cNvPr id="59" name="矩形 58">
            <a:hlinkClick r:id="rId3" action="ppaction://hlinksldjump"/>
            <a:extLst>
              <a:ext uri="{FF2B5EF4-FFF2-40B4-BE49-F238E27FC236}">
                <a16:creationId xmlns:a16="http://schemas.microsoft.com/office/drawing/2014/main" id="{CF910478-B56D-4517-BD65-5601227511C7}"/>
              </a:ext>
            </a:extLst>
          </p:cNvPr>
          <p:cNvSpPr/>
          <p:nvPr userDrawn="1"/>
        </p:nvSpPr>
        <p:spPr>
          <a:xfrm>
            <a:off x="7595469" y="1739932"/>
            <a:ext cx="463865" cy="428400"/>
          </a:xfrm>
          <a:prstGeom prst="rect">
            <a:avLst/>
          </a:prstGeom>
          <a:solidFill>
            <a:srgbClr val="C6874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６</a:t>
            </a:r>
            <a:endParaRPr lang="zh-CN" altLang="en-US" sz="2800" dirty="0">
              <a:solidFill>
                <a:schemeClr val="bg1"/>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6C87ACE8-76B5-4585-9A5C-C05DD338AB1C}"/>
              </a:ext>
            </a:extLst>
          </p:cNvPr>
          <p:cNvPicPr>
            <a:picLocks noChangeAspect="1"/>
          </p:cNvPicPr>
          <p:nvPr userDrawn="1"/>
        </p:nvPicPr>
        <p:blipFill>
          <a:blip r:embed="rId9"/>
          <a:stretch>
            <a:fillRect/>
          </a:stretch>
        </p:blipFill>
        <p:spPr>
          <a:xfrm>
            <a:off x="1521078" y="1074729"/>
            <a:ext cx="1700931" cy="3664014"/>
          </a:xfrm>
          <a:prstGeom prst="rect">
            <a:avLst/>
          </a:prstGeom>
        </p:spPr>
      </p:pic>
    </p:spTree>
    <p:extLst>
      <p:ext uri="{BB962C8B-B14F-4D97-AF65-F5344CB8AC3E}">
        <p14:creationId xmlns:p14="http://schemas.microsoft.com/office/powerpoint/2010/main" val="725076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目錄">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5BE66671-579E-47BF-8A91-560D293B1AA2}"/>
              </a:ext>
            </a:extLst>
          </p:cNvPr>
          <p:cNvSpPr/>
          <p:nvPr userDrawn="1"/>
        </p:nvSpPr>
        <p:spPr>
          <a:xfrm>
            <a:off x="0" y="0"/>
            <a:ext cx="9144000" cy="51435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DB1651DD-C9D6-4B47-9852-B49035FF164F}"/>
              </a:ext>
            </a:extLst>
          </p:cNvPr>
          <p:cNvSpPr/>
          <p:nvPr userDrawn="1"/>
        </p:nvSpPr>
        <p:spPr>
          <a:xfrm>
            <a:off x="418563" y="320868"/>
            <a:ext cx="8365074" cy="4519134"/>
          </a:xfrm>
          <a:prstGeom prst="rect">
            <a:avLst/>
          </a:prstGeom>
          <a:solidFill>
            <a:sysClr val="window" lastClr="FFFFFF"/>
          </a:solidFill>
          <a:ln w="38100" cap="flat" cmpd="sng" algn="ctr">
            <a:solidFill>
              <a:srgbClr val="E3DCCA"/>
            </a:solidFill>
            <a:prstDash val="solid"/>
            <a:miter lim="800000"/>
          </a:ln>
          <a:effectLst/>
        </p:spPr>
        <p:txBody>
          <a:bodyPr rtlCol="0" anchor="ctr"/>
          <a:lstStyle/>
          <a:p>
            <a:pPr algn="ctr" defTabSz="685800"/>
            <a:endParaRPr lang="zh-TW" altLang="en-US" kern="0">
              <a:solidFill>
                <a:prstClr val="white"/>
              </a:solidFill>
            </a:endParaRPr>
          </a:p>
        </p:txBody>
      </p:sp>
      <p:pic>
        <p:nvPicPr>
          <p:cNvPr id="7" name="圖片 6">
            <a:extLst>
              <a:ext uri="{FF2B5EF4-FFF2-40B4-BE49-F238E27FC236}">
                <a16:creationId xmlns:a16="http://schemas.microsoft.com/office/drawing/2014/main" id="{A16DE54E-8427-454A-9AFC-3AFF5FF364F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8583" y="4935215"/>
            <a:ext cx="522226" cy="179998"/>
          </a:xfrm>
          <a:prstGeom prst="rect">
            <a:avLst/>
          </a:prstGeom>
        </p:spPr>
      </p:pic>
      <p:sp>
        <p:nvSpPr>
          <p:cNvPr id="10" name="文本框 328">
            <a:hlinkClick r:id="rId3" action="ppaction://hlinksldjump"/>
            <a:extLst>
              <a:ext uri="{FF2B5EF4-FFF2-40B4-BE49-F238E27FC236}">
                <a16:creationId xmlns:a16="http://schemas.microsoft.com/office/drawing/2014/main" id="{F3827C8B-153C-43DA-BCF1-013562225C9B}"/>
              </a:ext>
            </a:extLst>
          </p:cNvPr>
          <p:cNvSpPr txBox="1"/>
          <p:nvPr userDrawn="1"/>
        </p:nvSpPr>
        <p:spPr>
          <a:xfrm>
            <a:off x="0"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pic>
        <p:nvPicPr>
          <p:cNvPr id="5" name="圖片 4">
            <a:extLst>
              <a:ext uri="{FF2B5EF4-FFF2-40B4-BE49-F238E27FC236}">
                <a16:creationId xmlns:a16="http://schemas.microsoft.com/office/drawing/2014/main" id="{9F5F1E41-4776-43E1-A3D0-8C179086E75B}"/>
              </a:ext>
            </a:extLst>
          </p:cNvPr>
          <p:cNvPicPr>
            <a:picLocks noChangeAspect="1"/>
          </p:cNvPicPr>
          <p:nvPr userDrawn="1"/>
        </p:nvPicPr>
        <p:blipFill>
          <a:blip r:embed="rId4"/>
          <a:stretch>
            <a:fillRect/>
          </a:stretch>
        </p:blipFill>
        <p:spPr>
          <a:xfrm>
            <a:off x="6611937" y="2784144"/>
            <a:ext cx="2493480" cy="2359356"/>
          </a:xfrm>
          <a:prstGeom prst="rect">
            <a:avLst/>
          </a:prstGeom>
        </p:spPr>
      </p:pic>
    </p:spTree>
    <p:extLst>
      <p:ext uri="{BB962C8B-B14F-4D97-AF65-F5344CB8AC3E}">
        <p14:creationId xmlns:p14="http://schemas.microsoft.com/office/powerpoint/2010/main" val="834603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目錄2">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F55FA53-ECAA-4EC3-AE4D-5492E98786C8}"/>
              </a:ext>
            </a:extLst>
          </p:cNvPr>
          <p:cNvSpPr/>
          <p:nvPr userDrawn="1"/>
        </p:nvSpPr>
        <p:spPr>
          <a:xfrm>
            <a:off x="0" y="0"/>
            <a:ext cx="9144000" cy="51435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A3CB1C4A-F530-4291-B16A-AA1740A9A0DA}"/>
              </a:ext>
            </a:extLst>
          </p:cNvPr>
          <p:cNvSpPr/>
          <p:nvPr userDrawn="1"/>
        </p:nvSpPr>
        <p:spPr>
          <a:xfrm>
            <a:off x="418563" y="320868"/>
            <a:ext cx="8365074" cy="4519134"/>
          </a:xfrm>
          <a:prstGeom prst="rect">
            <a:avLst/>
          </a:prstGeom>
          <a:solidFill>
            <a:sysClr val="window" lastClr="FFFFFF"/>
          </a:solidFill>
          <a:ln w="38100" cap="flat" cmpd="sng" algn="ctr">
            <a:solidFill>
              <a:srgbClr val="E3DCCA"/>
            </a:solidFill>
            <a:prstDash val="solid"/>
            <a:miter lim="800000"/>
          </a:ln>
          <a:effectLst/>
        </p:spPr>
        <p:txBody>
          <a:bodyPr rtlCol="0" anchor="ctr"/>
          <a:lstStyle/>
          <a:p>
            <a:pPr algn="ctr" defTabSz="685800"/>
            <a:endParaRPr lang="zh-TW" altLang="en-US" kern="0">
              <a:solidFill>
                <a:prstClr val="white"/>
              </a:solidFill>
            </a:endParaRPr>
          </a:p>
        </p:txBody>
      </p:sp>
      <p:pic>
        <p:nvPicPr>
          <p:cNvPr id="12" name="圖片 11">
            <a:extLst>
              <a:ext uri="{FF2B5EF4-FFF2-40B4-BE49-F238E27FC236}">
                <a16:creationId xmlns:a16="http://schemas.microsoft.com/office/drawing/2014/main" id="{51F28B71-0EDE-4D37-8D66-9999AFED52A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8583" y="4935215"/>
            <a:ext cx="522226" cy="179998"/>
          </a:xfrm>
          <a:prstGeom prst="rect">
            <a:avLst/>
          </a:prstGeom>
        </p:spPr>
      </p:pic>
      <p:sp>
        <p:nvSpPr>
          <p:cNvPr id="15" name="文本框 328">
            <a:hlinkClick r:id="rId3" action="ppaction://hlinksldjump"/>
            <a:extLst>
              <a:ext uri="{FF2B5EF4-FFF2-40B4-BE49-F238E27FC236}">
                <a16:creationId xmlns:a16="http://schemas.microsoft.com/office/drawing/2014/main" id="{B2EF4AFF-38C2-4D0C-9447-B3467C06F65A}"/>
              </a:ext>
            </a:extLst>
          </p:cNvPr>
          <p:cNvSpPr txBox="1"/>
          <p:nvPr userDrawn="1"/>
        </p:nvSpPr>
        <p:spPr>
          <a:xfrm>
            <a:off x="0"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pic>
        <p:nvPicPr>
          <p:cNvPr id="2" name="圖片 1">
            <a:extLst>
              <a:ext uri="{FF2B5EF4-FFF2-40B4-BE49-F238E27FC236}">
                <a16:creationId xmlns:a16="http://schemas.microsoft.com/office/drawing/2014/main" id="{5E1683B4-4E1C-4340-A123-A5CF5C967622}"/>
              </a:ext>
            </a:extLst>
          </p:cNvPr>
          <p:cNvPicPr>
            <a:picLocks noChangeAspect="1"/>
          </p:cNvPicPr>
          <p:nvPr userDrawn="1"/>
        </p:nvPicPr>
        <p:blipFill>
          <a:blip r:embed="rId4"/>
          <a:stretch>
            <a:fillRect/>
          </a:stretch>
        </p:blipFill>
        <p:spPr>
          <a:xfrm>
            <a:off x="7409203" y="3674237"/>
            <a:ext cx="1554615" cy="1469263"/>
          </a:xfrm>
          <a:prstGeom prst="rect">
            <a:avLst/>
          </a:prstGeom>
        </p:spPr>
      </p:pic>
    </p:spTree>
    <p:extLst>
      <p:ext uri="{BB962C8B-B14F-4D97-AF65-F5344CB8AC3E}">
        <p14:creationId xmlns:p14="http://schemas.microsoft.com/office/powerpoint/2010/main" val="4209567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小目錄">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3A152F18-FE21-4C00-8725-0295B2A3A4A6}"/>
              </a:ext>
            </a:extLst>
          </p:cNvPr>
          <p:cNvSpPr/>
          <p:nvPr userDrawn="1"/>
        </p:nvSpPr>
        <p:spPr>
          <a:xfrm>
            <a:off x="0" y="0"/>
            <a:ext cx="9144000" cy="5143500"/>
          </a:xfrm>
          <a:prstGeom prst="rect">
            <a:avLst/>
          </a:prstGeom>
          <a:solidFill>
            <a:srgbClr val="F3E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97808B1-D542-4044-AFDA-902CB8D69DD3}"/>
              </a:ext>
            </a:extLst>
          </p:cNvPr>
          <p:cNvSpPr/>
          <p:nvPr userDrawn="1"/>
        </p:nvSpPr>
        <p:spPr>
          <a:xfrm>
            <a:off x="148759" y="91439"/>
            <a:ext cx="8846820" cy="4320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35B43C26-B43D-4FFB-94B6-A1710197D69B}"/>
              </a:ext>
            </a:extLst>
          </p:cNvPr>
          <p:cNvSpPr/>
          <p:nvPr userDrawn="1"/>
        </p:nvSpPr>
        <p:spPr>
          <a:xfrm>
            <a:off x="447741" y="4503420"/>
            <a:ext cx="8547838" cy="259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a:extLst>
              <a:ext uri="{FF2B5EF4-FFF2-40B4-BE49-F238E27FC236}">
                <a16:creationId xmlns:a16="http://schemas.microsoft.com/office/drawing/2014/main" id="{08338A3C-F692-4F7D-922D-3D27C7AC076D}"/>
              </a:ext>
            </a:extLst>
          </p:cNvPr>
          <p:cNvSpPr/>
          <p:nvPr userDrawn="1"/>
        </p:nvSpPr>
        <p:spPr>
          <a:xfrm>
            <a:off x="793105" y="4853939"/>
            <a:ext cx="8202474" cy="123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328">
            <a:hlinkClick r:id="rId2" action="ppaction://hlinksldjump"/>
            <a:extLst>
              <a:ext uri="{FF2B5EF4-FFF2-40B4-BE49-F238E27FC236}">
                <a16:creationId xmlns:a16="http://schemas.microsoft.com/office/drawing/2014/main" id="{F6FE5FA3-EA51-4799-B006-C00C7804B943}"/>
              </a:ext>
            </a:extLst>
          </p:cNvPr>
          <p:cNvSpPr txBox="1"/>
          <p:nvPr userDrawn="1"/>
        </p:nvSpPr>
        <p:spPr>
          <a:xfrm>
            <a:off x="0" y="367481"/>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D564B"/>
                </a:solidFill>
                <a:latin typeface="微軟正黑體" pitchFamily="34" charset="-120"/>
                <a:ea typeface="微軟正黑體" pitchFamily="34" charset="-120"/>
              </a:rPr>
              <a:t>目次</a:t>
            </a:r>
          </a:p>
        </p:txBody>
      </p:sp>
      <p:sp>
        <p:nvSpPr>
          <p:cNvPr id="14" name="文本框 328">
            <a:hlinkClick r:id="rId3" action="ppaction://hlinksldjump"/>
            <a:extLst>
              <a:ext uri="{FF2B5EF4-FFF2-40B4-BE49-F238E27FC236}">
                <a16:creationId xmlns:a16="http://schemas.microsoft.com/office/drawing/2014/main" id="{EDCF703E-933E-4172-B648-782D8A47CB30}"/>
              </a:ext>
            </a:extLst>
          </p:cNvPr>
          <p:cNvSpPr txBox="1"/>
          <p:nvPr userDrawn="1"/>
        </p:nvSpPr>
        <p:spPr>
          <a:xfrm>
            <a:off x="0" y="367481"/>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pic>
        <p:nvPicPr>
          <p:cNvPr id="19" name="圖片 18" descr="一張含有 坐, 食物 的圖片&#10;&#10;自動產生的描述">
            <a:extLst>
              <a:ext uri="{FF2B5EF4-FFF2-40B4-BE49-F238E27FC236}">
                <a16:creationId xmlns:a16="http://schemas.microsoft.com/office/drawing/2014/main" id="{939DF6ED-924A-4361-A0C2-1FDE82793E6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490239" y="3641271"/>
            <a:ext cx="1270278" cy="1502228"/>
          </a:xfrm>
          <a:prstGeom prst="rect">
            <a:avLst/>
          </a:prstGeom>
        </p:spPr>
      </p:pic>
      <p:pic>
        <p:nvPicPr>
          <p:cNvPr id="21" name="圖片 20" descr="一張含有 室內, 坐, 小, 桌 的圖片&#10;&#10;自動產生的描述">
            <a:extLst>
              <a:ext uri="{FF2B5EF4-FFF2-40B4-BE49-F238E27FC236}">
                <a16:creationId xmlns:a16="http://schemas.microsoft.com/office/drawing/2014/main" id="{254726D1-0915-427F-BD6F-D5D02A83EF2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3716826"/>
            <a:ext cx="1518811" cy="1426674"/>
          </a:xfrm>
          <a:prstGeom prst="rect">
            <a:avLst/>
          </a:prstGeom>
        </p:spPr>
      </p:pic>
      <p:pic>
        <p:nvPicPr>
          <p:cNvPr id="11" name="圖片 10">
            <a:extLst>
              <a:ext uri="{FF2B5EF4-FFF2-40B4-BE49-F238E27FC236}">
                <a16:creationId xmlns:a16="http://schemas.microsoft.com/office/drawing/2014/main" id="{C1E7C0CF-0A6C-4837-9453-E054075C6C2B}"/>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38583" y="4935215"/>
            <a:ext cx="522226" cy="179999"/>
          </a:xfrm>
          <a:prstGeom prst="rect">
            <a:avLst/>
          </a:prstGeom>
        </p:spPr>
      </p:pic>
    </p:spTree>
    <p:extLst>
      <p:ext uri="{BB962C8B-B14F-4D97-AF65-F5344CB8AC3E}">
        <p14:creationId xmlns:p14="http://schemas.microsoft.com/office/powerpoint/2010/main" val="2140414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課前引導內文">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4C764865-B007-4A12-83BA-0C538159E27B}"/>
              </a:ext>
            </a:extLst>
          </p:cNvPr>
          <p:cNvSpPr/>
          <p:nvPr userDrawn="1"/>
        </p:nvSpPr>
        <p:spPr>
          <a:xfrm>
            <a:off x="0" y="-1"/>
            <a:ext cx="9144000" cy="5152285"/>
          </a:xfrm>
          <a:prstGeom prst="rect">
            <a:avLst/>
          </a:prstGeom>
          <a:solidFill>
            <a:srgbClr val="FD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9" name="矩形 8">
            <a:extLst>
              <a:ext uri="{FF2B5EF4-FFF2-40B4-BE49-F238E27FC236}">
                <a16:creationId xmlns:a16="http://schemas.microsoft.com/office/drawing/2014/main" id="{0CA2D8A4-EBC4-42BC-A45B-A658E54194C5}"/>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1</a:t>
            </a:r>
            <a:endParaRPr lang="zh-TW" altLang="en-US" sz="2000" b="1" dirty="0">
              <a:latin typeface="微軟正黑體" panose="020B0604030504040204" pitchFamily="34" charset="-120"/>
              <a:ea typeface="微軟正黑體" panose="020B0604030504040204" pitchFamily="34" charset="-120"/>
            </a:endParaRPr>
          </a:p>
        </p:txBody>
      </p:sp>
      <p:sp>
        <p:nvSpPr>
          <p:cNvPr id="21" name="文本框 328">
            <a:hlinkClick r:id="rId2" action="ppaction://hlinksldjump"/>
            <a:extLst>
              <a:ext uri="{FF2B5EF4-FFF2-40B4-BE49-F238E27FC236}">
                <a16:creationId xmlns:a16="http://schemas.microsoft.com/office/drawing/2014/main" id="{6A5EFEE4-D4BF-43EB-9396-BCF8D2FBE5CC}"/>
              </a:ext>
            </a:extLst>
          </p:cNvPr>
          <p:cNvSpPr txBox="1"/>
          <p:nvPr userDrawn="1"/>
        </p:nvSpPr>
        <p:spPr>
          <a:xfrm>
            <a:off x="-1" y="1121710"/>
            <a:ext cx="297518" cy="915332"/>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課前引導</a:t>
            </a:r>
            <a:endParaRPr lang="en-US" altLang="zh-TW" sz="1600" kern="0" dirty="0">
              <a:solidFill>
                <a:schemeClr val="bg1"/>
              </a:solidFill>
              <a:latin typeface="微軟正黑體" pitchFamily="34" charset="-120"/>
              <a:ea typeface="微軟正黑體" pitchFamily="34" charset="-120"/>
            </a:endParaRPr>
          </a:p>
        </p:txBody>
      </p:sp>
      <p:pic>
        <p:nvPicPr>
          <p:cNvPr id="8" name="圖片 7">
            <a:extLst>
              <a:ext uri="{FF2B5EF4-FFF2-40B4-BE49-F238E27FC236}">
                <a16:creationId xmlns:a16="http://schemas.microsoft.com/office/drawing/2014/main" id="{290CDBC5-E44C-49D0-8AC1-1FCAA058C4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pic>
        <p:nvPicPr>
          <p:cNvPr id="3" name="圖片 2" descr="一張含有 鋼琴, 桌 的圖片&#10;&#10;自動產生的描述">
            <a:extLst>
              <a:ext uri="{FF2B5EF4-FFF2-40B4-BE49-F238E27FC236}">
                <a16:creationId xmlns:a16="http://schemas.microsoft.com/office/drawing/2014/main" id="{7E368807-AFFA-422C-A04F-78408EF9354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57526" y="4407763"/>
            <a:ext cx="607813" cy="702129"/>
          </a:xfrm>
          <a:prstGeom prst="rect">
            <a:avLst/>
          </a:prstGeom>
        </p:spPr>
      </p:pic>
      <p:sp>
        <p:nvSpPr>
          <p:cNvPr id="13" name="文本框 328">
            <a:hlinkClick r:id="rId5" action="ppaction://hlinksldjump"/>
            <a:extLst>
              <a:ext uri="{FF2B5EF4-FFF2-40B4-BE49-F238E27FC236}">
                <a16:creationId xmlns:a16="http://schemas.microsoft.com/office/drawing/2014/main" id="{370E2AA6-C969-42C8-87C4-C1ACEC446E56}"/>
              </a:ext>
            </a:extLst>
          </p:cNvPr>
          <p:cNvSpPr txBox="1"/>
          <p:nvPr userDrawn="1"/>
        </p:nvSpPr>
        <p:spPr>
          <a:xfrm>
            <a:off x="-1047"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spTree>
    <p:extLst>
      <p:ext uri="{BB962C8B-B14F-4D97-AF65-F5344CB8AC3E}">
        <p14:creationId xmlns:p14="http://schemas.microsoft.com/office/powerpoint/2010/main" val="285960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題解內文">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4C764865-B007-4A12-83BA-0C538159E27B}"/>
              </a:ext>
            </a:extLst>
          </p:cNvPr>
          <p:cNvSpPr/>
          <p:nvPr userDrawn="1"/>
        </p:nvSpPr>
        <p:spPr>
          <a:xfrm>
            <a:off x="0" y="-1"/>
            <a:ext cx="9144000" cy="5152285"/>
          </a:xfrm>
          <a:prstGeom prst="rect">
            <a:avLst/>
          </a:prstGeom>
          <a:solidFill>
            <a:srgbClr val="FD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9" name="矩形 8">
            <a:extLst>
              <a:ext uri="{FF2B5EF4-FFF2-40B4-BE49-F238E27FC236}">
                <a16:creationId xmlns:a16="http://schemas.microsoft.com/office/drawing/2014/main" id="{0CA2D8A4-EBC4-42BC-A45B-A658E54194C5}"/>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2</a:t>
            </a:r>
            <a:endParaRPr lang="zh-TW" altLang="en-US" sz="2000" b="1" dirty="0">
              <a:latin typeface="微軟正黑體" panose="020B0604030504040204" pitchFamily="34" charset="-120"/>
              <a:ea typeface="微軟正黑體" panose="020B0604030504040204" pitchFamily="34" charset="-120"/>
            </a:endParaRPr>
          </a:p>
        </p:txBody>
      </p:sp>
      <p:sp>
        <p:nvSpPr>
          <p:cNvPr id="11" name="文本框 328">
            <a:hlinkClick r:id="rId2" action="ppaction://hlinksldjump"/>
            <a:extLst>
              <a:ext uri="{FF2B5EF4-FFF2-40B4-BE49-F238E27FC236}">
                <a16:creationId xmlns:a16="http://schemas.microsoft.com/office/drawing/2014/main" id="{5219F2D4-0189-41AA-AAB5-63B1BD25A34B}"/>
              </a:ext>
            </a:extLst>
          </p:cNvPr>
          <p:cNvSpPr txBox="1"/>
          <p:nvPr userDrawn="1"/>
        </p:nvSpPr>
        <p:spPr>
          <a:xfrm>
            <a:off x="-1" y="1121710"/>
            <a:ext cx="297518" cy="510993"/>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a:solidFill>
                  <a:schemeClr val="bg1"/>
                </a:solidFill>
                <a:latin typeface="微軟正黑體" pitchFamily="34" charset="-120"/>
                <a:ea typeface="微軟正黑體" pitchFamily="34" charset="-120"/>
              </a:rPr>
              <a:t>題解</a:t>
            </a:r>
            <a:endParaRPr lang="zh-TW" altLang="en-US" sz="1600" kern="0" dirty="0">
              <a:solidFill>
                <a:schemeClr val="bg1"/>
              </a:solidFill>
              <a:latin typeface="微軟正黑體" pitchFamily="34" charset="-120"/>
              <a:ea typeface="微軟正黑體" pitchFamily="34" charset="-120"/>
            </a:endParaRPr>
          </a:p>
        </p:txBody>
      </p:sp>
      <p:pic>
        <p:nvPicPr>
          <p:cNvPr id="12" name="圖片 11">
            <a:extLst>
              <a:ext uri="{FF2B5EF4-FFF2-40B4-BE49-F238E27FC236}">
                <a16:creationId xmlns:a16="http://schemas.microsoft.com/office/drawing/2014/main" id="{14376AE9-4736-4A9C-AE30-876FD7BA945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pic>
        <p:nvPicPr>
          <p:cNvPr id="16" name="圖片 15" descr="一張含有 鋼琴, 桌 的圖片&#10;&#10;自動產生的描述">
            <a:extLst>
              <a:ext uri="{FF2B5EF4-FFF2-40B4-BE49-F238E27FC236}">
                <a16:creationId xmlns:a16="http://schemas.microsoft.com/office/drawing/2014/main" id="{26BABF5A-23B0-4AF4-9FC8-1B05CD83F9F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57526" y="4407763"/>
            <a:ext cx="607813" cy="702129"/>
          </a:xfrm>
          <a:prstGeom prst="rect">
            <a:avLst/>
          </a:prstGeom>
        </p:spPr>
      </p:pic>
      <p:sp>
        <p:nvSpPr>
          <p:cNvPr id="17" name="文本框 328">
            <a:hlinkClick r:id="rId5" action="ppaction://hlinksldjump"/>
            <a:extLst>
              <a:ext uri="{FF2B5EF4-FFF2-40B4-BE49-F238E27FC236}">
                <a16:creationId xmlns:a16="http://schemas.microsoft.com/office/drawing/2014/main" id="{CC2DA97C-E01C-4790-8518-848746BA829E}"/>
              </a:ext>
            </a:extLst>
          </p:cNvPr>
          <p:cNvSpPr txBox="1"/>
          <p:nvPr userDrawn="1"/>
        </p:nvSpPr>
        <p:spPr>
          <a:xfrm>
            <a:off x="-1047"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spTree>
    <p:extLst>
      <p:ext uri="{BB962C8B-B14F-4D97-AF65-F5344CB8AC3E}">
        <p14:creationId xmlns:p14="http://schemas.microsoft.com/office/powerpoint/2010/main" val="306035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題解內文">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4C764865-B007-4A12-83BA-0C538159E27B}"/>
              </a:ext>
            </a:extLst>
          </p:cNvPr>
          <p:cNvSpPr/>
          <p:nvPr userDrawn="1"/>
        </p:nvSpPr>
        <p:spPr>
          <a:xfrm>
            <a:off x="0" y="-1"/>
            <a:ext cx="9144000" cy="5152285"/>
          </a:xfrm>
          <a:prstGeom prst="rect">
            <a:avLst/>
          </a:prstGeom>
          <a:solidFill>
            <a:srgbClr val="FD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9" name="矩形 8">
            <a:extLst>
              <a:ext uri="{FF2B5EF4-FFF2-40B4-BE49-F238E27FC236}">
                <a16:creationId xmlns:a16="http://schemas.microsoft.com/office/drawing/2014/main" id="{0CA2D8A4-EBC4-42BC-A45B-A658E54194C5}"/>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2</a:t>
            </a:r>
            <a:endParaRPr lang="zh-TW" altLang="en-US" sz="2000" b="1" dirty="0">
              <a:latin typeface="微軟正黑體" panose="020B0604030504040204" pitchFamily="34" charset="-120"/>
              <a:ea typeface="微軟正黑體" panose="020B0604030504040204" pitchFamily="34" charset="-120"/>
            </a:endParaRPr>
          </a:p>
        </p:txBody>
      </p:sp>
      <p:sp>
        <p:nvSpPr>
          <p:cNvPr id="11" name="文本框 328">
            <a:hlinkClick r:id="rId2" action="ppaction://hlinksldjump"/>
            <a:extLst>
              <a:ext uri="{FF2B5EF4-FFF2-40B4-BE49-F238E27FC236}">
                <a16:creationId xmlns:a16="http://schemas.microsoft.com/office/drawing/2014/main" id="{5219F2D4-0189-41AA-AAB5-63B1BD25A34B}"/>
              </a:ext>
            </a:extLst>
          </p:cNvPr>
          <p:cNvSpPr txBox="1"/>
          <p:nvPr userDrawn="1"/>
        </p:nvSpPr>
        <p:spPr>
          <a:xfrm>
            <a:off x="-1" y="1121710"/>
            <a:ext cx="297518" cy="510993"/>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a:solidFill>
                  <a:schemeClr val="bg1"/>
                </a:solidFill>
                <a:latin typeface="微軟正黑體" pitchFamily="34" charset="-120"/>
                <a:ea typeface="微軟正黑體" pitchFamily="34" charset="-120"/>
              </a:rPr>
              <a:t>題解</a:t>
            </a:r>
            <a:endParaRPr lang="zh-TW" altLang="en-US" sz="1600" kern="0" dirty="0">
              <a:solidFill>
                <a:schemeClr val="bg1"/>
              </a:solidFill>
              <a:latin typeface="微軟正黑體" pitchFamily="34" charset="-120"/>
              <a:ea typeface="微軟正黑體" pitchFamily="34" charset="-120"/>
            </a:endParaRPr>
          </a:p>
        </p:txBody>
      </p:sp>
      <p:pic>
        <p:nvPicPr>
          <p:cNvPr id="7" name="圖片 6">
            <a:extLst>
              <a:ext uri="{FF2B5EF4-FFF2-40B4-BE49-F238E27FC236}">
                <a16:creationId xmlns:a16="http://schemas.microsoft.com/office/drawing/2014/main" id="{71C37C86-0026-4C2F-9A66-7A5563E830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pic>
        <p:nvPicPr>
          <p:cNvPr id="12" name="圖片 11" descr="一張含有 鋼琴, 桌 的圖片&#10;&#10;自動產生的描述">
            <a:extLst>
              <a:ext uri="{FF2B5EF4-FFF2-40B4-BE49-F238E27FC236}">
                <a16:creationId xmlns:a16="http://schemas.microsoft.com/office/drawing/2014/main" id="{AF6CCE25-900D-4D0A-BAD6-780374B480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157526" y="4407763"/>
            <a:ext cx="607813" cy="702129"/>
          </a:xfrm>
          <a:prstGeom prst="rect">
            <a:avLst/>
          </a:prstGeom>
        </p:spPr>
      </p:pic>
      <p:sp>
        <p:nvSpPr>
          <p:cNvPr id="13" name="文本框 328">
            <a:hlinkClick r:id="rId5" action="ppaction://hlinksldjump"/>
            <a:extLst>
              <a:ext uri="{FF2B5EF4-FFF2-40B4-BE49-F238E27FC236}">
                <a16:creationId xmlns:a16="http://schemas.microsoft.com/office/drawing/2014/main" id="{36E8222A-90A0-46B7-A75B-9D3EA9E46767}"/>
              </a:ext>
            </a:extLst>
          </p:cNvPr>
          <p:cNvSpPr txBox="1"/>
          <p:nvPr userDrawn="1"/>
        </p:nvSpPr>
        <p:spPr>
          <a:xfrm>
            <a:off x="-1047"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spTree>
    <p:extLst>
      <p:ext uri="{BB962C8B-B14F-4D97-AF65-F5344CB8AC3E}">
        <p14:creationId xmlns:p14="http://schemas.microsoft.com/office/powerpoint/2010/main" val="154903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題解隱藏片2">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0377C3C7-A034-44AB-8359-2B38DC4F8B74}"/>
              </a:ext>
            </a:extLst>
          </p:cNvPr>
          <p:cNvSpPr/>
          <p:nvPr userDrawn="1"/>
        </p:nvSpPr>
        <p:spPr>
          <a:xfrm>
            <a:off x="0" y="-1"/>
            <a:ext cx="9144000" cy="5152285"/>
          </a:xfrm>
          <a:prstGeom prst="rect">
            <a:avLst/>
          </a:pr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13"/>
          </a:p>
        </p:txBody>
      </p:sp>
      <p:sp>
        <p:nvSpPr>
          <p:cNvPr id="12" name="矩形 11">
            <a:extLst>
              <a:ext uri="{FF2B5EF4-FFF2-40B4-BE49-F238E27FC236}">
                <a16:creationId xmlns:a16="http://schemas.microsoft.com/office/drawing/2014/main" id="{46CB5F29-AB8F-4B5C-B439-66CBB8866499}"/>
              </a:ext>
            </a:extLst>
          </p:cNvPr>
          <p:cNvSpPr/>
          <p:nvPr userDrawn="1"/>
        </p:nvSpPr>
        <p:spPr>
          <a:xfrm>
            <a:off x="170099" y="232797"/>
            <a:ext cx="8770150" cy="4644003"/>
          </a:xfrm>
          <a:prstGeom prst="rect">
            <a:avLst/>
          </a:prstGeom>
          <a:solidFill>
            <a:srgbClr val="FDFBFD"/>
          </a:solidFill>
          <a:ln w="38100" cap="flat" cmpd="sng" algn="ctr">
            <a:solidFill>
              <a:srgbClr val="E3DCCA"/>
            </a:solidFill>
            <a:prstDash val="solid"/>
            <a:miter lim="800000"/>
          </a:ln>
          <a:effectLst/>
        </p:spPr>
        <p:txBody>
          <a:bodyPr rtlCol="0" anchor="ctr"/>
          <a:lstStyle/>
          <a:p>
            <a:pPr algn="ctr" defTabSz="685800"/>
            <a:endParaRPr lang="zh-TW" altLang="en-US" kern="0">
              <a:solidFill>
                <a:prstClr val="white"/>
              </a:solidFill>
            </a:endParaRPr>
          </a:p>
        </p:txBody>
      </p:sp>
      <p:sp>
        <p:nvSpPr>
          <p:cNvPr id="18" name="矩形 17">
            <a:extLst>
              <a:ext uri="{FF2B5EF4-FFF2-40B4-BE49-F238E27FC236}">
                <a16:creationId xmlns:a16="http://schemas.microsoft.com/office/drawing/2014/main" id="{B7F28177-7ECE-4936-99FB-BE3ADA2CAD2E}"/>
              </a:ext>
            </a:extLst>
          </p:cNvPr>
          <p:cNvSpPr/>
          <p:nvPr userDrawn="1"/>
        </p:nvSpPr>
        <p:spPr>
          <a:xfrm>
            <a:off x="8676000" y="0"/>
            <a:ext cx="468000" cy="468000"/>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微軟正黑體" panose="020B0604030504040204" pitchFamily="34" charset="-120"/>
                <a:ea typeface="微軟正黑體" panose="020B0604030504040204" pitchFamily="34" charset="-120"/>
              </a:rPr>
              <a:t>2</a:t>
            </a:r>
            <a:endParaRPr lang="zh-TW" altLang="en-US" sz="2000" b="1" dirty="0">
              <a:latin typeface="微軟正黑體" panose="020B0604030504040204" pitchFamily="34" charset="-120"/>
              <a:ea typeface="微軟正黑體" panose="020B0604030504040204" pitchFamily="34" charset="-120"/>
            </a:endParaRPr>
          </a:p>
        </p:txBody>
      </p:sp>
      <p:sp>
        <p:nvSpPr>
          <p:cNvPr id="9" name="文本框 328">
            <a:hlinkClick r:id="rId2" action="ppaction://hlinksldjump"/>
            <a:extLst>
              <a:ext uri="{FF2B5EF4-FFF2-40B4-BE49-F238E27FC236}">
                <a16:creationId xmlns:a16="http://schemas.microsoft.com/office/drawing/2014/main" id="{40BA4A3C-DE19-4AAE-A0D6-A3A848EF5CCF}"/>
              </a:ext>
            </a:extLst>
          </p:cNvPr>
          <p:cNvSpPr txBox="1"/>
          <p:nvPr userDrawn="1"/>
        </p:nvSpPr>
        <p:spPr>
          <a:xfrm>
            <a:off x="-1" y="1121710"/>
            <a:ext cx="297518" cy="510993"/>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a:solidFill>
                  <a:schemeClr val="bg1"/>
                </a:solidFill>
                <a:latin typeface="微軟正黑體" pitchFamily="34" charset="-120"/>
                <a:ea typeface="微軟正黑體" pitchFamily="34" charset="-120"/>
              </a:rPr>
              <a:t>題解</a:t>
            </a:r>
            <a:endParaRPr lang="zh-TW" altLang="en-US" sz="1600" kern="0" dirty="0">
              <a:solidFill>
                <a:schemeClr val="bg1"/>
              </a:solidFill>
              <a:latin typeface="微軟正黑體" pitchFamily="34" charset="-120"/>
              <a:ea typeface="微軟正黑體" pitchFamily="34" charset="-120"/>
            </a:endParaRPr>
          </a:p>
        </p:txBody>
      </p:sp>
      <p:pic>
        <p:nvPicPr>
          <p:cNvPr id="11" name="圖片 10">
            <a:extLst>
              <a:ext uri="{FF2B5EF4-FFF2-40B4-BE49-F238E27FC236}">
                <a16:creationId xmlns:a16="http://schemas.microsoft.com/office/drawing/2014/main" id="{6BE704AB-B644-47E8-81AE-2B3138C6E2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357" y="4929893"/>
            <a:ext cx="522229" cy="179999"/>
          </a:xfrm>
          <a:prstGeom prst="rect">
            <a:avLst/>
          </a:prstGeom>
        </p:spPr>
      </p:pic>
      <p:sp>
        <p:nvSpPr>
          <p:cNvPr id="13" name="文本框 328">
            <a:hlinkClick r:id="rId4" action="ppaction://hlinksldjump"/>
            <a:extLst>
              <a:ext uri="{FF2B5EF4-FFF2-40B4-BE49-F238E27FC236}">
                <a16:creationId xmlns:a16="http://schemas.microsoft.com/office/drawing/2014/main" id="{818A7CEE-3D54-4800-A63C-6D33F75FB37C}"/>
              </a:ext>
            </a:extLst>
          </p:cNvPr>
          <p:cNvSpPr txBox="1"/>
          <p:nvPr userDrawn="1"/>
        </p:nvSpPr>
        <p:spPr>
          <a:xfrm>
            <a:off x="-1047" y="408280"/>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pic>
        <p:nvPicPr>
          <p:cNvPr id="16" name="圖片 15">
            <a:extLst>
              <a:ext uri="{FF2B5EF4-FFF2-40B4-BE49-F238E27FC236}">
                <a16:creationId xmlns:a16="http://schemas.microsoft.com/office/drawing/2014/main" id="{37FB75A1-EEA0-4BB8-B97E-A752C6D94B87}"/>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Tree>
    <p:extLst>
      <p:ext uri="{BB962C8B-B14F-4D97-AF65-F5344CB8AC3E}">
        <p14:creationId xmlns:p14="http://schemas.microsoft.com/office/powerpoint/2010/main" val="118254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F2A1877-760A-4ECF-BBC8-FA126BCFA630}" type="datetimeFigureOut">
              <a:rPr lang="zh-TW" altLang="en-US" smtClean="0"/>
              <a:t>2020/12/16</a:t>
            </a:fld>
            <a:endParaRPr lang="zh-TW"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C27764-FDE0-4F3D-B366-5E93EE4D6C97}" type="slidenum">
              <a:rPr lang="zh-TW" altLang="en-US" smtClean="0"/>
              <a:t>‹#›</a:t>
            </a:fld>
            <a:endParaRPr lang="zh-TW" altLang="en-US"/>
          </a:p>
        </p:txBody>
      </p:sp>
    </p:spTree>
    <p:extLst>
      <p:ext uri="{BB962C8B-B14F-4D97-AF65-F5344CB8AC3E}">
        <p14:creationId xmlns:p14="http://schemas.microsoft.com/office/powerpoint/2010/main" val="2903140600"/>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90" r:id="rId4"/>
    <p:sldLayoutId id="2147483692" r:id="rId5"/>
    <p:sldLayoutId id="2147483678" r:id="rId6"/>
    <p:sldLayoutId id="2147483679" r:id="rId7"/>
    <p:sldLayoutId id="2147483685" r:id="rId8"/>
    <p:sldLayoutId id="2147483686" r:id="rId9"/>
    <p:sldLayoutId id="2147483687" r:id="rId10"/>
    <p:sldLayoutId id="2147483683" r:id="rId11"/>
    <p:sldLayoutId id="2147483680" r:id="rId12"/>
    <p:sldLayoutId id="2147483688" r:id="rId13"/>
    <p:sldLayoutId id="2147483689" r:id="rId14"/>
    <p:sldLayoutId id="2147483675" r:id="rId15"/>
    <p:sldLayoutId id="2147483676" r:id="rId16"/>
    <p:sldLayoutId id="2147483677" r:id="rId17"/>
    <p:sldLayoutId id="2147483684" r:id="rId18"/>
    <p:sldLayoutId id="2147483691" r:id="rId1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slide" Target="slide103.xml"/><Relationship Id="rId5" Type="http://schemas.openxmlformats.org/officeDocument/2006/relationships/slide" Target="slide102.xml"/><Relationship Id="rId4" Type="http://schemas.openxmlformats.org/officeDocument/2006/relationships/slide" Target="slide99.xml"/></Relationships>
</file>

<file path=ppt/slides/_rels/slide101.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104.xml"/><Relationship Id="rId1" Type="http://schemas.openxmlformats.org/officeDocument/2006/relationships/slideLayout" Target="../slideLayouts/slideLayout15.xml"/><Relationship Id="rId6" Type="http://schemas.openxmlformats.org/officeDocument/2006/relationships/slide" Target="slide103.xml"/><Relationship Id="rId5" Type="http://schemas.openxmlformats.org/officeDocument/2006/relationships/slide" Target="slide102.xml"/><Relationship Id="rId4" Type="http://schemas.openxmlformats.org/officeDocument/2006/relationships/image" Target="../media/image35.png"/></Relationships>
</file>

<file path=ppt/slides/_rels/slide102.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slide" Target="slide106.xml"/><Relationship Id="rId1" Type="http://schemas.openxmlformats.org/officeDocument/2006/relationships/slideLayout" Target="../slideLayouts/slideLayout15.xml"/><Relationship Id="rId5" Type="http://schemas.openxmlformats.org/officeDocument/2006/relationships/slide" Target="slide101.xml"/><Relationship Id="rId4" Type="http://schemas.openxmlformats.org/officeDocument/2006/relationships/slide" Target="slide105.xml"/></Relationships>
</file>

<file path=ppt/slides/_rels/slide105.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slide" Target="slide108.xml"/><Relationship Id="rId1" Type="http://schemas.openxmlformats.org/officeDocument/2006/relationships/slideLayout" Target="../slideLayouts/slideLayout15.xml"/><Relationship Id="rId6" Type="http://schemas.openxmlformats.org/officeDocument/2006/relationships/slide" Target="slide107.xml"/><Relationship Id="rId5" Type="http://schemas.openxmlformats.org/officeDocument/2006/relationships/slide" Target="slide106.xml"/><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109.xml"/><Relationship Id="rId1" Type="http://schemas.openxmlformats.org/officeDocument/2006/relationships/slideLayout" Target="../slideLayouts/slideLayout15.xml"/><Relationship Id="rId5" Type="http://schemas.openxmlformats.org/officeDocument/2006/relationships/slide" Target="slide113.xml"/><Relationship Id="rId4" Type="http://schemas.openxmlformats.org/officeDocument/2006/relationships/slide" Target="slide112.xml"/></Relationships>
</file>

<file path=ppt/slides/_rels/slide109.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slide" Target="slide110.xml"/><Relationship Id="rId1" Type="http://schemas.openxmlformats.org/officeDocument/2006/relationships/slideLayout" Target="../slideLayouts/slideLayout15.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1.xml"/><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6.xml"/></Relationships>
</file>

<file path=ppt/slides/_rels/slide110.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slide" Target="slide111.xml"/><Relationship Id="rId1" Type="http://schemas.openxmlformats.org/officeDocument/2006/relationships/slideLayout" Target="../slideLayouts/slideLayout15.xml"/><Relationship Id="rId5" Type="http://schemas.openxmlformats.org/officeDocument/2006/relationships/slide" Target="slide113.xml"/><Relationship Id="rId4" Type="http://schemas.openxmlformats.org/officeDocument/2006/relationships/slide" Target="slide112.xml"/></Relationships>
</file>

<file path=ppt/slides/_rels/slide111.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110.xml"/><Relationship Id="rId7" Type="http://schemas.openxmlformats.org/officeDocument/2006/relationships/slide" Target="slide112.xml"/><Relationship Id="rId2" Type="http://schemas.openxmlformats.org/officeDocument/2006/relationships/slide" Target="slide114.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5.png"/></Relationships>
</file>

<file path=ppt/slides/_rels/slide112.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121.xml"/><Relationship Id="rId7" Type="http://schemas.openxmlformats.org/officeDocument/2006/relationships/image" Target="../media/image33.png"/><Relationship Id="rId2" Type="http://schemas.openxmlformats.org/officeDocument/2006/relationships/slide" Target="slide120.xml"/><Relationship Id="rId1" Type="http://schemas.openxmlformats.org/officeDocument/2006/relationships/slideLayout" Target="../slideLayouts/slideLayout15.xml"/><Relationship Id="rId6" Type="http://schemas.openxmlformats.org/officeDocument/2006/relationships/slide" Target="slide111.xml"/><Relationship Id="rId5" Type="http://schemas.openxmlformats.org/officeDocument/2006/relationships/slide" Target="slide115.xml"/><Relationship Id="rId4" Type="http://schemas.openxmlformats.org/officeDocument/2006/relationships/slide" Target="slide122.xml"/><Relationship Id="rId9" Type="http://schemas.openxmlformats.org/officeDocument/2006/relationships/image" Target="../media/image35.png"/></Relationships>
</file>

<file path=ppt/slides/_rels/slide115.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114.xml"/><Relationship Id="rId7" Type="http://schemas.openxmlformats.org/officeDocument/2006/relationships/slide" Target="slide120.xml"/><Relationship Id="rId2" Type="http://schemas.openxmlformats.org/officeDocument/2006/relationships/slide" Target="slide116.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slide" Target="slide122.xml"/></Relationships>
</file>

<file path=ppt/slides/_rels/slide116.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115.xml"/><Relationship Id="rId7" Type="http://schemas.openxmlformats.org/officeDocument/2006/relationships/slide" Target="slide121.xml"/><Relationship Id="rId2" Type="http://schemas.openxmlformats.org/officeDocument/2006/relationships/slide" Target="slide117.xml"/><Relationship Id="rId1" Type="http://schemas.openxmlformats.org/officeDocument/2006/relationships/slideLayout" Target="../slideLayouts/slideLayout15.xml"/><Relationship Id="rId6" Type="http://schemas.openxmlformats.org/officeDocument/2006/relationships/slide" Target="slide120.xml"/><Relationship Id="rId5" Type="http://schemas.openxmlformats.org/officeDocument/2006/relationships/image" Target="../media/image34.png"/><Relationship Id="rId4" Type="http://schemas.openxmlformats.org/officeDocument/2006/relationships/image" Target="../media/image33.png"/></Relationships>
</file>

<file path=ppt/slides/_rels/slide117.xml.rels><?xml version="1.0" encoding="UTF-8" standalone="yes"?>
<Relationships xmlns="http://schemas.openxmlformats.org/package/2006/relationships"><Relationship Id="rId8" Type="http://schemas.openxmlformats.org/officeDocument/2006/relationships/slide" Target="slide122.xml"/><Relationship Id="rId3" Type="http://schemas.openxmlformats.org/officeDocument/2006/relationships/slide" Target="slide116.xml"/><Relationship Id="rId7" Type="http://schemas.openxmlformats.org/officeDocument/2006/relationships/slide" Target="slide121.xml"/><Relationship Id="rId2" Type="http://schemas.openxmlformats.org/officeDocument/2006/relationships/slide" Target="slide118.xml"/><Relationship Id="rId1" Type="http://schemas.openxmlformats.org/officeDocument/2006/relationships/slideLayout" Target="../slideLayouts/slideLayout15.xml"/><Relationship Id="rId6" Type="http://schemas.openxmlformats.org/officeDocument/2006/relationships/slide" Target="slide120.xml"/><Relationship Id="rId5" Type="http://schemas.openxmlformats.org/officeDocument/2006/relationships/image" Target="../media/image34.png"/><Relationship Id="rId4" Type="http://schemas.openxmlformats.org/officeDocument/2006/relationships/image" Target="../media/image33.png"/></Relationships>
</file>

<file path=ppt/slides/_rels/slide118.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117.xml"/><Relationship Id="rId7" Type="http://schemas.openxmlformats.org/officeDocument/2006/relationships/slide" Target="slide120.xml"/><Relationship Id="rId2" Type="http://schemas.openxmlformats.org/officeDocument/2006/relationships/slide" Target="slide119.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slide" Target="slide122.xml"/></Relationships>
</file>

<file path=ppt/slides/_rels/slide119.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118.xml"/><Relationship Id="rId7" Type="http://schemas.openxmlformats.org/officeDocument/2006/relationships/slide" Target="slide120.xml"/><Relationship Id="rId2" Type="http://schemas.openxmlformats.org/officeDocument/2006/relationships/slide" Target="slide124.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slide" Target="slide12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1.xml"/><Relationship Id="rId1" Type="http://schemas.openxmlformats.org/officeDocument/2006/relationships/slideLayout" Target="../slideLayouts/slideLayout11.xml"/><Relationship Id="rId5" Type="http://schemas.openxmlformats.org/officeDocument/2006/relationships/slide" Target="slide12.xml"/><Relationship Id="rId4" Type="http://schemas.openxmlformats.org/officeDocument/2006/relationships/slide" Target="slide6.xml"/></Relationships>
</file>

<file path=ppt/slides/_rels/slide120.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slide" Target="slide123.xml"/></Relationships>
</file>

<file path=ppt/slides/_rels/slide1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16.xml"/><Relationship Id="rId5" Type="http://schemas.openxmlformats.org/officeDocument/2006/relationships/slide" Target="slide114.xml"/><Relationship Id="rId4" Type="http://schemas.openxmlformats.org/officeDocument/2006/relationships/slide" Target="slide122.xml"/></Relationships>
</file>

<file path=ppt/slides/_rels/slide124.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slide" Target="slide126.xml"/><Relationship Id="rId1" Type="http://schemas.openxmlformats.org/officeDocument/2006/relationships/slideLayout" Target="../slideLayouts/slideLayout15.xml"/><Relationship Id="rId5" Type="http://schemas.openxmlformats.org/officeDocument/2006/relationships/slide" Target="slide119.xml"/><Relationship Id="rId4" Type="http://schemas.openxmlformats.org/officeDocument/2006/relationships/slide" Target="slide125.xml"/></Relationships>
</file>

<file path=ppt/slides/_rels/slide1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124.xml"/><Relationship Id="rId7" Type="http://schemas.openxmlformats.org/officeDocument/2006/relationships/image" Target="../media/image33.png"/><Relationship Id="rId2" Type="http://schemas.openxmlformats.org/officeDocument/2006/relationships/slide" Target="slide128.xml"/><Relationship Id="rId1" Type="http://schemas.openxmlformats.org/officeDocument/2006/relationships/slideLayout" Target="../slideLayouts/slideLayout15.xml"/><Relationship Id="rId6" Type="http://schemas.openxmlformats.org/officeDocument/2006/relationships/slide" Target="slide127.xml"/><Relationship Id="rId5" Type="http://schemas.openxmlformats.org/officeDocument/2006/relationships/slide" Target="slide126.xml"/><Relationship Id="rId4" Type="http://schemas.openxmlformats.org/officeDocument/2006/relationships/image" Target="../media/image35.png"/></Relationships>
</file>

<file path=ppt/slides/_rels/slide126.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3" Type="http://schemas.openxmlformats.org/officeDocument/2006/relationships/slide" Target="slide131.xml"/><Relationship Id="rId2" Type="http://schemas.openxmlformats.org/officeDocument/2006/relationships/slide" Target="slide130.xml"/><Relationship Id="rId1" Type="http://schemas.openxmlformats.org/officeDocument/2006/relationships/slideLayout" Target="../slideLayouts/slideLayout15.xml"/><Relationship Id="rId5" Type="http://schemas.openxmlformats.org/officeDocument/2006/relationships/slide" Target="slide125.xml"/><Relationship Id="rId4" Type="http://schemas.openxmlformats.org/officeDocument/2006/relationships/slide" Target="slide129.xml"/></Relationships>
</file>

<file path=ppt/slides/_rels/slide1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128.xml"/><Relationship Id="rId1" Type="http://schemas.openxmlformats.org/officeDocument/2006/relationships/slideLayout" Target="../slideLayouts/slideLayout15.xml"/><Relationship Id="rId5" Type="http://schemas.openxmlformats.org/officeDocument/2006/relationships/slide" Target="slide131.xml"/><Relationship Id="rId4" Type="http://schemas.openxmlformats.org/officeDocument/2006/relationships/slide" Target="slide130.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3.xml"/><Relationship Id="rId5" Type="http://schemas.openxmlformats.org/officeDocument/2006/relationships/slide" Target="slide18.xml"/><Relationship Id="rId4" Type="http://schemas.openxmlformats.org/officeDocument/2006/relationships/slide" Target="slide16.xml"/></Relationships>
</file>

<file path=ppt/slides/_rels/slide130.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slide" Target="slide133.xml"/><Relationship Id="rId1" Type="http://schemas.openxmlformats.org/officeDocument/2006/relationships/slideLayout" Target="../slideLayouts/slideLayout3.xml"/><Relationship Id="rId4" Type="http://schemas.openxmlformats.org/officeDocument/2006/relationships/slide" Target="slide141.xml"/></Relationships>
</file>

<file path=ppt/slides/_rels/slide133.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34.xml"/><Relationship Id="rId5" Type="http://schemas.openxmlformats.org/officeDocument/2006/relationships/slide" Target="slide141.xml"/><Relationship Id="rId4" Type="http://schemas.openxmlformats.org/officeDocument/2006/relationships/slide" Target="slide137.xml"/></Relationships>
</file>

<file path=ppt/slides/_rels/slide134.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41.xml"/><Relationship Id="rId5" Type="http://schemas.openxmlformats.org/officeDocument/2006/relationships/slide" Target="slide135.xml"/><Relationship Id="rId4" Type="http://schemas.openxmlformats.org/officeDocument/2006/relationships/slide" Target="slide137.xml"/></Relationships>
</file>

<file path=ppt/slides/_rels/slide135.xml.rels><?xml version="1.0" encoding="UTF-8" standalone="yes"?>
<Relationships xmlns="http://schemas.openxmlformats.org/package/2006/relationships"><Relationship Id="rId3" Type="http://schemas.openxmlformats.org/officeDocument/2006/relationships/slide" Target="slide136.xml"/><Relationship Id="rId7" Type="http://schemas.openxmlformats.org/officeDocument/2006/relationships/slide" Target="slide141.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37.xml"/><Relationship Id="rId5" Type="http://schemas.openxmlformats.org/officeDocument/2006/relationships/slide" Target="slide133.xml"/><Relationship Id="rId4" Type="http://schemas.openxmlformats.org/officeDocument/2006/relationships/slide" Target="slide134.xml"/></Relationships>
</file>

<file path=ppt/slides/_rels/slide136.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41.xml"/><Relationship Id="rId5" Type="http://schemas.openxmlformats.org/officeDocument/2006/relationships/slide" Target="slide137.xml"/><Relationship Id="rId4" Type="http://schemas.openxmlformats.org/officeDocument/2006/relationships/slide" Target="slide133.xml"/></Relationships>
</file>

<file path=ppt/slides/_rels/slide137.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41.xml"/><Relationship Id="rId5" Type="http://schemas.openxmlformats.org/officeDocument/2006/relationships/slide" Target="slide138.xml"/><Relationship Id="rId4" Type="http://schemas.openxmlformats.org/officeDocument/2006/relationships/slide" Target="slide137.xml"/></Relationships>
</file>

<file path=ppt/slides/_rels/slide138.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41.xml"/><Relationship Id="rId5" Type="http://schemas.openxmlformats.org/officeDocument/2006/relationships/slide" Target="slide133.xml"/><Relationship Id="rId4" Type="http://schemas.openxmlformats.org/officeDocument/2006/relationships/slide" Target="slide137.xml"/></Relationships>
</file>

<file path=ppt/slides/_rels/slide139.xml.rels><?xml version="1.0" encoding="UTF-8" standalone="yes"?>
<Relationships xmlns="http://schemas.openxmlformats.org/package/2006/relationships"><Relationship Id="rId3" Type="http://schemas.openxmlformats.org/officeDocument/2006/relationships/slide" Target="slide133.xml"/><Relationship Id="rId7" Type="http://schemas.openxmlformats.org/officeDocument/2006/relationships/slide" Target="slide141.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38.xml"/><Relationship Id="rId5" Type="http://schemas.openxmlformats.org/officeDocument/2006/relationships/slide" Target="slide140.xml"/><Relationship Id="rId4" Type="http://schemas.openxmlformats.org/officeDocument/2006/relationships/slide" Target="slide13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2.xml"/><Relationship Id="rId1" Type="http://schemas.openxmlformats.org/officeDocument/2006/relationships/slideLayout" Target="../slideLayouts/slideLayout12.xml"/><Relationship Id="rId5" Type="http://schemas.openxmlformats.org/officeDocument/2006/relationships/slide" Target="slide15.xml"/><Relationship Id="rId4" Type="http://schemas.openxmlformats.org/officeDocument/2006/relationships/image" Target="../media/image14.png"/></Relationships>
</file>

<file path=ppt/slides/_rels/slide140.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141.xml"/><Relationship Id="rId5" Type="http://schemas.openxmlformats.org/officeDocument/2006/relationships/slide" Target="slide139.xml"/><Relationship Id="rId4" Type="http://schemas.openxmlformats.org/officeDocument/2006/relationships/slide" Target="slide137.xml"/></Relationships>
</file>

<file path=ppt/slides/_rels/slide14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41.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slide" Target="slide134.xml"/><Relationship Id="rId5" Type="http://schemas.openxmlformats.org/officeDocument/2006/relationships/slide" Target="slide137.xml"/><Relationship Id="rId4" Type="http://schemas.openxmlformats.org/officeDocument/2006/relationships/slide" Target="slide133.xml"/></Relationships>
</file>

<file path=ppt/slides/_rels/slide142.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slide" Target="slide143.xml"/><Relationship Id="rId1" Type="http://schemas.openxmlformats.org/officeDocument/2006/relationships/slideLayout" Target="../slideLayouts/slideLayout4.xml"/><Relationship Id="rId5" Type="http://schemas.openxmlformats.org/officeDocument/2006/relationships/slide" Target="slide146.xml"/><Relationship Id="rId4" Type="http://schemas.openxmlformats.org/officeDocument/2006/relationships/slide" Target="slide145.xml"/></Relationships>
</file>

<file path=ppt/slides/_rels/slide143.xml.rels><?xml version="1.0" encoding="UTF-8" standalone="yes"?>
<Relationships xmlns="http://schemas.openxmlformats.org/package/2006/relationships"><Relationship Id="rId3" Type="http://schemas.openxmlformats.org/officeDocument/2006/relationships/slide" Target="slide144.xml"/><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hyperlink" Target="https://ltn.tw/giTjBei" TargetMode="External"/><Relationship Id="rId4" Type="http://schemas.openxmlformats.org/officeDocument/2006/relationships/image" Target="../media/image40.png"/></Relationships>
</file>

<file path=ppt/slides/_rels/slide14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145.xml"/><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hyperlink" Target="https://ltn.tw/x8WNZ8W" TargetMode="External"/><Relationship Id="rId4" Type="http://schemas.openxmlformats.org/officeDocument/2006/relationships/slide" Target="slide143.xml"/><Relationship Id="rId9" Type="http://schemas.openxmlformats.org/officeDocument/2006/relationships/image" Target="../media/image46.png"/></Relationships>
</file>

<file path=ppt/slides/_rels/slide145.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slide" Target="slide144.xml"/></Relationships>
</file>

<file path=ppt/slides/_rels/slide146.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5.xml"/><Relationship Id="rId6" Type="http://schemas.openxmlformats.org/officeDocument/2006/relationships/slide" Target="slide13.xml"/><Relationship Id="rId5" Type="http://schemas.openxmlformats.org/officeDocument/2006/relationships/slide" Target="slide2.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slide" Target="slide18.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2.xml"/><Relationship Id="rId1" Type="http://schemas.openxmlformats.org/officeDocument/2006/relationships/slideLayout" Target="../slideLayouts/slideLayout14.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14.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8.xml"/><Relationship Id="rId7" Type="http://schemas.openxmlformats.org/officeDocument/2006/relationships/slide" Target="slide65.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slide" Target="slide55.xml"/><Relationship Id="rId5" Type="http://schemas.openxmlformats.org/officeDocument/2006/relationships/slide" Target="slide47.xml"/><Relationship Id="rId4" Type="http://schemas.openxmlformats.org/officeDocument/2006/relationships/slide" Target="slide33.xml"/></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88.xml"/><Relationship Id="rId7" Type="http://schemas.openxmlformats.org/officeDocument/2006/relationships/slide" Target="slide27.xml"/><Relationship Id="rId2" Type="http://schemas.openxmlformats.org/officeDocument/2006/relationships/slide" Target="slide83.xml"/><Relationship Id="rId1" Type="http://schemas.openxmlformats.org/officeDocument/2006/relationships/slideLayout" Target="../slideLayouts/slideLayout4.xml"/><Relationship Id="rId6" Type="http://schemas.openxmlformats.org/officeDocument/2006/relationships/slide" Target="slide108.xml"/><Relationship Id="rId5" Type="http://schemas.openxmlformats.org/officeDocument/2006/relationships/slide" Target="slide104.xml"/><Relationship Id="rId4" Type="http://schemas.openxmlformats.org/officeDocument/2006/relationships/slide" Target="slide98.xml"/></Relationships>
</file>

<file path=ppt/slides/_rels/slide27.xml.rels><?xml version="1.0" encoding="UTF-8" standalone="yes"?>
<Relationships xmlns="http://schemas.openxmlformats.org/package/2006/relationships"><Relationship Id="rId3" Type="http://schemas.openxmlformats.org/officeDocument/2006/relationships/slide" Target="slide124.xml"/><Relationship Id="rId2" Type="http://schemas.openxmlformats.org/officeDocument/2006/relationships/slide" Target="slide114.xml"/><Relationship Id="rId1" Type="http://schemas.openxmlformats.org/officeDocument/2006/relationships/slideLayout" Target="../slideLayouts/slideLayout4.xml"/><Relationship Id="rId5" Type="http://schemas.openxmlformats.org/officeDocument/2006/relationships/slide" Target="slide26.xml"/><Relationship Id="rId4" Type="http://schemas.openxmlformats.org/officeDocument/2006/relationships/slide" Target="slide128.xml"/></Relationships>
</file>

<file path=ppt/slides/_rels/slide2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33.xml"/><Relationship Id="rId7" Type="http://schemas.openxmlformats.org/officeDocument/2006/relationships/slide" Target="slide30.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slide" Target="slide32.xml"/><Relationship Id="rId4" Type="http://schemas.openxmlformats.org/officeDocument/2006/relationships/slide" Target="slide28.xml"/><Relationship Id="rId9" Type="http://schemas.openxmlformats.org/officeDocument/2006/relationships/slide" Target="slide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44.xml"/><Relationship Id="rId7" Type="http://schemas.openxmlformats.org/officeDocument/2006/relationships/slide" Target="slide34.xml"/><Relationship Id="rId2" Type="http://schemas.openxmlformats.org/officeDocument/2006/relationships/slide" Target="slide43.xml"/><Relationship Id="rId1" Type="http://schemas.openxmlformats.org/officeDocument/2006/relationships/slideLayout" Target="../slideLayouts/slideLayout15.xml"/><Relationship Id="rId6" Type="http://schemas.openxmlformats.org/officeDocument/2006/relationships/slide" Target="slide29.xml"/><Relationship Id="rId5" Type="http://schemas.openxmlformats.org/officeDocument/2006/relationships/slide" Target="slide35.xml"/><Relationship Id="rId4" Type="http://schemas.openxmlformats.org/officeDocument/2006/relationships/slide" Target="slide45.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3.xml"/><Relationship Id="rId7" Type="http://schemas.openxmlformats.org/officeDocument/2006/relationships/slide" Target="slide44.xml"/><Relationship Id="rId2" Type="http://schemas.openxmlformats.org/officeDocument/2006/relationships/slide" Target="slide36.xml"/><Relationship Id="rId1" Type="http://schemas.openxmlformats.org/officeDocument/2006/relationships/slideLayout" Target="../slideLayouts/slideLayout15.xml"/><Relationship Id="rId6" Type="http://schemas.openxmlformats.org/officeDocument/2006/relationships/slide" Target="slide43.xml"/><Relationship Id="rId5" Type="http://schemas.openxmlformats.org/officeDocument/2006/relationships/slide" Target="slide38.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slide" Target="slide37.xml"/><Relationship Id="rId2" Type="http://schemas.openxmlformats.org/officeDocument/2006/relationships/slide" Target="slide39.xml"/><Relationship Id="rId1" Type="http://schemas.openxmlformats.org/officeDocument/2006/relationships/slideLayout" Target="../slideLayouts/slideLayout15.xml"/><Relationship Id="rId6" Type="http://schemas.openxmlformats.org/officeDocument/2006/relationships/slide" Target="slide45.xml"/><Relationship Id="rId5" Type="http://schemas.openxmlformats.org/officeDocument/2006/relationships/slide" Target="slide44.xml"/><Relationship Id="rId4" Type="http://schemas.openxmlformats.org/officeDocument/2006/relationships/slide" Target="slide43.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6.xml"/><Relationship Id="rId7" Type="http://schemas.openxmlformats.org/officeDocument/2006/relationships/slide" Target="slide44.xml"/><Relationship Id="rId2" Type="http://schemas.openxmlformats.org/officeDocument/2006/relationships/slide" Target="slide40.xml"/><Relationship Id="rId1" Type="http://schemas.openxmlformats.org/officeDocument/2006/relationships/slideLayout" Target="../slideLayouts/slideLayout15.xml"/><Relationship Id="rId6" Type="http://schemas.openxmlformats.org/officeDocument/2006/relationships/slide" Target="slide43.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4.wdp"/></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slide" Target="slide45.xml"/><Relationship Id="rId2" Type="http://schemas.openxmlformats.org/officeDocument/2006/relationships/slide" Target="slide41.xml"/><Relationship Id="rId1" Type="http://schemas.openxmlformats.org/officeDocument/2006/relationships/slideLayout" Target="../slideLayouts/slideLayout1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40.xml"/><Relationship Id="rId7" Type="http://schemas.openxmlformats.org/officeDocument/2006/relationships/slide" Target="slide44.xml"/><Relationship Id="rId2" Type="http://schemas.openxmlformats.org/officeDocument/2006/relationships/slide" Target="slide47.xml"/><Relationship Id="rId1" Type="http://schemas.openxmlformats.org/officeDocument/2006/relationships/slideLayout" Target="../slideLayouts/slideLayout15.xml"/><Relationship Id="rId6" Type="http://schemas.openxmlformats.org/officeDocument/2006/relationships/slide" Target="slide43.xml"/><Relationship Id="rId5" Type="http://schemas.openxmlformats.org/officeDocument/2006/relationships/image" Target="../media/image35.png"/><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slide" Target="slide45.xml"/></Relationships>
</file>

<file path=ppt/slides/_rels/slide4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8.xml"/><Relationship Id="rId1" Type="http://schemas.openxmlformats.org/officeDocument/2006/relationships/slideLayout" Target="../slideLayouts/slideLayout15.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52.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slide" Target="slide54.xml"/><Relationship Id="rId2" Type="http://schemas.openxmlformats.org/officeDocument/2006/relationships/slide" Target="slide49.xml"/><Relationship Id="rId1" Type="http://schemas.openxmlformats.org/officeDocument/2006/relationships/slideLayout" Target="../slideLayouts/slideLayout15.xml"/><Relationship Id="rId6" Type="http://schemas.openxmlformats.org/officeDocument/2006/relationships/slide" Target="slide53.xml"/><Relationship Id="rId5" Type="http://schemas.openxmlformats.org/officeDocument/2006/relationships/slide" Target="slide52.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50.xml"/><Relationship Id="rId1" Type="http://schemas.openxmlformats.org/officeDocument/2006/relationships/slideLayout" Target="../slideLayouts/slideLayout15.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5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slide" Target="slide8.xml"/></Relationships>
</file>

<file path=ppt/slides/_rels/slide50.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49.xml"/><Relationship Id="rId7" Type="http://schemas.openxmlformats.org/officeDocument/2006/relationships/slide" Target="slide53.xml"/><Relationship Id="rId2" Type="http://schemas.openxmlformats.org/officeDocument/2006/relationships/slide" Target="slide51.xml"/><Relationship Id="rId1" Type="http://schemas.openxmlformats.org/officeDocument/2006/relationships/slideLayout" Target="../slideLayouts/slideLayout15.xml"/><Relationship Id="rId6" Type="http://schemas.openxmlformats.org/officeDocument/2006/relationships/slide" Target="slide52.xml"/><Relationship Id="rId5" Type="http://schemas.openxmlformats.org/officeDocument/2006/relationships/image" Target="../media/image34.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slide" Target="slide50.xml"/><Relationship Id="rId7" Type="http://schemas.openxmlformats.org/officeDocument/2006/relationships/slide" Target="slide54.xml"/><Relationship Id="rId2" Type="http://schemas.openxmlformats.org/officeDocument/2006/relationships/slide" Target="slide55.xml"/><Relationship Id="rId1" Type="http://schemas.openxmlformats.org/officeDocument/2006/relationships/slideLayout" Target="../slideLayouts/slideLayout15.xml"/><Relationship Id="rId6" Type="http://schemas.openxmlformats.org/officeDocument/2006/relationships/slide" Target="slide53.xml"/><Relationship Id="rId5" Type="http://schemas.openxmlformats.org/officeDocument/2006/relationships/slide" Target="slide5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slide" Target="slide47.xml"/></Relationships>
</file>

<file path=ppt/slides/_rels/slide55.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6.xml"/><Relationship Id="rId1" Type="http://schemas.openxmlformats.org/officeDocument/2006/relationships/slideLayout" Target="../slideLayouts/slideLayout15.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7.xml"/><Relationship Id="rId1" Type="http://schemas.openxmlformats.org/officeDocument/2006/relationships/slideLayout" Target="../slideLayouts/slideLayout15.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7" Type="http://schemas.openxmlformats.org/officeDocument/2006/relationships/slide" Target="slide64.xml"/><Relationship Id="rId2" Type="http://schemas.openxmlformats.org/officeDocument/2006/relationships/slide" Target="slide58.xml"/><Relationship Id="rId1" Type="http://schemas.openxmlformats.org/officeDocument/2006/relationships/slideLayout" Target="../slideLayouts/slideLayout15.xml"/><Relationship Id="rId6" Type="http://schemas.openxmlformats.org/officeDocument/2006/relationships/slide" Target="slide63.xml"/><Relationship Id="rId5" Type="http://schemas.openxmlformats.org/officeDocument/2006/relationships/slide" Target="slide62.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59.xml"/><Relationship Id="rId1" Type="http://schemas.openxmlformats.org/officeDocument/2006/relationships/slideLayout" Target="../slideLayouts/slideLayout15.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slide" Target="slide62.xml"/></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7" Type="http://schemas.openxmlformats.org/officeDocument/2006/relationships/slide" Target="slide64.xml"/><Relationship Id="rId2" Type="http://schemas.openxmlformats.org/officeDocument/2006/relationships/slide" Target="slide60.xml"/><Relationship Id="rId1" Type="http://schemas.openxmlformats.org/officeDocument/2006/relationships/slideLayout" Target="../slideLayouts/slideLayout15.xml"/><Relationship Id="rId6" Type="http://schemas.openxmlformats.org/officeDocument/2006/relationships/slide" Target="slide63.xml"/><Relationship Id="rId5" Type="http://schemas.openxmlformats.org/officeDocument/2006/relationships/slide" Target="slide6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0.xml.rels><?xml version="1.0" encoding="UTF-8" standalone="yes"?>
<Relationships xmlns="http://schemas.openxmlformats.org/package/2006/relationships"><Relationship Id="rId3" Type="http://schemas.openxmlformats.org/officeDocument/2006/relationships/slide" Target="slide59.xml"/><Relationship Id="rId7" Type="http://schemas.openxmlformats.org/officeDocument/2006/relationships/slide" Target="slide64.xml"/><Relationship Id="rId2" Type="http://schemas.openxmlformats.org/officeDocument/2006/relationships/slide" Target="slide61.xml"/><Relationship Id="rId1" Type="http://schemas.openxmlformats.org/officeDocument/2006/relationships/slideLayout" Target="../slideLayouts/slideLayout15.xml"/><Relationship Id="rId6" Type="http://schemas.openxmlformats.org/officeDocument/2006/relationships/slide" Target="slide63.xml"/><Relationship Id="rId5" Type="http://schemas.openxmlformats.org/officeDocument/2006/relationships/slide" Target="slide62.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63.xml"/><Relationship Id="rId7" Type="http://schemas.openxmlformats.org/officeDocument/2006/relationships/image" Target="../media/image35.png"/><Relationship Id="rId2" Type="http://schemas.openxmlformats.org/officeDocument/2006/relationships/slide" Target="slide62.xml"/><Relationship Id="rId1" Type="http://schemas.openxmlformats.org/officeDocument/2006/relationships/slideLayout" Target="../slideLayouts/slideLayout15.xml"/><Relationship Id="rId6" Type="http://schemas.openxmlformats.org/officeDocument/2006/relationships/slide" Target="slide60.xml"/><Relationship Id="rId5" Type="http://schemas.openxmlformats.org/officeDocument/2006/relationships/slide" Target="slide65.xml"/><Relationship Id="rId4" Type="http://schemas.openxmlformats.org/officeDocument/2006/relationships/slide" Target="slide64.xml"/><Relationship Id="rId9"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2.xml"/><Relationship Id="rId1" Type="http://schemas.openxmlformats.org/officeDocument/2006/relationships/slideLayout" Target="../slideLayouts/slideLayout16.xml"/><Relationship Id="rId4" Type="http://schemas.openxmlformats.org/officeDocument/2006/relationships/slide" Target="slide55.xml"/></Relationships>
</file>

<file path=ppt/slides/_rels/slide65.xml.rels><?xml version="1.0" encoding="UTF-8" standalone="yes"?>
<Relationships xmlns="http://schemas.openxmlformats.org/package/2006/relationships"><Relationship Id="rId3" Type="http://schemas.openxmlformats.org/officeDocument/2006/relationships/slide" Target="slide61.xml"/><Relationship Id="rId7" Type="http://schemas.openxmlformats.org/officeDocument/2006/relationships/slide" Target="slide81.xml"/><Relationship Id="rId2" Type="http://schemas.openxmlformats.org/officeDocument/2006/relationships/slide" Target="slide66.xml"/><Relationship Id="rId1" Type="http://schemas.openxmlformats.org/officeDocument/2006/relationships/slideLayout" Target="../slideLayouts/slideLayout15.xml"/><Relationship Id="rId6" Type="http://schemas.openxmlformats.org/officeDocument/2006/relationships/slide" Target="slide78.xml"/><Relationship Id="rId5" Type="http://schemas.openxmlformats.org/officeDocument/2006/relationships/slide" Target="slide77.xml"/><Relationship Id="rId4" Type="http://schemas.openxmlformats.org/officeDocument/2006/relationships/slide" Target="slide76.xml"/></Relationships>
</file>

<file path=ppt/slides/_rels/slide6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77.xml"/><Relationship Id="rId7" Type="http://schemas.openxmlformats.org/officeDocument/2006/relationships/slide" Target="slide65.xml"/><Relationship Id="rId2" Type="http://schemas.openxmlformats.org/officeDocument/2006/relationships/slide" Target="slide76.xml"/><Relationship Id="rId1" Type="http://schemas.openxmlformats.org/officeDocument/2006/relationships/slideLayout" Target="../slideLayouts/slideLayout15.xml"/><Relationship Id="rId6" Type="http://schemas.openxmlformats.org/officeDocument/2006/relationships/slide" Target="slide67.xml"/><Relationship Id="rId5" Type="http://schemas.openxmlformats.org/officeDocument/2006/relationships/slide" Target="slide81.xml"/><Relationship Id="rId4" Type="http://schemas.openxmlformats.org/officeDocument/2006/relationships/slide" Target="slide78.xml"/></Relationships>
</file>

<file path=ppt/slides/_rels/slide67.xml.rels><?xml version="1.0" encoding="UTF-8" standalone="yes"?>
<Relationships xmlns="http://schemas.openxmlformats.org/package/2006/relationships"><Relationship Id="rId3" Type="http://schemas.openxmlformats.org/officeDocument/2006/relationships/slide" Target="slide66.xml"/><Relationship Id="rId7" Type="http://schemas.openxmlformats.org/officeDocument/2006/relationships/image" Target="../media/image34.png"/><Relationship Id="rId2" Type="http://schemas.openxmlformats.org/officeDocument/2006/relationships/slide" Target="slide68.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slide" Target="slide70.xml"/></Relationships>
</file>

<file path=ppt/slides/_rels/slide68.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69.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71.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slide" Target="slide69.xml"/><Relationship Id="rId7" Type="http://schemas.openxmlformats.org/officeDocument/2006/relationships/image" Target="../media/image37.png"/><Relationship Id="rId2" Type="http://schemas.openxmlformats.org/officeDocument/2006/relationships/slide" Target="slide72.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 Target="slide74.xml"/></Relationships>
</file>

<file path=ppt/slides/_rels/slide72.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73.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72.xml"/></Relationships>
</file>

<file path=ppt/slides/_rels/slide74.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83.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5.png"/></Relationships>
</file>

<file path=ppt/slides/_rels/slide76.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2.xml"/><Relationship Id="rId1" Type="http://schemas.openxmlformats.org/officeDocument/2006/relationships/slideLayout" Target="../slideLayouts/slideLayout16.xml"/><Relationship Id="rId5" Type="http://schemas.openxmlformats.org/officeDocument/2006/relationships/slide" Target="slide79.xml"/><Relationship Id="rId4" Type="http://schemas.openxmlformats.org/officeDocument/2006/relationships/slide" Target="slide81.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slide" Target="slide80.xml"/><Relationship Id="rId5" Type="http://schemas.openxmlformats.org/officeDocument/2006/relationships/slide" Target="slide81.xml"/><Relationship Id="rId4" Type="http://schemas.openxmlformats.org/officeDocument/2006/relationships/slide" Target="slide78.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0.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2.xml"/><Relationship Id="rId1" Type="http://schemas.openxmlformats.org/officeDocument/2006/relationships/slideLayout" Target="../slideLayouts/slideLayout16.xml"/><Relationship Id="rId6" Type="http://schemas.openxmlformats.org/officeDocument/2006/relationships/slide" Target="slide79.xml"/><Relationship Id="rId5" Type="http://schemas.openxmlformats.org/officeDocument/2006/relationships/slide" Target="slide65.xml"/><Relationship Id="rId4" Type="http://schemas.openxmlformats.org/officeDocument/2006/relationships/slide" Target="slide81.xml"/></Relationships>
</file>

<file path=ppt/slides/_rels/slide81.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slide" Target="slide2.xml"/><Relationship Id="rId1" Type="http://schemas.openxmlformats.org/officeDocument/2006/relationships/slideLayout" Target="../slideLayouts/slideLayout16.xml"/><Relationship Id="rId5" Type="http://schemas.openxmlformats.org/officeDocument/2006/relationships/slide" Target="slide82.xml"/><Relationship Id="rId4" Type="http://schemas.openxmlformats.org/officeDocument/2006/relationships/slide" Target="slide81.xml"/></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slide" Target="slide65.xml"/><Relationship Id="rId5" Type="http://schemas.openxmlformats.org/officeDocument/2006/relationships/slide" Target="slide81.xml"/><Relationship Id="rId4" Type="http://schemas.openxmlformats.org/officeDocument/2006/relationships/slide" Target="slide78.xml"/></Relationships>
</file>

<file path=ppt/slides/_rels/slide83.xml.rels><?xml version="1.0" encoding="UTF-8" standalone="yes"?>
<Relationships xmlns="http://schemas.openxmlformats.org/package/2006/relationships"><Relationship Id="rId3" Type="http://schemas.openxmlformats.org/officeDocument/2006/relationships/slide" Target="slide86.xm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slide" Target="slide75.xml"/><Relationship Id="rId5" Type="http://schemas.openxmlformats.org/officeDocument/2006/relationships/slide" Target="slide84.xml"/><Relationship Id="rId4" Type="http://schemas.openxmlformats.org/officeDocument/2006/relationships/slide" Target="slide87.xml"/></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7" Type="http://schemas.openxmlformats.org/officeDocument/2006/relationships/slide" Target="slide87.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slide" Target="slide86.xml"/><Relationship Id="rId5" Type="http://schemas.openxmlformats.org/officeDocument/2006/relationships/image" Target="../media/image35.png"/><Relationship Id="rId4" Type="http://schemas.openxmlformats.org/officeDocument/2006/relationships/slide" Target="slide83.xml"/></Relationships>
</file>

<file path=ppt/slides/_rels/slide85.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slide" Target="slide88.xml"/><Relationship Id="rId1" Type="http://schemas.openxmlformats.org/officeDocument/2006/relationships/slideLayout" Target="../slideLayouts/slideLayout15.xml"/><Relationship Id="rId6" Type="http://schemas.openxmlformats.org/officeDocument/2006/relationships/slide" Target="slide87.xml"/><Relationship Id="rId5" Type="http://schemas.openxmlformats.org/officeDocument/2006/relationships/slide" Target="slide86.xml"/><Relationship Id="rId4" Type="http://schemas.openxmlformats.org/officeDocument/2006/relationships/image" Target="../media/image35.png"/></Relationships>
</file>

<file path=ppt/slides/_rels/slide86.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slide" Target="slide85.xml"/><Relationship Id="rId7" Type="http://schemas.openxmlformats.org/officeDocument/2006/relationships/image" Target="../media/image34.png"/><Relationship Id="rId2" Type="http://schemas.openxmlformats.org/officeDocument/2006/relationships/slide" Target="slide89.xml"/><Relationship Id="rId1" Type="http://schemas.openxmlformats.org/officeDocument/2006/relationships/slideLayout" Target="../slideLayouts/slideLayout15.xml"/><Relationship Id="rId6" Type="http://schemas.openxmlformats.org/officeDocument/2006/relationships/slide" Target="slide91.xml"/><Relationship Id="rId5" Type="http://schemas.openxmlformats.org/officeDocument/2006/relationships/slide" Target="slide97.xml"/><Relationship Id="rId4" Type="http://schemas.openxmlformats.org/officeDocument/2006/relationships/slide" Target="slide96.xml"/></Relationships>
</file>

<file path=ppt/slides/_rels/slide89.xml.rels><?xml version="1.0" encoding="UTF-8" standalone="yes"?>
<Relationships xmlns="http://schemas.openxmlformats.org/package/2006/relationships"><Relationship Id="rId8" Type="http://schemas.openxmlformats.org/officeDocument/2006/relationships/slide" Target="slide97.xml"/><Relationship Id="rId3" Type="http://schemas.openxmlformats.org/officeDocument/2006/relationships/slide" Target="slide88.xml"/><Relationship Id="rId7" Type="http://schemas.openxmlformats.org/officeDocument/2006/relationships/slide" Target="slide96.xml"/><Relationship Id="rId2" Type="http://schemas.openxmlformats.org/officeDocument/2006/relationships/slide" Target="slide90.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90.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92.xml"/><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slide" Target="slide91.xml"/><Relationship Id="rId4" Type="http://schemas.openxmlformats.org/officeDocument/2006/relationships/slide" Target="slide89.xml"/><Relationship Id="rId9" Type="http://schemas.openxmlformats.org/officeDocument/2006/relationships/slide" Target="slide97.xml"/></Relationships>
</file>

<file path=ppt/slides/_rels/slide91.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93.xml"/><Relationship Id="rId7" Type="http://schemas.openxmlformats.org/officeDocument/2006/relationships/slide" Target="slide94.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 Target="slide90.xml"/><Relationship Id="rId9" Type="http://schemas.openxmlformats.org/officeDocument/2006/relationships/slide" Target="slide97.xml"/></Relationships>
</file>

<file path=ppt/slides/_rels/slide93.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slide" Target="slide95.xml"/><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slide" Target="slide94.xml"/><Relationship Id="rId4" Type="http://schemas.openxmlformats.org/officeDocument/2006/relationships/slide" Target="slide92.xml"/><Relationship Id="rId9" Type="http://schemas.openxmlformats.org/officeDocument/2006/relationships/slide" Target="slide97.xml"/></Relationships>
</file>

<file path=ppt/slides/_rels/slide94.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slide" Target="slide98.xml"/><Relationship Id="rId7" Type="http://schemas.openxmlformats.org/officeDocument/2006/relationships/slide" Target="slide97.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slide" Target="slide96.xml"/><Relationship Id="rId5" Type="http://schemas.openxmlformats.org/officeDocument/2006/relationships/image" Target="../media/image35.png"/><Relationship Id="rId4" Type="http://schemas.openxmlformats.org/officeDocument/2006/relationships/slide" Target="slide93.xml"/></Relationships>
</file>

<file path=ppt/slides/_rels/slide96.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slide" Target="slide2.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slide" Target="slide95.xml"/><Relationship Id="rId5" Type="http://schemas.openxmlformats.org/officeDocument/2006/relationships/slide" Target="slide99.xml"/><Relationship Id="rId4" Type="http://schemas.openxmlformats.org/officeDocument/2006/relationships/slide" Target="slide103.xml"/></Relationships>
</file>

<file path=ppt/slides/_rels/slide99.xml.rels><?xml version="1.0" encoding="UTF-8" standalone="yes"?>
<Relationships xmlns="http://schemas.openxmlformats.org/package/2006/relationships"><Relationship Id="rId3" Type="http://schemas.openxmlformats.org/officeDocument/2006/relationships/slide" Target="slide100.xml"/><Relationship Id="rId7" Type="http://schemas.openxmlformats.org/officeDocument/2006/relationships/slide" Target="slide103.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slide" Target="slide102.xml"/><Relationship Id="rId5" Type="http://schemas.openxmlformats.org/officeDocument/2006/relationships/image" Target="../media/image35.png"/><Relationship Id="rId4" Type="http://schemas.openxmlformats.org/officeDocument/2006/relationships/slide" Target="slide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142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a:extLst>
              <a:ext uri="{FF2B5EF4-FFF2-40B4-BE49-F238E27FC236}">
                <a16:creationId xmlns:a16="http://schemas.microsoft.com/office/drawing/2014/main" id="{CBB5893A-E57C-41A4-9AF1-7CAE741876DB}"/>
              </a:ext>
            </a:extLst>
          </p:cNvPr>
          <p:cNvGraphicFramePr>
            <a:graphicFrameLocks noGrp="1"/>
          </p:cNvGraphicFramePr>
          <p:nvPr>
            <p:extLst>
              <p:ext uri="{D42A27DB-BD31-4B8C-83A1-F6EECF244321}">
                <p14:modId xmlns:p14="http://schemas.microsoft.com/office/powerpoint/2010/main" val="4062294818"/>
              </p:ext>
            </p:extLst>
          </p:nvPr>
        </p:nvGraphicFramePr>
        <p:xfrm>
          <a:off x="479414" y="1134330"/>
          <a:ext cx="8049543" cy="3283200"/>
        </p:xfrm>
        <a:graphic>
          <a:graphicData uri="http://schemas.openxmlformats.org/drawingml/2006/table">
            <a:tbl>
              <a:tblPr firstRow="1" bandRow="1">
                <a:tableStyleId>{69CF1AB2-1976-4502-BF36-3FF5EA218861}</a:tableStyleId>
              </a:tblPr>
              <a:tblGrid>
                <a:gridCol w="1440000">
                  <a:extLst>
                    <a:ext uri="{9D8B030D-6E8A-4147-A177-3AD203B41FA5}">
                      <a16:colId xmlns:a16="http://schemas.microsoft.com/office/drawing/2014/main" val="738966601"/>
                    </a:ext>
                  </a:extLst>
                </a:gridCol>
                <a:gridCol w="4780743">
                  <a:extLst>
                    <a:ext uri="{9D8B030D-6E8A-4147-A177-3AD203B41FA5}">
                      <a16:colId xmlns:a16="http://schemas.microsoft.com/office/drawing/2014/main" val="941011807"/>
                    </a:ext>
                  </a:extLst>
                </a:gridCol>
                <a:gridCol w="1828800">
                  <a:extLst>
                    <a:ext uri="{9D8B030D-6E8A-4147-A177-3AD203B41FA5}">
                      <a16:colId xmlns:a16="http://schemas.microsoft.com/office/drawing/2014/main" val="175084403"/>
                    </a:ext>
                  </a:extLst>
                </a:gridCol>
              </a:tblGrid>
              <a:tr h="540000">
                <a:tc>
                  <a:txBody>
                    <a:bodyPr/>
                    <a:lstStyle/>
                    <a:p>
                      <a:pPr algn="ctr"/>
                      <a:r>
                        <a:rPr lang="zh-TW" altLang="en-US" sz="2800" kern="1200" dirty="0">
                          <a:solidFill>
                            <a:srgbClr val="663300"/>
                          </a:solidFill>
                          <a:latin typeface="微軟正黑體" panose="020B0604030504040204" pitchFamily="34" charset="-120"/>
                          <a:ea typeface="微軟正黑體" panose="020B0604030504040204" pitchFamily="34" charset="-120"/>
                          <a:cs typeface="+mn-cs"/>
                        </a:rPr>
                        <a:t>滋　味</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kern="1200" dirty="0">
                          <a:solidFill>
                            <a:srgbClr val="663300"/>
                          </a:solidFill>
                          <a:latin typeface="微軟正黑體" panose="020B0604030504040204" pitchFamily="34" charset="-120"/>
                          <a:ea typeface="微軟正黑體" panose="020B0604030504040204" pitchFamily="34" charset="-120"/>
                          <a:cs typeface="+mn-cs"/>
                        </a:rPr>
                        <a:t>內</a:t>
                      </a:r>
                      <a:r>
                        <a:rPr lang="zh-TW" altLang="en-US" sz="2800" kern="1200" dirty="0">
                          <a:solidFill>
                            <a:srgbClr val="663300"/>
                          </a:solidFill>
                          <a:latin typeface="微軟正黑體" panose="020B0604030504040204" pitchFamily="34" charset="-120"/>
                          <a:ea typeface="微軟正黑體" panose="020B0604030504040204" pitchFamily="34" charset="-120"/>
                          <a:cs typeface="+mn-cs"/>
                        </a:rPr>
                        <a:t>　</a:t>
                      </a:r>
                      <a:r>
                        <a:rPr lang="zh-CN" altLang="en-US" sz="2800" kern="1200" dirty="0">
                          <a:solidFill>
                            <a:srgbClr val="663300"/>
                          </a:solidFill>
                          <a:latin typeface="微軟正黑體" panose="020B0604030504040204" pitchFamily="34" charset="-120"/>
                          <a:ea typeface="微軟正黑體" panose="020B0604030504040204" pitchFamily="34" charset="-120"/>
                          <a:cs typeface="+mn-cs"/>
                        </a:rPr>
                        <a:t>容</a:t>
                      </a:r>
                      <a:endParaRPr lang="zh-TW" altLang="en-US" sz="2800" kern="1200" dirty="0">
                        <a:solidFill>
                          <a:srgbClr val="6633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800" kern="1200" dirty="0">
                          <a:solidFill>
                            <a:srgbClr val="663300"/>
                          </a:solidFill>
                          <a:latin typeface="微軟正黑體" panose="020B0604030504040204" pitchFamily="34" charset="-120"/>
                          <a:ea typeface="微軟正黑體" panose="020B0604030504040204" pitchFamily="34" charset="-120"/>
                          <a:cs typeface="+mn-cs"/>
                        </a:rPr>
                        <a:t>代表作家</a:t>
                      </a:r>
                      <a:endParaRPr lang="zh-TW" altLang="zh-TW" sz="2800" kern="1200" dirty="0">
                        <a:solidFill>
                          <a:srgbClr val="6633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extLst>
                  <a:ext uri="{0D108BD9-81ED-4DB2-BD59-A6C34878D82A}">
                    <a16:rowId xmlns:a16="http://schemas.microsoft.com/office/drawing/2014/main" val="2767667463"/>
                  </a:ext>
                </a:extLst>
              </a:tr>
              <a:tr h="921910">
                <a:tc>
                  <a:txBody>
                    <a:bodyPr/>
                    <a:lstStyle/>
                    <a:p>
                      <a:pPr algn="ctr">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遊　歷</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透過</a:t>
                      </a:r>
                      <a:r>
                        <a:rPr lang="zh-TW" altLang="en-US" sz="2800" b="1" kern="1200" dirty="0">
                          <a:solidFill>
                            <a:schemeClr val="accent2"/>
                          </a:solidFill>
                          <a:latin typeface="微軟正黑體" panose="020B0604030504040204" pitchFamily="34" charset="-120"/>
                          <a:ea typeface="微軟正黑體" panose="020B0604030504040204" pitchFamily="34" charset="-120"/>
                          <a:cs typeface="+mn-cs"/>
                        </a:rPr>
                        <a:t>異國飲食經驗</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認識其文化，並抒發個人想法</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a:t>
                      </a: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韓良露</a:t>
                      </a:r>
                    </a:p>
                    <a:p>
                      <a:pPr marL="0" marR="0" lvl="0" indent="0" algn="ctr" defTabSz="685800" rtl="0" eaLnBrk="1" fontAlgn="auto" latinLnBrk="0" hangingPunct="1">
                        <a:lnSpc>
                          <a:spcPct val="120000"/>
                        </a:lnSpc>
                        <a:spcBef>
                          <a:spcPts val="0"/>
                        </a:spcBef>
                        <a:spcAft>
                          <a:spcPts val="0"/>
                        </a:spcAft>
                        <a:buClrTx/>
                        <a:buSzTx/>
                        <a:buFontTx/>
                        <a:buNone/>
                        <a:tabLst/>
                        <a:defRPr/>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李　昂</a:t>
                      </a: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extLst>
                  <a:ext uri="{0D108BD9-81ED-4DB2-BD59-A6C34878D82A}">
                    <a16:rowId xmlns:a16="http://schemas.microsoft.com/office/drawing/2014/main" val="3796546826"/>
                  </a:ext>
                </a:extLst>
              </a:tr>
              <a:tr h="921910">
                <a:tc>
                  <a:txBody>
                    <a:bodyPr/>
                    <a:lstStyle/>
                    <a:p>
                      <a:pPr marL="0" algn="ctr" defTabSz="685800" rtl="0" eaLnBrk="1" latinLnBrk="0" hangingPunct="1">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權　力</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algn="l">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社會因為政治和經濟的運作，形成不同的飲食文化，藉此看出</a:t>
                      </a:r>
                      <a:r>
                        <a:rPr lang="zh-TW" altLang="en-US" sz="2800" b="1" kern="1200" dirty="0">
                          <a:solidFill>
                            <a:schemeClr val="accent2"/>
                          </a:solidFill>
                          <a:latin typeface="微軟正黑體" panose="020B0604030504040204" pitchFamily="34" charset="-120"/>
                          <a:ea typeface="微軟正黑體" panose="020B0604030504040204" pitchFamily="34" charset="-120"/>
                          <a:cs typeface="+mn-cs"/>
                        </a:rPr>
                        <a:t>歷史背景</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和</a:t>
                      </a:r>
                      <a:r>
                        <a:rPr lang="zh-TW" altLang="en-US" sz="2800" b="1" kern="1200" dirty="0">
                          <a:solidFill>
                            <a:schemeClr val="accent2"/>
                          </a:solidFill>
                          <a:latin typeface="微軟正黑體" panose="020B0604030504040204" pitchFamily="34" charset="-120"/>
                          <a:ea typeface="微軟正黑體" panose="020B0604030504040204" pitchFamily="34" charset="-120"/>
                          <a:cs typeface="+mn-cs"/>
                        </a:rPr>
                        <a:t>社會階級</a:t>
                      </a:r>
                      <a:r>
                        <a:rPr lang="zh-TW" altLang="en-US" sz="2800" b="0" kern="1200" dirty="0">
                          <a:solidFill>
                            <a:schemeClr val="tx1"/>
                          </a:solidFill>
                          <a:latin typeface="微軟正黑體" panose="020B0604030504040204" pitchFamily="34" charset="-120"/>
                          <a:ea typeface="微軟正黑體" panose="020B0604030504040204" pitchFamily="34" charset="-120"/>
                          <a:cs typeface="+mn-cs"/>
                        </a:rPr>
                        <a:t>。</a:t>
                      </a: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algn="ctr">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蔡珠兒</a:t>
                      </a:r>
                    </a:p>
                    <a:p>
                      <a:pPr algn="ctr">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韓良憶</a:t>
                      </a: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extLst>
                  <a:ext uri="{0D108BD9-81ED-4DB2-BD59-A6C34878D82A}">
                    <a16:rowId xmlns:a16="http://schemas.microsoft.com/office/drawing/2014/main" val="3642637892"/>
                  </a:ext>
                </a:extLst>
              </a:tr>
            </a:tbl>
          </a:graphicData>
        </a:graphic>
      </p:graphicFrame>
      <p:sp>
        <p:nvSpPr>
          <p:cNvPr id="6" name="TextBox 6">
            <a:extLst>
              <a:ext uri="{FF2B5EF4-FFF2-40B4-BE49-F238E27FC236}">
                <a16:creationId xmlns:a16="http://schemas.microsoft.com/office/drawing/2014/main" id="{D9A73E71-1076-48BA-BEC6-3C5F5AB0AA8A}"/>
              </a:ext>
            </a:extLst>
          </p:cNvPr>
          <p:cNvSpPr txBox="1"/>
          <p:nvPr/>
        </p:nvSpPr>
        <p:spPr>
          <a:xfrm>
            <a:off x="351698" y="391708"/>
            <a:ext cx="8182702"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文體介紹：飲食文學</a:t>
            </a:r>
            <a:r>
              <a:rPr lang="en-US" altLang="zh-TW" sz="3200" b="1" spc="400" dirty="0">
                <a:solidFill>
                  <a:srgbClr val="231815"/>
                </a:solidFill>
                <a:latin typeface="微軟正黑體" panose="020B0604030504040204" pitchFamily="34" charset="-120"/>
                <a:ea typeface="微軟正黑體" panose="020B0604030504040204" pitchFamily="34" charset="-120"/>
              </a:rPr>
              <a:t>5</a:t>
            </a:r>
            <a:r>
              <a:rPr lang="zh-TW" altLang="en-US" sz="3200" b="1" spc="400" dirty="0">
                <a:solidFill>
                  <a:srgbClr val="231815"/>
                </a:solidFill>
                <a:latin typeface="微軟正黑體" panose="020B0604030504040204" pitchFamily="34" charset="-120"/>
                <a:ea typeface="微軟正黑體" panose="020B0604030504040204" pitchFamily="34" charset="-120"/>
              </a:rPr>
              <a:t>種滋味（種類）</a:t>
            </a:r>
          </a:p>
        </p:txBody>
      </p:sp>
      <p:sp>
        <p:nvSpPr>
          <p:cNvPr id="14" name="箭號: 向右 5">
            <a:extLst>
              <a:ext uri="{FF2B5EF4-FFF2-40B4-BE49-F238E27FC236}">
                <a16:creationId xmlns:a16="http://schemas.microsoft.com/office/drawing/2014/main" id="{5927816D-358B-46EA-AA4F-0FBD7A2DC3BE}"/>
              </a:ext>
            </a:extLst>
          </p:cNvPr>
          <p:cNvSpPr/>
          <p:nvPr/>
        </p:nvSpPr>
        <p:spPr>
          <a:xfrm>
            <a:off x="8586753" y="4499428"/>
            <a:ext cx="289700" cy="2855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6">
            <a:hlinkClick r:id="rId2" action="ppaction://hlinksldjump"/>
            <a:extLst>
              <a:ext uri="{FF2B5EF4-FFF2-40B4-BE49-F238E27FC236}">
                <a16:creationId xmlns:a16="http://schemas.microsoft.com/office/drawing/2014/main" id="{8A4D2F5F-235D-4439-B878-D019EAB73511}"/>
              </a:ext>
            </a:extLst>
          </p:cNvPr>
          <p:cNvSpPr/>
          <p:nvPr/>
        </p:nvSpPr>
        <p:spPr>
          <a:xfrm flipH="1">
            <a:off x="8144385" y="4499428"/>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34387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14596"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曾先生大約是有些背景的，而他自己一生窮苦，是命不如曾先生。父親又說：曾先生這種人，喫盡了天地精華，往往沒有好下場，不是帶著病根，就是有一門惡習。</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第八段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P.23</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3"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4"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本框 328">
            <a:hlinkClick r:id="rId5" action="ppaction://hlinksldjump"/>
            <a:extLst>
              <a:ext uri="{FF2B5EF4-FFF2-40B4-BE49-F238E27FC236}">
                <a16:creationId xmlns:a16="http://schemas.microsoft.com/office/drawing/2014/main" id="{12304D73-0E2E-45FC-89BF-FD216D3DDE0C}"/>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13" name="文本框 328">
            <a:hlinkClick r:id="rId6" action="ppaction://hlinksldjump"/>
            <a:extLst>
              <a:ext uri="{FF2B5EF4-FFF2-40B4-BE49-F238E27FC236}">
                <a16:creationId xmlns:a16="http://schemas.microsoft.com/office/drawing/2014/main" id="{7D3F743F-C652-4528-97B8-3ACB14AB20C2}"/>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2719105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598579"/>
            <a:ext cx="8340544" cy="3575979"/>
          </a:xfrm>
          <a:prstGeom prst="rect">
            <a:avLst/>
          </a:prstGeom>
        </p:spPr>
        <p:txBody>
          <a:bodyPr wrap="square">
            <a:spAutoFit/>
          </a:bodyPr>
          <a:lstStyle/>
          <a:p>
            <a:pPr algn="just">
              <a:lnSpc>
                <a:spcPct val="250000"/>
              </a:lnSpc>
            </a:pPr>
            <a:r>
              <a:rPr lang="zh-TW" altLang="en-US" sz="3200" dirty="0">
                <a:latin typeface="標楷體" panose="03000509000000000000" pitchFamily="65" charset="-120"/>
                <a:ea typeface="標楷體" panose="03000509000000000000" pitchFamily="65" charset="-120"/>
              </a:rPr>
              <a:t>其實這些年來，父親一直知道曾先生在躲道上兄弟的債，沒得過一天好日子，所以父親說：平凡人有其平凡樂趣，自有其甘醇的真味。</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第八段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P.24</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5D261237-016C-408F-8A96-9B8FE1B7574B}"/>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5E6F842D-8D2C-4D40-92BB-29EB88FCD491}"/>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31DE8633-F3B0-4DB7-96A8-8DBDD1A43BEE}"/>
              </a:ext>
            </a:extLst>
          </p:cNvPr>
          <p:cNvSpPr txBox="1">
            <a:spLocks noChangeArrowheads="1"/>
          </p:cNvSpPr>
          <p:nvPr/>
        </p:nvSpPr>
        <p:spPr bwMode="auto">
          <a:xfrm>
            <a:off x="380471" y="4131393"/>
            <a:ext cx="72078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父親亦能結合味覺與人生的道理，與前文曾先生述說味覺的方式相似，表示父親仍舊受到了曾先生的影響</a:t>
            </a:r>
            <a:endParaRPr lang="en-US" altLang="zh-TW" sz="2400" dirty="0">
              <a:solidFill>
                <a:srgbClr val="006600"/>
              </a:solidFill>
              <a:latin typeface="微軟正黑體" panose="020B0604030504040204" pitchFamily="34" charset="-120"/>
              <a:ea typeface="微軟正黑體" panose="020B0604030504040204" pitchFamily="34" charset="-120"/>
            </a:endParaRPr>
          </a:p>
        </p:txBody>
      </p:sp>
      <p:cxnSp>
        <p:nvCxnSpPr>
          <p:cNvPr id="14" name="直線接點 13">
            <a:extLst>
              <a:ext uri="{FF2B5EF4-FFF2-40B4-BE49-F238E27FC236}">
                <a16:creationId xmlns:a16="http://schemas.microsoft.com/office/drawing/2014/main" id="{A7A9E994-4F60-4398-9C8F-DFDE95A008CC}"/>
              </a:ext>
            </a:extLst>
          </p:cNvPr>
          <p:cNvCxnSpPr>
            <a:cxnSpLocks/>
          </p:cNvCxnSpPr>
          <p:nvPr/>
        </p:nvCxnSpPr>
        <p:spPr>
          <a:xfrm>
            <a:off x="6989225" y="2868794"/>
            <a:ext cx="16200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BE48B7A5-1B13-46A2-88B7-DD9D5B70E8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6715" y="2940802"/>
            <a:ext cx="609550" cy="298679"/>
          </a:xfrm>
          <a:prstGeom prst="rect">
            <a:avLst/>
          </a:prstGeom>
        </p:spPr>
      </p:pic>
      <p:cxnSp>
        <p:nvCxnSpPr>
          <p:cNvPr id="19" name="直線接點 18">
            <a:extLst>
              <a:ext uri="{FF2B5EF4-FFF2-40B4-BE49-F238E27FC236}">
                <a16:creationId xmlns:a16="http://schemas.microsoft.com/office/drawing/2014/main" id="{ADEC45B1-AE45-4FE8-81A3-D31DA0E7F935}"/>
              </a:ext>
            </a:extLst>
          </p:cNvPr>
          <p:cNvCxnSpPr>
            <a:cxnSpLocks/>
          </p:cNvCxnSpPr>
          <p:nvPr/>
        </p:nvCxnSpPr>
        <p:spPr>
          <a:xfrm>
            <a:off x="412764" y="4103727"/>
            <a:ext cx="7369796"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6" name="文本框 328">
            <a:hlinkClick r:id="rId5" action="ppaction://hlinksldjump"/>
            <a:extLst>
              <a:ext uri="{FF2B5EF4-FFF2-40B4-BE49-F238E27FC236}">
                <a16:creationId xmlns:a16="http://schemas.microsoft.com/office/drawing/2014/main" id="{12304D73-0E2E-45FC-89BF-FD216D3DDE0C}"/>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17" name="文本框 328">
            <a:hlinkClick r:id="rId6" action="ppaction://hlinksldjump"/>
            <a:extLst>
              <a:ext uri="{FF2B5EF4-FFF2-40B4-BE49-F238E27FC236}">
                <a16:creationId xmlns:a16="http://schemas.microsoft.com/office/drawing/2014/main" id="{7D3F743F-C652-4528-97B8-3ACB14AB20C2}"/>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518757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3"/>
                                        </p:tgtEl>
                                      </p:cBhvr>
                                    </p:animEffect>
                                    <p:set>
                                      <p:cBhvr>
                                        <p:cTn id="18"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p:bldP spid="13" grpId="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曾先生的背景與作者父親的體會。</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第八段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552527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smtClean="0"/>
              <a:t>說明</a:t>
            </a:r>
            <a:r>
              <a:rPr lang="zh-TW" altLang="en-US" sz="2800" b="0" dirty="0"/>
              <a:t>曾先生廚藝的來由，而作者父親由曾先生的奇遇及陋習中領悟到平凡人自有平凡的樂趣。作者少言父親由曾先生身上學到什麼廚藝，卻言曾先生為父親的人生帶來啟發。</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第八段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14" name="文本框 328">
            <a:hlinkClick r:id="rId3" action="ppaction://hlinksldjump"/>
            <a:extLst>
              <a:ext uri="{FF2B5EF4-FFF2-40B4-BE49-F238E27FC236}">
                <a16:creationId xmlns:a16="http://schemas.microsoft.com/office/drawing/2014/main" id="{C8343262-5F66-45EB-BBAC-D4BC133E02B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116676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598579"/>
            <a:ext cx="8724569" cy="3575979"/>
          </a:xfrm>
          <a:prstGeom prst="rect">
            <a:avLst/>
          </a:prstGeom>
        </p:spPr>
        <p:txBody>
          <a:bodyPr wrap="square">
            <a:spAutoFit/>
          </a:bodyPr>
          <a:lstStyle/>
          <a:p>
            <a:pPr algn="just">
              <a:lnSpc>
                <a:spcPct val="250000"/>
              </a:lnSpc>
            </a:pPr>
            <a:r>
              <a:rPr lang="zh-TW" altLang="en-US" sz="3200" dirty="0">
                <a:latin typeface="標楷體" panose="03000509000000000000" pitchFamily="65" charset="-120"/>
                <a:ea typeface="標楷體" panose="03000509000000000000" pitchFamily="65" charset="-120"/>
              </a:rPr>
              <a:t>　　「健樂園」結束後，賠賠賣賣，父親只拿回來幾個帳房用的算盤，小學的珠算課我驚奇地發現我那上二下五的算盤與老師同學的大不相同，</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第九段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P.24</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3" name="文本框 328">
            <a:hlinkClick r:id="rId2" action="ppaction://hlinksldjump"/>
            <a:extLst>
              <a:ext uri="{FF2B5EF4-FFF2-40B4-BE49-F238E27FC236}">
                <a16:creationId xmlns:a16="http://schemas.microsoft.com/office/drawing/2014/main" id="{12304D73-0E2E-45FC-89BF-FD216D3DDE0C}"/>
              </a:ext>
            </a:extLst>
          </p:cNvPr>
          <p:cNvSpPr txBox="1"/>
          <p:nvPr/>
        </p:nvSpPr>
        <p:spPr>
          <a:xfrm>
            <a:off x="6726915"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3" action="ppaction://hlinksldjump"/>
            <a:extLst>
              <a:ext uri="{FF2B5EF4-FFF2-40B4-BE49-F238E27FC236}">
                <a16:creationId xmlns:a16="http://schemas.microsoft.com/office/drawing/2014/main" id="{7D3F743F-C652-4528-97B8-3ACB14AB20C2}"/>
              </a:ext>
            </a:extLst>
          </p:cNvPr>
          <p:cNvSpPr txBox="1"/>
          <p:nvPr/>
        </p:nvSpPr>
        <p:spPr>
          <a:xfrm>
            <a:off x="7396110"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11" name="箭號: 向右 5">
            <a:hlinkClick r:id="rId4" action="ppaction://hlinksldjump"/>
            <a:extLst>
              <a:ext uri="{FF2B5EF4-FFF2-40B4-BE49-F238E27FC236}">
                <a16:creationId xmlns:a16="http://schemas.microsoft.com/office/drawing/2014/main" id="{5D261237-016C-408F-8A96-9B8FE1B7574B}"/>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5" action="ppaction://hlinksldjump"/>
            <a:extLst>
              <a:ext uri="{FF2B5EF4-FFF2-40B4-BE49-F238E27FC236}">
                <a16:creationId xmlns:a16="http://schemas.microsoft.com/office/drawing/2014/main" id="{5E6F842D-8D2C-4D40-92BB-29EB88FCD491}"/>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04488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598579"/>
            <a:ext cx="8501049" cy="3575979"/>
          </a:xfrm>
          <a:prstGeom prst="rect">
            <a:avLst/>
          </a:prstGeom>
        </p:spPr>
        <p:txBody>
          <a:bodyPr wrap="square">
            <a:spAutoFit/>
          </a:bodyPr>
          <a:lstStyle/>
          <a:p>
            <a:pPr algn="just">
              <a:lnSpc>
                <a:spcPct val="250000"/>
              </a:lnSpc>
            </a:pPr>
            <a:r>
              <a:rPr lang="zh-TW" altLang="en-US" sz="3200" dirty="0">
                <a:latin typeface="標楷體" panose="03000509000000000000" pitchFamily="65" charset="-120"/>
                <a:ea typeface="標楷體" panose="03000509000000000000" pitchFamily="65" charset="-120"/>
              </a:rPr>
              <a:t>同學爭看我這酷似連續劇中武林高手用的奇門武器，但沒有人會打這種東西，我只好假裝上下各少一顆珠子地「湊合湊合」。</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第九段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P.24</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5D261237-016C-408F-8A96-9B8FE1B7574B}"/>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5E6F842D-8D2C-4D40-92BB-29EB88FCD491}"/>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329091E4-8430-4A42-A572-C2F0C0432DB5}"/>
              </a:ext>
            </a:extLst>
          </p:cNvPr>
          <p:cNvSpPr txBox="1">
            <a:spLocks noChangeArrowheads="1"/>
          </p:cNvSpPr>
          <p:nvPr/>
        </p:nvSpPr>
        <p:spPr bwMode="auto">
          <a:xfrm>
            <a:off x="3182388" y="2885286"/>
            <a:ext cx="61095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呼應前文的「湊合湊合」，表示人生中無論大、小事，總會遇到需要妥協、將就的時刻</a:t>
            </a:r>
          </a:p>
        </p:txBody>
      </p:sp>
      <p:cxnSp>
        <p:nvCxnSpPr>
          <p:cNvPr id="14" name="直線接點 13">
            <a:extLst>
              <a:ext uri="{FF2B5EF4-FFF2-40B4-BE49-F238E27FC236}">
                <a16:creationId xmlns:a16="http://schemas.microsoft.com/office/drawing/2014/main" id="{589C6D18-8FED-4CB0-BE03-EAF3C833565F}"/>
              </a:ext>
            </a:extLst>
          </p:cNvPr>
          <p:cNvCxnSpPr>
            <a:cxnSpLocks/>
          </p:cNvCxnSpPr>
          <p:nvPr/>
        </p:nvCxnSpPr>
        <p:spPr>
          <a:xfrm>
            <a:off x="4113469" y="4089004"/>
            <a:ext cx="161677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AE48AA3A-CB29-4D61-BC3C-D5137D41EFF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13469" y="4161012"/>
            <a:ext cx="609550" cy="298679"/>
          </a:xfrm>
          <a:prstGeom prst="rect">
            <a:avLst/>
          </a:prstGeom>
        </p:spPr>
      </p:pic>
      <p:sp>
        <p:nvSpPr>
          <p:cNvPr id="4" name="文本框 328">
            <a:hlinkClick r:id="rId5" action="ppaction://hlinksldjump"/>
            <a:extLst>
              <a:ext uri="{FF2B5EF4-FFF2-40B4-BE49-F238E27FC236}">
                <a16:creationId xmlns:a16="http://schemas.microsoft.com/office/drawing/2014/main" id="{DF2A5B8B-68D3-4465-966B-F812B956BA2A}"/>
              </a:ext>
            </a:extLst>
          </p:cNvPr>
          <p:cNvSpPr txBox="1"/>
          <p:nvPr/>
        </p:nvSpPr>
        <p:spPr>
          <a:xfrm>
            <a:off x="6726915"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5" name="文本框 328">
            <a:hlinkClick r:id="rId6" action="ppaction://hlinksldjump"/>
            <a:extLst>
              <a:ext uri="{FF2B5EF4-FFF2-40B4-BE49-F238E27FC236}">
                <a16:creationId xmlns:a16="http://schemas.microsoft.com/office/drawing/2014/main" id="{60B37562-3573-4F68-826C-A141A967243F}"/>
              </a:ext>
            </a:extLst>
          </p:cNvPr>
          <p:cNvSpPr txBox="1"/>
          <p:nvPr/>
        </p:nvSpPr>
        <p:spPr>
          <a:xfrm>
            <a:off x="7396110"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459761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3"/>
                                        </p:tgtEl>
                                      </p:cBhvr>
                                    </p:animEffect>
                                    <p:set>
                                      <p:cBhvr>
                                        <p:cTn id="18"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p:bldP spid="13" grpId="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健樂園倒閉，</a:t>
            </a:r>
            <a:r>
              <a:rPr lang="zh-TW" altLang="en-US" sz="2800" b="0" dirty="0" smtClean="0"/>
              <a:t>餐廳的算盤</a:t>
            </a:r>
            <a:r>
              <a:rPr lang="zh-TW" altLang="en-US" sz="2800" b="0" dirty="0"/>
              <a:t>變成珠算課的</a:t>
            </a:r>
            <a:r>
              <a:rPr lang="zh-TW" altLang="en-US" sz="2800" b="0" dirty="0" smtClean="0"/>
              <a:t>工具</a:t>
            </a:r>
            <a:r>
              <a:rPr lang="zh-TW" altLang="en-US" sz="2800" b="0" dirty="0"/>
              <a:t>。</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第九段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9147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作者記述健樂園走入歷史</a:t>
            </a:r>
            <a:r>
              <a:rPr lang="zh-TW" altLang="en-US" sz="2800" b="0" dirty="0" smtClean="0"/>
              <a:t>，帳房</a:t>
            </a:r>
            <a:r>
              <a:rPr lang="zh-TW" altLang="en-US" sz="2800" b="0" dirty="0"/>
              <a:t>使用的算盤</a:t>
            </a:r>
            <a:r>
              <a:rPr lang="zh-TW" altLang="en-US" sz="2800" b="0" dirty="0" smtClean="0"/>
              <a:t>也淪為小學生的工具，</a:t>
            </a:r>
            <a:r>
              <a:rPr lang="zh-TW" altLang="en-US" sz="2800" b="0" dirty="0"/>
              <a:t>加強餐廳的回憶已成往事的惆悵。作者並引父親常說的話「湊合湊合」為人生中不免需要妥協、將就作為註腳。</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第九段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14" name="文本框 328">
            <a:hlinkClick r:id="rId3" action="ppaction://hlinksldjump"/>
            <a:extLst>
              <a:ext uri="{FF2B5EF4-FFF2-40B4-BE49-F238E27FC236}">
                <a16:creationId xmlns:a16="http://schemas.microsoft.com/office/drawing/2014/main" id="{C8343262-5F66-45EB-BBAC-D4BC133E02B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77387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412995"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　　學校畢業後，我被分發至澎湖當裝甲兵，在軍中我沉默寡言，朋友極少，放假又無親戚家可去，往往一個人在街上亂逛。有一回在文化中心看完了書報雜誌，正打算好喫一頓，轉入附近的巷子，</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P.24</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7" name="文本框 328">
            <a:hlinkClick r:id="rId4" action="ppaction://hlinksldjump"/>
            <a:extLst>
              <a:ext uri="{FF2B5EF4-FFF2-40B4-BE49-F238E27FC236}">
                <a16:creationId xmlns:a16="http://schemas.microsoft.com/office/drawing/2014/main" id="{0BDDEBFC-10B5-48BD-8451-A838A80EA5C0}"/>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18" name="文本框 328">
            <a:hlinkClick r:id="rId5" action="ppaction://hlinksldjump"/>
            <a:extLst>
              <a:ext uri="{FF2B5EF4-FFF2-40B4-BE49-F238E27FC236}">
                <a16:creationId xmlns:a16="http://schemas.microsoft.com/office/drawing/2014/main" id="{00BFA402-3BEC-4425-8280-38A6BE2CD147}"/>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4022585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9" y="955800"/>
            <a:ext cx="8487502"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一爿 低矮的小店歪歪斜斜地寫</a:t>
            </a:r>
            <a:r>
              <a:rPr lang="zh-TW" altLang="en-US" sz="3200" spc="-1000" dirty="0">
                <a:latin typeface="標楷體" panose="03000509000000000000" pitchFamily="65" charset="-120"/>
                <a:ea typeface="標楷體" panose="03000509000000000000" pitchFamily="65" charset="-120"/>
              </a:rPr>
              <a:t>著「</a:t>
            </a:r>
            <a:r>
              <a:rPr lang="zh-TW" altLang="en-US" sz="3200" dirty="0">
                <a:latin typeface="標楷體" panose="03000509000000000000" pitchFamily="65" charset="-120"/>
                <a:ea typeface="標楷體" panose="03000509000000000000" pitchFamily="65" charset="-120"/>
              </a:rPr>
              <a:t>九味牛肉麵</a:t>
            </a:r>
            <a:r>
              <a:rPr lang="zh-TW" altLang="en-US" sz="3200" spc="-15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，我心中一動，進到店中，簡單的陳設與極少的幾種選擇，不禁使我有些失望，一個肥胖的女人幫我點單下麵後，自顧自的忙了起來，我這才發現暗暝的店中還有一桌有人，</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32D5A13D-1CE7-4715-88B5-B4497982EAC9}"/>
              </a:ext>
            </a:extLst>
          </p:cNvPr>
          <p:cNvGrpSpPr/>
          <p:nvPr/>
        </p:nvGrpSpPr>
        <p:grpSpPr>
          <a:xfrm>
            <a:off x="1112723" y="1189193"/>
            <a:ext cx="601122" cy="457785"/>
            <a:chOff x="6047357" y="3267875"/>
            <a:chExt cx="601122" cy="457785"/>
          </a:xfrm>
        </p:grpSpPr>
        <p:sp>
          <p:nvSpPr>
            <p:cNvPr id="12" name="文字方塊 11">
              <a:extLst>
                <a:ext uri="{FF2B5EF4-FFF2-40B4-BE49-F238E27FC236}">
                  <a16:creationId xmlns:a16="http://schemas.microsoft.com/office/drawing/2014/main" id="{8F1FB037-AE18-436F-AAEF-F3550BBC6844}"/>
                </a:ext>
              </a:extLst>
            </p:cNvPr>
            <p:cNvSpPr txBox="1">
              <a:spLocks noChangeArrowheads="1"/>
            </p:cNvSpPr>
            <p:nvPr/>
          </p:nvSpPr>
          <p:spPr bwMode="auto">
            <a:xfrm>
              <a:off x="6180818" y="3267875"/>
              <a:ext cx="467661" cy="36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500"/>
                </a:lnSpc>
              </a:pPr>
              <a:r>
                <a:rPr lang="zh-TW" altLang="en-US" sz="900" b="1" dirty="0">
                  <a:latin typeface="標楷體" panose="03000509000000000000" pitchFamily="65" charset="-120"/>
                  <a:ea typeface="標楷體" panose="03000509000000000000" pitchFamily="65" charset="-120"/>
                </a:rPr>
                <a:t>ˋ</a:t>
              </a:r>
              <a:endParaRPr lang="en-US" altLang="zh-TW" sz="900" b="1" dirty="0">
                <a:latin typeface="標楷體" panose="03000509000000000000" pitchFamily="65" charset="-120"/>
                <a:ea typeface="標楷體" panose="03000509000000000000" pitchFamily="65" charset="-120"/>
              </a:endParaRPr>
            </a:p>
          </p:txBody>
        </p:sp>
        <p:sp>
          <p:nvSpPr>
            <p:cNvPr id="13" name="文字方塊 12">
              <a:extLst>
                <a:ext uri="{FF2B5EF4-FFF2-40B4-BE49-F238E27FC236}">
                  <a16:creationId xmlns:a16="http://schemas.microsoft.com/office/drawing/2014/main" id="{9DAB5BFF-52AC-483F-B32B-B68432AF40DC}"/>
                </a:ext>
              </a:extLst>
            </p:cNvPr>
            <p:cNvSpPr txBox="1">
              <a:spLocks noChangeArrowheads="1"/>
            </p:cNvSpPr>
            <p:nvPr/>
          </p:nvSpPr>
          <p:spPr bwMode="auto">
            <a:xfrm>
              <a:off x="6047357" y="3325550"/>
              <a:ext cx="392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latin typeface="標楷體" panose="03000509000000000000" pitchFamily="65" charset="-120"/>
                  <a:ea typeface="標楷體" panose="03000509000000000000" pitchFamily="65" charset="-120"/>
                </a:rPr>
                <a:t>ㄅㄢ</a:t>
              </a:r>
              <a:endParaRPr lang="en-US" altLang="zh-TW" sz="1200" b="1" dirty="0">
                <a:latin typeface="標楷體" panose="03000509000000000000" pitchFamily="65" charset="-120"/>
                <a:ea typeface="標楷體" panose="03000509000000000000" pitchFamily="65" charset="-120"/>
              </a:endParaRPr>
            </a:p>
          </p:txBody>
        </p:sp>
      </p:grpSp>
      <p:sp>
        <p:nvSpPr>
          <p:cNvPr id="14" name="文字方塊 13">
            <a:extLst>
              <a:ext uri="{FF2B5EF4-FFF2-40B4-BE49-F238E27FC236}">
                <a16:creationId xmlns:a16="http://schemas.microsoft.com/office/drawing/2014/main" id="{078F28D4-9B07-4F56-8141-B8E599E781B5}"/>
              </a:ext>
            </a:extLst>
          </p:cNvPr>
          <p:cNvSpPr txBox="1">
            <a:spLocks noChangeArrowheads="1"/>
          </p:cNvSpPr>
          <p:nvPr/>
        </p:nvSpPr>
        <p:spPr bwMode="auto">
          <a:xfrm>
            <a:off x="656498" y="811020"/>
            <a:ext cx="8487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麵店招牌「九味」觸動了作者，藉此帶出後文情節的另一發展</a:t>
            </a:r>
          </a:p>
        </p:txBody>
      </p:sp>
      <p:cxnSp>
        <p:nvCxnSpPr>
          <p:cNvPr id="15" name="直線接點 14">
            <a:extLst>
              <a:ext uri="{FF2B5EF4-FFF2-40B4-BE49-F238E27FC236}">
                <a16:creationId xmlns:a16="http://schemas.microsoft.com/office/drawing/2014/main" id="{E421E755-1262-41FD-88C0-B364CEFF2AA7}"/>
              </a:ext>
            </a:extLst>
          </p:cNvPr>
          <p:cNvCxnSpPr>
            <a:cxnSpLocks/>
          </p:cNvCxnSpPr>
          <p:nvPr/>
        </p:nvCxnSpPr>
        <p:spPr>
          <a:xfrm>
            <a:off x="6512923" y="1641742"/>
            <a:ext cx="2012019"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6" name="圖片 15">
            <a:extLst>
              <a:ext uri="{FF2B5EF4-FFF2-40B4-BE49-F238E27FC236}">
                <a16:creationId xmlns:a16="http://schemas.microsoft.com/office/drawing/2014/main" id="{DDBEC892-10CC-482F-8F7D-A56B301764D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05996" y="1679392"/>
            <a:ext cx="609550" cy="298679"/>
          </a:xfrm>
          <a:prstGeom prst="rect">
            <a:avLst/>
          </a:prstGeom>
        </p:spPr>
      </p:pic>
      <p:sp>
        <p:nvSpPr>
          <p:cNvPr id="4" name="矩形 3">
            <a:extLst>
              <a:ext uri="{FF2B5EF4-FFF2-40B4-BE49-F238E27FC236}">
                <a16:creationId xmlns:a16="http://schemas.microsoft.com/office/drawing/2014/main" id="{10B29A03-8C64-4C22-BE47-BA53CD07BD5E}"/>
              </a:ext>
            </a:extLst>
          </p:cNvPr>
          <p:cNvSpPr/>
          <p:nvPr/>
        </p:nvSpPr>
        <p:spPr>
          <a:xfrm>
            <a:off x="7620001" y="0"/>
            <a:ext cx="1524000"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P.24~P.25</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6" name="文本框 328">
            <a:hlinkClick r:id="rId5" action="ppaction://hlinksldjump"/>
            <a:extLst>
              <a:ext uri="{FF2B5EF4-FFF2-40B4-BE49-F238E27FC236}">
                <a16:creationId xmlns:a16="http://schemas.microsoft.com/office/drawing/2014/main" id="{F0144899-81A4-4AC1-9F7A-DCD10554AC98}"/>
              </a:ext>
            </a:extLst>
          </p:cNvPr>
          <p:cNvSpPr txBox="1"/>
          <p:nvPr/>
        </p:nvSpPr>
        <p:spPr>
          <a:xfrm>
            <a:off x="6272580"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28" name="文本框 328">
            <a:hlinkClick r:id="rId6" action="ppaction://hlinksldjump"/>
            <a:extLst>
              <a:ext uri="{FF2B5EF4-FFF2-40B4-BE49-F238E27FC236}">
                <a16:creationId xmlns:a16="http://schemas.microsoft.com/office/drawing/2014/main" id="{5877951B-0258-463F-8EF2-CE65C1A4C920}"/>
              </a:ext>
            </a:extLst>
          </p:cNvPr>
          <p:cNvSpPr txBox="1"/>
          <p:nvPr/>
        </p:nvSpPr>
        <p:spPr>
          <a:xfrm>
            <a:off x="6941775"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2788622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4"/>
                                        </p:tgtEl>
                                      </p:cBhvr>
                                    </p:animEffect>
                                    <p:set>
                                      <p:cBhvr>
                                        <p:cTn id="18" dur="1" fill="hold">
                                          <p:stCondLst>
                                            <p:cond delay="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本文藉由飲食，進一步書寫什麼？</a:t>
            </a:r>
          </a:p>
        </p:txBody>
      </p:sp>
      <p:sp>
        <p:nvSpPr>
          <p:cNvPr id="12" name="文本框 328">
            <a:hlinkClick r:id="rId2" action="ppaction://hlinksldjump"/>
            <a:extLst>
              <a:ext uri="{FF2B5EF4-FFF2-40B4-BE49-F238E27FC236}">
                <a16:creationId xmlns:a16="http://schemas.microsoft.com/office/drawing/2014/main" id="{894131CA-5085-416E-9F16-46C3A8579E66}"/>
              </a:ext>
            </a:extLst>
          </p:cNvPr>
          <p:cNvSpPr txBox="1"/>
          <p:nvPr/>
        </p:nvSpPr>
        <p:spPr>
          <a:xfrm>
            <a:off x="460714" y="115613"/>
            <a:ext cx="710862"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13" name="文本框 328">
            <a:hlinkClick r:id="rId3" action="ppaction://hlinksldjump"/>
            <a:extLst>
              <a:ext uri="{FF2B5EF4-FFF2-40B4-BE49-F238E27FC236}">
                <a16:creationId xmlns:a16="http://schemas.microsoft.com/office/drawing/2014/main" id="{3ACD786E-9A5C-4F3B-8ADE-3845036B5974}"/>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1" name="文本框 328">
            <a:hlinkClick r:id="rId4" action="ppaction://hlinksldjump"/>
            <a:extLst>
              <a:ext uri="{FF2B5EF4-FFF2-40B4-BE49-F238E27FC236}">
                <a16:creationId xmlns:a16="http://schemas.microsoft.com/office/drawing/2014/main" id="{147D0C7B-D625-4D94-8574-55C266D668D7}"/>
              </a:ext>
            </a:extLst>
          </p:cNvPr>
          <p:cNvSpPr txBox="1"/>
          <p:nvPr/>
        </p:nvSpPr>
        <p:spPr>
          <a:xfrm>
            <a:off x="8015295" y="115613"/>
            <a:ext cx="595035" cy="279767"/>
          </a:xfrm>
          <a:prstGeom prst="rect">
            <a:avLst/>
          </a:prstGeom>
          <a:solidFill>
            <a:srgbClr val="C68748"/>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
        <p:nvSpPr>
          <p:cNvPr id="10" name="文本框 328">
            <a:hlinkClick r:id="rId5" action="ppaction://hlinksldjump"/>
            <a:extLst>
              <a:ext uri="{FF2B5EF4-FFF2-40B4-BE49-F238E27FC236}">
                <a16:creationId xmlns:a16="http://schemas.microsoft.com/office/drawing/2014/main" id="{D7C3D1AD-9D57-46D6-A8BF-B073368681FC}"/>
              </a:ext>
            </a:extLst>
          </p:cNvPr>
          <p:cNvSpPr txBox="1"/>
          <p:nvPr/>
        </p:nvSpPr>
        <p:spPr>
          <a:xfrm>
            <a:off x="1243253" y="115612"/>
            <a:ext cx="710862"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15" name="文字方塊 14">
            <a:extLst>
              <a:ext uri="{FF2B5EF4-FFF2-40B4-BE49-F238E27FC236}">
                <a16:creationId xmlns:a16="http://schemas.microsoft.com/office/drawing/2014/main" id="{515D3061-05F2-4A56-9E28-2B24EC147845}"/>
              </a:ext>
            </a:extLst>
          </p:cNvPr>
          <p:cNvSpPr txBox="1">
            <a:spLocks noChangeArrowheads="1"/>
          </p:cNvSpPr>
          <p:nvPr/>
        </p:nvSpPr>
        <p:spPr bwMode="auto">
          <a:xfrm>
            <a:off x="369193" y="957970"/>
            <a:ext cx="8477289"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spc="-100" dirty="0">
                <a:solidFill>
                  <a:srgbClr val="FF0000"/>
                </a:solidFill>
              </a:rPr>
              <a:t>人生的況味，並且記述往事，懷念故人。</a:t>
            </a:r>
          </a:p>
        </p:txBody>
      </p:sp>
    </p:spTree>
    <p:extLst>
      <p:ext uri="{BB962C8B-B14F-4D97-AF65-F5344CB8AC3E}">
        <p14:creationId xmlns:p14="http://schemas.microsoft.com/office/powerpoint/2010/main" val="3830548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412995" cy="3785652"/>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一個禿頭的老人沉浸在電視新聞的巨大聲量中，好熟悉的背影，尤其桌上一</a:t>
            </a:r>
            <a:r>
              <a:rPr lang="zh-TW" altLang="en-US" sz="3200" dirty="0" smtClean="0">
                <a:latin typeface="標楷體" panose="03000509000000000000" pitchFamily="65" charset="-120"/>
                <a:ea typeface="標楷體" panose="03000509000000000000" pitchFamily="65" charset="-120"/>
              </a:rPr>
              <a:t>份</a:t>
            </a:r>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中央日報</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與那早已滿漬油水的唐魯孫</a:t>
            </a:r>
            <a:r>
              <a:rPr lang="zh-TW" altLang="en-US" sz="3200" dirty="0" smtClean="0">
                <a:latin typeface="標楷體" panose="03000509000000000000" pitchFamily="65" charset="-120"/>
                <a:ea typeface="標楷體" panose="03000509000000000000" pitchFamily="65" charset="-120"/>
              </a:rPr>
              <a:t>的</a:t>
            </a:r>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天下味</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曾先生，我大聲喚了幾次，他都沒有回頭，「我們老闆姓吳」，胖女人端麵來的時候說。</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P.25</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 name="文本框 328">
            <a:hlinkClick r:id="rId4" action="ppaction://hlinksldjump"/>
            <a:extLst>
              <a:ext uri="{FF2B5EF4-FFF2-40B4-BE49-F238E27FC236}">
                <a16:creationId xmlns:a16="http://schemas.microsoft.com/office/drawing/2014/main" id="{114EB15E-1B5C-4855-80E9-5F269DCE5E71}"/>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3" name="文本框 328">
            <a:hlinkClick r:id="rId5" action="ppaction://hlinksldjump"/>
            <a:extLst>
              <a:ext uri="{FF2B5EF4-FFF2-40B4-BE49-F238E27FC236}">
                <a16:creationId xmlns:a16="http://schemas.microsoft.com/office/drawing/2014/main" id="{2A9B4D3A-BCEB-4F92-BFCB-E2CBDCC03425}"/>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1313189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412995"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「不！我姓曾。」曾先生在我面前坐下。</a:t>
            </a:r>
          </a:p>
          <a:p>
            <a:pPr algn="just">
              <a:lnSpc>
                <a:spcPct val="150000"/>
              </a:lnSpc>
            </a:pPr>
            <a:r>
              <a:rPr lang="zh-TW" altLang="en-US" sz="3200" dirty="0">
                <a:latin typeface="標楷體" panose="03000509000000000000" pitchFamily="65" charset="-120"/>
                <a:ea typeface="標楷體" panose="03000509000000000000" pitchFamily="65" charset="-120"/>
              </a:rPr>
              <a:t>　　我們聊起了許多往事，曾先生依然精神，但眼角已有一些落寞與滄桑之感，滿身廚房的氣味，磨破的袖口油漬斑斑，想來常常抹桌下麵之類。</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P.25</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4BC15D3C-EE7D-46E6-A57B-7011C0EAE5F6}"/>
              </a:ext>
            </a:extLst>
          </p:cNvPr>
          <p:cNvSpPr txBox="1">
            <a:spLocks noChangeArrowheads="1"/>
          </p:cNvSpPr>
          <p:nvPr/>
        </p:nvSpPr>
        <p:spPr bwMode="auto">
          <a:xfrm>
            <a:off x="1947319" y="3921600"/>
            <a:ext cx="4528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曾先生現今的樣貌、地位與往昔形成強烈的反差、對比</a:t>
            </a:r>
          </a:p>
        </p:txBody>
      </p:sp>
      <p:cxnSp>
        <p:nvCxnSpPr>
          <p:cNvPr id="12" name="直線接點 11">
            <a:extLst>
              <a:ext uri="{FF2B5EF4-FFF2-40B4-BE49-F238E27FC236}">
                <a16:creationId xmlns:a16="http://schemas.microsoft.com/office/drawing/2014/main" id="{31A1DBC4-9F94-4CD1-92FB-2563E3BAB07C}"/>
              </a:ext>
            </a:extLst>
          </p:cNvPr>
          <p:cNvCxnSpPr>
            <a:cxnSpLocks/>
          </p:cNvCxnSpPr>
          <p:nvPr/>
        </p:nvCxnSpPr>
        <p:spPr>
          <a:xfrm>
            <a:off x="5447384" y="2357329"/>
            <a:ext cx="319521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圖片 12">
            <a:extLst>
              <a:ext uri="{FF2B5EF4-FFF2-40B4-BE49-F238E27FC236}">
                <a16:creationId xmlns:a16="http://schemas.microsoft.com/office/drawing/2014/main" id="{60BEB8AB-1F1E-4839-9DDC-148B24D283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47384" y="2387775"/>
            <a:ext cx="609550" cy="298679"/>
          </a:xfrm>
          <a:prstGeom prst="rect">
            <a:avLst/>
          </a:prstGeom>
        </p:spPr>
      </p:pic>
      <p:cxnSp>
        <p:nvCxnSpPr>
          <p:cNvPr id="14" name="直線接點 13">
            <a:extLst>
              <a:ext uri="{FF2B5EF4-FFF2-40B4-BE49-F238E27FC236}">
                <a16:creationId xmlns:a16="http://schemas.microsoft.com/office/drawing/2014/main" id="{D37F26EE-D265-418E-8576-A0CBF5C656E7}"/>
              </a:ext>
            </a:extLst>
          </p:cNvPr>
          <p:cNvCxnSpPr>
            <a:cxnSpLocks/>
          </p:cNvCxnSpPr>
          <p:nvPr/>
        </p:nvCxnSpPr>
        <p:spPr>
          <a:xfrm>
            <a:off x="436418" y="3112401"/>
            <a:ext cx="8206177"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D72912EE-95E8-4123-928F-F65CF77646DE}"/>
              </a:ext>
            </a:extLst>
          </p:cNvPr>
          <p:cNvCxnSpPr>
            <a:cxnSpLocks/>
          </p:cNvCxnSpPr>
          <p:nvPr/>
        </p:nvCxnSpPr>
        <p:spPr>
          <a:xfrm>
            <a:off x="436418" y="3839765"/>
            <a:ext cx="8206177"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AD5AFCCB-91CA-4B9F-8D7D-575AE330DCFA}"/>
              </a:ext>
            </a:extLst>
          </p:cNvPr>
          <p:cNvCxnSpPr>
            <a:cxnSpLocks/>
          </p:cNvCxnSpPr>
          <p:nvPr/>
        </p:nvCxnSpPr>
        <p:spPr>
          <a:xfrm>
            <a:off x="436418" y="4564743"/>
            <a:ext cx="121227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9" name="文字方塊 48">
            <a:extLst>
              <a:ext uri="{FF2B5EF4-FFF2-40B4-BE49-F238E27FC236}">
                <a16:creationId xmlns:a16="http://schemas.microsoft.com/office/drawing/2014/main" id="{69243568-2F6E-4C6B-8F94-D387B0DFBF33}"/>
              </a:ext>
            </a:extLst>
          </p:cNvPr>
          <p:cNvSpPr txBox="1">
            <a:spLocks noChangeArrowheads="1"/>
          </p:cNvSpPr>
          <p:nvPr/>
        </p:nvSpPr>
        <p:spPr bwMode="auto">
          <a:xfrm>
            <a:off x="2262931" y="3150290"/>
            <a:ext cx="11522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視覺摹寫</a:t>
            </a:r>
          </a:p>
        </p:txBody>
      </p:sp>
      <p:grpSp>
        <p:nvGrpSpPr>
          <p:cNvPr id="20" name="群組 19">
            <a:extLst>
              <a:ext uri="{FF2B5EF4-FFF2-40B4-BE49-F238E27FC236}">
                <a16:creationId xmlns:a16="http://schemas.microsoft.com/office/drawing/2014/main" id="{1C290099-3649-4018-A111-C97A45C4EB26}"/>
              </a:ext>
            </a:extLst>
          </p:cNvPr>
          <p:cNvGrpSpPr/>
          <p:nvPr/>
        </p:nvGrpSpPr>
        <p:grpSpPr>
          <a:xfrm>
            <a:off x="1604436" y="3173477"/>
            <a:ext cx="3863729" cy="651326"/>
            <a:chOff x="283395" y="4241561"/>
            <a:chExt cx="3863729" cy="651326"/>
          </a:xfrm>
        </p:grpSpPr>
        <p:pic>
          <p:nvPicPr>
            <p:cNvPr id="21" name="圖片 20">
              <a:extLst>
                <a:ext uri="{FF2B5EF4-FFF2-40B4-BE49-F238E27FC236}">
                  <a16:creationId xmlns:a16="http://schemas.microsoft.com/office/drawing/2014/main" id="{3DD5D95D-8362-4E90-B907-576F7841F17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19076" y="4244887"/>
              <a:ext cx="128048" cy="648000"/>
            </a:xfrm>
            <a:prstGeom prst="rect">
              <a:avLst/>
            </a:prstGeom>
          </p:spPr>
        </p:pic>
        <p:pic>
          <p:nvPicPr>
            <p:cNvPr id="22" name="圖片 21">
              <a:extLst>
                <a:ext uri="{FF2B5EF4-FFF2-40B4-BE49-F238E27FC236}">
                  <a16:creationId xmlns:a16="http://schemas.microsoft.com/office/drawing/2014/main" id="{86D145D7-CC4D-4CAE-B468-BA1641484E1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5" name="文本框 328">
            <a:hlinkClick r:id="rId7" action="ppaction://hlinksldjump"/>
            <a:extLst>
              <a:ext uri="{FF2B5EF4-FFF2-40B4-BE49-F238E27FC236}">
                <a16:creationId xmlns:a16="http://schemas.microsoft.com/office/drawing/2014/main" id="{00D6BEEF-BB97-4687-8D53-F94F850A9192}"/>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6" name="文本框 328">
            <a:hlinkClick r:id="rId8" action="ppaction://hlinksldjump"/>
            <a:extLst>
              <a:ext uri="{FF2B5EF4-FFF2-40B4-BE49-F238E27FC236}">
                <a16:creationId xmlns:a16="http://schemas.microsoft.com/office/drawing/2014/main" id="{455E2595-C57C-46E0-AE7F-376A3E730D47}"/>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3070281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1"/>
                                        </p:tgtEl>
                                      </p:cBhvr>
                                    </p:animEffect>
                                    <p:set>
                                      <p:cBhvr>
                                        <p:cTn id="21"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5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19"/>
                                        </p:tgtEl>
                                      </p:cBhvr>
                                    </p:animEffect>
                                    <p:set>
                                      <p:cBhvr>
                                        <p:cTn id="32" dur="1" fill="hold">
                                          <p:stCondLst>
                                            <p:cond delay="2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1" grpId="0"/>
      <p:bldP spid="11" grpId="1"/>
      <p:bldP spid="19" grpId="0"/>
      <p:bldP spid="19" grpId="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作者在澎湖與曾先生重逢。</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338622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作者被店名「九味牛肉麵」吸引，呼應前文</a:t>
            </a:r>
            <a:r>
              <a:rPr lang="zh-TW" altLang="en-US" sz="2800" b="0" dirty="0" smtClean="0"/>
              <a:t>曾先生</a:t>
            </a:r>
            <a:r>
              <a:rPr lang="zh-TW" altLang="en-US" sz="2800" b="0" dirty="0"/>
              <a:t>談過的「九味」</a:t>
            </a:r>
            <a:r>
              <a:rPr lang="zh-TW" altLang="en-US" sz="2800" b="0" dirty="0" smtClean="0"/>
              <a:t>。文中運用許多的側寫，去說明曾先生的落寞。也藉由女店員暗示他為了</a:t>
            </a:r>
            <a:r>
              <a:rPr lang="zh-TW" altLang="en-US" sz="2800" b="0" dirty="0"/>
              <a:t>避債而改姓，且遠走澎湖。</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14" name="文本框 328">
            <a:hlinkClick r:id="rId3" action="ppaction://hlinksldjump"/>
            <a:extLst>
              <a:ext uri="{FF2B5EF4-FFF2-40B4-BE49-F238E27FC236}">
                <a16:creationId xmlns:a16="http://schemas.microsoft.com/office/drawing/2014/main" id="{C8343262-5F66-45EB-BBAC-D4BC133E02B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488632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340544"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我們談到了喫，曾先生說：「一般人好喫，但大多食之無味，要能粗辨味者，始可言喫，但真正能入味之人，又不在乎喫了，像那些大和尚，一杯水也能喝出許多道理來。」</a:t>
            </a: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3" name="文本框 328">
            <a:hlinkClick r:id="rId2" action="ppaction://hlinksldjump"/>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3" action="ppaction://hlinksldjump"/>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rId4" action="ppaction://hlinksldjump"/>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rId4" action="ppaction://hlinksldjump"/>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5"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6"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06B5D455-50CE-48AB-8EC2-C05B39896AC8}"/>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第十一段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3" name="文字方塊 48">
            <a:extLst>
              <a:ext uri="{FF2B5EF4-FFF2-40B4-BE49-F238E27FC236}">
                <a16:creationId xmlns:a16="http://schemas.microsoft.com/office/drawing/2014/main" id="{557F6907-F022-4B35-83AE-3159321F989C}"/>
              </a:ext>
            </a:extLst>
          </p:cNvPr>
          <p:cNvSpPr txBox="1">
            <a:spLocks noChangeArrowheads="1"/>
          </p:cNvSpPr>
          <p:nvPr/>
        </p:nvSpPr>
        <p:spPr bwMode="auto">
          <a:xfrm>
            <a:off x="7227544" y="942254"/>
            <a:ext cx="5950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層遞</a:t>
            </a:r>
          </a:p>
        </p:txBody>
      </p:sp>
      <p:grpSp>
        <p:nvGrpSpPr>
          <p:cNvPr id="14" name="群組 13">
            <a:extLst>
              <a:ext uri="{FF2B5EF4-FFF2-40B4-BE49-F238E27FC236}">
                <a16:creationId xmlns:a16="http://schemas.microsoft.com/office/drawing/2014/main" id="{BA4B2DA0-DB6D-4028-A8A6-13CAA1CCE9F6}"/>
              </a:ext>
            </a:extLst>
          </p:cNvPr>
          <p:cNvGrpSpPr/>
          <p:nvPr/>
        </p:nvGrpSpPr>
        <p:grpSpPr>
          <a:xfrm>
            <a:off x="6491479" y="965441"/>
            <a:ext cx="706168" cy="3599302"/>
            <a:chOff x="205825" y="4241561"/>
            <a:chExt cx="706168" cy="3599302"/>
          </a:xfrm>
        </p:grpSpPr>
        <p:pic>
          <p:nvPicPr>
            <p:cNvPr id="15" name="圖片 14">
              <a:extLst>
                <a:ext uri="{FF2B5EF4-FFF2-40B4-BE49-F238E27FC236}">
                  <a16:creationId xmlns:a16="http://schemas.microsoft.com/office/drawing/2014/main" id="{C657DB52-2CD5-4385-9D1C-8E3392F10BE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5825" y="7192863"/>
              <a:ext cx="128048" cy="648000"/>
            </a:xfrm>
            <a:prstGeom prst="rect">
              <a:avLst/>
            </a:prstGeom>
          </p:spPr>
        </p:pic>
        <p:pic>
          <p:nvPicPr>
            <p:cNvPr id="16" name="圖片 15">
              <a:extLst>
                <a:ext uri="{FF2B5EF4-FFF2-40B4-BE49-F238E27FC236}">
                  <a16:creationId xmlns:a16="http://schemas.microsoft.com/office/drawing/2014/main" id="{4163FE4C-9EF7-4B96-8E8B-7319D23ADC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17" name="文字方塊 16">
            <a:extLst>
              <a:ext uri="{FF2B5EF4-FFF2-40B4-BE49-F238E27FC236}">
                <a16:creationId xmlns:a16="http://schemas.microsoft.com/office/drawing/2014/main" id="{0AB431FC-938A-4418-B0A1-463B44E4B082}"/>
              </a:ext>
            </a:extLst>
          </p:cNvPr>
          <p:cNvSpPr txBox="1">
            <a:spLocks noChangeArrowheads="1"/>
          </p:cNvSpPr>
          <p:nvPr/>
        </p:nvSpPr>
        <p:spPr bwMode="auto">
          <a:xfrm>
            <a:off x="1476830" y="3636334"/>
            <a:ext cx="2991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smtClean="0">
                <a:solidFill>
                  <a:srgbClr val="006600"/>
                </a:solidFill>
                <a:latin typeface="微軟正黑體" panose="020B0604030504040204" pitchFamily="34" charset="-120"/>
                <a:ea typeface="微軟正黑體" panose="020B0604030504040204" pitchFamily="34" charset="-120"/>
              </a:rPr>
              <a:t>品「味」至高境界</a:t>
            </a:r>
            <a:endParaRPr lang="zh-TW" altLang="en-US" sz="2400" dirty="0">
              <a:solidFill>
                <a:srgbClr val="006600"/>
              </a:solidFill>
              <a:latin typeface="微軟正黑體" panose="020B0604030504040204" pitchFamily="34" charset="-120"/>
              <a:ea typeface="微軟正黑體" panose="020B0604030504040204" pitchFamily="34" charset="-120"/>
            </a:endParaRPr>
          </a:p>
        </p:txBody>
      </p:sp>
      <p:cxnSp>
        <p:nvCxnSpPr>
          <p:cNvPr id="18" name="直線接點 17">
            <a:extLst>
              <a:ext uri="{FF2B5EF4-FFF2-40B4-BE49-F238E27FC236}">
                <a16:creationId xmlns:a16="http://schemas.microsoft.com/office/drawing/2014/main" id="{93A8AD99-312F-4CD9-A3C6-5B50D7A701C2}"/>
              </a:ext>
            </a:extLst>
          </p:cNvPr>
          <p:cNvCxnSpPr>
            <a:cxnSpLocks/>
          </p:cNvCxnSpPr>
          <p:nvPr/>
        </p:nvCxnSpPr>
        <p:spPr>
          <a:xfrm>
            <a:off x="867279" y="3613691"/>
            <a:ext cx="5691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9" name="圖片 18">
            <a:extLst>
              <a:ext uri="{FF2B5EF4-FFF2-40B4-BE49-F238E27FC236}">
                <a16:creationId xmlns:a16="http://schemas.microsoft.com/office/drawing/2014/main" id="{350E23E7-96B7-4C06-BDC9-F194904F34A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67279" y="3685699"/>
            <a:ext cx="609550" cy="298679"/>
          </a:xfrm>
          <a:prstGeom prst="rect">
            <a:avLst/>
          </a:prstGeom>
        </p:spPr>
      </p:pic>
    </p:spTree>
    <p:extLst>
      <p:ext uri="{BB962C8B-B14F-4D97-AF65-F5344CB8AC3E}">
        <p14:creationId xmlns:p14="http://schemas.microsoft.com/office/powerpoint/2010/main" val="122302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3"/>
                                        </p:tgtEl>
                                      </p:cBhvr>
                                    </p:animEffect>
                                    <p:set>
                                      <p:cBhvr>
                                        <p:cTn id="21"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17"/>
                                        </p:tgtEl>
                                      </p:cBhvr>
                                    </p:animEffect>
                                    <p:set>
                                      <p:cBhvr>
                                        <p:cTn id="32" dur="1" fill="hold">
                                          <p:stCondLst>
                                            <p:cond delay="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p:bldP spid="13" grpId="1"/>
      <p:bldP spid="17" grpId="0"/>
      <p:bldP spid="17" grpId="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340544"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我指著招牌問他「九味」的意思，曾先生說：辣甜鹹苦是四主味，屬正；酸澀腥沖是四賓味，屬偏。偏不能勝正而賓不能奪主，主菜必以正味出之，而小菜則多偏味，</a:t>
            </a: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06B5D455-50CE-48AB-8EC2-C05B39896AC8}"/>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第十一段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0AB431FC-938A-4418-B0A1-463B44E4B082}"/>
              </a:ext>
            </a:extLst>
          </p:cNvPr>
          <p:cNvSpPr txBox="1">
            <a:spLocks noChangeArrowheads="1"/>
          </p:cNvSpPr>
          <p:nvPr/>
        </p:nvSpPr>
        <p:spPr bwMode="auto">
          <a:xfrm>
            <a:off x="2406543" y="442306"/>
            <a:ext cx="55840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成年後的作者再次詢問「九味」之意，曾先生仍未言「第九味」的內涵</a:t>
            </a:r>
          </a:p>
        </p:txBody>
      </p:sp>
      <p:cxnSp>
        <p:nvCxnSpPr>
          <p:cNvPr id="14" name="直線接點 13">
            <a:extLst>
              <a:ext uri="{FF2B5EF4-FFF2-40B4-BE49-F238E27FC236}">
                <a16:creationId xmlns:a16="http://schemas.microsoft.com/office/drawing/2014/main" id="{93A8AD99-312F-4CD9-A3C6-5B50D7A701C2}"/>
              </a:ext>
            </a:extLst>
          </p:cNvPr>
          <p:cNvCxnSpPr>
            <a:cxnSpLocks/>
          </p:cNvCxnSpPr>
          <p:nvPr/>
        </p:nvCxnSpPr>
        <p:spPr>
          <a:xfrm>
            <a:off x="451758" y="1668596"/>
            <a:ext cx="5691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350E23E7-96B7-4C06-BDC9-F194904F34A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1758" y="1740604"/>
            <a:ext cx="609550" cy="298679"/>
          </a:xfrm>
          <a:prstGeom prst="rect">
            <a:avLst/>
          </a:prstGeom>
        </p:spPr>
      </p:pic>
      <p:sp>
        <p:nvSpPr>
          <p:cNvPr id="26" name="文字方塊 48">
            <a:extLst>
              <a:ext uri="{FF2B5EF4-FFF2-40B4-BE49-F238E27FC236}">
                <a16:creationId xmlns:a16="http://schemas.microsoft.com/office/drawing/2014/main" id="{C04BF52E-AAFE-4CF9-86AE-33861AEA09D1}"/>
              </a:ext>
            </a:extLst>
          </p:cNvPr>
          <p:cNvSpPr txBox="1">
            <a:spLocks noChangeArrowheads="1"/>
          </p:cNvSpPr>
          <p:nvPr/>
        </p:nvSpPr>
        <p:spPr bwMode="auto">
          <a:xfrm>
            <a:off x="1110639" y="2601226"/>
            <a:ext cx="6285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映襯</a:t>
            </a:r>
          </a:p>
        </p:txBody>
      </p:sp>
      <p:grpSp>
        <p:nvGrpSpPr>
          <p:cNvPr id="27" name="群組 26">
            <a:extLst>
              <a:ext uri="{FF2B5EF4-FFF2-40B4-BE49-F238E27FC236}">
                <a16:creationId xmlns:a16="http://schemas.microsoft.com/office/drawing/2014/main" id="{0F2FFC5F-C567-416C-85A1-058E4A6F3EE0}"/>
              </a:ext>
            </a:extLst>
          </p:cNvPr>
          <p:cNvGrpSpPr/>
          <p:nvPr/>
        </p:nvGrpSpPr>
        <p:grpSpPr>
          <a:xfrm>
            <a:off x="417893" y="2226280"/>
            <a:ext cx="908605" cy="1579794"/>
            <a:chOff x="1254573" y="4222726"/>
            <a:chExt cx="908605" cy="1579794"/>
          </a:xfrm>
        </p:grpSpPr>
        <p:pic>
          <p:nvPicPr>
            <p:cNvPr id="28" name="圖片 27">
              <a:extLst>
                <a:ext uri="{FF2B5EF4-FFF2-40B4-BE49-F238E27FC236}">
                  <a16:creationId xmlns:a16="http://schemas.microsoft.com/office/drawing/2014/main" id="{74803B87-F146-4554-B1D4-D9D2F830865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54573" y="4222726"/>
              <a:ext cx="628598" cy="648000"/>
            </a:xfrm>
            <a:prstGeom prst="rect">
              <a:avLst/>
            </a:prstGeom>
          </p:spPr>
        </p:pic>
        <p:pic>
          <p:nvPicPr>
            <p:cNvPr id="29" name="圖片 28">
              <a:extLst>
                <a:ext uri="{FF2B5EF4-FFF2-40B4-BE49-F238E27FC236}">
                  <a16:creationId xmlns:a16="http://schemas.microsoft.com/office/drawing/2014/main" id="{824AAF5F-4414-4C3D-9DC6-EEF2F1C9EF3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35130" y="5154520"/>
              <a:ext cx="128048" cy="648000"/>
            </a:xfrm>
            <a:prstGeom prst="rect">
              <a:avLst/>
            </a:prstGeom>
          </p:spPr>
        </p:pic>
      </p:grpSp>
      <p:sp>
        <p:nvSpPr>
          <p:cNvPr id="18" name="文本框 328">
            <a:hlinkClick r:id="rId7" action="ppaction://hlinksldjump"/>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19" name="文本框 328">
            <a:hlinkClick r:id="rId8" action="ppaction://hlinksldjump"/>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20" name="文本框 328">
            <a:hlinkClick r:id="rId9" action="ppaction://hlinksldjump"/>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21" name="文本框 328">
            <a:hlinkClick r:id="rId9" action="ppaction://hlinksldjump"/>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4095650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3"/>
                                        </p:tgtEl>
                                      </p:cBhvr>
                                    </p:animEffect>
                                    <p:set>
                                      <p:cBhvr>
                                        <p:cTn id="21"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5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6"/>
                                        </p:tgtEl>
                                      </p:cBhvr>
                                    </p:animEffect>
                                    <p:set>
                                      <p:cBhvr>
                                        <p:cTn id="32"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3" grpId="0"/>
      <p:bldP spid="13" grpId="1"/>
      <p:bldP spid="26" grpId="0"/>
      <p:bldP spid="26" grpId="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28142"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是以好的筵席應以</a:t>
            </a:r>
            <a:r>
              <a:rPr lang="zh-TW" altLang="en-US" sz="3200" dirty="0">
                <a:solidFill>
                  <a:srgbClr val="0070C0"/>
                </a:solidFill>
                <a:latin typeface="標楷體" panose="03000509000000000000" pitchFamily="65" charset="-120"/>
                <a:ea typeface="標楷體" panose="03000509000000000000" pitchFamily="65" charset="-120"/>
              </a:rPr>
              <a:t>正奇</a:t>
            </a:r>
            <a:r>
              <a:rPr lang="zh-TW" altLang="en-US" sz="3200" dirty="0">
                <a:latin typeface="標楷體" panose="03000509000000000000" pitchFamily="65" charset="-120"/>
                <a:ea typeface="標楷體" panose="03000509000000000000" pitchFamily="65" charset="-120"/>
              </a:rPr>
              <a:t>相生而始，正奇相剋而終</a:t>
            </a:r>
            <a:r>
              <a:rPr lang="en-US" altLang="zh-TW" sz="3200" spc="-300" dirty="0">
                <a:latin typeface="標楷體" panose="03000509000000000000" pitchFamily="65" charset="-120"/>
                <a:ea typeface="標楷體" panose="03000509000000000000" pitchFamily="65" charset="-120"/>
              </a:rPr>
              <a:t>…</a:t>
            </a:r>
            <a:r>
              <a:rPr lang="en-US" altLang="zh-TW" sz="3200" spc="-5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突然我覺得彷彿又回到</a:t>
            </a:r>
            <a:r>
              <a:rPr lang="zh-TW" altLang="en-US" sz="3200" spc="-1200" dirty="0">
                <a:latin typeface="標楷體" panose="03000509000000000000" pitchFamily="65" charset="-120"/>
                <a:ea typeface="標楷體" panose="03000509000000000000" pitchFamily="65" charset="-120"/>
              </a:rPr>
              <a:t>了</a:t>
            </a:r>
            <a:r>
              <a:rPr lang="zh-TW" altLang="en-US" sz="3200" spc="-5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健樂</a:t>
            </a:r>
            <a:r>
              <a:rPr lang="zh-TW" altLang="en-US" sz="3200" spc="-800" dirty="0">
                <a:latin typeface="標楷體" panose="03000509000000000000" pitchFamily="65" charset="-120"/>
                <a:ea typeface="標楷體" panose="03000509000000000000" pitchFamily="65" charset="-120"/>
              </a:rPr>
              <a:t>園</a:t>
            </a:r>
            <a:r>
              <a:rPr lang="zh-TW" altLang="en-US" sz="3200" spc="-10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的廚</a:t>
            </a:r>
            <a:r>
              <a:rPr lang="zh-TW" altLang="en-US" sz="3200" spc="-500" dirty="0">
                <a:latin typeface="標楷體" panose="03000509000000000000" pitchFamily="65" charset="-120"/>
                <a:ea typeface="標楷體" panose="03000509000000000000" pitchFamily="65" charset="-120"/>
              </a:rPr>
              <a:t>房</a:t>
            </a:r>
            <a:r>
              <a:rPr lang="zh-TW" altLang="en-US" sz="3200" dirty="0">
                <a:latin typeface="標楷體" panose="03000509000000000000" pitchFamily="65" charset="-120"/>
                <a:ea typeface="標楷體" panose="03000509000000000000" pitchFamily="65" charset="-120"/>
              </a:rPr>
              <a:t>，滿鼻子菜香酒香，爆肉的嗶啵聲，剁碎的篤篤聲，趙胖子在一旁暗笑，而父親正勤作筆記，</a:t>
            </a: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06B5D455-50CE-48AB-8EC2-C05B39896AC8}"/>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第十一段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3" name="文字方塊 48">
            <a:extLst>
              <a:ext uri="{FF2B5EF4-FFF2-40B4-BE49-F238E27FC236}">
                <a16:creationId xmlns:a16="http://schemas.microsoft.com/office/drawing/2014/main" id="{F8471904-1DB5-4A36-B19E-393543A84EF4}"/>
              </a:ext>
            </a:extLst>
          </p:cNvPr>
          <p:cNvSpPr txBox="1">
            <a:spLocks noChangeArrowheads="1"/>
          </p:cNvSpPr>
          <p:nvPr/>
        </p:nvSpPr>
        <p:spPr bwMode="auto">
          <a:xfrm>
            <a:off x="1070583" y="2901996"/>
            <a:ext cx="111043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追述示現</a:t>
            </a:r>
          </a:p>
        </p:txBody>
      </p:sp>
      <p:grpSp>
        <p:nvGrpSpPr>
          <p:cNvPr id="14" name="群組 13">
            <a:extLst>
              <a:ext uri="{FF2B5EF4-FFF2-40B4-BE49-F238E27FC236}">
                <a16:creationId xmlns:a16="http://schemas.microsoft.com/office/drawing/2014/main" id="{C408239D-A755-4E4D-A1EA-F9FC5C47D436}"/>
              </a:ext>
            </a:extLst>
          </p:cNvPr>
          <p:cNvGrpSpPr/>
          <p:nvPr/>
        </p:nvGrpSpPr>
        <p:grpSpPr>
          <a:xfrm>
            <a:off x="412088" y="2925183"/>
            <a:ext cx="7829927" cy="1653106"/>
            <a:chOff x="283395" y="4241561"/>
            <a:chExt cx="7829927" cy="1653106"/>
          </a:xfrm>
        </p:grpSpPr>
        <p:pic>
          <p:nvPicPr>
            <p:cNvPr id="15" name="圖片 14">
              <a:extLst>
                <a:ext uri="{FF2B5EF4-FFF2-40B4-BE49-F238E27FC236}">
                  <a16:creationId xmlns:a16="http://schemas.microsoft.com/office/drawing/2014/main" id="{0BEDAE4C-8F7A-4902-AD9E-679D8316E8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85274" y="5246667"/>
              <a:ext cx="128048" cy="648000"/>
            </a:xfrm>
            <a:prstGeom prst="rect">
              <a:avLst/>
            </a:prstGeom>
          </p:spPr>
        </p:pic>
        <p:pic>
          <p:nvPicPr>
            <p:cNvPr id="16" name="圖片 15">
              <a:extLst>
                <a:ext uri="{FF2B5EF4-FFF2-40B4-BE49-F238E27FC236}">
                  <a16:creationId xmlns:a16="http://schemas.microsoft.com/office/drawing/2014/main" id="{E5EB6AC6-7A0C-49FC-AD75-AEFC1BA08C5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17" name="文字方塊 48">
            <a:extLst>
              <a:ext uri="{FF2B5EF4-FFF2-40B4-BE49-F238E27FC236}">
                <a16:creationId xmlns:a16="http://schemas.microsoft.com/office/drawing/2014/main" id="{5092143B-32DC-457F-9D2B-DD6BF05B7316}"/>
              </a:ext>
            </a:extLst>
          </p:cNvPr>
          <p:cNvSpPr txBox="1">
            <a:spLocks noChangeArrowheads="1"/>
          </p:cNvSpPr>
          <p:nvPr/>
        </p:nvSpPr>
        <p:spPr bwMode="auto">
          <a:xfrm>
            <a:off x="4417717" y="959836"/>
            <a:ext cx="111043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smtClean="0">
                <a:solidFill>
                  <a:srgbClr val="C74932"/>
                </a:solidFill>
                <a:ea typeface="微軟正黑體" panose="020B0604030504040204" pitchFamily="34" charset="-120"/>
              </a:rPr>
              <a:t>映襯</a:t>
            </a:r>
            <a:endParaRPr lang="zh-TW" altLang="en-US" sz="2100" b="1" dirty="0">
              <a:solidFill>
                <a:srgbClr val="C74932"/>
              </a:solidFill>
              <a:ea typeface="微軟正黑體" panose="020B0604030504040204" pitchFamily="34" charset="-120"/>
            </a:endParaRPr>
          </a:p>
        </p:txBody>
      </p:sp>
      <p:grpSp>
        <p:nvGrpSpPr>
          <p:cNvPr id="18" name="群組 17">
            <a:extLst>
              <a:ext uri="{FF2B5EF4-FFF2-40B4-BE49-F238E27FC236}">
                <a16:creationId xmlns:a16="http://schemas.microsoft.com/office/drawing/2014/main" id="{BB8E6796-B984-43BF-B466-47A591929EED}"/>
              </a:ext>
            </a:extLst>
          </p:cNvPr>
          <p:cNvGrpSpPr/>
          <p:nvPr/>
        </p:nvGrpSpPr>
        <p:grpSpPr>
          <a:xfrm>
            <a:off x="746706" y="983023"/>
            <a:ext cx="3641114" cy="1649773"/>
            <a:chOff x="-2715575" y="4241561"/>
            <a:chExt cx="3641114" cy="1649773"/>
          </a:xfrm>
        </p:grpSpPr>
        <p:pic>
          <p:nvPicPr>
            <p:cNvPr id="19" name="圖片 18">
              <a:extLst>
                <a:ext uri="{FF2B5EF4-FFF2-40B4-BE49-F238E27FC236}">
                  <a16:creationId xmlns:a16="http://schemas.microsoft.com/office/drawing/2014/main" id="{F397D4E8-24CB-4B99-BD29-FA850ECDC3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15575" y="5243334"/>
              <a:ext cx="128048" cy="648000"/>
            </a:xfrm>
            <a:prstGeom prst="rect">
              <a:avLst/>
            </a:prstGeom>
          </p:spPr>
        </p:pic>
        <p:pic>
          <p:nvPicPr>
            <p:cNvPr id="20" name="圖片 19">
              <a:extLst>
                <a:ext uri="{FF2B5EF4-FFF2-40B4-BE49-F238E27FC236}">
                  <a16:creationId xmlns:a16="http://schemas.microsoft.com/office/drawing/2014/main" id="{710DDE6F-07F2-4544-8169-703EB958480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6941" y="4241561"/>
              <a:ext cx="628598" cy="648000"/>
            </a:xfrm>
            <a:prstGeom prst="rect">
              <a:avLst/>
            </a:prstGeom>
          </p:spPr>
        </p:pic>
      </p:grpSp>
      <p:sp>
        <p:nvSpPr>
          <p:cNvPr id="21" name="矩形 20">
            <a:extLst>
              <a:ext uri="{FF2B5EF4-FFF2-40B4-BE49-F238E27FC236}">
                <a16:creationId xmlns:a16="http://schemas.microsoft.com/office/drawing/2014/main" id="{3B7727E8-AAC0-4AC0-A2FC-E289774836A6}"/>
              </a:ext>
            </a:extLst>
          </p:cNvPr>
          <p:cNvSpPr/>
          <p:nvPr/>
        </p:nvSpPr>
        <p:spPr>
          <a:xfrm>
            <a:off x="3759222" y="1234297"/>
            <a:ext cx="873738" cy="422513"/>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FA577021-D404-4A84-8741-8C85A80E5251}"/>
              </a:ext>
            </a:extLst>
          </p:cNvPr>
          <p:cNvSpPr txBox="1">
            <a:spLocks noChangeArrowheads="1"/>
          </p:cNvSpPr>
          <p:nvPr/>
        </p:nvSpPr>
        <p:spPr bwMode="auto">
          <a:xfrm>
            <a:off x="935482" y="1660886"/>
            <a:ext cx="8074899" cy="446276"/>
          </a:xfrm>
          <a:prstGeom prst="rect">
            <a:avLst/>
          </a:prstGeom>
          <a:solidFill>
            <a:srgbClr val="0070C0"/>
          </a:solidFill>
          <a:ln w="9525">
            <a:noFill/>
            <a:miter lim="800000"/>
            <a:headEnd/>
            <a:tailEnd/>
          </a:ln>
        </p:spPr>
        <p:txBody>
          <a:bodyPr wrap="square" anchor="ctr">
            <a:spAutoFit/>
          </a:bodyPr>
          <a:lstStyle/>
          <a:p>
            <a:pPr algn="ctr"/>
            <a:r>
              <a:rPr lang="zh-TW" altLang="en-US" sz="2300" dirty="0">
                <a:solidFill>
                  <a:schemeClr val="bg1"/>
                </a:solidFill>
                <a:latin typeface="微軟正黑體" panose="020B0604030504040204" pitchFamily="34" charset="-120"/>
                <a:ea typeface="微軟正黑體" panose="020B0604030504040204" pitchFamily="34" charset="-120"/>
              </a:rPr>
              <a:t>正指主菜，為辣甜鹹苦等正味；奇指小菜，為酸澀腥沖等賓味</a:t>
            </a:r>
          </a:p>
        </p:txBody>
      </p:sp>
      <p:sp>
        <p:nvSpPr>
          <p:cNvPr id="23" name="文本框 328">
            <a:hlinkClick r:id="rId6" action="ppaction://hlinksldjump"/>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25" name="文本框 328">
            <a:hlinkClick r:id="rId7" action="ppaction://hlinksldjump"/>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26" name="文本框 328">
            <a:hlinkClick r:id="rId8" action="ppaction://hlinksldjump"/>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27" name="文本框 328">
            <a:hlinkClick r:id="rId8" action="ppaction://hlinksldjump"/>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4156871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13"/>
                                        </p:tgtEl>
                                      </p:cBhvr>
                                    </p:animEffect>
                                    <p:set>
                                      <p:cBhvr>
                                        <p:cTn id="24"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50"/>
                                        <p:tgtEl>
                                          <p:spTgt spid="17"/>
                                        </p:tgtEl>
                                      </p:cBhvr>
                                    </p:animEffect>
                                    <p:set>
                                      <p:cBhvr>
                                        <p:cTn id="35" dur="1" fill="hold">
                                          <p:stCondLst>
                                            <p:cond delay="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6" restart="whenNotActive" fill="hold" evtFilter="cancelBubble" nodeType="interactiveSeq">
                <p:stCondLst>
                  <p:cond evt="onClick" delay="0">
                    <p:tgtEl>
                      <p:spTgt spid="21"/>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5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50"/>
                                        <p:tgtEl>
                                          <p:spTgt spid="22"/>
                                        </p:tgtEl>
                                      </p:cBhvr>
                                    </p:animEffect>
                                    <p:set>
                                      <p:cBhvr>
                                        <p:cTn id="46"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3" grpId="0"/>
      <p:bldP spid="13" grpId="1"/>
      <p:bldP spid="17" grpId="0"/>
      <p:bldP spid="17" grpId="1"/>
      <p:bldP spid="21" grpId="0" animBg="1"/>
      <p:bldP spid="22" grpId="0" animBg="1"/>
      <p:bldP spid="22"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815934"/>
            <a:ext cx="8340544" cy="3046988"/>
          </a:xfrm>
          <a:prstGeom prst="rect">
            <a:avLst/>
          </a:prstGeom>
        </p:spPr>
        <p:txBody>
          <a:bodyPr wrap="square">
            <a:spAutoFit/>
          </a:bodyPr>
          <a:lstStyle/>
          <a:p>
            <a:pPr>
              <a:lnSpc>
                <a:spcPct val="200000"/>
              </a:lnSpc>
            </a:pPr>
            <a:r>
              <a:rPr lang="zh-TW" altLang="en-US" sz="3200" dirty="0">
                <a:latin typeface="標楷體" panose="03000509000000000000" pitchFamily="65" charset="-120"/>
                <a:ea typeface="標楷體" panose="03000509000000000000" pitchFamily="65" charset="-120"/>
              </a:rPr>
              <a:t>我無端想起了「健樂園」穿堂口的一幅字：「</a:t>
            </a:r>
            <a:r>
              <a:rPr lang="zh-TW" altLang="en-US" sz="3200" dirty="0">
                <a:solidFill>
                  <a:srgbClr val="0070C0"/>
                </a:solidFill>
                <a:latin typeface="標楷體" panose="03000509000000000000" pitchFamily="65" charset="-120"/>
                <a:ea typeface="標楷體" panose="03000509000000000000" pitchFamily="65" charset="-120"/>
              </a:rPr>
              <a:t>樂遊古園崒 森爽，煙綿碧草萋萋長</a:t>
            </a:r>
            <a:r>
              <a:rPr lang="zh-TW" altLang="en-US" sz="3200" dirty="0" smtClean="0">
                <a:solidFill>
                  <a:srgbClr val="0070C0"/>
                </a:solidFill>
                <a:latin typeface="標楷體" panose="03000509000000000000" pitchFamily="65" charset="-120"/>
                <a:ea typeface="標楷體" panose="03000509000000000000" pitchFamily="65" charset="-120"/>
              </a:rPr>
              <a:t>。</a:t>
            </a:r>
            <a:r>
              <a:rPr lang="en-US" altLang="zh-TW" sz="3200" dirty="0" smtClean="0">
                <a:solidFill>
                  <a:srgbClr val="0070C0"/>
                </a:solidFill>
                <a:latin typeface="標楷體" panose="03000509000000000000" pitchFamily="65" charset="-120"/>
                <a:ea typeface="標楷體" panose="03000509000000000000" pitchFamily="65" charset="-120"/>
              </a:rPr>
              <a:t/>
            </a:r>
            <a:br>
              <a:rPr lang="en-US" altLang="zh-TW" sz="3200" dirty="0" smtClean="0">
                <a:solidFill>
                  <a:srgbClr val="0070C0"/>
                </a:solidFill>
                <a:latin typeface="標楷體" panose="03000509000000000000" pitchFamily="65" charset="-120"/>
                <a:ea typeface="標楷體" panose="03000509000000000000" pitchFamily="65" charset="-120"/>
              </a:rPr>
            </a:br>
            <a:r>
              <a:rPr lang="en-US" altLang="zh-TW" sz="3200" dirty="0" smtClean="0">
                <a:solidFill>
                  <a:srgbClr val="0070C0"/>
                </a:solidFill>
                <a:latin typeface="標楷體" panose="03000509000000000000" pitchFamily="65" charset="-120"/>
                <a:ea typeface="標楷體" panose="03000509000000000000" pitchFamily="65" charset="-120"/>
              </a:rPr>
              <a:t>  </a:t>
            </a:r>
            <a:r>
              <a:rPr lang="zh-TW" altLang="en-US" sz="3200" dirty="0" smtClean="0">
                <a:solidFill>
                  <a:srgbClr val="0070C0"/>
                </a:solidFill>
                <a:latin typeface="標楷體" panose="03000509000000000000" pitchFamily="65" charset="-120"/>
                <a:ea typeface="標楷體" panose="03000509000000000000" pitchFamily="65" charset="-120"/>
              </a:rPr>
              <a:t>公子</a:t>
            </a:r>
            <a:r>
              <a:rPr lang="zh-TW" altLang="en-US" sz="3200" dirty="0">
                <a:solidFill>
                  <a:srgbClr val="0070C0"/>
                </a:solidFill>
                <a:latin typeface="標楷體" panose="03000509000000000000" pitchFamily="65" charset="-120"/>
                <a:ea typeface="標楷體" panose="03000509000000000000" pitchFamily="65" charset="-120"/>
              </a:rPr>
              <a:t>華筵勢最高，秦川對酒平如</a:t>
            </a:r>
            <a:r>
              <a:rPr lang="zh-TW" altLang="en-US" sz="3200" dirty="0" smtClean="0">
                <a:solidFill>
                  <a:srgbClr val="0070C0"/>
                </a:solidFill>
                <a:latin typeface="標楷體" panose="03000509000000000000" pitchFamily="65" charset="-120"/>
                <a:ea typeface="標楷體" panose="03000509000000000000" pitchFamily="65" charset="-120"/>
              </a:rPr>
              <a:t>掌</a:t>
            </a:r>
            <a:r>
              <a:rPr lang="en-US" altLang="zh-TW"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a:t>
            </a:r>
          </a:p>
        </p:txBody>
      </p:sp>
      <p:sp>
        <p:nvSpPr>
          <p:cNvPr id="11" name="箭號: 向右 5">
            <a:hlinkClick r:id="rId2" action="ppaction://hlinksldjump"/>
            <a:extLst>
              <a:ext uri="{FF2B5EF4-FFF2-40B4-BE49-F238E27FC236}">
                <a16:creationId xmlns:a16="http://schemas.microsoft.com/office/drawing/2014/main" id="{5D261237-016C-408F-8A96-9B8FE1B7574B}"/>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5E6F842D-8D2C-4D40-92BB-29EB88FCD491}"/>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7B50DEFF-DF2C-4F0A-96D5-9E444957E3BE}"/>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第十一段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4" name="文字方塊 48">
            <a:extLst>
              <a:ext uri="{FF2B5EF4-FFF2-40B4-BE49-F238E27FC236}">
                <a16:creationId xmlns:a16="http://schemas.microsoft.com/office/drawing/2014/main" id="{7D00372D-466B-4E67-BA55-420C2D239872}"/>
              </a:ext>
            </a:extLst>
          </p:cNvPr>
          <p:cNvSpPr txBox="1">
            <a:spLocks noChangeArrowheads="1"/>
          </p:cNvSpPr>
          <p:nvPr/>
        </p:nvSpPr>
        <p:spPr bwMode="auto">
          <a:xfrm>
            <a:off x="1118898" y="955554"/>
            <a:ext cx="554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引用</a:t>
            </a:r>
          </a:p>
        </p:txBody>
      </p:sp>
      <p:grpSp>
        <p:nvGrpSpPr>
          <p:cNvPr id="15" name="群組 14">
            <a:extLst>
              <a:ext uri="{FF2B5EF4-FFF2-40B4-BE49-F238E27FC236}">
                <a16:creationId xmlns:a16="http://schemas.microsoft.com/office/drawing/2014/main" id="{26CE261A-98A5-42CE-A1F3-FF778A215EE3}"/>
              </a:ext>
            </a:extLst>
          </p:cNvPr>
          <p:cNvGrpSpPr/>
          <p:nvPr/>
        </p:nvGrpSpPr>
        <p:grpSpPr>
          <a:xfrm>
            <a:off x="392948" y="971246"/>
            <a:ext cx="6568675" cy="2663901"/>
            <a:chOff x="-136325" y="3012371"/>
            <a:chExt cx="6568675" cy="2663901"/>
          </a:xfrm>
        </p:grpSpPr>
        <p:pic>
          <p:nvPicPr>
            <p:cNvPr id="16" name="圖片 15">
              <a:extLst>
                <a:ext uri="{FF2B5EF4-FFF2-40B4-BE49-F238E27FC236}">
                  <a16:creationId xmlns:a16="http://schemas.microsoft.com/office/drawing/2014/main" id="{18C2C562-A60E-49DF-93A1-5FA02446558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04302" y="5028272"/>
              <a:ext cx="128048" cy="648000"/>
            </a:xfrm>
            <a:prstGeom prst="rect">
              <a:avLst/>
            </a:prstGeom>
          </p:spPr>
        </p:pic>
        <p:pic>
          <p:nvPicPr>
            <p:cNvPr id="17" name="圖片 16">
              <a:extLst>
                <a:ext uri="{FF2B5EF4-FFF2-40B4-BE49-F238E27FC236}">
                  <a16:creationId xmlns:a16="http://schemas.microsoft.com/office/drawing/2014/main" id="{CF2E8927-D001-465A-9A49-2B2B077880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6325" y="3012371"/>
              <a:ext cx="628598" cy="648000"/>
            </a:xfrm>
            <a:prstGeom prst="rect">
              <a:avLst/>
            </a:prstGeom>
          </p:spPr>
        </p:pic>
      </p:grpSp>
      <p:grpSp>
        <p:nvGrpSpPr>
          <p:cNvPr id="18" name="群組 17">
            <a:extLst>
              <a:ext uri="{FF2B5EF4-FFF2-40B4-BE49-F238E27FC236}">
                <a16:creationId xmlns:a16="http://schemas.microsoft.com/office/drawing/2014/main" id="{BAC1BA26-08AA-4E97-8BE8-46533536FFAC}"/>
              </a:ext>
            </a:extLst>
          </p:cNvPr>
          <p:cNvGrpSpPr/>
          <p:nvPr/>
        </p:nvGrpSpPr>
        <p:grpSpPr>
          <a:xfrm>
            <a:off x="2769181" y="2215378"/>
            <a:ext cx="601122" cy="457785"/>
            <a:chOff x="6047357" y="3267875"/>
            <a:chExt cx="601122" cy="457785"/>
          </a:xfrm>
        </p:grpSpPr>
        <p:sp>
          <p:nvSpPr>
            <p:cNvPr id="19" name="文字方塊 18">
              <a:extLst>
                <a:ext uri="{FF2B5EF4-FFF2-40B4-BE49-F238E27FC236}">
                  <a16:creationId xmlns:a16="http://schemas.microsoft.com/office/drawing/2014/main" id="{80DE1993-B7A9-4033-8FCF-CB9FECC2973E}"/>
                </a:ext>
              </a:extLst>
            </p:cNvPr>
            <p:cNvSpPr txBox="1">
              <a:spLocks noChangeArrowheads="1"/>
            </p:cNvSpPr>
            <p:nvPr/>
          </p:nvSpPr>
          <p:spPr bwMode="auto">
            <a:xfrm>
              <a:off x="6180818" y="3267875"/>
              <a:ext cx="467661" cy="36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500"/>
                </a:lnSpc>
              </a:pPr>
              <a:r>
                <a:rPr lang="zh-TW" altLang="en-US" sz="900" b="1" dirty="0">
                  <a:solidFill>
                    <a:srgbClr val="0070C0"/>
                  </a:solidFill>
                  <a:latin typeface="標楷體" panose="03000509000000000000" pitchFamily="65" charset="-120"/>
                  <a:ea typeface="標楷體" panose="03000509000000000000" pitchFamily="65" charset="-120"/>
                </a:rPr>
                <a:t>ˊ</a:t>
              </a:r>
              <a:endParaRPr lang="en-US" altLang="zh-TW" sz="900" b="1" dirty="0">
                <a:solidFill>
                  <a:srgbClr val="0070C0"/>
                </a:solidFill>
                <a:latin typeface="標楷體" panose="03000509000000000000" pitchFamily="65" charset="-120"/>
                <a:ea typeface="標楷體" panose="03000509000000000000" pitchFamily="65" charset="-120"/>
              </a:endParaRPr>
            </a:p>
          </p:txBody>
        </p:sp>
        <p:sp>
          <p:nvSpPr>
            <p:cNvPr id="20" name="文字方塊 19">
              <a:extLst>
                <a:ext uri="{FF2B5EF4-FFF2-40B4-BE49-F238E27FC236}">
                  <a16:creationId xmlns:a16="http://schemas.microsoft.com/office/drawing/2014/main" id="{7D671D64-C3FA-458F-86DA-24F408CC0F19}"/>
                </a:ext>
              </a:extLst>
            </p:cNvPr>
            <p:cNvSpPr txBox="1">
              <a:spLocks noChangeArrowheads="1"/>
            </p:cNvSpPr>
            <p:nvPr/>
          </p:nvSpPr>
          <p:spPr bwMode="auto">
            <a:xfrm>
              <a:off x="6047357" y="3325550"/>
              <a:ext cx="392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solidFill>
                    <a:srgbClr val="0070C0"/>
                  </a:solidFill>
                  <a:latin typeface="標楷體" panose="03000509000000000000" pitchFamily="65" charset="-120"/>
                  <a:ea typeface="標楷體" panose="03000509000000000000" pitchFamily="65" charset="-120"/>
                </a:rPr>
                <a:t>ㄗㄨ</a:t>
              </a:r>
              <a:endParaRPr lang="en-US" altLang="zh-TW" sz="1200" b="1" dirty="0">
                <a:solidFill>
                  <a:srgbClr val="0070C0"/>
                </a:solidFill>
                <a:latin typeface="標楷體" panose="03000509000000000000" pitchFamily="65" charset="-120"/>
                <a:ea typeface="標楷體" panose="03000509000000000000" pitchFamily="65" charset="-120"/>
              </a:endParaRPr>
            </a:p>
          </p:txBody>
        </p:sp>
      </p:grpSp>
      <p:sp>
        <p:nvSpPr>
          <p:cNvPr id="3" name="矩形 2">
            <a:extLst>
              <a:ext uri="{FF2B5EF4-FFF2-40B4-BE49-F238E27FC236}">
                <a16:creationId xmlns:a16="http://schemas.microsoft.com/office/drawing/2014/main" id="{4C10D72C-1F2A-43B9-A71E-F45320396616}"/>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5" name="文字方塊 24">
            <a:extLst>
              <a:ext uri="{FF2B5EF4-FFF2-40B4-BE49-F238E27FC236}">
                <a16:creationId xmlns:a16="http://schemas.microsoft.com/office/drawing/2014/main" id="{FA577021-D404-4A84-8741-8C85A80E5251}"/>
              </a:ext>
            </a:extLst>
          </p:cNvPr>
          <p:cNvSpPr txBox="1">
            <a:spLocks noChangeArrowheads="1"/>
          </p:cNvSpPr>
          <p:nvPr/>
        </p:nvSpPr>
        <p:spPr bwMode="auto">
          <a:xfrm>
            <a:off x="734996" y="3784431"/>
            <a:ext cx="8074899" cy="800219"/>
          </a:xfrm>
          <a:prstGeom prst="rect">
            <a:avLst/>
          </a:prstGeom>
          <a:solidFill>
            <a:srgbClr val="0070C0"/>
          </a:solidFill>
          <a:ln w="9525">
            <a:noFill/>
            <a:miter lim="800000"/>
            <a:headEnd/>
            <a:tailEnd/>
          </a:ln>
        </p:spPr>
        <p:txBody>
          <a:bodyPr wrap="square" anchor="ctr">
            <a:spAutoFit/>
          </a:bodyPr>
          <a:lstStyle/>
          <a:p>
            <a:r>
              <a:rPr lang="zh-TW" altLang="en-US" sz="2300" dirty="0">
                <a:solidFill>
                  <a:schemeClr val="bg1"/>
                </a:solidFill>
                <a:latin typeface="微軟正黑體" panose="020B0604030504040204" pitchFamily="34" charset="-120"/>
                <a:ea typeface="微軟正黑體" panose="020B0604030504040204" pitchFamily="34" charset="-120"/>
              </a:rPr>
              <a:t>歡樂地遊逛樂遊園，樂遊園樹木參天，碧草連綿，楊長史的筵席設在園中最高處</a:t>
            </a:r>
            <a:r>
              <a:rPr lang="zh-TW" altLang="en-US" sz="2300" dirty="0" smtClean="0">
                <a:solidFill>
                  <a:schemeClr val="bg1"/>
                </a:solidFill>
                <a:latin typeface="微軟正黑體" panose="020B0604030504040204" pitchFamily="34" charset="-120"/>
                <a:ea typeface="微軟正黑體" panose="020B0604030504040204" pitchFamily="34" charset="-120"/>
              </a:rPr>
              <a:t>，拿</a:t>
            </a:r>
            <a:r>
              <a:rPr lang="zh-TW" altLang="en-US" sz="2300" dirty="0">
                <a:solidFill>
                  <a:schemeClr val="bg1"/>
                </a:solidFill>
                <a:latin typeface="微軟正黑體" panose="020B0604030504040204" pitchFamily="34" charset="-120"/>
                <a:ea typeface="微軟正黑體" panose="020B0604030504040204" pitchFamily="34" charset="-120"/>
              </a:rPr>
              <a:t>著酒杯俯望秦川，覺得地平坦如掌一般</a:t>
            </a:r>
          </a:p>
        </p:txBody>
      </p:sp>
      <p:sp>
        <p:nvSpPr>
          <p:cNvPr id="24" name="矩形 23">
            <a:extLst>
              <a:ext uri="{FF2B5EF4-FFF2-40B4-BE49-F238E27FC236}">
                <a16:creationId xmlns:a16="http://schemas.microsoft.com/office/drawing/2014/main" id="{3B7727E8-AAC0-4AC0-A2FC-E289774836A6}"/>
              </a:ext>
            </a:extLst>
          </p:cNvPr>
          <p:cNvSpPr/>
          <p:nvPr/>
        </p:nvSpPr>
        <p:spPr>
          <a:xfrm>
            <a:off x="809946" y="2230786"/>
            <a:ext cx="6977443" cy="1404361"/>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本框 328">
            <a:hlinkClick r:id="rId6" action="ppaction://hlinksldjump"/>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22" name="文本框 328">
            <a:hlinkClick r:id="rId7" action="ppaction://hlinksldjump"/>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23" name="文本框 328">
            <a:hlinkClick r:id="rId8" action="ppaction://hlinksldjump"/>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26" name="文本框 328">
            <a:hlinkClick r:id="rId8" action="ppaction://hlinksldjump"/>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3665565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5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50"/>
                                        <p:tgtEl>
                                          <p:spTgt spid="25"/>
                                        </p:tgtEl>
                                      </p:cBhvr>
                                    </p:animEffect>
                                    <p:set>
                                      <p:cBhvr>
                                        <p:cTn id="17" dur="1" fill="hold">
                                          <p:stCondLst>
                                            <p:cond delay="24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14"/>
                                        </p:tgtEl>
                                      </p:cBhvr>
                                    </p:animEffect>
                                    <p:set>
                                      <p:cBhvr>
                                        <p:cTn id="28" dur="1" fill="hold">
                                          <p:stCondLst>
                                            <p:cond delay="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p:bldP spid="14" grpId="1"/>
      <p:bldP spid="25" grpId="0" animBg="1"/>
      <p:bldP spid="25"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340544"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那逝去的像流水，像雲煙，多少繁華的盛宴聚了又散散了又聚，多少人事在其中，而沒有一樣是留得住的。曾先生談興極好，用香吉士的果汁杯倒滿了白金龍，顫抖地舉起，</a:t>
            </a: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06B5D455-50CE-48AB-8EC2-C05B39896AC8}"/>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第十一段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4" name="文字方塊 48">
            <a:extLst>
              <a:ext uri="{FF2B5EF4-FFF2-40B4-BE49-F238E27FC236}">
                <a16:creationId xmlns:a16="http://schemas.microsoft.com/office/drawing/2014/main" id="{5265932E-354E-4B1D-82E1-D45F01483324}"/>
              </a:ext>
            </a:extLst>
          </p:cNvPr>
          <p:cNvSpPr txBox="1">
            <a:spLocks noChangeArrowheads="1"/>
          </p:cNvSpPr>
          <p:nvPr/>
        </p:nvSpPr>
        <p:spPr bwMode="auto">
          <a:xfrm>
            <a:off x="1890637" y="966609"/>
            <a:ext cx="554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明喻</a:t>
            </a:r>
          </a:p>
        </p:txBody>
      </p:sp>
      <p:grpSp>
        <p:nvGrpSpPr>
          <p:cNvPr id="15" name="群組 14">
            <a:extLst>
              <a:ext uri="{FF2B5EF4-FFF2-40B4-BE49-F238E27FC236}">
                <a16:creationId xmlns:a16="http://schemas.microsoft.com/office/drawing/2014/main" id="{B3412B27-87B7-4F6E-81C7-8B7F6D175C6F}"/>
              </a:ext>
            </a:extLst>
          </p:cNvPr>
          <p:cNvGrpSpPr/>
          <p:nvPr/>
        </p:nvGrpSpPr>
        <p:grpSpPr>
          <a:xfrm>
            <a:off x="1232142" y="989796"/>
            <a:ext cx="4589539" cy="648000"/>
            <a:chOff x="283395" y="4241561"/>
            <a:chExt cx="4589539" cy="648000"/>
          </a:xfrm>
        </p:grpSpPr>
        <p:pic>
          <p:nvPicPr>
            <p:cNvPr id="16" name="圖片 15">
              <a:extLst>
                <a:ext uri="{FF2B5EF4-FFF2-40B4-BE49-F238E27FC236}">
                  <a16:creationId xmlns:a16="http://schemas.microsoft.com/office/drawing/2014/main" id="{307C4A54-81CA-4BF2-9CBF-1E0936EEB6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44886" y="4241561"/>
              <a:ext cx="128048" cy="648000"/>
            </a:xfrm>
            <a:prstGeom prst="rect">
              <a:avLst/>
            </a:prstGeom>
          </p:spPr>
        </p:pic>
        <p:pic>
          <p:nvPicPr>
            <p:cNvPr id="17" name="圖片 16">
              <a:extLst>
                <a:ext uri="{FF2B5EF4-FFF2-40B4-BE49-F238E27FC236}">
                  <a16:creationId xmlns:a16="http://schemas.microsoft.com/office/drawing/2014/main" id="{D7E85184-DB6B-46DC-85AE-C8FF616AD9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18" name="文字方塊 17">
            <a:extLst>
              <a:ext uri="{FF2B5EF4-FFF2-40B4-BE49-F238E27FC236}">
                <a16:creationId xmlns:a16="http://schemas.microsoft.com/office/drawing/2014/main" id="{53872160-5518-4D01-8BB8-502376603A2B}"/>
              </a:ext>
            </a:extLst>
          </p:cNvPr>
          <p:cNvSpPr txBox="1">
            <a:spLocks noChangeArrowheads="1"/>
          </p:cNvSpPr>
          <p:nvPr/>
        </p:nvSpPr>
        <p:spPr bwMode="auto">
          <a:xfrm>
            <a:off x="1871593" y="1667482"/>
            <a:ext cx="65950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作者從健樂園的興衰與曾先生的際遇得到的體悟</a:t>
            </a:r>
          </a:p>
        </p:txBody>
      </p:sp>
      <p:cxnSp>
        <p:nvCxnSpPr>
          <p:cNvPr id="19" name="直線接點 18">
            <a:extLst>
              <a:ext uri="{FF2B5EF4-FFF2-40B4-BE49-F238E27FC236}">
                <a16:creationId xmlns:a16="http://schemas.microsoft.com/office/drawing/2014/main" id="{B1D006EA-CA94-4EF0-BF5F-0108863C9A3D}"/>
              </a:ext>
            </a:extLst>
          </p:cNvPr>
          <p:cNvCxnSpPr>
            <a:cxnSpLocks/>
          </p:cNvCxnSpPr>
          <p:nvPr/>
        </p:nvCxnSpPr>
        <p:spPr>
          <a:xfrm>
            <a:off x="1267541" y="1669450"/>
            <a:ext cx="7321046"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20" name="圖片 19">
            <a:extLst>
              <a:ext uri="{FF2B5EF4-FFF2-40B4-BE49-F238E27FC236}">
                <a16:creationId xmlns:a16="http://schemas.microsoft.com/office/drawing/2014/main" id="{5E633408-10EE-4A22-90AB-A41ADA99D77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67541" y="1741458"/>
            <a:ext cx="609550" cy="298679"/>
          </a:xfrm>
          <a:prstGeom prst="rect">
            <a:avLst/>
          </a:prstGeom>
        </p:spPr>
      </p:pic>
      <p:cxnSp>
        <p:nvCxnSpPr>
          <p:cNvPr id="21" name="直線接點 20">
            <a:extLst>
              <a:ext uri="{FF2B5EF4-FFF2-40B4-BE49-F238E27FC236}">
                <a16:creationId xmlns:a16="http://schemas.microsoft.com/office/drawing/2014/main" id="{2B154056-0D49-454B-BB5F-F7AC9E6C64FB}"/>
              </a:ext>
            </a:extLst>
          </p:cNvPr>
          <p:cNvCxnSpPr>
            <a:cxnSpLocks/>
          </p:cNvCxnSpPr>
          <p:nvPr/>
        </p:nvCxnSpPr>
        <p:spPr>
          <a:xfrm>
            <a:off x="453813" y="2651582"/>
            <a:ext cx="813477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3E07F071-C716-4A48-ACB1-7BDD54268B22}"/>
              </a:ext>
            </a:extLst>
          </p:cNvPr>
          <p:cNvCxnSpPr>
            <a:cxnSpLocks/>
          </p:cNvCxnSpPr>
          <p:nvPr/>
        </p:nvCxnSpPr>
        <p:spPr>
          <a:xfrm>
            <a:off x="453813" y="3620168"/>
            <a:ext cx="321733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1116E6F7-F87C-4AA0-B605-AAE23F144764}"/>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4" name="文本框 328">
            <a:hlinkClick r:id="rId7" action="ppaction://hlinksldjump"/>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25" name="文本框 328">
            <a:hlinkClick r:id="rId8" action="ppaction://hlinksldjump"/>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26" name="文本框 328">
            <a:hlinkClick r:id="rId9" action="ppaction://hlinksldjump"/>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27" name="文本框 328">
            <a:hlinkClick r:id="rId9" action="ppaction://hlinksldjump"/>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2196538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4"/>
                                        </p:tgtEl>
                                      </p:cBhvr>
                                    </p:animEffect>
                                    <p:set>
                                      <p:cBhvr>
                                        <p:cTn id="21" dur="1" fill="hold">
                                          <p:stCondLst>
                                            <p:cond delay="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5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18"/>
                                        </p:tgtEl>
                                      </p:cBhvr>
                                    </p:animEffect>
                                    <p:set>
                                      <p:cBhvr>
                                        <p:cTn id="32"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4" grpId="0"/>
      <p:bldP spid="14" grpId="1"/>
      <p:bldP spid="18" grpId="0"/>
      <p:bldP spid="18" grpId="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598579"/>
            <a:ext cx="8340544" cy="3785652"/>
          </a:xfrm>
          <a:prstGeom prst="rect">
            <a:avLst/>
          </a:prstGeom>
        </p:spPr>
        <p:txBody>
          <a:bodyPr wrap="square">
            <a:spAutoFit/>
          </a:bodyPr>
          <a:lstStyle/>
          <a:p>
            <a:pPr algn="just">
              <a:lnSpc>
                <a:spcPct val="250000"/>
              </a:lnSpc>
            </a:pPr>
            <a:r>
              <a:rPr lang="zh-TW" altLang="en-US" sz="3200" dirty="0">
                <a:latin typeface="標楷體" panose="03000509000000000000" pitchFamily="65" charset="-120"/>
                <a:ea typeface="標楷體" panose="03000509000000000000" pitchFamily="65" charset="-120"/>
              </a:rPr>
              <a:t>我們的眼中都有了淚光，「卻憶年年人醉時，只今未醉已先悲」，我</a:t>
            </a:r>
            <a:r>
              <a:rPr lang="zh-TW" altLang="en-US" sz="3200" dirty="0" smtClean="0">
                <a:latin typeface="標楷體" panose="03000509000000000000" pitchFamily="65" charset="-120"/>
                <a:ea typeface="標楷體" panose="03000509000000000000" pitchFamily="65" charset="-120"/>
              </a:rPr>
              <a:t>記得</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樂</a:t>
            </a:r>
            <a:r>
              <a:rPr lang="zh-TW" altLang="en-US" sz="3200" dirty="0">
                <a:latin typeface="標楷體" panose="03000509000000000000" pitchFamily="65" charset="-120"/>
                <a:ea typeface="標楷體" panose="03000509000000000000" pitchFamily="65" charset="-120"/>
              </a:rPr>
              <a:t>遊園</a:t>
            </a:r>
            <a:r>
              <a:rPr lang="zh-TW" altLang="en-US" sz="3200" dirty="0" smtClean="0">
                <a:latin typeface="標楷體" panose="03000509000000000000" pitchFamily="65" charset="-120"/>
                <a:ea typeface="標楷體" panose="03000509000000000000" pitchFamily="65" charset="-120"/>
              </a:rPr>
              <a:t>歌</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是</a:t>
            </a:r>
            <a:r>
              <a:rPr lang="zh-TW" altLang="en-US" sz="3200" dirty="0">
                <a:latin typeface="標楷體" panose="03000509000000000000" pitchFamily="65" charset="-120"/>
                <a:ea typeface="標楷體" panose="03000509000000000000" pitchFamily="65" charset="-120"/>
              </a:rPr>
              <a:t>這麼說的，我們一直喝到夜闌人靜。</a:t>
            </a:r>
          </a:p>
        </p:txBody>
      </p:sp>
      <p:sp>
        <p:nvSpPr>
          <p:cNvPr id="11" name="箭號: 向右 5">
            <a:hlinkClick r:id="rId2" action="ppaction://hlinksldjump"/>
            <a:extLst>
              <a:ext uri="{FF2B5EF4-FFF2-40B4-BE49-F238E27FC236}">
                <a16:creationId xmlns:a16="http://schemas.microsoft.com/office/drawing/2014/main" id="{5D261237-016C-408F-8A96-9B8FE1B7574B}"/>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5E6F842D-8D2C-4D40-92BB-29EB88FCD491}"/>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7B50DEFF-DF2C-4F0A-96D5-9E444957E3BE}"/>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第十一段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3" name="文字方塊 48">
            <a:extLst>
              <a:ext uri="{FF2B5EF4-FFF2-40B4-BE49-F238E27FC236}">
                <a16:creationId xmlns:a16="http://schemas.microsoft.com/office/drawing/2014/main" id="{4539B7E5-8FF5-4151-AB99-5D6596DBFF65}"/>
              </a:ext>
            </a:extLst>
          </p:cNvPr>
          <p:cNvSpPr txBox="1">
            <a:spLocks noChangeArrowheads="1"/>
          </p:cNvSpPr>
          <p:nvPr/>
        </p:nvSpPr>
        <p:spPr bwMode="auto">
          <a:xfrm>
            <a:off x="5960130" y="966609"/>
            <a:ext cx="554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引用</a:t>
            </a:r>
          </a:p>
        </p:txBody>
      </p:sp>
      <p:grpSp>
        <p:nvGrpSpPr>
          <p:cNvPr id="14" name="群組 13">
            <a:extLst>
              <a:ext uri="{FF2B5EF4-FFF2-40B4-BE49-F238E27FC236}">
                <a16:creationId xmlns:a16="http://schemas.microsoft.com/office/drawing/2014/main" id="{DD878A8C-6BD1-4475-B1B0-45110F266507}"/>
              </a:ext>
            </a:extLst>
          </p:cNvPr>
          <p:cNvGrpSpPr/>
          <p:nvPr/>
        </p:nvGrpSpPr>
        <p:grpSpPr>
          <a:xfrm>
            <a:off x="5301635" y="989796"/>
            <a:ext cx="890557" cy="3138206"/>
            <a:chOff x="283395" y="4241561"/>
            <a:chExt cx="890557" cy="3138206"/>
          </a:xfrm>
        </p:grpSpPr>
        <p:pic>
          <p:nvPicPr>
            <p:cNvPr id="15" name="圖片 14">
              <a:extLst>
                <a:ext uri="{FF2B5EF4-FFF2-40B4-BE49-F238E27FC236}">
                  <a16:creationId xmlns:a16="http://schemas.microsoft.com/office/drawing/2014/main" id="{C3C8494C-02CC-4851-94CD-8765A0DE7C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5904" y="6731767"/>
              <a:ext cx="128048" cy="648000"/>
            </a:xfrm>
            <a:prstGeom prst="rect">
              <a:avLst/>
            </a:prstGeom>
          </p:spPr>
        </p:pic>
        <p:pic>
          <p:nvPicPr>
            <p:cNvPr id="16" name="圖片 15">
              <a:extLst>
                <a:ext uri="{FF2B5EF4-FFF2-40B4-BE49-F238E27FC236}">
                  <a16:creationId xmlns:a16="http://schemas.microsoft.com/office/drawing/2014/main" id="{82EC860F-9DA7-4C5F-8F55-3D73907828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17" name="文字方塊 16">
            <a:extLst>
              <a:ext uri="{FF2B5EF4-FFF2-40B4-BE49-F238E27FC236}">
                <a16:creationId xmlns:a16="http://schemas.microsoft.com/office/drawing/2014/main" id="{B7FDD658-E5DC-4E07-8750-F4E340E0BFD2}"/>
              </a:ext>
            </a:extLst>
          </p:cNvPr>
          <p:cNvSpPr txBox="1">
            <a:spLocks noChangeArrowheads="1"/>
          </p:cNvSpPr>
          <p:nvPr/>
        </p:nvSpPr>
        <p:spPr bwMode="auto">
          <a:xfrm>
            <a:off x="378790" y="2845227"/>
            <a:ext cx="8173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作者從前段至此，引用樂遊園歌，詩中描述華麗筵席的壯盛至洞悉世情的悲愁，正與作者從童年至今的所見所聞契合</a:t>
            </a:r>
          </a:p>
        </p:txBody>
      </p:sp>
      <p:cxnSp>
        <p:nvCxnSpPr>
          <p:cNvPr id="18" name="直線接點 17">
            <a:extLst>
              <a:ext uri="{FF2B5EF4-FFF2-40B4-BE49-F238E27FC236}">
                <a16:creationId xmlns:a16="http://schemas.microsoft.com/office/drawing/2014/main" id="{DD666DA4-AF24-4139-B644-86D062ED8160}"/>
              </a:ext>
            </a:extLst>
          </p:cNvPr>
          <p:cNvCxnSpPr>
            <a:cxnSpLocks/>
          </p:cNvCxnSpPr>
          <p:nvPr/>
        </p:nvCxnSpPr>
        <p:spPr>
          <a:xfrm>
            <a:off x="5301635" y="1669450"/>
            <a:ext cx="3274329"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9" name="圖片 18">
            <a:extLst>
              <a:ext uri="{FF2B5EF4-FFF2-40B4-BE49-F238E27FC236}">
                <a16:creationId xmlns:a16="http://schemas.microsoft.com/office/drawing/2014/main" id="{D667306A-7DD9-43B2-B239-B3AE5AF5994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01635" y="1741458"/>
            <a:ext cx="609550" cy="298679"/>
          </a:xfrm>
          <a:prstGeom prst="rect">
            <a:avLst/>
          </a:prstGeom>
        </p:spPr>
      </p:pic>
      <p:sp>
        <p:nvSpPr>
          <p:cNvPr id="4" name="矩形 3">
            <a:extLst>
              <a:ext uri="{FF2B5EF4-FFF2-40B4-BE49-F238E27FC236}">
                <a16:creationId xmlns:a16="http://schemas.microsoft.com/office/drawing/2014/main" id="{4F9E41BC-68D4-497C-B3A8-997EBAE8B0A8}"/>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cxnSp>
        <p:nvCxnSpPr>
          <p:cNvPr id="20" name="直線接點 19">
            <a:extLst>
              <a:ext uri="{FF2B5EF4-FFF2-40B4-BE49-F238E27FC236}">
                <a16:creationId xmlns:a16="http://schemas.microsoft.com/office/drawing/2014/main" id="{DD666DA4-AF24-4139-B644-86D062ED8160}"/>
              </a:ext>
            </a:extLst>
          </p:cNvPr>
          <p:cNvCxnSpPr>
            <a:cxnSpLocks/>
          </p:cNvCxnSpPr>
          <p:nvPr/>
        </p:nvCxnSpPr>
        <p:spPr>
          <a:xfrm>
            <a:off x="497287" y="2868663"/>
            <a:ext cx="27720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21" name="文本框 328">
            <a:hlinkClick r:id="rId7" action="ppaction://hlinksldjump"/>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22" name="文本框 328">
            <a:hlinkClick r:id="rId8" action="ppaction://hlinksldjump"/>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23" name="文本框 328">
            <a:hlinkClick r:id="rId9" action="ppaction://hlinksldjump"/>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24" name="文本框 328">
            <a:hlinkClick r:id="rId9" action="ppaction://hlinksldjump"/>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3384448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3"/>
                                        </p:tgtEl>
                                      </p:cBhvr>
                                    </p:animEffect>
                                    <p:set>
                                      <p:cBhvr>
                                        <p:cTn id="21"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9"/>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17"/>
                                        </p:tgtEl>
                                      </p:cBhvr>
                                    </p:animEffect>
                                    <p:set>
                                      <p:cBhvr>
                                        <p:cTn id="32" dur="1" fill="hold">
                                          <p:stCondLst>
                                            <p:cond delay="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3" grpId="0"/>
      <p:bldP spid="13"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作者因為什麼事情而感受到人生滄桑？</a:t>
            </a:r>
          </a:p>
        </p:txBody>
      </p:sp>
      <p:sp>
        <p:nvSpPr>
          <p:cNvPr id="12" name="文本框 328">
            <a:hlinkClick r:id="rId2" action="ppaction://hlinksldjump"/>
            <a:extLst>
              <a:ext uri="{FF2B5EF4-FFF2-40B4-BE49-F238E27FC236}">
                <a16:creationId xmlns:a16="http://schemas.microsoft.com/office/drawing/2014/main" id="{894131CA-5085-416E-9F16-46C3A8579E66}"/>
              </a:ext>
            </a:extLst>
          </p:cNvPr>
          <p:cNvSpPr txBox="1"/>
          <p:nvPr/>
        </p:nvSpPr>
        <p:spPr>
          <a:xfrm>
            <a:off x="460714" y="115613"/>
            <a:ext cx="710862" cy="279767"/>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13" name="文本框 328">
            <a:hlinkClick r:id="rId3" action="ppaction://hlinksldjump"/>
            <a:extLst>
              <a:ext uri="{FF2B5EF4-FFF2-40B4-BE49-F238E27FC236}">
                <a16:creationId xmlns:a16="http://schemas.microsoft.com/office/drawing/2014/main" id="{3ACD786E-9A5C-4F3B-8ADE-3845036B5974}"/>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1" name="文本框 328">
            <a:hlinkClick r:id="rId4" action="ppaction://hlinksldjump"/>
            <a:extLst>
              <a:ext uri="{FF2B5EF4-FFF2-40B4-BE49-F238E27FC236}">
                <a16:creationId xmlns:a16="http://schemas.microsoft.com/office/drawing/2014/main" id="{147D0C7B-D625-4D94-8574-55C266D668D7}"/>
              </a:ext>
            </a:extLst>
          </p:cNvPr>
          <p:cNvSpPr txBox="1"/>
          <p:nvPr/>
        </p:nvSpPr>
        <p:spPr>
          <a:xfrm>
            <a:off x="8015295" y="115613"/>
            <a:ext cx="595035" cy="279767"/>
          </a:xfrm>
          <a:prstGeom prst="rect">
            <a:avLst/>
          </a:prstGeom>
          <a:solidFill>
            <a:srgbClr val="C68748"/>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
        <p:nvSpPr>
          <p:cNvPr id="10" name="文本框 328">
            <a:hlinkClick r:id="rId5" action="ppaction://hlinksldjump"/>
            <a:extLst>
              <a:ext uri="{FF2B5EF4-FFF2-40B4-BE49-F238E27FC236}">
                <a16:creationId xmlns:a16="http://schemas.microsoft.com/office/drawing/2014/main" id="{D7C3D1AD-9D57-46D6-A8BF-B073368681FC}"/>
              </a:ext>
            </a:extLst>
          </p:cNvPr>
          <p:cNvSpPr txBox="1"/>
          <p:nvPr/>
        </p:nvSpPr>
        <p:spPr>
          <a:xfrm>
            <a:off x="1243253" y="115612"/>
            <a:ext cx="710862"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15" name="文字方塊 14">
            <a:extLst>
              <a:ext uri="{FF2B5EF4-FFF2-40B4-BE49-F238E27FC236}">
                <a16:creationId xmlns:a16="http://schemas.microsoft.com/office/drawing/2014/main" id="{515D3061-05F2-4A56-9E28-2B24EC147845}"/>
              </a:ext>
            </a:extLst>
          </p:cNvPr>
          <p:cNvSpPr txBox="1">
            <a:spLocks noChangeArrowheads="1"/>
          </p:cNvSpPr>
          <p:nvPr/>
        </p:nvSpPr>
        <p:spPr bwMode="auto">
          <a:xfrm>
            <a:off x="369193" y="957970"/>
            <a:ext cx="847728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spc="-100" dirty="0">
                <a:solidFill>
                  <a:srgbClr val="FF0000"/>
                </a:solidFill>
              </a:rPr>
              <a:t>因為曾先生今昔際遇與健樂園餐廳興衰的變化。</a:t>
            </a:r>
          </a:p>
        </p:txBody>
      </p:sp>
    </p:spTree>
    <p:extLst>
      <p:ext uri="{BB962C8B-B14F-4D97-AF65-F5344CB8AC3E}">
        <p14:creationId xmlns:p14="http://schemas.microsoft.com/office/powerpoint/2010/main" val="2152781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曾先生談起了喫，作者覺得彷彿回到健樂園。</a:t>
            </a:r>
          </a:p>
        </p:txBody>
      </p:sp>
      <p:sp>
        <p:nvSpPr>
          <p:cNvPr id="3" name="矩形 2">
            <a:extLst>
              <a:ext uri="{FF2B5EF4-FFF2-40B4-BE49-F238E27FC236}">
                <a16:creationId xmlns:a16="http://schemas.microsoft.com/office/drawing/2014/main" id="{355C2655-6A8A-429C-AA09-7A9690928D39}"/>
              </a:ext>
            </a:extLst>
          </p:cNvPr>
          <p:cNvSpPr/>
          <p:nvPr/>
        </p:nvSpPr>
        <p:spPr>
          <a:xfrm>
            <a:off x="1" y="115613"/>
            <a:ext cx="4140000"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第十一段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505582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1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曾先生對於飲食的見解依然高超，但當時的趙胖子、父親、作者，甚至曾先生本人，都因為時間流逝、際遇各異而改變了。作者因此引用健樂園懸掛的「樂遊園歌」，說明人生的聚散無法強求。</a:t>
            </a:r>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2" name="矩形 1">
            <a:extLst>
              <a:ext uri="{FF2B5EF4-FFF2-40B4-BE49-F238E27FC236}">
                <a16:creationId xmlns:a16="http://schemas.microsoft.com/office/drawing/2014/main" id="{0749D48B-07C2-485E-86B0-210B1DFD26CB}"/>
              </a:ext>
            </a:extLst>
          </p:cNvPr>
          <p:cNvSpPr/>
          <p:nvPr/>
        </p:nvSpPr>
        <p:spPr>
          <a:xfrm>
            <a:off x="1" y="115613"/>
            <a:ext cx="4140000"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extBox 6">
            <a:extLst>
              <a:ext uri="{FF2B5EF4-FFF2-40B4-BE49-F238E27FC236}">
                <a16:creationId xmlns:a16="http://schemas.microsoft.com/office/drawing/2014/main" id="{80C35F61-27BE-4AB3-8006-7B67E87BF034}"/>
              </a:ext>
            </a:extLst>
          </p:cNvPr>
          <p:cNvSpPr txBox="1"/>
          <p:nvPr/>
        </p:nvSpPr>
        <p:spPr>
          <a:xfrm>
            <a:off x="250132" y="162891"/>
            <a:ext cx="3889869"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第十一段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4" name="文本框 328">
            <a:hlinkClick r:id="rId2" action="ppaction://hlinksldjump"/>
            <a:extLst>
              <a:ext uri="{FF2B5EF4-FFF2-40B4-BE49-F238E27FC236}">
                <a16:creationId xmlns:a16="http://schemas.microsoft.com/office/drawing/2014/main" id="{37A653BE-A466-4BAC-9B41-7CFEAD74B31D}"/>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5" name="文本框 328">
            <a:hlinkClick r:id="rId3" action="ppaction://hlinksldjump"/>
            <a:extLst>
              <a:ext uri="{FF2B5EF4-FFF2-40B4-BE49-F238E27FC236}">
                <a16:creationId xmlns:a16="http://schemas.microsoft.com/office/drawing/2014/main" id="{1AE019C4-120E-414E-BE79-FAB533375C04}"/>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736945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smtClean="0"/>
              <a:t>第十一段</a:t>
            </a:r>
            <a:r>
              <a:rPr lang="zh-TW" altLang="en-US" sz="2800" b="0" dirty="0"/>
              <a:t>中，曾先生提出一般人、能粗辨味者、能入味之人，這三者有何不同？請加以說明。</a:t>
            </a:r>
          </a:p>
        </p:txBody>
      </p:sp>
      <p:sp>
        <p:nvSpPr>
          <p:cNvPr id="16" name="文本框 328">
            <a:hlinkClick r:id="rId2"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2" name="文本框 328">
            <a:hlinkClick r:id="rId3" action="ppaction://hlinksldjump"/>
            <a:extLst>
              <a:ext uri="{FF2B5EF4-FFF2-40B4-BE49-F238E27FC236}">
                <a16:creationId xmlns:a16="http://schemas.microsoft.com/office/drawing/2014/main" id="{E681F692-3ABE-4C89-AA28-25C99DDEEC39}"/>
              </a:ext>
            </a:extLst>
          </p:cNvPr>
          <p:cNvSpPr txBox="1"/>
          <p:nvPr/>
        </p:nvSpPr>
        <p:spPr>
          <a:xfrm>
            <a:off x="460712" y="115613"/>
            <a:ext cx="2011555"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11【</a:t>
            </a:r>
            <a:r>
              <a:rPr lang="zh-TW" altLang="en-US" dirty="0"/>
              <a:t>閱讀檢測</a:t>
            </a:r>
            <a:r>
              <a:rPr lang="en-US" altLang="zh-TW" dirty="0"/>
              <a:t>】</a:t>
            </a:r>
            <a:endParaRPr lang="zh-CN" altLang="en-US" dirty="0"/>
          </a:p>
        </p:txBody>
      </p:sp>
      <p:graphicFrame>
        <p:nvGraphicFramePr>
          <p:cNvPr id="7" name="表格 6">
            <a:extLst>
              <a:ext uri="{FF2B5EF4-FFF2-40B4-BE49-F238E27FC236}">
                <a16:creationId xmlns:a16="http://schemas.microsoft.com/office/drawing/2014/main" id="{C3070FF2-2512-4E7A-A54D-928B7B1C1C01}"/>
              </a:ext>
            </a:extLst>
          </p:cNvPr>
          <p:cNvGraphicFramePr>
            <a:graphicFrameLocks noGrp="1"/>
          </p:cNvGraphicFramePr>
          <p:nvPr>
            <p:extLst>
              <p:ext uri="{D42A27DB-BD31-4B8C-83A1-F6EECF244321}">
                <p14:modId xmlns:p14="http://schemas.microsoft.com/office/powerpoint/2010/main" val="3570116240"/>
              </p:ext>
            </p:extLst>
          </p:nvPr>
        </p:nvGraphicFramePr>
        <p:xfrm>
          <a:off x="460712" y="1475035"/>
          <a:ext cx="8188835" cy="2054352"/>
        </p:xfrm>
        <a:graphic>
          <a:graphicData uri="http://schemas.openxmlformats.org/drawingml/2006/table">
            <a:tbl>
              <a:tblPr firstRow="1" bandRow="1">
                <a:tableStyleId>{5C22544A-7EE6-4342-B048-85BDC9FD1C3A}</a:tableStyleId>
              </a:tblPr>
              <a:tblGrid>
                <a:gridCol w="1970915">
                  <a:extLst>
                    <a:ext uri="{9D8B030D-6E8A-4147-A177-3AD203B41FA5}">
                      <a16:colId xmlns:a16="http://schemas.microsoft.com/office/drawing/2014/main" val="626480026"/>
                    </a:ext>
                  </a:extLst>
                </a:gridCol>
                <a:gridCol w="1605280">
                  <a:extLst>
                    <a:ext uri="{9D8B030D-6E8A-4147-A177-3AD203B41FA5}">
                      <a16:colId xmlns:a16="http://schemas.microsoft.com/office/drawing/2014/main" val="636784142"/>
                    </a:ext>
                  </a:extLst>
                </a:gridCol>
                <a:gridCol w="4612640">
                  <a:extLst>
                    <a:ext uri="{9D8B030D-6E8A-4147-A177-3AD203B41FA5}">
                      <a16:colId xmlns:a16="http://schemas.microsoft.com/office/drawing/2014/main" val="3832308648"/>
                    </a:ext>
                  </a:extLst>
                </a:gridCol>
              </a:tblGrid>
              <a:tr h="416058">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人</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境界</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闡述</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64441">
                <a:tc>
                  <a:txBody>
                    <a:bodyPr/>
                    <a:lstStyle/>
                    <a:p>
                      <a:pPr algn="ctr">
                        <a:lnSpc>
                          <a:spcPct val="120000"/>
                        </a:lnSpc>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一般人</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食之無味</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2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一般人只為填飽肚子而吃，可能無閒暇、也無能力細細</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品味。</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1038955198"/>
                  </a:ext>
                </a:extLst>
              </a:tr>
            </a:tbl>
          </a:graphicData>
        </a:graphic>
      </p:graphicFrame>
      <p:sp>
        <p:nvSpPr>
          <p:cNvPr id="4" name="箭號: 向右 5">
            <a:hlinkClick r:id="rId4" action="ppaction://hlinksldjump"/>
            <a:extLst>
              <a:ext uri="{FF2B5EF4-FFF2-40B4-BE49-F238E27FC236}">
                <a16:creationId xmlns:a16="http://schemas.microsoft.com/office/drawing/2014/main" id="{BAB181B5-864B-4F1D-9F5E-E8B2FC3298F0}"/>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箭號: 向右 6">
            <a:extLst>
              <a:ext uri="{FF2B5EF4-FFF2-40B4-BE49-F238E27FC236}">
                <a16:creationId xmlns:a16="http://schemas.microsoft.com/office/drawing/2014/main" id="{04FB6444-D873-4EA6-AADE-6F0260503B12}"/>
              </a:ext>
            </a:extLst>
          </p:cNvPr>
          <p:cNvSpPr/>
          <p:nvPr/>
        </p:nvSpPr>
        <p:spPr>
          <a:xfrm flipH="1">
            <a:off x="7505656"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37913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C3070FF2-2512-4E7A-A54D-928B7B1C1C01}"/>
              </a:ext>
            </a:extLst>
          </p:cNvPr>
          <p:cNvGraphicFramePr>
            <a:graphicFrameLocks noGrp="1"/>
          </p:cNvGraphicFramePr>
          <p:nvPr>
            <p:extLst>
              <p:ext uri="{D42A27DB-BD31-4B8C-83A1-F6EECF244321}">
                <p14:modId xmlns:p14="http://schemas.microsoft.com/office/powerpoint/2010/main" val="1099406416"/>
              </p:ext>
            </p:extLst>
          </p:nvPr>
        </p:nvGraphicFramePr>
        <p:xfrm>
          <a:off x="460712" y="513221"/>
          <a:ext cx="8188835" cy="4194048"/>
        </p:xfrm>
        <a:graphic>
          <a:graphicData uri="http://schemas.openxmlformats.org/drawingml/2006/table">
            <a:tbl>
              <a:tblPr firstRow="1" bandRow="1">
                <a:tableStyleId>{5C22544A-7EE6-4342-B048-85BDC9FD1C3A}</a:tableStyleId>
              </a:tblPr>
              <a:tblGrid>
                <a:gridCol w="1970915">
                  <a:extLst>
                    <a:ext uri="{9D8B030D-6E8A-4147-A177-3AD203B41FA5}">
                      <a16:colId xmlns:a16="http://schemas.microsoft.com/office/drawing/2014/main" val="626480026"/>
                    </a:ext>
                  </a:extLst>
                </a:gridCol>
                <a:gridCol w="1605280">
                  <a:extLst>
                    <a:ext uri="{9D8B030D-6E8A-4147-A177-3AD203B41FA5}">
                      <a16:colId xmlns:a16="http://schemas.microsoft.com/office/drawing/2014/main" val="636784142"/>
                    </a:ext>
                  </a:extLst>
                </a:gridCol>
                <a:gridCol w="4612640">
                  <a:extLst>
                    <a:ext uri="{9D8B030D-6E8A-4147-A177-3AD203B41FA5}">
                      <a16:colId xmlns:a16="http://schemas.microsoft.com/office/drawing/2014/main" val="3832308648"/>
                    </a:ext>
                  </a:extLst>
                </a:gridCol>
              </a:tblGrid>
              <a:tr h="416058">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人</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境界</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闡述</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64441">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lang="zh-TW" altLang="en-US" sz="2800" dirty="0" smtClean="0">
                          <a:solidFill>
                            <a:srgbClr val="FF0000"/>
                          </a:solidFill>
                          <a:latin typeface="微軟正黑體" panose="020B0604030504040204" pitchFamily="34" charset="-120"/>
                          <a:ea typeface="微軟正黑體" panose="020B0604030504040204" pitchFamily="34" charset="-120"/>
                        </a:rPr>
                        <a:t>能粗</a:t>
                      </a:r>
                      <a:r>
                        <a:rPr lang="zh-TW" altLang="en-US" sz="2800" dirty="0">
                          <a:solidFill>
                            <a:srgbClr val="FF0000"/>
                          </a:solidFill>
                          <a:latin typeface="微軟正黑體" panose="020B0604030504040204" pitchFamily="34" charset="-120"/>
                          <a:ea typeface="微軟正黑體" panose="020B0604030504040204" pitchFamily="34" charset="-120"/>
                        </a:rPr>
                        <a:t>辨味者</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始可言喫</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indent="0" algn="l">
                        <a:lnSpc>
                          <a:spcPct val="12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稍具品嘗食物優劣、有味覺能力的人，才可以跟他們談吃論</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味。</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1038955198"/>
                  </a:ext>
                </a:extLst>
              </a:tr>
              <a:tr h="671025">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能入味之人</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不在乎喫</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indent="0" algn="l">
                        <a:lnSpc>
                          <a:spcPct val="12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對各種滋味體察深入的人，往往也可從中體悟到人生的道理。便不那麼在乎吃食本身了</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2405363042"/>
                  </a:ext>
                </a:extLst>
              </a:tr>
            </a:tbl>
          </a:graphicData>
        </a:graphic>
      </p:graphicFrame>
      <p:pic>
        <p:nvPicPr>
          <p:cNvPr id="6" name="圖片 5">
            <a:extLst>
              <a:ext uri="{FF2B5EF4-FFF2-40B4-BE49-F238E27FC236}">
                <a16:creationId xmlns:a16="http://schemas.microsoft.com/office/drawing/2014/main" id="{BD0E4885-DFC1-4E68-907D-798517A1151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
        <p:nvSpPr>
          <p:cNvPr id="16" name="文本框 328">
            <a:hlinkClick r:id="rId3"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3" name="文本框 328">
            <a:hlinkClick r:id="rId4" action="ppaction://hlinksldjump"/>
            <a:extLst>
              <a:ext uri="{FF2B5EF4-FFF2-40B4-BE49-F238E27FC236}">
                <a16:creationId xmlns:a16="http://schemas.microsoft.com/office/drawing/2014/main" id="{A6E070C9-49B9-40C4-85C5-9B9EBAE01647}"/>
              </a:ext>
            </a:extLst>
          </p:cNvPr>
          <p:cNvSpPr txBox="1"/>
          <p:nvPr/>
        </p:nvSpPr>
        <p:spPr>
          <a:xfrm>
            <a:off x="460712" y="115613"/>
            <a:ext cx="2011555"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11【</a:t>
            </a:r>
            <a:r>
              <a:rPr lang="zh-TW" altLang="en-US" dirty="0"/>
              <a:t>閱讀檢測</a:t>
            </a:r>
            <a:r>
              <a:rPr lang="en-US" altLang="zh-TW" dirty="0"/>
              <a:t>】</a:t>
            </a:r>
            <a:endParaRPr lang="zh-CN" altLang="en-US" dirty="0"/>
          </a:p>
        </p:txBody>
      </p:sp>
      <p:sp>
        <p:nvSpPr>
          <p:cNvPr id="2" name="文本框 328">
            <a:hlinkClick r:id="rId5" action="ppaction://hlinksldjump"/>
            <a:extLst>
              <a:ext uri="{FF2B5EF4-FFF2-40B4-BE49-F238E27FC236}">
                <a16:creationId xmlns:a16="http://schemas.microsoft.com/office/drawing/2014/main" id="{B1227750-018B-4A94-AC72-CA47CDED2D47}"/>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
        <p:nvSpPr>
          <p:cNvPr id="4" name="箭號: 向右 5">
            <a:extLst>
              <a:ext uri="{FF2B5EF4-FFF2-40B4-BE49-F238E27FC236}">
                <a16:creationId xmlns:a16="http://schemas.microsoft.com/office/drawing/2014/main" id="{AB9DCF11-E521-40D0-8F7A-7CFA143B3E90}"/>
              </a:ext>
            </a:extLst>
          </p:cNvPr>
          <p:cNvSpPr/>
          <p:nvPr/>
        </p:nvSpPr>
        <p:spPr>
          <a:xfrm>
            <a:off x="7913009"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箭號: 向右 6">
            <a:hlinkClick r:id="rId4" action="ppaction://hlinksldjump"/>
            <a:extLst>
              <a:ext uri="{FF2B5EF4-FFF2-40B4-BE49-F238E27FC236}">
                <a16:creationId xmlns:a16="http://schemas.microsoft.com/office/drawing/2014/main" id="{8AE539C9-DF26-42E0-8498-23E2EEBE6906}"/>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28090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340544"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之後幾個星期連上忙著裝備檢查，都沒放假，再次去找曾先生時門上貼了今日休息的紅紙，一直到我退伍。我知道我再也找不到他了，心中不免惘然。有時想想，那會是一個夢嗎？</a:t>
            </a: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P.27</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3" name="文本框 328">
            <a:hlinkClick r:id="rId2" action="ppaction://hlinksldjump"/>
            <a:extLst>
              <a:ext uri="{FF2B5EF4-FFF2-40B4-BE49-F238E27FC236}">
                <a16:creationId xmlns:a16="http://schemas.microsoft.com/office/drawing/2014/main" id="{12304D73-0E2E-45FC-89BF-FD216D3DDE0C}"/>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3" action="ppaction://hlinksldjump"/>
            <a:extLst>
              <a:ext uri="{FF2B5EF4-FFF2-40B4-BE49-F238E27FC236}">
                <a16:creationId xmlns:a16="http://schemas.microsoft.com/office/drawing/2014/main" id="{7D3F743F-C652-4528-97B8-3ACB14AB20C2}"/>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11" name="箭號: 向右 5">
            <a:hlinkClick r:id="rId4"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5"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TextBox 6">
            <a:extLst>
              <a:ext uri="{FF2B5EF4-FFF2-40B4-BE49-F238E27FC236}">
                <a16:creationId xmlns:a16="http://schemas.microsoft.com/office/drawing/2014/main" id="{06B5D455-50CE-48AB-8EC2-C05B39896AC8}"/>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第十二段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78268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a:extLst>
              <a:ext uri="{FF2B5EF4-FFF2-40B4-BE49-F238E27FC236}">
                <a16:creationId xmlns:a16="http://schemas.microsoft.com/office/drawing/2014/main" id="{4DD1F99C-1A77-4FA2-B8A7-D968BD5090E5}"/>
              </a:ext>
            </a:extLst>
          </p:cNvPr>
          <p:cNvSpPr txBox="1">
            <a:spLocks noChangeArrowheads="1"/>
          </p:cNvSpPr>
          <p:nvPr/>
        </p:nvSpPr>
        <p:spPr bwMode="auto">
          <a:xfrm>
            <a:off x="331379" y="3615947"/>
            <a:ext cx="8251512"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5000"/>
              </a:lnSpc>
            </a:pPr>
            <a:r>
              <a:rPr lang="zh-TW" altLang="en-US" sz="2400" dirty="0">
                <a:solidFill>
                  <a:srgbClr val="006600"/>
                </a:solidFill>
                <a:latin typeface="微軟正黑體" panose="020B0604030504040204" pitchFamily="34" charset="-120"/>
                <a:ea typeface="微軟正黑體" panose="020B0604030504040204" pitchFamily="34" charset="-120"/>
              </a:rPr>
              <a:t>指曾先生不在的時候，父親急著找到他；曾先生在的時候，餐廳生意興隆，身為老闆的父親非常忙碌。不論曾先生在或不在，父親總是勞心勞力的那個人，因此說「勞碌一生」</a:t>
            </a:r>
            <a:endParaRPr lang="en-US" altLang="zh-TW" sz="2400" dirty="0">
              <a:solidFill>
                <a:srgbClr val="006600"/>
              </a:solidFill>
              <a:latin typeface="微軟正黑體" panose="020B0604030504040204" pitchFamily="34" charset="-120"/>
              <a:ea typeface="微軟正黑體" panose="020B0604030504040204" pitchFamily="34" charset="-120"/>
            </a:endParaRPr>
          </a:p>
        </p:txBody>
      </p:sp>
      <p:sp>
        <p:nvSpPr>
          <p:cNvPr id="57" name="矩形 56">
            <a:extLst>
              <a:ext uri="{FF2B5EF4-FFF2-40B4-BE49-F238E27FC236}">
                <a16:creationId xmlns:a16="http://schemas.microsoft.com/office/drawing/2014/main" id="{5E79E70A-AD3A-4DE0-9C73-4DF9A3F6BF91}"/>
              </a:ext>
            </a:extLst>
          </p:cNvPr>
          <p:cNvSpPr/>
          <p:nvPr/>
        </p:nvSpPr>
        <p:spPr>
          <a:xfrm>
            <a:off x="351698" y="783928"/>
            <a:ext cx="8340544" cy="2898870"/>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我對父親說起這件事，父親並沒有訝異的表情，只是淡淡地說：勞碌一生，沒人的時候急死，有人的時候忙死</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我不懂這話在說什麼。</a:t>
            </a: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P.27</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06B5D455-50CE-48AB-8EC2-C05B39896AC8}"/>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第十二段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cxnSp>
        <p:nvCxnSpPr>
          <p:cNvPr id="14" name="直線接點 13">
            <a:extLst>
              <a:ext uri="{FF2B5EF4-FFF2-40B4-BE49-F238E27FC236}">
                <a16:creationId xmlns:a16="http://schemas.microsoft.com/office/drawing/2014/main" id="{DDF348CA-507D-4AB8-91AE-28A364265B3C}"/>
              </a:ext>
            </a:extLst>
          </p:cNvPr>
          <p:cNvCxnSpPr>
            <a:cxnSpLocks/>
          </p:cNvCxnSpPr>
          <p:nvPr/>
        </p:nvCxnSpPr>
        <p:spPr>
          <a:xfrm>
            <a:off x="5351206" y="2610566"/>
            <a:ext cx="323168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1812DBCB-EEFA-4A8D-B57E-E594D33182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51206" y="2682574"/>
            <a:ext cx="609550" cy="298679"/>
          </a:xfrm>
          <a:prstGeom prst="rect">
            <a:avLst/>
          </a:prstGeom>
        </p:spPr>
      </p:pic>
      <p:cxnSp>
        <p:nvCxnSpPr>
          <p:cNvPr id="16" name="直線接點 15">
            <a:extLst>
              <a:ext uri="{FF2B5EF4-FFF2-40B4-BE49-F238E27FC236}">
                <a16:creationId xmlns:a16="http://schemas.microsoft.com/office/drawing/2014/main" id="{6CA10153-829D-4BEF-8A7E-8F79072D7982}"/>
              </a:ext>
            </a:extLst>
          </p:cNvPr>
          <p:cNvCxnSpPr>
            <a:cxnSpLocks/>
          </p:cNvCxnSpPr>
          <p:nvPr/>
        </p:nvCxnSpPr>
        <p:spPr>
          <a:xfrm>
            <a:off x="446697" y="3612584"/>
            <a:ext cx="283683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3" name="文本框 328">
            <a:hlinkClick r:id="rId5" action="ppaction://hlinksldjump"/>
            <a:extLst>
              <a:ext uri="{FF2B5EF4-FFF2-40B4-BE49-F238E27FC236}">
                <a16:creationId xmlns:a16="http://schemas.microsoft.com/office/drawing/2014/main" id="{1582E243-49C5-4566-B8D8-2B8D7D54B949}"/>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4" name="文本框 328">
            <a:hlinkClick r:id="rId6" action="ppaction://hlinksldjump"/>
            <a:extLst>
              <a:ext uri="{FF2B5EF4-FFF2-40B4-BE49-F238E27FC236}">
                <a16:creationId xmlns:a16="http://schemas.microsoft.com/office/drawing/2014/main" id="{8D8D21DA-AB96-471C-A926-4E8559358D9A}"/>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17" name="文字方塊 48">
            <a:extLst>
              <a:ext uri="{FF2B5EF4-FFF2-40B4-BE49-F238E27FC236}">
                <a16:creationId xmlns:a16="http://schemas.microsoft.com/office/drawing/2014/main" id="{4539B7E5-8FF5-4151-AB99-5D6596DBFF65}"/>
              </a:ext>
            </a:extLst>
          </p:cNvPr>
          <p:cNvSpPr txBox="1">
            <a:spLocks noChangeArrowheads="1"/>
          </p:cNvSpPr>
          <p:nvPr/>
        </p:nvSpPr>
        <p:spPr bwMode="auto">
          <a:xfrm>
            <a:off x="5960130" y="1910986"/>
            <a:ext cx="554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映襯</a:t>
            </a:r>
          </a:p>
        </p:txBody>
      </p:sp>
      <p:grpSp>
        <p:nvGrpSpPr>
          <p:cNvPr id="18" name="群組 17">
            <a:extLst>
              <a:ext uri="{FF2B5EF4-FFF2-40B4-BE49-F238E27FC236}">
                <a16:creationId xmlns:a16="http://schemas.microsoft.com/office/drawing/2014/main" id="{DD878A8C-6BD1-4475-B1B0-45110F266507}"/>
              </a:ext>
            </a:extLst>
          </p:cNvPr>
          <p:cNvGrpSpPr/>
          <p:nvPr/>
        </p:nvGrpSpPr>
        <p:grpSpPr>
          <a:xfrm>
            <a:off x="3171042" y="1934173"/>
            <a:ext cx="2759191" cy="1706647"/>
            <a:chOff x="-1847198" y="4241561"/>
            <a:chExt cx="2759191" cy="1706647"/>
          </a:xfrm>
        </p:grpSpPr>
        <p:pic>
          <p:nvPicPr>
            <p:cNvPr id="19" name="圖片 18">
              <a:extLst>
                <a:ext uri="{FF2B5EF4-FFF2-40B4-BE49-F238E27FC236}">
                  <a16:creationId xmlns:a16="http://schemas.microsoft.com/office/drawing/2014/main" id="{C3C8494C-02CC-4851-94CD-8765A0DE7C1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847198" y="5300208"/>
              <a:ext cx="128048" cy="648000"/>
            </a:xfrm>
            <a:prstGeom prst="rect">
              <a:avLst/>
            </a:prstGeom>
          </p:spPr>
        </p:pic>
        <p:pic>
          <p:nvPicPr>
            <p:cNvPr id="20" name="圖片 19">
              <a:extLst>
                <a:ext uri="{FF2B5EF4-FFF2-40B4-BE49-F238E27FC236}">
                  <a16:creationId xmlns:a16="http://schemas.microsoft.com/office/drawing/2014/main" id="{82EC860F-9DA7-4C5F-8F55-3D73907828D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Tree>
    <p:extLst>
      <p:ext uri="{BB962C8B-B14F-4D97-AF65-F5344CB8AC3E}">
        <p14:creationId xmlns:p14="http://schemas.microsoft.com/office/powerpoint/2010/main" val="227166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3"/>
                                        </p:tgtEl>
                                      </p:cBhvr>
                                    </p:animEffect>
                                    <p:set>
                                      <p:cBhvr>
                                        <p:cTn id="21"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5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17"/>
                                        </p:tgtEl>
                                      </p:cBhvr>
                                    </p:animEffect>
                                    <p:set>
                                      <p:cBhvr>
                                        <p:cTn id="32" dur="1" fill="hold">
                                          <p:stCondLst>
                                            <p:cond delay="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3" grpId="0"/>
      <p:bldP spid="13" grpId="1"/>
      <p:bldP spid="17" grpId="0"/>
      <p:bldP spid="17" grpId="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作者再去麵店尋找曾先生，卻遍尋不著。</a:t>
            </a:r>
          </a:p>
        </p:txBody>
      </p:sp>
      <p:sp>
        <p:nvSpPr>
          <p:cNvPr id="3" name="矩形 2">
            <a:extLst>
              <a:ext uri="{FF2B5EF4-FFF2-40B4-BE49-F238E27FC236}">
                <a16:creationId xmlns:a16="http://schemas.microsoft.com/office/drawing/2014/main" id="{355C2655-6A8A-429C-AA09-7A9690928D39}"/>
              </a:ext>
            </a:extLst>
          </p:cNvPr>
          <p:cNvSpPr/>
          <p:nvPr/>
        </p:nvSpPr>
        <p:spPr>
          <a:xfrm>
            <a:off x="1" y="115613"/>
            <a:ext cx="4140000"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第十二段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235318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63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向父親提起曾先生重現又消失一事，引出父親的體悟。此處轉為「由父親看曾先生」，父親其實對於曾先生的個性及行事已經深思過，對於他行蹤不定並不感到意外，更領會到自己與曾先生始終是截然不同的人。</a:t>
            </a:r>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2" name="矩形 1">
            <a:extLst>
              <a:ext uri="{FF2B5EF4-FFF2-40B4-BE49-F238E27FC236}">
                <a16:creationId xmlns:a16="http://schemas.microsoft.com/office/drawing/2014/main" id="{0749D48B-07C2-485E-86B0-210B1DFD26CB}"/>
              </a:ext>
            </a:extLst>
          </p:cNvPr>
          <p:cNvSpPr/>
          <p:nvPr/>
        </p:nvSpPr>
        <p:spPr>
          <a:xfrm>
            <a:off x="1" y="115613"/>
            <a:ext cx="4140000"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extBox 6">
            <a:extLst>
              <a:ext uri="{FF2B5EF4-FFF2-40B4-BE49-F238E27FC236}">
                <a16:creationId xmlns:a16="http://schemas.microsoft.com/office/drawing/2014/main" id="{80C35F61-27BE-4AB3-8006-7B67E87BF034}"/>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第十二段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4" name="文本框 328">
            <a:hlinkClick r:id="rId2" action="ppaction://hlinksldjump"/>
            <a:extLst>
              <a:ext uri="{FF2B5EF4-FFF2-40B4-BE49-F238E27FC236}">
                <a16:creationId xmlns:a16="http://schemas.microsoft.com/office/drawing/2014/main" id="{37A653BE-A466-4BAC-9B41-7CFEAD74B31D}"/>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5" name="文本框 328">
            <a:hlinkClick r:id="rId3" action="ppaction://hlinksldjump"/>
            <a:extLst>
              <a:ext uri="{FF2B5EF4-FFF2-40B4-BE49-F238E27FC236}">
                <a16:creationId xmlns:a16="http://schemas.microsoft.com/office/drawing/2014/main" id="{E0983165-16B2-47C3-85AF-13EA9A2C13D5}"/>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707086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290897" cy="4031873"/>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如今我重新拾起書本，覺得天地間充滿了學問，一啄一飲都是一種寬慰。有時我會翻</a:t>
            </a:r>
            <a:r>
              <a:rPr lang="zh-TW" altLang="en-US" sz="3200" dirty="0" smtClean="0">
                <a:latin typeface="標楷體" panose="03000509000000000000" pitchFamily="65" charset="-120"/>
                <a:ea typeface="標楷體" panose="03000509000000000000" pitchFamily="65" charset="-120"/>
              </a:rPr>
              <a:t>出</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樂</a:t>
            </a:r>
            <a:r>
              <a:rPr lang="zh-TW" altLang="en-US" sz="3200" dirty="0">
                <a:latin typeface="標楷體" panose="03000509000000000000" pitchFamily="65" charset="-120"/>
                <a:ea typeface="標楷體" panose="03000509000000000000" pitchFamily="65" charset="-120"/>
              </a:rPr>
              <a:t>遊園</a:t>
            </a:r>
            <a:r>
              <a:rPr lang="zh-TW" altLang="en-US" sz="3200" dirty="0" smtClean="0">
                <a:latin typeface="標楷體" panose="03000509000000000000" pitchFamily="65" charset="-120"/>
                <a:ea typeface="標楷體" panose="03000509000000000000" pitchFamily="65" charset="-120"/>
              </a:rPr>
              <a:t>歌</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吟哦 </a:t>
            </a:r>
            <a:r>
              <a:rPr lang="zh-TW" altLang="en-US" sz="3200" dirty="0">
                <a:latin typeface="標楷體" panose="03000509000000000000" pitchFamily="65" charset="-120"/>
                <a:ea typeface="標楷體" panose="03000509000000000000" pitchFamily="65" charset="-120"/>
              </a:rPr>
              <a:t>一番，有時我會想起曾先生話中的趣味，</a:t>
            </a:r>
          </a:p>
        </p:txBody>
      </p:sp>
      <p:sp>
        <p:nvSpPr>
          <p:cNvPr id="83" name="文本框 328">
            <a:hlinkClick r:id="rId2" action="ppaction://hlinksldjump"/>
            <a:extLst>
              <a:ext uri="{FF2B5EF4-FFF2-40B4-BE49-F238E27FC236}">
                <a16:creationId xmlns:a16="http://schemas.microsoft.com/office/drawing/2014/main" id="{12304D73-0E2E-45FC-89BF-FD216D3DDE0C}"/>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3" action="ppaction://hlinksldjump"/>
            <a:extLst>
              <a:ext uri="{FF2B5EF4-FFF2-40B4-BE49-F238E27FC236}">
                <a16:creationId xmlns:a16="http://schemas.microsoft.com/office/drawing/2014/main" id="{7D3F743F-C652-4528-97B8-3ACB14AB20C2}"/>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11" name="箭號: 向右 5">
            <a:hlinkClick r:id="rId4"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5"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06B5D455-50CE-48AB-8EC2-C05B39896AC8}"/>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第十三段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AF3D48B4-7C83-4F5A-8861-7F1A943622F5}"/>
              </a:ext>
            </a:extLst>
          </p:cNvPr>
          <p:cNvGrpSpPr/>
          <p:nvPr/>
        </p:nvGrpSpPr>
        <p:grpSpPr>
          <a:xfrm>
            <a:off x="4505827" y="3077792"/>
            <a:ext cx="582815" cy="457745"/>
            <a:chOff x="6047357" y="3114026"/>
            <a:chExt cx="582815" cy="457745"/>
          </a:xfrm>
        </p:grpSpPr>
        <p:sp>
          <p:nvSpPr>
            <p:cNvPr id="14" name="文字方塊 13">
              <a:extLst>
                <a:ext uri="{FF2B5EF4-FFF2-40B4-BE49-F238E27FC236}">
                  <a16:creationId xmlns:a16="http://schemas.microsoft.com/office/drawing/2014/main" id="{23EAA5EA-9B3A-4468-9728-830C13746E5B}"/>
                </a:ext>
              </a:extLst>
            </p:cNvPr>
            <p:cNvSpPr txBox="1">
              <a:spLocks noChangeArrowheads="1"/>
            </p:cNvSpPr>
            <p:nvPr/>
          </p:nvSpPr>
          <p:spPr bwMode="auto">
            <a:xfrm>
              <a:off x="6162511" y="3114026"/>
              <a:ext cx="467661" cy="36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500"/>
                </a:lnSpc>
              </a:pPr>
              <a:r>
                <a:rPr lang="zh-TW" altLang="en-US" sz="900" b="1" dirty="0">
                  <a:latin typeface="標楷體" panose="03000509000000000000" pitchFamily="65" charset="-120"/>
                  <a:ea typeface="標楷體" panose="03000509000000000000" pitchFamily="65" charset="-120"/>
                </a:rPr>
                <a:t>ˊ</a:t>
              </a:r>
              <a:endParaRPr lang="en-US" altLang="zh-TW" sz="900" b="1" dirty="0">
                <a:latin typeface="標楷體" panose="03000509000000000000" pitchFamily="65" charset="-120"/>
                <a:ea typeface="標楷體" panose="03000509000000000000" pitchFamily="65" charset="-120"/>
              </a:endParaRPr>
            </a:p>
          </p:txBody>
        </p:sp>
        <p:sp>
          <p:nvSpPr>
            <p:cNvPr id="15" name="文字方塊 14">
              <a:extLst>
                <a:ext uri="{FF2B5EF4-FFF2-40B4-BE49-F238E27FC236}">
                  <a16:creationId xmlns:a16="http://schemas.microsoft.com/office/drawing/2014/main" id="{3F8552DF-7D4E-4BF5-BBC9-396C18440470}"/>
                </a:ext>
              </a:extLst>
            </p:cNvPr>
            <p:cNvSpPr txBox="1">
              <a:spLocks noChangeArrowheads="1"/>
            </p:cNvSpPr>
            <p:nvPr/>
          </p:nvSpPr>
          <p:spPr bwMode="auto">
            <a:xfrm>
              <a:off x="6047357" y="3325550"/>
              <a:ext cx="392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latin typeface="標楷體" panose="03000509000000000000" pitchFamily="65" charset="-120"/>
                  <a:ea typeface="標楷體" panose="03000509000000000000" pitchFamily="65" charset="-120"/>
                </a:rPr>
                <a:t>ㄜ</a:t>
              </a:r>
              <a:endParaRPr lang="en-US" altLang="zh-TW" sz="1200" b="1" dirty="0">
                <a:latin typeface="標楷體" panose="03000509000000000000" pitchFamily="65" charset="-120"/>
                <a:ea typeface="標楷體" panose="03000509000000000000" pitchFamily="65" charset="-120"/>
              </a:endParaRPr>
            </a:p>
          </p:txBody>
        </p:sp>
      </p:grpSp>
      <p:sp>
        <p:nvSpPr>
          <p:cNvPr id="3" name="矩形 2">
            <a:extLst>
              <a:ext uri="{FF2B5EF4-FFF2-40B4-BE49-F238E27FC236}">
                <a16:creationId xmlns:a16="http://schemas.microsoft.com/office/drawing/2014/main" id="{56B0785D-F453-4007-BE0E-263FF8CE02B8}"/>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P.27</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6704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598579"/>
            <a:ext cx="8514595" cy="3575979"/>
          </a:xfrm>
          <a:prstGeom prst="rect">
            <a:avLst/>
          </a:prstGeom>
        </p:spPr>
        <p:txBody>
          <a:bodyPr wrap="square">
            <a:spAutoFit/>
          </a:bodyPr>
          <a:lstStyle/>
          <a:p>
            <a:pPr algn="just">
              <a:lnSpc>
                <a:spcPct val="250000"/>
              </a:lnSpc>
            </a:pPr>
            <a:r>
              <a:rPr lang="zh-TW" altLang="en-US" sz="3200" dirty="0">
                <a:latin typeface="標楷體" panose="03000509000000000000" pitchFamily="65" charset="-120"/>
                <a:ea typeface="標楷體" panose="03000509000000000000" pitchFamily="65" charset="-120"/>
              </a:rPr>
              <a:t>曾先生一直沒有告訴我那第九味的真義究竟是什麼，也許是連他自己也不清楚；也許是因為他相信，我很快就會明白。</a:t>
            </a:r>
          </a:p>
        </p:txBody>
      </p:sp>
      <p:sp>
        <p:nvSpPr>
          <p:cNvPr id="11" name="箭號: 向右 5">
            <a:hlinkClick r:id="" action="ppaction://noaction"/>
            <a:extLst>
              <a:ext uri="{FF2B5EF4-FFF2-40B4-BE49-F238E27FC236}">
                <a16:creationId xmlns:a16="http://schemas.microsoft.com/office/drawing/2014/main" id="{5D261237-016C-408F-8A96-9B8FE1B7574B}"/>
              </a:ext>
            </a:extLst>
          </p:cNvPr>
          <p:cNvSpPr/>
          <p:nvPr/>
        </p:nvSpPr>
        <p:spPr>
          <a:xfrm>
            <a:off x="8642595" y="456474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2" action="ppaction://hlinksldjump"/>
            <a:extLst>
              <a:ext uri="{FF2B5EF4-FFF2-40B4-BE49-F238E27FC236}">
                <a16:creationId xmlns:a16="http://schemas.microsoft.com/office/drawing/2014/main" id="{5E6F842D-8D2C-4D40-92BB-29EB88FCD491}"/>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7B50DEFF-DF2C-4F0A-96D5-9E444957E3BE}"/>
              </a:ext>
            </a:extLst>
          </p:cNvPr>
          <p:cNvSpPr txBox="1"/>
          <p:nvPr/>
        </p:nvSpPr>
        <p:spPr>
          <a:xfrm>
            <a:off x="351698" y="226245"/>
            <a:ext cx="206591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第十三段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9BF265D7-F768-4D05-B025-F7307DB0FC09}"/>
              </a:ext>
            </a:extLst>
          </p:cNvPr>
          <p:cNvSpPr txBox="1">
            <a:spLocks noChangeArrowheads="1"/>
          </p:cNvSpPr>
          <p:nvPr/>
        </p:nvSpPr>
        <p:spPr bwMode="auto">
          <a:xfrm>
            <a:off x="1076094" y="1670592"/>
            <a:ext cx="240539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5000"/>
              </a:lnSpc>
            </a:pPr>
            <a:r>
              <a:rPr lang="zh-TW" altLang="en-US" sz="2400" dirty="0">
                <a:solidFill>
                  <a:srgbClr val="006600"/>
                </a:solidFill>
                <a:latin typeface="微軟正黑體" panose="020B0604030504040204" pitchFamily="34" charset="-120"/>
                <a:ea typeface="微軟正黑體" panose="020B0604030504040204" pitchFamily="34" charset="-120"/>
              </a:rPr>
              <a:t>留下想像的空間</a:t>
            </a:r>
          </a:p>
        </p:txBody>
      </p:sp>
      <p:cxnSp>
        <p:nvCxnSpPr>
          <p:cNvPr id="14" name="直線接點 13">
            <a:extLst>
              <a:ext uri="{FF2B5EF4-FFF2-40B4-BE49-F238E27FC236}">
                <a16:creationId xmlns:a16="http://schemas.microsoft.com/office/drawing/2014/main" id="{F40A3814-90A9-4135-9F6A-537296AD049D}"/>
              </a:ext>
            </a:extLst>
          </p:cNvPr>
          <p:cNvCxnSpPr>
            <a:cxnSpLocks/>
          </p:cNvCxnSpPr>
          <p:nvPr/>
        </p:nvCxnSpPr>
        <p:spPr>
          <a:xfrm>
            <a:off x="473789" y="1656229"/>
            <a:ext cx="830445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90931792-E348-4A87-9BC9-646C807E8A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3789" y="1728237"/>
            <a:ext cx="609550" cy="298679"/>
          </a:xfrm>
          <a:prstGeom prst="rect">
            <a:avLst/>
          </a:prstGeom>
        </p:spPr>
      </p:pic>
      <p:cxnSp>
        <p:nvCxnSpPr>
          <p:cNvPr id="16" name="直線接點 15">
            <a:extLst>
              <a:ext uri="{FF2B5EF4-FFF2-40B4-BE49-F238E27FC236}">
                <a16:creationId xmlns:a16="http://schemas.microsoft.com/office/drawing/2014/main" id="{E2746741-8751-4D42-974C-FB7D31D4656C}"/>
              </a:ext>
            </a:extLst>
          </p:cNvPr>
          <p:cNvCxnSpPr>
            <a:cxnSpLocks/>
          </p:cNvCxnSpPr>
          <p:nvPr/>
        </p:nvCxnSpPr>
        <p:spPr>
          <a:xfrm>
            <a:off x="446697" y="2881064"/>
            <a:ext cx="79282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960F927E-0B1E-4A4E-B6B0-7C483F939DB5}"/>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P.27</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6" name="文本框 328">
            <a:hlinkClick r:id="rId4" action="ppaction://hlinksldjump"/>
            <a:extLst>
              <a:ext uri="{FF2B5EF4-FFF2-40B4-BE49-F238E27FC236}">
                <a16:creationId xmlns:a16="http://schemas.microsoft.com/office/drawing/2014/main" id="{97829E5B-B196-49C6-82E9-C0D9CE6D0B1E}"/>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7" name="文本框 328">
            <a:hlinkClick r:id="rId5" action="ppaction://hlinksldjump"/>
            <a:extLst>
              <a:ext uri="{FF2B5EF4-FFF2-40B4-BE49-F238E27FC236}">
                <a16:creationId xmlns:a16="http://schemas.microsoft.com/office/drawing/2014/main" id="{EA4D2AB9-1576-42A1-8FD1-96051BF9A8A7}"/>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1609813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3"/>
                                        </p:tgtEl>
                                      </p:cBhvr>
                                    </p:animEffect>
                                    <p:set>
                                      <p:cBhvr>
                                        <p:cTn id="18"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727AE001-CBD0-45A1-8156-1291FB3FB724}"/>
              </a:ext>
            </a:extLst>
          </p:cNvPr>
          <p:cNvGrpSpPr/>
          <p:nvPr/>
        </p:nvGrpSpPr>
        <p:grpSpPr>
          <a:xfrm>
            <a:off x="3066196" y="721058"/>
            <a:ext cx="3011607" cy="646331"/>
            <a:chOff x="1462816" y="1834299"/>
            <a:chExt cx="3011607" cy="646331"/>
          </a:xfrm>
        </p:grpSpPr>
        <p:sp>
          <p:nvSpPr>
            <p:cNvPr id="3" name="矩形 2">
              <a:extLst>
                <a:ext uri="{FF2B5EF4-FFF2-40B4-BE49-F238E27FC236}">
                  <a16:creationId xmlns:a16="http://schemas.microsoft.com/office/drawing/2014/main" id="{AEAE754D-69BF-4CDC-9318-14737BE386DF}"/>
                </a:ext>
              </a:extLst>
            </p:cNvPr>
            <p:cNvSpPr/>
            <p:nvPr/>
          </p:nvSpPr>
          <p:spPr>
            <a:xfrm>
              <a:off x="1462816" y="1865076"/>
              <a:ext cx="565795" cy="584776"/>
            </a:xfrm>
            <a:prstGeom prst="rect">
              <a:avLst/>
            </a:prstGeom>
            <a:solidFill>
              <a:srgbClr val="C687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bg1"/>
                  </a:solidFill>
                  <a:latin typeface="微軟正黑體" panose="020B0604030504040204" pitchFamily="34" charset="-120"/>
                  <a:ea typeface="微軟正黑體" panose="020B0604030504040204" pitchFamily="34" charset="-120"/>
                </a:rPr>
                <a:t>3</a:t>
              </a:r>
              <a:endParaRPr lang="zh-CN" altLang="en-US" sz="32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F45E7798-DC65-4EC9-A6C9-8225B9A97F63}"/>
                </a:ext>
              </a:extLst>
            </p:cNvPr>
            <p:cNvSpPr txBox="1"/>
            <p:nvPr/>
          </p:nvSpPr>
          <p:spPr>
            <a:xfrm>
              <a:off x="2143125" y="1834299"/>
              <a:ext cx="2331298" cy="646331"/>
            </a:xfrm>
            <a:prstGeom prst="rect">
              <a:avLst/>
            </a:prstGeom>
            <a:noFill/>
          </p:spPr>
          <p:txBody>
            <a:bodyPr wrap="square" rtlCol="0">
              <a:spAutoFit/>
            </a:bodyPr>
            <a:lstStyle/>
            <a:p>
              <a:r>
                <a:rPr lang="zh-TW" altLang="en-US" sz="3600" b="1" dirty="0">
                  <a:solidFill>
                    <a:srgbClr val="663300"/>
                  </a:solidFill>
                  <a:latin typeface="微軟正黑體" panose="020B0604030504040204" pitchFamily="34" charset="-120"/>
                  <a:ea typeface="微軟正黑體" panose="020B0604030504040204" pitchFamily="34" charset="-120"/>
                </a:rPr>
                <a:t>作者介紹</a:t>
              </a:r>
            </a:p>
          </p:txBody>
        </p:sp>
      </p:grpSp>
      <p:grpSp>
        <p:nvGrpSpPr>
          <p:cNvPr id="13" name="群組 12">
            <a:extLst>
              <a:ext uri="{FF2B5EF4-FFF2-40B4-BE49-F238E27FC236}">
                <a16:creationId xmlns:a16="http://schemas.microsoft.com/office/drawing/2014/main" id="{99A6836E-0C77-40FA-B39D-7AABD13C5BED}"/>
              </a:ext>
            </a:extLst>
          </p:cNvPr>
          <p:cNvGrpSpPr/>
          <p:nvPr/>
        </p:nvGrpSpPr>
        <p:grpSpPr>
          <a:xfrm>
            <a:off x="832512" y="1610409"/>
            <a:ext cx="3036628" cy="584775"/>
            <a:chOff x="832512" y="1610409"/>
            <a:chExt cx="3036628" cy="584775"/>
          </a:xfrm>
        </p:grpSpPr>
        <p:sp>
          <p:nvSpPr>
            <p:cNvPr id="6" name="TextBox 6">
              <a:hlinkClick r:id="rId2" action="ppaction://hlinksldjump"/>
              <a:extLst>
                <a:ext uri="{FF2B5EF4-FFF2-40B4-BE49-F238E27FC236}">
                  <a16:creationId xmlns:a16="http://schemas.microsoft.com/office/drawing/2014/main" id="{73727A7D-D156-44C5-A73A-6FC7B4AB8B59}"/>
                </a:ext>
              </a:extLst>
            </p:cNvPr>
            <p:cNvSpPr txBox="1"/>
            <p:nvPr/>
          </p:nvSpPr>
          <p:spPr>
            <a:xfrm>
              <a:off x="1449790" y="1610409"/>
              <a:ext cx="2419350" cy="584775"/>
            </a:xfrm>
            <a:prstGeom prst="rect">
              <a:avLst/>
            </a:prstGeom>
            <a:noFill/>
          </p:spPr>
          <p:txBody>
            <a:bodyPr vert="horz" wrap="square" rtlCol="0" anchor="ctr">
              <a:spAutoFit/>
            </a:bodyPr>
            <a:lstStyle/>
            <a:p>
              <a:r>
                <a:rPr lang="zh-TW" altLang="en-US" sz="3200" spc="400" dirty="0">
                  <a:solidFill>
                    <a:srgbClr val="231815"/>
                  </a:solidFill>
                  <a:latin typeface="微軟正黑體" panose="020B0604030504040204" pitchFamily="34" charset="-120"/>
                  <a:ea typeface="微軟正黑體" panose="020B0604030504040204" pitchFamily="34" charset="-120"/>
                </a:rPr>
                <a:t>簡介</a:t>
              </a:r>
            </a:p>
          </p:txBody>
        </p:sp>
        <p:sp>
          <p:nvSpPr>
            <p:cNvPr id="7" name="矩形 6">
              <a:extLst>
                <a:ext uri="{FF2B5EF4-FFF2-40B4-BE49-F238E27FC236}">
                  <a16:creationId xmlns:a16="http://schemas.microsoft.com/office/drawing/2014/main" id="{E89B542B-700E-4ECD-9C97-3AC21A5FD9B9}"/>
                </a:ext>
              </a:extLst>
            </p:cNvPr>
            <p:cNvSpPr/>
            <p:nvPr/>
          </p:nvSpPr>
          <p:spPr>
            <a:xfrm>
              <a:off x="832512" y="1689968"/>
              <a:ext cx="463865" cy="428540"/>
            </a:xfrm>
            <a:prstGeom prst="rect">
              <a:avLst/>
            </a:prstGeom>
            <a:solidFill>
              <a:srgbClr val="ECE0C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1BE27498-D267-4233-988D-787AB5359DC1}"/>
                </a:ext>
              </a:extLst>
            </p:cNvPr>
            <p:cNvSpPr/>
            <p:nvPr/>
          </p:nvSpPr>
          <p:spPr>
            <a:xfrm>
              <a:off x="832512" y="1761363"/>
              <a:ext cx="463865" cy="282868"/>
            </a:xfrm>
            <a:prstGeom prst="rect">
              <a:avLst/>
            </a:prstGeom>
            <a:solidFill>
              <a:srgbClr val="ECE0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1</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14" name="群組 13">
            <a:extLst>
              <a:ext uri="{FF2B5EF4-FFF2-40B4-BE49-F238E27FC236}">
                <a16:creationId xmlns:a16="http://schemas.microsoft.com/office/drawing/2014/main" id="{DC97AAE4-3D31-4EFA-A4B1-263D0FA1E945}"/>
              </a:ext>
            </a:extLst>
          </p:cNvPr>
          <p:cNvGrpSpPr/>
          <p:nvPr/>
        </p:nvGrpSpPr>
        <p:grpSpPr>
          <a:xfrm>
            <a:off x="832512" y="2387300"/>
            <a:ext cx="4237168" cy="584775"/>
            <a:chOff x="832512" y="2387300"/>
            <a:chExt cx="4237168" cy="584775"/>
          </a:xfrm>
        </p:grpSpPr>
        <p:sp>
          <p:nvSpPr>
            <p:cNvPr id="10" name="TextBox 6">
              <a:hlinkClick r:id="rId3" action="ppaction://hlinksldjump"/>
              <a:extLst>
                <a:ext uri="{FF2B5EF4-FFF2-40B4-BE49-F238E27FC236}">
                  <a16:creationId xmlns:a16="http://schemas.microsoft.com/office/drawing/2014/main" id="{092B7274-9257-469B-9A74-ECD370BE7AD0}"/>
                </a:ext>
              </a:extLst>
            </p:cNvPr>
            <p:cNvSpPr txBox="1"/>
            <p:nvPr/>
          </p:nvSpPr>
          <p:spPr>
            <a:xfrm>
              <a:off x="1449789" y="2387300"/>
              <a:ext cx="3619891" cy="584775"/>
            </a:xfrm>
            <a:prstGeom prst="rect">
              <a:avLst/>
            </a:prstGeom>
            <a:noFill/>
          </p:spPr>
          <p:txBody>
            <a:bodyPr vert="horz" wrap="square" rtlCol="0" anchor="ctr">
              <a:spAutoFit/>
            </a:bodyPr>
            <a:lstStyle/>
            <a:p>
              <a:r>
                <a:rPr lang="zh-TW" altLang="en-US" sz="3200" spc="400" dirty="0">
                  <a:solidFill>
                    <a:srgbClr val="231815"/>
                  </a:solidFill>
                  <a:latin typeface="微軟正黑體" panose="020B0604030504040204" pitchFamily="34" charset="-120"/>
                  <a:ea typeface="微軟正黑體" panose="020B0604030504040204" pitchFamily="34" charset="-120"/>
                </a:rPr>
                <a:t>寫作特色</a:t>
              </a:r>
            </a:p>
          </p:txBody>
        </p:sp>
        <p:sp>
          <p:nvSpPr>
            <p:cNvPr id="11" name="矩形 10">
              <a:extLst>
                <a:ext uri="{FF2B5EF4-FFF2-40B4-BE49-F238E27FC236}">
                  <a16:creationId xmlns:a16="http://schemas.microsoft.com/office/drawing/2014/main" id="{902108FB-A90B-4CA4-B4BC-DA07FAE26228}"/>
                </a:ext>
              </a:extLst>
            </p:cNvPr>
            <p:cNvSpPr/>
            <p:nvPr/>
          </p:nvSpPr>
          <p:spPr>
            <a:xfrm>
              <a:off x="832512" y="2466859"/>
              <a:ext cx="463865" cy="428540"/>
            </a:xfrm>
            <a:prstGeom prst="rect">
              <a:avLst/>
            </a:prstGeom>
            <a:solidFill>
              <a:srgbClr val="ECE0C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92507FB9-FEE7-4627-A7D2-BC66AA4786D2}"/>
                </a:ext>
              </a:extLst>
            </p:cNvPr>
            <p:cNvSpPr/>
            <p:nvPr/>
          </p:nvSpPr>
          <p:spPr>
            <a:xfrm>
              <a:off x="832512" y="2538254"/>
              <a:ext cx="463865" cy="282868"/>
            </a:xfrm>
            <a:prstGeom prst="rect">
              <a:avLst/>
            </a:prstGeom>
            <a:solidFill>
              <a:srgbClr val="ECE0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rgbClr val="715E4A"/>
                  </a:solidFill>
                  <a:latin typeface="微軟正黑體" panose="020B0604030504040204" pitchFamily="34" charset="-120"/>
                  <a:ea typeface="微軟正黑體" panose="020B0604030504040204" pitchFamily="34" charset="-120"/>
                </a:rPr>
                <a:t>２</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15" name="群組 14">
            <a:extLst>
              <a:ext uri="{FF2B5EF4-FFF2-40B4-BE49-F238E27FC236}">
                <a16:creationId xmlns:a16="http://schemas.microsoft.com/office/drawing/2014/main" id="{D3DCC347-C7A0-4F6C-A9F0-928B507866C4}"/>
              </a:ext>
            </a:extLst>
          </p:cNvPr>
          <p:cNvGrpSpPr/>
          <p:nvPr/>
        </p:nvGrpSpPr>
        <p:grpSpPr>
          <a:xfrm>
            <a:off x="832512" y="3164191"/>
            <a:ext cx="4237168" cy="584775"/>
            <a:chOff x="832512" y="3164191"/>
            <a:chExt cx="4237168" cy="584775"/>
          </a:xfrm>
        </p:grpSpPr>
        <p:sp>
          <p:nvSpPr>
            <p:cNvPr id="18" name="TextBox 6">
              <a:hlinkClick r:id="rId4" action="ppaction://hlinksldjump"/>
              <a:extLst>
                <a:ext uri="{FF2B5EF4-FFF2-40B4-BE49-F238E27FC236}">
                  <a16:creationId xmlns:a16="http://schemas.microsoft.com/office/drawing/2014/main" id="{56269D54-BC5E-4395-A438-BFF1D3CA54D1}"/>
                </a:ext>
              </a:extLst>
            </p:cNvPr>
            <p:cNvSpPr txBox="1"/>
            <p:nvPr/>
          </p:nvSpPr>
          <p:spPr>
            <a:xfrm>
              <a:off x="1449789" y="3164191"/>
              <a:ext cx="3619891" cy="584775"/>
            </a:xfrm>
            <a:prstGeom prst="rect">
              <a:avLst/>
            </a:prstGeom>
            <a:noFill/>
          </p:spPr>
          <p:txBody>
            <a:bodyPr vert="horz" wrap="square" rtlCol="0" anchor="ctr">
              <a:spAutoFit/>
            </a:bodyPr>
            <a:lstStyle/>
            <a:p>
              <a:r>
                <a:rPr lang="zh-TW" altLang="en-US" sz="3200" spc="400" dirty="0">
                  <a:solidFill>
                    <a:srgbClr val="231815"/>
                  </a:solidFill>
                  <a:latin typeface="微軟正黑體" panose="020B0604030504040204" pitchFamily="34" charset="-120"/>
                  <a:ea typeface="微軟正黑體" panose="020B0604030504040204" pitchFamily="34" charset="-120"/>
                </a:rPr>
                <a:t>評價與地位</a:t>
              </a:r>
            </a:p>
          </p:txBody>
        </p:sp>
        <p:sp>
          <p:nvSpPr>
            <p:cNvPr id="19" name="矩形 18">
              <a:extLst>
                <a:ext uri="{FF2B5EF4-FFF2-40B4-BE49-F238E27FC236}">
                  <a16:creationId xmlns:a16="http://schemas.microsoft.com/office/drawing/2014/main" id="{2693D31C-9C09-430D-96BA-AE1D98F35D05}"/>
                </a:ext>
              </a:extLst>
            </p:cNvPr>
            <p:cNvSpPr/>
            <p:nvPr/>
          </p:nvSpPr>
          <p:spPr>
            <a:xfrm>
              <a:off x="832512" y="3243750"/>
              <a:ext cx="463865" cy="428540"/>
            </a:xfrm>
            <a:prstGeom prst="rect">
              <a:avLst/>
            </a:prstGeom>
            <a:solidFill>
              <a:srgbClr val="ECE0C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1AD12472-3AB6-42BD-99CD-964F990FB2EB}"/>
                </a:ext>
              </a:extLst>
            </p:cNvPr>
            <p:cNvSpPr/>
            <p:nvPr/>
          </p:nvSpPr>
          <p:spPr>
            <a:xfrm>
              <a:off x="832512" y="3315145"/>
              <a:ext cx="463865" cy="282868"/>
            </a:xfrm>
            <a:prstGeom prst="rect">
              <a:avLst/>
            </a:prstGeom>
            <a:solidFill>
              <a:srgbClr val="ECE0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3</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16" name="群組 15">
            <a:extLst>
              <a:ext uri="{FF2B5EF4-FFF2-40B4-BE49-F238E27FC236}">
                <a16:creationId xmlns:a16="http://schemas.microsoft.com/office/drawing/2014/main" id="{EA8290B2-9E1C-4774-AAD3-B674A8B2D577}"/>
              </a:ext>
            </a:extLst>
          </p:cNvPr>
          <p:cNvGrpSpPr/>
          <p:nvPr/>
        </p:nvGrpSpPr>
        <p:grpSpPr>
          <a:xfrm>
            <a:off x="832512" y="3941082"/>
            <a:ext cx="5036025" cy="584775"/>
            <a:chOff x="832512" y="3941082"/>
            <a:chExt cx="5036025" cy="584775"/>
          </a:xfrm>
        </p:grpSpPr>
        <p:sp>
          <p:nvSpPr>
            <p:cNvPr id="22" name="TextBox 6">
              <a:hlinkClick r:id="rId5" action="ppaction://hlinksldjump"/>
              <a:extLst>
                <a:ext uri="{FF2B5EF4-FFF2-40B4-BE49-F238E27FC236}">
                  <a16:creationId xmlns:a16="http://schemas.microsoft.com/office/drawing/2014/main" id="{C4779685-C4D5-4D0E-B682-CFB6F27838A0}"/>
                </a:ext>
              </a:extLst>
            </p:cNvPr>
            <p:cNvSpPr txBox="1"/>
            <p:nvPr/>
          </p:nvSpPr>
          <p:spPr>
            <a:xfrm>
              <a:off x="1449789" y="3941082"/>
              <a:ext cx="4418748" cy="584775"/>
            </a:xfrm>
            <a:prstGeom prst="rect">
              <a:avLst/>
            </a:prstGeom>
            <a:noFill/>
          </p:spPr>
          <p:txBody>
            <a:bodyPr vert="horz" wrap="square" rtlCol="0" anchor="ctr">
              <a:spAutoFit/>
            </a:bodyPr>
            <a:lstStyle/>
            <a:p>
              <a:r>
                <a:rPr lang="zh-TW" altLang="en-US" sz="3200" spc="400" dirty="0">
                  <a:solidFill>
                    <a:srgbClr val="231815"/>
                  </a:solidFill>
                  <a:latin typeface="微軟正黑體" panose="020B0604030504040204" pitchFamily="34" charset="-120"/>
                  <a:ea typeface="微軟正黑體" panose="020B0604030504040204" pitchFamily="34" charset="-120"/>
                </a:rPr>
                <a:t>您所不知道的徐國能</a:t>
              </a:r>
            </a:p>
          </p:txBody>
        </p:sp>
        <p:sp>
          <p:nvSpPr>
            <p:cNvPr id="23" name="矩形 22">
              <a:extLst>
                <a:ext uri="{FF2B5EF4-FFF2-40B4-BE49-F238E27FC236}">
                  <a16:creationId xmlns:a16="http://schemas.microsoft.com/office/drawing/2014/main" id="{F2B2616D-F320-4199-B54B-B3E3CC36A7EC}"/>
                </a:ext>
              </a:extLst>
            </p:cNvPr>
            <p:cNvSpPr/>
            <p:nvPr/>
          </p:nvSpPr>
          <p:spPr>
            <a:xfrm>
              <a:off x="832512" y="4020641"/>
              <a:ext cx="463865" cy="428540"/>
            </a:xfrm>
            <a:prstGeom prst="rect">
              <a:avLst/>
            </a:prstGeom>
            <a:solidFill>
              <a:srgbClr val="ECE0C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79C156D5-EB50-4A7F-AD91-F607D823F8EA}"/>
                </a:ext>
              </a:extLst>
            </p:cNvPr>
            <p:cNvSpPr/>
            <p:nvPr/>
          </p:nvSpPr>
          <p:spPr>
            <a:xfrm>
              <a:off x="832512" y="4092036"/>
              <a:ext cx="463865" cy="282868"/>
            </a:xfrm>
            <a:prstGeom prst="rect">
              <a:avLst/>
            </a:prstGeom>
            <a:solidFill>
              <a:srgbClr val="ECE0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4</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72685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曾先生未明言第九味的真義，留下想像空間。</a:t>
            </a:r>
          </a:p>
        </p:txBody>
      </p:sp>
      <p:sp>
        <p:nvSpPr>
          <p:cNvPr id="3" name="矩形 2">
            <a:extLst>
              <a:ext uri="{FF2B5EF4-FFF2-40B4-BE49-F238E27FC236}">
                <a16:creationId xmlns:a16="http://schemas.microsoft.com/office/drawing/2014/main" id="{355C2655-6A8A-429C-AA09-7A9690928D39}"/>
              </a:ext>
            </a:extLst>
          </p:cNvPr>
          <p:cNvSpPr/>
          <p:nvPr/>
        </p:nvSpPr>
        <p:spPr>
          <a:xfrm>
            <a:off x="1" y="115613"/>
            <a:ext cx="4140000"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第十三段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638167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1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作者由閱讀發現：學問不僅存在於飲食中，天地間皆是學問，呼應曾先生所言「在尋常處中的不尋常」。作者沒有分享自己對於第九味的想法，或是可能有很多種想法，在留白之處憑添了第九味的奧妙。</a:t>
            </a:r>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2" name="矩形 1">
            <a:extLst>
              <a:ext uri="{FF2B5EF4-FFF2-40B4-BE49-F238E27FC236}">
                <a16:creationId xmlns:a16="http://schemas.microsoft.com/office/drawing/2014/main" id="{0749D48B-07C2-485E-86B0-210B1DFD26CB}"/>
              </a:ext>
            </a:extLst>
          </p:cNvPr>
          <p:cNvSpPr/>
          <p:nvPr/>
        </p:nvSpPr>
        <p:spPr>
          <a:xfrm>
            <a:off x="1" y="115613"/>
            <a:ext cx="4140000"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extBox 6">
            <a:extLst>
              <a:ext uri="{FF2B5EF4-FFF2-40B4-BE49-F238E27FC236}">
                <a16:creationId xmlns:a16="http://schemas.microsoft.com/office/drawing/2014/main" id="{80C35F61-27BE-4AB3-8006-7B67E87BF034}"/>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第十三段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4" name="文本框 328">
            <a:hlinkClick r:id="rId2" action="ppaction://hlinksldjump"/>
            <a:extLst>
              <a:ext uri="{FF2B5EF4-FFF2-40B4-BE49-F238E27FC236}">
                <a16:creationId xmlns:a16="http://schemas.microsoft.com/office/drawing/2014/main" id="{37A653BE-A466-4BAC-9B41-7CFEAD74B31D}"/>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5" name="文本框 328">
            <a:hlinkClick r:id="rId3" action="ppaction://hlinksldjump"/>
            <a:extLst>
              <a:ext uri="{FF2B5EF4-FFF2-40B4-BE49-F238E27FC236}">
                <a16:creationId xmlns:a16="http://schemas.microsoft.com/office/drawing/2014/main" id="{25397AD6-7D32-4A95-A7B9-D7B9FC194992}"/>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038832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85675933-06D7-4D4C-896E-B603D7C461D9}"/>
              </a:ext>
            </a:extLst>
          </p:cNvPr>
          <p:cNvGrpSpPr/>
          <p:nvPr/>
        </p:nvGrpSpPr>
        <p:grpSpPr>
          <a:xfrm>
            <a:off x="2762610" y="1389399"/>
            <a:ext cx="3618781" cy="718885"/>
            <a:chOff x="1323975" y="1828800"/>
            <a:chExt cx="3618781" cy="718885"/>
          </a:xfrm>
        </p:grpSpPr>
        <p:sp>
          <p:nvSpPr>
            <p:cNvPr id="3" name="矩形 2">
              <a:extLst>
                <a:ext uri="{FF2B5EF4-FFF2-40B4-BE49-F238E27FC236}">
                  <a16:creationId xmlns:a16="http://schemas.microsoft.com/office/drawing/2014/main" id="{9822CEC3-76E3-4686-9237-64C448588883}"/>
                </a:ext>
              </a:extLst>
            </p:cNvPr>
            <p:cNvSpPr/>
            <p:nvPr/>
          </p:nvSpPr>
          <p:spPr>
            <a:xfrm>
              <a:off x="1323975" y="1828800"/>
              <a:ext cx="700088" cy="718885"/>
            </a:xfrm>
            <a:prstGeom prst="rect">
              <a:avLst/>
            </a:prstGeom>
            <a:solidFill>
              <a:srgbClr val="C687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solidFill>
                    <a:schemeClr val="bg1"/>
                  </a:solidFill>
                  <a:latin typeface="微軟正黑體" panose="020B0604030504040204" pitchFamily="34" charset="-120"/>
                  <a:ea typeface="微軟正黑體" panose="020B0604030504040204" pitchFamily="34" charset="-120"/>
                </a:rPr>
                <a:t>5</a:t>
              </a:r>
              <a:endParaRPr lang="zh-CN" altLang="en-US" sz="40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2122410C-47BF-441D-9A67-1ABB6B31ECDB}"/>
                </a:ext>
              </a:extLst>
            </p:cNvPr>
            <p:cNvSpPr txBox="1"/>
            <p:nvPr/>
          </p:nvSpPr>
          <p:spPr>
            <a:xfrm>
              <a:off x="2143125" y="1834299"/>
              <a:ext cx="2799631" cy="707886"/>
            </a:xfrm>
            <a:prstGeom prst="rect">
              <a:avLst/>
            </a:prstGeom>
            <a:noFill/>
          </p:spPr>
          <p:txBody>
            <a:bodyPr wrap="square" rtlCol="0">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問題與討論</a:t>
              </a:r>
            </a:p>
          </p:txBody>
        </p:sp>
      </p:grpSp>
      <p:sp>
        <p:nvSpPr>
          <p:cNvPr id="5" name="矩形 4">
            <a:hlinkClick r:id="rId2" action="ppaction://hlinksldjump"/>
            <a:extLst>
              <a:ext uri="{FF2B5EF4-FFF2-40B4-BE49-F238E27FC236}">
                <a16:creationId xmlns:a16="http://schemas.microsoft.com/office/drawing/2014/main" id="{B99042FE-4419-44FC-925F-F2D41C6D278A}"/>
              </a:ext>
            </a:extLst>
          </p:cNvPr>
          <p:cNvSpPr/>
          <p:nvPr/>
        </p:nvSpPr>
        <p:spPr>
          <a:xfrm>
            <a:off x="3054237" y="2517160"/>
            <a:ext cx="700088" cy="718885"/>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solidFill>
                  <a:srgbClr val="715E4A"/>
                </a:solidFill>
                <a:latin typeface="微軟正黑體" panose="020B0604030504040204" pitchFamily="34" charset="-120"/>
                <a:ea typeface="微軟正黑體" panose="020B0604030504040204" pitchFamily="34" charset="-120"/>
              </a:rPr>
              <a:t>1</a:t>
            </a:r>
            <a:endParaRPr lang="zh-CN" altLang="en-US" sz="4000" dirty="0">
              <a:solidFill>
                <a:srgbClr val="715E4A"/>
              </a:solidFill>
              <a:latin typeface="微軟正黑體" panose="020B0604030504040204" pitchFamily="34" charset="-120"/>
              <a:ea typeface="微軟正黑體" panose="020B0604030504040204" pitchFamily="34" charset="-120"/>
            </a:endParaRPr>
          </a:p>
        </p:txBody>
      </p:sp>
      <p:sp>
        <p:nvSpPr>
          <p:cNvPr id="6" name="矩形 5">
            <a:hlinkClick r:id="rId3" action="ppaction://hlinksldjump"/>
            <a:extLst>
              <a:ext uri="{FF2B5EF4-FFF2-40B4-BE49-F238E27FC236}">
                <a16:creationId xmlns:a16="http://schemas.microsoft.com/office/drawing/2014/main" id="{06607848-19CF-488B-98B1-707A10460FC1}"/>
              </a:ext>
            </a:extLst>
          </p:cNvPr>
          <p:cNvSpPr/>
          <p:nvPr/>
        </p:nvSpPr>
        <p:spPr>
          <a:xfrm>
            <a:off x="4221956" y="2517160"/>
            <a:ext cx="700088" cy="718885"/>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solidFill>
                  <a:srgbClr val="715E4A"/>
                </a:solidFill>
                <a:latin typeface="微軟正黑體" panose="020B0604030504040204" pitchFamily="34" charset="-120"/>
                <a:ea typeface="微軟正黑體" panose="020B0604030504040204" pitchFamily="34" charset="-120"/>
              </a:rPr>
              <a:t>2</a:t>
            </a:r>
            <a:endParaRPr lang="zh-CN" altLang="en-US" sz="4000" dirty="0">
              <a:solidFill>
                <a:srgbClr val="715E4A"/>
              </a:solidFill>
              <a:latin typeface="微軟正黑體" panose="020B0604030504040204" pitchFamily="34" charset="-120"/>
              <a:ea typeface="微軟正黑體" panose="020B0604030504040204" pitchFamily="34" charset="-120"/>
            </a:endParaRPr>
          </a:p>
        </p:txBody>
      </p:sp>
      <p:sp>
        <p:nvSpPr>
          <p:cNvPr id="7" name="矩形 6">
            <a:hlinkClick r:id="rId4" action="ppaction://hlinksldjump"/>
            <a:extLst>
              <a:ext uri="{FF2B5EF4-FFF2-40B4-BE49-F238E27FC236}">
                <a16:creationId xmlns:a16="http://schemas.microsoft.com/office/drawing/2014/main" id="{7F5242DB-EBC3-4E8C-823E-F3BB62AFC1E0}"/>
              </a:ext>
            </a:extLst>
          </p:cNvPr>
          <p:cNvSpPr/>
          <p:nvPr/>
        </p:nvSpPr>
        <p:spPr>
          <a:xfrm>
            <a:off x="5389675" y="2517160"/>
            <a:ext cx="700088" cy="718885"/>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solidFill>
                  <a:srgbClr val="715E4A"/>
                </a:solidFill>
                <a:latin typeface="微軟正黑體" panose="020B0604030504040204" pitchFamily="34" charset="-120"/>
                <a:ea typeface="微軟正黑體" panose="020B0604030504040204" pitchFamily="34" charset="-120"/>
              </a:rPr>
              <a:t>3</a:t>
            </a:r>
            <a:endParaRPr lang="zh-CN" altLang="en-US" sz="4000" dirty="0">
              <a:solidFill>
                <a:srgbClr val="715E4A"/>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51875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8">
            <a:hlinkClick r:id="rId2" action="ppaction://hlinksldjump"/>
            <a:extLst>
              <a:ext uri="{FF2B5EF4-FFF2-40B4-BE49-F238E27FC236}">
                <a16:creationId xmlns:a16="http://schemas.microsoft.com/office/drawing/2014/main" id="{8B787B1A-B6C8-4A73-B577-15928346152B}"/>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9" name="文字方塊 8">
            <a:extLst>
              <a:ext uri="{FF2B5EF4-FFF2-40B4-BE49-F238E27FC236}">
                <a16:creationId xmlns:a16="http://schemas.microsoft.com/office/drawing/2014/main" id="{D9557E48-2A62-478A-8B2C-5EF6801BA297}"/>
              </a:ext>
            </a:extLst>
          </p:cNvPr>
          <p:cNvSpPr txBox="1">
            <a:spLocks noChangeArrowheads="1"/>
          </p:cNvSpPr>
          <p:nvPr/>
        </p:nvSpPr>
        <p:spPr bwMode="auto">
          <a:xfrm>
            <a:off x="369194" y="395380"/>
            <a:ext cx="817875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en-US" altLang="zh-TW" sz="2800" b="0" dirty="0" smtClean="0"/>
              <a:t>〈</a:t>
            </a:r>
            <a:r>
              <a:rPr lang="zh-TW" altLang="en-US" sz="2800" b="0" dirty="0" smtClean="0"/>
              <a:t>樂</a:t>
            </a:r>
            <a:r>
              <a:rPr lang="zh-TW" altLang="en-US" sz="2800" b="0" dirty="0"/>
              <a:t>遊園</a:t>
            </a:r>
            <a:r>
              <a:rPr lang="zh-TW" altLang="en-US" sz="2800" b="0" dirty="0" smtClean="0"/>
              <a:t>歌</a:t>
            </a:r>
            <a:r>
              <a:rPr lang="en-US" altLang="zh-TW" sz="2800" b="0" dirty="0" smtClean="0"/>
              <a:t>〉</a:t>
            </a:r>
            <a:r>
              <a:rPr lang="zh-TW" altLang="en-US" sz="2800" b="0" dirty="0" smtClean="0"/>
              <a:t>在</a:t>
            </a:r>
            <a:r>
              <a:rPr lang="zh-TW" altLang="en-US" sz="2800" b="0" dirty="0"/>
              <a:t>本文中共出現四次，各具有什麼意義與作用？</a:t>
            </a:r>
          </a:p>
        </p:txBody>
      </p:sp>
      <p:sp>
        <p:nvSpPr>
          <p:cNvPr id="13" name="文本框 328">
            <a:hlinkClick r:id="rId3" action="ppaction://hlinksldjump"/>
            <a:extLst>
              <a:ext uri="{FF2B5EF4-FFF2-40B4-BE49-F238E27FC236}">
                <a16:creationId xmlns:a16="http://schemas.microsoft.com/office/drawing/2014/main" id="{C91A5E18-43CA-4B0A-AB66-3E38611C5139}"/>
              </a:ext>
            </a:extLst>
          </p:cNvPr>
          <p:cNvSpPr txBox="1"/>
          <p:nvPr/>
        </p:nvSpPr>
        <p:spPr>
          <a:xfrm>
            <a:off x="460713" y="115613"/>
            <a:ext cx="736716"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16" name="文本框 328">
            <a:hlinkClick r:id="rId4" action="ppaction://hlinksldjump"/>
            <a:extLst>
              <a:ext uri="{FF2B5EF4-FFF2-40B4-BE49-F238E27FC236}">
                <a16:creationId xmlns:a16="http://schemas.microsoft.com/office/drawing/2014/main" id="{F11F9046-42B6-42AF-ABE4-711664E3D10D}"/>
              </a:ext>
            </a:extLst>
          </p:cNvPr>
          <p:cNvSpPr txBox="1"/>
          <p:nvPr/>
        </p:nvSpPr>
        <p:spPr>
          <a:xfrm>
            <a:off x="1288948"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graphicFrame>
        <p:nvGraphicFramePr>
          <p:cNvPr id="14" name="表格 13">
            <a:extLst>
              <a:ext uri="{FF2B5EF4-FFF2-40B4-BE49-F238E27FC236}">
                <a16:creationId xmlns:a16="http://schemas.microsoft.com/office/drawing/2014/main" id="{F2C6E540-BC41-4DF7-8349-ADDAD269D3E1}"/>
              </a:ext>
            </a:extLst>
          </p:cNvPr>
          <p:cNvGraphicFramePr>
            <a:graphicFrameLocks noGrp="1"/>
          </p:cNvGraphicFramePr>
          <p:nvPr>
            <p:extLst>
              <p:ext uri="{D42A27DB-BD31-4B8C-83A1-F6EECF244321}">
                <p14:modId xmlns:p14="http://schemas.microsoft.com/office/powerpoint/2010/main" val="2418341862"/>
              </p:ext>
            </p:extLst>
          </p:nvPr>
        </p:nvGraphicFramePr>
        <p:xfrm>
          <a:off x="460712" y="1475035"/>
          <a:ext cx="8188835" cy="3078480"/>
        </p:xfrm>
        <a:graphic>
          <a:graphicData uri="http://schemas.openxmlformats.org/drawingml/2006/table">
            <a:tbl>
              <a:tblPr firstRow="1" bandRow="1">
                <a:tableStyleId>{5C22544A-7EE6-4342-B048-85BDC9FD1C3A}</a:tableStyleId>
              </a:tblPr>
              <a:tblGrid>
                <a:gridCol w="2519555">
                  <a:extLst>
                    <a:ext uri="{9D8B030D-6E8A-4147-A177-3AD203B41FA5}">
                      <a16:colId xmlns:a16="http://schemas.microsoft.com/office/drawing/2014/main" val="626480026"/>
                    </a:ext>
                  </a:extLst>
                </a:gridCol>
                <a:gridCol w="2458720">
                  <a:extLst>
                    <a:ext uri="{9D8B030D-6E8A-4147-A177-3AD203B41FA5}">
                      <a16:colId xmlns:a16="http://schemas.microsoft.com/office/drawing/2014/main" val="636784142"/>
                    </a:ext>
                  </a:extLst>
                </a:gridCol>
                <a:gridCol w="3210560">
                  <a:extLst>
                    <a:ext uri="{9D8B030D-6E8A-4147-A177-3AD203B41FA5}">
                      <a16:colId xmlns:a16="http://schemas.microsoft.com/office/drawing/2014/main" val="3832308648"/>
                    </a:ext>
                  </a:extLst>
                </a:gridCol>
              </a:tblGrid>
              <a:tr h="416058">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出現的場景</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意義</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作用</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644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作者小時候放學，將書包往那幅金光閃閃的</a:t>
                      </a:r>
                      <a:r>
                        <a:rPr lang="zh-TW" altLang="en-US" sz="2800" dirty="0" smtClean="0">
                          <a:solidFill>
                            <a:srgbClr val="FF0000"/>
                          </a:solidFill>
                          <a:latin typeface="微軟正黑體" panose="020B0604030504040204" pitchFamily="34" charset="-120"/>
                          <a:ea typeface="微軟正黑體" panose="020B0604030504040204" pitchFamily="34" charset="-120"/>
                        </a:rPr>
                        <a:t>「</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樂</a:t>
                      </a:r>
                      <a:r>
                        <a:rPr lang="zh-TW" altLang="en-US" sz="2800" dirty="0">
                          <a:solidFill>
                            <a:srgbClr val="FF0000"/>
                          </a:solidFill>
                          <a:latin typeface="微軟正黑體" panose="020B0604030504040204" pitchFamily="34" charset="-120"/>
                          <a:ea typeface="微軟正黑體" panose="020B0604030504040204" pitchFamily="34" charset="-120"/>
                        </a:rPr>
                        <a:t>遊園</a:t>
                      </a:r>
                      <a:r>
                        <a:rPr lang="zh-TW" altLang="en-US" sz="2800" dirty="0" smtClean="0">
                          <a:solidFill>
                            <a:srgbClr val="FF0000"/>
                          </a:solidFill>
                          <a:latin typeface="微軟正黑體" panose="020B0604030504040204" pitchFamily="34" charset="-120"/>
                          <a:ea typeface="微軟正黑體" panose="020B0604030504040204" pitchFamily="34" charset="-120"/>
                        </a:rPr>
                        <a:t>歌</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下一</a:t>
                      </a:r>
                      <a:r>
                        <a:rPr lang="zh-TW" altLang="en-US" sz="2800" dirty="0" smtClean="0">
                          <a:solidFill>
                            <a:srgbClr val="FF0000"/>
                          </a:solidFill>
                          <a:latin typeface="微軟正黑體" panose="020B0604030504040204" pitchFamily="34" charset="-120"/>
                          <a:ea typeface="微軟正黑體" panose="020B0604030504040204" pitchFamily="34" charset="-120"/>
                        </a:rPr>
                        <a:t>丟。</a:t>
                      </a:r>
                      <a:endParaRPr lang="zh-TW" altLang="en-US" sz="2800" dirty="0">
                        <a:solidFill>
                          <a:srgbClr val="FF0000"/>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以餐廳壁上金光閃閃的</a:t>
                      </a:r>
                      <a:r>
                        <a:rPr lang="zh-TW" altLang="en-US" sz="2800" dirty="0" smtClean="0">
                          <a:solidFill>
                            <a:srgbClr val="FF0000"/>
                          </a:solidFill>
                          <a:latin typeface="微軟正黑體" panose="020B0604030504040204" pitchFamily="34" charset="-120"/>
                          <a:ea typeface="微軟正黑體" panose="020B0604030504040204" pitchFamily="34" charset="-120"/>
                        </a:rPr>
                        <a:t>「</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樂遊園歌</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，象徵著餐廳原來的</a:t>
                      </a:r>
                      <a:r>
                        <a:rPr lang="zh-TW" altLang="en-US" sz="2800" dirty="0" smtClean="0">
                          <a:solidFill>
                            <a:srgbClr val="FF0000"/>
                          </a:solidFill>
                          <a:latin typeface="微軟正黑體" panose="020B0604030504040204" pitchFamily="34" charset="-120"/>
                          <a:ea typeface="微軟正黑體" panose="020B0604030504040204" pitchFamily="34" charset="-120"/>
                        </a:rPr>
                        <a:t>興盛。</a:t>
                      </a:r>
                      <a:endParaRPr lang="zh-TW" altLang="en-US" sz="2800" dirty="0">
                        <a:solidFill>
                          <a:srgbClr val="FF0000"/>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indent="0" algn="l">
                        <a:lnSpc>
                          <a:spcPct val="10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作者放學喜歡往廚房跑，因而與曾先生有互動，為後文記錄曾先生的話埋下</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伏筆。</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1038955198"/>
                  </a:ext>
                </a:extLst>
              </a:tr>
            </a:tbl>
          </a:graphicData>
        </a:graphic>
      </p:graphicFrame>
      <p:sp>
        <p:nvSpPr>
          <p:cNvPr id="10" name="文本框 328">
            <a:hlinkClick r:id="rId5" action="ppaction://hlinksldjump"/>
            <a:extLst>
              <a:ext uri="{FF2B5EF4-FFF2-40B4-BE49-F238E27FC236}">
                <a16:creationId xmlns:a16="http://schemas.microsoft.com/office/drawing/2014/main" id="{F11F9046-42B6-42AF-ABE4-711664E3D10D}"/>
              </a:ext>
            </a:extLst>
          </p:cNvPr>
          <p:cNvSpPr txBox="1"/>
          <p:nvPr/>
        </p:nvSpPr>
        <p:spPr>
          <a:xfrm>
            <a:off x="2117183"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smtClean="0"/>
              <a:t>問題</a:t>
            </a:r>
            <a:r>
              <a:rPr lang="en-US" altLang="zh-TW" dirty="0"/>
              <a:t>3</a:t>
            </a:r>
            <a:endParaRPr lang="en-US" altLang="zh-TW" dirty="0" smtClean="0"/>
          </a:p>
        </p:txBody>
      </p:sp>
      <p:sp>
        <p:nvSpPr>
          <p:cNvPr id="12" name="箭號: 向右 5">
            <a:hlinkClick r:id="rId6" action="ppaction://hlinksldjump"/>
            <a:extLst>
              <a:ext uri="{FF2B5EF4-FFF2-40B4-BE49-F238E27FC236}">
                <a16:creationId xmlns:a16="http://schemas.microsoft.com/office/drawing/2014/main" id="{35A3CCFD-3ED2-4A66-B941-A3431E7FBC04}"/>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右 6">
            <a:extLst>
              <a:ext uri="{FF2B5EF4-FFF2-40B4-BE49-F238E27FC236}">
                <a16:creationId xmlns:a16="http://schemas.microsoft.com/office/drawing/2014/main" id="{09345D14-3705-4536-B3D2-B0BF609D4A9F}"/>
              </a:ext>
            </a:extLst>
          </p:cNvPr>
          <p:cNvSpPr/>
          <p:nvPr/>
        </p:nvSpPr>
        <p:spPr>
          <a:xfrm flipH="1">
            <a:off x="7505656"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2558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8">
            <a:hlinkClick r:id="rId2" action="ppaction://hlinksldjump"/>
            <a:extLst>
              <a:ext uri="{FF2B5EF4-FFF2-40B4-BE49-F238E27FC236}">
                <a16:creationId xmlns:a16="http://schemas.microsoft.com/office/drawing/2014/main" id="{8B787B1A-B6C8-4A73-B577-15928346152B}"/>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graphicFrame>
        <p:nvGraphicFramePr>
          <p:cNvPr id="14" name="表格 13">
            <a:extLst>
              <a:ext uri="{FF2B5EF4-FFF2-40B4-BE49-F238E27FC236}">
                <a16:creationId xmlns:a16="http://schemas.microsoft.com/office/drawing/2014/main" id="{F2C6E540-BC41-4DF7-8349-ADDAD269D3E1}"/>
              </a:ext>
            </a:extLst>
          </p:cNvPr>
          <p:cNvGraphicFramePr>
            <a:graphicFrameLocks noGrp="1"/>
          </p:cNvGraphicFramePr>
          <p:nvPr>
            <p:extLst>
              <p:ext uri="{D42A27DB-BD31-4B8C-83A1-F6EECF244321}">
                <p14:modId xmlns:p14="http://schemas.microsoft.com/office/powerpoint/2010/main" val="1438205212"/>
              </p:ext>
            </p:extLst>
          </p:nvPr>
        </p:nvGraphicFramePr>
        <p:xfrm>
          <a:off x="460712" y="526768"/>
          <a:ext cx="8188835" cy="3505200"/>
        </p:xfrm>
        <a:graphic>
          <a:graphicData uri="http://schemas.openxmlformats.org/drawingml/2006/table">
            <a:tbl>
              <a:tblPr firstRow="1" bandRow="1">
                <a:tableStyleId>{5C22544A-7EE6-4342-B048-85BDC9FD1C3A}</a:tableStyleId>
              </a:tblPr>
              <a:tblGrid>
                <a:gridCol w="2580515">
                  <a:extLst>
                    <a:ext uri="{9D8B030D-6E8A-4147-A177-3AD203B41FA5}">
                      <a16:colId xmlns:a16="http://schemas.microsoft.com/office/drawing/2014/main" val="626480026"/>
                    </a:ext>
                  </a:extLst>
                </a:gridCol>
                <a:gridCol w="3989493">
                  <a:extLst>
                    <a:ext uri="{9D8B030D-6E8A-4147-A177-3AD203B41FA5}">
                      <a16:colId xmlns:a16="http://schemas.microsoft.com/office/drawing/2014/main" val="636784142"/>
                    </a:ext>
                  </a:extLst>
                </a:gridCol>
                <a:gridCol w="1618827">
                  <a:extLst>
                    <a:ext uri="{9D8B030D-6E8A-4147-A177-3AD203B41FA5}">
                      <a16:colId xmlns:a16="http://schemas.microsoft.com/office/drawing/2014/main" val="3832308648"/>
                    </a:ext>
                  </a:extLst>
                </a:gridCol>
              </a:tblGrid>
              <a:tr h="416058">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出現的場景</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意義</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作用</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71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smtClean="0">
                          <a:solidFill>
                            <a:srgbClr val="FF0000"/>
                          </a:solidFill>
                          <a:latin typeface="微軟正黑體" panose="020B0604030504040204" pitchFamily="34" charset="-120"/>
                          <a:ea typeface="微軟正黑體" panose="020B0604030504040204" pitchFamily="34" charset="-120"/>
                        </a:rPr>
                        <a:t>作者於澎湖偶遇曾先生， 引用：「</a:t>
                      </a:r>
                      <a:r>
                        <a:rPr lang="en-US" altLang="zh-TW" sz="2800" dirty="0" smtClean="0">
                          <a:solidFill>
                            <a:srgbClr val="FF0000"/>
                          </a:solidFill>
                          <a:latin typeface="微軟正黑體" panose="020B0604030504040204" pitchFamily="34" charset="-120"/>
                          <a:ea typeface="微軟正黑體" panose="020B0604030504040204" pitchFamily="34" charset="-120"/>
                        </a:rPr>
                        <a:t> </a:t>
                      </a:r>
                      <a:r>
                        <a:rPr lang="zh-TW" altLang="en-US" sz="2800" dirty="0" smtClean="0">
                          <a:solidFill>
                            <a:srgbClr val="FF0000"/>
                          </a:solidFill>
                          <a:latin typeface="微軟正黑體" panose="020B0604030504040204" pitchFamily="34" charset="-120"/>
                          <a:ea typeface="微軟正黑體" panose="020B0604030504040204" pitchFamily="34" charset="-120"/>
                        </a:rPr>
                        <a:t>樂遊古園崒森爽」等四句。</a:t>
                      </a:r>
                      <a:endParaRPr lang="zh-TW" altLang="en-US" sz="2800" dirty="0">
                        <a:solidFill>
                          <a:srgbClr val="FF0000"/>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作者聽曾先生談論味覺的道理，彷彿回到</a:t>
                      </a:r>
                      <a:r>
                        <a:rPr lang="zh-TW" altLang="en-US" sz="2800" dirty="0" smtClean="0">
                          <a:solidFill>
                            <a:srgbClr val="FF0000"/>
                          </a:solidFill>
                          <a:latin typeface="微軟正黑體" panose="020B0604030504040204" pitchFamily="34" charset="-120"/>
                          <a:ea typeface="微軟正黑體" panose="020B0604030504040204" pitchFamily="34" charset="-120"/>
                        </a:rPr>
                        <a:t>往日曾先生</a:t>
                      </a:r>
                      <a:r>
                        <a:rPr lang="zh-TW" altLang="en-US" sz="2800" dirty="0">
                          <a:solidFill>
                            <a:srgbClr val="FF0000"/>
                          </a:solidFill>
                          <a:latin typeface="微軟正黑體" panose="020B0604030504040204" pitchFamily="34" charset="-120"/>
                          <a:ea typeface="微軟正黑體" panose="020B0604030504040204" pitchFamily="34" charset="-120"/>
                        </a:rPr>
                        <a:t>名聲鼎盛之時。他的地位極高，似乎俯瞰著眾人與廚師們，品管著一道道菜餚，備受</a:t>
                      </a:r>
                      <a:r>
                        <a:rPr lang="zh-TW" altLang="en-US" sz="2800" dirty="0" smtClean="0">
                          <a:solidFill>
                            <a:srgbClr val="FF0000"/>
                          </a:solidFill>
                          <a:latin typeface="微軟正黑體" panose="020B0604030504040204" pitchFamily="34" charset="-120"/>
                          <a:ea typeface="微軟正黑體" panose="020B0604030504040204" pitchFamily="34" charset="-120"/>
                        </a:rPr>
                        <a:t>景仰。</a:t>
                      </a:r>
                      <a:endParaRPr lang="zh-TW" altLang="en-US" sz="2800" dirty="0">
                        <a:solidFill>
                          <a:srgbClr val="FF0000"/>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indent="0" algn="l">
                        <a:lnSpc>
                          <a:spcPct val="10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想起過往的盛景，為下文的對比做鋪墊，以強調</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落差。</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2405363042"/>
                  </a:ext>
                </a:extLst>
              </a:tr>
            </a:tbl>
          </a:graphicData>
        </a:graphic>
      </p:graphicFrame>
      <p:sp>
        <p:nvSpPr>
          <p:cNvPr id="3" name="文本框 328">
            <a:hlinkClick r:id="rId3" action="ppaction://hlinksldjump"/>
            <a:extLst>
              <a:ext uri="{FF2B5EF4-FFF2-40B4-BE49-F238E27FC236}">
                <a16:creationId xmlns:a16="http://schemas.microsoft.com/office/drawing/2014/main" id="{EE620BF7-3482-4BA5-B258-B18E9C19B103}"/>
              </a:ext>
            </a:extLst>
          </p:cNvPr>
          <p:cNvSpPr txBox="1"/>
          <p:nvPr/>
        </p:nvSpPr>
        <p:spPr>
          <a:xfrm>
            <a:off x="460713" y="115613"/>
            <a:ext cx="736716"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4" name="文本框 328">
            <a:hlinkClick r:id="rId4" action="ppaction://hlinksldjump"/>
            <a:extLst>
              <a:ext uri="{FF2B5EF4-FFF2-40B4-BE49-F238E27FC236}">
                <a16:creationId xmlns:a16="http://schemas.microsoft.com/office/drawing/2014/main" id="{8AC3B0B4-3712-49CC-AA1D-E0B4130213CF}"/>
              </a:ext>
            </a:extLst>
          </p:cNvPr>
          <p:cNvSpPr txBox="1"/>
          <p:nvPr/>
        </p:nvSpPr>
        <p:spPr>
          <a:xfrm>
            <a:off x="1288948"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5" name="箭號: 向右 5">
            <a:hlinkClick r:id="rId5" action="ppaction://hlinksldjump"/>
            <a:extLst>
              <a:ext uri="{FF2B5EF4-FFF2-40B4-BE49-F238E27FC236}">
                <a16:creationId xmlns:a16="http://schemas.microsoft.com/office/drawing/2014/main" id="{59984C0A-A139-40A2-B12B-965388839EBD}"/>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右 6">
            <a:hlinkClick r:id="rId3" action="ppaction://hlinksldjump"/>
            <a:extLst>
              <a:ext uri="{FF2B5EF4-FFF2-40B4-BE49-F238E27FC236}">
                <a16:creationId xmlns:a16="http://schemas.microsoft.com/office/drawing/2014/main" id="{ADC96615-B0E4-4DC1-A35F-D9A16BC99391}"/>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本框 328">
            <a:hlinkClick r:id="rId6" action="ppaction://hlinksldjump"/>
            <a:extLst>
              <a:ext uri="{FF2B5EF4-FFF2-40B4-BE49-F238E27FC236}">
                <a16:creationId xmlns:a16="http://schemas.microsoft.com/office/drawing/2014/main" id="{F11F9046-42B6-42AF-ABE4-711664E3D10D}"/>
              </a:ext>
            </a:extLst>
          </p:cNvPr>
          <p:cNvSpPr txBox="1"/>
          <p:nvPr/>
        </p:nvSpPr>
        <p:spPr>
          <a:xfrm>
            <a:off x="2117183"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smtClean="0"/>
              <a:t>問題</a:t>
            </a:r>
            <a:r>
              <a:rPr lang="en-US" altLang="zh-TW" dirty="0"/>
              <a:t>3</a:t>
            </a:r>
            <a:endParaRPr lang="en-US" altLang="zh-TW" dirty="0" smtClean="0"/>
          </a:p>
        </p:txBody>
      </p:sp>
    </p:spTree>
    <p:extLst>
      <p:ext uri="{BB962C8B-B14F-4D97-AF65-F5344CB8AC3E}">
        <p14:creationId xmlns:p14="http://schemas.microsoft.com/office/powerpoint/2010/main" val="3631172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8">
            <a:hlinkClick r:id="rId2" action="ppaction://hlinksldjump"/>
            <a:extLst>
              <a:ext uri="{FF2B5EF4-FFF2-40B4-BE49-F238E27FC236}">
                <a16:creationId xmlns:a16="http://schemas.microsoft.com/office/drawing/2014/main" id="{8B787B1A-B6C8-4A73-B577-15928346152B}"/>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2" name="箭號: 向右 5">
            <a:hlinkClick r:id="rId3" action="ppaction://hlinksldjump"/>
            <a:extLst>
              <a:ext uri="{FF2B5EF4-FFF2-40B4-BE49-F238E27FC236}">
                <a16:creationId xmlns:a16="http://schemas.microsoft.com/office/drawing/2014/main" id="{35A3CCFD-3ED2-4A66-B941-A3431E7FBC04}"/>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右 6">
            <a:hlinkClick r:id="rId4" action="ppaction://hlinksldjump"/>
            <a:extLst>
              <a:ext uri="{FF2B5EF4-FFF2-40B4-BE49-F238E27FC236}">
                <a16:creationId xmlns:a16="http://schemas.microsoft.com/office/drawing/2014/main" id="{09345D14-3705-4536-B3D2-B0BF609D4A9F}"/>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4" name="表格 13">
            <a:extLst>
              <a:ext uri="{FF2B5EF4-FFF2-40B4-BE49-F238E27FC236}">
                <a16:creationId xmlns:a16="http://schemas.microsoft.com/office/drawing/2014/main" id="{F2C6E540-BC41-4DF7-8349-ADDAD269D3E1}"/>
              </a:ext>
            </a:extLst>
          </p:cNvPr>
          <p:cNvGraphicFramePr>
            <a:graphicFrameLocks noGrp="1"/>
          </p:cNvGraphicFramePr>
          <p:nvPr>
            <p:extLst>
              <p:ext uri="{D42A27DB-BD31-4B8C-83A1-F6EECF244321}">
                <p14:modId xmlns:p14="http://schemas.microsoft.com/office/powerpoint/2010/main" val="3067629882"/>
              </p:ext>
            </p:extLst>
          </p:nvPr>
        </p:nvGraphicFramePr>
        <p:xfrm>
          <a:off x="460712" y="526768"/>
          <a:ext cx="8188835" cy="3931920"/>
        </p:xfrm>
        <a:graphic>
          <a:graphicData uri="http://schemas.openxmlformats.org/drawingml/2006/table">
            <a:tbl>
              <a:tblPr firstRow="1" bandRow="1">
                <a:tableStyleId>{5C22544A-7EE6-4342-B048-85BDC9FD1C3A}</a:tableStyleId>
              </a:tblPr>
              <a:tblGrid>
                <a:gridCol w="1740621">
                  <a:extLst>
                    <a:ext uri="{9D8B030D-6E8A-4147-A177-3AD203B41FA5}">
                      <a16:colId xmlns:a16="http://schemas.microsoft.com/office/drawing/2014/main" val="626480026"/>
                    </a:ext>
                  </a:extLst>
                </a:gridCol>
                <a:gridCol w="4985174">
                  <a:extLst>
                    <a:ext uri="{9D8B030D-6E8A-4147-A177-3AD203B41FA5}">
                      <a16:colId xmlns:a16="http://schemas.microsoft.com/office/drawing/2014/main" val="636784142"/>
                    </a:ext>
                  </a:extLst>
                </a:gridCol>
                <a:gridCol w="1463040">
                  <a:extLst>
                    <a:ext uri="{9D8B030D-6E8A-4147-A177-3AD203B41FA5}">
                      <a16:colId xmlns:a16="http://schemas.microsoft.com/office/drawing/2014/main" val="3832308648"/>
                    </a:ext>
                  </a:extLst>
                </a:gridCol>
              </a:tblGrid>
              <a:tr h="416058">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出現的場景</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意義</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作用</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71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作者想起往事，引用：「卻憶年年人醉時，只今未醉已先悲。」</a:t>
                      </a:r>
                      <a:endParaRPr lang="en-US" altLang="zh-TW" sz="2800" dirty="0">
                        <a:solidFill>
                          <a:srgbClr val="FF0000"/>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過往「健樂園</a:t>
                      </a:r>
                      <a:r>
                        <a:rPr lang="zh-TW" altLang="en-US" sz="2800" dirty="0" smtClean="0">
                          <a:solidFill>
                            <a:srgbClr val="FF0000"/>
                          </a:solidFill>
                          <a:latin typeface="微軟正黑體" panose="020B0604030504040204" pitchFamily="34" charset="-120"/>
                          <a:ea typeface="微軟正黑體" panose="020B0604030504040204" pitchFamily="34" charset="-120"/>
                        </a:rPr>
                        <a:t>」裡</a:t>
                      </a:r>
                      <a:r>
                        <a:rPr lang="zh-TW" altLang="en-US" sz="2800" dirty="0">
                          <a:solidFill>
                            <a:srgbClr val="FF0000"/>
                          </a:solidFill>
                          <a:latin typeface="微軟正黑體" panose="020B0604030504040204" pitchFamily="34" charset="-120"/>
                          <a:ea typeface="微軟正黑體" panose="020B0604030504040204" pitchFamily="34" charset="-120"/>
                        </a:rPr>
                        <a:t>有酒香、菜香，客人不免帶著醉意，興盡而返，曾先生總是悠閒地在櫃檯後面</a:t>
                      </a:r>
                      <a:r>
                        <a:rPr lang="zh-TW" altLang="en-US" sz="2800" dirty="0" smtClean="0">
                          <a:solidFill>
                            <a:srgbClr val="FF0000"/>
                          </a:solidFill>
                          <a:latin typeface="微軟正黑體" panose="020B0604030504040204" pitchFamily="34" charset="-120"/>
                          <a:ea typeface="微軟正黑體" panose="020B0604030504040204" pitchFamily="34" charset="-120"/>
                        </a:rPr>
                        <a:t>讀</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中央日報</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現在餐廳已倒閉，曾先生也滄桑衰老許多，甚至必須親自下廚工作，因此作者還沒喝醉就已經覺得</a:t>
                      </a:r>
                      <a:r>
                        <a:rPr lang="zh-TW" altLang="en-US" sz="2800" dirty="0" smtClean="0">
                          <a:solidFill>
                            <a:srgbClr val="FF0000"/>
                          </a:solidFill>
                          <a:latin typeface="微軟正黑體" panose="020B0604030504040204" pitchFamily="34" charset="-120"/>
                          <a:ea typeface="微軟正黑體" panose="020B0604030504040204" pitchFamily="34" charset="-120"/>
                        </a:rPr>
                        <a:t>悲傷。</a:t>
                      </a:r>
                      <a:endParaRPr lang="zh-TW" altLang="en-US" sz="2800" dirty="0">
                        <a:solidFill>
                          <a:srgbClr val="FF0000"/>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indent="0" algn="l">
                        <a:lnSpc>
                          <a:spcPct val="10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今昔對比，不勝</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唏噓。</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2405363042"/>
                  </a:ext>
                </a:extLst>
              </a:tr>
            </a:tbl>
          </a:graphicData>
        </a:graphic>
      </p:graphicFrame>
      <p:sp>
        <p:nvSpPr>
          <p:cNvPr id="3" name="文本框 328">
            <a:hlinkClick r:id="rId5" action="ppaction://hlinksldjump"/>
            <a:extLst>
              <a:ext uri="{FF2B5EF4-FFF2-40B4-BE49-F238E27FC236}">
                <a16:creationId xmlns:a16="http://schemas.microsoft.com/office/drawing/2014/main" id="{9DF40045-C44B-4E2F-82B5-E9DDF120363F}"/>
              </a:ext>
            </a:extLst>
          </p:cNvPr>
          <p:cNvSpPr txBox="1"/>
          <p:nvPr/>
        </p:nvSpPr>
        <p:spPr>
          <a:xfrm>
            <a:off x="460713" y="115613"/>
            <a:ext cx="736716"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4" name="文本框 328">
            <a:hlinkClick r:id="rId6" action="ppaction://hlinksldjump"/>
            <a:extLst>
              <a:ext uri="{FF2B5EF4-FFF2-40B4-BE49-F238E27FC236}">
                <a16:creationId xmlns:a16="http://schemas.microsoft.com/office/drawing/2014/main" id="{DDF737F3-12F0-44C6-9CA7-7D2F2BD749DD}"/>
              </a:ext>
            </a:extLst>
          </p:cNvPr>
          <p:cNvSpPr txBox="1"/>
          <p:nvPr/>
        </p:nvSpPr>
        <p:spPr>
          <a:xfrm>
            <a:off x="1288948"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8" name="文本框 328">
            <a:hlinkClick r:id="rId7" action="ppaction://hlinksldjump"/>
            <a:extLst>
              <a:ext uri="{FF2B5EF4-FFF2-40B4-BE49-F238E27FC236}">
                <a16:creationId xmlns:a16="http://schemas.microsoft.com/office/drawing/2014/main" id="{F11F9046-42B6-42AF-ABE4-711664E3D10D}"/>
              </a:ext>
            </a:extLst>
          </p:cNvPr>
          <p:cNvSpPr txBox="1"/>
          <p:nvPr/>
        </p:nvSpPr>
        <p:spPr>
          <a:xfrm>
            <a:off x="2117183"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smtClean="0"/>
              <a:t>問題</a:t>
            </a:r>
            <a:r>
              <a:rPr lang="en-US" altLang="zh-TW" dirty="0"/>
              <a:t>3</a:t>
            </a:r>
            <a:endParaRPr lang="en-US" altLang="zh-TW" dirty="0" smtClean="0"/>
          </a:p>
        </p:txBody>
      </p:sp>
    </p:spTree>
    <p:extLst>
      <p:ext uri="{BB962C8B-B14F-4D97-AF65-F5344CB8AC3E}">
        <p14:creationId xmlns:p14="http://schemas.microsoft.com/office/powerpoint/2010/main" val="2766901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8">
            <a:hlinkClick r:id="rId2" action="ppaction://hlinksldjump"/>
            <a:extLst>
              <a:ext uri="{FF2B5EF4-FFF2-40B4-BE49-F238E27FC236}">
                <a16:creationId xmlns:a16="http://schemas.microsoft.com/office/drawing/2014/main" id="{8B787B1A-B6C8-4A73-B577-15928346152B}"/>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2" name="箭號: 向右 5">
            <a:hlinkClick r:id="" action="ppaction://noaction"/>
            <a:extLst>
              <a:ext uri="{FF2B5EF4-FFF2-40B4-BE49-F238E27FC236}">
                <a16:creationId xmlns:a16="http://schemas.microsoft.com/office/drawing/2014/main" id="{35A3CCFD-3ED2-4A66-B941-A3431E7FBC04}"/>
              </a:ext>
            </a:extLst>
          </p:cNvPr>
          <p:cNvSpPr/>
          <p:nvPr/>
        </p:nvSpPr>
        <p:spPr>
          <a:xfrm>
            <a:off x="7913009"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右 6">
            <a:hlinkClick r:id="rId3" action="ppaction://hlinksldjump"/>
            <a:extLst>
              <a:ext uri="{FF2B5EF4-FFF2-40B4-BE49-F238E27FC236}">
                <a16:creationId xmlns:a16="http://schemas.microsoft.com/office/drawing/2014/main" id="{09345D14-3705-4536-B3D2-B0BF609D4A9F}"/>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4" name="表格 13">
            <a:extLst>
              <a:ext uri="{FF2B5EF4-FFF2-40B4-BE49-F238E27FC236}">
                <a16:creationId xmlns:a16="http://schemas.microsoft.com/office/drawing/2014/main" id="{F2C6E540-BC41-4DF7-8349-ADDAD269D3E1}"/>
              </a:ext>
            </a:extLst>
          </p:cNvPr>
          <p:cNvGraphicFramePr>
            <a:graphicFrameLocks noGrp="1"/>
          </p:cNvGraphicFramePr>
          <p:nvPr>
            <p:extLst>
              <p:ext uri="{D42A27DB-BD31-4B8C-83A1-F6EECF244321}">
                <p14:modId xmlns:p14="http://schemas.microsoft.com/office/powerpoint/2010/main" val="3641515683"/>
              </p:ext>
            </p:extLst>
          </p:nvPr>
        </p:nvGraphicFramePr>
        <p:xfrm>
          <a:off x="460712" y="526768"/>
          <a:ext cx="8188835" cy="3078480"/>
        </p:xfrm>
        <a:graphic>
          <a:graphicData uri="http://schemas.openxmlformats.org/drawingml/2006/table">
            <a:tbl>
              <a:tblPr firstRow="1" bandRow="1">
                <a:tableStyleId>{5C22544A-7EE6-4342-B048-85BDC9FD1C3A}</a:tableStyleId>
              </a:tblPr>
              <a:tblGrid>
                <a:gridCol w="1882861">
                  <a:extLst>
                    <a:ext uri="{9D8B030D-6E8A-4147-A177-3AD203B41FA5}">
                      <a16:colId xmlns:a16="http://schemas.microsoft.com/office/drawing/2014/main" val="626480026"/>
                    </a:ext>
                  </a:extLst>
                </a:gridCol>
                <a:gridCol w="3027680">
                  <a:extLst>
                    <a:ext uri="{9D8B030D-6E8A-4147-A177-3AD203B41FA5}">
                      <a16:colId xmlns:a16="http://schemas.microsoft.com/office/drawing/2014/main" val="636784142"/>
                    </a:ext>
                  </a:extLst>
                </a:gridCol>
                <a:gridCol w="3278294">
                  <a:extLst>
                    <a:ext uri="{9D8B030D-6E8A-4147-A177-3AD203B41FA5}">
                      <a16:colId xmlns:a16="http://schemas.microsoft.com/office/drawing/2014/main" val="3832308648"/>
                    </a:ext>
                  </a:extLst>
                </a:gridCol>
              </a:tblGrid>
              <a:tr h="416058">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出現的場景</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意義</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作用</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710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事過境遷，作者有時會翻</a:t>
                      </a:r>
                      <a:r>
                        <a:rPr lang="zh-TW" altLang="en-US" sz="2800" dirty="0" smtClean="0">
                          <a:solidFill>
                            <a:srgbClr val="FF0000"/>
                          </a:solidFill>
                          <a:latin typeface="微軟正黑體" panose="020B0604030504040204" pitchFamily="34" charset="-120"/>
                          <a:ea typeface="微軟正黑體" panose="020B0604030504040204" pitchFamily="34" charset="-120"/>
                        </a:rPr>
                        <a:t>出</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樂</a:t>
                      </a:r>
                      <a:r>
                        <a:rPr lang="zh-TW" altLang="en-US" sz="2800" dirty="0">
                          <a:solidFill>
                            <a:srgbClr val="FF0000"/>
                          </a:solidFill>
                          <a:latin typeface="微軟正黑體" panose="020B0604030504040204" pitchFamily="34" charset="-120"/>
                          <a:ea typeface="微軟正黑體" panose="020B0604030504040204" pitchFamily="34" charset="-120"/>
                        </a:rPr>
                        <a:t>遊園</a:t>
                      </a:r>
                      <a:r>
                        <a:rPr lang="zh-TW" altLang="en-US" sz="2800" dirty="0" smtClean="0">
                          <a:solidFill>
                            <a:srgbClr val="FF0000"/>
                          </a:solidFill>
                          <a:latin typeface="微軟正黑體" panose="020B0604030504040204" pitchFamily="34" charset="-120"/>
                          <a:ea typeface="微軟正黑體" panose="020B0604030504040204" pitchFamily="34" charset="-120"/>
                        </a:rPr>
                        <a:t>歌</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吟哦一番。</a:t>
                      </a:r>
                      <a:endParaRPr lang="zh-TW" altLang="en-US" sz="2800" dirty="0">
                        <a:solidFill>
                          <a:srgbClr val="FF0000"/>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呼應作者研讀古典文學的背景。</a:t>
                      </a:r>
                      <a:r>
                        <a:rPr lang="zh-TW" altLang="en-US" sz="2800" dirty="0" smtClean="0">
                          <a:solidFill>
                            <a:srgbClr val="FF0000"/>
                          </a:solidFill>
                          <a:latin typeface="微軟正黑體" panose="020B0604030504040204" pitchFamily="34" charset="-120"/>
                          <a:ea typeface="微軟正黑體" panose="020B0604030504040204" pitchFamily="34" charset="-120"/>
                        </a:rPr>
                        <a:t>此外，</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樂遊園歌</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蘊含對於</a:t>
                      </a:r>
                      <a:r>
                        <a:rPr lang="zh-TW" altLang="en-US" sz="2800" dirty="0">
                          <a:solidFill>
                            <a:srgbClr val="FF0000"/>
                          </a:solidFill>
                          <a:latin typeface="微軟正黑體" panose="020B0604030504040204" pitchFamily="34" charset="-120"/>
                          <a:ea typeface="微軟正黑體" panose="020B0604030504040204" pitchFamily="34" charset="-120"/>
                        </a:rPr>
                        <a:t>人生變化的感慨與憂慮，這也是作者當時的</a:t>
                      </a:r>
                      <a:r>
                        <a:rPr lang="zh-TW" altLang="en-US" sz="2800" dirty="0" smtClean="0">
                          <a:solidFill>
                            <a:srgbClr val="FF0000"/>
                          </a:solidFill>
                          <a:latin typeface="微軟正黑體" panose="020B0604030504040204" pitchFamily="34" charset="-120"/>
                          <a:ea typeface="微軟正黑體" panose="020B0604030504040204" pitchFamily="34" charset="-120"/>
                        </a:rPr>
                        <a:t>心情。</a:t>
                      </a:r>
                      <a:endParaRPr lang="zh-TW" altLang="en-US" sz="2800" dirty="0">
                        <a:solidFill>
                          <a:srgbClr val="FF0000"/>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indent="0" algn="l">
                        <a:lnSpc>
                          <a:spcPct val="100000"/>
                        </a:lnSpc>
                        <a:buClr>
                          <a:schemeClr val="tx1"/>
                        </a:buClr>
                        <a:buFont typeface="+mj-lt"/>
                        <a:buNone/>
                      </a:pP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全文</a:t>
                      </a: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懷舊憶人</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，徒</a:t>
                      </a: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留惆悵的氛圍</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dirty="0" smtClean="0">
                          <a:solidFill>
                            <a:srgbClr val="FF0000"/>
                          </a:solidFill>
                          <a:latin typeface="微軟正黑體" panose="020B0604030504040204" pitchFamily="34" charset="-120"/>
                          <a:ea typeface="微軟正黑體" panose="020B0604030504040204" pitchFamily="34" charset="-120"/>
                        </a:rPr>
                        <a:t>樂遊園歌</a:t>
                      </a:r>
                      <a:r>
                        <a:rPr lang="en-US" altLang="zh-TW" sz="2800" dirty="0" smtClean="0">
                          <a:solidFill>
                            <a:srgbClr val="FF0000"/>
                          </a:solidFill>
                          <a:latin typeface="微軟正黑體" panose="020B0604030504040204" pitchFamily="34" charset="-120"/>
                          <a:ea typeface="微軟正黑體" panose="020B0604030504040204" pitchFamily="34" charset="-120"/>
                        </a:rPr>
                        <a:t>〉</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更</a:t>
                      </a: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貫串了全文始末，在文末出現有總結全文的</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作用。</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2405363042"/>
                  </a:ext>
                </a:extLst>
              </a:tr>
            </a:tbl>
          </a:graphicData>
        </a:graphic>
      </p:graphicFrame>
      <p:sp>
        <p:nvSpPr>
          <p:cNvPr id="3" name="文本框 328">
            <a:hlinkClick r:id="rId4" action="ppaction://hlinksldjump"/>
            <a:extLst>
              <a:ext uri="{FF2B5EF4-FFF2-40B4-BE49-F238E27FC236}">
                <a16:creationId xmlns:a16="http://schemas.microsoft.com/office/drawing/2014/main" id="{EAF57B8A-6871-4566-8CD0-3EB6A2F62E03}"/>
              </a:ext>
            </a:extLst>
          </p:cNvPr>
          <p:cNvSpPr txBox="1"/>
          <p:nvPr/>
        </p:nvSpPr>
        <p:spPr>
          <a:xfrm>
            <a:off x="460713" y="115613"/>
            <a:ext cx="736716"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4" name="文本框 328">
            <a:hlinkClick r:id="rId5" action="ppaction://hlinksldjump"/>
            <a:extLst>
              <a:ext uri="{FF2B5EF4-FFF2-40B4-BE49-F238E27FC236}">
                <a16:creationId xmlns:a16="http://schemas.microsoft.com/office/drawing/2014/main" id="{B0501E8C-3837-407E-9EB5-E267A014B92D}"/>
              </a:ext>
            </a:extLst>
          </p:cNvPr>
          <p:cNvSpPr txBox="1"/>
          <p:nvPr/>
        </p:nvSpPr>
        <p:spPr>
          <a:xfrm>
            <a:off x="1288948"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8" name="文本框 328">
            <a:hlinkClick r:id="rId6" action="ppaction://hlinksldjump"/>
            <a:extLst>
              <a:ext uri="{FF2B5EF4-FFF2-40B4-BE49-F238E27FC236}">
                <a16:creationId xmlns:a16="http://schemas.microsoft.com/office/drawing/2014/main" id="{F11F9046-42B6-42AF-ABE4-711664E3D10D}"/>
              </a:ext>
            </a:extLst>
          </p:cNvPr>
          <p:cNvSpPr txBox="1"/>
          <p:nvPr/>
        </p:nvSpPr>
        <p:spPr>
          <a:xfrm>
            <a:off x="2117183"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smtClean="0"/>
              <a:t>問題</a:t>
            </a:r>
            <a:r>
              <a:rPr lang="en-US" altLang="zh-TW" dirty="0"/>
              <a:t>3</a:t>
            </a:r>
            <a:endParaRPr lang="en-US" altLang="zh-TW" dirty="0" smtClean="0"/>
          </a:p>
        </p:txBody>
      </p:sp>
    </p:spTree>
    <p:extLst>
      <p:ext uri="{BB962C8B-B14F-4D97-AF65-F5344CB8AC3E}">
        <p14:creationId xmlns:p14="http://schemas.microsoft.com/office/powerpoint/2010/main" val="911211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a:extLst>
              <a:ext uri="{FF2B5EF4-FFF2-40B4-BE49-F238E27FC236}">
                <a16:creationId xmlns:a16="http://schemas.microsoft.com/office/drawing/2014/main" id="{2647B022-FDF7-4F16-8C05-90222A70C436}"/>
              </a:ext>
            </a:extLst>
          </p:cNvPr>
          <p:cNvSpPr txBox="1">
            <a:spLocks noChangeArrowheads="1"/>
          </p:cNvSpPr>
          <p:nvPr/>
        </p:nvSpPr>
        <p:spPr bwMode="auto">
          <a:xfrm>
            <a:off x="369193" y="1992099"/>
            <a:ext cx="8477289" cy="263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marL="288000" indent="-288000">
              <a:lnSpc>
                <a:spcPct val="120000"/>
              </a:lnSpc>
              <a:buFont typeface="+mj-lt"/>
              <a:buAutoNum type="arabicPeriod"/>
            </a:pPr>
            <a:r>
              <a:rPr lang="zh-TW" altLang="en-US" sz="2800" b="0" spc="-100" dirty="0">
                <a:solidFill>
                  <a:srgbClr val="FF0000"/>
                </a:solidFill>
              </a:rPr>
              <a:t>沒有固定的答案：二○一六年，徐國能參加「青春愛讀書」節目，接受主持人謝哲青的訪問，說有一年香港的學力測驗就考第九味，各家記者分別打電話問他第九味究竟為何，徐國能的回答都不一樣，因為他認為其沒有固定的答案。</a:t>
            </a:r>
          </a:p>
        </p:txBody>
      </p:sp>
      <p:sp>
        <p:nvSpPr>
          <p:cNvPr id="2" name="文本框 328">
            <a:hlinkClick r:id="rId2" action="ppaction://hlinksldjump"/>
            <a:extLst>
              <a:ext uri="{FF2B5EF4-FFF2-40B4-BE49-F238E27FC236}">
                <a16:creationId xmlns:a16="http://schemas.microsoft.com/office/drawing/2014/main" id="{8B787B1A-B6C8-4A73-B577-15928346152B}"/>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9" name="文字方塊 8">
            <a:extLst>
              <a:ext uri="{FF2B5EF4-FFF2-40B4-BE49-F238E27FC236}">
                <a16:creationId xmlns:a16="http://schemas.microsoft.com/office/drawing/2014/main" id="{D9557E48-2A62-478A-8B2C-5EF6801BA297}"/>
              </a:ext>
            </a:extLst>
          </p:cNvPr>
          <p:cNvSpPr txBox="1">
            <a:spLocks noChangeArrowheads="1"/>
          </p:cNvSpPr>
          <p:nvPr/>
        </p:nvSpPr>
        <p:spPr bwMode="auto">
          <a:xfrm>
            <a:off x="369194" y="395380"/>
            <a:ext cx="8178753"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文中提及八味，辣甜鹹苦為四主味，酸澀腥沖為四賓味，但沒有明言第九味是</a:t>
            </a:r>
            <a:r>
              <a:rPr lang="zh-TW" altLang="en-US" sz="2800" b="0" dirty="0" smtClean="0"/>
              <a:t>什麼。你</a:t>
            </a:r>
            <a:r>
              <a:rPr lang="zh-TW" altLang="en-US" sz="2800" b="0" dirty="0"/>
              <a:t>認為第九味所指為何？請說明理由。</a:t>
            </a:r>
          </a:p>
        </p:txBody>
      </p:sp>
      <p:sp>
        <p:nvSpPr>
          <p:cNvPr id="13" name="文本框 328">
            <a:hlinkClick r:id="rId3" action="ppaction://hlinksldjump"/>
            <a:extLst>
              <a:ext uri="{FF2B5EF4-FFF2-40B4-BE49-F238E27FC236}">
                <a16:creationId xmlns:a16="http://schemas.microsoft.com/office/drawing/2014/main" id="{C91A5E18-43CA-4B0A-AB66-3E38611C5139}"/>
              </a:ext>
            </a:extLst>
          </p:cNvPr>
          <p:cNvSpPr txBox="1"/>
          <p:nvPr/>
        </p:nvSpPr>
        <p:spPr>
          <a:xfrm>
            <a:off x="460713" y="115613"/>
            <a:ext cx="736716" cy="279767"/>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16" name="文本框 328">
            <a:hlinkClick r:id="rId4" action="ppaction://hlinksldjump"/>
            <a:extLst>
              <a:ext uri="{FF2B5EF4-FFF2-40B4-BE49-F238E27FC236}">
                <a16:creationId xmlns:a16="http://schemas.microsoft.com/office/drawing/2014/main" id="{F11F9046-42B6-42AF-ABE4-711664E3D10D}"/>
              </a:ext>
            </a:extLst>
          </p:cNvPr>
          <p:cNvSpPr txBox="1"/>
          <p:nvPr/>
        </p:nvSpPr>
        <p:spPr>
          <a:xfrm>
            <a:off x="1288948" y="115613"/>
            <a:ext cx="736716"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12" name="箭號: 向右 5">
            <a:hlinkClick r:id="rId5" action="ppaction://hlinksldjump"/>
            <a:extLst>
              <a:ext uri="{FF2B5EF4-FFF2-40B4-BE49-F238E27FC236}">
                <a16:creationId xmlns:a16="http://schemas.microsoft.com/office/drawing/2014/main" id="{35A3CCFD-3ED2-4A66-B941-A3431E7FBC04}"/>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右 6">
            <a:extLst>
              <a:ext uri="{FF2B5EF4-FFF2-40B4-BE49-F238E27FC236}">
                <a16:creationId xmlns:a16="http://schemas.microsoft.com/office/drawing/2014/main" id="{09345D14-3705-4536-B3D2-B0BF609D4A9F}"/>
              </a:ext>
            </a:extLst>
          </p:cNvPr>
          <p:cNvSpPr/>
          <p:nvPr/>
        </p:nvSpPr>
        <p:spPr>
          <a:xfrm flipH="1">
            <a:off x="7505656"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本框 328">
            <a:hlinkClick r:id="rId6" action="ppaction://hlinksldjump"/>
            <a:extLst>
              <a:ext uri="{FF2B5EF4-FFF2-40B4-BE49-F238E27FC236}">
                <a16:creationId xmlns:a16="http://schemas.microsoft.com/office/drawing/2014/main" id="{F11F9046-42B6-42AF-ABE4-711664E3D10D}"/>
              </a:ext>
            </a:extLst>
          </p:cNvPr>
          <p:cNvSpPr txBox="1"/>
          <p:nvPr/>
        </p:nvSpPr>
        <p:spPr>
          <a:xfrm>
            <a:off x="2117183"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smtClean="0"/>
              <a:t>問題</a:t>
            </a:r>
            <a:r>
              <a:rPr lang="en-US" altLang="zh-TW" dirty="0"/>
              <a:t>3</a:t>
            </a:r>
            <a:endParaRPr lang="en-US" altLang="zh-TW" dirty="0" smtClean="0"/>
          </a:p>
        </p:txBody>
      </p:sp>
    </p:spTree>
    <p:extLst>
      <p:ext uri="{BB962C8B-B14F-4D97-AF65-F5344CB8AC3E}">
        <p14:creationId xmlns:p14="http://schemas.microsoft.com/office/powerpoint/2010/main" val="2228185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8">
            <a:hlinkClick r:id="rId2" action="ppaction://hlinksldjump"/>
            <a:extLst>
              <a:ext uri="{FF2B5EF4-FFF2-40B4-BE49-F238E27FC236}">
                <a16:creationId xmlns:a16="http://schemas.microsoft.com/office/drawing/2014/main" id="{8B787B1A-B6C8-4A73-B577-15928346152B}"/>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2" name="箭號: 向右 5">
            <a:hlinkClick r:id="rId3" action="ppaction://hlinksldjump"/>
            <a:extLst>
              <a:ext uri="{FF2B5EF4-FFF2-40B4-BE49-F238E27FC236}">
                <a16:creationId xmlns:a16="http://schemas.microsoft.com/office/drawing/2014/main" id="{35A3CCFD-3ED2-4A66-B941-A3431E7FBC04}"/>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右 6">
            <a:hlinkClick r:id="rId4" action="ppaction://hlinksldjump"/>
            <a:extLst>
              <a:ext uri="{FF2B5EF4-FFF2-40B4-BE49-F238E27FC236}">
                <a16:creationId xmlns:a16="http://schemas.microsoft.com/office/drawing/2014/main" id="{09345D14-3705-4536-B3D2-B0BF609D4A9F}"/>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B49DCF07-BFE0-4404-A66B-DBCCE8F3573D}"/>
              </a:ext>
            </a:extLst>
          </p:cNvPr>
          <p:cNvSpPr txBox="1">
            <a:spLocks noChangeArrowheads="1"/>
          </p:cNvSpPr>
          <p:nvPr/>
        </p:nvSpPr>
        <p:spPr bwMode="auto">
          <a:xfrm>
            <a:off x="369193" y="395380"/>
            <a:ext cx="8477289"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marL="288000" indent="-288000">
              <a:lnSpc>
                <a:spcPct val="120000"/>
              </a:lnSpc>
              <a:buFont typeface="+mj-lt"/>
              <a:buAutoNum type="arabicPeriod" startAt="2"/>
            </a:pPr>
            <a:r>
              <a:rPr lang="zh-TW" altLang="en-US" sz="2800" b="0" spc="-100" dirty="0">
                <a:solidFill>
                  <a:srgbClr val="FF0000"/>
                </a:solidFill>
              </a:rPr>
              <a:t>家鄉味：二○一一年，徐國能應北一女校刊社舉辦的文學獎到校，同學問徐國能第九味是什麼？他回答是家鄉味。</a:t>
            </a:r>
          </a:p>
          <a:p>
            <a:pPr marL="288000" indent="-288000">
              <a:lnSpc>
                <a:spcPct val="120000"/>
              </a:lnSpc>
              <a:buFont typeface="+mj-lt"/>
              <a:buAutoNum type="arabicPeriod" startAt="2"/>
            </a:pPr>
            <a:r>
              <a:rPr lang="zh-TW" altLang="en-US" sz="2800" b="0" spc="-100" dirty="0">
                <a:solidFill>
                  <a:srgbClr val="FF0000"/>
                </a:solidFill>
              </a:rPr>
              <a:t>味外之味：二○○七年，徐國能說會在生命中留下痕跡的，往往是滋味之外的味外味。也許歷經了歲月才會明白的人生滄桑，就是第九味。</a:t>
            </a:r>
            <a:r>
              <a:rPr lang="zh-TW" altLang="en-US" sz="2800" b="0" spc="-100" dirty="0" smtClean="0">
                <a:solidFill>
                  <a:srgbClr val="FF0000"/>
                </a:solidFill>
              </a:rPr>
              <a:t>（</a:t>
            </a:r>
            <a:r>
              <a:rPr lang="en-US" altLang="zh-TW" sz="2800" b="0" spc="-100" dirty="0" smtClean="0">
                <a:solidFill>
                  <a:srgbClr val="FF0000"/>
                </a:solidFill>
              </a:rPr>
              <a:t>《</a:t>
            </a:r>
            <a:r>
              <a:rPr lang="zh-TW" altLang="en-US" sz="2800" b="0" spc="-100" dirty="0" smtClean="0">
                <a:solidFill>
                  <a:srgbClr val="FF0000"/>
                </a:solidFill>
              </a:rPr>
              <a:t>聯合報．徐國能</a:t>
            </a:r>
            <a:r>
              <a:rPr lang="zh-TW" altLang="en-US" sz="2800" b="0" spc="-100" dirty="0">
                <a:solidFill>
                  <a:srgbClr val="FF0000"/>
                </a:solidFill>
              </a:rPr>
              <a:t>：人生第九</a:t>
            </a:r>
            <a:r>
              <a:rPr lang="zh-TW" altLang="en-US" sz="2800" b="0" spc="-100" dirty="0" smtClean="0">
                <a:solidFill>
                  <a:srgbClr val="FF0000"/>
                </a:solidFill>
              </a:rPr>
              <a:t>味</a:t>
            </a:r>
            <a:r>
              <a:rPr lang="en-US" altLang="zh-TW" sz="2800" b="0" spc="-100" dirty="0">
                <a:solidFill>
                  <a:srgbClr val="FF0000"/>
                </a:solidFill>
              </a:rPr>
              <a:t>——</a:t>
            </a:r>
            <a:r>
              <a:rPr lang="zh-TW" altLang="en-US" sz="2800" b="0" spc="-100" dirty="0" smtClean="0">
                <a:solidFill>
                  <a:srgbClr val="FF0000"/>
                </a:solidFill>
              </a:rPr>
              <a:t>味</a:t>
            </a:r>
            <a:r>
              <a:rPr lang="zh-TW" altLang="en-US" sz="2800" b="0" spc="-100" dirty="0">
                <a:solidFill>
                  <a:srgbClr val="FF0000"/>
                </a:solidFill>
              </a:rPr>
              <a:t>外之</a:t>
            </a:r>
            <a:r>
              <a:rPr lang="zh-TW" altLang="en-US" sz="2800" b="0" spc="-100" dirty="0" smtClean="0">
                <a:solidFill>
                  <a:srgbClr val="FF0000"/>
                </a:solidFill>
              </a:rPr>
              <a:t>味</a:t>
            </a:r>
            <a:r>
              <a:rPr lang="en-US" altLang="zh-TW" sz="2800" b="0" spc="-100" dirty="0" smtClean="0">
                <a:solidFill>
                  <a:srgbClr val="FF0000"/>
                </a:solidFill>
              </a:rPr>
              <a:t>》</a:t>
            </a:r>
            <a:r>
              <a:rPr lang="zh-TW" altLang="en-US" sz="2800" b="0" spc="-100" dirty="0" smtClean="0">
                <a:solidFill>
                  <a:srgbClr val="FF0000"/>
                </a:solidFill>
              </a:rPr>
              <a:t>）</a:t>
            </a:r>
            <a:endParaRPr lang="en-US" altLang="zh-TW" sz="2800" b="0" spc="-100" dirty="0">
              <a:solidFill>
                <a:srgbClr val="FF0000"/>
              </a:solidFill>
            </a:endParaRPr>
          </a:p>
        </p:txBody>
      </p:sp>
      <p:sp>
        <p:nvSpPr>
          <p:cNvPr id="3" name="文本框 328">
            <a:hlinkClick r:id="rId5" action="ppaction://hlinksldjump"/>
            <a:extLst>
              <a:ext uri="{FF2B5EF4-FFF2-40B4-BE49-F238E27FC236}">
                <a16:creationId xmlns:a16="http://schemas.microsoft.com/office/drawing/2014/main" id="{C0CA9BD1-98CC-47FD-B2B8-83B5E4FFA76B}"/>
              </a:ext>
            </a:extLst>
          </p:cNvPr>
          <p:cNvSpPr txBox="1"/>
          <p:nvPr/>
        </p:nvSpPr>
        <p:spPr>
          <a:xfrm>
            <a:off x="460713" y="115613"/>
            <a:ext cx="736716" cy="279767"/>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4" name="文本框 328">
            <a:hlinkClick r:id="rId4" action="ppaction://hlinksldjump"/>
            <a:extLst>
              <a:ext uri="{FF2B5EF4-FFF2-40B4-BE49-F238E27FC236}">
                <a16:creationId xmlns:a16="http://schemas.microsoft.com/office/drawing/2014/main" id="{F254592A-D7F4-4FEC-9CB4-73A8A4A46CBF}"/>
              </a:ext>
            </a:extLst>
          </p:cNvPr>
          <p:cNvSpPr txBox="1"/>
          <p:nvPr/>
        </p:nvSpPr>
        <p:spPr>
          <a:xfrm>
            <a:off x="1288948" y="115613"/>
            <a:ext cx="736716"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8" name="文本框 328">
            <a:hlinkClick r:id="rId6" action="ppaction://hlinksldjump"/>
            <a:extLst>
              <a:ext uri="{FF2B5EF4-FFF2-40B4-BE49-F238E27FC236}">
                <a16:creationId xmlns:a16="http://schemas.microsoft.com/office/drawing/2014/main" id="{F11F9046-42B6-42AF-ABE4-711664E3D10D}"/>
              </a:ext>
            </a:extLst>
          </p:cNvPr>
          <p:cNvSpPr txBox="1"/>
          <p:nvPr/>
        </p:nvSpPr>
        <p:spPr>
          <a:xfrm>
            <a:off x="2117183"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smtClean="0"/>
              <a:t>問題</a:t>
            </a:r>
            <a:r>
              <a:rPr lang="en-US" altLang="zh-TW" dirty="0"/>
              <a:t>3</a:t>
            </a:r>
            <a:endParaRPr lang="en-US" altLang="zh-TW" dirty="0" smtClean="0"/>
          </a:p>
        </p:txBody>
      </p:sp>
    </p:spTree>
    <p:extLst>
      <p:ext uri="{BB962C8B-B14F-4D97-AF65-F5344CB8AC3E}">
        <p14:creationId xmlns:p14="http://schemas.microsoft.com/office/powerpoint/2010/main" val="3872618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8">
            <a:hlinkClick r:id="rId2" action="ppaction://hlinksldjump"/>
            <a:extLst>
              <a:ext uri="{FF2B5EF4-FFF2-40B4-BE49-F238E27FC236}">
                <a16:creationId xmlns:a16="http://schemas.microsoft.com/office/drawing/2014/main" id="{8B787B1A-B6C8-4A73-B577-15928346152B}"/>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0" name="文字方塊 9">
            <a:extLst>
              <a:ext uri="{FF2B5EF4-FFF2-40B4-BE49-F238E27FC236}">
                <a16:creationId xmlns:a16="http://schemas.microsoft.com/office/drawing/2014/main" id="{B49DCF07-BFE0-4404-A66B-DBCCE8F3573D}"/>
              </a:ext>
            </a:extLst>
          </p:cNvPr>
          <p:cNvSpPr txBox="1">
            <a:spLocks noChangeArrowheads="1"/>
          </p:cNvSpPr>
          <p:nvPr/>
        </p:nvSpPr>
        <p:spPr bwMode="auto">
          <a:xfrm>
            <a:off x="369193" y="395380"/>
            <a:ext cx="8477289"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marL="288000" indent="-288000">
              <a:lnSpc>
                <a:spcPct val="120000"/>
              </a:lnSpc>
              <a:buFont typeface="+mj-lt"/>
              <a:buAutoNum type="arabicPeriod" startAt="4"/>
            </a:pPr>
            <a:r>
              <a:rPr lang="zh-TW" altLang="en-US" sz="2800" b="0" spc="-100" dirty="0">
                <a:solidFill>
                  <a:srgbClr val="FF0000"/>
                </a:solidFill>
              </a:rPr>
              <a:t>無味：徐國能得到二○○一年臺灣省文學獎佳作</a:t>
            </a:r>
            <a:r>
              <a:rPr lang="zh-TW" altLang="en-US" sz="2800" b="0" spc="-100" dirty="0" smtClean="0">
                <a:solidFill>
                  <a:srgbClr val="FF0000"/>
                </a:solidFill>
              </a:rPr>
              <a:t>的</a:t>
            </a:r>
            <a:r>
              <a:rPr lang="en-US" altLang="zh-TW" sz="2800" b="0" spc="-100" dirty="0" smtClean="0">
                <a:solidFill>
                  <a:srgbClr val="FF0000"/>
                </a:solidFill>
              </a:rPr>
              <a:t>〈</a:t>
            </a:r>
            <a:r>
              <a:rPr lang="zh-TW" altLang="en-US" sz="2800" b="0" spc="-100" dirty="0" smtClean="0">
                <a:solidFill>
                  <a:srgbClr val="FF0000"/>
                </a:solidFill>
              </a:rPr>
              <a:t>食髓</a:t>
            </a:r>
            <a:r>
              <a:rPr lang="en-US" altLang="zh-TW" sz="2800" b="0" spc="-100" dirty="0" smtClean="0">
                <a:solidFill>
                  <a:srgbClr val="FF0000"/>
                </a:solidFill>
              </a:rPr>
              <a:t>〉</a:t>
            </a:r>
            <a:r>
              <a:rPr lang="zh-TW" altLang="en-US" sz="2800" b="0" spc="-100" dirty="0" smtClean="0">
                <a:solidFill>
                  <a:srgbClr val="FF0000"/>
                </a:solidFill>
              </a:rPr>
              <a:t>一</a:t>
            </a:r>
            <a:r>
              <a:rPr lang="zh-TW" altLang="en-US" sz="2800" b="0" spc="-100" dirty="0">
                <a:solidFill>
                  <a:srgbClr val="FF0000"/>
                </a:solidFill>
              </a:rPr>
              <a:t>文提及：「一般清粥總有微甘，但這粥卻正好被黃菊的微苦所化去，因此嘗來只有菊之清香而無任何味道，但我在這無味中卻得到了一種解答：大凡滋味都由此始，亦由此終，人生裡的歡樂與痛苦都要歸於一種平淡，就像狂暴或激昂的樂曲，終回復於寧靜之音。」所有滋味都始於無味，也終於無味。似乎在無味之中，方能領會諸事的道理。</a:t>
            </a:r>
          </a:p>
        </p:txBody>
      </p:sp>
      <p:sp>
        <p:nvSpPr>
          <p:cNvPr id="3" name="文本框 328">
            <a:hlinkClick r:id="rId3" action="ppaction://hlinksldjump"/>
            <a:extLst>
              <a:ext uri="{FF2B5EF4-FFF2-40B4-BE49-F238E27FC236}">
                <a16:creationId xmlns:a16="http://schemas.microsoft.com/office/drawing/2014/main" id="{FE3285D2-02E6-4C43-9217-66C20D23549D}"/>
              </a:ext>
            </a:extLst>
          </p:cNvPr>
          <p:cNvSpPr txBox="1"/>
          <p:nvPr/>
        </p:nvSpPr>
        <p:spPr>
          <a:xfrm>
            <a:off x="460713" y="115613"/>
            <a:ext cx="736716" cy="279767"/>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4" name="文本框 328">
            <a:hlinkClick r:id="rId4" action="ppaction://hlinksldjump"/>
            <a:extLst>
              <a:ext uri="{FF2B5EF4-FFF2-40B4-BE49-F238E27FC236}">
                <a16:creationId xmlns:a16="http://schemas.microsoft.com/office/drawing/2014/main" id="{A644C84B-6D4B-42A1-ADC9-514D22BF8DBF}"/>
              </a:ext>
            </a:extLst>
          </p:cNvPr>
          <p:cNvSpPr txBox="1"/>
          <p:nvPr/>
        </p:nvSpPr>
        <p:spPr>
          <a:xfrm>
            <a:off x="1288948" y="115613"/>
            <a:ext cx="736716"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5" name="箭號: 向右 5">
            <a:hlinkClick r:id="rId5" action="ppaction://hlinksldjump"/>
            <a:extLst>
              <a:ext uri="{FF2B5EF4-FFF2-40B4-BE49-F238E27FC236}">
                <a16:creationId xmlns:a16="http://schemas.microsoft.com/office/drawing/2014/main" id="{83A39179-E63D-4923-9394-35FAA0DDC541}"/>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右 6">
            <a:hlinkClick r:id="rId6" action="ppaction://hlinksldjump"/>
            <a:extLst>
              <a:ext uri="{FF2B5EF4-FFF2-40B4-BE49-F238E27FC236}">
                <a16:creationId xmlns:a16="http://schemas.microsoft.com/office/drawing/2014/main" id="{74FF3414-4C04-4D5E-90D4-2299825C4948}"/>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本框 328">
            <a:hlinkClick r:id="rId7" action="ppaction://hlinksldjump"/>
            <a:extLst>
              <a:ext uri="{FF2B5EF4-FFF2-40B4-BE49-F238E27FC236}">
                <a16:creationId xmlns:a16="http://schemas.microsoft.com/office/drawing/2014/main" id="{F11F9046-42B6-42AF-ABE4-711664E3D10D}"/>
              </a:ext>
            </a:extLst>
          </p:cNvPr>
          <p:cNvSpPr txBox="1"/>
          <p:nvPr/>
        </p:nvSpPr>
        <p:spPr>
          <a:xfrm>
            <a:off x="2117183"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smtClean="0"/>
              <a:t>問題</a:t>
            </a:r>
            <a:r>
              <a:rPr lang="en-US" altLang="zh-TW" dirty="0"/>
              <a:t>3</a:t>
            </a:r>
            <a:endParaRPr lang="en-US" altLang="zh-TW" dirty="0" smtClean="0"/>
          </a:p>
        </p:txBody>
      </p:sp>
    </p:spTree>
    <p:extLst>
      <p:ext uri="{BB962C8B-B14F-4D97-AF65-F5344CB8AC3E}">
        <p14:creationId xmlns:p14="http://schemas.microsoft.com/office/powerpoint/2010/main" val="2711629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96AEA7F-10EB-46E3-88DC-703C7BC49684}"/>
              </a:ext>
            </a:extLst>
          </p:cNvPr>
          <p:cNvSpPr txBox="1"/>
          <p:nvPr/>
        </p:nvSpPr>
        <p:spPr>
          <a:xfrm>
            <a:off x="351698" y="391708"/>
            <a:ext cx="2990216"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簡介</a:t>
            </a:r>
          </a:p>
        </p:txBody>
      </p:sp>
      <p:sp>
        <p:nvSpPr>
          <p:cNvPr id="11" name="文本框 328">
            <a:hlinkClick r:id="rId2" action="ppaction://hlinksldjump"/>
            <a:extLst>
              <a:ext uri="{FF2B5EF4-FFF2-40B4-BE49-F238E27FC236}">
                <a16:creationId xmlns:a16="http://schemas.microsoft.com/office/drawing/2014/main" id="{EA8C268F-4DFD-413B-83C7-C6D4E6EBFA80}"/>
              </a:ext>
            </a:extLst>
          </p:cNvPr>
          <p:cNvSpPr txBox="1"/>
          <p:nvPr/>
        </p:nvSpPr>
        <p:spPr>
          <a:xfrm>
            <a:off x="8007579" y="115613"/>
            <a:ext cx="595035" cy="279767"/>
          </a:xfrm>
          <a:prstGeom prst="rect">
            <a:avLst/>
          </a:prstGeom>
          <a:solidFill>
            <a:srgbClr val="C68748"/>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graphicFrame>
        <p:nvGraphicFramePr>
          <p:cNvPr id="14" name="表格 13">
            <a:extLst>
              <a:ext uri="{FF2B5EF4-FFF2-40B4-BE49-F238E27FC236}">
                <a16:creationId xmlns:a16="http://schemas.microsoft.com/office/drawing/2014/main" id="{D5425781-CD65-4681-BF22-44C12B1AFFAF}"/>
              </a:ext>
            </a:extLst>
          </p:cNvPr>
          <p:cNvGraphicFramePr>
            <a:graphicFrameLocks noGrp="1"/>
          </p:cNvGraphicFramePr>
          <p:nvPr>
            <p:extLst>
              <p:ext uri="{D42A27DB-BD31-4B8C-83A1-F6EECF244321}">
                <p14:modId xmlns:p14="http://schemas.microsoft.com/office/powerpoint/2010/main" val="1958863642"/>
              </p:ext>
            </p:extLst>
          </p:nvPr>
        </p:nvGraphicFramePr>
        <p:xfrm>
          <a:off x="426907" y="1034737"/>
          <a:ext cx="8216350" cy="3908278"/>
        </p:xfrm>
        <a:graphic>
          <a:graphicData uri="http://schemas.openxmlformats.org/drawingml/2006/table">
            <a:tbl>
              <a:tblPr firstRow="1" bandRow="1">
                <a:tableStyleId>{5C22544A-7EE6-4342-B048-85BDC9FD1C3A}</a:tableStyleId>
              </a:tblPr>
              <a:tblGrid>
                <a:gridCol w="1342475">
                  <a:extLst>
                    <a:ext uri="{9D8B030D-6E8A-4147-A177-3AD203B41FA5}">
                      <a16:colId xmlns:a16="http://schemas.microsoft.com/office/drawing/2014/main" val="2309151277"/>
                    </a:ext>
                  </a:extLst>
                </a:gridCol>
                <a:gridCol w="6873875">
                  <a:extLst>
                    <a:ext uri="{9D8B030D-6E8A-4147-A177-3AD203B41FA5}">
                      <a16:colId xmlns:a16="http://schemas.microsoft.com/office/drawing/2014/main" val="1515670564"/>
                    </a:ext>
                  </a:extLst>
                </a:gridCol>
              </a:tblGrid>
              <a:tr h="546143">
                <a:tc>
                  <a:txBody>
                    <a:bodyPr/>
                    <a:lstStyle/>
                    <a:p>
                      <a:pPr algn="l"/>
                      <a:r>
                        <a:rPr lang="zh-TW" altLang="en-US" sz="2800" b="1" dirty="0">
                          <a:solidFill>
                            <a:srgbClr val="663300"/>
                          </a:solidFill>
                          <a:latin typeface="微軟正黑體" panose="020B0604030504040204" pitchFamily="34" charset="-120"/>
                          <a:ea typeface="微軟正黑體" panose="020B0604030504040204" pitchFamily="34" charset="-120"/>
                        </a:rPr>
                        <a:t>姓</a:t>
                      </a:r>
                      <a:r>
                        <a:rPr lang="en-US" altLang="zh-TW" sz="2800" b="1" dirty="0">
                          <a:solidFill>
                            <a:srgbClr val="663300"/>
                          </a:solidFill>
                          <a:latin typeface="微軟正黑體" panose="020B0604030504040204" pitchFamily="34" charset="-120"/>
                          <a:ea typeface="微軟正黑體" panose="020B0604030504040204" pitchFamily="34" charset="-120"/>
                        </a:rPr>
                        <a:t>    </a:t>
                      </a:r>
                      <a:r>
                        <a:rPr lang="zh-TW" altLang="en-US" sz="2800" b="1" dirty="0">
                          <a:solidFill>
                            <a:srgbClr val="663300"/>
                          </a:solidFill>
                          <a:latin typeface="微軟正黑體" panose="020B0604030504040204" pitchFamily="34" charset="-120"/>
                          <a:ea typeface="微軟正黑體" panose="020B0604030504040204" pitchFamily="34" charset="-120"/>
                        </a:rPr>
                        <a:t>名</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tc>
                  <a:txBody>
                    <a:bodyPr/>
                    <a:lstStyle/>
                    <a:p>
                      <a:pPr marL="0" algn="l" defTabSz="685800" rtl="0" eaLnBrk="1" latinLnBrk="0" hangingPunct="1">
                        <a:lnSpc>
                          <a:spcPct val="120000"/>
                        </a:lnSpc>
                      </a:pPr>
                      <a:r>
                        <a:rPr lang="zh-TW" altLang="en-US" sz="2800" b="0" kern="1200" dirty="0">
                          <a:solidFill>
                            <a:schemeClr val="tx1"/>
                          </a:solidFill>
                          <a:effectLst/>
                          <a:latin typeface="微軟正黑體"/>
                          <a:ea typeface="微軟正黑體"/>
                          <a:cs typeface="+mn-cs"/>
                        </a:rPr>
                        <a:t>徐國能</a:t>
                      </a:r>
                      <a:endParaRPr lang="zh-TW" altLang="en-US" sz="2800" b="0" kern="1200" dirty="0">
                        <a:solidFill>
                          <a:schemeClr val="tx1"/>
                        </a:solidFill>
                        <a:effectLst/>
                        <a:latin typeface="微軟正黑體"/>
                        <a:ea typeface="微軟正黑體"/>
                      </a:endParaRP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extLst>
                  <a:ext uri="{0D108BD9-81ED-4DB2-BD59-A6C34878D82A}">
                    <a16:rowId xmlns:a16="http://schemas.microsoft.com/office/drawing/2014/main" val="3926041508"/>
                  </a:ext>
                </a:extLst>
              </a:tr>
              <a:tr h="546143">
                <a:tc>
                  <a:txBody>
                    <a:bodyPr/>
                    <a:lstStyle/>
                    <a:p>
                      <a:pPr marL="0" algn="l" defTabSz="685800" rtl="0" eaLnBrk="1" latinLnBrk="0" hangingPunct="1">
                        <a:lnSpc>
                          <a:spcPct val="120000"/>
                        </a:lnSpc>
                      </a:pPr>
                      <a:r>
                        <a:rPr lang="zh-CN" altLang="en-US"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籍</a:t>
                      </a:r>
                      <a:r>
                        <a:rPr lang="zh-TW" altLang="en-US"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    </a:t>
                      </a:r>
                      <a:r>
                        <a:rPr lang="zh-CN" altLang="en-US"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貫</a:t>
                      </a:r>
                      <a:r>
                        <a:rPr lang="zh-TW" altLang="en-US"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    </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tc>
                  <a:txBody>
                    <a:bodyPr/>
                    <a:lstStyle/>
                    <a:p>
                      <a:pPr algn="l">
                        <a:lnSpc>
                          <a:spcPct val="120000"/>
                        </a:lnSpc>
                      </a:pPr>
                      <a:r>
                        <a:rPr lang="zh-CN" altLang="en-US" sz="2800" b="0" kern="1200" dirty="0">
                          <a:solidFill>
                            <a:schemeClr val="tx1"/>
                          </a:solidFill>
                          <a:effectLst/>
                          <a:latin typeface="微軟正黑體"/>
                          <a:ea typeface="微軟正黑體"/>
                          <a:cs typeface="+mn-cs"/>
                        </a:rPr>
                        <a:t>臺北</a:t>
                      </a:r>
                      <a:endParaRPr lang="zh-TW" altLang="en-US" sz="2800" b="0" kern="1200" dirty="0">
                        <a:solidFill>
                          <a:schemeClr val="tx1"/>
                        </a:solidFill>
                        <a:effectLst/>
                        <a:latin typeface="微軟正黑體"/>
                        <a:ea typeface="微軟正黑體"/>
                        <a:cs typeface="+mn-cs"/>
                      </a:endParaRP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extLst>
                  <a:ext uri="{0D108BD9-81ED-4DB2-BD59-A6C34878D82A}">
                    <a16:rowId xmlns:a16="http://schemas.microsoft.com/office/drawing/2014/main" val="3242462042"/>
                  </a:ext>
                </a:extLst>
              </a:tr>
              <a:tr h="1756390">
                <a:tc>
                  <a:txBody>
                    <a:bodyPr/>
                    <a:lstStyle/>
                    <a:p>
                      <a:pPr marL="0" algn="l" defTabSz="685800" rtl="0" eaLnBrk="1" latinLnBrk="0" hangingPunct="1">
                        <a:lnSpc>
                          <a:spcPct val="120000"/>
                        </a:lnSpc>
                      </a:pPr>
                      <a:r>
                        <a:rPr lang="zh-TW" altLang="en-US"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經</a:t>
                      </a:r>
                      <a:r>
                        <a:rPr lang="en-US" altLang="zh-TW"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    </a:t>
                      </a:r>
                      <a:r>
                        <a:rPr lang="zh-TW" altLang="en-US"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歷</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800" b="0" kern="1200" dirty="0">
                          <a:solidFill>
                            <a:schemeClr val="tx1"/>
                          </a:solidFill>
                          <a:effectLst/>
                          <a:latin typeface="微軟正黑體"/>
                          <a:ea typeface="微軟正黑體"/>
                          <a:cs typeface="+mn-cs"/>
                        </a:rPr>
                        <a:t>東海大學中文系、碩士班畢業，</a:t>
                      </a:r>
                      <a:r>
                        <a:rPr lang="en-US" altLang="zh-TW" sz="2800" b="0" kern="1200" dirty="0">
                          <a:solidFill>
                            <a:schemeClr val="tx1"/>
                          </a:solidFill>
                          <a:effectLst/>
                          <a:latin typeface="微軟正黑體"/>
                          <a:ea typeface="微軟正黑體"/>
                          <a:cs typeface="+mn-cs"/>
                        </a:rPr>
                        <a:t/>
                      </a:r>
                      <a:br>
                        <a:rPr lang="en-US" altLang="zh-TW" sz="2800" b="0" kern="1200" dirty="0">
                          <a:solidFill>
                            <a:schemeClr val="tx1"/>
                          </a:solidFill>
                          <a:effectLst/>
                          <a:latin typeface="微軟正黑體"/>
                          <a:ea typeface="微軟正黑體"/>
                          <a:cs typeface="+mn-cs"/>
                        </a:rPr>
                      </a:br>
                      <a:r>
                        <a:rPr lang="zh-TW" altLang="en-US" sz="2800" b="0" kern="1200" dirty="0">
                          <a:solidFill>
                            <a:schemeClr val="tx1"/>
                          </a:solidFill>
                          <a:effectLst/>
                          <a:latin typeface="微軟正黑體"/>
                          <a:ea typeface="微軟正黑體"/>
                          <a:cs typeface="+mn-cs"/>
                        </a:rPr>
                        <a:t>臺灣師範大學國文研究所文學</a:t>
                      </a:r>
                      <a:r>
                        <a:rPr lang="en-US" altLang="zh-TW" sz="2800" b="0" kern="1200" dirty="0">
                          <a:solidFill>
                            <a:schemeClr val="tx1"/>
                          </a:solidFill>
                          <a:effectLst/>
                          <a:latin typeface="微軟正黑體"/>
                          <a:ea typeface="微軟正黑體"/>
                          <a:cs typeface="+mn-cs"/>
                        </a:rPr>
                        <a:t/>
                      </a:r>
                      <a:br>
                        <a:rPr lang="en-US" altLang="zh-TW" sz="2800" b="0" kern="1200" dirty="0">
                          <a:solidFill>
                            <a:schemeClr val="tx1"/>
                          </a:solidFill>
                          <a:effectLst/>
                          <a:latin typeface="微軟正黑體"/>
                          <a:ea typeface="微軟正黑體"/>
                          <a:cs typeface="+mn-cs"/>
                        </a:rPr>
                      </a:br>
                      <a:r>
                        <a:rPr lang="zh-TW" altLang="en-US" sz="2800" b="0" kern="1200" dirty="0">
                          <a:solidFill>
                            <a:schemeClr val="tx1"/>
                          </a:solidFill>
                          <a:effectLst/>
                          <a:latin typeface="微軟正黑體"/>
                          <a:ea typeface="微軟正黑體"/>
                          <a:cs typeface="+mn-cs"/>
                        </a:rPr>
                        <a:t>博士，現任教於臺灣師範大學國文學系。</a:t>
                      </a:r>
                      <a:endParaRPr lang="zh-TW" altLang="zh-TW" sz="2800" kern="1200" dirty="0">
                        <a:solidFill>
                          <a:schemeClr val="accent2"/>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extLst>
                  <a:ext uri="{0D108BD9-81ED-4DB2-BD59-A6C34878D82A}">
                    <a16:rowId xmlns:a16="http://schemas.microsoft.com/office/drawing/2014/main" val="10002"/>
                  </a:ext>
                </a:extLst>
              </a:tr>
              <a:tr h="926319">
                <a:tc>
                  <a:txBody>
                    <a:bodyPr/>
                    <a:lstStyle/>
                    <a:p>
                      <a:pPr marL="0" algn="l" defTabSz="685800" rtl="0" eaLnBrk="1" latinLnBrk="0" hangingPunct="1">
                        <a:lnSpc>
                          <a:spcPct val="120000"/>
                        </a:lnSpc>
                      </a:pPr>
                      <a:r>
                        <a:rPr lang="zh-TW" altLang="en-US"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著</a:t>
                      </a:r>
                      <a:r>
                        <a:rPr lang="en-US" altLang="zh-TW"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    </a:t>
                      </a:r>
                      <a:r>
                        <a:rPr lang="zh-TW" altLang="en-US" sz="2800" b="1" i="0" u="none" strike="noStrike" kern="1200" baseline="0" dirty="0">
                          <a:solidFill>
                            <a:srgbClr val="663300"/>
                          </a:solidFill>
                          <a:latin typeface="微軟正黑體" panose="020B0604030504040204" pitchFamily="34" charset="-120"/>
                          <a:ea typeface="微軟正黑體" panose="020B0604030504040204" pitchFamily="34" charset="-120"/>
                          <a:cs typeface="+mn-cs"/>
                        </a:rPr>
                        <a:t>作</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tc>
                  <a:txBody>
                    <a:bodyPr/>
                    <a:lstStyle/>
                    <a:p>
                      <a:pPr lvl="0" algn="l"/>
                      <a:r>
                        <a:rPr lang="en-US" altLang="zh-TW" sz="2800" b="0" kern="1200" dirty="0">
                          <a:solidFill>
                            <a:schemeClr val="tx1"/>
                          </a:solidFill>
                          <a:effectLst/>
                          <a:latin typeface="微軟正黑體"/>
                          <a:ea typeface="微軟正黑體"/>
                          <a:cs typeface="+mn-cs"/>
                        </a:rPr>
                        <a:t>《</a:t>
                      </a:r>
                      <a:r>
                        <a:rPr lang="zh-TW" altLang="en-US" sz="2800" b="0" kern="1200" dirty="0">
                          <a:solidFill>
                            <a:schemeClr val="tx1"/>
                          </a:solidFill>
                          <a:effectLst/>
                          <a:latin typeface="微軟正黑體"/>
                          <a:ea typeface="微軟正黑體"/>
                          <a:cs typeface="+mn-cs"/>
                        </a:rPr>
                        <a:t>第九味</a:t>
                      </a:r>
                      <a:r>
                        <a:rPr lang="en-US" altLang="zh-TW" sz="2800" b="0" kern="1200" dirty="0">
                          <a:solidFill>
                            <a:schemeClr val="tx1"/>
                          </a:solidFill>
                          <a:effectLst/>
                          <a:latin typeface="微軟正黑體"/>
                          <a:ea typeface="微軟正黑體"/>
                          <a:cs typeface="+mn-cs"/>
                        </a:rPr>
                        <a:t>》</a:t>
                      </a:r>
                      <a:r>
                        <a:rPr lang="zh-TW" altLang="en-US" sz="2800" b="0" kern="1200" dirty="0">
                          <a:solidFill>
                            <a:schemeClr val="tx1"/>
                          </a:solidFill>
                          <a:effectLst/>
                          <a:latin typeface="微軟正黑體"/>
                          <a:ea typeface="微軟正黑體"/>
                          <a:cs typeface="+mn-cs"/>
                        </a:rPr>
                        <a:t>、</a:t>
                      </a:r>
                      <a:r>
                        <a:rPr lang="en-US" altLang="zh-TW" sz="2800" b="0" kern="1200" dirty="0">
                          <a:solidFill>
                            <a:schemeClr val="tx1"/>
                          </a:solidFill>
                          <a:effectLst/>
                          <a:latin typeface="微軟正黑體"/>
                          <a:ea typeface="微軟正黑體"/>
                          <a:cs typeface="+mn-cs"/>
                        </a:rPr>
                        <a:t>《</a:t>
                      </a:r>
                      <a:r>
                        <a:rPr lang="zh-TW" altLang="en-US" sz="2800" b="0" kern="1200" dirty="0">
                          <a:solidFill>
                            <a:schemeClr val="tx1"/>
                          </a:solidFill>
                          <a:effectLst/>
                          <a:latin typeface="微軟正黑體"/>
                          <a:ea typeface="微軟正黑體"/>
                          <a:cs typeface="+mn-cs"/>
                        </a:rPr>
                        <a:t>煮字為藥</a:t>
                      </a:r>
                      <a:r>
                        <a:rPr lang="en-US" altLang="zh-TW" sz="2800" b="0" kern="1200" dirty="0">
                          <a:solidFill>
                            <a:schemeClr val="tx1"/>
                          </a:solidFill>
                          <a:effectLst/>
                          <a:latin typeface="微軟正黑體"/>
                          <a:ea typeface="微軟正黑體"/>
                          <a:cs typeface="+mn-cs"/>
                        </a:rPr>
                        <a:t>》</a:t>
                      </a:r>
                      <a:r>
                        <a:rPr lang="zh-TW" altLang="en-US" sz="2800" b="0" kern="1200" dirty="0">
                          <a:solidFill>
                            <a:schemeClr val="tx1"/>
                          </a:solidFill>
                          <a:effectLst/>
                          <a:latin typeface="微軟正黑體"/>
                          <a:ea typeface="微軟正黑體"/>
                          <a:cs typeface="+mn-cs"/>
                        </a:rPr>
                        <a:t>、</a:t>
                      </a:r>
                      <a:endParaRPr lang="en-US" altLang="zh-TW" sz="2800" b="0" kern="1200" dirty="0">
                        <a:solidFill>
                          <a:schemeClr val="tx1"/>
                        </a:solidFill>
                        <a:effectLst/>
                        <a:latin typeface="微軟正黑體"/>
                        <a:ea typeface="微軟正黑體"/>
                        <a:cs typeface="+mn-cs"/>
                      </a:endParaRPr>
                    </a:p>
                    <a:p>
                      <a:pPr lvl="0" algn="l"/>
                      <a:r>
                        <a:rPr lang="en-US" altLang="zh-TW" sz="2800" b="0" kern="1200" dirty="0">
                          <a:solidFill>
                            <a:schemeClr val="tx1"/>
                          </a:solidFill>
                          <a:effectLst/>
                          <a:latin typeface="微軟正黑體"/>
                          <a:ea typeface="微軟正黑體"/>
                          <a:cs typeface="+mn-cs"/>
                        </a:rPr>
                        <a:t>《</a:t>
                      </a:r>
                      <a:r>
                        <a:rPr lang="zh-TW" altLang="en-US" sz="2800" b="0" kern="1200" dirty="0">
                          <a:solidFill>
                            <a:schemeClr val="tx1"/>
                          </a:solidFill>
                          <a:effectLst/>
                          <a:latin typeface="微軟正黑體"/>
                          <a:ea typeface="微軟正黑體"/>
                          <a:cs typeface="+mn-cs"/>
                        </a:rPr>
                        <a:t>寫在課本留白處</a:t>
                      </a:r>
                      <a:r>
                        <a:rPr lang="en-US" altLang="zh-TW" sz="2800" b="0" kern="1200" dirty="0">
                          <a:solidFill>
                            <a:schemeClr val="tx1"/>
                          </a:solidFill>
                          <a:effectLst/>
                          <a:latin typeface="微軟正黑體"/>
                          <a:ea typeface="微軟正黑體"/>
                          <a:cs typeface="+mn-cs"/>
                        </a:rPr>
                        <a:t>》</a:t>
                      </a:r>
                      <a:r>
                        <a:rPr lang="zh-TW" altLang="en-US" sz="2800" b="0" kern="1200" dirty="0">
                          <a:solidFill>
                            <a:schemeClr val="tx1"/>
                          </a:solidFill>
                          <a:effectLst/>
                          <a:latin typeface="微軟正黑體"/>
                          <a:ea typeface="微軟正黑體"/>
                          <a:cs typeface="+mn-cs"/>
                        </a:rPr>
                        <a:t>。</a:t>
                      </a:r>
                      <a:endParaRPr lang="en-US" altLang="zh-TW" sz="2800" b="0" kern="1200" dirty="0">
                        <a:solidFill>
                          <a:schemeClr val="tx1"/>
                        </a:solidFill>
                        <a:effectLst/>
                        <a:latin typeface="微軟正黑體"/>
                        <a:ea typeface="微軟正黑體"/>
                        <a:cs typeface="+mn-cs"/>
                      </a:endParaRP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extLst>
                  <a:ext uri="{0D108BD9-81ED-4DB2-BD59-A6C34878D82A}">
                    <a16:rowId xmlns:a16="http://schemas.microsoft.com/office/drawing/2014/main" val="10003"/>
                  </a:ext>
                </a:extLst>
              </a:tr>
            </a:tbl>
          </a:graphicData>
        </a:graphic>
      </p:graphicFrame>
      <p:pic>
        <p:nvPicPr>
          <p:cNvPr id="21" name="圖片 20" descr="一張含有 個人, 室內, 男人, 桌 的圖片&#10;&#10;自動產生的描述">
            <a:extLst>
              <a:ext uri="{FF2B5EF4-FFF2-40B4-BE49-F238E27FC236}">
                <a16:creationId xmlns:a16="http://schemas.microsoft.com/office/drawing/2014/main" id="{D9F5AD56-E2CE-446B-AF96-C4CF86CAA3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5424" y="763719"/>
            <a:ext cx="1828058" cy="2423481"/>
          </a:xfrm>
          <a:prstGeom prst="rect">
            <a:avLst/>
          </a:prstGeom>
        </p:spPr>
      </p:pic>
      <p:pic>
        <p:nvPicPr>
          <p:cNvPr id="24" name="圖片 23" descr="一張含有 鋼琴, 桌 的圖片&#10;&#10;自動產生的描述">
            <a:extLst>
              <a:ext uri="{FF2B5EF4-FFF2-40B4-BE49-F238E27FC236}">
                <a16:creationId xmlns:a16="http://schemas.microsoft.com/office/drawing/2014/main" id="{FA8F9AB8-EAEE-4C91-9B9D-CD0AA6A606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
        <p:nvSpPr>
          <p:cNvPr id="12" name="箭號: 向右 5">
            <a:hlinkClick r:id="rId5" action="ppaction://hlinksldjump"/>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平行四邊形 24">
            <a:extLst>
              <a:ext uri="{FF2B5EF4-FFF2-40B4-BE49-F238E27FC236}">
                <a16:creationId xmlns:a16="http://schemas.microsoft.com/office/drawing/2014/main" id="{92A12BC8-D2FB-4816-9D1C-AF5849025C03}"/>
              </a:ext>
            </a:extLst>
          </p:cNvPr>
          <p:cNvSpPr/>
          <p:nvPr/>
        </p:nvSpPr>
        <p:spPr>
          <a:xfrm flipH="1">
            <a:off x="6915419" y="3189922"/>
            <a:ext cx="1915615" cy="86678"/>
          </a:xfrm>
          <a:prstGeom prst="parallelogram">
            <a:avLst>
              <a:gd name="adj" fmla="val 100741"/>
            </a:avLst>
          </a:prstGeom>
          <a:solidFill>
            <a:srgbClr val="D4B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平行四邊形 25">
            <a:extLst>
              <a:ext uri="{FF2B5EF4-FFF2-40B4-BE49-F238E27FC236}">
                <a16:creationId xmlns:a16="http://schemas.microsoft.com/office/drawing/2014/main" id="{B0064845-70B7-48B1-802F-14CF776CE32D}"/>
              </a:ext>
            </a:extLst>
          </p:cNvPr>
          <p:cNvSpPr/>
          <p:nvPr/>
        </p:nvSpPr>
        <p:spPr>
          <a:xfrm rot="5400000">
            <a:off x="7530816" y="1976381"/>
            <a:ext cx="2512880" cy="87558"/>
          </a:xfrm>
          <a:prstGeom prst="parallelogram">
            <a:avLst>
              <a:gd name="adj" fmla="val 100741"/>
            </a:avLst>
          </a:prstGeom>
          <a:solidFill>
            <a:srgbClr val="E6D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96247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8">
            <a:hlinkClick r:id="rId2" action="ppaction://hlinksldjump"/>
            <a:extLst>
              <a:ext uri="{FF2B5EF4-FFF2-40B4-BE49-F238E27FC236}">
                <a16:creationId xmlns:a16="http://schemas.microsoft.com/office/drawing/2014/main" id="{8B787B1A-B6C8-4A73-B577-15928346152B}"/>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0" name="文字方塊 9">
            <a:extLst>
              <a:ext uri="{FF2B5EF4-FFF2-40B4-BE49-F238E27FC236}">
                <a16:creationId xmlns:a16="http://schemas.microsoft.com/office/drawing/2014/main" id="{B49DCF07-BFE0-4404-A66B-DBCCE8F3573D}"/>
              </a:ext>
            </a:extLst>
          </p:cNvPr>
          <p:cNvSpPr txBox="1">
            <a:spLocks noChangeArrowheads="1"/>
          </p:cNvSpPr>
          <p:nvPr/>
        </p:nvSpPr>
        <p:spPr bwMode="auto">
          <a:xfrm>
            <a:off x="369193" y="395380"/>
            <a:ext cx="8477289" cy="31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marL="288000" indent="-288000">
              <a:lnSpc>
                <a:spcPct val="120000"/>
              </a:lnSpc>
              <a:buFont typeface="+mj-lt"/>
              <a:buAutoNum type="arabicPeriod" startAt="5"/>
            </a:pPr>
            <a:r>
              <a:rPr lang="zh-TW" altLang="en-US" sz="2800" b="0" spc="-100" dirty="0">
                <a:solidFill>
                  <a:srgbClr val="FF0000"/>
                </a:solidFill>
              </a:rPr>
              <a:t>調和的滋味：曾先生強調飲食要自出機杼，真正能夠掌握各種食材、味道特色的廚師，並加以調配融合，便能做出各式各樣的變化，這或許才是曾先生所謂的最高境界。而且「和」需要各種味道的輔助，又可以有無窮盡的變化與發揮，以此凌駕於八味之上，似乎合理。</a:t>
            </a:r>
          </a:p>
        </p:txBody>
      </p:sp>
      <p:sp>
        <p:nvSpPr>
          <p:cNvPr id="3" name="文本框 328">
            <a:hlinkClick r:id="rId3" action="ppaction://hlinksldjump"/>
            <a:extLst>
              <a:ext uri="{FF2B5EF4-FFF2-40B4-BE49-F238E27FC236}">
                <a16:creationId xmlns:a16="http://schemas.microsoft.com/office/drawing/2014/main" id="{B017A00C-B6C9-4209-A59E-837204B8D973}"/>
              </a:ext>
            </a:extLst>
          </p:cNvPr>
          <p:cNvSpPr txBox="1"/>
          <p:nvPr/>
        </p:nvSpPr>
        <p:spPr>
          <a:xfrm>
            <a:off x="460713" y="115613"/>
            <a:ext cx="736716" cy="279767"/>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a:t>
            </a:r>
            <a:endParaRPr lang="zh-CN" altLang="en-US" dirty="0"/>
          </a:p>
        </p:txBody>
      </p:sp>
      <p:sp>
        <p:nvSpPr>
          <p:cNvPr id="4" name="文本框 328">
            <a:hlinkClick r:id="rId4" action="ppaction://hlinksldjump"/>
            <a:extLst>
              <a:ext uri="{FF2B5EF4-FFF2-40B4-BE49-F238E27FC236}">
                <a16:creationId xmlns:a16="http://schemas.microsoft.com/office/drawing/2014/main" id="{65CD56F7-057E-4BFB-B104-93974A84E21B}"/>
              </a:ext>
            </a:extLst>
          </p:cNvPr>
          <p:cNvSpPr txBox="1"/>
          <p:nvPr/>
        </p:nvSpPr>
        <p:spPr>
          <a:xfrm>
            <a:off x="1288948" y="115613"/>
            <a:ext cx="736716"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5" name="箭號: 向右 5">
            <a:extLst>
              <a:ext uri="{FF2B5EF4-FFF2-40B4-BE49-F238E27FC236}">
                <a16:creationId xmlns:a16="http://schemas.microsoft.com/office/drawing/2014/main" id="{0C280372-3110-4705-849D-36BC666A4E07}"/>
              </a:ext>
            </a:extLst>
          </p:cNvPr>
          <p:cNvSpPr/>
          <p:nvPr/>
        </p:nvSpPr>
        <p:spPr>
          <a:xfrm>
            <a:off x="7913009"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右 6">
            <a:hlinkClick r:id="rId5" action="ppaction://hlinksldjump"/>
            <a:extLst>
              <a:ext uri="{FF2B5EF4-FFF2-40B4-BE49-F238E27FC236}">
                <a16:creationId xmlns:a16="http://schemas.microsoft.com/office/drawing/2014/main" id="{3D17C8C2-720C-4AF2-9605-23C9D7D51DA0}"/>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本框 328">
            <a:hlinkClick r:id="rId6" action="ppaction://hlinksldjump"/>
            <a:extLst>
              <a:ext uri="{FF2B5EF4-FFF2-40B4-BE49-F238E27FC236}">
                <a16:creationId xmlns:a16="http://schemas.microsoft.com/office/drawing/2014/main" id="{F11F9046-42B6-42AF-ABE4-711664E3D10D}"/>
              </a:ext>
            </a:extLst>
          </p:cNvPr>
          <p:cNvSpPr txBox="1"/>
          <p:nvPr/>
        </p:nvSpPr>
        <p:spPr>
          <a:xfrm>
            <a:off x="2117183"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smtClean="0"/>
              <a:t>問題</a:t>
            </a:r>
            <a:r>
              <a:rPr lang="en-US" altLang="zh-TW" dirty="0"/>
              <a:t>3</a:t>
            </a:r>
            <a:endParaRPr lang="en-US" altLang="zh-TW" dirty="0" smtClean="0"/>
          </a:p>
        </p:txBody>
      </p:sp>
    </p:spTree>
    <p:extLst>
      <p:ext uri="{BB962C8B-B14F-4D97-AF65-F5344CB8AC3E}">
        <p14:creationId xmlns:p14="http://schemas.microsoft.com/office/powerpoint/2010/main" val="2833623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28">
            <a:hlinkClick r:id="rId3" action="ppaction://hlinksldjump"/>
            <a:extLst>
              <a:ext uri="{FF2B5EF4-FFF2-40B4-BE49-F238E27FC236}">
                <a16:creationId xmlns:a16="http://schemas.microsoft.com/office/drawing/2014/main" id="{8B787B1A-B6C8-4A73-B577-15928346152B}"/>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9" name="文字方塊 8">
            <a:extLst>
              <a:ext uri="{FF2B5EF4-FFF2-40B4-BE49-F238E27FC236}">
                <a16:creationId xmlns:a16="http://schemas.microsoft.com/office/drawing/2014/main" id="{D9557E48-2A62-478A-8B2C-5EF6801BA297}"/>
              </a:ext>
            </a:extLst>
          </p:cNvPr>
          <p:cNvSpPr txBox="1">
            <a:spLocks noChangeArrowheads="1"/>
          </p:cNvSpPr>
          <p:nvPr/>
        </p:nvSpPr>
        <p:spPr bwMode="auto">
          <a:xfrm>
            <a:off x="369194" y="395380"/>
            <a:ext cx="8178753" cy="15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本文中，曾先生曾建立自己的品牌，現今有許多職場達人也建立起各自的品牌，請</a:t>
            </a:r>
            <a:r>
              <a:rPr lang="zh-TW" altLang="en-US" sz="2800" b="0" dirty="0" smtClean="0"/>
              <a:t>舉例說明他們</a:t>
            </a:r>
            <a:r>
              <a:rPr lang="zh-TW" altLang="en-US" sz="2800" b="0" dirty="0"/>
              <a:t>的品牌特色及維護方法。</a:t>
            </a:r>
          </a:p>
        </p:txBody>
      </p:sp>
      <p:sp>
        <p:nvSpPr>
          <p:cNvPr id="13" name="文本框 328">
            <a:hlinkClick r:id="rId4" action="ppaction://hlinksldjump"/>
            <a:extLst>
              <a:ext uri="{FF2B5EF4-FFF2-40B4-BE49-F238E27FC236}">
                <a16:creationId xmlns:a16="http://schemas.microsoft.com/office/drawing/2014/main" id="{C91A5E18-43CA-4B0A-AB66-3E38611C5139}"/>
              </a:ext>
            </a:extLst>
          </p:cNvPr>
          <p:cNvSpPr txBox="1"/>
          <p:nvPr/>
        </p:nvSpPr>
        <p:spPr>
          <a:xfrm>
            <a:off x="460713"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stStyle>
          <a:p>
            <a:r>
              <a:rPr lang="zh-TW" altLang="en-US" dirty="0"/>
              <a:t>問題</a:t>
            </a:r>
            <a:r>
              <a:rPr lang="en-US" altLang="zh-TW" dirty="0"/>
              <a:t>1</a:t>
            </a:r>
            <a:endParaRPr lang="zh-CN" altLang="en-US" dirty="0"/>
          </a:p>
        </p:txBody>
      </p:sp>
      <p:sp>
        <p:nvSpPr>
          <p:cNvPr id="16" name="文本框 328">
            <a:hlinkClick r:id="rId5" action="ppaction://hlinksldjump"/>
            <a:extLst>
              <a:ext uri="{FF2B5EF4-FFF2-40B4-BE49-F238E27FC236}">
                <a16:creationId xmlns:a16="http://schemas.microsoft.com/office/drawing/2014/main" id="{F11F9046-42B6-42AF-ABE4-711664E3D10D}"/>
              </a:ext>
            </a:extLst>
          </p:cNvPr>
          <p:cNvSpPr txBox="1"/>
          <p:nvPr/>
        </p:nvSpPr>
        <p:spPr>
          <a:xfrm>
            <a:off x="1288948" y="115613"/>
            <a:ext cx="736716"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2</a:t>
            </a:r>
            <a:endParaRPr lang="zh-CN" altLang="en-US" dirty="0"/>
          </a:p>
        </p:txBody>
      </p:sp>
      <p:sp>
        <p:nvSpPr>
          <p:cNvPr id="12" name="箭號: 向右 5">
            <a:hlinkClick r:id="rId6" action="ppaction://hlinksldjump"/>
            <a:extLst>
              <a:ext uri="{FF2B5EF4-FFF2-40B4-BE49-F238E27FC236}">
                <a16:creationId xmlns:a16="http://schemas.microsoft.com/office/drawing/2014/main" id="{35A3CCFD-3ED2-4A66-B941-A3431E7FBC04}"/>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右 6">
            <a:extLst>
              <a:ext uri="{FF2B5EF4-FFF2-40B4-BE49-F238E27FC236}">
                <a16:creationId xmlns:a16="http://schemas.microsoft.com/office/drawing/2014/main" id="{09345D14-3705-4536-B3D2-B0BF609D4A9F}"/>
              </a:ext>
            </a:extLst>
          </p:cNvPr>
          <p:cNvSpPr/>
          <p:nvPr/>
        </p:nvSpPr>
        <p:spPr>
          <a:xfrm flipH="1">
            <a:off x="7505656"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本框 328">
            <a:hlinkClick r:id="rId7" action="ppaction://hlinksldjump"/>
            <a:extLst>
              <a:ext uri="{FF2B5EF4-FFF2-40B4-BE49-F238E27FC236}">
                <a16:creationId xmlns:a16="http://schemas.microsoft.com/office/drawing/2014/main" id="{F11F9046-42B6-42AF-ABE4-711664E3D10D}"/>
              </a:ext>
            </a:extLst>
          </p:cNvPr>
          <p:cNvSpPr txBox="1"/>
          <p:nvPr/>
        </p:nvSpPr>
        <p:spPr>
          <a:xfrm>
            <a:off x="2117183" y="115613"/>
            <a:ext cx="736716"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stStyle>
          <a:p>
            <a:r>
              <a:rPr lang="zh-TW" altLang="en-US" dirty="0"/>
              <a:t>問題</a:t>
            </a:r>
            <a:r>
              <a:rPr lang="en-US" altLang="zh-TW" dirty="0"/>
              <a:t>3</a:t>
            </a:r>
          </a:p>
        </p:txBody>
      </p:sp>
      <p:sp>
        <p:nvSpPr>
          <p:cNvPr id="11" name="文字方塊 10">
            <a:extLst>
              <a:ext uri="{FF2B5EF4-FFF2-40B4-BE49-F238E27FC236}">
                <a16:creationId xmlns:a16="http://schemas.microsoft.com/office/drawing/2014/main" id="{2647B022-FDF7-4F16-8C05-90222A70C436}"/>
              </a:ext>
            </a:extLst>
          </p:cNvPr>
          <p:cNvSpPr txBox="1">
            <a:spLocks noChangeArrowheads="1"/>
          </p:cNvSpPr>
          <p:nvPr/>
        </p:nvSpPr>
        <p:spPr bwMode="auto">
          <a:xfrm>
            <a:off x="369193" y="1992099"/>
            <a:ext cx="8477289" cy="292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en-US" altLang="zh-TW" sz="2600" b="0" spc="-100" dirty="0" smtClean="0">
                <a:solidFill>
                  <a:srgbClr val="FF0000"/>
                </a:solidFill>
              </a:rPr>
              <a:t>【</a:t>
            </a:r>
            <a:r>
              <a:rPr lang="zh-TW" altLang="en-US" sz="2600" b="0" spc="-100" dirty="0" smtClean="0">
                <a:solidFill>
                  <a:srgbClr val="FF0000"/>
                </a:solidFill>
              </a:rPr>
              <a:t>參考答案</a:t>
            </a:r>
            <a:r>
              <a:rPr lang="en-US" altLang="zh-TW" sz="2600" b="0" spc="-100" dirty="0" smtClean="0">
                <a:solidFill>
                  <a:srgbClr val="FF0000"/>
                </a:solidFill>
              </a:rPr>
              <a:t>】</a:t>
            </a:r>
          </a:p>
          <a:p>
            <a:pPr marL="514350" indent="-514350">
              <a:lnSpc>
                <a:spcPct val="120000"/>
              </a:lnSpc>
              <a:buAutoNum type="arabicPeriod"/>
            </a:pPr>
            <a:r>
              <a:rPr lang="zh-TW" altLang="en-US" sz="2600" b="0" spc="-100" dirty="0" smtClean="0">
                <a:solidFill>
                  <a:srgbClr val="FF0000"/>
                </a:solidFill>
              </a:rPr>
              <a:t>賈伯斯：蘋果。</a:t>
            </a:r>
            <a:endParaRPr lang="en-US" altLang="zh-TW" sz="2600" b="0" spc="-100" dirty="0" smtClean="0">
              <a:solidFill>
                <a:srgbClr val="FF0000"/>
              </a:solidFill>
            </a:endParaRPr>
          </a:p>
          <a:p>
            <a:pPr marL="514350" indent="-514350">
              <a:lnSpc>
                <a:spcPct val="120000"/>
              </a:lnSpc>
              <a:buAutoNum type="arabicPeriod"/>
            </a:pPr>
            <a:r>
              <a:rPr lang="zh-TW" altLang="en-US" sz="2600" b="0" spc="-100" dirty="0" smtClean="0">
                <a:solidFill>
                  <a:srgbClr val="FF0000"/>
                </a:solidFill>
              </a:rPr>
              <a:t>江振誠： </a:t>
            </a:r>
            <a:r>
              <a:rPr lang="en-US" altLang="zh-TW" sz="2600" b="0" spc="-100" dirty="0" smtClean="0">
                <a:solidFill>
                  <a:srgbClr val="FF0000"/>
                </a:solidFill>
              </a:rPr>
              <a:t>RAW</a:t>
            </a:r>
            <a:r>
              <a:rPr lang="zh-TW" altLang="en-US" sz="2600" b="0" spc="-100" dirty="0" smtClean="0">
                <a:solidFill>
                  <a:srgbClr val="FF0000"/>
                </a:solidFill>
              </a:rPr>
              <a:t>。</a:t>
            </a:r>
            <a:endParaRPr lang="en-US" altLang="zh-TW" sz="2600" b="0" spc="-100" dirty="0" smtClean="0">
              <a:solidFill>
                <a:srgbClr val="FF0000"/>
              </a:solidFill>
            </a:endParaRPr>
          </a:p>
          <a:p>
            <a:pPr marL="514350" indent="-514350">
              <a:lnSpc>
                <a:spcPct val="120000"/>
              </a:lnSpc>
              <a:buAutoNum type="arabicPeriod"/>
            </a:pPr>
            <a:r>
              <a:rPr lang="zh-TW" altLang="en-US" sz="2600" b="0" spc="-100" dirty="0" smtClean="0">
                <a:solidFill>
                  <a:srgbClr val="FF0000"/>
                </a:solidFill>
              </a:rPr>
              <a:t>吳清友</a:t>
            </a:r>
            <a:r>
              <a:rPr lang="zh-TW" altLang="en-US" sz="2600" b="0" spc="-100" dirty="0">
                <a:solidFill>
                  <a:srgbClr val="FF0000"/>
                </a:solidFill>
              </a:rPr>
              <a:t>：誠品</a:t>
            </a:r>
            <a:r>
              <a:rPr lang="zh-TW" altLang="en-US" sz="2600" b="0" spc="-100" dirty="0" smtClean="0">
                <a:solidFill>
                  <a:srgbClr val="FF0000"/>
                </a:solidFill>
              </a:rPr>
              <a:t>。</a:t>
            </a:r>
            <a:endParaRPr lang="en-US" altLang="zh-TW" sz="2600" b="0" spc="-100" dirty="0" smtClean="0">
              <a:solidFill>
                <a:srgbClr val="FF0000"/>
              </a:solidFill>
            </a:endParaRPr>
          </a:p>
          <a:p>
            <a:pPr marL="514350" indent="-514350">
              <a:lnSpc>
                <a:spcPct val="120000"/>
              </a:lnSpc>
              <a:buAutoNum type="arabicPeriod"/>
            </a:pPr>
            <a:r>
              <a:rPr lang="zh-TW" altLang="en-US" sz="2600" b="0" spc="-100" dirty="0" smtClean="0">
                <a:solidFill>
                  <a:srgbClr val="FF0000"/>
                </a:solidFill>
              </a:rPr>
              <a:t>李銘煌</a:t>
            </a:r>
            <a:r>
              <a:rPr lang="zh-TW" altLang="en-US" sz="2600" b="0" spc="-100" dirty="0">
                <a:solidFill>
                  <a:srgbClr val="FF0000"/>
                </a:solidFill>
              </a:rPr>
              <a:t>：春一</a:t>
            </a:r>
            <a:r>
              <a:rPr lang="zh-TW" altLang="en-US" sz="2600" b="0" spc="-100" dirty="0" smtClean="0">
                <a:solidFill>
                  <a:srgbClr val="FF0000"/>
                </a:solidFill>
              </a:rPr>
              <a:t>枝。</a:t>
            </a:r>
            <a:endParaRPr lang="en-US" altLang="zh-TW" sz="2600" b="0" spc="-100" dirty="0" smtClean="0">
              <a:solidFill>
                <a:srgbClr val="FF0000"/>
              </a:solidFill>
            </a:endParaRPr>
          </a:p>
          <a:p>
            <a:pPr marL="514350" indent="-514350">
              <a:lnSpc>
                <a:spcPct val="120000"/>
              </a:lnSpc>
              <a:buAutoNum type="arabicPeriod"/>
            </a:pPr>
            <a:r>
              <a:rPr lang="zh-TW" altLang="en-US" sz="2600" b="0" spc="-100" dirty="0" smtClean="0">
                <a:solidFill>
                  <a:srgbClr val="FF0000"/>
                </a:solidFill>
              </a:rPr>
              <a:t>黃</a:t>
            </a:r>
            <a:r>
              <a:rPr lang="zh-TW" altLang="en-US" sz="2600" b="0" spc="-100" dirty="0">
                <a:solidFill>
                  <a:srgbClr val="FF0000"/>
                </a:solidFill>
              </a:rPr>
              <a:t>瀚：日出禾作</a:t>
            </a:r>
          </a:p>
        </p:txBody>
      </p:sp>
    </p:spTree>
    <p:extLst>
      <p:ext uri="{BB962C8B-B14F-4D97-AF65-F5344CB8AC3E}">
        <p14:creationId xmlns:p14="http://schemas.microsoft.com/office/powerpoint/2010/main" val="979377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727AE001-CBD0-45A1-8156-1291FB3FB724}"/>
              </a:ext>
            </a:extLst>
          </p:cNvPr>
          <p:cNvGrpSpPr/>
          <p:nvPr/>
        </p:nvGrpSpPr>
        <p:grpSpPr>
          <a:xfrm>
            <a:off x="832512" y="704543"/>
            <a:ext cx="3707927" cy="718885"/>
            <a:chOff x="1323975" y="1828800"/>
            <a:chExt cx="3707927" cy="718885"/>
          </a:xfrm>
        </p:grpSpPr>
        <p:sp>
          <p:nvSpPr>
            <p:cNvPr id="3" name="矩形 2">
              <a:extLst>
                <a:ext uri="{FF2B5EF4-FFF2-40B4-BE49-F238E27FC236}">
                  <a16:creationId xmlns:a16="http://schemas.microsoft.com/office/drawing/2014/main" id="{AEAE754D-69BF-4CDC-9318-14737BE386DF}"/>
                </a:ext>
              </a:extLst>
            </p:cNvPr>
            <p:cNvSpPr/>
            <p:nvPr/>
          </p:nvSpPr>
          <p:spPr>
            <a:xfrm>
              <a:off x="1323975" y="1828800"/>
              <a:ext cx="700088" cy="718885"/>
            </a:xfrm>
            <a:prstGeom prst="rect">
              <a:avLst/>
            </a:prstGeom>
            <a:solidFill>
              <a:srgbClr val="C687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solidFill>
                    <a:schemeClr val="bg1"/>
                  </a:solidFill>
                  <a:latin typeface="微軟正黑體" panose="020B0604030504040204" pitchFamily="34" charset="-120"/>
                  <a:ea typeface="微軟正黑體" panose="020B0604030504040204" pitchFamily="34" charset="-120"/>
                </a:rPr>
                <a:t>6</a:t>
              </a:r>
              <a:endParaRPr lang="zh-CN" altLang="en-US" sz="40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F45E7798-DC65-4EC9-A6C9-8225B9A97F63}"/>
                </a:ext>
              </a:extLst>
            </p:cNvPr>
            <p:cNvSpPr txBox="1"/>
            <p:nvPr/>
          </p:nvSpPr>
          <p:spPr>
            <a:xfrm>
              <a:off x="2143125" y="1834299"/>
              <a:ext cx="2888777" cy="707886"/>
            </a:xfrm>
            <a:prstGeom prst="rect">
              <a:avLst/>
            </a:prstGeom>
            <a:noFill/>
          </p:spPr>
          <p:txBody>
            <a:bodyPr wrap="square" rtlCol="0">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課後補充</a:t>
              </a:r>
            </a:p>
          </p:txBody>
        </p:sp>
      </p:grpSp>
      <p:grpSp>
        <p:nvGrpSpPr>
          <p:cNvPr id="7" name="群組 6">
            <a:extLst>
              <a:ext uri="{FF2B5EF4-FFF2-40B4-BE49-F238E27FC236}">
                <a16:creationId xmlns:a16="http://schemas.microsoft.com/office/drawing/2014/main" id="{E1F7841D-4606-4691-9FC7-94DBF88AEFB3}"/>
              </a:ext>
            </a:extLst>
          </p:cNvPr>
          <p:cNvGrpSpPr/>
          <p:nvPr/>
        </p:nvGrpSpPr>
        <p:grpSpPr>
          <a:xfrm>
            <a:off x="832512" y="1961506"/>
            <a:ext cx="7304898" cy="562590"/>
            <a:chOff x="832512" y="1697463"/>
            <a:chExt cx="7304898" cy="562590"/>
          </a:xfrm>
        </p:grpSpPr>
        <p:sp>
          <p:nvSpPr>
            <p:cNvPr id="8" name="TextBox 6">
              <a:hlinkClick r:id="rId2" action="ppaction://hlinksldjump"/>
              <a:extLst>
                <a:ext uri="{FF2B5EF4-FFF2-40B4-BE49-F238E27FC236}">
                  <a16:creationId xmlns:a16="http://schemas.microsoft.com/office/drawing/2014/main" id="{1D42E2AC-117A-4802-A2EE-F3F6CA6B9591}"/>
                </a:ext>
              </a:extLst>
            </p:cNvPr>
            <p:cNvSpPr txBox="1"/>
            <p:nvPr/>
          </p:nvSpPr>
          <p:spPr>
            <a:xfrm>
              <a:off x="1449790" y="1697463"/>
              <a:ext cx="6687620" cy="562590"/>
            </a:xfrm>
            <a:prstGeom prst="rect">
              <a:avLst/>
            </a:prstGeom>
            <a:noFill/>
          </p:spPr>
          <p:txBody>
            <a:bodyPr vert="horz" wrap="square" rtlCol="0" anchor="ctr">
              <a:spAutoFit/>
            </a:bodyPr>
            <a:lstStyle/>
            <a:p>
              <a:pPr>
                <a:lnSpc>
                  <a:spcPct val="120000"/>
                </a:lnSpc>
                <a:spcBef>
                  <a:spcPts val="1200"/>
                </a:spcBef>
              </a:pPr>
              <a:r>
                <a:rPr lang="zh-TW" altLang="en-US" sz="2800" spc="400" dirty="0">
                  <a:solidFill>
                    <a:srgbClr val="231815"/>
                  </a:solidFill>
                  <a:latin typeface="微軟正黑體" panose="020B0604030504040204" pitchFamily="34" charset="-120"/>
                  <a:ea typeface="微軟正黑體" panose="020B0604030504040204" pitchFamily="34" charset="-120"/>
                </a:rPr>
                <a:t>文學是沒有標準答案的</a:t>
              </a:r>
            </a:p>
          </p:txBody>
        </p:sp>
        <p:sp>
          <p:nvSpPr>
            <p:cNvPr id="9" name="矩形 8">
              <a:extLst>
                <a:ext uri="{FF2B5EF4-FFF2-40B4-BE49-F238E27FC236}">
                  <a16:creationId xmlns:a16="http://schemas.microsoft.com/office/drawing/2014/main" id="{0F0F3E07-CC80-448A-AD84-57C6FCAD7069}"/>
                </a:ext>
              </a:extLst>
            </p:cNvPr>
            <p:cNvSpPr/>
            <p:nvPr/>
          </p:nvSpPr>
          <p:spPr>
            <a:xfrm>
              <a:off x="832512" y="1765930"/>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71D0A717-F55B-48CD-B9EA-B5882A4BF0D1}"/>
                </a:ext>
              </a:extLst>
            </p:cNvPr>
            <p:cNvSpPr/>
            <p:nvPr/>
          </p:nvSpPr>
          <p:spPr>
            <a:xfrm>
              <a:off x="832512" y="1837325"/>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1</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11" name="群組 10">
            <a:extLst>
              <a:ext uri="{FF2B5EF4-FFF2-40B4-BE49-F238E27FC236}">
                <a16:creationId xmlns:a16="http://schemas.microsoft.com/office/drawing/2014/main" id="{EA765026-4CEE-4428-B649-802CF5506091}"/>
              </a:ext>
            </a:extLst>
          </p:cNvPr>
          <p:cNvGrpSpPr/>
          <p:nvPr/>
        </p:nvGrpSpPr>
        <p:grpSpPr>
          <a:xfrm>
            <a:off x="832512" y="2637754"/>
            <a:ext cx="7680117" cy="562590"/>
            <a:chOff x="832512" y="2401226"/>
            <a:chExt cx="7680117" cy="562590"/>
          </a:xfrm>
        </p:grpSpPr>
        <p:sp>
          <p:nvSpPr>
            <p:cNvPr id="12" name="TextBox 6">
              <a:hlinkClick r:id="rId3" action="ppaction://hlinksldjump"/>
              <a:extLst>
                <a:ext uri="{FF2B5EF4-FFF2-40B4-BE49-F238E27FC236}">
                  <a16:creationId xmlns:a16="http://schemas.microsoft.com/office/drawing/2014/main" id="{7D918F74-29A3-4988-86BF-1C67658727AF}"/>
                </a:ext>
              </a:extLst>
            </p:cNvPr>
            <p:cNvSpPr txBox="1"/>
            <p:nvPr/>
          </p:nvSpPr>
          <p:spPr>
            <a:xfrm>
              <a:off x="1449788" y="2401226"/>
              <a:ext cx="7062841" cy="562590"/>
            </a:xfrm>
            <a:prstGeom prst="rect">
              <a:avLst/>
            </a:prstGeom>
            <a:noFill/>
          </p:spPr>
          <p:txBody>
            <a:bodyPr vert="horz" wrap="square" rtlCol="0" anchor="ctr">
              <a:spAutoFit/>
            </a:bodyPr>
            <a:lstStyle>
              <a:defPPr>
                <a:defRPr lang="en-US"/>
              </a:defPPr>
              <a:lvl1pPr>
                <a:defRPr sz="3200">
                  <a:solidFill>
                    <a:srgbClr val="231815"/>
                  </a:solidFill>
                  <a:latin typeface="標楷體" panose="03000509000000000000" pitchFamily="65" charset="-120"/>
                  <a:ea typeface="標楷體" panose="03000509000000000000" pitchFamily="65" charset="-120"/>
                </a:defRPr>
              </a:lvl1pPr>
            </a:lstStyle>
            <a:p>
              <a:pPr>
                <a:lnSpc>
                  <a:spcPct val="120000"/>
                </a:lnSpc>
                <a:spcBef>
                  <a:spcPts val="1200"/>
                </a:spcBef>
              </a:pPr>
              <a:r>
                <a:rPr lang="zh-TW" altLang="en-US" sz="2800" spc="-100" dirty="0">
                  <a:latin typeface="微軟正黑體" panose="020B0604030504040204" pitchFamily="34" charset="-120"/>
                  <a:ea typeface="微軟正黑體" panose="020B0604030504040204" pitchFamily="34" charset="-120"/>
                </a:rPr>
                <a:t>食物不只能飽腹，更乘載獨一無二的回憶</a:t>
              </a:r>
            </a:p>
          </p:txBody>
        </p:sp>
        <p:sp>
          <p:nvSpPr>
            <p:cNvPr id="13" name="矩形 12">
              <a:extLst>
                <a:ext uri="{FF2B5EF4-FFF2-40B4-BE49-F238E27FC236}">
                  <a16:creationId xmlns:a16="http://schemas.microsoft.com/office/drawing/2014/main" id="{947FA6C1-E976-4946-9AAC-D13F54CA68F2}"/>
                </a:ext>
              </a:extLst>
            </p:cNvPr>
            <p:cNvSpPr/>
            <p:nvPr/>
          </p:nvSpPr>
          <p:spPr>
            <a:xfrm>
              <a:off x="832512" y="2469693"/>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5D5E9697-DE25-42B8-BE62-8ABF220E3BF0}"/>
                </a:ext>
              </a:extLst>
            </p:cNvPr>
            <p:cNvSpPr/>
            <p:nvPr/>
          </p:nvSpPr>
          <p:spPr>
            <a:xfrm>
              <a:off x="832512" y="2541088"/>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rgbClr val="715E4A"/>
                  </a:solidFill>
                  <a:latin typeface="微軟正黑體" panose="020B0604030504040204" pitchFamily="34" charset="-120"/>
                  <a:ea typeface="微軟正黑體" panose="020B0604030504040204" pitchFamily="34" charset="-120"/>
                </a:rPr>
                <a:t>２</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15" name="群組 14">
            <a:extLst>
              <a:ext uri="{FF2B5EF4-FFF2-40B4-BE49-F238E27FC236}">
                <a16:creationId xmlns:a16="http://schemas.microsoft.com/office/drawing/2014/main" id="{A4BF768F-1913-4869-B298-BDF0CF3DB3F9}"/>
              </a:ext>
            </a:extLst>
          </p:cNvPr>
          <p:cNvGrpSpPr/>
          <p:nvPr/>
        </p:nvGrpSpPr>
        <p:grpSpPr>
          <a:xfrm>
            <a:off x="832512" y="3314002"/>
            <a:ext cx="6587191" cy="562590"/>
            <a:chOff x="832512" y="3104989"/>
            <a:chExt cx="6587191" cy="562590"/>
          </a:xfrm>
        </p:grpSpPr>
        <p:sp>
          <p:nvSpPr>
            <p:cNvPr id="16" name="TextBox 6">
              <a:hlinkClick r:id="rId4" action="ppaction://hlinksldjump"/>
              <a:extLst>
                <a:ext uri="{FF2B5EF4-FFF2-40B4-BE49-F238E27FC236}">
                  <a16:creationId xmlns:a16="http://schemas.microsoft.com/office/drawing/2014/main" id="{8E42D74B-CE49-4AB8-90AD-530AEC145EAA}"/>
                </a:ext>
              </a:extLst>
            </p:cNvPr>
            <p:cNvSpPr txBox="1"/>
            <p:nvPr/>
          </p:nvSpPr>
          <p:spPr>
            <a:xfrm>
              <a:off x="1449789" y="3104989"/>
              <a:ext cx="5969914" cy="562590"/>
            </a:xfrm>
            <a:prstGeom prst="rect">
              <a:avLst/>
            </a:prstGeom>
            <a:noFill/>
          </p:spPr>
          <p:txBody>
            <a:bodyPr vert="horz" wrap="square" rtlCol="0" anchor="ctr">
              <a:spAutoFit/>
            </a:bodyPr>
            <a:lstStyle>
              <a:defPPr>
                <a:defRPr lang="en-US"/>
              </a:defPPr>
              <a:lvl1pPr>
                <a:defRPr sz="3200">
                  <a:solidFill>
                    <a:srgbClr val="231815"/>
                  </a:solidFill>
                  <a:latin typeface="標楷體" panose="03000509000000000000" pitchFamily="65" charset="-120"/>
                  <a:ea typeface="標楷體" panose="03000509000000000000" pitchFamily="65" charset="-120"/>
                </a:defRPr>
              </a:lvl1pPr>
            </a:lstStyle>
            <a:p>
              <a:pPr>
                <a:lnSpc>
                  <a:spcPct val="120000"/>
                </a:lnSpc>
                <a:spcBef>
                  <a:spcPts val="1200"/>
                </a:spcBef>
              </a:pPr>
              <a:r>
                <a:rPr lang="zh-TW" altLang="en-US" sz="2800" spc="400" dirty="0">
                  <a:latin typeface="微軟正黑體" panose="020B0604030504040204" pitchFamily="34" charset="-120"/>
                  <a:ea typeface="微軟正黑體" panose="020B0604030504040204" pitchFamily="34" charset="-120"/>
                </a:rPr>
                <a:t>寫在課本留白處</a:t>
              </a:r>
            </a:p>
          </p:txBody>
        </p:sp>
        <p:sp>
          <p:nvSpPr>
            <p:cNvPr id="17" name="矩形 16">
              <a:extLst>
                <a:ext uri="{FF2B5EF4-FFF2-40B4-BE49-F238E27FC236}">
                  <a16:creationId xmlns:a16="http://schemas.microsoft.com/office/drawing/2014/main" id="{3059B555-E051-4DD0-A083-60FC6D539ECB}"/>
                </a:ext>
              </a:extLst>
            </p:cNvPr>
            <p:cNvSpPr/>
            <p:nvPr/>
          </p:nvSpPr>
          <p:spPr>
            <a:xfrm>
              <a:off x="832512" y="3173456"/>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EC7B2094-AEE4-46D8-9E46-CEA05D25EFEF}"/>
                </a:ext>
              </a:extLst>
            </p:cNvPr>
            <p:cNvSpPr/>
            <p:nvPr/>
          </p:nvSpPr>
          <p:spPr>
            <a:xfrm>
              <a:off x="832512" y="3244851"/>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3</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23" name="群組 22">
            <a:extLst>
              <a:ext uri="{FF2B5EF4-FFF2-40B4-BE49-F238E27FC236}">
                <a16:creationId xmlns:a16="http://schemas.microsoft.com/office/drawing/2014/main" id="{D7545783-06B7-4E33-A254-B959F8A61AB1}"/>
              </a:ext>
            </a:extLst>
          </p:cNvPr>
          <p:cNvGrpSpPr/>
          <p:nvPr/>
        </p:nvGrpSpPr>
        <p:grpSpPr>
          <a:xfrm>
            <a:off x="832512" y="3990249"/>
            <a:ext cx="6657016" cy="562590"/>
            <a:chOff x="832512" y="3808752"/>
            <a:chExt cx="6657016" cy="562590"/>
          </a:xfrm>
        </p:grpSpPr>
        <p:sp>
          <p:nvSpPr>
            <p:cNvPr id="24" name="TextBox 6">
              <a:hlinkClick r:id="rId5" action="ppaction://hlinksldjump"/>
              <a:extLst>
                <a:ext uri="{FF2B5EF4-FFF2-40B4-BE49-F238E27FC236}">
                  <a16:creationId xmlns:a16="http://schemas.microsoft.com/office/drawing/2014/main" id="{A892D83E-80C7-4A62-8180-0A0CE14E5BE0}"/>
                </a:ext>
              </a:extLst>
            </p:cNvPr>
            <p:cNvSpPr txBox="1"/>
            <p:nvPr/>
          </p:nvSpPr>
          <p:spPr>
            <a:xfrm>
              <a:off x="1449790" y="3808752"/>
              <a:ext cx="6039738" cy="562590"/>
            </a:xfrm>
            <a:prstGeom prst="rect">
              <a:avLst/>
            </a:prstGeom>
            <a:noFill/>
          </p:spPr>
          <p:txBody>
            <a:bodyPr vert="horz" wrap="square" rtlCol="0" anchor="ctr">
              <a:spAutoFit/>
            </a:bodyPr>
            <a:lstStyle/>
            <a:p>
              <a:pPr>
                <a:lnSpc>
                  <a:spcPct val="120000"/>
                </a:lnSpc>
                <a:spcBef>
                  <a:spcPts val="1200"/>
                </a:spcBef>
              </a:pPr>
              <a:r>
                <a:rPr lang="zh-TW" altLang="en-US" sz="2800" spc="400" dirty="0">
                  <a:solidFill>
                    <a:srgbClr val="231815"/>
                  </a:solidFill>
                  <a:latin typeface="微軟正黑體" panose="020B0604030504040204" pitchFamily="34" charset="-120"/>
                  <a:ea typeface="微軟正黑體" panose="020B0604030504040204" pitchFamily="34" charset="-120"/>
                </a:rPr>
                <a:t>焦桐</a:t>
              </a:r>
              <a:r>
                <a:rPr lang="en-US" altLang="zh-TW" sz="2800" spc="400" dirty="0">
                  <a:solidFill>
                    <a:srgbClr val="231815"/>
                  </a:solidFill>
                  <a:latin typeface="微軟正黑體" panose="020B0604030504040204" pitchFamily="34" charset="-120"/>
                  <a:ea typeface="微軟正黑體" panose="020B0604030504040204" pitchFamily="34" charset="-120"/>
                </a:rPr>
                <a:t>《</a:t>
              </a:r>
              <a:r>
                <a:rPr lang="zh-TW" altLang="en-US" sz="2800" spc="400" dirty="0">
                  <a:solidFill>
                    <a:srgbClr val="231815"/>
                  </a:solidFill>
                  <a:latin typeface="微軟正黑體" panose="020B0604030504040204" pitchFamily="34" charset="-120"/>
                  <a:ea typeface="微軟正黑體" panose="020B0604030504040204" pitchFamily="34" charset="-120"/>
                </a:rPr>
                <a:t>臺灣飲食文選Ｉ</a:t>
              </a:r>
              <a:r>
                <a:rPr lang="en-US" altLang="zh-TW" sz="2800" spc="400" dirty="0">
                  <a:solidFill>
                    <a:srgbClr val="231815"/>
                  </a:solidFill>
                  <a:latin typeface="微軟正黑體" panose="020B0604030504040204" pitchFamily="34" charset="-120"/>
                  <a:ea typeface="微軟正黑體" panose="020B0604030504040204" pitchFamily="34" charset="-120"/>
                </a:rPr>
                <a:t>》</a:t>
              </a:r>
            </a:p>
          </p:txBody>
        </p:sp>
        <p:sp>
          <p:nvSpPr>
            <p:cNvPr id="25" name="矩形 24">
              <a:extLst>
                <a:ext uri="{FF2B5EF4-FFF2-40B4-BE49-F238E27FC236}">
                  <a16:creationId xmlns:a16="http://schemas.microsoft.com/office/drawing/2014/main" id="{F36AC04E-3E65-417D-82B2-51560BBB8E25}"/>
                </a:ext>
              </a:extLst>
            </p:cNvPr>
            <p:cNvSpPr/>
            <p:nvPr/>
          </p:nvSpPr>
          <p:spPr>
            <a:xfrm>
              <a:off x="832512" y="3877219"/>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6A16C"/>
                </a:solidFill>
                <a:latin typeface="微軟正黑體" panose="020B0604030504040204" pitchFamily="34" charset="-120"/>
                <a:ea typeface="微軟正黑體" panose="020B0604030504040204" pitchFamily="34" charset="-120"/>
              </a:endParaRPr>
            </a:p>
          </p:txBody>
        </p:sp>
        <p:sp>
          <p:nvSpPr>
            <p:cNvPr id="26" name="矩形 25">
              <a:extLst>
                <a:ext uri="{FF2B5EF4-FFF2-40B4-BE49-F238E27FC236}">
                  <a16:creationId xmlns:a16="http://schemas.microsoft.com/office/drawing/2014/main" id="{FE5BCEFA-E095-4914-8E09-5475D9BB9BEE}"/>
                </a:ext>
              </a:extLst>
            </p:cNvPr>
            <p:cNvSpPr/>
            <p:nvPr/>
          </p:nvSpPr>
          <p:spPr>
            <a:xfrm>
              <a:off x="832512" y="3948614"/>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4</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616801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96AEA7F-10EB-46E3-88DC-703C7BC49684}"/>
              </a:ext>
            </a:extLst>
          </p:cNvPr>
          <p:cNvSpPr txBox="1"/>
          <p:nvPr/>
        </p:nvSpPr>
        <p:spPr>
          <a:xfrm>
            <a:off x="351697" y="391708"/>
            <a:ext cx="5291457"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文學是沒有標準答案的</a:t>
            </a:r>
          </a:p>
        </p:txBody>
      </p:sp>
      <p:sp>
        <p:nvSpPr>
          <p:cNvPr id="12" name="箭號: 向右 5">
            <a:hlinkClick r:id="rId3" action="ppaction://hlinksldjump"/>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18FDECDB-41C8-4A61-BA70-9C14A21DED92}"/>
              </a:ext>
            </a:extLst>
          </p:cNvPr>
          <p:cNvSpPr/>
          <p:nvPr/>
        </p:nvSpPr>
        <p:spPr>
          <a:xfrm>
            <a:off x="3987282" y="1212735"/>
            <a:ext cx="4318789" cy="562590"/>
          </a:xfrm>
          <a:prstGeom prst="rect">
            <a:avLst/>
          </a:prstGeom>
        </p:spPr>
        <p:txBody>
          <a:bodyPr wrap="square">
            <a:spAutoFit/>
          </a:bodyPr>
          <a:lstStyle/>
          <a:p>
            <a:pPr>
              <a:lnSpc>
                <a:spcPct val="120000"/>
              </a:lnSpc>
              <a:spcBef>
                <a:spcPts val="1800"/>
              </a:spcBef>
            </a:pPr>
            <a:r>
              <a:rPr lang="zh-TW" altLang="en-US" sz="2800" dirty="0">
                <a:latin typeface="微軟正黑體" panose="020B0604030504040204" pitchFamily="34" charset="-120"/>
                <a:ea typeface="微軟正黑體" panose="020B0604030504040204" pitchFamily="34" charset="-120"/>
              </a:rPr>
              <a:t>徐國能認為</a:t>
            </a:r>
          </a:p>
        </p:txBody>
      </p:sp>
      <p:sp>
        <p:nvSpPr>
          <p:cNvPr id="8" name="矩形 7">
            <a:extLst>
              <a:ext uri="{FF2B5EF4-FFF2-40B4-BE49-F238E27FC236}">
                <a16:creationId xmlns:a16="http://schemas.microsoft.com/office/drawing/2014/main" id="{5F0F5568-8795-480E-8061-E58C4FC620FA}"/>
              </a:ext>
            </a:extLst>
          </p:cNvPr>
          <p:cNvSpPr/>
          <p:nvPr/>
        </p:nvSpPr>
        <p:spPr>
          <a:xfrm>
            <a:off x="743339" y="3516970"/>
            <a:ext cx="7715132" cy="1079655"/>
          </a:xfrm>
          <a:prstGeom prst="rect">
            <a:avLst/>
          </a:prstGeom>
        </p:spPr>
        <p:txBody>
          <a:bodyPr wrap="square">
            <a:spAutoFit/>
          </a:bodyPr>
          <a:lstStyle/>
          <a:p>
            <a:pPr algn="just">
              <a:lnSpc>
                <a:spcPct val="120000"/>
              </a:lnSpc>
              <a:spcBef>
                <a:spcPts val="1800"/>
              </a:spcBef>
            </a:pPr>
            <a:r>
              <a:rPr lang="zh-TW" altLang="en-US" sz="2800" dirty="0">
                <a:latin typeface="微軟正黑體" panose="020B0604030504040204" pitchFamily="34" charset="-120"/>
                <a:ea typeface="微軟正黑體" panose="020B0604030504040204" pitchFamily="34" charset="-120"/>
              </a:rPr>
              <a:t>在閱讀時</a:t>
            </a:r>
            <a:r>
              <a:rPr lang="zh-TW" altLang="en-US" sz="2800" b="1" dirty="0">
                <a:solidFill>
                  <a:schemeClr val="accent2"/>
                </a:solidFill>
                <a:latin typeface="微軟正黑體" panose="020B0604030504040204" pitchFamily="34" charset="-120"/>
                <a:ea typeface="微軟正黑體" panose="020B0604030504040204" pitchFamily="34" charset="-120"/>
              </a:rPr>
              <a:t>保持開放態度</a:t>
            </a:r>
            <a:r>
              <a:rPr lang="zh-TW" altLang="en-US" sz="2800" dirty="0">
                <a:latin typeface="微軟正黑體" panose="020B0604030504040204" pitchFamily="34" charset="-120"/>
                <a:ea typeface="微軟正黑體" panose="020B0604030504040204" pitchFamily="34" charset="-120"/>
              </a:rPr>
              <a:t>，用自己的生命經驗嘗試解讀，就能得到解答。</a:t>
            </a:r>
          </a:p>
        </p:txBody>
      </p:sp>
      <p:sp>
        <p:nvSpPr>
          <p:cNvPr id="10" name="矩形 9">
            <a:extLst>
              <a:ext uri="{FF2B5EF4-FFF2-40B4-BE49-F238E27FC236}">
                <a16:creationId xmlns:a16="http://schemas.microsoft.com/office/drawing/2014/main" id="{B42162A7-DD12-40C4-9AE3-A3507CE26382}"/>
              </a:ext>
            </a:extLst>
          </p:cNvPr>
          <p:cNvSpPr/>
          <p:nvPr/>
        </p:nvSpPr>
        <p:spPr>
          <a:xfrm>
            <a:off x="4317510" y="2081606"/>
            <a:ext cx="4007597" cy="1079655"/>
          </a:xfrm>
          <a:prstGeom prst="rect">
            <a:avLst/>
          </a:prstGeom>
        </p:spPr>
        <p:txBody>
          <a:bodyPr wrap="square">
            <a:spAutoFit/>
          </a:bodyPr>
          <a:lstStyle/>
          <a:p>
            <a:pPr>
              <a:lnSpc>
                <a:spcPct val="120000"/>
              </a:lnSpc>
              <a:spcBef>
                <a:spcPts val="1800"/>
              </a:spcBef>
            </a:pPr>
            <a:r>
              <a:rPr lang="zh-TW" altLang="en-US" sz="2800" b="1" dirty="0">
                <a:solidFill>
                  <a:srgbClr val="663300"/>
                </a:solidFill>
                <a:latin typeface="微軟正黑體" panose="020B0604030504040204" pitchFamily="34" charset="-120"/>
                <a:ea typeface="微軟正黑體" panose="020B0604030504040204" pitchFamily="34" charset="-120"/>
              </a:rPr>
              <a:t>文學是沒有標準答案的，</a:t>
            </a:r>
            <a:r>
              <a:rPr lang="en-US" altLang="zh-TW" sz="2800" b="1" dirty="0">
                <a:solidFill>
                  <a:srgbClr val="663300"/>
                </a:solidFill>
                <a:latin typeface="微軟正黑體" panose="020B0604030504040204" pitchFamily="34" charset="-120"/>
                <a:ea typeface="微軟正黑體" panose="020B0604030504040204" pitchFamily="34" charset="-120"/>
              </a:rPr>
              <a:t/>
            </a:r>
            <a:br>
              <a:rPr lang="en-US" altLang="zh-TW" sz="2800" b="1" dirty="0">
                <a:solidFill>
                  <a:srgbClr val="663300"/>
                </a:solidFill>
                <a:latin typeface="微軟正黑體" panose="020B0604030504040204" pitchFamily="34" charset="-120"/>
                <a:ea typeface="微軟正黑體" panose="020B0604030504040204" pitchFamily="34" charset="-120"/>
              </a:rPr>
            </a:br>
            <a:r>
              <a:rPr lang="zh-TW" altLang="en-US" sz="2800" b="1" dirty="0">
                <a:solidFill>
                  <a:srgbClr val="663300"/>
                </a:solidFill>
                <a:latin typeface="微軟正黑體" panose="020B0604030504040204" pitchFamily="34" charset="-120"/>
                <a:ea typeface="微軟正黑體" panose="020B0604030504040204" pitchFamily="34" charset="-120"/>
              </a:rPr>
              <a:t>如同人生有各種可能。</a:t>
            </a:r>
          </a:p>
        </p:txBody>
      </p:sp>
      <p:pic>
        <p:nvPicPr>
          <p:cNvPr id="11" name="圖片 10">
            <a:extLst>
              <a:ext uri="{FF2B5EF4-FFF2-40B4-BE49-F238E27FC236}">
                <a16:creationId xmlns:a16="http://schemas.microsoft.com/office/drawing/2014/main" id="{4A80742F-427E-4FEF-ABB0-B7CDF8C12BFB}"/>
              </a:ext>
            </a:extLst>
          </p:cNvPr>
          <p:cNvPicPr>
            <a:picLocks noChangeAspect="1"/>
          </p:cNvPicPr>
          <p:nvPr/>
        </p:nvPicPr>
        <p:blipFill rotWithShape="1">
          <a:blip r:embed="rId4" cstate="print">
            <a:alphaModFix amt="85000"/>
            <a:duotone>
              <a:prstClr val="black"/>
              <a:srgbClr val="663300">
                <a:tint val="45000"/>
                <a:satMod val="400000"/>
              </a:srgbClr>
            </a:duotone>
            <a:extLst>
              <a:ext uri="{28A0092B-C50C-407E-A947-70E740481C1C}">
                <a14:useLocalDpi xmlns:a14="http://schemas.microsoft.com/office/drawing/2010/main"/>
              </a:ext>
            </a:extLst>
          </a:blip>
          <a:srcRect r="73009"/>
          <a:stretch/>
        </p:blipFill>
        <p:spPr>
          <a:xfrm>
            <a:off x="4117675" y="1867470"/>
            <a:ext cx="1210728" cy="723069"/>
          </a:xfrm>
          <a:prstGeom prst="rect">
            <a:avLst/>
          </a:prstGeom>
        </p:spPr>
      </p:pic>
      <p:pic>
        <p:nvPicPr>
          <p:cNvPr id="14" name="圖片 13">
            <a:extLst>
              <a:ext uri="{FF2B5EF4-FFF2-40B4-BE49-F238E27FC236}">
                <a16:creationId xmlns:a16="http://schemas.microsoft.com/office/drawing/2014/main" id="{37429600-4B6F-48CF-B07C-8EA90EDDFF52}"/>
              </a:ext>
            </a:extLst>
          </p:cNvPr>
          <p:cNvPicPr>
            <a:picLocks noChangeAspect="1"/>
          </p:cNvPicPr>
          <p:nvPr/>
        </p:nvPicPr>
        <p:blipFill rotWithShape="1">
          <a:blip r:embed="rId4" cstate="print">
            <a:alphaModFix amt="85000"/>
            <a:duotone>
              <a:prstClr val="black"/>
              <a:srgbClr val="663300">
                <a:tint val="45000"/>
                <a:satMod val="400000"/>
              </a:srgbClr>
            </a:duotone>
            <a:extLst>
              <a:ext uri="{28A0092B-C50C-407E-A947-70E740481C1C}">
                <a14:useLocalDpi xmlns:a14="http://schemas.microsoft.com/office/drawing/2010/main"/>
              </a:ext>
            </a:extLst>
          </a:blip>
          <a:srcRect l="69606"/>
          <a:stretch/>
        </p:blipFill>
        <p:spPr>
          <a:xfrm>
            <a:off x="7161555" y="2581038"/>
            <a:ext cx="1363387" cy="723069"/>
          </a:xfrm>
          <a:prstGeom prst="rect">
            <a:avLst/>
          </a:prstGeom>
        </p:spPr>
      </p:pic>
      <p:pic>
        <p:nvPicPr>
          <p:cNvPr id="7" name="圖片 6" descr="一張含有 文字 的圖片&#10;&#10;自動產生的描述">
            <a:hlinkClick r:id="rId5"/>
            <a:extLst>
              <a:ext uri="{FF2B5EF4-FFF2-40B4-BE49-F238E27FC236}">
                <a16:creationId xmlns:a16="http://schemas.microsoft.com/office/drawing/2014/main" id="{FB024642-75E2-4640-8A1A-9204F707642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79566" y="1331976"/>
            <a:ext cx="2834640" cy="1633292"/>
          </a:xfrm>
          <a:prstGeom prst="rect">
            <a:avLst/>
          </a:prstGeom>
        </p:spPr>
      </p:pic>
      <p:pic>
        <p:nvPicPr>
          <p:cNvPr id="4" name="圖片 3" descr="一張含有 監視器, 螢幕, 坐, 電腦 的圖片&#10;&#10;自動產生的描述">
            <a:hlinkClick r:id="rId5"/>
            <a:extLst>
              <a:ext uri="{FF2B5EF4-FFF2-40B4-BE49-F238E27FC236}">
                <a16:creationId xmlns:a16="http://schemas.microsoft.com/office/drawing/2014/main" id="{C215F330-63D6-4B1E-B079-CD08971112B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5023" y="1284738"/>
            <a:ext cx="2973253" cy="2018096"/>
          </a:xfrm>
          <a:prstGeom prst="rect">
            <a:avLst/>
          </a:prstGeom>
        </p:spPr>
      </p:pic>
    </p:spTree>
    <p:extLst>
      <p:ext uri="{BB962C8B-B14F-4D97-AF65-F5344CB8AC3E}">
        <p14:creationId xmlns:p14="http://schemas.microsoft.com/office/powerpoint/2010/main" val="951863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96AEA7F-10EB-46E3-88DC-703C7BC49684}"/>
              </a:ext>
            </a:extLst>
          </p:cNvPr>
          <p:cNvSpPr txBox="1"/>
          <p:nvPr/>
        </p:nvSpPr>
        <p:spPr>
          <a:xfrm>
            <a:off x="351697" y="407096"/>
            <a:ext cx="8580598" cy="553998"/>
          </a:xfrm>
          <a:prstGeom prst="rect">
            <a:avLst/>
          </a:prstGeom>
          <a:noFill/>
        </p:spPr>
        <p:txBody>
          <a:bodyPr vert="horz" wrap="square" rtlCol="0" anchor="ctr">
            <a:spAutoFit/>
          </a:bodyPr>
          <a:lstStyle/>
          <a:p>
            <a:r>
              <a:rPr lang="zh-TW" altLang="en-US" sz="3000" b="1" spc="100" dirty="0">
                <a:solidFill>
                  <a:srgbClr val="231815"/>
                </a:solidFill>
                <a:latin typeface="微軟正黑體" panose="020B0604030504040204" pitchFamily="34" charset="-120"/>
                <a:ea typeface="微軟正黑體" panose="020B0604030504040204" pitchFamily="34" charset="-120"/>
              </a:rPr>
              <a:t>食物不只能飽腹，更乘載獨一無二的回憶</a:t>
            </a:r>
          </a:p>
        </p:txBody>
      </p:sp>
      <p:sp>
        <p:nvSpPr>
          <p:cNvPr id="12" name="箭號: 向右 5">
            <a:hlinkClick r:id="rId3" action="ppaction://hlinksldjump"/>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hlinkClick r:id="rId4" action="ppaction://hlinksldjump"/>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18FDECDB-41C8-4A61-BA70-9C14A21DED92}"/>
              </a:ext>
            </a:extLst>
          </p:cNvPr>
          <p:cNvSpPr/>
          <p:nvPr/>
        </p:nvSpPr>
        <p:spPr>
          <a:xfrm>
            <a:off x="4568568" y="1829176"/>
            <a:ext cx="3858616" cy="1975284"/>
          </a:xfrm>
          <a:prstGeom prst="rect">
            <a:avLst/>
          </a:prstGeom>
        </p:spPr>
        <p:txBody>
          <a:bodyPr wrap="square">
            <a:spAutoFit/>
          </a:bodyPr>
          <a:lstStyle/>
          <a:p>
            <a:pPr>
              <a:lnSpc>
                <a:spcPct val="120000"/>
              </a:lnSpc>
              <a:spcBef>
                <a:spcPts val="1800"/>
              </a:spcBef>
            </a:pPr>
            <a:r>
              <a:rPr lang="en-US" altLang="zh-TW" sz="3200" b="1" dirty="0">
                <a:solidFill>
                  <a:srgbClr val="663300"/>
                </a:solidFill>
                <a:latin typeface="微軟正黑體" panose="020B0604030504040204" pitchFamily="34" charset="-120"/>
                <a:ea typeface="微軟正黑體" panose="020B0604030504040204" pitchFamily="34" charset="-120"/>
              </a:rPr>
              <a:t>【</a:t>
            </a:r>
            <a:r>
              <a:rPr lang="zh-TW" altLang="en-US" sz="3200" b="1" dirty="0">
                <a:solidFill>
                  <a:srgbClr val="663300"/>
                </a:solidFill>
                <a:latin typeface="微軟正黑體" panose="020B0604030504040204" pitchFamily="34" charset="-120"/>
                <a:ea typeface="微軟正黑體" panose="020B0604030504040204" pitchFamily="34" charset="-120"/>
              </a:rPr>
              <a:t>小時光麵館</a:t>
            </a:r>
            <a:r>
              <a:rPr lang="en-US" altLang="zh-TW" sz="3200" b="1" dirty="0">
                <a:solidFill>
                  <a:srgbClr val="663300"/>
                </a:solidFill>
                <a:latin typeface="微軟正黑體" panose="020B0604030504040204" pitchFamily="34" charset="-120"/>
                <a:ea typeface="微軟正黑體" panose="020B0604030504040204" pitchFamily="34" charset="-120"/>
              </a:rPr>
              <a:t>】</a:t>
            </a:r>
          </a:p>
          <a:p>
            <a:pPr>
              <a:lnSpc>
                <a:spcPct val="120000"/>
              </a:lnSpc>
              <a:spcBef>
                <a:spcPts val="1800"/>
              </a:spcBef>
            </a:pPr>
            <a:r>
              <a:rPr lang="zh-TW" altLang="en-US" sz="2800" dirty="0">
                <a:latin typeface="微軟正黑體" panose="020B0604030504040204" pitchFamily="34" charset="-120"/>
                <a:ea typeface="微軟正黑體" panose="020B0604030504040204" pitchFamily="34" charset="-120"/>
              </a:rPr>
              <a:t>系列微電影，透過不同麵料理說故事。</a:t>
            </a:r>
          </a:p>
        </p:txBody>
      </p:sp>
      <p:grpSp>
        <p:nvGrpSpPr>
          <p:cNvPr id="5" name="群組 4"/>
          <p:cNvGrpSpPr/>
          <p:nvPr/>
        </p:nvGrpSpPr>
        <p:grpSpPr>
          <a:xfrm>
            <a:off x="805023" y="1213594"/>
            <a:ext cx="3728878" cy="2530977"/>
            <a:chOff x="805023" y="1213594"/>
            <a:chExt cx="3728878" cy="2530977"/>
          </a:xfrm>
        </p:grpSpPr>
        <p:pic>
          <p:nvPicPr>
            <p:cNvPr id="7" name="圖片 6">
              <a:hlinkClick r:id="rId5"/>
              <a:extLst>
                <a:ext uri="{FF2B5EF4-FFF2-40B4-BE49-F238E27FC236}">
                  <a16:creationId xmlns:a16="http://schemas.microsoft.com/office/drawing/2014/main" id="{FB024642-75E2-4640-8A1A-9204F707642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87588" y="1288824"/>
              <a:ext cx="3555039" cy="2042267"/>
            </a:xfrm>
            <a:prstGeom prst="rect">
              <a:avLst/>
            </a:prstGeom>
          </p:spPr>
        </p:pic>
        <p:pic>
          <p:nvPicPr>
            <p:cNvPr id="4" name="圖片 3" descr="一張含有 監視器, 螢幕, 坐, 電腦 的圖片&#10;&#10;自動產生的描述">
              <a:hlinkClick r:id="rId5"/>
              <a:extLst>
                <a:ext uri="{FF2B5EF4-FFF2-40B4-BE49-F238E27FC236}">
                  <a16:creationId xmlns:a16="http://schemas.microsoft.com/office/drawing/2014/main" id="{C215F330-63D6-4B1E-B079-CD08971112B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5023" y="1213594"/>
              <a:ext cx="3728878" cy="2530977"/>
            </a:xfrm>
            <a:prstGeom prst="rect">
              <a:avLst/>
            </a:prstGeom>
          </p:spPr>
        </p:pic>
      </p:grpSp>
      <p:sp>
        <p:nvSpPr>
          <p:cNvPr id="15" name="矩形 14">
            <a:extLst>
              <a:ext uri="{FF2B5EF4-FFF2-40B4-BE49-F238E27FC236}">
                <a16:creationId xmlns:a16="http://schemas.microsoft.com/office/drawing/2014/main" id="{8B845F79-B869-4603-B2D8-1F0C37FC2DFF}"/>
              </a:ext>
            </a:extLst>
          </p:cNvPr>
          <p:cNvSpPr/>
          <p:nvPr/>
        </p:nvSpPr>
        <p:spPr>
          <a:xfrm>
            <a:off x="805023" y="3957676"/>
            <a:ext cx="6969512" cy="562590"/>
          </a:xfrm>
          <a:prstGeom prst="rect">
            <a:avLst/>
          </a:prstGeom>
        </p:spPr>
        <p:txBody>
          <a:bodyPr wrap="square">
            <a:spAutoFit/>
          </a:bodyPr>
          <a:lstStyle/>
          <a:p>
            <a:pPr>
              <a:lnSpc>
                <a:spcPct val="120000"/>
              </a:lnSpc>
              <a:spcBef>
                <a:spcPts val="1800"/>
              </a:spcBef>
            </a:pPr>
            <a:r>
              <a:rPr lang="zh-TW" altLang="en-US" sz="2800" dirty="0">
                <a:latin typeface="微軟正黑體" panose="020B0604030504040204" pitchFamily="34" charset="-120"/>
                <a:ea typeface="微軟正黑體" panose="020B0604030504040204" pitchFamily="34" charset="-120"/>
              </a:rPr>
              <a:t>食物不只能飽腹，更</a:t>
            </a:r>
            <a:r>
              <a:rPr lang="zh-TW" altLang="en-US" sz="2800" b="1" dirty="0">
                <a:solidFill>
                  <a:schemeClr val="accent2"/>
                </a:solidFill>
                <a:latin typeface="微軟正黑體" panose="020B0604030504040204" pitchFamily="34" charset="-120"/>
                <a:ea typeface="微軟正黑體" panose="020B0604030504040204" pitchFamily="34" charset="-120"/>
              </a:rPr>
              <a:t>乘載獨一無二的回憶</a:t>
            </a:r>
            <a:r>
              <a:rPr lang="zh-TW" altLang="en-US" sz="2800" dirty="0">
                <a:latin typeface="微軟正黑體" panose="020B0604030504040204" pitchFamily="34" charset="-120"/>
                <a:ea typeface="微軟正黑體" panose="020B0604030504040204" pitchFamily="34" charset="-120"/>
              </a:rPr>
              <a:t>。</a:t>
            </a:r>
          </a:p>
        </p:txBody>
      </p:sp>
      <p:grpSp>
        <p:nvGrpSpPr>
          <p:cNvPr id="19" name="群組 18">
            <a:extLst>
              <a:ext uri="{FF2B5EF4-FFF2-40B4-BE49-F238E27FC236}">
                <a16:creationId xmlns:a16="http://schemas.microsoft.com/office/drawing/2014/main" id="{1FBB541B-9CDA-4B4A-B498-FFAC65FF398C}"/>
              </a:ext>
            </a:extLst>
          </p:cNvPr>
          <p:cNvGrpSpPr/>
          <p:nvPr/>
        </p:nvGrpSpPr>
        <p:grpSpPr>
          <a:xfrm>
            <a:off x="7403310" y="1186003"/>
            <a:ext cx="1058541" cy="1290056"/>
            <a:chOff x="7406041" y="1068892"/>
            <a:chExt cx="1211540" cy="1476518"/>
          </a:xfrm>
        </p:grpSpPr>
        <p:pic>
          <p:nvPicPr>
            <p:cNvPr id="6" name="圖片 5" descr="一張含有 食物, 黑暗, 大, 桌 的圖片&#10;&#10;自動產生的描述">
              <a:extLst>
                <a:ext uri="{FF2B5EF4-FFF2-40B4-BE49-F238E27FC236}">
                  <a16:creationId xmlns:a16="http://schemas.microsoft.com/office/drawing/2014/main" id="{DBB59CFC-225A-432B-B0C1-C2A1BE53D9D0}"/>
                </a:ext>
              </a:extLst>
            </p:cNvPr>
            <p:cNvPicPr>
              <a:picLocks noChangeAspect="1"/>
            </p:cNvPicPr>
            <p:nvPr/>
          </p:nvPicPr>
          <p:blipFill>
            <a:blip r:embed="rId8" cstate="print">
              <a:alphaModFix amt="85000"/>
              <a:extLst>
                <a:ext uri="{28A0092B-C50C-407E-A947-70E740481C1C}">
                  <a14:useLocalDpi xmlns:a14="http://schemas.microsoft.com/office/drawing/2010/main"/>
                </a:ext>
              </a:extLst>
            </a:blip>
            <a:stretch>
              <a:fillRect/>
            </a:stretch>
          </p:blipFill>
          <p:spPr>
            <a:xfrm>
              <a:off x="7406041" y="1068892"/>
              <a:ext cx="938412" cy="938412"/>
            </a:xfrm>
            <a:prstGeom prst="rect">
              <a:avLst/>
            </a:prstGeom>
          </p:spPr>
        </p:pic>
        <p:pic>
          <p:nvPicPr>
            <p:cNvPr id="18" name="圖片 17">
              <a:extLst>
                <a:ext uri="{FF2B5EF4-FFF2-40B4-BE49-F238E27FC236}">
                  <a16:creationId xmlns:a16="http://schemas.microsoft.com/office/drawing/2014/main" id="{709A195E-49D8-4345-943B-00D244E841B5}"/>
                </a:ext>
              </a:extLst>
            </p:cNvPr>
            <p:cNvPicPr>
              <a:picLocks noChangeAspect="1"/>
            </p:cNvPicPr>
            <p:nvPr/>
          </p:nvPicPr>
          <p:blipFill>
            <a:blip r:embed="rId9" cstate="print">
              <a:alphaModFix amt="85000"/>
              <a:extLst>
                <a:ext uri="{28A0092B-C50C-407E-A947-70E740481C1C}">
                  <a14:useLocalDpi xmlns:a14="http://schemas.microsoft.com/office/drawing/2010/main"/>
                </a:ext>
              </a:extLst>
            </a:blip>
            <a:stretch>
              <a:fillRect/>
            </a:stretch>
          </p:blipFill>
          <p:spPr>
            <a:xfrm rot="900000">
              <a:off x="7729781" y="1657610"/>
              <a:ext cx="887800" cy="887800"/>
            </a:xfrm>
            <a:prstGeom prst="rect">
              <a:avLst/>
            </a:prstGeom>
          </p:spPr>
        </p:pic>
      </p:grpSp>
    </p:spTree>
    <p:extLst>
      <p:ext uri="{BB962C8B-B14F-4D97-AF65-F5344CB8AC3E}">
        <p14:creationId xmlns:p14="http://schemas.microsoft.com/office/powerpoint/2010/main" val="2372209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96AEA7F-10EB-46E3-88DC-703C7BC49684}"/>
              </a:ext>
            </a:extLst>
          </p:cNvPr>
          <p:cNvSpPr txBox="1"/>
          <p:nvPr/>
        </p:nvSpPr>
        <p:spPr>
          <a:xfrm>
            <a:off x="351697" y="407096"/>
            <a:ext cx="8580598" cy="553998"/>
          </a:xfrm>
          <a:prstGeom prst="rect">
            <a:avLst/>
          </a:prstGeom>
          <a:noFill/>
        </p:spPr>
        <p:txBody>
          <a:bodyPr vert="horz" wrap="square" rtlCol="0" anchor="ctr">
            <a:spAutoFit/>
          </a:bodyPr>
          <a:lstStyle/>
          <a:p>
            <a:r>
              <a:rPr lang="zh-TW" altLang="en-US" sz="3000" b="1" spc="100" dirty="0">
                <a:solidFill>
                  <a:srgbClr val="231815"/>
                </a:solidFill>
                <a:latin typeface="微軟正黑體" panose="020B0604030504040204" pitchFamily="34" charset="-120"/>
                <a:ea typeface="微軟正黑體" panose="020B0604030504040204" pitchFamily="34" charset="-120"/>
              </a:rPr>
              <a:t>徐國能</a:t>
            </a:r>
            <a:r>
              <a:rPr lang="en-US" altLang="zh-TW" sz="3000" b="1" spc="100" dirty="0">
                <a:solidFill>
                  <a:srgbClr val="231815"/>
                </a:solidFill>
                <a:latin typeface="微軟正黑體" panose="020B0604030504040204" pitchFamily="34" charset="-120"/>
                <a:ea typeface="微軟正黑體" panose="020B0604030504040204" pitchFamily="34" charset="-120"/>
              </a:rPr>
              <a:t>《</a:t>
            </a:r>
            <a:r>
              <a:rPr lang="zh-TW" altLang="en-US" sz="3000" b="1" spc="100" dirty="0">
                <a:solidFill>
                  <a:srgbClr val="231815"/>
                </a:solidFill>
                <a:latin typeface="微軟正黑體" panose="020B0604030504040204" pitchFamily="34" charset="-120"/>
                <a:ea typeface="微軟正黑體" panose="020B0604030504040204" pitchFamily="34" charset="-120"/>
              </a:rPr>
              <a:t>寫在課本留白處</a:t>
            </a:r>
            <a:r>
              <a:rPr lang="en-US" altLang="zh-TW" sz="3000" b="1" spc="100" dirty="0">
                <a:solidFill>
                  <a:srgbClr val="231815"/>
                </a:solidFill>
                <a:latin typeface="微軟正黑體" panose="020B0604030504040204" pitchFamily="34" charset="-120"/>
                <a:ea typeface="微軟正黑體" panose="020B0604030504040204" pitchFamily="34" charset="-120"/>
              </a:rPr>
              <a:t>》</a:t>
            </a:r>
          </a:p>
        </p:txBody>
      </p:sp>
      <p:sp>
        <p:nvSpPr>
          <p:cNvPr id="12" name="箭號: 向右 5">
            <a:hlinkClick r:id="rId3" action="ppaction://hlinksldjump"/>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hlinkClick r:id="rId4" action="ppaction://hlinksldjump"/>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8B845F79-B869-4603-B2D8-1F0C37FC2DFF}"/>
              </a:ext>
            </a:extLst>
          </p:cNvPr>
          <p:cNvSpPr/>
          <p:nvPr/>
        </p:nvSpPr>
        <p:spPr>
          <a:xfrm>
            <a:off x="2989380" y="1210448"/>
            <a:ext cx="5408608" cy="2861681"/>
          </a:xfrm>
          <a:prstGeom prst="rect">
            <a:avLst/>
          </a:prstGeom>
        </p:spPr>
        <p:txBody>
          <a:bodyPr wrap="square">
            <a:spAutoFit/>
          </a:bodyPr>
          <a:lstStyle/>
          <a:p>
            <a:pPr>
              <a:lnSpc>
                <a:spcPct val="120000"/>
              </a:lnSpc>
              <a:spcBef>
                <a:spcPts val="1800"/>
              </a:spcBef>
            </a:pPr>
            <a:r>
              <a:rPr lang="zh-TW" altLang="en-US" sz="2800" dirty="0">
                <a:latin typeface="微軟正黑體" panose="020B0604030504040204" pitchFamily="34" charset="-120"/>
                <a:ea typeface="微軟正黑體" panose="020B0604030504040204" pitchFamily="34" charset="-120"/>
              </a:rPr>
              <a:t>本書收錄三輯：</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「談詩歲月」、「遙遠的歌」 、 </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「帶一首詩去旅行」。</a:t>
            </a:r>
          </a:p>
          <a:p>
            <a:pPr>
              <a:lnSpc>
                <a:spcPct val="120000"/>
              </a:lnSpc>
              <a:spcBef>
                <a:spcPts val="1800"/>
              </a:spcBef>
            </a:pPr>
            <a:r>
              <a:rPr lang="zh-TW" altLang="en-US" sz="2800" dirty="0">
                <a:latin typeface="微軟正黑體" panose="020B0604030504040204" pitchFamily="34" charset="-120"/>
                <a:ea typeface="微軟正黑體" panose="020B0604030504040204" pitchFamily="34" charset="-120"/>
              </a:rPr>
              <a:t>作者希望透過</a:t>
            </a:r>
            <a:r>
              <a:rPr lang="zh-TW" altLang="en-US" sz="2800" b="1" dirty="0">
                <a:solidFill>
                  <a:schemeClr val="accent2"/>
                </a:solidFill>
                <a:latin typeface="微軟正黑體" panose="020B0604030504040204" pitchFamily="34" charset="-120"/>
                <a:ea typeface="微軟正黑體" panose="020B0604030504040204" pitchFamily="34" charset="-120"/>
              </a:rPr>
              <a:t>古今中外的詩詞</a:t>
            </a:r>
            <a:r>
              <a:rPr lang="zh-TW" altLang="en-US" sz="2800" dirty="0">
                <a:latin typeface="微軟正黑體" panose="020B0604030504040204" pitchFamily="34" charset="-120"/>
                <a:ea typeface="微軟正黑體" panose="020B0604030504040204" pitchFamily="34" charset="-120"/>
              </a:rPr>
              <a:t>，引發讀者心靈共鳴，自由想像。</a:t>
            </a:r>
          </a:p>
        </p:txBody>
      </p:sp>
      <p:pic>
        <p:nvPicPr>
          <p:cNvPr id="8" name="圖片 7">
            <a:extLst>
              <a:ext uri="{FF2B5EF4-FFF2-40B4-BE49-F238E27FC236}">
                <a16:creationId xmlns:a16="http://schemas.microsoft.com/office/drawing/2014/main" id="{50CF43AC-CBEC-4D3E-830E-42445B94669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04431" y="1303223"/>
            <a:ext cx="2553299" cy="2724491"/>
          </a:xfrm>
          <a:prstGeom prst="rect">
            <a:avLst/>
          </a:prstGeom>
          <a:effectLst>
            <a:outerShdw blurRad="12700" dist="101600" dir="1800000" algn="tl" rotWithShape="0">
              <a:srgbClr val="E2CFA6">
                <a:alpha val="40000"/>
              </a:srgbClr>
            </a:outerShdw>
          </a:effectLst>
        </p:spPr>
      </p:pic>
      <p:pic>
        <p:nvPicPr>
          <p:cNvPr id="16" name="圖片 15">
            <a:extLst>
              <a:ext uri="{FF2B5EF4-FFF2-40B4-BE49-F238E27FC236}">
                <a16:creationId xmlns:a16="http://schemas.microsoft.com/office/drawing/2014/main" id="{7EC40AB9-BECE-47DA-B82E-D4E37B6ADF5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2957732" y="3853098"/>
            <a:ext cx="5684864" cy="369515"/>
          </a:xfrm>
          <a:prstGeom prst="rect">
            <a:avLst/>
          </a:prstGeom>
        </p:spPr>
      </p:pic>
    </p:spTree>
    <p:extLst>
      <p:ext uri="{BB962C8B-B14F-4D97-AF65-F5344CB8AC3E}">
        <p14:creationId xmlns:p14="http://schemas.microsoft.com/office/powerpoint/2010/main" val="3603627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96AEA7F-10EB-46E3-88DC-703C7BC49684}"/>
              </a:ext>
            </a:extLst>
          </p:cNvPr>
          <p:cNvSpPr txBox="1"/>
          <p:nvPr/>
        </p:nvSpPr>
        <p:spPr>
          <a:xfrm>
            <a:off x="351697" y="407096"/>
            <a:ext cx="8580598" cy="553998"/>
          </a:xfrm>
          <a:prstGeom prst="rect">
            <a:avLst/>
          </a:prstGeom>
          <a:noFill/>
        </p:spPr>
        <p:txBody>
          <a:bodyPr vert="horz" wrap="square" rtlCol="0" anchor="ctr">
            <a:spAutoFit/>
          </a:bodyPr>
          <a:lstStyle/>
          <a:p>
            <a:r>
              <a:rPr lang="zh-TW" altLang="en-US" sz="3000" b="1" spc="100" dirty="0">
                <a:solidFill>
                  <a:srgbClr val="231815"/>
                </a:solidFill>
                <a:latin typeface="微軟正黑體" panose="020B0604030504040204" pitchFamily="34" charset="-120"/>
                <a:ea typeface="微軟正黑體" panose="020B0604030504040204" pitchFamily="34" charset="-120"/>
              </a:rPr>
              <a:t>焦桐</a:t>
            </a:r>
            <a:r>
              <a:rPr lang="en-US" altLang="zh-TW" sz="3000" b="1" spc="100" dirty="0">
                <a:solidFill>
                  <a:srgbClr val="231815"/>
                </a:solidFill>
                <a:latin typeface="微軟正黑體" panose="020B0604030504040204" pitchFamily="34" charset="-120"/>
                <a:ea typeface="微軟正黑體" panose="020B0604030504040204" pitchFamily="34" charset="-120"/>
              </a:rPr>
              <a:t>《</a:t>
            </a:r>
            <a:r>
              <a:rPr lang="zh-TW" altLang="en-US" sz="3000" b="1" spc="100" dirty="0">
                <a:solidFill>
                  <a:srgbClr val="231815"/>
                </a:solidFill>
                <a:latin typeface="微軟正黑體" panose="020B0604030504040204" pitchFamily="34" charset="-120"/>
                <a:ea typeface="微軟正黑體" panose="020B0604030504040204" pitchFamily="34" charset="-120"/>
              </a:rPr>
              <a:t>臺灣飲食文選Ｉ</a:t>
            </a:r>
            <a:r>
              <a:rPr lang="en-US" altLang="zh-TW" sz="3000" b="1" spc="100" dirty="0">
                <a:solidFill>
                  <a:srgbClr val="231815"/>
                </a:solidFill>
                <a:latin typeface="微軟正黑體" panose="020B0604030504040204" pitchFamily="34" charset="-120"/>
                <a:ea typeface="微軟正黑體" panose="020B0604030504040204" pitchFamily="34" charset="-120"/>
              </a:rPr>
              <a:t>》</a:t>
            </a:r>
          </a:p>
        </p:txBody>
      </p:sp>
      <p:sp>
        <p:nvSpPr>
          <p:cNvPr id="12" name="箭號: 向右 5">
            <a:hlinkClick r:id="" action="ppaction://noaction"/>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hlinkClick r:id="rId3" action="ppaction://hlinksldjump"/>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8B845F79-B869-4603-B2D8-1F0C37FC2DFF}"/>
              </a:ext>
            </a:extLst>
          </p:cNvPr>
          <p:cNvSpPr/>
          <p:nvPr/>
        </p:nvSpPr>
        <p:spPr>
          <a:xfrm>
            <a:off x="3305847" y="1590610"/>
            <a:ext cx="5129349" cy="2344616"/>
          </a:xfrm>
          <a:prstGeom prst="rect">
            <a:avLst/>
          </a:prstGeom>
        </p:spPr>
        <p:txBody>
          <a:bodyPr wrap="square">
            <a:spAutoFit/>
          </a:bodyPr>
          <a:lstStyle/>
          <a:p>
            <a:pPr>
              <a:lnSpc>
                <a:spcPct val="120000"/>
              </a:lnSpc>
              <a:spcBef>
                <a:spcPts val="1800"/>
              </a:spcBef>
            </a:pPr>
            <a:r>
              <a:rPr lang="zh-TW" altLang="en-US" sz="2800" dirty="0">
                <a:latin typeface="微軟正黑體" panose="020B0604030504040204" pitchFamily="34" charset="-120"/>
                <a:ea typeface="微軟正黑體" panose="020B0604030504040204" pitchFamily="34" charset="-120"/>
              </a:rPr>
              <a:t>收錄梁實秋、楊牧、廖玉蕙等三十位名家創作的飲食散文。</a:t>
            </a:r>
          </a:p>
          <a:p>
            <a:pPr>
              <a:lnSpc>
                <a:spcPct val="120000"/>
              </a:lnSpc>
              <a:spcBef>
                <a:spcPts val="1800"/>
              </a:spcBef>
            </a:pPr>
            <a:r>
              <a:rPr lang="zh-TW" altLang="en-US" sz="2800" dirty="0">
                <a:latin typeface="微軟正黑體" panose="020B0604030504040204" pitchFamily="34" charset="-120"/>
                <a:ea typeface="微軟正黑體" panose="020B0604030504040204" pitchFamily="34" charset="-120"/>
              </a:rPr>
              <a:t>可藉此了解</a:t>
            </a:r>
            <a:r>
              <a:rPr lang="zh-TW" altLang="en-US" sz="2800" b="1" dirty="0">
                <a:solidFill>
                  <a:schemeClr val="accent2"/>
                </a:solidFill>
                <a:latin typeface="微軟正黑體" panose="020B0604030504040204" pitchFamily="34" charset="-120"/>
                <a:ea typeface="微軟正黑體" panose="020B0604030504040204" pitchFamily="34" charset="-120"/>
              </a:rPr>
              <a:t>臺灣飲食文學</a:t>
            </a:r>
            <a:r>
              <a:rPr lang="zh-TW" altLang="en-US" sz="2800" dirty="0">
                <a:latin typeface="微軟正黑體" panose="020B0604030504040204" pitchFamily="34" charset="-120"/>
                <a:ea typeface="微軟正黑體" panose="020B0604030504040204" pitchFamily="34" charset="-120"/>
              </a:rPr>
              <a:t>發展，品讀</a:t>
            </a:r>
            <a:r>
              <a:rPr lang="zh-TW" altLang="en-US" sz="2800" b="1" dirty="0">
                <a:solidFill>
                  <a:schemeClr val="accent2"/>
                </a:solidFill>
                <a:latin typeface="微軟正黑體" panose="020B0604030504040204" pitchFamily="34" charset="-120"/>
                <a:ea typeface="微軟正黑體" panose="020B0604030504040204" pitchFamily="34" charset="-120"/>
              </a:rPr>
              <a:t>食物與人生的滋味</a:t>
            </a:r>
            <a:r>
              <a:rPr lang="zh-TW" altLang="en-US" sz="2800" dirty="0">
                <a:latin typeface="微軟正黑體" panose="020B0604030504040204" pitchFamily="34" charset="-120"/>
                <a:ea typeface="微軟正黑體" panose="020B0604030504040204" pitchFamily="34" charset="-120"/>
              </a:rPr>
              <a:t>。</a:t>
            </a:r>
          </a:p>
        </p:txBody>
      </p:sp>
      <p:pic>
        <p:nvPicPr>
          <p:cNvPr id="8" name="圖片 7">
            <a:extLst>
              <a:ext uri="{FF2B5EF4-FFF2-40B4-BE49-F238E27FC236}">
                <a16:creationId xmlns:a16="http://schemas.microsoft.com/office/drawing/2014/main" id="{50CF43AC-CBEC-4D3E-830E-42445B94669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26202" y="1303223"/>
            <a:ext cx="2735952" cy="2919390"/>
          </a:xfrm>
          <a:prstGeom prst="rect">
            <a:avLst/>
          </a:prstGeom>
          <a:effectLst>
            <a:outerShdw blurRad="12700" dist="101600" dir="1800000" algn="tl" rotWithShape="0">
              <a:srgbClr val="E2CFA6">
                <a:alpha val="40000"/>
              </a:srgbClr>
            </a:outerShdw>
          </a:effectLst>
        </p:spPr>
      </p:pic>
      <p:pic>
        <p:nvPicPr>
          <p:cNvPr id="16" name="圖片 15">
            <a:extLst>
              <a:ext uri="{FF2B5EF4-FFF2-40B4-BE49-F238E27FC236}">
                <a16:creationId xmlns:a16="http://schemas.microsoft.com/office/drawing/2014/main" id="{7EC40AB9-BECE-47DA-B82E-D4E37B6ADF54}"/>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3198735" y="3793491"/>
            <a:ext cx="5479140" cy="356143"/>
          </a:xfrm>
          <a:prstGeom prst="rect">
            <a:avLst/>
          </a:prstGeom>
        </p:spPr>
      </p:pic>
    </p:spTree>
    <p:extLst>
      <p:ext uri="{BB962C8B-B14F-4D97-AF65-F5344CB8AC3E}">
        <p14:creationId xmlns:p14="http://schemas.microsoft.com/office/powerpoint/2010/main" val="4095045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96AEA7F-10EB-46E3-88DC-703C7BC49684}"/>
              </a:ext>
            </a:extLst>
          </p:cNvPr>
          <p:cNvSpPr txBox="1"/>
          <p:nvPr/>
        </p:nvSpPr>
        <p:spPr>
          <a:xfrm>
            <a:off x="351698" y="391708"/>
            <a:ext cx="2990216"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寫作特色</a:t>
            </a:r>
          </a:p>
        </p:txBody>
      </p:sp>
      <p:pic>
        <p:nvPicPr>
          <p:cNvPr id="24" name="圖片 23" descr="一張含有 鋼琴, 桌 的圖片&#10;&#10;自動產生的描述">
            <a:extLst>
              <a:ext uri="{FF2B5EF4-FFF2-40B4-BE49-F238E27FC236}">
                <a16:creationId xmlns:a16="http://schemas.microsoft.com/office/drawing/2014/main" id="{FA8F9AB8-EAEE-4C91-9B9D-CD0AA6A606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
        <p:nvSpPr>
          <p:cNvPr id="12" name="箭號: 向右 5">
            <a:hlinkClick r:id="rId3" action="ppaction://hlinksldjump"/>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hlinkClick r:id="rId4" action="ppaction://hlinksldjump"/>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B231A704-EFEA-4960-A599-53A3EE525539}"/>
              </a:ext>
            </a:extLst>
          </p:cNvPr>
          <p:cNvSpPr/>
          <p:nvPr/>
        </p:nvSpPr>
        <p:spPr>
          <a:xfrm>
            <a:off x="1059471" y="1632358"/>
            <a:ext cx="6946972" cy="1596719"/>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徐國能研究</a:t>
            </a:r>
            <a:r>
              <a:rPr lang="zh-TW" altLang="en-US" sz="2800" b="1" dirty="0">
                <a:solidFill>
                  <a:schemeClr val="accent2"/>
                </a:solidFill>
                <a:latin typeface="微軟正黑體" panose="020B0604030504040204" pitchFamily="34" charset="-120"/>
                <a:ea typeface="微軟正黑體" panose="020B0604030504040204" pitchFamily="34" charset="-120"/>
              </a:rPr>
              <a:t>古典詩詞</a:t>
            </a:r>
            <a:r>
              <a:rPr lang="zh-TW" altLang="en-US" sz="2800" dirty="0">
                <a:latin typeface="微軟正黑體" panose="020B0604030504040204" pitchFamily="34" charset="-120"/>
                <a:ea typeface="微軟正黑體" panose="020B0604030504040204" pitchFamily="34" charset="-120"/>
              </a:rPr>
              <a:t>，也閱讀和創作現代詩。他筆下的</a:t>
            </a:r>
            <a:r>
              <a:rPr lang="zh-TW" altLang="en-US" sz="2800" b="1" dirty="0">
                <a:solidFill>
                  <a:schemeClr val="accent2"/>
                </a:solidFill>
                <a:latin typeface="微軟正黑體" panose="020B0604030504040204" pitchFamily="34" charset="-120"/>
                <a:ea typeface="微軟正黑體" panose="020B0604030504040204" pitchFamily="34" charset="-120"/>
              </a:rPr>
              <a:t>現代散文橫跨古今</a:t>
            </a:r>
            <a:r>
              <a:rPr lang="zh-TW" altLang="en-US" sz="2800" dirty="0">
                <a:latin typeface="微軟正黑體" panose="020B0604030504040204" pitchFamily="34" charset="-120"/>
                <a:ea typeface="微軟正黑體" panose="020B0604030504040204" pitchFamily="34" charset="-120"/>
              </a:rPr>
              <a:t>，具有典雅韻味，也可見</a:t>
            </a:r>
            <a:r>
              <a:rPr lang="zh-TW" altLang="en-US" sz="2800" b="1" dirty="0">
                <a:solidFill>
                  <a:schemeClr val="accent2"/>
                </a:solidFill>
                <a:latin typeface="微軟正黑體" panose="020B0604030504040204" pitchFamily="34" charset="-120"/>
                <a:ea typeface="微軟正黑體" panose="020B0604030504040204" pitchFamily="34" charset="-120"/>
              </a:rPr>
              <a:t>詩化文句</a:t>
            </a:r>
            <a:r>
              <a:rPr lang="zh-TW" altLang="en-US" sz="2800" dirty="0">
                <a:latin typeface="微軟正黑體" panose="020B0604030504040204" pitchFamily="34" charset="-120"/>
                <a:ea typeface="微軟正黑體" panose="020B0604030504040204" pitchFamily="34" charset="-120"/>
              </a:rPr>
              <a:t>。</a:t>
            </a:r>
          </a:p>
        </p:txBody>
      </p:sp>
      <p:sp>
        <p:nvSpPr>
          <p:cNvPr id="3" name="矩形 2">
            <a:extLst>
              <a:ext uri="{FF2B5EF4-FFF2-40B4-BE49-F238E27FC236}">
                <a16:creationId xmlns:a16="http://schemas.microsoft.com/office/drawing/2014/main" id="{535A83F0-1171-4401-9578-92B7DB64ADF2}"/>
              </a:ext>
            </a:extLst>
          </p:cNvPr>
          <p:cNvSpPr/>
          <p:nvPr/>
        </p:nvSpPr>
        <p:spPr>
          <a:xfrm>
            <a:off x="703942" y="1115320"/>
            <a:ext cx="7938653" cy="517038"/>
          </a:xfrm>
          <a:prstGeom prst="rect">
            <a:avLst/>
          </a:prstGeom>
          <a:solidFill>
            <a:srgbClr val="F3E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C5EFDF04-7DA7-44A8-85CA-F993A1CAA7B9}"/>
              </a:ext>
            </a:extLst>
          </p:cNvPr>
          <p:cNvSpPr/>
          <p:nvPr/>
        </p:nvSpPr>
        <p:spPr>
          <a:xfrm>
            <a:off x="512757" y="1115320"/>
            <a:ext cx="396000" cy="517038"/>
          </a:xfrm>
          <a:prstGeom prst="rect">
            <a:avLst/>
          </a:prstGeom>
          <a:solidFill>
            <a:srgbClr val="715E4A"/>
          </a:solidFill>
        </p:spPr>
        <p:txBody>
          <a:bodyPr wrap="square" anchor="ctr">
            <a:noAutofit/>
          </a:bodyPr>
          <a:lstStyle/>
          <a:p>
            <a:pPr algn="ctr"/>
            <a:r>
              <a:rPr lang="en-US" altLang="zh-TW" sz="2600" dirty="0">
                <a:solidFill>
                  <a:schemeClr val="bg1"/>
                </a:solidFill>
                <a:latin typeface="微軟正黑體" panose="020B0604030504040204" pitchFamily="34" charset="-120"/>
                <a:ea typeface="微軟正黑體" panose="020B0604030504040204" pitchFamily="34" charset="-120"/>
              </a:rPr>
              <a:t>1</a:t>
            </a:r>
            <a:endParaRPr lang="zh-TW" altLang="en-US" sz="2600" dirty="0">
              <a:solidFill>
                <a:schemeClr val="bg1"/>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84C35B1A-AB7B-497F-B019-E505F7866FC7}"/>
              </a:ext>
            </a:extLst>
          </p:cNvPr>
          <p:cNvSpPr/>
          <p:nvPr/>
        </p:nvSpPr>
        <p:spPr>
          <a:xfrm>
            <a:off x="1041127" y="1092544"/>
            <a:ext cx="4851673" cy="562590"/>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融古典於現代的</a:t>
            </a:r>
            <a:r>
              <a:rPr lang="zh-TW" altLang="en-US" sz="2800" b="1" dirty="0">
                <a:solidFill>
                  <a:schemeClr val="accent2"/>
                </a:solidFill>
                <a:latin typeface="微軟正黑體" panose="020B0604030504040204" pitchFamily="34" charset="-120"/>
                <a:ea typeface="微軟正黑體" panose="020B0604030504040204" pitchFamily="34" charset="-120"/>
              </a:rPr>
              <a:t>創作型學者</a:t>
            </a:r>
          </a:p>
        </p:txBody>
      </p:sp>
      <p:sp>
        <p:nvSpPr>
          <p:cNvPr id="17" name="矩形 16">
            <a:extLst>
              <a:ext uri="{FF2B5EF4-FFF2-40B4-BE49-F238E27FC236}">
                <a16:creationId xmlns:a16="http://schemas.microsoft.com/office/drawing/2014/main" id="{922F5888-4641-4246-B16B-5F195CB446DC}"/>
              </a:ext>
            </a:extLst>
          </p:cNvPr>
          <p:cNvSpPr/>
          <p:nvPr/>
        </p:nvSpPr>
        <p:spPr>
          <a:xfrm>
            <a:off x="1059470" y="3956539"/>
            <a:ext cx="6946971" cy="1079655"/>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出版五本書，在總共</a:t>
            </a:r>
            <a:r>
              <a:rPr lang="en-US" altLang="zh-TW" sz="2800" dirty="0">
                <a:latin typeface="微軟正黑體" panose="020B0604030504040204" pitchFamily="34" charset="-120"/>
                <a:ea typeface="微軟正黑體" panose="020B0604030504040204" pitchFamily="34" charset="-120"/>
              </a:rPr>
              <a:t>277</a:t>
            </a:r>
            <a:r>
              <a:rPr lang="zh-TW" altLang="en-US" sz="2800" dirty="0">
                <a:latin typeface="微軟正黑體" panose="020B0604030504040204" pitchFamily="34" charset="-120"/>
                <a:ea typeface="微軟正黑體" panose="020B0604030504040204" pitchFamily="34" charset="-120"/>
              </a:rPr>
              <a:t>篇散文之中，</a:t>
            </a:r>
            <a:endParaRPr lang="en-US" altLang="zh-TW" sz="2800" dirty="0">
              <a:latin typeface="微軟正黑體" panose="020B0604030504040204" pitchFamily="34" charset="-120"/>
              <a:ea typeface="微軟正黑體" panose="020B0604030504040204" pitchFamily="34" charset="-120"/>
            </a:endParaRPr>
          </a:p>
          <a:p>
            <a:pPr>
              <a:lnSpc>
                <a:spcPct val="120000"/>
              </a:lnSpc>
            </a:pPr>
            <a:r>
              <a:rPr lang="zh-TW" altLang="en-US" sz="2800" dirty="0">
                <a:latin typeface="微軟正黑體" panose="020B0604030504040204" pitchFamily="34" charset="-120"/>
                <a:ea typeface="微軟正黑體" panose="020B0604030504040204" pitchFamily="34" charset="-120"/>
              </a:rPr>
              <a:t>有</a:t>
            </a:r>
            <a:r>
              <a:rPr lang="en-US" altLang="zh-TW" sz="2800" dirty="0">
                <a:latin typeface="微軟正黑體" panose="020B0604030504040204" pitchFamily="34" charset="-120"/>
                <a:ea typeface="微軟正黑體" panose="020B0604030504040204" pitchFamily="34" charset="-120"/>
              </a:rPr>
              <a:t>47</a:t>
            </a:r>
            <a:r>
              <a:rPr lang="zh-TW" altLang="en-US" sz="2800" dirty="0">
                <a:latin typeface="微軟正黑體" panose="020B0604030504040204" pitchFamily="34" charset="-120"/>
                <a:ea typeface="微軟正黑體" panose="020B0604030504040204" pitchFamily="34" charset="-120"/>
              </a:rPr>
              <a:t>篇懷舊抒情的作品。</a:t>
            </a:r>
          </a:p>
        </p:txBody>
      </p:sp>
      <p:sp>
        <p:nvSpPr>
          <p:cNvPr id="18" name="矩形 17">
            <a:extLst>
              <a:ext uri="{FF2B5EF4-FFF2-40B4-BE49-F238E27FC236}">
                <a16:creationId xmlns:a16="http://schemas.microsoft.com/office/drawing/2014/main" id="{7EC3BD52-C666-41AA-9236-7973BFF8DCA8}"/>
              </a:ext>
            </a:extLst>
          </p:cNvPr>
          <p:cNvSpPr/>
          <p:nvPr/>
        </p:nvSpPr>
        <p:spPr>
          <a:xfrm>
            <a:off x="703942" y="3439501"/>
            <a:ext cx="7938653" cy="517038"/>
          </a:xfrm>
          <a:prstGeom prst="rect">
            <a:avLst/>
          </a:prstGeom>
          <a:solidFill>
            <a:srgbClr val="F3E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EE1646CB-1C6B-47B0-9EC7-E3696D96A410}"/>
              </a:ext>
            </a:extLst>
          </p:cNvPr>
          <p:cNvSpPr/>
          <p:nvPr/>
        </p:nvSpPr>
        <p:spPr>
          <a:xfrm>
            <a:off x="512757" y="3439501"/>
            <a:ext cx="396000" cy="517038"/>
          </a:xfrm>
          <a:prstGeom prst="rect">
            <a:avLst/>
          </a:prstGeom>
          <a:solidFill>
            <a:srgbClr val="715E4A"/>
          </a:solidFill>
        </p:spPr>
        <p:txBody>
          <a:bodyPr wrap="square" anchor="ctr">
            <a:noAutofit/>
          </a:bodyPr>
          <a:lstStyle/>
          <a:p>
            <a:pPr algn="ctr"/>
            <a:r>
              <a:rPr lang="en-US" altLang="zh-TW" sz="2600" dirty="0">
                <a:solidFill>
                  <a:schemeClr val="bg1"/>
                </a:solidFill>
                <a:latin typeface="微軟正黑體" panose="020B0604030504040204" pitchFamily="34" charset="-120"/>
                <a:ea typeface="微軟正黑體" panose="020B0604030504040204" pitchFamily="34" charset="-120"/>
              </a:rPr>
              <a:t>2</a:t>
            </a:r>
            <a:endParaRPr lang="zh-TW" altLang="en-US" sz="2600" dirty="0">
              <a:solidFill>
                <a:schemeClr val="bg1"/>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9C894069-D015-44E1-BBF0-4A06BE15D8F3}"/>
              </a:ext>
            </a:extLst>
          </p:cNvPr>
          <p:cNvSpPr/>
          <p:nvPr/>
        </p:nvSpPr>
        <p:spPr>
          <a:xfrm>
            <a:off x="1041127" y="3416725"/>
            <a:ext cx="5546907" cy="562590"/>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以創作</a:t>
            </a:r>
            <a:r>
              <a:rPr lang="zh-TW" altLang="en-US" sz="2800" b="1" dirty="0">
                <a:solidFill>
                  <a:schemeClr val="accent2"/>
                </a:solidFill>
                <a:latin typeface="微軟正黑體" panose="020B0604030504040204" pitchFamily="34" charset="-120"/>
                <a:ea typeface="微軟正黑體" panose="020B0604030504040204" pitchFamily="34" charset="-120"/>
              </a:rPr>
              <a:t>追憶</a:t>
            </a:r>
            <a:r>
              <a:rPr lang="zh-TW" altLang="en-US" sz="2800" dirty="0">
                <a:latin typeface="微軟正黑體" panose="020B0604030504040204" pitchFamily="34" charset="-120"/>
                <a:ea typeface="微軟正黑體" panose="020B0604030504040204" pitchFamily="34" charset="-120"/>
              </a:rPr>
              <a:t>過往，最愛寫</a:t>
            </a:r>
            <a:r>
              <a:rPr lang="zh-TW" altLang="en-US" sz="2800" b="1" dirty="0">
                <a:solidFill>
                  <a:schemeClr val="accent2"/>
                </a:solidFill>
                <a:latin typeface="微軟正黑體" panose="020B0604030504040204" pitchFamily="34" charset="-120"/>
                <a:ea typeface="微軟正黑體" panose="020B0604030504040204" pitchFamily="34" charset="-120"/>
              </a:rPr>
              <a:t>童年</a:t>
            </a:r>
          </a:p>
        </p:txBody>
      </p:sp>
      <p:sp>
        <p:nvSpPr>
          <p:cNvPr id="4" name="等腰三角形 3">
            <a:extLst>
              <a:ext uri="{FF2B5EF4-FFF2-40B4-BE49-F238E27FC236}">
                <a16:creationId xmlns:a16="http://schemas.microsoft.com/office/drawing/2014/main" id="{690DAC51-8E4C-4682-9EBE-C06C23B998E3}"/>
              </a:ext>
            </a:extLst>
          </p:cNvPr>
          <p:cNvSpPr/>
          <p:nvPr/>
        </p:nvSpPr>
        <p:spPr>
          <a:xfrm rot="5400000">
            <a:off x="844048" y="1301641"/>
            <a:ext cx="200297" cy="149546"/>
          </a:xfrm>
          <a:prstGeom prst="triangle">
            <a:avLst/>
          </a:prstGeom>
          <a:solidFill>
            <a:srgbClr val="715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等腰三角形 22">
            <a:extLst>
              <a:ext uri="{FF2B5EF4-FFF2-40B4-BE49-F238E27FC236}">
                <a16:creationId xmlns:a16="http://schemas.microsoft.com/office/drawing/2014/main" id="{BE8667A4-67AB-4252-B0A7-F42DD87ACDF8}"/>
              </a:ext>
            </a:extLst>
          </p:cNvPr>
          <p:cNvSpPr/>
          <p:nvPr/>
        </p:nvSpPr>
        <p:spPr>
          <a:xfrm rot="5400000">
            <a:off x="844048" y="3623247"/>
            <a:ext cx="200297" cy="149546"/>
          </a:xfrm>
          <a:prstGeom prst="triangle">
            <a:avLst/>
          </a:prstGeom>
          <a:solidFill>
            <a:srgbClr val="715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15061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96AEA7F-10EB-46E3-88DC-703C7BC49684}"/>
              </a:ext>
            </a:extLst>
          </p:cNvPr>
          <p:cNvSpPr txBox="1"/>
          <p:nvPr/>
        </p:nvSpPr>
        <p:spPr>
          <a:xfrm>
            <a:off x="351698" y="391708"/>
            <a:ext cx="2990216"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評價與地位</a:t>
            </a:r>
          </a:p>
        </p:txBody>
      </p:sp>
      <p:pic>
        <p:nvPicPr>
          <p:cNvPr id="24" name="圖片 23" descr="一張含有 鋼琴, 桌 的圖片&#10;&#10;自動產生的描述">
            <a:extLst>
              <a:ext uri="{FF2B5EF4-FFF2-40B4-BE49-F238E27FC236}">
                <a16:creationId xmlns:a16="http://schemas.microsoft.com/office/drawing/2014/main" id="{FA8F9AB8-EAEE-4C91-9B9D-CD0AA6A606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
        <p:nvSpPr>
          <p:cNvPr id="12" name="箭號: 向右 5">
            <a:hlinkClick r:id="rId3" action="ppaction://hlinksldjump"/>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hlinkClick r:id="rId4" action="ppaction://hlinksldjump"/>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B231A704-EFEA-4960-A599-53A3EE525539}"/>
              </a:ext>
            </a:extLst>
          </p:cNvPr>
          <p:cNvSpPr/>
          <p:nvPr/>
        </p:nvSpPr>
        <p:spPr>
          <a:xfrm>
            <a:off x="1059471" y="1585715"/>
            <a:ext cx="7300758" cy="1444370"/>
          </a:xfrm>
          <a:prstGeom prst="rect">
            <a:avLst/>
          </a:prstGeom>
        </p:spPr>
        <p:txBody>
          <a:bodyPr wrap="square">
            <a:spAutoFit/>
          </a:bodyPr>
          <a:lstStyle/>
          <a:p>
            <a:pPr>
              <a:lnSpc>
                <a:spcPts val="3600"/>
              </a:lnSpc>
            </a:pPr>
            <a:r>
              <a:rPr lang="zh-TW" altLang="en-US" sz="2800" dirty="0">
                <a:latin typeface="微軟正黑體" panose="020B0604030504040204" pitchFamily="34" charset="-120"/>
                <a:ea typeface="微軟正黑體" panose="020B0604030504040204" pitchFamily="34" charset="-120"/>
              </a:rPr>
              <a:t>大學時一舉獲得東海文藝獎的小說、散文及現代詩首獎。此後比賽便新增規定，每人至多投稿兩項，徐國能的紀錄無人可破。</a:t>
            </a:r>
          </a:p>
        </p:txBody>
      </p:sp>
      <p:sp>
        <p:nvSpPr>
          <p:cNvPr id="3" name="矩形 2">
            <a:extLst>
              <a:ext uri="{FF2B5EF4-FFF2-40B4-BE49-F238E27FC236}">
                <a16:creationId xmlns:a16="http://schemas.microsoft.com/office/drawing/2014/main" id="{535A83F0-1171-4401-9578-92B7DB64ADF2}"/>
              </a:ext>
            </a:extLst>
          </p:cNvPr>
          <p:cNvSpPr/>
          <p:nvPr/>
        </p:nvSpPr>
        <p:spPr>
          <a:xfrm>
            <a:off x="703942" y="1068677"/>
            <a:ext cx="7938653" cy="517038"/>
          </a:xfrm>
          <a:prstGeom prst="rect">
            <a:avLst/>
          </a:prstGeom>
          <a:solidFill>
            <a:srgbClr val="F3E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C5EFDF04-7DA7-44A8-85CA-F993A1CAA7B9}"/>
              </a:ext>
            </a:extLst>
          </p:cNvPr>
          <p:cNvSpPr/>
          <p:nvPr/>
        </p:nvSpPr>
        <p:spPr>
          <a:xfrm>
            <a:off x="512757" y="1068677"/>
            <a:ext cx="396000" cy="517038"/>
          </a:xfrm>
          <a:prstGeom prst="rect">
            <a:avLst/>
          </a:prstGeom>
          <a:solidFill>
            <a:srgbClr val="715E4A"/>
          </a:solidFill>
        </p:spPr>
        <p:txBody>
          <a:bodyPr wrap="square" anchor="ctr">
            <a:noAutofit/>
          </a:bodyPr>
          <a:lstStyle/>
          <a:p>
            <a:pPr algn="ctr"/>
            <a:r>
              <a:rPr lang="en-US" altLang="zh-TW" sz="2600" dirty="0">
                <a:solidFill>
                  <a:schemeClr val="bg1"/>
                </a:solidFill>
                <a:latin typeface="微軟正黑體" panose="020B0604030504040204" pitchFamily="34" charset="-120"/>
                <a:ea typeface="微軟正黑體" panose="020B0604030504040204" pitchFamily="34" charset="-120"/>
              </a:rPr>
              <a:t>1</a:t>
            </a:r>
            <a:endParaRPr lang="zh-TW" altLang="en-US" sz="2600" dirty="0">
              <a:solidFill>
                <a:schemeClr val="bg1"/>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84C35B1A-AB7B-497F-B019-E505F7866FC7}"/>
              </a:ext>
            </a:extLst>
          </p:cNvPr>
          <p:cNvSpPr/>
          <p:nvPr/>
        </p:nvSpPr>
        <p:spPr>
          <a:xfrm>
            <a:off x="1041127" y="1045901"/>
            <a:ext cx="4851673" cy="562590"/>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一次抱回三座獎</a:t>
            </a:r>
          </a:p>
        </p:txBody>
      </p:sp>
      <p:sp>
        <p:nvSpPr>
          <p:cNvPr id="17" name="矩形 16">
            <a:extLst>
              <a:ext uri="{FF2B5EF4-FFF2-40B4-BE49-F238E27FC236}">
                <a16:creationId xmlns:a16="http://schemas.microsoft.com/office/drawing/2014/main" id="{922F5888-4641-4246-B16B-5F195CB446DC}"/>
              </a:ext>
            </a:extLst>
          </p:cNvPr>
          <p:cNvSpPr/>
          <p:nvPr/>
        </p:nvSpPr>
        <p:spPr>
          <a:xfrm>
            <a:off x="1059470" y="3616542"/>
            <a:ext cx="7300759" cy="1444370"/>
          </a:xfrm>
          <a:prstGeom prst="rect">
            <a:avLst/>
          </a:prstGeom>
        </p:spPr>
        <p:txBody>
          <a:bodyPr wrap="square">
            <a:spAutoFit/>
          </a:bodyPr>
          <a:lstStyle/>
          <a:p>
            <a:pPr>
              <a:lnSpc>
                <a:spcPts val="3600"/>
              </a:lnSpc>
            </a:pPr>
            <a:r>
              <a:rPr lang="zh-TW" altLang="en-US" sz="2800" dirty="0">
                <a:latin typeface="微軟正黑體" panose="020B0604030504040204" pitchFamily="34" charset="-120"/>
                <a:ea typeface="微軟正黑體" panose="020B0604030504040204" pitchFamily="34" charset="-120"/>
              </a:rPr>
              <a:t>博士班時期，在教授鼓勵下積極參加各大文學獎，曾獲</a:t>
            </a:r>
            <a:r>
              <a:rPr lang="zh-TW" altLang="en-US" sz="2800" b="1" dirty="0">
                <a:solidFill>
                  <a:schemeClr val="accent2"/>
                </a:solidFill>
                <a:latin typeface="微軟正黑體" panose="020B0604030504040204" pitchFamily="34" charset="-120"/>
                <a:ea typeface="微軟正黑體" panose="020B0604030504040204" pitchFamily="34" charset="-120"/>
              </a:rPr>
              <a:t>聯合報文學獎散文首獎</a:t>
            </a:r>
            <a:r>
              <a:rPr lang="zh-TW" altLang="en-US" sz="2800" dirty="0">
                <a:latin typeface="微軟正黑體" panose="020B0604030504040204" pitchFamily="34" charset="-120"/>
                <a:ea typeface="微軟正黑體" panose="020B0604030504040204" pitchFamily="34" charset="-120"/>
              </a:rPr>
              <a:t>、</a:t>
            </a:r>
            <a:r>
              <a:rPr lang="zh-TW" altLang="en-US" sz="2800" b="1" dirty="0">
                <a:solidFill>
                  <a:schemeClr val="accent2"/>
                </a:solidFill>
                <a:latin typeface="微軟正黑體" panose="020B0604030504040204" pitchFamily="34" charset="-120"/>
                <a:ea typeface="微軟正黑體" panose="020B0604030504040204" pitchFamily="34" charset="-120"/>
              </a:rPr>
              <a:t>時報文學獎散文獎</a:t>
            </a:r>
            <a:r>
              <a:rPr lang="zh-TW" altLang="en-US" sz="2800" dirty="0">
                <a:latin typeface="微軟正黑體" panose="020B0604030504040204" pitchFamily="34" charset="-120"/>
                <a:ea typeface="微軟正黑體" panose="020B0604030504040204" pitchFamily="34" charset="-120"/>
              </a:rPr>
              <a:t>等。</a:t>
            </a:r>
          </a:p>
        </p:txBody>
      </p:sp>
      <p:sp>
        <p:nvSpPr>
          <p:cNvPr id="18" name="矩形 17">
            <a:extLst>
              <a:ext uri="{FF2B5EF4-FFF2-40B4-BE49-F238E27FC236}">
                <a16:creationId xmlns:a16="http://schemas.microsoft.com/office/drawing/2014/main" id="{7EC3BD52-C666-41AA-9236-7973BFF8DCA8}"/>
              </a:ext>
            </a:extLst>
          </p:cNvPr>
          <p:cNvSpPr/>
          <p:nvPr/>
        </p:nvSpPr>
        <p:spPr>
          <a:xfrm>
            <a:off x="703942" y="3099504"/>
            <a:ext cx="7938653" cy="517038"/>
          </a:xfrm>
          <a:prstGeom prst="rect">
            <a:avLst/>
          </a:prstGeom>
          <a:solidFill>
            <a:srgbClr val="F3E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EE1646CB-1C6B-47B0-9EC7-E3696D96A410}"/>
              </a:ext>
            </a:extLst>
          </p:cNvPr>
          <p:cNvSpPr/>
          <p:nvPr/>
        </p:nvSpPr>
        <p:spPr>
          <a:xfrm>
            <a:off x="512757" y="3099504"/>
            <a:ext cx="396000" cy="517038"/>
          </a:xfrm>
          <a:prstGeom prst="rect">
            <a:avLst/>
          </a:prstGeom>
          <a:solidFill>
            <a:srgbClr val="715E4A"/>
          </a:solidFill>
        </p:spPr>
        <p:txBody>
          <a:bodyPr wrap="square" anchor="ctr">
            <a:noAutofit/>
          </a:bodyPr>
          <a:lstStyle/>
          <a:p>
            <a:pPr algn="ctr"/>
            <a:r>
              <a:rPr lang="en-US" altLang="zh-TW" sz="2600" dirty="0">
                <a:solidFill>
                  <a:schemeClr val="bg1"/>
                </a:solidFill>
                <a:latin typeface="微軟正黑體" panose="020B0604030504040204" pitchFamily="34" charset="-120"/>
                <a:ea typeface="微軟正黑體" panose="020B0604030504040204" pitchFamily="34" charset="-120"/>
              </a:rPr>
              <a:t>2</a:t>
            </a:r>
            <a:endParaRPr lang="zh-TW" altLang="en-US" sz="2600" dirty="0">
              <a:solidFill>
                <a:schemeClr val="bg1"/>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9C894069-D015-44E1-BBF0-4A06BE15D8F3}"/>
              </a:ext>
            </a:extLst>
          </p:cNvPr>
          <p:cNvSpPr/>
          <p:nvPr/>
        </p:nvSpPr>
        <p:spPr>
          <a:xfrm>
            <a:off x="1041127" y="3076728"/>
            <a:ext cx="5546907" cy="562590"/>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教授慧眼視才情</a:t>
            </a:r>
          </a:p>
        </p:txBody>
      </p:sp>
      <p:sp>
        <p:nvSpPr>
          <p:cNvPr id="4" name="等腰三角形 3">
            <a:extLst>
              <a:ext uri="{FF2B5EF4-FFF2-40B4-BE49-F238E27FC236}">
                <a16:creationId xmlns:a16="http://schemas.microsoft.com/office/drawing/2014/main" id="{690DAC51-8E4C-4682-9EBE-C06C23B998E3}"/>
              </a:ext>
            </a:extLst>
          </p:cNvPr>
          <p:cNvSpPr/>
          <p:nvPr/>
        </p:nvSpPr>
        <p:spPr>
          <a:xfrm rot="5400000">
            <a:off x="844048" y="1254998"/>
            <a:ext cx="200297" cy="149546"/>
          </a:xfrm>
          <a:prstGeom prst="triangle">
            <a:avLst/>
          </a:prstGeom>
          <a:solidFill>
            <a:srgbClr val="715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等腰三角形 22">
            <a:extLst>
              <a:ext uri="{FF2B5EF4-FFF2-40B4-BE49-F238E27FC236}">
                <a16:creationId xmlns:a16="http://schemas.microsoft.com/office/drawing/2014/main" id="{BE8667A4-67AB-4252-B0A7-F42DD87ACDF8}"/>
              </a:ext>
            </a:extLst>
          </p:cNvPr>
          <p:cNvSpPr/>
          <p:nvPr/>
        </p:nvSpPr>
        <p:spPr>
          <a:xfrm rot="5400000">
            <a:off x="844048" y="3283250"/>
            <a:ext cx="200297" cy="149546"/>
          </a:xfrm>
          <a:prstGeom prst="triangle">
            <a:avLst/>
          </a:prstGeom>
          <a:solidFill>
            <a:srgbClr val="715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97806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96AEA7F-10EB-46E3-88DC-703C7BC49684}"/>
              </a:ext>
            </a:extLst>
          </p:cNvPr>
          <p:cNvSpPr txBox="1"/>
          <p:nvPr/>
        </p:nvSpPr>
        <p:spPr>
          <a:xfrm>
            <a:off x="351698" y="391708"/>
            <a:ext cx="2990216"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評價與地位</a:t>
            </a:r>
          </a:p>
        </p:txBody>
      </p:sp>
      <p:pic>
        <p:nvPicPr>
          <p:cNvPr id="24" name="圖片 23" descr="一張含有 鋼琴, 桌 的圖片&#10;&#10;自動產生的描述">
            <a:extLst>
              <a:ext uri="{FF2B5EF4-FFF2-40B4-BE49-F238E27FC236}">
                <a16:creationId xmlns:a16="http://schemas.microsoft.com/office/drawing/2014/main" id="{FA8F9AB8-EAEE-4C91-9B9D-CD0AA6A606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
        <p:nvSpPr>
          <p:cNvPr id="10" name="矩形 9">
            <a:extLst>
              <a:ext uri="{FF2B5EF4-FFF2-40B4-BE49-F238E27FC236}">
                <a16:creationId xmlns:a16="http://schemas.microsoft.com/office/drawing/2014/main" id="{B231A704-EFEA-4960-A599-53A3EE525539}"/>
              </a:ext>
            </a:extLst>
          </p:cNvPr>
          <p:cNvSpPr/>
          <p:nvPr/>
        </p:nvSpPr>
        <p:spPr>
          <a:xfrm>
            <a:off x="1059470" y="1585715"/>
            <a:ext cx="7774310" cy="3301801"/>
          </a:xfrm>
          <a:prstGeom prst="rect">
            <a:avLst/>
          </a:prstGeom>
        </p:spPr>
        <p:txBody>
          <a:bodyPr wrap="square">
            <a:spAutoFit/>
          </a:bodyPr>
          <a:lstStyle/>
          <a:p>
            <a:pPr marL="288000" indent="-288000">
              <a:lnSpc>
                <a:spcPct val="120000"/>
              </a:lnSpc>
              <a:spcBef>
                <a:spcPts val="1200"/>
              </a:spcBef>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焦桐</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第九味</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序：「你一直給我</a:t>
            </a:r>
            <a:r>
              <a:rPr lang="zh-TW" altLang="en-US" sz="2800" b="1" dirty="0">
                <a:solidFill>
                  <a:schemeClr val="accent2"/>
                </a:solidFill>
                <a:latin typeface="微軟正黑體" panose="020B0604030504040204" pitchFamily="34" charset="-120"/>
                <a:ea typeface="微軟正黑體" panose="020B0604030504040204" pitchFamily="34" charset="-120"/>
              </a:rPr>
              <a:t>少年老成</a:t>
            </a:r>
            <a:r>
              <a:rPr lang="zh-TW" altLang="en-US" sz="2800" dirty="0">
                <a:latin typeface="微軟正黑體" panose="020B0604030504040204" pitchFamily="34" charset="-120"/>
                <a:ea typeface="微軟正黑體" panose="020B0604030504040204" pitchFamily="34" charset="-120"/>
              </a:rPr>
              <a:t>的持重感，</a:t>
            </a:r>
            <a:r>
              <a:rPr lang="zh-TW" altLang="en-US" sz="2800" b="1" dirty="0">
                <a:solidFill>
                  <a:schemeClr val="accent2"/>
                </a:solidFill>
                <a:latin typeface="微軟正黑體" panose="020B0604030504040204" pitchFamily="34" charset="-120"/>
                <a:ea typeface="微軟正黑體" panose="020B0604030504040204" pitchFamily="34" charset="-120"/>
              </a:rPr>
              <a:t>青春的外表裡面，藏著蒼老的靈魂</a:t>
            </a:r>
            <a:r>
              <a:rPr lang="zh-TW" altLang="en-US" sz="2800" dirty="0">
                <a:latin typeface="微軟正黑體" panose="020B0604030504040204" pitchFamily="34" charset="-120"/>
                <a:ea typeface="微軟正黑體" panose="020B0604030504040204" pitchFamily="34" charset="-120"/>
              </a:rPr>
              <a:t>。」 </a:t>
            </a:r>
          </a:p>
          <a:p>
            <a:pPr marL="288000" indent="-288000">
              <a:lnSpc>
                <a:spcPct val="120000"/>
              </a:lnSpc>
              <a:spcBef>
                <a:spcPts val="1200"/>
              </a:spcBef>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廖玉蕙於文學獎講評：「徐國能的文章，顯示了和他年齡絕不相當的</a:t>
            </a:r>
            <a:r>
              <a:rPr lang="zh-TW" altLang="en-US" sz="2800" b="1" dirty="0">
                <a:solidFill>
                  <a:schemeClr val="accent2"/>
                </a:solidFill>
                <a:latin typeface="微軟正黑體" panose="020B0604030504040204" pitchFamily="34" charset="-120"/>
                <a:ea typeface="微軟正黑體" panose="020B0604030504040204" pitchFamily="34" charset="-120"/>
              </a:rPr>
              <a:t>冷靜成熟、蘊藉包含</a:t>
            </a:r>
            <a:r>
              <a:rPr lang="zh-TW" altLang="en-US" sz="2800" dirty="0">
                <a:latin typeface="微軟正黑體" panose="020B0604030504040204" pitchFamily="34" charset="-120"/>
                <a:ea typeface="微軟正黑體" panose="020B0604030504040204" pitchFamily="34" charset="-120"/>
              </a:rPr>
              <a:t>，很容易便讓人將他和一般的新世代寫手區隔開來。」 </a:t>
            </a:r>
          </a:p>
        </p:txBody>
      </p:sp>
      <p:sp>
        <p:nvSpPr>
          <p:cNvPr id="3" name="矩形 2">
            <a:extLst>
              <a:ext uri="{FF2B5EF4-FFF2-40B4-BE49-F238E27FC236}">
                <a16:creationId xmlns:a16="http://schemas.microsoft.com/office/drawing/2014/main" id="{535A83F0-1171-4401-9578-92B7DB64ADF2}"/>
              </a:ext>
            </a:extLst>
          </p:cNvPr>
          <p:cNvSpPr/>
          <p:nvPr/>
        </p:nvSpPr>
        <p:spPr>
          <a:xfrm>
            <a:off x="703942" y="1068677"/>
            <a:ext cx="7938653" cy="517038"/>
          </a:xfrm>
          <a:prstGeom prst="rect">
            <a:avLst/>
          </a:prstGeom>
          <a:solidFill>
            <a:srgbClr val="F3E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C5EFDF04-7DA7-44A8-85CA-F993A1CAA7B9}"/>
              </a:ext>
            </a:extLst>
          </p:cNvPr>
          <p:cNvSpPr/>
          <p:nvPr/>
        </p:nvSpPr>
        <p:spPr>
          <a:xfrm>
            <a:off x="512757" y="1068677"/>
            <a:ext cx="396000" cy="517038"/>
          </a:xfrm>
          <a:prstGeom prst="rect">
            <a:avLst/>
          </a:prstGeom>
          <a:solidFill>
            <a:srgbClr val="715E4A"/>
          </a:solidFill>
        </p:spPr>
        <p:txBody>
          <a:bodyPr wrap="square" anchor="ctr">
            <a:noAutofit/>
          </a:bodyPr>
          <a:lstStyle/>
          <a:p>
            <a:pPr algn="ctr"/>
            <a:r>
              <a:rPr lang="en-US" altLang="zh-TW" sz="2600" dirty="0">
                <a:solidFill>
                  <a:schemeClr val="bg1"/>
                </a:solidFill>
                <a:latin typeface="微軟正黑體" panose="020B0604030504040204" pitchFamily="34" charset="-120"/>
                <a:ea typeface="微軟正黑體" panose="020B0604030504040204" pitchFamily="34" charset="-120"/>
              </a:rPr>
              <a:t>3</a:t>
            </a:r>
            <a:endParaRPr lang="zh-TW" altLang="en-US" sz="2600" dirty="0">
              <a:solidFill>
                <a:schemeClr val="bg1"/>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84C35B1A-AB7B-497F-B019-E505F7866FC7}"/>
              </a:ext>
            </a:extLst>
          </p:cNvPr>
          <p:cNvSpPr/>
          <p:nvPr/>
        </p:nvSpPr>
        <p:spPr>
          <a:xfrm>
            <a:off x="1041127" y="1045901"/>
            <a:ext cx="4851673" cy="562590"/>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年輕作家寫出滄桑</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第九味</a:t>
            </a:r>
            <a:r>
              <a:rPr lang="en-US" altLang="zh-TW" sz="2800" dirty="0">
                <a:latin typeface="微軟正黑體" panose="020B0604030504040204" pitchFamily="34" charset="-120"/>
                <a:ea typeface="微軟正黑體" panose="020B0604030504040204" pitchFamily="34" charset="-120"/>
              </a:rPr>
              <a:t>〉 </a:t>
            </a:r>
          </a:p>
        </p:txBody>
      </p:sp>
      <p:sp>
        <p:nvSpPr>
          <p:cNvPr id="4" name="等腰三角形 3">
            <a:extLst>
              <a:ext uri="{FF2B5EF4-FFF2-40B4-BE49-F238E27FC236}">
                <a16:creationId xmlns:a16="http://schemas.microsoft.com/office/drawing/2014/main" id="{690DAC51-8E4C-4682-9EBE-C06C23B998E3}"/>
              </a:ext>
            </a:extLst>
          </p:cNvPr>
          <p:cNvSpPr/>
          <p:nvPr/>
        </p:nvSpPr>
        <p:spPr>
          <a:xfrm rot="5400000">
            <a:off x="844048" y="1254998"/>
            <a:ext cx="200297" cy="149546"/>
          </a:xfrm>
          <a:prstGeom prst="triangle">
            <a:avLst/>
          </a:prstGeom>
          <a:solidFill>
            <a:srgbClr val="715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5">
            <a:hlinkClick r:id="rId3" action="ppaction://hlinksldjump"/>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hlinkClick r:id="rId4" action="ppaction://hlinksldjump"/>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680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a:hlinkClick r:id="rId2" action="ppaction://hlinksldjump"/>
            <a:extLst>
              <a:ext uri="{FF2B5EF4-FFF2-40B4-BE49-F238E27FC236}">
                <a16:creationId xmlns:a16="http://schemas.microsoft.com/office/drawing/2014/main" id="{DF605B5A-5228-4FBB-B659-A12225972E42}"/>
              </a:ext>
            </a:extLst>
          </p:cNvPr>
          <p:cNvSpPr txBox="1"/>
          <p:nvPr/>
        </p:nvSpPr>
        <p:spPr>
          <a:xfrm>
            <a:off x="1094908" y="1397699"/>
            <a:ext cx="6154977" cy="523220"/>
          </a:xfrm>
          <a:prstGeom prst="rect">
            <a:avLst/>
          </a:prstGeom>
          <a:noFill/>
        </p:spPr>
        <p:txBody>
          <a:bodyPr vert="horz" wrap="square" rtlCol="0" anchor="ctr">
            <a:spAutoFit/>
          </a:bodyPr>
          <a:lstStyle/>
          <a:p>
            <a:r>
              <a:rPr lang="zh-TW" altLang="en-US" sz="2800" spc="400" dirty="0">
                <a:solidFill>
                  <a:srgbClr val="231815"/>
                </a:solidFill>
                <a:latin typeface="微軟正黑體" panose="020B0604030504040204" pitchFamily="34" charset="-120"/>
                <a:ea typeface="微軟正黑體" panose="020B0604030504040204" pitchFamily="34" charset="-120"/>
              </a:rPr>
              <a:t>我有一個夢，中華隊的三壘手</a:t>
            </a:r>
          </a:p>
        </p:txBody>
      </p:sp>
      <p:sp>
        <p:nvSpPr>
          <p:cNvPr id="18" name="矩形 17">
            <a:extLst>
              <a:ext uri="{FF2B5EF4-FFF2-40B4-BE49-F238E27FC236}">
                <a16:creationId xmlns:a16="http://schemas.microsoft.com/office/drawing/2014/main" id="{C7E8EB91-0006-4C25-9E76-69E726AFF9B2}"/>
              </a:ext>
            </a:extLst>
          </p:cNvPr>
          <p:cNvSpPr/>
          <p:nvPr/>
        </p:nvSpPr>
        <p:spPr>
          <a:xfrm>
            <a:off x="477631" y="1446481"/>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BD912E2F-734C-4905-BF2E-6200B8A9C492}"/>
              </a:ext>
            </a:extLst>
          </p:cNvPr>
          <p:cNvSpPr/>
          <p:nvPr/>
        </p:nvSpPr>
        <p:spPr>
          <a:xfrm>
            <a:off x="477631" y="1517876"/>
            <a:ext cx="463865" cy="282868"/>
          </a:xfrm>
          <a:prstGeom prst="rect">
            <a:avLst/>
          </a:prstGeom>
          <a:solidFill>
            <a:srgbClr val="F3EDD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1</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21" name="TextBox 6">
            <a:hlinkClick r:id="rId3" action="ppaction://hlinksldjump"/>
            <a:extLst>
              <a:ext uri="{FF2B5EF4-FFF2-40B4-BE49-F238E27FC236}">
                <a16:creationId xmlns:a16="http://schemas.microsoft.com/office/drawing/2014/main" id="{58047EF5-6270-4B9C-8588-0543CDC82971}"/>
              </a:ext>
            </a:extLst>
          </p:cNvPr>
          <p:cNvSpPr txBox="1"/>
          <p:nvPr/>
        </p:nvSpPr>
        <p:spPr>
          <a:xfrm>
            <a:off x="1094909" y="2136112"/>
            <a:ext cx="6655720" cy="523220"/>
          </a:xfrm>
          <a:prstGeom prst="rect">
            <a:avLst/>
          </a:prstGeom>
          <a:noFill/>
        </p:spPr>
        <p:txBody>
          <a:bodyPr vert="horz" wrap="square" rtlCol="0" anchor="ctr">
            <a:spAutoFit/>
          </a:bodyPr>
          <a:lstStyle/>
          <a:p>
            <a:r>
              <a:rPr lang="zh-TW" altLang="en-US" sz="2800" spc="400" dirty="0">
                <a:solidFill>
                  <a:srgbClr val="231815"/>
                </a:solidFill>
                <a:latin typeface="微軟正黑體" panose="020B0604030504040204" pitchFamily="34" charset="-120"/>
                <a:ea typeface="微軟正黑體" panose="020B0604030504040204" pitchFamily="34" charset="-120"/>
              </a:rPr>
              <a:t>全家都愛書，搶破報紙只為閱讀</a:t>
            </a:r>
          </a:p>
        </p:txBody>
      </p:sp>
      <p:sp>
        <p:nvSpPr>
          <p:cNvPr id="22" name="矩形 21">
            <a:extLst>
              <a:ext uri="{FF2B5EF4-FFF2-40B4-BE49-F238E27FC236}">
                <a16:creationId xmlns:a16="http://schemas.microsoft.com/office/drawing/2014/main" id="{A8371633-2DB8-4B35-AC80-1AF7BEC8917F}"/>
              </a:ext>
            </a:extLst>
          </p:cNvPr>
          <p:cNvSpPr/>
          <p:nvPr/>
        </p:nvSpPr>
        <p:spPr>
          <a:xfrm>
            <a:off x="477632" y="2184894"/>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23" name="矩形 22">
            <a:extLst>
              <a:ext uri="{FF2B5EF4-FFF2-40B4-BE49-F238E27FC236}">
                <a16:creationId xmlns:a16="http://schemas.microsoft.com/office/drawing/2014/main" id="{6B66CC89-AD1E-4EBA-B22E-F2BFAE87D541}"/>
              </a:ext>
            </a:extLst>
          </p:cNvPr>
          <p:cNvSpPr/>
          <p:nvPr/>
        </p:nvSpPr>
        <p:spPr>
          <a:xfrm>
            <a:off x="477632" y="2256289"/>
            <a:ext cx="463865" cy="282868"/>
          </a:xfrm>
          <a:prstGeom prst="rect">
            <a:avLst/>
          </a:prstGeom>
          <a:solidFill>
            <a:srgbClr val="F3EDD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rgbClr val="715E4A"/>
                </a:solidFill>
                <a:latin typeface="微軟正黑體" panose="020B0604030504040204" pitchFamily="34" charset="-120"/>
                <a:ea typeface="微軟正黑體" panose="020B0604030504040204" pitchFamily="34" charset="-120"/>
              </a:rPr>
              <a:t>２</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26" name="TextBox 6">
            <a:hlinkClick r:id="rId4" action="ppaction://hlinksldjump"/>
            <a:extLst>
              <a:ext uri="{FF2B5EF4-FFF2-40B4-BE49-F238E27FC236}">
                <a16:creationId xmlns:a16="http://schemas.microsoft.com/office/drawing/2014/main" id="{D90DB48B-32A9-4278-8554-E42808B4EB40}"/>
              </a:ext>
            </a:extLst>
          </p:cNvPr>
          <p:cNvSpPr txBox="1"/>
          <p:nvPr/>
        </p:nvSpPr>
        <p:spPr>
          <a:xfrm>
            <a:off x="1094908" y="2874524"/>
            <a:ext cx="7853149" cy="523220"/>
          </a:xfrm>
          <a:prstGeom prst="rect">
            <a:avLst/>
          </a:prstGeom>
          <a:noFill/>
        </p:spPr>
        <p:txBody>
          <a:bodyPr vert="horz" wrap="square" rtlCol="0" anchor="ctr">
            <a:spAutoFit/>
          </a:bodyPr>
          <a:lstStyle/>
          <a:p>
            <a:r>
              <a:rPr lang="zh-TW" altLang="en-US" sz="2800" spc="400" dirty="0">
                <a:solidFill>
                  <a:srgbClr val="231815"/>
                </a:solidFill>
                <a:latin typeface="微軟正黑體" panose="020B0604030504040204" pitchFamily="34" charset="-120"/>
                <a:ea typeface="微軟正黑體" panose="020B0604030504040204" pitchFamily="34" charset="-120"/>
              </a:rPr>
              <a:t>教授也曾考場失意，只有文學明白他</a:t>
            </a:r>
          </a:p>
        </p:txBody>
      </p:sp>
      <p:sp>
        <p:nvSpPr>
          <p:cNvPr id="27" name="矩形 26">
            <a:extLst>
              <a:ext uri="{FF2B5EF4-FFF2-40B4-BE49-F238E27FC236}">
                <a16:creationId xmlns:a16="http://schemas.microsoft.com/office/drawing/2014/main" id="{FB14C85B-8ACC-4101-887F-1F59FFB875B0}"/>
              </a:ext>
            </a:extLst>
          </p:cNvPr>
          <p:cNvSpPr/>
          <p:nvPr/>
        </p:nvSpPr>
        <p:spPr>
          <a:xfrm>
            <a:off x="477631" y="2923306"/>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28" name="矩形 27">
            <a:extLst>
              <a:ext uri="{FF2B5EF4-FFF2-40B4-BE49-F238E27FC236}">
                <a16:creationId xmlns:a16="http://schemas.microsoft.com/office/drawing/2014/main" id="{0B185E66-6E32-40A9-843B-0C6DED9D0093}"/>
              </a:ext>
            </a:extLst>
          </p:cNvPr>
          <p:cNvSpPr/>
          <p:nvPr/>
        </p:nvSpPr>
        <p:spPr>
          <a:xfrm>
            <a:off x="477631" y="2994701"/>
            <a:ext cx="463865" cy="282868"/>
          </a:xfrm>
          <a:prstGeom prst="rect">
            <a:avLst/>
          </a:prstGeom>
          <a:solidFill>
            <a:srgbClr val="F3EDD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3</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E06FB509-35BB-493B-86F5-EF4C17AB5542}"/>
              </a:ext>
            </a:extLst>
          </p:cNvPr>
          <p:cNvSpPr/>
          <p:nvPr/>
        </p:nvSpPr>
        <p:spPr>
          <a:xfrm>
            <a:off x="-1" y="285430"/>
            <a:ext cx="4686301" cy="688426"/>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extBox 6">
            <a:extLst>
              <a:ext uri="{FF2B5EF4-FFF2-40B4-BE49-F238E27FC236}">
                <a16:creationId xmlns:a16="http://schemas.microsoft.com/office/drawing/2014/main" id="{596AEA7F-10EB-46E3-88DC-703C7BC49684}"/>
              </a:ext>
            </a:extLst>
          </p:cNvPr>
          <p:cNvSpPr txBox="1"/>
          <p:nvPr/>
        </p:nvSpPr>
        <p:spPr>
          <a:xfrm>
            <a:off x="351698" y="338840"/>
            <a:ext cx="5363302" cy="584775"/>
          </a:xfrm>
          <a:prstGeom prst="rect">
            <a:avLst/>
          </a:prstGeom>
          <a:noFill/>
        </p:spPr>
        <p:txBody>
          <a:bodyPr vert="horz" wrap="square" rtlCol="0" anchor="ctr">
            <a:spAutoFit/>
          </a:bodyPr>
          <a:lstStyle/>
          <a:p>
            <a:r>
              <a:rPr lang="zh-TW" altLang="en-US" sz="3200" b="1" spc="400" dirty="0">
                <a:solidFill>
                  <a:schemeClr val="bg1"/>
                </a:solidFill>
                <a:latin typeface="微軟正黑體" panose="020B0604030504040204" pitchFamily="34" charset="-120"/>
                <a:ea typeface="微軟正黑體" panose="020B0604030504040204" pitchFamily="34" charset="-120"/>
              </a:rPr>
              <a:t>您所不知道的徐國能</a:t>
            </a:r>
          </a:p>
        </p:txBody>
      </p:sp>
      <p:sp>
        <p:nvSpPr>
          <p:cNvPr id="29" name="文本框 328">
            <a:hlinkClick r:id="rId5" action="ppaction://hlinksldjump"/>
            <a:extLst>
              <a:ext uri="{FF2B5EF4-FFF2-40B4-BE49-F238E27FC236}">
                <a16:creationId xmlns:a16="http://schemas.microsoft.com/office/drawing/2014/main" id="{08459C7D-927A-46ED-BB72-C47C4E4C038F}"/>
              </a:ext>
            </a:extLst>
          </p:cNvPr>
          <p:cNvSpPr txBox="1"/>
          <p:nvPr/>
        </p:nvSpPr>
        <p:spPr>
          <a:xfrm>
            <a:off x="0" y="367481"/>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rgbClr val="715E4A"/>
                </a:solidFill>
                <a:latin typeface="微軟正黑體" pitchFamily="34" charset="-120"/>
                <a:ea typeface="微軟正黑體" pitchFamily="34" charset="-120"/>
              </a:rPr>
              <a:t>目次</a:t>
            </a:r>
          </a:p>
        </p:txBody>
      </p:sp>
      <p:sp>
        <p:nvSpPr>
          <p:cNvPr id="32" name="文本框 328">
            <a:hlinkClick r:id="rId6" action="ppaction://hlinksldjump"/>
            <a:extLst>
              <a:ext uri="{FF2B5EF4-FFF2-40B4-BE49-F238E27FC236}">
                <a16:creationId xmlns:a16="http://schemas.microsoft.com/office/drawing/2014/main" id="{54E28464-33F5-4E15-92F0-08EC5905B1D0}"/>
              </a:ext>
            </a:extLst>
          </p:cNvPr>
          <p:cNvSpPr txBox="1"/>
          <p:nvPr/>
        </p:nvSpPr>
        <p:spPr>
          <a:xfrm>
            <a:off x="-1" y="1055907"/>
            <a:ext cx="297518" cy="915332"/>
          </a:xfrm>
          <a:prstGeom prst="rect">
            <a:avLst/>
          </a:prstGeom>
          <a:solidFill>
            <a:srgbClr val="2C5177"/>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作者介紹</a:t>
            </a:r>
            <a:endParaRPr lang="en-US" altLang="zh-TW" sz="1600" kern="0"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115502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3CF74DE9-5145-4796-B002-272BBEB1AEC1}"/>
              </a:ext>
            </a:extLst>
          </p:cNvPr>
          <p:cNvSpPr/>
          <p:nvPr/>
        </p:nvSpPr>
        <p:spPr>
          <a:xfrm>
            <a:off x="4825212" y="1281867"/>
            <a:ext cx="3909799" cy="2881919"/>
          </a:xfrm>
          <a:prstGeom prst="rect">
            <a:avLst/>
          </a:pr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D06F3B9A-CFBD-4F1E-BC5B-AC7F03B70CAF}"/>
              </a:ext>
            </a:extLst>
          </p:cNvPr>
          <p:cNvSpPr/>
          <p:nvPr/>
        </p:nvSpPr>
        <p:spPr>
          <a:xfrm>
            <a:off x="4958562" y="1407402"/>
            <a:ext cx="3653333" cy="2630848"/>
          </a:xfrm>
          <a:prstGeom prst="rect">
            <a:avLst/>
          </a:prstGeom>
          <a:solidFill>
            <a:srgbClr val="F8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596AEA7F-10EB-46E3-88DC-703C7BC49684}"/>
              </a:ext>
            </a:extLst>
          </p:cNvPr>
          <p:cNvSpPr txBox="1"/>
          <p:nvPr/>
        </p:nvSpPr>
        <p:spPr>
          <a:xfrm>
            <a:off x="351697" y="391708"/>
            <a:ext cx="6234159"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我有一個夢，中華隊的三壘手</a:t>
            </a:r>
          </a:p>
        </p:txBody>
      </p:sp>
      <p:pic>
        <p:nvPicPr>
          <p:cNvPr id="24" name="圖片 23" descr="一張含有 鋼琴, 桌 的圖片&#10;&#10;自動產生的描述">
            <a:extLst>
              <a:ext uri="{FF2B5EF4-FFF2-40B4-BE49-F238E27FC236}">
                <a16:creationId xmlns:a16="http://schemas.microsoft.com/office/drawing/2014/main" id="{FA8F9AB8-EAEE-4C91-9B9D-CD0AA6A606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
        <p:nvSpPr>
          <p:cNvPr id="12" name="箭號: 向右 5">
            <a:hlinkClick r:id="rId3" action="ppaction://hlinksldjump"/>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hlinkClick r:id="rId4" action="ppaction://hlinksldjump"/>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B231A704-EFEA-4960-A599-53A3EE525539}"/>
              </a:ext>
            </a:extLst>
          </p:cNvPr>
          <p:cNvSpPr/>
          <p:nvPr/>
        </p:nvSpPr>
        <p:spPr>
          <a:xfrm>
            <a:off x="351697" y="1374666"/>
            <a:ext cx="4220303" cy="2630848"/>
          </a:xfrm>
          <a:prstGeom prst="rect">
            <a:avLst/>
          </a:prstGeom>
        </p:spPr>
        <p:txBody>
          <a:bodyPr wrap="square">
            <a:spAutoFit/>
          </a:bodyPr>
          <a:lstStyle/>
          <a:p>
            <a:pPr>
              <a:lnSpc>
                <a:spcPct val="120000"/>
              </a:lnSpc>
              <a:spcBef>
                <a:spcPts val="1200"/>
              </a:spcBef>
            </a:pPr>
            <a:r>
              <a:rPr lang="zh-TW" altLang="en-US" sz="2800" dirty="0">
                <a:latin typeface="微軟正黑體" panose="020B0604030504040204" pitchFamily="34" charset="-120"/>
                <a:ea typeface="微軟正黑體" panose="020B0604030504040204" pitchFamily="34" charset="-120"/>
              </a:rPr>
              <a:t>徐國能曾在</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第九味</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中提到童年時想成為棒球國手的心願，至今每本散文集中至少會有一篇文章與棒球有關。</a:t>
            </a:r>
          </a:p>
        </p:txBody>
      </p:sp>
      <p:sp>
        <p:nvSpPr>
          <p:cNvPr id="11" name="文本框 328">
            <a:hlinkClick r:id="rId4" action="ppaction://hlinksldjump"/>
            <a:extLst>
              <a:ext uri="{FF2B5EF4-FFF2-40B4-BE49-F238E27FC236}">
                <a16:creationId xmlns:a16="http://schemas.microsoft.com/office/drawing/2014/main" id="{675C837A-3E9B-43E0-AD21-7CDDE69D1F72}"/>
              </a:ext>
            </a:extLst>
          </p:cNvPr>
          <p:cNvSpPr txBox="1"/>
          <p:nvPr/>
        </p:nvSpPr>
        <p:spPr>
          <a:xfrm>
            <a:off x="-1" y="2243421"/>
            <a:ext cx="297518" cy="1920365"/>
          </a:xfrm>
          <a:prstGeom prst="rect">
            <a:avLst/>
          </a:prstGeom>
          <a:solidFill>
            <a:srgbClr val="C68748"/>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a:defRPr/>
            </a:pPr>
            <a:r>
              <a:rPr lang="zh-TW" altLang="en-US" sz="1600" kern="0" dirty="0">
                <a:solidFill>
                  <a:schemeClr val="bg1"/>
                </a:solidFill>
                <a:latin typeface="微軟正黑體" pitchFamily="34" charset="-120"/>
                <a:ea typeface="微軟正黑體" pitchFamily="34" charset="-120"/>
              </a:rPr>
              <a:t>您所不知道的徐國能</a:t>
            </a:r>
          </a:p>
        </p:txBody>
      </p:sp>
      <p:pic>
        <p:nvPicPr>
          <p:cNvPr id="21" name="圖片 20" descr="一張含有 玩具, 房間 的圖片&#10;&#10;自動產生的描述">
            <a:extLst>
              <a:ext uri="{FF2B5EF4-FFF2-40B4-BE49-F238E27FC236}">
                <a16:creationId xmlns:a16="http://schemas.microsoft.com/office/drawing/2014/main" id="{2B67991E-6EF0-4A82-BE82-0DBFC706823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41654" y="1222470"/>
            <a:ext cx="3909798" cy="2941316"/>
          </a:xfrm>
          <a:prstGeom prst="rect">
            <a:avLst/>
          </a:prstGeom>
        </p:spPr>
      </p:pic>
    </p:spTree>
    <p:extLst>
      <p:ext uri="{BB962C8B-B14F-4D97-AF65-F5344CB8AC3E}">
        <p14:creationId xmlns:p14="http://schemas.microsoft.com/office/powerpoint/2010/main" val="108321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19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AEC845D-5F09-46E2-80FA-128E0C4C9E02}"/>
              </a:ext>
            </a:extLst>
          </p:cNvPr>
          <p:cNvSpPr/>
          <p:nvPr/>
        </p:nvSpPr>
        <p:spPr>
          <a:xfrm>
            <a:off x="6196149" y="1946366"/>
            <a:ext cx="2399211" cy="1245325"/>
          </a:xfrm>
          <a:prstGeom prst="rect">
            <a:avLst/>
          </a:prstGeom>
          <a:solidFill>
            <a:srgbClr val="F3E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596AEA7F-10EB-46E3-88DC-703C7BC49684}"/>
              </a:ext>
            </a:extLst>
          </p:cNvPr>
          <p:cNvSpPr txBox="1"/>
          <p:nvPr/>
        </p:nvSpPr>
        <p:spPr>
          <a:xfrm>
            <a:off x="351697" y="391708"/>
            <a:ext cx="6729460"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全家都愛書，搶破報紙只為閱讀</a:t>
            </a:r>
          </a:p>
        </p:txBody>
      </p:sp>
      <p:pic>
        <p:nvPicPr>
          <p:cNvPr id="24" name="圖片 23" descr="一張含有 鋼琴, 桌 的圖片&#10;&#10;自動產生的描述">
            <a:extLst>
              <a:ext uri="{FF2B5EF4-FFF2-40B4-BE49-F238E27FC236}">
                <a16:creationId xmlns:a16="http://schemas.microsoft.com/office/drawing/2014/main" id="{FA8F9AB8-EAEE-4C91-9B9D-CD0AA6A606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
        <p:nvSpPr>
          <p:cNvPr id="12" name="箭號: 向右 5">
            <a:hlinkClick r:id="rId3" action="ppaction://hlinksldjump"/>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hlinkClick r:id="rId4" action="ppaction://hlinksldjump"/>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B231A704-EFEA-4960-A599-53A3EE525539}"/>
              </a:ext>
            </a:extLst>
          </p:cNvPr>
          <p:cNvSpPr/>
          <p:nvPr/>
        </p:nvSpPr>
        <p:spPr>
          <a:xfrm>
            <a:off x="351697" y="1115320"/>
            <a:ext cx="8520698" cy="3400290"/>
          </a:xfrm>
          <a:prstGeom prst="rect">
            <a:avLst/>
          </a:prstGeom>
        </p:spPr>
        <p:txBody>
          <a:bodyPr wrap="square">
            <a:spAutoFit/>
          </a:bodyPr>
          <a:lstStyle/>
          <a:p>
            <a:pPr marL="288000" indent="-288000">
              <a:lnSpc>
                <a:spcPct val="120000"/>
              </a:lnSpc>
              <a:spcBef>
                <a:spcPts val="3000"/>
              </a:spcBef>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外祖父是大學歷史系教授，父母親也重視閱讀。</a:t>
            </a:r>
          </a:p>
          <a:p>
            <a:pPr marL="288000" indent="-288000">
              <a:lnSpc>
                <a:spcPct val="120000"/>
              </a:lnSpc>
              <a:spcBef>
                <a:spcPts val="3000"/>
              </a:spcBef>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曾經為</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國語日報</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跟姊姊打架，</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zh-TW" altLang="en-US" sz="2800" dirty="0">
                <a:latin typeface="微軟正黑體" panose="020B0604030504040204" pitchFamily="34" charset="-120"/>
                <a:ea typeface="微軟正黑體" panose="020B0604030504040204" pitchFamily="34" charset="-120"/>
              </a:rPr>
              <a:t>兩人吵到把報紙撕破。</a:t>
            </a:r>
          </a:p>
          <a:p>
            <a:pPr marL="288000" indent="-288000">
              <a:lnSpc>
                <a:spcPct val="120000"/>
              </a:lnSpc>
              <a:spcBef>
                <a:spcPts val="3000"/>
              </a:spcBef>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童年時期即讀完</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三李詩詞集</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唐詩三百首</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，為未來的寫作打下厚實的古典基礎。</a:t>
            </a:r>
          </a:p>
        </p:txBody>
      </p:sp>
      <p:sp>
        <p:nvSpPr>
          <p:cNvPr id="11" name="文本框 328">
            <a:hlinkClick r:id="rId5" action="ppaction://hlinksldjump"/>
            <a:extLst>
              <a:ext uri="{FF2B5EF4-FFF2-40B4-BE49-F238E27FC236}">
                <a16:creationId xmlns:a16="http://schemas.microsoft.com/office/drawing/2014/main" id="{675C837A-3E9B-43E0-AD21-7CDDE69D1F72}"/>
              </a:ext>
            </a:extLst>
          </p:cNvPr>
          <p:cNvSpPr txBox="1"/>
          <p:nvPr/>
        </p:nvSpPr>
        <p:spPr>
          <a:xfrm>
            <a:off x="-1" y="2243421"/>
            <a:ext cx="297518" cy="1920365"/>
          </a:xfrm>
          <a:prstGeom prst="rect">
            <a:avLst/>
          </a:prstGeom>
          <a:solidFill>
            <a:srgbClr val="C68748"/>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a:defRPr/>
            </a:pPr>
            <a:r>
              <a:rPr lang="zh-TW" altLang="en-US" sz="1600" kern="0" dirty="0">
                <a:solidFill>
                  <a:schemeClr val="bg1"/>
                </a:solidFill>
                <a:latin typeface="微軟正黑體" pitchFamily="34" charset="-120"/>
                <a:ea typeface="微軟正黑體" pitchFamily="34" charset="-120"/>
              </a:rPr>
              <a:t>您所不知道的徐國能</a:t>
            </a:r>
          </a:p>
        </p:txBody>
      </p:sp>
      <p:pic>
        <p:nvPicPr>
          <p:cNvPr id="4" name="圖片 3">
            <a:extLst>
              <a:ext uri="{FF2B5EF4-FFF2-40B4-BE49-F238E27FC236}">
                <a16:creationId xmlns:a16="http://schemas.microsoft.com/office/drawing/2014/main" id="{045D81F3-D69D-430D-B739-B3A1A2B7516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00242" y="1776238"/>
            <a:ext cx="1591024" cy="1591024"/>
          </a:xfrm>
          <a:prstGeom prst="rect">
            <a:avLst/>
          </a:prstGeom>
          <a:effectLst>
            <a:outerShdw dist="50800" algn="ctr" rotWithShape="0">
              <a:srgbClr val="D4B97E">
                <a:alpha val="45000"/>
              </a:srgbClr>
            </a:outerShdw>
          </a:effectLst>
        </p:spPr>
      </p:pic>
      <p:sp>
        <p:nvSpPr>
          <p:cNvPr id="6" name="直角三角形 5">
            <a:extLst>
              <a:ext uri="{FF2B5EF4-FFF2-40B4-BE49-F238E27FC236}">
                <a16:creationId xmlns:a16="http://schemas.microsoft.com/office/drawing/2014/main" id="{8B2BDF1C-2C0A-4B2C-9EAC-6781905B37E7}"/>
              </a:ext>
            </a:extLst>
          </p:cNvPr>
          <p:cNvSpPr/>
          <p:nvPr/>
        </p:nvSpPr>
        <p:spPr>
          <a:xfrm>
            <a:off x="6183004" y="2991396"/>
            <a:ext cx="207853" cy="207853"/>
          </a:xfrm>
          <a:prstGeom prst="rtTriangle">
            <a:avLst/>
          </a:prstGeom>
          <a:solidFill>
            <a:srgbClr val="E2C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直角三角形 14">
            <a:extLst>
              <a:ext uri="{FF2B5EF4-FFF2-40B4-BE49-F238E27FC236}">
                <a16:creationId xmlns:a16="http://schemas.microsoft.com/office/drawing/2014/main" id="{067429EF-66FD-4940-89EC-BC9481EE8570}"/>
              </a:ext>
            </a:extLst>
          </p:cNvPr>
          <p:cNvSpPr/>
          <p:nvPr/>
        </p:nvSpPr>
        <p:spPr>
          <a:xfrm rot="10800000">
            <a:off x="8399822" y="1933304"/>
            <a:ext cx="207853" cy="207853"/>
          </a:xfrm>
          <a:prstGeom prst="rtTriangle">
            <a:avLst/>
          </a:prstGeom>
          <a:solidFill>
            <a:srgbClr val="E2C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1425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4DF33358-8829-4C0F-9BF2-33B2CAF240C2}"/>
              </a:ext>
            </a:extLst>
          </p:cNvPr>
          <p:cNvSpPr/>
          <p:nvPr/>
        </p:nvSpPr>
        <p:spPr>
          <a:xfrm>
            <a:off x="6797561" y="2249619"/>
            <a:ext cx="1764000" cy="1847764"/>
          </a:xfrm>
          <a:prstGeom prst="rect">
            <a:avLst/>
          </a:prstGeom>
          <a:solidFill>
            <a:srgbClr val="F8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TextBox 6">
            <a:extLst>
              <a:ext uri="{FF2B5EF4-FFF2-40B4-BE49-F238E27FC236}">
                <a16:creationId xmlns:a16="http://schemas.microsoft.com/office/drawing/2014/main" id="{596AEA7F-10EB-46E3-88DC-703C7BC49684}"/>
              </a:ext>
            </a:extLst>
          </p:cNvPr>
          <p:cNvSpPr txBox="1"/>
          <p:nvPr/>
        </p:nvSpPr>
        <p:spPr>
          <a:xfrm>
            <a:off x="351697" y="391708"/>
            <a:ext cx="7808234"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教授也曾考場失意，只有文學明白他</a:t>
            </a:r>
          </a:p>
        </p:txBody>
      </p:sp>
      <p:pic>
        <p:nvPicPr>
          <p:cNvPr id="24" name="圖片 23" descr="一張含有 鋼琴, 桌 的圖片&#10;&#10;自動產生的描述">
            <a:extLst>
              <a:ext uri="{FF2B5EF4-FFF2-40B4-BE49-F238E27FC236}">
                <a16:creationId xmlns:a16="http://schemas.microsoft.com/office/drawing/2014/main" id="{FA8F9AB8-EAEE-4C91-9B9D-CD0AA6A606A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64582" y="4425906"/>
            <a:ext cx="607813" cy="702129"/>
          </a:xfrm>
          <a:prstGeom prst="rect">
            <a:avLst/>
          </a:prstGeom>
        </p:spPr>
      </p:pic>
      <p:sp>
        <p:nvSpPr>
          <p:cNvPr id="12" name="箭號: 向右 5">
            <a:hlinkClick r:id="" action="ppaction://noaction"/>
            <a:extLst>
              <a:ext uri="{FF2B5EF4-FFF2-40B4-BE49-F238E27FC236}">
                <a16:creationId xmlns:a16="http://schemas.microsoft.com/office/drawing/2014/main" id="{706E9AF5-8DBD-47C5-890A-A504A05A3BE9}"/>
              </a:ext>
            </a:extLst>
          </p:cNvPr>
          <p:cNvSpPr/>
          <p:nvPr/>
        </p:nvSpPr>
        <p:spPr>
          <a:xfrm>
            <a:off x="8642595" y="4564743"/>
            <a:ext cx="289700" cy="2855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箭號: 向右 6">
            <a:hlinkClick r:id="rId3" action="ppaction://hlinksldjump"/>
            <a:extLst>
              <a:ext uri="{FF2B5EF4-FFF2-40B4-BE49-F238E27FC236}">
                <a16:creationId xmlns:a16="http://schemas.microsoft.com/office/drawing/2014/main" id="{1AF2F0FB-713F-4C1C-BA45-64FE91C570DE}"/>
              </a:ext>
            </a:extLst>
          </p:cNvPr>
          <p:cNvSpPr/>
          <p:nvPr/>
        </p:nvSpPr>
        <p:spPr>
          <a:xfrm flipH="1">
            <a:off x="8235242" y="456474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B231A704-EFEA-4960-A599-53A3EE525539}"/>
              </a:ext>
            </a:extLst>
          </p:cNvPr>
          <p:cNvSpPr/>
          <p:nvPr/>
        </p:nvSpPr>
        <p:spPr>
          <a:xfrm>
            <a:off x="351697" y="1115320"/>
            <a:ext cx="8520698" cy="562590"/>
          </a:xfrm>
          <a:prstGeom prst="rect">
            <a:avLst/>
          </a:prstGeom>
        </p:spPr>
        <p:txBody>
          <a:bodyPr wrap="square">
            <a:spAutoFit/>
          </a:bodyPr>
          <a:lstStyle/>
          <a:p>
            <a:pPr marL="288000" indent="-288000">
              <a:lnSpc>
                <a:spcPct val="120000"/>
              </a:lnSpc>
              <a:spcBef>
                <a:spcPts val="3000"/>
              </a:spcBef>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國中時成績不好，成為同學嘲笑排擠的對象。 </a:t>
            </a:r>
          </a:p>
        </p:txBody>
      </p:sp>
      <p:sp>
        <p:nvSpPr>
          <p:cNvPr id="11" name="文本框 328">
            <a:hlinkClick r:id="rId4" action="ppaction://hlinksldjump"/>
            <a:extLst>
              <a:ext uri="{FF2B5EF4-FFF2-40B4-BE49-F238E27FC236}">
                <a16:creationId xmlns:a16="http://schemas.microsoft.com/office/drawing/2014/main" id="{675C837A-3E9B-43E0-AD21-7CDDE69D1F72}"/>
              </a:ext>
            </a:extLst>
          </p:cNvPr>
          <p:cNvSpPr txBox="1"/>
          <p:nvPr/>
        </p:nvSpPr>
        <p:spPr>
          <a:xfrm>
            <a:off x="-1" y="2243421"/>
            <a:ext cx="297518" cy="1920365"/>
          </a:xfrm>
          <a:prstGeom prst="rect">
            <a:avLst/>
          </a:prstGeom>
          <a:solidFill>
            <a:srgbClr val="C68748"/>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a:defRPr/>
            </a:pPr>
            <a:r>
              <a:rPr lang="zh-TW" altLang="en-US" sz="1600" kern="0" dirty="0">
                <a:solidFill>
                  <a:schemeClr val="bg1"/>
                </a:solidFill>
                <a:latin typeface="微軟正黑體" pitchFamily="34" charset="-120"/>
                <a:ea typeface="微軟正黑體" pitchFamily="34" charset="-120"/>
              </a:rPr>
              <a:t>您所不知道的徐國能</a:t>
            </a:r>
          </a:p>
        </p:txBody>
      </p:sp>
      <p:sp>
        <p:nvSpPr>
          <p:cNvPr id="14" name="矩形 13">
            <a:extLst>
              <a:ext uri="{FF2B5EF4-FFF2-40B4-BE49-F238E27FC236}">
                <a16:creationId xmlns:a16="http://schemas.microsoft.com/office/drawing/2014/main" id="{F5AB37C1-CF22-44A1-8BBE-C8C18D27FE8F}"/>
              </a:ext>
            </a:extLst>
          </p:cNvPr>
          <p:cNvSpPr/>
          <p:nvPr/>
        </p:nvSpPr>
        <p:spPr>
          <a:xfrm>
            <a:off x="351697" y="1795058"/>
            <a:ext cx="6040394" cy="2630848"/>
          </a:xfrm>
          <a:prstGeom prst="rect">
            <a:avLst/>
          </a:prstGeom>
        </p:spPr>
        <p:txBody>
          <a:bodyPr wrap="square">
            <a:spAutoFit/>
          </a:bodyPr>
          <a:lstStyle/>
          <a:p>
            <a:pPr marL="288000" indent="-288000">
              <a:lnSpc>
                <a:spcPct val="120000"/>
              </a:lnSpc>
              <a:spcBef>
                <a:spcPts val="3000"/>
              </a:spcBef>
              <a:buFont typeface="Arial" panose="020B0604020202020204" pitchFamily="34" charset="0"/>
              <a:buChar char="•"/>
            </a:pPr>
            <a:r>
              <a:rPr lang="zh-TW" altLang="en-US" sz="2800" dirty="0">
                <a:latin typeface="微軟正黑體" panose="020B0604030504040204" pitchFamily="34" charset="-120"/>
                <a:ea typeface="微軟正黑體" panose="020B0604030504040204" pitchFamily="34" charset="-120"/>
              </a:rPr>
              <a:t>高中落榜，當時兩個姊姊分別就讀臺大與北一女，使他靜心思考自己的未來。後就讀三峽私立辭修高中，屢獲校內外文學獎，逐漸堅定走向文學創作的決心。</a:t>
            </a:r>
          </a:p>
        </p:txBody>
      </p:sp>
      <p:pic>
        <p:nvPicPr>
          <p:cNvPr id="31" name="圖片 30" descr="一張含有 電路 的圖片&#10;&#10;自動產生的描述">
            <a:extLst>
              <a:ext uri="{FF2B5EF4-FFF2-40B4-BE49-F238E27FC236}">
                <a16:creationId xmlns:a16="http://schemas.microsoft.com/office/drawing/2014/main" id="{E2C18DB5-A503-49AD-98D2-37DEECCFF4E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028347">
            <a:off x="6500273" y="2100755"/>
            <a:ext cx="532066" cy="727251"/>
          </a:xfrm>
          <a:prstGeom prst="rect">
            <a:avLst/>
          </a:prstGeom>
        </p:spPr>
      </p:pic>
      <p:pic>
        <p:nvPicPr>
          <p:cNvPr id="7" name="圖片 6">
            <a:extLst>
              <a:ext uri="{FF2B5EF4-FFF2-40B4-BE49-F238E27FC236}">
                <a16:creationId xmlns:a16="http://schemas.microsoft.com/office/drawing/2014/main" id="{50D0498B-1366-4711-AEF8-BCB1A0453E4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949737" y="2760390"/>
            <a:ext cx="1459647" cy="1498400"/>
          </a:xfrm>
          <a:prstGeom prst="rect">
            <a:avLst/>
          </a:prstGeom>
        </p:spPr>
      </p:pic>
      <p:pic>
        <p:nvPicPr>
          <p:cNvPr id="20" name="圖片 19" descr="一張含有 電路 的圖片&#10;&#10;自動產生的描述">
            <a:extLst>
              <a:ext uri="{FF2B5EF4-FFF2-40B4-BE49-F238E27FC236}">
                <a16:creationId xmlns:a16="http://schemas.microsoft.com/office/drawing/2014/main" id="{81CCC252-71DE-4A1F-AA63-3E4A48CAA38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453855">
            <a:off x="8274430" y="2103695"/>
            <a:ext cx="532065" cy="727251"/>
          </a:xfrm>
          <a:prstGeom prst="rect">
            <a:avLst/>
          </a:prstGeom>
        </p:spPr>
      </p:pic>
      <p:pic>
        <p:nvPicPr>
          <p:cNvPr id="22" name="圖片 21" descr="一張含有 電路 的圖片&#10;&#10;自動產生的描述">
            <a:extLst>
              <a:ext uri="{FF2B5EF4-FFF2-40B4-BE49-F238E27FC236}">
                <a16:creationId xmlns:a16="http://schemas.microsoft.com/office/drawing/2014/main" id="{B18515F5-CB1C-42D6-8A0C-11CB82FC8F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70120" y="2001670"/>
            <a:ext cx="532065" cy="727251"/>
          </a:xfrm>
          <a:prstGeom prst="rect">
            <a:avLst/>
          </a:prstGeom>
        </p:spPr>
      </p:pic>
      <p:pic>
        <p:nvPicPr>
          <p:cNvPr id="23" name="圖片 22" descr="一張含有 電路 的圖片&#10;&#10;自動產生的描述">
            <a:extLst>
              <a:ext uri="{FF2B5EF4-FFF2-40B4-BE49-F238E27FC236}">
                <a16:creationId xmlns:a16="http://schemas.microsoft.com/office/drawing/2014/main" id="{DDA20A7A-D1D5-4FEB-BD86-2C0AC9CFA33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0737635">
            <a:off x="7810966" y="1959070"/>
            <a:ext cx="532065" cy="727251"/>
          </a:xfrm>
          <a:prstGeom prst="rect">
            <a:avLst/>
          </a:prstGeom>
        </p:spPr>
      </p:pic>
      <p:pic>
        <p:nvPicPr>
          <p:cNvPr id="30" name="圖片 29" descr="一張含有 電路 的圖片&#10;&#10;自動產生的描述">
            <a:extLst>
              <a:ext uri="{FF2B5EF4-FFF2-40B4-BE49-F238E27FC236}">
                <a16:creationId xmlns:a16="http://schemas.microsoft.com/office/drawing/2014/main" id="{17C9F8A9-DA5F-4C04-98EF-EC2B7E8D40E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6563" y="2001670"/>
            <a:ext cx="532066" cy="727251"/>
          </a:xfrm>
          <a:prstGeom prst="rect">
            <a:avLst/>
          </a:prstGeom>
        </p:spPr>
      </p:pic>
      <p:pic>
        <p:nvPicPr>
          <p:cNvPr id="29" name="圖片 28" descr="一張含有 電路 的圖片&#10;&#10;自動產生的描述">
            <a:extLst>
              <a:ext uri="{FF2B5EF4-FFF2-40B4-BE49-F238E27FC236}">
                <a16:creationId xmlns:a16="http://schemas.microsoft.com/office/drawing/2014/main" id="{2C628403-E57F-4AC3-BB58-D6752AD42D2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704113">
            <a:off x="6975355" y="1967219"/>
            <a:ext cx="532066" cy="727251"/>
          </a:xfrm>
          <a:prstGeom prst="rect">
            <a:avLst/>
          </a:prstGeom>
        </p:spPr>
      </p:pic>
      <p:pic>
        <p:nvPicPr>
          <p:cNvPr id="16" name="圖片 15">
            <a:extLst>
              <a:ext uri="{FF2B5EF4-FFF2-40B4-BE49-F238E27FC236}">
                <a16:creationId xmlns:a16="http://schemas.microsoft.com/office/drawing/2014/main" id="{658F8B7C-2824-404E-8CA7-6ED94FB83B0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72200" y="1862833"/>
            <a:ext cx="750090" cy="827188"/>
          </a:xfrm>
          <a:prstGeom prst="rect">
            <a:avLst/>
          </a:prstGeom>
        </p:spPr>
      </p:pic>
    </p:spTree>
    <p:extLst>
      <p:ext uri="{BB962C8B-B14F-4D97-AF65-F5344CB8AC3E}">
        <p14:creationId xmlns:p14="http://schemas.microsoft.com/office/powerpoint/2010/main" val="2156111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徐國能的創作領域有何特色？</a:t>
            </a:r>
          </a:p>
        </p:txBody>
      </p:sp>
      <p:sp>
        <p:nvSpPr>
          <p:cNvPr id="12" name="文本框 328">
            <a:hlinkClick r:id="rId2" action="ppaction://hlinksldjump"/>
            <a:extLst>
              <a:ext uri="{FF2B5EF4-FFF2-40B4-BE49-F238E27FC236}">
                <a16:creationId xmlns:a16="http://schemas.microsoft.com/office/drawing/2014/main" id="{894131CA-5085-416E-9F16-46C3A8579E66}"/>
              </a:ext>
            </a:extLst>
          </p:cNvPr>
          <p:cNvSpPr txBox="1"/>
          <p:nvPr/>
        </p:nvSpPr>
        <p:spPr>
          <a:xfrm>
            <a:off x="460714" y="115613"/>
            <a:ext cx="710862"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3</a:t>
            </a:r>
            <a:endParaRPr lang="zh-CN" altLang="en-US" dirty="0"/>
          </a:p>
        </p:txBody>
      </p:sp>
      <p:sp>
        <p:nvSpPr>
          <p:cNvPr id="13" name="文本框 328">
            <a:hlinkClick r:id="rId3" action="ppaction://hlinksldjump"/>
            <a:extLst>
              <a:ext uri="{FF2B5EF4-FFF2-40B4-BE49-F238E27FC236}">
                <a16:creationId xmlns:a16="http://schemas.microsoft.com/office/drawing/2014/main" id="{3ACD786E-9A5C-4F3B-8ADE-3845036B5974}"/>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1" name="文本框 328">
            <a:hlinkClick r:id="rId4" action="ppaction://hlinksldjump"/>
            <a:extLst>
              <a:ext uri="{FF2B5EF4-FFF2-40B4-BE49-F238E27FC236}">
                <a16:creationId xmlns:a16="http://schemas.microsoft.com/office/drawing/2014/main" id="{147D0C7B-D625-4D94-8574-55C266D668D7}"/>
              </a:ext>
            </a:extLst>
          </p:cNvPr>
          <p:cNvSpPr txBox="1"/>
          <p:nvPr/>
        </p:nvSpPr>
        <p:spPr>
          <a:xfrm>
            <a:off x="8015295" y="115613"/>
            <a:ext cx="595035" cy="279767"/>
          </a:xfrm>
          <a:prstGeom prst="rect">
            <a:avLst/>
          </a:prstGeom>
          <a:solidFill>
            <a:srgbClr val="C68748"/>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
        <p:nvSpPr>
          <p:cNvPr id="10" name="文本框 328">
            <a:hlinkClick r:id="rId5" action="ppaction://hlinksldjump"/>
            <a:extLst>
              <a:ext uri="{FF2B5EF4-FFF2-40B4-BE49-F238E27FC236}">
                <a16:creationId xmlns:a16="http://schemas.microsoft.com/office/drawing/2014/main" id="{D7C3D1AD-9D57-46D6-A8BF-B073368681FC}"/>
              </a:ext>
            </a:extLst>
          </p:cNvPr>
          <p:cNvSpPr txBox="1"/>
          <p:nvPr/>
        </p:nvSpPr>
        <p:spPr>
          <a:xfrm>
            <a:off x="1243253" y="115612"/>
            <a:ext cx="710862"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4</a:t>
            </a:r>
            <a:endParaRPr lang="zh-CN" altLang="en-US" dirty="0"/>
          </a:p>
        </p:txBody>
      </p:sp>
      <p:sp>
        <p:nvSpPr>
          <p:cNvPr id="15" name="文字方塊 14">
            <a:extLst>
              <a:ext uri="{FF2B5EF4-FFF2-40B4-BE49-F238E27FC236}">
                <a16:creationId xmlns:a16="http://schemas.microsoft.com/office/drawing/2014/main" id="{515D3061-05F2-4A56-9E28-2B24EC147845}"/>
              </a:ext>
            </a:extLst>
          </p:cNvPr>
          <p:cNvSpPr txBox="1">
            <a:spLocks noChangeArrowheads="1"/>
          </p:cNvSpPr>
          <p:nvPr/>
        </p:nvSpPr>
        <p:spPr bwMode="auto">
          <a:xfrm>
            <a:off x="369193" y="957970"/>
            <a:ext cx="847728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spc="-100" dirty="0">
                <a:solidFill>
                  <a:srgbClr val="FF0000"/>
                </a:solidFill>
              </a:rPr>
              <a:t>橫跨古典與</a:t>
            </a:r>
            <a:r>
              <a:rPr lang="zh-TW" altLang="en-US" sz="2800" b="0" spc="-100" dirty="0" smtClean="0">
                <a:solidFill>
                  <a:srgbClr val="FF0000"/>
                </a:solidFill>
              </a:rPr>
              <a:t>現代（古典</a:t>
            </a:r>
            <a:r>
              <a:rPr lang="zh-TW" altLang="en-US" sz="2800" b="0" spc="-100" dirty="0">
                <a:solidFill>
                  <a:srgbClr val="FF0000"/>
                </a:solidFill>
              </a:rPr>
              <a:t>詩詞、現代詩、現代</a:t>
            </a:r>
            <a:r>
              <a:rPr lang="zh-TW" altLang="en-US" sz="2800" b="0" spc="-100" dirty="0" smtClean="0">
                <a:solidFill>
                  <a:srgbClr val="FF0000"/>
                </a:solidFill>
              </a:rPr>
              <a:t>散文）。</a:t>
            </a:r>
            <a:endParaRPr lang="zh-TW" altLang="en-US" sz="2800" b="0" spc="-100" dirty="0">
              <a:solidFill>
                <a:srgbClr val="FF0000"/>
              </a:solidFill>
            </a:endParaRPr>
          </a:p>
        </p:txBody>
      </p:sp>
      <p:sp>
        <p:nvSpPr>
          <p:cNvPr id="8" name="文本框 328">
            <a:hlinkClick r:id="rId6" action="ppaction://hlinksldjump"/>
            <a:extLst>
              <a:ext uri="{FF2B5EF4-FFF2-40B4-BE49-F238E27FC236}">
                <a16:creationId xmlns:a16="http://schemas.microsoft.com/office/drawing/2014/main" id="{71D76F1B-315B-4243-B916-B0433721831D}"/>
              </a:ext>
            </a:extLst>
          </p:cNvPr>
          <p:cNvSpPr txBox="1"/>
          <p:nvPr/>
        </p:nvSpPr>
        <p:spPr>
          <a:xfrm>
            <a:off x="2025792" y="115611"/>
            <a:ext cx="710862"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5</a:t>
            </a:r>
            <a:endParaRPr lang="zh-CN" altLang="en-US" dirty="0"/>
          </a:p>
        </p:txBody>
      </p:sp>
    </p:spTree>
    <p:extLst>
      <p:ext uri="{BB962C8B-B14F-4D97-AF65-F5344CB8AC3E}">
        <p14:creationId xmlns:p14="http://schemas.microsoft.com/office/powerpoint/2010/main" val="2114046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徐國能的創作以哪一種文體最著名？</a:t>
            </a:r>
          </a:p>
        </p:txBody>
      </p:sp>
      <p:sp>
        <p:nvSpPr>
          <p:cNvPr id="13" name="文本框 328">
            <a:hlinkClick r:id="rId2" action="ppaction://hlinksldjump"/>
            <a:extLst>
              <a:ext uri="{FF2B5EF4-FFF2-40B4-BE49-F238E27FC236}">
                <a16:creationId xmlns:a16="http://schemas.microsoft.com/office/drawing/2014/main" id="{3ACD786E-9A5C-4F3B-8ADE-3845036B5974}"/>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1" name="文本框 328">
            <a:hlinkClick r:id="rId3" action="ppaction://hlinksldjump"/>
            <a:extLst>
              <a:ext uri="{FF2B5EF4-FFF2-40B4-BE49-F238E27FC236}">
                <a16:creationId xmlns:a16="http://schemas.microsoft.com/office/drawing/2014/main" id="{147D0C7B-D625-4D94-8574-55C266D668D7}"/>
              </a:ext>
            </a:extLst>
          </p:cNvPr>
          <p:cNvSpPr txBox="1"/>
          <p:nvPr/>
        </p:nvSpPr>
        <p:spPr>
          <a:xfrm>
            <a:off x="8015295" y="115613"/>
            <a:ext cx="595035" cy="279767"/>
          </a:xfrm>
          <a:prstGeom prst="rect">
            <a:avLst/>
          </a:prstGeom>
          <a:solidFill>
            <a:srgbClr val="C68748"/>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
        <p:nvSpPr>
          <p:cNvPr id="15" name="文字方塊 14">
            <a:extLst>
              <a:ext uri="{FF2B5EF4-FFF2-40B4-BE49-F238E27FC236}">
                <a16:creationId xmlns:a16="http://schemas.microsoft.com/office/drawing/2014/main" id="{515D3061-05F2-4A56-9E28-2B24EC147845}"/>
              </a:ext>
            </a:extLst>
          </p:cNvPr>
          <p:cNvSpPr txBox="1">
            <a:spLocks noChangeArrowheads="1"/>
          </p:cNvSpPr>
          <p:nvPr/>
        </p:nvSpPr>
        <p:spPr bwMode="auto">
          <a:xfrm>
            <a:off x="369193" y="957970"/>
            <a:ext cx="8477289"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spc="-100" dirty="0">
                <a:solidFill>
                  <a:srgbClr val="FF0000"/>
                </a:solidFill>
              </a:rPr>
              <a:t>現代散文。</a:t>
            </a:r>
          </a:p>
        </p:txBody>
      </p:sp>
      <p:sp>
        <p:nvSpPr>
          <p:cNvPr id="14" name="文本框 328">
            <a:hlinkClick r:id="rId4" action="ppaction://hlinksldjump"/>
            <a:extLst>
              <a:ext uri="{FF2B5EF4-FFF2-40B4-BE49-F238E27FC236}">
                <a16:creationId xmlns:a16="http://schemas.microsoft.com/office/drawing/2014/main" id="{DFF3D8B8-831C-427D-8088-83AB45A18E41}"/>
              </a:ext>
            </a:extLst>
          </p:cNvPr>
          <p:cNvSpPr txBox="1"/>
          <p:nvPr/>
        </p:nvSpPr>
        <p:spPr>
          <a:xfrm>
            <a:off x="460714" y="115613"/>
            <a:ext cx="710862"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3</a:t>
            </a:r>
            <a:endParaRPr lang="zh-CN" altLang="en-US" dirty="0"/>
          </a:p>
        </p:txBody>
      </p:sp>
      <p:sp>
        <p:nvSpPr>
          <p:cNvPr id="16" name="文本框 328">
            <a:hlinkClick r:id="rId5" action="ppaction://hlinksldjump"/>
            <a:extLst>
              <a:ext uri="{FF2B5EF4-FFF2-40B4-BE49-F238E27FC236}">
                <a16:creationId xmlns:a16="http://schemas.microsoft.com/office/drawing/2014/main" id="{CD0E9892-CF3F-47CD-AF10-CB8123C28FB1}"/>
              </a:ext>
            </a:extLst>
          </p:cNvPr>
          <p:cNvSpPr txBox="1"/>
          <p:nvPr/>
        </p:nvSpPr>
        <p:spPr>
          <a:xfrm>
            <a:off x="1243253" y="115612"/>
            <a:ext cx="710862"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4</a:t>
            </a:r>
            <a:endParaRPr lang="zh-CN" altLang="en-US" dirty="0"/>
          </a:p>
        </p:txBody>
      </p:sp>
      <p:sp>
        <p:nvSpPr>
          <p:cNvPr id="17" name="文本框 328">
            <a:hlinkClick r:id="rId6" action="ppaction://hlinksldjump"/>
            <a:extLst>
              <a:ext uri="{FF2B5EF4-FFF2-40B4-BE49-F238E27FC236}">
                <a16:creationId xmlns:a16="http://schemas.microsoft.com/office/drawing/2014/main" id="{569DEFBC-402A-4CEC-86B4-6FE84E8636F8}"/>
              </a:ext>
            </a:extLst>
          </p:cNvPr>
          <p:cNvSpPr txBox="1"/>
          <p:nvPr/>
        </p:nvSpPr>
        <p:spPr>
          <a:xfrm>
            <a:off x="2025792" y="115611"/>
            <a:ext cx="710862"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5</a:t>
            </a:r>
            <a:endParaRPr lang="zh-CN" altLang="en-US" dirty="0"/>
          </a:p>
        </p:txBody>
      </p:sp>
    </p:spTree>
    <p:extLst>
      <p:ext uri="{BB962C8B-B14F-4D97-AF65-F5344CB8AC3E}">
        <p14:creationId xmlns:p14="http://schemas.microsoft.com/office/powerpoint/2010/main" val="4105307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徐國能的創作風格有何特色？</a:t>
            </a:r>
          </a:p>
        </p:txBody>
      </p:sp>
      <p:sp>
        <p:nvSpPr>
          <p:cNvPr id="13" name="文本框 328">
            <a:hlinkClick r:id="rId2" action="ppaction://hlinksldjump"/>
            <a:extLst>
              <a:ext uri="{FF2B5EF4-FFF2-40B4-BE49-F238E27FC236}">
                <a16:creationId xmlns:a16="http://schemas.microsoft.com/office/drawing/2014/main" id="{3ACD786E-9A5C-4F3B-8ADE-3845036B5974}"/>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1" name="文本框 328">
            <a:hlinkClick r:id="rId3" action="ppaction://hlinksldjump"/>
            <a:extLst>
              <a:ext uri="{FF2B5EF4-FFF2-40B4-BE49-F238E27FC236}">
                <a16:creationId xmlns:a16="http://schemas.microsoft.com/office/drawing/2014/main" id="{147D0C7B-D625-4D94-8574-55C266D668D7}"/>
              </a:ext>
            </a:extLst>
          </p:cNvPr>
          <p:cNvSpPr txBox="1"/>
          <p:nvPr/>
        </p:nvSpPr>
        <p:spPr>
          <a:xfrm>
            <a:off x="8015295" y="115613"/>
            <a:ext cx="595035" cy="279767"/>
          </a:xfrm>
          <a:prstGeom prst="rect">
            <a:avLst/>
          </a:prstGeom>
          <a:solidFill>
            <a:srgbClr val="C68748"/>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
        <p:nvSpPr>
          <p:cNvPr id="15" name="文字方塊 14">
            <a:extLst>
              <a:ext uri="{FF2B5EF4-FFF2-40B4-BE49-F238E27FC236}">
                <a16:creationId xmlns:a16="http://schemas.microsoft.com/office/drawing/2014/main" id="{515D3061-05F2-4A56-9E28-2B24EC147845}"/>
              </a:ext>
            </a:extLst>
          </p:cNvPr>
          <p:cNvSpPr txBox="1">
            <a:spLocks noChangeArrowheads="1"/>
          </p:cNvSpPr>
          <p:nvPr/>
        </p:nvSpPr>
        <p:spPr bwMode="auto">
          <a:xfrm>
            <a:off x="369193" y="957970"/>
            <a:ext cx="8477289"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spc="-100" dirty="0">
                <a:solidFill>
                  <a:srgbClr val="FF0000"/>
                </a:solidFill>
              </a:rPr>
              <a:t>雋永典雅，描摹細膩，體悟深刻。</a:t>
            </a:r>
          </a:p>
        </p:txBody>
      </p:sp>
      <p:sp>
        <p:nvSpPr>
          <p:cNvPr id="14" name="文本框 328">
            <a:hlinkClick r:id="rId4" action="ppaction://hlinksldjump"/>
            <a:extLst>
              <a:ext uri="{FF2B5EF4-FFF2-40B4-BE49-F238E27FC236}">
                <a16:creationId xmlns:a16="http://schemas.microsoft.com/office/drawing/2014/main" id="{3D6DEB08-B14A-40D3-83FB-5423EC0AAA26}"/>
              </a:ext>
            </a:extLst>
          </p:cNvPr>
          <p:cNvSpPr txBox="1"/>
          <p:nvPr/>
        </p:nvSpPr>
        <p:spPr>
          <a:xfrm>
            <a:off x="460714" y="115613"/>
            <a:ext cx="710862"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3</a:t>
            </a:r>
            <a:endParaRPr lang="zh-CN" altLang="en-US" dirty="0"/>
          </a:p>
        </p:txBody>
      </p:sp>
      <p:sp>
        <p:nvSpPr>
          <p:cNvPr id="16" name="文本框 328">
            <a:hlinkClick r:id="rId5" action="ppaction://hlinksldjump"/>
            <a:extLst>
              <a:ext uri="{FF2B5EF4-FFF2-40B4-BE49-F238E27FC236}">
                <a16:creationId xmlns:a16="http://schemas.microsoft.com/office/drawing/2014/main" id="{9F222FB8-8543-407E-B038-844D03277E8C}"/>
              </a:ext>
            </a:extLst>
          </p:cNvPr>
          <p:cNvSpPr txBox="1"/>
          <p:nvPr/>
        </p:nvSpPr>
        <p:spPr>
          <a:xfrm>
            <a:off x="1243253" y="115612"/>
            <a:ext cx="710862" cy="27976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4</a:t>
            </a:r>
            <a:endParaRPr lang="zh-CN" altLang="en-US" dirty="0"/>
          </a:p>
        </p:txBody>
      </p:sp>
      <p:sp>
        <p:nvSpPr>
          <p:cNvPr id="17" name="文本框 328">
            <a:hlinkClick r:id="rId6" action="ppaction://hlinksldjump"/>
            <a:extLst>
              <a:ext uri="{FF2B5EF4-FFF2-40B4-BE49-F238E27FC236}">
                <a16:creationId xmlns:a16="http://schemas.microsoft.com/office/drawing/2014/main" id="{3F4AAC81-B8F6-4197-89E0-7A2C937FBF6E}"/>
              </a:ext>
            </a:extLst>
          </p:cNvPr>
          <p:cNvSpPr txBox="1"/>
          <p:nvPr/>
        </p:nvSpPr>
        <p:spPr>
          <a:xfrm>
            <a:off x="2025792" y="115611"/>
            <a:ext cx="710862"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5</a:t>
            </a:r>
            <a:endParaRPr lang="zh-CN" altLang="en-US" dirty="0"/>
          </a:p>
        </p:txBody>
      </p:sp>
    </p:spTree>
    <p:extLst>
      <p:ext uri="{BB962C8B-B14F-4D97-AF65-F5344CB8AC3E}">
        <p14:creationId xmlns:p14="http://schemas.microsoft.com/office/powerpoint/2010/main" val="3480343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727AE001-CBD0-45A1-8156-1291FB3FB724}"/>
              </a:ext>
            </a:extLst>
          </p:cNvPr>
          <p:cNvGrpSpPr/>
          <p:nvPr/>
        </p:nvGrpSpPr>
        <p:grpSpPr>
          <a:xfrm>
            <a:off x="3066196" y="728677"/>
            <a:ext cx="3011607" cy="646331"/>
            <a:chOff x="1462816" y="1834299"/>
            <a:chExt cx="3011607" cy="646331"/>
          </a:xfrm>
        </p:grpSpPr>
        <p:sp>
          <p:nvSpPr>
            <p:cNvPr id="3" name="矩形 2">
              <a:extLst>
                <a:ext uri="{FF2B5EF4-FFF2-40B4-BE49-F238E27FC236}">
                  <a16:creationId xmlns:a16="http://schemas.microsoft.com/office/drawing/2014/main" id="{AEAE754D-69BF-4CDC-9318-14737BE386DF}"/>
                </a:ext>
              </a:extLst>
            </p:cNvPr>
            <p:cNvSpPr/>
            <p:nvPr/>
          </p:nvSpPr>
          <p:spPr>
            <a:xfrm>
              <a:off x="1462816" y="1865076"/>
              <a:ext cx="565795" cy="584776"/>
            </a:xfrm>
            <a:prstGeom prst="rect">
              <a:avLst/>
            </a:prstGeom>
            <a:solidFill>
              <a:srgbClr val="C687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bg1"/>
                  </a:solidFill>
                  <a:latin typeface="微軟正黑體" panose="020B0604030504040204" pitchFamily="34" charset="-120"/>
                  <a:ea typeface="微軟正黑體" panose="020B0604030504040204" pitchFamily="34" charset="-120"/>
                </a:rPr>
                <a:t>4</a:t>
              </a:r>
              <a:endParaRPr lang="zh-CN" altLang="en-US" sz="32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F45E7798-DC65-4EC9-A6C9-8225B9A97F63}"/>
                </a:ext>
              </a:extLst>
            </p:cNvPr>
            <p:cNvSpPr txBox="1"/>
            <p:nvPr/>
          </p:nvSpPr>
          <p:spPr>
            <a:xfrm>
              <a:off x="2143125" y="1834299"/>
              <a:ext cx="2331298" cy="646331"/>
            </a:xfrm>
            <a:prstGeom prst="rect">
              <a:avLst/>
            </a:prstGeom>
            <a:noFill/>
          </p:spPr>
          <p:txBody>
            <a:bodyPr wrap="square" rtlCol="0">
              <a:spAutoFit/>
            </a:bodyPr>
            <a:lstStyle/>
            <a:p>
              <a:r>
                <a:rPr lang="zh-TW" altLang="en-US" sz="3600" b="1" dirty="0">
                  <a:solidFill>
                    <a:srgbClr val="663300"/>
                  </a:solidFill>
                  <a:latin typeface="微軟正黑體" panose="020B0604030504040204" pitchFamily="34" charset="-120"/>
                  <a:ea typeface="微軟正黑體" panose="020B0604030504040204" pitchFamily="34" charset="-120"/>
                </a:rPr>
                <a:t>課文探究</a:t>
              </a:r>
            </a:p>
          </p:txBody>
        </p:sp>
      </p:grpSp>
      <p:grpSp>
        <p:nvGrpSpPr>
          <p:cNvPr id="17" name="群組 16">
            <a:extLst>
              <a:ext uri="{FF2B5EF4-FFF2-40B4-BE49-F238E27FC236}">
                <a16:creationId xmlns:a16="http://schemas.microsoft.com/office/drawing/2014/main" id="{E1076187-CA4B-4F2A-B93B-1D8FAC1D8631}"/>
              </a:ext>
            </a:extLst>
          </p:cNvPr>
          <p:cNvGrpSpPr/>
          <p:nvPr/>
        </p:nvGrpSpPr>
        <p:grpSpPr>
          <a:xfrm>
            <a:off x="832512" y="1651834"/>
            <a:ext cx="7304898" cy="523220"/>
            <a:chOff x="832512" y="1717148"/>
            <a:chExt cx="7304898" cy="523220"/>
          </a:xfrm>
        </p:grpSpPr>
        <p:sp>
          <p:nvSpPr>
            <p:cNvPr id="6" name="TextBox 6">
              <a:hlinkClick r:id="rId3" action="ppaction://hlinksldjump"/>
              <a:extLst>
                <a:ext uri="{FF2B5EF4-FFF2-40B4-BE49-F238E27FC236}">
                  <a16:creationId xmlns:a16="http://schemas.microsoft.com/office/drawing/2014/main" id="{73727A7D-D156-44C5-A73A-6FC7B4AB8B59}"/>
                </a:ext>
              </a:extLst>
            </p:cNvPr>
            <p:cNvSpPr txBox="1"/>
            <p:nvPr/>
          </p:nvSpPr>
          <p:spPr>
            <a:xfrm>
              <a:off x="1449790" y="1717148"/>
              <a:ext cx="6687620" cy="523220"/>
            </a:xfrm>
            <a:prstGeom prst="rect">
              <a:avLst/>
            </a:prstGeom>
            <a:noFill/>
          </p:spPr>
          <p:txBody>
            <a:bodyPr vert="horz" wrap="square" rtlCol="0" anchor="ctr">
              <a:spAutoFit/>
            </a:bodyPr>
            <a:lstStyle/>
            <a:p>
              <a:r>
                <a:rPr lang="zh-TW" altLang="en-US" sz="2800" dirty="0">
                  <a:solidFill>
                    <a:srgbClr val="231815"/>
                  </a:solidFill>
                  <a:latin typeface="標楷體" panose="03000509000000000000" pitchFamily="65" charset="-120"/>
                  <a:ea typeface="標楷體" panose="03000509000000000000" pitchFamily="65" charset="-120"/>
                </a:rPr>
                <a:t>我的父親常說：「喫是為己，</a:t>
              </a:r>
              <a:r>
                <a:rPr lang="en-US" altLang="zh-TW" sz="2800" dirty="0">
                  <a:solidFill>
                    <a:srgbClr val="231815"/>
                  </a:solidFill>
                  <a:latin typeface="標楷體" panose="03000509000000000000" pitchFamily="65" charset="-120"/>
                  <a:ea typeface="標楷體" panose="03000509000000000000" pitchFamily="65" charset="-120"/>
                </a:rPr>
                <a:t>……</a:t>
              </a:r>
              <a:endParaRPr lang="zh-TW" altLang="en-US" sz="2800" dirty="0">
                <a:solidFill>
                  <a:srgbClr val="231815"/>
                </a:solidFill>
                <a:latin typeface="標楷體" panose="03000509000000000000" pitchFamily="65" charset="-120"/>
                <a:ea typeface="標楷體" panose="03000509000000000000" pitchFamily="65" charset="-120"/>
              </a:endParaRPr>
            </a:p>
          </p:txBody>
        </p:sp>
        <p:sp>
          <p:nvSpPr>
            <p:cNvPr id="7" name="矩形 6">
              <a:extLst>
                <a:ext uri="{FF2B5EF4-FFF2-40B4-BE49-F238E27FC236}">
                  <a16:creationId xmlns:a16="http://schemas.microsoft.com/office/drawing/2014/main" id="{E89B542B-700E-4ECD-9C97-3AC21A5FD9B9}"/>
                </a:ext>
              </a:extLst>
            </p:cNvPr>
            <p:cNvSpPr/>
            <p:nvPr/>
          </p:nvSpPr>
          <p:spPr>
            <a:xfrm>
              <a:off x="832512" y="1765930"/>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1BE27498-D267-4233-988D-787AB5359DC1}"/>
                </a:ext>
              </a:extLst>
            </p:cNvPr>
            <p:cNvSpPr/>
            <p:nvPr/>
          </p:nvSpPr>
          <p:spPr>
            <a:xfrm>
              <a:off x="832512" y="1837325"/>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1</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18" name="群組 17">
            <a:extLst>
              <a:ext uri="{FF2B5EF4-FFF2-40B4-BE49-F238E27FC236}">
                <a16:creationId xmlns:a16="http://schemas.microsoft.com/office/drawing/2014/main" id="{55B36231-51B9-4B62-BEE0-7C02A453B0CF}"/>
              </a:ext>
            </a:extLst>
          </p:cNvPr>
          <p:cNvGrpSpPr/>
          <p:nvPr/>
        </p:nvGrpSpPr>
        <p:grpSpPr>
          <a:xfrm>
            <a:off x="832512" y="2241359"/>
            <a:ext cx="6722799" cy="523220"/>
            <a:chOff x="832512" y="2420911"/>
            <a:chExt cx="6722799" cy="523220"/>
          </a:xfrm>
        </p:grpSpPr>
        <p:sp>
          <p:nvSpPr>
            <p:cNvPr id="10" name="TextBox 6">
              <a:hlinkClick r:id="rId4" action="ppaction://hlinksldjump"/>
              <a:extLst>
                <a:ext uri="{FF2B5EF4-FFF2-40B4-BE49-F238E27FC236}">
                  <a16:creationId xmlns:a16="http://schemas.microsoft.com/office/drawing/2014/main" id="{092B7274-9257-469B-9A74-ECD370BE7AD0}"/>
                </a:ext>
              </a:extLst>
            </p:cNvPr>
            <p:cNvSpPr txBox="1"/>
            <p:nvPr/>
          </p:nvSpPr>
          <p:spPr>
            <a:xfrm>
              <a:off x="1449788" y="2420911"/>
              <a:ext cx="6105523" cy="523220"/>
            </a:xfrm>
            <a:prstGeom prst="rect">
              <a:avLst/>
            </a:prstGeom>
            <a:noFill/>
          </p:spPr>
          <p:txBody>
            <a:bodyPr vert="horz" wrap="square" rtlCol="0" anchor="ctr">
              <a:spAutoFit/>
            </a:bodyPr>
            <a:lstStyle>
              <a:defPPr>
                <a:defRPr lang="en-US"/>
              </a:defPPr>
              <a:lvl1pPr>
                <a:defRPr sz="3200">
                  <a:solidFill>
                    <a:srgbClr val="231815"/>
                  </a:solidFill>
                  <a:latin typeface="標楷體" panose="03000509000000000000" pitchFamily="65" charset="-120"/>
                  <a:ea typeface="標楷體" panose="03000509000000000000" pitchFamily="65" charset="-120"/>
                </a:defRPr>
              </a:lvl1pPr>
            </a:lstStyle>
            <a:p>
              <a:r>
                <a:rPr lang="zh-TW" altLang="en-US" sz="2800" dirty="0"/>
                <a:t>一般我們對於廚房裡的師傅</a:t>
              </a:r>
              <a:r>
                <a:rPr lang="en-US" altLang="zh-TW" sz="2800" dirty="0"/>
                <a:t>……</a:t>
              </a:r>
              <a:endParaRPr lang="zh-TW" altLang="en-US" sz="2800" dirty="0"/>
            </a:p>
          </p:txBody>
        </p:sp>
        <p:sp>
          <p:nvSpPr>
            <p:cNvPr id="11" name="矩形 10">
              <a:extLst>
                <a:ext uri="{FF2B5EF4-FFF2-40B4-BE49-F238E27FC236}">
                  <a16:creationId xmlns:a16="http://schemas.microsoft.com/office/drawing/2014/main" id="{902108FB-A90B-4CA4-B4BC-DA07FAE26228}"/>
                </a:ext>
              </a:extLst>
            </p:cNvPr>
            <p:cNvSpPr/>
            <p:nvPr/>
          </p:nvSpPr>
          <p:spPr>
            <a:xfrm>
              <a:off x="832512" y="2469693"/>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92507FB9-FEE7-4627-A7D2-BC66AA4786D2}"/>
                </a:ext>
              </a:extLst>
            </p:cNvPr>
            <p:cNvSpPr/>
            <p:nvPr/>
          </p:nvSpPr>
          <p:spPr>
            <a:xfrm>
              <a:off x="832512" y="2541088"/>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rgbClr val="715E4A"/>
                  </a:solidFill>
                  <a:latin typeface="微軟正黑體" panose="020B0604030504040204" pitchFamily="34" charset="-120"/>
                  <a:ea typeface="微軟正黑體" panose="020B0604030504040204" pitchFamily="34" charset="-120"/>
                </a:rPr>
                <a:t>２</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24" name="群組 23">
            <a:extLst>
              <a:ext uri="{FF2B5EF4-FFF2-40B4-BE49-F238E27FC236}">
                <a16:creationId xmlns:a16="http://schemas.microsoft.com/office/drawing/2014/main" id="{F40C52C0-B43C-4818-8830-0314E4756462}"/>
              </a:ext>
            </a:extLst>
          </p:cNvPr>
          <p:cNvGrpSpPr/>
          <p:nvPr/>
        </p:nvGrpSpPr>
        <p:grpSpPr>
          <a:xfrm>
            <a:off x="832512" y="2830884"/>
            <a:ext cx="6587191" cy="523220"/>
            <a:chOff x="832512" y="3124674"/>
            <a:chExt cx="6587191" cy="523220"/>
          </a:xfrm>
        </p:grpSpPr>
        <p:sp>
          <p:nvSpPr>
            <p:cNvPr id="14" name="TextBox 6">
              <a:hlinkClick r:id="rId5" action="ppaction://hlinksldjump"/>
              <a:extLst>
                <a:ext uri="{FF2B5EF4-FFF2-40B4-BE49-F238E27FC236}">
                  <a16:creationId xmlns:a16="http://schemas.microsoft.com/office/drawing/2014/main" id="{9F21E8B5-3939-4872-8CF5-72D77383DEAD}"/>
                </a:ext>
              </a:extLst>
            </p:cNvPr>
            <p:cNvSpPr txBox="1"/>
            <p:nvPr/>
          </p:nvSpPr>
          <p:spPr>
            <a:xfrm>
              <a:off x="1449789" y="3124674"/>
              <a:ext cx="5969914" cy="523220"/>
            </a:xfrm>
            <a:prstGeom prst="rect">
              <a:avLst/>
            </a:prstGeom>
            <a:noFill/>
          </p:spPr>
          <p:txBody>
            <a:bodyPr vert="horz" wrap="square" rtlCol="0" anchor="ctr">
              <a:spAutoFit/>
            </a:bodyPr>
            <a:lstStyle>
              <a:defPPr>
                <a:defRPr lang="en-US"/>
              </a:defPPr>
              <a:lvl1pPr>
                <a:defRPr sz="3200">
                  <a:solidFill>
                    <a:srgbClr val="231815"/>
                  </a:solidFill>
                  <a:latin typeface="標楷體" panose="03000509000000000000" pitchFamily="65" charset="-120"/>
                  <a:ea typeface="標楷體" panose="03000509000000000000" pitchFamily="65" charset="-120"/>
                </a:defRPr>
              </a:lvl1pPr>
            </a:lstStyle>
            <a:p>
              <a:r>
                <a:rPr lang="zh-TW" altLang="en-US" sz="2800" dirty="0"/>
                <a:t>我從小命好，有得喫。</a:t>
              </a:r>
              <a:r>
                <a:rPr lang="en-US" altLang="zh-TW" sz="2800" dirty="0"/>
                <a:t>……</a:t>
              </a:r>
              <a:endParaRPr lang="zh-TW" altLang="en-US" sz="2800" dirty="0"/>
            </a:p>
          </p:txBody>
        </p:sp>
        <p:sp>
          <p:nvSpPr>
            <p:cNvPr id="15" name="矩形 14">
              <a:extLst>
                <a:ext uri="{FF2B5EF4-FFF2-40B4-BE49-F238E27FC236}">
                  <a16:creationId xmlns:a16="http://schemas.microsoft.com/office/drawing/2014/main" id="{967EB3C3-88B9-463C-A14F-2A4437F98E91}"/>
                </a:ext>
              </a:extLst>
            </p:cNvPr>
            <p:cNvSpPr/>
            <p:nvPr/>
          </p:nvSpPr>
          <p:spPr>
            <a:xfrm>
              <a:off x="832512" y="3173456"/>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EDFB42A8-B58A-4724-AA5D-5490DEC962CB}"/>
                </a:ext>
              </a:extLst>
            </p:cNvPr>
            <p:cNvSpPr/>
            <p:nvPr/>
          </p:nvSpPr>
          <p:spPr>
            <a:xfrm>
              <a:off x="832512" y="3244851"/>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3</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26" name="群組 25">
            <a:extLst>
              <a:ext uri="{FF2B5EF4-FFF2-40B4-BE49-F238E27FC236}">
                <a16:creationId xmlns:a16="http://schemas.microsoft.com/office/drawing/2014/main" id="{4861AAF4-492C-41CB-A4A4-69F41D5EFF32}"/>
              </a:ext>
            </a:extLst>
          </p:cNvPr>
          <p:cNvGrpSpPr/>
          <p:nvPr/>
        </p:nvGrpSpPr>
        <p:grpSpPr>
          <a:xfrm>
            <a:off x="832512" y="3420409"/>
            <a:ext cx="6657016" cy="523220"/>
            <a:chOff x="832512" y="3828437"/>
            <a:chExt cx="6657016" cy="523220"/>
          </a:xfrm>
        </p:grpSpPr>
        <p:sp>
          <p:nvSpPr>
            <p:cNvPr id="19" name="TextBox 6">
              <a:hlinkClick r:id="rId6" action="ppaction://hlinksldjump"/>
              <a:extLst>
                <a:ext uri="{FF2B5EF4-FFF2-40B4-BE49-F238E27FC236}">
                  <a16:creationId xmlns:a16="http://schemas.microsoft.com/office/drawing/2014/main" id="{1A11591D-8CEF-4290-B6BC-8F303423BF3B}"/>
                </a:ext>
              </a:extLst>
            </p:cNvPr>
            <p:cNvSpPr txBox="1"/>
            <p:nvPr/>
          </p:nvSpPr>
          <p:spPr>
            <a:xfrm>
              <a:off x="1449790" y="3828437"/>
              <a:ext cx="6039738" cy="523220"/>
            </a:xfrm>
            <a:prstGeom prst="rect">
              <a:avLst/>
            </a:prstGeom>
            <a:noFill/>
          </p:spPr>
          <p:txBody>
            <a:bodyPr vert="horz" wrap="square" rtlCol="0" anchor="ctr">
              <a:spAutoFit/>
            </a:bodyPr>
            <a:lstStyle/>
            <a:p>
              <a:r>
                <a:rPr lang="zh-TW" altLang="en-US" sz="2800" dirty="0">
                  <a:solidFill>
                    <a:srgbClr val="231815"/>
                  </a:solidFill>
                  <a:latin typeface="標楷體" panose="03000509000000000000" pitchFamily="65" charset="-120"/>
                  <a:ea typeface="標楷體" panose="03000509000000000000" pitchFamily="65" charset="-120"/>
                </a:rPr>
                <a:t>稍具規模的餐廳都有大廚，</a:t>
              </a:r>
              <a:r>
                <a:rPr lang="en-US" altLang="zh-TW" sz="2800" dirty="0">
                  <a:solidFill>
                    <a:srgbClr val="231815"/>
                  </a:solidFill>
                  <a:latin typeface="標楷體" panose="03000509000000000000" pitchFamily="65" charset="-120"/>
                  <a:ea typeface="標楷體" panose="03000509000000000000" pitchFamily="65" charset="-120"/>
                </a:rPr>
                <a:t>……</a:t>
              </a:r>
              <a:endParaRPr lang="zh-TW" altLang="en-US" sz="2800" dirty="0">
                <a:solidFill>
                  <a:srgbClr val="231815"/>
                </a:solidFill>
                <a:latin typeface="標楷體" panose="03000509000000000000" pitchFamily="65" charset="-120"/>
                <a:ea typeface="標楷體" panose="03000509000000000000" pitchFamily="65" charset="-120"/>
              </a:endParaRPr>
            </a:p>
          </p:txBody>
        </p:sp>
        <p:sp>
          <p:nvSpPr>
            <p:cNvPr id="20" name="矩形 19">
              <a:extLst>
                <a:ext uri="{FF2B5EF4-FFF2-40B4-BE49-F238E27FC236}">
                  <a16:creationId xmlns:a16="http://schemas.microsoft.com/office/drawing/2014/main" id="{D63FB540-D1AD-4F5C-A26B-6529E1524A6E}"/>
                </a:ext>
              </a:extLst>
            </p:cNvPr>
            <p:cNvSpPr/>
            <p:nvPr/>
          </p:nvSpPr>
          <p:spPr>
            <a:xfrm>
              <a:off x="832512" y="3877219"/>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6A16C"/>
                </a:solidFill>
                <a:latin typeface="微軟正黑體" panose="020B0604030504040204" pitchFamily="34" charset="-120"/>
                <a:ea typeface="微軟正黑體" panose="020B0604030504040204" pitchFamily="34" charset="-120"/>
              </a:endParaRPr>
            </a:p>
          </p:txBody>
        </p:sp>
        <p:sp>
          <p:nvSpPr>
            <p:cNvPr id="23" name="矩形 22">
              <a:extLst>
                <a:ext uri="{FF2B5EF4-FFF2-40B4-BE49-F238E27FC236}">
                  <a16:creationId xmlns:a16="http://schemas.microsoft.com/office/drawing/2014/main" id="{4D2404CE-062A-4ED4-85FC-BE32340789F1}"/>
                </a:ext>
              </a:extLst>
            </p:cNvPr>
            <p:cNvSpPr/>
            <p:nvPr/>
          </p:nvSpPr>
          <p:spPr>
            <a:xfrm>
              <a:off x="832512" y="3948614"/>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4</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27" name="群組 26">
            <a:extLst>
              <a:ext uri="{FF2B5EF4-FFF2-40B4-BE49-F238E27FC236}">
                <a16:creationId xmlns:a16="http://schemas.microsoft.com/office/drawing/2014/main" id="{E40F48F8-8FC6-4A78-97EC-AB56128B414B}"/>
              </a:ext>
            </a:extLst>
          </p:cNvPr>
          <p:cNvGrpSpPr/>
          <p:nvPr/>
        </p:nvGrpSpPr>
        <p:grpSpPr>
          <a:xfrm>
            <a:off x="832512" y="4009934"/>
            <a:ext cx="6657016" cy="523220"/>
            <a:chOff x="832512" y="3828437"/>
            <a:chExt cx="6657016" cy="523220"/>
          </a:xfrm>
        </p:grpSpPr>
        <p:sp>
          <p:nvSpPr>
            <p:cNvPr id="28" name="TextBox 6">
              <a:hlinkClick r:id="rId7" action="ppaction://hlinksldjump"/>
              <a:extLst>
                <a:ext uri="{FF2B5EF4-FFF2-40B4-BE49-F238E27FC236}">
                  <a16:creationId xmlns:a16="http://schemas.microsoft.com/office/drawing/2014/main" id="{EABE1164-FBC5-4AD3-B81C-109CCA29E656}"/>
                </a:ext>
              </a:extLst>
            </p:cNvPr>
            <p:cNvSpPr txBox="1"/>
            <p:nvPr/>
          </p:nvSpPr>
          <p:spPr>
            <a:xfrm>
              <a:off x="1449790" y="3828437"/>
              <a:ext cx="6039738" cy="523220"/>
            </a:xfrm>
            <a:prstGeom prst="rect">
              <a:avLst/>
            </a:prstGeom>
            <a:noFill/>
          </p:spPr>
          <p:txBody>
            <a:bodyPr vert="horz" wrap="square" rtlCol="0" anchor="ctr">
              <a:spAutoFit/>
            </a:bodyPr>
            <a:lstStyle/>
            <a:p>
              <a:r>
                <a:rPr lang="zh-TW" altLang="en-US" sz="2800" dirty="0">
                  <a:solidFill>
                    <a:srgbClr val="231815"/>
                  </a:solidFill>
                  <a:latin typeface="標楷體" panose="03000509000000000000" pitchFamily="65" charset="-120"/>
                  <a:ea typeface="標楷體" panose="03000509000000000000" pitchFamily="65" charset="-120"/>
                </a:rPr>
                <a:t>曾先生和我有緣，</a:t>
              </a:r>
              <a:r>
                <a:rPr lang="en-US" altLang="zh-TW" sz="2800" dirty="0">
                  <a:solidFill>
                    <a:srgbClr val="231815"/>
                  </a:solidFill>
                  <a:latin typeface="標楷體" panose="03000509000000000000" pitchFamily="65" charset="-120"/>
                  <a:ea typeface="標楷體" panose="03000509000000000000" pitchFamily="65" charset="-120"/>
                </a:rPr>
                <a:t>……</a:t>
              </a:r>
              <a:endParaRPr lang="zh-TW" altLang="en-US" sz="2800" dirty="0">
                <a:solidFill>
                  <a:srgbClr val="231815"/>
                </a:solidFill>
                <a:latin typeface="標楷體" panose="03000509000000000000" pitchFamily="65" charset="-120"/>
                <a:ea typeface="標楷體" panose="03000509000000000000" pitchFamily="65" charset="-120"/>
              </a:endParaRPr>
            </a:p>
          </p:txBody>
        </p:sp>
        <p:sp>
          <p:nvSpPr>
            <p:cNvPr id="29" name="矩形 28">
              <a:extLst>
                <a:ext uri="{FF2B5EF4-FFF2-40B4-BE49-F238E27FC236}">
                  <a16:creationId xmlns:a16="http://schemas.microsoft.com/office/drawing/2014/main" id="{BCE9B6EF-3A71-4DE3-8546-36703E89B67E}"/>
                </a:ext>
              </a:extLst>
            </p:cNvPr>
            <p:cNvSpPr/>
            <p:nvPr/>
          </p:nvSpPr>
          <p:spPr>
            <a:xfrm>
              <a:off x="832512" y="3877219"/>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6A16C"/>
                </a:solidFill>
                <a:latin typeface="微軟正黑體" panose="020B0604030504040204" pitchFamily="34" charset="-120"/>
                <a:ea typeface="微軟正黑體" panose="020B0604030504040204" pitchFamily="34" charset="-120"/>
              </a:endParaRPr>
            </a:p>
          </p:txBody>
        </p:sp>
        <p:sp>
          <p:nvSpPr>
            <p:cNvPr id="30" name="矩形 29">
              <a:extLst>
                <a:ext uri="{FF2B5EF4-FFF2-40B4-BE49-F238E27FC236}">
                  <a16:creationId xmlns:a16="http://schemas.microsoft.com/office/drawing/2014/main" id="{70FE9F4E-1018-4F53-B8C0-A59BA11C628E}"/>
                </a:ext>
              </a:extLst>
            </p:cNvPr>
            <p:cNvSpPr/>
            <p:nvPr/>
          </p:nvSpPr>
          <p:spPr>
            <a:xfrm>
              <a:off x="832512" y="3948614"/>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5</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sp>
        <p:nvSpPr>
          <p:cNvPr id="21" name="箭號: 向右 5">
            <a:hlinkClick r:id="rId8" action="ppaction://hlinksldjump"/>
            <a:extLst>
              <a:ext uri="{FF2B5EF4-FFF2-40B4-BE49-F238E27FC236}">
                <a16:creationId xmlns:a16="http://schemas.microsoft.com/office/drawing/2014/main" id="{CCA8B51E-FEAC-4331-8A71-DDA6B62B90B0}"/>
              </a:ext>
            </a:extLst>
          </p:cNvPr>
          <p:cNvSpPr/>
          <p:nvPr/>
        </p:nvSpPr>
        <p:spPr>
          <a:xfrm>
            <a:off x="7130003" y="4451532"/>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箭號: 向右 6">
            <a:extLst>
              <a:ext uri="{FF2B5EF4-FFF2-40B4-BE49-F238E27FC236}">
                <a16:creationId xmlns:a16="http://schemas.microsoft.com/office/drawing/2014/main" id="{5DC26BAE-AC56-4ECE-80F4-D1F71CE499E8}"/>
              </a:ext>
            </a:extLst>
          </p:cNvPr>
          <p:cNvSpPr/>
          <p:nvPr/>
        </p:nvSpPr>
        <p:spPr>
          <a:xfrm flipH="1">
            <a:off x="6722650" y="4451532"/>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3212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727AE001-CBD0-45A1-8156-1291FB3FB724}"/>
              </a:ext>
            </a:extLst>
          </p:cNvPr>
          <p:cNvGrpSpPr/>
          <p:nvPr/>
        </p:nvGrpSpPr>
        <p:grpSpPr>
          <a:xfrm>
            <a:off x="3066196" y="728677"/>
            <a:ext cx="3011607" cy="646331"/>
            <a:chOff x="1462816" y="1834299"/>
            <a:chExt cx="3011607" cy="646331"/>
          </a:xfrm>
        </p:grpSpPr>
        <p:sp>
          <p:nvSpPr>
            <p:cNvPr id="3" name="矩形 2">
              <a:extLst>
                <a:ext uri="{FF2B5EF4-FFF2-40B4-BE49-F238E27FC236}">
                  <a16:creationId xmlns:a16="http://schemas.microsoft.com/office/drawing/2014/main" id="{AEAE754D-69BF-4CDC-9318-14737BE386DF}"/>
                </a:ext>
              </a:extLst>
            </p:cNvPr>
            <p:cNvSpPr/>
            <p:nvPr/>
          </p:nvSpPr>
          <p:spPr>
            <a:xfrm>
              <a:off x="1462816" y="1865076"/>
              <a:ext cx="565795" cy="584776"/>
            </a:xfrm>
            <a:prstGeom prst="rect">
              <a:avLst/>
            </a:prstGeom>
            <a:solidFill>
              <a:srgbClr val="C687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bg1"/>
                  </a:solidFill>
                  <a:latin typeface="微軟正黑體" panose="020B0604030504040204" pitchFamily="34" charset="-120"/>
                  <a:ea typeface="微軟正黑體" panose="020B0604030504040204" pitchFamily="34" charset="-120"/>
                </a:rPr>
                <a:t>4</a:t>
              </a:r>
              <a:endParaRPr lang="zh-CN" altLang="en-US" sz="32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F45E7798-DC65-4EC9-A6C9-8225B9A97F63}"/>
                </a:ext>
              </a:extLst>
            </p:cNvPr>
            <p:cNvSpPr txBox="1"/>
            <p:nvPr/>
          </p:nvSpPr>
          <p:spPr>
            <a:xfrm>
              <a:off x="2143125" y="1834299"/>
              <a:ext cx="2331298" cy="646331"/>
            </a:xfrm>
            <a:prstGeom prst="rect">
              <a:avLst/>
            </a:prstGeom>
            <a:noFill/>
          </p:spPr>
          <p:txBody>
            <a:bodyPr wrap="square" rtlCol="0">
              <a:spAutoFit/>
            </a:bodyPr>
            <a:lstStyle/>
            <a:p>
              <a:r>
                <a:rPr lang="zh-TW" altLang="en-US" sz="3600" b="1" dirty="0">
                  <a:solidFill>
                    <a:srgbClr val="663300"/>
                  </a:solidFill>
                  <a:latin typeface="微軟正黑體" panose="020B0604030504040204" pitchFamily="34" charset="-120"/>
                  <a:ea typeface="微軟正黑體" panose="020B0604030504040204" pitchFamily="34" charset="-120"/>
                </a:rPr>
                <a:t>課文探究</a:t>
              </a:r>
            </a:p>
          </p:txBody>
        </p:sp>
      </p:grpSp>
      <p:grpSp>
        <p:nvGrpSpPr>
          <p:cNvPr id="31" name="群組 30">
            <a:extLst>
              <a:ext uri="{FF2B5EF4-FFF2-40B4-BE49-F238E27FC236}">
                <a16:creationId xmlns:a16="http://schemas.microsoft.com/office/drawing/2014/main" id="{966B89C6-4482-4B8F-8263-9BE731352A82}"/>
              </a:ext>
            </a:extLst>
          </p:cNvPr>
          <p:cNvGrpSpPr/>
          <p:nvPr/>
        </p:nvGrpSpPr>
        <p:grpSpPr>
          <a:xfrm>
            <a:off x="832512" y="1651834"/>
            <a:ext cx="7304898" cy="523220"/>
            <a:chOff x="832512" y="1717148"/>
            <a:chExt cx="7304898" cy="523220"/>
          </a:xfrm>
        </p:grpSpPr>
        <p:sp>
          <p:nvSpPr>
            <p:cNvPr id="32" name="TextBox 6">
              <a:hlinkClick r:id="rId2" action="ppaction://hlinksldjump"/>
              <a:extLst>
                <a:ext uri="{FF2B5EF4-FFF2-40B4-BE49-F238E27FC236}">
                  <a16:creationId xmlns:a16="http://schemas.microsoft.com/office/drawing/2014/main" id="{D519EC57-7DE8-4A73-8668-C9951F447CB4}"/>
                </a:ext>
              </a:extLst>
            </p:cNvPr>
            <p:cNvSpPr txBox="1"/>
            <p:nvPr/>
          </p:nvSpPr>
          <p:spPr>
            <a:xfrm>
              <a:off x="1449790" y="1717148"/>
              <a:ext cx="6687620" cy="523220"/>
            </a:xfrm>
            <a:prstGeom prst="rect">
              <a:avLst/>
            </a:prstGeom>
            <a:noFill/>
          </p:spPr>
          <p:txBody>
            <a:bodyPr vert="horz" wrap="square" rtlCol="0" anchor="ctr">
              <a:spAutoFit/>
            </a:bodyPr>
            <a:lstStyle/>
            <a:p>
              <a:r>
                <a:rPr lang="zh-TW" altLang="en-US" sz="2800" dirty="0">
                  <a:solidFill>
                    <a:srgbClr val="231815"/>
                  </a:solidFill>
                  <a:latin typeface="標楷體" panose="03000509000000000000" pitchFamily="65" charset="-120"/>
                  <a:ea typeface="標楷體" panose="03000509000000000000" pitchFamily="65" charset="-120"/>
                </a:rPr>
                <a:t>「健樂園」結束於</a:t>
              </a:r>
              <a:r>
                <a:rPr lang="en-US" altLang="zh-TW" sz="2800" dirty="0">
                  <a:solidFill>
                    <a:srgbClr val="231815"/>
                  </a:solidFill>
                  <a:latin typeface="標楷體" panose="03000509000000000000" pitchFamily="65" charset="-120"/>
                  <a:ea typeface="標楷體" panose="03000509000000000000" pitchFamily="65" charset="-120"/>
                </a:rPr>
                <a:t>……</a:t>
              </a:r>
              <a:endParaRPr lang="zh-TW" altLang="en-US" sz="2800" dirty="0">
                <a:solidFill>
                  <a:srgbClr val="231815"/>
                </a:solidFill>
                <a:latin typeface="標楷體" panose="03000509000000000000" pitchFamily="65" charset="-120"/>
                <a:ea typeface="標楷體" panose="03000509000000000000" pitchFamily="65" charset="-120"/>
              </a:endParaRPr>
            </a:p>
          </p:txBody>
        </p:sp>
        <p:sp>
          <p:nvSpPr>
            <p:cNvPr id="33" name="矩形 32">
              <a:extLst>
                <a:ext uri="{FF2B5EF4-FFF2-40B4-BE49-F238E27FC236}">
                  <a16:creationId xmlns:a16="http://schemas.microsoft.com/office/drawing/2014/main" id="{E3E009D8-A13D-4695-A675-16871963BC0C}"/>
                </a:ext>
              </a:extLst>
            </p:cNvPr>
            <p:cNvSpPr/>
            <p:nvPr/>
          </p:nvSpPr>
          <p:spPr>
            <a:xfrm>
              <a:off x="832512" y="1765930"/>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34" name="矩形 33">
              <a:extLst>
                <a:ext uri="{FF2B5EF4-FFF2-40B4-BE49-F238E27FC236}">
                  <a16:creationId xmlns:a16="http://schemas.microsoft.com/office/drawing/2014/main" id="{9360ED98-2A3A-4756-B914-EFF11A116782}"/>
                </a:ext>
              </a:extLst>
            </p:cNvPr>
            <p:cNvSpPr/>
            <p:nvPr/>
          </p:nvSpPr>
          <p:spPr>
            <a:xfrm>
              <a:off x="832512" y="1837325"/>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6</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35" name="群組 34">
            <a:extLst>
              <a:ext uri="{FF2B5EF4-FFF2-40B4-BE49-F238E27FC236}">
                <a16:creationId xmlns:a16="http://schemas.microsoft.com/office/drawing/2014/main" id="{0B24F5DB-8A3B-42D0-BA69-86DD489E0862}"/>
              </a:ext>
            </a:extLst>
          </p:cNvPr>
          <p:cNvGrpSpPr/>
          <p:nvPr/>
        </p:nvGrpSpPr>
        <p:grpSpPr>
          <a:xfrm>
            <a:off x="832512" y="2241359"/>
            <a:ext cx="6722799" cy="523220"/>
            <a:chOff x="832512" y="2420911"/>
            <a:chExt cx="6722799" cy="523220"/>
          </a:xfrm>
        </p:grpSpPr>
        <p:sp>
          <p:nvSpPr>
            <p:cNvPr id="36" name="TextBox 6">
              <a:hlinkClick r:id="rId3" action="ppaction://hlinksldjump"/>
              <a:extLst>
                <a:ext uri="{FF2B5EF4-FFF2-40B4-BE49-F238E27FC236}">
                  <a16:creationId xmlns:a16="http://schemas.microsoft.com/office/drawing/2014/main" id="{EC0D6D55-0BA1-4835-8C20-37EE6FD3FE89}"/>
                </a:ext>
              </a:extLst>
            </p:cNvPr>
            <p:cNvSpPr txBox="1"/>
            <p:nvPr/>
          </p:nvSpPr>
          <p:spPr>
            <a:xfrm>
              <a:off x="1449788" y="2420911"/>
              <a:ext cx="6105523" cy="523220"/>
            </a:xfrm>
            <a:prstGeom prst="rect">
              <a:avLst/>
            </a:prstGeom>
            <a:noFill/>
          </p:spPr>
          <p:txBody>
            <a:bodyPr vert="horz" wrap="square" rtlCol="0" anchor="ctr">
              <a:spAutoFit/>
            </a:bodyPr>
            <a:lstStyle>
              <a:defPPr>
                <a:defRPr lang="en-US"/>
              </a:defPPr>
              <a:lvl1pPr>
                <a:defRPr sz="3200">
                  <a:solidFill>
                    <a:srgbClr val="231815"/>
                  </a:solidFill>
                  <a:latin typeface="標楷體" panose="03000509000000000000" pitchFamily="65" charset="-120"/>
                  <a:ea typeface="標楷體" panose="03000509000000000000" pitchFamily="65" charset="-120"/>
                </a:defRPr>
              </a:lvl1pPr>
            </a:lstStyle>
            <a:p>
              <a:r>
                <a:rPr lang="zh-TW" altLang="en-US" sz="2800" dirty="0"/>
                <a:t>據父親回憶，那回羅</a:t>
              </a:r>
              <a:r>
                <a:rPr lang="zh-TW" altLang="en-US" sz="2800" dirty="0" smtClean="0"/>
                <a:t>中將嫁女兒</a:t>
              </a:r>
              <a:r>
                <a:rPr lang="en-US" altLang="zh-TW" sz="2800" dirty="0" smtClean="0"/>
                <a:t>……</a:t>
              </a:r>
              <a:endParaRPr lang="zh-TW" altLang="en-US" sz="2800" dirty="0"/>
            </a:p>
          </p:txBody>
        </p:sp>
        <p:sp>
          <p:nvSpPr>
            <p:cNvPr id="37" name="矩形 36">
              <a:extLst>
                <a:ext uri="{FF2B5EF4-FFF2-40B4-BE49-F238E27FC236}">
                  <a16:creationId xmlns:a16="http://schemas.microsoft.com/office/drawing/2014/main" id="{83CF2F71-4AD3-4608-8FE2-ADD7A1D07A27}"/>
                </a:ext>
              </a:extLst>
            </p:cNvPr>
            <p:cNvSpPr/>
            <p:nvPr/>
          </p:nvSpPr>
          <p:spPr>
            <a:xfrm>
              <a:off x="832512" y="2469693"/>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38" name="矩形 37">
              <a:extLst>
                <a:ext uri="{FF2B5EF4-FFF2-40B4-BE49-F238E27FC236}">
                  <a16:creationId xmlns:a16="http://schemas.microsoft.com/office/drawing/2014/main" id="{D512C3B7-2E2E-4D27-AFAB-10240431F9DF}"/>
                </a:ext>
              </a:extLst>
            </p:cNvPr>
            <p:cNvSpPr/>
            <p:nvPr/>
          </p:nvSpPr>
          <p:spPr>
            <a:xfrm>
              <a:off x="832512" y="2541088"/>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7</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39" name="群組 38">
            <a:extLst>
              <a:ext uri="{FF2B5EF4-FFF2-40B4-BE49-F238E27FC236}">
                <a16:creationId xmlns:a16="http://schemas.microsoft.com/office/drawing/2014/main" id="{7978D7C1-A5A1-4E9D-87A1-2BD81471D847}"/>
              </a:ext>
            </a:extLst>
          </p:cNvPr>
          <p:cNvGrpSpPr/>
          <p:nvPr/>
        </p:nvGrpSpPr>
        <p:grpSpPr>
          <a:xfrm>
            <a:off x="832512" y="2830884"/>
            <a:ext cx="6587191" cy="523220"/>
            <a:chOff x="832512" y="3124674"/>
            <a:chExt cx="6587191" cy="523220"/>
          </a:xfrm>
        </p:grpSpPr>
        <p:sp>
          <p:nvSpPr>
            <p:cNvPr id="40" name="TextBox 6">
              <a:hlinkClick r:id="rId4" action="ppaction://hlinksldjump"/>
              <a:extLst>
                <a:ext uri="{FF2B5EF4-FFF2-40B4-BE49-F238E27FC236}">
                  <a16:creationId xmlns:a16="http://schemas.microsoft.com/office/drawing/2014/main" id="{1908D8AF-8CAC-494D-9F21-0AAAA72B8CBB}"/>
                </a:ext>
              </a:extLst>
            </p:cNvPr>
            <p:cNvSpPr txBox="1"/>
            <p:nvPr/>
          </p:nvSpPr>
          <p:spPr>
            <a:xfrm>
              <a:off x="1449789" y="3124674"/>
              <a:ext cx="5969914" cy="523220"/>
            </a:xfrm>
            <a:prstGeom prst="rect">
              <a:avLst/>
            </a:prstGeom>
            <a:noFill/>
          </p:spPr>
          <p:txBody>
            <a:bodyPr vert="horz" wrap="square" rtlCol="0" anchor="ctr">
              <a:spAutoFit/>
            </a:bodyPr>
            <a:lstStyle>
              <a:defPPr>
                <a:defRPr lang="en-US"/>
              </a:defPPr>
              <a:lvl1pPr>
                <a:defRPr sz="3200">
                  <a:solidFill>
                    <a:srgbClr val="231815"/>
                  </a:solidFill>
                  <a:latin typeface="標楷體" panose="03000509000000000000" pitchFamily="65" charset="-120"/>
                  <a:ea typeface="標楷體" panose="03000509000000000000" pitchFamily="65" charset="-120"/>
                </a:defRPr>
              </a:lvl1pPr>
            </a:lstStyle>
            <a:p>
              <a:r>
                <a:rPr lang="zh-TW" altLang="en-US" sz="2800" dirty="0"/>
                <a:t>長大後我問父親關於曾先生</a:t>
              </a:r>
              <a:r>
                <a:rPr lang="en-US" altLang="zh-TW" sz="2800" dirty="0"/>
                <a:t>……</a:t>
              </a:r>
              <a:endParaRPr lang="zh-TW" altLang="en-US" sz="2800" dirty="0"/>
            </a:p>
          </p:txBody>
        </p:sp>
        <p:sp>
          <p:nvSpPr>
            <p:cNvPr id="41" name="矩形 40">
              <a:extLst>
                <a:ext uri="{FF2B5EF4-FFF2-40B4-BE49-F238E27FC236}">
                  <a16:creationId xmlns:a16="http://schemas.microsoft.com/office/drawing/2014/main" id="{CF808C87-4CAD-42B4-8AF4-2A2FEC1661B0}"/>
                </a:ext>
              </a:extLst>
            </p:cNvPr>
            <p:cNvSpPr/>
            <p:nvPr/>
          </p:nvSpPr>
          <p:spPr>
            <a:xfrm>
              <a:off x="832512" y="3173456"/>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42" name="矩形 41">
              <a:extLst>
                <a:ext uri="{FF2B5EF4-FFF2-40B4-BE49-F238E27FC236}">
                  <a16:creationId xmlns:a16="http://schemas.microsoft.com/office/drawing/2014/main" id="{80E320A3-898E-4C2F-AD3E-0B26EA847D89}"/>
                </a:ext>
              </a:extLst>
            </p:cNvPr>
            <p:cNvSpPr/>
            <p:nvPr/>
          </p:nvSpPr>
          <p:spPr>
            <a:xfrm>
              <a:off x="832512" y="3244851"/>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8</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43" name="群組 42">
            <a:extLst>
              <a:ext uri="{FF2B5EF4-FFF2-40B4-BE49-F238E27FC236}">
                <a16:creationId xmlns:a16="http://schemas.microsoft.com/office/drawing/2014/main" id="{6CE195A5-8067-44E8-8B28-1FE74851A394}"/>
              </a:ext>
            </a:extLst>
          </p:cNvPr>
          <p:cNvGrpSpPr/>
          <p:nvPr/>
        </p:nvGrpSpPr>
        <p:grpSpPr>
          <a:xfrm>
            <a:off x="832512" y="3420409"/>
            <a:ext cx="6657016" cy="523220"/>
            <a:chOff x="832512" y="3828437"/>
            <a:chExt cx="6657016" cy="523220"/>
          </a:xfrm>
        </p:grpSpPr>
        <p:sp>
          <p:nvSpPr>
            <p:cNvPr id="44" name="TextBox 6">
              <a:hlinkClick r:id="rId5" action="ppaction://hlinksldjump"/>
              <a:extLst>
                <a:ext uri="{FF2B5EF4-FFF2-40B4-BE49-F238E27FC236}">
                  <a16:creationId xmlns:a16="http://schemas.microsoft.com/office/drawing/2014/main" id="{4ED9FCE9-90C0-4EFC-A40A-80CA98366D5F}"/>
                </a:ext>
              </a:extLst>
            </p:cNvPr>
            <p:cNvSpPr txBox="1"/>
            <p:nvPr/>
          </p:nvSpPr>
          <p:spPr>
            <a:xfrm>
              <a:off x="1449790" y="3828437"/>
              <a:ext cx="6039738" cy="523220"/>
            </a:xfrm>
            <a:prstGeom prst="rect">
              <a:avLst/>
            </a:prstGeom>
            <a:noFill/>
          </p:spPr>
          <p:txBody>
            <a:bodyPr vert="horz" wrap="square" rtlCol="0" anchor="ctr">
              <a:spAutoFit/>
            </a:bodyPr>
            <a:lstStyle/>
            <a:p>
              <a:r>
                <a:rPr lang="zh-TW" altLang="en-US" sz="2800" dirty="0">
                  <a:solidFill>
                    <a:srgbClr val="231815"/>
                  </a:solidFill>
                  <a:latin typeface="標楷體" panose="03000509000000000000" pitchFamily="65" charset="-120"/>
                  <a:ea typeface="標楷體" panose="03000509000000000000" pitchFamily="65" charset="-120"/>
                </a:rPr>
                <a:t>「健樂園」結束後，賠賠賣賣，</a:t>
              </a:r>
              <a:r>
                <a:rPr lang="en-US" altLang="zh-TW" sz="2800" dirty="0">
                  <a:solidFill>
                    <a:srgbClr val="231815"/>
                  </a:solidFill>
                  <a:latin typeface="標楷體" panose="03000509000000000000" pitchFamily="65" charset="-120"/>
                  <a:ea typeface="標楷體" panose="03000509000000000000" pitchFamily="65" charset="-120"/>
                </a:rPr>
                <a:t>……</a:t>
              </a:r>
              <a:endParaRPr lang="zh-TW" altLang="en-US" sz="2800" dirty="0">
                <a:solidFill>
                  <a:srgbClr val="231815"/>
                </a:solidFill>
                <a:latin typeface="標楷體" panose="03000509000000000000" pitchFamily="65" charset="-120"/>
                <a:ea typeface="標楷體" panose="03000509000000000000" pitchFamily="65" charset="-120"/>
              </a:endParaRPr>
            </a:p>
          </p:txBody>
        </p:sp>
        <p:sp>
          <p:nvSpPr>
            <p:cNvPr id="45" name="矩形 44">
              <a:extLst>
                <a:ext uri="{FF2B5EF4-FFF2-40B4-BE49-F238E27FC236}">
                  <a16:creationId xmlns:a16="http://schemas.microsoft.com/office/drawing/2014/main" id="{76061129-FEA1-4EFB-930C-20264EA76625}"/>
                </a:ext>
              </a:extLst>
            </p:cNvPr>
            <p:cNvSpPr/>
            <p:nvPr/>
          </p:nvSpPr>
          <p:spPr>
            <a:xfrm>
              <a:off x="832512" y="3877219"/>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6A16C"/>
                </a:solidFill>
                <a:latin typeface="微軟正黑體" panose="020B0604030504040204" pitchFamily="34" charset="-120"/>
                <a:ea typeface="微軟正黑體" panose="020B0604030504040204" pitchFamily="34" charset="-120"/>
              </a:endParaRPr>
            </a:p>
          </p:txBody>
        </p:sp>
        <p:sp>
          <p:nvSpPr>
            <p:cNvPr id="46" name="矩形 45">
              <a:extLst>
                <a:ext uri="{FF2B5EF4-FFF2-40B4-BE49-F238E27FC236}">
                  <a16:creationId xmlns:a16="http://schemas.microsoft.com/office/drawing/2014/main" id="{C57DC3B4-71B3-4B33-8907-ADA7775305EC}"/>
                </a:ext>
              </a:extLst>
            </p:cNvPr>
            <p:cNvSpPr/>
            <p:nvPr/>
          </p:nvSpPr>
          <p:spPr>
            <a:xfrm>
              <a:off x="832512" y="3948614"/>
              <a:ext cx="46386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9</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52" name="群組 51">
            <a:extLst>
              <a:ext uri="{FF2B5EF4-FFF2-40B4-BE49-F238E27FC236}">
                <a16:creationId xmlns:a16="http://schemas.microsoft.com/office/drawing/2014/main" id="{6290A517-01A9-4250-BA26-CED438E3BDA3}"/>
              </a:ext>
            </a:extLst>
          </p:cNvPr>
          <p:cNvGrpSpPr/>
          <p:nvPr/>
        </p:nvGrpSpPr>
        <p:grpSpPr>
          <a:xfrm>
            <a:off x="797621" y="4009934"/>
            <a:ext cx="6691907" cy="523220"/>
            <a:chOff x="797621" y="4009934"/>
            <a:chExt cx="6691907" cy="523220"/>
          </a:xfrm>
        </p:grpSpPr>
        <p:sp>
          <p:nvSpPr>
            <p:cNvPr id="49" name="矩形 48">
              <a:extLst>
                <a:ext uri="{FF2B5EF4-FFF2-40B4-BE49-F238E27FC236}">
                  <a16:creationId xmlns:a16="http://schemas.microsoft.com/office/drawing/2014/main" id="{68D3E628-1C3F-4AE3-8EDA-4F5F1666B83F}"/>
                </a:ext>
              </a:extLst>
            </p:cNvPr>
            <p:cNvSpPr/>
            <p:nvPr/>
          </p:nvSpPr>
          <p:spPr>
            <a:xfrm>
              <a:off x="832512" y="4058716"/>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6A16C"/>
                </a:solidFill>
                <a:latin typeface="微軟正黑體" panose="020B0604030504040204" pitchFamily="34" charset="-120"/>
                <a:ea typeface="微軟正黑體" panose="020B0604030504040204" pitchFamily="34" charset="-120"/>
              </a:endParaRPr>
            </a:p>
          </p:txBody>
        </p:sp>
        <p:sp>
          <p:nvSpPr>
            <p:cNvPr id="51" name="矩形 50">
              <a:extLst>
                <a:ext uri="{FF2B5EF4-FFF2-40B4-BE49-F238E27FC236}">
                  <a16:creationId xmlns:a16="http://schemas.microsoft.com/office/drawing/2014/main" id="{89EAD1AF-40A6-4AE0-9D75-421A60ACC578}"/>
                </a:ext>
              </a:extLst>
            </p:cNvPr>
            <p:cNvSpPr/>
            <p:nvPr/>
          </p:nvSpPr>
          <p:spPr>
            <a:xfrm>
              <a:off x="797621" y="4130111"/>
              <a:ext cx="53364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spc="-150" dirty="0">
                  <a:solidFill>
                    <a:srgbClr val="715E4A"/>
                  </a:solidFill>
                  <a:latin typeface="微軟正黑體" panose="020B0604030504040204" pitchFamily="34" charset="-120"/>
                  <a:ea typeface="微軟正黑體" panose="020B0604030504040204" pitchFamily="34" charset="-120"/>
                </a:rPr>
                <a:t>10</a:t>
              </a:r>
              <a:endParaRPr lang="zh-CN" altLang="en-US" sz="2400" spc="-150" dirty="0">
                <a:solidFill>
                  <a:srgbClr val="715E4A"/>
                </a:solidFill>
                <a:latin typeface="微軟正黑體" panose="020B0604030504040204" pitchFamily="34" charset="-120"/>
                <a:ea typeface="微軟正黑體" panose="020B0604030504040204" pitchFamily="34" charset="-120"/>
              </a:endParaRPr>
            </a:p>
          </p:txBody>
        </p:sp>
        <p:sp>
          <p:nvSpPr>
            <p:cNvPr id="48" name="TextBox 6">
              <a:hlinkClick r:id="rId6" action="ppaction://hlinksldjump"/>
              <a:extLst>
                <a:ext uri="{FF2B5EF4-FFF2-40B4-BE49-F238E27FC236}">
                  <a16:creationId xmlns:a16="http://schemas.microsoft.com/office/drawing/2014/main" id="{7D9F7158-2F44-4289-93AD-3B71434347CC}"/>
                </a:ext>
              </a:extLst>
            </p:cNvPr>
            <p:cNvSpPr txBox="1"/>
            <p:nvPr/>
          </p:nvSpPr>
          <p:spPr>
            <a:xfrm>
              <a:off x="1449790" y="4009934"/>
              <a:ext cx="6039738" cy="523220"/>
            </a:xfrm>
            <a:prstGeom prst="rect">
              <a:avLst/>
            </a:prstGeom>
            <a:noFill/>
          </p:spPr>
          <p:txBody>
            <a:bodyPr vert="horz" wrap="square" rtlCol="0" anchor="ctr">
              <a:spAutoFit/>
            </a:bodyPr>
            <a:lstStyle/>
            <a:p>
              <a:r>
                <a:rPr lang="zh-TW" altLang="en-US" sz="2800" dirty="0">
                  <a:solidFill>
                    <a:srgbClr val="231815"/>
                  </a:solidFill>
                  <a:latin typeface="標楷體" panose="03000509000000000000" pitchFamily="65" charset="-120"/>
                  <a:ea typeface="標楷體" panose="03000509000000000000" pitchFamily="65" charset="-120"/>
                </a:rPr>
                <a:t>學校畢業後，我被分發至</a:t>
              </a:r>
              <a:r>
                <a:rPr lang="en-US" altLang="zh-TW" sz="2800" dirty="0">
                  <a:solidFill>
                    <a:srgbClr val="231815"/>
                  </a:solidFill>
                  <a:latin typeface="標楷體" panose="03000509000000000000" pitchFamily="65" charset="-120"/>
                  <a:ea typeface="標楷體" panose="03000509000000000000" pitchFamily="65" charset="-120"/>
                </a:rPr>
                <a:t>……</a:t>
              </a:r>
              <a:endParaRPr lang="zh-TW" altLang="en-US" sz="2800" dirty="0">
                <a:solidFill>
                  <a:srgbClr val="231815"/>
                </a:solidFill>
                <a:latin typeface="標楷體" panose="03000509000000000000" pitchFamily="65" charset="-120"/>
                <a:ea typeface="標楷體" panose="03000509000000000000" pitchFamily="65" charset="-120"/>
              </a:endParaRPr>
            </a:p>
          </p:txBody>
        </p:sp>
      </p:grpSp>
      <p:sp>
        <p:nvSpPr>
          <p:cNvPr id="17" name="箭號: 向右 5">
            <a:hlinkClick r:id="rId7" action="ppaction://hlinksldjump"/>
            <a:extLst>
              <a:ext uri="{FF2B5EF4-FFF2-40B4-BE49-F238E27FC236}">
                <a16:creationId xmlns:a16="http://schemas.microsoft.com/office/drawing/2014/main" id="{AE2EB618-C499-429D-9E13-5F6337A82A3A}"/>
              </a:ext>
            </a:extLst>
          </p:cNvPr>
          <p:cNvSpPr/>
          <p:nvPr/>
        </p:nvSpPr>
        <p:spPr>
          <a:xfrm>
            <a:off x="7130003" y="4451532"/>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箭號: 向右 6">
            <a:hlinkClick r:id="rId8" action="ppaction://hlinksldjump"/>
            <a:extLst>
              <a:ext uri="{FF2B5EF4-FFF2-40B4-BE49-F238E27FC236}">
                <a16:creationId xmlns:a16="http://schemas.microsoft.com/office/drawing/2014/main" id="{925EAD60-D548-4DB6-AE3D-DC79026A3F2F}"/>
              </a:ext>
            </a:extLst>
          </p:cNvPr>
          <p:cNvSpPr/>
          <p:nvPr/>
        </p:nvSpPr>
        <p:spPr>
          <a:xfrm flipH="1">
            <a:off x="6722650" y="4451532"/>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74784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727AE001-CBD0-45A1-8156-1291FB3FB724}"/>
              </a:ext>
            </a:extLst>
          </p:cNvPr>
          <p:cNvGrpSpPr/>
          <p:nvPr/>
        </p:nvGrpSpPr>
        <p:grpSpPr>
          <a:xfrm>
            <a:off x="3066196" y="728677"/>
            <a:ext cx="3011607" cy="646331"/>
            <a:chOff x="1462816" y="1834299"/>
            <a:chExt cx="3011607" cy="646331"/>
          </a:xfrm>
        </p:grpSpPr>
        <p:sp>
          <p:nvSpPr>
            <p:cNvPr id="3" name="矩形 2">
              <a:extLst>
                <a:ext uri="{FF2B5EF4-FFF2-40B4-BE49-F238E27FC236}">
                  <a16:creationId xmlns:a16="http://schemas.microsoft.com/office/drawing/2014/main" id="{AEAE754D-69BF-4CDC-9318-14737BE386DF}"/>
                </a:ext>
              </a:extLst>
            </p:cNvPr>
            <p:cNvSpPr/>
            <p:nvPr/>
          </p:nvSpPr>
          <p:spPr>
            <a:xfrm>
              <a:off x="1462816" y="1865076"/>
              <a:ext cx="565795" cy="584776"/>
            </a:xfrm>
            <a:prstGeom prst="rect">
              <a:avLst/>
            </a:prstGeom>
            <a:solidFill>
              <a:srgbClr val="C687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bg1"/>
                  </a:solidFill>
                  <a:latin typeface="微軟正黑體" panose="020B0604030504040204" pitchFamily="34" charset="-120"/>
                  <a:ea typeface="微軟正黑體" panose="020B0604030504040204" pitchFamily="34" charset="-120"/>
                </a:rPr>
                <a:t>4</a:t>
              </a:r>
              <a:endParaRPr lang="zh-CN" altLang="en-US" sz="3200"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F45E7798-DC65-4EC9-A6C9-8225B9A97F63}"/>
                </a:ext>
              </a:extLst>
            </p:cNvPr>
            <p:cNvSpPr txBox="1"/>
            <p:nvPr/>
          </p:nvSpPr>
          <p:spPr>
            <a:xfrm>
              <a:off x="2143125" y="1834299"/>
              <a:ext cx="2331298" cy="646331"/>
            </a:xfrm>
            <a:prstGeom prst="rect">
              <a:avLst/>
            </a:prstGeom>
            <a:noFill/>
          </p:spPr>
          <p:txBody>
            <a:bodyPr wrap="square" rtlCol="0">
              <a:spAutoFit/>
            </a:bodyPr>
            <a:lstStyle/>
            <a:p>
              <a:r>
                <a:rPr lang="zh-TW" altLang="en-US" sz="3600" b="1" dirty="0">
                  <a:solidFill>
                    <a:srgbClr val="663300"/>
                  </a:solidFill>
                  <a:latin typeface="微軟正黑體" panose="020B0604030504040204" pitchFamily="34" charset="-120"/>
                  <a:ea typeface="微軟正黑體" panose="020B0604030504040204" pitchFamily="34" charset="-120"/>
                </a:rPr>
                <a:t>課文探究</a:t>
              </a:r>
            </a:p>
          </p:txBody>
        </p:sp>
      </p:grpSp>
      <p:sp>
        <p:nvSpPr>
          <p:cNvPr id="34" name="TextBox 6">
            <a:hlinkClick r:id="rId2" action="ppaction://hlinksldjump"/>
            <a:extLst>
              <a:ext uri="{FF2B5EF4-FFF2-40B4-BE49-F238E27FC236}">
                <a16:creationId xmlns:a16="http://schemas.microsoft.com/office/drawing/2014/main" id="{882F7176-A31F-4ACD-86D0-016D411AB211}"/>
              </a:ext>
            </a:extLst>
          </p:cNvPr>
          <p:cNvSpPr txBox="1"/>
          <p:nvPr/>
        </p:nvSpPr>
        <p:spPr>
          <a:xfrm>
            <a:off x="1449790" y="1651834"/>
            <a:ext cx="6687620" cy="523220"/>
          </a:xfrm>
          <a:prstGeom prst="rect">
            <a:avLst/>
          </a:prstGeom>
          <a:noFill/>
        </p:spPr>
        <p:txBody>
          <a:bodyPr vert="horz" wrap="square" rtlCol="0" anchor="ctr">
            <a:spAutoFit/>
          </a:bodyPr>
          <a:lstStyle/>
          <a:p>
            <a:r>
              <a:rPr lang="zh-TW" altLang="en-US" sz="2800" dirty="0">
                <a:solidFill>
                  <a:srgbClr val="231815"/>
                </a:solidFill>
                <a:latin typeface="標楷體" panose="03000509000000000000" pitchFamily="65" charset="-120"/>
                <a:ea typeface="標楷體" panose="03000509000000000000" pitchFamily="65" charset="-120"/>
              </a:rPr>
              <a:t>我們談到了喫，曾先生說</a:t>
            </a:r>
            <a:r>
              <a:rPr lang="en-US" altLang="zh-TW" sz="2800" dirty="0">
                <a:solidFill>
                  <a:srgbClr val="231815"/>
                </a:solidFill>
                <a:latin typeface="標楷體" panose="03000509000000000000" pitchFamily="65" charset="-120"/>
                <a:ea typeface="標楷體" panose="03000509000000000000" pitchFamily="65" charset="-120"/>
              </a:rPr>
              <a:t>……</a:t>
            </a:r>
            <a:endParaRPr lang="zh-TW" altLang="en-US" sz="2800" dirty="0">
              <a:solidFill>
                <a:srgbClr val="231815"/>
              </a:solidFill>
              <a:latin typeface="標楷體" panose="03000509000000000000" pitchFamily="65" charset="-120"/>
              <a:ea typeface="標楷體" panose="03000509000000000000" pitchFamily="65" charset="-120"/>
            </a:endParaRPr>
          </a:p>
        </p:txBody>
      </p:sp>
      <p:sp>
        <p:nvSpPr>
          <p:cNvPr id="35" name="矩形 34">
            <a:extLst>
              <a:ext uri="{FF2B5EF4-FFF2-40B4-BE49-F238E27FC236}">
                <a16:creationId xmlns:a16="http://schemas.microsoft.com/office/drawing/2014/main" id="{88A710DF-3549-4958-990F-C843F85F1386}"/>
              </a:ext>
            </a:extLst>
          </p:cNvPr>
          <p:cNvSpPr/>
          <p:nvPr/>
        </p:nvSpPr>
        <p:spPr>
          <a:xfrm>
            <a:off x="832512" y="1700616"/>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38" name="TextBox 6">
            <a:hlinkClick r:id="rId3" action="ppaction://hlinksldjump"/>
            <a:extLst>
              <a:ext uri="{FF2B5EF4-FFF2-40B4-BE49-F238E27FC236}">
                <a16:creationId xmlns:a16="http://schemas.microsoft.com/office/drawing/2014/main" id="{68C9BA81-C56D-483C-BABF-3B39E84F9792}"/>
              </a:ext>
            </a:extLst>
          </p:cNvPr>
          <p:cNvSpPr txBox="1"/>
          <p:nvPr/>
        </p:nvSpPr>
        <p:spPr>
          <a:xfrm>
            <a:off x="1449788" y="2241359"/>
            <a:ext cx="6105523" cy="523220"/>
          </a:xfrm>
          <a:prstGeom prst="rect">
            <a:avLst/>
          </a:prstGeom>
          <a:noFill/>
        </p:spPr>
        <p:txBody>
          <a:bodyPr vert="horz" wrap="square" rtlCol="0" anchor="ctr">
            <a:spAutoFit/>
          </a:bodyPr>
          <a:lstStyle>
            <a:defPPr>
              <a:defRPr lang="en-US"/>
            </a:defPPr>
            <a:lvl1pPr>
              <a:defRPr sz="3200">
                <a:solidFill>
                  <a:srgbClr val="231815"/>
                </a:solidFill>
                <a:latin typeface="標楷體" panose="03000509000000000000" pitchFamily="65" charset="-120"/>
                <a:ea typeface="標楷體" panose="03000509000000000000" pitchFamily="65" charset="-120"/>
              </a:defRPr>
            </a:lvl1pPr>
          </a:lstStyle>
          <a:p>
            <a:r>
              <a:rPr lang="zh-TW" altLang="en-US" sz="2800" dirty="0"/>
              <a:t>之後幾個星期連上</a:t>
            </a:r>
            <a:r>
              <a:rPr lang="zh-TW" altLang="en-US" sz="2800" dirty="0" smtClean="0"/>
              <a:t>忙著</a:t>
            </a:r>
            <a:r>
              <a:rPr lang="en-US" altLang="zh-TW" sz="2800" dirty="0" smtClean="0"/>
              <a:t>……</a:t>
            </a:r>
            <a:endParaRPr lang="zh-TW" altLang="en-US" sz="2800" dirty="0"/>
          </a:p>
        </p:txBody>
      </p:sp>
      <p:sp>
        <p:nvSpPr>
          <p:cNvPr id="39" name="矩形 38">
            <a:extLst>
              <a:ext uri="{FF2B5EF4-FFF2-40B4-BE49-F238E27FC236}">
                <a16:creationId xmlns:a16="http://schemas.microsoft.com/office/drawing/2014/main" id="{E84A43CB-45E3-48BE-97B3-47B9A540E2D8}"/>
              </a:ext>
            </a:extLst>
          </p:cNvPr>
          <p:cNvSpPr/>
          <p:nvPr/>
        </p:nvSpPr>
        <p:spPr>
          <a:xfrm>
            <a:off x="832512" y="2290141"/>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42" name="TextBox 6">
            <a:hlinkClick r:id="rId4" action="ppaction://hlinksldjump"/>
            <a:extLst>
              <a:ext uri="{FF2B5EF4-FFF2-40B4-BE49-F238E27FC236}">
                <a16:creationId xmlns:a16="http://schemas.microsoft.com/office/drawing/2014/main" id="{FE3262F1-3B6F-40B8-8738-0378381217E8}"/>
              </a:ext>
            </a:extLst>
          </p:cNvPr>
          <p:cNvSpPr txBox="1"/>
          <p:nvPr/>
        </p:nvSpPr>
        <p:spPr>
          <a:xfrm>
            <a:off x="1449789" y="2830884"/>
            <a:ext cx="5969914" cy="523220"/>
          </a:xfrm>
          <a:prstGeom prst="rect">
            <a:avLst/>
          </a:prstGeom>
          <a:noFill/>
        </p:spPr>
        <p:txBody>
          <a:bodyPr vert="horz" wrap="square" rtlCol="0" anchor="ctr">
            <a:spAutoFit/>
          </a:bodyPr>
          <a:lstStyle>
            <a:defPPr>
              <a:defRPr lang="en-US"/>
            </a:defPPr>
            <a:lvl1pPr>
              <a:defRPr sz="3200">
                <a:solidFill>
                  <a:srgbClr val="231815"/>
                </a:solidFill>
                <a:latin typeface="標楷體" panose="03000509000000000000" pitchFamily="65" charset="-120"/>
                <a:ea typeface="標楷體" panose="03000509000000000000" pitchFamily="65" charset="-120"/>
              </a:defRPr>
            </a:lvl1pPr>
          </a:lstStyle>
          <a:p>
            <a:r>
              <a:rPr lang="zh-TW" altLang="en-US" sz="2800" dirty="0"/>
              <a:t>如今我重新拾起書本，</a:t>
            </a:r>
            <a:r>
              <a:rPr lang="en-US" altLang="zh-TW" sz="2800" dirty="0"/>
              <a:t>……</a:t>
            </a:r>
            <a:endParaRPr lang="zh-TW" altLang="en-US" sz="2800" dirty="0"/>
          </a:p>
        </p:txBody>
      </p:sp>
      <p:sp>
        <p:nvSpPr>
          <p:cNvPr id="43" name="矩形 42">
            <a:extLst>
              <a:ext uri="{FF2B5EF4-FFF2-40B4-BE49-F238E27FC236}">
                <a16:creationId xmlns:a16="http://schemas.microsoft.com/office/drawing/2014/main" id="{9D93BD4C-4C3C-4B75-A422-F7E9C5A0EC11}"/>
              </a:ext>
            </a:extLst>
          </p:cNvPr>
          <p:cNvSpPr/>
          <p:nvPr/>
        </p:nvSpPr>
        <p:spPr>
          <a:xfrm>
            <a:off x="832512" y="2879666"/>
            <a:ext cx="463865" cy="428540"/>
          </a:xfrm>
          <a:prstGeom prst="rect">
            <a:avLst/>
          </a:prstGeom>
          <a:solidFill>
            <a:srgbClr val="F3ED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2C3F46"/>
              </a:solidFill>
              <a:latin typeface="微軟正黑體" panose="020B0604030504040204" pitchFamily="34" charset="-120"/>
              <a:ea typeface="微軟正黑體" panose="020B0604030504040204" pitchFamily="34" charset="-120"/>
            </a:endParaRPr>
          </a:p>
        </p:txBody>
      </p:sp>
      <p:sp>
        <p:nvSpPr>
          <p:cNvPr id="31" name="矩形 30">
            <a:extLst>
              <a:ext uri="{FF2B5EF4-FFF2-40B4-BE49-F238E27FC236}">
                <a16:creationId xmlns:a16="http://schemas.microsoft.com/office/drawing/2014/main" id="{29C7C8F4-BDFF-4941-A12E-BF40F5291ED2}"/>
              </a:ext>
            </a:extLst>
          </p:cNvPr>
          <p:cNvSpPr/>
          <p:nvPr/>
        </p:nvSpPr>
        <p:spPr>
          <a:xfrm>
            <a:off x="797621" y="1779683"/>
            <a:ext cx="53364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spc="-150" dirty="0">
                <a:solidFill>
                  <a:srgbClr val="715E4A"/>
                </a:solidFill>
                <a:latin typeface="微軟正黑體" panose="020B0604030504040204" pitchFamily="34" charset="-120"/>
                <a:ea typeface="微軟正黑體" panose="020B0604030504040204" pitchFamily="34" charset="-120"/>
              </a:rPr>
              <a:t>11</a:t>
            </a:r>
            <a:endParaRPr lang="zh-CN" altLang="en-US" sz="2400" spc="-150" dirty="0">
              <a:solidFill>
                <a:srgbClr val="715E4A"/>
              </a:solidFill>
              <a:latin typeface="微軟正黑體" panose="020B0604030504040204" pitchFamily="34" charset="-120"/>
              <a:ea typeface="微軟正黑體" panose="020B0604030504040204" pitchFamily="34" charset="-120"/>
            </a:endParaRPr>
          </a:p>
        </p:txBody>
      </p:sp>
      <p:sp>
        <p:nvSpPr>
          <p:cNvPr id="32" name="矩形 31">
            <a:extLst>
              <a:ext uri="{FF2B5EF4-FFF2-40B4-BE49-F238E27FC236}">
                <a16:creationId xmlns:a16="http://schemas.microsoft.com/office/drawing/2014/main" id="{E9EE0075-FD4B-427F-A0C4-B07073C50CE3}"/>
              </a:ext>
            </a:extLst>
          </p:cNvPr>
          <p:cNvSpPr/>
          <p:nvPr/>
        </p:nvSpPr>
        <p:spPr>
          <a:xfrm>
            <a:off x="797620" y="2361535"/>
            <a:ext cx="53364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spc="-150" dirty="0">
                <a:solidFill>
                  <a:srgbClr val="715E4A"/>
                </a:solidFill>
                <a:latin typeface="微軟正黑體" panose="020B0604030504040204" pitchFamily="34" charset="-120"/>
                <a:ea typeface="微軟正黑體" panose="020B0604030504040204" pitchFamily="34" charset="-120"/>
              </a:rPr>
              <a:t>12</a:t>
            </a:r>
            <a:endParaRPr lang="zh-CN" altLang="en-US" sz="2400" spc="-150" dirty="0">
              <a:solidFill>
                <a:srgbClr val="715E4A"/>
              </a:solidFill>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D9EFE3AE-8510-4C91-8735-3D71C7F5F7CE}"/>
              </a:ext>
            </a:extLst>
          </p:cNvPr>
          <p:cNvSpPr/>
          <p:nvPr/>
        </p:nvSpPr>
        <p:spPr>
          <a:xfrm>
            <a:off x="797619" y="2953527"/>
            <a:ext cx="533645" cy="2828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spc="-150" dirty="0">
                <a:solidFill>
                  <a:srgbClr val="715E4A"/>
                </a:solidFill>
                <a:latin typeface="微軟正黑體" panose="020B0604030504040204" pitchFamily="34" charset="-120"/>
                <a:ea typeface="微軟正黑體" panose="020B0604030504040204" pitchFamily="34" charset="-120"/>
              </a:rPr>
              <a:t>13</a:t>
            </a:r>
            <a:endParaRPr lang="zh-CN" altLang="en-US" sz="2400" spc="-150" dirty="0">
              <a:solidFill>
                <a:srgbClr val="715E4A"/>
              </a:solidFill>
              <a:latin typeface="微軟正黑體" panose="020B0604030504040204" pitchFamily="34" charset="-120"/>
              <a:ea typeface="微軟正黑體" panose="020B0604030504040204" pitchFamily="34" charset="-120"/>
            </a:endParaRPr>
          </a:p>
        </p:txBody>
      </p:sp>
      <p:sp>
        <p:nvSpPr>
          <p:cNvPr id="17" name="箭號: 向右 5">
            <a:hlinkClick r:id="" action="ppaction://noaction"/>
            <a:extLst>
              <a:ext uri="{FF2B5EF4-FFF2-40B4-BE49-F238E27FC236}">
                <a16:creationId xmlns:a16="http://schemas.microsoft.com/office/drawing/2014/main" id="{AE2EB618-C499-429D-9E13-5F6337A82A3A}"/>
              </a:ext>
            </a:extLst>
          </p:cNvPr>
          <p:cNvSpPr/>
          <p:nvPr/>
        </p:nvSpPr>
        <p:spPr>
          <a:xfrm>
            <a:off x="7130003" y="4451532"/>
            <a:ext cx="289700" cy="2855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箭號: 向右 6">
            <a:hlinkClick r:id="rId5" action="ppaction://hlinksldjump"/>
            <a:extLst>
              <a:ext uri="{FF2B5EF4-FFF2-40B4-BE49-F238E27FC236}">
                <a16:creationId xmlns:a16="http://schemas.microsoft.com/office/drawing/2014/main" id="{925EAD60-D548-4DB6-AE3D-DC79026A3F2F}"/>
              </a:ext>
            </a:extLst>
          </p:cNvPr>
          <p:cNvSpPr/>
          <p:nvPr/>
        </p:nvSpPr>
        <p:spPr>
          <a:xfrm flipH="1">
            <a:off x="6722650" y="4451532"/>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59035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340544" cy="4031873"/>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我的父親常說：「</a:t>
            </a:r>
            <a:r>
              <a:rPr lang="zh-TW" altLang="en-US" sz="3200" dirty="0" smtClean="0">
                <a:latin typeface="標楷體" panose="03000509000000000000" pitchFamily="65" charset="-120"/>
                <a:ea typeface="標楷體" panose="03000509000000000000" pitchFamily="65" charset="-120"/>
              </a:rPr>
              <a:t>喫 是</a:t>
            </a:r>
            <a:r>
              <a:rPr lang="zh-TW" altLang="en-US" sz="3200" dirty="0">
                <a:latin typeface="標楷體" panose="03000509000000000000" pitchFamily="65" charset="-120"/>
                <a:ea typeface="標楷體" panose="03000509000000000000" pitchFamily="65" charset="-120"/>
              </a:rPr>
              <a:t>為己，穿是為人。」這話有時想來的確有些意思，喫在肚裡長在身上，</a:t>
            </a:r>
            <a:r>
              <a:rPr lang="zh-TW" altLang="en-US" sz="3200" dirty="0" smtClean="0">
                <a:latin typeface="標楷體" panose="03000509000000000000" pitchFamily="65" charset="-120"/>
                <a:ea typeface="標楷體" panose="03000509000000000000" pitchFamily="65" charset="-120"/>
              </a:rPr>
              <a:t>自是</a:t>
            </a:r>
            <a:r>
              <a:rPr lang="zh-TW" altLang="en-US" sz="3200" dirty="0">
                <a:latin typeface="標楷體" panose="03000509000000000000" pitchFamily="65" charset="-120"/>
                <a:ea typeface="標楷體" panose="03000509000000000000" pitchFamily="65" charset="-120"/>
              </a:rPr>
              <a:t>一點肥不了別人；但穿在身上，漂亮一番，往往取悅了別人而</a:t>
            </a:r>
            <a:r>
              <a:rPr lang="zh-TW" altLang="en-US" sz="3200" dirty="0">
                <a:solidFill>
                  <a:srgbClr val="0070C0"/>
                </a:solidFill>
                <a:latin typeface="標楷體" panose="03000509000000000000" pitchFamily="65" charset="-120"/>
                <a:ea typeface="標楷體" panose="03000509000000000000" pitchFamily="65" charset="-120"/>
              </a:rPr>
              <a:t>折騰</a:t>
            </a:r>
            <a:r>
              <a:rPr lang="zh-TW" altLang="en-US" sz="3200" dirty="0">
                <a:latin typeface="標楷體" panose="03000509000000000000" pitchFamily="65" charset="-120"/>
                <a:ea typeface="標楷體" panose="03000509000000000000" pitchFamily="65" charset="-120"/>
              </a:rPr>
              <a:t>了自己。</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第一段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P.14</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3" name="文本框 328">
            <a:hlinkClick r:id="rId2" action="ppaction://hlinksldjump"/>
            <a:extLst>
              <a:ext uri="{FF2B5EF4-FFF2-40B4-BE49-F238E27FC236}">
                <a16:creationId xmlns:a16="http://schemas.microsoft.com/office/drawing/2014/main" id="{12304D73-0E2E-45FC-89BF-FD216D3DDE0C}"/>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3" action="ppaction://hlinksldjump"/>
            <a:extLst>
              <a:ext uri="{FF2B5EF4-FFF2-40B4-BE49-F238E27FC236}">
                <a16:creationId xmlns:a16="http://schemas.microsoft.com/office/drawing/2014/main" id="{7D3F743F-C652-4528-97B8-3ACB14AB20C2}"/>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11" name="箭號: 向右 5">
            <a:hlinkClick r:id="rId4"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48">
            <a:extLst>
              <a:ext uri="{FF2B5EF4-FFF2-40B4-BE49-F238E27FC236}">
                <a16:creationId xmlns:a16="http://schemas.microsoft.com/office/drawing/2014/main" id="{07189694-4501-4F53-8887-7B5DB688D554}"/>
              </a:ext>
            </a:extLst>
          </p:cNvPr>
          <p:cNvSpPr txBox="1">
            <a:spLocks noChangeArrowheads="1"/>
          </p:cNvSpPr>
          <p:nvPr/>
        </p:nvSpPr>
        <p:spPr bwMode="auto">
          <a:xfrm>
            <a:off x="1886358" y="958051"/>
            <a:ext cx="150708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引用、類疊</a:t>
            </a:r>
          </a:p>
        </p:txBody>
      </p:sp>
      <p:grpSp>
        <p:nvGrpSpPr>
          <p:cNvPr id="14" name="群組 13">
            <a:extLst>
              <a:ext uri="{FF2B5EF4-FFF2-40B4-BE49-F238E27FC236}">
                <a16:creationId xmlns:a16="http://schemas.microsoft.com/office/drawing/2014/main" id="{44D10B5E-83F5-41E7-BAFF-43BD521D51BB}"/>
              </a:ext>
            </a:extLst>
          </p:cNvPr>
          <p:cNvGrpSpPr/>
          <p:nvPr/>
        </p:nvGrpSpPr>
        <p:grpSpPr>
          <a:xfrm>
            <a:off x="1227863" y="981238"/>
            <a:ext cx="628598" cy="1670732"/>
            <a:chOff x="283395" y="4241561"/>
            <a:chExt cx="628598" cy="1670732"/>
          </a:xfrm>
        </p:grpSpPr>
        <p:pic>
          <p:nvPicPr>
            <p:cNvPr id="15" name="圖片 14">
              <a:extLst>
                <a:ext uri="{FF2B5EF4-FFF2-40B4-BE49-F238E27FC236}">
                  <a16:creationId xmlns:a16="http://schemas.microsoft.com/office/drawing/2014/main" id="{497C0A97-741D-49B0-BF18-04E2BC37134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0219" y="5264293"/>
              <a:ext cx="128048" cy="648000"/>
            </a:xfrm>
            <a:prstGeom prst="rect">
              <a:avLst/>
            </a:prstGeom>
          </p:spPr>
        </p:pic>
        <p:pic>
          <p:nvPicPr>
            <p:cNvPr id="16" name="圖片 15">
              <a:extLst>
                <a:ext uri="{FF2B5EF4-FFF2-40B4-BE49-F238E27FC236}">
                  <a16:creationId xmlns:a16="http://schemas.microsoft.com/office/drawing/2014/main" id="{ED0F0E1A-4E83-4EA1-BB5D-6953C6A550A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17" name="文字方塊 48">
            <a:extLst>
              <a:ext uri="{FF2B5EF4-FFF2-40B4-BE49-F238E27FC236}">
                <a16:creationId xmlns:a16="http://schemas.microsoft.com/office/drawing/2014/main" id="{622D219B-3C0A-4E15-A6E2-956C57041FEC}"/>
              </a:ext>
            </a:extLst>
          </p:cNvPr>
          <p:cNvSpPr txBox="1">
            <a:spLocks noChangeArrowheads="1"/>
          </p:cNvSpPr>
          <p:nvPr/>
        </p:nvSpPr>
        <p:spPr bwMode="auto">
          <a:xfrm>
            <a:off x="7580622" y="1933804"/>
            <a:ext cx="54312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映襯</a:t>
            </a:r>
          </a:p>
        </p:txBody>
      </p:sp>
      <p:grpSp>
        <p:nvGrpSpPr>
          <p:cNvPr id="18" name="群組 17">
            <a:extLst>
              <a:ext uri="{FF2B5EF4-FFF2-40B4-BE49-F238E27FC236}">
                <a16:creationId xmlns:a16="http://schemas.microsoft.com/office/drawing/2014/main" id="{CCAF3D9D-097A-4F87-8D6B-C5AB3D88F5BA}"/>
              </a:ext>
            </a:extLst>
          </p:cNvPr>
          <p:cNvGrpSpPr/>
          <p:nvPr/>
        </p:nvGrpSpPr>
        <p:grpSpPr>
          <a:xfrm>
            <a:off x="6899640" y="1956991"/>
            <a:ext cx="939921" cy="2607752"/>
            <a:chOff x="1505090" y="4241561"/>
            <a:chExt cx="939921" cy="2607752"/>
          </a:xfrm>
        </p:grpSpPr>
        <p:pic>
          <p:nvPicPr>
            <p:cNvPr id="19" name="圖片 18">
              <a:extLst>
                <a:ext uri="{FF2B5EF4-FFF2-40B4-BE49-F238E27FC236}">
                  <a16:creationId xmlns:a16="http://schemas.microsoft.com/office/drawing/2014/main" id="{8D74456A-6E90-4E7D-B2F6-BABAC3C12C3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16963" y="6201313"/>
              <a:ext cx="128048" cy="648000"/>
            </a:xfrm>
            <a:prstGeom prst="rect">
              <a:avLst/>
            </a:prstGeom>
          </p:spPr>
        </p:pic>
        <p:pic>
          <p:nvPicPr>
            <p:cNvPr id="20" name="圖片 19">
              <a:extLst>
                <a:ext uri="{FF2B5EF4-FFF2-40B4-BE49-F238E27FC236}">
                  <a16:creationId xmlns:a16="http://schemas.microsoft.com/office/drawing/2014/main" id="{FFAAF508-9C11-4244-A7D2-5C3C0ABFA6B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05090" y="4241561"/>
              <a:ext cx="628598" cy="648000"/>
            </a:xfrm>
            <a:prstGeom prst="rect">
              <a:avLst/>
            </a:prstGeom>
          </p:spPr>
        </p:pic>
      </p:grpSp>
      <p:sp>
        <p:nvSpPr>
          <p:cNvPr id="21" name="矩形 20">
            <a:extLst>
              <a:ext uri="{FF2B5EF4-FFF2-40B4-BE49-F238E27FC236}">
                <a16:creationId xmlns:a16="http://schemas.microsoft.com/office/drawing/2014/main" id="{CB5DBFAC-0B3F-4E4E-A9E2-0B16F91FA735}"/>
              </a:ext>
            </a:extLst>
          </p:cNvPr>
          <p:cNvSpPr/>
          <p:nvPr/>
        </p:nvSpPr>
        <p:spPr>
          <a:xfrm>
            <a:off x="5726084" y="4155867"/>
            <a:ext cx="849657" cy="422513"/>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38D7C66F-8591-48D4-BC09-0F4CDD0CA9F5}"/>
              </a:ext>
            </a:extLst>
          </p:cNvPr>
          <p:cNvSpPr txBox="1">
            <a:spLocks noChangeArrowheads="1"/>
          </p:cNvSpPr>
          <p:nvPr/>
        </p:nvSpPr>
        <p:spPr bwMode="auto">
          <a:xfrm>
            <a:off x="2577419" y="4582457"/>
            <a:ext cx="3998322" cy="446276"/>
          </a:xfrm>
          <a:prstGeom prst="rect">
            <a:avLst/>
          </a:prstGeom>
          <a:solidFill>
            <a:srgbClr val="0070C0"/>
          </a:solidFill>
          <a:ln w="9525">
            <a:noFill/>
            <a:miter lim="800000"/>
            <a:headEnd/>
            <a:tailEnd/>
          </a:ln>
        </p:spPr>
        <p:txBody>
          <a:bodyPr wrap="square" anchor="ctr">
            <a:spAutoFit/>
          </a:bodyPr>
          <a:lstStyle/>
          <a:p>
            <a:pPr algn="ctr"/>
            <a:r>
              <a:rPr lang="zh-TW" altLang="en-US" sz="2300" dirty="0">
                <a:solidFill>
                  <a:schemeClr val="bg1"/>
                </a:solidFill>
                <a:latin typeface="微軟正黑體" panose="020B0604030504040204" pitchFamily="34" charset="-120"/>
                <a:ea typeface="微軟正黑體" panose="020B0604030504040204" pitchFamily="34" charset="-120"/>
              </a:rPr>
              <a:t>反覆、翻轉，引申有折磨之意</a:t>
            </a:r>
          </a:p>
        </p:txBody>
      </p:sp>
      <p:sp>
        <p:nvSpPr>
          <p:cNvPr id="26" name="文字方塊 25">
            <a:extLst>
              <a:ext uri="{FF2B5EF4-FFF2-40B4-BE49-F238E27FC236}">
                <a16:creationId xmlns:a16="http://schemas.microsoft.com/office/drawing/2014/main" id="{795690FF-552C-4ECE-8168-7424DD305B0A}"/>
              </a:ext>
            </a:extLst>
          </p:cNvPr>
          <p:cNvSpPr txBox="1">
            <a:spLocks noChangeArrowheads="1"/>
          </p:cNvSpPr>
          <p:nvPr/>
        </p:nvSpPr>
        <p:spPr bwMode="auto">
          <a:xfrm>
            <a:off x="5167918" y="1346912"/>
            <a:ext cx="392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smtClean="0">
                <a:latin typeface="標楷體" panose="03000509000000000000" pitchFamily="65" charset="-120"/>
                <a:ea typeface="標楷體" panose="03000509000000000000" pitchFamily="65" charset="-120"/>
              </a:rPr>
              <a:t>ㄔ</a:t>
            </a:r>
            <a:endParaRPr lang="en-US" altLang="zh-TW" sz="1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7963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13"/>
                                        </p:tgtEl>
                                      </p:cBhvr>
                                    </p:animEffect>
                                    <p:set>
                                      <p:cBhvr>
                                        <p:cTn id="12"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5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250"/>
                                        <p:tgtEl>
                                          <p:spTgt spid="17"/>
                                        </p:tgtEl>
                                      </p:cBhvr>
                                    </p:animEffect>
                                    <p:set>
                                      <p:cBhvr>
                                        <p:cTn id="23" dur="1" fill="hold">
                                          <p:stCondLst>
                                            <p:cond delay="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5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50"/>
                                        <p:tgtEl>
                                          <p:spTgt spid="22"/>
                                        </p:tgtEl>
                                      </p:cBhvr>
                                    </p:animEffect>
                                    <p:set>
                                      <p:cBhvr>
                                        <p:cTn id="34"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3" grpId="0"/>
      <p:bldP spid="13" grpId="1"/>
      <p:bldP spid="17" grpId="0"/>
      <p:bldP spid="17" grpId="1"/>
      <p:bldP spid="22" grpId="0" animBg="1"/>
      <p:bldP spid="2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340544"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父親作菜時這麼說，喫菜時這麼說，看我們穿新衣時也這麼說，我一度以為這是父親的人生體會，但後來才知道我的父親並不是這個哲學的始作俑 者，而是當時我們「健樂園」大廚曾先生的口頭禪。</a:t>
            </a:r>
          </a:p>
        </p:txBody>
      </p:sp>
      <p:sp>
        <p:nvSpPr>
          <p:cNvPr id="8" name="箭號: 向右 5">
            <a:hlinkClick r:id="rId3"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4"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第一段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P.14</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文字方塊 48">
            <a:extLst>
              <a:ext uri="{FF2B5EF4-FFF2-40B4-BE49-F238E27FC236}">
                <a16:creationId xmlns:a16="http://schemas.microsoft.com/office/drawing/2014/main" id="{13F1BEE2-046F-4DB3-8CC2-26001D95AD61}"/>
              </a:ext>
            </a:extLst>
          </p:cNvPr>
          <p:cNvSpPr txBox="1">
            <a:spLocks noChangeArrowheads="1"/>
          </p:cNvSpPr>
          <p:nvPr/>
        </p:nvSpPr>
        <p:spPr bwMode="auto">
          <a:xfrm>
            <a:off x="1089934" y="958051"/>
            <a:ext cx="57630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排比</a:t>
            </a:r>
          </a:p>
        </p:txBody>
      </p:sp>
      <p:grpSp>
        <p:nvGrpSpPr>
          <p:cNvPr id="12" name="群組 11">
            <a:extLst>
              <a:ext uri="{FF2B5EF4-FFF2-40B4-BE49-F238E27FC236}">
                <a16:creationId xmlns:a16="http://schemas.microsoft.com/office/drawing/2014/main" id="{F195233C-AFCA-440F-933E-2EB457BA157B}"/>
              </a:ext>
            </a:extLst>
          </p:cNvPr>
          <p:cNvGrpSpPr/>
          <p:nvPr/>
        </p:nvGrpSpPr>
        <p:grpSpPr>
          <a:xfrm>
            <a:off x="431439" y="981238"/>
            <a:ext cx="2953070" cy="1372747"/>
            <a:chOff x="283395" y="4241561"/>
            <a:chExt cx="2953070" cy="1372747"/>
          </a:xfrm>
        </p:grpSpPr>
        <p:pic>
          <p:nvPicPr>
            <p:cNvPr id="13" name="圖片 12">
              <a:extLst>
                <a:ext uri="{FF2B5EF4-FFF2-40B4-BE49-F238E27FC236}">
                  <a16:creationId xmlns:a16="http://schemas.microsoft.com/office/drawing/2014/main" id="{A364141D-96E7-4C36-B997-463A52F559D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08417" y="4966308"/>
              <a:ext cx="128048" cy="648000"/>
            </a:xfrm>
            <a:prstGeom prst="rect">
              <a:avLst/>
            </a:prstGeom>
          </p:spPr>
        </p:pic>
        <p:pic>
          <p:nvPicPr>
            <p:cNvPr id="14" name="圖片 13">
              <a:extLst>
                <a:ext uri="{FF2B5EF4-FFF2-40B4-BE49-F238E27FC236}">
                  <a16:creationId xmlns:a16="http://schemas.microsoft.com/office/drawing/2014/main" id="{3F90F6AD-C1BA-4BB1-A02D-B466D6620DD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cxnSp>
        <p:nvCxnSpPr>
          <p:cNvPr id="16" name="直線接點 15">
            <a:extLst>
              <a:ext uri="{FF2B5EF4-FFF2-40B4-BE49-F238E27FC236}">
                <a16:creationId xmlns:a16="http://schemas.microsoft.com/office/drawing/2014/main" id="{93907C60-A2F3-46B2-96E5-22D1409027EB}"/>
              </a:ext>
            </a:extLst>
          </p:cNvPr>
          <p:cNvCxnSpPr>
            <a:cxnSpLocks/>
          </p:cNvCxnSpPr>
          <p:nvPr/>
        </p:nvCxnSpPr>
        <p:spPr>
          <a:xfrm>
            <a:off x="3734163" y="2360333"/>
            <a:ext cx="4840877"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9" name="圖片 18">
            <a:hlinkClick r:id="rId7" action="ppaction://hlinksldjump"/>
            <a:extLst>
              <a:ext uri="{FF2B5EF4-FFF2-40B4-BE49-F238E27FC236}">
                <a16:creationId xmlns:a16="http://schemas.microsoft.com/office/drawing/2014/main" id="{90BF131C-653E-4CAE-88DB-5E9E0B52B59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34163" y="2405249"/>
            <a:ext cx="609550" cy="298679"/>
          </a:xfrm>
          <a:prstGeom prst="rect">
            <a:avLst/>
          </a:prstGeom>
        </p:spPr>
      </p:pic>
      <p:grpSp>
        <p:nvGrpSpPr>
          <p:cNvPr id="20" name="群組 19">
            <a:extLst>
              <a:ext uri="{FF2B5EF4-FFF2-40B4-BE49-F238E27FC236}">
                <a16:creationId xmlns:a16="http://schemas.microsoft.com/office/drawing/2014/main" id="{B2D26D14-62AC-43E7-8EE2-861BF290E773}"/>
              </a:ext>
            </a:extLst>
          </p:cNvPr>
          <p:cNvGrpSpPr/>
          <p:nvPr/>
        </p:nvGrpSpPr>
        <p:grpSpPr>
          <a:xfrm>
            <a:off x="2000031" y="3370205"/>
            <a:ext cx="601122" cy="457785"/>
            <a:chOff x="6047357" y="3267875"/>
            <a:chExt cx="601122" cy="457785"/>
          </a:xfrm>
        </p:grpSpPr>
        <p:sp>
          <p:nvSpPr>
            <p:cNvPr id="21" name="文字方塊 20">
              <a:extLst>
                <a:ext uri="{FF2B5EF4-FFF2-40B4-BE49-F238E27FC236}">
                  <a16:creationId xmlns:a16="http://schemas.microsoft.com/office/drawing/2014/main" id="{F018ACEF-79F0-4C4E-8B53-9DC1FB8A48CC}"/>
                </a:ext>
              </a:extLst>
            </p:cNvPr>
            <p:cNvSpPr txBox="1">
              <a:spLocks noChangeArrowheads="1"/>
            </p:cNvSpPr>
            <p:nvPr/>
          </p:nvSpPr>
          <p:spPr bwMode="auto">
            <a:xfrm>
              <a:off x="6180818" y="3267875"/>
              <a:ext cx="467661" cy="36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500"/>
                </a:lnSpc>
              </a:pPr>
              <a:r>
                <a:rPr lang="zh-TW" altLang="en-US" sz="900" b="1" dirty="0">
                  <a:latin typeface="標楷體" panose="03000509000000000000" pitchFamily="65" charset="-120"/>
                  <a:ea typeface="標楷體" panose="03000509000000000000" pitchFamily="65" charset="-120"/>
                </a:rPr>
                <a:t>ˇ</a:t>
              </a:r>
              <a:endParaRPr lang="en-US" altLang="zh-TW" sz="900" b="1" dirty="0">
                <a:latin typeface="標楷體" panose="03000509000000000000" pitchFamily="65" charset="-120"/>
                <a:ea typeface="標楷體" panose="03000509000000000000" pitchFamily="65" charset="-120"/>
              </a:endParaRPr>
            </a:p>
          </p:txBody>
        </p:sp>
        <p:sp>
          <p:nvSpPr>
            <p:cNvPr id="22" name="文字方塊 21">
              <a:extLst>
                <a:ext uri="{FF2B5EF4-FFF2-40B4-BE49-F238E27FC236}">
                  <a16:creationId xmlns:a16="http://schemas.microsoft.com/office/drawing/2014/main" id="{8B6E12E8-B609-4541-B53C-7ECFA5E289BD}"/>
                </a:ext>
              </a:extLst>
            </p:cNvPr>
            <p:cNvSpPr txBox="1">
              <a:spLocks noChangeArrowheads="1"/>
            </p:cNvSpPr>
            <p:nvPr/>
          </p:nvSpPr>
          <p:spPr bwMode="auto">
            <a:xfrm>
              <a:off x="6047357" y="3325550"/>
              <a:ext cx="392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latin typeface="標楷體" panose="03000509000000000000" pitchFamily="65" charset="-120"/>
                  <a:ea typeface="標楷體" panose="03000509000000000000" pitchFamily="65" charset="-120"/>
                </a:rPr>
                <a:t>ㄩㄥ</a:t>
              </a:r>
              <a:endParaRPr lang="en-US" altLang="zh-TW" sz="1200" b="1" dirty="0">
                <a:latin typeface="標楷體" panose="03000509000000000000" pitchFamily="65" charset="-120"/>
                <a:ea typeface="標楷體" panose="03000509000000000000" pitchFamily="65" charset="-120"/>
              </a:endParaRPr>
            </a:p>
          </p:txBody>
        </p:sp>
      </p:grpSp>
      <p:cxnSp>
        <p:nvCxnSpPr>
          <p:cNvPr id="23" name="直線接點 22">
            <a:extLst>
              <a:ext uri="{FF2B5EF4-FFF2-40B4-BE49-F238E27FC236}">
                <a16:creationId xmlns:a16="http://schemas.microsoft.com/office/drawing/2014/main" id="{5887B9F6-5FE3-41B3-80C1-BC50E0AF591E}"/>
              </a:ext>
            </a:extLst>
          </p:cNvPr>
          <p:cNvCxnSpPr>
            <a:cxnSpLocks/>
          </p:cNvCxnSpPr>
          <p:nvPr/>
        </p:nvCxnSpPr>
        <p:spPr>
          <a:xfrm>
            <a:off x="431439" y="3098626"/>
            <a:ext cx="814360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759C3570-0BB6-419C-B7B6-10E55E7D9C48}"/>
              </a:ext>
            </a:extLst>
          </p:cNvPr>
          <p:cNvCxnSpPr>
            <a:cxnSpLocks/>
          </p:cNvCxnSpPr>
          <p:nvPr/>
        </p:nvCxnSpPr>
        <p:spPr>
          <a:xfrm>
            <a:off x="431439" y="3827990"/>
            <a:ext cx="814360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BF7B3707-465A-4AF0-A3F0-1111526D6A1A}"/>
              </a:ext>
            </a:extLst>
          </p:cNvPr>
          <p:cNvCxnSpPr>
            <a:cxnSpLocks/>
          </p:cNvCxnSpPr>
          <p:nvPr/>
        </p:nvCxnSpPr>
        <p:spPr>
          <a:xfrm>
            <a:off x="431439" y="4564743"/>
            <a:ext cx="288072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5" name="文本框 328">
            <a:hlinkClick r:id="rId9" action="ppaction://hlinksldjump"/>
            <a:extLst>
              <a:ext uri="{FF2B5EF4-FFF2-40B4-BE49-F238E27FC236}">
                <a16:creationId xmlns:a16="http://schemas.microsoft.com/office/drawing/2014/main" id="{18471227-C0A1-4264-A3A7-074AD74A7F5F}"/>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6" name="文本框 328">
            <a:hlinkClick r:id="rId10" action="ppaction://hlinksldjump"/>
            <a:extLst>
              <a:ext uri="{FF2B5EF4-FFF2-40B4-BE49-F238E27FC236}">
                <a16:creationId xmlns:a16="http://schemas.microsoft.com/office/drawing/2014/main" id="{BE5D3E13-E49C-4623-AF9E-7A9E4CEB30B2}"/>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3697755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1"/>
                                        </p:tgtEl>
                                      </p:cBhvr>
                                    </p:animEffect>
                                    <p:set>
                                      <p:cBhvr>
                                        <p:cTn id="21"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6DC27CBF-7CFA-40B4-A135-D1505BD15AF7}"/>
              </a:ext>
            </a:extLst>
          </p:cNvPr>
          <p:cNvGrpSpPr/>
          <p:nvPr/>
        </p:nvGrpSpPr>
        <p:grpSpPr>
          <a:xfrm>
            <a:off x="2795587" y="1828800"/>
            <a:ext cx="3552825" cy="965700"/>
            <a:chOff x="1323975" y="1828800"/>
            <a:chExt cx="3552825" cy="965700"/>
          </a:xfrm>
        </p:grpSpPr>
        <p:sp>
          <p:nvSpPr>
            <p:cNvPr id="9" name="矩形 8">
              <a:extLst>
                <a:ext uri="{FF2B5EF4-FFF2-40B4-BE49-F238E27FC236}">
                  <a16:creationId xmlns:a16="http://schemas.microsoft.com/office/drawing/2014/main" id="{A747BCCA-3C9D-4548-AEE1-415A9F367F67}"/>
                </a:ext>
              </a:extLst>
            </p:cNvPr>
            <p:cNvSpPr/>
            <p:nvPr/>
          </p:nvSpPr>
          <p:spPr>
            <a:xfrm>
              <a:off x="1323975" y="1828800"/>
              <a:ext cx="940450" cy="965700"/>
            </a:xfrm>
            <a:prstGeom prst="rect">
              <a:avLst/>
            </a:prstGeom>
            <a:solidFill>
              <a:srgbClr val="C687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a:solidFill>
                    <a:schemeClr val="bg1"/>
                  </a:solidFill>
                  <a:latin typeface="微軟正黑體" panose="020B0604030504040204" pitchFamily="34" charset="-120"/>
                  <a:ea typeface="微軟正黑體" panose="020B0604030504040204" pitchFamily="34" charset="-120"/>
                </a:rPr>
                <a:t>1</a:t>
              </a:r>
              <a:endParaRPr lang="zh-CN" altLang="en-US" sz="4000" dirty="0">
                <a:solidFill>
                  <a:schemeClr val="bg1"/>
                </a:solidFill>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43383AFE-7C7F-4509-9F33-C806A21E3B1B}"/>
                </a:ext>
              </a:extLst>
            </p:cNvPr>
            <p:cNvSpPr txBox="1"/>
            <p:nvPr/>
          </p:nvSpPr>
          <p:spPr>
            <a:xfrm>
              <a:off x="2457450" y="1957707"/>
              <a:ext cx="2419350" cy="707886"/>
            </a:xfrm>
            <a:prstGeom prst="rect">
              <a:avLst/>
            </a:prstGeom>
            <a:noFill/>
          </p:spPr>
          <p:txBody>
            <a:bodyPr wrap="square" rtlCol="0">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課前引導</a:t>
              </a:r>
            </a:p>
          </p:txBody>
        </p:sp>
      </p:grpSp>
    </p:spTree>
    <p:extLst>
      <p:ext uri="{BB962C8B-B14F-4D97-AF65-F5344CB8AC3E}">
        <p14:creationId xmlns:p14="http://schemas.microsoft.com/office/powerpoint/2010/main" val="1755135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F2960523-5BAC-4414-AB69-59521241704D}"/>
              </a:ext>
            </a:extLst>
          </p:cNvPr>
          <p:cNvSpPr txBox="1"/>
          <p:nvPr/>
        </p:nvSpPr>
        <p:spPr>
          <a:xfrm>
            <a:off x="311768" y="358446"/>
            <a:ext cx="8338489" cy="1887696"/>
          </a:xfrm>
          <a:prstGeom prst="rect">
            <a:avLst/>
          </a:prstGeom>
          <a:noFill/>
        </p:spPr>
        <p:txBody>
          <a:bodyPr vert="horz" wrap="square" rtlCol="0" anchor="t">
            <a:spAutoFit/>
          </a:bodyPr>
          <a:lstStyle/>
          <a:p>
            <a:pPr algn="just">
              <a:lnSpc>
                <a:spcPts val="3500"/>
              </a:lnSpc>
            </a:pPr>
            <a:r>
              <a:rPr lang="zh-TW" altLang="en-US" sz="3000" b="1" spc="400" dirty="0">
                <a:latin typeface="標楷體" panose="03000509000000000000" pitchFamily="65" charset="-120"/>
                <a:ea typeface="標楷體" panose="03000509000000000000" pitchFamily="65" charset="-120"/>
              </a:rPr>
              <a:t>我一度以為這是父親的人生體會，但後來才知道我的父親並不是這個哲學的始作俑者，而是當時我們「健樂園」大廚曾先生的口頭禪</a:t>
            </a:r>
          </a:p>
        </p:txBody>
      </p:sp>
      <p:sp>
        <p:nvSpPr>
          <p:cNvPr id="26" name="文字方塊 25">
            <a:extLst>
              <a:ext uri="{FF2B5EF4-FFF2-40B4-BE49-F238E27FC236}">
                <a16:creationId xmlns:a16="http://schemas.microsoft.com/office/drawing/2014/main" id="{9977E69C-F720-4E4C-BCD6-7772D2BF42EF}"/>
              </a:ext>
            </a:extLst>
          </p:cNvPr>
          <p:cNvSpPr txBox="1">
            <a:spLocks noChangeArrowheads="1"/>
          </p:cNvSpPr>
          <p:nvPr/>
        </p:nvSpPr>
        <p:spPr bwMode="auto">
          <a:xfrm>
            <a:off x="311768" y="2268000"/>
            <a:ext cx="8574845" cy="15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TW" altLang="en-US" sz="2800" dirty="0">
                <a:solidFill>
                  <a:srgbClr val="006600"/>
                </a:solidFill>
                <a:latin typeface="微軟正黑體" panose="020B0604030504040204" pitchFamily="34" charset="-120"/>
                <a:ea typeface="微軟正黑體" panose="020B0604030504040204" pitchFamily="34" charset="-120"/>
              </a:rPr>
              <a:t>本文使用冒題法，不直接談「第九味」或「味」，而是以大廚曾先生的名言開頭。作者父親的出場主要為襯托曾先生，且他們的前半生際遇也有密切的關聯</a:t>
            </a:r>
          </a:p>
        </p:txBody>
      </p:sp>
      <p:sp>
        <p:nvSpPr>
          <p:cNvPr id="27" name="文本框 328">
            <a:hlinkClick r:id="rId3" action="ppaction://hlinksldjump"/>
            <a:extLst>
              <a:ext uri="{FF2B5EF4-FFF2-40B4-BE49-F238E27FC236}">
                <a16:creationId xmlns:a16="http://schemas.microsoft.com/office/drawing/2014/main" id="{FE6017ED-7548-4DFE-BD7D-575594947073}"/>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426996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引出大廚曾先生。</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第一段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3265634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429619"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作者引用父親的話，帶出此為餐廳大廚曾先生的口頭禪。作者同意父親說的話，父親又是學自</a:t>
            </a:r>
            <a:r>
              <a:rPr lang="zh-TW" altLang="en-US" sz="2800" b="0" dirty="0" smtClean="0"/>
              <a:t>曾先生，無形便抬高</a:t>
            </a:r>
            <a:r>
              <a:rPr lang="zh-TW" altLang="en-US" sz="2800" b="0" dirty="0"/>
              <a:t>了曾先生的地位。</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第一段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14" name="文本框 328">
            <a:hlinkClick r:id="rId3" action="ppaction://hlinksldjump"/>
            <a:extLst>
              <a:ext uri="{FF2B5EF4-FFF2-40B4-BE49-F238E27FC236}">
                <a16:creationId xmlns:a16="http://schemas.microsoft.com/office/drawing/2014/main" id="{C8343262-5F66-45EB-BBAC-D4BC133E02B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770549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783928"/>
            <a:ext cx="8724569"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一般我們對於廚房裡的師傅多稱呼某廚，如劉廚王廚之類，老一輩或矮一輩的幫手則以老李小張稱之，唯獨曾先生大家都喊聲「先生」，這是一種尊敬，有別於一般廚房裡的人物。</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第二段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P.14</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3" name="文本框 328">
            <a:hlinkClick r:id="rId2" action="ppaction://hlinksldjump"/>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3" action="ppaction://hlinksldjump"/>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rId4" action="ppaction://hlinksldjump"/>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rId4" action="ppaction://hlinksldjump"/>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5"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6"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a:extLst>
              <a:ext uri="{FF2B5EF4-FFF2-40B4-BE49-F238E27FC236}">
                <a16:creationId xmlns:a16="http://schemas.microsoft.com/office/drawing/2014/main" id="{8B808599-181A-4BA7-9621-8FAD8DA1F628}"/>
              </a:ext>
            </a:extLst>
          </p:cNvPr>
          <p:cNvCxnSpPr>
            <a:cxnSpLocks/>
          </p:cNvCxnSpPr>
          <p:nvPr/>
        </p:nvCxnSpPr>
        <p:spPr>
          <a:xfrm>
            <a:off x="1282216" y="1669450"/>
            <a:ext cx="7650079"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hlinkClick r:id="rId7" action="ppaction://hlinksldjump"/>
            <a:extLst>
              <a:ext uri="{FF2B5EF4-FFF2-40B4-BE49-F238E27FC236}">
                <a16:creationId xmlns:a16="http://schemas.microsoft.com/office/drawing/2014/main" id="{F6FA2F60-0930-44F2-AA56-F0E6BEC43D9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282216" y="1741458"/>
            <a:ext cx="609550" cy="298679"/>
          </a:xfrm>
          <a:prstGeom prst="rect">
            <a:avLst/>
          </a:prstGeom>
        </p:spPr>
      </p:pic>
      <p:cxnSp>
        <p:nvCxnSpPr>
          <p:cNvPr id="16" name="直線接點 15">
            <a:extLst>
              <a:ext uri="{FF2B5EF4-FFF2-40B4-BE49-F238E27FC236}">
                <a16:creationId xmlns:a16="http://schemas.microsoft.com/office/drawing/2014/main" id="{FE1D62FC-2E6B-4EAC-B455-3D2BFD4A0BB0}"/>
              </a:ext>
            </a:extLst>
          </p:cNvPr>
          <p:cNvCxnSpPr>
            <a:cxnSpLocks/>
          </p:cNvCxnSpPr>
          <p:nvPr/>
        </p:nvCxnSpPr>
        <p:spPr>
          <a:xfrm>
            <a:off x="447040" y="2638037"/>
            <a:ext cx="84852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2F5E3545-50A4-4603-A7BC-C7E5B298888F}"/>
              </a:ext>
            </a:extLst>
          </p:cNvPr>
          <p:cNvCxnSpPr>
            <a:cxnSpLocks/>
          </p:cNvCxnSpPr>
          <p:nvPr/>
        </p:nvCxnSpPr>
        <p:spPr>
          <a:xfrm>
            <a:off x="447040" y="3613397"/>
            <a:ext cx="85344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51F1AAB0-7C26-4A1E-BB4A-FD7EFA5B9DCF}"/>
              </a:ext>
            </a:extLst>
          </p:cNvPr>
          <p:cNvCxnSpPr>
            <a:cxnSpLocks/>
          </p:cNvCxnSpPr>
          <p:nvPr/>
        </p:nvCxnSpPr>
        <p:spPr>
          <a:xfrm>
            <a:off x="447040" y="4591835"/>
            <a:ext cx="687493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59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F2960523-5BAC-4414-AB69-59521241704D}"/>
              </a:ext>
            </a:extLst>
          </p:cNvPr>
          <p:cNvSpPr txBox="1"/>
          <p:nvPr/>
        </p:nvSpPr>
        <p:spPr>
          <a:xfrm>
            <a:off x="311768" y="358446"/>
            <a:ext cx="8338489" cy="2336537"/>
          </a:xfrm>
          <a:prstGeom prst="rect">
            <a:avLst/>
          </a:prstGeom>
          <a:noFill/>
        </p:spPr>
        <p:txBody>
          <a:bodyPr vert="horz" wrap="square" rtlCol="0" anchor="t">
            <a:spAutoFit/>
          </a:bodyPr>
          <a:lstStyle/>
          <a:p>
            <a:pPr algn="just">
              <a:lnSpc>
                <a:spcPts val="3500"/>
              </a:lnSpc>
            </a:pPr>
            <a:r>
              <a:rPr lang="zh-TW" altLang="en-US" sz="3000" b="1" spc="400" dirty="0">
                <a:latin typeface="標楷體" panose="03000509000000000000" pitchFamily="65" charset="-120"/>
                <a:ea typeface="標楷體" panose="03000509000000000000" pitchFamily="65" charset="-120"/>
              </a:rPr>
              <a:t>一般我們對於廚房裡的師傅多稱呼某廚，如劉廚王廚之類，老一輩或矮一輩的幫手則以老李小張稱之，唯獨曾先生大家都喊聲「先生」，這是一種尊敬，有別於一般廚房裡的人物</a:t>
            </a:r>
          </a:p>
        </p:txBody>
      </p:sp>
      <p:sp>
        <p:nvSpPr>
          <p:cNvPr id="26" name="文字方塊 25">
            <a:extLst>
              <a:ext uri="{FF2B5EF4-FFF2-40B4-BE49-F238E27FC236}">
                <a16:creationId xmlns:a16="http://schemas.microsoft.com/office/drawing/2014/main" id="{9977E69C-F720-4E4C-BCD6-7772D2BF42EF}"/>
              </a:ext>
            </a:extLst>
          </p:cNvPr>
          <p:cNvSpPr txBox="1">
            <a:spLocks noChangeArrowheads="1"/>
          </p:cNvSpPr>
          <p:nvPr/>
        </p:nvSpPr>
        <p:spPr bwMode="auto">
          <a:xfrm>
            <a:off x="311768" y="2694983"/>
            <a:ext cx="8574845" cy="15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TW" altLang="en-US" sz="2800" dirty="0">
                <a:solidFill>
                  <a:srgbClr val="006600"/>
                </a:solidFill>
                <a:latin typeface="微軟正黑體" panose="020B0604030504040204" pitchFamily="34" charset="-120"/>
                <a:ea typeface="微軟正黑體" panose="020B0604030504040204" pitchFamily="34" charset="-120"/>
              </a:rPr>
              <a:t>以其他廚房師傅的稱呼映襯出「曾先生」地位之不同，凸顯大家對他的尊敬，也造成懸宕的效果：究竟此人有何本事讓大家這樣尊敬</a:t>
            </a:r>
          </a:p>
        </p:txBody>
      </p:sp>
      <p:sp>
        <p:nvSpPr>
          <p:cNvPr id="27" name="文本框 328">
            <a:hlinkClick r:id="rId3" action="ppaction://hlinksldjump"/>
            <a:extLst>
              <a:ext uri="{FF2B5EF4-FFF2-40B4-BE49-F238E27FC236}">
                <a16:creationId xmlns:a16="http://schemas.microsoft.com/office/drawing/2014/main" id="{FE6017ED-7548-4DFE-BD7D-575594947073}"/>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924073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340544"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　　曾先生矮，但矮得很精神，頭髮已略花白而眼角無一絲皺紋，從來也看不出曾先生有多大歲數。我從未見過曾先生穿著一般廚師的圍裙高帽，天熱時他只是一件麻紗水青斜衫，冬寒時經常是月白長袍，乾乾淨淨，</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第二段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P.14</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5E27D18B-79C6-4E6C-9B3C-D97C04F9E1CF}"/>
              </a:ext>
            </a:extLst>
          </p:cNvPr>
          <p:cNvSpPr txBox="1">
            <a:spLocks noChangeArrowheads="1"/>
          </p:cNvSpPr>
          <p:nvPr/>
        </p:nvSpPr>
        <p:spPr bwMode="auto">
          <a:xfrm>
            <a:off x="1726222" y="464695"/>
            <a:ext cx="4515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就外在形貌介紹曾先生，外型的「矮」正與地位的「高」對比</a:t>
            </a:r>
          </a:p>
        </p:txBody>
      </p:sp>
      <p:cxnSp>
        <p:nvCxnSpPr>
          <p:cNvPr id="12" name="直線接點 11">
            <a:extLst>
              <a:ext uri="{FF2B5EF4-FFF2-40B4-BE49-F238E27FC236}">
                <a16:creationId xmlns:a16="http://schemas.microsoft.com/office/drawing/2014/main" id="{8A2D8C64-3BFA-44E1-9838-02E2210FA948}"/>
              </a:ext>
            </a:extLst>
          </p:cNvPr>
          <p:cNvCxnSpPr>
            <a:cxnSpLocks/>
          </p:cNvCxnSpPr>
          <p:nvPr/>
        </p:nvCxnSpPr>
        <p:spPr>
          <a:xfrm>
            <a:off x="1337769" y="1635585"/>
            <a:ext cx="437215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圖片 12">
            <a:extLst>
              <a:ext uri="{FF2B5EF4-FFF2-40B4-BE49-F238E27FC236}">
                <a16:creationId xmlns:a16="http://schemas.microsoft.com/office/drawing/2014/main" id="{189B4CCC-14BD-428D-AAFD-3B456A6B834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7769" y="1680501"/>
            <a:ext cx="609550" cy="298679"/>
          </a:xfrm>
          <a:prstGeom prst="rect">
            <a:avLst/>
          </a:prstGeom>
        </p:spPr>
      </p:pic>
      <p:sp>
        <p:nvSpPr>
          <p:cNvPr id="14" name="文字方塊 13">
            <a:extLst>
              <a:ext uri="{FF2B5EF4-FFF2-40B4-BE49-F238E27FC236}">
                <a16:creationId xmlns:a16="http://schemas.microsoft.com/office/drawing/2014/main" id="{E57897BC-C1EC-443B-9471-7091519AB54C}"/>
              </a:ext>
            </a:extLst>
          </p:cNvPr>
          <p:cNvSpPr txBox="1">
            <a:spLocks noChangeArrowheads="1"/>
          </p:cNvSpPr>
          <p:nvPr/>
        </p:nvSpPr>
        <p:spPr bwMode="auto">
          <a:xfrm>
            <a:off x="3513466" y="1588743"/>
            <a:ext cx="5930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「看不出年紀」帶出人物高深莫測的特質</a:t>
            </a:r>
          </a:p>
        </p:txBody>
      </p:sp>
      <p:cxnSp>
        <p:nvCxnSpPr>
          <p:cNvPr id="15" name="直線接點 14">
            <a:extLst>
              <a:ext uri="{FF2B5EF4-FFF2-40B4-BE49-F238E27FC236}">
                <a16:creationId xmlns:a16="http://schemas.microsoft.com/office/drawing/2014/main" id="{10EA9BF8-161F-4FF2-879A-462F7D96F95C}"/>
              </a:ext>
            </a:extLst>
          </p:cNvPr>
          <p:cNvCxnSpPr>
            <a:cxnSpLocks/>
          </p:cNvCxnSpPr>
          <p:nvPr/>
        </p:nvCxnSpPr>
        <p:spPr>
          <a:xfrm>
            <a:off x="4117473" y="2359917"/>
            <a:ext cx="4407469"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6" name="圖片 15">
            <a:extLst>
              <a:ext uri="{FF2B5EF4-FFF2-40B4-BE49-F238E27FC236}">
                <a16:creationId xmlns:a16="http://schemas.microsoft.com/office/drawing/2014/main" id="{F1021E52-BE07-4E34-8E3C-68D0A0300D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17473" y="2397290"/>
            <a:ext cx="609550" cy="298679"/>
          </a:xfrm>
          <a:prstGeom prst="rect">
            <a:avLst/>
          </a:prstGeom>
        </p:spPr>
      </p:pic>
      <p:cxnSp>
        <p:nvCxnSpPr>
          <p:cNvPr id="19" name="直線接點 18">
            <a:extLst>
              <a:ext uri="{FF2B5EF4-FFF2-40B4-BE49-F238E27FC236}">
                <a16:creationId xmlns:a16="http://schemas.microsoft.com/office/drawing/2014/main" id="{E4D47CE4-1EA0-4266-956A-D3C069A46B65}"/>
              </a:ext>
            </a:extLst>
          </p:cNvPr>
          <p:cNvCxnSpPr>
            <a:cxnSpLocks/>
          </p:cNvCxnSpPr>
          <p:nvPr/>
        </p:nvCxnSpPr>
        <p:spPr>
          <a:xfrm>
            <a:off x="446018" y="3087280"/>
            <a:ext cx="12240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FCBBCFAC-C6A3-4203-80FE-429BD8792C92}"/>
              </a:ext>
            </a:extLst>
          </p:cNvPr>
          <p:cNvCxnSpPr>
            <a:cxnSpLocks/>
          </p:cNvCxnSpPr>
          <p:nvPr/>
        </p:nvCxnSpPr>
        <p:spPr>
          <a:xfrm>
            <a:off x="2087781" y="3089248"/>
            <a:ext cx="648818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22" name="圖片 21">
            <a:hlinkClick r:id="rId5" action="ppaction://hlinksldjump"/>
            <a:extLst>
              <a:ext uri="{FF2B5EF4-FFF2-40B4-BE49-F238E27FC236}">
                <a16:creationId xmlns:a16="http://schemas.microsoft.com/office/drawing/2014/main" id="{58E0A76C-B490-464C-97D5-A104DAE80A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7781" y="3133548"/>
            <a:ext cx="609550" cy="298679"/>
          </a:xfrm>
          <a:prstGeom prst="rect">
            <a:avLst/>
          </a:prstGeom>
        </p:spPr>
      </p:pic>
      <p:cxnSp>
        <p:nvCxnSpPr>
          <p:cNvPr id="25" name="直線接點 24">
            <a:extLst>
              <a:ext uri="{FF2B5EF4-FFF2-40B4-BE49-F238E27FC236}">
                <a16:creationId xmlns:a16="http://schemas.microsoft.com/office/drawing/2014/main" id="{78CF65E1-FC8B-4912-B44F-0D5927E5EAF0}"/>
              </a:ext>
            </a:extLst>
          </p:cNvPr>
          <p:cNvCxnSpPr>
            <a:cxnSpLocks/>
          </p:cNvCxnSpPr>
          <p:nvPr/>
        </p:nvCxnSpPr>
        <p:spPr>
          <a:xfrm>
            <a:off x="446018" y="3844321"/>
            <a:ext cx="8129946"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94DE917A-5F50-4512-8BEB-12F4A0C8985C}"/>
              </a:ext>
            </a:extLst>
          </p:cNvPr>
          <p:cNvCxnSpPr>
            <a:cxnSpLocks/>
          </p:cNvCxnSpPr>
          <p:nvPr/>
        </p:nvCxnSpPr>
        <p:spPr>
          <a:xfrm>
            <a:off x="446018" y="4578597"/>
            <a:ext cx="60864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27" name="文本框 328">
            <a:hlinkClick r:id="rId6" action="ppaction://hlinksldjump"/>
            <a:extLst>
              <a:ext uri="{FF2B5EF4-FFF2-40B4-BE49-F238E27FC236}">
                <a16:creationId xmlns:a16="http://schemas.microsoft.com/office/drawing/2014/main" id="{303E714B-70CD-4FD3-B82C-55FDB23E4931}"/>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29" name="文本框 328">
            <a:hlinkClick r:id="rId7" action="ppaction://hlinksldjump"/>
            <a:extLst>
              <a:ext uri="{FF2B5EF4-FFF2-40B4-BE49-F238E27FC236}">
                <a16:creationId xmlns:a16="http://schemas.microsoft.com/office/drawing/2014/main" id="{9BE50BA2-DF2D-4A49-8C48-D0F52022622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31" name="文本框 328">
            <a:hlinkClick r:id="rId8" action="ppaction://hlinksldjump"/>
            <a:extLst>
              <a:ext uri="{FF2B5EF4-FFF2-40B4-BE49-F238E27FC236}">
                <a16:creationId xmlns:a16="http://schemas.microsoft.com/office/drawing/2014/main" id="{8F37E914-0D4A-4C49-8909-415DB7AA273D}"/>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33" name="文本框 328">
            <a:hlinkClick r:id="rId8" action="ppaction://hlinksldjump"/>
            <a:extLst>
              <a:ext uri="{FF2B5EF4-FFF2-40B4-BE49-F238E27FC236}">
                <a16:creationId xmlns:a16="http://schemas.microsoft.com/office/drawing/2014/main" id="{A2A46F6C-0E6C-4E44-808D-6A5C8ACB5B6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2418090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11"/>
                                        </p:tgtEl>
                                      </p:cBhvr>
                                    </p:animEffect>
                                    <p:set>
                                      <p:cBhvr>
                                        <p:cTn id="24"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5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50"/>
                                        <p:tgtEl>
                                          <p:spTgt spid="14"/>
                                        </p:tgtEl>
                                      </p:cBhvr>
                                    </p:animEffect>
                                    <p:set>
                                      <p:cBhvr>
                                        <p:cTn id="35" dur="1" fill="hold">
                                          <p:stCondLst>
                                            <p:cond delay="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11" grpId="1"/>
      <p:bldP spid="14" grpId="0"/>
      <p:bldP spid="1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字方塊 17">
            <a:extLst>
              <a:ext uri="{FF2B5EF4-FFF2-40B4-BE49-F238E27FC236}">
                <a16:creationId xmlns:a16="http://schemas.microsoft.com/office/drawing/2014/main" id="{F3552767-015C-4446-AA29-6B0442C60F95}"/>
              </a:ext>
            </a:extLst>
          </p:cNvPr>
          <p:cNvSpPr txBox="1">
            <a:spLocks noChangeArrowheads="1"/>
          </p:cNvSpPr>
          <p:nvPr/>
        </p:nvSpPr>
        <p:spPr bwMode="auto">
          <a:xfrm>
            <a:off x="1516207" y="1647341"/>
            <a:ext cx="7508483" cy="446276"/>
          </a:xfrm>
          <a:prstGeom prst="rect">
            <a:avLst/>
          </a:prstGeom>
          <a:solidFill>
            <a:srgbClr val="0070C0"/>
          </a:solidFill>
          <a:ln w="9525">
            <a:noFill/>
            <a:miter lim="800000"/>
            <a:headEnd/>
            <a:tailEnd/>
          </a:ln>
        </p:spPr>
        <p:txBody>
          <a:bodyPr wrap="square" anchor="ctr">
            <a:spAutoFit/>
          </a:bodyPr>
          <a:lstStyle/>
          <a:p>
            <a:pPr algn="ctr"/>
            <a:r>
              <a:rPr lang="zh-TW" altLang="en-US" sz="2300" dirty="0">
                <a:solidFill>
                  <a:schemeClr val="bg1"/>
                </a:solidFill>
                <a:latin typeface="微軟正黑體" panose="020B0604030504040204" pitchFamily="34" charset="-120"/>
                <a:ea typeface="微軟正黑體" panose="020B0604030504040204" pitchFamily="34" charset="-120"/>
              </a:rPr>
              <a:t>本為御膳房的簡稱，指掌管帝王膳食的廚房，此處指廚房</a:t>
            </a:r>
          </a:p>
        </p:txBody>
      </p:sp>
      <p:sp>
        <p:nvSpPr>
          <p:cNvPr id="20" name="文字方塊 19">
            <a:extLst>
              <a:ext uri="{FF2B5EF4-FFF2-40B4-BE49-F238E27FC236}">
                <a16:creationId xmlns:a16="http://schemas.microsoft.com/office/drawing/2014/main" id="{7B3B3097-9D77-45C9-9510-7A7F4F2B04D0}"/>
              </a:ext>
            </a:extLst>
          </p:cNvPr>
          <p:cNvSpPr txBox="1">
            <a:spLocks noChangeArrowheads="1"/>
          </p:cNvSpPr>
          <p:nvPr/>
        </p:nvSpPr>
        <p:spPr bwMode="auto">
          <a:xfrm>
            <a:off x="3208818" y="2629494"/>
            <a:ext cx="3697539" cy="446276"/>
          </a:xfrm>
          <a:prstGeom prst="rect">
            <a:avLst/>
          </a:prstGeom>
          <a:solidFill>
            <a:srgbClr val="0070C0"/>
          </a:solidFill>
          <a:ln w="9525">
            <a:noFill/>
            <a:miter lim="800000"/>
            <a:headEnd/>
            <a:tailEnd/>
          </a:ln>
        </p:spPr>
        <p:txBody>
          <a:bodyPr wrap="square" anchor="ctr">
            <a:spAutoFit/>
          </a:bodyPr>
          <a:lstStyle/>
          <a:p>
            <a:pPr algn="ctr"/>
            <a:r>
              <a:rPr lang="zh-TW" altLang="en-US" sz="2300" dirty="0">
                <a:solidFill>
                  <a:schemeClr val="bg1"/>
                </a:solidFill>
                <a:latin typeface="微軟正黑體" panose="020B0604030504040204" pitchFamily="34" charset="-120"/>
                <a:ea typeface="微軟正黑體" panose="020B0604030504040204" pitchFamily="34" charset="-120"/>
              </a:rPr>
              <a:t>態度正直，人格嚴正的樣子</a:t>
            </a:r>
          </a:p>
        </p:txBody>
      </p:sp>
      <p:sp>
        <p:nvSpPr>
          <p:cNvPr id="57" name="矩形 56">
            <a:extLst>
              <a:ext uri="{FF2B5EF4-FFF2-40B4-BE49-F238E27FC236}">
                <a16:creationId xmlns:a16="http://schemas.microsoft.com/office/drawing/2014/main" id="{5E79E70A-AD3A-4DE0-9C73-4DF9A3F6BF91}"/>
              </a:ext>
            </a:extLst>
          </p:cNvPr>
          <p:cNvSpPr/>
          <p:nvPr/>
        </p:nvSpPr>
        <p:spPr>
          <a:xfrm>
            <a:off x="351697" y="783928"/>
            <a:ext cx="8724569" cy="4031873"/>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不染一般</a:t>
            </a:r>
            <a:r>
              <a:rPr lang="zh-TW" altLang="en-US" sz="3200" dirty="0">
                <a:solidFill>
                  <a:srgbClr val="0070C0"/>
                </a:solidFill>
                <a:latin typeface="標楷體" panose="03000509000000000000" pitchFamily="65" charset="-120"/>
                <a:ea typeface="標楷體" panose="03000509000000000000" pitchFamily="65" charset="-120"/>
              </a:rPr>
              <a:t>膳房</a:t>
            </a:r>
            <a:r>
              <a:rPr lang="zh-TW" altLang="en-US" sz="3200" dirty="0">
                <a:latin typeface="標楷體" panose="03000509000000000000" pitchFamily="65" charset="-120"/>
                <a:ea typeface="標楷體" panose="03000509000000000000" pitchFamily="65" charset="-120"/>
              </a:rPr>
              <a:t>的油膩腌 臢 ，不識他的人看他一臉清</a:t>
            </a:r>
            <a:r>
              <a:rPr lang="zh-TW" altLang="en-US" sz="3200" dirty="0">
                <a:solidFill>
                  <a:srgbClr val="FF5050"/>
                </a:solidFill>
                <a:latin typeface="標楷體" panose="03000509000000000000" pitchFamily="65" charset="-120"/>
                <a:ea typeface="標楷體" panose="03000509000000000000" pitchFamily="65" charset="-120"/>
              </a:rPr>
              <a:t>癯 </a:t>
            </a:r>
            <a:r>
              <a:rPr lang="zh-TW" altLang="en-US" sz="3200" dirty="0">
                <a:latin typeface="標楷體" panose="03000509000000000000" pitchFamily="65" charset="-120"/>
                <a:ea typeface="標楷體" panose="03000509000000000000" pitchFamily="65" charset="-120"/>
              </a:rPr>
              <a:t>，而眉眼間總帶著一股</a:t>
            </a:r>
            <a:r>
              <a:rPr lang="zh-TW" altLang="en-US" sz="3200" dirty="0">
                <a:solidFill>
                  <a:srgbClr val="0070C0"/>
                </a:solidFill>
                <a:latin typeface="標楷體" panose="03000509000000000000" pitchFamily="65" charset="-120"/>
                <a:ea typeface="標楷體" panose="03000509000000000000" pitchFamily="65" charset="-120"/>
              </a:rPr>
              <a:t>凜然</a:t>
            </a:r>
            <a:r>
              <a:rPr lang="zh-TW" altLang="en-US" sz="3200" dirty="0">
                <a:latin typeface="標楷體" panose="03000509000000000000" pitchFamily="65" charset="-120"/>
                <a:ea typeface="標楷體" panose="03000509000000000000" pitchFamily="65" charset="-120"/>
              </a:rPr>
              <a:t>之色，恐怕以為他是個不世出的畫家詩人之類，或是笑傲世事的某某教授之</a:t>
            </a:r>
            <a:r>
              <a:rPr lang="zh-TW" altLang="en-US" sz="3200" dirty="0" smtClean="0">
                <a:latin typeface="標楷體" panose="03000509000000000000" pitchFamily="65" charset="-120"/>
                <a:ea typeface="標楷體" panose="03000509000000000000" pitchFamily="65" charset="-120"/>
              </a:rPr>
              <a:t>流。</a:t>
            </a:r>
            <a:endParaRPr lang="zh-TW" altLang="en-US" sz="3200" dirty="0">
              <a:latin typeface="標楷體" panose="03000509000000000000" pitchFamily="65" charset="-120"/>
              <a:ea typeface="標楷體" panose="03000509000000000000" pitchFamily="65" charset="-120"/>
            </a:endParaRP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第二段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7620001" y="0"/>
            <a:ext cx="1524000"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P.14~P.15</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a:extLst>
              <a:ext uri="{FF2B5EF4-FFF2-40B4-BE49-F238E27FC236}">
                <a16:creationId xmlns:a16="http://schemas.microsoft.com/office/drawing/2014/main" id="{5F342E7A-DF16-460D-98A2-CDC5D79192A1}"/>
              </a:ext>
            </a:extLst>
          </p:cNvPr>
          <p:cNvCxnSpPr>
            <a:cxnSpLocks/>
          </p:cNvCxnSpPr>
          <p:nvPr/>
        </p:nvCxnSpPr>
        <p:spPr>
          <a:xfrm>
            <a:off x="446018" y="1655597"/>
            <a:ext cx="8538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57F36043-39ED-48AD-A272-66F204054434}"/>
              </a:ext>
            </a:extLst>
          </p:cNvPr>
          <p:cNvCxnSpPr>
            <a:cxnSpLocks/>
          </p:cNvCxnSpPr>
          <p:nvPr/>
        </p:nvCxnSpPr>
        <p:spPr>
          <a:xfrm>
            <a:off x="446018" y="2625107"/>
            <a:ext cx="8538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17FEEA99-BA74-452A-9D48-6D532980768B}"/>
              </a:ext>
            </a:extLst>
          </p:cNvPr>
          <p:cNvCxnSpPr>
            <a:cxnSpLocks/>
          </p:cNvCxnSpPr>
          <p:nvPr/>
        </p:nvCxnSpPr>
        <p:spPr>
          <a:xfrm>
            <a:off x="446018" y="3608780"/>
            <a:ext cx="8538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83CB05E6-E4DA-45DF-82F5-B452974C6A87}"/>
              </a:ext>
            </a:extLst>
          </p:cNvPr>
          <p:cNvCxnSpPr>
            <a:cxnSpLocks/>
          </p:cNvCxnSpPr>
          <p:nvPr/>
        </p:nvCxnSpPr>
        <p:spPr>
          <a:xfrm>
            <a:off x="446018" y="4578598"/>
            <a:ext cx="326007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3EAE7AA7-62F4-4B79-AD16-B4122E2638B3}"/>
              </a:ext>
            </a:extLst>
          </p:cNvPr>
          <p:cNvSpPr/>
          <p:nvPr/>
        </p:nvSpPr>
        <p:spPr>
          <a:xfrm>
            <a:off x="2109651" y="1220751"/>
            <a:ext cx="816428" cy="422513"/>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C2E72E23-2737-41DD-B552-E7E40A63BAEA}"/>
              </a:ext>
            </a:extLst>
          </p:cNvPr>
          <p:cNvSpPr/>
          <p:nvPr/>
        </p:nvSpPr>
        <p:spPr>
          <a:xfrm>
            <a:off x="6089929" y="2202904"/>
            <a:ext cx="816428" cy="422513"/>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AAE5D46B-4978-413E-85FF-5F727E6C520F}"/>
              </a:ext>
            </a:extLst>
          </p:cNvPr>
          <p:cNvSpPr txBox="1">
            <a:spLocks noChangeArrowheads="1"/>
          </p:cNvSpPr>
          <p:nvPr/>
        </p:nvSpPr>
        <p:spPr bwMode="auto">
          <a:xfrm>
            <a:off x="4424994" y="1349864"/>
            <a:ext cx="392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latin typeface="標楷體" panose="03000509000000000000" pitchFamily="65" charset="-120"/>
                <a:ea typeface="標楷體" panose="03000509000000000000" pitchFamily="65" charset="-120"/>
              </a:rPr>
              <a:t>ㄤ</a:t>
            </a:r>
            <a:endParaRPr lang="en-US" altLang="zh-TW" sz="1200" b="1" dirty="0">
              <a:latin typeface="標楷體" panose="03000509000000000000" pitchFamily="65" charset="-120"/>
              <a:ea typeface="標楷體" panose="03000509000000000000" pitchFamily="65" charset="-120"/>
            </a:endParaRPr>
          </a:p>
        </p:txBody>
      </p:sp>
      <p:sp>
        <p:nvSpPr>
          <p:cNvPr id="27" name="文字方塊 26">
            <a:extLst>
              <a:ext uri="{FF2B5EF4-FFF2-40B4-BE49-F238E27FC236}">
                <a16:creationId xmlns:a16="http://schemas.microsoft.com/office/drawing/2014/main" id="{C798F0F3-6070-4C09-B309-C0542F4B5F09}"/>
              </a:ext>
            </a:extLst>
          </p:cNvPr>
          <p:cNvSpPr txBox="1">
            <a:spLocks noChangeArrowheads="1"/>
          </p:cNvSpPr>
          <p:nvPr/>
        </p:nvSpPr>
        <p:spPr bwMode="auto">
          <a:xfrm>
            <a:off x="5057587" y="1264664"/>
            <a:ext cx="392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latin typeface="標楷體" panose="03000509000000000000" pitchFamily="65" charset="-120"/>
                <a:ea typeface="標楷體" panose="03000509000000000000" pitchFamily="65" charset="-120"/>
              </a:rPr>
              <a:t>ㄗㄤ</a:t>
            </a:r>
            <a:endParaRPr lang="en-US" altLang="zh-TW" sz="1200" b="1" dirty="0">
              <a:latin typeface="標楷體" panose="03000509000000000000" pitchFamily="65" charset="-120"/>
              <a:ea typeface="標楷體" panose="03000509000000000000" pitchFamily="65" charset="-120"/>
            </a:endParaRPr>
          </a:p>
        </p:txBody>
      </p:sp>
      <p:grpSp>
        <p:nvGrpSpPr>
          <p:cNvPr id="28" name="群組 27">
            <a:extLst>
              <a:ext uri="{FF2B5EF4-FFF2-40B4-BE49-F238E27FC236}">
                <a16:creationId xmlns:a16="http://schemas.microsoft.com/office/drawing/2014/main" id="{21D1AB20-6254-4D33-955C-F80D4E70472E}"/>
              </a:ext>
            </a:extLst>
          </p:cNvPr>
          <p:cNvGrpSpPr/>
          <p:nvPr/>
        </p:nvGrpSpPr>
        <p:grpSpPr>
          <a:xfrm>
            <a:off x="1593630" y="2182252"/>
            <a:ext cx="601122" cy="457785"/>
            <a:chOff x="6047357" y="3267875"/>
            <a:chExt cx="601122" cy="457785"/>
          </a:xfrm>
        </p:grpSpPr>
        <p:sp>
          <p:nvSpPr>
            <p:cNvPr id="29" name="文字方塊 28">
              <a:extLst>
                <a:ext uri="{FF2B5EF4-FFF2-40B4-BE49-F238E27FC236}">
                  <a16:creationId xmlns:a16="http://schemas.microsoft.com/office/drawing/2014/main" id="{9B9F3D87-F7CB-415E-AC22-17C8A2249065}"/>
                </a:ext>
              </a:extLst>
            </p:cNvPr>
            <p:cNvSpPr txBox="1">
              <a:spLocks noChangeArrowheads="1"/>
            </p:cNvSpPr>
            <p:nvPr/>
          </p:nvSpPr>
          <p:spPr bwMode="auto">
            <a:xfrm>
              <a:off x="6180818" y="3267875"/>
              <a:ext cx="467661" cy="36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500"/>
                </a:lnSpc>
              </a:pPr>
              <a:r>
                <a:rPr lang="zh-TW" altLang="en-US" sz="900" b="1" dirty="0">
                  <a:solidFill>
                    <a:srgbClr val="FF5050"/>
                  </a:solidFill>
                  <a:latin typeface="標楷體" panose="03000509000000000000" pitchFamily="65" charset="-120"/>
                  <a:ea typeface="標楷體" panose="03000509000000000000" pitchFamily="65" charset="-120"/>
                </a:rPr>
                <a:t>ˊ</a:t>
              </a:r>
              <a:endParaRPr lang="en-US" altLang="zh-TW" sz="900" b="1" dirty="0">
                <a:solidFill>
                  <a:srgbClr val="FF5050"/>
                </a:solidFill>
                <a:latin typeface="標楷體" panose="03000509000000000000" pitchFamily="65" charset="-120"/>
                <a:ea typeface="標楷體" panose="03000509000000000000" pitchFamily="65" charset="-120"/>
              </a:endParaRPr>
            </a:p>
          </p:txBody>
        </p:sp>
        <p:sp>
          <p:nvSpPr>
            <p:cNvPr id="30" name="文字方塊 29">
              <a:extLst>
                <a:ext uri="{FF2B5EF4-FFF2-40B4-BE49-F238E27FC236}">
                  <a16:creationId xmlns:a16="http://schemas.microsoft.com/office/drawing/2014/main" id="{1726B241-64DF-454B-ADE6-75156FA97B22}"/>
                </a:ext>
              </a:extLst>
            </p:cNvPr>
            <p:cNvSpPr txBox="1">
              <a:spLocks noChangeArrowheads="1"/>
            </p:cNvSpPr>
            <p:nvPr/>
          </p:nvSpPr>
          <p:spPr bwMode="auto">
            <a:xfrm>
              <a:off x="6047357" y="3325550"/>
              <a:ext cx="392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solidFill>
                    <a:srgbClr val="FF5050"/>
                  </a:solidFill>
                  <a:latin typeface="標楷體" panose="03000509000000000000" pitchFamily="65" charset="-120"/>
                  <a:ea typeface="標楷體" panose="03000509000000000000" pitchFamily="65" charset="-120"/>
                </a:rPr>
                <a:t>ㄑㄩ</a:t>
              </a:r>
              <a:endParaRPr lang="en-US" altLang="zh-TW" sz="1200" b="1" dirty="0">
                <a:solidFill>
                  <a:srgbClr val="FF5050"/>
                </a:solidFill>
                <a:latin typeface="標楷體" panose="03000509000000000000" pitchFamily="65" charset="-120"/>
                <a:ea typeface="標楷體" panose="03000509000000000000" pitchFamily="65" charset="-120"/>
              </a:endParaRPr>
            </a:p>
          </p:txBody>
        </p:sp>
      </p:grpSp>
      <p:sp>
        <p:nvSpPr>
          <p:cNvPr id="8" name="文本框 328">
            <a:hlinkClick r:id="rId4" action="ppaction://hlinksldjump"/>
            <a:extLst>
              <a:ext uri="{FF2B5EF4-FFF2-40B4-BE49-F238E27FC236}">
                <a16:creationId xmlns:a16="http://schemas.microsoft.com/office/drawing/2014/main" id="{2B545919-8C9B-4BAB-AADE-7F7AEA6E8481}"/>
              </a:ext>
            </a:extLst>
          </p:cNvPr>
          <p:cNvSpPr txBox="1"/>
          <p:nvPr/>
        </p:nvSpPr>
        <p:spPr>
          <a:xfrm>
            <a:off x="4519496"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9" name="文本框 328">
            <a:hlinkClick r:id="rId5" action="ppaction://hlinksldjump"/>
            <a:extLst>
              <a:ext uri="{FF2B5EF4-FFF2-40B4-BE49-F238E27FC236}">
                <a16:creationId xmlns:a16="http://schemas.microsoft.com/office/drawing/2014/main" id="{0A64DD3F-3A4B-4ED8-A590-899FE0893C0B}"/>
              </a:ext>
            </a:extLst>
          </p:cNvPr>
          <p:cNvSpPr txBox="1"/>
          <p:nvPr/>
        </p:nvSpPr>
        <p:spPr>
          <a:xfrm>
            <a:off x="5188691"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33" name="文本框 328">
            <a:hlinkClick r:id="rId6" action="ppaction://hlinksldjump"/>
            <a:extLst>
              <a:ext uri="{FF2B5EF4-FFF2-40B4-BE49-F238E27FC236}">
                <a16:creationId xmlns:a16="http://schemas.microsoft.com/office/drawing/2014/main" id="{15D4311D-95CE-4843-90D4-D521EAD7D58A}"/>
              </a:ext>
            </a:extLst>
          </p:cNvPr>
          <p:cNvSpPr txBox="1"/>
          <p:nvPr/>
        </p:nvSpPr>
        <p:spPr>
          <a:xfrm>
            <a:off x="5857886"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35" name="文本框 328">
            <a:hlinkClick r:id="rId6" action="ppaction://hlinksldjump"/>
            <a:extLst>
              <a:ext uri="{FF2B5EF4-FFF2-40B4-BE49-F238E27FC236}">
                <a16:creationId xmlns:a16="http://schemas.microsoft.com/office/drawing/2014/main" id="{351227A2-555B-4C73-8C27-7F568C52CF84}"/>
              </a:ext>
            </a:extLst>
          </p:cNvPr>
          <p:cNvSpPr txBox="1"/>
          <p:nvPr/>
        </p:nvSpPr>
        <p:spPr>
          <a:xfrm>
            <a:off x="6527081"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32" name="文本框 328">
            <a:hlinkClick r:id="rId7" action="ppaction://hlinksldjump"/>
            <a:extLst>
              <a:ext uri="{FF2B5EF4-FFF2-40B4-BE49-F238E27FC236}">
                <a16:creationId xmlns:a16="http://schemas.microsoft.com/office/drawing/2014/main" id="{50E9925F-AFDB-42CB-B43D-8745FA069ED1}"/>
              </a:ext>
            </a:extLst>
          </p:cNvPr>
          <p:cNvSpPr txBox="1"/>
          <p:nvPr/>
        </p:nvSpPr>
        <p:spPr>
          <a:xfrm>
            <a:off x="1333587" y="2665922"/>
            <a:ext cx="297518" cy="279767"/>
          </a:xfrm>
          <a:prstGeom prst="rect">
            <a:avLst/>
          </a:prstGeom>
          <a:solidFill>
            <a:schemeClr val="bg1"/>
          </a:solidFill>
          <a:ln w="19050">
            <a:solidFill>
              <a:srgbClr val="FF5050"/>
            </a:solid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algn="ctr" defTabSz="914400" eaLnBrk="1" fontAlgn="auto" hangingPunct="1">
              <a:spcBef>
                <a:spcPts val="0"/>
              </a:spcBef>
              <a:spcAft>
                <a:spcPts val="0"/>
              </a:spcAft>
              <a:defRPr/>
            </a:pPr>
            <a:r>
              <a:rPr lang="zh-TW" altLang="en-US" sz="1600" kern="0" dirty="0">
                <a:solidFill>
                  <a:srgbClr val="FF5050"/>
                </a:solidFill>
                <a:latin typeface="微軟正黑體" pitchFamily="34" charset="-120"/>
                <a:ea typeface="微軟正黑體" pitchFamily="34" charset="-120"/>
              </a:rPr>
              <a:t>辨</a:t>
            </a:r>
          </a:p>
        </p:txBody>
      </p:sp>
    </p:spTree>
    <p:extLst>
      <p:ext uri="{BB962C8B-B14F-4D97-AF65-F5344CB8AC3E}">
        <p14:creationId xmlns:p14="http://schemas.microsoft.com/office/powerpoint/2010/main" val="2988371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18"/>
                                        </p:tgtEl>
                                      </p:cBhvr>
                                    </p:animEffect>
                                    <p:set>
                                      <p:cBhvr>
                                        <p:cTn id="24"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5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50"/>
                                        <p:tgtEl>
                                          <p:spTgt spid="20"/>
                                        </p:tgtEl>
                                      </p:cBhvr>
                                    </p:animEffect>
                                    <p:set>
                                      <p:cBhvr>
                                        <p:cTn id="35" dur="1" fill="hold">
                                          <p:stCondLst>
                                            <p:cond delay="2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animBg="1"/>
      <p:bldP spid="18" grpId="1" animBg="1"/>
      <p:bldP spid="20" grpId="0" animBg="1"/>
      <p:bldP spid="20" grpId="1" animBg="1"/>
      <p:bldP spid="17" grpId="0" animBg="1"/>
      <p:bldP spid="19" grpId="0" animBg="1"/>
      <p:bldP spid="3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010DB4D-178B-4441-A10E-C5014E902221}"/>
              </a:ext>
            </a:extLst>
          </p:cNvPr>
          <p:cNvSpPr/>
          <p:nvPr/>
        </p:nvSpPr>
        <p:spPr>
          <a:xfrm>
            <a:off x="0" y="115613"/>
            <a:ext cx="4680000" cy="688426"/>
          </a:xfrm>
          <a:prstGeom prst="rect">
            <a:avLst/>
          </a:prstGeom>
          <a:solidFill>
            <a:srgbClr val="C59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64A07DAE-854D-4826-88E2-B7E00448B831}"/>
              </a:ext>
            </a:extLst>
          </p:cNvPr>
          <p:cNvSpPr txBox="1"/>
          <p:nvPr/>
        </p:nvSpPr>
        <p:spPr>
          <a:xfrm>
            <a:off x="250130" y="162891"/>
            <a:ext cx="4356000"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第二段</a:t>
            </a:r>
            <a:r>
              <a:rPr lang="en-US" altLang="zh-TW" sz="3200" b="1" spc="400" dirty="0" smtClean="0">
                <a:solidFill>
                  <a:schemeClr val="bg1"/>
                </a:solidFill>
                <a:latin typeface="微軟正黑體" panose="020B0604030504040204" pitchFamily="34" charset="-120"/>
                <a:ea typeface="微軟正黑體" panose="020B0604030504040204" pitchFamily="34" charset="-120"/>
              </a:rPr>
              <a:t>〉</a:t>
            </a:r>
            <a:r>
              <a:rPr lang="zh-TW" altLang="en-US" sz="3200" b="1" spc="400" dirty="0" smtClean="0">
                <a:solidFill>
                  <a:schemeClr val="bg1"/>
                </a:solidFill>
                <a:latin typeface="微軟正黑體" panose="020B0604030504040204" pitchFamily="34" charset="-120"/>
                <a:ea typeface="微軟正黑體" panose="020B0604030504040204" pitchFamily="34" charset="-120"/>
              </a:rPr>
              <a:t>字辨：癯</a:t>
            </a:r>
            <a:endParaRPr lang="zh-TW" altLang="en-US" sz="3200" b="1" spc="400" dirty="0">
              <a:solidFill>
                <a:schemeClr val="bg1"/>
              </a:solidFill>
              <a:latin typeface="微軟正黑體" panose="020B0604030504040204" pitchFamily="34" charset="-120"/>
              <a:ea typeface="微軟正黑體" panose="020B0604030504040204" pitchFamily="34" charset="-120"/>
            </a:endParaRPr>
          </a:p>
        </p:txBody>
      </p:sp>
      <p:sp>
        <p:nvSpPr>
          <p:cNvPr id="11" name="文本框 328">
            <a:hlinkClick r:id="rId2" action="ppaction://hlinksldjump"/>
            <a:extLst>
              <a:ext uri="{FF2B5EF4-FFF2-40B4-BE49-F238E27FC236}">
                <a16:creationId xmlns:a16="http://schemas.microsoft.com/office/drawing/2014/main" id="{E860543D-0702-4CF0-80AD-3E77999574D3}"/>
              </a:ext>
            </a:extLst>
          </p:cNvPr>
          <p:cNvSpPr txBox="1"/>
          <p:nvPr/>
        </p:nvSpPr>
        <p:spPr>
          <a:xfrm>
            <a:off x="0" y="197664"/>
            <a:ext cx="297518" cy="510992"/>
          </a:xfrm>
          <a:prstGeom prst="rect">
            <a:avLst/>
          </a:prstGeom>
          <a:solidFill>
            <a:srgbClr val="F2DBCC"/>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chemeClr val="accent2">
                    <a:lumMod val="50000"/>
                  </a:schemeClr>
                </a:solidFill>
                <a:latin typeface="微軟正黑體" pitchFamily="34" charset="-120"/>
                <a:ea typeface="微軟正黑體" pitchFamily="34" charset="-120"/>
              </a:rPr>
              <a:t>目次</a:t>
            </a:r>
          </a:p>
        </p:txBody>
      </p:sp>
      <p:sp>
        <p:nvSpPr>
          <p:cNvPr id="21" name="文本框 328">
            <a:hlinkClick r:id="rId3" action="ppaction://hlinksldjump"/>
            <a:extLst>
              <a:ext uri="{FF2B5EF4-FFF2-40B4-BE49-F238E27FC236}">
                <a16:creationId xmlns:a16="http://schemas.microsoft.com/office/drawing/2014/main" id="{A836F04E-F8A9-463C-A20F-8055CA11869D}"/>
              </a:ext>
            </a:extLst>
          </p:cNvPr>
          <p:cNvSpPr txBox="1"/>
          <p:nvPr/>
        </p:nvSpPr>
        <p:spPr>
          <a:xfrm>
            <a:off x="8015295" y="115613"/>
            <a:ext cx="595035" cy="279767"/>
          </a:xfrm>
          <a:prstGeom prst="rect">
            <a:avLst/>
          </a:prstGeom>
          <a:solidFill>
            <a:srgbClr val="C5966F"/>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graphicFrame>
        <p:nvGraphicFramePr>
          <p:cNvPr id="3" name="表格 2">
            <a:extLst>
              <a:ext uri="{FF2B5EF4-FFF2-40B4-BE49-F238E27FC236}">
                <a16:creationId xmlns:a16="http://schemas.microsoft.com/office/drawing/2014/main" id="{B262F3E0-CDE4-438B-B177-A111080D811E}"/>
              </a:ext>
            </a:extLst>
          </p:cNvPr>
          <p:cNvGraphicFramePr>
            <a:graphicFrameLocks noGrp="1"/>
          </p:cNvGraphicFramePr>
          <p:nvPr>
            <p:extLst>
              <p:ext uri="{D42A27DB-BD31-4B8C-83A1-F6EECF244321}">
                <p14:modId xmlns:p14="http://schemas.microsoft.com/office/powerpoint/2010/main" val="700871654"/>
              </p:ext>
            </p:extLst>
          </p:nvPr>
        </p:nvGraphicFramePr>
        <p:xfrm>
          <a:off x="466227" y="916167"/>
          <a:ext cx="7302049" cy="3691886"/>
        </p:xfrm>
        <a:graphic>
          <a:graphicData uri="http://schemas.openxmlformats.org/drawingml/2006/table">
            <a:tbl>
              <a:tblPr firstRow="1" bandRow="1">
                <a:tableStyleId>{5C22544A-7EE6-4342-B048-85BDC9FD1C3A}</a:tableStyleId>
              </a:tblPr>
              <a:tblGrid>
                <a:gridCol w="673025">
                  <a:extLst>
                    <a:ext uri="{9D8B030D-6E8A-4147-A177-3AD203B41FA5}">
                      <a16:colId xmlns:a16="http://schemas.microsoft.com/office/drawing/2014/main" val="2158500756"/>
                    </a:ext>
                  </a:extLst>
                </a:gridCol>
                <a:gridCol w="1693889">
                  <a:extLst>
                    <a:ext uri="{9D8B030D-6E8A-4147-A177-3AD203B41FA5}">
                      <a16:colId xmlns:a16="http://schemas.microsoft.com/office/drawing/2014/main" val="1025149030"/>
                    </a:ext>
                  </a:extLst>
                </a:gridCol>
                <a:gridCol w="4935135">
                  <a:extLst>
                    <a:ext uri="{9D8B030D-6E8A-4147-A177-3AD203B41FA5}">
                      <a16:colId xmlns:a16="http://schemas.microsoft.com/office/drawing/2014/main" val="3832308648"/>
                    </a:ext>
                  </a:extLst>
                </a:gridCol>
              </a:tblGrid>
              <a:tr h="399428">
                <a:tc>
                  <a:txBody>
                    <a:bodyPr/>
                    <a:lstStyle/>
                    <a:p>
                      <a:pPr algn="ctr"/>
                      <a:r>
                        <a:rPr lang="zh-TW" altLang="en-US" sz="2200" dirty="0">
                          <a:solidFill>
                            <a:schemeClr val="tx1"/>
                          </a:solidFill>
                          <a:latin typeface="微軟正黑體" panose="020B0604030504040204" pitchFamily="34" charset="-120"/>
                          <a:ea typeface="微軟正黑體" panose="020B0604030504040204" pitchFamily="34" charset="-120"/>
                        </a:rPr>
                        <a:t>形</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smtClean="0">
                          <a:solidFill>
                            <a:schemeClr val="tx1"/>
                          </a:solidFill>
                          <a:latin typeface="微軟正黑體" panose="020B0604030504040204" pitchFamily="34" charset="-120"/>
                          <a:ea typeface="微軟正黑體" panose="020B0604030504040204" pitchFamily="34" charset="-120"/>
                        </a:rPr>
                        <a:t>音</a:t>
                      </a:r>
                      <a:endParaRPr lang="zh-TW" altLang="en-US" sz="2200" dirty="0">
                        <a:solidFill>
                          <a:schemeClr val="tx1"/>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chemeClr val="tx1"/>
                          </a:solidFill>
                          <a:latin typeface="微軟正黑體" panose="020B0604030504040204" pitchFamily="34" charset="-120"/>
                          <a:ea typeface="微軟正黑體" panose="020B0604030504040204" pitchFamily="34" charset="-120"/>
                        </a:rPr>
                        <a:t>例</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67695">
                <a:tc rowSpan="2">
                  <a:txBody>
                    <a:bodyPr/>
                    <a:lstStyle/>
                    <a:p>
                      <a:pPr algn="ctr">
                        <a:lnSpc>
                          <a:spcPct val="100000"/>
                        </a:lnSpc>
                      </a:pP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瞿</a:t>
                      </a:r>
                      <a:endParaRPr lang="zh-TW" altLang="en-US"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pPr algn="ctr">
                        <a:lnSpc>
                          <a:spcPct val="100000"/>
                        </a:lnSpc>
                      </a:pPr>
                      <a:r>
                        <a:rPr lang="zh-TW" altLang="en-US" sz="2800" kern="1200" dirty="0" smtClean="0">
                          <a:solidFill>
                            <a:schemeClr val="tx1"/>
                          </a:solidFill>
                          <a:latin typeface="標楷體" panose="03000509000000000000" pitchFamily="65" charset="-120"/>
                          <a:ea typeface="標楷體" panose="03000509000000000000" pitchFamily="65" charset="-120"/>
                          <a:cs typeface="+mn-cs"/>
                        </a:rPr>
                        <a:t>ㄑㄩˊ</a:t>
                      </a:r>
                      <a:endParaRPr lang="zh-TW" altLang="en-US" sz="2800" kern="1200" dirty="0">
                        <a:solidFill>
                          <a:schemeClr val="tx1"/>
                        </a:solidFill>
                        <a:latin typeface="標楷體" panose="03000509000000000000" pitchFamily="65" charset="-120"/>
                        <a:ea typeface="標楷體" panose="03000509000000000000" pitchFamily="65"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00000"/>
                        </a:lnSpc>
                        <a:spcBef>
                          <a:spcPts val="80"/>
                        </a:spcBef>
                        <a:buClr>
                          <a:schemeClr val="tx1"/>
                        </a:buClr>
                        <a:buFont typeface="+mj-lt"/>
                        <a:buNone/>
                      </a:pPr>
                      <a:r>
                        <a:rPr lang="zh-TW" altLang="en-US" sz="2800" kern="1200" dirty="0" smtClean="0">
                          <a:solidFill>
                            <a:srgbClr val="0070C0"/>
                          </a:solidFill>
                          <a:latin typeface="微軟正黑體" panose="020B0604030504040204" pitchFamily="34" charset="-120"/>
                          <a:ea typeface="微軟正黑體" panose="020B0604030504040204" pitchFamily="34" charset="-120"/>
                          <a:cs typeface="+mn-cs"/>
                        </a:rPr>
                        <a:t>瞿</a:t>
                      </a: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塘峽。</a:t>
                      </a:r>
                      <a:endParaRPr lang="en-US" altLang="zh-TW"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933820092"/>
                  </a:ext>
                </a:extLst>
              </a:tr>
              <a:tr h="594386">
                <a:tc vMerge="1">
                  <a:txBody>
                    <a:bodyPr/>
                    <a:lstStyle/>
                    <a:p>
                      <a:pPr algn="ctr">
                        <a:lnSpc>
                          <a:spcPct val="100000"/>
                        </a:lnSpc>
                      </a:pPr>
                      <a:endParaRPr lang="zh-TW" altLang="en-US"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pPr>
                      <a:r>
                        <a:rPr lang="zh-TW" altLang="en-US" sz="2800" kern="1200" dirty="0" smtClean="0">
                          <a:solidFill>
                            <a:schemeClr val="tx1"/>
                          </a:solidFill>
                          <a:latin typeface="標楷體" panose="03000509000000000000" pitchFamily="65" charset="-120"/>
                          <a:ea typeface="標楷體" panose="03000509000000000000" pitchFamily="65" charset="-120"/>
                          <a:cs typeface="+mn-cs"/>
                        </a:rPr>
                        <a:t>ㄐㄩˋ</a:t>
                      </a:r>
                      <a:endParaRPr lang="zh-TW" altLang="en-US" sz="2800" kern="1200" dirty="0">
                        <a:solidFill>
                          <a:schemeClr val="tx1"/>
                        </a:solidFill>
                        <a:latin typeface="標楷體" panose="03000509000000000000" pitchFamily="65" charset="-120"/>
                        <a:ea typeface="標楷體" panose="03000509000000000000" pitchFamily="65"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00000"/>
                        </a:lnSpc>
                        <a:spcBef>
                          <a:spcPts val="80"/>
                        </a:spcBef>
                        <a:buClr>
                          <a:schemeClr val="tx1"/>
                        </a:buClr>
                        <a:buFont typeface="+mj-lt"/>
                        <a:buNone/>
                      </a:pPr>
                      <a:r>
                        <a:rPr lang="zh-TW" altLang="en-US" sz="2800" kern="1200" dirty="0" smtClean="0">
                          <a:solidFill>
                            <a:srgbClr val="0070C0"/>
                          </a:solidFill>
                          <a:latin typeface="微軟正黑體" panose="020B0604030504040204" pitchFamily="34" charset="-120"/>
                          <a:ea typeface="微軟正黑體" panose="020B0604030504040204" pitchFamily="34" charset="-120"/>
                          <a:cs typeface="+mn-cs"/>
                        </a:rPr>
                        <a:t>瞿</a:t>
                      </a: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然注視。</a:t>
                      </a:r>
                      <a:endParaRPr lang="en-US" altLang="zh-TW"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3770018095"/>
                  </a:ext>
                </a:extLst>
              </a:tr>
              <a:tr h="667695">
                <a:tc>
                  <a:txBody>
                    <a:bodyPr/>
                    <a:lstStyle/>
                    <a:p>
                      <a:pPr algn="ctr">
                        <a:lnSpc>
                          <a:spcPct val="100000"/>
                        </a:lnSpc>
                      </a:pP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癯</a:t>
                      </a:r>
                      <a:endParaRPr lang="zh-TW" altLang="en-US"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pPr>
                      <a:r>
                        <a:rPr lang="zh-CN" altLang="en-US" sz="2800" kern="1200" dirty="0" smtClean="0">
                          <a:solidFill>
                            <a:schemeClr val="tx1"/>
                          </a:solidFill>
                          <a:latin typeface="標楷體" panose="03000509000000000000" pitchFamily="65" charset="-120"/>
                          <a:ea typeface="標楷體" panose="03000509000000000000" pitchFamily="65" charset="-120"/>
                          <a:cs typeface="+mn-cs"/>
                        </a:rPr>
                        <a:t>ㄑㄩˊ</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00000"/>
                        </a:lnSpc>
                        <a:spcBef>
                          <a:spcPts val="80"/>
                        </a:spcBef>
                        <a:buClr>
                          <a:schemeClr val="tx1"/>
                        </a:buClr>
                        <a:buFont typeface="+mj-lt"/>
                        <a:buNone/>
                      </a:pP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清</a:t>
                      </a:r>
                      <a:r>
                        <a:rPr lang="zh-TW" altLang="en-US" sz="2800" kern="1200" dirty="0" smtClean="0">
                          <a:solidFill>
                            <a:srgbClr val="0070C0"/>
                          </a:solidFill>
                          <a:latin typeface="微軟正黑體" panose="020B0604030504040204" pitchFamily="34" charset="-120"/>
                          <a:ea typeface="微軟正黑體" panose="020B0604030504040204" pitchFamily="34" charset="-120"/>
                          <a:cs typeface="+mn-cs"/>
                        </a:rPr>
                        <a:t>癯</a:t>
                      </a: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a:t>
                      </a:r>
                      <a:endParaRPr lang="en-US" altLang="zh-TW"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927784018"/>
                  </a:ext>
                </a:extLst>
              </a:tr>
              <a:tr h="667695">
                <a:tc>
                  <a:txBody>
                    <a:bodyPr/>
                    <a:lstStyle/>
                    <a:p>
                      <a:pPr algn="ctr">
                        <a:lnSpc>
                          <a:spcPct val="100000"/>
                        </a:lnSpc>
                      </a:pP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懼</a:t>
                      </a:r>
                      <a:endParaRPr lang="zh-TW" altLang="en-US"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pPr>
                      <a:r>
                        <a:rPr lang="zh-TW" altLang="en-US" sz="2800" kern="1200" dirty="0" smtClean="0">
                          <a:solidFill>
                            <a:schemeClr val="tx1"/>
                          </a:solidFill>
                          <a:latin typeface="標楷體" panose="03000509000000000000" pitchFamily="65" charset="-120"/>
                          <a:ea typeface="標楷體" panose="03000509000000000000" pitchFamily="65" charset="-120"/>
                          <a:cs typeface="+mn-cs"/>
                        </a:rPr>
                        <a:t>ㄐㄩˋ</a:t>
                      </a:r>
                      <a:endParaRPr lang="zh-CN" altLang="en-US" sz="2800" kern="1200" dirty="0" smtClean="0">
                        <a:solidFill>
                          <a:schemeClr val="tx1"/>
                        </a:solidFill>
                        <a:latin typeface="標楷體" panose="03000509000000000000" pitchFamily="65" charset="-120"/>
                        <a:ea typeface="標楷體" panose="03000509000000000000" pitchFamily="65"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00000"/>
                        </a:lnSpc>
                        <a:spcBef>
                          <a:spcPts val="80"/>
                        </a:spcBef>
                        <a:buClr>
                          <a:schemeClr val="tx1"/>
                        </a:buClr>
                        <a:buFont typeface="+mj-lt"/>
                        <a:buNone/>
                      </a:pP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恐</a:t>
                      </a:r>
                      <a:r>
                        <a:rPr lang="zh-TW" altLang="en-US" sz="2800" kern="1200" dirty="0" smtClean="0">
                          <a:solidFill>
                            <a:srgbClr val="0070C0"/>
                          </a:solidFill>
                          <a:latin typeface="微軟正黑體" panose="020B0604030504040204" pitchFamily="34" charset="-120"/>
                          <a:ea typeface="微軟正黑體" panose="020B0604030504040204" pitchFamily="34" charset="-120"/>
                          <a:cs typeface="+mn-cs"/>
                        </a:rPr>
                        <a:t>懼</a:t>
                      </a: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a:t>
                      </a:r>
                      <a:endParaRPr lang="en-US" altLang="zh-TW"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3295983060"/>
                  </a:ext>
                </a:extLst>
              </a:tr>
              <a:tr h="667695">
                <a:tc>
                  <a:txBody>
                    <a:bodyPr/>
                    <a:lstStyle/>
                    <a:p>
                      <a:pPr algn="ctr">
                        <a:lnSpc>
                          <a:spcPct val="100000"/>
                        </a:lnSpc>
                      </a:pP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矍</a:t>
                      </a:r>
                      <a:endParaRPr lang="zh-TW" altLang="en-US"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chemeClr val="accent4"/>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0000"/>
                        </a:lnSpc>
                      </a:pPr>
                      <a:r>
                        <a:rPr lang="zh-TW" altLang="en-US" sz="2800" kern="1200" dirty="0" smtClean="0">
                          <a:solidFill>
                            <a:schemeClr val="tx1"/>
                          </a:solidFill>
                          <a:latin typeface="標楷體" panose="03000509000000000000" pitchFamily="65" charset="-120"/>
                          <a:ea typeface="標楷體" panose="03000509000000000000" pitchFamily="65" charset="-120"/>
                          <a:cs typeface="+mn-cs"/>
                        </a:rPr>
                        <a:t>ㄐㄩㄝˊ</a:t>
                      </a:r>
                      <a:endParaRPr lang="zh-CN" altLang="en-US" sz="2800" kern="1200" dirty="0" smtClean="0">
                        <a:solidFill>
                          <a:schemeClr val="tx1"/>
                        </a:solidFill>
                        <a:latin typeface="標楷體" panose="03000509000000000000" pitchFamily="65" charset="-120"/>
                        <a:ea typeface="標楷體" panose="03000509000000000000" pitchFamily="65"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chemeClr val="accent4"/>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00000"/>
                        </a:lnSpc>
                        <a:spcBef>
                          <a:spcPts val="80"/>
                        </a:spcBef>
                        <a:buClr>
                          <a:schemeClr val="tx1"/>
                        </a:buClr>
                        <a:buFont typeface="+mj-lt"/>
                        <a:buNone/>
                      </a:pPr>
                      <a:r>
                        <a:rPr lang="zh-TW" altLang="en-US" sz="2800" kern="1200" dirty="0" smtClean="0">
                          <a:solidFill>
                            <a:srgbClr val="0070C0"/>
                          </a:solidFill>
                          <a:latin typeface="微軟正黑體" panose="020B0604030504040204" pitchFamily="34" charset="-120"/>
                          <a:ea typeface="微軟正黑體" panose="020B0604030504040204" pitchFamily="34" charset="-120"/>
                          <a:cs typeface="+mn-cs"/>
                        </a:rPr>
                        <a:t>矍</a:t>
                      </a:r>
                      <a:r>
                        <a:rPr lang="zh-TW" altLang="en-US" sz="2800" kern="1200" dirty="0" smtClean="0">
                          <a:solidFill>
                            <a:schemeClr val="tx1"/>
                          </a:solidFill>
                          <a:latin typeface="微軟正黑體" panose="020B0604030504040204" pitchFamily="34" charset="-120"/>
                          <a:ea typeface="微軟正黑體" panose="020B0604030504040204" pitchFamily="34" charset="-120"/>
                          <a:cs typeface="+mn-cs"/>
                        </a:rPr>
                        <a:t>鑠。</a:t>
                      </a:r>
                      <a:endParaRPr lang="en-US" altLang="zh-TW" sz="2800"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3440913732"/>
                  </a:ext>
                </a:extLst>
              </a:tr>
            </a:tbl>
          </a:graphicData>
        </a:graphic>
      </p:graphicFrame>
    </p:spTree>
    <p:extLst>
      <p:ext uri="{BB962C8B-B14F-4D97-AF65-F5344CB8AC3E}">
        <p14:creationId xmlns:p14="http://schemas.microsoft.com/office/powerpoint/2010/main" val="2711408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F2960523-5BAC-4414-AB69-59521241704D}"/>
              </a:ext>
            </a:extLst>
          </p:cNvPr>
          <p:cNvSpPr txBox="1"/>
          <p:nvPr/>
        </p:nvSpPr>
        <p:spPr>
          <a:xfrm>
            <a:off x="311768" y="358446"/>
            <a:ext cx="8338489" cy="3234219"/>
          </a:xfrm>
          <a:prstGeom prst="rect">
            <a:avLst/>
          </a:prstGeom>
          <a:noFill/>
        </p:spPr>
        <p:txBody>
          <a:bodyPr vert="horz" wrap="square" rtlCol="0" anchor="t">
            <a:spAutoFit/>
          </a:bodyPr>
          <a:lstStyle/>
          <a:p>
            <a:pPr algn="just">
              <a:lnSpc>
                <a:spcPts val="3500"/>
              </a:lnSpc>
            </a:pPr>
            <a:r>
              <a:rPr lang="zh-TW" altLang="en-US" sz="3000" b="1" spc="400" dirty="0">
                <a:latin typeface="標楷體" panose="03000509000000000000" pitchFamily="65" charset="-120"/>
                <a:ea typeface="標楷體" panose="03000509000000000000" pitchFamily="65" charset="-120"/>
              </a:rPr>
              <a:t>我從未見過曾先生穿著一般廚師的圍裙高帽，天熱時他只是一件麻紗水青斜衫，冬寒時經常是月白長袍，乾乾淨淨，不染一般膳房的油膩腌臢，不識他的人看他一臉清癯，而眉眼間總帶著一股凜然之色，恐怕以為他是個不世出的畫家詩人之類，或是笑傲世事的某某教授之流</a:t>
            </a:r>
          </a:p>
        </p:txBody>
      </p:sp>
      <p:sp>
        <p:nvSpPr>
          <p:cNvPr id="26" name="文字方塊 25">
            <a:extLst>
              <a:ext uri="{FF2B5EF4-FFF2-40B4-BE49-F238E27FC236}">
                <a16:creationId xmlns:a16="http://schemas.microsoft.com/office/drawing/2014/main" id="{9977E69C-F720-4E4C-BCD6-7772D2BF42EF}"/>
              </a:ext>
            </a:extLst>
          </p:cNvPr>
          <p:cNvSpPr txBox="1">
            <a:spLocks noChangeArrowheads="1"/>
          </p:cNvSpPr>
          <p:nvPr/>
        </p:nvSpPr>
        <p:spPr bwMode="auto">
          <a:xfrm>
            <a:off x="311768" y="3592665"/>
            <a:ext cx="816844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TW" altLang="en-US" sz="2800" dirty="0">
                <a:solidFill>
                  <a:srgbClr val="006600"/>
                </a:solidFill>
                <a:latin typeface="微軟正黑體" panose="020B0604030504040204" pitchFamily="34" charset="-120"/>
                <a:ea typeface="微軟正黑體" panose="020B0604030504040204" pitchFamily="34" charset="-120"/>
              </a:rPr>
              <a:t>曾先生「非典型」的大廚外型，容易</a:t>
            </a:r>
            <a:r>
              <a:rPr lang="zh-TW" altLang="en-US" sz="2800" dirty="0" smtClean="0">
                <a:solidFill>
                  <a:srgbClr val="006600"/>
                </a:solidFill>
                <a:latin typeface="微軟正黑體" panose="020B0604030504040204" pitchFamily="34" charset="-120"/>
                <a:ea typeface="微軟正黑體" panose="020B0604030504040204" pitchFamily="34" charset="-120"/>
              </a:rPr>
              <a:t>讓讀者</a:t>
            </a:r>
            <a:r>
              <a:rPr lang="zh-TW" altLang="en-US" sz="2800" dirty="0">
                <a:solidFill>
                  <a:srgbClr val="006600"/>
                </a:solidFill>
                <a:latin typeface="微軟正黑體" panose="020B0604030504040204" pitchFamily="34" charset="-120"/>
                <a:ea typeface="微軟正黑體" panose="020B0604030504040204" pitchFamily="34" charset="-120"/>
              </a:rPr>
              <a:t>對他產生好奇</a:t>
            </a:r>
          </a:p>
        </p:txBody>
      </p:sp>
      <p:sp>
        <p:nvSpPr>
          <p:cNvPr id="27" name="文本框 328">
            <a:hlinkClick r:id="rId3" action="ppaction://hlinksldjump"/>
            <a:extLst>
              <a:ext uri="{FF2B5EF4-FFF2-40B4-BE49-F238E27FC236}">
                <a16:creationId xmlns:a16="http://schemas.microsoft.com/office/drawing/2014/main" id="{FE6017ED-7548-4DFE-BD7D-575594947073}"/>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3792510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340544" cy="3785652"/>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　　曾先生從不動手作菜，只喫菜，即使再怎麼忙，曾先生都是一派閒氣地坐在櫃檯後讀他</a:t>
            </a:r>
            <a:r>
              <a:rPr lang="zh-TW" altLang="en-US" sz="3200" dirty="0" smtClean="0">
                <a:latin typeface="標楷體" panose="03000509000000000000" pitchFamily="65" charset="-120"/>
                <a:ea typeface="標楷體" panose="03000509000000000000" pitchFamily="65" charset="-120"/>
              </a:rPr>
              <a:t>的</a:t>
            </a:r>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中央日報</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據說他酷愛唐魯孫先生的文章，雖然門派不同（曾先生是湘川菜而唐魯孫屬北方口味兒），但曾先生說：</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第二段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文字方塊 48">
            <a:extLst>
              <a:ext uri="{FF2B5EF4-FFF2-40B4-BE49-F238E27FC236}">
                <a16:creationId xmlns:a16="http://schemas.microsoft.com/office/drawing/2014/main" id="{B72FA90B-A47F-4112-8E3E-012BA40B1CF6}"/>
              </a:ext>
            </a:extLst>
          </p:cNvPr>
          <p:cNvSpPr txBox="1">
            <a:spLocks noChangeArrowheads="1"/>
          </p:cNvSpPr>
          <p:nvPr/>
        </p:nvSpPr>
        <p:spPr bwMode="auto">
          <a:xfrm>
            <a:off x="7576369" y="949027"/>
            <a:ext cx="59503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映襯</a:t>
            </a:r>
          </a:p>
        </p:txBody>
      </p:sp>
      <p:grpSp>
        <p:nvGrpSpPr>
          <p:cNvPr id="12" name="群組 11">
            <a:extLst>
              <a:ext uri="{FF2B5EF4-FFF2-40B4-BE49-F238E27FC236}">
                <a16:creationId xmlns:a16="http://schemas.microsoft.com/office/drawing/2014/main" id="{B3806888-7509-4293-84B3-4192D26935E8}"/>
              </a:ext>
            </a:extLst>
          </p:cNvPr>
          <p:cNvGrpSpPr/>
          <p:nvPr/>
        </p:nvGrpSpPr>
        <p:grpSpPr>
          <a:xfrm>
            <a:off x="3141832" y="972214"/>
            <a:ext cx="4404640" cy="2130039"/>
            <a:chOff x="-3492647" y="4241561"/>
            <a:chExt cx="4404640" cy="2130039"/>
          </a:xfrm>
        </p:grpSpPr>
        <p:pic>
          <p:nvPicPr>
            <p:cNvPr id="13" name="圖片 12">
              <a:extLst>
                <a:ext uri="{FF2B5EF4-FFF2-40B4-BE49-F238E27FC236}">
                  <a16:creationId xmlns:a16="http://schemas.microsoft.com/office/drawing/2014/main" id="{D3FA0DE9-BBFC-4F03-BC57-2F30730CF09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92647" y="5723600"/>
              <a:ext cx="128048" cy="648000"/>
            </a:xfrm>
            <a:prstGeom prst="rect">
              <a:avLst/>
            </a:prstGeom>
          </p:spPr>
        </p:pic>
        <p:pic>
          <p:nvPicPr>
            <p:cNvPr id="14" name="圖片 13">
              <a:extLst>
                <a:ext uri="{FF2B5EF4-FFF2-40B4-BE49-F238E27FC236}">
                  <a16:creationId xmlns:a16="http://schemas.microsoft.com/office/drawing/2014/main" id="{EFD82ADB-50AC-47C0-9D30-F590A88CFE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2" name="矩形 1">
            <a:extLst>
              <a:ext uri="{FF2B5EF4-FFF2-40B4-BE49-F238E27FC236}">
                <a16:creationId xmlns:a16="http://schemas.microsoft.com/office/drawing/2014/main" id="{64F08C2E-4E93-4AB1-BE75-253755E3C729}"/>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P.15</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7" name="文本框 328">
            <a:hlinkClick r:id="rId6" action="ppaction://hlinksldjump"/>
            <a:extLst>
              <a:ext uri="{FF2B5EF4-FFF2-40B4-BE49-F238E27FC236}">
                <a16:creationId xmlns:a16="http://schemas.microsoft.com/office/drawing/2014/main" id="{98854943-47B4-4406-BE07-57551CE088EA}"/>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27" name="文本框 328">
            <a:hlinkClick r:id="rId7" action="ppaction://hlinksldjump"/>
            <a:extLst>
              <a:ext uri="{FF2B5EF4-FFF2-40B4-BE49-F238E27FC236}">
                <a16:creationId xmlns:a16="http://schemas.microsoft.com/office/drawing/2014/main" id="{5C2C1F7E-780E-4373-9377-240FF7316108}"/>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29" name="文本框 328">
            <a:hlinkClick r:id="rId8" action="ppaction://hlinksldjump"/>
            <a:extLst>
              <a:ext uri="{FF2B5EF4-FFF2-40B4-BE49-F238E27FC236}">
                <a16:creationId xmlns:a16="http://schemas.microsoft.com/office/drawing/2014/main" id="{9483FCF8-2DEB-49D9-ABF4-9E454A47A7FE}"/>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31" name="文本框 328">
            <a:hlinkClick r:id="rId8" action="ppaction://hlinksldjump"/>
            <a:extLst>
              <a:ext uri="{FF2B5EF4-FFF2-40B4-BE49-F238E27FC236}">
                <a16:creationId xmlns:a16="http://schemas.microsoft.com/office/drawing/2014/main" id="{47290AFC-7F09-4E4F-9F21-65A3202720D2}"/>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1941361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1"/>
                                        </p:tgtEl>
                                      </p:cBhvr>
                                    </p:animEffect>
                                    <p:set>
                                      <p:cBhvr>
                                        <p:cTn id="18"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2594BD-FD32-49FE-ABFB-2AEFDF9F11D5}"/>
              </a:ext>
            </a:extLst>
          </p:cNvPr>
          <p:cNvSpPr/>
          <p:nvPr/>
        </p:nvSpPr>
        <p:spPr>
          <a:xfrm>
            <a:off x="351699" y="3499270"/>
            <a:ext cx="8113032" cy="1150123"/>
          </a:xfrm>
          <a:prstGeom prst="rect">
            <a:avLst/>
          </a:prstGeom>
        </p:spPr>
        <p:txBody>
          <a:bodyPr wrap="square">
            <a:spAutoFit/>
          </a:bodyPr>
          <a:lstStyle/>
          <a:p>
            <a:pPr algn="just">
              <a:lnSpc>
                <a:spcPct val="120000"/>
              </a:lnSpc>
            </a:pPr>
            <a:r>
              <a:rPr lang="zh-TW" altLang="en-US" sz="3000" dirty="0">
                <a:latin typeface="微軟正黑體" panose="020B0604030504040204" pitchFamily="34" charset="-120"/>
                <a:ea typeface="微軟正黑體" panose="020B0604030504040204" pitchFamily="34" charset="-120"/>
              </a:rPr>
              <a:t>在徐國能筆下，際遇跌宕的大廚，對於味道與人生會有哪些特別的體會？</a:t>
            </a:r>
          </a:p>
        </p:txBody>
      </p:sp>
      <p:sp>
        <p:nvSpPr>
          <p:cNvPr id="4" name="矩形: 圓角 3">
            <a:extLst>
              <a:ext uri="{FF2B5EF4-FFF2-40B4-BE49-F238E27FC236}">
                <a16:creationId xmlns:a16="http://schemas.microsoft.com/office/drawing/2014/main" id="{42918C98-0B54-4475-A02C-B73736EB5E86}"/>
              </a:ext>
            </a:extLst>
          </p:cNvPr>
          <p:cNvSpPr/>
          <p:nvPr/>
        </p:nvSpPr>
        <p:spPr>
          <a:xfrm>
            <a:off x="473529" y="1839686"/>
            <a:ext cx="8339546" cy="1464128"/>
          </a:xfrm>
          <a:prstGeom prst="roundRect">
            <a:avLst>
              <a:gd name="adj" fmla="val 0"/>
            </a:avLst>
          </a:prstGeom>
          <a:solidFill>
            <a:srgbClr val="F8F5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extBox 6">
            <a:extLst>
              <a:ext uri="{FF2B5EF4-FFF2-40B4-BE49-F238E27FC236}">
                <a16:creationId xmlns:a16="http://schemas.microsoft.com/office/drawing/2014/main" id="{E2A1749A-0A51-4BAF-9EF8-3F76ED73CE81}"/>
              </a:ext>
            </a:extLst>
          </p:cNvPr>
          <p:cNvSpPr txBox="1"/>
          <p:nvPr/>
        </p:nvSpPr>
        <p:spPr>
          <a:xfrm>
            <a:off x="351698" y="391708"/>
            <a:ext cx="2060576"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課前引導</a:t>
            </a:r>
          </a:p>
        </p:txBody>
      </p:sp>
      <p:sp>
        <p:nvSpPr>
          <p:cNvPr id="6" name="矩形 5">
            <a:extLst>
              <a:ext uri="{FF2B5EF4-FFF2-40B4-BE49-F238E27FC236}">
                <a16:creationId xmlns:a16="http://schemas.microsoft.com/office/drawing/2014/main" id="{2A8A53ED-CB50-4646-B1A1-671AA655B39E}"/>
              </a:ext>
            </a:extLst>
          </p:cNvPr>
          <p:cNvSpPr/>
          <p:nvPr/>
        </p:nvSpPr>
        <p:spPr>
          <a:xfrm>
            <a:off x="607467" y="2031922"/>
            <a:ext cx="7929065" cy="1079655"/>
          </a:xfrm>
          <a:prstGeom prst="rect">
            <a:avLst/>
          </a:prstGeom>
        </p:spPr>
        <p:txBody>
          <a:bodyPr wrap="square">
            <a:spAutoFit/>
          </a:bodyPr>
          <a:lstStyle/>
          <a:p>
            <a:pPr algn="ctr">
              <a:lnSpc>
                <a:spcPct val="120000"/>
              </a:lnSpc>
            </a:pPr>
            <a:r>
              <a:rPr lang="zh-TW" altLang="en-US" sz="2800" b="1" dirty="0">
                <a:solidFill>
                  <a:srgbClr val="663300"/>
                </a:solidFill>
                <a:latin typeface="微軟正黑體" panose="020B0604030504040204" pitchFamily="34" charset="-120"/>
                <a:ea typeface="微軟正黑體" panose="020B0604030504040204" pitchFamily="34" charset="-120"/>
              </a:rPr>
              <a:t>人生其實和食物一樣，</a:t>
            </a:r>
            <a:endParaRPr lang="en-US" altLang="zh-TW" sz="2800" b="1" dirty="0">
              <a:solidFill>
                <a:srgbClr val="663300"/>
              </a:solidFill>
              <a:latin typeface="微軟正黑體" panose="020B0604030504040204" pitchFamily="34" charset="-120"/>
              <a:ea typeface="微軟正黑體" panose="020B0604030504040204" pitchFamily="34" charset="-120"/>
            </a:endParaRPr>
          </a:p>
          <a:p>
            <a:pPr algn="ctr">
              <a:lnSpc>
                <a:spcPct val="120000"/>
              </a:lnSpc>
            </a:pPr>
            <a:r>
              <a:rPr lang="zh-TW" altLang="en-US" sz="2800" b="1" dirty="0">
                <a:solidFill>
                  <a:srgbClr val="663300"/>
                </a:solidFill>
                <a:latin typeface="微軟正黑體" panose="020B0604030504040204" pitchFamily="34" charset="-120"/>
                <a:ea typeface="微軟正黑體" panose="020B0604030504040204" pitchFamily="34" charset="-120"/>
              </a:rPr>
              <a:t>也有很多不同的滋味。</a:t>
            </a:r>
          </a:p>
        </p:txBody>
      </p:sp>
      <p:sp>
        <p:nvSpPr>
          <p:cNvPr id="7" name="矩形 6">
            <a:extLst>
              <a:ext uri="{FF2B5EF4-FFF2-40B4-BE49-F238E27FC236}">
                <a16:creationId xmlns:a16="http://schemas.microsoft.com/office/drawing/2014/main" id="{F568C7EB-ED7F-4867-A6CF-AF25C5EC7F6A}"/>
              </a:ext>
            </a:extLst>
          </p:cNvPr>
          <p:cNvSpPr/>
          <p:nvPr/>
        </p:nvSpPr>
        <p:spPr>
          <a:xfrm>
            <a:off x="389209" y="1029782"/>
            <a:ext cx="8113032" cy="596125"/>
          </a:xfrm>
          <a:prstGeom prst="rect">
            <a:avLst/>
          </a:prstGeom>
        </p:spPr>
        <p:txBody>
          <a:bodyPr wrap="square">
            <a:spAutoFit/>
          </a:bodyPr>
          <a:lstStyle/>
          <a:p>
            <a:pPr algn="just">
              <a:lnSpc>
                <a:spcPct val="120000"/>
              </a:lnSpc>
            </a:pPr>
            <a:r>
              <a:rPr lang="zh-TW" altLang="en-US" sz="3000" dirty="0">
                <a:latin typeface="微軟正黑體" panose="020B0604030504040204" pitchFamily="34" charset="-120"/>
                <a:ea typeface="微軟正黑體" panose="020B0604030504040204" pitchFamily="34" charset="-120"/>
              </a:rPr>
              <a:t>酸甜苦辣鹹，你最喜歡的是什麼味道？</a:t>
            </a:r>
            <a:endParaRPr lang="en-US" altLang="zh-TW" sz="3000" dirty="0">
              <a:latin typeface="微軟正黑體" panose="020B0604030504040204" pitchFamily="34" charset="-120"/>
              <a:ea typeface="微軟正黑體" panose="020B0604030504040204" pitchFamily="34" charset="-120"/>
            </a:endParaRPr>
          </a:p>
        </p:txBody>
      </p:sp>
      <p:grpSp>
        <p:nvGrpSpPr>
          <p:cNvPr id="45" name="群組 44">
            <a:extLst>
              <a:ext uri="{FF2B5EF4-FFF2-40B4-BE49-F238E27FC236}">
                <a16:creationId xmlns:a16="http://schemas.microsoft.com/office/drawing/2014/main" id="{0200F7AE-4686-4630-BB5B-016C907B2ED6}"/>
              </a:ext>
            </a:extLst>
          </p:cNvPr>
          <p:cNvGrpSpPr/>
          <p:nvPr/>
        </p:nvGrpSpPr>
        <p:grpSpPr>
          <a:xfrm>
            <a:off x="596951" y="2418669"/>
            <a:ext cx="244532" cy="1044987"/>
            <a:chOff x="575525" y="2506754"/>
            <a:chExt cx="220992" cy="944391"/>
          </a:xfrm>
        </p:grpSpPr>
        <p:sp>
          <p:nvSpPr>
            <p:cNvPr id="38" name="手繪多邊形: 圖案 37">
              <a:extLst>
                <a:ext uri="{FF2B5EF4-FFF2-40B4-BE49-F238E27FC236}">
                  <a16:creationId xmlns:a16="http://schemas.microsoft.com/office/drawing/2014/main" id="{F6156AF2-0CF3-4172-84A2-7860CA229B76}"/>
                </a:ext>
              </a:extLst>
            </p:cNvPr>
            <p:cNvSpPr/>
            <p:nvPr/>
          </p:nvSpPr>
          <p:spPr>
            <a:xfrm rot="19151422">
              <a:off x="678106" y="2506754"/>
              <a:ext cx="118411" cy="944391"/>
            </a:xfrm>
            <a:custGeom>
              <a:avLst/>
              <a:gdLst>
                <a:gd name="connsiteX0" fmla="*/ 118411 w 118411"/>
                <a:gd name="connsiteY0" fmla="*/ 0 h 944391"/>
                <a:gd name="connsiteX1" fmla="*/ 118411 w 118411"/>
                <a:gd name="connsiteY1" fmla="*/ 944391 h 944391"/>
                <a:gd name="connsiteX2" fmla="*/ 0 w 118411"/>
                <a:gd name="connsiteY2" fmla="*/ 842146 h 944391"/>
                <a:gd name="connsiteX3" fmla="*/ 0 w 118411"/>
                <a:gd name="connsiteY3" fmla="*/ 137134 h 944391"/>
                <a:gd name="connsiteX4" fmla="*/ 118411 w 118411"/>
                <a:gd name="connsiteY4" fmla="*/ 0 h 944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11" h="944391">
                  <a:moveTo>
                    <a:pt x="118411" y="0"/>
                  </a:moveTo>
                  <a:lnTo>
                    <a:pt x="118411" y="944391"/>
                  </a:lnTo>
                  <a:lnTo>
                    <a:pt x="0" y="842146"/>
                  </a:lnTo>
                  <a:lnTo>
                    <a:pt x="0" y="137134"/>
                  </a:lnTo>
                  <a:lnTo>
                    <a:pt x="118411" y="0"/>
                  </a:lnTo>
                  <a:close/>
                </a:path>
              </a:pathLst>
            </a:cu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手繪多邊形: 圖案 36">
              <a:extLst>
                <a:ext uri="{FF2B5EF4-FFF2-40B4-BE49-F238E27FC236}">
                  <a16:creationId xmlns:a16="http://schemas.microsoft.com/office/drawing/2014/main" id="{82CC5EEB-3EF7-47DD-B3D2-D901A3EB0F47}"/>
                </a:ext>
              </a:extLst>
            </p:cNvPr>
            <p:cNvSpPr/>
            <p:nvPr/>
          </p:nvSpPr>
          <p:spPr>
            <a:xfrm rot="19151422">
              <a:off x="575525" y="2782521"/>
              <a:ext cx="118411" cy="630463"/>
            </a:xfrm>
            <a:custGeom>
              <a:avLst/>
              <a:gdLst>
                <a:gd name="connsiteX0" fmla="*/ 118411 w 118411"/>
                <a:gd name="connsiteY0" fmla="*/ 0 h 630463"/>
                <a:gd name="connsiteX1" fmla="*/ 118411 w 118411"/>
                <a:gd name="connsiteY1" fmla="*/ 630463 h 630463"/>
                <a:gd name="connsiteX2" fmla="*/ 0 w 118411"/>
                <a:gd name="connsiteY2" fmla="*/ 528219 h 630463"/>
                <a:gd name="connsiteX3" fmla="*/ 0 w 118411"/>
                <a:gd name="connsiteY3" fmla="*/ 137135 h 630463"/>
                <a:gd name="connsiteX4" fmla="*/ 118411 w 118411"/>
                <a:gd name="connsiteY4" fmla="*/ 0 h 6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11" h="630463">
                  <a:moveTo>
                    <a:pt x="118411" y="0"/>
                  </a:moveTo>
                  <a:lnTo>
                    <a:pt x="118411" y="630463"/>
                  </a:lnTo>
                  <a:lnTo>
                    <a:pt x="0" y="528219"/>
                  </a:lnTo>
                  <a:lnTo>
                    <a:pt x="0" y="137135"/>
                  </a:lnTo>
                  <a:lnTo>
                    <a:pt x="118411" y="0"/>
                  </a:lnTo>
                  <a:close/>
                </a:path>
              </a:pathLst>
            </a:cu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1" name="圖片 10" descr="一張含有 桌, 食物, 杯子, 坐 的圖片&#10;&#10;自動產生的描述">
            <a:extLst>
              <a:ext uri="{FF2B5EF4-FFF2-40B4-BE49-F238E27FC236}">
                <a16:creationId xmlns:a16="http://schemas.microsoft.com/office/drawing/2014/main" id="{3B59C8B3-6FD2-41CB-B7A0-C230378958D4}"/>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a:ext>
            </a:extLst>
          </a:blip>
          <a:stretch>
            <a:fillRect/>
          </a:stretch>
        </p:blipFill>
        <p:spPr>
          <a:xfrm>
            <a:off x="592511" y="1709082"/>
            <a:ext cx="1139002" cy="1376438"/>
          </a:xfrm>
          <a:prstGeom prst="rect">
            <a:avLst/>
          </a:prstGeom>
        </p:spPr>
      </p:pic>
      <p:pic>
        <p:nvPicPr>
          <p:cNvPr id="17" name="圖片 16">
            <a:extLst>
              <a:ext uri="{FF2B5EF4-FFF2-40B4-BE49-F238E27FC236}">
                <a16:creationId xmlns:a16="http://schemas.microsoft.com/office/drawing/2014/main" id="{26775ADC-9A5E-4A9B-AE7C-BBB61F920BB2}"/>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a:ext>
            </a:extLst>
          </a:blip>
          <a:srcRect/>
          <a:stretch/>
        </p:blipFill>
        <p:spPr>
          <a:xfrm>
            <a:off x="1345538" y="2238474"/>
            <a:ext cx="1163118" cy="1095225"/>
          </a:xfrm>
          <a:prstGeom prst="rect">
            <a:avLst/>
          </a:prstGeom>
        </p:spPr>
      </p:pic>
      <p:pic>
        <p:nvPicPr>
          <p:cNvPr id="9" name="圖片 8" descr="一張含有 盤, 食物, 桌, 室內 的圖片&#10;&#10;自動產生的描述">
            <a:extLst>
              <a:ext uri="{FF2B5EF4-FFF2-40B4-BE49-F238E27FC236}">
                <a16:creationId xmlns:a16="http://schemas.microsoft.com/office/drawing/2014/main" id="{187AF82A-9681-486C-8C84-E090F474A32A}"/>
              </a:ext>
            </a:extLst>
          </p:cNvPr>
          <p:cNvPicPr>
            <a:picLocks noChangeAspect="1"/>
          </p:cNvPicPr>
          <p:nvPr/>
        </p:nvPicPr>
        <p:blipFill>
          <a:blip r:embed="rId6" cstate="print">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a:ext>
            </a:extLst>
          </a:blip>
          <a:stretch>
            <a:fillRect/>
          </a:stretch>
        </p:blipFill>
        <p:spPr>
          <a:xfrm>
            <a:off x="6635345" y="2368630"/>
            <a:ext cx="1229252" cy="909645"/>
          </a:xfrm>
          <a:prstGeom prst="rect">
            <a:avLst/>
          </a:prstGeom>
        </p:spPr>
      </p:pic>
      <p:pic>
        <p:nvPicPr>
          <p:cNvPr id="43" name="圖片 42" descr="一張含有 飛行, 飛機, 空氣, 藍色 的圖片&#10;&#10;自動產生的描述">
            <a:extLst>
              <a:ext uri="{FF2B5EF4-FFF2-40B4-BE49-F238E27FC236}">
                <a16:creationId xmlns:a16="http://schemas.microsoft.com/office/drawing/2014/main" id="{49576FC1-343D-4EE7-9422-1D60F950ACDD}"/>
              </a:ext>
            </a:extLst>
          </p:cNvPr>
          <p:cNvPicPr>
            <a:picLocks noChangeAspect="1"/>
          </p:cNvPicPr>
          <p:nvPr/>
        </p:nvPicPr>
        <p:blipFill>
          <a:blip r:embed="rId8" cstate="print">
            <a:extLst>
              <a:ext uri="{BEBA8EAE-BF5A-486C-A8C5-ECC9F3942E4B}">
                <a14:imgProps xmlns:a14="http://schemas.microsoft.com/office/drawing/2010/main">
                  <a14:imgLayer r:embed="rId9">
                    <a14:imgEffect>
                      <a14:artisticMarker/>
                    </a14:imgEffect>
                  </a14:imgLayer>
                </a14:imgProps>
              </a:ext>
              <a:ext uri="{28A0092B-C50C-407E-A947-70E740481C1C}">
                <a14:useLocalDpi xmlns:a14="http://schemas.microsoft.com/office/drawing/2010/main"/>
              </a:ext>
            </a:extLst>
          </a:blip>
          <a:stretch>
            <a:fillRect/>
          </a:stretch>
        </p:blipFill>
        <p:spPr>
          <a:xfrm rot="4887046">
            <a:off x="7295075" y="2459881"/>
            <a:ext cx="807542" cy="598403"/>
          </a:xfrm>
          <a:prstGeom prst="rect">
            <a:avLst/>
          </a:prstGeom>
        </p:spPr>
      </p:pic>
      <p:grpSp>
        <p:nvGrpSpPr>
          <p:cNvPr id="46" name="群組 45">
            <a:extLst>
              <a:ext uri="{FF2B5EF4-FFF2-40B4-BE49-F238E27FC236}">
                <a16:creationId xmlns:a16="http://schemas.microsoft.com/office/drawing/2014/main" id="{38B0BC29-0C1A-4D79-9971-394822806BF8}"/>
              </a:ext>
            </a:extLst>
          </p:cNvPr>
          <p:cNvGrpSpPr/>
          <p:nvPr/>
        </p:nvGrpSpPr>
        <p:grpSpPr>
          <a:xfrm flipH="1" flipV="1">
            <a:off x="8457088" y="1672300"/>
            <a:ext cx="244532" cy="1044987"/>
            <a:chOff x="575525" y="2506754"/>
            <a:chExt cx="220992" cy="944391"/>
          </a:xfrm>
        </p:grpSpPr>
        <p:sp>
          <p:nvSpPr>
            <p:cNvPr id="47" name="手繪多邊形: 圖案 46">
              <a:extLst>
                <a:ext uri="{FF2B5EF4-FFF2-40B4-BE49-F238E27FC236}">
                  <a16:creationId xmlns:a16="http://schemas.microsoft.com/office/drawing/2014/main" id="{655DAFD8-DDD7-4626-9581-3CCA626360E7}"/>
                </a:ext>
              </a:extLst>
            </p:cNvPr>
            <p:cNvSpPr/>
            <p:nvPr/>
          </p:nvSpPr>
          <p:spPr>
            <a:xfrm rot="19151422">
              <a:off x="678106" y="2506754"/>
              <a:ext cx="118411" cy="944391"/>
            </a:xfrm>
            <a:custGeom>
              <a:avLst/>
              <a:gdLst>
                <a:gd name="connsiteX0" fmla="*/ 118411 w 118411"/>
                <a:gd name="connsiteY0" fmla="*/ 0 h 944391"/>
                <a:gd name="connsiteX1" fmla="*/ 118411 w 118411"/>
                <a:gd name="connsiteY1" fmla="*/ 944391 h 944391"/>
                <a:gd name="connsiteX2" fmla="*/ 0 w 118411"/>
                <a:gd name="connsiteY2" fmla="*/ 842146 h 944391"/>
                <a:gd name="connsiteX3" fmla="*/ 0 w 118411"/>
                <a:gd name="connsiteY3" fmla="*/ 137134 h 944391"/>
                <a:gd name="connsiteX4" fmla="*/ 118411 w 118411"/>
                <a:gd name="connsiteY4" fmla="*/ 0 h 944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11" h="944391">
                  <a:moveTo>
                    <a:pt x="118411" y="0"/>
                  </a:moveTo>
                  <a:lnTo>
                    <a:pt x="118411" y="944391"/>
                  </a:lnTo>
                  <a:lnTo>
                    <a:pt x="0" y="842146"/>
                  </a:lnTo>
                  <a:lnTo>
                    <a:pt x="0" y="137134"/>
                  </a:lnTo>
                  <a:lnTo>
                    <a:pt x="118411" y="0"/>
                  </a:lnTo>
                  <a:close/>
                </a:path>
              </a:pathLst>
            </a:cu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手繪多邊形: 圖案 47">
              <a:extLst>
                <a:ext uri="{FF2B5EF4-FFF2-40B4-BE49-F238E27FC236}">
                  <a16:creationId xmlns:a16="http://schemas.microsoft.com/office/drawing/2014/main" id="{5653AE67-9555-453E-BE54-87D8AD5B00A4}"/>
                </a:ext>
              </a:extLst>
            </p:cNvPr>
            <p:cNvSpPr/>
            <p:nvPr/>
          </p:nvSpPr>
          <p:spPr>
            <a:xfrm rot="19151422">
              <a:off x="575525" y="2782521"/>
              <a:ext cx="118411" cy="630463"/>
            </a:xfrm>
            <a:custGeom>
              <a:avLst/>
              <a:gdLst>
                <a:gd name="connsiteX0" fmla="*/ 118411 w 118411"/>
                <a:gd name="connsiteY0" fmla="*/ 0 h 630463"/>
                <a:gd name="connsiteX1" fmla="*/ 118411 w 118411"/>
                <a:gd name="connsiteY1" fmla="*/ 630463 h 630463"/>
                <a:gd name="connsiteX2" fmla="*/ 0 w 118411"/>
                <a:gd name="connsiteY2" fmla="*/ 528219 h 630463"/>
                <a:gd name="connsiteX3" fmla="*/ 0 w 118411"/>
                <a:gd name="connsiteY3" fmla="*/ 137135 h 630463"/>
                <a:gd name="connsiteX4" fmla="*/ 118411 w 118411"/>
                <a:gd name="connsiteY4" fmla="*/ 0 h 63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11" h="630463">
                  <a:moveTo>
                    <a:pt x="118411" y="0"/>
                  </a:moveTo>
                  <a:lnTo>
                    <a:pt x="118411" y="630463"/>
                  </a:lnTo>
                  <a:lnTo>
                    <a:pt x="0" y="528219"/>
                  </a:lnTo>
                  <a:lnTo>
                    <a:pt x="0" y="137135"/>
                  </a:lnTo>
                  <a:lnTo>
                    <a:pt x="118411" y="0"/>
                  </a:lnTo>
                  <a:close/>
                </a:path>
              </a:pathLst>
            </a:custGeom>
            <a:solidFill>
              <a:srgbClr val="F3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3" name="圖片 22" descr="一張含有 食物, 碗, 桌, 盤 的圖片&#10;&#10;自動產生的描述">
            <a:extLst>
              <a:ext uri="{FF2B5EF4-FFF2-40B4-BE49-F238E27FC236}">
                <a16:creationId xmlns:a16="http://schemas.microsoft.com/office/drawing/2014/main" id="{0F764A6B-CAB5-4893-A1F9-E8F9C258AE19}"/>
              </a:ext>
            </a:extLst>
          </p:cNvPr>
          <p:cNvPicPr>
            <a:picLocks noChangeAspect="1"/>
          </p:cNvPicPr>
          <p:nvPr/>
        </p:nvPicPr>
        <p:blipFill>
          <a:blip r:embed="rId10" cstate="print">
            <a:extLst>
              <a:ext uri="{BEBA8EAE-BF5A-486C-A8C5-ECC9F3942E4B}">
                <a14:imgProps xmlns:a14="http://schemas.microsoft.com/office/drawing/2010/main">
                  <a14:imgLayer r:embed="rId11">
                    <a14:imgEffect>
                      <a14:artisticMarker/>
                    </a14:imgEffect>
                  </a14:imgLayer>
                </a14:imgProps>
              </a:ext>
              <a:ext uri="{28A0092B-C50C-407E-A947-70E740481C1C}">
                <a14:useLocalDpi xmlns:a14="http://schemas.microsoft.com/office/drawing/2010/main"/>
              </a:ext>
            </a:extLst>
          </a:blip>
          <a:stretch>
            <a:fillRect/>
          </a:stretch>
        </p:blipFill>
        <p:spPr>
          <a:xfrm>
            <a:off x="7611371" y="1805111"/>
            <a:ext cx="1059099" cy="1059098"/>
          </a:xfrm>
          <a:prstGeom prst="rect">
            <a:avLst/>
          </a:prstGeom>
        </p:spPr>
      </p:pic>
    </p:spTree>
    <p:extLst>
      <p:ext uri="{BB962C8B-B14F-4D97-AF65-F5344CB8AC3E}">
        <p14:creationId xmlns:p14="http://schemas.microsoft.com/office/powerpoint/2010/main" val="1708967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「天下的喫到底都是一個樣的，不過是一根舌頭九樣味。」那時我年方十歲，不喜讀書，從來就在廚房竄進竄出，我只知酸甜苦辣鹹澀腥沖八味，至於第九味，</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第二段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5978E107-5144-46CD-81C9-E4ECCEA61D88}"/>
              </a:ext>
            </a:extLst>
          </p:cNvPr>
          <p:cNvSpPr txBox="1">
            <a:spLocks noChangeArrowheads="1"/>
          </p:cNvSpPr>
          <p:nvPr/>
        </p:nvSpPr>
        <p:spPr bwMode="auto">
          <a:xfrm>
            <a:off x="4397923" y="3876527"/>
            <a:ext cx="35508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點題「第九味」，但使用懸宕手法而未言其詳</a:t>
            </a:r>
          </a:p>
        </p:txBody>
      </p:sp>
      <p:cxnSp>
        <p:nvCxnSpPr>
          <p:cNvPr id="14" name="直線接點 13">
            <a:extLst>
              <a:ext uri="{FF2B5EF4-FFF2-40B4-BE49-F238E27FC236}">
                <a16:creationId xmlns:a16="http://schemas.microsoft.com/office/drawing/2014/main" id="{F00BC615-0EB2-4DE3-BE1F-BF355652C009}"/>
              </a:ext>
            </a:extLst>
          </p:cNvPr>
          <p:cNvCxnSpPr>
            <a:cxnSpLocks/>
          </p:cNvCxnSpPr>
          <p:nvPr/>
        </p:nvCxnSpPr>
        <p:spPr>
          <a:xfrm>
            <a:off x="2914590" y="4582129"/>
            <a:ext cx="119682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D4E174E1-1D42-4685-824B-A9687FFAE4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14590" y="4654137"/>
            <a:ext cx="609550" cy="298679"/>
          </a:xfrm>
          <a:prstGeom prst="rect">
            <a:avLst/>
          </a:prstGeom>
        </p:spPr>
      </p:pic>
      <p:sp>
        <p:nvSpPr>
          <p:cNvPr id="3" name="矩形 2">
            <a:extLst>
              <a:ext uri="{FF2B5EF4-FFF2-40B4-BE49-F238E27FC236}">
                <a16:creationId xmlns:a16="http://schemas.microsoft.com/office/drawing/2014/main" id="{56008ABA-8681-4E6C-8AC4-DA29C0DF36EB}"/>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P.15</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4" name="文本框 328">
            <a:hlinkClick r:id="rId5" action="ppaction://hlinksldjump"/>
            <a:extLst>
              <a:ext uri="{FF2B5EF4-FFF2-40B4-BE49-F238E27FC236}">
                <a16:creationId xmlns:a16="http://schemas.microsoft.com/office/drawing/2014/main" id="{72C7CC5A-4F97-4739-9331-45F2E1505233}"/>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5" name="文本框 328">
            <a:hlinkClick r:id="rId6" action="ppaction://hlinksldjump"/>
            <a:extLst>
              <a:ext uri="{FF2B5EF4-FFF2-40B4-BE49-F238E27FC236}">
                <a16:creationId xmlns:a16="http://schemas.microsoft.com/office/drawing/2014/main" id="{CA8F8638-82EB-4314-AD16-8273A405DABF}"/>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6" name="文本框 328">
            <a:hlinkClick r:id="rId7" action="ppaction://hlinksldjump"/>
            <a:extLst>
              <a:ext uri="{FF2B5EF4-FFF2-40B4-BE49-F238E27FC236}">
                <a16:creationId xmlns:a16="http://schemas.microsoft.com/office/drawing/2014/main" id="{CEA10D9C-CA25-4A2C-9D4E-CCA1C8D741A3}"/>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7" name="文本框 328">
            <a:hlinkClick r:id="rId7" action="ppaction://hlinksldjump"/>
            <a:extLst>
              <a:ext uri="{FF2B5EF4-FFF2-40B4-BE49-F238E27FC236}">
                <a16:creationId xmlns:a16="http://schemas.microsoft.com/office/drawing/2014/main" id="{480623C3-C73D-40BE-A47E-E6CDF12D48EC}"/>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3897957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3"/>
                                        </p:tgtEl>
                                      </p:cBhvr>
                                    </p:animEffect>
                                    <p:set>
                                      <p:cBhvr>
                                        <p:cTn id="18"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p:bldP spid="13"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340544"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曾先生說：「小子你才幾歲就想嘗遍天下，滾你的蛋去。」據父親說，曾先生是花了大錢請了人物套交情才聘來的，否則當時「健樂園」怎能高過「新愛群」一個級等呢？花錢請人來光喫而不做事，我怎麼看都是不合算的。</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第二段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cxnSp>
        <p:nvCxnSpPr>
          <p:cNvPr id="12" name="直線接點 11">
            <a:extLst>
              <a:ext uri="{FF2B5EF4-FFF2-40B4-BE49-F238E27FC236}">
                <a16:creationId xmlns:a16="http://schemas.microsoft.com/office/drawing/2014/main" id="{B0262679-C2F3-4546-A500-9C31E9CCA155}"/>
              </a:ext>
            </a:extLst>
          </p:cNvPr>
          <p:cNvCxnSpPr>
            <a:cxnSpLocks/>
          </p:cNvCxnSpPr>
          <p:nvPr/>
        </p:nvCxnSpPr>
        <p:spPr>
          <a:xfrm>
            <a:off x="6578809" y="3822435"/>
            <a:ext cx="2004082"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圖片 12">
            <a:hlinkClick r:id="rId4" action="ppaction://hlinksldjump"/>
            <a:extLst>
              <a:ext uri="{FF2B5EF4-FFF2-40B4-BE49-F238E27FC236}">
                <a16:creationId xmlns:a16="http://schemas.microsoft.com/office/drawing/2014/main" id="{777704C8-9417-4050-8A63-E1F1073B936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78809" y="3853189"/>
            <a:ext cx="609550" cy="298679"/>
          </a:xfrm>
          <a:prstGeom prst="rect">
            <a:avLst/>
          </a:prstGeom>
        </p:spPr>
      </p:pic>
      <p:cxnSp>
        <p:nvCxnSpPr>
          <p:cNvPr id="14" name="直線接點 13">
            <a:extLst>
              <a:ext uri="{FF2B5EF4-FFF2-40B4-BE49-F238E27FC236}">
                <a16:creationId xmlns:a16="http://schemas.microsoft.com/office/drawing/2014/main" id="{CDBFD568-3741-42CD-AED5-29CBA95A21FC}"/>
              </a:ext>
            </a:extLst>
          </p:cNvPr>
          <p:cNvCxnSpPr>
            <a:cxnSpLocks/>
          </p:cNvCxnSpPr>
          <p:nvPr/>
        </p:nvCxnSpPr>
        <p:spPr>
          <a:xfrm>
            <a:off x="480907" y="4563323"/>
            <a:ext cx="24480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4882A1CD-6112-4E51-98A4-B7B1E2D8C455}"/>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P.15</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6914E273-7D22-41C9-ACCC-C5B7AD6B9FE0}"/>
              </a:ext>
            </a:extLst>
          </p:cNvPr>
          <p:cNvSpPr/>
          <p:nvPr/>
        </p:nvSpPr>
        <p:spPr>
          <a:xfrm>
            <a:off x="7620001" y="0"/>
            <a:ext cx="1524000"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P.15~P.16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35" name="文本框 328">
            <a:hlinkClick r:id="rId6" action="ppaction://hlinksldjump"/>
            <a:extLst>
              <a:ext uri="{FF2B5EF4-FFF2-40B4-BE49-F238E27FC236}">
                <a16:creationId xmlns:a16="http://schemas.microsoft.com/office/drawing/2014/main" id="{D4922D87-6E27-4F4E-A8D9-75A640843AB5}"/>
              </a:ext>
            </a:extLst>
          </p:cNvPr>
          <p:cNvSpPr txBox="1"/>
          <p:nvPr/>
        </p:nvSpPr>
        <p:spPr>
          <a:xfrm>
            <a:off x="4527831"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37" name="文本框 328">
            <a:hlinkClick r:id="rId7" action="ppaction://hlinksldjump"/>
            <a:extLst>
              <a:ext uri="{FF2B5EF4-FFF2-40B4-BE49-F238E27FC236}">
                <a16:creationId xmlns:a16="http://schemas.microsoft.com/office/drawing/2014/main" id="{BAC2D12A-4359-43CE-B3A5-ACCE37AC420B}"/>
              </a:ext>
            </a:extLst>
          </p:cNvPr>
          <p:cNvSpPr txBox="1"/>
          <p:nvPr/>
        </p:nvSpPr>
        <p:spPr>
          <a:xfrm>
            <a:off x="5197026"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39" name="文本框 328">
            <a:hlinkClick r:id="rId8" action="ppaction://hlinksldjump"/>
            <a:extLst>
              <a:ext uri="{FF2B5EF4-FFF2-40B4-BE49-F238E27FC236}">
                <a16:creationId xmlns:a16="http://schemas.microsoft.com/office/drawing/2014/main" id="{164FCAF5-6350-4046-83FA-576784F86D08}"/>
              </a:ext>
            </a:extLst>
          </p:cNvPr>
          <p:cNvSpPr txBox="1"/>
          <p:nvPr/>
        </p:nvSpPr>
        <p:spPr>
          <a:xfrm>
            <a:off x="5866221"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41" name="文本框 328">
            <a:hlinkClick r:id="rId8" action="ppaction://hlinksldjump"/>
            <a:extLst>
              <a:ext uri="{FF2B5EF4-FFF2-40B4-BE49-F238E27FC236}">
                <a16:creationId xmlns:a16="http://schemas.microsoft.com/office/drawing/2014/main" id="{BA035F2C-CB92-4FCC-A998-543CE0D47B9E}"/>
              </a:ext>
            </a:extLst>
          </p:cNvPr>
          <p:cNvSpPr txBox="1"/>
          <p:nvPr/>
        </p:nvSpPr>
        <p:spPr>
          <a:xfrm>
            <a:off x="6535416"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4028565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F2960523-5BAC-4414-AB69-59521241704D}"/>
              </a:ext>
            </a:extLst>
          </p:cNvPr>
          <p:cNvSpPr txBox="1"/>
          <p:nvPr/>
        </p:nvSpPr>
        <p:spPr>
          <a:xfrm>
            <a:off x="311768" y="358446"/>
            <a:ext cx="8338489" cy="990015"/>
          </a:xfrm>
          <a:prstGeom prst="rect">
            <a:avLst/>
          </a:prstGeom>
          <a:noFill/>
        </p:spPr>
        <p:txBody>
          <a:bodyPr vert="horz" wrap="square" rtlCol="0" anchor="t">
            <a:spAutoFit/>
          </a:bodyPr>
          <a:lstStyle/>
          <a:p>
            <a:pPr algn="just">
              <a:lnSpc>
                <a:spcPts val="3500"/>
              </a:lnSpc>
            </a:pPr>
            <a:r>
              <a:rPr lang="zh-TW" altLang="en-US" sz="3000" b="1" spc="400" dirty="0">
                <a:latin typeface="標楷體" panose="03000509000000000000" pitchFamily="65" charset="-120"/>
                <a:ea typeface="標楷體" panose="03000509000000000000" pitchFamily="65" charset="-120"/>
              </a:rPr>
              <a:t>花錢請人來光喫而不做事，我怎麼看都是不合算的</a:t>
            </a:r>
          </a:p>
        </p:txBody>
      </p:sp>
      <p:sp>
        <p:nvSpPr>
          <p:cNvPr id="26" name="文字方塊 25">
            <a:extLst>
              <a:ext uri="{FF2B5EF4-FFF2-40B4-BE49-F238E27FC236}">
                <a16:creationId xmlns:a16="http://schemas.microsoft.com/office/drawing/2014/main" id="{9977E69C-F720-4E4C-BCD6-7772D2BF42EF}"/>
              </a:ext>
            </a:extLst>
          </p:cNvPr>
          <p:cNvSpPr txBox="1">
            <a:spLocks noChangeArrowheads="1"/>
          </p:cNvSpPr>
          <p:nvPr/>
        </p:nvSpPr>
        <p:spPr bwMode="auto">
          <a:xfrm>
            <a:off x="311768" y="1348461"/>
            <a:ext cx="8669672" cy="15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TW" altLang="en-US" sz="2800" dirty="0">
                <a:solidFill>
                  <a:srgbClr val="006600"/>
                </a:solidFill>
                <a:latin typeface="微軟正黑體" panose="020B0604030504040204" pitchFamily="34" charset="-120"/>
                <a:ea typeface="微軟正黑體" panose="020B0604030504040204" pitchFamily="34" charset="-120"/>
              </a:rPr>
              <a:t>描寫曾先生的工作內容「光喫而不做事」，此為「先抑後揚」的寫法，為後文曾先生的獨特見解和崇高地位作鋪陳</a:t>
            </a:r>
          </a:p>
        </p:txBody>
      </p:sp>
      <p:sp>
        <p:nvSpPr>
          <p:cNvPr id="27" name="文本框 328">
            <a:hlinkClick r:id="rId3" action="ppaction://hlinksldjump"/>
            <a:extLst>
              <a:ext uri="{FF2B5EF4-FFF2-40B4-BE49-F238E27FC236}">
                <a16:creationId xmlns:a16="http://schemas.microsoft.com/office/drawing/2014/main" id="{FE6017ED-7548-4DFE-BD7D-575594947073}"/>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3204152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介紹曾先生與一般廚師不同之處。</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第二段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565822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1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由稱呼、樣貌、穿著</a:t>
            </a:r>
            <a:r>
              <a:rPr lang="zh-TW" altLang="en-US" sz="2800" b="0" dirty="0" smtClean="0"/>
              <a:t>、氣質</a:t>
            </a:r>
            <a:r>
              <a:rPr lang="zh-TW" altLang="en-US" sz="2800" b="0" dirty="0"/>
              <a:t>、工作、身價來</a:t>
            </a:r>
            <a:r>
              <a:rPr lang="zh-TW" altLang="en-US" sz="2800" b="0" dirty="0" smtClean="0"/>
              <a:t>區分</a:t>
            </a:r>
            <a:r>
              <a:rPr lang="zh-TW" altLang="en-US" sz="2800" b="0" dirty="0"/>
              <a:t>曾先生與其他廚師</a:t>
            </a:r>
            <a:r>
              <a:rPr lang="zh-TW" altLang="en-US" sz="2800" b="0" dirty="0" smtClean="0"/>
              <a:t>的不同</a:t>
            </a:r>
            <a:r>
              <a:rPr lang="zh-TW" altLang="en-US" sz="2800" b="0" dirty="0"/>
              <a:t>，曾先生比其他</a:t>
            </a:r>
            <a:r>
              <a:rPr lang="zh-TW" altLang="en-US" sz="2800" b="0" dirty="0" smtClean="0"/>
              <a:t>廚師</a:t>
            </a:r>
            <a:r>
              <a:rPr lang="zh-TW" altLang="en-US" sz="2800" b="0" dirty="0"/>
              <a:t>受到尊敬。更由</a:t>
            </a:r>
            <a:r>
              <a:rPr lang="zh-TW" altLang="en-US" sz="2800" b="0" dirty="0" smtClean="0"/>
              <a:t>孩童的</a:t>
            </a:r>
            <a:r>
              <a:rPr lang="zh-TW" altLang="en-US" sz="2800" b="0" dirty="0"/>
              <a:t>角度看到曾先生不</a:t>
            </a:r>
            <a:r>
              <a:rPr lang="zh-TW" altLang="en-US" sz="2800" b="0" dirty="0" smtClean="0"/>
              <a:t>用作</a:t>
            </a:r>
            <a:r>
              <a:rPr lang="zh-TW" altLang="en-US" sz="2800" b="0" dirty="0"/>
              <a:t>菜，只嘗菜，認為</a:t>
            </a:r>
            <a:r>
              <a:rPr lang="zh-TW" altLang="en-US" sz="2800" b="0" dirty="0" smtClean="0"/>
              <a:t>雇人</a:t>
            </a:r>
            <a:r>
              <a:rPr lang="zh-TW" altLang="en-US" sz="2800" b="0" dirty="0"/>
              <a:t>來吃菜的舉動不</a:t>
            </a:r>
            <a:r>
              <a:rPr lang="zh-TW" altLang="en-US" sz="2800" b="0" dirty="0" smtClean="0"/>
              <a:t>划算</a:t>
            </a:r>
            <a:r>
              <a:rPr lang="zh-TW" altLang="en-US" sz="2800" b="0" dirty="0"/>
              <a:t>，更凸顯出曾先生</a:t>
            </a:r>
            <a:r>
              <a:rPr lang="zh-TW" altLang="en-US" sz="2800" b="0" dirty="0" smtClean="0"/>
              <a:t>身分</a:t>
            </a:r>
            <a:r>
              <a:rPr lang="zh-TW" altLang="en-US" sz="2800" b="0" dirty="0"/>
              <a:t>之高。</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第二段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14" name="文本框 328">
            <a:hlinkClick r:id="rId3" action="ppaction://hlinksldjump"/>
            <a:extLst>
              <a:ext uri="{FF2B5EF4-FFF2-40B4-BE49-F238E27FC236}">
                <a16:creationId xmlns:a16="http://schemas.microsoft.com/office/drawing/2014/main" id="{C8343262-5F66-45EB-BBAC-D4BC133E02B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3735260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作者筆下的大廚曾先生與</a:t>
            </a:r>
            <a:r>
              <a:rPr lang="zh-TW" altLang="en-US" sz="2800" b="0" dirty="0" smtClean="0"/>
              <a:t>一般廚師</a:t>
            </a:r>
            <a:r>
              <a:rPr lang="zh-TW" altLang="en-US" sz="2800" b="0" dirty="0"/>
              <a:t>有何不同？</a:t>
            </a:r>
          </a:p>
        </p:txBody>
      </p:sp>
      <p:sp>
        <p:nvSpPr>
          <p:cNvPr id="10" name="文字方塊 9">
            <a:extLst>
              <a:ext uri="{FF2B5EF4-FFF2-40B4-BE49-F238E27FC236}">
                <a16:creationId xmlns:a16="http://schemas.microsoft.com/office/drawing/2014/main" id="{FE06CBA1-FCDE-44CB-AE35-C3E2D48FD283}"/>
              </a:ext>
            </a:extLst>
          </p:cNvPr>
          <p:cNvSpPr txBox="1">
            <a:spLocks noChangeArrowheads="1"/>
          </p:cNvSpPr>
          <p:nvPr/>
        </p:nvSpPr>
        <p:spPr bwMode="auto">
          <a:xfrm>
            <a:off x="369193" y="957970"/>
            <a:ext cx="8477289" cy="31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marL="288000" indent="-288000">
              <a:lnSpc>
                <a:spcPct val="120000"/>
              </a:lnSpc>
              <a:buFont typeface="+mj-lt"/>
              <a:buAutoNum type="arabicPeriod"/>
            </a:pPr>
            <a:r>
              <a:rPr lang="zh-TW" altLang="en-US" sz="2800" b="0" spc="-100" dirty="0">
                <a:solidFill>
                  <a:srgbClr val="FF0000"/>
                </a:solidFill>
              </a:rPr>
              <a:t>稱呼：大家稱呼他為「先生」以表示尊敬，與一般以廚師的姓稱呼其為某廚有別。</a:t>
            </a:r>
            <a:endParaRPr lang="en-US" altLang="zh-TW" sz="2800" b="0" spc="-100" dirty="0">
              <a:solidFill>
                <a:srgbClr val="FF0000"/>
              </a:solidFill>
            </a:endParaRPr>
          </a:p>
          <a:p>
            <a:pPr marL="288000" indent="-288000">
              <a:lnSpc>
                <a:spcPct val="120000"/>
              </a:lnSpc>
              <a:buFont typeface="+mj-lt"/>
              <a:buAutoNum type="arabicPeriod"/>
            </a:pPr>
            <a:r>
              <a:rPr lang="zh-TW" altLang="en-US" sz="2800" b="0" spc="-100" dirty="0">
                <a:solidFill>
                  <a:srgbClr val="FF0000"/>
                </a:solidFill>
              </a:rPr>
              <a:t>穿著：不穿廚師的圍裙而穿斜衫、長袍，外表乾乾淨淨，沒有沾染到廚房的油煙。</a:t>
            </a:r>
            <a:endParaRPr lang="en-US" altLang="zh-TW" sz="2800" b="0" spc="-100" dirty="0">
              <a:solidFill>
                <a:srgbClr val="FF0000"/>
              </a:solidFill>
            </a:endParaRPr>
          </a:p>
          <a:p>
            <a:pPr marL="288000" indent="-288000">
              <a:lnSpc>
                <a:spcPct val="120000"/>
              </a:lnSpc>
              <a:buFont typeface="+mj-lt"/>
              <a:buAutoNum type="arabicPeriod"/>
            </a:pPr>
            <a:r>
              <a:rPr lang="zh-TW" altLang="en-US" sz="2800" b="0" spc="-100" dirty="0">
                <a:solidFill>
                  <a:srgbClr val="FF0000"/>
                </a:solidFill>
              </a:rPr>
              <a:t>氣質：一臉清癯貌，眼神凜然，比起廚師，他更像畫家、詩人、教授，氣質高雅。</a:t>
            </a:r>
          </a:p>
        </p:txBody>
      </p:sp>
      <p:sp>
        <p:nvSpPr>
          <p:cNvPr id="16" name="文本框 328">
            <a:hlinkClick r:id="rId2"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1" name="文本框 328">
            <a:hlinkClick r:id="rId3" action="ppaction://hlinksldjump"/>
            <a:extLst>
              <a:ext uri="{FF2B5EF4-FFF2-40B4-BE49-F238E27FC236}">
                <a16:creationId xmlns:a16="http://schemas.microsoft.com/office/drawing/2014/main" id="{1367F799-6BE8-404B-B08C-C2CC0196E1DC}"/>
              </a:ext>
            </a:extLst>
          </p:cNvPr>
          <p:cNvSpPr txBox="1"/>
          <p:nvPr/>
        </p:nvSpPr>
        <p:spPr>
          <a:xfrm>
            <a:off x="460712" y="115613"/>
            <a:ext cx="1896407"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6【</a:t>
            </a:r>
            <a:r>
              <a:rPr lang="zh-TW" altLang="en-US" dirty="0"/>
              <a:t>閱讀檢測</a:t>
            </a:r>
            <a:r>
              <a:rPr lang="en-US" altLang="zh-TW" dirty="0"/>
              <a:t>】</a:t>
            </a:r>
            <a:endParaRPr lang="zh-CN" altLang="en-US" dirty="0"/>
          </a:p>
        </p:txBody>
      </p:sp>
      <p:sp>
        <p:nvSpPr>
          <p:cNvPr id="2" name="箭號: 向右 5">
            <a:hlinkClick r:id="rId4" action="ppaction://hlinksldjump"/>
            <a:extLst>
              <a:ext uri="{FF2B5EF4-FFF2-40B4-BE49-F238E27FC236}">
                <a16:creationId xmlns:a16="http://schemas.microsoft.com/office/drawing/2014/main" id="{51132CD9-1B53-4E37-A68C-AD6B49E093CF}"/>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箭號: 向右 6">
            <a:extLst>
              <a:ext uri="{FF2B5EF4-FFF2-40B4-BE49-F238E27FC236}">
                <a16:creationId xmlns:a16="http://schemas.microsoft.com/office/drawing/2014/main" id="{68BF9240-B23E-4F85-9939-886BAA667A58}"/>
              </a:ext>
            </a:extLst>
          </p:cNvPr>
          <p:cNvSpPr/>
          <p:nvPr/>
        </p:nvSpPr>
        <p:spPr>
          <a:xfrm flipH="1">
            <a:off x="7505656"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14036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作者筆下的大廚曾先生與</a:t>
            </a:r>
            <a:r>
              <a:rPr lang="zh-TW" altLang="en-US" sz="2800" b="0" dirty="0" smtClean="0"/>
              <a:t>一般廚師</a:t>
            </a:r>
            <a:r>
              <a:rPr lang="zh-TW" altLang="en-US" sz="2800" b="0" dirty="0"/>
              <a:t>有何不同？</a:t>
            </a:r>
          </a:p>
        </p:txBody>
      </p:sp>
      <p:sp>
        <p:nvSpPr>
          <p:cNvPr id="10" name="文字方塊 9">
            <a:extLst>
              <a:ext uri="{FF2B5EF4-FFF2-40B4-BE49-F238E27FC236}">
                <a16:creationId xmlns:a16="http://schemas.microsoft.com/office/drawing/2014/main" id="{FE06CBA1-FCDE-44CB-AE35-C3E2D48FD283}"/>
              </a:ext>
            </a:extLst>
          </p:cNvPr>
          <p:cNvSpPr txBox="1">
            <a:spLocks noChangeArrowheads="1"/>
          </p:cNvSpPr>
          <p:nvPr/>
        </p:nvSpPr>
        <p:spPr bwMode="auto">
          <a:xfrm>
            <a:off x="369193" y="957970"/>
            <a:ext cx="8477289" cy="21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marL="288000" indent="-288000">
              <a:lnSpc>
                <a:spcPct val="120000"/>
              </a:lnSpc>
              <a:buFont typeface="+mj-lt"/>
              <a:buAutoNum type="arabicPeriod" startAt="4"/>
            </a:pPr>
            <a:r>
              <a:rPr lang="zh-TW" altLang="en-US" sz="2800" b="0" spc="-100" dirty="0">
                <a:solidFill>
                  <a:srgbClr val="FF0000"/>
                </a:solidFill>
              </a:rPr>
              <a:t>工作：不需要作菜，只負責試菜，廚房再怎麼忙他都不用動手，只悠閒地看報紙。</a:t>
            </a:r>
          </a:p>
          <a:p>
            <a:pPr marL="288000" indent="-288000">
              <a:lnSpc>
                <a:spcPct val="120000"/>
              </a:lnSpc>
              <a:buFont typeface="+mj-lt"/>
              <a:buAutoNum type="arabicPeriod" startAt="4"/>
            </a:pPr>
            <a:r>
              <a:rPr lang="zh-TW" altLang="en-US" sz="2800" b="0" spc="-100" dirty="0">
                <a:solidFill>
                  <a:srgbClr val="FF0000"/>
                </a:solidFill>
              </a:rPr>
              <a:t>身價：作者的父親花大錢，還套交情，才請得曾先生來餐廳裡當大廚，身價不菲。</a:t>
            </a:r>
          </a:p>
        </p:txBody>
      </p:sp>
      <p:sp>
        <p:nvSpPr>
          <p:cNvPr id="16" name="文本框 328">
            <a:hlinkClick r:id="rId2"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2" name="文本框 328">
            <a:hlinkClick r:id="rId3" action="ppaction://hlinksldjump"/>
            <a:extLst>
              <a:ext uri="{FF2B5EF4-FFF2-40B4-BE49-F238E27FC236}">
                <a16:creationId xmlns:a16="http://schemas.microsoft.com/office/drawing/2014/main" id="{A0454E61-A627-4F26-A69E-EF60CBD4EB1A}"/>
              </a:ext>
            </a:extLst>
          </p:cNvPr>
          <p:cNvSpPr txBox="1"/>
          <p:nvPr/>
        </p:nvSpPr>
        <p:spPr>
          <a:xfrm>
            <a:off x="8015295" y="115613"/>
            <a:ext cx="595035" cy="279767"/>
          </a:xfrm>
          <a:prstGeom prst="rect">
            <a:avLst/>
          </a:prstGeom>
          <a:solidFill>
            <a:srgbClr val="C68748"/>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
        <p:nvSpPr>
          <p:cNvPr id="2" name="文本框 328">
            <a:hlinkClick r:id="rId4" action="ppaction://hlinksldjump"/>
            <a:extLst>
              <a:ext uri="{FF2B5EF4-FFF2-40B4-BE49-F238E27FC236}">
                <a16:creationId xmlns:a16="http://schemas.microsoft.com/office/drawing/2014/main" id="{A8DF6A1D-81BB-4CD6-B44D-0A15B11C4250}"/>
              </a:ext>
            </a:extLst>
          </p:cNvPr>
          <p:cNvSpPr txBox="1"/>
          <p:nvPr/>
        </p:nvSpPr>
        <p:spPr>
          <a:xfrm>
            <a:off x="460712" y="115613"/>
            <a:ext cx="1896407"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6【</a:t>
            </a:r>
            <a:r>
              <a:rPr lang="zh-TW" altLang="en-US" dirty="0"/>
              <a:t>閱讀檢測</a:t>
            </a:r>
            <a:r>
              <a:rPr lang="en-US" altLang="zh-TW" dirty="0"/>
              <a:t>】</a:t>
            </a:r>
            <a:endParaRPr lang="zh-CN" altLang="en-US" dirty="0"/>
          </a:p>
        </p:txBody>
      </p:sp>
      <p:sp>
        <p:nvSpPr>
          <p:cNvPr id="3" name="箭號: 向右 5">
            <a:extLst>
              <a:ext uri="{FF2B5EF4-FFF2-40B4-BE49-F238E27FC236}">
                <a16:creationId xmlns:a16="http://schemas.microsoft.com/office/drawing/2014/main" id="{28F0991D-CDC4-446E-B39F-A207DBD9FBB6}"/>
              </a:ext>
            </a:extLst>
          </p:cNvPr>
          <p:cNvSpPr/>
          <p:nvPr/>
        </p:nvSpPr>
        <p:spPr>
          <a:xfrm>
            <a:off x="7913009"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箭號: 向右 6">
            <a:hlinkClick r:id="rId4" action="ppaction://hlinksldjump"/>
            <a:extLst>
              <a:ext uri="{FF2B5EF4-FFF2-40B4-BE49-F238E27FC236}">
                <a16:creationId xmlns:a16="http://schemas.microsoft.com/office/drawing/2014/main" id="{790725D3-EFB9-4FA8-9183-5ACC4479FEF6}"/>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73184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340544"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　　我從小命好，有得喫。</a:t>
            </a:r>
          </a:p>
          <a:p>
            <a:pPr algn="just">
              <a:lnSpc>
                <a:spcPct val="150000"/>
              </a:lnSpc>
            </a:pPr>
            <a:r>
              <a:rPr lang="zh-TW" altLang="en-US" sz="3200" dirty="0">
                <a:latin typeface="標楷體" panose="03000509000000000000" pitchFamily="65" charset="-120"/>
                <a:ea typeface="標楷體" panose="03000509000000000000" pitchFamily="65" charset="-120"/>
              </a:rPr>
              <a:t>　　母親的手藝絕佳，比如包粽子吧！不過就是醬油糯米加豬肉，我小學莊老師的婆婆就是一口氣多喫了兩個送去醫院的，老師打電話來問祕訣，母親想了半天，說：</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第三段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 name="文本框 328">
            <a:hlinkClick r:id="rId4" action="ppaction://hlinksldjump"/>
            <a:extLst>
              <a:ext uri="{FF2B5EF4-FFF2-40B4-BE49-F238E27FC236}">
                <a16:creationId xmlns:a16="http://schemas.microsoft.com/office/drawing/2014/main" id="{836C14CD-6DA8-4060-A658-C1C9CF5301EE}"/>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3" name="文本框 328">
            <a:hlinkClick r:id="rId5" action="ppaction://hlinksldjump"/>
            <a:extLst>
              <a:ext uri="{FF2B5EF4-FFF2-40B4-BE49-F238E27FC236}">
                <a16:creationId xmlns:a16="http://schemas.microsoft.com/office/drawing/2014/main" id="{CFA2F9EE-304C-4B7E-94E2-C9C50C8BC04A}"/>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4" name="文本框 328">
            <a:hlinkClick r:id="rId6" action="ppaction://hlinksldjump"/>
            <a:extLst>
              <a:ext uri="{FF2B5EF4-FFF2-40B4-BE49-F238E27FC236}">
                <a16:creationId xmlns:a16="http://schemas.microsoft.com/office/drawing/2014/main" id="{FE6E4156-54BA-4C6B-8DEA-4858BFA22E01}"/>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5" name="文本框 328">
            <a:hlinkClick r:id="rId6" action="ppaction://hlinksldjump"/>
            <a:extLst>
              <a:ext uri="{FF2B5EF4-FFF2-40B4-BE49-F238E27FC236}">
                <a16:creationId xmlns:a16="http://schemas.microsoft.com/office/drawing/2014/main" id="{99096CAD-0CA2-48C4-B0B4-385D1195976E}"/>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413835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340544"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竹葉兩張要一青一黃，醬油須拌勻，豬肉不可太肥太瘦，蒸完要瀝乾</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如果這也算「祕訣」。</a:t>
            </a:r>
          </a:p>
          <a:p>
            <a:pPr algn="just">
              <a:lnSpc>
                <a:spcPct val="150000"/>
              </a:lnSpc>
            </a:pPr>
            <a:r>
              <a:rPr lang="zh-TW" altLang="en-US" sz="3200" dirty="0">
                <a:latin typeface="標楷體" panose="03000509000000000000" pitchFamily="65" charset="-120"/>
                <a:ea typeface="標楷體" panose="03000509000000000000" pitchFamily="65" charset="-120"/>
              </a:rPr>
              <a:t>　　但父親對母親的廚藝是鄙薄的，母親是浙江人，我們家有道經常上桌的家常菜，</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第三段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AF8E2DFF-FB0C-4853-B4DE-CC7BA89A2BCB}"/>
              </a:ext>
            </a:extLst>
          </p:cNvPr>
          <p:cNvSpPr txBox="1">
            <a:spLocks noChangeArrowheads="1"/>
          </p:cNvSpPr>
          <p:nvPr/>
        </p:nvSpPr>
        <p:spPr bwMode="auto">
          <a:xfrm>
            <a:off x="1595015" y="3065672"/>
            <a:ext cx="5591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以父親對母親的評論襯托父親廚藝之高</a:t>
            </a:r>
          </a:p>
        </p:txBody>
      </p:sp>
      <p:cxnSp>
        <p:nvCxnSpPr>
          <p:cNvPr id="12" name="直線接點 11">
            <a:extLst>
              <a:ext uri="{FF2B5EF4-FFF2-40B4-BE49-F238E27FC236}">
                <a16:creationId xmlns:a16="http://schemas.microsoft.com/office/drawing/2014/main" id="{C399E02D-7B42-4474-B2CE-88601C991C37}"/>
              </a:ext>
            </a:extLst>
          </p:cNvPr>
          <p:cNvCxnSpPr>
            <a:cxnSpLocks/>
          </p:cNvCxnSpPr>
          <p:nvPr/>
        </p:nvCxnSpPr>
        <p:spPr>
          <a:xfrm>
            <a:off x="1708936" y="3830559"/>
            <a:ext cx="482733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圖片 12">
            <a:extLst>
              <a:ext uri="{FF2B5EF4-FFF2-40B4-BE49-F238E27FC236}">
                <a16:creationId xmlns:a16="http://schemas.microsoft.com/office/drawing/2014/main" id="{E1C2E047-C32A-4CB1-9450-36EE9358CF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08936" y="3875475"/>
            <a:ext cx="609550" cy="298679"/>
          </a:xfrm>
          <a:prstGeom prst="rect">
            <a:avLst/>
          </a:prstGeom>
        </p:spPr>
      </p:pic>
      <p:sp>
        <p:nvSpPr>
          <p:cNvPr id="3" name="矩形 2">
            <a:extLst>
              <a:ext uri="{FF2B5EF4-FFF2-40B4-BE49-F238E27FC236}">
                <a16:creationId xmlns:a16="http://schemas.microsoft.com/office/drawing/2014/main" id="{72CF25BB-1E7E-488A-BB1D-FFA6C3C70AE4}"/>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4" name="文本框 328">
            <a:hlinkClick r:id="rId5" action="ppaction://hlinksldjump"/>
            <a:extLst>
              <a:ext uri="{FF2B5EF4-FFF2-40B4-BE49-F238E27FC236}">
                <a16:creationId xmlns:a16="http://schemas.microsoft.com/office/drawing/2014/main" id="{EF39DE6D-273F-402A-A2F3-AA29A217111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5" name="文本框 328">
            <a:hlinkClick r:id="rId6" action="ppaction://hlinksldjump"/>
            <a:extLst>
              <a:ext uri="{FF2B5EF4-FFF2-40B4-BE49-F238E27FC236}">
                <a16:creationId xmlns:a16="http://schemas.microsoft.com/office/drawing/2014/main" id="{DB961453-5519-4801-A677-6A5435468F86}"/>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6" name="文本框 328">
            <a:hlinkClick r:id="rId7" action="ppaction://hlinksldjump"/>
            <a:extLst>
              <a:ext uri="{FF2B5EF4-FFF2-40B4-BE49-F238E27FC236}">
                <a16:creationId xmlns:a16="http://schemas.microsoft.com/office/drawing/2014/main" id="{BF8C7F52-0578-4553-ACD4-DE1C534D7604}"/>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7" name="文本框 328">
            <a:hlinkClick r:id="rId7" action="ppaction://hlinksldjump"/>
            <a:extLst>
              <a:ext uri="{FF2B5EF4-FFF2-40B4-BE49-F238E27FC236}">
                <a16:creationId xmlns:a16="http://schemas.microsoft.com/office/drawing/2014/main" id="{A8082026-FEAA-47D4-8107-14B69390E887}"/>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3361465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1"/>
                                        </p:tgtEl>
                                      </p:cBhvr>
                                    </p:animEffect>
                                    <p:set>
                                      <p:cBhvr>
                                        <p:cTn id="18"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340544"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名曰：「冬瓜蒸火腿」，作法極簡，將火腿（臺灣多以家鄉肉替代）切成薄片，冬瓜取中段一截，削皮後切成梯形塊，一塊冬瓜一片火腿放好，蒸熟即可食。須知此菜的奧妙在於蒸熟的過程冬瓜會吸乾火腿之蜜汁，</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第三段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98D97D4B-6F8B-4FB0-96CC-BE66C7D54418}"/>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P.16</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3" name="文本框 328">
            <a:hlinkClick r:id="rId4" action="ppaction://hlinksldjump"/>
            <a:extLst>
              <a:ext uri="{FF2B5EF4-FFF2-40B4-BE49-F238E27FC236}">
                <a16:creationId xmlns:a16="http://schemas.microsoft.com/office/drawing/2014/main" id="{45EB1C59-2F28-48CE-B23D-1E3E6F19FCB1}"/>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4" name="文本框 328">
            <a:hlinkClick r:id="rId5" action="ppaction://hlinksldjump"/>
            <a:extLst>
              <a:ext uri="{FF2B5EF4-FFF2-40B4-BE49-F238E27FC236}">
                <a16:creationId xmlns:a16="http://schemas.microsoft.com/office/drawing/2014/main" id="{4357DACA-6EE2-4CF1-B0C8-ED42C1A2A921}"/>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5" name="文本框 328">
            <a:hlinkClick r:id="rId6" action="ppaction://hlinksldjump"/>
            <a:extLst>
              <a:ext uri="{FF2B5EF4-FFF2-40B4-BE49-F238E27FC236}">
                <a16:creationId xmlns:a16="http://schemas.microsoft.com/office/drawing/2014/main" id="{8D8A0F63-9B00-4475-ADFD-AFEEF7E17202}"/>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6" name="文本框 328">
            <a:hlinkClick r:id="rId6" action="ppaction://hlinksldjump"/>
            <a:extLst>
              <a:ext uri="{FF2B5EF4-FFF2-40B4-BE49-F238E27FC236}">
                <a16:creationId xmlns:a16="http://schemas.microsoft.com/office/drawing/2014/main" id="{F0E29CE7-B4F4-4CCF-8214-3ECC21EF01E7}"/>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321268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a:extLst>
              <a:ext uri="{FF2B5EF4-FFF2-40B4-BE49-F238E27FC236}">
                <a16:creationId xmlns:a16="http://schemas.microsoft.com/office/drawing/2014/main" id="{B2C058B7-B9F7-48B9-9CE6-D91E1D829EFE}"/>
              </a:ext>
            </a:extLst>
          </p:cNvPr>
          <p:cNvGrpSpPr/>
          <p:nvPr/>
        </p:nvGrpSpPr>
        <p:grpSpPr>
          <a:xfrm>
            <a:off x="3066196" y="721058"/>
            <a:ext cx="3011607" cy="646331"/>
            <a:chOff x="1462816" y="1834299"/>
            <a:chExt cx="3011607" cy="646331"/>
          </a:xfrm>
        </p:grpSpPr>
        <p:sp>
          <p:nvSpPr>
            <p:cNvPr id="22" name="矩形 21">
              <a:extLst>
                <a:ext uri="{FF2B5EF4-FFF2-40B4-BE49-F238E27FC236}">
                  <a16:creationId xmlns:a16="http://schemas.microsoft.com/office/drawing/2014/main" id="{5534AF99-816D-4EAB-BC06-590A1B4ACC28}"/>
                </a:ext>
              </a:extLst>
            </p:cNvPr>
            <p:cNvSpPr/>
            <p:nvPr/>
          </p:nvSpPr>
          <p:spPr>
            <a:xfrm>
              <a:off x="1462816" y="1865076"/>
              <a:ext cx="565795" cy="584776"/>
            </a:xfrm>
            <a:prstGeom prst="rect">
              <a:avLst/>
            </a:prstGeom>
            <a:solidFill>
              <a:srgbClr val="C687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a:solidFill>
                    <a:schemeClr val="bg1"/>
                  </a:solidFill>
                  <a:latin typeface="微軟正黑體" panose="020B0604030504040204" pitchFamily="34" charset="-120"/>
                  <a:ea typeface="微軟正黑體" panose="020B0604030504040204" pitchFamily="34" charset="-120"/>
                </a:rPr>
                <a:t>2</a:t>
              </a:r>
              <a:endParaRPr lang="zh-CN" altLang="en-US" sz="3200" dirty="0">
                <a:solidFill>
                  <a:schemeClr val="bg1"/>
                </a:solidFill>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1ED66390-E610-4726-88F7-AECFDF78E7ED}"/>
                </a:ext>
              </a:extLst>
            </p:cNvPr>
            <p:cNvSpPr txBox="1"/>
            <p:nvPr/>
          </p:nvSpPr>
          <p:spPr>
            <a:xfrm>
              <a:off x="2143125" y="1834299"/>
              <a:ext cx="2331298" cy="646331"/>
            </a:xfrm>
            <a:prstGeom prst="rect">
              <a:avLst/>
            </a:prstGeom>
            <a:noFill/>
          </p:spPr>
          <p:txBody>
            <a:bodyPr wrap="square" rtlCol="0">
              <a:spAutoFit/>
            </a:bodyPr>
            <a:lstStyle/>
            <a:p>
              <a:r>
                <a:rPr lang="zh-TW" altLang="en-US" sz="3600" b="1" dirty="0">
                  <a:solidFill>
                    <a:srgbClr val="663300"/>
                  </a:solidFill>
                  <a:latin typeface="微軟正黑體" panose="020B0604030504040204" pitchFamily="34" charset="-120"/>
                  <a:ea typeface="微軟正黑體" panose="020B0604030504040204" pitchFamily="34" charset="-120"/>
                </a:rPr>
                <a:t>題　解</a:t>
              </a:r>
            </a:p>
          </p:txBody>
        </p:sp>
      </p:grpSp>
      <p:grpSp>
        <p:nvGrpSpPr>
          <p:cNvPr id="24" name="群組 23">
            <a:extLst>
              <a:ext uri="{FF2B5EF4-FFF2-40B4-BE49-F238E27FC236}">
                <a16:creationId xmlns:a16="http://schemas.microsoft.com/office/drawing/2014/main" id="{9B41923C-BB1C-482C-9F08-E84DE82E8F13}"/>
              </a:ext>
            </a:extLst>
          </p:cNvPr>
          <p:cNvGrpSpPr/>
          <p:nvPr/>
        </p:nvGrpSpPr>
        <p:grpSpPr>
          <a:xfrm>
            <a:off x="832512" y="1749746"/>
            <a:ext cx="3036628" cy="584775"/>
            <a:chOff x="832512" y="1610409"/>
            <a:chExt cx="3036628" cy="584775"/>
          </a:xfrm>
        </p:grpSpPr>
        <p:sp>
          <p:nvSpPr>
            <p:cNvPr id="25" name="TextBox 6">
              <a:hlinkClick r:id="rId2" action="ppaction://hlinksldjump"/>
              <a:extLst>
                <a:ext uri="{FF2B5EF4-FFF2-40B4-BE49-F238E27FC236}">
                  <a16:creationId xmlns:a16="http://schemas.microsoft.com/office/drawing/2014/main" id="{655B4A72-9DA8-4BB7-BA4B-5DCE50CC9924}"/>
                </a:ext>
              </a:extLst>
            </p:cNvPr>
            <p:cNvSpPr txBox="1"/>
            <p:nvPr/>
          </p:nvSpPr>
          <p:spPr>
            <a:xfrm>
              <a:off x="1449790" y="1610409"/>
              <a:ext cx="2419350" cy="584775"/>
            </a:xfrm>
            <a:prstGeom prst="rect">
              <a:avLst/>
            </a:prstGeom>
            <a:noFill/>
          </p:spPr>
          <p:txBody>
            <a:bodyPr vert="horz" wrap="square" rtlCol="0" anchor="ctr">
              <a:spAutoFit/>
            </a:bodyPr>
            <a:lstStyle/>
            <a:p>
              <a:r>
                <a:rPr lang="zh-TW" altLang="en-US" sz="3200" spc="400" dirty="0">
                  <a:solidFill>
                    <a:srgbClr val="231815"/>
                  </a:solidFill>
                  <a:latin typeface="微軟正黑體" panose="020B0604030504040204" pitchFamily="34" charset="-120"/>
                  <a:ea typeface="微軟正黑體" panose="020B0604030504040204" pitchFamily="34" charset="-120"/>
                </a:rPr>
                <a:t>解題</a:t>
              </a:r>
            </a:p>
          </p:txBody>
        </p:sp>
        <p:sp>
          <p:nvSpPr>
            <p:cNvPr id="26" name="矩形 25">
              <a:extLst>
                <a:ext uri="{FF2B5EF4-FFF2-40B4-BE49-F238E27FC236}">
                  <a16:creationId xmlns:a16="http://schemas.microsoft.com/office/drawing/2014/main" id="{A0285169-7A7D-4973-B63F-EB9A2D9A6227}"/>
                </a:ext>
              </a:extLst>
            </p:cNvPr>
            <p:cNvSpPr/>
            <p:nvPr/>
          </p:nvSpPr>
          <p:spPr>
            <a:xfrm>
              <a:off x="832512" y="1689968"/>
              <a:ext cx="463865" cy="428540"/>
            </a:xfrm>
            <a:prstGeom prst="rect">
              <a:avLst/>
            </a:prstGeom>
            <a:solidFill>
              <a:srgbClr val="ECE0C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27" name="矩形 26">
              <a:extLst>
                <a:ext uri="{FF2B5EF4-FFF2-40B4-BE49-F238E27FC236}">
                  <a16:creationId xmlns:a16="http://schemas.microsoft.com/office/drawing/2014/main" id="{D1795178-38B0-4F80-9F2A-A0F1BEC4202D}"/>
                </a:ext>
              </a:extLst>
            </p:cNvPr>
            <p:cNvSpPr/>
            <p:nvPr/>
          </p:nvSpPr>
          <p:spPr>
            <a:xfrm>
              <a:off x="832512" y="1761363"/>
              <a:ext cx="463865" cy="282868"/>
            </a:xfrm>
            <a:prstGeom prst="rect">
              <a:avLst/>
            </a:prstGeom>
            <a:solidFill>
              <a:srgbClr val="ECE0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1</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28" name="群組 27">
            <a:extLst>
              <a:ext uri="{FF2B5EF4-FFF2-40B4-BE49-F238E27FC236}">
                <a16:creationId xmlns:a16="http://schemas.microsoft.com/office/drawing/2014/main" id="{8D1EEDFA-4496-4D23-B7CE-163EFEC96254}"/>
              </a:ext>
            </a:extLst>
          </p:cNvPr>
          <p:cNvGrpSpPr/>
          <p:nvPr/>
        </p:nvGrpSpPr>
        <p:grpSpPr>
          <a:xfrm>
            <a:off x="832512" y="2720403"/>
            <a:ext cx="4237168" cy="584775"/>
            <a:chOff x="832512" y="2387300"/>
            <a:chExt cx="4237168" cy="584775"/>
          </a:xfrm>
        </p:grpSpPr>
        <p:sp>
          <p:nvSpPr>
            <p:cNvPr id="29" name="TextBox 6">
              <a:hlinkClick r:id="rId3" action="ppaction://hlinksldjump"/>
              <a:extLst>
                <a:ext uri="{FF2B5EF4-FFF2-40B4-BE49-F238E27FC236}">
                  <a16:creationId xmlns:a16="http://schemas.microsoft.com/office/drawing/2014/main" id="{4B777B25-68FE-4E34-AEF6-F4672792375A}"/>
                </a:ext>
              </a:extLst>
            </p:cNvPr>
            <p:cNvSpPr txBox="1"/>
            <p:nvPr/>
          </p:nvSpPr>
          <p:spPr>
            <a:xfrm>
              <a:off x="1449789" y="2387300"/>
              <a:ext cx="3619891" cy="584775"/>
            </a:xfrm>
            <a:prstGeom prst="rect">
              <a:avLst/>
            </a:prstGeom>
            <a:noFill/>
          </p:spPr>
          <p:txBody>
            <a:bodyPr vert="horz" wrap="square" rtlCol="0" anchor="ctr">
              <a:spAutoFit/>
            </a:bodyPr>
            <a:lstStyle/>
            <a:p>
              <a:r>
                <a:rPr lang="zh-TW" altLang="en-US" sz="3200" spc="400" dirty="0">
                  <a:solidFill>
                    <a:srgbClr val="231815"/>
                  </a:solidFill>
                  <a:latin typeface="微軟正黑體" panose="020B0604030504040204" pitchFamily="34" charset="-120"/>
                  <a:ea typeface="微軟正黑體" panose="020B0604030504040204" pitchFamily="34" charset="-120"/>
                </a:rPr>
                <a:t>寫作背景</a:t>
              </a:r>
              <a:endParaRPr lang="zh-CN" altLang="en-US" sz="3200" spc="400" dirty="0">
                <a:solidFill>
                  <a:srgbClr val="231815"/>
                </a:solidFill>
                <a:latin typeface="微軟正黑體" panose="020B0604030504040204" pitchFamily="34" charset="-120"/>
                <a:ea typeface="微軟正黑體" panose="020B0604030504040204" pitchFamily="34" charset="-120"/>
              </a:endParaRPr>
            </a:p>
          </p:txBody>
        </p:sp>
        <p:sp>
          <p:nvSpPr>
            <p:cNvPr id="30" name="矩形 29">
              <a:extLst>
                <a:ext uri="{FF2B5EF4-FFF2-40B4-BE49-F238E27FC236}">
                  <a16:creationId xmlns:a16="http://schemas.microsoft.com/office/drawing/2014/main" id="{0217AC93-A8BF-41D1-9E5A-B786EFC1E83E}"/>
                </a:ext>
              </a:extLst>
            </p:cNvPr>
            <p:cNvSpPr/>
            <p:nvPr/>
          </p:nvSpPr>
          <p:spPr>
            <a:xfrm>
              <a:off x="832512" y="2466859"/>
              <a:ext cx="463865" cy="428540"/>
            </a:xfrm>
            <a:prstGeom prst="rect">
              <a:avLst/>
            </a:prstGeom>
            <a:solidFill>
              <a:srgbClr val="ECE0C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31" name="矩形 30">
              <a:extLst>
                <a:ext uri="{FF2B5EF4-FFF2-40B4-BE49-F238E27FC236}">
                  <a16:creationId xmlns:a16="http://schemas.microsoft.com/office/drawing/2014/main" id="{B4510A4F-E681-4BF6-8BBB-2F799DAABFFC}"/>
                </a:ext>
              </a:extLst>
            </p:cNvPr>
            <p:cNvSpPr/>
            <p:nvPr/>
          </p:nvSpPr>
          <p:spPr>
            <a:xfrm>
              <a:off x="832512" y="2538254"/>
              <a:ext cx="463865" cy="282868"/>
            </a:xfrm>
            <a:prstGeom prst="rect">
              <a:avLst/>
            </a:prstGeom>
            <a:solidFill>
              <a:srgbClr val="ECE0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rgbClr val="715E4A"/>
                  </a:solidFill>
                  <a:latin typeface="微軟正黑體" panose="020B0604030504040204" pitchFamily="34" charset="-120"/>
                  <a:ea typeface="微軟正黑體" panose="020B0604030504040204" pitchFamily="34" charset="-120"/>
                </a:rPr>
                <a:t>２</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grpSp>
        <p:nvGrpSpPr>
          <p:cNvPr id="32" name="群組 31">
            <a:extLst>
              <a:ext uri="{FF2B5EF4-FFF2-40B4-BE49-F238E27FC236}">
                <a16:creationId xmlns:a16="http://schemas.microsoft.com/office/drawing/2014/main" id="{E75C2CDD-3C13-48CF-A96C-CB9E8CA6B125}"/>
              </a:ext>
            </a:extLst>
          </p:cNvPr>
          <p:cNvGrpSpPr/>
          <p:nvPr/>
        </p:nvGrpSpPr>
        <p:grpSpPr>
          <a:xfrm>
            <a:off x="832512" y="3691060"/>
            <a:ext cx="5677145" cy="584775"/>
            <a:chOff x="832512" y="3164191"/>
            <a:chExt cx="5677145" cy="584775"/>
          </a:xfrm>
        </p:grpSpPr>
        <p:sp>
          <p:nvSpPr>
            <p:cNvPr id="33" name="TextBox 6">
              <a:hlinkClick r:id="rId4" action="ppaction://hlinksldjump"/>
              <a:extLst>
                <a:ext uri="{FF2B5EF4-FFF2-40B4-BE49-F238E27FC236}">
                  <a16:creationId xmlns:a16="http://schemas.microsoft.com/office/drawing/2014/main" id="{F5B25706-9731-4D45-99AE-F4A2F7E9D30F}"/>
                </a:ext>
              </a:extLst>
            </p:cNvPr>
            <p:cNvSpPr txBox="1"/>
            <p:nvPr/>
          </p:nvSpPr>
          <p:spPr>
            <a:xfrm>
              <a:off x="1449789" y="3164191"/>
              <a:ext cx="5059868" cy="584775"/>
            </a:xfrm>
            <a:prstGeom prst="rect">
              <a:avLst/>
            </a:prstGeom>
            <a:noFill/>
          </p:spPr>
          <p:txBody>
            <a:bodyPr vert="horz" wrap="square" rtlCol="0" anchor="ctr">
              <a:spAutoFit/>
            </a:bodyPr>
            <a:lstStyle/>
            <a:p>
              <a:r>
                <a:rPr lang="zh-TW" altLang="en-US" sz="3200" spc="400" dirty="0">
                  <a:solidFill>
                    <a:srgbClr val="231815"/>
                  </a:solidFill>
                  <a:latin typeface="微軟正黑體" panose="020B0604030504040204" pitchFamily="34" charset="-120"/>
                  <a:ea typeface="微軟正黑體" panose="020B0604030504040204" pitchFamily="34" charset="-120"/>
                </a:rPr>
                <a:t>文體介紹：飲食文學</a:t>
              </a:r>
            </a:p>
          </p:txBody>
        </p:sp>
        <p:sp>
          <p:nvSpPr>
            <p:cNvPr id="34" name="矩形 33">
              <a:extLst>
                <a:ext uri="{FF2B5EF4-FFF2-40B4-BE49-F238E27FC236}">
                  <a16:creationId xmlns:a16="http://schemas.microsoft.com/office/drawing/2014/main" id="{3803B24A-22B2-4C1A-8C4C-81802FCF171F}"/>
                </a:ext>
              </a:extLst>
            </p:cNvPr>
            <p:cNvSpPr/>
            <p:nvPr/>
          </p:nvSpPr>
          <p:spPr>
            <a:xfrm>
              <a:off x="832512" y="3243750"/>
              <a:ext cx="463865" cy="428540"/>
            </a:xfrm>
            <a:prstGeom prst="rect">
              <a:avLst/>
            </a:prstGeom>
            <a:solidFill>
              <a:srgbClr val="ECE0C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sp>
          <p:nvSpPr>
            <p:cNvPr id="35" name="矩形 34">
              <a:extLst>
                <a:ext uri="{FF2B5EF4-FFF2-40B4-BE49-F238E27FC236}">
                  <a16:creationId xmlns:a16="http://schemas.microsoft.com/office/drawing/2014/main" id="{02BB762B-0FF9-457B-8295-0DC91ED04805}"/>
                </a:ext>
              </a:extLst>
            </p:cNvPr>
            <p:cNvSpPr/>
            <p:nvPr/>
          </p:nvSpPr>
          <p:spPr>
            <a:xfrm>
              <a:off x="832512" y="3315145"/>
              <a:ext cx="463865" cy="282868"/>
            </a:xfrm>
            <a:prstGeom prst="rect">
              <a:avLst/>
            </a:prstGeom>
            <a:solidFill>
              <a:srgbClr val="ECE0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715E4A"/>
                  </a:solidFill>
                  <a:latin typeface="微軟正黑體" panose="020B0604030504040204" pitchFamily="34" charset="-120"/>
                  <a:ea typeface="微軟正黑體" panose="020B0604030504040204" pitchFamily="34" charset="-120"/>
                </a:rPr>
                <a:t>3</a:t>
              </a:r>
              <a:endParaRPr lang="zh-CN" altLang="en-US" sz="2800" dirty="0">
                <a:solidFill>
                  <a:srgbClr val="715E4A"/>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4106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340544"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所以上桌後火腿已淡乎寡味，而冬瓜則具有瓜蔬的清苦之風與火腿的華貴之氣，心軟邊硬，汁甜而不膩，令人傾倒。但父親總嫌母親切菜時肉片厚薄不一，瓜塊大小不勻，因此味道上有些太濃而有些太淡，只能「湊合湊合」。</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第三段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文字方塊 48">
            <a:extLst>
              <a:ext uri="{FF2B5EF4-FFF2-40B4-BE49-F238E27FC236}">
                <a16:creationId xmlns:a16="http://schemas.microsoft.com/office/drawing/2014/main" id="{046816A6-24CE-4E5A-8DA6-04AD3E35EFD7}"/>
              </a:ext>
            </a:extLst>
          </p:cNvPr>
          <p:cNvSpPr txBox="1">
            <a:spLocks noChangeArrowheads="1"/>
          </p:cNvSpPr>
          <p:nvPr/>
        </p:nvSpPr>
        <p:spPr bwMode="auto">
          <a:xfrm>
            <a:off x="1896930" y="955800"/>
            <a:ext cx="11239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味覺摹寫</a:t>
            </a:r>
          </a:p>
        </p:txBody>
      </p:sp>
      <p:grpSp>
        <p:nvGrpSpPr>
          <p:cNvPr id="12" name="群組 11">
            <a:extLst>
              <a:ext uri="{FF2B5EF4-FFF2-40B4-BE49-F238E27FC236}">
                <a16:creationId xmlns:a16="http://schemas.microsoft.com/office/drawing/2014/main" id="{AD171661-FFB7-44D1-B39A-0FE03AE8A7AD}"/>
              </a:ext>
            </a:extLst>
          </p:cNvPr>
          <p:cNvGrpSpPr/>
          <p:nvPr/>
        </p:nvGrpSpPr>
        <p:grpSpPr>
          <a:xfrm>
            <a:off x="1238435" y="978987"/>
            <a:ext cx="3362931" cy="2136812"/>
            <a:chOff x="283395" y="4241561"/>
            <a:chExt cx="3362931" cy="2136812"/>
          </a:xfrm>
        </p:grpSpPr>
        <p:pic>
          <p:nvPicPr>
            <p:cNvPr id="13" name="圖片 12">
              <a:extLst>
                <a:ext uri="{FF2B5EF4-FFF2-40B4-BE49-F238E27FC236}">
                  <a16:creationId xmlns:a16="http://schemas.microsoft.com/office/drawing/2014/main" id="{5B4D359A-E6BF-48F2-9595-198A4E9B426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18278" y="5730373"/>
              <a:ext cx="128048" cy="648000"/>
            </a:xfrm>
            <a:prstGeom prst="rect">
              <a:avLst/>
            </a:prstGeom>
          </p:spPr>
        </p:pic>
        <p:pic>
          <p:nvPicPr>
            <p:cNvPr id="14" name="圖片 13">
              <a:extLst>
                <a:ext uri="{FF2B5EF4-FFF2-40B4-BE49-F238E27FC236}">
                  <a16:creationId xmlns:a16="http://schemas.microsoft.com/office/drawing/2014/main" id="{E1C1CCE5-2C58-410A-A577-865B4940EE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2" name="矩形 1">
            <a:extLst>
              <a:ext uri="{FF2B5EF4-FFF2-40B4-BE49-F238E27FC236}">
                <a16:creationId xmlns:a16="http://schemas.microsoft.com/office/drawing/2014/main" id="{120C2713-1AD1-47A0-B4BF-F136B10921F3}"/>
              </a:ext>
            </a:extLst>
          </p:cNvPr>
          <p:cNvSpPr/>
          <p:nvPr/>
        </p:nvSpPr>
        <p:spPr>
          <a:xfrm>
            <a:off x="7620001" y="0"/>
            <a:ext cx="1524000"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P.16~P.17</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7" name="文本框 328">
            <a:hlinkClick r:id="rId6" action="ppaction://hlinksldjump"/>
            <a:extLst>
              <a:ext uri="{FF2B5EF4-FFF2-40B4-BE49-F238E27FC236}">
                <a16:creationId xmlns:a16="http://schemas.microsoft.com/office/drawing/2014/main" id="{B1A55262-5E6F-41D2-B9C8-F32084253ED5}"/>
              </a:ext>
            </a:extLst>
          </p:cNvPr>
          <p:cNvSpPr txBox="1"/>
          <p:nvPr/>
        </p:nvSpPr>
        <p:spPr>
          <a:xfrm>
            <a:off x="45258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22" name="文本框 328">
            <a:hlinkClick r:id="rId7" action="ppaction://hlinksldjump"/>
            <a:extLst>
              <a:ext uri="{FF2B5EF4-FFF2-40B4-BE49-F238E27FC236}">
                <a16:creationId xmlns:a16="http://schemas.microsoft.com/office/drawing/2014/main" id="{EF4C0A02-3B6A-482F-8754-51F424D8D6E6}"/>
              </a:ext>
            </a:extLst>
          </p:cNvPr>
          <p:cNvSpPr txBox="1"/>
          <p:nvPr/>
        </p:nvSpPr>
        <p:spPr>
          <a:xfrm>
            <a:off x="51950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26" name="文本框 328">
            <a:hlinkClick r:id="rId8" action="ppaction://hlinksldjump"/>
            <a:extLst>
              <a:ext uri="{FF2B5EF4-FFF2-40B4-BE49-F238E27FC236}">
                <a16:creationId xmlns:a16="http://schemas.microsoft.com/office/drawing/2014/main" id="{3AE30EC2-993B-4B59-BAF9-40357528B7C5}"/>
              </a:ext>
            </a:extLst>
          </p:cNvPr>
          <p:cNvSpPr txBox="1"/>
          <p:nvPr/>
        </p:nvSpPr>
        <p:spPr>
          <a:xfrm>
            <a:off x="586428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28" name="文本框 328">
            <a:hlinkClick r:id="rId8" action="ppaction://hlinksldjump"/>
            <a:extLst>
              <a:ext uri="{FF2B5EF4-FFF2-40B4-BE49-F238E27FC236}">
                <a16:creationId xmlns:a16="http://schemas.microsoft.com/office/drawing/2014/main" id="{35302848-D4F0-4ACF-ABAC-BBEC3559BC14}"/>
              </a:ext>
            </a:extLst>
          </p:cNvPr>
          <p:cNvSpPr txBox="1"/>
          <p:nvPr/>
        </p:nvSpPr>
        <p:spPr>
          <a:xfrm>
            <a:off x="653347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313724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1"/>
                                        </p:tgtEl>
                                      </p:cBhvr>
                                    </p:animEffect>
                                    <p:set>
                                      <p:cBhvr>
                                        <p:cTn id="18"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p:bldP spid="11"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340544"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父親在買菜切菜炒菜調味上頗有功夫，一片冬瓜切得硬是像量角器般精準，這刀工自是大有來頭，因與本文無關暫且按下不表，話說父親雖有一手絕藝，但每每感嘆他只是個「二廚」的料，真正的大廚，只有曾先生。</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第三段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P.17</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FC15B5BC-296B-44F7-B2E8-6ABE09F29F04}"/>
              </a:ext>
            </a:extLst>
          </p:cNvPr>
          <p:cNvSpPr txBox="1">
            <a:spLocks noChangeArrowheads="1"/>
          </p:cNvSpPr>
          <p:nvPr/>
        </p:nvSpPr>
        <p:spPr bwMode="auto">
          <a:xfrm>
            <a:off x="111645" y="4538078"/>
            <a:ext cx="8187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以父親自嘆只是「二廚」的料，襯托曾先生地位及廚藝之高</a:t>
            </a:r>
          </a:p>
        </p:txBody>
      </p:sp>
      <p:cxnSp>
        <p:nvCxnSpPr>
          <p:cNvPr id="12" name="直線接點 11">
            <a:extLst>
              <a:ext uri="{FF2B5EF4-FFF2-40B4-BE49-F238E27FC236}">
                <a16:creationId xmlns:a16="http://schemas.microsoft.com/office/drawing/2014/main" id="{4C07CF75-D5AE-47A5-8E0C-E2B2512BAA47}"/>
              </a:ext>
            </a:extLst>
          </p:cNvPr>
          <p:cNvCxnSpPr>
            <a:cxnSpLocks/>
          </p:cNvCxnSpPr>
          <p:nvPr/>
        </p:nvCxnSpPr>
        <p:spPr>
          <a:xfrm>
            <a:off x="3707070" y="3825580"/>
            <a:ext cx="4739277"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圖片 12">
            <a:extLst>
              <a:ext uri="{FF2B5EF4-FFF2-40B4-BE49-F238E27FC236}">
                <a16:creationId xmlns:a16="http://schemas.microsoft.com/office/drawing/2014/main" id="{AB9E3A68-3F85-4598-8EE7-8446FA31C3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07070" y="3877269"/>
            <a:ext cx="609550" cy="298679"/>
          </a:xfrm>
          <a:prstGeom prst="rect">
            <a:avLst/>
          </a:prstGeom>
        </p:spPr>
      </p:pic>
      <p:cxnSp>
        <p:nvCxnSpPr>
          <p:cNvPr id="14" name="直線接點 13">
            <a:extLst>
              <a:ext uri="{FF2B5EF4-FFF2-40B4-BE49-F238E27FC236}">
                <a16:creationId xmlns:a16="http://schemas.microsoft.com/office/drawing/2014/main" id="{0BAFC41A-629B-4622-9B87-BF1C209AD410}"/>
              </a:ext>
            </a:extLst>
          </p:cNvPr>
          <p:cNvCxnSpPr>
            <a:cxnSpLocks/>
          </p:cNvCxnSpPr>
          <p:nvPr/>
        </p:nvCxnSpPr>
        <p:spPr>
          <a:xfrm>
            <a:off x="474133" y="4564743"/>
            <a:ext cx="565573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4" name="文本框 328">
            <a:hlinkClick r:id="rId5" action="ppaction://hlinksldjump"/>
            <a:extLst>
              <a:ext uri="{FF2B5EF4-FFF2-40B4-BE49-F238E27FC236}">
                <a16:creationId xmlns:a16="http://schemas.microsoft.com/office/drawing/2014/main" id="{3DEB75B2-6853-439B-BBE2-241CAD962F3E}"/>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5" name="文本框 328">
            <a:hlinkClick r:id="rId6" action="ppaction://hlinksldjump"/>
            <a:extLst>
              <a:ext uri="{FF2B5EF4-FFF2-40B4-BE49-F238E27FC236}">
                <a16:creationId xmlns:a16="http://schemas.microsoft.com/office/drawing/2014/main" id="{2A9AF927-05F8-4131-AD0C-3433D7D84557}"/>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6" name="文本框 328">
            <a:hlinkClick r:id="rId7" action="ppaction://hlinksldjump"/>
            <a:extLst>
              <a:ext uri="{FF2B5EF4-FFF2-40B4-BE49-F238E27FC236}">
                <a16:creationId xmlns:a16="http://schemas.microsoft.com/office/drawing/2014/main" id="{1D946606-B428-4A06-AB1D-16EC47D4E489}"/>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7" name="文本框 328">
            <a:hlinkClick r:id="rId7" action="ppaction://hlinksldjump"/>
            <a:extLst>
              <a:ext uri="{FF2B5EF4-FFF2-40B4-BE49-F238E27FC236}">
                <a16:creationId xmlns:a16="http://schemas.microsoft.com/office/drawing/2014/main" id="{C3F68E53-96E4-4035-AF7B-DD1247DAE294}"/>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1996072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1"/>
                                        </p:tgtEl>
                                      </p:cBhvr>
                                    </p:animEffect>
                                    <p:set>
                                      <p:cBhvr>
                                        <p:cTn id="18"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作者父親廚藝佳，但佩服曾先生。</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第三段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3338694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smtClean="0"/>
              <a:t>先</a:t>
            </a:r>
            <a:r>
              <a:rPr lang="zh-TW" altLang="en-US" sz="2800" b="0" dirty="0"/>
              <a:t>言母親廚藝絕佳，再言父親鄙視母親的廚藝，父親作菜與刀工勝過母親，但父親只佩服曾先生。以層層烘托的手法，彰顯曾先生廚藝高超。</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第三段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2" name="文本框 328">
            <a:hlinkClick r:id="rId3" action="ppaction://hlinksldjump"/>
            <a:extLst>
              <a:ext uri="{FF2B5EF4-FFF2-40B4-BE49-F238E27FC236}">
                <a16:creationId xmlns:a16="http://schemas.microsoft.com/office/drawing/2014/main" id="{23C2BCD3-B5BB-4347-957B-DCFC4AB5DF27}"/>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889771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smtClean="0"/>
              <a:t>作者</a:t>
            </a:r>
            <a:r>
              <a:rPr lang="zh-TW" altLang="en-US" sz="2800" b="0" dirty="0"/>
              <a:t>在第三段</a:t>
            </a:r>
            <a:r>
              <a:rPr lang="zh-TW" altLang="en-US" sz="2800" b="0" dirty="0" smtClean="0"/>
              <a:t>突然</a:t>
            </a:r>
            <a:r>
              <a:rPr lang="zh-TW" altLang="en-US" sz="2800" b="0" dirty="0"/>
              <a:t>提及母親的廚藝、父親的刀工，用意是什麼？</a:t>
            </a:r>
            <a:endParaRPr lang="en-US" altLang="zh-TW" sz="2800" b="0" dirty="0"/>
          </a:p>
        </p:txBody>
      </p:sp>
      <p:sp>
        <p:nvSpPr>
          <p:cNvPr id="10" name="文字方塊 9">
            <a:extLst>
              <a:ext uri="{FF2B5EF4-FFF2-40B4-BE49-F238E27FC236}">
                <a16:creationId xmlns:a16="http://schemas.microsoft.com/office/drawing/2014/main" id="{FE06CBA1-FCDE-44CB-AE35-C3E2D48FD283}"/>
              </a:ext>
            </a:extLst>
          </p:cNvPr>
          <p:cNvSpPr txBox="1">
            <a:spLocks noChangeArrowheads="1"/>
          </p:cNvSpPr>
          <p:nvPr/>
        </p:nvSpPr>
        <p:spPr bwMode="auto">
          <a:xfrm>
            <a:off x="369193" y="1445145"/>
            <a:ext cx="8477289" cy="15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spc="-100" dirty="0">
                <a:solidFill>
                  <a:srgbClr val="FF0000"/>
                </a:solidFill>
              </a:rPr>
              <a:t>母親的廚藝佳，卻受父親鄙夷，父親的刀工絕妙，但只尊敬曾先生。作者以此層層烘托曾先生廚藝之高超。此處可見作者以烘托的手法來描寫人物。</a:t>
            </a:r>
          </a:p>
        </p:txBody>
      </p:sp>
      <p:sp>
        <p:nvSpPr>
          <p:cNvPr id="16" name="文本框 328">
            <a:hlinkClick r:id="rId2"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2" name="文本框 328">
            <a:hlinkClick r:id="rId3" action="ppaction://hlinksldjump"/>
            <a:extLst>
              <a:ext uri="{FF2B5EF4-FFF2-40B4-BE49-F238E27FC236}">
                <a16:creationId xmlns:a16="http://schemas.microsoft.com/office/drawing/2014/main" id="{E681F692-3ABE-4C89-AA28-25C99DDEEC39}"/>
              </a:ext>
            </a:extLst>
          </p:cNvPr>
          <p:cNvSpPr txBox="1"/>
          <p:nvPr/>
        </p:nvSpPr>
        <p:spPr>
          <a:xfrm>
            <a:off x="460712" y="115613"/>
            <a:ext cx="1896407"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7【</a:t>
            </a:r>
            <a:r>
              <a:rPr lang="zh-TW" altLang="en-US" dirty="0"/>
              <a:t>閱讀檢測</a:t>
            </a:r>
            <a:r>
              <a:rPr lang="en-US" altLang="zh-TW" dirty="0"/>
              <a:t>】</a:t>
            </a:r>
            <a:endParaRPr lang="zh-CN" altLang="en-US" dirty="0"/>
          </a:p>
        </p:txBody>
      </p:sp>
      <p:sp>
        <p:nvSpPr>
          <p:cNvPr id="3" name="文本框 328">
            <a:hlinkClick r:id="rId4" action="ppaction://hlinksldjump"/>
            <a:extLst>
              <a:ext uri="{FF2B5EF4-FFF2-40B4-BE49-F238E27FC236}">
                <a16:creationId xmlns:a16="http://schemas.microsoft.com/office/drawing/2014/main" id="{BDC86C57-574F-4922-A73D-99A44A0843B0}"/>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114218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783928"/>
            <a:ext cx="8528143"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稍具規模的餐廳都有大廚，有些名氣高的廚師身兼數家「大廚」，謂之「通灶」，曾先生不是「通灶」，但絕不表示他名氣不高。「健樂園」的席有分數種價位，</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第四段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E9C6B76F-2DCF-44AE-A5D9-73551C76861E}"/>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P.17</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3" name="文本框 328">
            <a:hlinkClick r:id="rId4" action="ppaction://hlinksldjump"/>
            <a:extLst>
              <a:ext uri="{FF2B5EF4-FFF2-40B4-BE49-F238E27FC236}">
                <a16:creationId xmlns:a16="http://schemas.microsoft.com/office/drawing/2014/main" id="{85AC805D-2395-4B0F-91B4-CB15E645F646}"/>
              </a:ext>
            </a:extLst>
          </p:cNvPr>
          <p:cNvSpPr txBox="1"/>
          <p:nvPr/>
        </p:nvSpPr>
        <p:spPr>
          <a:xfrm>
            <a:off x="6057197"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4" name="文本框 328">
            <a:hlinkClick r:id="rId5" action="ppaction://hlinksldjump"/>
            <a:extLst>
              <a:ext uri="{FF2B5EF4-FFF2-40B4-BE49-F238E27FC236}">
                <a16:creationId xmlns:a16="http://schemas.microsoft.com/office/drawing/2014/main" id="{C32B643C-A5DA-4E5F-808C-73BE032BF7A8}"/>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5" name="文本框 328">
            <a:hlinkClick r:id="rId6" action="ppaction://hlinksldjump"/>
            <a:extLst>
              <a:ext uri="{FF2B5EF4-FFF2-40B4-BE49-F238E27FC236}">
                <a16:creationId xmlns:a16="http://schemas.microsoft.com/office/drawing/2014/main" id="{519EA340-5E6E-4835-A60C-B6CE168AB4E9}"/>
              </a:ext>
            </a:extLst>
          </p:cNvPr>
          <p:cNvSpPr txBox="1"/>
          <p:nvPr/>
        </p:nvSpPr>
        <p:spPr>
          <a:xfrm>
            <a:off x="7395587"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Tree>
    <p:extLst>
      <p:ext uri="{BB962C8B-B14F-4D97-AF65-F5344CB8AC3E}">
        <p14:creationId xmlns:p14="http://schemas.microsoft.com/office/powerpoint/2010/main" val="1823019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凡是掛曾先生排席的，往往要貴上許多。外行人常以為曾先生排席就是請曾先生親自設計一道從冷盤到甜湯的筵席，其實大非，菜色與菜序排不排席誰來排席其實都是差不多的，</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第四段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86E1522D-FF53-4194-84EF-09F859612743}"/>
              </a:ext>
            </a:extLst>
          </p:cNvPr>
          <p:cNvSpPr/>
          <p:nvPr/>
        </p:nvSpPr>
        <p:spPr>
          <a:xfrm>
            <a:off x="7620001" y="0"/>
            <a:ext cx="1524000"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P.17~P.18</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9" name="文本框 328">
            <a:hlinkClick r:id="rId4" action="ppaction://hlinksldjump"/>
            <a:extLst>
              <a:ext uri="{FF2B5EF4-FFF2-40B4-BE49-F238E27FC236}">
                <a16:creationId xmlns:a16="http://schemas.microsoft.com/office/drawing/2014/main" id="{69AE6527-BF13-48EB-8773-BAFC4B5CB440}"/>
              </a:ext>
            </a:extLst>
          </p:cNvPr>
          <p:cNvSpPr txBox="1"/>
          <p:nvPr/>
        </p:nvSpPr>
        <p:spPr>
          <a:xfrm>
            <a:off x="5608854"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16" name="文本框 328">
            <a:hlinkClick r:id="rId5" action="ppaction://hlinksldjump"/>
            <a:extLst>
              <a:ext uri="{FF2B5EF4-FFF2-40B4-BE49-F238E27FC236}">
                <a16:creationId xmlns:a16="http://schemas.microsoft.com/office/drawing/2014/main" id="{688EE6E3-0DE0-4BB5-B013-E1B903E6F901}"/>
              </a:ext>
            </a:extLst>
          </p:cNvPr>
          <p:cNvSpPr txBox="1"/>
          <p:nvPr/>
        </p:nvSpPr>
        <p:spPr>
          <a:xfrm>
            <a:off x="6278049"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18" name="文本框 328">
            <a:hlinkClick r:id="rId6" action="ppaction://hlinksldjump"/>
            <a:extLst>
              <a:ext uri="{FF2B5EF4-FFF2-40B4-BE49-F238E27FC236}">
                <a16:creationId xmlns:a16="http://schemas.microsoft.com/office/drawing/2014/main" id="{4E4794CC-B064-43BD-B24D-0F72B449EDC4}"/>
              </a:ext>
            </a:extLst>
          </p:cNvPr>
          <p:cNvSpPr txBox="1"/>
          <p:nvPr/>
        </p:nvSpPr>
        <p:spPr>
          <a:xfrm>
            <a:off x="6947244"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Tree>
    <p:extLst>
      <p:ext uri="{BB962C8B-B14F-4D97-AF65-F5344CB8AC3E}">
        <p14:creationId xmlns:p14="http://schemas.microsoft.com/office/powerpoint/2010/main" val="1650221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783928"/>
            <a:ext cx="8440605"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差別只在上菜前曾先生是不是親口嘗過。從來我見曾先生都是一嘗即可，從來沒有打過回票，有時甚至只是看一眼</a:t>
            </a:r>
            <a:r>
              <a:rPr lang="zh-TW" altLang="en-US" sz="3200" spc="-1000" dirty="0">
                <a:latin typeface="標楷體" panose="03000509000000000000" pitchFamily="65" charset="-120"/>
                <a:ea typeface="標楷體" panose="03000509000000000000" pitchFamily="65" charset="-120"/>
              </a:rPr>
              <a:t>就</a:t>
            </a:r>
            <a:r>
              <a:rPr lang="zh-TW" altLang="en-US" sz="3200" spc="-5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派司</a:t>
            </a:r>
            <a:r>
              <a:rPr lang="zh-TW" altLang="en-US" sz="3200" spc="-10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，有人以為這只是個形式或是排場而已，這當然又是外行話了。</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第四段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P.18</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F48C283B-A12E-461B-9458-A28AB872B65E}"/>
              </a:ext>
            </a:extLst>
          </p:cNvPr>
          <p:cNvSpPr txBox="1">
            <a:spLocks noChangeArrowheads="1"/>
          </p:cNvSpPr>
          <p:nvPr/>
        </p:nvSpPr>
        <p:spPr bwMode="auto">
          <a:xfrm>
            <a:off x="1077776" y="1660709"/>
            <a:ext cx="38951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清楚辨析曾先生的工作內容</a:t>
            </a:r>
          </a:p>
        </p:txBody>
      </p:sp>
      <p:cxnSp>
        <p:nvCxnSpPr>
          <p:cNvPr id="14" name="直線接點 13">
            <a:extLst>
              <a:ext uri="{FF2B5EF4-FFF2-40B4-BE49-F238E27FC236}">
                <a16:creationId xmlns:a16="http://schemas.microsoft.com/office/drawing/2014/main" id="{4EB6A443-9C24-4200-8AFF-703AECD38782}"/>
              </a:ext>
            </a:extLst>
          </p:cNvPr>
          <p:cNvCxnSpPr>
            <a:cxnSpLocks/>
          </p:cNvCxnSpPr>
          <p:nvPr/>
        </p:nvCxnSpPr>
        <p:spPr>
          <a:xfrm>
            <a:off x="473724" y="1662677"/>
            <a:ext cx="8223236"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C50F5C99-0A7B-4DAC-8ED3-ABDC861E6CD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724" y="1734685"/>
            <a:ext cx="609550" cy="298679"/>
          </a:xfrm>
          <a:prstGeom prst="rect">
            <a:avLst/>
          </a:prstGeom>
        </p:spPr>
      </p:pic>
      <p:cxnSp>
        <p:nvCxnSpPr>
          <p:cNvPr id="16" name="直線接點 15">
            <a:extLst>
              <a:ext uri="{FF2B5EF4-FFF2-40B4-BE49-F238E27FC236}">
                <a16:creationId xmlns:a16="http://schemas.microsoft.com/office/drawing/2014/main" id="{4883E466-92ED-4F12-82F7-D99E571A5B82}"/>
              </a:ext>
            </a:extLst>
          </p:cNvPr>
          <p:cNvCxnSpPr>
            <a:cxnSpLocks/>
          </p:cNvCxnSpPr>
          <p:nvPr/>
        </p:nvCxnSpPr>
        <p:spPr>
          <a:xfrm>
            <a:off x="473724" y="2658357"/>
            <a:ext cx="8609316"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E58EE88F-6A09-4FC3-B026-F973449655FC}"/>
              </a:ext>
            </a:extLst>
          </p:cNvPr>
          <p:cNvCxnSpPr>
            <a:cxnSpLocks/>
          </p:cNvCxnSpPr>
          <p:nvPr/>
        </p:nvCxnSpPr>
        <p:spPr>
          <a:xfrm>
            <a:off x="473724" y="3606624"/>
            <a:ext cx="5303929"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5" name="文本框 328">
            <a:hlinkClick r:id="rId5" action="ppaction://hlinksldjump"/>
            <a:extLst>
              <a:ext uri="{FF2B5EF4-FFF2-40B4-BE49-F238E27FC236}">
                <a16:creationId xmlns:a16="http://schemas.microsoft.com/office/drawing/2014/main" id="{019F3BCC-D8E8-4637-A8F4-14A8AA6B7D6A}"/>
              </a:ext>
            </a:extLst>
          </p:cNvPr>
          <p:cNvSpPr txBox="1"/>
          <p:nvPr/>
        </p:nvSpPr>
        <p:spPr>
          <a:xfrm>
            <a:off x="6057197"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6" name="文本框 328">
            <a:hlinkClick r:id="rId6" action="ppaction://hlinksldjump"/>
            <a:extLst>
              <a:ext uri="{FF2B5EF4-FFF2-40B4-BE49-F238E27FC236}">
                <a16:creationId xmlns:a16="http://schemas.microsoft.com/office/drawing/2014/main" id="{74A471E3-78C9-4D97-9B47-B4D0F0481430}"/>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7" name="文本框 328">
            <a:hlinkClick r:id="rId7" action="ppaction://hlinksldjump"/>
            <a:extLst>
              <a:ext uri="{FF2B5EF4-FFF2-40B4-BE49-F238E27FC236}">
                <a16:creationId xmlns:a16="http://schemas.microsoft.com/office/drawing/2014/main" id="{E6E7D3B3-082B-4C75-A144-0109D55A392A}"/>
              </a:ext>
            </a:extLst>
          </p:cNvPr>
          <p:cNvSpPr txBox="1"/>
          <p:nvPr/>
        </p:nvSpPr>
        <p:spPr>
          <a:xfrm>
            <a:off x="7395587"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Tree>
    <p:extLst>
      <p:ext uri="{BB962C8B-B14F-4D97-AF65-F5344CB8AC3E}">
        <p14:creationId xmlns:p14="http://schemas.microsoft.com/office/powerpoint/2010/main" val="4223765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3"/>
                                        </p:tgtEl>
                                      </p:cBhvr>
                                    </p:animEffect>
                                    <p:set>
                                      <p:cBhvr>
                                        <p:cTn id="18"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p:bldP spid="13"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290897"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　　要知道在廚房經年累月的師傅，大多熟能生巧，經常喜歡剋扣菜色，中飽私囊，或是變些魔術，譬如鮑魚海參排翅之類，成色不同自有些價差，即使冬菇筍片大蒜，也是失之毫釐，差之千里，</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第四段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P.18</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 name="文本框 328">
            <a:hlinkClick r:id="rId4" action="ppaction://hlinksldjump"/>
            <a:extLst>
              <a:ext uri="{FF2B5EF4-FFF2-40B4-BE49-F238E27FC236}">
                <a16:creationId xmlns:a16="http://schemas.microsoft.com/office/drawing/2014/main" id="{F7DB7470-D1A0-4779-9086-015D79E4613D}"/>
              </a:ext>
            </a:extLst>
          </p:cNvPr>
          <p:cNvSpPr txBox="1"/>
          <p:nvPr/>
        </p:nvSpPr>
        <p:spPr>
          <a:xfrm>
            <a:off x="6057197"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3" name="文本框 328">
            <a:hlinkClick r:id="rId5" action="ppaction://hlinksldjump"/>
            <a:extLst>
              <a:ext uri="{FF2B5EF4-FFF2-40B4-BE49-F238E27FC236}">
                <a16:creationId xmlns:a16="http://schemas.microsoft.com/office/drawing/2014/main" id="{F3D838A6-AD0A-433D-8C71-923CAEBF12F2}"/>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4" name="文本框 328">
            <a:hlinkClick r:id="rId6" action="ppaction://hlinksldjump"/>
            <a:extLst>
              <a:ext uri="{FF2B5EF4-FFF2-40B4-BE49-F238E27FC236}">
                <a16:creationId xmlns:a16="http://schemas.microsoft.com/office/drawing/2014/main" id="{6E994EEA-1C8F-4CEB-BF7C-FBAC48987B5C}"/>
              </a:ext>
            </a:extLst>
          </p:cNvPr>
          <p:cNvSpPr txBox="1"/>
          <p:nvPr/>
        </p:nvSpPr>
        <p:spPr>
          <a:xfrm>
            <a:off x="7395587"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Tree>
    <p:extLst>
      <p:ext uri="{BB962C8B-B14F-4D97-AF65-F5344CB8AC3E}">
        <p14:creationId xmlns:p14="http://schemas.microsoft.com/office/powerpoint/2010/main" val="1534316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而大廚的功用就是在此，他是一個餐廳信譽的保證，有大廚排席的菜色，廚師們便不敢裝神弄鬼，大廚的舌頭是老天賞來人間享口福的，禁不起一點假，你不要想瞞混過關，</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第四段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P.18</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93A0E314-EC9C-4B97-8F9A-DBD12074E19A}"/>
              </a:ext>
            </a:extLst>
          </p:cNvPr>
          <p:cNvSpPr txBox="1">
            <a:spLocks noChangeArrowheads="1"/>
          </p:cNvSpPr>
          <p:nvPr/>
        </p:nvSpPr>
        <p:spPr bwMode="auto">
          <a:xfrm>
            <a:off x="1729256" y="506334"/>
            <a:ext cx="6184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曾先生這位「大廚」是餐廳中重要的品管人員，身負監督菜色品質的重要任務</a:t>
            </a:r>
          </a:p>
        </p:txBody>
      </p:sp>
      <p:cxnSp>
        <p:nvCxnSpPr>
          <p:cNvPr id="14" name="直線接點 13">
            <a:extLst>
              <a:ext uri="{FF2B5EF4-FFF2-40B4-BE49-F238E27FC236}">
                <a16:creationId xmlns:a16="http://schemas.microsoft.com/office/drawing/2014/main" id="{2592CFF6-90DC-45A4-9B0C-78DB7A8A0462}"/>
              </a:ext>
            </a:extLst>
          </p:cNvPr>
          <p:cNvCxnSpPr>
            <a:cxnSpLocks/>
          </p:cNvCxnSpPr>
          <p:nvPr/>
        </p:nvCxnSpPr>
        <p:spPr>
          <a:xfrm>
            <a:off x="892000" y="1669450"/>
            <a:ext cx="78840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57349521-C1FC-4795-96F2-FD7386D98A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7010" y="1741458"/>
            <a:ext cx="609550" cy="298679"/>
          </a:xfrm>
          <a:prstGeom prst="rect">
            <a:avLst/>
          </a:prstGeom>
        </p:spPr>
      </p:pic>
      <p:sp>
        <p:nvSpPr>
          <p:cNvPr id="16" name="文字方塊 15">
            <a:extLst>
              <a:ext uri="{FF2B5EF4-FFF2-40B4-BE49-F238E27FC236}">
                <a16:creationId xmlns:a16="http://schemas.microsoft.com/office/drawing/2014/main" id="{FD8D1C39-4341-4F85-BF21-140DC5136A1E}"/>
              </a:ext>
            </a:extLst>
          </p:cNvPr>
          <p:cNvSpPr txBox="1">
            <a:spLocks noChangeArrowheads="1"/>
          </p:cNvSpPr>
          <p:nvPr/>
        </p:nvSpPr>
        <p:spPr bwMode="auto">
          <a:xfrm>
            <a:off x="2299439" y="3620496"/>
            <a:ext cx="7189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大廚的味覺十分敏銳，能精準判斷食材優劣與真偽</a:t>
            </a:r>
          </a:p>
        </p:txBody>
      </p:sp>
      <p:cxnSp>
        <p:nvCxnSpPr>
          <p:cNvPr id="17" name="直線接點 16">
            <a:extLst>
              <a:ext uri="{FF2B5EF4-FFF2-40B4-BE49-F238E27FC236}">
                <a16:creationId xmlns:a16="http://schemas.microsoft.com/office/drawing/2014/main" id="{68B3EEAD-4D45-4331-AAB3-B5CACC0B7BDD}"/>
              </a:ext>
            </a:extLst>
          </p:cNvPr>
          <p:cNvCxnSpPr>
            <a:cxnSpLocks/>
          </p:cNvCxnSpPr>
          <p:nvPr/>
        </p:nvCxnSpPr>
        <p:spPr>
          <a:xfrm>
            <a:off x="1729256" y="3622464"/>
            <a:ext cx="710994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8" name="圖片 17">
            <a:extLst>
              <a:ext uri="{FF2B5EF4-FFF2-40B4-BE49-F238E27FC236}">
                <a16:creationId xmlns:a16="http://schemas.microsoft.com/office/drawing/2014/main" id="{E38F5F70-5A98-4F4F-95F5-00B0B6A0FA7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29256" y="3694472"/>
            <a:ext cx="609550" cy="298679"/>
          </a:xfrm>
          <a:prstGeom prst="rect">
            <a:avLst/>
          </a:prstGeom>
        </p:spPr>
      </p:pic>
      <p:cxnSp>
        <p:nvCxnSpPr>
          <p:cNvPr id="19" name="直線接點 18">
            <a:extLst>
              <a:ext uri="{FF2B5EF4-FFF2-40B4-BE49-F238E27FC236}">
                <a16:creationId xmlns:a16="http://schemas.microsoft.com/office/drawing/2014/main" id="{45F216D8-AADD-47A1-93F6-D6D31B86974E}"/>
              </a:ext>
            </a:extLst>
          </p:cNvPr>
          <p:cNvCxnSpPr>
            <a:cxnSpLocks/>
          </p:cNvCxnSpPr>
          <p:nvPr/>
        </p:nvCxnSpPr>
        <p:spPr>
          <a:xfrm>
            <a:off x="487270" y="2644809"/>
            <a:ext cx="830017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001E1CF5-43BB-4F77-B863-A97FD4E2A6CA}"/>
              </a:ext>
            </a:extLst>
          </p:cNvPr>
          <p:cNvCxnSpPr>
            <a:cxnSpLocks/>
          </p:cNvCxnSpPr>
          <p:nvPr/>
        </p:nvCxnSpPr>
        <p:spPr>
          <a:xfrm>
            <a:off x="487270" y="3620496"/>
            <a:ext cx="77257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616798A1-2196-4868-9970-BDDF8C308150}"/>
              </a:ext>
            </a:extLst>
          </p:cNvPr>
          <p:cNvCxnSpPr>
            <a:cxnSpLocks/>
          </p:cNvCxnSpPr>
          <p:nvPr/>
        </p:nvCxnSpPr>
        <p:spPr>
          <a:xfrm>
            <a:off x="480497" y="4590567"/>
            <a:ext cx="6008356"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 name="文本框 328">
            <a:hlinkClick r:id="rId5" action="ppaction://hlinksldjump"/>
            <a:extLst>
              <a:ext uri="{FF2B5EF4-FFF2-40B4-BE49-F238E27FC236}">
                <a16:creationId xmlns:a16="http://schemas.microsoft.com/office/drawing/2014/main" id="{0526D0E5-53DD-494B-95E5-B83D9DECF1C1}"/>
              </a:ext>
            </a:extLst>
          </p:cNvPr>
          <p:cNvSpPr txBox="1"/>
          <p:nvPr/>
        </p:nvSpPr>
        <p:spPr>
          <a:xfrm>
            <a:off x="6057197"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7" name="文本框 328">
            <a:hlinkClick r:id="rId6" action="ppaction://hlinksldjump"/>
            <a:extLst>
              <a:ext uri="{FF2B5EF4-FFF2-40B4-BE49-F238E27FC236}">
                <a16:creationId xmlns:a16="http://schemas.microsoft.com/office/drawing/2014/main" id="{6E75E8D4-21CE-4C49-B812-46F9463993F2}"/>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 name="文本框 328">
            <a:hlinkClick r:id="rId7" action="ppaction://hlinksldjump"/>
            <a:extLst>
              <a:ext uri="{FF2B5EF4-FFF2-40B4-BE49-F238E27FC236}">
                <a16:creationId xmlns:a16="http://schemas.microsoft.com/office/drawing/2014/main" id="{10BBBF8F-B9F6-4056-987D-A649186CD48D}"/>
              </a:ext>
            </a:extLst>
          </p:cNvPr>
          <p:cNvSpPr txBox="1"/>
          <p:nvPr/>
        </p:nvSpPr>
        <p:spPr>
          <a:xfrm>
            <a:off x="7395587"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Tree>
    <p:extLst>
      <p:ext uri="{BB962C8B-B14F-4D97-AF65-F5344CB8AC3E}">
        <p14:creationId xmlns:p14="http://schemas.microsoft.com/office/powerpoint/2010/main" val="2083385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3"/>
                                        </p:tgtEl>
                                      </p:cBhvr>
                                    </p:animEffect>
                                    <p:set>
                                      <p:cBhvr>
                                        <p:cTn id="21"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16"/>
                                        </p:tgtEl>
                                      </p:cBhvr>
                                    </p:animEffect>
                                    <p:set>
                                      <p:cBhvr>
                                        <p:cTn id="32" dur="1" fill="hold">
                                          <p:stCondLst>
                                            <p:cond delay="2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3" grpId="0"/>
      <p:bldP spid="13" grpId="1"/>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id="{D9A73E71-1076-48BA-BEC6-3C5F5AB0AA8A}"/>
              </a:ext>
            </a:extLst>
          </p:cNvPr>
          <p:cNvSpPr txBox="1"/>
          <p:nvPr/>
        </p:nvSpPr>
        <p:spPr>
          <a:xfrm>
            <a:off x="351698" y="391708"/>
            <a:ext cx="1190445"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解題</a:t>
            </a:r>
          </a:p>
        </p:txBody>
      </p:sp>
      <p:sp>
        <p:nvSpPr>
          <p:cNvPr id="13" name="文本框 328">
            <a:hlinkClick r:id="rId2" action="ppaction://hlinksldjump"/>
            <a:extLst>
              <a:ext uri="{FF2B5EF4-FFF2-40B4-BE49-F238E27FC236}">
                <a16:creationId xmlns:a16="http://schemas.microsoft.com/office/drawing/2014/main" id="{E6098397-E9DA-4A5D-991A-834FAA05F4CF}"/>
              </a:ext>
            </a:extLst>
          </p:cNvPr>
          <p:cNvSpPr txBox="1"/>
          <p:nvPr/>
        </p:nvSpPr>
        <p:spPr>
          <a:xfrm>
            <a:off x="7991718" y="115613"/>
            <a:ext cx="595035" cy="279767"/>
          </a:xfrm>
          <a:prstGeom prst="rect">
            <a:avLst/>
          </a:prstGeom>
          <a:solidFill>
            <a:srgbClr val="C68748"/>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14" name="箭號: 向右 5">
            <a:hlinkClick r:id="rId3" action="ppaction://hlinksldjump"/>
            <a:extLst>
              <a:ext uri="{FF2B5EF4-FFF2-40B4-BE49-F238E27FC236}">
                <a16:creationId xmlns:a16="http://schemas.microsoft.com/office/drawing/2014/main" id="{5927816D-358B-46EA-AA4F-0FBD7A2DC3BE}"/>
              </a:ext>
            </a:extLst>
          </p:cNvPr>
          <p:cNvSpPr/>
          <p:nvPr/>
        </p:nvSpPr>
        <p:spPr>
          <a:xfrm>
            <a:off x="8586753" y="4499428"/>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6">
            <a:extLst>
              <a:ext uri="{FF2B5EF4-FFF2-40B4-BE49-F238E27FC236}">
                <a16:creationId xmlns:a16="http://schemas.microsoft.com/office/drawing/2014/main" id="{8A4D2F5F-235D-4439-B878-D019EAB73511}"/>
              </a:ext>
            </a:extLst>
          </p:cNvPr>
          <p:cNvSpPr/>
          <p:nvPr/>
        </p:nvSpPr>
        <p:spPr>
          <a:xfrm flipH="1">
            <a:off x="8144385" y="4499428"/>
            <a:ext cx="289700" cy="28556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descr="一張含有 選手, 觀看, 直立的, 男人 的圖片&#10;&#10;自動產生的描述">
            <a:extLst>
              <a:ext uri="{FF2B5EF4-FFF2-40B4-BE49-F238E27FC236}">
                <a16:creationId xmlns:a16="http://schemas.microsoft.com/office/drawing/2014/main" id="{7D9D83D1-6910-415D-9C8A-894D199561A8}"/>
              </a:ext>
            </a:extLst>
          </p:cNvPr>
          <p:cNvPicPr>
            <a:picLocks noChangeAspect="1"/>
          </p:cNvPicPr>
          <p:nvPr/>
        </p:nvPicPr>
        <p:blipFill>
          <a:blip r:embed="rId4">
            <a:alphaModFix amt="85000"/>
            <a:extLst>
              <a:ext uri="{28A0092B-C50C-407E-A947-70E740481C1C}">
                <a14:useLocalDpi xmlns:a14="http://schemas.microsoft.com/office/drawing/2010/main"/>
              </a:ext>
            </a:extLst>
          </a:blip>
          <a:stretch>
            <a:fillRect/>
          </a:stretch>
        </p:blipFill>
        <p:spPr>
          <a:xfrm>
            <a:off x="1265361" y="3461113"/>
            <a:ext cx="6461112" cy="1149124"/>
          </a:xfrm>
          <a:prstGeom prst="rect">
            <a:avLst/>
          </a:prstGeom>
        </p:spPr>
      </p:pic>
      <p:sp>
        <p:nvSpPr>
          <p:cNvPr id="26" name="矩形 25">
            <a:extLst>
              <a:ext uri="{FF2B5EF4-FFF2-40B4-BE49-F238E27FC236}">
                <a16:creationId xmlns:a16="http://schemas.microsoft.com/office/drawing/2014/main" id="{E886F4C2-FC50-41FB-98D4-EAF24F0ACC48}"/>
              </a:ext>
            </a:extLst>
          </p:cNvPr>
          <p:cNvSpPr/>
          <p:nvPr/>
        </p:nvSpPr>
        <p:spPr>
          <a:xfrm>
            <a:off x="1415260" y="3795345"/>
            <a:ext cx="6116286" cy="629724"/>
          </a:xfrm>
          <a:prstGeom prst="rect">
            <a:avLst/>
          </a:prstGeom>
        </p:spPr>
        <p:txBody>
          <a:bodyPr wrap="square">
            <a:spAutoFit/>
          </a:bodyPr>
          <a:lstStyle/>
          <a:p>
            <a:pPr algn="dist">
              <a:lnSpc>
                <a:spcPct val="120000"/>
              </a:lnSpc>
              <a:spcBef>
                <a:spcPts val="600"/>
              </a:spcBef>
            </a:pPr>
            <a:r>
              <a:rPr lang="zh-TW" altLang="en-US" sz="3200" b="1" dirty="0">
                <a:solidFill>
                  <a:schemeClr val="bg1"/>
                </a:solidFill>
                <a:effectLst>
                  <a:outerShdw blurRad="38100" dist="50800" dir="2700000" algn="tl" rotWithShape="0">
                    <a:srgbClr val="7A0000">
                      <a:alpha val="56000"/>
                    </a:srgbClr>
                  </a:outerShdw>
                </a:effectLst>
                <a:latin typeface="微軟正黑體" panose="020B0604030504040204" pitchFamily="34" charset="-120"/>
                <a:ea typeface="微軟正黑體" panose="020B0604030504040204" pitchFamily="34" charset="-120"/>
              </a:rPr>
              <a:t>酸甜苦辣鹹澀腥沖</a:t>
            </a:r>
            <a:endParaRPr lang="zh-TW" altLang="en-US" sz="3200" dirty="0">
              <a:solidFill>
                <a:schemeClr val="bg1"/>
              </a:solidFill>
              <a:effectLst>
                <a:outerShdw blurRad="38100" dist="50800" dir="2700000" algn="tl" rotWithShape="0">
                  <a:srgbClr val="7A0000">
                    <a:alpha val="56000"/>
                  </a:srgbClr>
                </a:outerShdw>
              </a:effectLst>
              <a:latin typeface="微軟正黑體" panose="020B0604030504040204" pitchFamily="34" charset="-120"/>
              <a:ea typeface="微軟正黑體" panose="020B0604030504040204" pitchFamily="34" charset="-120"/>
            </a:endParaRPr>
          </a:p>
        </p:txBody>
      </p:sp>
      <p:grpSp>
        <p:nvGrpSpPr>
          <p:cNvPr id="12" name="群組 11">
            <a:extLst>
              <a:ext uri="{FF2B5EF4-FFF2-40B4-BE49-F238E27FC236}">
                <a16:creationId xmlns:a16="http://schemas.microsoft.com/office/drawing/2014/main" id="{B097D1F6-F513-4543-B04A-2A7B0A036A2C}"/>
              </a:ext>
            </a:extLst>
          </p:cNvPr>
          <p:cNvGrpSpPr/>
          <p:nvPr/>
        </p:nvGrpSpPr>
        <p:grpSpPr>
          <a:xfrm>
            <a:off x="341811" y="2505666"/>
            <a:ext cx="8460378" cy="658537"/>
            <a:chOff x="474618" y="3717185"/>
            <a:chExt cx="8460378" cy="295695"/>
          </a:xfrm>
        </p:grpSpPr>
        <p:sp>
          <p:nvSpPr>
            <p:cNvPr id="16" name="矩形: 圓角 15">
              <a:extLst>
                <a:ext uri="{FF2B5EF4-FFF2-40B4-BE49-F238E27FC236}">
                  <a16:creationId xmlns:a16="http://schemas.microsoft.com/office/drawing/2014/main" id="{2B173496-9563-4A40-B2A0-88ECAAC69F54}"/>
                </a:ext>
              </a:extLst>
            </p:cNvPr>
            <p:cNvSpPr/>
            <p:nvPr/>
          </p:nvSpPr>
          <p:spPr>
            <a:xfrm>
              <a:off x="474618" y="3717185"/>
              <a:ext cx="8460378" cy="295695"/>
            </a:xfrm>
            <a:prstGeom prst="roundRect">
              <a:avLst>
                <a:gd name="adj" fmla="val 5153"/>
              </a:avLst>
            </a:prstGeom>
            <a:solidFill>
              <a:srgbClr val="FFF7E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B716CC67-C7D3-4410-8DEE-9BEB95EAC2B5}"/>
                </a:ext>
              </a:extLst>
            </p:cNvPr>
            <p:cNvSpPr/>
            <p:nvPr/>
          </p:nvSpPr>
          <p:spPr>
            <a:xfrm>
              <a:off x="570414" y="3746603"/>
              <a:ext cx="8268786" cy="234934"/>
            </a:xfrm>
            <a:prstGeom prst="rect">
              <a:avLst/>
            </a:prstGeom>
          </p:spPr>
          <p:txBody>
            <a:bodyPr wrap="square" anchor="ctr">
              <a:spAutoFit/>
            </a:bodyPr>
            <a:lstStyle/>
            <a:p>
              <a:pPr algn="ctr"/>
              <a:r>
                <a:rPr lang="zh-TW" altLang="en-US" sz="2800" spc="-100" dirty="0" smtClean="0">
                  <a:solidFill>
                    <a:srgbClr val="7E5132"/>
                  </a:solidFill>
                  <a:latin typeface="微軟正黑體" panose="020B0604030504040204" pitchFamily="34" charset="-120"/>
                  <a:ea typeface="微軟正黑體" panose="020B0604030504040204" pitchFamily="34" charset="-120"/>
                </a:rPr>
                <a:t>指八</a:t>
              </a:r>
              <a:r>
                <a:rPr lang="zh-TW" altLang="en-US" sz="2800" spc="-100" dirty="0">
                  <a:solidFill>
                    <a:srgbClr val="7E5132"/>
                  </a:solidFill>
                  <a:latin typeface="微軟正黑體" panose="020B0604030504040204" pitchFamily="34" charset="-120"/>
                  <a:ea typeface="微軟正黑體" panose="020B0604030504040204" pitchFamily="34" charset="-120"/>
                </a:rPr>
                <a:t>味以外的</a:t>
              </a:r>
              <a:r>
                <a:rPr lang="zh-TW" altLang="en-US" sz="2800" spc="-100" dirty="0" smtClean="0">
                  <a:solidFill>
                    <a:srgbClr val="7E5132"/>
                  </a:solidFill>
                  <a:latin typeface="微軟正黑體" panose="020B0604030504040204" pitchFamily="34" charset="-120"/>
                  <a:ea typeface="微軟正黑體" panose="020B0604030504040204" pitchFamily="34" charset="-120"/>
                </a:rPr>
                <a:t>滋味，文中</a:t>
              </a:r>
              <a:r>
                <a:rPr lang="zh-TW" altLang="en-US" sz="2800" spc="-100" dirty="0">
                  <a:solidFill>
                    <a:srgbClr val="7E5132"/>
                  </a:solidFill>
                  <a:latin typeface="微軟正黑體" panose="020B0604030504040204" pitchFamily="34" charset="-120"/>
                  <a:ea typeface="微軟正黑體" panose="020B0604030504040204" pitchFamily="34" charset="-120"/>
                </a:rPr>
                <a:t>未明說，留待讀者細細體會</a:t>
              </a:r>
              <a:endParaRPr lang="zh-TW" altLang="en-US" sz="2800" spc="-100" dirty="0">
                <a:solidFill>
                  <a:srgbClr val="7E5132"/>
                </a:solidFill>
                <a:latin typeface="微軟正黑體" panose="020B0604030504040204" pitchFamily="34" charset="-120"/>
                <a:ea typeface="微軟正黑體" panose="020B0604030504040204" pitchFamily="34" charset="-120"/>
              </a:endParaRPr>
            </a:p>
          </p:txBody>
        </p:sp>
      </p:grpSp>
      <p:sp>
        <p:nvSpPr>
          <p:cNvPr id="18" name="矩形: 圓角 25">
            <a:extLst>
              <a:ext uri="{FF2B5EF4-FFF2-40B4-BE49-F238E27FC236}">
                <a16:creationId xmlns:a16="http://schemas.microsoft.com/office/drawing/2014/main" id="{A3521D6F-B23D-4F36-AC49-F68E8CCF5B55}"/>
              </a:ext>
            </a:extLst>
          </p:cNvPr>
          <p:cNvSpPr/>
          <p:nvPr/>
        </p:nvSpPr>
        <p:spPr>
          <a:xfrm>
            <a:off x="1900156" y="1094692"/>
            <a:ext cx="4902926" cy="1171303"/>
          </a:xfrm>
          <a:custGeom>
            <a:avLst/>
            <a:gdLst>
              <a:gd name="connsiteX0" fmla="*/ 0 w 4902926"/>
              <a:gd name="connsiteY0" fmla="*/ 103590 h 1171303"/>
              <a:gd name="connsiteX1" fmla="*/ 103590 w 4902926"/>
              <a:gd name="connsiteY1" fmla="*/ 0 h 1171303"/>
              <a:gd name="connsiteX2" fmla="*/ 737516 w 4902926"/>
              <a:gd name="connsiteY2" fmla="*/ 0 h 1171303"/>
              <a:gd name="connsiteX3" fmla="*/ 1371441 w 4902926"/>
              <a:gd name="connsiteY3" fmla="*/ 0 h 1171303"/>
              <a:gd name="connsiteX4" fmla="*/ 2052325 w 4902926"/>
              <a:gd name="connsiteY4" fmla="*/ 0 h 1171303"/>
              <a:gd name="connsiteX5" fmla="*/ 2639293 w 4902926"/>
              <a:gd name="connsiteY5" fmla="*/ 0 h 1171303"/>
              <a:gd name="connsiteX6" fmla="*/ 3226261 w 4902926"/>
              <a:gd name="connsiteY6" fmla="*/ 0 h 1171303"/>
              <a:gd name="connsiteX7" fmla="*/ 3719314 w 4902926"/>
              <a:gd name="connsiteY7" fmla="*/ 0 h 1171303"/>
              <a:gd name="connsiteX8" fmla="*/ 4259325 w 4902926"/>
              <a:gd name="connsiteY8" fmla="*/ 0 h 1171303"/>
              <a:gd name="connsiteX9" fmla="*/ 4799336 w 4902926"/>
              <a:gd name="connsiteY9" fmla="*/ 0 h 1171303"/>
              <a:gd name="connsiteX10" fmla="*/ 4902926 w 4902926"/>
              <a:gd name="connsiteY10" fmla="*/ 103590 h 1171303"/>
              <a:gd name="connsiteX11" fmla="*/ 4902926 w 4902926"/>
              <a:gd name="connsiteY11" fmla="*/ 556728 h 1171303"/>
              <a:gd name="connsiteX12" fmla="*/ 4902926 w 4902926"/>
              <a:gd name="connsiteY12" fmla="*/ 1067713 h 1171303"/>
              <a:gd name="connsiteX13" fmla="*/ 4799336 w 4902926"/>
              <a:gd name="connsiteY13" fmla="*/ 1171303 h 1171303"/>
              <a:gd name="connsiteX14" fmla="*/ 4118453 w 4902926"/>
              <a:gd name="connsiteY14" fmla="*/ 1171303 h 1171303"/>
              <a:gd name="connsiteX15" fmla="*/ 3672357 w 4902926"/>
              <a:gd name="connsiteY15" fmla="*/ 1171303 h 1171303"/>
              <a:gd name="connsiteX16" fmla="*/ 3132346 w 4902926"/>
              <a:gd name="connsiteY16" fmla="*/ 1171303 h 1171303"/>
              <a:gd name="connsiteX17" fmla="*/ 2498420 w 4902926"/>
              <a:gd name="connsiteY17" fmla="*/ 1171303 h 1171303"/>
              <a:gd name="connsiteX18" fmla="*/ 2052325 w 4902926"/>
              <a:gd name="connsiteY18" fmla="*/ 1171303 h 1171303"/>
              <a:gd name="connsiteX19" fmla="*/ 1465356 w 4902926"/>
              <a:gd name="connsiteY19" fmla="*/ 1171303 h 1171303"/>
              <a:gd name="connsiteX20" fmla="*/ 831431 w 4902926"/>
              <a:gd name="connsiteY20" fmla="*/ 1171303 h 1171303"/>
              <a:gd name="connsiteX21" fmla="*/ 103590 w 4902926"/>
              <a:gd name="connsiteY21" fmla="*/ 1171303 h 1171303"/>
              <a:gd name="connsiteX22" fmla="*/ 0 w 4902926"/>
              <a:gd name="connsiteY22" fmla="*/ 1067713 h 1171303"/>
              <a:gd name="connsiteX23" fmla="*/ 0 w 4902926"/>
              <a:gd name="connsiteY23" fmla="*/ 566369 h 1171303"/>
              <a:gd name="connsiteX24" fmla="*/ 0 w 4902926"/>
              <a:gd name="connsiteY24" fmla="*/ 103590 h 11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02926" h="1171303" fill="none" extrusionOk="0">
                <a:moveTo>
                  <a:pt x="0" y="103590"/>
                </a:moveTo>
                <a:cubicBezTo>
                  <a:pt x="636" y="44309"/>
                  <a:pt x="52233" y="-702"/>
                  <a:pt x="103590" y="0"/>
                </a:cubicBezTo>
                <a:cubicBezTo>
                  <a:pt x="405646" y="-51722"/>
                  <a:pt x="607303" y="66115"/>
                  <a:pt x="737516" y="0"/>
                </a:cubicBezTo>
                <a:cubicBezTo>
                  <a:pt x="867729" y="-66115"/>
                  <a:pt x="1139072" y="1220"/>
                  <a:pt x="1371441" y="0"/>
                </a:cubicBezTo>
                <a:cubicBezTo>
                  <a:pt x="1603810" y="-1220"/>
                  <a:pt x="1911687" y="63386"/>
                  <a:pt x="2052325" y="0"/>
                </a:cubicBezTo>
                <a:cubicBezTo>
                  <a:pt x="2192963" y="-63386"/>
                  <a:pt x="2466759" y="9735"/>
                  <a:pt x="2639293" y="0"/>
                </a:cubicBezTo>
                <a:cubicBezTo>
                  <a:pt x="2811827" y="-9735"/>
                  <a:pt x="3076569" y="63999"/>
                  <a:pt x="3226261" y="0"/>
                </a:cubicBezTo>
                <a:cubicBezTo>
                  <a:pt x="3375953" y="-63999"/>
                  <a:pt x="3497147" y="23421"/>
                  <a:pt x="3719314" y="0"/>
                </a:cubicBezTo>
                <a:cubicBezTo>
                  <a:pt x="3941481" y="-23421"/>
                  <a:pt x="4037846" y="12109"/>
                  <a:pt x="4259325" y="0"/>
                </a:cubicBezTo>
                <a:cubicBezTo>
                  <a:pt x="4480804" y="-12109"/>
                  <a:pt x="4668512" y="52813"/>
                  <a:pt x="4799336" y="0"/>
                </a:cubicBezTo>
                <a:cubicBezTo>
                  <a:pt x="4852435" y="-6336"/>
                  <a:pt x="4904260" y="41042"/>
                  <a:pt x="4902926" y="103590"/>
                </a:cubicBezTo>
                <a:cubicBezTo>
                  <a:pt x="4931711" y="258606"/>
                  <a:pt x="4864051" y="381314"/>
                  <a:pt x="4902926" y="556728"/>
                </a:cubicBezTo>
                <a:cubicBezTo>
                  <a:pt x="4941801" y="732142"/>
                  <a:pt x="4868911" y="897945"/>
                  <a:pt x="4902926" y="1067713"/>
                </a:cubicBezTo>
                <a:cubicBezTo>
                  <a:pt x="4899559" y="1122100"/>
                  <a:pt x="4847958" y="1179668"/>
                  <a:pt x="4799336" y="1171303"/>
                </a:cubicBezTo>
                <a:cubicBezTo>
                  <a:pt x="4514889" y="1227824"/>
                  <a:pt x="4260624" y="1132816"/>
                  <a:pt x="4118453" y="1171303"/>
                </a:cubicBezTo>
                <a:cubicBezTo>
                  <a:pt x="3976282" y="1209790"/>
                  <a:pt x="3790063" y="1161719"/>
                  <a:pt x="3672357" y="1171303"/>
                </a:cubicBezTo>
                <a:cubicBezTo>
                  <a:pt x="3554651" y="1180887"/>
                  <a:pt x="3316853" y="1147410"/>
                  <a:pt x="3132346" y="1171303"/>
                </a:cubicBezTo>
                <a:cubicBezTo>
                  <a:pt x="2947839" y="1195196"/>
                  <a:pt x="2656090" y="1165734"/>
                  <a:pt x="2498420" y="1171303"/>
                </a:cubicBezTo>
                <a:cubicBezTo>
                  <a:pt x="2340750" y="1176872"/>
                  <a:pt x="2263342" y="1160662"/>
                  <a:pt x="2052325" y="1171303"/>
                </a:cubicBezTo>
                <a:cubicBezTo>
                  <a:pt x="1841308" y="1181944"/>
                  <a:pt x="1742804" y="1141946"/>
                  <a:pt x="1465356" y="1171303"/>
                </a:cubicBezTo>
                <a:cubicBezTo>
                  <a:pt x="1187908" y="1200660"/>
                  <a:pt x="966178" y="1119045"/>
                  <a:pt x="831431" y="1171303"/>
                </a:cubicBezTo>
                <a:cubicBezTo>
                  <a:pt x="696685" y="1223561"/>
                  <a:pt x="272887" y="1107038"/>
                  <a:pt x="103590" y="1171303"/>
                </a:cubicBezTo>
                <a:cubicBezTo>
                  <a:pt x="39705" y="1169847"/>
                  <a:pt x="2887" y="1126515"/>
                  <a:pt x="0" y="1067713"/>
                </a:cubicBezTo>
                <a:cubicBezTo>
                  <a:pt x="-43033" y="933756"/>
                  <a:pt x="52763" y="720085"/>
                  <a:pt x="0" y="566369"/>
                </a:cubicBezTo>
                <a:cubicBezTo>
                  <a:pt x="-52763" y="412653"/>
                  <a:pt x="8361" y="269795"/>
                  <a:pt x="0" y="103590"/>
                </a:cubicBezTo>
                <a:close/>
              </a:path>
              <a:path w="4902926" h="1171303" stroke="0" extrusionOk="0">
                <a:moveTo>
                  <a:pt x="0" y="103590"/>
                </a:moveTo>
                <a:cubicBezTo>
                  <a:pt x="-2908" y="48435"/>
                  <a:pt x="51238" y="-2548"/>
                  <a:pt x="103590" y="0"/>
                </a:cubicBezTo>
                <a:cubicBezTo>
                  <a:pt x="227422" y="-14561"/>
                  <a:pt x="335772" y="39628"/>
                  <a:pt x="549686" y="0"/>
                </a:cubicBezTo>
                <a:cubicBezTo>
                  <a:pt x="763600" y="-39628"/>
                  <a:pt x="885012" y="70195"/>
                  <a:pt x="1136654" y="0"/>
                </a:cubicBezTo>
                <a:cubicBezTo>
                  <a:pt x="1388296" y="-70195"/>
                  <a:pt x="1663932" y="27189"/>
                  <a:pt x="1817537" y="0"/>
                </a:cubicBezTo>
                <a:cubicBezTo>
                  <a:pt x="1971142" y="-27189"/>
                  <a:pt x="2191952" y="28641"/>
                  <a:pt x="2451463" y="0"/>
                </a:cubicBezTo>
                <a:cubicBezTo>
                  <a:pt x="2710974" y="-28641"/>
                  <a:pt x="2795754" y="15326"/>
                  <a:pt x="2944516" y="0"/>
                </a:cubicBezTo>
                <a:cubicBezTo>
                  <a:pt x="3093278" y="-15326"/>
                  <a:pt x="3429509" y="28949"/>
                  <a:pt x="3625400" y="0"/>
                </a:cubicBezTo>
                <a:cubicBezTo>
                  <a:pt x="3821291" y="-28949"/>
                  <a:pt x="3975152" y="13461"/>
                  <a:pt x="4259325" y="0"/>
                </a:cubicBezTo>
                <a:cubicBezTo>
                  <a:pt x="4543498" y="-13461"/>
                  <a:pt x="4645002" y="15997"/>
                  <a:pt x="4799336" y="0"/>
                </a:cubicBezTo>
                <a:cubicBezTo>
                  <a:pt x="4863723" y="-2707"/>
                  <a:pt x="4900083" y="52592"/>
                  <a:pt x="4902926" y="103590"/>
                </a:cubicBezTo>
                <a:cubicBezTo>
                  <a:pt x="4945825" y="328847"/>
                  <a:pt x="4849847" y="504082"/>
                  <a:pt x="4902926" y="604934"/>
                </a:cubicBezTo>
                <a:cubicBezTo>
                  <a:pt x="4956005" y="705786"/>
                  <a:pt x="4873053" y="875892"/>
                  <a:pt x="4902926" y="1067713"/>
                </a:cubicBezTo>
                <a:cubicBezTo>
                  <a:pt x="4895556" y="1115856"/>
                  <a:pt x="4842015" y="1174411"/>
                  <a:pt x="4799336" y="1171303"/>
                </a:cubicBezTo>
                <a:cubicBezTo>
                  <a:pt x="4695145" y="1214871"/>
                  <a:pt x="4442749" y="1153798"/>
                  <a:pt x="4353240" y="1171303"/>
                </a:cubicBezTo>
                <a:cubicBezTo>
                  <a:pt x="4263731" y="1188808"/>
                  <a:pt x="3993694" y="1118875"/>
                  <a:pt x="3672357" y="1171303"/>
                </a:cubicBezTo>
                <a:cubicBezTo>
                  <a:pt x="3351020" y="1223731"/>
                  <a:pt x="3318625" y="1163344"/>
                  <a:pt x="3226261" y="1171303"/>
                </a:cubicBezTo>
                <a:cubicBezTo>
                  <a:pt x="3133897" y="1179262"/>
                  <a:pt x="2779402" y="1124135"/>
                  <a:pt x="2639293" y="1171303"/>
                </a:cubicBezTo>
                <a:cubicBezTo>
                  <a:pt x="2499184" y="1218471"/>
                  <a:pt x="2366007" y="1114425"/>
                  <a:pt x="2099282" y="1171303"/>
                </a:cubicBezTo>
                <a:cubicBezTo>
                  <a:pt x="1832557" y="1228181"/>
                  <a:pt x="1573971" y="1141031"/>
                  <a:pt x="1418399" y="1171303"/>
                </a:cubicBezTo>
                <a:cubicBezTo>
                  <a:pt x="1262827" y="1201575"/>
                  <a:pt x="1132953" y="1129208"/>
                  <a:pt x="972303" y="1171303"/>
                </a:cubicBezTo>
                <a:cubicBezTo>
                  <a:pt x="811653" y="1213398"/>
                  <a:pt x="336166" y="1140820"/>
                  <a:pt x="103590" y="1171303"/>
                </a:cubicBezTo>
                <a:cubicBezTo>
                  <a:pt x="42008" y="1173764"/>
                  <a:pt x="2120" y="1125421"/>
                  <a:pt x="0" y="1067713"/>
                </a:cubicBezTo>
                <a:cubicBezTo>
                  <a:pt x="-24108" y="957666"/>
                  <a:pt x="18728" y="700988"/>
                  <a:pt x="0" y="576010"/>
                </a:cubicBezTo>
                <a:cubicBezTo>
                  <a:pt x="-18728" y="451032"/>
                  <a:pt x="52441" y="267828"/>
                  <a:pt x="0" y="103590"/>
                </a:cubicBezTo>
                <a:close/>
              </a:path>
            </a:pathLst>
          </a:custGeom>
          <a:solidFill>
            <a:srgbClr val="F8F5ED"/>
          </a:solidFill>
          <a:ln>
            <a:solidFill>
              <a:srgbClr val="ECE0C6"/>
            </a:solidFill>
            <a:extLst>
              <a:ext uri="{C807C97D-BFC1-408E-A445-0C87EB9F89A2}">
                <ask:lineSketchStyleProps xmlns:ask="http://schemas.microsoft.com/office/drawing/2018/sketchyshapes" xmlns="" sd="1840387868">
                  <a:prstGeom prst="roundRect">
                    <a:avLst>
                      <a:gd name="adj" fmla="val 8844"/>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7200" dirty="0">
              <a:solidFill>
                <a:srgbClr val="7E5132"/>
              </a:solidFill>
              <a:latin typeface="華康行楷體W5" panose="03000509000000000000" pitchFamily="65" charset="-120"/>
              <a:ea typeface="華康行楷體W5" panose="03000509000000000000" pitchFamily="65" charset="-120"/>
            </a:endParaRPr>
          </a:p>
        </p:txBody>
      </p:sp>
      <p:pic>
        <p:nvPicPr>
          <p:cNvPr id="19" name="圖片 18" descr="一張含有 文字, 杯子, 雙柄杯 的圖片&#10;&#10;自動產生的描述">
            <a:extLst>
              <a:ext uri="{FF2B5EF4-FFF2-40B4-BE49-F238E27FC236}">
                <a16:creationId xmlns:a16="http://schemas.microsoft.com/office/drawing/2014/main" id="{40BA3B20-692A-4760-8B3A-15AD09FE67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459" y="1189831"/>
            <a:ext cx="2320320" cy="976353"/>
          </a:xfrm>
          <a:prstGeom prst="rect">
            <a:avLst/>
          </a:prstGeom>
        </p:spPr>
      </p:pic>
      <p:sp>
        <p:nvSpPr>
          <p:cNvPr id="20" name="矩形: 圓角 38">
            <a:extLst>
              <a:ext uri="{FF2B5EF4-FFF2-40B4-BE49-F238E27FC236}">
                <a16:creationId xmlns:a16="http://schemas.microsoft.com/office/drawing/2014/main" id="{29CCC4D3-2CC2-4C94-AE41-B09E05347722}"/>
              </a:ext>
            </a:extLst>
          </p:cNvPr>
          <p:cNvSpPr/>
          <p:nvPr/>
        </p:nvSpPr>
        <p:spPr>
          <a:xfrm>
            <a:off x="3163619" y="2159065"/>
            <a:ext cx="2376000" cy="36000"/>
          </a:xfrm>
          <a:prstGeom prst="roundRect">
            <a:avLst>
              <a:gd name="adj" fmla="val 50000"/>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a:extLst>
              <a:ext uri="{FF2B5EF4-FFF2-40B4-BE49-F238E27FC236}">
                <a16:creationId xmlns:a16="http://schemas.microsoft.com/office/drawing/2014/main" id="{BCE15856-BF78-423A-9302-08CB7DC637C6}"/>
              </a:ext>
            </a:extLst>
          </p:cNvPr>
          <p:cNvCxnSpPr/>
          <p:nvPr/>
        </p:nvCxnSpPr>
        <p:spPr>
          <a:xfrm>
            <a:off x="4351619" y="2159065"/>
            <a:ext cx="0" cy="252000"/>
          </a:xfrm>
          <a:prstGeom prst="straightConnector1">
            <a:avLst/>
          </a:prstGeom>
          <a:ln w="28575">
            <a:solidFill>
              <a:srgbClr val="AE826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797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440604"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味精充雞湯，稍經察覺，即使你是國家鑑定的廚師也很難再立足廚界，從此江湖上沒了這號人物。有這層顧忌，曾先生的席便沒人敢</a:t>
            </a:r>
            <a:r>
              <a:rPr lang="zh-TW" altLang="en-US" sz="3200" dirty="0">
                <a:solidFill>
                  <a:srgbClr val="0070C0"/>
                </a:solidFill>
                <a:latin typeface="標楷體" panose="03000509000000000000" pitchFamily="65" charset="-120"/>
                <a:ea typeface="標楷體" panose="03000509000000000000" pitchFamily="65" charset="-120"/>
              </a:rPr>
              <a:t>滑頭</a:t>
            </a:r>
            <a:r>
              <a:rPr lang="zh-TW" altLang="en-US" sz="3200" dirty="0">
                <a:latin typeface="標楷體" panose="03000509000000000000" pitchFamily="65" charset="-120"/>
                <a:ea typeface="標楷體" panose="03000509000000000000" pitchFamily="65" charset="-120"/>
              </a:rPr>
              <a:t>，自是順利穩當。</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第四段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P.18</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469E065A-70E8-4609-9868-8534C8639D5C}"/>
              </a:ext>
            </a:extLst>
          </p:cNvPr>
          <p:cNvSpPr txBox="1">
            <a:spLocks noChangeArrowheads="1"/>
          </p:cNvSpPr>
          <p:nvPr/>
        </p:nvSpPr>
        <p:spPr bwMode="auto">
          <a:xfrm>
            <a:off x="2845827" y="458959"/>
            <a:ext cx="58646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如果被發現作假，廚師的名號即宣告</a:t>
            </a:r>
            <a:r>
              <a:rPr lang="zh-TW" altLang="en-US" sz="2400" dirty="0" smtClean="0">
                <a:solidFill>
                  <a:srgbClr val="006600"/>
                </a:solidFill>
                <a:latin typeface="微軟正黑體" panose="020B0604030504040204" pitchFamily="34" charset="-120"/>
                <a:ea typeface="微軟正黑體" panose="020B0604030504040204" pitchFamily="34" charset="-120"/>
              </a:rPr>
              <a:t>敗裂，</a:t>
            </a:r>
            <a:r>
              <a:rPr lang="zh-TW" altLang="en-US" sz="2400" dirty="0">
                <a:solidFill>
                  <a:srgbClr val="006600"/>
                </a:solidFill>
                <a:latin typeface="微軟正黑體" panose="020B0604030504040204" pitchFamily="34" charset="-120"/>
                <a:ea typeface="微軟正黑體" panose="020B0604030504040204" pitchFamily="34" charset="-120"/>
              </a:rPr>
              <a:t>自此無法在廚界東山再起</a:t>
            </a:r>
          </a:p>
        </p:txBody>
      </p:sp>
      <p:cxnSp>
        <p:nvCxnSpPr>
          <p:cNvPr id="14" name="直線接點 13">
            <a:extLst>
              <a:ext uri="{FF2B5EF4-FFF2-40B4-BE49-F238E27FC236}">
                <a16:creationId xmlns:a16="http://schemas.microsoft.com/office/drawing/2014/main" id="{408E6A3D-19E1-4796-B81F-FE6B14E4E769}"/>
              </a:ext>
            </a:extLst>
          </p:cNvPr>
          <p:cNvCxnSpPr>
            <a:cxnSpLocks/>
          </p:cNvCxnSpPr>
          <p:nvPr/>
        </p:nvCxnSpPr>
        <p:spPr>
          <a:xfrm>
            <a:off x="2968250" y="1669450"/>
            <a:ext cx="567434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DB6FD24D-766C-42E4-B3D8-3854DF28FB6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68250" y="1741458"/>
            <a:ext cx="609550" cy="298679"/>
          </a:xfrm>
          <a:prstGeom prst="rect">
            <a:avLst/>
          </a:prstGeom>
        </p:spPr>
      </p:pic>
      <p:cxnSp>
        <p:nvCxnSpPr>
          <p:cNvPr id="16" name="直線接點 15">
            <a:extLst>
              <a:ext uri="{FF2B5EF4-FFF2-40B4-BE49-F238E27FC236}">
                <a16:creationId xmlns:a16="http://schemas.microsoft.com/office/drawing/2014/main" id="{32CA6D3A-EE52-49F9-BFD9-1E6EF2D2CF22}"/>
              </a:ext>
            </a:extLst>
          </p:cNvPr>
          <p:cNvCxnSpPr>
            <a:cxnSpLocks/>
          </p:cNvCxnSpPr>
          <p:nvPr/>
        </p:nvCxnSpPr>
        <p:spPr>
          <a:xfrm>
            <a:off x="440267" y="2658357"/>
            <a:ext cx="827024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6214F7AD-52E5-4A6E-A6B0-C55C9D886666}"/>
              </a:ext>
            </a:extLst>
          </p:cNvPr>
          <p:cNvCxnSpPr>
            <a:cxnSpLocks/>
          </p:cNvCxnSpPr>
          <p:nvPr/>
        </p:nvCxnSpPr>
        <p:spPr>
          <a:xfrm>
            <a:off x="440267" y="3606623"/>
            <a:ext cx="79925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83C6DC61-BEC8-4CEF-B52B-94150902DFD9}"/>
              </a:ext>
            </a:extLst>
          </p:cNvPr>
          <p:cNvSpPr/>
          <p:nvPr/>
        </p:nvSpPr>
        <p:spPr>
          <a:xfrm>
            <a:off x="7880405" y="3175117"/>
            <a:ext cx="830102" cy="422513"/>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D2F755C1-AD6C-4524-9DCC-2483CBA5F6D0}"/>
              </a:ext>
            </a:extLst>
          </p:cNvPr>
          <p:cNvSpPr txBox="1">
            <a:spLocks noChangeArrowheads="1"/>
          </p:cNvSpPr>
          <p:nvPr/>
        </p:nvSpPr>
        <p:spPr bwMode="auto">
          <a:xfrm>
            <a:off x="6767437" y="3601707"/>
            <a:ext cx="1936118" cy="446276"/>
          </a:xfrm>
          <a:prstGeom prst="rect">
            <a:avLst/>
          </a:prstGeom>
          <a:solidFill>
            <a:srgbClr val="0070C0"/>
          </a:solidFill>
          <a:ln w="9525">
            <a:noFill/>
            <a:miter lim="800000"/>
            <a:headEnd/>
            <a:tailEnd/>
          </a:ln>
        </p:spPr>
        <p:txBody>
          <a:bodyPr wrap="square" anchor="ctr">
            <a:spAutoFit/>
          </a:bodyPr>
          <a:lstStyle/>
          <a:p>
            <a:pPr algn="ctr"/>
            <a:r>
              <a:rPr lang="zh-TW" altLang="en-US" sz="2300" dirty="0">
                <a:solidFill>
                  <a:schemeClr val="bg1"/>
                </a:solidFill>
                <a:latin typeface="微軟正黑體" panose="020B0604030504040204" pitchFamily="34" charset="-120"/>
                <a:ea typeface="微軟正黑體" panose="020B0604030504040204" pitchFamily="34" charset="-120"/>
              </a:rPr>
              <a:t>狡猾、不老實</a:t>
            </a:r>
          </a:p>
        </p:txBody>
      </p:sp>
      <p:sp>
        <p:nvSpPr>
          <p:cNvPr id="6" name="文本框 328">
            <a:hlinkClick r:id="rId5" action="ppaction://hlinksldjump"/>
            <a:extLst>
              <a:ext uri="{FF2B5EF4-FFF2-40B4-BE49-F238E27FC236}">
                <a16:creationId xmlns:a16="http://schemas.microsoft.com/office/drawing/2014/main" id="{B819925D-0A2F-4371-AF61-50BC619262ED}"/>
              </a:ext>
            </a:extLst>
          </p:cNvPr>
          <p:cNvSpPr txBox="1"/>
          <p:nvPr/>
        </p:nvSpPr>
        <p:spPr>
          <a:xfrm>
            <a:off x="6057197"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7" name="文本框 328">
            <a:hlinkClick r:id="rId6" action="ppaction://hlinksldjump"/>
            <a:extLst>
              <a:ext uri="{FF2B5EF4-FFF2-40B4-BE49-F238E27FC236}">
                <a16:creationId xmlns:a16="http://schemas.microsoft.com/office/drawing/2014/main" id="{7BF3DB63-256B-4D1E-926D-BFCC303F90F2}"/>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 name="文本框 328">
            <a:hlinkClick r:id="rId7" action="ppaction://hlinksldjump"/>
            <a:extLst>
              <a:ext uri="{FF2B5EF4-FFF2-40B4-BE49-F238E27FC236}">
                <a16:creationId xmlns:a16="http://schemas.microsoft.com/office/drawing/2014/main" id="{01EFA572-4AAD-45F9-8A89-BBE95124792F}"/>
              </a:ext>
            </a:extLst>
          </p:cNvPr>
          <p:cNvSpPr txBox="1"/>
          <p:nvPr/>
        </p:nvSpPr>
        <p:spPr>
          <a:xfrm>
            <a:off x="7395587"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Tree>
    <p:extLst>
      <p:ext uri="{BB962C8B-B14F-4D97-AF65-F5344CB8AC3E}">
        <p14:creationId xmlns:p14="http://schemas.microsoft.com/office/powerpoint/2010/main" val="697158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3"/>
                                        </p:tgtEl>
                                      </p:cBhvr>
                                    </p:animEffect>
                                    <p:set>
                                      <p:cBhvr>
                                        <p:cTn id="21"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1"/>
                                        </p:tgtEl>
                                      </p:cBhvr>
                                    </p:animEffect>
                                    <p:set>
                                      <p:cBhvr>
                                        <p:cTn id="32" dur="1" fill="hold">
                                          <p:stCondLst>
                                            <p:cond delay="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p:bldP spid="13" grpId="1"/>
      <p:bldP spid="20" grpId="0" animBg="1"/>
      <p:bldP spid="21" grpId="0" animBg="1"/>
      <p:bldP spid="21"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338489"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據父親說，現下的廚界十分混亂，那些「通灶」有時兼南北各地之大廚，一晚多少筵席，哪個人能如孫悟空分身千萬，所以一般餐廳多是馬馬虎虎，「</a:t>
            </a:r>
            <a:r>
              <a:rPr lang="zh-TW" altLang="en-US" sz="3200" dirty="0">
                <a:solidFill>
                  <a:srgbClr val="0070C0"/>
                </a:solidFill>
                <a:latin typeface="標楷體" panose="03000509000000000000" pitchFamily="65" charset="-120"/>
                <a:ea typeface="標楷體" panose="03000509000000000000" pitchFamily="65" charset="-120"/>
              </a:rPr>
              <a:t>湊合湊合</a:t>
            </a:r>
            <a:r>
              <a:rPr lang="zh-TW" altLang="en-US" sz="3200" dirty="0">
                <a:latin typeface="標楷體" panose="03000509000000000000" pitchFamily="65" charset="-120"/>
                <a:ea typeface="標楷體" panose="03000509000000000000" pitchFamily="65" charset="-120"/>
              </a:rPr>
              <a:t>」，言下有不勝唏噓之意。</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第四段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P.18</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3" name="文本框 328">
            <a:hlinkClick r:id="rId2" action="ppaction://hlinksldjump"/>
            <a:extLst>
              <a:ext uri="{FF2B5EF4-FFF2-40B4-BE49-F238E27FC236}">
                <a16:creationId xmlns:a16="http://schemas.microsoft.com/office/drawing/2014/main" id="{12304D73-0E2E-45FC-89BF-FD216D3DDE0C}"/>
              </a:ext>
            </a:extLst>
          </p:cNvPr>
          <p:cNvSpPr txBox="1"/>
          <p:nvPr/>
        </p:nvSpPr>
        <p:spPr>
          <a:xfrm>
            <a:off x="6057197"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3" action="ppaction://hlinksldjump"/>
            <a:extLst>
              <a:ext uri="{FF2B5EF4-FFF2-40B4-BE49-F238E27FC236}">
                <a16:creationId xmlns:a16="http://schemas.microsoft.com/office/drawing/2014/main" id="{7D3F743F-C652-4528-97B8-3ACB14AB20C2}"/>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rId4" action="ppaction://hlinksldjump"/>
            <a:extLst>
              <a:ext uri="{FF2B5EF4-FFF2-40B4-BE49-F238E27FC236}">
                <a16:creationId xmlns:a16="http://schemas.microsoft.com/office/drawing/2014/main" id="{EFFAAE9D-F687-4F0A-8E84-46195ED5484C}"/>
              </a:ext>
            </a:extLst>
          </p:cNvPr>
          <p:cNvSpPr txBox="1"/>
          <p:nvPr/>
        </p:nvSpPr>
        <p:spPr>
          <a:xfrm>
            <a:off x="7395587"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11" name="箭號: 向右 5">
            <a:hlinkClick r:id="rId5"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6"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07504351-F923-491A-A2B3-59A2EFDC9FC0}"/>
              </a:ext>
            </a:extLst>
          </p:cNvPr>
          <p:cNvSpPr txBox="1">
            <a:spLocks noChangeArrowheads="1"/>
          </p:cNvSpPr>
          <p:nvPr/>
        </p:nvSpPr>
        <p:spPr bwMode="auto">
          <a:xfrm>
            <a:off x="1706825" y="440610"/>
            <a:ext cx="70806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作者藉父親回憶之口點出當年臺灣廚界混亂的情景，也表示父親對餐廳品質的嚴格要求</a:t>
            </a:r>
          </a:p>
        </p:txBody>
      </p:sp>
      <p:cxnSp>
        <p:nvCxnSpPr>
          <p:cNvPr id="14" name="直線接點 13">
            <a:extLst>
              <a:ext uri="{FF2B5EF4-FFF2-40B4-BE49-F238E27FC236}">
                <a16:creationId xmlns:a16="http://schemas.microsoft.com/office/drawing/2014/main" id="{39D8D0F0-F2A1-4F83-A139-C08469B27390}"/>
              </a:ext>
            </a:extLst>
          </p:cNvPr>
          <p:cNvCxnSpPr>
            <a:cxnSpLocks/>
          </p:cNvCxnSpPr>
          <p:nvPr/>
        </p:nvCxnSpPr>
        <p:spPr>
          <a:xfrm>
            <a:off x="440267" y="1669450"/>
            <a:ext cx="837861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B237533E-9439-4471-A177-DDAA1C5B339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0267" y="1741458"/>
            <a:ext cx="609550" cy="298679"/>
          </a:xfrm>
          <a:prstGeom prst="rect">
            <a:avLst/>
          </a:prstGeom>
        </p:spPr>
      </p:pic>
      <p:cxnSp>
        <p:nvCxnSpPr>
          <p:cNvPr id="16" name="直線接點 15">
            <a:extLst>
              <a:ext uri="{FF2B5EF4-FFF2-40B4-BE49-F238E27FC236}">
                <a16:creationId xmlns:a16="http://schemas.microsoft.com/office/drawing/2014/main" id="{E8F2200F-21F4-488B-8139-59700FDC6DF2}"/>
              </a:ext>
            </a:extLst>
          </p:cNvPr>
          <p:cNvCxnSpPr>
            <a:cxnSpLocks/>
          </p:cNvCxnSpPr>
          <p:nvPr/>
        </p:nvCxnSpPr>
        <p:spPr>
          <a:xfrm>
            <a:off x="440267" y="2644810"/>
            <a:ext cx="8141546"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C305A69A-30CE-494C-9659-D8D671A825ED}"/>
              </a:ext>
            </a:extLst>
          </p:cNvPr>
          <p:cNvCxnSpPr>
            <a:cxnSpLocks/>
          </p:cNvCxnSpPr>
          <p:nvPr/>
        </p:nvCxnSpPr>
        <p:spPr>
          <a:xfrm>
            <a:off x="440267" y="3620170"/>
            <a:ext cx="8141546"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6C77A847-B061-454D-883D-B716C04CAE5B}"/>
              </a:ext>
            </a:extLst>
          </p:cNvPr>
          <p:cNvCxnSpPr>
            <a:cxnSpLocks/>
          </p:cNvCxnSpPr>
          <p:nvPr/>
        </p:nvCxnSpPr>
        <p:spPr>
          <a:xfrm>
            <a:off x="440267" y="4574881"/>
            <a:ext cx="81000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9" name="文字方塊 48">
            <a:extLst>
              <a:ext uri="{FF2B5EF4-FFF2-40B4-BE49-F238E27FC236}">
                <a16:creationId xmlns:a16="http://schemas.microsoft.com/office/drawing/2014/main" id="{E16C775D-D382-4273-923F-289D370B5CF4}"/>
              </a:ext>
            </a:extLst>
          </p:cNvPr>
          <p:cNvSpPr txBox="1">
            <a:spLocks noChangeArrowheads="1"/>
          </p:cNvSpPr>
          <p:nvPr/>
        </p:nvSpPr>
        <p:spPr bwMode="auto">
          <a:xfrm>
            <a:off x="8379010" y="1939510"/>
            <a:ext cx="62859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明喻</a:t>
            </a:r>
          </a:p>
        </p:txBody>
      </p:sp>
      <p:grpSp>
        <p:nvGrpSpPr>
          <p:cNvPr id="20" name="群組 19">
            <a:extLst>
              <a:ext uri="{FF2B5EF4-FFF2-40B4-BE49-F238E27FC236}">
                <a16:creationId xmlns:a16="http://schemas.microsoft.com/office/drawing/2014/main" id="{E7F4A0F9-94D5-4CFD-9CD7-FA26375BBCF1}"/>
              </a:ext>
            </a:extLst>
          </p:cNvPr>
          <p:cNvGrpSpPr/>
          <p:nvPr/>
        </p:nvGrpSpPr>
        <p:grpSpPr>
          <a:xfrm>
            <a:off x="4456918" y="1962697"/>
            <a:ext cx="3892195" cy="1655868"/>
            <a:chOff x="-2980202" y="4241561"/>
            <a:chExt cx="3892195" cy="1655868"/>
          </a:xfrm>
        </p:grpSpPr>
        <p:pic>
          <p:nvPicPr>
            <p:cNvPr id="21" name="圖片 20">
              <a:extLst>
                <a:ext uri="{FF2B5EF4-FFF2-40B4-BE49-F238E27FC236}">
                  <a16:creationId xmlns:a16="http://schemas.microsoft.com/office/drawing/2014/main" id="{FE387516-A81B-4327-B023-71482384C84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80202" y="5249429"/>
              <a:ext cx="128048" cy="648000"/>
            </a:xfrm>
            <a:prstGeom prst="rect">
              <a:avLst/>
            </a:prstGeom>
          </p:spPr>
        </p:pic>
        <p:pic>
          <p:nvPicPr>
            <p:cNvPr id="22" name="圖片 21">
              <a:extLst>
                <a:ext uri="{FF2B5EF4-FFF2-40B4-BE49-F238E27FC236}">
                  <a16:creationId xmlns:a16="http://schemas.microsoft.com/office/drawing/2014/main" id="{4FE64199-9DB1-452E-9A50-BBA13E38F97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23" name="矩形 22">
            <a:extLst>
              <a:ext uri="{FF2B5EF4-FFF2-40B4-BE49-F238E27FC236}">
                <a16:creationId xmlns:a16="http://schemas.microsoft.com/office/drawing/2014/main" id="{083231AF-A543-4E99-9776-C11686328913}"/>
              </a:ext>
            </a:extLst>
          </p:cNvPr>
          <p:cNvSpPr/>
          <p:nvPr/>
        </p:nvSpPr>
        <p:spPr>
          <a:xfrm>
            <a:off x="2461712" y="4149157"/>
            <a:ext cx="1673870" cy="422513"/>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70EDD0F9-1874-4B91-922D-90409F6E72F3}"/>
              </a:ext>
            </a:extLst>
          </p:cNvPr>
          <p:cNvSpPr txBox="1">
            <a:spLocks noChangeArrowheads="1"/>
          </p:cNvSpPr>
          <p:nvPr/>
        </p:nvSpPr>
        <p:spPr bwMode="auto">
          <a:xfrm>
            <a:off x="2914604" y="4575747"/>
            <a:ext cx="768086" cy="446276"/>
          </a:xfrm>
          <a:prstGeom prst="rect">
            <a:avLst/>
          </a:prstGeom>
          <a:solidFill>
            <a:srgbClr val="0070C0"/>
          </a:solidFill>
          <a:ln w="9525">
            <a:noFill/>
            <a:miter lim="800000"/>
            <a:headEnd/>
            <a:tailEnd/>
          </a:ln>
        </p:spPr>
        <p:txBody>
          <a:bodyPr wrap="square" anchor="ctr">
            <a:spAutoFit/>
          </a:bodyPr>
          <a:lstStyle/>
          <a:p>
            <a:pPr algn="ctr"/>
            <a:r>
              <a:rPr lang="zh-TW" altLang="en-US" sz="2300" dirty="0">
                <a:solidFill>
                  <a:schemeClr val="bg1"/>
                </a:solidFill>
                <a:latin typeface="微軟正黑體" panose="020B0604030504040204" pitchFamily="34" charset="-120"/>
                <a:ea typeface="微軟正黑體" panose="020B0604030504040204" pitchFamily="34" charset="-120"/>
              </a:rPr>
              <a:t>將就</a:t>
            </a:r>
          </a:p>
        </p:txBody>
      </p:sp>
    </p:spTree>
    <p:extLst>
      <p:ext uri="{BB962C8B-B14F-4D97-AF65-F5344CB8AC3E}">
        <p14:creationId xmlns:p14="http://schemas.microsoft.com/office/powerpoint/2010/main" val="2693588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5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13"/>
                                        </p:tgtEl>
                                      </p:cBhvr>
                                    </p:animEffect>
                                    <p:set>
                                      <p:cBhvr>
                                        <p:cTn id="24"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5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50"/>
                                        <p:tgtEl>
                                          <p:spTgt spid="19"/>
                                        </p:tgtEl>
                                      </p:cBhvr>
                                    </p:animEffect>
                                    <p:set>
                                      <p:cBhvr>
                                        <p:cTn id="35" dur="1" fill="hold">
                                          <p:stCondLst>
                                            <p:cond delay="2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5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50"/>
                                        <p:tgtEl>
                                          <p:spTgt spid="25"/>
                                        </p:tgtEl>
                                      </p:cBhvr>
                                    </p:animEffect>
                                    <p:set>
                                      <p:cBhvr>
                                        <p:cTn id="46" dur="1" fill="hold">
                                          <p:stCondLst>
                                            <p:cond delay="24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p:bldP spid="13" grpId="1"/>
      <p:bldP spid="19" grpId="0"/>
      <p:bldP spid="19" grpId="1"/>
      <p:bldP spid="23" grpId="0" animBg="1"/>
      <p:bldP spid="25" grpId="0" animBg="1"/>
      <p:bldP spid="25" grpId="1"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大廚在餐廳中的功能。</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第四段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3676176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大廚的舌頭感覺敏銳準確，</a:t>
            </a:r>
            <a:r>
              <a:rPr lang="zh-TW" altLang="en-US" sz="2800" b="0" dirty="0" smtClean="0"/>
              <a:t>只要嘗菜</a:t>
            </a:r>
            <a:r>
              <a:rPr lang="zh-TW" altLang="en-US" sz="2800" b="0" dirty="0"/>
              <a:t>，便可以吃出所用食材的優劣，能夠預防廚師為了省錢，使用較差的食材或是調味料。本段以大廚的實際功能說明其受到尊敬的原因。</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第四段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14" name="文本框 328">
            <a:hlinkClick r:id="rId3" action="ppaction://hlinksldjump"/>
            <a:extLst>
              <a:ext uri="{FF2B5EF4-FFF2-40B4-BE49-F238E27FC236}">
                <a16:creationId xmlns:a16="http://schemas.microsoft.com/office/drawing/2014/main" id="{C8343262-5F66-45EB-BBAC-D4BC133E02B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340931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大廚在餐廳中的功能有哪些？</a:t>
            </a:r>
          </a:p>
        </p:txBody>
      </p:sp>
      <p:sp>
        <p:nvSpPr>
          <p:cNvPr id="10" name="文字方塊 9">
            <a:extLst>
              <a:ext uri="{FF2B5EF4-FFF2-40B4-BE49-F238E27FC236}">
                <a16:creationId xmlns:a16="http://schemas.microsoft.com/office/drawing/2014/main" id="{FE06CBA1-FCDE-44CB-AE35-C3E2D48FD283}"/>
              </a:ext>
            </a:extLst>
          </p:cNvPr>
          <p:cNvSpPr txBox="1">
            <a:spLocks noChangeArrowheads="1"/>
          </p:cNvSpPr>
          <p:nvPr/>
        </p:nvSpPr>
        <p:spPr bwMode="auto">
          <a:xfrm>
            <a:off x="369193" y="957970"/>
            <a:ext cx="8477289" cy="263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marL="288000" indent="-288000">
              <a:lnSpc>
                <a:spcPct val="120000"/>
              </a:lnSpc>
              <a:buFont typeface="+mj-lt"/>
              <a:buAutoNum type="arabicPeriod"/>
            </a:pPr>
            <a:r>
              <a:rPr lang="zh-TW" altLang="en-US" sz="2800" b="0" spc="-100" dirty="0">
                <a:solidFill>
                  <a:srgbClr val="FF0000"/>
                </a:solidFill>
              </a:rPr>
              <a:t>維持菜餚的水準，保證信譽：大廚味覺靈敏，可以針對經驗不多的廚師，辨識其使用的食材優劣、調味是否精準到位。</a:t>
            </a:r>
          </a:p>
          <a:p>
            <a:pPr marL="288000" indent="-288000">
              <a:lnSpc>
                <a:spcPct val="120000"/>
              </a:lnSpc>
              <a:buFont typeface="+mj-lt"/>
              <a:buAutoNum type="arabicPeriod"/>
            </a:pPr>
            <a:r>
              <a:rPr lang="zh-TW" altLang="en-US" sz="2800" b="0" spc="-100" dirty="0">
                <a:solidFill>
                  <a:srgbClr val="FF0000"/>
                </a:solidFill>
              </a:rPr>
              <a:t>排席試菜，杜絕廚師作假瞞混：大廚嚴格把關，避免熟能生巧的廚師剋扣菜色，中飽私囊。</a:t>
            </a:r>
          </a:p>
        </p:txBody>
      </p:sp>
      <p:sp>
        <p:nvSpPr>
          <p:cNvPr id="16" name="文本框 328">
            <a:hlinkClick r:id="rId2"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11" name="文本框 328">
            <a:hlinkClick r:id="rId3" action="ppaction://hlinksldjump"/>
            <a:extLst>
              <a:ext uri="{FF2B5EF4-FFF2-40B4-BE49-F238E27FC236}">
                <a16:creationId xmlns:a16="http://schemas.microsoft.com/office/drawing/2014/main" id="{1367F799-6BE8-404B-B08C-C2CC0196E1DC}"/>
              </a:ext>
            </a:extLst>
          </p:cNvPr>
          <p:cNvSpPr txBox="1"/>
          <p:nvPr/>
        </p:nvSpPr>
        <p:spPr>
          <a:xfrm>
            <a:off x="460713" y="115613"/>
            <a:ext cx="710862"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8</a:t>
            </a:r>
            <a:endParaRPr lang="zh-CN" altLang="en-US" dirty="0"/>
          </a:p>
        </p:txBody>
      </p:sp>
      <p:sp>
        <p:nvSpPr>
          <p:cNvPr id="12" name="文本框 328">
            <a:hlinkClick r:id="rId4" action="ppaction://hlinksldjump"/>
            <a:extLst>
              <a:ext uri="{FF2B5EF4-FFF2-40B4-BE49-F238E27FC236}">
                <a16:creationId xmlns:a16="http://schemas.microsoft.com/office/drawing/2014/main" id="{A0454E61-A627-4F26-A69E-EF60CBD4EB1A}"/>
              </a:ext>
            </a:extLst>
          </p:cNvPr>
          <p:cNvSpPr txBox="1"/>
          <p:nvPr/>
        </p:nvSpPr>
        <p:spPr>
          <a:xfrm>
            <a:off x="8015295" y="115613"/>
            <a:ext cx="595035" cy="279767"/>
          </a:xfrm>
          <a:prstGeom prst="rect">
            <a:avLst/>
          </a:prstGeom>
          <a:solidFill>
            <a:srgbClr val="C68748"/>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105739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9" y="955800"/>
            <a:ext cx="8345262" cy="3699090"/>
          </a:xfrm>
          <a:prstGeom prst="rect">
            <a:avLst/>
          </a:prstGeom>
        </p:spPr>
        <p:txBody>
          <a:bodyPr wrap="square">
            <a:spAutoFit/>
          </a:bodyPr>
          <a:lstStyle/>
          <a:p>
            <a:pPr>
              <a:lnSpc>
                <a:spcPct val="150000"/>
              </a:lnSpc>
            </a:pPr>
            <a:r>
              <a:rPr lang="zh-TW" altLang="en-US" sz="3200" dirty="0">
                <a:latin typeface="標楷體" panose="03000509000000000000" pitchFamily="65" charset="-120"/>
                <a:ea typeface="標楷體" panose="03000509000000000000" pitchFamily="65" charset="-120"/>
              </a:rPr>
              <a:t>　　</a:t>
            </a:r>
            <a:r>
              <a:rPr lang="zh-TW" altLang="en-US" sz="3200" spc="-100" dirty="0">
                <a:latin typeface="標楷體" panose="03000509000000000000" pitchFamily="65" charset="-120"/>
                <a:ea typeface="標楷體" panose="03000509000000000000" pitchFamily="65" charset="-120"/>
              </a:rPr>
              <a:t>曾先生和我有緣，這是掌杓的趙胖子說的。</a:t>
            </a:r>
            <a:r>
              <a:rPr lang="zh-TW" altLang="en-US" sz="3200" spc="-150" dirty="0">
                <a:latin typeface="標楷體" panose="03000509000000000000" pitchFamily="65" charset="-120"/>
                <a:ea typeface="標楷體" panose="03000509000000000000" pitchFamily="65" charset="-120"/>
              </a:rPr>
              <a:t>每回放學，我必往餐廳逛去，將書包往那幅金光閃閃的「樂遊園歌」下一丟，閃進廚房找喫的。這時的曾先生多半在</a:t>
            </a:r>
            <a:r>
              <a:rPr lang="zh-TW" altLang="en-US" sz="3200" spc="-150" dirty="0" smtClean="0">
                <a:latin typeface="標楷體" panose="03000509000000000000" pitchFamily="65" charset="-120"/>
                <a:ea typeface="標楷體" panose="03000509000000000000" pitchFamily="65" charset="-120"/>
              </a:rPr>
              <a:t>看</a:t>
            </a:r>
            <a:r>
              <a:rPr lang="en-US" altLang="zh-TW" sz="3200" spc="-150" dirty="0" smtClean="0">
                <a:latin typeface="標楷體" panose="03000509000000000000" pitchFamily="65" charset="-120"/>
                <a:ea typeface="標楷體" panose="03000509000000000000" pitchFamily="65" charset="-120"/>
              </a:rPr>
              <a:t>《</a:t>
            </a:r>
            <a:r>
              <a:rPr lang="zh-TW" altLang="en-US" sz="3200" spc="-150" dirty="0" smtClean="0">
                <a:latin typeface="標楷體" panose="03000509000000000000" pitchFamily="65" charset="-120"/>
                <a:ea typeface="標楷體" panose="03000509000000000000" pitchFamily="65" charset="-120"/>
              </a:rPr>
              <a:t>中央日報</a:t>
            </a:r>
            <a:r>
              <a:rPr lang="en-US" altLang="zh-TW" sz="3200" spc="-150" dirty="0" smtClean="0">
                <a:latin typeface="標楷體" panose="03000509000000000000" pitchFamily="65" charset="-120"/>
                <a:ea typeface="標楷體" panose="03000509000000000000" pitchFamily="65" charset="-120"/>
              </a:rPr>
              <a:t>》</a:t>
            </a:r>
            <a:r>
              <a:rPr lang="zh-TW" altLang="en-US" sz="3200" spc="-150" dirty="0" smtClean="0">
                <a:latin typeface="標楷體" panose="03000509000000000000" pitchFamily="65" charset="-120"/>
                <a:ea typeface="標楷體" panose="03000509000000000000" pitchFamily="65" charset="-120"/>
              </a:rPr>
              <a:t>，</a:t>
            </a:r>
            <a:r>
              <a:rPr lang="zh-TW" altLang="en-US" sz="3200" spc="-150" dirty="0">
                <a:latin typeface="標楷體" panose="03000509000000000000" pitchFamily="65" charset="-120"/>
                <a:ea typeface="標楷體" panose="03000509000000000000" pitchFamily="65" charset="-120"/>
              </a:rPr>
              <a:t>經常有一香吉士果汁杯的高粱，早年</a:t>
            </a:r>
            <a:r>
              <a:rPr lang="zh-TW" altLang="en-US" sz="3200" spc="-150" dirty="0" smtClean="0">
                <a:latin typeface="標楷體" panose="03000509000000000000" pitchFamily="65" charset="-120"/>
                <a:ea typeface="標楷體" panose="03000509000000000000" pitchFamily="65" charset="-120"/>
              </a:rPr>
              <a:t>白金龍算是好酒，</a:t>
            </a:r>
            <a:endParaRPr lang="zh-TW" altLang="en-US" sz="3200" spc="-150" dirty="0">
              <a:latin typeface="標楷體" panose="03000509000000000000" pitchFamily="65" charset="-120"/>
              <a:ea typeface="標楷體" panose="03000509000000000000" pitchFamily="65" charset="-120"/>
            </a:endParaRP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第五段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P.19</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2" name="文本框 328">
            <a:hlinkClick r:id="rId4" action="ppaction://hlinksldjump"/>
            <a:extLst>
              <a:ext uri="{FF2B5EF4-FFF2-40B4-BE49-F238E27FC236}">
                <a16:creationId xmlns:a16="http://schemas.microsoft.com/office/drawing/2014/main" id="{6F75F35E-9649-48C1-89BE-438A2794E03D}"/>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3" name="文本框 328">
            <a:hlinkClick r:id="rId5" action="ppaction://hlinksldjump"/>
            <a:extLst>
              <a:ext uri="{FF2B5EF4-FFF2-40B4-BE49-F238E27FC236}">
                <a16:creationId xmlns:a16="http://schemas.microsoft.com/office/drawing/2014/main" id="{088F5115-E18B-4B83-AD43-44C9087B7A7F}"/>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4" name="文本框 328">
            <a:hlinkClick r:id="rId6" action="ppaction://hlinksldjump"/>
            <a:extLst>
              <a:ext uri="{FF2B5EF4-FFF2-40B4-BE49-F238E27FC236}">
                <a16:creationId xmlns:a16="http://schemas.microsoft.com/office/drawing/2014/main" id="{7539E601-934C-40B6-A18E-E9AF926FD8FF}"/>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5" name="文本框 328">
            <a:hlinkClick r:id="rId7" action="ppaction://hlinksldjump"/>
            <a:extLst>
              <a:ext uri="{FF2B5EF4-FFF2-40B4-BE49-F238E27FC236}">
                <a16:creationId xmlns:a16="http://schemas.microsoft.com/office/drawing/2014/main" id="{D2B52B45-A0DB-4410-88E7-9D6D6B9CCE95}"/>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Tree>
    <p:extLst>
      <p:ext uri="{BB962C8B-B14F-4D97-AF65-F5344CB8AC3E}">
        <p14:creationId xmlns:p14="http://schemas.microsoft.com/office/powerpoint/2010/main" val="234613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曾先生的酒是自己帶的，他從不開餐廳的酒，不像趙胖子他們常常「</a:t>
            </a:r>
            <a:r>
              <a:rPr lang="zh-TW" altLang="en-US" sz="3200" dirty="0">
                <a:solidFill>
                  <a:srgbClr val="0070C0"/>
                </a:solidFill>
                <a:latin typeface="標楷體" panose="03000509000000000000" pitchFamily="65" charset="-120"/>
                <a:ea typeface="標楷體" panose="03000509000000000000" pitchFamily="65" charset="-120"/>
              </a:rPr>
              <a:t>乾喝</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algn="just">
              <a:lnSpc>
                <a:spcPct val="200000"/>
              </a:lnSpc>
            </a:pPr>
            <a:r>
              <a:rPr lang="zh-TW" altLang="en-US" sz="3200" dirty="0">
                <a:latin typeface="標楷體" panose="03000509000000000000" pitchFamily="65" charset="-120"/>
                <a:ea typeface="標楷體" panose="03000509000000000000" pitchFamily="65" charset="-120"/>
              </a:rPr>
              <a:t>　　趙胖子喜歡叫曾先生「師父」，但曾先生從沒答理過。曾先生特愛和我講故事，</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第五段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83" name="文本框 328">
            <a:hlinkClick r:id="rId2" action="ppaction://hlinksldjump"/>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3" action="ppaction://hlinksldjump"/>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rId4" action="ppaction://hlinksldjump"/>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rId5" action="ppaction://hlinksldjump"/>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6"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7"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57A6C066-179E-4FB0-8539-0296E6EF20DB}"/>
              </a:ext>
            </a:extLst>
          </p:cNvPr>
          <p:cNvSpPr txBox="1">
            <a:spLocks noChangeArrowheads="1"/>
          </p:cNvSpPr>
          <p:nvPr/>
        </p:nvSpPr>
        <p:spPr bwMode="auto">
          <a:xfrm>
            <a:off x="1098095" y="1667482"/>
            <a:ext cx="60206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描寫曾先生與其他廚師行徑不同，有其風骨</a:t>
            </a:r>
          </a:p>
        </p:txBody>
      </p:sp>
      <p:cxnSp>
        <p:nvCxnSpPr>
          <p:cNvPr id="14" name="直線接點 13">
            <a:extLst>
              <a:ext uri="{FF2B5EF4-FFF2-40B4-BE49-F238E27FC236}">
                <a16:creationId xmlns:a16="http://schemas.microsoft.com/office/drawing/2014/main" id="{01F0165D-FCF8-4C8A-AE40-12FE06269314}"/>
              </a:ext>
            </a:extLst>
          </p:cNvPr>
          <p:cNvCxnSpPr>
            <a:cxnSpLocks/>
          </p:cNvCxnSpPr>
          <p:nvPr/>
        </p:nvCxnSpPr>
        <p:spPr>
          <a:xfrm>
            <a:off x="494043" y="1669450"/>
            <a:ext cx="8304517"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70FFB989-24B3-44C5-B7E6-E2A4ACD0F98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94043" y="1741458"/>
            <a:ext cx="609550" cy="298679"/>
          </a:xfrm>
          <a:prstGeom prst="rect">
            <a:avLst/>
          </a:prstGeom>
        </p:spPr>
      </p:pic>
      <p:cxnSp>
        <p:nvCxnSpPr>
          <p:cNvPr id="16" name="直線接點 15">
            <a:extLst>
              <a:ext uri="{FF2B5EF4-FFF2-40B4-BE49-F238E27FC236}">
                <a16:creationId xmlns:a16="http://schemas.microsoft.com/office/drawing/2014/main" id="{9287D6F0-34B6-46E5-93CC-E76B4E6959D3}"/>
              </a:ext>
            </a:extLst>
          </p:cNvPr>
          <p:cNvCxnSpPr>
            <a:cxnSpLocks/>
          </p:cNvCxnSpPr>
          <p:nvPr/>
        </p:nvCxnSpPr>
        <p:spPr>
          <a:xfrm>
            <a:off x="494043" y="2624490"/>
            <a:ext cx="507392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931AC481-0F15-41FF-B2AD-7FD38D23FBB3}"/>
              </a:ext>
            </a:extLst>
          </p:cNvPr>
          <p:cNvSpPr/>
          <p:nvPr/>
        </p:nvSpPr>
        <p:spPr>
          <a:xfrm>
            <a:off x="4493864" y="2201977"/>
            <a:ext cx="843523" cy="422513"/>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C3316569-C018-43EE-8702-9B936134F96C}"/>
              </a:ext>
            </a:extLst>
          </p:cNvPr>
          <p:cNvSpPr txBox="1">
            <a:spLocks noChangeArrowheads="1"/>
          </p:cNvSpPr>
          <p:nvPr/>
        </p:nvSpPr>
        <p:spPr bwMode="auto">
          <a:xfrm>
            <a:off x="4493863" y="2628567"/>
            <a:ext cx="843523" cy="446276"/>
          </a:xfrm>
          <a:prstGeom prst="rect">
            <a:avLst/>
          </a:prstGeom>
          <a:solidFill>
            <a:srgbClr val="0070C0"/>
          </a:solidFill>
          <a:ln w="9525">
            <a:noFill/>
            <a:miter lim="800000"/>
            <a:headEnd/>
            <a:tailEnd/>
          </a:ln>
        </p:spPr>
        <p:txBody>
          <a:bodyPr wrap="square" anchor="ctr">
            <a:spAutoFit/>
          </a:bodyPr>
          <a:lstStyle/>
          <a:p>
            <a:pPr algn="ctr"/>
            <a:r>
              <a:rPr lang="zh-TW" altLang="en-US" sz="2300" dirty="0">
                <a:solidFill>
                  <a:schemeClr val="bg1"/>
                </a:solidFill>
                <a:latin typeface="微軟正黑體" panose="020B0604030504040204" pitchFamily="34" charset="-120"/>
                <a:ea typeface="微軟正黑體" panose="020B0604030504040204" pitchFamily="34" charset="-120"/>
              </a:rPr>
              <a:t>白喝</a:t>
            </a:r>
          </a:p>
        </p:txBody>
      </p:sp>
      <p:sp>
        <p:nvSpPr>
          <p:cNvPr id="19" name="文字方塊 18">
            <a:extLst>
              <a:ext uri="{FF2B5EF4-FFF2-40B4-BE49-F238E27FC236}">
                <a16:creationId xmlns:a16="http://schemas.microsoft.com/office/drawing/2014/main" id="{81E7BB9E-B56E-4193-BAC0-05437EADA129}"/>
              </a:ext>
            </a:extLst>
          </p:cNvPr>
          <p:cNvSpPr txBox="1">
            <a:spLocks noChangeArrowheads="1"/>
          </p:cNvSpPr>
          <p:nvPr/>
        </p:nvSpPr>
        <p:spPr bwMode="auto">
          <a:xfrm>
            <a:off x="3536495" y="4580076"/>
            <a:ext cx="4158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呼應前文「曾先生和我有緣」</a:t>
            </a:r>
            <a:endParaRPr lang="en-US" altLang="zh-TW" sz="2400" dirty="0">
              <a:solidFill>
                <a:srgbClr val="006600"/>
              </a:solidFill>
              <a:latin typeface="微軟正黑體" panose="020B0604030504040204" pitchFamily="34" charset="-120"/>
              <a:ea typeface="微軟正黑體" panose="020B0604030504040204" pitchFamily="34" charset="-120"/>
            </a:endParaRPr>
          </a:p>
        </p:txBody>
      </p:sp>
      <p:cxnSp>
        <p:nvCxnSpPr>
          <p:cNvPr id="20" name="直線接點 19">
            <a:extLst>
              <a:ext uri="{FF2B5EF4-FFF2-40B4-BE49-F238E27FC236}">
                <a16:creationId xmlns:a16="http://schemas.microsoft.com/office/drawing/2014/main" id="{31744669-EC99-4DB5-A016-D7BF521D4BA5}"/>
              </a:ext>
            </a:extLst>
          </p:cNvPr>
          <p:cNvCxnSpPr>
            <a:cxnSpLocks/>
          </p:cNvCxnSpPr>
          <p:nvPr/>
        </p:nvCxnSpPr>
        <p:spPr>
          <a:xfrm>
            <a:off x="2932443" y="4582044"/>
            <a:ext cx="404807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21" name="圖片 20">
            <a:extLst>
              <a:ext uri="{FF2B5EF4-FFF2-40B4-BE49-F238E27FC236}">
                <a16:creationId xmlns:a16="http://schemas.microsoft.com/office/drawing/2014/main" id="{AFCA9340-A86B-4246-83D0-91DAA8F7D2C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932443" y="4654052"/>
            <a:ext cx="609550" cy="298679"/>
          </a:xfrm>
          <a:prstGeom prst="rect">
            <a:avLst/>
          </a:prstGeom>
        </p:spPr>
      </p:pic>
      <p:sp>
        <p:nvSpPr>
          <p:cNvPr id="5" name="矩形 4">
            <a:extLst>
              <a:ext uri="{FF2B5EF4-FFF2-40B4-BE49-F238E27FC236}">
                <a16:creationId xmlns:a16="http://schemas.microsoft.com/office/drawing/2014/main" id="{A19A282A-18C8-4E42-9BDE-CFF1E5399791}"/>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P.19</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68671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5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13"/>
                                        </p:tgtEl>
                                      </p:cBhvr>
                                    </p:animEffect>
                                    <p:set>
                                      <p:cBhvr>
                                        <p:cTn id="24"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25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50"/>
                                        <p:tgtEl>
                                          <p:spTgt spid="18"/>
                                        </p:tgtEl>
                                      </p:cBhvr>
                                    </p:animEffect>
                                    <p:set>
                                      <p:cBhvr>
                                        <p:cTn id="35"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21"/>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5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250"/>
                                        <p:tgtEl>
                                          <p:spTgt spid="19"/>
                                        </p:tgtEl>
                                      </p:cBhvr>
                                    </p:animEffect>
                                    <p:set>
                                      <p:cBhvr>
                                        <p:cTn id="46" dur="1" fill="hold">
                                          <p:stCondLst>
                                            <p:cond delay="2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3" grpId="0"/>
      <p:bldP spid="13" grpId="1"/>
      <p:bldP spid="17" grpId="0" animBg="1"/>
      <p:bldP spid="18" grpId="0" animBg="1"/>
      <p:bldP spid="18" grpId="1" animBg="1"/>
      <p:bldP spid="19" grpId="0"/>
      <p:bldP spid="19"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487502"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說南道北，尤其半醉之際。曾先生嗜辣，說這是百味之王，正因為是王者之味，所以他味不易親近，有些菜中酸甜鹹澀交雜，曾先生謂之「</a:t>
            </a:r>
            <a:r>
              <a:rPr lang="zh-TW" altLang="en-US" sz="3200" dirty="0">
                <a:solidFill>
                  <a:srgbClr val="0070C0"/>
                </a:solidFill>
                <a:latin typeface="標楷體" panose="03000509000000000000" pitchFamily="65" charset="-120"/>
                <a:ea typeface="標楷體" panose="03000509000000000000" pitchFamily="65" charset="-120"/>
              </a:rPr>
              <a:t>風塵味</a:t>
            </a:r>
            <a:r>
              <a:rPr lang="zh-TW" altLang="en-US" sz="3200" dirty="0">
                <a:latin typeface="標楷體" panose="03000509000000000000" pitchFamily="65" charset="-120"/>
                <a:ea typeface="標楷體" panose="03000509000000000000" pitchFamily="65" charset="-120"/>
              </a:rPr>
              <a:t>」，沒有意思。</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第五段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83" name="文本框 328">
            <a:hlinkClick r:id="" action="ppaction://noaction"/>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 action="ppaction://noaction"/>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 action="ppaction://noaction"/>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 action="ppaction://noaction"/>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a:extLst>
              <a:ext uri="{FF2B5EF4-FFF2-40B4-BE49-F238E27FC236}">
                <a16:creationId xmlns:a16="http://schemas.microsoft.com/office/drawing/2014/main" id="{D381EF81-909E-4070-ACEF-71AB4495E5FD}"/>
              </a:ext>
            </a:extLst>
          </p:cNvPr>
          <p:cNvCxnSpPr>
            <a:cxnSpLocks/>
          </p:cNvCxnSpPr>
          <p:nvPr/>
        </p:nvCxnSpPr>
        <p:spPr>
          <a:xfrm>
            <a:off x="5477985" y="1662737"/>
            <a:ext cx="3305797"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hlinkClick r:id="rId4" action="ppaction://hlinksldjump"/>
            <a:extLst>
              <a:ext uri="{FF2B5EF4-FFF2-40B4-BE49-F238E27FC236}">
                <a16:creationId xmlns:a16="http://schemas.microsoft.com/office/drawing/2014/main" id="{344D8C79-101F-4C44-916C-62D807A6F76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77985" y="1734745"/>
            <a:ext cx="609550" cy="298679"/>
          </a:xfrm>
          <a:prstGeom prst="rect">
            <a:avLst/>
          </a:prstGeom>
        </p:spPr>
      </p:pic>
      <p:sp>
        <p:nvSpPr>
          <p:cNvPr id="16" name="文字方塊 48">
            <a:extLst>
              <a:ext uri="{FF2B5EF4-FFF2-40B4-BE49-F238E27FC236}">
                <a16:creationId xmlns:a16="http://schemas.microsoft.com/office/drawing/2014/main" id="{6A88869C-7D3A-43B8-8ED0-23B45C90110C}"/>
              </a:ext>
            </a:extLst>
          </p:cNvPr>
          <p:cNvSpPr txBox="1">
            <a:spLocks noChangeArrowheads="1"/>
          </p:cNvSpPr>
          <p:nvPr/>
        </p:nvSpPr>
        <p:spPr bwMode="auto">
          <a:xfrm>
            <a:off x="8138261" y="1911110"/>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人性化</a:t>
            </a:r>
          </a:p>
        </p:txBody>
      </p:sp>
      <p:grpSp>
        <p:nvGrpSpPr>
          <p:cNvPr id="17" name="群組 16">
            <a:extLst>
              <a:ext uri="{FF2B5EF4-FFF2-40B4-BE49-F238E27FC236}">
                <a16:creationId xmlns:a16="http://schemas.microsoft.com/office/drawing/2014/main" id="{3B9371B2-F0C2-48D0-A2FD-DD959F9BA679}"/>
              </a:ext>
            </a:extLst>
          </p:cNvPr>
          <p:cNvGrpSpPr/>
          <p:nvPr/>
        </p:nvGrpSpPr>
        <p:grpSpPr>
          <a:xfrm>
            <a:off x="1646337" y="1934297"/>
            <a:ext cx="6462027" cy="1662708"/>
            <a:chOff x="-5550034" y="4241561"/>
            <a:chExt cx="6462027" cy="1662708"/>
          </a:xfrm>
        </p:grpSpPr>
        <p:pic>
          <p:nvPicPr>
            <p:cNvPr id="18" name="圖片 17">
              <a:extLst>
                <a:ext uri="{FF2B5EF4-FFF2-40B4-BE49-F238E27FC236}">
                  <a16:creationId xmlns:a16="http://schemas.microsoft.com/office/drawing/2014/main" id="{4922C5F6-A38A-438E-8520-2B40BCA38B1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50034" y="5256269"/>
              <a:ext cx="128048" cy="648000"/>
            </a:xfrm>
            <a:prstGeom prst="rect">
              <a:avLst/>
            </a:prstGeom>
          </p:spPr>
        </p:pic>
        <p:pic>
          <p:nvPicPr>
            <p:cNvPr id="19" name="圖片 18">
              <a:extLst>
                <a:ext uri="{FF2B5EF4-FFF2-40B4-BE49-F238E27FC236}">
                  <a16:creationId xmlns:a16="http://schemas.microsoft.com/office/drawing/2014/main" id="{8077CBD4-704C-4D93-AB58-E6703EE5539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20" name="矩形 19">
            <a:extLst>
              <a:ext uri="{FF2B5EF4-FFF2-40B4-BE49-F238E27FC236}">
                <a16:creationId xmlns:a16="http://schemas.microsoft.com/office/drawing/2014/main" id="{6FA90C7A-A2C1-48C2-92DF-1A6B7634FE3D}"/>
              </a:ext>
            </a:extLst>
          </p:cNvPr>
          <p:cNvSpPr/>
          <p:nvPr/>
        </p:nvSpPr>
        <p:spPr>
          <a:xfrm>
            <a:off x="823595" y="4148315"/>
            <a:ext cx="1315418" cy="422513"/>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596DFFE9-BF02-4C42-96DB-8A3E839C7462}"/>
              </a:ext>
            </a:extLst>
          </p:cNvPr>
          <p:cNvSpPr txBox="1">
            <a:spLocks noChangeArrowheads="1"/>
          </p:cNvSpPr>
          <p:nvPr/>
        </p:nvSpPr>
        <p:spPr bwMode="auto">
          <a:xfrm>
            <a:off x="823594" y="4574905"/>
            <a:ext cx="3402042" cy="446276"/>
          </a:xfrm>
          <a:prstGeom prst="rect">
            <a:avLst/>
          </a:prstGeom>
          <a:solidFill>
            <a:srgbClr val="0070C0"/>
          </a:solidFill>
          <a:ln w="9525">
            <a:noFill/>
            <a:miter lim="800000"/>
            <a:headEnd/>
            <a:tailEnd/>
          </a:ln>
        </p:spPr>
        <p:txBody>
          <a:bodyPr wrap="square" anchor="ctr">
            <a:spAutoFit/>
          </a:bodyPr>
          <a:lstStyle/>
          <a:p>
            <a:pPr algn="ctr"/>
            <a:r>
              <a:rPr lang="zh-TW" altLang="en-US" sz="2300" dirty="0">
                <a:solidFill>
                  <a:schemeClr val="bg1"/>
                </a:solidFill>
                <a:latin typeface="微軟正黑體" panose="020B0604030504040204" pitchFamily="34" charset="-120"/>
                <a:ea typeface="微軟正黑體" panose="020B0604030504040204" pitchFamily="34" charset="-120"/>
              </a:rPr>
              <a:t>世俗的味道，指沒有特色</a:t>
            </a:r>
          </a:p>
        </p:txBody>
      </p:sp>
      <p:cxnSp>
        <p:nvCxnSpPr>
          <p:cNvPr id="22" name="直線接點 21">
            <a:extLst>
              <a:ext uri="{FF2B5EF4-FFF2-40B4-BE49-F238E27FC236}">
                <a16:creationId xmlns:a16="http://schemas.microsoft.com/office/drawing/2014/main" id="{3D835E93-640C-407D-BA2B-449CCEF49323}"/>
              </a:ext>
            </a:extLst>
          </p:cNvPr>
          <p:cNvCxnSpPr>
            <a:cxnSpLocks/>
          </p:cNvCxnSpPr>
          <p:nvPr/>
        </p:nvCxnSpPr>
        <p:spPr>
          <a:xfrm>
            <a:off x="464127" y="2625628"/>
            <a:ext cx="8319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214085A1-5B2F-41FD-80E3-D937F50F63C4}"/>
              </a:ext>
            </a:extLst>
          </p:cNvPr>
          <p:cNvCxnSpPr>
            <a:cxnSpLocks/>
          </p:cNvCxnSpPr>
          <p:nvPr/>
        </p:nvCxnSpPr>
        <p:spPr>
          <a:xfrm>
            <a:off x="464127" y="3617978"/>
            <a:ext cx="8319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C8A611D3-3D04-47E6-8F9F-8984E12A81D5}"/>
              </a:ext>
            </a:extLst>
          </p:cNvPr>
          <p:cNvCxnSpPr>
            <a:cxnSpLocks/>
          </p:cNvCxnSpPr>
          <p:nvPr/>
        </p:nvCxnSpPr>
        <p:spPr>
          <a:xfrm>
            <a:off x="464127" y="4574905"/>
            <a:ext cx="4419446"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A9BD163-2C16-4E08-9792-13EA2E2441AB}"/>
              </a:ext>
            </a:extLst>
          </p:cNvPr>
          <p:cNvSpPr/>
          <p:nvPr/>
        </p:nvSpPr>
        <p:spPr>
          <a:xfrm>
            <a:off x="7620001" y="0"/>
            <a:ext cx="1524000"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P.19~P.20</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51794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5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5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50"/>
                                        <p:tgtEl>
                                          <p:spTgt spid="16"/>
                                        </p:tgtEl>
                                      </p:cBhvr>
                                    </p:animEffect>
                                    <p:set>
                                      <p:cBhvr>
                                        <p:cTn id="24" dur="1" fill="hold">
                                          <p:stCondLst>
                                            <p:cond delay="2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5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50"/>
                                        <p:tgtEl>
                                          <p:spTgt spid="21"/>
                                        </p:tgtEl>
                                      </p:cBhvr>
                                    </p:animEffect>
                                    <p:set>
                                      <p:cBhvr>
                                        <p:cTn id="35" dur="1" fill="hold">
                                          <p:stCondLst>
                                            <p:cond delay="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6" grpId="0"/>
      <p:bldP spid="16" grpId="1"/>
      <p:bldP spid="20" grpId="0" animBg="1"/>
      <p:bldP spid="21" grpId="0" animBg="1"/>
      <p:bldP spid="21"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辣之於味最高最純，不與他味相混，是王者氣象，有君子自重之道在其中，曾先生說用辣宜猛，否則便是昏君庸主，綱紀凌遲，人人可欺，國焉有不亡之理？而甜則是后妃之味，</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第五段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P.20</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3" name="文本框 328">
            <a:hlinkClick r:id="" action="ppaction://noaction"/>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 action="ppaction://noaction"/>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 action="ppaction://noaction"/>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 action="ppaction://noaction"/>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a:extLst>
              <a:ext uri="{FF2B5EF4-FFF2-40B4-BE49-F238E27FC236}">
                <a16:creationId xmlns:a16="http://schemas.microsoft.com/office/drawing/2014/main" id="{A060500F-863F-46FC-931E-42E3AF443B80}"/>
              </a:ext>
            </a:extLst>
          </p:cNvPr>
          <p:cNvCxnSpPr>
            <a:cxnSpLocks/>
          </p:cNvCxnSpPr>
          <p:nvPr/>
        </p:nvCxnSpPr>
        <p:spPr>
          <a:xfrm>
            <a:off x="464127" y="2625628"/>
            <a:ext cx="8319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26860A22-430C-42A9-AE3A-4C4E4582E68C}"/>
              </a:ext>
            </a:extLst>
          </p:cNvPr>
          <p:cNvCxnSpPr>
            <a:cxnSpLocks/>
          </p:cNvCxnSpPr>
          <p:nvPr/>
        </p:nvCxnSpPr>
        <p:spPr>
          <a:xfrm>
            <a:off x="464127" y="3617978"/>
            <a:ext cx="8319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7C368B92-6BFB-4130-9929-8D1A3F2943EB}"/>
              </a:ext>
            </a:extLst>
          </p:cNvPr>
          <p:cNvCxnSpPr>
            <a:cxnSpLocks/>
          </p:cNvCxnSpPr>
          <p:nvPr/>
        </p:nvCxnSpPr>
        <p:spPr>
          <a:xfrm>
            <a:off x="464127" y="4574905"/>
            <a:ext cx="685107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EB41E5B6-C726-4360-8D43-2EAE856DF2DE}"/>
              </a:ext>
            </a:extLst>
          </p:cNvPr>
          <p:cNvCxnSpPr>
            <a:cxnSpLocks/>
          </p:cNvCxnSpPr>
          <p:nvPr/>
        </p:nvCxnSpPr>
        <p:spPr>
          <a:xfrm>
            <a:off x="464127" y="1662737"/>
            <a:ext cx="831965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20" name="文字方塊 48">
            <a:extLst>
              <a:ext uri="{FF2B5EF4-FFF2-40B4-BE49-F238E27FC236}">
                <a16:creationId xmlns:a16="http://schemas.microsoft.com/office/drawing/2014/main" id="{03CBA46B-AC9C-49D2-A068-37C34BD1E392}"/>
              </a:ext>
            </a:extLst>
          </p:cNvPr>
          <p:cNvSpPr txBox="1">
            <a:spLocks noChangeArrowheads="1"/>
          </p:cNvSpPr>
          <p:nvPr/>
        </p:nvSpPr>
        <p:spPr bwMode="auto">
          <a:xfrm>
            <a:off x="1066901" y="969384"/>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隱喻</a:t>
            </a:r>
          </a:p>
        </p:txBody>
      </p:sp>
      <p:grpSp>
        <p:nvGrpSpPr>
          <p:cNvPr id="21" name="群組 20">
            <a:extLst>
              <a:ext uri="{FF2B5EF4-FFF2-40B4-BE49-F238E27FC236}">
                <a16:creationId xmlns:a16="http://schemas.microsoft.com/office/drawing/2014/main" id="{4EF1A1A7-E23A-45EA-B3C8-AB6D0B980A27}"/>
              </a:ext>
            </a:extLst>
          </p:cNvPr>
          <p:cNvGrpSpPr/>
          <p:nvPr/>
        </p:nvGrpSpPr>
        <p:grpSpPr>
          <a:xfrm>
            <a:off x="408406" y="992571"/>
            <a:ext cx="5120929" cy="1627093"/>
            <a:chOff x="283395" y="4241561"/>
            <a:chExt cx="5120929" cy="1627093"/>
          </a:xfrm>
        </p:grpSpPr>
        <p:pic>
          <p:nvPicPr>
            <p:cNvPr id="22" name="圖片 21">
              <a:extLst>
                <a:ext uri="{FF2B5EF4-FFF2-40B4-BE49-F238E27FC236}">
                  <a16:creationId xmlns:a16="http://schemas.microsoft.com/office/drawing/2014/main" id="{811370DD-56F6-4399-A253-4394EF7261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76276" y="5220654"/>
              <a:ext cx="128048" cy="648000"/>
            </a:xfrm>
            <a:prstGeom prst="rect">
              <a:avLst/>
            </a:prstGeom>
          </p:spPr>
        </p:pic>
        <p:pic>
          <p:nvPicPr>
            <p:cNvPr id="23" name="圖片 22">
              <a:extLst>
                <a:ext uri="{FF2B5EF4-FFF2-40B4-BE49-F238E27FC236}">
                  <a16:creationId xmlns:a16="http://schemas.microsoft.com/office/drawing/2014/main" id="{AF18E115-B431-452E-A656-2F724F80FC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26" name="文字方塊 48">
            <a:extLst>
              <a:ext uri="{FF2B5EF4-FFF2-40B4-BE49-F238E27FC236}">
                <a16:creationId xmlns:a16="http://schemas.microsoft.com/office/drawing/2014/main" id="{B9679284-F61D-4B64-A105-3B9C9960A864}"/>
              </a:ext>
            </a:extLst>
          </p:cNvPr>
          <p:cNvSpPr txBox="1">
            <a:spLocks noChangeArrowheads="1"/>
          </p:cNvSpPr>
          <p:nvPr/>
        </p:nvSpPr>
        <p:spPr bwMode="auto">
          <a:xfrm>
            <a:off x="4726288" y="3889439"/>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隱喻</a:t>
            </a:r>
          </a:p>
        </p:txBody>
      </p:sp>
      <p:grpSp>
        <p:nvGrpSpPr>
          <p:cNvPr id="27" name="群組 26">
            <a:extLst>
              <a:ext uri="{FF2B5EF4-FFF2-40B4-BE49-F238E27FC236}">
                <a16:creationId xmlns:a16="http://schemas.microsoft.com/office/drawing/2014/main" id="{8A1062D6-88AB-4CF0-AB43-15C51B7B59ED}"/>
              </a:ext>
            </a:extLst>
          </p:cNvPr>
          <p:cNvGrpSpPr/>
          <p:nvPr/>
        </p:nvGrpSpPr>
        <p:grpSpPr>
          <a:xfrm>
            <a:off x="4067793" y="3889439"/>
            <a:ext cx="2953066" cy="671187"/>
            <a:chOff x="283395" y="4218374"/>
            <a:chExt cx="2953066" cy="671187"/>
          </a:xfrm>
        </p:grpSpPr>
        <p:pic>
          <p:nvPicPr>
            <p:cNvPr id="28" name="圖片 27">
              <a:extLst>
                <a:ext uri="{FF2B5EF4-FFF2-40B4-BE49-F238E27FC236}">
                  <a16:creationId xmlns:a16="http://schemas.microsoft.com/office/drawing/2014/main" id="{CC6657BB-18D9-4E97-86D6-5C21A560CE6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08413" y="4218374"/>
              <a:ext cx="128048" cy="648000"/>
            </a:xfrm>
            <a:prstGeom prst="rect">
              <a:avLst/>
            </a:prstGeom>
          </p:spPr>
        </p:pic>
        <p:pic>
          <p:nvPicPr>
            <p:cNvPr id="29" name="圖片 28">
              <a:extLst>
                <a:ext uri="{FF2B5EF4-FFF2-40B4-BE49-F238E27FC236}">
                  <a16:creationId xmlns:a16="http://schemas.microsoft.com/office/drawing/2014/main" id="{68029926-57DB-430D-9425-CC5C8E8661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Tree>
    <p:extLst>
      <p:ext uri="{BB962C8B-B14F-4D97-AF65-F5344CB8AC3E}">
        <p14:creationId xmlns:p14="http://schemas.microsoft.com/office/powerpoint/2010/main" val="1765579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5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20"/>
                                        </p:tgtEl>
                                      </p:cBhvr>
                                    </p:animEffect>
                                    <p:set>
                                      <p:cBhvr>
                                        <p:cTn id="21" dur="1" fill="hold">
                                          <p:stCondLst>
                                            <p:cond delay="2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5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6"/>
                                        </p:tgtEl>
                                      </p:cBhvr>
                                    </p:animEffect>
                                    <p:set>
                                      <p:cBhvr>
                                        <p:cTn id="32"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0" grpId="0"/>
      <p:bldP spid="20" grpId="1"/>
      <p:bldP spid="26" grpId="0"/>
      <p:bldP spid="26"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319655"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最解辣，最宜人，如秋月春風，但用甜則尚淡，才是淑女之德，過膩之甜最令人反感，是露骨的諂媚。曾先生常對我講這些，我也似懂非懂，趙胖子他們則是在一旁暗笑，</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第五段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83" name="文本框 328">
            <a:hlinkClick r:id="" action="ppaction://noaction"/>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 action="ppaction://noaction"/>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 action="ppaction://noaction"/>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 action="ppaction://noaction"/>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a:extLst>
              <a:ext uri="{FF2B5EF4-FFF2-40B4-BE49-F238E27FC236}">
                <a16:creationId xmlns:a16="http://schemas.microsoft.com/office/drawing/2014/main" id="{F7EB0769-3148-42BB-A761-DFAE9EF4DA27}"/>
              </a:ext>
            </a:extLst>
          </p:cNvPr>
          <p:cNvCxnSpPr>
            <a:cxnSpLocks/>
          </p:cNvCxnSpPr>
          <p:nvPr/>
        </p:nvCxnSpPr>
        <p:spPr>
          <a:xfrm>
            <a:off x="464127" y="2625628"/>
            <a:ext cx="811091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A4039405-0504-4043-ACF3-F64E23B778C6}"/>
              </a:ext>
            </a:extLst>
          </p:cNvPr>
          <p:cNvCxnSpPr>
            <a:cxnSpLocks/>
          </p:cNvCxnSpPr>
          <p:nvPr/>
        </p:nvCxnSpPr>
        <p:spPr>
          <a:xfrm>
            <a:off x="464127" y="3611205"/>
            <a:ext cx="117502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D8AF94F8-356A-4914-ADB3-9A23F45F01A4}"/>
              </a:ext>
            </a:extLst>
          </p:cNvPr>
          <p:cNvCxnSpPr>
            <a:cxnSpLocks/>
          </p:cNvCxnSpPr>
          <p:nvPr/>
        </p:nvCxnSpPr>
        <p:spPr>
          <a:xfrm>
            <a:off x="464127" y="1662737"/>
            <a:ext cx="8468168"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8" name="文字方塊 48">
            <a:extLst>
              <a:ext uri="{FF2B5EF4-FFF2-40B4-BE49-F238E27FC236}">
                <a16:creationId xmlns:a16="http://schemas.microsoft.com/office/drawing/2014/main" id="{DBA0DF9D-E2FB-40CC-B881-6005AE9305CB}"/>
              </a:ext>
            </a:extLst>
          </p:cNvPr>
          <p:cNvSpPr txBox="1">
            <a:spLocks noChangeArrowheads="1"/>
          </p:cNvSpPr>
          <p:nvPr/>
        </p:nvSpPr>
        <p:spPr bwMode="auto">
          <a:xfrm>
            <a:off x="4279247" y="971287"/>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明喻</a:t>
            </a:r>
          </a:p>
        </p:txBody>
      </p:sp>
      <p:grpSp>
        <p:nvGrpSpPr>
          <p:cNvPr id="19" name="群組 18">
            <a:extLst>
              <a:ext uri="{FF2B5EF4-FFF2-40B4-BE49-F238E27FC236}">
                <a16:creationId xmlns:a16="http://schemas.microsoft.com/office/drawing/2014/main" id="{4FF55BD8-DC01-4E2E-865E-969F15E5D874}"/>
              </a:ext>
            </a:extLst>
          </p:cNvPr>
          <p:cNvGrpSpPr/>
          <p:nvPr/>
        </p:nvGrpSpPr>
        <p:grpSpPr>
          <a:xfrm>
            <a:off x="3620752" y="971287"/>
            <a:ext cx="2190061" cy="671187"/>
            <a:chOff x="283395" y="4218374"/>
            <a:chExt cx="2190061" cy="671187"/>
          </a:xfrm>
        </p:grpSpPr>
        <p:pic>
          <p:nvPicPr>
            <p:cNvPr id="20" name="圖片 19">
              <a:extLst>
                <a:ext uri="{FF2B5EF4-FFF2-40B4-BE49-F238E27FC236}">
                  <a16:creationId xmlns:a16="http://schemas.microsoft.com/office/drawing/2014/main" id="{F39D916F-055D-42F1-9680-C48222489E1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5408" y="4218374"/>
              <a:ext cx="128048" cy="648000"/>
            </a:xfrm>
            <a:prstGeom prst="rect">
              <a:avLst/>
            </a:prstGeom>
          </p:spPr>
        </p:pic>
        <p:pic>
          <p:nvPicPr>
            <p:cNvPr id="21" name="圖片 20">
              <a:extLst>
                <a:ext uri="{FF2B5EF4-FFF2-40B4-BE49-F238E27FC236}">
                  <a16:creationId xmlns:a16="http://schemas.microsoft.com/office/drawing/2014/main" id="{40F69990-9C98-455F-9401-5F7069291A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22" name="文字方塊 48">
            <a:extLst>
              <a:ext uri="{FF2B5EF4-FFF2-40B4-BE49-F238E27FC236}">
                <a16:creationId xmlns:a16="http://schemas.microsoft.com/office/drawing/2014/main" id="{2980E71C-40DE-409A-A374-B72C373D7142}"/>
              </a:ext>
            </a:extLst>
          </p:cNvPr>
          <p:cNvSpPr txBox="1">
            <a:spLocks noChangeArrowheads="1"/>
          </p:cNvSpPr>
          <p:nvPr/>
        </p:nvSpPr>
        <p:spPr bwMode="auto">
          <a:xfrm>
            <a:off x="7210945" y="971287"/>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映襯</a:t>
            </a:r>
          </a:p>
        </p:txBody>
      </p:sp>
      <p:grpSp>
        <p:nvGrpSpPr>
          <p:cNvPr id="23" name="群組 22">
            <a:extLst>
              <a:ext uri="{FF2B5EF4-FFF2-40B4-BE49-F238E27FC236}">
                <a16:creationId xmlns:a16="http://schemas.microsoft.com/office/drawing/2014/main" id="{4BEA198B-28E4-4B1E-8054-676C650C51A6}"/>
              </a:ext>
            </a:extLst>
          </p:cNvPr>
          <p:cNvGrpSpPr/>
          <p:nvPr/>
        </p:nvGrpSpPr>
        <p:grpSpPr>
          <a:xfrm>
            <a:off x="1602215" y="994474"/>
            <a:ext cx="5578833" cy="2626759"/>
            <a:chOff x="-4666840" y="4241561"/>
            <a:chExt cx="5578833" cy="2626759"/>
          </a:xfrm>
        </p:grpSpPr>
        <p:pic>
          <p:nvPicPr>
            <p:cNvPr id="25" name="圖片 24">
              <a:extLst>
                <a:ext uri="{FF2B5EF4-FFF2-40B4-BE49-F238E27FC236}">
                  <a16:creationId xmlns:a16="http://schemas.microsoft.com/office/drawing/2014/main" id="{0F826900-2C51-4CD5-9017-6F4398A4444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6840" y="6220320"/>
              <a:ext cx="128048" cy="648000"/>
            </a:xfrm>
            <a:prstGeom prst="rect">
              <a:avLst/>
            </a:prstGeom>
          </p:spPr>
        </p:pic>
        <p:pic>
          <p:nvPicPr>
            <p:cNvPr id="26" name="圖片 25">
              <a:extLst>
                <a:ext uri="{FF2B5EF4-FFF2-40B4-BE49-F238E27FC236}">
                  <a16:creationId xmlns:a16="http://schemas.microsoft.com/office/drawing/2014/main" id="{E754B2A0-8A62-44E3-849D-8CE4246D7A3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5" name="矩形 4">
            <a:extLst>
              <a:ext uri="{FF2B5EF4-FFF2-40B4-BE49-F238E27FC236}">
                <a16:creationId xmlns:a16="http://schemas.microsoft.com/office/drawing/2014/main" id="{5F5A313C-A313-4FE5-9E91-0875E3B93617}"/>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P.20</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90088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5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8"/>
                                        </p:tgtEl>
                                      </p:cBhvr>
                                    </p:animEffect>
                                    <p:set>
                                      <p:cBhvr>
                                        <p:cTn id="21"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2"/>
                                        </p:tgtEl>
                                      </p:cBhvr>
                                    </p:animEffect>
                                    <p:set>
                                      <p:cBhvr>
                                        <p:cTn id="32"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8" grpId="0"/>
      <p:bldP spid="18" grpId="1"/>
      <p:bldP spid="22" grpId="0"/>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id="{D9A73E71-1076-48BA-BEC6-3C5F5AB0AA8A}"/>
              </a:ext>
            </a:extLst>
          </p:cNvPr>
          <p:cNvSpPr txBox="1"/>
          <p:nvPr/>
        </p:nvSpPr>
        <p:spPr>
          <a:xfrm>
            <a:off x="351698" y="391708"/>
            <a:ext cx="2443753"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寫作背景</a:t>
            </a:r>
          </a:p>
        </p:txBody>
      </p:sp>
      <p:sp>
        <p:nvSpPr>
          <p:cNvPr id="7" name="矩形 6">
            <a:extLst>
              <a:ext uri="{FF2B5EF4-FFF2-40B4-BE49-F238E27FC236}">
                <a16:creationId xmlns:a16="http://schemas.microsoft.com/office/drawing/2014/main" id="{CA566E8F-9005-4BE5-BC90-CF466392593F}"/>
              </a:ext>
            </a:extLst>
          </p:cNvPr>
          <p:cNvSpPr/>
          <p:nvPr/>
        </p:nvSpPr>
        <p:spPr>
          <a:xfrm>
            <a:off x="351699" y="978695"/>
            <a:ext cx="8235054" cy="596125"/>
          </a:xfrm>
          <a:prstGeom prst="rect">
            <a:avLst/>
          </a:prstGeom>
        </p:spPr>
        <p:txBody>
          <a:bodyPr wrap="square">
            <a:spAutoFit/>
          </a:bodyPr>
          <a:lstStyle/>
          <a:p>
            <a:pPr marL="288000" indent="-288000">
              <a:lnSpc>
                <a:spcPct val="120000"/>
              </a:lnSpc>
              <a:spcBef>
                <a:spcPts val="1200"/>
              </a:spcBef>
              <a:buFont typeface="Arial" panose="020B0604020202020204" pitchFamily="34" charset="0"/>
              <a:buChar char="•"/>
            </a:pPr>
            <a:r>
              <a:rPr lang="zh-TW" altLang="en-US" sz="3000" dirty="0">
                <a:latin typeface="微軟正黑體" panose="020B0604030504040204" pitchFamily="34" charset="-120"/>
                <a:ea typeface="微軟正黑體" panose="020B0604030504040204" pitchFamily="34" charset="-120"/>
              </a:rPr>
              <a:t>本文為</a:t>
            </a:r>
            <a:r>
              <a:rPr lang="en-US" altLang="zh-TW" sz="3000" dirty="0">
                <a:latin typeface="微軟正黑體" panose="020B0604030504040204" pitchFamily="34" charset="-120"/>
                <a:ea typeface="微軟正黑體" panose="020B0604030504040204" pitchFamily="34" charset="-120"/>
              </a:rPr>
              <a:t>2000</a:t>
            </a:r>
            <a:r>
              <a:rPr lang="zh-TW" altLang="en-US" sz="3000" dirty="0">
                <a:latin typeface="微軟正黑體" panose="020B0604030504040204" pitchFamily="34" charset="-120"/>
                <a:ea typeface="微軟正黑體" panose="020B0604030504040204" pitchFamily="34" charset="-120"/>
              </a:rPr>
              <a:t>年文建會第三屆</a:t>
            </a:r>
            <a:r>
              <a:rPr lang="zh-TW" altLang="en-US" sz="3000" b="1" dirty="0">
                <a:solidFill>
                  <a:schemeClr val="accent2"/>
                </a:solidFill>
                <a:latin typeface="微軟正黑體" panose="020B0604030504040204" pitchFamily="34" charset="-120"/>
                <a:ea typeface="微軟正黑體" panose="020B0604030504040204" pitchFamily="34" charset="-120"/>
              </a:rPr>
              <a:t>大專文學獎首獎</a:t>
            </a:r>
            <a:r>
              <a:rPr lang="zh-TW" altLang="en-US" sz="3000" dirty="0">
                <a:latin typeface="微軟正黑體" panose="020B0604030504040204" pitchFamily="34" charset="-120"/>
                <a:ea typeface="微軟正黑體" panose="020B0604030504040204" pitchFamily="34" charset="-120"/>
              </a:rPr>
              <a:t>。</a:t>
            </a:r>
          </a:p>
        </p:txBody>
      </p:sp>
      <p:sp>
        <p:nvSpPr>
          <p:cNvPr id="10" name="矩形 9">
            <a:extLst>
              <a:ext uri="{FF2B5EF4-FFF2-40B4-BE49-F238E27FC236}">
                <a16:creationId xmlns:a16="http://schemas.microsoft.com/office/drawing/2014/main" id="{3192564E-D87A-463D-AC6A-5DDDC80DC3EA}"/>
              </a:ext>
            </a:extLst>
          </p:cNvPr>
          <p:cNvSpPr/>
          <p:nvPr/>
        </p:nvSpPr>
        <p:spPr>
          <a:xfrm>
            <a:off x="351698" y="1719689"/>
            <a:ext cx="6301651" cy="1704121"/>
          </a:xfrm>
          <a:prstGeom prst="rect">
            <a:avLst/>
          </a:prstGeom>
        </p:spPr>
        <p:txBody>
          <a:bodyPr wrap="square">
            <a:spAutoFit/>
          </a:bodyPr>
          <a:lstStyle/>
          <a:p>
            <a:pPr marL="288000" indent="-288000" algn="just">
              <a:lnSpc>
                <a:spcPct val="120000"/>
              </a:lnSpc>
              <a:spcBef>
                <a:spcPts val="1200"/>
              </a:spcBef>
              <a:buFont typeface="Arial" panose="020B0604020202020204" pitchFamily="34" charset="0"/>
              <a:buChar char="•"/>
            </a:pPr>
            <a:r>
              <a:rPr lang="zh-TW" altLang="en-US" sz="3000" dirty="0">
                <a:latin typeface="微軟正黑體" panose="020B0604030504040204" pitchFamily="34" charset="-120"/>
                <a:ea typeface="微軟正黑體" panose="020B0604030504040204" pitchFamily="34" charset="-120"/>
              </a:rPr>
              <a:t>作者父親曾經營「健樂園」餐廳，聘請曾先生擔任大廚。曾先生經常分享料理與故事，後來無故消失。</a:t>
            </a:r>
          </a:p>
        </p:txBody>
      </p:sp>
      <p:sp>
        <p:nvSpPr>
          <p:cNvPr id="11" name="矩形 10">
            <a:extLst>
              <a:ext uri="{FF2B5EF4-FFF2-40B4-BE49-F238E27FC236}">
                <a16:creationId xmlns:a16="http://schemas.microsoft.com/office/drawing/2014/main" id="{F4B567D9-5A46-44C7-B966-33CC76556767}"/>
              </a:ext>
            </a:extLst>
          </p:cNvPr>
          <p:cNvSpPr/>
          <p:nvPr/>
        </p:nvSpPr>
        <p:spPr>
          <a:xfrm>
            <a:off x="351699" y="3627794"/>
            <a:ext cx="8235054" cy="1150123"/>
          </a:xfrm>
          <a:prstGeom prst="rect">
            <a:avLst/>
          </a:prstGeom>
        </p:spPr>
        <p:txBody>
          <a:bodyPr wrap="square">
            <a:spAutoFit/>
          </a:bodyPr>
          <a:lstStyle/>
          <a:p>
            <a:pPr marL="288000" indent="-288000" algn="just">
              <a:lnSpc>
                <a:spcPct val="120000"/>
              </a:lnSpc>
              <a:spcBef>
                <a:spcPts val="1200"/>
              </a:spcBef>
              <a:buFont typeface="Arial" panose="020B0604020202020204" pitchFamily="34" charset="0"/>
              <a:buChar char="•"/>
            </a:pPr>
            <a:r>
              <a:rPr lang="zh-TW" altLang="en-US" sz="3000" dirty="0">
                <a:latin typeface="微軟正黑體" panose="020B0604030504040204" pitchFamily="34" charset="-120"/>
                <a:ea typeface="微軟正黑體" panose="020B0604030504040204" pitchFamily="34" charset="-120"/>
              </a:rPr>
              <a:t>作者與曾先生闊別十多年後，於澎湖偶遇，</a:t>
            </a:r>
            <a:r>
              <a:rPr lang="en-US" altLang="zh-TW" sz="3000" dirty="0">
                <a:latin typeface="微軟正黑體" panose="020B0604030504040204" pitchFamily="34" charset="-120"/>
                <a:ea typeface="微軟正黑體" panose="020B0604030504040204" pitchFamily="34" charset="-120"/>
              </a:rPr>
              <a:t/>
            </a:r>
            <a:br>
              <a:rPr lang="en-US" altLang="zh-TW" sz="3000" dirty="0">
                <a:latin typeface="微軟正黑體" panose="020B0604030504040204" pitchFamily="34" charset="-120"/>
                <a:ea typeface="微軟正黑體" panose="020B0604030504040204" pitchFamily="34" charset="-120"/>
              </a:rPr>
            </a:br>
            <a:r>
              <a:rPr lang="zh-TW" altLang="en-US" sz="3000" dirty="0">
                <a:latin typeface="微軟正黑體" panose="020B0604030504040204" pitchFamily="34" charset="-120"/>
                <a:ea typeface="微軟正黑體" panose="020B0604030504040204" pitchFamily="34" charset="-120"/>
              </a:rPr>
              <a:t>感嘆人生滋味其實比料理更複雜。</a:t>
            </a:r>
          </a:p>
        </p:txBody>
      </p:sp>
      <p:pic>
        <p:nvPicPr>
          <p:cNvPr id="12" name="圖片 11">
            <a:extLst>
              <a:ext uri="{FF2B5EF4-FFF2-40B4-BE49-F238E27FC236}">
                <a16:creationId xmlns:a16="http://schemas.microsoft.com/office/drawing/2014/main" id="{37AE0B24-C4E7-4F10-9882-893D1F653ED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813035" y="1676811"/>
            <a:ext cx="2063418" cy="1848992"/>
          </a:xfrm>
          <a:prstGeom prst="rect">
            <a:avLst/>
          </a:prstGeom>
        </p:spPr>
      </p:pic>
      <p:sp>
        <p:nvSpPr>
          <p:cNvPr id="14" name="箭號: 向右 5">
            <a:hlinkClick r:id="rId3" action="ppaction://hlinksldjump"/>
            <a:extLst>
              <a:ext uri="{FF2B5EF4-FFF2-40B4-BE49-F238E27FC236}">
                <a16:creationId xmlns:a16="http://schemas.microsoft.com/office/drawing/2014/main" id="{5927816D-358B-46EA-AA4F-0FBD7A2DC3BE}"/>
              </a:ext>
            </a:extLst>
          </p:cNvPr>
          <p:cNvSpPr/>
          <p:nvPr/>
        </p:nvSpPr>
        <p:spPr>
          <a:xfrm>
            <a:off x="8586753" y="4499428"/>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6">
            <a:hlinkClick r:id="rId4" action="ppaction://hlinksldjump"/>
            <a:extLst>
              <a:ext uri="{FF2B5EF4-FFF2-40B4-BE49-F238E27FC236}">
                <a16:creationId xmlns:a16="http://schemas.microsoft.com/office/drawing/2014/main" id="{8A4D2F5F-235D-4439-B878-D019EAB73511}"/>
              </a:ext>
            </a:extLst>
          </p:cNvPr>
          <p:cNvSpPr/>
          <p:nvPr/>
        </p:nvSpPr>
        <p:spPr>
          <a:xfrm flipH="1">
            <a:off x="8144385" y="4499428"/>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89319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F2960523-5BAC-4414-AB69-59521241704D}"/>
              </a:ext>
            </a:extLst>
          </p:cNvPr>
          <p:cNvSpPr txBox="1"/>
          <p:nvPr/>
        </p:nvSpPr>
        <p:spPr>
          <a:xfrm>
            <a:off x="311768" y="358446"/>
            <a:ext cx="8338489" cy="3234219"/>
          </a:xfrm>
          <a:prstGeom prst="rect">
            <a:avLst/>
          </a:prstGeom>
          <a:noFill/>
        </p:spPr>
        <p:txBody>
          <a:bodyPr vert="horz" wrap="square" rtlCol="0" anchor="t">
            <a:spAutoFit/>
          </a:bodyPr>
          <a:lstStyle/>
          <a:p>
            <a:pPr algn="just">
              <a:lnSpc>
                <a:spcPts val="3500"/>
              </a:lnSpc>
            </a:pPr>
            <a:r>
              <a:rPr lang="zh-TW" altLang="en-US" sz="3000" b="1" spc="400" dirty="0">
                <a:latin typeface="標楷體" panose="03000509000000000000" pitchFamily="65" charset="-120"/>
                <a:ea typeface="標楷體" panose="03000509000000000000" pitchFamily="65" charset="-120"/>
              </a:rPr>
              <a:t>曾先生嗜辣，說這是百味之王，正因為是王者之味，所以他味不易親近，有些菜中酸甜鹹澀交雜，曾先生謂之「風塵味」，沒有意思。</a:t>
            </a:r>
            <a:r>
              <a:rPr lang="en-US" altLang="zh-TW" sz="3000" b="1" spc="400" dirty="0">
                <a:latin typeface="標楷體" panose="03000509000000000000" pitchFamily="65" charset="-120"/>
                <a:ea typeface="標楷體" panose="03000509000000000000" pitchFamily="65" charset="-120"/>
              </a:rPr>
              <a:t>……</a:t>
            </a:r>
            <a:r>
              <a:rPr lang="zh-TW" altLang="en-US" sz="3000" b="1" spc="400" dirty="0">
                <a:latin typeface="標楷體" panose="03000509000000000000" pitchFamily="65" charset="-120"/>
                <a:ea typeface="標楷體" panose="03000509000000000000" pitchFamily="65" charset="-120"/>
              </a:rPr>
              <a:t>而甜則是后妃之味，最解辣，最宜人，如秋月春風，但用甜則尚淡，才是淑女之德，過膩之甜最令人反感，是露骨的諂媚</a:t>
            </a:r>
          </a:p>
        </p:txBody>
      </p:sp>
      <p:sp>
        <p:nvSpPr>
          <p:cNvPr id="26" name="文字方塊 25">
            <a:extLst>
              <a:ext uri="{FF2B5EF4-FFF2-40B4-BE49-F238E27FC236}">
                <a16:creationId xmlns:a16="http://schemas.microsoft.com/office/drawing/2014/main" id="{9977E69C-F720-4E4C-BCD6-7772D2BF42EF}"/>
              </a:ext>
            </a:extLst>
          </p:cNvPr>
          <p:cNvSpPr txBox="1">
            <a:spLocks noChangeArrowheads="1"/>
          </p:cNvSpPr>
          <p:nvPr/>
        </p:nvSpPr>
        <p:spPr bwMode="auto">
          <a:xfrm>
            <a:off x="311768" y="3592665"/>
            <a:ext cx="8669672"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TW" altLang="en-US" sz="2800" dirty="0">
                <a:solidFill>
                  <a:srgbClr val="006600"/>
                </a:solidFill>
                <a:latin typeface="微軟正黑體" panose="020B0604030504040204" pitchFamily="34" charset="-120"/>
                <a:ea typeface="微軟正黑體" panose="020B0604030504040204" pitchFamily="34" charset="-120"/>
              </a:rPr>
              <a:t>曾先生將味覺與人生結合，帶出飲食的哲理，</a:t>
            </a:r>
            <a:r>
              <a:rPr lang="zh-TW" altLang="en-US" sz="2800" dirty="0" smtClean="0">
                <a:solidFill>
                  <a:srgbClr val="006600"/>
                </a:solidFill>
                <a:latin typeface="微軟正黑體" panose="020B0604030504040204" pitchFamily="34" charset="-120"/>
                <a:ea typeface="微軟正黑體" panose="020B0604030504040204" pitchFamily="34" charset="-120"/>
              </a:rPr>
              <a:t>此處說明辣</a:t>
            </a:r>
            <a:r>
              <a:rPr lang="zh-TW" altLang="en-US" sz="2800" dirty="0">
                <a:solidFill>
                  <a:srgbClr val="006600"/>
                </a:solidFill>
                <a:latin typeface="微軟正黑體" panose="020B0604030504040204" pitchFamily="34" charset="-120"/>
                <a:ea typeface="微軟正黑體" panose="020B0604030504040204" pitchFamily="34" charset="-120"/>
              </a:rPr>
              <a:t>、甜的特色以及運用二味的分寸</a:t>
            </a:r>
          </a:p>
        </p:txBody>
      </p:sp>
      <p:sp>
        <p:nvSpPr>
          <p:cNvPr id="27" name="文本框 328">
            <a:hlinkClick r:id="rId3" action="ppaction://hlinksldjump"/>
            <a:extLst>
              <a:ext uri="{FF2B5EF4-FFF2-40B4-BE49-F238E27FC236}">
                <a16:creationId xmlns:a16="http://schemas.microsoft.com/office/drawing/2014/main" id="{FE6017ED-7548-4DFE-BD7D-575594947073}"/>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3315153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哥兒們幾歲懂些什麼呢？父親則抄抄寫寫地勤作筆記。</a:t>
            </a:r>
            <a:endParaRPr lang="en-US" altLang="zh-TW" sz="3200" dirty="0">
              <a:latin typeface="標楷體" panose="03000509000000000000" pitchFamily="65" charset="-120"/>
              <a:ea typeface="標楷體" panose="03000509000000000000" pitchFamily="65" charset="-120"/>
            </a:endParaRPr>
          </a:p>
          <a:p>
            <a:pPr algn="just">
              <a:lnSpc>
                <a:spcPct val="200000"/>
              </a:lnSpc>
            </a:pPr>
            <a:r>
              <a:rPr lang="zh-TW" altLang="en-US" sz="3200" dirty="0">
                <a:latin typeface="標楷體" panose="03000509000000000000" pitchFamily="65" charset="-120"/>
                <a:ea typeface="標楷體" panose="03000509000000000000" pitchFamily="65" charset="-120"/>
              </a:rPr>
              <a:t>　　有一次父親問起鹹苦兩味之理，曾先生說道：鹹最俗而苦最高，</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第五段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83" name="文本框 328">
            <a:hlinkClick r:id="" action="ppaction://noaction"/>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 action="ppaction://noaction"/>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 action="ppaction://noaction"/>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 action="ppaction://noaction"/>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a:extLst>
              <a:ext uri="{FF2B5EF4-FFF2-40B4-BE49-F238E27FC236}">
                <a16:creationId xmlns:a16="http://schemas.microsoft.com/office/drawing/2014/main" id="{FCBE23D1-879C-4B5F-A20C-E63344DDFEBF}"/>
              </a:ext>
            </a:extLst>
          </p:cNvPr>
          <p:cNvCxnSpPr>
            <a:cxnSpLocks/>
          </p:cNvCxnSpPr>
          <p:nvPr/>
        </p:nvCxnSpPr>
        <p:spPr>
          <a:xfrm>
            <a:off x="1288989" y="3608918"/>
            <a:ext cx="7543438"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hlinkClick r:id="rId4" action="ppaction://hlinksldjump"/>
            <a:extLst>
              <a:ext uri="{FF2B5EF4-FFF2-40B4-BE49-F238E27FC236}">
                <a16:creationId xmlns:a16="http://schemas.microsoft.com/office/drawing/2014/main" id="{061BD24A-732C-4C4B-9DE9-4E6BB9C4E76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88989" y="3680926"/>
            <a:ext cx="609550" cy="298679"/>
          </a:xfrm>
          <a:prstGeom prst="rect">
            <a:avLst/>
          </a:prstGeom>
        </p:spPr>
      </p:pic>
      <p:sp>
        <p:nvSpPr>
          <p:cNvPr id="26" name="文字方塊 48">
            <a:extLst>
              <a:ext uri="{FF2B5EF4-FFF2-40B4-BE49-F238E27FC236}">
                <a16:creationId xmlns:a16="http://schemas.microsoft.com/office/drawing/2014/main" id="{D377E48D-3C85-4044-B66A-5414799D7F12}"/>
              </a:ext>
            </a:extLst>
          </p:cNvPr>
          <p:cNvSpPr txBox="1">
            <a:spLocks noChangeArrowheads="1"/>
          </p:cNvSpPr>
          <p:nvPr/>
        </p:nvSpPr>
        <p:spPr bwMode="auto">
          <a:xfrm>
            <a:off x="1898539" y="4563882"/>
            <a:ext cx="81751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映襯</a:t>
            </a:r>
          </a:p>
        </p:txBody>
      </p:sp>
      <p:grpSp>
        <p:nvGrpSpPr>
          <p:cNvPr id="27" name="群組 26">
            <a:extLst>
              <a:ext uri="{FF2B5EF4-FFF2-40B4-BE49-F238E27FC236}">
                <a16:creationId xmlns:a16="http://schemas.microsoft.com/office/drawing/2014/main" id="{973303F5-E658-4510-BAD1-99E61200154E}"/>
              </a:ext>
            </a:extLst>
          </p:cNvPr>
          <p:cNvGrpSpPr/>
          <p:nvPr/>
        </p:nvGrpSpPr>
        <p:grpSpPr>
          <a:xfrm>
            <a:off x="1205793" y="4188936"/>
            <a:ext cx="2975297" cy="648000"/>
            <a:chOff x="1254573" y="4222726"/>
            <a:chExt cx="2975297" cy="648000"/>
          </a:xfrm>
        </p:grpSpPr>
        <p:pic>
          <p:nvPicPr>
            <p:cNvPr id="28" name="圖片 27">
              <a:extLst>
                <a:ext uri="{FF2B5EF4-FFF2-40B4-BE49-F238E27FC236}">
                  <a16:creationId xmlns:a16="http://schemas.microsoft.com/office/drawing/2014/main" id="{A7B5E474-3EDB-4C46-8D3B-DD57A5B243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54573" y="4222726"/>
              <a:ext cx="628598" cy="648000"/>
            </a:xfrm>
            <a:prstGeom prst="rect">
              <a:avLst/>
            </a:prstGeom>
          </p:spPr>
        </p:pic>
        <p:pic>
          <p:nvPicPr>
            <p:cNvPr id="29" name="圖片 28">
              <a:extLst>
                <a:ext uri="{FF2B5EF4-FFF2-40B4-BE49-F238E27FC236}">
                  <a16:creationId xmlns:a16="http://schemas.microsoft.com/office/drawing/2014/main" id="{FD47F815-B55A-4B36-9D14-9BFD324D4D8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101822" y="4222726"/>
              <a:ext cx="128048" cy="648000"/>
            </a:xfrm>
            <a:prstGeom prst="rect">
              <a:avLst/>
            </a:prstGeom>
          </p:spPr>
        </p:pic>
      </p:grpSp>
      <p:cxnSp>
        <p:nvCxnSpPr>
          <p:cNvPr id="16" name="直線接點 15">
            <a:extLst>
              <a:ext uri="{FF2B5EF4-FFF2-40B4-BE49-F238E27FC236}">
                <a16:creationId xmlns:a16="http://schemas.microsoft.com/office/drawing/2014/main" id="{6E17F7CC-37AF-451F-B036-D541D8B891B7}"/>
              </a:ext>
            </a:extLst>
          </p:cNvPr>
          <p:cNvCxnSpPr>
            <a:cxnSpLocks/>
          </p:cNvCxnSpPr>
          <p:nvPr/>
        </p:nvCxnSpPr>
        <p:spPr>
          <a:xfrm>
            <a:off x="447184" y="4578289"/>
            <a:ext cx="407740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318A93F1-6120-4A9E-B4CF-A99ACB9A3FD9}"/>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P.20</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13475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26"/>
                                        </p:tgtEl>
                                      </p:cBhvr>
                                    </p:animEffect>
                                    <p:set>
                                      <p:cBhvr>
                                        <p:cTn id="21"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6" grpId="0"/>
      <p:bldP spid="26"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常人日不可無鹹但苦不可兼日，況且苦味要等眾味散盡方才知覺，是味之隱逸者，如晚秋之菊，冬雪之梅，而鹹則最易化舌，入口便覺，看似最尋常不過，但很奇怪，</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第五段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83" name="文本框 328">
            <a:hlinkClick r:id="" action="ppaction://noaction"/>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 action="ppaction://noaction"/>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 action="ppaction://noaction"/>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 action="ppaction://noaction"/>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2"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a:extLst>
              <a:ext uri="{FF2B5EF4-FFF2-40B4-BE49-F238E27FC236}">
                <a16:creationId xmlns:a16="http://schemas.microsoft.com/office/drawing/2014/main" id="{1F300BBF-3CDD-4598-BC51-FD110C2D149B}"/>
              </a:ext>
            </a:extLst>
          </p:cNvPr>
          <p:cNvCxnSpPr>
            <a:cxnSpLocks/>
          </p:cNvCxnSpPr>
          <p:nvPr/>
        </p:nvCxnSpPr>
        <p:spPr>
          <a:xfrm>
            <a:off x="447184" y="4598608"/>
            <a:ext cx="5310149"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1E966F9D-16D1-4D66-ACF0-84C761456B06}"/>
              </a:ext>
            </a:extLst>
          </p:cNvPr>
          <p:cNvCxnSpPr>
            <a:cxnSpLocks/>
          </p:cNvCxnSpPr>
          <p:nvPr/>
        </p:nvCxnSpPr>
        <p:spPr>
          <a:xfrm>
            <a:off x="447184" y="2647104"/>
            <a:ext cx="838524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CC10FDEF-1148-4DB8-906A-0E3F2A2AB874}"/>
              </a:ext>
            </a:extLst>
          </p:cNvPr>
          <p:cNvCxnSpPr>
            <a:cxnSpLocks/>
          </p:cNvCxnSpPr>
          <p:nvPr/>
        </p:nvCxnSpPr>
        <p:spPr>
          <a:xfrm>
            <a:off x="447184" y="1664971"/>
            <a:ext cx="838524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7" name="文字方塊 48">
            <a:extLst>
              <a:ext uri="{FF2B5EF4-FFF2-40B4-BE49-F238E27FC236}">
                <a16:creationId xmlns:a16="http://schemas.microsoft.com/office/drawing/2014/main" id="{4FF3D24D-2E6C-4C6D-9666-CE3F21431BF2}"/>
              </a:ext>
            </a:extLst>
          </p:cNvPr>
          <p:cNvSpPr txBox="1">
            <a:spLocks noChangeArrowheads="1"/>
          </p:cNvSpPr>
          <p:nvPr/>
        </p:nvSpPr>
        <p:spPr bwMode="auto">
          <a:xfrm>
            <a:off x="7821347" y="980294"/>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隱喻</a:t>
            </a:r>
          </a:p>
        </p:txBody>
      </p:sp>
      <p:grpSp>
        <p:nvGrpSpPr>
          <p:cNvPr id="18" name="群組 17">
            <a:extLst>
              <a:ext uri="{FF2B5EF4-FFF2-40B4-BE49-F238E27FC236}">
                <a16:creationId xmlns:a16="http://schemas.microsoft.com/office/drawing/2014/main" id="{E285C084-E050-490C-9D46-1EE1C6F46A3F}"/>
              </a:ext>
            </a:extLst>
          </p:cNvPr>
          <p:cNvGrpSpPr/>
          <p:nvPr/>
        </p:nvGrpSpPr>
        <p:grpSpPr>
          <a:xfrm>
            <a:off x="6691639" y="1003481"/>
            <a:ext cx="1099811" cy="1636850"/>
            <a:chOff x="-187818" y="4241561"/>
            <a:chExt cx="1099811" cy="1636850"/>
          </a:xfrm>
        </p:grpSpPr>
        <p:pic>
          <p:nvPicPr>
            <p:cNvPr id="19" name="圖片 18">
              <a:extLst>
                <a:ext uri="{FF2B5EF4-FFF2-40B4-BE49-F238E27FC236}">
                  <a16:creationId xmlns:a16="http://schemas.microsoft.com/office/drawing/2014/main" id="{E1816FB6-5EA0-4A5E-9736-1584022E48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7818" y="5230411"/>
              <a:ext cx="128048" cy="648000"/>
            </a:xfrm>
            <a:prstGeom prst="rect">
              <a:avLst/>
            </a:prstGeom>
          </p:spPr>
        </p:pic>
        <p:pic>
          <p:nvPicPr>
            <p:cNvPr id="20" name="圖片 19">
              <a:extLst>
                <a:ext uri="{FF2B5EF4-FFF2-40B4-BE49-F238E27FC236}">
                  <a16:creationId xmlns:a16="http://schemas.microsoft.com/office/drawing/2014/main" id="{1E69D501-6A88-46E9-B44C-388DF9A8606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21" name="文字方塊 48">
            <a:extLst>
              <a:ext uri="{FF2B5EF4-FFF2-40B4-BE49-F238E27FC236}">
                <a16:creationId xmlns:a16="http://schemas.microsoft.com/office/drawing/2014/main" id="{FCD8544D-2245-44A9-A342-8B8DCA5116D9}"/>
              </a:ext>
            </a:extLst>
          </p:cNvPr>
          <p:cNvSpPr txBox="1">
            <a:spLocks noChangeArrowheads="1"/>
          </p:cNvSpPr>
          <p:nvPr/>
        </p:nvSpPr>
        <p:spPr bwMode="auto">
          <a:xfrm>
            <a:off x="7746844" y="1968447"/>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明喻</a:t>
            </a:r>
          </a:p>
        </p:txBody>
      </p:sp>
      <p:grpSp>
        <p:nvGrpSpPr>
          <p:cNvPr id="22" name="群組 21">
            <a:extLst>
              <a:ext uri="{FF2B5EF4-FFF2-40B4-BE49-F238E27FC236}">
                <a16:creationId xmlns:a16="http://schemas.microsoft.com/office/drawing/2014/main" id="{40E644E7-5D2F-4A73-AA33-FA041145A54B}"/>
              </a:ext>
            </a:extLst>
          </p:cNvPr>
          <p:cNvGrpSpPr/>
          <p:nvPr/>
        </p:nvGrpSpPr>
        <p:grpSpPr>
          <a:xfrm>
            <a:off x="2933156" y="1991634"/>
            <a:ext cx="4783791" cy="1636850"/>
            <a:chOff x="-3871798" y="4241561"/>
            <a:chExt cx="4783791" cy="1636850"/>
          </a:xfrm>
        </p:grpSpPr>
        <p:pic>
          <p:nvPicPr>
            <p:cNvPr id="23" name="圖片 22">
              <a:extLst>
                <a:ext uri="{FF2B5EF4-FFF2-40B4-BE49-F238E27FC236}">
                  <a16:creationId xmlns:a16="http://schemas.microsoft.com/office/drawing/2014/main" id="{B2581CEE-F340-4769-A6F0-F605636CCDC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71798" y="5230411"/>
              <a:ext cx="128048" cy="648000"/>
            </a:xfrm>
            <a:prstGeom prst="rect">
              <a:avLst/>
            </a:prstGeom>
          </p:spPr>
        </p:pic>
        <p:pic>
          <p:nvPicPr>
            <p:cNvPr id="25" name="圖片 24">
              <a:extLst>
                <a:ext uri="{FF2B5EF4-FFF2-40B4-BE49-F238E27FC236}">
                  <a16:creationId xmlns:a16="http://schemas.microsoft.com/office/drawing/2014/main" id="{C5D4EFE9-1199-4263-BC59-E619EE61EF0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cxnSp>
        <p:nvCxnSpPr>
          <p:cNvPr id="13" name="直線接點 12">
            <a:extLst>
              <a:ext uri="{FF2B5EF4-FFF2-40B4-BE49-F238E27FC236}">
                <a16:creationId xmlns:a16="http://schemas.microsoft.com/office/drawing/2014/main" id="{A1AB1712-99BD-4093-B526-079CA7867420}"/>
              </a:ext>
            </a:extLst>
          </p:cNvPr>
          <p:cNvCxnSpPr>
            <a:cxnSpLocks/>
          </p:cNvCxnSpPr>
          <p:nvPr/>
        </p:nvCxnSpPr>
        <p:spPr>
          <a:xfrm>
            <a:off x="447184" y="3615691"/>
            <a:ext cx="838524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1479A255-5CFB-4FA6-95F0-F2409382268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P.20</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60624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7"/>
                                        </p:tgtEl>
                                      </p:cBhvr>
                                    </p:animEffect>
                                    <p:set>
                                      <p:cBhvr>
                                        <p:cTn id="21" dur="1" fill="hold">
                                          <p:stCondLst>
                                            <p:cond delay="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1"/>
                                        </p:tgtEl>
                                      </p:cBhvr>
                                    </p:animEffect>
                                    <p:set>
                                      <p:cBhvr>
                                        <p:cTn id="32" dur="1" fill="hold">
                                          <p:stCondLst>
                                            <p:cond delay="24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7" grpId="0"/>
      <p:bldP spid="17" grpId="1"/>
      <p:bldP spid="21" grpId="0"/>
      <p:bldP spid="21"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鹹到極致反而是苦，所以尋常之中，往往有最不尋常之處，舊時王謝堂前燕，就看你怎麼嘗它，怎麼用它。</a:t>
            </a:r>
            <a:endParaRPr lang="en-US" altLang="zh-TW" sz="3200" dirty="0">
              <a:latin typeface="標楷體" panose="03000509000000000000" pitchFamily="65" charset="-120"/>
              <a:ea typeface="標楷體" panose="03000509000000000000" pitchFamily="65" charset="-120"/>
            </a:endParaRPr>
          </a:p>
          <a:p>
            <a:pPr algn="just">
              <a:lnSpc>
                <a:spcPct val="200000"/>
              </a:lnSpc>
            </a:pPr>
            <a:r>
              <a:rPr lang="zh-TW" altLang="en-US" sz="3200" dirty="0">
                <a:latin typeface="標楷體" panose="03000509000000000000" pitchFamily="65" charset="-120"/>
                <a:ea typeface="標楷體" panose="03000509000000000000" pitchFamily="65" charset="-120"/>
              </a:rPr>
              <a:t>　　曾先生從不阻止父親作筆記，</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第五段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83" name="文本框 328">
            <a:hlinkClick r:id="" action="ppaction://noaction"/>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 action="ppaction://noaction"/>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 action="ppaction://noaction"/>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 action="ppaction://noaction"/>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3"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4"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a:extLst>
              <a:ext uri="{FF2B5EF4-FFF2-40B4-BE49-F238E27FC236}">
                <a16:creationId xmlns:a16="http://schemas.microsoft.com/office/drawing/2014/main" id="{3598A825-898F-4AF8-862C-AABD84599A8B}"/>
              </a:ext>
            </a:extLst>
          </p:cNvPr>
          <p:cNvCxnSpPr>
            <a:cxnSpLocks/>
          </p:cNvCxnSpPr>
          <p:nvPr/>
        </p:nvCxnSpPr>
        <p:spPr>
          <a:xfrm>
            <a:off x="447184" y="3608918"/>
            <a:ext cx="2424709"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73341D83-5408-4D8C-B604-15B63BA940F8}"/>
              </a:ext>
            </a:extLst>
          </p:cNvPr>
          <p:cNvCxnSpPr>
            <a:cxnSpLocks/>
          </p:cNvCxnSpPr>
          <p:nvPr/>
        </p:nvCxnSpPr>
        <p:spPr>
          <a:xfrm>
            <a:off x="447184" y="2647104"/>
            <a:ext cx="838524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4AE1CF62-F35B-489C-B001-95D84C57BF54}"/>
              </a:ext>
            </a:extLst>
          </p:cNvPr>
          <p:cNvCxnSpPr>
            <a:cxnSpLocks/>
          </p:cNvCxnSpPr>
          <p:nvPr/>
        </p:nvCxnSpPr>
        <p:spPr>
          <a:xfrm>
            <a:off x="447184" y="1664971"/>
            <a:ext cx="838524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16" name="文字方塊 48">
            <a:extLst>
              <a:ext uri="{FF2B5EF4-FFF2-40B4-BE49-F238E27FC236}">
                <a16:creationId xmlns:a16="http://schemas.microsoft.com/office/drawing/2014/main" id="{3E9D008A-E48B-45E9-8E37-F672CB96D7C3}"/>
              </a:ext>
            </a:extLst>
          </p:cNvPr>
          <p:cNvSpPr txBox="1">
            <a:spLocks noChangeArrowheads="1"/>
          </p:cNvSpPr>
          <p:nvPr/>
        </p:nvSpPr>
        <p:spPr bwMode="auto">
          <a:xfrm>
            <a:off x="5694935" y="959975"/>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映襯</a:t>
            </a:r>
          </a:p>
        </p:txBody>
      </p:sp>
      <p:grpSp>
        <p:nvGrpSpPr>
          <p:cNvPr id="17" name="群組 16">
            <a:extLst>
              <a:ext uri="{FF2B5EF4-FFF2-40B4-BE49-F238E27FC236}">
                <a16:creationId xmlns:a16="http://schemas.microsoft.com/office/drawing/2014/main" id="{22402EED-87A3-4D38-BAD2-00903879FCF6}"/>
              </a:ext>
            </a:extLst>
          </p:cNvPr>
          <p:cNvGrpSpPr/>
          <p:nvPr/>
        </p:nvGrpSpPr>
        <p:grpSpPr>
          <a:xfrm>
            <a:off x="2499360" y="983162"/>
            <a:ext cx="3165678" cy="1636850"/>
            <a:chOff x="-2253685" y="4241561"/>
            <a:chExt cx="3165678" cy="1636850"/>
          </a:xfrm>
        </p:grpSpPr>
        <p:pic>
          <p:nvPicPr>
            <p:cNvPr id="18" name="圖片 17">
              <a:extLst>
                <a:ext uri="{FF2B5EF4-FFF2-40B4-BE49-F238E27FC236}">
                  <a16:creationId xmlns:a16="http://schemas.microsoft.com/office/drawing/2014/main" id="{D35D63AA-A834-4C87-BD57-A0009B13FCD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53685" y="5230411"/>
              <a:ext cx="128048" cy="648000"/>
            </a:xfrm>
            <a:prstGeom prst="rect">
              <a:avLst/>
            </a:prstGeom>
          </p:spPr>
        </p:pic>
        <p:pic>
          <p:nvPicPr>
            <p:cNvPr id="19" name="圖片 18">
              <a:extLst>
                <a:ext uri="{FF2B5EF4-FFF2-40B4-BE49-F238E27FC236}">
                  <a16:creationId xmlns:a16="http://schemas.microsoft.com/office/drawing/2014/main" id="{1C163A78-11D4-4549-A5D1-7438ABD330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20" name="文字方塊 48">
            <a:extLst>
              <a:ext uri="{FF2B5EF4-FFF2-40B4-BE49-F238E27FC236}">
                <a16:creationId xmlns:a16="http://schemas.microsoft.com/office/drawing/2014/main" id="{9A19A48E-3459-4DC8-97B4-B345DB6C506D}"/>
              </a:ext>
            </a:extLst>
          </p:cNvPr>
          <p:cNvSpPr txBox="1">
            <a:spLocks noChangeArrowheads="1"/>
          </p:cNvSpPr>
          <p:nvPr/>
        </p:nvSpPr>
        <p:spPr bwMode="auto">
          <a:xfrm>
            <a:off x="3568109" y="1946064"/>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引用</a:t>
            </a:r>
          </a:p>
        </p:txBody>
      </p:sp>
      <p:grpSp>
        <p:nvGrpSpPr>
          <p:cNvPr id="21" name="群組 20">
            <a:extLst>
              <a:ext uri="{FF2B5EF4-FFF2-40B4-BE49-F238E27FC236}">
                <a16:creationId xmlns:a16="http://schemas.microsoft.com/office/drawing/2014/main" id="{41E74336-634F-4666-979F-4FE00BB841B9}"/>
              </a:ext>
            </a:extLst>
          </p:cNvPr>
          <p:cNvGrpSpPr/>
          <p:nvPr/>
        </p:nvGrpSpPr>
        <p:grpSpPr>
          <a:xfrm>
            <a:off x="2909614" y="1946064"/>
            <a:ext cx="3073735" cy="671187"/>
            <a:chOff x="283395" y="4218374"/>
            <a:chExt cx="3073735" cy="671187"/>
          </a:xfrm>
        </p:grpSpPr>
        <p:pic>
          <p:nvPicPr>
            <p:cNvPr id="22" name="圖片 21">
              <a:extLst>
                <a:ext uri="{FF2B5EF4-FFF2-40B4-BE49-F238E27FC236}">
                  <a16:creationId xmlns:a16="http://schemas.microsoft.com/office/drawing/2014/main" id="{C409D7D8-D3DC-44F6-9AC4-AFCCCF5669F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29082" y="4218374"/>
              <a:ext cx="128048" cy="648000"/>
            </a:xfrm>
            <a:prstGeom prst="rect">
              <a:avLst/>
            </a:prstGeom>
          </p:spPr>
        </p:pic>
        <p:pic>
          <p:nvPicPr>
            <p:cNvPr id="23" name="圖片 22">
              <a:extLst>
                <a:ext uri="{FF2B5EF4-FFF2-40B4-BE49-F238E27FC236}">
                  <a16:creationId xmlns:a16="http://schemas.microsoft.com/office/drawing/2014/main" id="{B7FC45DE-729C-4886-9B8F-C24B3837630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3" name="矩形 2">
            <a:extLst>
              <a:ext uri="{FF2B5EF4-FFF2-40B4-BE49-F238E27FC236}">
                <a16:creationId xmlns:a16="http://schemas.microsoft.com/office/drawing/2014/main" id="{06EA372A-D3FF-4AA1-A133-F058D5B1D37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P.20</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34651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6"/>
                                        </p:tgtEl>
                                      </p:cBhvr>
                                    </p:animEffect>
                                    <p:set>
                                      <p:cBhvr>
                                        <p:cTn id="21" dur="1" fill="hold">
                                          <p:stCondLst>
                                            <p:cond delay="2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5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0"/>
                                        </p:tgtEl>
                                      </p:cBhvr>
                                    </p:animEffect>
                                    <p:set>
                                      <p:cBhvr>
                                        <p:cTn id="32" dur="1" fill="hold">
                                          <p:stCondLst>
                                            <p:cond delay="24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6" grpId="0"/>
      <p:bldP spid="16" grpId="1"/>
      <p:bldP spid="20" grpId="0"/>
      <p:bldP spid="20" grpId="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6">
            <a:extLst>
              <a:ext uri="{FF2B5EF4-FFF2-40B4-BE49-F238E27FC236}">
                <a16:creationId xmlns:a16="http://schemas.microsoft.com/office/drawing/2014/main" id="{F2960523-5BAC-4414-AB69-59521241704D}"/>
              </a:ext>
            </a:extLst>
          </p:cNvPr>
          <p:cNvSpPr txBox="1"/>
          <p:nvPr/>
        </p:nvSpPr>
        <p:spPr>
          <a:xfrm>
            <a:off x="311768" y="358446"/>
            <a:ext cx="8391965" cy="1887696"/>
          </a:xfrm>
          <a:prstGeom prst="rect">
            <a:avLst/>
          </a:prstGeom>
          <a:noFill/>
        </p:spPr>
        <p:txBody>
          <a:bodyPr vert="horz" wrap="square" rtlCol="0" anchor="t">
            <a:spAutoFit/>
          </a:bodyPr>
          <a:lstStyle/>
          <a:p>
            <a:pPr algn="just">
              <a:lnSpc>
                <a:spcPts val="3500"/>
              </a:lnSpc>
            </a:pPr>
            <a:r>
              <a:rPr lang="zh-TW" altLang="en-US" sz="3000" b="1" spc="400" dirty="0">
                <a:latin typeface="標楷體" panose="03000509000000000000" pitchFamily="65" charset="-120"/>
                <a:ea typeface="標楷體" panose="03000509000000000000" pitchFamily="65" charset="-120"/>
              </a:rPr>
              <a:t>有一次父親問起鹹苦兩味之理，曾先生說道：鹹最俗而苦最高</a:t>
            </a:r>
            <a:r>
              <a:rPr lang="zh-TW" altLang="en-US" sz="3000" b="1" spc="400" dirty="0" smtClean="0">
                <a:latin typeface="標楷體" panose="03000509000000000000" pitchFamily="65" charset="-120"/>
                <a:ea typeface="標楷體" panose="03000509000000000000" pitchFamily="65" charset="-120"/>
              </a:rPr>
              <a:t>，</a:t>
            </a:r>
            <a:r>
              <a:rPr lang="en-US" altLang="zh-TW" sz="3000" b="1" spc="400" dirty="0" smtClean="0">
                <a:latin typeface="標楷體" panose="03000509000000000000" pitchFamily="65" charset="-120"/>
                <a:ea typeface="標楷體" panose="03000509000000000000" pitchFamily="65" charset="-120"/>
              </a:rPr>
              <a:t>……</a:t>
            </a:r>
            <a:r>
              <a:rPr lang="zh-TW" altLang="en-US" sz="3000" b="1" spc="400" dirty="0" smtClean="0">
                <a:latin typeface="標楷體" panose="03000509000000000000" pitchFamily="65" charset="-120"/>
                <a:ea typeface="標楷體" panose="03000509000000000000" pitchFamily="65" charset="-120"/>
              </a:rPr>
              <a:t>鹹</a:t>
            </a:r>
            <a:r>
              <a:rPr lang="zh-TW" altLang="en-US" sz="3000" b="1" spc="400" dirty="0">
                <a:latin typeface="標楷體" panose="03000509000000000000" pitchFamily="65" charset="-120"/>
                <a:ea typeface="標楷體" panose="03000509000000000000" pitchFamily="65" charset="-120"/>
              </a:rPr>
              <a:t>到極致反而是苦，所以尋常之中，往往有最不尋常之處，舊時王謝堂前燕，就看你怎麼嘗它，怎麼用它</a:t>
            </a:r>
          </a:p>
        </p:txBody>
      </p:sp>
      <p:sp>
        <p:nvSpPr>
          <p:cNvPr id="26" name="文字方塊 25">
            <a:extLst>
              <a:ext uri="{FF2B5EF4-FFF2-40B4-BE49-F238E27FC236}">
                <a16:creationId xmlns:a16="http://schemas.microsoft.com/office/drawing/2014/main" id="{9977E69C-F720-4E4C-BCD6-7772D2BF42EF}"/>
              </a:ext>
            </a:extLst>
          </p:cNvPr>
          <p:cNvSpPr txBox="1">
            <a:spLocks noChangeArrowheads="1"/>
          </p:cNvSpPr>
          <p:nvPr/>
        </p:nvSpPr>
        <p:spPr bwMode="auto">
          <a:xfrm>
            <a:off x="311768" y="2365106"/>
            <a:ext cx="7369192"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TW" altLang="en-US" sz="2800" dirty="0">
                <a:solidFill>
                  <a:srgbClr val="006600"/>
                </a:solidFill>
                <a:latin typeface="微軟正黑體" panose="020B0604030504040204" pitchFamily="34" charset="-120"/>
                <a:ea typeface="微軟正黑體" panose="020B0604030504040204" pitchFamily="34" charset="-120"/>
              </a:rPr>
              <a:t>曾先生分析鹹、苦的特色以及二者之間的關係</a:t>
            </a:r>
          </a:p>
        </p:txBody>
      </p:sp>
      <p:sp>
        <p:nvSpPr>
          <p:cNvPr id="27" name="文本框 328">
            <a:hlinkClick r:id="rId3" action="ppaction://hlinksldjump"/>
            <a:extLst>
              <a:ext uri="{FF2B5EF4-FFF2-40B4-BE49-F238E27FC236}">
                <a16:creationId xmlns:a16="http://schemas.microsoft.com/office/drawing/2014/main" id="{FE6017ED-7548-4DFE-BD7D-575594947073}"/>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4196609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598579"/>
            <a:ext cx="8340544" cy="3575979"/>
          </a:xfrm>
          <a:prstGeom prst="rect">
            <a:avLst/>
          </a:prstGeom>
        </p:spPr>
        <p:txBody>
          <a:bodyPr wrap="square">
            <a:spAutoFit/>
          </a:bodyPr>
          <a:lstStyle/>
          <a:p>
            <a:pPr algn="just">
              <a:lnSpc>
                <a:spcPct val="250000"/>
              </a:lnSpc>
            </a:pPr>
            <a:r>
              <a:rPr lang="zh-TW" altLang="en-US" sz="3200" dirty="0">
                <a:latin typeface="標楷體" panose="03000509000000000000" pitchFamily="65" charset="-120"/>
                <a:ea typeface="標楷體" panose="03000509000000000000" pitchFamily="65" charset="-120"/>
              </a:rPr>
              <a:t>但他常說烹調之道要自出機杼 ，得於心而忘於形，記記筆記不過是紙上的工夫，與真正的喫是不可同日而語的。</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第五段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83" name="文本框 328">
            <a:hlinkClick r:id="" action="ppaction://noaction"/>
            <a:extLst>
              <a:ext uri="{FF2B5EF4-FFF2-40B4-BE49-F238E27FC236}">
                <a16:creationId xmlns:a16="http://schemas.microsoft.com/office/drawing/2014/main" id="{12304D73-0E2E-45FC-89BF-FD216D3DDE0C}"/>
              </a:ext>
            </a:extLst>
          </p:cNvPr>
          <p:cNvSpPr txBox="1"/>
          <p:nvPr/>
        </p:nvSpPr>
        <p:spPr>
          <a:xfrm>
            <a:off x="497293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 action="ppaction://noaction"/>
            <a:extLst>
              <a:ext uri="{FF2B5EF4-FFF2-40B4-BE49-F238E27FC236}">
                <a16:creationId xmlns:a16="http://schemas.microsoft.com/office/drawing/2014/main" id="{7D3F743F-C652-4528-97B8-3ACB14AB20C2}"/>
              </a:ext>
            </a:extLst>
          </p:cNvPr>
          <p:cNvSpPr txBox="1"/>
          <p:nvPr/>
        </p:nvSpPr>
        <p:spPr>
          <a:xfrm>
            <a:off x="564212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85" name="文本框 328">
            <a:hlinkClick r:id="" action="ppaction://noaction"/>
            <a:extLst>
              <a:ext uri="{FF2B5EF4-FFF2-40B4-BE49-F238E27FC236}">
                <a16:creationId xmlns:a16="http://schemas.microsoft.com/office/drawing/2014/main" id="{EFFAAE9D-F687-4F0A-8E84-46195ED5484C}"/>
              </a:ext>
            </a:extLst>
          </p:cNvPr>
          <p:cNvSpPr txBox="1"/>
          <p:nvPr/>
        </p:nvSpPr>
        <p:spPr>
          <a:xfrm>
            <a:off x="6311322"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提問</a:t>
            </a:r>
          </a:p>
        </p:txBody>
      </p:sp>
      <p:sp>
        <p:nvSpPr>
          <p:cNvPr id="86" name="文本框 328">
            <a:hlinkClick r:id="" action="ppaction://noaction"/>
            <a:extLst>
              <a:ext uri="{FF2B5EF4-FFF2-40B4-BE49-F238E27FC236}">
                <a16:creationId xmlns:a16="http://schemas.microsoft.com/office/drawing/2014/main" id="{2F37F40D-AEFB-43FB-86D4-3A312E50843B}"/>
              </a:ext>
            </a:extLst>
          </p:cNvPr>
          <p:cNvSpPr txBox="1"/>
          <p:nvPr/>
        </p:nvSpPr>
        <p:spPr>
          <a:xfrm>
            <a:off x="6980517" y="115613"/>
            <a:ext cx="101010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閱讀檢測</a:t>
            </a:r>
          </a:p>
        </p:txBody>
      </p:sp>
      <p:sp>
        <p:nvSpPr>
          <p:cNvPr id="11" name="箭號: 向右 5">
            <a:hlinkClick r:id="rId2" action="ppaction://hlinksldjump"/>
            <a:extLst>
              <a:ext uri="{FF2B5EF4-FFF2-40B4-BE49-F238E27FC236}">
                <a16:creationId xmlns:a16="http://schemas.microsoft.com/office/drawing/2014/main" id="{5D261237-016C-408F-8A96-9B8FE1B7574B}"/>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3" action="ppaction://hlinksldjump"/>
            <a:extLst>
              <a:ext uri="{FF2B5EF4-FFF2-40B4-BE49-F238E27FC236}">
                <a16:creationId xmlns:a16="http://schemas.microsoft.com/office/drawing/2014/main" id="{5E6F842D-8D2C-4D40-92BB-29EB88FCD491}"/>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834C4D4E-7C85-4AA8-8652-24678D4D8483}"/>
              </a:ext>
            </a:extLst>
          </p:cNvPr>
          <p:cNvSpPr txBox="1">
            <a:spLocks noChangeArrowheads="1"/>
          </p:cNvSpPr>
          <p:nvPr/>
        </p:nvSpPr>
        <p:spPr bwMode="auto">
          <a:xfrm>
            <a:off x="1486642" y="1667482"/>
            <a:ext cx="52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呼應「就看你怎麼嘗它，怎麼用它」</a:t>
            </a:r>
            <a:endParaRPr lang="en-US" altLang="zh-TW" sz="2400" dirty="0">
              <a:solidFill>
                <a:srgbClr val="006600"/>
              </a:solidFill>
              <a:latin typeface="微軟正黑體" panose="020B0604030504040204" pitchFamily="34" charset="-120"/>
              <a:ea typeface="微軟正黑體" panose="020B0604030504040204" pitchFamily="34" charset="-120"/>
            </a:endParaRPr>
          </a:p>
        </p:txBody>
      </p:sp>
      <p:cxnSp>
        <p:nvCxnSpPr>
          <p:cNvPr id="15" name="直線接點 14">
            <a:extLst>
              <a:ext uri="{FF2B5EF4-FFF2-40B4-BE49-F238E27FC236}">
                <a16:creationId xmlns:a16="http://schemas.microsoft.com/office/drawing/2014/main" id="{322A9CF5-5687-4339-815F-85BB56A58B10}"/>
              </a:ext>
            </a:extLst>
          </p:cNvPr>
          <p:cNvCxnSpPr>
            <a:cxnSpLocks/>
          </p:cNvCxnSpPr>
          <p:nvPr/>
        </p:nvCxnSpPr>
        <p:spPr>
          <a:xfrm>
            <a:off x="882590" y="1669450"/>
            <a:ext cx="7705997"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6" name="圖片 15">
            <a:extLst>
              <a:ext uri="{FF2B5EF4-FFF2-40B4-BE49-F238E27FC236}">
                <a16:creationId xmlns:a16="http://schemas.microsoft.com/office/drawing/2014/main" id="{6D744569-2BF9-4928-85C7-792F068F317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2590" y="1741458"/>
            <a:ext cx="609550" cy="298679"/>
          </a:xfrm>
          <a:prstGeom prst="rect">
            <a:avLst/>
          </a:prstGeom>
        </p:spPr>
      </p:pic>
      <p:cxnSp>
        <p:nvCxnSpPr>
          <p:cNvPr id="17" name="直線接點 16">
            <a:extLst>
              <a:ext uri="{FF2B5EF4-FFF2-40B4-BE49-F238E27FC236}">
                <a16:creationId xmlns:a16="http://schemas.microsoft.com/office/drawing/2014/main" id="{D581A99B-B4F0-4CB9-8781-D04138CEFECB}"/>
              </a:ext>
            </a:extLst>
          </p:cNvPr>
          <p:cNvCxnSpPr>
            <a:cxnSpLocks/>
          </p:cNvCxnSpPr>
          <p:nvPr/>
        </p:nvCxnSpPr>
        <p:spPr>
          <a:xfrm>
            <a:off x="428776" y="2888650"/>
            <a:ext cx="82429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19" name="群組 18">
            <a:extLst>
              <a:ext uri="{FF2B5EF4-FFF2-40B4-BE49-F238E27FC236}">
                <a16:creationId xmlns:a16="http://schemas.microsoft.com/office/drawing/2014/main" id="{3AF26626-6820-4AC8-881A-AD8D195518E6}"/>
              </a:ext>
            </a:extLst>
          </p:cNvPr>
          <p:cNvGrpSpPr/>
          <p:nvPr/>
        </p:nvGrpSpPr>
        <p:grpSpPr>
          <a:xfrm>
            <a:off x="5799870" y="1208298"/>
            <a:ext cx="601122" cy="457785"/>
            <a:chOff x="6047357" y="3267875"/>
            <a:chExt cx="601122" cy="457785"/>
          </a:xfrm>
        </p:grpSpPr>
        <p:sp>
          <p:nvSpPr>
            <p:cNvPr id="20" name="文字方塊 19">
              <a:extLst>
                <a:ext uri="{FF2B5EF4-FFF2-40B4-BE49-F238E27FC236}">
                  <a16:creationId xmlns:a16="http://schemas.microsoft.com/office/drawing/2014/main" id="{39AF46A6-AC26-493E-9842-952AFDE9AD0B}"/>
                </a:ext>
              </a:extLst>
            </p:cNvPr>
            <p:cNvSpPr txBox="1">
              <a:spLocks noChangeArrowheads="1"/>
            </p:cNvSpPr>
            <p:nvPr/>
          </p:nvSpPr>
          <p:spPr bwMode="auto">
            <a:xfrm>
              <a:off x="6180818" y="3267875"/>
              <a:ext cx="467661" cy="36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500"/>
                </a:lnSpc>
              </a:pPr>
              <a:r>
                <a:rPr lang="zh-TW" altLang="en-US" sz="900" b="1" dirty="0">
                  <a:latin typeface="標楷體" panose="03000509000000000000" pitchFamily="65" charset="-120"/>
                  <a:ea typeface="標楷體" panose="03000509000000000000" pitchFamily="65" charset="-120"/>
                </a:rPr>
                <a:t>ˋ</a:t>
              </a:r>
              <a:endParaRPr lang="en-US" altLang="zh-TW" sz="900" b="1" dirty="0">
                <a:latin typeface="標楷體" panose="03000509000000000000" pitchFamily="65" charset="-120"/>
                <a:ea typeface="標楷體" panose="03000509000000000000" pitchFamily="65" charset="-120"/>
              </a:endParaRPr>
            </a:p>
          </p:txBody>
        </p:sp>
        <p:sp>
          <p:nvSpPr>
            <p:cNvPr id="21" name="文字方塊 20">
              <a:extLst>
                <a:ext uri="{FF2B5EF4-FFF2-40B4-BE49-F238E27FC236}">
                  <a16:creationId xmlns:a16="http://schemas.microsoft.com/office/drawing/2014/main" id="{4E28D73A-74AC-4B00-B141-A4ADCA29006E}"/>
                </a:ext>
              </a:extLst>
            </p:cNvPr>
            <p:cNvSpPr txBox="1">
              <a:spLocks noChangeArrowheads="1"/>
            </p:cNvSpPr>
            <p:nvPr/>
          </p:nvSpPr>
          <p:spPr bwMode="auto">
            <a:xfrm>
              <a:off x="6047357" y="3325550"/>
              <a:ext cx="392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latin typeface="標楷體" panose="03000509000000000000" pitchFamily="65" charset="-120"/>
                  <a:ea typeface="標楷體" panose="03000509000000000000" pitchFamily="65" charset="-120"/>
                </a:rPr>
                <a:t>ㄓㄨ</a:t>
              </a:r>
              <a:endParaRPr lang="en-US" altLang="zh-TW" sz="1200" b="1" dirty="0">
                <a:latin typeface="標楷體" panose="03000509000000000000" pitchFamily="65" charset="-120"/>
                <a:ea typeface="標楷體" panose="03000509000000000000" pitchFamily="65" charset="-120"/>
              </a:endParaRPr>
            </a:p>
          </p:txBody>
        </p:sp>
      </p:grpSp>
      <p:sp>
        <p:nvSpPr>
          <p:cNvPr id="22" name="文字方塊 48">
            <a:extLst>
              <a:ext uri="{FF2B5EF4-FFF2-40B4-BE49-F238E27FC236}">
                <a16:creationId xmlns:a16="http://schemas.microsoft.com/office/drawing/2014/main" id="{2A188288-12EF-4520-BD28-7D8AAD81A092}"/>
              </a:ext>
            </a:extLst>
          </p:cNvPr>
          <p:cNvSpPr txBox="1">
            <a:spLocks noChangeArrowheads="1"/>
          </p:cNvSpPr>
          <p:nvPr/>
        </p:nvSpPr>
        <p:spPr bwMode="auto">
          <a:xfrm>
            <a:off x="7109350" y="959975"/>
            <a:ext cx="922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映襯</a:t>
            </a:r>
          </a:p>
        </p:txBody>
      </p:sp>
      <p:grpSp>
        <p:nvGrpSpPr>
          <p:cNvPr id="23" name="群組 22">
            <a:extLst>
              <a:ext uri="{FF2B5EF4-FFF2-40B4-BE49-F238E27FC236}">
                <a16:creationId xmlns:a16="http://schemas.microsoft.com/office/drawing/2014/main" id="{B5960E44-CC34-46A4-847D-D71F5171B8A1}"/>
              </a:ext>
            </a:extLst>
          </p:cNvPr>
          <p:cNvGrpSpPr/>
          <p:nvPr/>
        </p:nvGrpSpPr>
        <p:grpSpPr>
          <a:xfrm>
            <a:off x="1209362" y="983162"/>
            <a:ext cx="5870091" cy="1905488"/>
            <a:chOff x="-4958098" y="4241561"/>
            <a:chExt cx="5870091" cy="1905488"/>
          </a:xfrm>
        </p:grpSpPr>
        <p:pic>
          <p:nvPicPr>
            <p:cNvPr id="25" name="圖片 24">
              <a:extLst>
                <a:ext uri="{FF2B5EF4-FFF2-40B4-BE49-F238E27FC236}">
                  <a16:creationId xmlns:a16="http://schemas.microsoft.com/office/drawing/2014/main" id="{AF167F3E-28B4-410D-8725-F535E54CBC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58098" y="5499049"/>
              <a:ext cx="128048" cy="648000"/>
            </a:xfrm>
            <a:prstGeom prst="rect">
              <a:avLst/>
            </a:prstGeom>
          </p:spPr>
        </p:pic>
        <p:pic>
          <p:nvPicPr>
            <p:cNvPr id="26" name="圖片 25">
              <a:extLst>
                <a:ext uri="{FF2B5EF4-FFF2-40B4-BE49-F238E27FC236}">
                  <a16:creationId xmlns:a16="http://schemas.microsoft.com/office/drawing/2014/main" id="{61ADF857-1106-44ED-886E-226947502C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6" name="矩形 5">
            <a:extLst>
              <a:ext uri="{FF2B5EF4-FFF2-40B4-BE49-F238E27FC236}">
                <a16:creationId xmlns:a16="http://schemas.microsoft.com/office/drawing/2014/main" id="{9CA00A61-74DB-47D2-A52A-2C0805BE04C4}"/>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P.20</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1171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14"/>
                                        </p:tgtEl>
                                      </p:cBhvr>
                                    </p:animEffect>
                                    <p:set>
                                      <p:cBhvr>
                                        <p:cTn id="21" dur="1" fill="hold">
                                          <p:stCondLst>
                                            <p:cond delay="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2"/>
                                        </p:tgtEl>
                                      </p:cBhvr>
                                    </p:animEffect>
                                    <p:set>
                                      <p:cBhvr>
                                        <p:cTn id="32"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4" grpId="0"/>
      <p:bldP spid="14" grpId="1"/>
      <p:bldP spid="22" grpId="0"/>
      <p:bldP spid="22" grpId="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曾先生講辣甜鹹苦四味，蘊含人生道理。</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第五段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1483904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曾先生以譬喻分析味覺，讓味覺的特色具體易懂，更說明各種味覺之間連接</a:t>
            </a:r>
            <a:r>
              <a:rPr lang="zh-TW" altLang="en-US" sz="2800" b="0" dirty="0" smtClean="0"/>
              <a:t>或是消解的</a:t>
            </a:r>
            <a:r>
              <a:rPr lang="zh-TW" altLang="en-US" sz="2800" b="0" dirty="0"/>
              <a:t>關係，表示味覺是互相影響，而非各自獨立。另外，曾先生在談飲食之中融入人生的道理，見一般人所不能見，</a:t>
            </a:r>
            <a:r>
              <a:rPr lang="zh-TW" altLang="en-US" sz="2800" b="0" dirty="0" smtClean="0"/>
              <a:t>提升了</a:t>
            </a:r>
            <a:r>
              <a:rPr lang="zh-TW" altLang="en-US" sz="2800" b="0" dirty="0"/>
              <a:t>飲食的內涵。</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第五段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2" name="文本框 328">
            <a:hlinkClick r:id="rId3" action="ppaction://hlinksldjump"/>
            <a:extLst>
              <a:ext uri="{FF2B5EF4-FFF2-40B4-BE49-F238E27FC236}">
                <a16:creationId xmlns:a16="http://schemas.microsoft.com/office/drawing/2014/main" id="{D3B9F374-57EB-40E1-999C-00DC5365A33B}"/>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742962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曾先生為何將辣與甜、鹹與苦兩兩對比？</a:t>
            </a:r>
          </a:p>
        </p:txBody>
      </p:sp>
      <p:sp>
        <p:nvSpPr>
          <p:cNvPr id="16" name="文本框 328">
            <a:hlinkClick r:id="rId2"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2" name="文本框 328">
            <a:hlinkClick r:id="rId3" action="ppaction://hlinksldjump"/>
            <a:extLst>
              <a:ext uri="{FF2B5EF4-FFF2-40B4-BE49-F238E27FC236}">
                <a16:creationId xmlns:a16="http://schemas.microsoft.com/office/drawing/2014/main" id="{89485C22-7160-4B90-A5FE-8D715DF0DF35}"/>
              </a:ext>
            </a:extLst>
          </p:cNvPr>
          <p:cNvSpPr txBox="1"/>
          <p:nvPr/>
        </p:nvSpPr>
        <p:spPr>
          <a:xfrm>
            <a:off x="460713" y="115613"/>
            <a:ext cx="710862"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9</a:t>
            </a:r>
            <a:endParaRPr lang="zh-CN" altLang="en-US" dirty="0"/>
          </a:p>
        </p:txBody>
      </p:sp>
      <p:sp>
        <p:nvSpPr>
          <p:cNvPr id="3" name="文本框 328">
            <a:hlinkClick r:id="rId4" action="ppaction://hlinksldjump"/>
            <a:extLst>
              <a:ext uri="{FF2B5EF4-FFF2-40B4-BE49-F238E27FC236}">
                <a16:creationId xmlns:a16="http://schemas.microsoft.com/office/drawing/2014/main" id="{AF7AF07F-EF9C-4D27-9FA0-87B7106CD8DE}"/>
              </a:ext>
            </a:extLst>
          </p:cNvPr>
          <p:cNvSpPr txBox="1"/>
          <p:nvPr/>
        </p:nvSpPr>
        <p:spPr>
          <a:xfrm>
            <a:off x="1263094" y="115613"/>
            <a:ext cx="2011555" cy="27976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10【</a:t>
            </a:r>
            <a:r>
              <a:rPr lang="zh-TW" altLang="en-US" dirty="0"/>
              <a:t>閱讀檢測</a:t>
            </a:r>
            <a:r>
              <a:rPr lang="en-US" altLang="zh-TW" dirty="0"/>
              <a:t>】</a:t>
            </a:r>
            <a:endParaRPr lang="zh-CN" altLang="en-US" dirty="0"/>
          </a:p>
        </p:txBody>
      </p:sp>
      <p:sp>
        <p:nvSpPr>
          <p:cNvPr id="5" name="箭號: 向右 5">
            <a:hlinkClick r:id="rId5" action="ppaction://hlinksldjump"/>
            <a:extLst>
              <a:ext uri="{FF2B5EF4-FFF2-40B4-BE49-F238E27FC236}">
                <a16:creationId xmlns:a16="http://schemas.microsoft.com/office/drawing/2014/main" id="{62EC5F43-AB1A-4859-B134-27E38C65CCA9}"/>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箭號: 向右 6">
            <a:extLst>
              <a:ext uri="{FF2B5EF4-FFF2-40B4-BE49-F238E27FC236}">
                <a16:creationId xmlns:a16="http://schemas.microsoft.com/office/drawing/2014/main" id="{7714C18A-66D4-41DF-B5D7-48FD46DD8018}"/>
              </a:ext>
            </a:extLst>
          </p:cNvPr>
          <p:cNvSpPr/>
          <p:nvPr/>
        </p:nvSpPr>
        <p:spPr>
          <a:xfrm flipH="1">
            <a:off x="7505656"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EF19E1C1-F748-4FEE-9828-AE16F569F004}"/>
              </a:ext>
            </a:extLst>
          </p:cNvPr>
          <p:cNvSpPr txBox="1">
            <a:spLocks noChangeArrowheads="1"/>
          </p:cNvSpPr>
          <p:nvPr/>
        </p:nvSpPr>
        <p:spPr bwMode="auto">
          <a:xfrm>
            <a:off x="362168" y="1041712"/>
            <a:ext cx="8395752" cy="15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solidFill>
                  <a:srgbClr val="FF0000"/>
                </a:solidFill>
              </a:rPr>
              <a:t>因為甜能解辣，而且味道特色與調味方法均相反，可為對比的組合</a:t>
            </a:r>
            <a:r>
              <a:rPr lang="zh-TW" altLang="en-US" sz="2800" b="0" dirty="0" smtClean="0">
                <a:solidFill>
                  <a:srgbClr val="FF0000"/>
                </a:solidFill>
              </a:rPr>
              <a:t>。鹹</a:t>
            </a:r>
            <a:r>
              <a:rPr lang="zh-TW" altLang="en-US" sz="2800" b="0" dirty="0">
                <a:solidFill>
                  <a:srgbClr val="FF0000"/>
                </a:solidFill>
              </a:rPr>
              <a:t>、苦的味覺有關聯，在食用頻率與感受速度相反，可為對比的組合。</a:t>
            </a:r>
          </a:p>
        </p:txBody>
      </p:sp>
    </p:spTree>
    <p:extLst>
      <p:ext uri="{BB962C8B-B14F-4D97-AF65-F5344CB8AC3E}">
        <p14:creationId xmlns:p14="http://schemas.microsoft.com/office/powerpoint/2010/main" val="828757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F0CBB83B-7095-42B9-B433-97A88095913F}"/>
              </a:ext>
            </a:extLst>
          </p:cNvPr>
          <p:cNvGraphicFramePr>
            <a:graphicFrameLocks noGrp="1"/>
          </p:cNvGraphicFramePr>
          <p:nvPr>
            <p:extLst>
              <p:ext uri="{D42A27DB-BD31-4B8C-83A1-F6EECF244321}">
                <p14:modId xmlns:p14="http://schemas.microsoft.com/office/powerpoint/2010/main" val="4065180223"/>
              </p:ext>
            </p:extLst>
          </p:nvPr>
        </p:nvGraphicFramePr>
        <p:xfrm>
          <a:off x="460712" y="959370"/>
          <a:ext cx="8188835" cy="3938850"/>
        </p:xfrm>
        <a:graphic>
          <a:graphicData uri="http://schemas.openxmlformats.org/drawingml/2006/table">
            <a:tbl>
              <a:tblPr firstRow="1" bandRow="1">
                <a:tableStyleId>{5C22544A-7EE6-4342-B048-85BDC9FD1C3A}</a:tableStyleId>
              </a:tblPr>
              <a:tblGrid>
                <a:gridCol w="1045799">
                  <a:extLst>
                    <a:ext uri="{9D8B030D-6E8A-4147-A177-3AD203B41FA5}">
                      <a16:colId xmlns:a16="http://schemas.microsoft.com/office/drawing/2014/main" val="626480026"/>
                    </a:ext>
                  </a:extLst>
                </a:gridCol>
                <a:gridCol w="3215391">
                  <a:extLst>
                    <a:ext uri="{9D8B030D-6E8A-4147-A177-3AD203B41FA5}">
                      <a16:colId xmlns:a16="http://schemas.microsoft.com/office/drawing/2014/main" val="636784142"/>
                    </a:ext>
                  </a:extLst>
                </a:gridCol>
                <a:gridCol w="3927645">
                  <a:extLst>
                    <a:ext uri="{9D8B030D-6E8A-4147-A177-3AD203B41FA5}">
                      <a16:colId xmlns:a16="http://schemas.microsoft.com/office/drawing/2014/main" val="3832308648"/>
                    </a:ext>
                  </a:extLst>
                </a:gridCol>
              </a:tblGrid>
              <a:tr h="393872">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項目</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辣</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甜</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872145">
                <a:tc rowSpan="2">
                  <a:txBody>
                    <a:bodyPr/>
                    <a:lstStyle/>
                    <a:p>
                      <a:pPr algn="ctr">
                        <a:lnSpc>
                          <a:spcPct val="100000"/>
                        </a:lnSpc>
                      </a:pPr>
                      <a:r>
                        <a:rPr lang="zh-TW" altLang="en-US" sz="2600" kern="1200" dirty="0">
                          <a:solidFill>
                            <a:srgbClr val="FF0000"/>
                          </a:solidFill>
                          <a:latin typeface="微軟正黑體" panose="020B0604030504040204" pitchFamily="34" charset="-120"/>
                          <a:ea typeface="微軟正黑體" panose="020B0604030504040204" pitchFamily="34" charset="-120"/>
                          <a:cs typeface="+mn-cs"/>
                        </a:rPr>
                        <a:t>味道特色</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600" dirty="0">
                          <a:solidFill>
                            <a:srgbClr val="FF0000"/>
                          </a:solidFill>
                          <a:latin typeface="微軟正黑體" panose="020B0604030504040204" pitchFamily="34" charset="-120"/>
                          <a:ea typeface="微軟正黑體" panose="020B0604030504040204" pitchFamily="34" charset="-120"/>
                        </a:rPr>
                        <a:t>他味不易親近</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00000"/>
                        </a:lnSpc>
                        <a:buClr>
                          <a:schemeClr val="tx1"/>
                        </a:buClr>
                        <a:buFont typeface="+mj-lt"/>
                        <a:buNone/>
                      </a:pPr>
                      <a:r>
                        <a:rPr lang="zh-TW" altLang="en-US" sz="2600" kern="1200" dirty="0" smtClean="0">
                          <a:solidFill>
                            <a:srgbClr val="FF0000"/>
                          </a:solidFill>
                          <a:latin typeface="微軟正黑體" panose="020B0604030504040204" pitchFamily="34" charset="-120"/>
                          <a:ea typeface="微軟正黑體" panose="020B0604030504040204" pitchFamily="34" charset="-120"/>
                          <a:cs typeface="+mn-cs"/>
                        </a:rPr>
                        <a:t>能解辣</a:t>
                      </a:r>
                      <a:endParaRPr lang="zh-TW" altLang="en-US" sz="26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1038955198"/>
                  </a:ext>
                </a:extLst>
              </a:tr>
              <a:tr h="872145">
                <a:tc vMerge="1">
                  <a:txBody>
                    <a:bodyPr/>
                    <a:lstStyle/>
                    <a:p>
                      <a:pPr algn="ctr">
                        <a:lnSpc>
                          <a:spcPct val="120000"/>
                        </a:lnSpc>
                      </a:pP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600" dirty="0">
                          <a:solidFill>
                            <a:srgbClr val="FF0000"/>
                          </a:solidFill>
                          <a:latin typeface="微軟正黑體" panose="020B0604030504040204" pitchFamily="34" charset="-120"/>
                          <a:ea typeface="微軟正黑體" panose="020B0604030504040204" pitchFamily="34" charset="-120"/>
                        </a:rPr>
                        <a:t>不與其他味道相混</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00000"/>
                        </a:lnSpc>
                        <a:buClr>
                          <a:schemeClr val="tx1"/>
                        </a:buClr>
                        <a:buFont typeface="+mj-lt"/>
                        <a:buNone/>
                      </a:pPr>
                      <a:r>
                        <a:rPr lang="zh-TW" altLang="en-US" sz="2600" kern="1200" dirty="0">
                          <a:solidFill>
                            <a:srgbClr val="FF0000"/>
                          </a:solidFill>
                          <a:latin typeface="微軟正黑體" panose="020B0604030504040204" pitchFamily="34" charset="-120"/>
                          <a:ea typeface="微軟正黑體" panose="020B0604030504040204" pitchFamily="34" charset="-120"/>
                          <a:cs typeface="+mn-cs"/>
                        </a:rPr>
                        <a:t>最宜人</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3256341998"/>
                  </a:ext>
                </a:extLst>
              </a:tr>
              <a:tr h="872145">
                <a:tc>
                  <a:txBody>
                    <a:bodyPr/>
                    <a:lstStyle/>
                    <a:p>
                      <a:pPr algn="ctr">
                        <a:lnSpc>
                          <a:spcPct val="100000"/>
                        </a:lnSpc>
                      </a:pPr>
                      <a:r>
                        <a:rPr lang="zh-TW" altLang="en-US" sz="2600" kern="1200" dirty="0">
                          <a:solidFill>
                            <a:srgbClr val="FF0000"/>
                          </a:solidFill>
                          <a:latin typeface="微軟正黑體" panose="020B0604030504040204" pitchFamily="34" charset="-120"/>
                          <a:ea typeface="微軟正黑體" panose="020B0604030504040204" pitchFamily="34" charset="-120"/>
                          <a:cs typeface="+mn-cs"/>
                        </a:rPr>
                        <a:t>調味方法</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600" dirty="0">
                          <a:solidFill>
                            <a:srgbClr val="FF0000"/>
                          </a:solidFill>
                          <a:latin typeface="微軟正黑體" panose="020B0604030504040204" pitchFamily="34" charset="-120"/>
                          <a:ea typeface="微軟正黑體" panose="020B0604030504040204" pitchFamily="34" charset="-120"/>
                        </a:rPr>
                        <a:t>宜猛</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20000"/>
                        </a:lnSpc>
                        <a:buClr>
                          <a:schemeClr val="tx1"/>
                        </a:buClr>
                        <a:buFont typeface="+mj-lt"/>
                        <a:buNone/>
                      </a:pPr>
                      <a:r>
                        <a:rPr lang="zh-TW" altLang="en-US" sz="2600" kern="1200" dirty="0">
                          <a:solidFill>
                            <a:srgbClr val="FF0000"/>
                          </a:solidFill>
                          <a:latin typeface="微軟正黑體" panose="020B0604030504040204" pitchFamily="34" charset="-120"/>
                          <a:ea typeface="微軟正黑體" panose="020B0604030504040204" pitchFamily="34" charset="-120"/>
                          <a:cs typeface="+mn-cs"/>
                        </a:rPr>
                        <a:t>宜淡</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3529071771"/>
                  </a:ext>
                </a:extLst>
              </a:tr>
              <a:tr h="872145">
                <a:tc>
                  <a:txBody>
                    <a:bodyPr/>
                    <a:lstStyle/>
                    <a:p>
                      <a:pPr algn="ctr">
                        <a:lnSpc>
                          <a:spcPct val="100000"/>
                        </a:lnSpc>
                      </a:pPr>
                      <a:r>
                        <a:rPr lang="zh-TW" altLang="en-US" sz="2600" kern="1200" dirty="0">
                          <a:solidFill>
                            <a:srgbClr val="FF0000"/>
                          </a:solidFill>
                          <a:latin typeface="微軟正黑體" panose="020B0604030504040204" pitchFamily="34" charset="-120"/>
                          <a:ea typeface="微軟正黑體" panose="020B0604030504040204" pitchFamily="34" charset="-120"/>
                          <a:cs typeface="+mn-cs"/>
                        </a:rPr>
                        <a:t>選用意象</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600" kern="1200" dirty="0">
                          <a:solidFill>
                            <a:srgbClr val="FF0000"/>
                          </a:solidFill>
                          <a:latin typeface="微軟正黑體" panose="020B0604030504040204" pitchFamily="34" charset="-120"/>
                          <a:ea typeface="微軟正黑體" panose="020B0604030504040204" pitchFamily="34" charset="-120"/>
                          <a:cs typeface="+mn-cs"/>
                        </a:rPr>
                        <a:t>王者</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20000"/>
                        </a:lnSpc>
                        <a:buClr>
                          <a:schemeClr val="tx1"/>
                        </a:buClr>
                        <a:buFont typeface="+mj-lt"/>
                        <a:buNone/>
                      </a:pPr>
                      <a:r>
                        <a:rPr lang="zh-TW" altLang="en-US" sz="2600" kern="1200" dirty="0">
                          <a:solidFill>
                            <a:srgbClr val="FF0000"/>
                          </a:solidFill>
                          <a:latin typeface="微軟正黑體" panose="020B0604030504040204" pitchFamily="34" charset="-120"/>
                          <a:ea typeface="微軟正黑體" panose="020B0604030504040204" pitchFamily="34" charset="-120"/>
                          <a:cs typeface="+mn-cs"/>
                        </a:rPr>
                        <a:t>后妃</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1672909205"/>
                  </a:ext>
                </a:extLst>
              </a:tr>
            </a:tbl>
          </a:graphicData>
        </a:graphic>
      </p:graphicFrame>
      <p:pic>
        <p:nvPicPr>
          <p:cNvPr id="6" name="圖片 5">
            <a:extLst>
              <a:ext uri="{FF2B5EF4-FFF2-40B4-BE49-F238E27FC236}">
                <a16:creationId xmlns:a16="http://schemas.microsoft.com/office/drawing/2014/main" id="{D3AEE25A-6DE5-4275-BE46-6D25B0A24ED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
        <p:nvSpPr>
          <p:cNvPr id="16" name="文本框 328">
            <a:hlinkClick r:id="rId3"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2" name="文本框 328">
            <a:hlinkClick r:id="rId4" action="ppaction://hlinksldjump"/>
            <a:extLst>
              <a:ext uri="{FF2B5EF4-FFF2-40B4-BE49-F238E27FC236}">
                <a16:creationId xmlns:a16="http://schemas.microsoft.com/office/drawing/2014/main" id="{3924928E-7DE5-4F3F-9B60-6BDD86B0C698}"/>
              </a:ext>
            </a:extLst>
          </p:cNvPr>
          <p:cNvSpPr txBox="1"/>
          <p:nvPr/>
        </p:nvSpPr>
        <p:spPr>
          <a:xfrm>
            <a:off x="460713" y="115613"/>
            <a:ext cx="710862"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9</a:t>
            </a:r>
            <a:endParaRPr lang="zh-CN" altLang="en-US" dirty="0"/>
          </a:p>
        </p:txBody>
      </p:sp>
      <p:sp>
        <p:nvSpPr>
          <p:cNvPr id="3" name="文本框 328">
            <a:hlinkClick r:id="rId5" action="ppaction://hlinksldjump"/>
            <a:extLst>
              <a:ext uri="{FF2B5EF4-FFF2-40B4-BE49-F238E27FC236}">
                <a16:creationId xmlns:a16="http://schemas.microsoft.com/office/drawing/2014/main" id="{0F5D4D4C-D8BF-4BD7-B096-94693BFF6E94}"/>
              </a:ext>
            </a:extLst>
          </p:cNvPr>
          <p:cNvSpPr txBox="1"/>
          <p:nvPr/>
        </p:nvSpPr>
        <p:spPr>
          <a:xfrm>
            <a:off x="1263094" y="115613"/>
            <a:ext cx="2011555" cy="27976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10【</a:t>
            </a:r>
            <a:r>
              <a:rPr lang="zh-TW" altLang="en-US" dirty="0"/>
              <a:t>閱讀檢測</a:t>
            </a:r>
            <a:r>
              <a:rPr lang="en-US" altLang="zh-TW" dirty="0"/>
              <a:t>】</a:t>
            </a:r>
            <a:endParaRPr lang="zh-CN" altLang="en-US" dirty="0"/>
          </a:p>
        </p:txBody>
      </p:sp>
      <p:sp>
        <p:nvSpPr>
          <p:cNvPr id="4" name="箭號: 向右 5">
            <a:hlinkClick r:id="rId6" action="ppaction://hlinksldjump"/>
            <a:extLst>
              <a:ext uri="{FF2B5EF4-FFF2-40B4-BE49-F238E27FC236}">
                <a16:creationId xmlns:a16="http://schemas.microsoft.com/office/drawing/2014/main" id="{335495C0-EAAC-4299-AF6E-FAA765DF988C}"/>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箭號: 向右 6">
            <a:hlinkClick r:id="rId4" action="ppaction://hlinksldjump"/>
            <a:extLst>
              <a:ext uri="{FF2B5EF4-FFF2-40B4-BE49-F238E27FC236}">
                <a16:creationId xmlns:a16="http://schemas.microsoft.com/office/drawing/2014/main" id="{BE258DC1-4AB7-44DA-B40E-3D02D7224E0E}"/>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403852" y="451140"/>
            <a:ext cx="1718484" cy="523220"/>
          </a:xfrm>
          <a:prstGeom prst="rect">
            <a:avLst/>
          </a:prstGeom>
          <a:noFill/>
        </p:spPr>
        <p:txBody>
          <a:bodyPr wrap="none" rtlCol="0">
            <a:spAutoFit/>
          </a:bodyPr>
          <a:lstStyle/>
          <a:p>
            <a:r>
              <a:rPr lang="en-US" altLang="zh-TW" sz="2800" dirty="0" smtClean="0">
                <a:solidFill>
                  <a:srgbClr val="FF0000"/>
                </a:solidFill>
                <a:latin typeface="微軟正黑體" panose="020B0604030504040204" pitchFamily="34" charset="-120"/>
                <a:ea typeface="微軟正黑體" panose="020B0604030504040204" pitchFamily="34" charset="-120"/>
              </a:rPr>
              <a:t>1.</a:t>
            </a:r>
            <a:r>
              <a:rPr lang="zh-TW" altLang="en-US" sz="2800" dirty="0" smtClean="0">
                <a:solidFill>
                  <a:srgbClr val="FF0000"/>
                </a:solidFill>
                <a:latin typeface="微軟正黑體" panose="020B0604030504040204" pitchFamily="34" charset="-120"/>
                <a:ea typeface="微軟正黑體" panose="020B0604030504040204" pitchFamily="34" charset="-120"/>
              </a:rPr>
              <a:t>辣</a:t>
            </a:r>
            <a:r>
              <a:rPr lang="en-US" altLang="zh-TW" sz="2800" dirty="0" smtClean="0">
                <a:solidFill>
                  <a:srgbClr val="FF0000"/>
                </a:solidFill>
                <a:latin typeface="微軟正黑體" panose="020B0604030504040204" pitchFamily="34" charset="-120"/>
                <a:ea typeface="微軟正黑體" panose="020B0604030504040204" pitchFamily="34" charset="-120"/>
              </a:rPr>
              <a:t>VS.</a:t>
            </a:r>
            <a:r>
              <a:rPr lang="zh-TW" altLang="en-US" sz="2800" dirty="0" smtClean="0">
                <a:solidFill>
                  <a:srgbClr val="FF0000"/>
                </a:solidFill>
                <a:latin typeface="微軟正黑體" panose="020B0604030504040204" pitchFamily="34" charset="-120"/>
                <a:ea typeface="微軟正黑體" panose="020B0604030504040204" pitchFamily="34" charset="-120"/>
              </a:rPr>
              <a:t>甜</a:t>
            </a:r>
            <a:endParaRPr lang="zh-TW" altLang="en-US" sz="28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52037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90B72C2C-E8CE-4C11-B265-7CCB965E0160}"/>
              </a:ext>
            </a:extLst>
          </p:cNvPr>
          <p:cNvSpPr/>
          <p:nvPr/>
        </p:nvSpPr>
        <p:spPr>
          <a:xfrm>
            <a:off x="979714" y="1134648"/>
            <a:ext cx="7075715" cy="1169398"/>
          </a:xfrm>
          <a:prstGeom prst="rect">
            <a:avLst/>
          </a:prstGeom>
          <a:solidFill>
            <a:srgbClr val="F8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TextBox 6">
            <a:extLst>
              <a:ext uri="{FF2B5EF4-FFF2-40B4-BE49-F238E27FC236}">
                <a16:creationId xmlns:a16="http://schemas.microsoft.com/office/drawing/2014/main" id="{D9A73E71-1076-48BA-BEC6-3C5F5AB0AA8A}"/>
              </a:ext>
            </a:extLst>
          </p:cNvPr>
          <p:cNvSpPr txBox="1"/>
          <p:nvPr/>
        </p:nvSpPr>
        <p:spPr>
          <a:xfrm>
            <a:off x="351698" y="391708"/>
            <a:ext cx="6083936"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文體介紹：飲食文學</a:t>
            </a:r>
          </a:p>
        </p:txBody>
      </p:sp>
      <p:sp>
        <p:nvSpPr>
          <p:cNvPr id="7" name="矩形 6">
            <a:extLst>
              <a:ext uri="{FF2B5EF4-FFF2-40B4-BE49-F238E27FC236}">
                <a16:creationId xmlns:a16="http://schemas.microsoft.com/office/drawing/2014/main" id="{CA566E8F-9005-4BE5-BC90-CF466392593F}"/>
              </a:ext>
            </a:extLst>
          </p:cNvPr>
          <p:cNvSpPr/>
          <p:nvPr/>
        </p:nvSpPr>
        <p:spPr>
          <a:xfrm>
            <a:off x="1559949" y="1172859"/>
            <a:ext cx="5872818" cy="1079655"/>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藉由</a:t>
            </a:r>
            <a:r>
              <a:rPr lang="zh-TW" altLang="en-US" sz="2800" b="1" dirty="0">
                <a:solidFill>
                  <a:schemeClr val="accent2"/>
                </a:solidFill>
                <a:latin typeface="微軟正黑體" panose="020B0604030504040204" pitchFamily="34" charset="-120"/>
                <a:ea typeface="微軟正黑體" panose="020B0604030504040204" pitchFamily="34" charset="-120"/>
              </a:rPr>
              <a:t>文學語言</a:t>
            </a:r>
            <a:r>
              <a:rPr lang="zh-TW" altLang="en-US" sz="2800" dirty="0">
                <a:latin typeface="微軟正黑體" panose="020B0604030504040204" pitchFamily="34" charset="-120"/>
                <a:ea typeface="微軟正黑體" panose="020B0604030504040204" pitchFamily="34" charset="-120"/>
              </a:rPr>
              <a:t>及</a:t>
            </a:r>
            <a:r>
              <a:rPr lang="zh-TW" altLang="en-US" sz="2800" b="1" dirty="0">
                <a:solidFill>
                  <a:schemeClr val="accent2"/>
                </a:solidFill>
                <a:latin typeface="微軟正黑體" panose="020B0604030504040204" pitchFamily="34" charset="-120"/>
                <a:ea typeface="微軟正黑體" panose="020B0604030504040204" pitchFamily="34" charset="-120"/>
              </a:rPr>
              <a:t>藝術形式</a:t>
            </a:r>
            <a:r>
              <a:rPr lang="zh-TW" altLang="en-US" sz="2800" dirty="0">
                <a:latin typeface="微軟正黑體" panose="020B0604030504040204" pitchFamily="34" charset="-120"/>
                <a:ea typeface="微軟正黑體" panose="020B0604030504040204" pitchFamily="34" charset="-120"/>
              </a:rPr>
              <a:t>，傳達對於特定飲食文化的</a:t>
            </a:r>
            <a:r>
              <a:rPr lang="zh-TW" altLang="en-US" sz="2800" b="1" dirty="0">
                <a:solidFill>
                  <a:schemeClr val="accent2"/>
                </a:solidFill>
                <a:latin typeface="微軟正黑體" panose="020B0604030504040204" pitchFamily="34" charset="-120"/>
                <a:ea typeface="微軟正黑體" panose="020B0604030504040204" pitchFamily="34" charset="-120"/>
              </a:rPr>
              <a:t>思想</a:t>
            </a:r>
            <a:r>
              <a:rPr lang="zh-TW" altLang="en-US" sz="2800" dirty="0">
                <a:latin typeface="微軟正黑體" panose="020B0604030504040204" pitchFamily="34" charset="-120"/>
                <a:ea typeface="微軟正黑體" panose="020B0604030504040204" pitchFamily="34" charset="-120"/>
              </a:rPr>
              <a:t>或</a:t>
            </a:r>
            <a:r>
              <a:rPr lang="zh-TW" altLang="en-US" sz="2800" b="1" dirty="0">
                <a:solidFill>
                  <a:schemeClr val="accent2"/>
                </a:solidFill>
                <a:latin typeface="微軟正黑體" panose="020B0604030504040204" pitchFamily="34" charset="-120"/>
                <a:ea typeface="微軟正黑體" panose="020B0604030504040204" pitchFamily="34" charset="-120"/>
              </a:rPr>
              <a:t>情感</a:t>
            </a:r>
            <a:r>
              <a:rPr lang="zh-TW" altLang="en-US" sz="2800" dirty="0">
                <a:latin typeface="微軟正黑體" panose="020B0604030504040204" pitchFamily="34" charset="-120"/>
                <a:ea typeface="微軟正黑體" panose="020B0604030504040204" pitchFamily="34" charset="-120"/>
              </a:rPr>
              <a:t>。</a:t>
            </a:r>
          </a:p>
        </p:txBody>
      </p:sp>
      <p:sp>
        <p:nvSpPr>
          <p:cNvPr id="14" name="箭號: 向右 5">
            <a:hlinkClick r:id="rId2" action="ppaction://hlinksldjump"/>
            <a:extLst>
              <a:ext uri="{FF2B5EF4-FFF2-40B4-BE49-F238E27FC236}">
                <a16:creationId xmlns:a16="http://schemas.microsoft.com/office/drawing/2014/main" id="{5927816D-358B-46EA-AA4F-0FBD7A2DC3BE}"/>
              </a:ext>
            </a:extLst>
          </p:cNvPr>
          <p:cNvSpPr/>
          <p:nvPr/>
        </p:nvSpPr>
        <p:spPr>
          <a:xfrm>
            <a:off x="8586753" y="4499428"/>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6">
            <a:hlinkClick r:id="rId3" action="ppaction://hlinksldjump"/>
            <a:extLst>
              <a:ext uri="{FF2B5EF4-FFF2-40B4-BE49-F238E27FC236}">
                <a16:creationId xmlns:a16="http://schemas.microsoft.com/office/drawing/2014/main" id="{8A4D2F5F-235D-4439-B878-D019EAB73511}"/>
              </a:ext>
            </a:extLst>
          </p:cNvPr>
          <p:cNvSpPr/>
          <p:nvPr/>
        </p:nvSpPr>
        <p:spPr>
          <a:xfrm flipH="1">
            <a:off x="8144385" y="4499428"/>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FAF27CF7-215D-4C0C-B9FF-3A11A32B040A}"/>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52892" y="1144684"/>
            <a:ext cx="1136085" cy="913087"/>
          </a:xfrm>
          <a:prstGeom prst="rect">
            <a:avLst/>
          </a:prstGeom>
        </p:spPr>
      </p:pic>
      <p:sp>
        <p:nvSpPr>
          <p:cNvPr id="13" name="矩形 12">
            <a:extLst>
              <a:ext uri="{FF2B5EF4-FFF2-40B4-BE49-F238E27FC236}">
                <a16:creationId xmlns:a16="http://schemas.microsoft.com/office/drawing/2014/main" id="{0AC70B70-5F66-4732-8A04-F13285E043F3}"/>
              </a:ext>
            </a:extLst>
          </p:cNvPr>
          <p:cNvSpPr/>
          <p:nvPr/>
        </p:nvSpPr>
        <p:spPr>
          <a:xfrm>
            <a:off x="492841" y="1234127"/>
            <a:ext cx="1027158" cy="596125"/>
          </a:xfrm>
          <a:prstGeom prst="rect">
            <a:avLst/>
          </a:prstGeom>
        </p:spPr>
        <p:txBody>
          <a:bodyPr wrap="square" anchor="ctr">
            <a:noAutofit/>
          </a:bodyPr>
          <a:lstStyle/>
          <a:p>
            <a:pPr algn="dist">
              <a:lnSpc>
                <a:spcPct val="120000"/>
              </a:lnSpc>
              <a:spcBef>
                <a:spcPts val="1200"/>
              </a:spcBef>
            </a:pPr>
            <a:r>
              <a:rPr lang="zh-TW" altLang="en-US" sz="3000" b="1" dirty="0">
                <a:solidFill>
                  <a:schemeClr val="bg1"/>
                </a:solidFill>
                <a:effectLst>
                  <a:outerShdw blurRad="50800" dist="38100" dir="2700000" algn="tl" rotWithShape="0">
                    <a:schemeClr val="accent2">
                      <a:lumMod val="50000"/>
                      <a:alpha val="40000"/>
                    </a:schemeClr>
                  </a:outerShdw>
                </a:effectLst>
                <a:latin typeface="微軟正黑體" panose="020B0604030504040204" pitchFamily="34" charset="-120"/>
                <a:ea typeface="微軟正黑體" panose="020B0604030504040204" pitchFamily="34" charset="-120"/>
              </a:rPr>
              <a:t>定義</a:t>
            </a:r>
          </a:p>
        </p:txBody>
      </p:sp>
      <p:sp>
        <p:nvSpPr>
          <p:cNvPr id="8" name="直角三角形 7">
            <a:extLst>
              <a:ext uri="{FF2B5EF4-FFF2-40B4-BE49-F238E27FC236}">
                <a16:creationId xmlns:a16="http://schemas.microsoft.com/office/drawing/2014/main" id="{E398D948-B5CB-4462-A247-6B7C7301F830}"/>
              </a:ext>
            </a:extLst>
          </p:cNvPr>
          <p:cNvSpPr/>
          <p:nvPr/>
        </p:nvSpPr>
        <p:spPr>
          <a:xfrm rot="16200000">
            <a:off x="7787333" y="2014395"/>
            <a:ext cx="304800" cy="304800"/>
          </a:xfrm>
          <a:prstGeom prst="rtTriangle">
            <a:avLst/>
          </a:prstGeom>
          <a:solidFill>
            <a:srgbClr val="ECE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1841534C-111C-41FB-8E12-F61696CD89B8}"/>
              </a:ext>
            </a:extLst>
          </p:cNvPr>
          <p:cNvSpPr/>
          <p:nvPr/>
        </p:nvSpPr>
        <p:spPr>
          <a:xfrm>
            <a:off x="979714" y="2383779"/>
            <a:ext cx="7075715" cy="1169398"/>
          </a:xfrm>
          <a:prstGeom prst="rect">
            <a:avLst/>
          </a:prstGeom>
          <a:solidFill>
            <a:srgbClr val="F8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003F9C87-5F1C-4387-941B-2B4807ADD56C}"/>
              </a:ext>
            </a:extLst>
          </p:cNvPr>
          <p:cNvSpPr/>
          <p:nvPr/>
        </p:nvSpPr>
        <p:spPr>
          <a:xfrm>
            <a:off x="1559948" y="2421990"/>
            <a:ext cx="6290829" cy="1079655"/>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地方食俗、烹調方式、飲食掌故知識、科學知識。</a:t>
            </a:r>
          </a:p>
        </p:txBody>
      </p:sp>
      <p:pic>
        <p:nvPicPr>
          <p:cNvPr id="25" name="圖片 24">
            <a:extLst>
              <a:ext uri="{FF2B5EF4-FFF2-40B4-BE49-F238E27FC236}">
                <a16:creationId xmlns:a16="http://schemas.microsoft.com/office/drawing/2014/main" id="{662CDB09-C497-4031-B711-136D291C104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52892" y="2393815"/>
            <a:ext cx="1136085" cy="913087"/>
          </a:xfrm>
          <a:prstGeom prst="rect">
            <a:avLst/>
          </a:prstGeom>
        </p:spPr>
      </p:pic>
      <p:sp>
        <p:nvSpPr>
          <p:cNvPr id="26" name="矩形 25">
            <a:extLst>
              <a:ext uri="{FF2B5EF4-FFF2-40B4-BE49-F238E27FC236}">
                <a16:creationId xmlns:a16="http://schemas.microsoft.com/office/drawing/2014/main" id="{0B6C493E-4C5B-4811-992F-7D3C1D8F1D85}"/>
              </a:ext>
            </a:extLst>
          </p:cNvPr>
          <p:cNvSpPr/>
          <p:nvPr/>
        </p:nvSpPr>
        <p:spPr>
          <a:xfrm>
            <a:off x="492841" y="2483258"/>
            <a:ext cx="1027158" cy="596125"/>
          </a:xfrm>
          <a:prstGeom prst="rect">
            <a:avLst/>
          </a:prstGeom>
        </p:spPr>
        <p:txBody>
          <a:bodyPr wrap="square" anchor="ctr">
            <a:noAutofit/>
          </a:bodyPr>
          <a:lstStyle/>
          <a:p>
            <a:pPr algn="dist">
              <a:lnSpc>
                <a:spcPct val="120000"/>
              </a:lnSpc>
              <a:spcBef>
                <a:spcPts val="1200"/>
              </a:spcBef>
            </a:pPr>
            <a:r>
              <a:rPr lang="zh-TW" altLang="en-US" sz="3000" b="1" dirty="0">
                <a:solidFill>
                  <a:schemeClr val="bg1"/>
                </a:solidFill>
                <a:effectLst>
                  <a:outerShdw blurRad="50800" dist="38100" dir="2700000" algn="tl" rotWithShape="0">
                    <a:schemeClr val="accent2">
                      <a:lumMod val="50000"/>
                      <a:alpha val="40000"/>
                    </a:schemeClr>
                  </a:outerShdw>
                </a:effectLst>
                <a:latin typeface="微軟正黑體" panose="020B0604030504040204" pitchFamily="34" charset="-120"/>
                <a:ea typeface="微軟正黑體" panose="020B0604030504040204" pitchFamily="34" charset="-120"/>
              </a:rPr>
              <a:t>題材</a:t>
            </a:r>
          </a:p>
        </p:txBody>
      </p:sp>
      <p:sp>
        <p:nvSpPr>
          <p:cNvPr id="27" name="直角三角形 26">
            <a:extLst>
              <a:ext uri="{FF2B5EF4-FFF2-40B4-BE49-F238E27FC236}">
                <a16:creationId xmlns:a16="http://schemas.microsoft.com/office/drawing/2014/main" id="{7256091D-49C1-4351-85D6-653E3C49CA34}"/>
              </a:ext>
            </a:extLst>
          </p:cNvPr>
          <p:cNvSpPr/>
          <p:nvPr/>
        </p:nvSpPr>
        <p:spPr>
          <a:xfrm rot="16200000">
            <a:off x="7787333" y="3263526"/>
            <a:ext cx="304800" cy="304800"/>
          </a:xfrm>
          <a:prstGeom prst="rtTriangle">
            <a:avLst/>
          </a:prstGeom>
          <a:solidFill>
            <a:srgbClr val="ECE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C4E808EC-6F45-482E-A3AF-CF62FA1E7208}"/>
              </a:ext>
            </a:extLst>
          </p:cNvPr>
          <p:cNvSpPr/>
          <p:nvPr/>
        </p:nvSpPr>
        <p:spPr>
          <a:xfrm>
            <a:off x="979714" y="3642620"/>
            <a:ext cx="7075715" cy="1169398"/>
          </a:xfrm>
          <a:prstGeom prst="rect">
            <a:avLst/>
          </a:prstGeom>
          <a:solidFill>
            <a:srgbClr val="F8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15F8FC67-2461-43B8-AB0F-191DE6C7A475}"/>
              </a:ext>
            </a:extLst>
          </p:cNvPr>
          <p:cNvSpPr/>
          <p:nvPr/>
        </p:nvSpPr>
        <p:spPr>
          <a:xfrm>
            <a:off x="1559948" y="3680831"/>
            <a:ext cx="6290829" cy="1079655"/>
          </a:xfrm>
          <a:prstGeom prst="rect">
            <a:avLst/>
          </a:prstGeom>
        </p:spPr>
        <p:txBody>
          <a:bodyPr wrap="square">
            <a:spAutoFit/>
          </a:bodyPr>
          <a:lstStyle/>
          <a:p>
            <a:pPr>
              <a:lnSpc>
                <a:spcPct val="120000"/>
              </a:lnSpc>
            </a:pPr>
            <a:r>
              <a:rPr lang="zh-TW" altLang="en-US" sz="2800" dirty="0">
                <a:latin typeface="微軟正黑體" panose="020B0604030504040204" pitchFamily="34" charset="-120"/>
                <a:ea typeface="微軟正黑體" panose="020B0604030504040204" pitchFamily="34" charset="-120"/>
              </a:rPr>
              <a:t>懷舊的滋味、美感的滋味、地方的滋味、遊歷的滋味、權力的滋味。</a:t>
            </a:r>
          </a:p>
        </p:txBody>
      </p:sp>
      <p:pic>
        <p:nvPicPr>
          <p:cNvPr id="30" name="圖片 29">
            <a:extLst>
              <a:ext uri="{FF2B5EF4-FFF2-40B4-BE49-F238E27FC236}">
                <a16:creationId xmlns:a16="http://schemas.microsoft.com/office/drawing/2014/main" id="{43B12563-0332-402E-AF78-252267E8154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52892" y="3652656"/>
            <a:ext cx="1136085" cy="913087"/>
          </a:xfrm>
          <a:prstGeom prst="rect">
            <a:avLst/>
          </a:prstGeom>
        </p:spPr>
      </p:pic>
      <p:sp>
        <p:nvSpPr>
          <p:cNvPr id="31" name="矩形 30">
            <a:extLst>
              <a:ext uri="{FF2B5EF4-FFF2-40B4-BE49-F238E27FC236}">
                <a16:creationId xmlns:a16="http://schemas.microsoft.com/office/drawing/2014/main" id="{17E2DF7E-8926-4729-B896-9102E02E342C}"/>
              </a:ext>
            </a:extLst>
          </p:cNvPr>
          <p:cNvSpPr/>
          <p:nvPr/>
        </p:nvSpPr>
        <p:spPr>
          <a:xfrm>
            <a:off x="492841" y="3742099"/>
            <a:ext cx="1027158" cy="596125"/>
          </a:xfrm>
          <a:prstGeom prst="rect">
            <a:avLst/>
          </a:prstGeom>
        </p:spPr>
        <p:txBody>
          <a:bodyPr wrap="square" anchor="ctr">
            <a:noAutofit/>
          </a:bodyPr>
          <a:lstStyle/>
          <a:p>
            <a:pPr algn="dist">
              <a:lnSpc>
                <a:spcPct val="120000"/>
              </a:lnSpc>
              <a:spcBef>
                <a:spcPts val="1200"/>
              </a:spcBef>
            </a:pPr>
            <a:r>
              <a:rPr lang="zh-TW" altLang="en-US" sz="3000" b="1" dirty="0">
                <a:solidFill>
                  <a:schemeClr val="bg1"/>
                </a:solidFill>
                <a:effectLst>
                  <a:outerShdw blurRad="50800" dist="38100" dir="2700000" algn="tl" rotWithShape="0">
                    <a:schemeClr val="accent2">
                      <a:lumMod val="50000"/>
                      <a:alpha val="40000"/>
                    </a:schemeClr>
                  </a:outerShdw>
                </a:effectLst>
                <a:latin typeface="微軟正黑體" panose="020B0604030504040204" pitchFamily="34" charset="-120"/>
                <a:ea typeface="微軟正黑體" panose="020B0604030504040204" pitchFamily="34" charset="-120"/>
              </a:rPr>
              <a:t>種類</a:t>
            </a:r>
          </a:p>
        </p:txBody>
      </p:sp>
      <p:sp>
        <p:nvSpPr>
          <p:cNvPr id="32" name="直角三角形 31">
            <a:extLst>
              <a:ext uri="{FF2B5EF4-FFF2-40B4-BE49-F238E27FC236}">
                <a16:creationId xmlns:a16="http://schemas.microsoft.com/office/drawing/2014/main" id="{BE72E099-61F7-43D1-9C93-EBD654FD4FAA}"/>
              </a:ext>
            </a:extLst>
          </p:cNvPr>
          <p:cNvSpPr/>
          <p:nvPr/>
        </p:nvSpPr>
        <p:spPr>
          <a:xfrm rot="16200000">
            <a:off x="7787333" y="4522367"/>
            <a:ext cx="304800" cy="304800"/>
          </a:xfrm>
          <a:prstGeom prst="rtTriangle">
            <a:avLst/>
          </a:prstGeom>
          <a:solidFill>
            <a:srgbClr val="ECE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59440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文本框 328">
            <a:hlinkClick r:id="rId2"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graphicFrame>
        <p:nvGraphicFramePr>
          <p:cNvPr id="6" name="表格 5">
            <a:extLst>
              <a:ext uri="{FF2B5EF4-FFF2-40B4-BE49-F238E27FC236}">
                <a16:creationId xmlns:a16="http://schemas.microsoft.com/office/drawing/2014/main" id="{B49E453C-1917-48DE-8321-91AA9DB9E325}"/>
              </a:ext>
            </a:extLst>
          </p:cNvPr>
          <p:cNvGraphicFramePr>
            <a:graphicFrameLocks noGrp="1"/>
          </p:cNvGraphicFramePr>
          <p:nvPr>
            <p:extLst>
              <p:ext uri="{D42A27DB-BD31-4B8C-83A1-F6EECF244321}">
                <p14:modId xmlns:p14="http://schemas.microsoft.com/office/powerpoint/2010/main" val="524771312"/>
              </p:ext>
            </p:extLst>
          </p:nvPr>
        </p:nvGraphicFramePr>
        <p:xfrm>
          <a:off x="460712" y="961200"/>
          <a:ext cx="8188836" cy="3816050"/>
        </p:xfrm>
        <a:graphic>
          <a:graphicData uri="http://schemas.openxmlformats.org/drawingml/2006/table">
            <a:tbl>
              <a:tblPr firstRow="1" bandRow="1">
                <a:tableStyleId>{5C22544A-7EE6-4342-B048-85BDC9FD1C3A}</a:tableStyleId>
              </a:tblPr>
              <a:tblGrid>
                <a:gridCol w="1076837">
                  <a:extLst>
                    <a:ext uri="{9D8B030D-6E8A-4147-A177-3AD203B41FA5}">
                      <a16:colId xmlns:a16="http://schemas.microsoft.com/office/drawing/2014/main" val="626480026"/>
                    </a:ext>
                  </a:extLst>
                </a:gridCol>
                <a:gridCol w="2763520">
                  <a:extLst>
                    <a:ext uri="{9D8B030D-6E8A-4147-A177-3AD203B41FA5}">
                      <a16:colId xmlns:a16="http://schemas.microsoft.com/office/drawing/2014/main" val="636784142"/>
                    </a:ext>
                  </a:extLst>
                </a:gridCol>
                <a:gridCol w="4348479">
                  <a:extLst>
                    <a:ext uri="{9D8B030D-6E8A-4147-A177-3AD203B41FA5}">
                      <a16:colId xmlns:a16="http://schemas.microsoft.com/office/drawing/2014/main" val="3960839999"/>
                    </a:ext>
                  </a:extLst>
                </a:gridCol>
              </a:tblGrid>
              <a:tr h="416058">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項目</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鹹</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苦</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64441">
                <a:tc rowSpan="2">
                  <a:txBody>
                    <a:bodyPr/>
                    <a:lstStyle/>
                    <a:p>
                      <a:pPr algn="ctr">
                        <a:lnSpc>
                          <a:spcPct val="100000"/>
                        </a:lnSpc>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味道特色</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分處味道的兩端：鹹到極致反而是苦</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zh-TW" altLang="en-US" sz="2800" dirty="0">
                        <a:solidFill>
                          <a:srgbClr val="FF0000"/>
                        </a:solidFill>
                        <a:latin typeface="微軟正黑體" panose="020B0604030504040204" pitchFamily="34" charset="-120"/>
                        <a:ea typeface="微軟正黑體" panose="020B0604030504040204" pitchFamily="34" charset="-120"/>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1038955198"/>
                  </a:ext>
                </a:extLst>
              </a:tr>
              <a:tr h="664441">
                <a:tc vMerge="1">
                  <a:txBody>
                    <a:bodyPr/>
                    <a:lstStyle/>
                    <a:p>
                      <a:pPr algn="ctr">
                        <a:lnSpc>
                          <a:spcPct val="120000"/>
                        </a:lnSpc>
                      </a:pP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最俗，看似尋常</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0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最高，並不尋常</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3256341998"/>
                  </a:ext>
                </a:extLst>
              </a:tr>
              <a:tr h="488325">
                <a:tc>
                  <a:txBody>
                    <a:bodyPr/>
                    <a:lstStyle/>
                    <a:p>
                      <a:pPr algn="ctr">
                        <a:lnSpc>
                          <a:spcPct val="100000"/>
                        </a:lnSpc>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食用頻率</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常人日不可無鹹</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20000"/>
                        </a:lnSpc>
                        <a:buClr>
                          <a:schemeClr val="tx1"/>
                        </a:buClr>
                        <a:buFont typeface="+mj-lt"/>
                        <a:buNone/>
                      </a:pPr>
                      <a:r>
                        <a:rPr lang="zh-TW" altLang="en-US" sz="2800" kern="1200">
                          <a:solidFill>
                            <a:srgbClr val="FF0000"/>
                          </a:solidFill>
                          <a:latin typeface="微軟正黑體" panose="020B0604030504040204" pitchFamily="34" charset="-120"/>
                          <a:ea typeface="微軟正黑體" panose="020B0604030504040204" pitchFamily="34" charset="-120"/>
                          <a:cs typeface="+mn-cs"/>
                        </a:rPr>
                        <a:t>常人苦不可兼日</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3529071771"/>
                  </a:ext>
                </a:extLst>
              </a:tr>
              <a:tr h="664441">
                <a:tc>
                  <a:txBody>
                    <a:bodyPr/>
                    <a:lstStyle/>
                    <a:p>
                      <a:pPr algn="ctr">
                        <a:lnSpc>
                          <a:spcPct val="100000"/>
                        </a:lnSpc>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感受速度</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入口便能察覺</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2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要等眾味散盡之後才會感覺到</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1672909205"/>
                  </a:ext>
                </a:extLst>
              </a:tr>
            </a:tbl>
          </a:graphicData>
        </a:graphic>
      </p:graphicFrame>
      <p:sp>
        <p:nvSpPr>
          <p:cNvPr id="2" name="文本框 328">
            <a:hlinkClick r:id="rId3" action="ppaction://hlinksldjump"/>
            <a:extLst>
              <a:ext uri="{FF2B5EF4-FFF2-40B4-BE49-F238E27FC236}">
                <a16:creationId xmlns:a16="http://schemas.microsoft.com/office/drawing/2014/main" id="{DE8F2BC5-7596-4018-8D57-6ED0E8A57BCA}"/>
              </a:ext>
            </a:extLst>
          </p:cNvPr>
          <p:cNvSpPr txBox="1"/>
          <p:nvPr/>
        </p:nvSpPr>
        <p:spPr>
          <a:xfrm>
            <a:off x="460713" y="115613"/>
            <a:ext cx="710862"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9</a:t>
            </a:r>
            <a:endParaRPr lang="zh-CN" altLang="en-US" dirty="0"/>
          </a:p>
        </p:txBody>
      </p:sp>
      <p:sp>
        <p:nvSpPr>
          <p:cNvPr id="3" name="文本框 328">
            <a:hlinkClick r:id="rId4" action="ppaction://hlinksldjump"/>
            <a:extLst>
              <a:ext uri="{FF2B5EF4-FFF2-40B4-BE49-F238E27FC236}">
                <a16:creationId xmlns:a16="http://schemas.microsoft.com/office/drawing/2014/main" id="{072D1859-5EBD-4FC0-8838-C44CAFFD2BF5}"/>
              </a:ext>
            </a:extLst>
          </p:cNvPr>
          <p:cNvSpPr txBox="1"/>
          <p:nvPr/>
        </p:nvSpPr>
        <p:spPr>
          <a:xfrm>
            <a:off x="1263094" y="115613"/>
            <a:ext cx="2011555" cy="27976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10【</a:t>
            </a:r>
            <a:r>
              <a:rPr lang="zh-TW" altLang="en-US" dirty="0"/>
              <a:t>閱讀檢測</a:t>
            </a:r>
            <a:r>
              <a:rPr lang="en-US" altLang="zh-TW" dirty="0"/>
              <a:t>】</a:t>
            </a:r>
            <a:endParaRPr lang="zh-CN" altLang="en-US" dirty="0"/>
          </a:p>
        </p:txBody>
      </p:sp>
      <p:sp>
        <p:nvSpPr>
          <p:cNvPr id="5" name="文本框 328">
            <a:hlinkClick r:id="rId5" action="ppaction://hlinksldjump"/>
            <a:extLst>
              <a:ext uri="{FF2B5EF4-FFF2-40B4-BE49-F238E27FC236}">
                <a16:creationId xmlns:a16="http://schemas.microsoft.com/office/drawing/2014/main" id="{5799F850-DDDF-4F2A-A6CC-D4B9B7B272EF}"/>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
        <p:nvSpPr>
          <p:cNvPr id="9" name="箭號: 向右 5">
            <a:extLst>
              <a:ext uri="{FF2B5EF4-FFF2-40B4-BE49-F238E27FC236}">
                <a16:creationId xmlns:a16="http://schemas.microsoft.com/office/drawing/2014/main" id="{1CA8FCF3-0BC9-44F9-8420-7EB43DF5609E}"/>
              </a:ext>
            </a:extLst>
          </p:cNvPr>
          <p:cNvSpPr/>
          <p:nvPr/>
        </p:nvSpPr>
        <p:spPr>
          <a:xfrm>
            <a:off x="7913009"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箭號: 向右 6">
            <a:hlinkClick r:id="rId6" action="ppaction://hlinksldjump"/>
            <a:extLst>
              <a:ext uri="{FF2B5EF4-FFF2-40B4-BE49-F238E27FC236}">
                <a16:creationId xmlns:a16="http://schemas.microsoft.com/office/drawing/2014/main" id="{29EA4060-B9CB-4C0B-8591-AF7DA0335CFB}"/>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403852" y="451140"/>
            <a:ext cx="1718484" cy="523220"/>
          </a:xfrm>
          <a:prstGeom prst="rect">
            <a:avLst/>
          </a:prstGeom>
          <a:noFill/>
        </p:spPr>
        <p:txBody>
          <a:bodyPr wrap="none" rtlCol="0">
            <a:spAutoFit/>
          </a:bodyPr>
          <a:lstStyle/>
          <a:p>
            <a:r>
              <a:rPr lang="en-US" altLang="zh-TW" sz="2800" dirty="0" smtClean="0">
                <a:solidFill>
                  <a:srgbClr val="FF0000"/>
                </a:solidFill>
                <a:latin typeface="微軟正黑體" panose="020B0604030504040204" pitchFamily="34" charset="-120"/>
                <a:ea typeface="微軟正黑體" panose="020B0604030504040204" pitchFamily="34" charset="-120"/>
              </a:rPr>
              <a:t>2.</a:t>
            </a:r>
            <a:r>
              <a:rPr lang="zh-TW" altLang="en-US" sz="2800" dirty="0" smtClean="0">
                <a:solidFill>
                  <a:srgbClr val="FF0000"/>
                </a:solidFill>
                <a:latin typeface="微軟正黑體" panose="020B0604030504040204" pitchFamily="34" charset="-120"/>
                <a:ea typeface="微軟正黑體" panose="020B0604030504040204" pitchFamily="34" charset="-120"/>
              </a:rPr>
              <a:t>鹹</a:t>
            </a:r>
            <a:r>
              <a:rPr lang="en-US" altLang="zh-TW" sz="2800" dirty="0" smtClean="0">
                <a:solidFill>
                  <a:srgbClr val="FF0000"/>
                </a:solidFill>
                <a:latin typeface="微軟正黑體" panose="020B0604030504040204" pitchFamily="34" charset="-120"/>
                <a:ea typeface="微軟正黑體" panose="020B0604030504040204" pitchFamily="34" charset="-120"/>
              </a:rPr>
              <a:t>VS.</a:t>
            </a:r>
            <a:r>
              <a:rPr lang="zh-TW" altLang="en-US" sz="2800" dirty="0">
                <a:solidFill>
                  <a:srgbClr val="FF0000"/>
                </a:solidFill>
                <a:latin typeface="微軟正黑體" panose="020B0604030504040204" pitchFamily="34" charset="-120"/>
                <a:ea typeface="微軟正黑體" panose="020B0604030504040204" pitchFamily="34" charset="-120"/>
              </a:rPr>
              <a:t>苦</a:t>
            </a:r>
          </a:p>
        </p:txBody>
      </p:sp>
    </p:spTree>
    <p:extLst>
      <p:ext uri="{BB962C8B-B14F-4D97-AF65-F5344CB8AC3E}">
        <p14:creationId xmlns:p14="http://schemas.microsoft.com/office/powerpoint/2010/main" val="2972699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107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曾先生分別以什麼意象形容辣、甜、鹹、苦四種味覺？四者又各蘊含什麼樣人生道理？</a:t>
            </a:r>
            <a:endParaRPr lang="en-US" altLang="zh-TW" sz="2800" b="0" dirty="0"/>
          </a:p>
        </p:txBody>
      </p:sp>
      <p:sp>
        <p:nvSpPr>
          <p:cNvPr id="16" name="文本框 328">
            <a:hlinkClick r:id="rId2"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graphicFrame>
        <p:nvGraphicFramePr>
          <p:cNvPr id="7" name="表格 6">
            <a:extLst>
              <a:ext uri="{FF2B5EF4-FFF2-40B4-BE49-F238E27FC236}">
                <a16:creationId xmlns:a16="http://schemas.microsoft.com/office/drawing/2014/main" id="{BA578C91-5882-4281-8B47-EDD51D1E6ABB}"/>
              </a:ext>
            </a:extLst>
          </p:cNvPr>
          <p:cNvGraphicFramePr>
            <a:graphicFrameLocks noGrp="1"/>
          </p:cNvGraphicFramePr>
          <p:nvPr>
            <p:extLst>
              <p:ext uri="{D42A27DB-BD31-4B8C-83A1-F6EECF244321}">
                <p14:modId xmlns:p14="http://schemas.microsoft.com/office/powerpoint/2010/main" val="1719681427"/>
              </p:ext>
            </p:extLst>
          </p:nvPr>
        </p:nvGraphicFramePr>
        <p:xfrm>
          <a:off x="460712" y="1475035"/>
          <a:ext cx="8188835" cy="2657856"/>
        </p:xfrm>
        <a:graphic>
          <a:graphicData uri="http://schemas.openxmlformats.org/drawingml/2006/table">
            <a:tbl>
              <a:tblPr firstRow="1" bandRow="1">
                <a:tableStyleId>{5C22544A-7EE6-4342-B048-85BDC9FD1C3A}</a:tableStyleId>
              </a:tblPr>
              <a:tblGrid>
                <a:gridCol w="744941">
                  <a:extLst>
                    <a:ext uri="{9D8B030D-6E8A-4147-A177-3AD203B41FA5}">
                      <a16:colId xmlns:a16="http://schemas.microsoft.com/office/drawing/2014/main" val="626480026"/>
                    </a:ext>
                  </a:extLst>
                </a:gridCol>
                <a:gridCol w="1862667">
                  <a:extLst>
                    <a:ext uri="{9D8B030D-6E8A-4147-A177-3AD203B41FA5}">
                      <a16:colId xmlns:a16="http://schemas.microsoft.com/office/drawing/2014/main" val="636784142"/>
                    </a:ext>
                  </a:extLst>
                </a:gridCol>
                <a:gridCol w="5581227">
                  <a:extLst>
                    <a:ext uri="{9D8B030D-6E8A-4147-A177-3AD203B41FA5}">
                      <a16:colId xmlns:a16="http://schemas.microsoft.com/office/drawing/2014/main" val="3832308648"/>
                    </a:ext>
                  </a:extLst>
                </a:gridCol>
              </a:tblGrid>
              <a:tr h="416058">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味覺</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意象</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人生道理</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64441">
                <a:tc>
                  <a:txBody>
                    <a:bodyPr/>
                    <a:lstStyle/>
                    <a:p>
                      <a:pPr algn="ctr">
                        <a:lnSpc>
                          <a:spcPct val="120000"/>
                        </a:lnSpc>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辣</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王者</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2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象徵君子應自重的道理，如果像昏君，人人都可欺負</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你。</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1038955198"/>
                  </a:ext>
                </a:extLst>
              </a:tr>
              <a:tr h="664441">
                <a:tc>
                  <a:txBody>
                    <a:bodyPr/>
                    <a:lstStyle/>
                    <a:p>
                      <a:pPr algn="ctr">
                        <a:lnSpc>
                          <a:spcPct val="120000"/>
                        </a:lnSpc>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甜</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后妃、秋月春風</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2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淑女應當淡雅，如果是太露骨的諂媚就會令人</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反感。</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3256341998"/>
                  </a:ext>
                </a:extLst>
              </a:tr>
            </a:tbl>
          </a:graphicData>
        </a:graphic>
      </p:graphicFrame>
      <p:sp>
        <p:nvSpPr>
          <p:cNvPr id="3" name="文本框 328">
            <a:hlinkClick r:id="rId3" action="ppaction://hlinksldjump"/>
            <a:extLst>
              <a:ext uri="{FF2B5EF4-FFF2-40B4-BE49-F238E27FC236}">
                <a16:creationId xmlns:a16="http://schemas.microsoft.com/office/drawing/2014/main" id="{8AF0AE0C-2503-4500-9087-5DDC21EA7B0A}"/>
              </a:ext>
            </a:extLst>
          </p:cNvPr>
          <p:cNvSpPr txBox="1"/>
          <p:nvPr/>
        </p:nvSpPr>
        <p:spPr>
          <a:xfrm>
            <a:off x="460713" y="115613"/>
            <a:ext cx="710862" cy="27976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9</a:t>
            </a:r>
            <a:endParaRPr lang="zh-CN" altLang="en-US" dirty="0"/>
          </a:p>
        </p:txBody>
      </p:sp>
      <p:sp>
        <p:nvSpPr>
          <p:cNvPr id="4" name="文本框 328">
            <a:hlinkClick r:id="rId4" action="ppaction://hlinksldjump"/>
            <a:extLst>
              <a:ext uri="{FF2B5EF4-FFF2-40B4-BE49-F238E27FC236}">
                <a16:creationId xmlns:a16="http://schemas.microsoft.com/office/drawing/2014/main" id="{8C62DB6A-A5BF-470A-988C-8954141E693A}"/>
              </a:ext>
            </a:extLst>
          </p:cNvPr>
          <p:cNvSpPr txBox="1"/>
          <p:nvPr/>
        </p:nvSpPr>
        <p:spPr>
          <a:xfrm>
            <a:off x="1263094" y="115613"/>
            <a:ext cx="2011555"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10【</a:t>
            </a:r>
            <a:r>
              <a:rPr lang="zh-TW" altLang="en-US" dirty="0"/>
              <a:t>閱讀檢測</a:t>
            </a:r>
            <a:r>
              <a:rPr lang="en-US" altLang="zh-TW" dirty="0"/>
              <a:t>】</a:t>
            </a:r>
            <a:endParaRPr lang="zh-CN" altLang="en-US" dirty="0"/>
          </a:p>
        </p:txBody>
      </p:sp>
      <p:sp>
        <p:nvSpPr>
          <p:cNvPr id="5" name="箭號: 向右 5">
            <a:hlinkClick r:id="rId5" action="ppaction://hlinksldjump"/>
            <a:extLst>
              <a:ext uri="{FF2B5EF4-FFF2-40B4-BE49-F238E27FC236}">
                <a16:creationId xmlns:a16="http://schemas.microsoft.com/office/drawing/2014/main" id="{0B670F15-E128-441A-B044-E9DA0B86CBFF}"/>
              </a:ext>
            </a:extLst>
          </p:cNvPr>
          <p:cNvSpPr/>
          <p:nvPr/>
        </p:nvSpPr>
        <p:spPr>
          <a:xfrm>
            <a:off x="7913009"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右 6">
            <a:extLst>
              <a:ext uri="{FF2B5EF4-FFF2-40B4-BE49-F238E27FC236}">
                <a16:creationId xmlns:a16="http://schemas.microsoft.com/office/drawing/2014/main" id="{2BB84420-4DCE-43B1-9911-23A826D8D96B}"/>
              </a:ext>
            </a:extLst>
          </p:cNvPr>
          <p:cNvSpPr/>
          <p:nvPr/>
        </p:nvSpPr>
        <p:spPr>
          <a:xfrm flipH="1">
            <a:off x="7505656"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08633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BA578C91-5882-4281-8B47-EDD51D1E6ABB}"/>
              </a:ext>
            </a:extLst>
          </p:cNvPr>
          <p:cNvGraphicFramePr>
            <a:graphicFrameLocks noGrp="1"/>
          </p:cNvGraphicFramePr>
          <p:nvPr>
            <p:extLst>
              <p:ext uri="{D42A27DB-BD31-4B8C-83A1-F6EECF244321}">
                <p14:modId xmlns:p14="http://schemas.microsoft.com/office/powerpoint/2010/main" val="3604257798"/>
              </p:ext>
            </p:extLst>
          </p:nvPr>
        </p:nvGraphicFramePr>
        <p:xfrm>
          <a:off x="460712" y="1475035"/>
          <a:ext cx="8188835" cy="3169920"/>
        </p:xfrm>
        <a:graphic>
          <a:graphicData uri="http://schemas.openxmlformats.org/drawingml/2006/table">
            <a:tbl>
              <a:tblPr firstRow="1" bandRow="1">
                <a:tableStyleId>{5C22544A-7EE6-4342-B048-85BDC9FD1C3A}</a:tableStyleId>
              </a:tblPr>
              <a:tblGrid>
                <a:gridCol w="744941">
                  <a:extLst>
                    <a:ext uri="{9D8B030D-6E8A-4147-A177-3AD203B41FA5}">
                      <a16:colId xmlns:a16="http://schemas.microsoft.com/office/drawing/2014/main" val="626480026"/>
                    </a:ext>
                  </a:extLst>
                </a:gridCol>
                <a:gridCol w="1862667">
                  <a:extLst>
                    <a:ext uri="{9D8B030D-6E8A-4147-A177-3AD203B41FA5}">
                      <a16:colId xmlns:a16="http://schemas.microsoft.com/office/drawing/2014/main" val="636784142"/>
                    </a:ext>
                  </a:extLst>
                </a:gridCol>
                <a:gridCol w="5581227">
                  <a:extLst>
                    <a:ext uri="{9D8B030D-6E8A-4147-A177-3AD203B41FA5}">
                      <a16:colId xmlns:a16="http://schemas.microsoft.com/office/drawing/2014/main" val="3832308648"/>
                    </a:ext>
                  </a:extLst>
                </a:gridCol>
              </a:tblGrid>
              <a:tr h="416058">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味覺</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200" dirty="0">
                          <a:solidFill>
                            <a:srgbClr val="FF0000"/>
                          </a:solidFill>
                          <a:latin typeface="微軟正黑體" panose="020B0604030504040204" pitchFamily="34" charset="-120"/>
                          <a:ea typeface="微軟正黑體" panose="020B0604030504040204" pitchFamily="34" charset="-120"/>
                        </a:rPr>
                        <a:t>意象</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tc>
                  <a:txBody>
                    <a:bodyPr/>
                    <a:lstStyle/>
                    <a:p>
                      <a:pPr algn="ctr"/>
                      <a:r>
                        <a:rPr lang="zh-TW" altLang="en-US" sz="2200" dirty="0">
                          <a:solidFill>
                            <a:srgbClr val="FF0000"/>
                          </a:solidFill>
                          <a:latin typeface="微軟正黑體" panose="020B0604030504040204" pitchFamily="34" charset="-120"/>
                          <a:ea typeface="微軟正黑體" panose="020B0604030504040204" pitchFamily="34" charset="-120"/>
                        </a:rPr>
                        <a:t>人生道理</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rgbClr val="FCF3E4"/>
                    </a:solidFill>
                  </a:tcPr>
                </a:tc>
                <a:extLst>
                  <a:ext uri="{0D108BD9-81ED-4DB2-BD59-A6C34878D82A}">
                    <a16:rowId xmlns:a16="http://schemas.microsoft.com/office/drawing/2014/main" val="3926041508"/>
                  </a:ext>
                </a:extLst>
              </a:tr>
              <a:tr h="664441">
                <a:tc>
                  <a:txBody>
                    <a:bodyPr/>
                    <a:lstStyle/>
                    <a:p>
                      <a:pPr algn="ctr">
                        <a:lnSpc>
                          <a:spcPct val="120000"/>
                        </a:lnSpc>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鹹</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舊時王謝堂前燕</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2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尋常事物之中，往往有不尋常之</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處。</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3262687709"/>
                  </a:ext>
                </a:extLst>
              </a:tr>
              <a:tr h="664441">
                <a:tc>
                  <a:txBody>
                    <a:bodyPr/>
                    <a:lstStyle/>
                    <a:p>
                      <a:pPr algn="ctr">
                        <a:lnSpc>
                          <a:spcPct val="120000"/>
                        </a:lnSpc>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苦</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隱逸者、晚秋之菊、</a:t>
                      </a:r>
                    </a:p>
                    <a:p>
                      <a:pPr marL="0" marR="0" lvl="0" indent="0" algn="l" defTabSz="685800" rtl="0" eaLnBrk="1" fontAlgn="auto" latinLnBrk="0" hangingPunct="1">
                        <a:lnSpc>
                          <a:spcPct val="120000"/>
                        </a:lnSpc>
                        <a:spcBef>
                          <a:spcPts val="0"/>
                        </a:spcBef>
                        <a:spcAft>
                          <a:spcPts val="0"/>
                        </a:spcAft>
                        <a:buClrTx/>
                        <a:buSzTx/>
                        <a:buFontTx/>
                        <a:buNone/>
                        <a:tabLst/>
                        <a:defRPr/>
                      </a:pPr>
                      <a:r>
                        <a:rPr lang="zh-TW" altLang="en-US" sz="2800" dirty="0">
                          <a:solidFill>
                            <a:srgbClr val="FF0000"/>
                          </a:solidFill>
                          <a:latin typeface="微軟正黑體" panose="020B0604030504040204" pitchFamily="34" charset="-120"/>
                          <a:ea typeface="微軟正黑體" panose="020B0604030504040204" pitchFamily="34" charset="-120"/>
                        </a:rPr>
                        <a:t>冬雪之梅</a:t>
                      </a: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chemeClr val="bg1"/>
                    </a:solidFill>
                  </a:tcPr>
                </a:tc>
                <a:tc>
                  <a:txBody>
                    <a:bodyPr/>
                    <a:lstStyle/>
                    <a:p>
                      <a:pPr marL="0" indent="0" algn="l" defTabSz="685800" rtl="0" eaLnBrk="1" latinLnBrk="0" hangingPunct="1">
                        <a:lnSpc>
                          <a:spcPct val="120000"/>
                        </a:lnSpc>
                        <a:buClr>
                          <a:schemeClr val="tx1"/>
                        </a:buClr>
                        <a:buFont typeface="+mj-lt"/>
                        <a:buNone/>
                      </a:pPr>
                      <a:r>
                        <a:rPr lang="zh-TW" altLang="en-US" sz="2800" kern="1200" dirty="0">
                          <a:solidFill>
                            <a:srgbClr val="FF0000"/>
                          </a:solidFill>
                          <a:latin typeface="微軟正黑體" panose="020B0604030504040204" pitchFamily="34" charset="-120"/>
                          <a:ea typeface="微軟正黑體" panose="020B0604030504040204" pitchFamily="34" charset="-120"/>
                          <a:cs typeface="+mn-cs"/>
                        </a:rPr>
                        <a:t>有些不尋常的人、事、物，要到最後才會</a:t>
                      </a:r>
                      <a:r>
                        <a:rPr lang="zh-TW" altLang="en-US" sz="2800" kern="1200" dirty="0" smtClean="0">
                          <a:solidFill>
                            <a:srgbClr val="FF0000"/>
                          </a:solidFill>
                          <a:latin typeface="微軟正黑體" panose="020B0604030504040204" pitchFamily="34" charset="-120"/>
                          <a:ea typeface="微軟正黑體" panose="020B0604030504040204" pitchFamily="34" charset="-120"/>
                          <a:cs typeface="+mn-cs"/>
                        </a:rPr>
                        <a:t>發現。</a:t>
                      </a:r>
                      <a:endParaRPr lang="zh-TW" altLang="en-US" sz="2800" kern="1200" dirty="0">
                        <a:solidFill>
                          <a:srgbClr val="FF0000"/>
                        </a:solidFill>
                        <a:latin typeface="微軟正黑體" panose="020B0604030504040204" pitchFamily="34" charset="-120"/>
                        <a:ea typeface="微軟正黑體" panose="020B0604030504040204" pitchFamily="34" charset="-120"/>
                        <a:cs typeface="+mn-cs"/>
                      </a:endParaRPr>
                    </a:p>
                  </a:txBody>
                  <a:tcPr anchor="ctr">
                    <a:lnL w="19050" cap="flat" cmpd="sng" algn="ctr">
                      <a:solidFill>
                        <a:srgbClr val="F0BE70"/>
                      </a:solidFill>
                      <a:prstDash val="solid"/>
                      <a:round/>
                      <a:headEnd type="none" w="med" len="med"/>
                      <a:tailEnd type="none" w="med" len="med"/>
                    </a:lnL>
                    <a:lnR w="19050" cap="flat" cmpd="sng" algn="ctr">
                      <a:solidFill>
                        <a:srgbClr val="F0BE70"/>
                      </a:solidFill>
                      <a:prstDash val="solid"/>
                      <a:round/>
                      <a:headEnd type="none" w="med" len="med"/>
                      <a:tailEnd type="none" w="med" len="med"/>
                    </a:lnR>
                    <a:lnT w="19050" cap="flat" cmpd="sng" algn="ctr">
                      <a:solidFill>
                        <a:srgbClr val="F0BE70"/>
                      </a:solidFill>
                      <a:prstDash val="solid"/>
                      <a:round/>
                      <a:headEnd type="none" w="med" len="med"/>
                      <a:tailEnd type="none" w="med" len="med"/>
                    </a:lnT>
                    <a:lnB w="19050" cap="flat" cmpd="sng" algn="ctr">
                      <a:solidFill>
                        <a:srgbClr val="F0BE70"/>
                      </a:solidFill>
                      <a:prstDash val="solid"/>
                      <a:round/>
                      <a:headEnd type="none" w="med" len="med"/>
                      <a:tailEnd type="none" w="med" len="med"/>
                    </a:lnB>
                    <a:solidFill>
                      <a:schemeClr val="bg1"/>
                    </a:solidFill>
                  </a:tcPr>
                </a:tc>
                <a:extLst>
                  <a:ext uri="{0D108BD9-81ED-4DB2-BD59-A6C34878D82A}">
                    <a16:rowId xmlns:a16="http://schemas.microsoft.com/office/drawing/2014/main" val="2913903896"/>
                  </a:ext>
                </a:extLst>
              </a:tr>
            </a:tbl>
          </a:graphicData>
        </a:graphic>
      </p:graphicFrame>
      <p:pic>
        <p:nvPicPr>
          <p:cNvPr id="2" name="圖片 1">
            <a:extLst>
              <a:ext uri="{FF2B5EF4-FFF2-40B4-BE49-F238E27FC236}">
                <a16:creationId xmlns:a16="http://schemas.microsoft.com/office/drawing/2014/main" id="{2CB89FF7-9830-4CA3-A2C3-534D376D107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162800" y="4513648"/>
            <a:ext cx="1897571" cy="596244"/>
          </a:xfrm>
          <a:prstGeom prst="rect">
            <a:avLst/>
          </a:prstGeom>
        </p:spPr>
      </p:pic>
      <p:sp>
        <p:nvSpPr>
          <p:cNvPr id="9" name="文字方塊 8">
            <a:extLst>
              <a:ext uri="{FF2B5EF4-FFF2-40B4-BE49-F238E27FC236}">
                <a16:creationId xmlns:a16="http://schemas.microsoft.com/office/drawing/2014/main" id="{3A8C2A80-7061-46B1-A849-841F30D2A84A}"/>
              </a:ext>
            </a:extLst>
          </p:cNvPr>
          <p:cNvSpPr txBox="1">
            <a:spLocks noChangeArrowheads="1"/>
          </p:cNvSpPr>
          <p:nvPr/>
        </p:nvSpPr>
        <p:spPr bwMode="auto">
          <a:xfrm>
            <a:off x="369194" y="395380"/>
            <a:ext cx="8405612" cy="107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曾先生分別以什麼意象形容辣、甜、鹹、苦四種味覺？四者又各蘊含什麼樣人生道理？</a:t>
            </a:r>
            <a:endParaRPr lang="en-US" altLang="zh-TW" sz="2800" b="0" dirty="0"/>
          </a:p>
        </p:txBody>
      </p:sp>
      <p:sp>
        <p:nvSpPr>
          <p:cNvPr id="16" name="文本框 328">
            <a:hlinkClick r:id="rId3" action="ppaction://hlinksldjump"/>
            <a:extLst>
              <a:ext uri="{FF2B5EF4-FFF2-40B4-BE49-F238E27FC236}">
                <a16:creationId xmlns:a16="http://schemas.microsoft.com/office/drawing/2014/main" id="{186D5430-43F9-4A2D-AB40-ED39D0AB44B7}"/>
              </a:ext>
            </a:extLst>
          </p:cNvPr>
          <p:cNvSpPr txBox="1"/>
          <p:nvPr/>
        </p:nvSpPr>
        <p:spPr>
          <a:xfrm>
            <a:off x="-1" y="115613"/>
            <a:ext cx="297518" cy="510992"/>
          </a:xfrm>
          <a:prstGeom prst="rect">
            <a:avLst/>
          </a:prstGeom>
          <a:solidFill>
            <a:srgbClr val="ECE0C6"/>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715E4A"/>
                </a:solidFill>
                <a:latin typeface="微軟正黑體" pitchFamily="34" charset="-120"/>
                <a:ea typeface="微軟正黑體" pitchFamily="34" charset="-120"/>
              </a:rPr>
              <a:t>目次</a:t>
            </a:r>
          </a:p>
        </p:txBody>
      </p:sp>
      <p:sp>
        <p:nvSpPr>
          <p:cNvPr id="3" name="文本框 328">
            <a:hlinkClick r:id="rId4" action="ppaction://hlinksldjump"/>
            <a:extLst>
              <a:ext uri="{FF2B5EF4-FFF2-40B4-BE49-F238E27FC236}">
                <a16:creationId xmlns:a16="http://schemas.microsoft.com/office/drawing/2014/main" id="{FD6D8A24-D462-4C3E-9518-59257A3FBBC2}"/>
              </a:ext>
            </a:extLst>
          </p:cNvPr>
          <p:cNvSpPr txBox="1"/>
          <p:nvPr/>
        </p:nvSpPr>
        <p:spPr>
          <a:xfrm>
            <a:off x="460713" y="115613"/>
            <a:ext cx="710862" cy="27976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9</a:t>
            </a:r>
            <a:endParaRPr lang="zh-CN" altLang="en-US" dirty="0"/>
          </a:p>
        </p:txBody>
      </p:sp>
      <p:sp>
        <p:nvSpPr>
          <p:cNvPr id="4" name="文本框 328">
            <a:hlinkClick r:id="rId5" action="ppaction://hlinksldjump"/>
            <a:extLst>
              <a:ext uri="{FF2B5EF4-FFF2-40B4-BE49-F238E27FC236}">
                <a16:creationId xmlns:a16="http://schemas.microsoft.com/office/drawing/2014/main" id="{C46808DF-C247-436A-98AF-15AC20EDB0CE}"/>
              </a:ext>
            </a:extLst>
          </p:cNvPr>
          <p:cNvSpPr txBox="1"/>
          <p:nvPr/>
        </p:nvSpPr>
        <p:spPr>
          <a:xfrm>
            <a:off x="1263094" y="115613"/>
            <a:ext cx="2011555" cy="279767"/>
          </a:xfrm>
          <a:prstGeom prst="rect">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600" b="1">
                <a:latin typeface="微軟正黑體" panose="020B0604030504040204" pitchFamily="34" charset="-120"/>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dirty="0"/>
              <a:t>問題</a:t>
            </a:r>
            <a:r>
              <a:rPr lang="en-US" altLang="zh-TW" dirty="0"/>
              <a:t>10【</a:t>
            </a:r>
            <a:r>
              <a:rPr lang="zh-TW" altLang="en-US" dirty="0"/>
              <a:t>閱讀檢測</a:t>
            </a:r>
            <a:r>
              <a:rPr lang="en-US" altLang="zh-TW" dirty="0"/>
              <a:t>】</a:t>
            </a:r>
            <a:endParaRPr lang="zh-CN" altLang="en-US" dirty="0"/>
          </a:p>
        </p:txBody>
      </p:sp>
      <p:sp>
        <p:nvSpPr>
          <p:cNvPr id="5" name="文本框 328">
            <a:hlinkClick r:id="rId6" action="ppaction://hlinksldjump"/>
            <a:extLst>
              <a:ext uri="{FF2B5EF4-FFF2-40B4-BE49-F238E27FC236}">
                <a16:creationId xmlns:a16="http://schemas.microsoft.com/office/drawing/2014/main" id="{ADD98D73-9DB6-4F43-83FB-ED2D1146FC64}"/>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
        <p:nvSpPr>
          <p:cNvPr id="6" name="箭號: 向右 5">
            <a:extLst>
              <a:ext uri="{FF2B5EF4-FFF2-40B4-BE49-F238E27FC236}">
                <a16:creationId xmlns:a16="http://schemas.microsoft.com/office/drawing/2014/main" id="{20C67FE9-FCD0-4CCE-AA0E-2BEDAD8DE221}"/>
              </a:ext>
            </a:extLst>
          </p:cNvPr>
          <p:cNvSpPr/>
          <p:nvPr/>
        </p:nvSpPr>
        <p:spPr>
          <a:xfrm>
            <a:off x="7913009" y="4459363"/>
            <a:ext cx="289700" cy="285562"/>
          </a:xfrm>
          <a:prstGeom prst="right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右 6">
            <a:hlinkClick r:id="rId5" action="ppaction://hlinksldjump"/>
            <a:extLst>
              <a:ext uri="{FF2B5EF4-FFF2-40B4-BE49-F238E27FC236}">
                <a16:creationId xmlns:a16="http://schemas.microsoft.com/office/drawing/2014/main" id="{9FAAAF1A-B474-41AE-8257-9DCC34B6EC52}"/>
              </a:ext>
            </a:extLst>
          </p:cNvPr>
          <p:cNvSpPr/>
          <p:nvPr/>
        </p:nvSpPr>
        <p:spPr>
          <a:xfrm flipH="1">
            <a:off x="7505656" y="4459363"/>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21637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「健樂園」結束於民國七十年間，從此我們家再沒人談起喫的事，似乎有點兒感傷。</a:t>
            </a:r>
          </a:p>
          <a:p>
            <a:pPr algn="just">
              <a:lnSpc>
                <a:spcPct val="200000"/>
              </a:lnSpc>
            </a:pPr>
            <a:r>
              <a:rPr lang="zh-TW" altLang="en-US" sz="3200" dirty="0">
                <a:latin typeface="標楷體" panose="03000509000000000000" pitchFamily="65" charset="-120"/>
                <a:ea typeface="標楷體" panose="03000509000000000000" pitchFamily="65" charset="-120"/>
              </a:rPr>
              <a:t>　　「健樂園」的結束與曾先生的離去有很密切的關係。</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第六段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P.21</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3" name="文本框 328">
            <a:hlinkClick r:id="rId3" action="ppaction://hlinksldjump"/>
            <a:extLst>
              <a:ext uri="{FF2B5EF4-FFF2-40B4-BE49-F238E27FC236}">
                <a16:creationId xmlns:a16="http://schemas.microsoft.com/office/drawing/2014/main" id="{12304D73-0E2E-45FC-89BF-FD216D3DDE0C}"/>
              </a:ext>
            </a:extLst>
          </p:cNvPr>
          <p:cNvSpPr txBox="1"/>
          <p:nvPr/>
        </p:nvSpPr>
        <p:spPr>
          <a:xfrm>
            <a:off x="6726915"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4" action="ppaction://hlinksldjump"/>
            <a:extLst>
              <a:ext uri="{FF2B5EF4-FFF2-40B4-BE49-F238E27FC236}">
                <a16:creationId xmlns:a16="http://schemas.microsoft.com/office/drawing/2014/main" id="{7D3F743F-C652-4528-97B8-3ACB14AB20C2}"/>
              </a:ext>
            </a:extLst>
          </p:cNvPr>
          <p:cNvSpPr txBox="1"/>
          <p:nvPr/>
        </p:nvSpPr>
        <p:spPr>
          <a:xfrm>
            <a:off x="7396110"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11" name="箭號: 向右 5">
            <a:hlinkClick r:id="rId5"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6"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3BA78190-A2AE-4145-9D6B-819812016A77}"/>
              </a:ext>
            </a:extLst>
          </p:cNvPr>
          <p:cNvSpPr txBox="1">
            <a:spLocks noChangeArrowheads="1"/>
          </p:cNvSpPr>
          <p:nvPr/>
        </p:nvSpPr>
        <p:spPr bwMode="auto">
          <a:xfrm>
            <a:off x="2075921" y="1667482"/>
            <a:ext cx="5672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全文轉折處</a:t>
            </a:r>
            <a:r>
              <a:rPr lang="zh-TW" altLang="en-US" sz="2400" dirty="0" smtClean="0">
                <a:solidFill>
                  <a:srgbClr val="006600"/>
                </a:solidFill>
                <a:latin typeface="微軟正黑體" panose="020B0604030504040204" pitchFamily="34" charset="-120"/>
                <a:ea typeface="微軟正黑體" panose="020B0604030504040204" pitchFamily="34" charset="-120"/>
              </a:rPr>
              <a:t>，氛圍</a:t>
            </a:r>
            <a:r>
              <a:rPr lang="zh-TW" altLang="en-US" sz="2400" dirty="0">
                <a:solidFill>
                  <a:srgbClr val="006600"/>
                </a:solidFill>
                <a:latin typeface="微軟正黑體" panose="020B0604030504040204" pitchFamily="34" charset="-120"/>
                <a:ea typeface="微軟正黑體" panose="020B0604030504040204" pitchFamily="34" charset="-120"/>
              </a:rPr>
              <a:t>由興盛轉為衰微</a:t>
            </a:r>
          </a:p>
        </p:txBody>
      </p:sp>
      <p:cxnSp>
        <p:nvCxnSpPr>
          <p:cNvPr id="26" name="直線接點 25">
            <a:extLst>
              <a:ext uri="{FF2B5EF4-FFF2-40B4-BE49-F238E27FC236}">
                <a16:creationId xmlns:a16="http://schemas.microsoft.com/office/drawing/2014/main" id="{6548E8CB-C963-4CD0-AFCF-D0B2CC76CAEE}"/>
              </a:ext>
            </a:extLst>
          </p:cNvPr>
          <p:cNvCxnSpPr>
            <a:cxnSpLocks/>
          </p:cNvCxnSpPr>
          <p:nvPr/>
        </p:nvCxnSpPr>
        <p:spPr>
          <a:xfrm>
            <a:off x="1471869" y="1669450"/>
            <a:ext cx="735378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27" name="圖片 26">
            <a:extLst>
              <a:ext uri="{FF2B5EF4-FFF2-40B4-BE49-F238E27FC236}">
                <a16:creationId xmlns:a16="http://schemas.microsoft.com/office/drawing/2014/main" id="{02F8D426-CB17-426E-B324-EB64A21703A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71869" y="1741458"/>
            <a:ext cx="609550" cy="298679"/>
          </a:xfrm>
          <a:prstGeom prst="rect">
            <a:avLst/>
          </a:prstGeom>
        </p:spPr>
      </p:pic>
      <p:sp>
        <p:nvSpPr>
          <p:cNvPr id="28" name="文字方塊 27">
            <a:extLst>
              <a:ext uri="{FF2B5EF4-FFF2-40B4-BE49-F238E27FC236}">
                <a16:creationId xmlns:a16="http://schemas.microsoft.com/office/drawing/2014/main" id="{5975863B-C3FC-40B7-B829-0E80FCA4D06C}"/>
              </a:ext>
            </a:extLst>
          </p:cNvPr>
          <p:cNvSpPr txBox="1">
            <a:spLocks noChangeArrowheads="1"/>
          </p:cNvSpPr>
          <p:nvPr/>
        </p:nvSpPr>
        <p:spPr bwMode="auto">
          <a:xfrm>
            <a:off x="2075920" y="3611428"/>
            <a:ext cx="6661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以餐廳的結束暗示大廚的聲譽也即將由盛轉衰</a:t>
            </a:r>
          </a:p>
        </p:txBody>
      </p:sp>
      <p:cxnSp>
        <p:nvCxnSpPr>
          <p:cNvPr id="29" name="直線接點 28">
            <a:extLst>
              <a:ext uri="{FF2B5EF4-FFF2-40B4-BE49-F238E27FC236}">
                <a16:creationId xmlns:a16="http://schemas.microsoft.com/office/drawing/2014/main" id="{2129D94A-2F16-4EBB-8824-25082EFC189F}"/>
              </a:ext>
            </a:extLst>
          </p:cNvPr>
          <p:cNvCxnSpPr>
            <a:cxnSpLocks/>
          </p:cNvCxnSpPr>
          <p:nvPr/>
        </p:nvCxnSpPr>
        <p:spPr>
          <a:xfrm>
            <a:off x="1471869" y="3613396"/>
            <a:ext cx="735378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30" name="圖片 29">
            <a:extLst>
              <a:ext uri="{FF2B5EF4-FFF2-40B4-BE49-F238E27FC236}">
                <a16:creationId xmlns:a16="http://schemas.microsoft.com/office/drawing/2014/main" id="{7E997EF5-81A0-4AF8-8E9B-3B776607E5B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71869" y="3685404"/>
            <a:ext cx="609550" cy="298679"/>
          </a:xfrm>
          <a:prstGeom prst="rect">
            <a:avLst/>
          </a:prstGeom>
        </p:spPr>
      </p:pic>
      <p:cxnSp>
        <p:nvCxnSpPr>
          <p:cNvPr id="32" name="直線接點 31">
            <a:extLst>
              <a:ext uri="{FF2B5EF4-FFF2-40B4-BE49-F238E27FC236}">
                <a16:creationId xmlns:a16="http://schemas.microsoft.com/office/drawing/2014/main" id="{3F74BDEE-21F9-4C8F-827A-6E521A70389D}"/>
              </a:ext>
            </a:extLst>
          </p:cNvPr>
          <p:cNvCxnSpPr>
            <a:cxnSpLocks/>
          </p:cNvCxnSpPr>
          <p:nvPr/>
        </p:nvCxnSpPr>
        <p:spPr>
          <a:xfrm>
            <a:off x="462643" y="2641116"/>
            <a:ext cx="728605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 name="直線接點 32">
            <a:extLst>
              <a:ext uri="{FF2B5EF4-FFF2-40B4-BE49-F238E27FC236}">
                <a16:creationId xmlns:a16="http://schemas.microsoft.com/office/drawing/2014/main" id="{3C2EAF0B-6790-4287-B015-8DBF778B521A}"/>
              </a:ext>
            </a:extLst>
          </p:cNvPr>
          <p:cNvCxnSpPr>
            <a:cxnSpLocks/>
          </p:cNvCxnSpPr>
          <p:nvPr/>
        </p:nvCxnSpPr>
        <p:spPr>
          <a:xfrm>
            <a:off x="462643" y="4585062"/>
            <a:ext cx="1613278"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25"/>
                                        </p:tgtEl>
                                      </p:cBhvr>
                                    </p:animEffect>
                                    <p:set>
                                      <p:cBhvr>
                                        <p:cTn id="21" dur="1" fill="hold">
                                          <p:stCondLst>
                                            <p:cond delay="24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5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8"/>
                                        </p:tgtEl>
                                      </p:cBhvr>
                                    </p:animEffect>
                                    <p:set>
                                      <p:cBhvr>
                                        <p:cTn id="32" dur="1" fill="hold">
                                          <p:stCondLst>
                                            <p:cond delay="24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p:bldP spid="25" grpId="1"/>
      <p:bldP spid="28" grpId="0"/>
      <p:bldP spid="28"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80598"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曾先生好賭，有時常一連幾天不見人影，有人說他去豪賭，有人說他去躲債，誰也不知道，但經常急死大家，許多次趙胖子私下建議父親曾先生似乎不大可靠，不如另請高明，</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第六段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箭號: 向右 5">
            <a:hlinkClick r:id="rId3"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4"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98364FBA-CFA1-4D2F-A3C2-5C93C2415191}"/>
              </a:ext>
            </a:extLst>
          </p:cNvPr>
          <p:cNvSpPr txBox="1">
            <a:spLocks noChangeArrowheads="1"/>
          </p:cNvSpPr>
          <p:nvPr/>
        </p:nvSpPr>
        <p:spPr bwMode="auto">
          <a:xfrm>
            <a:off x="1928275" y="1667482"/>
            <a:ext cx="3233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點出曾先生的致命缺點</a:t>
            </a:r>
          </a:p>
        </p:txBody>
      </p:sp>
      <p:cxnSp>
        <p:nvCxnSpPr>
          <p:cNvPr id="14" name="直線接點 13">
            <a:extLst>
              <a:ext uri="{FF2B5EF4-FFF2-40B4-BE49-F238E27FC236}">
                <a16:creationId xmlns:a16="http://schemas.microsoft.com/office/drawing/2014/main" id="{86BCCAFA-C721-433D-84CD-E4FF9CF64800}"/>
              </a:ext>
            </a:extLst>
          </p:cNvPr>
          <p:cNvCxnSpPr>
            <a:cxnSpLocks/>
          </p:cNvCxnSpPr>
          <p:nvPr/>
        </p:nvCxnSpPr>
        <p:spPr>
          <a:xfrm>
            <a:off x="1324223" y="1669450"/>
            <a:ext cx="2042124"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C7F62EE7-C6B9-43FE-9DBA-D68F06D8742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24223" y="1741458"/>
            <a:ext cx="609550" cy="298679"/>
          </a:xfrm>
          <a:prstGeom prst="rect">
            <a:avLst/>
          </a:prstGeom>
        </p:spPr>
      </p:pic>
      <p:sp>
        <p:nvSpPr>
          <p:cNvPr id="3" name="矩形 2">
            <a:extLst>
              <a:ext uri="{FF2B5EF4-FFF2-40B4-BE49-F238E27FC236}">
                <a16:creationId xmlns:a16="http://schemas.microsoft.com/office/drawing/2014/main" id="{3D7A24A7-5373-4FD1-94C8-54B29FA6FF6B}"/>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P.21</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4" name="文本框 328">
            <a:hlinkClick r:id="rId6" action="ppaction://hlinksldjump"/>
            <a:extLst>
              <a:ext uri="{FF2B5EF4-FFF2-40B4-BE49-F238E27FC236}">
                <a16:creationId xmlns:a16="http://schemas.microsoft.com/office/drawing/2014/main" id="{9449B021-0706-4122-9578-A5633D9ADE07}"/>
              </a:ext>
            </a:extLst>
          </p:cNvPr>
          <p:cNvSpPr txBox="1"/>
          <p:nvPr/>
        </p:nvSpPr>
        <p:spPr>
          <a:xfrm>
            <a:off x="6726915"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5" name="文本框 328">
            <a:hlinkClick r:id="rId7" action="ppaction://hlinksldjump"/>
            <a:extLst>
              <a:ext uri="{FF2B5EF4-FFF2-40B4-BE49-F238E27FC236}">
                <a16:creationId xmlns:a16="http://schemas.microsoft.com/office/drawing/2014/main" id="{6D06D9FC-6B35-43E6-B3A6-A3FF13A7F869}"/>
              </a:ext>
            </a:extLst>
          </p:cNvPr>
          <p:cNvSpPr txBox="1"/>
          <p:nvPr/>
        </p:nvSpPr>
        <p:spPr>
          <a:xfrm>
            <a:off x="7396110"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1028412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3"/>
                                        </p:tgtEl>
                                      </p:cBhvr>
                                    </p:animEffect>
                                    <p:set>
                                      <p:cBhvr>
                                        <p:cTn id="18"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p:bldP spid="13"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412995"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但總被父親一句「刀三火五喫一生」給回絕，意謂刀工三年或可以成，而火候的精準則需時間稍長，但真正能喫出真味，非用一輩子去追求，不是一般遇得上的，父親對曾先生既敬且妒自不在話下。</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第六段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8A474F57-87E5-4286-B64B-18622C358E7D}"/>
              </a:ext>
            </a:extLst>
          </p:cNvPr>
          <p:cNvSpPr txBox="1">
            <a:spLocks noChangeArrowheads="1"/>
          </p:cNvSpPr>
          <p:nvPr/>
        </p:nvSpPr>
        <p:spPr bwMode="auto">
          <a:xfrm>
            <a:off x="4082587" y="1592977"/>
            <a:ext cx="4723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由此言足見父親對曾先生的推崇</a:t>
            </a:r>
          </a:p>
        </p:txBody>
      </p:sp>
      <p:cxnSp>
        <p:nvCxnSpPr>
          <p:cNvPr id="12" name="直線接點 11">
            <a:extLst>
              <a:ext uri="{FF2B5EF4-FFF2-40B4-BE49-F238E27FC236}">
                <a16:creationId xmlns:a16="http://schemas.microsoft.com/office/drawing/2014/main" id="{C93D25BC-BB06-45C0-A79A-F374DBF1D70D}"/>
              </a:ext>
            </a:extLst>
          </p:cNvPr>
          <p:cNvCxnSpPr>
            <a:cxnSpLocks/>
          </p:cNvCxnSpPr>
          <p:nvPr/>
        </p:nvCxnSpPr>
        <p:spPr>
          <a:xfrm>
            <a:off x="3448554" y="1628810"/>
            <a:ext cx="34560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圖片 12">
            <a:extLst>
              <a:ext uri="{FF2B5EF4-FFF2-40B4-BE49-F238E27FC236}">
                <a16:creationId xmlns:a16="http://schemas.microsoft.com/office/drawing/2014/main" id="{AA1BF92C-B3E9-4394-888A-0EDEDE218B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48555" y="1666953"/>
            <a:ext cx="609550" cy="298679"/>
          </a:xfrm>
          <a:prstGeom prst="rect">
            <a:avLst/>
          </a:prstGeom>
        </p:spPr>
      </p:pic>
      <p:sp>
        <p:nvSpPr>
          <p:cNvPr id="3" name="矩形 2">
            <a:extLst>
              <a:ext uri="{FF2B5EF4-FFF2-40B4-BE49-F238E27FC236}">
                <a16:creationId xmlns:a16="http://schemas.microsoft.com/office/drawing/2014/main" id="{728509E4-60B7-4844-A9DB-C7E5BD5DED3E}"/>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P.21</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4" name="文本框 328">
            <a:hlinkClick r:id="rId5" action="ppaction://hlinksldjump"/>
            <a:extLst>
              <a:ext uri="{FF2B5EF4-FFF2-40B4-BE49-F238E27FC236}">
                <a16:creationId xmlns:a16="http://schemas.microsoft.com/office/drawing/2014/main" id="{84C63591-E7EE-425E-9637-4DB919C600B1}"/>
              </a:ext>
            </a:extLst>
          </p:cNvPr>
          <p:cNvSpPr txBox="1"/>
          <p:nvPr/>
        </p:nvSpPr>
        <p:spPr>
          <a:xfrm>
            <a:off x="6726915"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5" name="文本框 328">
            <a:hlinkClick r:id="rId6" action="ppaction://hlinksldjump"/>
            <a:extLst>
              <a:ext uri="{FF2B5EF4-FFF2-40B4-BE49-F238E27FC236}">
                <a16:creationId xmlns:a16="http://schemas.microsoft.com/office/drawing/2014/main" id="{BDC3F9B0-DC6B-40A9-A9A2-D369FBFA0275}"/>
              </a:ext>
            </a:extLst>
          </p:cNvPr>
          <p:cNvSpPr txBox="1"/>
          <p:nvPr/>
        </p:nvSpPr>
        <p:spPr>
          <a:xfrm>
            <a:off x="7396110"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2055717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1"/>
                                        </p:tgtEl>
                                      </p:cBhvr>
                                    </p:animEffect>
                                    <p:set>
                                      <p:cBhvr>
                                        <p:cTn id="18" dur="1" fill="hold">
                                          <p:stCondLst>
                                            <p:cond delay="24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曾先生離開導致健樂園餐廳結束營業。</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第六段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3576770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159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作者父親以「刀三火五喫一生」推崇曾先生，但是卻因為曾先生好賭，常不見人影而導致餐廳倒閉。本段提出了曾先生的缺點，為後文的發展埋下伏筆。</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第六段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2" name="文本框 328">
            <a:hlinkClick r:id="rId3" action="ppaction://hlinksldjump"/>
            <a:extLst>
              <a:ext uri="{FF2B5EF4-FFF2-40B4-BE49-F238E27FC236}">
                <a16:creationId xmlns:a16="http://schemas.microsoft.com/office/drawing/2014/main" id="{427D2695-3F21-49A4-94AA-3B633607E0A3}"/>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354389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412995"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　　據父親回憶，那回羅中將嫁女兒，「健樂園」與「新愛群」都想接下這筆生意，結果羅中將賣曾先生一個面子，點的是曾先生排的席，有百桌之餘，這在當時算是樁大生意，而羅中將又是同鄉名人，</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第七段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P.22</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7" name="文本框 328">
            <a:hlinkClick r:id="rId4" action="ppaction://hlinksldjump"/>
            <a:extLst>
              <a:ext uri="{FF2B5EF4-FFF2-40B4-BE49-F238E27FC236}">
                <a16:creationId xmlns:a16="http://schemas.microsoft.com/office/drawing/2014/main" id="{0BDDEBFC-10B5-48BD-8451-A838A80EA5C0}"/>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18" name="文本框 328">
            <a:hlinkClick r:id="rId5" action="ppaction://hlinksldjump"/>
            <a:extLst>
              <a:ext uri="{FF2B5EF4-FFF2-40B4-BE49-F238E27FC236}">
                <a16:creationId xmlns:a16="http://schemas.microsoft.com/office/drawing/2014/main" id="{00BFA402-3BEC-4425-8280-38A6BE2CD147}"/>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pic>
        <p:nvPicPr>
          <p:cNvPr id="19" name="圖片 18">
            <a:hlinkClick r:id="rId6" action="ppaction://hlinksldjump"/>
            <a:extLst>
              <a:ext uri="{FF2B5EF4-FFF2-40B4-BE49-F238E27FC236}">
                <a16:creationId xmlns:a16="http://schemas.microsoft.com/office/drawing/2014/main" id="{175172DD-4220-429D-8529-D58866B98BD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21842" y="983162"/>
            <a:ext cx="628598" cy="648000"/>
          </a:xfrm>
          <a:prstGeom prst="rect">
            <a:avLst/>
          </a:prstGeom>
        </p:spPr>
      </p:pic>
    </p:spTree>
    <p:extLst>
      <p:ext uri="{BB962C8B-B14F-4D97-AF65-F5344CB8AC3E}">
        <p14:creationId xmlns:p14="http://schemas.microsoft.com/office/powerpoint/2010/main" val="2728420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955800"/>
            <a:ext cx="8412995" cy="3699090"/>
          </a:xfrm>
          <a:prstGeom prst="rect">
            <a:avLst/>
          </a:prstGeom>
        </p:spPr>
        <p:txBody>
          <a:bodyPr wrap="square">
            <a:spAutoFit/>
          </a:bodyPr>
          <a:lstStyle/>
          <a:p>
            <a:pPr algn="just">
              <a:lnSpc>
                <a:spcPct val="150000"/>
              </a:lnSpc>
            </a:pPr>
            <a:r>
              <a:rPr lang="zh-TW" altLang="en-US" sz="3200" dirty="0">
                <a:latin typeface="標楷體" panose="03000509000000000000" pitchFamily="65" charset="-120"/>
                <a:ea typeface="標楷體" panose="03000509000000000000" pitchFamily="65" charset="-120"/>
              </a:rPr>
              <a:t>父親與趙胖子摩拳擦掌準備了一番，但曾先生當晚卻不見人影，一陣雞飛狗跳，本來父親要退羅中將的錢，但趙胖子硬說不可，一來沒有大廚排席的酒筵對羅中將面子上不好看，二來這筆錢數目實在不小，</a:t>
            </a:r>
          </a:p>
        </p:txBody>
      </p:sp>
      <p:sp>
        <p:nvSpPr>
          <p:cNvPr id="8" name="箭號: 向右 5">
            <a:hlinkClick r:id="rId2" action="ppaction://hlinksldjump"/>
            <a:extLst>
              <a:ext uri="{FF2B5EF4-FFF2-40B4-BE49-F238E27FC236}">
                <a16:creationId xmlns:a16="http://schemas.microsoft.com/office/drawing/2014/main" id="{4E6B25C9-8E94-45BE-BF01-6723461102C1}"/>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6">
            <a:hlinkClick r:id="rId3" action="ppaction://hlinksldjump"/>
            <a:extLst>
              <a:ext uri="{FF2B5EF4-FFF2-40B4-BE49-F238E27FC236}">
                <a16:creationId xmlns:a16="http://schemas.microsoft.com/office/drawing/2014/main" id="{A9906B70-7001-43AF-BC55-14DD484E07EE}"/>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第七段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858B5E5D-7A95-4028-8B2F-B29EBB6E6413}"/>
              </a:ext>
            </a:extLst>
          </p:cNvPr>
          <p:cNvGrpSpPr/>
          <p:nvPr/>
        </p:nvGrpSpPr>
        <p:grpSpPr>
          <a:xfrm>
            <a:off x="3656056" y="1706217"/>
            <a:ext cx="2650389" cy="648000"/>
            <a:chOff x="276163" y="4543409"/>
            <a:chExt cx="2650389" cy="648000"/>
          </a:xfrm>
        </p:grpSpPr>
        <p:pic>
          <p:nvPicPr>
            <p:cNvPr id="12" name="圖片 11">
              <a:extLst>
                <a:ext uri="{FF2B5EF4-FFF2-40B4-BE49-F238E27FC236}">
                  <a16:creationId xmlns:a16="http://schemas.microsoft.com/office/drawing/2014/main" id="{854942B4-0CC4-48F1-BDFA-A90ACB2A68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67462" y="4543409"/>
              <a:ext cx="159090" cy="648000"/>
            </a:xfrm>
            <a:prstGeom prst="rect">
              <a:avLst/>
            </a:prstGeom>
          </p:spPr>
        </p:pic>
        <p:pic>
          <p:nvPicPr>
            <p:cNvPr id="13" name="圖片 12">
              <a:extLst>
                <a:ext uri="{FF2B5EF4-FFF2-40B4-BE49-F238E27FC236}">
                  <a16:creationId xmlns:a16="http://schemas.microsoft.com/office/drawing/2014/main" id="{05E6C284-A652-4A83-8E82-2CE7E0C0F4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6163" y="4543409"/>
              <a:ext cx="659640" cy="648000"/>
            </a:xfrm>
            <a:prstGeom prst="rect">
              <a:avLst/>
            </a:prstGeom>
          </p:spPr>
        </p:pic>
      </p:grpSp>
      <p:sp>
        <p:nvSpPr>
          <p:cNvPr id="14" name="文字方塊 48">
            <a:extLst>
              <a:ext uri="{FF2B5EF4-FFF2-40B4-BE49-F238E27FC236}">
                <a16:creationId xmlns:a16="http://schemas.microsoft.com/office/drawing/2014/main" id="{3CEC7676-DA48-49C0-85B5-384A7218B484}"/>
              </a:ext>
            </a:extLst>
          </p:cNvPr>
          <p:cNvSpPr txBox="1">
            <a:spLocks noChangeArrowheads="1"/>
          </p:cNvSpPr>
          <p:nvPr/>
        </p:nvSpPr>
        <p:spPr bwMode="auto">
          <a:xfrm>
            <a:off x="4321783" y="1682389"/>
            <a:ext cx="6596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借喻</a:t>
            </a:r>
          </a:p>
        </p:txBody>
      </p:sp>
      <p:sp>
        <p:nvSpPr>
          <p:cNvPr id="15" name="文字方塊 14">
            <a:extLst>
              <a:ext uri="{FF2B5EF4-FFF2-40B4-BE49-F238E27FC236}">
                <a16:creationId xmlns:a16="http://schemas.microsoft.com/office/drawing/2014/main" id="{F20EE93E-2B4D-43D1-8A35-E42C32E84328}"/>
              </a:ext>
            </a:extLst>
          </p:cNvPr>
          <p:cNvSpPr txBox="1">
            <a:spLocks noChangeArrowheads="1"/>
          </p:cNvSpPr>
          <p:nvPr/>
        </p:nvSpPr>
        <p:spPr bwMode="auto">
          <a:xfrm>
            <a:off x="3656056" y="3013684"/>
            <a:ext cx="5077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比喻因為找不到曾先生而引起的混亂</a:t>
            </a:r>
          </a:p>
        </p:txBody>
      </p:sp>
      <p:cxnSp>
        <p:nvCxnSpPr>
          <p:cNvPr id="16" name="直線接點 15">
            <a:extLst>
              <a:ext uri="{FF2B5EF4-FFF2-40B4-BE49-F238E27FC236}">
                <a16:creationId xmlns:a16="http://schemas.microsoft.com/office/drawing/2014/main" id="{24D6C0DE-FD02-43A7-9127-D2CC1DFB092C}"/>
              </a:ext>
            </a:extLst>
          </p:cNvPr>
          <p:cNvCxnSpPr>
            <a:cxnSpLocks/>
          </p:cNvCxnSpPr>
          <p:nvPr/>
        </p:nvCxnSpPr>
        <p:spPr>
          <a:xfrm>
            <a:off x="3742483" y="2359694"/>
            <a:ext cx="2477529"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9" name="圖片 18">
            <a:extLst>
              <a:ext uri="{FF2B5EF4-FFF2-40B4-BE49-F238E27FC236}">
                <a16:creationId xmlns:a16="http://schemas.microsoft.com/office/drawing/2014/main" id="{46898176-0968-43FA-AA5B-B8164B4F616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42483" y="2404610"/>
            <a:ext cx="609550" cy="298679"/>
          </a:xfrm>
          <a:prstGeom prst="rect">
            <a:avLst/>
          </a:prstGeom>
        </p:spPr>
      </p:pic>
      <p:sp>
        <p:nvSpPr>
          <p:cNvPr id="3" name="矩形 2">
            <a:extLst>
              <a:ext uri="{FF2B5EF4-FFF2-40B4-BE49-F238E27FC236}">
                <a16:creationId xmlns:a16="http://schemas.microsoft.com/office/drawing/2014/main" id="{B41A18DC-84A3-4636-ABA6-429E2B3EE524}"/>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P.22</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4" name="文本框 328">
            <a:hlinkClick r:id="rId7" action="ppaction://hlinksldjump"/>
            <a:extLst>
              <a:ext uri="{FF2B5EF4-FFF2-40B4-BE49-F238E27FC236}">
                <a16:creationId xmlns:a16="http://schemas.microsoft.com/office/drawing/2014/main" id="{094EBF03-A9A6-481A-9724-5C42D3440EE4}"/>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5" name="文本框 328">
            <a:hlinkClick r:id="rId8" action="ppaction://hlinksldjump"/>
            <a:extLst>
              <a:ext uri="{FF2B5EF4-FFF2-40B4-BE49-F238E27FC236}">
                <a16:creationId xmlns:a16="http://schemas.microsoft.com/office/drawing/2014/main" id="{BC424EE7-1F6E-42CA-A8DD-69A7200B9A31}"/>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2788113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5"/>
                                        </p:tgtEl>
                                      </p:cBhvr>
                                    </p:animEffect>
                                    <p:set>
                                      <p:cBhvr>
                                        <p:cTn id="18" dur="1" fill="hold">
                                          <p:stCondLst>
                                            <p:cond delay="2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50"/>
                                        <p:tgtEl>
                                          <p:spTgt spid="14"/>
                                        </p:tgtEl>
                                      </p:cBhvr>
                                    </p:animEffect>
                                    <p:set>
                                      <p:cBhvr>
                                        <p:cTn id="29" dur="1" fill="hold">
                                          <p:stCondLst>
                                            <p:cond delay="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p:bldP spid="14" grpId="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a:extLst>
              <a:ext uri="{FF2B5EF4-FFF2-40B4-BE49-F238E27FC236}">
                <a16:creationId xmlns:a16="http://schemas.microsoft.com/office/drawing/2014/main" id="{CBB5893A-E57C-41A4-9AF1-7CAE741876DB}"/>
              </a:ext>
            </a:extLst>
          </p:cNvPr>
          <p:cNvGraphicFramePr>
            <a:graphicFrameLocks noGrp="1"/>
          </p:cNvGraphicFramePr>
          <p:nvPr>
            <p:extLst>
              <p:ext uri="{D42A27DB-BD31-4B8C-83A1-F6EECF244321}">
                <p14:modId xmlns:p14="http://schemas.microsoft.com/office/powerpoint/2010/main" val="4082997557"/>
              </p:ext>
            </p:extLst>
          </p:nvPr>
        </p:nvGraphicFramePr>
        <p:xfrm>
          <a:off x="479414" y="1134330"/>
          <a:ext cx="8049543" cy="3886704"/>
        </p:xfrm>
        <a:graphic>
          <a:graphicData uri="http://schemas.openxmlformats.org/drawingml/2006/table">
            <a:tbl>
              <a:tblPr firstRow="1" bandRow="1">
                <a:tableStyleId>{69CF1AB2-1976-4502-BF36-3FF5EA218861}</a:tableStyleId>
              </a:tblPr>
              <a:tblGrid>
                <a:gridCol w="1440000">
                  <a:extLst>
                    <a:ext uri="{9D8B030D-6E8A-4147-A177-3AD203B41FA5}">
                      <a16:colId xmlns:a16="http://schemas.microsoft.com/office/drawing/2014/main" val="738966601"/>
                    </a:ext>
                  </a:extLst>
                </a:gridCol>
                <a:gridCol w="4045354">
                  <a:extLst>
                    <a:ext uri="{9D8B030D-6E8A-4147-A177-3AD203B41FA5}">
                      <a16:colId xmlns:a16="http://schemas.microsoft.com/office/drawing/2014/main" val="941011807"/>
                    </a:ext>
                  </a:extLst>
                </a:gridCol>
                <a:gridCol w="2564189">
                  <a:extLst>
                    <a:ext uri="{9D8B030D-6E8A-4147-A177-3AD203B41FA5}">
                      <a16:colId xmlns:a16="http://schemas.microsoft.com/office/drawing/2014/main" val="175084403"/>
                    </a:ext>
                  </a:extLst>
                </a:gridCol>
              </a:tblGrid>
              <a:tr h="540000">
                <a:tc>
                  <a:txBody>
                    <a:bodyPr/>
                    <a:lstStyle/>
                    <a:p>
                      <a:pPr algn="ctr"/>
                      <a:r>
                        <a:rPr lang="zh-TW" altLang="en-US" sz="2800" kern="1200" dirty="0">
                          <a:solidFill>
                            <a:srgbClr val="663300"/>
                          </a:solidFill>
                          <a:latin typeface="微軟正黑體" panose="020B0604030504040204" pitchFamily="34" charset="-120"/>
                          <a:ea typeface="微軟正黑體" panose="020B0604030504040204" pitchFamily="34" charset="-120"/>
                          <a:cs typeface="+mn-cs"/>
                        </a:rPr>
                        <a:t>滋　味</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2800" kern="1200" dirty="0">
                          <a:solidFill>
                            <a:srgbClr val="663300"/>
                          </a:solidFill>
                          <a:latin typeface="微軟正黑體" panose="020B0604030504040204" pitchFamily="34" charset="-120"/>
                          <a:ea typeface="微軟正黑體" panose="020B0604030504040204" pitchFamily="34" charset="-120"/>
                          <a:cs typeface="+mn-cs"/>
                        </a:rPr>
                        <a:t>內</a:t>
                      </a:r>
                      <a:r>
                        <a:rPr lang="zh-TW" altLang="en-US" sz="2800" kern="1200" dirty="0">
                          <a:solidFill>
                            <a:srgbClr val="663300"/>
                          </a:solidFill>
                          <a:latin typeface="微軟正黑體" panose="020B0604030504040204" pitchFamily="34" charset="-120"/>
                          <a:ea typeface="微軟正黑體" panose="020B0604030504040204" pitchFamily="34" charset="-120"/>
                          <a:cs typeface="+mn-cs"/>
                        </a:rPr>
                        <a:t>　</a:t>
                      </a:r>
                      <a:r>
                        <a:rPr lang="zh-CN" altLang="en-US" sz="2800" kern="1200" dirty="0">
                          <a:solidFill>
                            <a:srgbClr val="663300"/>
                          </a:solidFill>
                          <a:latin typeface="微軟正黑體" panose="020B0604030504040204" pitchFamily="34" charset="-120"/>
                          <a:ea typeface="微軟正黑體" panose="020B0604030504040204" pitchFamily="34" charset="-120"/>
                          <a:cs typeface="+mn-cs"/>
                        </a:rPr>
                        <a:t>容</a:t>
                      </a:r>
                      <a:endParaRPr lang="zh-TW" altLang="en-US" sz="2800" kern="1200" dirty="0">
                        <a:solidFill>
                          <a:srgbClr val="6633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2800" kern="1200" dirty="0">
                          <a:solidFill>
                            <a:srgbClr val="663300"/>
                          </a:solidFill>
                          <a:latin typeface="微軟正黑體" panose="020B0604030504040204" pitchFamily="34" charset="-120"/>
                          <a:ea typeface="微軟正黑體" panose="020B0604030504040204" pitchFamily="34" charset="-120"/>
                          <a:cs typeface="+mn-cs"/>
                        </a:rPr>
                        <a:t>代表作家</a:t>
                      </a:r>
                      <a:endParaRPr lang="zh-TW" altLang="zh-TW" sz="2800" kern="1200" dirty="0">
                        <a:solidFill>
                          <a:srgbClr val="6633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ECE0C6"/>
                    </a:solidFill>
                  </a:tcPr>
                </a:tc>
                <a:extLst>
                  <a:ext uri="{0D108BD9-81ED-4DB2-BD59-A6C34878D82A}">
                    <a16:rowId xmlns:a16="http://schemas.microsoft.com/office/drawing/2014/main" val="2767667463"/>
                  </a:ext>
                </a:extLst>
              </a:tr>
              <a:tr h="921910">
                <a:tc>
                  <a:txBody>
                    <a:bodyPr/>
                    <a:lstStyle/>
                    <a:p>
                      <a:pPr algn="ctr">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懷　舊</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marL="0" marR="0" lvl="0" indent="0" algn="l" defTabSz="685800" rtl="0" eaLnBrk="1" fontAlgn="auto" latinLnBrk="0" hangingPunct="1">
                        <a:lnSpc>
                          <a:spcPct val="120000"/>
                        </a:lnSpc>
                        <a:spcBef>
                          <a:spcPts val="0"/>
                        </a:spcBef>
                        <a:spcAft>
                          <a:spcPts val="0"/>
                        </a:spcAft>
                        <a:buClrTx/>
                        <a:buSzTx/>
                        <a:buFontTx/>
                        <a:buNone/>
                        <a:tabLst/>
                        <a:defRPr/>
                      </a:pP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先</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談</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飲食</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的</a:t>
                      </a:r>
                      <a:r>
                        <a:rPr lang="zh-TW" altLang="en-US" sz="2800" b="1" kern="1200" dirty="0">
                          <a:solidFill>
                            <a:schemeClr val="accent2"/>
                          </a:solidFill>
                          <a:latin typeface="微軟正黑體" panose="020B0604030504040204" pitchFamily="34" charset="-120"/>
                          <a:ea typeface="微軟正黑體" panose="020B0604030504040204" pitchFamily="34" charset="-120"/>
                          <a:cs typeface="+mn-cs"/>
                        </a:rPr>
                        <a:t>歷史典故</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再</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寫</a:t>
                      </a:r>
                      <a:r>
                        <a:rPr lang="zh-TW" altLang="zh-TW" sz="2800" b="1" kern="1200" dirty="0">
                          <a:solidFill>
                            <a:schemeClr val="accent2"/>
                          </a:solidFill>
                          <a:latin typeface="微軟正黑體" panose="020B0604030504040204" pitchFamily="34" charset="-120"/>
                          <a:ea typeface="微軟正黑體" panose="020B0604030504040204" pitchFamily="34" charset="-120"/>
                          <a:cs typeface="+mn-cs"/>
                        </a:rPr>
                        <a:t>人事</a:t>
                      </a:r>
                      <a:r>
                        <a:rPr lang="zh-TW" altLang="en-US" sz="2800" b="1" kern="1200" dirty="0">
                          <a:solidFill>
                            <a:schemeClr val="accent2"/>
                          </a:solidFill>
                          <a:latin typeface="微軟正黑體" panose="020B0604030504040204" pitchFamily="34" charset="-120"/>
                          <a:ea typeface="微軟正黑體" panose="020B0604030504040204" pitchFamily="34" charset="-120"/>
                          <a:cs typeface="+mn-cs"/>
                        </a:rPr>
                        <a:t>回憶</a:t>
                      </a:r>
                      <a:r>
                        <a:rPr lang="zh-TW" altLang="en-US" sz="2800" b="0" kern="1200" dirty="0">
                          <a:solidFill>
                            <a:schemeClr val="tx1"/>
                          </a:solidFill>
                          <a:latin typeface="微軟正黑體" panose="020B0604030504040204" pitchFamily="34" charset="-120"/>
                          <a:ea typeface="微軟正黑體" panose="020B0604030504040204" pitchFamily="34" charset="-120"/>
                          <a:cs typeface="+mn-cs"/>
                        </a:rPr>
                        <a:t>。</a:t>
                      </a: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梁實秋</a:t>
                      </a:r>
                      <a:endParaRPr lang="en-US" altLang="zh-TW" sz="280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ctr" defTabSz="685800" rtl="0" eaLnBrk="1" fontAlgn="auto" latinLnBrk="0" hangingPunct="1">
                        <a:lnSpc>
                          <a:spcPct val="120000"/>
                        </a:lnSpc>
                        <a:spcBef>
                          <a:spcPts val="0"/>
                        </a:spcBef>
                        <a:spcAft>
                          <a:spcPts val="0"/>
                        </a:spcAft>
                        <a:buClrTx/>
                        <a:buSzTx/>
                        <a:buFontTx/>
                        <a:buNone/>
                        <a:tabLst/>
                        <a:defRPr/>
                      </a:pP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林文月</a:t>
                      </a: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extLst>
                  <a:ext uri="{0D108BD9-81ED-4DB2-BD59-A6C34878D82A}">
                    <a16:rowId xmlns:a16="http://schemas.microsoft.com/office/drawing/2014/main" val="3796546826"/>
                  </a:ext>
                </a:extLst>
              </a:tr>
              <a:tr h="921910">
                <a:tc>
                  <a:txBody>
                    <a:bodyPr/>
                    <a:lstStyle/>
                    <a:p>
                      <a:pPr marL="0" algn="ctr" defTabSz="685800" rtl="0" eaLnBrk="1" latinLnBrk="0" hangingPunct="1">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美　感</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algn="l">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寫出</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飲食的</a:t>
                      </a:r>
                      <a:r>
                        <a:rPr lang="zh-TW" altLang="zh-TW" sz="2800" b="1" kern="1200" dirty="0">
                          <a:solidFill>
                            <a:schemeClr val="accent2"/>
                          </a:solidFill>
                          <a:latin typeface="微軟正黑體" panose="020B0604030504040204" pitchFamily="34" charset="-120"/>
                          <a:ea typeface="微軟正黑體" panose="020B0604030504040204" pitchFamily="34" charset="-120"/>
                          <a:cs typeface="+mn-cs"/>
                        </a:rPr>
                        <a:t>藝術美感</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帶領讀者</a:t>
                      </a:r>
                      <a:r>
                        <a:rPr lang="zh-TW" altLang="zh-TW" sz="2800" b="1" kern="1200" dirty="0">
                          <a:solidFill>
                            <a:schemeClr val="accent2"/>
                          </a:solidFill>
                          <a:latin typeface="微軟正黑體" panose="020B0604030504040204" pitchFamily="34" charset="-120"/>
                          <a:ea typeface="微軟正黑體" panose="020B0604030504040204" pitchFamily="34" charset="-120"/>
                          <a:cs typeface="+mn-cs"/>
                        </a:rPr>
                        <a:t>品味生活</a:t>
                      </a:r>
                      <a:r>
                        <a:rPr lang="zh-TW" altLang="en-US" sz="2800" b="1" kern="1200" dirty="0">
                          <a:solidFill>
                            <a:schemeClr val="accent2"/>
                          </a:solidFill>
                          <a:latin typeface="微軟正黑體" panose="020B0604030504040204" pitchFamily="34" charset="-120"/>
                          <a:ea typeface="微軟正黑體" panose="020B0604030504040204" pitchFamily="34" charset="-120"/>
                          <a:cs typeface="+mn-cs"/>
                        </a:rPr>
                        <a:t>。</a:t>
                      </a: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algn="ctr">
                        <a:lnSpc>
                          <a:spcPct val="120000"/>
                        </a:lnSpc>
                      </a:pP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舒國治</a:t>
                      </a:r>
                      <a:endParaRPr lang="en-US" altLang="zh-TW" sz="2800" kern="1200" dirty="0">
                        <a:solidFill>
                          <a:schemeClr val="tx1"/>
                        </a:solidFill>
                        <a:latin typeface="微軟正黑體" panose="020B0604030504040204" pitchFamily="34" charset="-120"/>
                        <a:ea typeface="微軟正黑體" panose="020B0604030504040204" pitchFamily="34" charset="-120"/>
                        <a:cs typeface="+mn-cs"/>
                      </a:endParaRPr>
                    </a:p>
                    <a:p>
                      <a:pPr algn="ctr">
                        <a:lnSpc>
                          <a:spcPct val="120000"/>
                        </a:lnSpc>
                      </a:pP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焦</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　</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桐 </a:t>
                      </a:r>
                      <a:endParaRPr lang="zh-TW" altLang="en-US" sz="2800" kern="1200" dirty="0">
                        <a:solidFill>
                          <a:schemeClr val="tx1"/>
                        </a:solidFill>
                        <a:latin typeface="微軟正黑體" panose="020B0604030504040204" pitchFamily="34" charset="-120"/>
                        <a:ea typeface="微軟正黑體" panose="020B0604030504040204" pitchFamily="34" charset="-120"/>
                        <a:cs typeface="+mn-cs"/>
                      </a:endParaRP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extLst>
                  <a:ext uri="{0D108BD9-81ED-4DB2-BD59-A6C34878D82A}">
                    <a16:rowId xmlns:a16="http://schemas.microsoft.com/office/drawing/2014/main" val="3642637892"/>
                  </a:ext>
                </a:extLst>
              </a:tr>
              <a:tr h="921910">
                <a:tc>
                  <a:txBody>
                    <a:bodyPr/>
                    <a:lstStyle/>
                    <a:p>
                      <a:pPr marL="0" algn="ctr" defTabSz="685800" rtl="0" eaLnBrk="1" latinLnBrk="0" hangingPunct="1">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地　方</a:t>
                      </a:r>
                    </a:p>
                  </a:txBody>
                  <a:tcPr anchor="ct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algn="l">
                        <a:lnSpc>
                          <a:spcPct val="120000"/>
                        </a:lnSpc>
                      </a:pP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書寫</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具有</a:t>
                      </a:r>
                      <a:r>
                        <a:rPr lang="zh-TW" altLang="zh-TW" sz="2800" b="1" kern="1200" dirty="0">
                          <a:solidFill>
                            <a:schemeClr val="accent2"/>
                          </a:solidFill>
                          <a:latin typeface="微軟正黑體" panose="020B0604030504040204" pitchFamily="34" charset="-120"/>
                          <a:ea typeface="微軟正黑體" panose="020B0604030504040204" pitchFamily="34" charset="-120"/>
                          <a:cs typeface="+mn-cs"/>
                        </a:rPr>
                        <a:t>地方性的飲食</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，凸顯出</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當地</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風土民</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情。</a:t>
                      </a:r>
                      <a:endParaRPr lang="en-US" altLang="zh-TW" sz="2800" kern="1200" dirty="0">
                        <a:solidFill>
                          <a:schemeClr val="tx1"/>
                        </a:solidFill>
                        <a:latin typeface="微軟正黑體" panose="020B0604030504040204" pitchFamily="34" charset="-120"/>
                        <a:ea typeface="微軟正黑體" panose="020B0604030504040204" pitchFamily="34" charset="-120"/>
                        <a:cs typeface="+mn-cs"/>
                      </a:endParaRP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tc>
                  <a:txBody>
                    <a:bodyPr/>
                    <a:lstStyle/>
                    <a:p>
                      <a:pPr algn="ctr">
                        <a:lnSpc>
                          <a:spcPct val="120000"/>
                        </a:lnSpc>
                      </a:pP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李</a:t>
                      </a:r>
                      <a:r>
                        <a:rPr lang="zh-TW" altLang="en-US" sz="2800" kern="1200" dirty="0">
                          <a:solidFill>
                            <a:schemeClr val="tx1"/>
                          </a:solidFill>
                          <a:latin typeface="微軟正黑體" panose="020B0604030504040204" pitchFamily="34" charset="-120"/>
                          <a:ea typeface="微軟正黑體" panose="020B0604030504040204" pitchFamily="34" charset="-120"/>
                          <a:cs typeface="+mn-cs"/>
                        </a:rPr>
                        <a:t>　</a:t>
                      </a: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潼</a:t>
                      </a:r>
                      <a:endParaRPr lang="en-US" altLang="zh-TW" sz="2800" kern="1200" dirty="0">
                        <a:solidFill>
                          <a:schemeClr val="tx1"/>
                        </a:solidFill>
                        <a:latin typeface="微軟正黑體" panose="020B0604030504040204" pitchFamily="34" charset="-120"/>
                        <a:ea typeface="微軟正黑體" panose="020B0604030504040204" pitchFamily="34" charset="-120"/>
                        <a:cs typeface="+mn-cs"/>
                      </a:endParaRPr>
                    </a:p>
                    <a:p>
                      <a:pPr algn="ctr">
                        <a:lnSpc>
                          <a:spcPct val="120000"/>
                        </a:lnSpc>
                      </a:pPr>
                      <a:r>
                        <a:rPr lang="zh-TW" altLang="zh-TW" sz="2800" kern="1200" dirty="0">
                          <a:solidFill>
                            <a:schemeClr val="tx1"/>
                          </a:solidFill>
                          <a:latin typeface="微軟正黑體" panose="020B0604030504040204" pitchFamily="34" charset="-120"/>
                          <a:ea typeface="微軟正黑體" panose="020B0604030504040204" pitchFamily="34" charset="-120"/>
                          <a:cs typeface="+mn-cs"/>
                        </a:rPr>
                        <a:t>唐魯孫</a:t>
                      </a:r>
                      <a:endParaRPr lang="zh-TW" altLang="en-US" sz="2800" kern="1200" dirty="0">
                        <a:solidFill>
                          <a:schemeClr val="tx1"/>
                        </a:solidFill>
                        <a:latin typeface="微軟正黑體" panose="020B0604030504040204" pitchFamily="34" charset="-120"/>
                        <a:ea typeface="微軟正黑體" panose="020B0604030504040204" pitchFamily="34" charset="-120"/>
                        <a:cs typeface="+mn-cs"/>
                      </a:endParaRPr>
                    </a:p>
                  </a:txBody>
                  <a:tcPr>
                    <a:lnL w="12700" cap="flat" cmpd="sng" algn="ctr">
                      <a:solidFill>
                        <a:srgbClr val="DBC491"/>
                      </a:solidFill>
                      <a:prstDash val="solid"/>
                      <a:round/>
                      <a:headEnd type="none" w="med" len="med"/>
                      <a:tailEnd type="none" w="med" len="med"/>
                    </a:lnL>
                    <a:lnR w="12700" cap="flat" cmpd="sng" algn="ctr">
                      <a:solidFill>
                        <a:srgbClr val="DBC491"/>
                      </a:solidFill>
                      <a:prstDash val="solid"/>
                      <a:round/>
                      <a:headEnd type="none" w="med" len="med"/>
                      <a:tailEnd type="none" w="med" len="med"/>
                    </a:lnR>
                    <a:lnT w="12700" cap="flat" cmpd="sng" algn="ctr">
                      <a:solidFill>
                        <a:srgbClr val="DBC491"/>
                      </a:solidFill>
                      <a:prstDash val="solid"/>
                      <a:round/>
                      <a:headEnd type="none" w="med" len="med"/>
                      <a:tailEnd type="none" w="med" len="med"/>
                    </a:lnT>
                    <a:lnB w="12700" cap="flat" cmpd="sng" algn="ctr">
                      <a:solidFill>
                        <a:srgbClr val="DBC491"/>
                      </a:solidFill>
                      <a:prstDash val="solid"/>
                      <a:round/>
                      <a:headEnd type="none" w="med" len="med"/>
                      <a:tailEnd type="none" w="med" len="med"/>
                    </a:lnB>
                    <a:solidFill>
                      <a:srgbClr val="F8F5ED"/>
                    </a:solidFill>
                  </a:tcPr>
                </a:tc>
                <a:extLst>
                  <a:ext uri="{0D108BD9-81ED-4DB2-BD59-A6C34878D82A}">
                    <a16:rowId xmlns:a16="http://schemas.microsoft.com/office/drawing/2014/main" val="78826354"/>
                  </a:ext>
                </a:extLst>
              </a:tr>
            </a:tbl>
          </a:graphicData>
        </a:graphic>
      </p:graphicFrame>
      <p:sp>
        <p:nvSpPr>
          <p:cNvPr id="6" name="TextBox 6">
            <a:extLst>
              <a:ext uri="{FF2B5EF4-FFF2-40B4-BE49-F238E27FC236}">
                <a16:creationId xmlns:a16="http://schemas.microsoft.com/office/drawing/2014/main" id="{D9A73E71-1076-48BA-BEC6-3C5F5AB0AA8A}"/>
              </a:ext>
            </a:extLst>
          </p:cNvPr>
          <p:cNvSpPr txBox="1"/>
          <p:nvPr/>
        </p:nvSpPr>
        <p:spPr>
          <a:xfrm>
            <a:off x="351698" y="391708"/>
            <a:ext cx="8182702"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文體介紹：飲食文學</a:t>
            </a:r>
            <a:r>
              <a:rPr lang="en-US" altLang="zh-TW" sz="3200" b="1" spc="400" dirty="0">
                <a:solidFill>
                  <a:srgbClr val="231815"/>
                </a:solidFill>
                <a:latin typeface="微軟正黑體" panose="020B0604030504040204" pitchFamily="34" charset="-120"/>
                <a:ea typeface="微軟正黑體" panose="020B0604030504040204" pitchFamily="34" charset="-120"/>
              </a:rPr>
              <a:t>5</a:t>
            </a:r>
            <a:r>
              <a:rPr lang="zh-TW" altLang="en-US" sz="3200" b="1" spc="400" dirty="0">
                <a:solidFill>
                  <a:srgbClr val="231815"/>
                </a:solidFill>
                <a:latin typeface="微軟正黑體" panose="020B0604030504040204" pitchFamily="34" charset="-120"/>
                <a:ea typeface="微軟正黑體" panose="020B0604030504040204" pitchFamily="34" charset="-120"/>
              </a:rPr>
              <a:t>種滋味（種類）</a:t>
            </a:r>
          </a:p>
        </p:txBody>
      </p:sp>
      <p:pic>
        <p:nvPicPr>
          <p:cNvPr id="21" name="圖片 20" descr="一張含有 鋼琴, 桌 的圖片&#10;&#10;自動產生的描述">
            <a:extLst>
              <a:ext uri="{FF2B5EF4-FFF2-40B4-BE49-F238E27FC236}">
                <a16:creationId xmlns:a16="http://schemas.microsoft.com/office/drawing/2014/main" id="{F73CC1F0-ADFB-4BCF-8D4E-1E4BF17D6E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57526" y="4407763"/>
            <a:ext cx="607813" cy="702129"/>
          </a:xfrm>
          <a:prstGeom prst="rect">
            <a:avLst/>
          </a:prstGeom>
        </p:spPr>
      </p:pic>
      <p:sp>
        <p:nvSpPr>
          <p:cNvPr id="14" name="箭號: 向右 5">
            <a:hlinkClick r:id="rId3" action="ppaction://hlinksldjump"/>
            <a:extLst>
              <a:ext uri="{FF2B5EF4-FFF2-40B4-BE49-F238E27FC236}">
                <a16:creationId xmlns:a16="http://schemas.microsoft.com/office/drawing/2014/main" id="{5927816D-358B-46EA-AA4F-0FBD7A2DC3BE}"/>
              </a:ext>
            </a:extLst>
          </p:cNvPr>
          <p:cNvSpPr/>
          <p:nvPr/>
        </p:nvSpPr>
        <p:spPr>
          <a:xfrm>
            <a:off x="8586753" y="4499428"/>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6">
            <a:hlinkClick r:id="rId4" action="ppaction://hlinksldjump"/>
            <a:extLst>
              <a:ext uri="{FF2B5EF4-FFF2-40B4-BE49-F238E27FC236}">
                <a16:creationId xmlns:a16="http://schemas.microsoft.com/office/drawing/2014/main" id="{8A4D2F5F-235D-4439-B878-D019EAB73511}"/>
              </a:ext>
            </a:extLst>
          </p:cNvPr>
          <p:cNvSpPr/>
          <p:nvPr/>
        </p:nvSpPr>
        <p:spPr>
          <a:xfrm flipH="1">
            <a:off x="8144385" y="4499428"/>
            <a:ext cx="289700" cy="285562"/>
          </a:xfrm>
          <a:prstGeom prst="rightArrow">
            <a:avLst/>
          </a:prstGeom>
          <a:solidFill>
            <a:srgbClr val="C6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83883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783928"/>
            <a:ext cx="8717795"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對當時已是危機重重的「健樂園」來說是救命仙丹，趙胖子發誓一定好好做，不會有差池。</a:t>
            </a:r>
            <a:br>
              <a:rPr lang="zh-TW" altLang="en-US" sz="3200" dirty="0">
                <a:latin typeface="標楷體" panose="03000509000000000000" pitchFamily="65" charset="-120"/>
                <a:ea typeface="標楷體" panose="03000509000000000000" pitchFamily="65" charset="-120"/>
              </a:rPr>
            </a:br>
            <a:r>
              <a:rPr lang="zh-TW" altLang="en-US" sz="3200" dirty="0">
                <a:latin typeface="標楷體" panose="03000509000000000000" pitchFamily="65" charset="-120"/>
                <a:ea typeface="標楷體" panose="03000509000000000000" pitchFamily="65" charset="-120"/>
              </a:rPr>
              <a:t>　　這趙胖子莫看他一臉肥相，如彌勒轉世，論廚藝卻是博大精深，他縱橫廚界也有二三十年，</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第七段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箭號: 向右 5">
            <a:hlinkClick r:id="rId3"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4"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hlinkClick r:id="rId5" action="ppaction://hlinksldjump"/>
            <a:extLst>
              <a:ext uri="{FF2B5EF4-FFF2-40B4-BE49-F238E27FC236}">
                <a16:creationId xmlns:a16="http://schemas.microsoft.com/office/drawing/2014/main" id="{7BD5A5B5-857B-4722-8C05-2E7AD26FFD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14547" y="1944069"/>
            <a:ext cx="128048" cy="648000"/>
          </a:xfrm>
          <a:prstGeom prst="rect">
            <a:avLst/>
          </a:prstGeom>
        </p:spPr>
      </p:pic>
      <p:sp>
        <p:nvSpPr>
          <p:cNvPr id="18" name="文字方塊 48">
            <a:extLst>
              <a:ext uri="{FF2B5EF4-FFF2-40B4-BE49-F238E27FC236}">
                <a16:creationId xmlns:a16="http://schemas.microsoft.com/office/drawing/2014/main" id="{91D4511E-D309-47F4-B7AE-9D16732B886C}"/>
              </a:ext>
            </a:extLst>
          </p:cNvPr>
          <p:cNvSpPr txBox="1">
            <a:spLocks noChangeArrowheads="1"/>
          </p:cNvSpPr>
          <p:nvPr/>
        </p:nvSpPr>
        <p:spPr bwMode="auto">
          <a:xfrm>
            <a:off x="1876609" y="2908770"/>
            <a:ext cx="5685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明喻</a:t>
            </a:r>
          </a:p>
        </p:txBody>
      </p:sp>
      <p:grpSp>
        <p:nvGrpSpPr>
          <p:cNvPr id="19" name="群組 18">
            <a:extLst>
              <a:ext uri="{FF2B5EF4-FFF2-40B4-BE49-F238E27FC236}">
                <a16:creationId xmlns:a16="http://schemas.microsoft.com/office/drawing/2014/main" id="{4F8E7867-21DB-4E78-9777-F2AF1E08ACA5}"/>
              </a:ext>
            </a:extLst>
          </p:cNvPr>
          <p:cNvGrpSpPr/>
          <p:nvPr/>
        </p:nvGrpSpPr>
        <p:grpSpPr>
          <a:xfrm>
            <a:off x="1218114" y="2931957"/>
            <a:ext cx="7017128" cy="651326"/>
            <a:chOff x="283395" y="4241561"/>
            <a:chExt cx="7017128" cy="651326"/>
          </a:xfrm>
        </p:grpSpPr>
        <p:pic>
          <p:nvPicPr>
            <p:cNvPr id="20" name="圖片 19">
              <a:extLst>
                <a:ext uri="{FF2B5EF4-FFF2-40B4-BE49-F238E27FC236}">
                  <a16:creationId xmlns:a16="http://schemas.microsoft.com/office/drawing/2014/main" id="{D3132FB9-7B58-4113-A9E2-125F3BDD589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72475" y="4244887"/>
              <a:ext cx="128048" cy="648000"/>
            </a:xfrm>
            <a:prstGeom prst="rect">
              <a:avLst/>
            </a:prstGeom>
          </p:spPr>
        </p:pic>
        <p:pic>
          <p:nvPicPr>
            <p:cNvPr id="21" name="圖片 20">
              <a:extLst>
                <a:ext uri="{FF2B5EF4-FFF2-40B4-BE49-F238E27FC236}">
                  <a16:creationId xmlns:a16="http://schemas.microsoft.com/office/drawing/2014/main" id="{A55B805D-812E-4D0D-8C4A-5EBCA687CB8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sp>
        <p:nvSpPr>
          <p:cNvPr id="4" name="矩形 3">
            <a:extLst>
              <a:ext uri="{FF2B5EF4-FFF2-40B4-BE49-F238E27FC236}">
                <a16:creationId xmlns:a16="http://schemas.microsoft.com/office/drawing/2014/main" id="{ADD51DA7-A96D-463C-B35C-72717A4DB994}"/>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P.22</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5" name="文本框 328">
            <a:hlinkClick r:id="rId8" action="ppaction://hlinksldjump"/>
            <a:extLst>
              <a:ext uri="{FF2B5EF4-FFF2-40B4-BE49-F238E27FC236}">
                <a16:creationId xmlns:a16="http://schemas.microsoft.com/office/drawing/2014/main" id="{620FA7CA-3629-4607-8A8D-7994B5B5B0E8}"/>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6" name="文本框 328">
            <a:hlinkClick r:id="rId9" action="ppaction://hlinksldjump"/>
            <a:extLst>
              <a:ext uri="{FF2B5EF4-FFF2-40B4-BE49-F238E27FC236}">
                <a16:creationId xmlns:a16="http://schemas.microsoft.com/office/drawing/2014/main" id="{E9D954A0-4935-47D5-8FF4-7CF9EFDBE890}"/>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3242407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8"/>
                                        </p:tgtEl>
                                      </p:cBhvr>
                                    </p:animEffect>
                                    <p:set>
                                      <p:cBhvr>
                                        <p:cTn id="18"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p:bldP spid="18" grpId="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EC7D02-E523-4D34-AABF-B2CDA336CDC9}"/>
              </a:ext>
            </a:extLst>
          </p:cNvPr>
          <p:cNvSpPr/>
          <p:nvPr/>
        </p:nvSpPr>
        <p:spPr>
          <a:xfrm>
            <a:off x="343735" y="555813"/>
            <a:ext cx="8419266" cy="2062103"/>
          </a:xfrm>
          <a:prstGeom prst="rect">
            <a:avLst/>
          </a:prstGeom>
        </p:spPr>
        <p:txBody>
          <a:bodyPr wrap="square">
            <a:spAutoFit/>
          </a:bodyPr>
          <a:lstStyle/>
          <a:p>
            <a:r>
              <a:rPr lang="zh-TW" altLang="en-US" sz="3200" dirty="0">
                <a:latin typeface="標楷體" panose="03000509000000000000" pitchFamily="65" charset="-120"/>
                <a:ea typeface="標楷體" panose="03000509000000000000" pitchFamily="65" charset="-120"/>
              </a:rPr>
              <a:t>據父親回憶，那回羅中將嫁女兒，「健樂園」與「新愛群」都想接下這筆生意</a:t>
            </a:r>
            <a:r>
              <a:rPr lang="zh-TW" altLang="en-US" sz="3200" dirty="0" smtClean="0">
                <a:latin typeface="標楷體" panose="03000509000000000000" pitchFamily="65" charset="-120"/>
                <a:ea typeface="標楷體" panose="03000509000000000000" pitchFamily="65" charset="-120"/>
              </a:rPr>
              <a:t>，</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對</a:t>
            </a:r>
            <a:r>
              <a:rPr lang="zh-TW" altLang="en-US" sz="3200" dirty="0">
                <a:latin typeface="標楷體" panose="03000509000000000000" pitchFamily="65" charset="-120"/>
                <a:ea typeface="標楷體" panose="03000509000000000000" pitchFamily="65" charset="-120"/>
              </a:rPr>
              <a:t>當時已是危機重重的「健樂園」來說是救命仙丹，趙胖子發誓一定好好做，不會有</a:t>
            </a:r>
            <a:r>
              <a:rPr lang="zh-TW" altLang="en-US" sz="3200" dirty="0" smtClean="0">
                <a:latin typeface="標楷體" panose="03000509000000000000" pitchFamily="65" charset="-120"/>
                <a:ea typeface="標楷體" panose="03000509000000000000" pitchFamily="65" charset="-120"/>
              </a:rPr>
              <a:t>差池</a:t>
            </a:r>
            <a:endParaRPr lang="zh-TW" altLang="en-US" sz="3200" dirty="0"/>
          </a:p>
        </p:txBody>
      </p:sp>
      <p:sp>
        <p:nvSpPr>
          <p:cNvPr id="3" name="矩形 2">
            <a:extLst>
              <a:ext uri="{FF2B5EF4-FFF2-40B4-BE49-F238E27FC236}">
                <a16:creationId xmlns:a16="http://schemas.microsoft.com/office/drawing/2014/main" id="{8F5C95A9-6A6F-48EE-BDD7-B2226A8E59A1}"/>
              </a:ext>
            </a:extLst>
          </p:cNvPr>
          <p:cNvSpPr/>
          <p:nvPr/>
        </p:nvSpPr>
        <p:spPr>
          <a:xfrm>
            <a:off x="1480808" y="108441"/>
            <a:ext cx="1620957" cy="523220"/>
          </a:xfrm>
          <a:prstGeom prst="rect">
            <a:avLst/>
          </a:prstGeom>
        </p:spPr>
        <p:txBody>
          <a:bodyPr wrap="none">
            <a:spAutoFit/>
          </a:bodyPr>
          <a:lstStyle/>
          <a:p>
            <a:r>
              <a:rPr lang="zh-TW" altLang="en-US" sz="2800" b="1" dirty="0">
                <a:solidFill>
                  <a:srgbClr val="C74932"/>
                </a:solidFill>
                <a:ea typeface="微軟正黑體" panose="020B0604030504040204" pitchFamily="34" charset="-120"/>
              </a:rPr>
              <a:t>追述示現</a:t>
            </a:r>
            <a:endParaRPr lang="zh-TW" altLang="en-US" sz="2800" dirty="0"/>
          </a:p>
        </p:txBody>
      </p:sp>
      <p:grpSp>
        <p:nvGrpSpPr>
          <p:cNvPr id="4" name="群組 3">
            <a:extLst>
              <a:ext uri="{FF2B5EF4-FFF2-40B4-BE49-F238E27FC236}">
                <a16:creationId xmlns:a16="http://schemas.microsoft.com/office/drawing/2014/main" id="{D6EFDD05-38A0-4BD9-985B-3317EDF02735}"/>
              </a:ext>
            </a:extLst>
          </p:cNvPr>
          <p:cNvGrpSpPr/>
          <p:nvPr/>
        </p:nvGrpSpPr>
        <p:grpSpPr>
          <a:xfrm>
            <a:off x="472735" y="153809"/>
            <a:ext cx="1012226" cy="402004"/>
            <a:chOff x="1065632" y="1731532"/>
            <a:chExt cx="707013" cy="280789"/>
          </a:xfrm>
        </p:grpSpPr>
        <p:sp>
          <p:nvSpPr>
            <p:cNvPr id="5" name="等腰三角形 4">
              <a:extLst>
                <a:ext uri="{FF2B5EF4-FFF2-40B4-BE49-F238E27FC236}">
                  <a16:creationId xmlns:a16="http://schemas.microsoft.com/office/drawing/2014/main" id="{04AD589A-23AA-4C3F-988C-00F7805C73B0}"/>
                </a:ext>
              </a:extLst>
            </p:cNvPr>
            <p:cNvSpPr/>
            <p:nvPr/>
          </p:nvSpPr>
          <p:spPr>
            <a:xfrm rot="5400000">
              <a:off x="1575778" y="1815455"/>
              <a:ext cx="280789" cy="112944"/>
            </a:xfrm>
            <a:prstGeom prst="triangle">
              <a:avLst/>
            </a:prstGeom>
            <a:solidFill>
              <a:srgbClr val="C74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本框 328">
              <a:extLst>
                <a:ext uri="{FF2B5EF4-FFF2-40B4-BE49-F238E27FC236}">
                  <a16:creationId xmlns:a16="http://schemas.microsoft.com/office/drawing/2014/main" id="{FC53FE29-CDC1-415B-BDED-91E49AECA4EF}"/>
                </a:ext>
              </a:extLst>
            </p:cNvPr>
            <p:cNvSpPr txBox="1"/>
            <p:nvPr/>
          </p:nvSpPr>
          <p:spPr>
            <a:xfrm>
              <a:off x="1065632" y="1732552"/>
              <a:ext cx="595035" cy="279767"/>
            </a:xfrm>
            <a:prstGeom prst="rect">
              <a:avLst/>
            </a:prstGeom>
            <a:solidFill>
              <a:srgbClr val="C74932"/>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2400" kern="0" dirty="0">
                  <a:solidFill>
                    <a:schemeClr val="bg1"/>
                  </a:solidFill>
                  <a:latin typeface="微軟正黑體" pitchFamily="34" charset="-120"/>
                  <a:ea typeface="微軟正黑體" pitchFamily="34" charset="-120"/>
                </a:rPr>
                <a:t>修辭</a:t>
              </a:r>
            </a:p>
          </p:txBody>
        </p:sp>
      </p:grpSp>
      <p:sp>
        <p:nvSpPr>
          <p:cNvPr id="9" name="文本框 328">
            <a:hlinkClick r:id="rId2" action="ppaction://hlinksldjump"/>
            <a:extLst>
              <a:ext uri="{FF2B5EF4-FFF2-40B4-BE49-F238E27FC236}">
                <a16:creationId xmlns:a16="http://schemas.microsoft.com/office/drawing/2014/main" id="{5A5CE1F9-6621-4F1C-88B5-62688114EC86}"/>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3032644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783928"/>
            <a:ext cx="8717795"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是獨當一面的人物。那天看他油汗如雨，如八臂金剛將鏟杓使得風雨不透。本來宴會進行得十分順利，一道一道菜流水般地上，就在最後關頭，羅中將半醺之際竟拿起酒杯，要敬曾先生一杯，</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第七段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箭號: 向右 5">
            <a:hlinkClick r:id="rId3"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p>
        </p:txBody>
      </p:sp>
      <p:sp>
        <p:nvSpPr>
          <p:cNvPr id="12" name="箭號: 向右 6">
            <a:hlinkClick r:id="rId4"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48">
            <a:extLst>
              <a:ext uri="{FF2B5EF4-FFF2-40B4-BE49-F238E27FC236}">
                <a16:creationId xmlns:a16="http://schemas.microsoft.com/office/drawing/2014/main" id="{ABF67CB3-3406-45BB-A18C-2559A32E895C}"/>
              </a:ext>
            </a:extLst>
          </p:cNvPr>
          <p:cNvSpPr txBox="1">
            <a:spLocks noChangeArrowheads="1"/>
          </p:cNvSpPr>
          <p:nvPr/>
        </p:nvSpPr>
        <p:spPr bwMode="auto">
          <a:xfrm>
            <a:off x="4688650" y="953063"/>
            <a:ext cx="5685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TW" altLang="en-US" sz="2100" b="1" dirty="0">
                <a:solidFill>
                  <a:srgbClr val="C74932"/>
                </a:solidFill>
                <a:ea typeface="微軟正黑體" panose="020B0604030504040204" pitchFamily="34" charset="-120"/>
              </a:rPr>
              <a:t>明喻</a:t>
            </a:r>
          </a:p>
        </p:txBody>
      </p:sp>
      <p:grpSp>
        <p:nvGrpSpPr>
          <p:cNvPr id="18" name="群組 17">
            <a:extLst>
              <a:ext uri="{FF2B5EF4-FFF2-40B4-BE49-F238E27FC236}">
                <a16:creationId xmlns:a16="http://schemas.microsoft.com/office/drawing/2014/main" id="{34EB3DA9-9A71-4B99-9FC2-D8529487834D}"/>
              </a:ext>
            </a:extLst>
          </p:cNvPr>
          <p:cNvGrpSpPr/>
          <p:nvPr/>
        </p:nvGrpSpPr>
        <p:grpSpPr>
          <a:xfrm>
            <a:off x="4030155" y="976250"/>
            <a:ext cx="964134" cy="1642542"/>
            <a:chOff x="283395" y="4241561"/>
            <a:chExt cx="964134" cy="1642542"/>
          </a:xfrm>
        </p:grpSpPr>
        <p:pic>
          <p:nvPicPr>
            <p:cNvPr id="19" name="圖片 18">
              <a:extLst>
                <a:ext uri="{FF2B5EF4-FFF2-40B4-BE49-F238E27FC236}">
                  <a16:creationId xmlns:a16="http://schemas.microsoft.com/office/drawing/2014/main" id="{A74D35CD-AFC2-46FF-82C8-312546725D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9481" y="5236103"/>
              <a:ext cx="128048" cy="648000"/>
            </a:xfrm>
            <a:prstGeom prst="rect">
              <a:avLst/>
            </a:prstGeom>
          </p:spPr>
        </p:pic>
        <p:pic>
          <p:nvPicPr>
            <p:cNvPr id="20" name="圖片 19">
              <a:extLst>
                <a:ext uri="{FF2B5EF4-FFF2-40B4-BE49-F238E27FC236}">
                  <a16:creationId xmlns:a16="http://schemas.microsoft.com/office/drawing/2014/main" id="{26651F40-49BE-4F34-B3EC-81FE72D0EB6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3395" y="4241561"/>
              <a:ext cx="628598" cy="648000"/>
            </a:xfrm>
            <a:prstGeom prst="rect">
              <a:avLst/>
            </a:prstGeom>
          </p:spPr>
        </p:pic>
      </p:grpSp>
      <p:pic>
        <p:nvPicPr>
          <p:cNvPr id="25" name="圖片 24">
            <a:hlinkClick r:id="rId7" action="ppaction://hlinksldjump"/>
            <a:extLst>
              <a:ext uri="{FF2B5EF4-FFF2-40B4-BE49-F238E27FC236}">
                <a16:creationId xmlns:a16="http://schemas.microsoft.com/office/drawing/2014/main" id="{C5CC4069-E530-4E00-A04E-D3870E934D1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67293" y="1965157"/>
            <a:ext cx="628598" cy="648000"/>
          </a:xfrm>
          <a:prstGeom prst="rect">
            <a:avLst/>
          </a:prstGeom>
        </p:spPr>
      </p:pic>
      <p:sp>
        <p:nvSpPr>
          <p:cNvPr id="2" name="矩形 1">
            <a:extLst>
              <a:ext uri="{FF2B5EF4-FFF2-40B4-BE49-F238E27FC236}">
                <a16:creationId xmlns:a16="http://schemas.microsoft.com/office/drawing/2014/main" id="{51FCEBFC-33D7-42B1-9AEB-F0DC9F09744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P.22</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3" name="文本框 328">
            <a:hlinkClick r:id="rId8" action="ppaction://hlinksldjump"/>
            <a:extLst>
              <a:ext uri="{FF2B5EF4-FFF2-40B4-BE49-F238E27FC236}">
                <a16:creationId xmlns:a16="http://schemas.microsoft.com/office/drawing/2014/main" id="{8B36DB5A-7605-4820-A223-C1CBF5689CF3}"/>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4" name="文本框 328">
            <a:hlinkClick r:id="rId9" action="ppaction://hlinksldjump"/>
            <a:extLst>
              <a:ext uri="{FF2B5EF4-FFF2-40B4-BE49-F238E27FC236}">
                <a16:creationId xmlns:a16="http://schemas.microsoft.com/office/drawing/2014/main" id="{C4160397-E7DE-4381-A7CA-6013EC5D2322}"/>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841299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5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7"/>
                                        </p:tgtEl>
                                      </p:cBhvr>
                                    </p:animEffect>
                                    <p:set>
                                      <p:cBhvr>
                                        <p:cTn id="18" dur="1" fill="hold">
                                          <p:stCondLst>
                                            <p:cond delay="2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783928"/>
            <a:ext cx="8440605"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場面一時僵住。事情揭穿後，羅中將鐵青著臉，</a:t>
            </a:r>
            <a:r>
              <a:rPr lang="zh-TW" altLang="en-US" sz="3200" dirty="0">
                <a:solidFill>
                  <a:srgbClr val="0070C0"/>
                </a:solidFill>
                <a:latin typeface="標楷體" panose="03000509000000000000" pitchFamily="65" charset="-120"/>
                <a:ea typeface="標楷體" panose="03000509000000000000" pitchFamily="65" charset="-120"/>
              </a:rPr>
              <a:t>銧 鐺 </a:t>
            </a:r>
            <a:r>
              <a:rPr lang="zh-TW" altLang="en-US" sz="3200" dirty="0">
                <a:latin typeface="標楷體" panose="03000509000000000000" pitchFamily="65" charset="-120"/>
                <a:ea typeface="標楷體" panose="03000509000000000000" pitchFamily="65" charset="-120"/>
              </a:rPr>
              <a:t>一聲扔下酒杯，最後竟有點不歡而散。幾個月後「健樂園」都沒再接到大生意，衛生局又經常上門噪囉，清廉得不尋常。</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第七段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箭號: 向右 5">
            <a:hlinkClick r:id="rId3"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4"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 name="圖片 1">
            <a:hlinkClick r:id="rId5" action="ppaction://hlinksldjump"/>
            <a:extLst>
              <a:ext uri="{FF2B5EF4-FFF2-40B4-BE49-F238E27FC236}">
                <a16:creationId xmlns:a16="http://schemas.microsoft.com/office/drawing/2014/main" id="{81A9697A-700F-4474-8186-E94DFE3537C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42015" y="1957615"/>
            <a:ext cx="128048" cy="648000"/>
          </a:xfrm>
          <a:prstGeom prst="rect">
            <a:avLst/>
          </a:prstGeom>
        </p:spPr>
      </p:pic>
      <p:sp>
        <p:nvSpPr>
          <p:cNvPr id="29" name="文字方塊 28">
            <a:extLst>
              <a:ext uri="{FF2B5EF4-FFF2-40B4-BE49-F238E27FC236}">
                <a16:creationId xmlns:a16="http://schemas.microsoft.com/office/drawing/2014/main" id="{F4CE7833-15FB-4F43-81C1-81EE3D2C3BDE}"/>
              </a:ext>
            </a:extLst>
          </p:cNvPr>
          <p:cNvSpPr txBox="1">
            <a:spLocks noChangeArrowheads="1"/>
          </p:cNvSpPr>
          <p:nvPr/>
        </p:nvSpPr>
        <p:spPr bwMode="auto">
          <a:xfrm>
            <a:off x="1384320" y="2201907"/>
            <a:ext cx="392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solidFill>
                  <a:srgbClr val="0070C0"/>
                </a:solidFill>
                <a:latin typeface="標楷體" panose="03000509000000000000" pitchFamily="65" charset="-120"/>
                <a:ea typeface="標楷體" panose="03000509000000000000" pitchFamily="65" charset="-120"/>
              </a:rPr>
              <a:t>ㄉㄤ</a:t>
            </a:r>
            <a:endParaRPr lang="en-US" altLang="zh-TW" sz="1200" b="1" dirty="0">
              <a:solidFill>
                <a:srgbClr val="0070C0"/>
              </a:solidFill>
              <a:latin typeface="標楷體" panose="03000509000000000000" pitchFamily="65" charset="-120"/>
              <a:ea typeface="標楷體" panose="03000509000000000000" pitchFamily="65" charset="-120"/>
            </a:endParaRPr>
          </a:p>
        </p:txBody>
      </p:sp>
      <p:sp>
        <p:nvSpPr>
          <p:cNvPr id="32" name="文字方塊 31">
            <a:extLst>
              <a:ext uri="{FF2B5EF4-FFF2-40B4-BE49-F238E27FC236}">
                <a16:creationId xmlns:a16="http://schemas.microsoft.com/office/drawing/2014/main" id="{85803DB1-19A0-41E8-A88C-7F67A7F460B4}"/>
              </a:ext>
            </a:extLst>
          </p:cNvPr>
          <p:cNvSpPr txBox="1">
            <a:spLocks noChangeArrowheads="1"/>
          </p:cNvSpPr>
          <p:nvPr/>
        </p:nvSpPr>
        <p:spPr bwMode="auto">
          <a:xfrm>
            <a:off x="773937" y="2183663"/>
            <a:ext cx="392020"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000"/>
              </a:lnSpc>
            </a:pPr>
            <a:r>
              <a:rPr lang="zh-TW" altLang="en-US" sz="1200" b="1" dirty="0">
                <a:solidFill>
                  <a:srgbClr val="0070C0"/>
                </a:solidFill>
                <a:latin typeface="標楷體" panose="03000509000000000000" pitchFamily="65" charset="-120"/>
                <a:ea typeface="標楷體" panose="03000509000000000000" pitchFamily="65" charset="-120"/>
              </a:rPr>
              <a:t>ㄍㄨㄤ</a:t>
            </a:r>
            <a:endParaRPr lang="en-US" altLang="zh-TW" sz="1200" b="1" dirty="0">
              <a:solidFill>
                <a:srgbClr val="0070C0"/>
              </a:solidFill>
              <a:latin typeface="標楷體" panose="03000509000000000000" pitchFamily="65" charset="-120"/>
              <a:ea typeface="標楷體" panose="03000509000000000000" pitchFamily="65" charset="-120"/>
            </a:endParaRPr>
          </a:p>
        </p:txBody>
      </p:sp>
      <p:sp>
        <p:nvSpPr>
          <p:cNvPr id="33" name="矩形 32">
            <a:extLst>
              <a:ext uri="{FF2B5EF4-FFF2-40B4-BE49-F238E27FC236}">
                <a16:creationId xmlns:a16="http://schemas.microsoft.com/office/drawing/2014/main" id="{9D1B195E-2DAD-4FFA-9091-152DBE8FF23B}"/>
              </a:ext>
            </a:extLst>
          </p:cNvPr>
          <p:cNvSpPr/>
          <p:nvPr/>
        </p:nvSpPr>
        <p:spPr>
          <a:xfrm>
            <a:off x="397871" y="2195134"/>
            <a:ext cx="1288689" cy="422513"/>
          </a:xfrm>
          <a:prstGeom prst="rect">
            <a:avLst/>
          </a:prstGeom>
          <a:solidFill>
            <a:srgbClr val="0070C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B2D9C3A2-D88A-4C81-AF72-16BE4AE3C36A}"/>
              </a:ext>
            </a:extLst>
          </p:cNvPr>
          <p:cNvSpPr txBox="1">
            <a:spLocks noChangeArrowheads="1"/>
          </p:cNvSpPr>
          <p:nvPr/>
        </p:nvSpPr>
        <p:spPr bwMode="auto">
          <a:xfrm>
            <a:off x="397871" y="2621724"/>
            <a:ext cx="4575061" cy="446276"/>
          </a:xfrm>
          <a:prstGeom prst="rect">
            <a:avLst/>
          </a:prstGeom>
          <a:solidFill>
            <a:srgbClr val="0070C0"/>
          </a:solidFill>
          <a:ln w="9525">
            <a:noFill/>
            <a:miter lim="800000"/>
            <a:headEnd/>
            <a:tailEnd/>
          </a:ln>
        </p:spPr>
        <p:txBody>
          <a:bodyPr wrap="square" anchor="ctr">
            <a:spAutoFit/>
          </a:bodyPr>
          <a:lstStyle/>
          <a:p>
            <a:pPr algn="ctr"/>
            <a:r>
              <a:rPr lang="zh-TW" altLang="en-US" sz="2300" dirty="0">
                <a:solidFill>
                  <a:schemeClr val="bg1"/>
                </a:solidFill>
                <a:latin typeface="微軟正黑體" panose="020B0604030504040204" pitchFamily="34" charset="-120"/>
                <a:ea typeface="微軟正黑體" panose="020B0604030504040204" pitchFamily="34" charset="-120"/>
              </a:rPr>
              <a:t>此處為狀聲詞，指酒杯掉落的聲音</a:t>
            </a:r>
          </a:p>
        </p:txBody>
      </p:sp>
      <p:sp>
        <p:nvSpPr>
          <p:cNvPr id="35" name="文字方塊 34">
            <a:extLst>
              <a:ext uri="{FF2B5EF4-FFF2-40B4-BE49-F238E27FC236}">
                <a16:creationId xmlns:a16="http://schemas.microsoft.com/office/drawing/2014/main" id="{FA2C81F2-98EE-4D2C-9341-CF604D8A6C4F}"/>
              </a:ext>
            </a:extLst>
          </p:cNvPr>
          <p:cNvSpPr txBox="1">
            <a:spLocks noChangeArrowheads="1"/>
          </p:cNvSpPr>
          <p:nvPr/>
        </p:nvSpPr>
        <p:spPr bwMode="auto">
          <a:xfrm>
            <a:off x="1073214" y="3597607"/>
            <a:ext cx="7359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「健樂園」因得罪高官，影響聲譽，又被刻意找麻煩</a:t>
            </a:r>
          </a:p>
        </p:txBody>
      </p:sp>
      <p:cxnSp>
        <p:nvCxnSpPr>
          <p:cNvPr id="36" name="直線接點 35">
            <a:extLst>
              <a:ext uri="{FF2B5EF4-FFF2-40B4-BE49-F238E27FC236}">
                <a16:creationId xmlns:a16="http://schemas.microsoft.com/office/drawing/2014/main" id="{FE0C6FC9-2CD9-41E4-9A6F-42A86032EC36}"/>
              </a:ext>
            </a:extLst>
          </p:cNvPr>
          <p:cNvCxnSpPr>
            <a:cxnSpLocks/>
          </p:cNvCxnSpPr>
          <p:nvPr/>
        </p:nvCxnSpPr>
        <p:spPr>
          <a:xfrm>
            <a:off x="469162" y="3599575"/>
            <a:ext cx="822102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37" name="圖片 36">
            <a:extLst>
              <a:ext uri="{FF2B5EF4-FFF2-40B4-BE49-F238E27FC236}">
                <a16:creationId xmlns:a16="http://schemas.microsoft.com/office/drawing/2014/main" id="{CF2A87AE-7019-45CF-B0AB-863B9F01B49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9162" y="3671583"/>
            <a:ext cx="609550" cy="298679"/>
          </a:xfrm>
          <a:prstGeom prst="rect">
            <a:avLst/>
          </a:prstGeom>
        </p:spPr>
      </p:pic>
      <p:cxnSp>
        <p:nvCxnSpPr>
          <p:cNvPr id="38" name="直線接點 37">
            <a:extLst>
              <a:ext uri="{FF2B5EF4-FFF2-40B4-BE49-F238E27FC236}">
                <a16:creationId xmlns:a16="http://schemas.microsoft.com/office/drawing/2014/main" id="{200FFCF9-A45D-4581-9B5E-8693B57D804F}"/>
              </a:ext>
            </a:extLst>
          </p:cNvPr>
          <p:cNvCxnSpPr>
            <a:cxnSpLocks/>
          </p:cNvCxnSpPr>
          <p:nvPr/>
        </p:nvCxnSpPr>
        <p:spPr>
          <a:xfrm>
            <a:off x="469162" y="4571516"/>
            <a:ext cx="6080651"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8263B7F2-5339-4D82-9AC4-DA46672791F9}"/>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P.22</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6" name="文本框 328">
            <a:hlinkClick r:id="rId8" action="ppaction://hlinksldjump"/>
            <a:extLst>
              <a:ext uri="{FF2B5EF4-FFF2-40B4-BE49-F238E27FC236}">
                <a16:creationId xmlns:a16="http://schemas.microsoft.com/office/drawing/2014/main" id="{555135CE-D515-49F1-86D4-A031FA2C6A60}"/>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7" name="文本框 328">
            <a:hlinkClick r:id="rId9" action="ppaction://hlinksldjump"/>
            <a:extLst>
              <a:ext uri="{FF2B5EF4-FFF2-40B4-BE49-F238E27FC236}">
                <a16:creationId xmlns:a16="http://schemas.microsoft.com/office/drawing/2014/main" id="{6F04C6AB-A043-458D-907E-C6498A0E0D8D}"/>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3266821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5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34"/>
                                        </p:tgtEl>
                                      </p:cBhvr>
                                    </p:animEffect>
                                    <p:set>
                                      <p:cBhvr>
                                        <p:cTn id="21" dur="1" fill="hold">
                                          <p:stCondLst>
                                            <p:cond delay="24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25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35"/>
                                        </p:tgtEl>
                                      </p:cBhvr>
                                    </p:animEffect>
                                    <p:set>
                                      <p:cBhvr>
                                        <p:cTn id="32" dur="1" fill="hold">
                                          <p:stCondLst>
                                            <p:cond delay="24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3" grpId="0" animBg="1"/>
      <p:bldP spid="34" grpId="0" animBg="1"/>
      <p:bldP spid="34" grpId="1" animBg="1"/>
      <p:bldP spid="35" grpId="0"/>
      <p:bldP spid="35" grpId="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0EC7D02-E523-4D34-AABF-B2CDA336CDC9}"/>
              </a:ext>
            </a:extLst>
          </p:cNvPr>
          <p:cNvSpPr/>
          <p:nvPr/>
        </p:nvSpPr>
        <p:spPr>
          <a:xfrm>
            <a:off x="343735" y="555813"/>
            <a:ext cx="8419266" cy="2554545"/>
          </a:xfrm>
          <a:prstGeom prst="rect">
            <a:avLst/>
          </a:prstGeom>
        </p:spPr>
        <p:txBody>
          <a:bodyPr wrap="square">
            <a:spAutoFit/>
          </a:bodyPr>
          <a:lstStyle/>
          <a:p>
            <a:r>
              <a:rPr lang="zh-TW" altLang="en-US" sz="3200" dirty="0">
                <a:latin typeface="標楷體" panose="03000509000000000000" pitchFamily="65" charset="-120"/>
                <a:ea typeface="標楷體" panose="03000509000000000000" pitchFamily="65" charset="-120"/>
              </a:rPr>
              <a:t>本來宴會進行得十分順利，一道一道菜流水般地上，就在最後關頭，羅中將半醺之際竟拿起酒杯，要敬曾先生一杯，場面一時僵住。事情揭穿後，羅中將鐵青著臉，銧鐺一聲扔下酒杯，最後竟有點不歡而散</a:t>
            </a:r>
            <a:endParaRPr lang="zh-TW" altLang="en-US" sz="3200" dirty="0"/>
          </a:p>
        </p:txBody>
      </p:sp>
      <p:sp>
        <p:nvSpPr>
          <p:cNvPr id="3" name="矩形 2">
            <a:extLst>
              <a:ext uri="{FF2B5EF4-FFF2-40B4-BE49-F238E27FC236}">
                <a16:creationId xmlns:a16="http://schemas.microsoft.com/office/drawing/2014/main" id="{8F5C95A9-6A6F-48EE-BDD7-B2226A8E59A1}"/>
              </a:ext>
            </a:extLst>
          </p:cNvPr>
          <p:cNvSpPr/>
          <p:nvPr/>
        </p:nvSpPr>
        <p:spPr>
          <a:xfrm>
            <a:off x="1480808" y="108441"/>
            <a:ext cx="1620957" cy="523220"/>
          </a:xfrm>
          <a:prstGeom prst="rect">
            <a:avLst/>
          </a:prstGeom>
        </p:spPr>
        <p:txBody>
          <a:bodyPr wrap="none">
            <a:spAutoFit/>
          </a:bodyPr>
          <a:lstStyle/>
          <a:p>
            <a:r>
              <a:rPr lang="zh-TW" altLang="en-US" sz="2800" b="1" dirty="0">
                <a:solidFill>
                  <a:srgbClr val="C74932"/>
                </a:solidFill>
                <a:ea typeface="微軟正黑體" panose="020B0604030504040204" pitchFamily="34" charset="-120"/>
              </a:rPr>
              <a:t>追述示現</a:t>
            </a:r>
            <a:endParaRPr lang="zh-TW" altLang="en-US" sz="2800" dirty="0"/>
          </a:p>
        </p:txBody>
      </p:sp>
      <p:grpSp>
        <p:nvGrpSpPr>
          <p:cNvPr id="4" name="群組 3">
            <a:extLst>
              <a:ext uri="{FF2B5EF4-FFF2-40B4-BE49-F238E27FC236}">
                <a16:creationId xmlns:a16="http://schemas.microsoft.com/office/drawing/2014/main" id="{D6EFDD05-38A0-4BD9-985B-3317EDF02735}"/>
              </a:ext>
            </a:extLst>
          </p:cNvPr>
          <p:cNvGrpSpPr/>
          <p:nvPr/>
        </p:nvGrpSpPr>
        <p:grpSpPr>
          <a:xfrm>
            <a:off x="472735" y="153809"/>
            <a:ext cx="1012226" cy="402004"/>
            <a:chOff x="1065632" y="1731532"/>
            <a:chExt cx="707013" cy="280789"/>
          </a:xfrm>
        </p:grpSpPr>
        <p:sp>
          <p:nvSpPr>
            <p:cNvPr id="5" name="等腰三角形 4">
              <a:extLst>
                <a:ext uri="{FF2B5EF4-FFF2-40B4-BE49-F238E27FC236}">
                  <a16:creationId xmlns:a16="http://schemas.microsoft.com/office/drawing/2014/main" id="{04AD589A-23AA-4C3F-988C-00F7805C73B0}"/>
                </a:ext>
              </a:extLst>
            </p:cNvPr>
            <p:cNvSpPr/>
            <p:nvPr/>
          </p:nvSpPr>
          <p:spPr>
            <a:xfrm rot="5400000">
              <a:off x="1575778" y="1815455"/>
              <a:ext cx="280789" cy="112944"/>
            </a:xfrm>
            <a:prstGeom prst="triangle">
              <a:avLst/>
            </a:prstGeom>
            <a:solidFill>
              <a:srgbClr val="C74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本框 328">
              <a:extLst>
                <a:ext uri="{FF2B5EF4-FFF2-40B4-BE49-F238E27FC236}">
                  <a16:creationId xmlns:a16="http://schemas.microsoft.com/office/drawing/2014/main" id="{FC53FE29-CDC1-415B-BDED-91E49AECA4EF}"/>
                </a:ext>
              </a:extLst>
            </p:cNvPr>
            <p:cNvSpPr txBox="1"/>
            <p:nvPr/>
          </p:nvSpPr>
          <p:spPr>
            <a:xfrm>
              <a:off x="1065632" y="1732552"/>
              <a:ext cx="595035" cy="279767"/>
            </a:xfrm>
            <a:prstGeom prst="rect">
              <a:avLst/>
            </a:prstGeom>
            <a:solidFill>
              <a:srgbClr val="C74932"/>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2400" kern="0" dirty="0">
                  <a:solidFill>
                    <a:schemeClr val="bg1"/>
                  </a:solidFill>
                  <a:latin typeface="微軟正黑體" pitchFamily="34" charset="-120"/>
                  <a:ea typeface="微軟正黑體" pitchFamily="34" charset="-120"/>
                </a:rPr>
                <a:t>修辭</a:t>
              </a:r>
            </a:p>
          </p:txBody>
        </p:sp>
      </p:grpSp>
      <p:sp>
        <p:nvSpPr>
          <p:cNvPr id="17" name="文本框 328">
            <a:hlinkClick r:id="rId3" action="ppaction://hlinksldjump"/>
            <a:extLst>
              <a:ext uri="{FF2B5EF4-FFF2-40B4-BE49-F238E27FC236}">
                <a16:creationId xmlns:a16="http://schemas.microsoft.com/office/drawing/2014/main" id="{5A5CE1F9-6621-4F1C-88B5-62688114EC86}"/>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799216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783928"/>
            <a:ext cx="8717795"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父親本不善經營，負債累累下終於宣布倒閉。</a:t>
            </a:r>
          </a:p>
          <a:p>
            <a:pPr algn="just">
              <a:lnSpc>
                <a:spcPct val="200000"/>
              </a:lnSpc>
            </a:pPr>
            <a:r>
              <a:rPr lang="zh-TW" altLang="en-US" sz="3200" dirty="0">
                <a:latin typeface="標楷體" panose="03000509000000000000" pitchFamily="65" charset="-120"/>
                <a:ea typeface="標楷體" panose="03000509000000000000" pitchFamily="65" charset="-120"/>
              </a:rPr>
              <a:t>　　曾先生從那晚起沒有再出現過，那個月的薪俸也沒有拿，只留下半瓶白金龍高粱酒，被趙胖子砸了個稀爛。</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第七段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11" name="箭號: 向右 5">
            <a:hlinkClick r:id="rId3"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4"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551E5F2C-655F-4049-A9C6-E2AA0B6BC627}"/>
              </a:ext>
            </a:extLst>
          </p:cNvPr>
          <p:cNvSpPr txBox="1">
            <a:spLocks noChangeArrowheads="1"/>
          </p:cNvSpPr>
          <p:nvPr/>
        </p:nvSpPr>
        <p:spPr bwMode="auto">
          <a:xfrm>
            <a:off x="3130619" y="3630196"/>
            <a:ext cx="55154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對照前文，「白金龍」可作為曾先生的象徵，如今被砸爛，表示他的地位破滅</a:t>
            </a:r>
          </a:p>
        </p:txBody>
      </p:sp>
      <p:cxnSp>
        <p:nvCxnSpPr>
          <p:cNvPr id="27" name="直線接點 26">
            <a:extLst>
              <a:ext uri="{FF2B5EF4-FFF2-40B4-BE49-F238E27FC236}">
                <a16:creationId xmlns:a16="http://schemas.microsoft.com/office/drawing/2014/main" id="{EF36DF43-A5B9-4CF8-BC5A-27522047D4E2}"/>
              </a:ext>
            </a:extLst>
          </p:cNvPr>
          <p:cNvCxnSpPr>
            <a:cxnSpLocks/>
          </p:cNvCxnSpPr>
          <p:nvPr/>
        </p:nvCxnSpPr>
        <p:spPr>
          <a:xfrm>
            <a:off x="1317450" y="2637761"/>
            <a:ext cx="766399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28" name="圖片 27">
            <a:extLst>
              <a:ext uri="{FF2B5EF4-FFF2-40B4-BE49-F238E27FC236}">
                <a16:creationId xmlns:a16="http://schemas.microsoft.com/office/drawing/2014/main" id="{8B7E9D4A-0C56-4307-880D-5001592A9B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17450" y="2709769"/>
            <a:ext cx="609550" cy="298679"/>
          </a:xfrm>
          <a:prstGeom prst="rect">
            <a:avLst/>
          </a:prstGeom>
        </p:spPr>
      </p:pic>
      <p:cxnSp>
        <p:nvCxnSpPr>
          <p:cNvPr id="29" name="直線接點 28">
            <a:extLst>
              <a:ext uri="{FF2B5EF4-FFF2-40B4-BE49-F238E27FC236}">
                <a16:creationId xmlns:a16="http://schemas.microsoft.com/office/drawing/2014/main" id="{5D315BF3-2848-47BE-9BB2-1A77C957233F}"/>
              </a:ext>
            </a:extLst>
          </p:cNvPr>
          <p:cNvCxnSpPr>
            <a:cxnSpLocks/>
          </p:cNvCxnSpPr>
          <p:nvPr/>
        </p:nvCxnSpPr>
        <p:spPr>
          <a:xfrm>
            <a:off x="429491" y="3630196"/>
            <a:ext cx="8551949"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A62D0C3E-04E0-4ACE-AFB3-672F392A7917}"/>
              </a:ext>
            </a:extLst>
          </p:cNvPr>
          <p:cNvCxnSpPr>
            <a:cxnSpLocks/>
          </p:cNvCxnSpPr>
          <p:nvPr/>
        </p:nvCxnSpPr>
        <p:spPr>
          <a:xfrm>
            <a:off x="429491" y="4592757"/>
            <a:ext cx="2424545"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C4CB8FD9-799B-4BEB-95BC-A269E40ED829}"/>
              </a:ext>
            </a:extLst>
          </p:cNvPr>
          <p:cNvSpPr/>
          <p:nvPr/>
        </p:nvSpPr>
        <p:spPr>
          <a:xfrm>
            <a:off x="7620001" y="0"/>
            <a:ext cx="1524000"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P.22~P.23</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7" name="文本框 328">
            <a:hlinkClick r:id="rId6" action="ppaction://hlinksldjump"/>
            <a:extLst>
              <a:ext uri="{FF2B5EF4-FFF2-40B4-BE49-F238E27FC236}">
                <a16:creationId xmlns:a16="http://schemas.microsoft.com/office/drawing/2014/main" id="{1A4CEE35-DC25-4B55-A7E6-E431DDBC57F1}"/>
              </a:ext>
            </a:extLst>
          </p:cNvPr>
          <p:cNvSpPr txBox="1"/>
          <p:nvPr/>
        </p:nvSpPr>
        <p:spPr>
          <a:xfrm>
            <a:off x="627935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 name="文本框 328">
            <a:hlinkClick r:id="rId7" action="ppaction://hlinksldjump"/>
            <a:extLst>
              <a:ext uri="{FF2B5EF4-FFF2-40B4-BE49-F238E27FC236}">
                <a16:creationId xmlns:a16="http://schemas.microsoft.com/office/drawing/2014/main" id="{4A51701B-089A-4C68-9660-267CA8FFC2FC}"/>
              </a:ext>
            </a:extLst>
          </p:cNvPr>
          <p:cNvSpPr txBox="1"/>
          <p:nvPr/>
        </p:nvSpPr>
        <p:spPr>
          <a:xfrm>
            <a:off x="694854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4165408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26"/>
                                        </p:tgtEl>
                                      </p:cBhvr>
                                    </p:animEffect>
                                    <p:set>
                                      <p:cBhvr>
                                        <p:cTn id="18"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6" grpId="0"/>
      <p:bldP spid="26" grpId="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F43E325E-83FA-4094-A3D9-2F2BE2D7C4B3}"/>
              </a:ext>
            </a:extLst>
          </p:cNvPr>
          <p:cNvSpPr txBox="1">
            <a:spLocks noChangeArrowheads="1"/>
          </p:cNvSpPr>
          <p:nvPr/>
        </p:nvSpPr>
        <p:spPr bwMode="auto">
          <a:xfrm>
            <a:off x="362170" y="1131652"/>
            <a:ext cx="7887750" cy="5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a:t>羅中將氣憤喜宴無大廚排席，曾先生從此失蹤。</a:t>
            </a:r>
          </a:p>
        </p:txBody>
      </p:sp>
      <p:sp>
        <p:nvSpPr>
          <p:cNvPr id="3" name="矩形 2">
            <a:extLst>
              <a:ext uri="{FF2B5EF4-FFF2-40B4-BE49-F238E27FC236}">
                <a16:creationId xmlns:a16="http://schemas.microsoft.com/office/drawing/2014/main" id="{355C2655-6A8A-429C-AA09-7A9690928D39}"/>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TextBox 6">
            <a:extLst>
              <a:ext uri="{FF2B5EF4-FFF2-40B4-BE49-F238E27FC236}">
                <a16:creationId xmlns:a16="http://schemas.microsoft.com/office/drawing/2014/main" id="{08EA92E2-9BE7-4A09-A32A-6E19A989ED90}"/>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第七段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段旨</a:t>
            </a:r>
          </a:p>
        </p:txBody>
      </p:sp>
      <p:sp>
        <p:nvSpPr>
          <p:cNvPr id="5" name="文本框 328">
            <a:hlinkClick r:id="rId2" action="ppaction://hlinksldjump"/>
            <a:extLst>
              <a:ext uri="{FF2B5EF4-FFF2-40B4-BE49-F238E27FC236}">
                <a16:creationId xmlns:a16="http://schemas.microsoft.com/office/drawing/2014/main" id="{34FDD8DB-668A-4B4A-88F0-A46F2B144861}"/>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7" name="文本框 328">
            <a:hlinkClick r:id="rId3" action="ppaction://hlinksldjump"/>
            <a:extLst>
              <a:ext uri="{FF2B5EF4-FFF2-40B4-BE49-F238E27FC236}">
                <a16:creationId xmlns:a16="http://schemas.microsoft.com/office/drawing/2014/main" id="{61810A14-B455-4610-8622-5FDA6AB3B768}"/>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613503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EF19E1C1-F748-4FEE-9828-AE16F569F004}"/>
              </a:ext>
            </a:extLst>
          </p:cNvPr>
          <p:cNvSpPr txBox="1">
            <a:spLocks noChangeArrowheads="1"/>
          </p:cNvSpPr>
          <p:nvPr/>
        </p:nvSpPr>
        <p:spPr bwMode="auto">
          <a:xfrm>
            <a:off x="362168" y="1131652"/>
            <a:ext cx="8395752"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defRPr sz="3600" b="1">
                <a:latin typeface="微軟正黑體" panose="020B0604030504040204" pitchFamily="34" charset="-120"/>
                <a:ea typeface="微軟正黑體" panose="020B0604030504040204" pitchFamily="34" charset="-120"/>
              </a:defRPr>
            </a:lvl1pPr>
          </a:lstStyle>
          <a:p>
            <a:pPr>
              <a:lnSpc>
                <a:spcPct val="120000"/>
              </a:lnSpc>
            </a:pPr>
            <a:r>
              <a:rPr lang="zh-TW" altLang="en-US" sz="2800" b="0" dirty="0" smtClean="0"/>
              <a:t>敘述</a:t>
            </a:r>
            <a:r>
              <a:rPr lang="zh-TW" altLang="en-US" sz="2800" b="0" dirty="0"/>
              <a:t>趙胖子欲頂替不見人影的曾先生擔任大廚，本來天衣無縫，直到羅中將要向曾先生敬酒，發現他不在，才東窗事發，羅中將因而大怒。呼應前文所言大廚既把關菜色，又是餐廳信譽的保證。</a:t>
            </a:r>
          </a:p>
        </p:txBody>
      </p:sp>
      <p:sp>
        <p:nvSpPr>
          <p:cNvPr id="8" name="矩形 7">
            <a:extLst>
              <a:ext uri="{FF2B5EF4-FFF2-40B4-BE49-F238E27FC236}">
                <a16:creationId xmlns:a16="http://schemas.microsoft.com/office/drawing/2014/main" id="{C905B20C-F840-4C82-8453-8398E1C68AC4}"/>
              </a:ext>
            </a:extLst>
          </p:cNvPr>
          <p:cNvSpPr/>
          <p:nvPr/>
        </p:nvSpPr>
        <p:spPr>
          <a:xfrm>
            <a:off x="2" y="115613"/>
            <a:ext cx="3672112" cy="688426"/>
          </a:xfrm>
          <a:prstGeom prst="rect">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6">
            <a:extLst>
              <a:ext uri="{FF2B5EF4-FFF2-40B4-BE49-F238E27FC236}">
                <a16:creationId xmlns:a16="http://schemas.microsoft.com/office/drawing/2014/main" id="{F485F35B-C533-4F7F-8A0F-9D817B2DC172}"/>
              </a:ext>
            </a:extLst>
          </p:cNvPr>
          <p:cNvSpPr txBox="1"/>
          <p:nvPr/>
        </p:nvSpPr>
        <p:spPr>
          <a:xfrm>
            <a:off x="250132" y="162891"/>
            <a:ext cx="4474662" cy="584775"/>
          </a:xfrm>
          <a:prstGeom prst="rect">
            <a:avLst/>
          </a:prstGeom>
          <a:noFill/>
        </p:spPr>
        <p:txBody>
          <a:bodyPr vert="horz" wrap="square" rtlCol="0" anchor="ctr">
            <a:spAutoFit/>
          </a:bodyPr>
          <a:lstStyle/>
          <a:p>
            <a:pPr algn="just"/>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第七段</a:t>
            </a:r>
            <a:r>
              <a:rPr lang="en-US" altLang="zh-TW" sz="3200" b="1" spc="400" dirty="0">
                <a:solidFill>
                  <a:schemeClr val="bg1"/>
                </a:solidFill>
                <a:latin typeface="微軟正黑體" panose="020B0604030504040204" pitchFamily="34" charset="-120"/>
                <a:ea typeface="微軟正黑體" panose="020B0604030504040204" pitchFamily="34" charset="-120"/>
              </a:rPr>
              <a:t>〉</a:t>
            </a:r>
            <a:r>
              <a:rPr lang="zh-TW" altLang="en-US" sz="3200" b="1" spc="400" dirty="0">
                <a:solidFill>
                  <a:schemeClr val="bg1"/>
                </a:solidFill>
                <a:latin typeface="微軟正黑體" panose="020B0604030504040204" pitchFamily="34" charset="-120"/>
                <a:ea typeface="微軟正黑體" panose="020B0604030504040204" pitchFamily="34" charset="-120"/>
              </a:rPr>
              <a:t>段析</a:t>
            </a:r>
          </a:p>
        </p:txBody>
      </p:sp>
      <p:sp>
        <p:nvSpPr>
          <p:cNvPr id="10" name="文本框 328">
            <a:hlinkClick r:id="rId2" action="ppaction://hlinksldjump"/>
            <a:extLst>
              <a:ext uri="{FF2B5EF4-FFF2-40B4-BE49-F238E27FC236}">
                <a16:creationId xmlns:a16="http://schemas.microsoft.com/office/drawing/2014/main" id="{81C09E11-686A-4CA7-8CF6-810E5509E5CE}"/>
              </a:ext>
            </a:extLst>
          </p:cNvPr>
          <p:cNvSpPr txBox="1"/>
          <p:nvPr/>
        </p:nvSpPr>
        <p:spPr>
          <a:xfrm>
            <a:off x="0" y="197664"/>
            <a:ext cx="297518" cy="510992"/>
          </a:xfrm>
          <a:prstGeom prst="rect">
            <a:avLst/>
          </a:prstGeom>
          <a:solidFill>
            <a:srgbClr val="FCE694"/>
          </a:solidFill>
          <a:ln w="6350">
            <a:noFill/>
          </a:ln>
        </p:spPr>
        <p:txBody>
          <a:bodyPr vert="eaVert"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defTabSz="914400">
              <a:defRPr/>
            </a:pPr>
            <a:r>
              <a:rPr lang="zh-TW" altLang="en-US" sz="1600" kern="0" dirty="0">
                <a:solidFill>
                  <a:srgbClr val="56321B"/>
                </a:solidFill>
                <a:latin typeface="微軟正黑體" pitchFamily="34" charset="-120"/>
                <a:ea typeface="微軟正黑體" pitchFamily="34" charset="-120"/>
              </a:rPr>
              <a:t>目次</a:t>
            </a:r>
          </a:p>
        </p:txBody>
      </p:sp>
      <p:sp>
        <p:nvSpPr>
          <p:cNvPr id="2" name="文本框 328">
            <a:hlinkClick r:id="rId3" action="ppaction://hlinksldjump"/>
            <a:extLst>
              <a:ext uri="{FF2B5EF4-FFF2-40B4-BE49-F238E27FC236}">
                <a16:creationId xmlns:a16="http://schemas.microsoft.com/office/drawing/2014/main" id="{C642837B-8EB8-452D-AD73-5E29D06D403A}"/>
              </a:ext>
            </a:extLst>
          </p:cNvPr>
          <p:cNvSpPr txBox="1"/>
          <p:nvPr/>
        </p:nvSpPr>
        <p:spPr>
          <a:xfrm>
            <a:off x="8015295" y="115613"/>
            <a:ext cx="595035" cy="279767"/>
          </a:xfrm>
          <a:prstGeom prst="rect">
            <a:avLst/>
          </a:prstGeom>
          <a:solidFill>
            <a:srgbClr val="AE826E"/>
          </a:solidFill>
          <a:ln w="19050">
            <a:noFill/>
          </a:ln>
        </p:spPr>
        <p:txBody>
          <a:bodyPr wrap="squar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返回</a:t>
            </a:r>
          </a:p>
        </p:txBody>
      </p:sp>
    </p:spTree>
    <p:extLst>
      <p:ext uri="{BB962C8B-B14F-4D97-AF65-F5344CB8AC3E}">
        <p14:creationId xmlns:p14="http://schemas.microsoft.com/office/powerpoint/2010/main" val="2250490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7" y="783928"/>
            <a:ext cx="8580597" cy="3883755"/>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　　長大後我問父親關於曾先生的事，父親說曾先生是湘鄉人，似乎是曾滌生家的遠親，與我們算是小同鄉，據說是清朝皇帝賞給曾滌生家一位廚子，</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第八段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P.23</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83" name="文本框 328">
            <a:hlinkClick r:id="rId3" action="ppaction://hlinksldjump"/>
            <a:extLst>
              <a:ext uri="{FF2B5EF4-FFF2-40B4-BE49-F238E27FC236}">
                <a16:creationId xmlns:a16="http://schemas.microsoft.com/office/drawing/2014/main" id="{12304D73-0E2E-45FC-89BF-FD216D3DDE0C}"/>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84" name="文本框 328">
            <a:hlinkClick r:id="rId4" action="ppaction://hlinksldjump"/>
            <a:extLst>
              <a:ext uri="{FF2B5EF4-FFF2-40B4-BE49-F238E27FC236}">
                <a16:creationId xmlns:a16="http://schemas.microsoft.com/office/drawing/2014/main" id="{7D3F743F-C652-4528-97B8-3ACB14AB20C2}"/>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
        <p:nvSpPr>
          <p:cNvPr id="11" name="箭號: 向右 5">
            <a:hlinkClick r:id="rId5"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6"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77435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5E79E70A-AD3A-4DE0-9C73-4DF9A3F6BF91}"/>
              </a:ext>
            </a:extLst>
          </p:cNvPr>
          <p:cNvSpPr/>
          <p:nvPr/>
        </p:nvSpPr>
        <p:spPr>
          <a:xfrm>
            <a:off x="351698" y="783928"/>
            <a:ext cx="8514596" cy="4031873"/>
          </a:xfrm>
          <a:prstGeom prst="rect">
            <a:avLst/>
          </a:prstGeom>
        </p:spPr>
        <p:txBody>
          <a:bodyPr wrap="square">
            <a:spAutoFit/>
          </a:bodyPr>
          <a:lstStyle/>
          <a:p>
            <a:pPr algn="just">
              <a:lnSpc>
                <a:spcPct val="200000"/>
              </a:lnSpc>
            </a:pPr>
            <a:r>
              <a:rPr lang="zh-TW" altLang="en-US" sz="3200" dirty="0">
                <a:latin typeface="標楷體" panose="03000509000000000000" pitchFamily="65" charset="-120"/>
                <a:ea typeface="標楷體" panose="03000509000000000000" pitchFamily="65" charset="-120"/>
              </a:rPr>
              <a:t>這位御</a:t>
            </a:r>
            <a:r>
              <a:rPr lang="zh-TW" altLang="en-US" sz="3200" dirty="0" smtClean="0">
                <a:latin typeface="標楷體" panose="03000509000000000000" pitchFamily="65" charset="-120"/>
                <a:ea typeface="標楷體" panose="03000509000000000000" pitchFamily="65" charset="-120"/>
              </a:rPr>
              <a:t>廚沒有</a:t>
            </a:r>
            <a:r>
              <a:rPr lang="zh-TW" altLang="en-US" sz="3200" dirty="0">
                <a:latin typeface="標楷體" panose="03000509000000000000" pitchFamily="65" charset="-120"/>
                <a:ea typeface="標楷體" panose="03000509000000000000" pitchFamily="65" charset="-120"/>
              </a:rPr>
              <a:t>兒子，將本事傳給了女婿，而這女婿，就是曾先生的師父了。對於這種稗 官野史我只好將信將疑，不過父親說，要真正喫過點好東西，才是當大廚的命，</a:t>
            </a:r>
          </a:p>
        </p:txBody>
      </p:sp>
      <p:sp>
        <p:nvSpPr>
          <p:cNvPr id="10" name="TextBox 6">
            <a:extLst>
              <a:ext uri="{FF2B5EF4-FFF2-40B4-BE49-F238E27FC236}">
                <a16:creationId xmlns:a16="http://schemas.microsoft.com/office/drawing/2014/main" id="{F2960523-5BAC-4414-AB69-59521241704D}"/>
              </a:ext>
            </a:extLst>
          </p:cNvPr>
          <p:cNvSpPr txBox="1"/>
          <p:nvPr/>
        </p:nvSpPr>
        <p:spPr>
          <a:xfrm>
            <a:off x="351698" y="226245"/>
            <a:ext cx="1595621" cy="584775"/>
          </a:xfrm>
          <a:prstGeom prst="rect">
            <a:avLst/>
          </a:prstGeom>
          <a:noFill/>
        </p:spPr>
        <p:txBody>
          <a:bodyPr vert="horz" wrap="square" rtlCol="0" anchor="ctr">
            <a:spAutoFit/>
          </a:bodyPr>
          <a:lstStyle/>
          <a:p>
            <a:r>
              <a:rPr lang="zh-TW" altLang="en-US" sz="3200" b="1" spc="400" dirty="0">
                <a:solidFill>
                  <a:srgbClr val="231815"/>
                </a:solidFill>
                <a:latin typeface="微軟正黑體" panose="020B0604030504040204" pitchFamily="34" charset="-120"/>
                <a:ea typeface="微軟正黑體" panose="020B0604030504040204" pitchFamily="34" charset="-120"/>
              </a:rPr>
              <a:t>第八段</a:t>
            </a:r>
            <a:endParaRPr lang="zh-CN" altLang="en-US" sz="3200" b="1" spc="400" dirty="0">
              <a:solidFill>
                <a:srgbClr val="231815"/>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466EBEC-9FE1-4847-A71C-7EEC7B5DC25C}"/>
              </a:ext>
            </a:extLst>
          </p:cNvPr>
          <p:cNvSpPr/>
          <p:nvPr/>
        </p:nvSpPr>
        <p:spPr>
          <a:xfrm>
            <a:off x="8065827" y="0"/>
            <a:ext cx="1078173" cy="39538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2">
                    <a:lumMod val="50000"/>
                  </a:schemeClr>
                </a:solidFill>
                <a:latin typeface="微軟正黑體" panose="020B0604030504040204" pitchFamily="34" charset="-120"/>
                <a:ea typeface="微軟正黑體" panose="020B0604030504040204" pitchFamily="34" charset="-120"/>
              </a:rPr>
              <a:t>課本</a:t>
            </a:r>
            <a:r>
              <a:rPr lang="en-US" altLang="zh-TW" sz="1600" b="1" dirty="0">
                <a:solidFill>
                  <a:schemeClr val="bg2">
                    <a:lumMod val="50000"/>
                  </a:schemeClr>
                </a:solidFill>
                <a:latin typeface="微軟正黑體" panose="020B0604030504040204" pitchFamily="34" charset="-120"/>
                <a:ea typeface="微軟正黑體" panose="020B0604030504040204" pitchFamily="34" charset="-120"/>
              </a:rPr>
              <a:t>P.23</a:t>
            </a:r>
            <a:endParaRPr lang="zh-TW" altLang="en-US" sz="16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11" name="箭號: 向右 5">
            <a:hlinkClick r:id="rId3" action="ppaction://hlinksldjump"/>
            <a:extLst>
              <a:ext uri="{FF2B5EF4-FFF2-40B4-BE49-F238E27FC236}">
                <a16:creationId xmlns:a16="http://schemas.microsoft.com/office/drawing/2014/main" id="{3A3D7910-524B-4C08-9C52-2F5D93B84045}"/>
              </a:ext>
            </a:extLst>
          </p:cNvPr>
          <p:cNvSpPr/>
          <p:nvPr/>
        </p:nvSpPr>
        <p:spPr>
          <a:xfrm>
            <a:off x="8642595"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箭號: 向右 6">
            <a:hlinkClick r:id="rId4" action="ppaction://hlinksldjump"/>
            <a:extLst>
              <a:ext uri="{FF2B5EF4-FFF2-40B4-BE49-F238E27FC236}">
                <a16:creationId xmlns:a16="http://schemas.microsoft.com/office/drawing/2014/main" id="{F5D1AE03-8F1C-4F93-B4E8-EB3A3E17DE99}"/>
              </a:ext>
            </a:extLst>
          </p:cNvPr>
          <p:cNvSpPr/>
          <p:nvPr/>
        </p:nvSpPr>
        <p:spPr>
          <a:xfrm flipH="1">
            <a:off x="8235242" y="4564743"/>
            <a:ext cx="289700" cy="285562"/>
          </a:xfrm>
          <a:prstGeom prst="rightArrow">
            <a:avLst/>
          </a:prstGeom>
          <a:solidFill>
            <a:srgbClr val="AE8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483517B8-B9DE-4E4E-9034-B598DE85C2C4}"/>
              </a:ext>
            </a:extLst>
          </p:cNvPr>
          <p:cNvSpPr txBox="1">
            <a:spLocks noChangeArrowheads="1"/>
          </p:cNvSpPr>
          <p:nvPr/>
        </p:nvSpPr>
        <p:spPr bwMode="auto">
          <a:xfrm>
            <a:off x="365244" y="848252"/>
            <a:ext cx="87923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dirty="0">
                <a:solidFill>
                  <a:srgbClr val="006600"/>
                </a:solidFill>
                <a:latin typeface="微軟正黑體" panose="020B0604030504040204" pitchFamily="34" charset="-120"/>
                <a:ea typeface="微軟正黑體" panose="020B0604030504040204" pitchFamily="34" charset="-120"/>
              </a:rPr>
              <a:t>說明能吃盡百味是可遇不可求的，也呼應了前文說的「喫一生」</a:t>
            </a:r>
            <a:endParaRPr lang="en-US" altLang="zh-TW" sz="2400" dirty="0">
              <a:solidFill>
                <a:srgbClr val="006600"/>
              </a:solidFill>
              <a:latin typeface="微軟正黑體" panose="020B0604030504040204" pitchFamily="34" charset="-120"/>
              <a:ea typeface="微軟正黑體" panose="020B0604030504040204" pitchFamily="34" charset="-120"/>
            </a:endParaRPr>
          </a:p>
        </p:txBody>
      </p:sp>
      <p:cxnSp>
        <p:nvCxnSpPr>
          <p:cNvPr id="14" name="直線接點 13">
            <a:extLst>
              <a:ext uri="{FF2B5EF4-FFF2-40B4-BE49-F238E27FC236}">
                <a16:creationId xmlns:a16="http://schemas.microsoft.com/office/drawing/2014/main" id="{3D75FD1D-1A92-4378-8107-76EE69E34ADB}"/>
              </a:ext>
            </a:extLst>
          </p:cNvPr>
          <p:cNvCxnSpPr>
            <a:cxnSpLocks/>
          </p:cNvCxnSpPr>
          <p:nvPr/>
        </p:nvCxnSpPr>
        <p:spPr>
          <a:xfrm>
            <a:off x="473724" y="1669450"/>
            <a:ext cx="825710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pic>
        <p:nvPicPr>
          <p:cNvPr id="15" name="圖片 14">
            <a:extLst>
              <a:ext uri="{FF2B5EF4-FFF2-40B4-BE49-F238E27FC236}">
                <a16:creationId xmlns:a16="http://schemas.microsoft.com/office/drawing/2014/main" id="{1A1B7358-BDDF-44BF-A4BE-E42CEB53394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3724" y="1741458"/>
            <a:ext cx="609550" cy="298679"/>
          </a:xfrm>
          <a:prstGeom prst="rect">
            <a:avLst/>
          </a:prstGeom>
        </p:spPr>
      </p:pic>
      <p:cxnSp>
        <p:nvCxnSpPr>
          <p:cNvPr id="16" name="直線接點 15">
            <a:extLst>
              <a:ext uri="{FF2B5EF4-FFF2-40B4-BE49-F238E27FC236}">
                <a16:creationId xmlns:a16="http://schemas.microsoft.com/office/drawing/2014/main" id="{342F4C18-2DA9-48AC-AD81-6D73125A9991}"/>
              </a:ext>
            </a:extLst>
          </p:cNvPr>
          <p:cNvCxnSpPr>
            <a:cxnSpLocks/>
          </p:cNvCxnSpPr>
          <p:nvPr/>
        </p:nvCxnSpPr>
        <p:spPr>
          <a:xfrm>
            <a:off x="473724" y="2638036"/>
            <a:ext cx="825710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A0E3FB07-EDE1-4139-92B7-698A23F5D862}"/>
              </a:ext>
            </a:extLst>
          </p:cNvPr>
          <p:cNvCxnSpPr>
            <a:cxnSpLocks/>
          </p:cNvCxnSpPr>
          <p:nvPr/>
        </p:nvCxnSpPr>
        <p:spPr>
          <a:xfrm>
            <a:off x="473724" y="3620170"/>
            <a:ext cx="8257103"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A25D0BA0-2339-4402-BD13-BAAE0E5874A1}"/>
              </a:ext>
            </a:extLst>
          </p:cNvPr>
          <p:cNvCxnSpPr>
            <a:cxnSpLocks/>
          </p:cNvCxnSpPr>
          <p:nvPr/>
        </p:nvCxnSpPr>
        <p:spPr>
          <a:xfrm>
            <a:off x="473724" y="4595529"/>
            <a:ext cx="4896000" cy="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grpSp>
        <p:nvGrpSpPr>
          <p:cNvPr id="19" name="群組 18">
            <a:extLst>
              <a:ext uri="{FF2B5EF4-FFF2-40B4-BE49-F238E27FC236}">
                <a16:creationId xmlns:a16="http://schemas.microsoft.com/office/drawing/2014/main" id="{98156E4F-32D7-446D-B4FE-47CC41FF94E0}"/>
              </a:ext>
            </a:extLst>
          </p:cNvPr>
          <p:cNvGrpSpPr/>
          <p:nvPr/>
        </p:nvGrpSpPr>
        <p:grpSpPr>
          <a:xfrm>
            <a:off x="7674720" y="2171468"/>
            <a:ext cx="601122" cy="457785"/>
            <a:chOff x="6047357" y="3267875"/>
            <a:chExt cx="601122" cy="457785"/>
          </a:xfrm>
        </p:grpSpPr>
        <p:sp>
          <p:nvSpPr>
            <p:cNvPr id="20" name="文字方塊 19">
              <a:extLst>
                <a:ext uri="{FF2B5EF4-FFF2-40B4-BE49-F238E27FC236}">
                  <a16:creationId xmlns:a16="http://schemas.microsoft.com/office/drawing/2014/main" id="{AA22E7F8-1BBB-480E-B742-AA5E6D23EA26}"/>
                </a:ext>
              </a:extLst>
            </p:cNvPr>
            <p:cNvSpPr txBox="1">
              <a:spLocks noChangeArrowheads="1"/>
            </p:cNvSpPr>
            <p:nvPr/>
          </p:nvSpPr>
          <p:spPr bwMode="auto">
            <a:xfrm>
              <a:off x="6180818" y="3267875"/>
              <a:ext cx="467661" cy="36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500"/>
                </a:lnSpc>
              </a:pPr>
              <a:r>
                <a:rPr lang="zh-TW" altLang="en-US" sz="900" b="1" dirty="0">
                  <a:latin typeface="標楷體" panose="03000509000000000000" pitchFamily="65" charset="-120"/>
                  <a:ea typeface="標楷體" panose="03000509000000000000" pitchFamily="65" charset="-120"/>
                </a:rPr>
                <a:t>ˋ</a:t>
              </a:r>
              <a:endParaRPr lang="en-US" altLang="zh-TW" sz="900" b="1" dirty="0">
                <a:latin typeface="標楷體" panose="03000509000000000000" pitchFamily="65" charset="-120"/>
                <a:ea typeface="標楷體" panose="03000509000000000000" pitchFamily="65" charset="-120"/>
              </a:endParaRPr>
            </a:p>
          </p:txBody>
        </p:sp>
        <p:sp>
          <p:nvSpPr>
            <p:cNvPr id="21" name="文字方塊 20">
              <a:extLst>
                <a:ext uri="{FF2B5EF4-FFF2-40B4-BE49-F238E27FC236}">
                  <a16:creationId xmlns:a16="http://schemas.microsoft.com/office/drawing/2014/main" id="{DE9F9EAA-BE1D-4D0B-9B0A-A1CCD2423CE1}"/>
                </a:ext>
              </a:extLst>
            </p:cNvPr>
            <p:cNvSpPr txBox="1">
              <a:spLocks noChangeArrowheads="1"/>
            </p:cNvSpPr>
            <p:nvPr/>
          </p:nvSpPr>
          <p:spPr bwMode="auto">
            <a:xfrm>
              <a:off x="6047357" y="3325550"/>
              <a:ext cx="3920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200"/>
                </a:lnSpc>
              </a:pPr>
              <a:r>
                <a:rPr lang="zh-TW" altLang="en-US" sz="1200" b="1" dirty="0">
                  <a:latin typeface="標楷體" panose="03000509000000000000" pitchFamily="65" charset="-120"/>
                  <a:ea typeface="標楷體" panose="03000509000000000000" pitchFamily="65" charset="-120"/>
                </a:rPr>
                <a:t>ㄅㄞ</a:t>
              </a:r>
              <a:endParaRPr lang="en-US" altLang="zh-TW" sz="1200" b="1" dirty="0">
                <a:latin typeface="標楷體" panose="03000509000000000000" pitchFamily="65" charset="-120"/>
                <a:ea typeface="標楷體" panose="03000509000000000000" pitchFamily="65" charset="-120"/>
              </a:endParaRPr>
            </a:p>
          </p:txBody>
        </p:sp>
      </p:grpSp>
      <p:sp>
        <p:nvSpPr>
          <p:cNvPr id="22" name="文本框 328">
            <a:hlinkClick r:id="rId6" action="ppaction://hlinksldjump"/>
            <a:extLst>
              <a:ext uri="{FF2B5EF4-FFF2-40B4-BE49-F238E27FC236}">
                <a16:creationId xmlns:a16="http://schemas.microsoft.com/office/drawing/2014/main" id="{12304D73-0E2E-45FC-89BF-FD216D3DDE0C}"/>
              </a:ext>
            </a:extLst>
          </p:cNvPr>
          <p:cNvSpPr txBox="1"/>
          <p:nvPr/>
        </p:nvSpPr>
        <p:spPr>
          <a:xfrm>
            <a:off x="6726392" y="115613"/>
            <a:ext cx="595035" cy="279767"/>
          </a:xfrm>
          <a:prstGeom prst="rect">
            <a:avLst/>
          </a:prstGeom>
          <a:solidFill>
            <a:srgbClr val="AE826E"/>
          </a:solidFill>
          <a:ln w="6350">
            <a:noFill/>
          </a:ln>
        </p:spPr>
        <p:txBody>
          <a:bodyPr wrap="none" rtlCol="0" anchor="ctr">
            <a:noAutofit/>
          </a:bodyPr>
          <a:lstStyle>
            <a:defPPr>
              <a:defRPr lang="en-US"/>
            </a:defPPr>
            <a:lvl1pPr>
              <a:defRPr sz="1400" b="1">
                <a:solidFill>
                  <a:srgbClr val="C29354"/>
                </a:solidFill>
                <a:latin typeface="微软雅黑" panose="020B0503020204020204" pitchFamily="34" charset="-122"/>
                <a:ea typeface="微软雅黑" panose="020B0503020204020204" pitchFamily="34" charset="-122"/>
              </a:defRPr>
            </a:lvl1pPr>
          </a:lstStyle>
          <a:p>
            <a:pPr lvl="0" defTabSz="914400" eaLnBrk="1" fontAlgn="auto" hangingPunct="1">
              <a:spcBef>
                <a:spcPts val="0"/>
              </a:spcBef>
              <a:spcAft>
                <a:spcPts val="0"/>
              </a:spcAft>
              <a:defRPr/>
            </a:pPr>
            <a:r>
              <a:rPr lang="zh-TW" altLang="en-US" sz="1600" kern="0" dirty="0">
                <a:solidFill>
                  <a:schemeClr val="bg1"/>
                </a:solidFill>
                <a:latin typeface="微軟正黑體" pitchFamily="34" charset="-120"/>
                <a:ea typeface="微軟正黑體" pitchFamily="34" charset="-120"/>
              </a:rPr>
              <a:t>段旨</a:t>
            </a:r>
          </a:p>
        </p:txBody>
      </p:sp>
      <p:sp>
        <p:nvSpPr>
          <p:cNvPr id="23" name="文本框 328">
            <a:hlinkClick r:id="rId7" action="ppaction://hlinksldjump"/>
            <a:extLst>
              <a:ext uri="{FF2B5EF4-FFF2-40B4-BE49-F238E27FC236}">
                <a16:creationId xmlns:a16="http://schemas.microsoft.com/office/drawing/2014/main" id="{7D3F743F-C652-4528-97B8-3ACB14AB20C2}"/>
              </a:ext>
            </a:extLst>
          </p:cNvPr>
          <p:cNvSpPr txBox="1"/>
          <p:nvPr/>
        </p:nvSpPr>
        <p:spPr>
          <a:xfrm>
            <a:off x="7395587" y="115613"/>
            <a:ext cx="595035" cy="279767"/>
          </a:xfrm>
          <a:prstGeom prst="rect">
            <a:avLst/>
          </a:prstGeom>
          <a:solidFill>
            <a:srgbClr val="AE826E"/>
          </a:solidFill>
          <a:ln w="6350">
            <a:noFill/>
          </a:ln>
        </p:spPr>
        <p:txBody>
          <a:bodyPr wrap="none" rtlCol="0" anchor="ctr">
            <a:noAutofit/>
          </a:bodyPr>
          <a:lstStyle>
            <a:defPPr>
              <a:defRPr lang="en-US"/>
            </a:defPPr>
            <a:lvl1pPr lvl="0" defTabSz="914400" fontAlgn="auto">
              <a:spcBef>
                <a:spcPts val="0"/>
              </a:spcBef>
              <a:spcAft>
                <a:spcPts val="0"/>
              </a:spcAft>
              <a:defRPr sz="1600" b="1" kern="0">
                <a:solidFill>
                  <a:schemeClr val="bg1"/>
                </a:solidFill>
                <a:latin typeface="微軟正黑體" pitchFamily="34" charset="-120"/>
                <a:ea typeface="微軟正黑體" pitchFamily="34" charset="-120"/>
              </a:defRPr>
            </a:lvl1pPr>
          </a:lstStyle>
          <a:p>
            <a:r>
              <a:rPr lang="zh-TW" altLang="en-US" dirty="0"/>
              <a:t>段析</a:t>
            </a:r>
          </a:p>
        </p:txBody>
      </p:sp>
    </p:spTree>
    <p:extLst>
      <p:ext uri="{BB962C8B-B14F-4D97-AF65-F5344CB8AC3E}">
        <p14:creationId xmlns:p14="http://schemas.microsoft.com/office/powerpoint/2010/main" val="839845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13"/>
                                        </p:tgtEl>
                                      </p:cBhvr>
                                    </p:animEffect>
                                    <p:set>
                                      <p:cBhvr>
                                        <p:cTn id="18" dur="1" fill="hold">
                                          <p:stCondLst>
                                            <p:cond delay="24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p:bldP spid="13" grpId="1"/>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9194</TotalTime>
  <Words>10248</Words>
  <Application>Microsoft Office PowerPoint</Application>
  <PresentationFormat>如螢幕大小 (16:9)</PresentationFormat>
  <Paragraphs>1045</Paragraphs>
  <Slides>146</Slides>
  <Notes>24</Notes>
  <HiddenSlides>51</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146</vt:i4>
      </vt:variant>
    </vt:vector>
  </HeadingPairs>
  <TitlesOfParts>
    <vt:vector size="155" baseType="lpstr">
      <vt:lpstr>等线</vt:lpstr>
      <vt:lpstr>華康行楷體W5</vt:lpstr>
      <vt:lpstr>微軟正黑體</vt:lpstr>
      <vt:lpstr>新細明體</vt:lpstr>
      <vt:lpstr>標楷體</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軒誼 余</dc:creator>
  <cp:lastModifiedBy>L40[洛妤]</cp:lastModifiedBy>
  <cp:revision>2511</cp:revision>
  <cp:lastPrinted>2020-11-26T07:47:16Z</cp:lastPrinted>
  <dcterms:created xsi:type="dcterms:W3CDTF">2019-10-12T01:08:41Z</dcterms:created>
  <dcterms:modified xsi:type="dcterms:W3CDTF">2020-12-16T02:02:35Z</dcterms:modified>
</cp:coreProperties>
</file>