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2"/>
  </p:notesMasterIdLst>
  <p:handoutMasterIdLst>
    <p:handoutMasterId r:id="rId153"/>
  </p:handoutMasterIdLst>
  <p:sldIdLst>
    <p:sldId id="256" r:id="rId2"/>
    <p:sldId id="257" r:id="rId3"/>
    <p:sldId id="855" r:id="rId4"/>
    <p:sldId id="968" r:id="rId5"/>
    <p:sldId id="969" r:id="rId6"/>
    <p:sldId id="970" r:id="rId7"/>
    <p:sldId id="971" r:id="rId8"/>
    <p:sldId id="972" r:id="rId9"/>
    <p:sldId id="973" r:id="rId10"/>
    <p:sldId id="974" r:id="rId11"/>
    <p:sldId id="975" r:id="rId12"/>
    <p:sldId id="976" r:id="rId13"/>
    <p:sldId id="977" r:id="rId14"/>
    <p:sldId id="978" r:id="rId15"/>
    <p:sldId id="979" r:id="rId16"/>
    <p:sldId id="980" r:id="rId17"/>
    <p:sldId id="981" r:id="rId18"/>
    <p:sldId id="982" r:id="rId19"/>
    <p:sldId id="983" r:id="rId20"/>
    <p:sldId id="984" r:id="rId21"/>
    <p:sldId id="985" r:id="rId22"/>
    <p:sldId id="986" r:id="rId23"/>
    <p:sldId id="987" r:id="rId24"/>
    <p:sldId id="988" r:id="rId25"/>
    <p:sldId id="989" r:id="rId26"/>
    <p:sldId id="990" r:id="rId27"/>
    <p:sldId id="991" r:id="rId28"/>
    <p:sldId id="992" r:id="rId29"/>
    <p:sldId id="993" r:id="rId30"/>
    <p:sldId id="994" r:id="rId31"/>
    <p:sldId id="918" r:id="rId32"/>
    <p:sldId id="856" r:id="rId33"/>
    <p:sldId id="995" r:id="rId34"/>
    <p:sldId id="996" r:id="rId35"/>
    <p:sldId id="997" r:id="rId36"/>
    <p:sldId id="998" r:id="rId37"/>
    <p:sldId id="999" r:id="rId38"/>
    <p:sldId id="1000" r:id="rId39"/>
    <p:sldId id="858" r:id="rId40"/>
    <p:sldId id="967" r:id="rId41"/>
    <p:sldId id="871" r:id="rId42"/>
    <p:sldId id="1001" r:id="rId43"/>
    <p:sldId id="1002" r:id="rId44"/>
    <p:sldId id="1003" r:id="rId45"/>
    <p:sldId id="1004" r:id="rId46"/>
    <p:sldId id="1005" r:id="rId47"/>
    <p:sldId id="1006" r:id="rId48"/>
    <p:sldId id="1007" r:id="rId49"/>
    <p:sldId id="1008" r:id="rId50"/>
    <p:sldId id="1009" r:id="rId51"/>
    <p:sldId id="1010" r:id="rId52"/>
    <p:sldId id="1011" r:id="rId53"/>
    <p:sldId id="1012" r:id="rId54"/>
    <p:sldId id="873" r:id="rId55"/>
    <p:sldId id="874" r:id="rId56"/>
    <p:sldId id="261" r:id="rId57"/>
    <p:sldId id="920" r:id="rId58"/>
    <p:sldId id="963" r:id="rId59"/>
    <p:sldId id="704" r:id="rId60"/>
    <p:sldId id="831" r:id="rId61"/>
    <p:sldId id="832" r:id="rId62"/>
    <p:sldId id="842" r:id="rId63"/>
    <p:sldId id="934" r:id="rId64"/>
    <p:sldId id="851" r:id="rId65"/>
    <p:sldId id="844" r:id="rId66"/>
    <p:sldId id="846" r:id="rId67"/>
    <p:sldId id="854" r:id="rId68"/>
    <p:sldId id="887" r:id="rId69"/>
    <p:sldId id="1013" r:id="rId70"/>
    <p:sldId id="1014" r:id="rId71"/>
    <p:sldId id="1015" r:id="rId72"/>
    <p:sldId id="1016" r:id="rId73"/>
    <p:sldId id="1017" r:id="rId74"/>
    <p:sldId id="1018" r:id="rId75"/>
    <p:sldId id="1019" r:id="rId76"/>
    <p:sldId id="1020" r:id="rId77"/>
    <p:sldId id="1021" r:id="rId78"/>
    <p:sldId id="1022" r:id="rId79"/>
    <p:sldId id="1023" r:id="rId80"/>
    <p:sldId id="1024" r:id="rId81"/>
    <p:sldId id="1025" r:id="rId82"/>
    <p:sldId id="1026" r:id="rId83"/>
    <p:sldId id="892" r:id="rId84"/>
    <p:sldId id="893" r:id="rId85"/>
    <p:sldId id="1027" r:id="rId86"/>
    <p:sldId id="1028" r:id="rId87"/>
    <p:sldId id="1029" r:id="rId88"/>
    <p:sldId id="1030" r:id="rId89"/>
    <p:sldId id="1031" r:id="rId90"/>
    <p:sldId id="1032" r:id="rId91"/>
    <p:sldId id="1033" r:id="rId92"/>
    <p:sldId id="1034" r:id="rId93"/>
    <p:sldId id="1035" r:id="rId94"/>
    <p:sldId id="1036" r:id="rId95"/>
    <p:sldId id="1037" r:id="rId96"/>
    <p:sldId id="1038" r:id="rId97"/>
    <p:sldId id="1039" r:id="rId98"/>
    <p:sldId id="1040" r:id="rId99"/>
    <p:sldId id="1041" r:id="rId100"/>
    <p:sldId id="1042" r:id="rId101"/>
    <p:sldId id="907" r:id="rId102"/>
    <p:sldId id="852" r:id="rId103"/>
    <p:sldId id="921" r:id="rId104"/>
    <p:sldId id="965" r:id="rId105"/>
    <p:sldId id="966" r:id="rId106"/>
    <p:sldId id="923" r:id="rId107"/>
    <p:sldId id="964" r:id="rId108"/>
    <p:sldId id="924" r:id="rId109"/>
    <p:sldId id="926" r:id="rId110"/>
    <p:sldId id="922" r:id="rId111"/>
    <p:sldId id="803" r:id="rId112"/>
    <p:sldId id="807" r:id="rId113"/>
    <p:sldId id="936" r:id="rId114"/>
    <p:sldId id="937" r:id="rId115"/>
    <p:sldId id="818" r:id="rId116"/>
    <p:sldId id="927" r:id="rId117"/>
    <p:sldId id="925" r:id="rId118"/>
    <p:sldId id="369" r:id="rId119"/>
    <p:sldId id="956" r:id="rId120"/>
    <p:sldId id="929" r:id="rId121"/>
    <p:sldId id="930" r:id="rId122"/>
    <p:sldId id="932" r:id="rId123"/>
    <p:sldId id="933" r:id="rId124"/>
    <p:sldId id="954" r:id="rId125"/>
    <p:sldId id="955" r:id="rId126"/>
    <p:sldId id="935" r:id="rId127"/>
    <p:sldId id="938" r:id="rId128"/>
    <p:sldId id="939" r:id="rId129"/>
    <p:sldId id="940" r:id="rId130"/>
    <p:sldId id="853" r:id="rId131"/>
    <p:sldId id="826" r:id="rId132"/>
    <p:sldId id="941" r:id="rId133"/>
    <p:sldId id="942" r:id="rId134"/>
    <p:sldId id="943" r:id="rId135"/>
    <p:sldId id="946" r:id="rId136"/>
    <p:sldId id="947" r:id="rId137"/>
    <p:sldId id="948" r:id="rId138"/>
    <p:sldId id="950" r:id="rId139"/>
    <p:sldId id="951" r:id="rId140"/>
    <p:sldId id="952" r:id="rId141"/>
    <p:sldId id="953" r:id="rId142"/>
    <p:sldId id="959" r:id="rId143"/>
    <p:sldId id="960" r:id="rId144"/>
    <p:sldId id="961" r:id="rId145"/>
    <p:sldId id="962" r:id="rId146"/>
    <p:sldId id="909" r:id="rId147"/>
    <p:sldId id="1043" r:id="rId148"/>
    <p:sldId id="1044" r:id="rId149"/>
    <p:sldId id="1045" r:id="rId150"/>
    <p:sldId id="1046" r:id="rId151"/>
  </p:sldIdLst>
  <p:sldSz cx="9144000" cy="5143500" type="screen16x9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1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軒誼 余" initials="軒誼" lastIdx="1" clrIdx="0">
    <p:extLst>
      <p:ext uri="{19B8F6BF-5375-455C-9EA6-DF929625EA0E}">
        <p15:presenceInfo xmlns:p15="http://schemas.microsoft.com/office/powerpoint/2012/main" userId="5bc686178c3a0a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483F3B"/>
    <a:srgbClr val="FF5050"/>
    <a:srgbClr val="0070C0"/>
    <a:srgbClr val="D9D9D9"/>
    <a:srgbClr val="69A691"/>
    <a:srgbClr val="AFABAB"/>
    <a:srgbClr val="006600"/>
    <a:srgbClr val="463D3A"/>
    <a:srgbClr val="E1D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6391" autoAdjust="0"/>
  </p:normalViewPr>
  <p:slideViewPr>
    <p:cSldViewPr snapToGrid="0" showGuides="1">
      <p:cViewPr varScale="1">
        <p:scale>
          <a:sx n="147" d="100"/>
          <a:sy n="147" d="100"/>
        </p:scale>
        <p:origin x="444" y="120"/>
      </p:cViewPr>
      <p:guideLst>
        <p:guide orient="horz" pos="1620"/>
        <p:guide pos="51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429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EB5EA06-B9BA-45E7-9C58-960FC895B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EAF812-ACD8-4C4C-8C39-EA232B576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4A14-B7A8-4D20-96EF-B57E34DD3963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876005-59A3-4809-BD29-12FD7D7AE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707F48-A815-4F56-B2D8-EA98EBA29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DA8D-4444-49B6-B2B0-6F69E55E8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7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389A-1616-436F-BE24-362EAB43D5CE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32B4-9E3E-4428-8090-4FC0B50A6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1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581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326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275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355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64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959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推薦觀看時間：</a:t>
            </a:r>
            <a:r>
              <a:rPr lang="en-US" altLang="zh-TW" sz="1200" dirty="0"/>
              <a:t>2:32~6:45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012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31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47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7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84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15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12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00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68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42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68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slide" Target="../slides/slide67.xml"/><Relationship Id="rId4" Type="http://schemas.openxmlformats.org/officeDocument/2006/relationships/slide" Target="../slides/slide2.xml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2.xml"/><Relationship Id="rId4" Type="http://schemas.openxmlformats.org/officeDocument/2006/relationships/slide" Target="../slides/slide3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7" Type="http://schemas.openxmlformats.org/officeDocument/2006/relationships/slide" Target="../slides/slide3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3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1.xml"/><Relationship Id="rId4" Type="http://schemas.openxmlformats.org/officeDocument/2006/relationships/slide" Target="../slides/slide3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slide" Target="../slides/slide68.xml"/><Relationship Id="rId4" Type="http://schemas.openxmlformats.org/officeDocument/2006/relationships/slide" Target="../slides/slide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7" Type="http://schemas.openxmlformats.org/officeDocument/2006/relationships/slide" Target="../slides/slide67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6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67.xml"/><Relationship Id="rId4" Type="http://schemas.openxmlformats.org/officeDocument/2006/relationships/slide" Target="../slides/slide6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4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image" Target="../media/image14.png"/><Relationship Id="rId4" Type="http://schemas.openxmlformats.org/officeDocument/2006/relationships/slide" Target="../slides/slide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8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7.xml"/><Relationship Id="rId5" Type="http://schemas.openxmlformats.org/officeDocument/2006/relationships/image" Target="../media/image15.png"/><Relationship Id="rId4" Type="http://schemas.openxmlformats.org/officeDocument/2006/relationships/slide" Target="../slides/slide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slide" Target="../slides/slide41.xml"/><Relationship Id="rId4" Type="http://schemas.openxmlformats.org/officeDocument/2006/relationships/slide" Target="../slides/slide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image" Target="../media/image6.png"/><Relationship Id="rId7" Type="http://schemas.openxmlformats.org/officeDocument/2006/relationships/slide" Target="../slides/slide5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6.xml"/><Relationship Id="rId5" Type="http://schemas.openxmlformats.org/officeDocument/2006/relationships/slide" Target="../slides/slide31.xml"/><Relationship Id="rId4" Type="http://schemas.openxmlformats.org/officeDocument/2006/relationships/slide" Target="../slides/slide67.xml"/><Relationship Id="rId9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slide" Target="../slides/slide31.xml"/><Relationship Id="rId4" Type="http://schemas.openxmlformats.org/officeDocument/2006/relationships/slide" Target="../slides/slide4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slide" Target="../slides/slide84.xml"/><Relationship Id="rId4" Type="http://schemas.openxmlformats.org/officeDocument/2006/relationships/slide" Target="../slides/slide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5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image" Target="../media/image14.png"/><Relationship Id="rId4" Type="http://schemas.openxmlformats.org/officeDocument/2006/relationships/slide" Target="../slides/slide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0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7.xml"/><Relationship Id="rId5" Type="http://schemas.openxmlformats.org/officeDocument/2006/relationships/image" Target="../media/image15.png"/><Relationship Id="rId4" Type="http://schemas.openxmlformats.org/officeDocument/2006/relationships/slide" Target="../slides/slide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7" Type="http://schemas.openxmlformats.org/officeDocument/2006/relationships/slide" Target="../slides/slide3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5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../slides/slide31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5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slide" Target="../slides/slide56.xml"/><Relationship Id="rId4" Type="http://schemas.openxmlformats.org/officeDocument/2006/relationships/slide" Target="../slides/slide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7" Type="http://schemas.openxmlformats.org/officeDocument/2006/relationships/slide" Target="../slides/slide67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10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../slides/slide67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10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slide" Target="../slides/slide102.xml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slide" Target="../slides/slide2.xml"/><Relationship Id="rId4" Type="http://schemas.openxmlformats.org/officeDocument/2006/relationships/slide" Target="../slides/slide6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7.xml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slide" Target="../slides/slide2.xml"/><Relationship Id="rId4" Type="http://schemas.openxmlformats.org/officeDocument/2006/relationships/slide" Target="../slides/slide13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slide" Target="../slides/slide14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56.xml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../slides/slide2.xm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slide" Target="../slides/slide56.xml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7.xml"/><Relationship Id="rId5" Type="http://schemas.openxmlformats.org/officeDocument/2006/relationships/slide" Target="../slides/slide84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32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slide" Target="../slides/slide31.xml"/><Relationship Id="rId4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6F3EE"/>
              </a:gs>
              <a:gs pos="50000">
                <a:schemeClr val="bg1"/>
              </a:gs>
              <a:gs pos="100000">
                <a:srgbClr val="D3DFD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856" y="1731493"/>
            <a:ext cx="716281" cy="15623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4371243-FBB8-4946-907D-9E61E77E7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67" y="4644788"/>
            <a:ext cx="1105806" cy="381145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CA8E6EBE-E893-42A8-AA5A-3C934721C23A}"/>
              </a:ext>
            </a:extLst>
          </p:cNvPr>
          <p:cNvGrpSpPr/>
          <p:nvPr userDrawn="1"/>
        </p:nvGrpSpPr>
        <p:grpSpPr>
          <a:xfrm>
            <a:off x="1445075" y="834932"/>
            <a:ext cx="553998" cy="1018199"/>
            <a:chOff x="1113196" y="417906"/>
            <a:chExt cx="553998" cy="1018199"/>
          </a:xfrm>
        </p:grpSpPr>
        <p:sp>
          <p:nvSpPr>
            <p:cNvPr id="10" name="圓角矩形 2">
              <a:extLst>
                <a:ext uri="{FF2B5EF4-FFF2-40B4-BE49-F238E27FC236}">
                  <a16:creationId xmlns:a16="http://schemas.microsoft.com/office/drawing/2014/main" id="{59EC5DB9-CEB7-43F1-AA5D-ECE6185C4831}"/>
                </a:ext>
              </a:extLst>
            </p:cNvPr>
            <p:cNvSpPr/>
            <p:nvPr userDrawn="1"/>
          </p:nvSpPr>
          <p:spPr>
            <a:xfrm>
              <a:off x="1179548" y="417906"/>
              <a:ext cx="421293" cy="1018199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13" b="1"/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B495A807-59F6-42B6-B176-23E7F97764EF}"/>
                </a:ext>
              </a:extLst>
            </p:cNvPr>
            <p:cNvSpPr txBox="1"/>
            <p:nvPr userDrawn="1"/>
          </p:nvSpPr>
          <p:spPr>
            <a:xfrm>
              <a:off x="1113196" y="417906"/>
              <a:ext cx="553998" cy="101819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 anchor="ctr">
              <a:spAutoFit/>
            </a:bodyPr>
            <a:lstStyle>
              <a:defPPr>
                <a:defRPr lang="zh-TW"/>
              </a:defPPr>
              <a:lvl1pPr marL="0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66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32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98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64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331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95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60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926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2400" b="1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第三課</a:t>
              </a:r>
              <a:endParaRPr lang="zh-CN" altLang="en-US" sz="2400" b="1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DFFD3777-B9D2-4F00-B08D-8ED7CEA200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99987" y="126057"/>
            <a:ext cx="4743099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內文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1" y="2567448"/>
            <a:ext cx="297518" cy="51099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1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F425A73-5347-41FC-97B8-A70ADD08D53B}"/>
              </a:ext>
            </a:extLst>
          </p:cNvPr>
          <p:cNvSpPr txBox="1"/>
          <p:nvPr userDrawn="1"/>
        </p:nvSpPr>
        <p:spPr>
          <a:xfrm>
            <a:off x="0" y="1055907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一張含有 房間, 桌, 坐, 盤 的圖片&#10;&#10;自動產生的描述">
            <a:extLst>
              <a:ext uri="{FF2B5EF4-FFF2-40B4-BE49-F238E27FC236}">
                <a16:creationId xmlns:a16="http://schemas.microsoft.com/office/drawing/2014/main" id="{E20AE284-0640-4144-A0D0-DD9912174A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768" y="4787046"/>
            <a:ext cx="656833" cy="3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4A8CA2C-99D6-469A-980F-0DB29A272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69636" y="0"/>
            <a:ext cx="8807510" cy="48700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C53CA08-4D78-4FC7-8248-7F2CF14BAF22}"/>
              </a:ext>
            </a:extLst>
          </p:cNvPr>
          <p:cNvSpPr txBox="1"/>
          <p:nvPr userDrawn="1"/>
        </p:nvSpPr>
        <p:spPr>
          <a:xfrm>
            <a:off x="1" y="2117242"/>
            <a:ext cx="297518" cy="51099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FA05040-6488-4BD0-B169-E6EF5F97B654}"/>
              </a:ext>
            </a:extLst>
          </p:cNvPr>
          <p:cNvSpPr txBox="1"/>
          <p:nvPr userDrawn="1"/>
        </p:nvSpPr>
        <p:spPr>
          <a:xfrm>
            <a:off x="-1" y="112969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C4E749B-8ED0-428A-A56B-9C3F2BD03E40}"/>
              </a:ext>
            </a:extLst>
          </p:cNvPr>
          <p:cNvSpPr txBox="1"/>
          <p:nvPr userDrawn="1"/>
        </p:nvSpPr>
        <p:spPr>
          <a:xfrm>
            <a:off x="1" y="804039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94D8E4F4-12BE-451D-BC22-46E9E6516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E5D2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srgbClr val="E1DFCD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D39ECDA-98EC-4A70-9928-B52410D87E1E}"/>
              </a:ext>
            </a:extLst>
          </p:cNvPr>
          <p:cNvSpPr txBox="1"/>
          <p:nvPr userDrawn="1"/>
        </p:nvSpPr>
        <p:spPr>
          <a:xfrm>
            <a:off x="1" y="2441909"/>
            <a:ext cx="297518" cy="51099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05B55D66-44D3-4DDC-9818-BCE8EC697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F38AF56-C1E0-4F74-B8F1-BFD8D931326C}"/>
              </a:ext>
            </a:extLst>
          </p:cNvPr>
          <p:cNvSpPr txBox="1"/>
          <p:nvPr userDrawn="1"/>
        </p:nvSpPr>
        <p:spPr>
          <a:xfrm>
            <a:off x="1" y="1129484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1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3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E5D2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EF2A50F-9482-4A0E-A0E5-BE9A1FCA0C95}"/>
              </a:ext>
            </a:extLst>
          </p:cNvPr>
          <p:cNvSpPr txBox="1"/>
          <p:nvPr userDrawn="1"/>
        </p:nvSpPr>
        <p:spPr>
          <a:xfrm>
            <a:off x="1" y="2441909"/>
            <a:ext cx="297518" cy="51099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1347DC7-FC45-4355-8123-9D009B08A83A}"/>
              </a:ext>
            </a:extLst>
          </p:cNvPr>
          <p:cNvSpPr txBox="1"/>
          <p:nvPr userDrawn="1"/>
        </p:nvSpPr>
        <p:spPr>
          <a:xfrm>
            <a:off x="1" y="1129484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6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1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DAA72A56-F90B-4A5C-93A1-E82EEF322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69636" y="0"/>
            <a:ext cx="8807510" cy="487003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FA05040-6488-4BD0-B169-E6EF5F97B654}"/>
              </a:ext>
            </a:extLst>
          </p:cNvPr>
          <p:cNvSpPr txBox="1"/>
          <p:nvPr userDrawn="1"/>
        </p:nvSpPr>
        <p:spPr>
          <a:xfrm>
            <a:off x="-1" y="112969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981AC6-98E3-45F6-9790-0CCF970264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9D6512F-57C7-4BED-BB59-AF86D4AF1457}"/>
              </a:ext>
            </a:extLst>
          </p:cNvPr>
          <p:cNvSpPr txBox="1"/>
          <p:nvPr userDrawn="1"/>
        </p:nvSpPr>
        <p:spPr>
          <a:xfrm>
            <a:off x="1" y="2330408"/>
            <a:ext cx="297518" cy="51099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2A36816C-465A-4DAE-96A2-8A5658154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8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5F70370-43BC-4AE0-BC0F-779670E6E6D5}"/>
              </a:ext>
            </a:extLst>
          </p:cNvPr>
          <p:cNvSpPr txBox="1"/>
          <p:nvPr userDrawn="1"/>
        </p:nvSpPr>
        <p:spPr>
          <a:xfrm>
            <a:off x="0" y="810131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E5D2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D39ECDA-98EC-4A70-9928-B52410D87E1E}"/>
              </a:ext>
            </a:extLst>
          </p:cNvPr>
          <p:cNvSpPr txBox="1"/>
          <p:nvPr userDrawn="1"/>
        </p:nvSpPr>
        <p:spPr>
          <a:xfrm>
            <a:off x="0" y="2641025"/>
            <a:ext cx="297518" cy="51099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87EE5780-1F68-4F58-B31F-ECD24422B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124F561-EA46-45B9-B6A2-1A4477EB5747}"/>
              </a:ext>
            </a:extLst>
          </p:cNvPr>
          <p:cNvSpPr txBox="1"/>
          <p:nvPr userDrawn="1"/>
        </p:nvSpPr>
        <p:spPr>
          <a:xfrm>
            <a:off x="0" y="1129484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4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3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E5D2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D39ECDA-98EC-4A70-9928-B52410D87E1E}"/>
              </a:ext>
            </a:extLst>
          </p:cNvPr>
          <p:cNvSpPr txBox="1"/>
          <p:nvPr userDrawn="1"/>
        </p:nvSpPr>
        <p:spPr>
          <a:xfrm>
            <a:off x="0" y="2641025"/>
            <a:ext cx="297518" cy="51099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124F561-EA46-45B9-B6A2-1A4477EB5747}"/>
              </a:ext>
            </a:extLst>
          </p:cNvPr>
          <p:cNvSpPr txBox="1"/>
          <p:nvPr userDrawn="1"/>
        </p:nvSpPr>
        <p:spPr>
          <a:xfrm>
            <a:off x="0" y="1129484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4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內文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1" y="2362796"/>
            <a:ext cx="297518" cy="937907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1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E3C5C8E-AF77-48CB-B7DA-3992A8ACA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00"/>
          <a:stretch/>
        </p:blipFill>
        <p:spPr>
          <a:xfrm rot="901571">
            <a:off x="8392818" y="4778833"/>
            <a:ext cx="433780" cy="362812"/>
          </a:xfrm>
          <a:prstGeom prst="rect">
            <a:avLst/>
          </a:prstGeom>
        </p:spPr>
      </p:pic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28D75D1-8E03-4AFD-80CA-656EF882202E}"/>
              </a:ext>
            </a:extLst>
          </p:cNvPr>
          <p:cNvSpPr txBox="1"/>
          <p:nvPr userDrawn="1"/>
        </p:nvSpPr>
        <p:spPr>
          <a:xfrm>
            <a:off x="0" y="1055907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59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內文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1" y="2567448"/>
            <a:ext cx="297518" cy="937907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7FCDF8D-13FB-4580-AE15-F19A42095E93}"/>
              </a:ext>
            </a:extLst>
          </p:cNvPr>
          <p:cNvSpPr txBox="1"/>
          <p:nvPr userDrawn="1"/>
        </p:nvSpPr>
        <p:spPr>
          <a:xfrm>
            <a:off x="-1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3" name="圖片 12" descr="一張含有 房間, 桌, 坐, 盤 的圖片&#10;&#10;自動產生的描述">
            <a:extLst>
              <a:ext uri="{FF2B5EF4-FFF2-40B4-BE49-F238E27FC236}">
                <a16:creationId xmlns:a16="http://schemas.microsoft.com/office/drawing/2014/main" id="{ABDF8B29-5679-407E-B40D-E5BF738032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768" y="4787046"/>
            <a:ext cx="656833" cy="332522"/>
          </a:xfrm>
          <a:prstGeom prst="rect">
            <a:avLst/>
          </a:prstGeom>
        </p:spPr>
      </p:pic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95BAE99-5841-4C2F-B11D-3B579FE9D94F}"/>
              </a:ext>
            </a:extLst>
          </p:cNvPr>
          <p:cNvSpPr txBox="1"/>
          <p:nvPr userDrawn="1"/>
        </p:nvSpPr>
        <p:spPr>
          <a:xfrm>
            <a:off x="0" y="1055907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4166E9-1245-42DE-A6DA-E048E24EA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69636" y="0"/>
            <a:ext cx="8807510" cy="48700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FA05040-6488-4BD0-B169-E6EF5F97B654}"/>
              </a:ext>
            </a:extLst>
          </p:cNvPr>
          <p:cNvSpPr txBox="1"/>
          <p:nvPr userDrawn="1"/>
        </p:nvSpPr>
        <p:spPr>
          <a:xfrm>
            <a:off x="1" y="112969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510EBEC-F9A6-466B-87CD-AD748C44EE12}"/>
              </a:ext>
            </a:extLst>
          </p:cNvPr>
          <p:cNvSpPr txBox="1"/>
          <p:nvPr userDrawn="1"/>
        </p:nvSpPr>
        <p:spPr>
          <a:xfrm>
            <a:off x="1" y="2113572"/>
            <a:ext cx="297518" cy="937907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71FAF11B-CC7B-46E6-83E8-5EE52C96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034C3ED-3DF6-48BF-938C-0ADC424B1600}"/>
              </a:ext>
            </a:extLst>
          </p:cNvPr>
          <p:cNvSpPr txBox="1"/>
          <p:nvPr userDrawn="1"/>
        </p:nvSpPr>
        <p:spPr>
          <a:xfrm>
            <a:off x="1" y="804039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9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1CE9A24A-6151-48BA-9C69-3CED0AECE14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D540F39-B45B-40CD-AD0E-49EC8C02118F}"/>
              </a:ext>
            </a:extLst>
          </p:cNvPr>
          <p:cNvSpPr/>
          <p:nvPr userDrawn="1"/>
        </p:nvSpPr>
        <p:spPr>
          <a:xfrm>
            <a:off x="459895" y="283070"/>
            <a:ext cx="8132769" cy="4560203"/>
          </a:xfrm>
          <a:prstGeom prst="rect">
            <a:avLst/>
          </a:prstGeom>
          <a:solidFill>
            <a:srgbClr val="F6F3E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190A340-EF80-4ECB-ACD5-EC90BB5625DE}"/>
              </a:ext>
            </a:extLst>
          </p:cNvPr>
          <p:cNvSpPr/>
          <p:nvPr userDrawn="1"/>
        </p:nvSpPr>
        <p:spPr>
          <a:xfrm>
            <a:off x="409790" y="236584"/>
            <a:ext cx="8232980" cy="4653759"/>
          </a:xfrm>
          <a:prstGeom prst="rect">
            <a:avLst/>
          </a:prstGeom>
          <a:noFill/>
          <a:ln>
            <a:solidFill>
              <a:srgbClr val="D5D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6" name="圖片 1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119" y="4929893"/>
            <a:ext cx="522229" cy="179999"/>
          </a:xfrm>
          <a:prstGeom prst="rect">
            <a:avLst/>
          </a:prstGeom>
        </p:spPr>
      </p:pic>
      <p:sp>
        <p:nvSpPr>
          <p:cNvPr id="56" name="TextBox 9">
            <a:extLst>
              <a:ext uri="{FF2B5EF4-FFF2-40B4-BE49-F238E27FC236}">
                <a16:creationId xmlns:a16="http://schemas.microsoft.com/office/drawing/2014/main" id="{D63C156D-237F-4B61-A899-9E8817847F24}"/>
              </a:ext>
            </a:extLst>
          </p:cNvPr>
          <p:cNvSpPr txBox="1"/>
          <p:nvPr/>
        </p:nvSpPr>
        <p:spPr>
          <a:xfrm>
            <a:off x="863249" y="546463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483F3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</a:t>
            </a:r>
            <a:endParaRPr lang="zh-CN" altLang="en-US" sz="4400" b="1" dirty="0">
              <a:solidFill>
                <a:srgbClr val="483F3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7" name="TextBox 9">
            <a:extLst>
              <a:ext uri="{FF2B5EF4-FFF2-40B4-BE49-F238E27FC236}">
                <a16:creationId xmlns:a16="http://schemas.microsoft.com/office/drawing/2014/main" id="{C02B6645-3CAD-4CA6-9FF5-CFEF7CD8D0DF}"/>
              </a:ext>
            </a:extLst>
          </p:cNvPr>
          <p:cNvSpPr txBox="1"/>
          <p:nvPr/>
        </p:nvSpPr>
        <p:spPr>
          <a:xfrm>
            <a:off x="863249" y="1479816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483F3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</a:t>
            </a:r>
            <a:endParaRPr lang="zh-CN" altLang="en-US" sz="4400" b="1" dirty="0">
              <a:solidFill>
                <a:srgbClr val="483F3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圖片 2" descr="一張含有 傘, 山 的圖片&#10;&#10;自動產生的描述">
            <a:extLst>
              <a:ext uri="{FF2B5EF4-FFF2-40B4-BE49-F238E27FC236}">
                <a16:creationId xmlns:a16="http://schemas.microsoft.com/office/drawing/2014/main" id="{93870ECF-D5C1-4829-8599-070121025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2071" y="2413169"/>
            <a:ext cx="2236997" cy="1491972"/>
          </a:xfrm>
          <a:prstGeom prst="rect">
            <a:avLst/>
          </a:prstGeom>
        </p:spPr>
      </p:pic>
      <p:sp>
        <p:nvSpPr>
          <p:cNvPr id="63" name="矩形 62">
            <a:hlinkClick r:id="rId4" action="ppaction://hlinksldjump"/>
            <a:extLst>
              <a:ext uri="{FF2B5EF4-FFF2-40B4-BE49-F238E27FC236}">
                <a16:creationId xmlns:a16="http://schemas.microsoft.com/office/drawing/2014/main" id="{F05AB86A-51DE-4106-943D-4941A66489DE}"/>
              </a:ext>
            </a:extLst>
          </p:cNvPr>
          <p:cNvSpPr/>
          <p:nvPr/>
        </p:nvSpPr>
        <p:spPr>
          <a:xfrm>
            <a:off x="4759631" y="546463"/>
            <a:ext cx="591095" cy="40505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021A192C-2702-4AAB-AB91-0540FCC1CCB0}"/>
              </a:ext>
            </a:extLst>
          </p:cNvPr>
          <p:cNvSpPr txBox="1"/>
          <p:nvPr/>
        </p:nvSpPr>
        <p:spPr>
          <a:xfrm>
            <a:off x="4719171" y="1035963"/>
            <a:ext cx="677108" cy="28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l"/>
            <a:r>
              <a:rPr lang="en-US" altLang="zh-TW" sz="3200" kern="1200" spc="0" baseline="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〈</a:t>
            </a:r>
            <a:r>
              <a:rPr lang="zh-TW" altLang="en-US" sz="3200" spc="0" baseline="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大德歌</a:t>
            </a:r>
            <a:r>
              <a:rPr lang="zh-TW" altLang="en-US" sz="3200" spc="0" baseline="0" dirty="0">
                <a:solidFill>
                  <a:srgbClr val="483F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3200" spc="0" baseline="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</a:t>
            </a:r>
            <a:r>
              <a:rPr lang="en-US" altLang="zh-TW" sz="3200" kern="1200" spc="0" baseline="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〉</a:t>
            </a:r>
            <a:endParaRPr lang="zh-CN" altLang="en-US" sz="3200" kern="1200" spc="0" baseline="0" dirty="0">
              <a:solidFill>
                <a:srgbClr val="483F3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1" name="矩形 60">
            <a:hlinkClick r:id="rId4" action="ppaction://hlinksldjump"/>
            <a:extLst>
              <a:ext uri="{FF2B5EF4-FFF2-40B4-BE49-F238E27FC236}">
                <a16:creationId xmlns:a16="http://schemas.microsoft.com/office/drawing/2014/main" id="{BCA8C9DA-2CAD-453A-8318-4A8DBA3D164F}"/>
              </a:ext>
            </a:extLst>
          </p:cNvPr>
          <p:cNvSpPr/>
          <p:nvPr/>
        </p:nvSpPr>
        <p:spPr>
          <a:xfrm>
            <a:off x="4824934" y="607423"/>
            <a:ext cx="463865" cy="428540"/>
          </a:xfrm>
          <a:prstGeom prst="rect">
            <a:avLst/>
          </a:prstGeom>
          <a:solidFill>
            <a:srgbClr val="E1DFC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矩形 61">
            <a:hlinkClick r:id="rId4" action="ppaction://hlinksldjump"/>
            <a:extLst>
              <a:ext uri="{FF2B5EF4-FFF2-40B4-BE49-F238E27FC236}">
                <a16:creationId xmlns:a16="http://schemas.microsoft.com/office/drawing/2014/main" id="{406F6827-495D-4AC6-BA08-12B7B4E78403}"/>
              </a:ext>
            </a:extLst>
          </p:cNvPr>
          <p:cNvSpPr/>
          <p:nvPr/>
        </p:nvSpPr>
        <p:spPr>
          <a:xfrm>
            <a:off x="4824934" y="678818"/>
            <a:ext cx="463865" cy="282868"/>
          </a:xfrm>
          <a:prstGeom prst="rect">
            <a:avLst/>
          </a:prstGeom>
          <a:solidFill>
            <a:srgbClr val="E1DFC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" name="矩形 112">
            <a:hlinkClick r:id="rId6" action="ppaction://hlinksldjump"/>
            <a:extLst>
              <a:ext uri="{FF2B5EF4-FFF2-40B4-BE49-F238E27FC236}">
                <a16:creationId xmlns:a16="http://schemas.microsoft.com/office/drawing/2014/main" id="{C30235E7-4230-4244-9216-511B243F6302}"/>
              </a:ext>
            </a:extLst>
          </p:cNvPr>
          <p:cNvSpPr/>
          <p:nvPr/>
        </p:nvSpPr>
        <p:spPr>
          <a:xfrm>
            <a:off x="5871385" y="546465"/>
            <a:ext cx="591095" cy="40505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5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656A3A5-D252-4298-A83F-4B62F697AACE}"/>
              </a:ext>
            </a:extLst>
          </p:cNvPr>
          <p:cNvSpPr txBox="1"/>
          <p:nvPr/>
        </p:nvSpPr>
        <p:spPr>
          <a:xfrm>
            <a:off x="5830925" y="1053007"/>
            <a:ext cx="677108" cy="30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l"/>
            <a:r>
              <a:rPr lang="en-US" altLang="zh-TW" sz="3200" spc="0" baseline="0" dirty="0" smtClean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spc="0" baseline="0" dirty="0" smtClean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zh-TW" altLang="en-US" sz="3200" spc="0" baseline="0" dirty="0" smtClean="0">
                <a:solidFill>
                  <a:srgbClr val="483F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3200" spc="0" baseline="0" dirty="0" smtClean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遊園</a:t>
            </a:r>
            <a:r>
              <a:rPr lang="en-US" altLang="zh-TW" sz="3200" spc="0" baseline="0" dirty="0" smtClean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spc="0" baseline="0" dirty="0">
              <a:solidFill>
                <a:srgbClr val="483F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" name="矩形 116">
            <a:hlinkClick r:id="rId6" action="ppaction://hlinksldjump"/>
            <a:extLst>
              <a:ext uri="{FF2B5EF4-FFF2-40B4-BE49-F238E27FC236}">
                <a16:creationId xmlns:a16="http://schemas.microsoft.com/office/drawing/2014/main" id="{D4C974E2-19A6-42FA-9F98-CB155B109EAE}"/>
              </a:ext>
            </a:extLst>
          </p:cNvPr>
          <p:cNvSpPr/>
          <p:nvPr/>
        </p:nvSpPr>
        <p:spPr>
          <a:xfrm>
            <a:off x="5932605" y="624468"/>
            <a:ext cx="463865" cy="428540"/>
          </a:xfrm>
          <a:prstGeom prst="rect">
            <a:avLst/>
          </a:prstGeom>
          <a:solidFill>
            <a:srgbClr val="E1DFC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8" name="矩形 117">
            <a:hlinkClick r:id="rId6" action="ppaction://hlinksldjump"/>
            <a:extLst>
              <a:ext uri="{FF2B5EF4-FFF2-40B4-BE49-F238E27FC236}">
                <a16:creationId xmlns:a16="http://schemas.microsoft.com/office/drawing/2014/main" id="{DCE22F3F-3576-40D2-8334-7676818210E5}"/>
              </a:ext>
            </a:extLst>
          </p:cNvPr>
          <p:cNvSpPr/>
          <p:nvPr/>
        </p:nvSpPr>
        <p:spPr>
          <a:xfrm>
            <a:off x="5932605" y="695863"/>
            <a:ext cx="463865" cy="282868"/>
          </a:xfrm>
          <a:prstGeom prst="rect">
            <a:avLst/>
          </a:prstGeom>
          <a:solidFill>
            <a:srgbClr val="E1DFC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>
            <a:hlinkClick r:id="rId7" action="ppaction://hlinksldjump"/>
            <a:extLst>
              <a:ext uri="{FF2B5EF4-FFF2-40B4-BE49-F238E27FC236}">
                <a16:creationId xmlns:a16="http://schemas.microsoft.com/office/drawing/2014/main" id="{4B80FD1D-7F89-4656-813D-60674700D3FE}"/>
              </a:ext>
            </a:extLst>
          </p:cNvPr>
          <p:cNvSpPr/>
          <p:nvPr/>
        </p:nvSpPr>
        <p:spPr>
          <a:xfrm>
            <a:off x="3647877" y="546463"/>
            <a:ext cx="591095" cy="405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2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4B1284F7-7470-4520-9727-A15F7500FA75}"/>
              </a:ext>
            </a:extLst>
          </p:cNvPr>
          <p:cNvSpPr txBox="1"/>
          <p:nvPr/>
        </p:nvSpPr>
        <p:spPr>
          <a:xfrm>
            <a:off x="3607417" y="1160970"/>
            <a:ext cx="677108" cy="2852247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sz="3200" spc="400" dirty="0">
                <a:solidFill>
                  <a:srgbClr val="857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體介紹</a:t>
            </a:r>
            <a:r>
              <a:rPr lang="zh-TW" altLang="en-US" sz="3200" spc="400" dirty="0">
                <a:solidFill>
                  <a:srgbClr val="8574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200" spc="400" dirty="0">
                <a:solidFill>
                  <a:srgbClr val="857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</a:t>
            </a:r>
          </a:p>
        </p:txBody>
      </p:sp>
      <p:sp>
        <p:nvSpPr>
          <p:cNvPr id="124" name="矩形 123">
            <a:hlinkClick r:id="rId7" action="ppaction://hlinksldjump"/>
            <a:extLst>
              <a:ext uri="{FF2B5EF4-FFF2-40B4-BE49-F238E27FC236}">
                <a16:creationId xmlns:a16="http://schemas.microsoft.com/office/drawing/2014/main" id="{E20F8BAF-8699-4BF3-BB11-C90844019B69}"/>
              </a:ext>
            </a:extLst>
          </p:cNvPr>
          <p:cNvSpPr/>
          <p:nvPr/>
        </p:nvSpPr>
        <p:spPr>
          <a:xfrm>
            <a:off x="3709856" y="614943"/>
            <a:ext cx="463865" cy="428540"/>
          </a:xfrm>
          <a:prstGeom prst="rect">
            <a:avLst/>
          </a:prstGeom>
          <a:solidFill>
            <a:srgbClr val="E1DFC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矩形 124">
            <a:hlinkClick r:id="rId7" action="ppaction://hlinksldjump"/>
            <a:extLst>
              <a:ext uri="{FF2B5EF4-FFF2-40B4-BE49-F238E27FC236}">
                <a16:creationId xmlns:a16="http://schemas.microsoft.com/office/drawing/2014/main" id="{E90782EB-67DC-478A-B0B6-053C97E74FC7}"/>
              </a:ext>
            </a:extLst>
          </p:cNvPr>
          <p:cNvSpPr/>
          <p:nvPr/>
        </p:nvSpPr>
        <p:spPr>
          <a:xfrm>
            <a:off x="3709856" y="686338"/>
            <a:ext cx="463865" cy="282868"/>
          </a:xfrm>
          <a:prstGeom prst="rect">
            <a:avLst/>
          </a:prstGeom>
          <a:solidFill>
            <a:srgbClr val="E1DFC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>
            <a:hlinkClick r:id="rId8" action="ppaction://hlinksldjump"/>
            <a:extLst>
              <a:ext uri="{FF2B5EF4-FFF2-40B4-BE49-F238E27FC236}">
                <a16:creationId xmlns:a16="http://schemas.microsoft.com/office/drawing/2014/main" id="{F0714A78-593F-4343-80C1-22C9DAA4DAA6}"/>
              </a:ext>
            </a:extLst>
          </p:cNvPr>
          <p:cNvSpPr/>
          <p:nvPr/>
        </p:nvSpPr>
        <p:spPr>
          <a:xfrm>
            <a:off x="2536123" y="546463"/>
            <a:ext cx="591095" cy="4050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9" name="TextBox 6">
            <a:hlinkClick r:id="rId8" action="ppaction://hlinksldjump"/>
            <a:extLst>
              <a:ext uri="{FF2B5EF4-FFF2-40B4-BE49-F238E27FC236}">
                <a16:creationId xmlns:a16="http://schemas.microsoft.com/office/drawing/2014/main" id="{443A0DE8-CEEE-4C8D-8C7D-7AF2259BF1A0}"/>
              </a:ext>
            </a:extLst>
          </p:cNvPr>
          <p:cNvSpPr txBox="1"/>
          <p:nvPr/>
        </p:nvSpPr>
        <p:spPr>
          <a:xfrm>
            <a:off x="2495663" y="1153450"/>
            <a:ext cx="677108" cy="242761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200" spc="400" dirty="0">
                <a:solidFill>
                  <a:srgbClr val="857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前引導</a:t>
            </a:r>
            <a:endParaRPr lang="zh-CN" altLang="en-US" sz="3200" spc="400" dirty="0">
              <a:solidFill>
                <a:srgbClr val="8574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1" name="矩形 130">
            <a:hlinkClick r:id="rId8" action="ppaction://hlinksldjump"/>
            <a:extLst>
              <a:ext uri="{FF2B5EF4-FFF2-40B4-BE49-F238E27FC236}">
                <a16:creationId xmlns:a16="http://schemas.microsoft.com/office/drawing/2014/main" id="{060A010D-8FE5-4A05-825B-3DE7634A28B0}"/>
              </a:ext>
            </a:extLst>
          </p:cNvPr>
          <p:cNvSpPr/>
          <p:nvPr/>
        </p:nvSpPr>
        <p:spPr>
          <a:xfrm>
            <a:off x="2602285" y="607423"/>
            <a:ext cx="463865" cy="428540"/>
          </a:xfrm>
          <a:prstGeom prst="rect">
            <a:avLst/>
          </a:prstGeom>
          <a:solidFill>
            <a:srgbClr val="E1DFC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2" name="矩形 131">
            <a:hlinkClick r:id="rId8" action="ppaction://hlinksldjump"/>
            <a:extLst>
              <a:ext uri="{FF2B5EF4-FFF2-40B4-BE49-F238E27FC236}">
                <a16:creationId xmlns:a16="http://schemas.microsoft.com/office/drawing/2014/main" id="{CA3ACFA0-7B0A-40DB-967D-71271B75DFFE}"/>
              </a:ext>
            </a:extLst>
          </p:cNvPr>
          <p:cNvSpPr/>
          <p:nvPr/>
        </p:nvSpPr>
        <p:spPr>
          <a:xfrm>
            <a:off x="2602285" y="678818"/>
            <a:ext cx="463865" cy="282868"/>
          </a:xfrm>
          <a:prstGeom prst="rect">
            <a:avLst/>
          </a:prstGeom>
          <a:solidFill>
            <a:srgbClr val="E1DFC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>
            <a:hlinkClick r:id="rId4" action="ppaction://hlinksldjump"/>
            <a:extLst>
              <a:ext uri="{FF2B5EF4-FFF2-40B4-BE49-F238E27FC236}">
                <a16:creationId xmlns:a16="http://schemas.microsoft.com/office/drawing/2014/main" id="{CDEF0C40-68CF-4B27-BE48-83AA3F2F0C97}"/>
              </a:ext>
            </a:extLst>
          </p:cNvPr>
          <p:cNvSpPr/>
          <p:nvPr/>
        </p:nvSpPr>
        <p:spPr>
          <a:xfrm>
            <a:off x="6983140" y="546463"/>
            <a:ext cx="591095" cy="40505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EB5B3A1C-A4B3-450C-A52E-B91CFDF4D3AB}"/>
              </a:ext>
            </a:extLst>
          </p:cNvPr>
          <p:cNvSpPr txBox="1"/>
          <p:nvPr/>
        </p:nvSpPr>
        <p:spPr>
          <a:xfrm>
            <a:off x="6942680" y="1153450"/>
            <a:ext cx="677108" cy="239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200" spc="400" dirty="0">
                <a:solidFill>
                  <a:srgbClr val="857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後補充</a:t>
            </a:r>
          </a:p>
        </p:txBody>
      </p:sp>
      <p:sp>
        <p:nvSpPr>
          <p:cNvPr id="42" name="矩形 41">
            <a:hlinkClick r:id="rId4" action="ppaction://hlinksldjump"/>
            <a:extLst>
              <a:ext uri="{FF2B5EF4-FFF2-40B4-BE49-F238E27FC236}">
                <a16:creationId xmlns:a16="http://schemas.microsoft.com/office/drawing/2014/main" id="{C7B5D944-5C51-4ED5-A732-923203AB41F0}"/>
              </a:ext>
            </a:extLst>
          </p:cNvPr>
          <p:cNvSpPr/>
          <p:nvPr/>
        </p:nvSpPr>
        <p:spPr>
          <a:xfrm>
            <a:off x="7048443" y="607423"/>
            <a:ext cx="463865" cy="428540"/>
          </a:xfrm>
          <a:prstGeom prst="rect">
            <a:avLst/>
          </a:prstGeom>
          <a:solidFill>
            <a:srgbClr val="E1DFC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>
            <a:hlinkClick r:id="rId4" action="ppaction://hlinksldjump"/>
            <a:extLst>
              <a:ext uri="{FF2B5EF4-FFF2-40B4-BE49-F238E27FC236}">
                <a16:creationId xmlns:a16="http://schemas.microsoft.com/office/drawing/2014/main" id="{A7446B78-813F-4666-825C-4E46294570BF}"/>
              </a:ext>
            </a:extLst>
          </p:cNvPr>
          <p:cNvSpPr/>
          <p:nvPr/>
        </p:nvSpPr>
        <p:spPr>
          <a:xfrm>
            <a:off x="7048443" y="678818"/>
            <a:ext cx="463865" cy="282868"/>
          </a:xfrm>
          <a:prstGeom prst="rect">
            <a:avLst/>
          </a:prstGeom>
          <a:solidFill>
            <a:srgbClr val="E1DFC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彩虹 的圖片&#10;&#10;自動產生的描述">
            <a:extLst>
              <a:ext uri="{FF2B5EF4-FFF2-40B4-BE49-F238E27FC236}">
                <a16:creationId xmlns:a16="http://schemas.microsoft.com/office/drawing/2014/main" id="{E8FB4BE1-3970-4FB5-8775-5ACEF6A29D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342" y="3905141"/>
            <a:ext cx="1492643" cy="8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2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E5D2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1" y="441058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66E0997-A25E-4954-951B-273CFF489AD9}"/>
              </a:ext>
            </a:extLst>
          </p:cNvPr>
          <p:cNvSpPr txBox="1"/>
          <p:nvPr userDrawn="1"/>
        </p:nvSpPr>
        <p:spPr>
          <a:xfrm>
            <a:off x="1" y="2436373"/>
            <a:ext cx="297518" cy="937907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B6F122B-A821-40EC-90C1-09AD7E9B757B}"/>
              </a:ext>
            </a:extLst>
          </p:cNvPr>
          <p:cNvSpPr txBox="1"/>
          <p:nvPr userDrawn="1"/>
        </p:nvSpPr>
        <p:spPr>
          <a:xfrm>
            <a:off x="1" y="1129484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5F22B29D-6ECD-44D1-B57F-D023958CC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018F165-E6DB-45C2-A012-996A48A0D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69636" y="0"/>
            <a:ext cx="8807510" cy="48700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FA05040-6488-4BD0-B169-E6EF5F97B654}"/>
              </a:ext>
            </a:extLst>
          </p:cNvPr>
          <p:cNvSpPr txBox="1"/>
          <p:nvPr userDrawn="1"/>
        </p:nvSpPr>
        <p:spPr>
          <a:xfrm>
            <a:off x="0" y="112969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510EBEC-F9A6-466B-87CD-AD748C44EE12}"/>
              </a:ext>
            </a:extLst>
          </p:cNvPr>
          <p:cNvSpPr txBox="1"/>
          <p:nvPr userDrawn="1"/>
        </p:nvSpPr>
        <p:spPr>
          <a:xfrm>
            <a:off x="0" y="2318224"/>
            <a:ext cx="297518" cy="937907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B953E3BD-900D-400D-BF92-978B265949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8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3E178D99-9062-4B8C-849B-6489A7CC1ADD}"/>
              </a:ext>
            </a:extLst>
          </p:cNvPr>
          <p:cNvSpPr txBox="1"/>
          <p:nvPr userDrawn="1"/>
        </p:nvSpPr>
        <p:spPr>
          <a:xfrm>
            <a:off x="0" y="804039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78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2309755"/>
            <a:ext cx="297518" cy="91533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261840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46AE58F-EF7A-4A13-8B0C-218E76850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00"/>
          <a:stretch/>
        </p:blipFill>
        <p:spPr>
          <a:xfrm rot="901571">
            <a:off x="8392818" y="4778833"/>
            <a:ext cx="433780" cy="362812"/>
          </a:xfrm>
          <a:prstGeom prst="rect">
            <a:avLst/>
          </a:prstGeom>
        </p:spPr>
      </p:pic>
      <p:sp>
        <p:nvSpPr>
          <p:cNvPr id="1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0F408C9-C611-4B28-ABB0-A4BEC1687E48}"/>
              </a:ext>
            </a:extLst>
          </p:cNvPr>
          <p:cNvSpPr txBox="1"/>
          <p:nvPr userDrawn="1"/>
        </p:nvSpPr>
        <p:spPr>
          <a:xfrm>
            <a:off x="0" y="976566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94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2514407"/>
            <a:ext cx="297518" cy="91533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0F875BE-96BF-4312-865A-E9A2FD1D2035}"/>
              </a:ext>
            </a:extLst>
          </p:cNvPr>
          <p:cNvSpPr txBox="1"/>
          <p:nvPr userDrawn="1"/>
        </p:nvSpPr>
        <p:spPr>
          <a:xfrm>
            <a:off x="0" y="261840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1" name="圖片 10" descr="一張含有 房間, 桌, 坐, 盤 的圖片&#10;&#10;自動產生的描述">
            <a:extLst>
              <a:ext uri="{FF2B5EF4-FFF2-40B4-BE49-F238E27FC236}">
                <a16:creationId xmlns:a16="http://schemas.microsoft.com/office/drawing/2014/main" id="{A4845183-95AD-4D11-8FC8-DEFEB1B415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768" y="4787046"/>
            <a:ext cx="656833" cy="332522"/>
          </a:xfrm>
          <a:prstGeom prst="rect">
            <a:avLst/>
          </a:prstGeom>
        </p:spPr>
      </p:pic>
      <p:sp>
        <p:nvSpPr>
          <p:cNvPr id="1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063E47D-83D7-4F45-B37C-2B5B09ACBF47}"/>
              </a:ext>
            </a:extLst>
          </p:cNvPr>
          <p:cNvSpPr txBox="1"/>
          <p:nvPr userDrawn="1"/>
        </p:nvSpPr>
        <p:spPr>
          <a:xfrm>
            <a:off x="0" y="976566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6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1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173986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E5D2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A13C9E4-366F-4C8F-AAA8-BBF816D38906}"/>
              </a:ext>
            </a:extLst>
          </p:cNvPr>
          <p:cNvSpPr txBox="1"/>
          <p:nvPr userDrawn="1"/>
        </p:nvSpPr>
        <p:spPr>
          <a:xfrm>
            <a:off x="0" y="2432925"/>
            <a:ext cx="297518" cy="91533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D0A7F071-D2D6-46D1-AA24-1D3B44597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DE5D319-EE9C-4455-AECA-1D44C470260D}"/>
              </a:ext>
            </a:extLst>
          </p:cNvPr>
          <p:cNvSpPr txBox="1"/>
          <p:nvPr userDrawn="1"/>
        </p:nvSpPr>
        <p:spPr>
          <a:xfrm>
            <a:off x="0" y="1129484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2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2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DD03778-58D4-42DA-9429-2DC1DDFC4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94875" y="0"/>
            <a:ext cx="8772722" cy="490584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2233439"/>
            <a:ext cx="297518" cy="91533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BCA9F182-E936-4F41-91BB-3926914FA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2619A38-5A18-444C-B8B0-4225C6D71F37}"/>
              </a:ext>
            </a:extLst>
          </p:cNvPr>
          <p:cNvSpPr txBox="1"/>
          <p:nvPr userDrawn="1"/>
        </p:nvSpPr>
        <p:spPr>
          <a:xfrm>
            <a:off x="0" y="906320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0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3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CA40618-E79C-4439-8346-6E36B9668B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94875" y="0"/>
            <a:ext cx="8772722" cy="490584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6B816F7-023E-4751-A172-AE770411DF9C}"/>
              </a:ext>
            </a:extLst>
          </p:cNvPr>
          <p:cNvSpPr txBox="1"/>
          <p:nvPr userDrawn="1"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6FD68E9-364E-47E1-A4F0-F94A397B640E}"/>
              </a:ext>
            </a:extLst>
          </p:cNvPr>
          <p:cNvSpPr txBox="1"/>
          <p:nvPr userDrawn="1"/>
        </p:nvSpPr>
        <p:spPr>
          <a:xfrm>
            <a:off x="0" y="2114084"/>
            <a:ext cx="297518" cy="91533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91A33DB0-E78C-4C66-AE76-1835FD36D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3274E83-D0E9-47C8-B991-9DC437808B92}"/>
              </a:ext>
            </a:extLst>
          </p:cNvPr>
          <p:cNvSpPr txBox="1"/>
          <p:nvPr userDrawn="1"/>
        </p:nvSpPr>
        <p:spPr>
          <a:xfrm>
            <a:off x="0" y="804039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173986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E5D2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A13C9E4-366F-4C8F-AAA8-BBF816D38906}"/>
              </a:ext>
            </a:extLst>
          </p:cNvPr>
          <p:cNvSpPr txBox="1"/>
          <p:nvPr userDrawn="1"/>
        </p:nvSpPr>
        <p:spPr>
          <a:xfrm>
            <a:off x="0" y="2637577"/>
            <a:ext cx="297518" cy="91533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C57A9E84-43FB-41BD-A9B4-490D212F6B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36F94FA5-9986-4DB1-B03D-0D1BC3FD7431}"/>
              </a:ext>
            </a:extLst>
          </p:cNvPr>
          <p:cNvSpPr txBox="1"/>
          <p:nvPr userDrawn="1"/>
        </p:nvSpPr>
        <p:spPr>
          <a:xfrm>
            <a:off x="0" y="1129484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33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2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FF48759-DDB6-4712-9A72-C5E09D7A2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69636" y="0"/>
            <a:ext cx="8807510" cy="487003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2438091"/>
            <a:ext cx="297518" cy="91533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620AA8-2544-4840-B8C9-A16972436661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8EE73A8A-073F-4096-8E31-6A7799325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3BC31EB-84BA-41DE-A210-3DADF88685D4}"/>
              </a:ext>
            </a:extLst>
          </p:cNvPr>
          <p:cNvSpPr txBox="1"/>
          <p:nvPr userDrawn="1"/>
        </p:nvSpPr>
        <p:spPr>
          <a:xfrm>
            <a:off x="0" y="906320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7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3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57EA110-3F68-4FC1-8A8D-6007307BC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69636" y="0"/>
            <a:ext cx="8807510" cy="487003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6B816F7-023E-4751-A172-AE770411DF9C}"/>
              </a:ext>
            </a:extLst>
          </p:cNvPr>
          <p:cNvSpPr txBox="1"/>
          <p:nvPr userDrawn="1"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2AE7E1C-1034-4EFC-AA2C-D9D99A8026B1}"/>
              </a:ext>
            </a:extLst>
          </p:cNvPr>
          <p:cNvSpPr txBox="1"/>
          <p:nvPr userDrawn="1"/>
        </p:nvSpPr>
        <p:spPr>
          <a:xfrm>
            <a:off x="0" y="2315580"/>
            <a:ext cx="297518" cy="91533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045641E-40A7-41AE-8D7B-918FFC0F26E6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19240F1B-478B-4C41-B2AB-7B94D82C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1890864-0686-44ED-8181-7DAD6D476D29}"/>
              </a:ext>
            </a:extLst>
          </p:cNvPr>
          <p:cNvSpPr txBox="1"/>
          <p:nvPr userDrawn="1"/>
        </p:nvSpPr>
        <p:spPr>
          <a:xfrm>
            <a:off x="0" y="804039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1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5585F27-7092-42ED-9501-B6E4E87A38A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82444F-2683-47C4-937E-72016EBF0558}"/>
              </a:ext>
            </a:extLst>
          </p:cNvPr>
          <p:cNvSpPr/>
          <p:nvPr userDrawn="1"/>
        </p:nvSpPr>
        <p:spPr>
          <a:xfrm>
            <a:off x="444689" y="312183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7F3E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5C9F184-E458-4F13-A9CF-727034CC04CD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F04BE197-7D08-4A47-A311-6E9749387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與討論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EF06895F-27E6-402B-BFDE-E8E2B2914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69636" y="0"/>
            <a:ext cx="8807510" cy="487003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0" y="2110928"/>
            <a:ext cx="297518" cy="1120366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F80D6B7-0052-4095-B89B-FE5EA82436D5}"/>
              </a:ext>
            </a:extLst>
          </p:cNvPr>
          <p:cNvSpPr txBox="1"/>
          <p:nvPr userDrawn="1"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ADB219-E99F-4899-9528-E148376FC53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8421CEB1-7D92-46B8-92AC-89DA9ECA0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8597EE0-6DD9-45FD-8F4E-C5ED70546B3C}"/>
              </a:ext>
            </a:extLst>
          </p:cNvPr>
          <p:cNvSpPr txBox="1"/>
          <p:nvPr userDrawn="1"/>
        </p:nvSpPr>
        <p:spPr>
          <a:xfrm>
            <a:off x="0" y="804039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21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與討論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EBC70B90-80CD-4A88-8A1E-75CB383AE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5"/>
          <a:stretch/>
        </p:blipFill>
        <p:spPr>
          <a:xfrm>
            <a:off x="169636" y="0"/>
            <a:ext cx="8807510" cy="487003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2315580"/>
            <a:ext cx="297518" cy="1120366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F80D6B7-0052-4095-B89B-FE5EA82436D5}"/>
              </a:ext>
            </a:extLst>
          </p:cNvPr>
          <p:cNvSpPr txBox="1"/>
          <p:nvPr userDrawn="1"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578A6D3-9B71-45E3-93B5-03CAC0EAFA30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F889DB86-01B6-4620-A3F1-83873FD5D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AC67EE8-36DC-411C-8AFF-7809DB3BA23A}"/>
              </a:ext>
            </a:extLst>
          </p:cNvPr>
          <p:cNvSpPr txBox="1"/>
          <p:nvPr userDrawn="1"/>
        </p:nvSpPr>
        <p:spPr>
          <a:xfrm>
            <a:off x="0" y="804039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64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後補充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266D877-F1DB-4E1D-9282-A6279D71CF61}"/>
              </a:ext>
            </a:extLst>
          </p:cNvPr>
          <p:cNvSpPr txBox="1"/>
          <p:nvPr userDrawn="1"/>
        </p:nvSpPr>
        <p:spPr>
          <a:xfrm>
            <a:off x="1" y="1055907"/>
            <a:ext cx="297518" cy="915332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課後補充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一張含有 彩虹 的圖片&#10;&#10;自動產生的描述">
            <a:extLst>
              <a:ext uri="{FF2B5EF4-FFF2-40B4-BE49-F238E27FC236}">
                <a16:creationId xmlns:a16="http://schemas.microsoft.com/office/drawing/2014/main" id="{DF136F8A-C1A4-43D4-89B9-14CF8516C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80" y="4807131"/>
            <a:ext cx="722954" cy="3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文探究隱藏片(文意修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AE826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14A3209-BEE9-48AD-9576-F08BF3821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" y="4959531"/>
            <a:ext cx="472516" cy="11340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821E467-F69F-4D32-8B8E-FD67F101B5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6157" y="3801863"/>
            <a:ext cx="1517843" cy="1341065"/>
          </a:xfrm>
          <a:prstGeom prst="rect">
            <a:avLst/>
          </a:prstGeom>
        </p:spPr>
      </p:pic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-2" y="1121710"/>
            <a:ext cx="297518" cy="915332"/>
          </a:xfrm>
          <a:prstGeom prst="rect">
            <a:avLst/>
          </a:prstGeom>
          <a:solidFill>
            <a:srgbClr val="AE826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F883124-A16B-409F-BA00-12F462390559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7794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14A3209-BEE9-48AD-9576-F08BF38211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" y="4959531"/>
            <a:ext cx="472516" cy="113404"/>
          </a:xfrm>
          <a:prstGeom prst="rect">
            <a:avLst/>
          </a:prstGeom>
        </p:spPr>
      </p:pic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42472F27-8AEE-4615-9668-6A72FBAA3623}"/>
              </a:ext>
            </a:extLst>
          </p:cNvPr>
          <p:cNvSpPr txBox="1"/>
          <p:nvPr userDrawn="1"/>
        </p:nvSpPr>
        <p:spPr>
          <a:xfrm>
            <a:off x="250132" y="162891"/>
            <a:ext cx="539955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〉1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句段旨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4FCF496-C255-46E6-8E13-C4ECFCD9C3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9702" y="3812206"/>
            <a:ext cx="1520775" cy="1096824"/>
          </a:xfrm>
          <a:prstGeom prst="rect">
            <a:avLst/>
          </a:prstGeom>
        </p:spPr>
      </p:pic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08672BA-52D3-4FC6-A100-8C0242685727}"/>
              </a:ext>
            </a:extLst>
          </p:cNvPr>
          <p:cNvSpPr txBox="1"/>
          <p:nvPr userDrawn="1"/>
        </p:nvSpPr>
        <p:spPr>
          <a:xfrm>
            <a:off x="0" y="26184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0530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前引導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2115744-2CF2-4E3D-B137-AF389D62070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F4A1962-36CC-49ED-9DCD-2D73E5DAD7AB}"/>
              </a:ext>
            </a:extLst>
          </p:cNvPr>
          <p:cNvSpPr txBox="1"/>
          <p:nvPr userDrawn="1"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>
                <a:solidFill>
                  <a:srgbClr val="463D3A"/>
                </a:solidFill>
              </a:rPr>
              <a:t>目次</a:t>
            </a:r>
          </a:p>
        </p:txBody>
      </p:sp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A5EFEE4-D4BF-43EB-9396-BCF8D2FBE5CC}"/>
              </a:ext>
            </a:extLst>
          </p:cNvPr>
          <p:cNvSpPr txBox="1"/>
          <p:nvPr userDrawn="1"/>
        </p:nvSpPr>
        <p:spPr>
          <a:xfrm>
            <a:off x="-1" y="1055907"/>
            <a:ext cx="297518" cy="915332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196DB2-2EBC-41F1-A9C5-397AF89A4F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8" name="圖片 7" descr="一張含有 彩虹 的圖片&#10;&#10;自動產生的描述">
            <a:extLst>
              <a:ext uri="{FF2B5EF4-FFF2-40B4-BE49-F238E27FC236}">
                <a16:creationId xmlns:a16="http://schemas.microsoft.com/office/drawing/2014/main" id="{52FE0677-4492-4A63-A587-FD7A8C4F8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80" y="4807131"/>
            <a:ext cx="722954" cy="3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作者介紹隱藏片2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E5D2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1" y="441058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2" name="圖片 11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5F22B29D-6ECD-44D1-B57F-D023958CC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1E5C801-66DA-4165-91CA-9C95DFD6BC12}"/>
              </a:ext>
            </a:extLst>
          </p:cNvPr>
          <p:cNvSpPr txBox="1"/>
          <p:nvPr userDrawn="1"/>
        </p:nvSpPr>
        <p:spPr>
          <a:xfrm>
            <a:off x="1" y="2643669"/>
            <a:ext cx="297518" cy="937907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C52E373-1FA3-47E6-BEA6-E76A44A7E7D0}"/>
              </a:ext>
            </a:extLst>
          </p:cNvPr>
          <p:cNvSpPr txBox="1"/>
          <p:nvPr userDrawn="1"/>
        </p:nvSpPr>
        <p:spPr>
          <a:xfrm>
            <a:off x="1" y="1129484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06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(文體介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2E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0AE0EBD-8B15-434F-B21A-8564D115C1B4}"/>
              </a:ext>
            </a:extLst>
          </p:cNvPr>
          <p:cNvSpPr/>
          <p:nvPr userDrawn="1"/>
        </p:nvSpPr>
        <p:spPr>
          <a:xfrm>
            <a:off x="148759" y="91439"/>
            <a:ext cx="8846820" cy="432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BBF64C-E6FD-4C0C-9AA0-E2EDAB7C4C39}"/>
              </a:ext>
            </a:extLst>
          </p:cNvPr>
          <p:cNvSpPr/>
          <p:nvPr userDrawn="1"/>
        </p:nvSpPr>
        <p:spPr>
          <a:xfrm>
            <a:off x="447741" y="4503420"/>
            <a:ext cx="8547838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43D29A-4A5C-443D-98B9-34715C5A4456}"/>
              </a:ext>
            </a:extLst>
          </p:cNvPr>
          <p:cNvSpPr/>
          <p:nvPr userDrawn="1"/>
        </p:nvSpPr>
        <p:spPr>
          <a:xfrm>
            <a:off x="793105" y="4853939"/>
            <a:ext cx="8202474" cy="12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A0FEA25-69D2-4522-A277-C8D2DAB7D695}"/>
              </a:ext>
            </a:extLst>
          </p:cNvPr>
          <p:cNvSpPr txBox="1"/>
          <p:nvPr userDrawn="1"/>
        </p:nvSpPr>
        <p:spPr>
          <a:xfrm>
            <a:off x="-1" y="1121711"/>
            <a:ext cx="297518" cy="1307980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文體介紹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曲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5E9A1A5-EE53-4EA6-8CC0-D5990E10CFB3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8E3B045-1569-4E5F-9858-C149F9676F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930EB42-C549-47DD-A649-38242E30C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900869"/>
            <a:ext cx="4349155" cy="22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2E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0AE0EBD-8B15-434F-B21A-8564D115C1B4}"/>
              </a:ext>
            </a:extLst>
          </p:cNvPr>
          <p:cNvSpPr/>
          <p:nvPr userDrawn="1"/>
        </p:nvSpPr>
        <p:spPr>
          <a:xfrm>
            <a:off x="148759" y="91439"/>
            <a:ext cx="8846820" cy="432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BBF64C-E6FD-4C0C-9AA0-E2EDAB7C4C39}"/>
              </a:ext>
            </a:extLst>
          </p:cNvPr>
          <p:cNvSpPr/>
          <p:nvPr userDrawn="1"/>
        </p:nvSpPr>
        <p:spPr>
          <a:xfrm>
            <a:off x="447741" y="4503420"/>
            <a:ext cx="8547838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43D29A-4A5C-443D-98B9-34715C5A4456}"/>
              </a:ext>
            </a:extLst>
          </p:cNvPr>
          <p:cNvSpPr/>
          <p:nvPr userDrawn="1"/>
        </p:nvSpPr>
        <p:spPr>
          <a:xfrm>
            <a:off x="793105" y="4853939"/>
            <a:ext cx="8202474" cy="12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A0FEA25-69D2-4522-A277-C8D2DAB7D695}"/>
              </a:ext>
            </a:extLst>
          </p:cNvPr>
          <p:cNvSpPr txBox="1"/>
          <p:nvPr userDrawn="1"/>
        </p:nvSpPr>
        <p:spPr>
          <a:xfrm>
            <a:off x="-1" y="1121711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5E9A1A5-EE53-4EA6-8CC0-D5990E10CFB3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8E3B045-1569-4E5F-9858-C149F9676F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3" name="圖片 2" descr="一張含有 綠色, 植物, 開啟, 樹 的圖片&#10;&#10;自動產生的描述">
            <a:extLst>
              <a:ext uri="{FF2B5EF4-FFF2-40B4-BE49-F238E27FC236}">
                <a16:creationId xmlns:a16="http://schemas.microsoft.com/office/drawing/2014/main" id="{2F901C81-2B9C-4153-B09B-5EAB4A13DF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469" y="1807711"/>
            <a:ext cx="1677531" cy="252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(牡丹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0AE0EBD-8B15-434F-B21A-8564D115C1B4}"/>
              </a:ext>
            </a:extLst>
          </p:cNvPr>
          <p:cNvSpPr/>
          <p:nvPr userDrawn="1"/>
        </p:nvSpPr>
        <p:spPr>
          <a:xfrm>
            <a:off x="148759" y="128740"/>
            <a:ext cx="8846820" cy="432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BBF64C-E6FD-4C0C-9AA0-E2EDAB7C4C39}"/>
              </a:ext>
            </a:extLst>
          </p:cNvPr>
          <p:cNvSpPr/>
          <p:nvPr userDrawn="1"/>
        </p:nvSpPr>
        <p:spPr>
          <a:xfrm>
            <a:off x="447741" y="4540721"/>
            <a:ext cx="8547838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43D29A-4A5C-443D-98B9-34715C5A4456}"/>
              </a:ext>
            </a:extLst>
          </p:cNvPr>
          <p:cNvSpPr/>
          <p:nvPr userDrawn="1"/>
        </p:nvSpPr>
        <p:spPr>
          <a:xfrm>
            <a:off x="793105" y="4891240"/>
            <a:ext cx="8202474" cy="12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A0FEA25-69D2-4522-A277-C8D2DAB7D695}"/>
              </a:ext>
            </a:extLst>
          </p:cNvPr>
          <p:cNvSpPr txBox="1"/>
          <p:nvPr userDrawn="1"/>
        </p:nvSpPr>
        <p:spPr>
          <a:xfrm>
            <a:off x="-1" y="1121710"/>
            <a:ext cx="297518" cy="133410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牡丹亭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遊園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397E4A1-338C-49DB-B1D6-6BF3E124C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4682E96-DB96-4B38-A5A4-FB4828F0CE3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室外, 傘, 火, 坐 的圖片&#10;&#10;自動產生的描述">
            <a:extLst>
              <a:ext uri="{FF2B5EF4-FFF2-40B4-BE49-F238E27FC236}">
                <a16:creationId xmlns:a16="http://schemas.microsoft.com/office/drawing/2014/main" id="{3D3C14B9-CF79-4787-931D-C173DF46B0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451" y="2165705"/>
            <a:ext cx="2304548" cy="2159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52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體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201E320-CFDE-4509-845C-1D26DB50BA9F}"/>
              </a:ext>
            </a:extLst>
          </p:cNvPr>
          <p:cNvSpPr txBox="1"/>
          <p:nvPr userDrawn="1"/>
        </p:nvSpPr>
        <p:spPr>
          <a:xfrm>
            <a:off x="-1" y="1055907"/>
            <a:ext cx="297518" cy="1307980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文體介紹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曲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7ABDB06-12AC-40DE-9D2A-6BF08BEDA809}"/>
              </a:ext>
            </a:extLst>
          </p:cNvPr>
          <p:cNvSpPr txBox="1"/>
          <p:nvPr userDrawn="1"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>
                <a:solidFill>
                  <a:srgbClr val="463D3A"/>
                </a:solidFill>
              </a:rPr>
              <a:t>目次</a:t>
            </a:r>
          </a:p>
        </p:txBody>
      </p:sp>
      <p:pic>
        <p:nvPicPr>
          <p:cNvPr id="3" name="圖片 2" descr="一張含有 彩虹 的圖片&#10;&#10;自動產生的描述">
            <a:extLst>
              <a:ext uri="{FF2B5EF4-FFF2-40B4-BE49-F238E27FC236}">
                <a16:creationId xmlns:a16="http://schemas.microsoft.com/office/drawing/2014/main" id="{A4421FC6-D9DC-475F-ADCD-51CB6ACC3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80" y="4807131"/>
            <a:ext cx="722954" cy="3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體介紹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E5D2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69ED887-C512-4425-BFCB-49FFC0F13C51}"/>
              </a:ext>
            </a:extLst>
          </p:cNvPr>
          <p:cNvSpPr txBox="1"/>
          <p:nvPr userDrawn="1"/>
        </p:nvSpPr>
        <p:spPr>
          <a:xfrm>
            <a:off x="-1" y="1121710"/>
            <a:ext cx="297518" cy="1307980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文體介紹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曲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 descr="一張含有 遊戲, 時鐘, 光, 窗戶 的圖片&#10;&#10;自動產生的描述">
            <a:extLst>
              <a:ext uri="{FF2B5EF4-FFF2-40B4-BE49-F238E27FC236}">
                <a16:creationId xmlns:a16="http://schemas.microsoft.com/office/drawing/2014/main" id="{99C8F69E-D433-4F37-A779-D20C9F64D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06760" y="4293326"/>
            <a:ext cx="937238" cy="8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內文(大德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1" y="2362796"/>
            <a:ext cx="297518" cy="510992"/>
          </a:xfrm>
          <a:prstGeom prst="rect">
            <a:avLst/>
          </a:prstGeom>
          <a:solidFill>
            <a:srgbClr val="7292B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1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63D3A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E1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7C81736-9CDC-4A62-A281-F7415094E015}"/>
              </a:ext>
            </a:extLst>
          </p:cNvPr>
          <p:cNvSpPr txBox="1"/>
          <p:nvPr userDrawn="1"/>
        </p:nvSpPr>
        <p:spPr>
          <a:xfrm>
            <a:off x="-5783" y="1055907"/>
            <a:ext cx="297518" cy="1129455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大德歌</a:t>
            </a:r>
            <a:r>
              <a:rPr lang="zh-TW" altLang="en-US" sz="16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秋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CB8289-24DC-4431-B7BC-CEF81A580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00"/>
          <a:stretch/>
        </p:blipFill>
        <p:spPr>
          <a:xfrm rot="901571">
            <a:off x="8392818" y="4778833"/>
            <a:ext cx="433780" cy="3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1877-760A-4ECF-BBC8-FA126BCFA630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86" r:id="rId4"/>
    <p:sldLayoutId id="2147483709" r:id="rId5"/>
    <p:sldLayoutId id="2147483690" r:id="rId6"/>
    <p:sldLayoutId id="2147483710" r:id="rId7"/>
    <p:sldLayoutId id="2147483711" r:id="rId8"/>
    <p:sldLayoutId id="2147483696" r:id="rId9"/>
    <p:sldLayoutId id="2147483703" r:id="rId10"/>
    <p:sldLayoutId id="2147483697" r:id="rId11"/>
    <p:sldLayoutId id="2147483698" r:id="rId12"/>
    <p:sldLayoutId id="2147483699" r:id="rId13"/>
    <p:sldLayoutId id="2147483705" r:id="rId14"/>
    <p:sldLayoutId id="2147483704" r:id="rId15"/>
    <p:sldLayoutId id="2147483712" r:id="rId16"/>
    <p:sldLayoutId id="2147483700" r:id="rId17"/>
    <p:sldLayoutId id="2147483706" r:id="rId18"/>
    <p:sldLayoutId id="2147483701" r:id="rId19"/>
    <p:sldLayoutId id="2147483702" r:id="rId20"/>
    <p:sldLayoutId id="2147483707" r:id="rId21"/>
    <p:sldLayoutId id="2147483675" r:id="rId22"/>
    <p:sldLayoutId id="2147483687" r:id="rId23"/>
    <p:sldLayoutId id="2147483691" r:id="rId24"/>
    <p:sldLayoutId id="2147483676" r:id="rId25"/>
    <p:sldLayoutId id="2147483693" r:id="rId26"/>
    <p:sldLayoutId id="2147483692" r:id="rId27"/>
    <p:sldLayoutId id="2147483688" r:id="rId28"/>
    <p:sldLayoutId id="2147483694" r:id="rId29"/>
    <p:sldLayoutId id="2147483677" r:id="rId30"/>
    <p:sldLayoutId id="2147483689" r:id="rId31"/>
    <p:sldLayoutId id="2147483708" r:id="rId32"/>
    <p:sldLayoutId id="2147483713" r:id="rId33"/>
    <p:sldLayoutId id="2147483714" r:id="rId34"/>
    <p:sldLayoutId id="2147483715" r:id="rId35"/>
    <p:sldLayoutId id="214748371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slide" Target="slide101.xml"/><Relationship Id="rId1" Type="http://schemas.openxmlformats.org/officeDocument/2006/relationships/slideLayout" Target="../slideLayouts/slideLayout2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slide" Target="slide106.xml"/><Relationship Id="rId7" Type="http://schemas.openxmlformats.org/officeDocument/2006/relationships/slide" Target="slide1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112.xml"/><Relationship Id="rId5" Type="http://schemas.openxmlformats.org/officeDocument/2006/relationships/slide" Target="slide111.xml"/><Relationship Id="rId4" Type="http://schemas.openxmlformats.org/officeDocument/2006/relationships/image" Target="../media/image3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Relationship Id="rId4" Type="http://schemas.openxmlformats.org/officeDocument/2006/relationships/slide" Target="slide103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3" Type="http://schemas.openxmlformats.org/officeDocument/2006/relationships/slide" Target="slide108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11" Type="http://schemas.openxmlformats.org/officeDocument/2006/relationships/slide" Target="slide107.xml"/><Relationship Id="rId5" Type="http://schemas.openxmlformats.org/officeDocument/2006/relationships/image" Target="../media/image30.png"/><Relationship Id="rId10" Type="http://schemas.openxmlformats.org/officeDocument/2006/relationships/slide" Target="slide113.xml"/><Relationship Id="rId4" Type="http://schemas.openxmlformats.org/officeDocument/2006/relationships/slide" Target="slide103.xml"/><Relationship Id="rId9" Type="http://schemas.openxmlformats.org/officeDocument/2006/relationships/slide" Target="slide1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" Target="slide106.xml"/><Relationship Id="rId1" Type="http://schemas.openxmlformats.org/officeDocument/2006/relationships/slideLayout" Target="../slideLayouts/slideLayout27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113.xml"/><Relationship Id="rId3" Type="http://schemas.openxmlformats.org/officeDocument/2006/relationships/slide" Target="slide109.xml"/><Relationship Id="rId7" Type="http://schemas.openxmlformats.org/officeDocument/2006/relationships/slide" Target="slide1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111.xml"/><Relationship Id="rId5" Type="http://schemas.openxmlformats.org/officeDocument/2006/relationships/image" Target="../media/image30.png"/><Relationship Id="rId4" Type="http://schemas.openxmlformats.org/officeDocument/2006/relationships/slide" Target="slide106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3" Type="http://schemas.openxmlformats.org/officeDocument/2006/relationships/slide" Target="slide110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slide" Target="slide113.xml"/><Relationship Id="rId4" Type="http://schemas.openxmlformats.org/officeDocument/2006/relationships/slide" Target="slide108.xml"/><Relationship Id="rId9" Type="http://schemas.openxmlformats.org/officeDocument/2006/relationships/slide" Target="slide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2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3" Type="http://schemas.openxmlformats.org/officeDocument/2006/relationships/slide" Target="slide116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slide" Target="slide113.xml"/><Relationship Id="rId4" Type="http://schemas.openxmlformats.org/officeDocument/2006/relationships/slide" Target="slide109.xml"/><Relationship Id="rId9" Type="http://schemas.openxmlformats.org/officeDocument/2006/relationships/slide" Target="slide1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slide" Target="slide115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1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slide" Target="slide113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0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slide" Target="slide115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03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" Target="slide126.xml"/><Relationship Id="rId3" Type="http://schemas.openxmlformats.org/officeDocument/2006/relationships/slide" Target="slide117.xml"/><Relationship Id="rId7" Type="http://schemas.openxmlformats.org/officeDocument/2006/relationships/slide" Target="slide1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124.xml"/><Relationship Id="rId5" Type="http://schemas.openxmlformats.org/officeDocument/2006/relationships/image" Target="../media/image30.png"/><Relationship Id="rId4" Type="http://schemas.openxmlformats.org/officeDocument/2006/relationships/slide" Target="slide110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119.xml"/><Relationship Id="rId3" Type="http://schemas.openxmlformats.org/officeDocument/2006/relationships/slide" Target="slide120.xml"/><Relationship Id="rId7" Type="http://schemas.openxmlformats.org/officeDocument/2006/relationships/image" Target="../media/image32.png"/><Relationship Id="rId12" Type="http://schemas.openxmlformats.org/officeDocument/2006/relationships/slide" Target="slide1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11" Type="http://schemas.openxmlformats.org/officeDocument/2006/relationships/slide" Target="slide126.xml"/><Relationship Id="rId5" Type="http://schemas.openxmlformats.org/officeDocument/2006/relationships/image" Target="../media/image30.png"/><Relationship Id="rId10" Type="http://schemas.openxmlformats.org/officeDocument/2006/relationships/slide" Target="slide125.xml"/><Relationship Id="rId4" Type="http://schemas.openxmlformats.org/officeDocument/2006/relationships/slide" Target="slide116.xml"/><Relationship Id="rId9" Type="http://schemas.openxmlformats.org/officeDocument/2006/relationships/slide" Target="slide12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" Target="slide126.xml"/><Relationship Id="rId3" Type="http://schemas.openxmlformats.org/officeDocument/2006/relationships/slide" Target="slide121.xml"/><Relationship Id="rId7" Type="http://schemas.openxmlformats.org/officeDocument/2006/relationships/slide" Target="slide1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124.xml"/><Relationship Id="rId5" Type="http://schemas.openxmlformats.org/officeDocument/2006/relationships/image" Target="../media/image30.png"/><Relationship Id="rId4" Type="http://schemas.openxmlformats.org/officeDocument/2006/relationships/slide" Target="slide117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122.xml"/><Relationship Id="rId7" Type="http://schemas.openxmlformats.org/officeDocument/2006/relationships/image" Target="../media/image32.png"/><Relationship Id="rId12" Type="http://schemas.openxmlformats.org/officeDocument/2006/relationships/slide" Target="slide1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11" Type="http://schemas.openxmlformats.org/officeDocument/2006/relationships/slide" Target="slide125.xml"/><Relationship Id="rId5" Type="http://schemas.openxmlformats.org/officeDocument/2006/relationships/image" Target="../media/image30.png"/><Relationship Id="rId10" Type="http://schemas.openxmlformats.org/officeDocument/2006/relationships/slide" Target="slide124.xml"/><Relationship Id="rId4" Type="http://schemas.openxmlformats.org/officeDocument/2006/relationships/slide" Target="slide120.xml"/><Relationship Id="rId9" Type="http://schemas.openxmlformats.org/officeDocument/2006/relationships/image" Target="../media/image43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126.xml"/><Relationship Id="rId3" Type="http://schemas.openxmlformats.org/officeDocument/2006/relationships/slide" Target="slide123.xml"/><Relationship Id="rId7" Type="http://schemas.openxmlformats.org/officeDocument/2006/relationships/slide" Target="slide1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124.xml"/><Relationship Id="rId5" Type="http://schemas.openxmlformats.org/officeDocument/2006/relationships/image" Target="../media/image30.png"/><Relationship Id="rId4" Type="http://schemas.openxmlformats.org/officeDocument/2006/relationships/slide" Target="slide12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7" Type="http://schemas.openxmlformats.org/officeDocument/2006/relationships/slide" Target="slide1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125.xml"/><Relationship Id="rId5" Type="http://schemas.openxmlformats.org/officeDocument/2006/relationships/slide" Target="slide124.xml"/><Relationship Id="rId4" Type="http://schemas.openxmlformats.org/officeDocument/2006/relationships/image" Target="../media/image3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2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1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129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2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128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1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37.xml"/><Relationship Id="rId2" Type="http://schemas.openxmlformats.org/officeDocument/2006/relationships/slide" Target="slide13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2.xml"/><Relationship Id="rId5" Type="http://schemas.openxmlformats.org/officeDocument/2006/relationships/slide" Target="slide132.xml"/><Relationship Id="rId4" Type="http://schemas.openxmlformats.org/officeDocument/2006/relationships/slide" Target="slide13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2.xml"/><Relationship Id="rId5" Type="http://schemas.openxmlformats.org/officeDocument/2006/relationships/slide" Target="slide133.xml"/><Relationship Id="rId4" Type="http://schemas.openxmlformats.org/officeDocument/2006/relationships/slide" Target="slide13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7" Type="http://schemas.openxmlformats.org/officeDocument/2006/relationships/slide" Target="slide1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32.xml"/><Relationship Id="rId5" Type="http://schemas.openxmlformats.org/officeDocument/2006/relationships/slide" Target="slide134.xml"/><Relationship Id="rId4" Type="http://schemas.openxmlformats.org/officeDocument/2006/relationships/slide" Target="slide13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7" Type="http://schemas.openxmlformats.org/officeDocument/2006/relationships/slide" Target="slide1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33.xml"/><Relationship Id="rId5" Type="http://schemas.openxmlformats.org/officeDocument/2006/relationships/slide" Target="slide135.xml"/><Relationship Id="rId4" Type="http://schemas.openxmlformats.org/officeDocument/2006/relationships/slide" Target="slide13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7" Type="http://schemas.openxmlformats.org/officeDocument/2006/relationships/slide" Target="slide1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34.xml"/><Relationship Id="rId5" Type="http://schemas.openxmlformats.org/officeDocument/2006/relationships/slide" Target="slide136.xml"/><Relationship Id="rId4" Type="http://schemas.openxmlformats.org/officeDocument/2006/relationships/slide" Target="slide13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2.xml"/><Relationship Id="rId5" Type="http://schemas.openxmlformats.org/officeDocument/2006/relationships/slide" Target="slide135.xml"/><Relationship Id="rId4" Type="http://schemas.openxmlformats.org/officeDocument/2006/relationships/slide" Target="slide13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2.xml"/><Relationship Id="rId5" Type="http://schemas.openxmlformats.org/officeDocument/2006/relationships/slide" Target="slide138.xml"/><Relationship Id="rId4" Type="http://schemas.openxmlformats.org/officeDocument/2006/relationships/slide" Target="slide13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2.xml"/><Relationship Id="rId5" Type="http://schemas.openxmlformats.org/officeDocument/2006/relationships/slide" Target="slide131.xml"/><Relationship Id="rId4" Type="http://schemas.openxmlformats.org/officeDocument/2006/relationships/slide" Target="slide13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7" Type="http://schemas.openxmlformats.org/officeDocument/2006/relationships/slide" Target="slide1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38.xml"/><Relationship Id="rId5" Type="http://schemas.openxmlformats.org/officeDocument/2006/relationships/slide" Target="slide140.xml"/><Relationship Id="rId4" Type="http://schemas.openxmlformats.org/officeDocument/2006/relationships/slide" Target="slide1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7" Type="http://schemas.openxmlformats.org/officeDocument/2006/relationships/slide" Target="slide1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39.xml"/><Relationship Id="rId5" Type="http://schemas.openxmlformats.org/officeDocument/2006/relationships/slide" Target="slide141.xml"/><Relationship Id="rId4" Type="http://schemas.openxmlformats.org/officeDocument/2006/relationships/slide" Target="slide13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2.xml"/><Relationship Id="rId5" Type="http://schemas.openxmlformats.org/officeDocument/2006/relationships/slide" Target="slide137.xml"/><Relationship Id="rId4" Type="http://schemas.openxmlformats.org/officeDocument/2006/relationships/slide" Target="slide13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2.xml"/><Relationship Id="rId5" Type="http://schemas.openxmlformats.org/officeDocument/2006/relationships/slide" Target="slide143.xml"/><Relationship Id="rId4" Type="http://schemas.openxmlformats.org/officeDocument/2006/relationships/slide" Target="slide13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4.xml"/><Relationship Id="rId5" Type="http://schemas.openxmlformats.org/officeDocument/2006/relationships/slide" Target="slide142.xml"/><Relationship Id="rId4" Type="http://schemas.openxmlformats.org/officeDocument/2006/relationships/slide" Target="slide13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7" Type="http://schemas.openxmlformats.org/officeDocument/2006/relationships/slide" Target="slide1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5.xml"/><Relationship Id="rId5" Type="http://schemas.openxmlformats.org/officeDocument/2006/relationships/slide" Target="slide142.xml"/><Relationship Id="rId4" Type="http://schemas.openxmlformats.org/officeDocument/2006/relationships/slide" Target="slide13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44.xml"/><Relationship Id="rId5" Type="http://schemas.openxmlformats.org/officeDocument/2006/relationships/slide" Target="slide142.xml"/><Relationship Id="rId4" Type="http://schemas.openxmlformats.org/officeDocument/2006/relationships/slide" Target="slide13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4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5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slide" Target="slide14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150.xm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7.jpg"/><Relationship Id="rId5" Type="http://schemas.openxmlformats.org/officeDocument/2006/relationships/hyperlink" Target="https://ltn.tw/YDGzITv" TargetMode="External"/><Relationship Id="rId4" Type="http://schemas.openxmlformats.org/officeDocument/2006/relationships/slide" Target="slide1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5" Type="http://schemas.microsoft.com/office/2007/relationships/hdphoto" Target="../media/hdphoto7.wdp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64.xml"/><Relationship Id="rId4" Type="http://schemas.openxmlformats.org/officeDocument/2006/relationships/slide" Target="slide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slide" Target="slide52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6.xml"/><Relationship Id="rId5" Type="http://schemas.openxmlformats.org/officeDocument/2006/relationships/slide" Target="slide2.xml"/><Relationship Id="rId4" Type="http://schemas.openxmlformats.org/officeDocument/2006/relationships/slide" Target="slide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3.xml"/><Relationship Id="rId4" Type="http://schemas.openxmlformats.org/officeDocument/2006/relationships/slide" Target="slide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43.xml"/><Relationship Id="rId5" Type="http://schemas.openxmlformats.org/officeDocument/2006/relationships/slide" Target="slide48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slide" Target="slide51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slide" Target="slide60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58.xml"/><Relationship Id="rId5" Type="http://schemas.openxmlformats.org/officeDocument/2006/relationships/slide" Target="slide62.xml"/><Relationship Id="rId10" Type="http://schemas.openxmlformats.org/officeDocument/2006/relationships/image" Target="../media/image32.png"/><Relationship Id="rId4" Type="http://schemas.openxmlformats.org/officeDocument/2006/relationships/slide" Target="slide61.xml"/><Relationship Id="rId9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5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0.xml"/><Relationship Id="rId4" Type="http://schemas.openxmlformats.org/officeDocument/2006/relationships/slide" Target="slide10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slide" Target="slide8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slide" Target="slide71.xml"/><Relationship Id="rId4" Type="http://schemas.openxmlformats.org/officeDocument/2006/relationships/slide" Target="slide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70.xml"/><Relationship Id="rId7" Type="http://schemas.openxmlformats.org/officeDocument/2006/relationships/slide" Target="slide74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slide" Target="slide73.xml"/><Relationship Id="rId4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4.wdp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slide" Target="slide75.xml"/><Relationship Id="rId4" Type="http://schemas.openxmlformats.org/officeDocument/2006/relationships/image" Target="../media/image3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slide" Target="slide77.xml"/><Relationship Id="rId4" Type="http://schemas.openxmlformats.org/officeDocument/2006/relationships/slide" Target="slide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78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79.xml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slide" Target="slide77.xml"/><Relationship Id="rId9" Type="http://schemas.microsoft.com/office/2007/relationships/hdphoto" Target="../media/hdphoto6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7" Type="http://schemas.openxmlformats.org/officeDocument/2006/relationships/slide" Target="slide98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1.xml"/><Relationship Id="rId5" Type="http://schemas.openxmlformats.org/officeDocument/2006/relationships/slide" Target="slide2.xml"/><Relationship Id="rId4" Type="http://schemas.openxmlformats.org/officeDocument/2006/relationships/slide" Target="slide9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slide" Target="slide8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slide" Target="slide2.xml"/><Relationship Id="rId7" Type="http://schemas.openxmlformats.org/officeDocument/2006/relationships/slide" Target="slide90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slide" Target="slide88.xml"/><Relationship Id="rId4" Type="http://schemas.openxmlformats.org/officeDocument/2006/relationships/slide" Target="slide9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3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3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slide" Target="slide92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3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slide" Target="slide94.xml"/><Relationship Id="rId4" Type="http://schemas.openxmlformats.org/officeDocument/2006/relationships/slide" Target="slide9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3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3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9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9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7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9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曲的特色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D4FDBDE-BCA9-4BCC-896D-8A7A1BD726EE}"/>
              </a:ext>
            </a:extLst>
          </p:cNvPr>
          <p:cNvGrpSpPr/>
          <p:nvPr/>
        </p:nvGrpSpPr>
        <p:grpSpPr>
          <a:xfrm>
            <a:off x="930891" y="1237251"/>
            <a:ext cx="3270995" cy="3394745"/>
            <a:chOff x="930891" y="1237251"/>
            <a:chExt cx="3270995" cy="3394745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590835B7-DEE0-449A-8091-DE3913A4E7A3}"/>
                </a:ext>
              </a:extLst>
            </p:cNvPr>
            <p:cNvSpPr/>
            <p:nvPr/>
          </p:nvSpPr>
          <p:spPr>
            <a:xfrm>
              <a:off x="930892" y="1237251"/>
              <a:ext cx="3270994" cy="696052"/>
            </a:xfrm>
            <a:prstGeom prst="roundRect">
              <a:avLst>
                <a:gd name="adj" fmla="val 6999"/>
              </a:avLst>
            </a:prstGeom>
            <a:solidFill>
              <a:srgbClr val="EFE3D9"/>
            </a:solidFill>
            <a:ln w="28575">
              <a:solidFill>
                <a:srgbClr val="95847F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defTabSz="1333500">
                <a:spcBef>
                  <a:spcPct val="0"/>
                </a:spcBef>
              </a:pPr>
              <a:r>
                <a:rPr lang="zh-TW" altLang="en-US" sz="2800" b="1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可用襯字</a:t>
              </a:r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17F18F85-0B61-4FFD-AAE6-ED6525ECC4C5}"/>
                </a:ext>
              </a:extLst>
            </p:cNvPr>
            <p:cNvSpPr/>
            <p:nvPr/>
          </p:nvSpPr>
          <p:spPr>
            <a:xfrm>
              <a:off x="930892" y="2136815"/>
              <a:ext cx="3270994" cy="696052"/>
            </a:xfrm>
            <a:prstGeom prst="roundRect">
              <a:avLst>
                <a:gd name="adj" fmla="val 6999"/>
              </a:avLst>
            </a:prstGeom>
            <a:solidFill>
              <a:srgbClr val="EFE3D9"/>
            </a:solidFill>
            <a:ln w="28575">
              <a:solidFill>
                <a:srgbClr val="95847F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defTabSz="1333500">
                <a:spcBef>
                  <a:spcPct val="0"/>
                </a:spcBef>
              </a:pPr>
              <a:r>
                <a:rPr lang="zh-TW" altLang="en-US" sz="2800" b="1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以俗語入文</a:t>
              </a:r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D96D0BF4-169B-45FF-86B6-6DE31727F8C1}"/>
                </a:ext>
              </a:extLst>
            </p:cNvPr>
            <p:cNvSpPr/>
            <p:nvPr/>
          </p:nvSpPr>
          <p:spPr>
            <a:xfrm>
              <a:off x="930891" y="3036379"/>
              <a:ext cx="3270994" cy="696052"/>
            </a:xfrm>
            <a:prstGeom prst="roundRect">
              <a:avLst>
                <a:gd name="adj" fmla="val 6999"/>
              </a:avLst>
            </a:prstGeom>
            <a:solidFill>
              <a:srgbClr val="EFE3D9"/>
            </a:solidFill>
            <a:ln w="28575">
              <a:solidFill>
                <a:srgbClr val="95847F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defTabSz="1333500">
                <a:spcBef>
                  <a:spcPct val="0"/>
                </a:spcBef>
              </a:pPr>
              <a:r>
                <a:rPr lang="zh-TW" altLang="en-US" sz="2800" b="1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題材廣泛、生活化</a:t>
              </a:r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7A86E8A6-C957-4EC8-83B4-53B7D22DDABF}"/>
                </a:ext>
              </a:extLst>
            </p:cNvPr>
            <p:cNvSpPr/>
            <p:nvPr/>
          </p:nvSpPr>
          <p:spPr>
            <a:xfrm>
              <a:off x="930891" y="3935944"/>
              <a:ext cx="3270994" cy="696052"/>
            </a:xfrm>
            <a:prstGeom prst="roundRect">
              <a:avLst>
                <a:gd name="adj" fmla="val 6999"/>
              </a:avLst>
            </a:prstGeom>
            <a:solidFill>
              <a:srgbClr val="EFE3D9"/>
            </a:solidFill>
            <a:ln w="28575">
              <a:solidFill>
                <a:srgbClr val="95847F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defTabSz="1333500">
                <a:spcBef>
                  <a:spcPct val="0"/>
                </a:spcBef>
              </a:pPr>
              <a:r>
                <a:rPr lang="zh-TW" altLang="en-US" sz="2800" b="1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表達直爽</a:t>
              </a:r>
            </a:p>
          </p:txBody>
        </p:sp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3B6A5F1-26F5-44B7-BF6A-CDEE7ACB6C2D}"/>
              </a:ext>
            </a:extLst>
          </p:cNvPr>
          <p:cNvSpPr/>
          <p:nvPr/>
        </p:nvSpPr>
        <p:spPr>
          <a:xfrm>
            <a:off x="5371601" y="2586597"/>
            <a:ext cx="3270994" cy="696052"/>
          </a:xfrm>
          <a:prstGeom prst="roundRect">
            <a:avLst>
              <a:gd name="adj" fmla="val 6999"/>
            </a:avLst>
          </a:prstGeom>
          <a:solidFill>
            <a:srgbClr val="95847F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貼近平民生活</a:t>
            </a:r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D48308A7-784C-4216-9831-D75171F9ABD8}"/>
              </a:ext>
            </a:extLst>
          </p:cNvPr>
          <p:cNvSpPr/>
          <p:nvPr/>
        </p:nvSpPr>
        <p:spPr>
          <a:xfrm>
            <a:off x="4445726" y="2666451"/>
            <a:ext cx="748937" cy="525042"/>
          </a:xfrm>
          <a:prstGeom prst="rightArrow">
            <a:avLst/>
          </a:prstGeom>
          <a:solidFill>
            <a:srgbClr val="958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5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0" y="285430"/>
            <a:ext cx="4663440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9" name="箭號: 向右 5"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447913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您所不知道的湯顯祖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C1914B-0342-4B24-B9E9-8A74CC089DC7}"/>
              </a:ext>
            </a:extLst>
          </p:cNvPr>
          <p:cNvSpPr/>
          <p:nvPr/>
        </p:nvSpPr>
        <p:spPr>
          <a:xfrm>
            <a:off x="345667" y="1659343"/>
            <a:ext cx="8179275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近代隨著中西文化交流的發展，湯顯祖在世界上的聲望日高，日本學者青木正兒曾將湯顯祖和莎士比亞並提，稱他們為同出一時的「東西曲壇偉人」，所以湯顯祖被現代人稱為「中國的莎士比亞」。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86D7BE-22B2-4DCB-8146-76396F320985}"/>
              </a:ext>
            </a:extLst>
          </p:cNvPr>
          <p:cNvSpPr/>
          <p:nvPr/>
        </p:nvSpPr>
        <p:spPr>
          <a:xfrm>
            <a:off x="345667" y="1063491"/>
            <a:ext cx="8586628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東方莎士比亞</a:t>
            </a:r>
          </a:p>
        </p:txBody>
      </p:sp>
    </p:spTree>
    <p:extLst>
      <p:ext uri="{BB962C8B-B14F-4D97-AF65-F5344CB8AC3E}">
        <p14:creationId xmlns:p14="http://schemas.microsoft.com/office/powerpoint/2010/main" val="6152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2B1D549-7646-4C64-A27D-C9DB039935AB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2FFBD2A-7E84-49B3-ABBA-54A5A296E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 smtClean="0"/>
              <a:t>《</a:t>
            </a:r>
            <a:r>
              <a:rPr lang="zh-TW" altLang="en-US" sz="2800" b="0" dirty="0" smtClean="0"/>
              <a:t>臨</a:t>
            </a:r>
            <a:r>
              <a:rPr lang="zh-TW" altLang="en-US" sz="2800" b="0" dirty="0"/>
              <a:t>川四</a:t>
            </a:r>
            <a:r>
              <a:rPr lang="zh-TW" altLang="en-US" sz="2800" b="0" dirty="0" smtClean="0"/>
              <a:t>夢</a:t>
            </a:r>
            <a:r>
              <a:rPr lang="en-US" altLang="zh-TW" sz="2800" b="0" dirty="0" smtClean="0"/>
              <a:t>》</a:t>
            </a:r>
            <a:r>
              <a:rPr lang="zh-TW" altLang="en-US" sz="2800" b="0" dirty="0" smtClean="0"/>
              <a:t>指</a:t>
            </a:r>
            <a:r>
              <a:rPr lang="zh-TW" altLang="en-US" sz="2800" b="0" dirty="0"/>
              <a:t>哪四部</a:t>
            </a:r>
            <a:r>
              <a:rPr lang="zh-TW" altLang="en-US" sz="2800" b="0" dirty="0" smtClean="0"/>
              <a:t>戲曲</a:t>
            </a:r>
            <a:r>
              <a:rPr lang="zh-TW" altLang="en-US" sz="2800" b="0" dirty="0"/>
              <a:t>？為何有此稱呼？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8C0AEA2-0FE0-4634-A3FB-C8CE82918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40561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en-US" altLang="zh-TW" sz="2800" b="0" spc="-100" dirty="0">
                <a:solidFill>
                  <a:srgbClr val="FF0000"/>
                </a:solidFill>
              </a:rPr>
              <a:t>〈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紫</a:t>
            </a:r>
            <a:r>
              <a:rPr lang="zh-TW" altLang="en-US" sz="2800" b="0" spc="-100" dirty="0">
                <a:solidFill>
                  <a:srgbClr val="FF0000"/>
                </a:solidFill>
              </a:rPr>
              <a:t>釵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記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〉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、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〈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牡丹亭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〉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、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〈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南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柯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記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〉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、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〈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邯鄲記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〉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zh-TW" altLang="en-US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因為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四部戲曲的內容均有夢境。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E21100B-C31A-4063-80A3-5B3B22C7324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289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917E764D-3EE5-4D80-8D6E-9C63F97AA1C1}"/>
              </a:ext>
            </a:extLst>
          </p:cNvPr>
          <p:cNvSpPr txBox="1"/>
          <p:nvPr/>
        </p:nvSpPr>
        <p:spPr>
          <a:xfrm>
            <a:off x="2064884" y="1531106"/>
            <a:ext cx="5014232" cy="156966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4800" b="1" spc="400" dirty="0" smtClean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800" b="1" spc="400" dirty="0" smtClean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牡丹亭．遊園</a:t>
            </a:r>
            <a:r>
              <a:rPr lang="en-US" altLang="zh-TW" sz="4800" b="1" spc="400" dirty="0" smtClean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TW" sz="4800" b="1" spc="400" dirty="0">
              <a:solidFill>
                <a:srgbClr val="483F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3200" b="1" spc="4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 文 探 究</a:t>
            </a:r>
          </a:p>
        </p:txBody>
      </p:sp>
    </p:spTree>
    <p:extLst>
      <p:ext uri="{BB962C8B-B14F-4D97-AF65-F5344CB8AC3E}">
        <p14:creationId xmlns:p14="http://schemas.microsoft.com/office/powerpoint/2010/main" val="34652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4E3968BE-7E9E-4B09-85BD-469A184D4F61}"/>
              </a:ext>
            </a:extLst>
          </p:cNvPr>
          <p:cNvSpPr/>
          <p:nvPr/>
        </p:nvSpPr>
        <p:spPr>
          <a:xfrm>
            <a:off x="351698" y="369979"/>
            <a:ext cx="8340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繞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池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遊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旦上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夢回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鶯囀 ，亂煞年光遍。人立小庭深院。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炷 盡沉煙，拋殘繡線，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今春關情似去年？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4915D1F9-3720-4426-90BB-29E6A44DE3B1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A09CAB6-876E-4A85-AB8C-0AC670073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482" y="409584"/>
            <a:ext cx="4210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杜麗娘被春鳥從睡夢中喚醒，也包含了青春之心被喚醒之意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44353A3-3DA1-45A8-BEF5-A48E6D793A13}"/>
              </a:ext>
            </a:extLst>
          </p:cNvPr>
          <p:cNvCxnSpPr>
            <a:cxnSpLocks/>
          </p:cNvCxnSpPr>
          <p:nvPr/>
        </p:nvCxnSpPr>
        <p:spPr>
          <a:xfrm>
            <a:off x="5491223" y="1599600"/>
            <a:ext cx="192557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209C53E8-BDDD-4F3F-B3D6-B8ADDDD3A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223" y="1671608"/>
            <a:ext cx="609550" cy="29867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73EECB0A-FFB7-4DA2-A4A8-C29CEE3DB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147" y="1933123"/>
            <a:ext cx="2622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此二句點明這是個春光撩人的時節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D288D8F-A609-4F94-BD85-167A78E09F3B}"/>
              </a:ext>
            </a:extLst>
          </p:cNvPr>
          <p:cNvCxnSpPr>
            <a:cxnSpLocks/>
          </p:cNvCxnSpPr>
          <p:nvPr/>
        </p:nvCxnSpPr>
        <p:spPr>
          <a:xfrm>
            <a:off x="7784533" y="1599600"/>
            <a:ext cx="82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F8F6B57E-82CC-40A5-8F4C-1E66E5F83F4E}"/>
              </a:ext>
            </a:extLst>
          </p:cNvPr>
          <p:cNvCxnSpPr>
            <a:cxnSpLocks/>
          </p:cNvCxnSpPr>
          <p:nvPr/>
        </p:nvCxnSpPr>
        <p:spPr>
          <a:xfrm>
            <a:off x="443932" y="3085500"/>
            <a:ext cx="126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BABFDDB-EB22-42B7-8611-62C12AC2AF3B}"/>
              </a:ext>
            </a:extLst>
          </p:cNvPr>
          <p:cNvGrpSpPr/>
          <p:nvPr/>
        </p:nvGrpSpPr>
        <p:grpSpPr>
          <a:xfrm>
            <a:off x="7075861" y="1631750"/>
            <a:ext cx="864000" cy="324000"/>
            <a:chOff x="6215678" y="1695250"/>
            <a:chExt cx="2233890" cy="432000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0D6E4534-18BC-4962-8CDB-C9228F6F3B24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28" y="1695250"/>
              <a:ext cx="0" cy="432000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D49EC8D0-EBD2-4E32-AA74-18C7EF9CB1E3}"/>
                </a:ext>
              </a:extLst>
            </p:cNvPr>
            <p:cNvCxnSpPr>
              <a:cxnSpLocks/>
            </p:cNvCxnSpPr>
            <p:nvPr/>
          </p:nvCxnSpPr>
          <p:spPr>
            <a:xfrm>
              <a:off x="8444805" y="1695250"/>
              <a:ext cx="0" cy="432000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2E508830-78EA-45C6-93CB-1679994FEC32}"/>
                </a:ext>
              </a:extLst>
            </p:cNvPr>
            <p:cNvCxnSpPr>
              <a:cxnSpLocks/>
            </p:cNvCxnSpPr>
            <p:nvPr/>
          </p:nvCxnSpPr>
          <p:spPr>
            <a:xfrm>
              <a:off x="6215678" y="2127250"/>
              <a:ext cx="2233890" cy="0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B93F1300-671D-4A93-A43C-9D6483A3353F}"/>
              </a:ext>
            </a:extLst>
          </p:cNvPr>
          <p:cNvSpPr/>
          <p:nvPr/>
        </p:nvSpPr>
        <p:spPr>
          <a:xfrm>
            <a:off x="5485328" y="1177147"/>
            <a:ext cx="76808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EC6663C-0B68-4555-B148-E4A043B8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779" y="1621448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夢醒</a:t>
            </a: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8EA279DC-52E6-439C-AF52-4BAB909D294A}"/>
              </a:ext>
            </a:extLst>
          </p:cNvPr>
          <p:cNvGrpSpPr/>
          <p:nvPr/>
        </p:nvGrpSpPr>
        <p:grpSpPr>
          <a:xfrm>
            <a:off x="6223287" y="2627386"/>
            <a:ext cx="601122" cy="457785"/>
            <a:chOff x="6047357" y="3267875"/>
            <a:chExt cx="601122" cy="457785"/>
          </a:xfrm>
        </p:grpSpPr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DAFBDD1D-0977-478C-92AD-7ABEE811C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9649F3E9-8AEF-4858-AFAD-DF66952C9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ㄓㄨ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8C9407E5-551D-469D-91EF-3D7E12E4C431}"/>
              </a:ext>
            </a:extLst>
          </p:cNvPr>
          <p:cNvGrpSpPr/>
          <p:nvPr/>
        </p:nvGrpSpPr>
        <p:grpSpPr>
          <a:xfrm>
            <a:off x="7072928" y="1179633"/>
            <a:ext cx="596837" cy="481799"/>
            <a:chOff x="7867881" y="1192800"/>
            <a:chExt cx="596837" cy="481799"/>
          </a:xfrm>
        </p:grpSpPr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82C3733E-7513-4783-95C0-99876CF83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C33E118D-A6F0-43C2-96E0-DDBBD536C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ㄓㄨㄢ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2E5AC2A6-F9F2-4C54-99B2-F62C0CD8B73D}"/>
              </a:ext>
            </a:extLst>
          </p:cNvPr>
          <p:cNvGrpSpPr/>
          <p:nvPr/>
        </p:nvGrpSpPr>
        <p:grpSpPr>
          <a:xfrm>
            <a:off x="2356137" y="4082507"/>
            <a:ext cx="601122" cy="457785"/>
            <a:chOff x="6047357" y="3267875"/>
            <a:chExt cx="601122" cy="457785"/>
          </a:xfrm>
        </p:grpSpPr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BFDB37C0-4DC8-49EE-BF9C-BE463FC56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513AB59D-F9A9-4236-BB3D-759937FC8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ㄖㄣ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686B4DDF-A68C-403F-A80F-93D6F074E028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P.38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A09CAB6-876E-4A85-AB8C-0AC670073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3094592"/>
            <a:ext cx="4210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寫春光迷亂，亦寫少女那顆被喚醒的青春之心恍惚不定</a:t>
            </a: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209C53E8-BDDD-4F3F-B3D6-B8ADDDD3A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533" y="1657850"/>
            <a:ext cx="609550" cy="298679"/>
          </a:xfrm>
          <a:prstGeom prst="rect">
            <a:avLst/>
          </a:prstGeom>
        </p:spPr>
      </p:pic>
      <p:sp>
        <p:nvSpPr>
          <p:cNvPr id="5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BD57E25-A019-4E4F-B106-9B519068B943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4C14506-AD66-45B5-9260-8C9662E81D88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B8438B0-4FFF-43B2-A29B-95457F5CFFBB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6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0C45C95-0065-4800-AE2E-E55EABBEA6EC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48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843383E4-F96B-4398-9D8F-749196DAE09C}"/>
              </a:ext>
            </a:extLst>
          </p:cNvPr>
          <p:cNvSpPr txBox="1"/>
          <p:nvPr/>
        </p:nvSpPr>
        <p:spPr>
          <a:xfrm>
            <a:off x="2134532" y="4552154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16649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36" grpId="0" animBg="1"/>
      <p:bldP spid="37" grpId="0" animBg="1"/>
      <p:bldP spid="37" grpId="1" animBg="1"/>
      <p:bldP spid="40" grpId="0"/>
      <p:bldP spid="40" grpId="1"/>
      <p:bldP spid="4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76E579E5-91CD-4E84-8671-816D72983CED}"/>
              </a:ext>
            </a:extLst>
          </p:cNvPr>
          <p:cNvSpPr/>
          <p:nvPr/>
        </p:nvSpPr>
        <p:spPr>
          <a:xfrm>
            <a:off x="0" y="115613"/>
            <a:ext cx="5040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5E8E13A-DE24-4493-89D5-81473D20BD8B}"/>
              </a:ext>
            </a:extLst>
          </p:cNvPr>
          <p:cNvSpPr txBox="1"/>
          <p:nvPr/>
        </p:nvSpPr>
        <p:spPr>
          <a:xfrm>
            <a:off x="250132" y="162891"/>
            <a:ext cx="48108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 smtClean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音辨：恁</a:t>
            </a:r>
          </a:p>
        </p:txBody>
      </p:sp>
      <p:sp>
        <p:nvSpPr>
          <p:cNvPr id="1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B7C235E-F3A8-474D-BF86-64813DDB98B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97067"/>
              </p:ext>
            </p:extLst>
          </p:nvPr>
        </p:nvGraphicFramePr>
        <p:xfrm>
          <a:off x="465070" y="916166"/>
          <a:ext cx="8280000" cy="3895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3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288623038"/>
                    </a:ext>
                  </a:extLst>
                </a:gridCol>
                <a:gridCol w="42175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405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11468"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恁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ㄖㄣˋ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怎麼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恁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今春關情似去年。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624137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如此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、這樣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恁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般景致，我老爺和奶奶再不提起。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624137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什麼、何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我歇之後，有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恁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人在此房中安歇？（凌濛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刻拍案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驚奇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</a:tbl>
          </a:graphicData>
        </a:graphic>
      </p:graphicFrame>
      <p:sp>
        <p:nvSpPr>
          <p:cNvPr id="1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45C6148-41C4-48E2-BE0E-117DB9898B97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extLst>
              <a:ext uri="{FF2B5EF4-FFF2-40B4-BE49-F238E27FC236}">
                <a16:creationId xmlns:a16="http://schemas.microsoft.com/office/drawing/2014/main" id="{996166F0-D93E-4A0D-B5A7-EA9D65505128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7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76E579E5-91CD-4E84-8671-816D72983CED}"/>
              </a:ext>
            </a:extLst>
          </p:cNvPr>
          <p:cNvSpPr/>
          <p:nvPr/>
        </p:nvSpPr>
        <p:spPr>
          <a:xfrm>
            <a:off x="0" y="115613"/>
            <a:ext cx="5040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5E8E13A-DE24-4493-89D5-81473D20BD8B}"/>
              </a:ext>
            </a:extLst>
          </p:cNvPr>
          <p:cNvSpPr txBox="1"/>
          <p:nvPr/>
        </p:nvSpPr>
        <p:spPr>
          <a:xfrm>
            <a:off x="250132" y="162891"/>
            <a:ext cx="48108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音辨：恁</a:t>
            </a:r>
          </a:p>
        </p:txBody>
      </p:sp>
      <p:sp>
        <p:nvSpPr>
          <p:cNvPr id="1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B7C235E-F3A8-474D-BF86-64813DDB98B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070" y="916166"/>
          <a:ext cx="8280000" cy="155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3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288623038"/>
                    </a:ext>
                  </a:extLst>
                </a:gridCol>
                <a:gridCol w="42175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405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241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ㄋ一ㄣˊ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通「你」、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「您」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恁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心聰，算來有分咱家共</a:t>
                      </a:r>
                      <a:r>
                        <a:rPr lang="zh-TW" altLang="en-US" sz="28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（董解元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西廂記</a:t>
                      </a:r>
                      <a:r>
                        <a:rPr lang="en-US" altLang="zh-TW" sz="2800" spc="-5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85856"/>
                  </a:ext>
                </a:extLst>
              </a:tr>
            </a:tbl>
          </a:graphicData>
        </a:graphic>
      </p:graphicFrame>
      <p:sp>
        <p:nvSpPr>
          <p:cNvPr id="14" name="箭號: 向右 5">
            <a:extLst>
              <a:ext uri="{FF2B5EF4-FFF2-40B4-BE49-F238E27FC236}">
                <a16:creationId xmlns:a16="http://schemas.microsoft.com/office/drawing/2014/main" id="{045C6148-41C4-48E2-BE0E-117DB9898B97}"/>
              </a:ext>
            </a:extLst>
          </p:cNvPr>
          <p:cNvSpPr/>
          <p:nvPr/>
        </p:nvSpPr>
        <p:spPr>
          <a:xfrm>
            <a:off x="761498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996166F0-D93E-4A0D-B5A7-EA9D65505128}"/>
              </a:ext>
            </a:extLst>
          </p:cNvPr>
          <p:cNvSpPr/>
          <p:nvPr/>
        </p:nvSpPr>
        <p:spPr>
          <a:xfrm flipH="1">
            <a:off x="7207629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F025E2D-EBCB-4750-A057-C68F48D41EB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5953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E3968BE-7E9E-4B09-85BD-469A184D4F61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　　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【〈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烏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夜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啼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〉】〔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旦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曉來望斷梅關，宿妝殘。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貼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你側著宜春髻子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恰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憑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旦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剪不斷，理還亂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，悶無端。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貼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已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分付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催花鶯燕借春看。</a:t>
            </a:r>
          </a:p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　　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旦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春香，可曾叫人掃除花徑？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48D2FAF0-32E7-403E-BE7F-66C31CC2EE81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5A3FE11-7E17-41B2-BE0B-635BF7A71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960" y="3242282"/>
            <a:ext cx="4983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此為春香鼓勵小姐到庭園賞春之詞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3F7A6F23-AFC9-42B0-BF04-47E2DD149897}"/>
              </a:ext>
            </a:extLst>
          </p:cNvPr>
          <p:cNvCxnSpPr>
            <a:cxnSpLocks/>
          </p:cNvCxnSpPr>
          <p:nvPr/>
        </p:nvCxnSpPr>
        <p:spPr>
          <a:xfrm>
            <a:off x="1332908" y="3244250"/>
            <a:ext cx="303439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FC632C6F-F10A-4613-8D71-94327B835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908" y="3316258"/>
            <a:ext cx="609550" cy="29867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D64C39F3-C651-4420-878C-F4036D9FE679}"/>
              </a:ext>
            </a:extLst>
          </p:cNvPr>
          <p:cNvSpPr/>
          <p:nvPr/>
        </p:nvSpPr>
        <p:spPr>
          <a:xfrm>
            <a:off x="2641152" y="1970956"/>
            <a:ext cx="323027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3AB6F46-F088-4328-87C7-B6968DA64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93" y="1520030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正好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615D464-BC96-40DF-B4C0-863D9CD726F6}"/>
              </a:ext>
            </a:extLst>
          </p:cNvPr>
          <p:cNvSpPr/>
          <p:nvPr/>
        </p:nvSpPr>
        <p:spPr>
          <a:xfrm>
            <a:off x="3276152" y="1970956"/>
            <a:ext cx="323027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AE2B016-B1C8-4FB7-84B0-3B87F586E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152" y="1520030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欄干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4CA1B9C-DFE8-4130-B9EB-EED41FD7B7AF}"/>
              </a:ext>
            </a:extLst>
          </p:cNvPr>
          <p:cNvSpPr/>
          <p:nvPr/>
        </p:nvSpPr>
        <p:spPr>
          <a:xfrm>
            <a:off x="1684713" y="2874944"/>
            <a:ext cx="577851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4A697BE-9DEE-4C9B-BDAA-725DEF95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477" y="2424018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吩咐</a:t>
            </a:r>
          </a:p>
        </p:txBody>
      </p:sp>
      <p:sp>
        <p:nvSpPr>
          <p:cNvPr id="27" name="文字方塊 48">
            <a:extLst>
              <a:ext uri="{FF2B5EF4-FFF2-40B4-BE49-F238E27FC236}">
                <a16:creationId xmlns:a16="http://schemas.microsoft.com/office/drawing/2014/main" id="{79AA87B6-FE86-4709-AFEE-4C250408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783" y="2561847"/>
            <a:ext cx="8691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人性化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099FB505-CAA2-4201-B720-4C63DB299C80}"/>
              </a:ext>
            </a:extLst>
          </p:cNvPr>
          <p:cNvGrpSpPr/>
          <p:nvPr/>
        </p:nvGrpSpPr>
        <p:grpSpPr>
          <a:xfrm>
            <a:off x="2265288" y="2585034"/>
            <a:ext cx="2189629" cy="651326"/>
            <a:chOff x="283395" y="4241561"/>
            <a:chExt cx="2189629" cy="651326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0CA742DF-88CE-4452-BD34-2D89DCA1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976" y="4244887"/>
              <a:ext cx="128048" cy="648000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698F40F0-339C-489C-A3BE-7A567C7C0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54534566-20F7-4ABC-8EA0-D062741A97C6}"/>
              </a:ext>
            </a:extLst>
          </p:cNvPr>
          <p:cNvSpPr/>
          <p:nvPr/>
        </p:nvSpPr>
        <p:spPr>
          <a:xfrm>
            <a:off x="7626350" y="0"/>
            <a:ext cx="151765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P.38~P.39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907AA313-A0D8-4074-A26A-97359D6191A1}"/>
              </a:ext>
            </a:extLst>
          </p:cNvPr>
          <p:cNvSpPr txBox="1"/>
          <p:nvPr/>
        </p:nvSpPr>
        <p:spPr>
          <a:xfrm>
            <a:off x="4532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E6D795A0-F227-48B3-A4CB-B4A862F9652F}"/>
              </a:ext>
            </a:extLst>
          </p:cNvPr>
          <p:cNvSpPr txBox="1"/>
          <p:nvPr/>
        </p:nvSpPr>
        <p:spPr>
          <a:xfrm>
            <a:off x="5201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B1630FC4-535B-4BFD-8549-C96BD14B4ECF}"/>
              </a:ext>
            </a:extLst>
          </p:cNvPr>
          <p:cNvSpPr txBox="1"/>
          <p:nvPr/>
        </p:nvSpPr>
        <p:spPr>
          <a:xfrm>
            <a:off x="5870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5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71D9C45-B6FC-4E83-91EA-0D17A637E471}"/>
              </a:ext>
            </a:extLst>
          </p:cNvPr>
          <p:cNvSpPr txBox="1"/>
          <p:nvPr/>
        </p:nvSpPr>
        <p:spPr>
          <a:xfrm>
            <a:off x="6539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6" name="文字方塊 48">
            <a:extLst>
              <a:ext uri="{FF2B5EF4-FFF2-40B4-BE49-F238E27FC236}">
                <a16:creationId xmlns:a16="http://schemas.microsoft.com/office/drawing/2014/main" id="{79AA87B6-FE86-4709-AFEE-4C250408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418" y="1671419"/>
            <a:ext cx="8691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引用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099FB505-CAA2-4201-B720-4C63DB299C80}"/>
              </a:ext>
            </a:extLst>
          </p:cNvPr>
          <p:cNvGrpSpPr/>
          <p:nvPr/>
        </p:nvGrpSpPr>
        <p:grpSpPr>
          <a:xfrm>
            <a:off x="4775923" y="1694606"/>
            <a:ext cx="2330946" cy="651326"/>
            <a:chOff x="283395" y="4241561"/>
            <a:chExt cx="2330946" cy="651326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0CA742DF-88CE-4452-BD34-2D89DCA1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293" y="4244887"/>
              <a:ext cx="128048" cy="648000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698F40F0-339C-489C-A3BE-7A567C7C0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40" name="矩形 39">
            <a:hlinkClick r:id="rId11" action="ppaction://hlinksldjump"/>
            <a:extLst>
              <a:ext uri="{FF2B5EF4-FFF2-40B4-BE49-F238E27FC236}">
                <a16:creationId xmlns:a16="http://schemas.microsoft.com/office/drawing/2014/main" id="{0615D464-BC96-40DF-B4C0-863D9CD726F6}"/>
              </a:ext>
            </a:extLst>
          </p:cNvPr>
          <p:cNvSpPr/>
          <p:nvPr/>
        </p:nvSpPr>
        <p:spPr>
          <a:xfrm>
            <a:off x="4809187" y="1976768"/>
            <a:ext cx="2280264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9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5" grpId="0" animBg="1"/>
      <p:bldP spid="26" grpId="0" animBg="1"/>
      <p:bldP spid="26" grpId="1" animBg="1"/>
      <p:bldP spid="27" grpId="0"/>
      <p:bldP spid="27" grpId="1"/>
      <p:bldP spid="36" grpId="0"/>
      <p:bldP spid="36" grpId="1"/>
      <p:bldP spid="4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剪不斷，理還亂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976850"/>
            <a:ext cx="8520464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形容愁緒千絲萬縷，無法排遣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。語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出李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煜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相見歡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詞：「無言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上西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樓，月如鈎。寂寞梧桐深院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鎖清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秋。　　剪不斷，理還亂，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是離愁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？別是一般滋味在心頭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。」</a:t>
            </a:r>
            <a:endParaRPr lang="zh-TW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495D34D-4CF5-468F-A384-5CD21EE54EE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657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E3968BE-7E9E-4B09-85BD-469A184D4F61}"/>
              </a:ext>
            </a:extLst>
          </p:cNvPr>
          <p:cNvSpPr/>
          <p:nvPr/>
        </p:nvSpPr>
        <p:spPr>
          <a:xfrm>
            <a:off x="351698" y="598579"/>
            <a:ext cx="8340544" cy="362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　　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貼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分付了。</a:t>
            </a:r>
          </a:p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　　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旦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取鏡臺衣服來。</a:t>
            </a:r>
          </a:p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　　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貼取鏡臺衣服上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「雲髻罷梳還對鏡，羅衣欲換更添香。」鏡臺衣服在此。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FB464E6-4D52-4FFD-937C-095C6C429487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77980BB-4363-4062-9B47-200A799F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708" y="3229582"/>
            <a:ext cx="3410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點明杜麗娘愛美的心理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04EADDF7-2E4C-4B2F-9EC3-159EFF16D110}"/>
              </a:ext>
            </a:extLst>
          </p:cNvPr>
          <p:cNvCxnSpPr>
            <a:cxnSpLocks/>
          </p:cNvCxnSpPr>
          <p:nvPr/>
        </p:nvCxnSpPr>
        <p:spPr>
          <a:xfrm>
            <a:off x="4220656" y="3231550"/>
            <a:ext cx="436454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162D42D-79D3-4EAA-94A2-EE3B2B234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656" y="3303558"/>
            <a:ext cx="609550" cy="298679"/>
          </a:xfrm>
          <a:prstGeom prst="rect">
            <a:avLst/>
          </a:prstGeom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BF70E45B-6744-4157-83FA-4C289FD75F51}"/>
              </a:ext>
            </a:extLst>
          </p:cNvPr>
          <p:cNvCxnSpPr>
            <a:cxnSpLocks/>
          </p:cNvCxnSpPr>
          <p:nvPr/>
        </p:nvCxnSpPr>
        <p:spPr>
          <a:xfrm>
            <a:off x="453814" y="4133250"/>
            <a:ext cx="28278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4F24807-5F95-46D6-8F1C-D2642EADFC82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P.39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AD8DBAB-F57F-475B-BDA9-16F4B26AFBD7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83B2AF7-8AA4-415B-A413-5790E5296C04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08045C0-AF67-46F6-ACB9-8BF2C84F3FD8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07C0E6D6-05C3-4929-B8C4-0BCA5A455504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5823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C6E454E-D960-426A-B81E-0BE5165B4987}"/>
              </a:ext>
            </a:extLst>
          </p:cNvPr>
          <p:cNvSpPr/>
          <p:nvPr/>
        </p:nvSpPr>
        <p:spPr>
          <a:xfrm>
            <a:off x="351698" y="673394"/>
            <a:ext cx="8341452" cy="4321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2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　　</a:t>
            </a:r>
            <a:r>
              <a:rPr kumimoji="0" lang="en-US" altLang="zh-TW" sz="3200" b="0" i="0" u="none" strike="noStrike" kern="1200" cap="none" spc="-20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【〈</a:t>
            </a:r>
            <a:r>
              <a:rPr kumimoji="0" lang="zh-TW" altLang="en-US" sz="3200" b="0" i="0" u="none" strike="noStrike" kern="1200" cap="none" spc="-20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步步嬌</a:t>
            </a:r>
            <a:r>
              <a:rPr kumimoji="0" lang="en-US" altLang="zh-TW" sz="3200" b="0" i="0" u="none" strike="noStrike" kern="1200" cap="none" spc="-20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〉】</a:t>
            </a:r>
            <a:r>
              <a:rPr kumimoji="0" lang="en-US" altLang="zh-TW" sz="2400" b="0" i="0" u="none" strike="noStrike" kern="1200" cap="none" spc="-20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旦</a:t>
            </a:r>
            <a:r>
              <a:rPr kumimoji="0" lang="en-US" altLang="zh-TW" sz="24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裊</a:t>
            </a:r>
            <a:r>
              <a:rPr kumimoji="0" lang="zh-TW" altLang="en-US" sz="32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晴絲吹來閒庭院，搖漾春如線。停</a:t>
            </a:r>
            <a:r>
              <a:rPr kumimoji="0" lang="zh-TW" altLang="en-US" sz="3200" b="0" i="0" u="none" strike="noStrike" kern="1200" cap="none" spc="-20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半晌</a:t>
            </a:r>
            <a:r>
              <a:rPr kumimoji="0" lang="zh-TW" altLang="en-US" sz="32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、整花鈿 。沒揣 菱花，偷人半面，迤 逗</a:t>
            </a:r>
            <a:r>
              <a:rPr kumimoji="0" lang="zh-TW" altLang="en-US" sz="24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</a:t>
            </a:r>
            <a:r>
              <a:rPr kumimoji="0" lang="zh-TW" altLang="en-US" sz="32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彩雲偏。</a:t>
            </a:r>
            <a:r>
              <a:rPr kumimoji="0" lang="en-US" altLang="zh-TW" sz="24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行介</a:t>
            </a:r>
            <a:r>
              <a:rPr kumimoji="0" lang="en-US" altLang="zh-TW" sz="24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步香閨</a:t>
            </a:r>
            <a:r>
              <a:rPr kumimoji="0" lang="zh-TW" altLang="en-US" sz="32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怎便把</a:t>
            </a:r>
            <a:r>
              <a:rPr kumimoji="0" lang="zh-TW" altLang="en-US" sz="3200" b="0" i="0" u="none" strike="noStrike" kern="1200" cap="none" spc="-20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全身</a:t>
            </a:r>
            <a:r>
              <a:rPr kumimoji="0" lang="zh-TW" altLang="en-US" sz="3200" b="0" i="0" u="none" strike="noStrike" kern="1200" cap="none" spc="-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現！</a:t>
            </a:r>
            <a:endParaRPr kumimoji="0" lang="en-US" altLang="zh-TW" sz="3200" b="0" i="0" u="none" strike="noStrike" kern="1200" cap="none" spc="-2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22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　　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貼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今日穿插的好。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CD1579B-80AA-4F16-9151-8B78AFDAF520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EEA0537-80C4-4C54-8841-AB74EC7E0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69" y="1664652"/>
            <a:ext cx="4668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二句實寫春景，暗寫杜麗娘的春情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3C8734D1-6179-456F-B9FF-31277D1BF10B}"/>
              </a:ext>
            </a:extLst>
          </p:cNvPr>
          <p:cNvCxnSpPr>
            <a:cxnSpLocks/>
          </p:cNvCxnSpPr>
          <p:nvPr/>
        </p:nvCxnSpPr>
        <p:spPr>
          <a:xfrm>
            <a:off x="4777808" y="1656750"/>
            <a:ext cx="392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78170879-6192-4357-ABEF-463BF42B4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808" y="1728758"/>
            <a:ext cx="609550" cy="298679"/>
          </a:xfrm>
          <a:prstGeom prst="rect">
            <a:avLst/>
          </a:prstGeom>
        </p:spPr>
      </p:pic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9AB3B6E9-D705-4280-B85A-D1CAD2EE9368}"/>
              </a:ext>
            </a:extLst>
          </p:cNvPr>
          <p:cNvCxnSpPr>
            <a:cxnSpLocks/>
          </p:cNvCxnSpPr>
          <p:nvPr/>
        </p:nvCxnSpPr>
        <p:spPr>
          <a:xfrm>
            <a:off x="437582" y="2755300"/>
            <a:ext cx="16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48">
            <a:extLst>
              <a:ext uri="{FF2B5EF4-FFF2-40B4-BE49-F238E27FC236}">
                <a16:creationId xmlns:a16="http://schemas.microsoft.com/office/drawing/2014/main" id="{BE186A6E-3518-4F69-AA4D-23C849FB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340" y="2015737"/>
            <a:ext cx="7732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明喻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FFF6868-CE08-4054-9398-DFF84759D427}"/>
              </a:ext>
            </a:extLst>
          </p:cNvPr>
          <p:cNvGrpSpPr/>
          <p:nvPr/>
        </p:nvGrpSpPr>
        <p:grpSpPr>
          <a:xfrm>
            <a:off x="1971151" y="955555"/>
            <a:ext cx="6834360" cy="1775695"/>
            <a:chOff x="-1721842" y="4241561"/>
            <a:chExt cx="6834360" cy="1775695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E0BA848E-8FE9-4CCC-ABAE-74DCBB735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1842" y="5369256"/>
              <a:ext cx="128048" cy="648000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6FA9C8EE-63C5-4C34-BD95-6626C5F8A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920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DA509450-F36D-4AD3-86B9-3684E32F7E94}"/>
              </a:ext>
            </a:extLst>
          </p:cNvPr>
          <p:cNvSpPr/>
          <p:nvPr/>
        </p:nvSpPr>
        <p:spPr>
          <a:xfrm>
            <a:off x="2756723" y="2339137"/>
            <a:ext cx="80066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64D7B57-77BD-413E-8565-4CCF0FDCF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23" y="2765727"/>
            <a:ext cx="196261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片刻、一會兒</a:t>
            </a:r>
          </a:p>
        </p:txBody>
      </p:sp>
      <p:sp>
        <p:nvSpPr>
          <p:cNvPr id="28" name="文字方塊 48">
            <a:extLst>
              <a:ext uri="{FF2B5EF4-FFF2-40B4-BE49-F238E27FC236}">
                <a16:creationId xmlns:a16="http://schemas.microsoft.com/office/drawing/2014/main" id="{C3A583C9-8948-4D6D-A885-A2FA09AB8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205" y="2056737"/>
            <a:ext cx="8473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人性化</a:t>
            </a: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24417265-52A4-4DCC-9327-761B3F314441}"/>
              </a:ext>
            </a:extLst>
          </p:cNvPr>
          <p:cNvGrpSpPr/>
          <p:nvPr/>
        </p:nvGrpSpPr>
        <p:grpSpPr>
          <a:xfrm>
            <a:off x="1183558" y="2079924"/>
            <a:ext cx="5082350" cy="1820383"/>
            <a:chOff x="-3395657" y="4241561"/>
            <a:chExt cx="5082350" cy="1820383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DA69E16E-B999-4597-8E34-62D47610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95657" y="5413944"/>
              <a:ext cx="128048" cy="648000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32ADD8EF-A2F8-4C77-B830-2D33C8C49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5" y="4241561"/>
              <a:ext cx="628598" cy="648000"/>
            </a:xfrm>
            <a:prstGeom prst="rect">
              <a:avLst/>
            </a:prstGeom>
          </p:spPr>
        </p:pic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394758AE-6935-45D7-B98E-E984A7BEE2A8}"/>
              </a:ext>
            </a:extLst>
          </p:cNvPr>
          <p:cNvGrpSpPr/>
          <p:nvPr/>
        </p:nvGrpSpPr>
        <p:grpSpPr>
          <a:xfrm>
            <a:off x="1893043" y="3360932"/>
            <a:ext cx="582815" cy="457745"/>
            <a:chOff x="6047357" y="3114026"/>
            <a:chExt cx="582815" cy="457745"/>
          </a:xfrm>
        </p:grpSpPr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A36B3B23-9AB8-4237-8CBF-83334AF8C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511" y="3114026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A823B4AC-0223-48DD-B4B4-66449B0B0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一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5AB7B1A9-8126-44C5-82FE-183650CFBB4B}"/>
              </a:ext>
            </a:extLst>
          </p:cNvPr>
          <p:cNvGrpSpPr/>
          <p:nvPr/>
        </p:nvGrpSpPr>
        <p:grpSpPr>
          <a:xfrm>
            <a:off x="6366819" y="2338902"/>
            <a:ext cx="596837" cy="481799"/>
            <a:chOff x="7867881" y="1192800"/>
            <a:chExt cx="596837" cy="481799"/>
          </a:xfrm>
        </p:grpSpPr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A0389E22-D5A0-43AB-9EB6-E75E41615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B4C394DF-F9C9-441F-9BEF-D57FC43A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ㄔㄨㄞ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5AB42A6A-D84E-43BF-832E-8A84F6D1D951}"/>
              </a:ext>
            </a:extLst>
          </p:cNvPr>
          <p:cNvGrpSpPr/>
          <p:nvPr/>
        </p:nvGrpSpPr>
        <p:grpSpPr>
          <a:xfrm>
            <a:off x="5027773" y="2338902"/>
            <a:ext cx="596837" cy="481799"/>
            <a:chOff x="7867881" y="1192800"/>
            <a:chExt cx="596837" cy="481799"/>
          </a:xfrm>
        </p:grpSpPr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B4DB6B6A-D20C-4D29-9523-79035ED94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41C6DAB-8004-4544-A326-3D87B3086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ㄉ一ㄢ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7656AF20-5112-4469-95A3-301ACF5B01CA}"/>
              </a:ext>
            </a:extLst>
          </p:cNvPr>
          <p:cNvSpPr/>
          <p:nvPr/>
        </p:nvSpPr>
        <p:spPr>
          <a:xfrm>
            <a:off x="7483510" y="3456797"/>
            <a:ext cx="76808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EAE8643-8CDD-439A-AE10-C4A2BC07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696" y="3974259"/>
            <a:ext cx="135251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一身美貌</a:t>
            </a:r>
          </a:p>
        </p:txBody>
      </p:sp>
      <p:sp>
        <p:nvSpPr>
          <p:cNvPr id="43" name="文字方塊 48">
            <a:extLst>
              <a:ext uri="{FF2B5EF4-FFF2-40B4-BE49-F238E27FC236}">
                <a16:creationId xmlns:a16="http://schemas.microsoft.com/office/drawing/2014/main" id="{6159D4C4-D702-4CA6-A110-5877015E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160" y="2866494"/>
            <a:ext cx="30113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dirty="0">
                <a:solidFill>
                  <a:srgbClr val="006600"/>
                </a:solidFill>
                <a:ea typeface="微軟正黑體" panose="020B0604030504040204" pitchFamily="34" charset="-120"/>
              </a:rPr>
              <a:t>「偷」字表現了少女嬌羞、半瞋半喜的神態</a:t>
            </a: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CD9D76E5-DE98-4FD6-85B0-83D75E0F23C7}"/>
              </a:ext>
            </a:extLst>
          </p:cNvPr>
          <p:cNvSpPr/>
          <p:nvPr/>
        </p:nvSpPr>
        <p:spPr>
          <a:xfrm>
            <a:off x="8025895" y="2770641"/>
            <a:ext cx="77212" cy="77212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95B7368-3460-4B0A-81AD-BC1A91089A05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P.40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1708CF4-D1EC-435A-9617-BF2DF87B8BE0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7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C8789B19-9C60-4A5F-972F-49D2B2213FFF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8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70A4710A-C0C7-4D68-B78E-525D8F8902B8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9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2EDD449A-C0FC-47B3-AF1E-53434A985ECB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50" name="文字方塊 48">
            <a:extLst>
              <a:ext uri="{FF2B5EF4-FFF2-40B4-BE49-F238E27FC236}">
                <a16:creationId xmlns:a16="http://schemas.microsoft.com/office/drawing/2014/main" id="{B86B99F4-B85C-4C84-9DB2-CB2C62BB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756" y="827291"/>
            <a:ext cx="17358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雙關（情思）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217874" y="1136771"/>
            <a:ext cx="530275" cy="80819"/>
            <a:chOff x="5217874" y="1136771"/>
            <a:chExt cx="530275" cy="80819"/>
          </a:xfrm>
        </p:grpSpPr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0852837E-109D-4DF4-86F2-FA6F523DFD99}"/>
                </a:ext>
              </a:extLst>
            </p:cNvPr>
            <p:cNvSpPr/>
            <p:nvPr/>
          </p:nvSpPr>
          <p:spPr>
            <a:xfrm>
              <a:off x="5217874" y="1140378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0852837E-109D-4DF4-86F2-FA6F523DFD99}"/>
                </a:ext>
              </a:extLst>
            </p:cNvPr>
            <p:cNvSpPr/>
            <p:nvPr/>
          </p:nvSpPr>
          <p:spPr>
            <a:xfrm>
              <a:off x="5670937" y="1136771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72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6" grpId="0" animBg="1"/>
      <p:bldP spid="27" grpId="0" animBg="1"/>
      <p:bldP spid="27" grpId="1" animBg="1"/>
      <p:bldP spid="28" grpId="0"/>
      <p:bldP spid="28" grpId="1"/>
      <p:bldP spid="41" grpId="0" animBg="1"/>
      <p:bldP spid="42" grpId="0" animBg="1"/>
      <p:bldP spid="42" grpId="1" animBg="1"/>
      <p:bldP spid="43" grpId="0"/>
      <p:bldP spid="43" grpId="1"/>
      <p:bldP spid="44" grpId="0" animBg="1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曲的體裁</a:t>
            </a:r>
          </a:p>
        </p:txBody>
      </p:sp>
      <p:sp>
        <p:nvSpPr>
          <p:cNvPr id="12" name="矩形: 圓角 11">
            <a:hlinkClick r:id="rId2" action="ppaction://hlinksldjump"/>
            <a:extLst>
              <a:ext uri="{FF2B5EF4-FFF2-40B4-BE49-F238E27FC236}">
                <a16:creationId xmlns:a16="http://schemas.microsoft.com/office/drawing/2014/main" id="{EC1A15E9-B52D-4EBC-B3D7-6F868AC700E2}"/>
              </a:ext>
            </a:extLst>
          </p:cNvPr>
          <p:cNvSpPr/>
          <p:nvPr/>
        </p:nvSpPr>
        <p:spPr>
          <a:xfrm>
            <a:off x="3352338" y="1404640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　曲</a:t>
            </a:r>
          </a:p>
        </p:txBody>
      </p:sp>
      <p:sp>
        <p:nvSpPr>
          <p:cNvPr id="13" name="矩形: 圓角 12">
            <a:hlinkClick r:id="rId4" action="ppaction://hlinksldjump"/>
            <a:extLst>
              <a:ext uri="{FF2B5EF4-FFF2-40B4-BE49-F238E27FC236}">
                <a16:creationId xmlns:a16="http://schemas.microsoft.com/office/drawing/2014/main" id="{0B2F62BC-DF89-45E8-8653-0B4EB97A7F83}"/>
              </a:ext>
            </a:extLst>
          </p:cNvPr>
          <p:cNvSpPr/>
          <p:nvPr/>
        </p:nvSpPr>
        <p:spPr>
          <a:xfrm>
            <a:off x="3352338" y="3003319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　曲</a:t>
            </a:r>
          </a:p>
        </p:txBody>
      </p:sp>
      <p:pic>
        <p:nvPicPr>
          <p:cNvPr id="7" name="圖片 6">
            <a:hlinkClick r:id="rId2" action="ppaction://hlinksldjump"/>
            <a:extLst>
              <a:ext uri="{FF2B5EF4-FFF2-40B4-BE49-F238E27FC236}">
                <a16:creationId xmlns:a16="http://schemas.microsoft.com/office/drawing/2014/main" id="{A062B68B-06D3-4102-8D81-12E85D784D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2492">
            <a:off x="5381788" y="1872846"/>
            <a:ext cx="565077" cy="681990"/>
          </a:xfrm>
          <a:prstGeom prst="rect">
            <a:avLst/>
          </a:prstGeom>
        </p:spPr>
      </p:pic>
      <p:pic>
        <p:nvPicPr>
          <p:cNvPr id="9" name="圖片 8">
            <a:hlinkClick r:id="rId4" action="ppaction://hlinksldjump"/>
            <a:extLst>
              <a:ext uri="{FF2B5EF4-FFF2-40B4-BE49-F238E27FC236}">
                <a16:creationId xmlns:a16="http://schemas.microsoft.com/office/drawing/2014/main" id="{08DDA3E2-4975-4A79-A17E-619B1D8958D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2492">
            <a:off x="5381786" y="3469837"/>
            <a:ext cx="565077" cy="6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8E2DB8A8-E582-44B1-8AE0-A4A821F9C7AB}"/>
              </a:ext>
            </a:extLst>
          </p:cNvPr>
          <p:cNvSpPr/>
          <p:nvPr/>
        </p:nvSpPr>
        <p:spPr>
          <a:xfrm>
            <a:off x="351698" y="783928"/>
            <a:ext cx="8340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扶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翠生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出落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裙衫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茜 ，豔晶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花簪八寶填，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可知我常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愛好 是天然。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恰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三春好處無人見。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不提防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沉魚落雁鳥驚喧，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則怕的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羞花閉月花愁顫。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118ED02-5D46-40BC-A513-7554DD77A37E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42A7796-389E-4D82-9499-9B8B82A4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86" y="2762601"/>
            <a:ext cx="565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5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抒發了自己深鎖庭院、無人</a:t>
            </a:r>
            <a:r>
              <a:rPr lang="zh-TW" altLang="en-US" sz="2400" spc="-15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</a:t>
            </a:r>
            <a:r>
              <a:rPr lang="zh-TW" altLang="en-US" sz="2400" spc="-15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美貌的心情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DCDD9068-508C-41B2-89D7-4EE47D6C3D6C}"/>
              </a:ext>
            </a:extLst>
          </p:cNvPr>
          <p:cNvCxnSpPr>
            <a:cxnSpLocks/>
          </p:cNvCxnSpPr>
          <p:nvPr/>
        </p:nvCxnSpPr>
        <p:spPr>
          <a:xfrm>
            <a:off x="2771843" y="3606200"/>
            <a:ext cx="314381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56ACBDFC-2469-40E0-87A0-162CBFD6D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43" y="3678208"/>
            <a:ext cx="609550" cy="298679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9E645B62-204F-4B52-9A0C-B79BD1C3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705" y="3604232"/>
            <a:ext cx="214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側寫杜麗娘容貌之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endParaRPr lang="zh-TW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4399D4DC-6B1A-4DCC-8455-BFD340AE2053}"/>
              </a:ext>
            </a:extLst>
          </p:cNvPr>
          <p:cNvCxnSpPr>
            <a:cxnSpLocks/>
          </p:cNvCxnSpPr>
          <p:nvPr/>
        </p:nvCxnSpPr>
        <p:spPr>
          <a:xfrm>
            <a:off x="6434713" y="3606200"/>
            <a:ext cx="219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DEB0F242-AED5-4933-A6C2-36D665B24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713" y="3678208"/>
            <a:ext cx="609550" cy="298679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6543686-8595-47FF-B16B-13E585A66116}"/>
              </a:ext>
            </a:extLst>
          </p:cNvPr>
          <p:cNvSpPr/>
          <p:nvPr/>
        </p:nvSpPr>
        <p:spPr>
          <a:xfrm>
            <a:off x="5188407" y="1243339"/>
            <a:ext cx="323027" cy="410286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7844112-4F20-4867-8ACA-2C39A412D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681" y="797062"/>
            <a:ext cx="194075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此指婢女春香</a:t>
            </a:r>
          </a:p>
        </p:txBody>
      </p:sp>
      <p:sp>
        <p:nvSpPr>
          <p:cNvPr id="26" name="文字方塊 48">
            <a:extLst>
              <a:ext uri="{FF2B5EF4-FFF2-40B4-BE49-F238E27FC236}">
                <a16:creationId xmlns:a16="http://schemas.microsoft.com/office/drawing/2014/main" id="{A67F8C80-2761-4EF1-BF09-90BA32796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171" y="963844"/>
            <a:ext cx="11006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視覺摹寫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CB8F03C3-8486-409A-9121-AC1FF9504A63}"/>
              </a:ext>
            </a:extLst>
          </p:cNvPr>
          <p:cNvGrpSpPr/>
          <p:nvPr/>
        </p:nvGrpSpPr>
        <p:grpSpPr>
          <a:xfrm>
            <a:off x="5319608" y="987031"/>
            <a:ext cx="1140666" cy="1629198"/>
            <a:chOff x="-228673" y="4241561"/>
            <a:chExt cx="1140666" cy="1629198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7AB2DBF6-831B-433F-A61B-833971C3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73" y="5222759"/>
              <a:ext cx="128048" cy="648000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9DCA0ADA-A2E3-4AB6-9D90-A01CA73AE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F8917425-0800-4EE3-A5A9-1903EA671038}"/>
              </a:ext>
            </a:extLst>
          </p:cNvPr>
          <p:cNvGrpSpPr/>
          <p:nvPr/>
        </p:nvGrpSpPr>
        <p:grpSpPr>
          <a:xfrm>
            <a:off x="782971" y="3149027"/>
            <a:ext cx="601122" cy="457785"/>
            <a:chOff x="6047357" y="3267875"/>
            <a:chExt cx="601122" cy="457785"/>
          </a:xfrm>
        </p:grpSpPr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252FDC1D-7AEE-438D-8D7D-B8C7B04FE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C12A5B1C-6423-438C-9034-FF36827F2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ㄏㄠ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F2DADD4A-11DE-49AA-A91F-90257D82E937}"/>
              </a:ext>
            </a:extLst>
          </p:cNvPr>
          <p:cNvGrpSpPr/>
          <p:nvPr/>
        </p:nvGrpSpPr>
        <p:grpSpPr>
          <a:xfrm>
            <a:off x="1448943" y="2196363"/>
            <a:ext cx="596837" cy="481799"/>
            <a:chOff x="7867881" y="1192800"/>
            <a:chExt cx="596837" cy="481799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453486FF-0BEF-4843-A3BC-8E3F9A6E8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1BFE1FF4-5A8F-4194-B200-CAF9BFA4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ㄑ一ㄢ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560D7630-FB2A-4048-A9DA-0C33516C961B}"/>
              </a:ext>
            </a:extLst>
          </p:cNvPr>
          <p:cNvCxnSpPr>
            <a:cxnSpLocks/>
          </p:cNvCxnSpPr>
          <p:nvPr/>
        </p:nvCxnSpPr>
        <p:spPr>
          <a:xfrm>
            <a:off x="491274" y="4576843"/>
            <a:ext cx="572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48">
            <a:extLst>
              <a:ext uri="{FF2B5EF4-FFF2-40B4-BE49-F238E27FC236}">
                <a16:creationId xmlns:a16="http://schemas.microsoft.com/office/drawing/2014/main" id="{4CD0A6ED-E698-40FE-8D80-389B3DB64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045" y="2913436"/>
            <a:ext cx="8174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人性化</a:t>
            </a: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1F15C324-A05C-4DD7-B8F7-FCCBF562A5CC}"/>
              </a:ext>
            </a:extLst>
          </p:cNvPr>
          <p:cNvGrpSpPr/>
          <p:nvPr/>
        </p:nvGrpSpPr>
        <p:grpSpPr>
          <a:xfrm>
            <a:off x="6143695" y="2936623"/>
            <a:ext cx="842313" cy="1617633"/>
            <a:chOff x="69680" y="4241561"/>
            <a:chExt cx="842313" cy="1617633"/>
          </a:xfrm>
        </p:grpSpPr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A0E8DB64-3502-47BC-A059-4A51D302F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0" y="5211194"/>
              <a:ext cx="128048" cy="648000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19524D8E-0DED-4D8D-BCF8-D8304C2D6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CB207F7D-3214-4BCE-83D8-00135799587D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P.40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A02060D-21A9-42F9-A003-15EAA7F3A7F8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2D87737E-FA50-42ED-881B-5474D5B45048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7206254E-5E09-45A2-BF4E-4544475F098F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5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B383D9DB-83E3-48DF-B948-975E7CB32CA8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7185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4" grpId="0" animBg="1"/>
      <p:bldP spid="25" grpId="0" animBg="1"/>
      <p:bldP spid="25" grpId="1" animBg="1"/>
      <p:bldP spid="26" grpId="0"/>
      <p:bldP spid="26" grpId="1"/>
      <p:bldP spid="37" grpId="0"/>
      <p:bldP spid="37" grpId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遊園前。杜麗娘打扮欲遊園，自認貌美，婢女春香附和。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0" y="115613"/>
            <a:ext cx="414655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38964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AEACC36-EB43-4AEA-8611-83541B8D464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0137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作者描寫杜麗娘的</a:t>
            </a:r>
            <a:r>
              <a:rPr lang="zh-TW" altLang="en-US" sz="2800" b="0" dirty="0" smtClean="0"/>
              <a:t>裝扮，雲髻</a:t>
            </a:r>
            <a:r>
              <a:rPr lang="zh-TW" altLang="en-US" sz="2800" b="0" dirty="0"/>
              <a:t>、羅衣、花鈿、鑲寶石的髮簪，加上婢女春香的讚譽，再說連鏡子都會偷照她，來肯定杜麗娘的美貌。</a:t>
            </a:r>
            <a:endParaRPr lang="en-US" altLang="zh-TW" sz="2800" b="0" dirty="0"/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◆如此數層的襯托，最終卻是養在深閨無人識，再美也無人得見、欣賞，透露杜麗娘的煩悶憂愁。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◆曲詞唱完後，接著以詞調</a:t>
            </a:r>
            <a:r>
              <a:rPr lang="en-US" altLang="zh-TW" sz="2800" b="0" dirty="0"/>
              <a:t>【</a:t>
            </a:r>
            <a:r>
              <a:rPr lang="zh-TW" altLang="en-US" sz="2800" b="0" dirty="0"/>
              <a:t>烏夜啼</a:t>
            </a:r>
            <a:r>
              <a:rPr lang="en-US" altLang="zh-TW" sz="2800" b="0" dirty="0"/>
              <a:t>】</a:t>
            </a:r>
            <a:r>
              <a:rPr lang="zh-TW" altLang="en-US" sz="2800" b="0" dirty="0"/>
              <a:t>寫出杜麗娘與春香間對話，屬念白不是唱詞，故以小字排版。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46B5973-FF39-4CC8-A1E0-1256C7DC58B1}"/>
              </a:ext>
            </a:extLst>
          </p:cNvPr>
          <p:cNvSpPr/>
          <p:nvPr/>
        </p:nvSpPr>
        <p:spPr>
          <a:xfrm>
            <a:off x="0" y="115613"/>
            <a:ext cx="414655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B8B4EBA-5A4B-4EE8-AC9A-26D047F9E6F5}"/>
              </a:ext>
            </a:extLst>
          </p:cNvPr>
          <p:cNvSpPr txBox="1"/>
          <p:nvPr/>
        </p:nvSpPr>
        <p:spPr>
          <a:xfrm>
            <a:off x="250132" y="162891"/>
            <a:ext cx="38964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第一大段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FD9ED91-4399-4A44-A5B2-B7D7F21265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F46601C-CEB1-4818-B8FA-20814B9B51C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62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杜麗娘對自己外表的看法為何？從哪些地方可以看出來？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2B1D549-7646-4C64-A27D-C9DB039935AB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7E9CB59-F3EB-465D-9C18-4BCF1C4CDDEC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3【</a:t>
            </a:r>
            <a:r>
              <a:rPr lang="zh-TW" altLang="en-US" dirty="0">
                <a:solidFill>
                  <a:schemeClr val="bg1"/>
                </a:solidFill>
              </a:rPr>
              <a:t>閱讀檢測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8F559F17-2545-4211-8707-8D1BCF990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38925"/>
              </p:ext>
            </p:extLst>
          </p:nvPr>
        </p:nvGraphicFramePr>
        <p:xfrm>
          <a:off x="460712" y="1449635"/>
          <a:ext cx="8280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588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557841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對外表的看法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課文的描述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覺得自己貌美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spc="-5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沒揣菱花，偷人半面→連鏡子都會偷照自己，互換人照鏡子的主動與被動狀態。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希望自己的美麗能被看見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spc="-5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步香閨怎便把全身現→在閨房中走來走去，思索如何展現自己的外表。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</a:tbl>
          </a:graphicData>
        </a:graphic>
      </p:graphicFrame>
      <p:sp>
        <p:nvSpPr>
          <p:cNvPr id="10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0BDC9FA2-680A-469D-A5F8-B2D0BE227221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C6ACB005-5C77-48FE-94D1-C43212EE9A13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9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杜麗娘對自己外表的看法為何？從哪些地方可以看出來？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8F559F17-2545-4211-8707-8D1BCF990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83699"/>
              </p:ext>
            </p:extLst>
          </p:nvPr>
        </p:nvGraphicFramePr>
        <p:xfrm>
          <a:off x="460712" y="1449635"/>
          <a:ext cx="8280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588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557841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對外表的看法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課文的描述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漂亮華麗的服飾可為外表加分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spc="-5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翠生生出落的裙衫兒茜，豔晶晶花簪八寶填→穿戴鮮豔的紅裙與鑲有寶石的髮簪，讓自己變得更美麗。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67153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萬物皆會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讚嘆自己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spc="-5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不提防沉魚落雁鳥驚喧，則怕的羞花閉月花愁顫→美貌會讓魚沉、雁落、鳥驚叫、花慚愧、月亮羞閉。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36642"/>
                  </a:ext>
                </a:extLst>
              </a:tr>
            </a:tbl>
          </a:graphicData>
        </a:graphic>
      </p:graphicFrame>
      <p:sp>
        <p:nvSpPr>
          <p:cNvPr id="10" name="箭號: 向右 9">
            <a:extLst>
              <a:ext uri="{FF2B5EF4-FFF2-40B4-BE49-F238E27FC236}">
                <a16:creationId xmlns:a16="http://schemas.microsoft.com/office/drawing/2014/main" id="{725ECAEE-E810-4E91-B706-3497AF003C21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C09576B2-EA2A-41A9-9BD9-138F9940F5C6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5BB99D-9483-4F93-8652-04C10307DF46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6D65DD3-648D-4862-86D2-A5BD326638B9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3【</a:t>
            </a:r>
            <a:r>
              <a:rPr lang="zh-TW" altLang="en-US" dirty="0">
                <a:solidFill>
                  <a:schemeClr val="bg1"/>
                </a:solidFill>
              </a:rPr>
              <a:t>閱讀檢測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C394B57-3BAB-4F31-94B9-F3DAB7A5A3B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4589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杜麗娘如此自信於自己的美麗，背後可能隱藏著她的什麼想法？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認為自己貌美，應該有一個理想的男子相伴才是，她也想如雎鳩鳥一樣成雙成對，享受青春愛戀的美好。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覺得貌美的自己卻被局限在房間之中，不被欣賞、肯定、讚美，實在很可惜。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自己如此美麗，應該有機會遇見理想的愛情，不只是在房間中虛度青春。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EC72FAB-C997-4340-A79F-DE1FD267DE56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8858EFE-BC5F-4483-89C5-F550078CD9AC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3【</a:t>
            </a:r>
            <a:r>
              <a:rPr lang="zh-TW" altLang="en-US" dirty="0">
                <a:solidFill>
                  <a:schemeClr val="bg1"/>
                </a:solidFill>
              </a:rPr>
              <a:t>閱讀檢測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85079A0-2B8B-4224-B764-3949AC17E8D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8873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4E3968BE-7E9E-4B09-85BD-469A184D4F61}"/>
              </a:ext>
            </a:extLst>
          </p:cNvPr>
          <p:cNvSpPr/>
          <p:nvPr/>
        </p:nvSpPr>
        <p:spPr>
          <a:xfrm>
            <a:off x="351698" y="322877"/>
            <a:ext cx="8340544" cy="372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早茶時了，請行。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行介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你看：畫廊金粉半零星，池館蒼苔一片青。踏草怕泥新繡襪，惜花疼煞小金鈴。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不到園林，怎知春色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1BFD4F7-DAB2-4D72-8DD7-506BA797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213" y="2683482"/>
            <a:ext cx="236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寫憐草惜花之情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394EBE4D-A034-41CF-9605-D98183755187}"/>
              </a:ext>
            </a:extLst>
          </p:cNvPr>
          <p:cNvCxnSpPr>
            <a:cxnSpLocks/>
          </p:cNvCxnSpPr>
          <p:nvPr/>
        </p:nvCxnSpPr>
        <p:spPr>
          <a:xfrm>
            <a:off x="3564161" y="2685450"/>
            <a:ext cx="472893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A857BEA9-4E38-4EEF-85DF-84E5519D4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61" y="2757458"/>
            <a:ext cx="609550" cy="29867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710A823A-AE8C-4C51-8926-1624702F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385" y="3962266"/>
            <a:ext cx="7086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顯現出杜麗娘對春景的感動及對青春的熱愛與覺醒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80E33D0-622B-4419-AB13-30B00B2D0D74}"/>
              </a:ext>
            </a:extLst>
          </p:cNvPr>
          <p:cNvCxnSpPr>
            <a:cxnSpLocks/>
          </p:cNvCxnSpPr>
          <p:nvPr/>
        </p:nvCxnSpPr>
        <p:spPr>
          <a:xfrm>
            <a:off x="1358333" y="3964234"/>
            <a:ext cx="335971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71EB7B92-A22D-4804-B3E4-4B533D565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333" y="4036242"/>
            <a:ext cx="609550" cy="29867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1A98EA41-6400-4F4B-83C4-65F85DCC7757}"/>
              </a:ext>
            </a:extLst>
          </p:cNvPr>
          <p:cNvSpPr/>
          <p:nvPr/>
        </p:nvSpPr>
        <p:spPr>
          <a:xfrm>
            <a:off x="4108451" y="3599261"/>
            <a:ext cx="584200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7592B0C-68D2-4E5A-8D4D-4177649F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1" y="3148335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如此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669567F-DE29-4EA5-B4A8-2DFF015D60ED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P.41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63BF8B0-D606-436E-A902-E71751BB4FBC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6518943-20FD-4AE7-9395-5555C87E3995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3214E488-810A-41F2-8FA1-BA0684E4489D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0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58237189-DAE1-4D47-9686-7ED5B56B9F03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40415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3" grpId="0" animBg="1"/>
      <p:bldP spid="25" grpId="0" animBg="1"/>
      <p:bldP spid="25" grpId="1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E3968BE-7E9E-4B09-85BD-469A184D4F61}"/>
              </a:ext>
            </a:extLst>
          </p:cNvPr>
          <p:cNvSpPr/>
          <p:nvPr/>
        </p:nvSpPr>
        <p:spPr>
          <a:xfrm>
            <a:off x="351698" y="598579"/>
            <a:ext cx="8341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3200" spc="-8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【〈</a:t>
            </a:r>
            <a:r>
              <a:rPr lang="zh-TW" altLang="en-US" sz="3200" spc="-8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皂</a:t>
            </a:r>
            <a:r>
              <a:rPr lang="zh-TW" altLang="en-US" sz="32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lang="zh-TW" altLang="en-US" sz="3200" spc="-8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袍</a:t>
            </a:r>
            <a:r>
              <a:rPr lang="en-US" altLang="zh-TW" sz="3200" spc="-8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〉】</a:t>
            </a:r>
            <a:r>
              <a:rPr lang="en-US" altLang="zh-TW" sz="2400" spc="-8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旦</a:t>
            </a:r>
            <a:r>
              <a:rPr lang="en-US" altLang="zh-TW" sz="24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原來</a:t>
            </a:r>
            <a:r>
              <a:rPr lang="zh-TW" altLang="en-US" sz="3200" spc="-8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奼</a:t>
            </a:r>
            <a:r>
              <a:rPr lang="zh-TW" altLang="en-US" sz="32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 紫嫣 紅開遍，</a:t>
            </a:r>
            <a:r>
              <a:rPr lang="zh-TW" altLang="en-US" sz="24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似這般都</a:t>
            </a:r>
            <a:r>
              <a:rPr lang="zh-TW" altLang="en-US" sz="32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付與斷井頹</a:t>
            </a:r>
            <a:r>
              <a:rPr lang="zh-TW" altLang="en-US" sz="3200" spc="-8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垣</a:t>
            </a:r>
            <a:r>
              <a:rPr lang="zh-TW" altLang="en-US" sz="32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 。良辰美景奈何天，賞心樂事誰家院！</a:t>
            </a:r>
            <a:r>
              <a:rPr lang="en-US" altLang="zh-TW" sz="24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旦</a:t>
            </a:r>
            <a:r>
              <a:rPr lang="en-US" altLang="zh-TW" sz="24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spc="-8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恁般</a:t>
            </a:r>
            <a:r>
              <a:rPr lang="zh-TW" altLang="en-US" sz="24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景致，我老爺和奶奶再不提起。</a:t>
            </a:r>
            <a:endParaRPr kumimoji="0" lang="zh-TW" altLang="en-US" sz="2400" b="0" i="0" u="none" strike="noStrike" kern="1200" cap="none" spc="-8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0DCED6A-CF86-45E9-BB15-F26193D0E4E6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C6740AD-035B-4AA5-9CBD-5FA80E97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45" y="2854582"/>
            <a:ext cx="8799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5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以「奼紫嫣紅」與「斷井頹垣」對比，感嘆自己的美麗因生長在這樣保守的環境中，而無人欣賞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635DFE81-BEB5-4C40-A3F4-6241735D4261}"/>
              </a:ext>
            </a:extLst>
          </p:cNvPr>
          <p:cNvCxnSpPr>
            <a:cxnSpLocks/>
          </p:cNvCxnSpPr>
          <p:nvPr/>
        </p:nvCxnSpPr>
        <p:spPr>
          <a:xfrm>
            <a:off x="5063515" y="1644050"/>
            <a:ext cx="38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0F2FA574-5499-44F1-9FDE-50FC4BAAC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135" y="1716058"/>
            <a:ext cx="609550" cy="29867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7FB51C17-E4E7-489A-8B15-B66D161C5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484" y="4079346"/>
            <a:ext cx="3907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隱含對父母讓自己虛度青春的埋怨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2161797-55F9-4874-AFBF-BCA80EA52FD2}"/>
              </a:ext>
            </a:extLst>
          </p:cNvPr>
          <p:cNvCxnSpPr>
            <a:cxnSpLocks/>
          </p:cNvCxnSpPr>
          <p:nvPr/>
        </p:nvCxnSpPr>
        <p:spPr>
          <a:xfrm>
            <a:off x="3693185" y="4066810"/>
            <a:ext cx="446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B993DD59-CEA5-4A71-9EAA-020E13B33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934" y="4138818"/>
            <a:ext cx="609550" cy="298679"/>
          </a:xfrm>
          <a:prstGeom prst="rect">
            <a:avLst/>
          </a:prstGeom>
        </p:spPr>
      </p:pic>
      <p:sp>
        <p:nvSpPr>
          <p:cNvPr id="23" name="文字方塊 48">
            <a:extLst>
              <a:ext uri="{FF2B5EF4-FFF2-40B4-BE49-F238E27FC236}">
                <a16:creationId xmlns:a16="http://schemas.microsoft.com/office/drawing/2014/main" id="{19EF8D4E-1762-4E7B-939C-5203CF98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685" y="945657"/>
            <a:ext cx="5778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6DEEF36A-3193-448D-BE40-AD23B3949ACD}"/>
              </a:ext>
            </a:extLst>
          </p:cNvPr>
          <p:cNvGrpSpPr/>
          <p:nvPr/>
        </p:nvGrpSpPr>
        <p:grpSpPr>
          <a:xfrm>
            <a:off x="4223146" y="968844"/>
            <a:ext cx="1427642" cy="1872740"/>
            <a:chOff x="-515649" y="4241561"/>
            <a:chExt cx="1427642" cy="1872740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003357E2-DF26-4CBC-B3BD-2AA6FBFF8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5649" y="5466301"/>
              <a:ext cx="128048" cy="648000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3EEC03F3-A3E6-4B2D-8A88-86C52ADEA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A8F18C5C-5321-4AAA-8D43-1308CEAEBFCE}"/>
              </a:ext>
            </a:extLst>
          </p:cNvPr>
          <p:cNvCxnSpPr>
            <a:cxnSpLocks/>
          </p:cNvCxnSpPr>
          <p:nvPr/>
        </p:nvCxnSpPr>
        <p:spPr>
          <a:xfrm>
            <a:off x="450874" y="2860752"/>
            <a:ext cx="38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3D8D4109-8849-4AFE-9BCA-8F32814DC0B0}"/>
              </a:ext>
            </a:extLst>
          </p:cNvPr>
          <p:cNvGrpSpPr/>
          <p:nvPr/>
        </p:nvGrpSpPr>
        <p:grpSpPr>
          <a:xfrm>
            <a:off x="6011732" y="1190300"/>
            <a:ext cx="601122" cy="457785"/>
            <a:chOff x="6047357" y="3267875"/>
            <a:chExt cx="601122" cy="457785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C4C4F654-F97B-4B1F-8D06-185DD7DCF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3EC748CA-B789-4503-A8DD-67D34536E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ㄔㄚ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2B83685-1D33-4E44-A15A-FF73C2E86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078" y="1222575"/>
            <a:ext cx="392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一ㄢ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FE72F0AF-03B7-48C6-9B84-849E5B90C31D}"/>
              </a:ext>
            </a:extLst>
          </p:cNvPr>
          <p:cNvGrpSpPr/>
          <p:nvPr/>
        </p:nvGrpSpPr>
        <p:grpSpPr>
          <a:xfrm>
            <a:off x="3917505" y="2400752"/>
            <a:ext cx="601122" cy="457785"/>
            <a:chOff x="6047357" y="3267875"/>
            <a:chExt cx="601122" cy="457785"/>
          </a:xfrm>
        </p:grpSpPr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D6C04A1B-B5E8-4196-AC42-470EE29DF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87A31DBA-860C-4B9F-A008-EB9A71F42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ㄩㄢ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64731333-D7EB-4C23-BBBB-5BA2756EEF4E}"/>
              </a:ext>
            </a:extLst>
          </p:cNvPr>
          <p:cNvSpPr/>
          <p:nvPr/>
        </p:nvSpPr>
        <p:spPr>
          <a:xfrm>
            <a:off x="3694096" y="3710259"/>
            <a:ext cx="616238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6E8F7D8-D2EE-4D55-A143-EFDF5A39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558" y="4133844"/>
            <a:ext cx="1653549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如此、這樣</a:t>
            </a:r>
          </a:p>
        </p:txBody>
      </p:sp>
      <p:sp>
        <p:nvSpPr>
          <p:cNvPr id="41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D2DDDEE1-43D1-4E65-9F30-55D33F7864B5}"/>
              </a:ext>
            </a:extLst>
          </p:cNvPr>
          <p:cNvSpPr txBox="1"/>
          <p:nvPr/>
        </p:nvSpPr>
        <p:spPr>
          <a:xfrm>
            <a:off x="3768746" y="2184630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6B69FFB-16D7-4B0D-B13F-CB39333936CD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P.42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2DF1D8BD-F7B7-472F-B334-FFC7019D20C3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5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866404-95D0-440B-A059-04654CCA6CC0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6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35A71A1B-1093-4B93-84AF-57D18553E17F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7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B3FDA945-691E-4C50-90D7-C3CB2DE62913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40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7CE898A2-B7DE-47BB-A80F-0472D6992DB0}"/>
              </a:ext>
            </a:extLst>
          </p:cNvPr>
          <p:cNvSpPr txBox="1"/>
          <p:nvPr/>
        </p:nvSpPr>
        <p:spPr>
          <a:xfrm>
            <a:off x="5885775" y="1676592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41305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3" grpId="0"/>
      <p:bldP spid="23" grpId="1"/>
      <p:bldP spid="38" grpId="0" animBg="1"/>
      <p:bldP spid="39" grpId="0" animBg="1"/>
      <p:bldP spid="39" grpId="1" animBg="1"/>
      <p:bldP spid="41" grpId="0" animBg="1"/>
      <p:bldP spid="40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76E579E5-91CD-4E84-8671-816D72983CED}"/>
              </a:ext>
            </a:extLst>
          </p:cNvPr>
          <p:cNvSpPr/>
          <p:nvPr/>
        </p:nvSpPr>
        <p:spPr>
          <a:xfrm>
            <a:off x="0" y="115613"/>
            <a:ext cx="5040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5E8E13A-DE24-4493-89D5-81473D20BD8B}"/>
              </a:ext>
            </a:extLst>
          </p:cNvPr>
          <p:cNvSpPr txBox="1"/>
          <p:nvPr/>
        </p:nvSpPr>
        <p:spPr>
          <a:xfrm>
            <a:off x="250132" y="162891"/>
            <a:ext cx="48108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字辨：奼</a:t>
            </a:r>
          </a:p>
        </p:txBody>
      </p:sp>
      <p:sp>
        <p:nvSpPr>
          <p:cNvPr id="1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B7C235E-F3A8-474D-BF86-64813DDB98B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59324"/>
              </p:ext>
            </p:extLst>
          </p:nvPr>
        </p:nvGraphicFramePr>
        <p:xfrm>
          <a:off x="465070" y="916165"/>
          <a:ext cx="8280000" cy="318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1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539289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587109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00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奼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ㄔㄚˋ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奼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紫嫣紅。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吒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ㄓㄚˋ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叱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吒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風雲、哪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吒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託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ㄊㄨㄛ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委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託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托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ㄊㄨㄛ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襯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托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托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腮。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85856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234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76E579E5-91CD-4E84-8671-816D72983CED}"/>
              </a:ext>
            </a:extLst>
          </p:cNvPr>
          <p:cNvSpPr/>
          <p:nvPr/>
        </p:nvSpPr>
        <p:spPr>
          <a:xfrm>
            <a:off x="0" y="115613"/>
            <a:ext cx="5040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5E8E13A-DE24-4493-89D5-81473D20BD8B}"/>
              </a:ext>
            </a:extLst>
          </p:cNvPr>
          <p:cNvSpPr txBox="1"/>
          <p:nvPr/>
        </p:nvSpPr>
        <p:spPr>
          <a:xfrm>
            <a:off x="250132" y="162891"/>
            <a:ext cx="48108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字辨：垣</a:t>
            </a:r>
          </a:p>
        </p:txBody>
      </p:sp>
      <p:sp>
        <p:nvSpPr>
          <p:cNvPr id="1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B7C235E-F3A8-474D-BF86-64813DDB98B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77762"/>
              </p:ext>
            </p:extLst>
          </p:nvPr>
        </p:nvGraphicFramePr>
        <p:xfrm>
          <a:off x="465070" y="916167"/>
          <a:ext cx="8279999" cy="397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3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910805047"/>
                    </a:ext>
                  </a:extLst>
                </a:gridCol>
                <a:gridCol w="2928469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83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199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垣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ㄩㄢˊ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斷井頹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垣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54383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恒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ㄏㄥˊ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「恆」的異體字。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54383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姮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ㄏㄥˊ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姮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娥。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  <a:tr h="54383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桓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ㄏㄨㄢˊ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盤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桓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85856"/>
                  </a:ext>
                </a:extLst>
              </a:tr>
              <a:tr h="9316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烜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ㄒㄩㄢˇ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火勢旺盛，引申有明亮、顯著之意。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烜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赫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66949"/>
                  </a:ext>
                </a:extLst>
              </a:tr>
            </a:tbl>
          </a:graphicData>
        </a:graphic>
      </p:graphicFrame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12ED459-5826-402E-A889-04F236D988F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4596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24F8DD0A-39E2-457C-B0B1-4FBC1F6FA971}"/>
              </a:ext>
            </a:extLst>
          </p:cNvPr>
          <p:cNvSpPr/>
          <p:nvPr/>
        </p:nvSpPr>
        <p:spPr>
          <a:xfrm>
            <a:off x="3788229" y="1404640"/>
            <a:ext cx="4736713" cy="911184"/>
          </a:xfrm>
          <a:prstGeom prst="roundRect">
            <a:avLst>
              <a:gd name="adj" fmla="val 6999"/>
            </a:avLst>
          </a:prstGeom>
          <a:solidFill>
            <a:srgbClr val="F5F2EC"/>
          </a:solidFill>
          <a:ln w="28575">
            <a:solidFill>
              <a:srgbClr val="E5D2C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創作質、量在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元代</a:t>
            </a: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達到高峰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曲的體裁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5257496-FDA0-4933-B5CB-F85377D09935}"/>
              </a:ext>
            </a:extLst>
          </p:cNvPr>
          <p:cNvSpPr/>
          <p:nvPr/>
        </p:nvSpPr>
        <p:spPr>
          <a:xfrm>
            <a:off x="3352338" y="3003319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　曲</a:t>
            </a:r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046F4227-24AB-4910-8271-C99DC782A087}"/>
              </a:ext>
            </a:extLst>
          </p:cNvPr>
          <p:cNvSpPr/>
          <p:nvPr/>
        </p:nvSpPr>
        <p:spPr>
          <a:xfrm>
            <a:off x="3252339" y="1675941"/>
            <a:ext cx="408214" cy="368582"/>
          </a:xfrm>
          <a:prstGeom prst="rightArrow">
            <a:avLst/>
          </a:prstGeom>
          <a:solidFill>
            <a:srgbClr val="D7B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1D6F170-1675-46D5-8EFB-069326BAFED6}"/>
              </a:ext>
            </a:extLst>
          </p:cNvPr>
          <p:cNvSpPr/>
          <p:nvPr/>
        </p:nvSpPr>
        <p:spPr>
          <a:xfrm>
            <a:off x="3352338" y="1404640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　曲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56C8733D-5759-4BD7-9881-32345E921618}"/>
              </a:ext>
            </a:extLst>
          </p:cNvPr>
          <p:cNvSpPr/>
          <p:nvPr/>
        </p:nvSpPr>
        <p:spPr>
          <a:xfrm>
            <a:off x="5872843" y="2440515"/>
            <a:ext cx="2652099" cy="387162"/>
          </a:xfrm>
          <a:prstGeom prst="rightArrow">
            <a:avLst>
              <a:gd name="adj1" fmla="val 61246"/>
              <a:gd name="adj2" fmla="val 50000"/>
            </a:avLst>
          </a:prstGeom>
          <a:solidFill>
            <a:srgbClr val="E5D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9D60E58-EC30-45C9-92A0-3E93B3731D22}"/>
              </a:ext>
            </a:extLst>
          </p:cNvPr>
          <p:cNvSpPr/>
          <p:nvPr/>
        </p:nvSpPr>
        <p:spPr>
          <a:xfrm>
            <a:off x="5791663" y="2420512"/>
            <a:ext cx="2206247" cy="427167"/>
          </a:xfrm>
          <a:prstGeom prst="roundRect">
            <a:avLst>
              <a:gd name="adj" fmla="val 6999"/>
            </a:avLst>
          </a:prstGeom>
          <a:solidFill>
            <a:srgbClr val="F5F2EC"/>
          </a:solidFill>
          <a:ln w="28575">
            <a:solidFill>
              <a:srgbClr val="EFE3D9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9584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散曲又分成</a:t>
            </a:r>
          </a:p>
        </p:txBody>
      </p:sp>
    </p:spTree>
    <p:extLst>
      <p:ext uri="{BB962C8B-B14F-4D97-AF65-F5344CB8AC3E}">
        <p14:creationId xmlns:p14="http://schemas.microsoft.com/office/powerpoint/2010/main" val="15744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0494E-6 L -0.29583 1.60494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0494E-6 L -0.29583 1.60494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0" grpId="0" animBg="1"/>
      <p:bldP spid="2" grpId="0" animBg="1"/>
      <p:bldP spid="9" grpId="0" animBg="1"/>
      <p:bldP spid="3" grpId="0" animBg="1"/>
      <p:bldP spid="3" grpId="1" animBg="1"/>
      <p:bldP spid="11" grpId="0" animBg="1"/>
      <p:bldP spid="11" grpId="1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E3968BE-7E9E-4B09-85BD-469A184D4F61}"/>
              </a:ext>
            </a:extLst>
          </p:cNvPr>
          <p:cNvSpPr/>
          <p:nvPr/>
        </p:nvSpPr>
        <p:spPr>
          <a:xfrm>
            <a:off x="351698" y="408379"/>
            <a:ext cx="8341452" cy="3951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朝飛暮捲，雲霞翠軒，雨絲風片，煙波畫船。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屏人忒 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韶 光賤！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3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花都放了，那牡丹還早。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96A77D6E-C7E1-4F20-9D01-445A5552CB04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94090CD-4710-4DAD-90B4-06E417CC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535" y="1654782"/>
            <a:ext cx="449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以想像之景凸顯春天景色之迷人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9F7AAAA-9EC2-47C4-A43F-58CD411CCD86}"/>
              </a:ext>
            </a:extLst>
          </p:cNvPr>
          <p:cNvCxnSpPr>
            <a:cxnSpLocks/>
          </p:cNvCxnSpPr>
          <p:nvPr/>
        </p:nvCxnSpPr>
        <p:spPr>
          <a:xfrm>
            <a:off x="1415483" y="1656750"/>
            <a:ext cx="716971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D8F6C7AA-FA4C-412D-A8F1-C8F5C6FCB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3" y="1728758"/>
            <a:ext cx="609550" cy="298679"/>
          </a:xfrm>
          <a:prstGeom prst="rect">
            <a:avLst/>
          </a:prstGeom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7450272A-C86E-46DC-B6EA-275C4D062ED0}"/>
              </a:ext>
            </a:extLst>
          </p:cNvPr>
          <p:cNvCxnSpPr>
            <a:cxnSpLocks/>
          </p:cNvCxnSpPr>
          <p:nvPr/>
        </p:nvCxnSpPr>
        <p:spPr>
          <a:xfrm>
            <a:off x="456633" y="3104550"/>
            <a:ext cx="77526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DDF02BE-DE16-41D9-8BA3-B4B2BB96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835" y="3104550"/>
            <a:ext cx="5073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指出閨中女子辜負了這美好的春光，道出內心的感慨和不平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DCD66656-B787-446C-B862-0392561B976C}"/>
              </a:ext>
            </a:extLst>
          </p:cNvPr>
          <p:cNvCxnSpPr>
            <a:cxnSpLocks/>
          </p:cNvCxnSpPr>
          <p:nvPr/>
        </p:nvCxnSpPr>
        <p:spPr>
          <a:xfrm>
            <a:off x="1656783" y="3106518"/>
            <a:ext cx="415346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55DFBE18-C37C-47A8-9700-1E0C32661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783" y="3178526"/>
            <a:ext cx="609550" cy="298679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7C48C1CC-01BF-4D10-B369-E51A29FB6686}"/>
              </a:ext>
            </a:extLst>
          </p:cNvPr>
          <p:cNvGrpSpPr/>
          <p:nvPr/>
        </p:nvGrpSpPr>
        <p:grpSpPr>
          <a:xfrm>
            <a:off x="3081647" y="2641520"/>
            <a:ext cx="601122" cy="457785"/>
            <a:chOff x="6047357" y="3267875"/>
            <a:chExt cx="601122" cy="457785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5D03837B-8056-4D1F-8744-029E10527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82B9EFC5-EB5A-455C-AA3A-1798629E3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ㄊㄜ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C10D3730-95E9-4E37-882F-D59780B40502}"/>
              </a:ext>
            </a:extLst>
          </p:cNvPr>
          <p:cNvGrpSpPr/>
          <p:nvPr/>
        </p:nvGrpSpPr>
        <p:grpSpPr>
          <a:xfrm>
            <a:off x="4712480" y="2666920"/>
            <a:ext cx="601122" cy="457785"/>
            <a:chOff x="6047357" y="3267875"/>
            <a:chExt cx="601122" cy="457785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13926AE-9CB3-4FDA-8922-C8C78BDE5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D1957647-6E2E-45A1-A589-4A62CA1C4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ㄕㄠ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46949FE3-E212-4CF2-A407-8EE0DA2BB020}"/>
              </a:ext>
            </a:extLst>
          </p:cNvPr>
          <p:cNvSpPr/>
          <p:nvPr/>
        </p:nvSpPr>
        <p:spPr>
          <a:xfrm>
            <a:off x="1962149" y="3935547"/>
            <a:ext cx="310871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BCA86BE-061C-47E6-8390-897BC66E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558" y="4297824"/>
            <a:ext cx="110462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2DD93D-335B-4320-89F8-AF088ED2A792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P.42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22FB339-AD78-4A8D-BC4C-B41A1270FD65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3A71BDFA-204F-41AB-A64E-BB5F188BA86E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DA6C631B-9881-4979-86BD-18460A1969DA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5C830E94-D9C9-4B71-BA6B-326217DEA947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2243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1" grpId="1"/>
      <p:bldP spid="31" grpId="0" animBg="1"/>
      <p:bldP spid="32" grpId="0" animBg="1"/>
      <p:bldP spid="32" grpId="1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8E2DB8A8-E582-44B1-8AE0-A4A821F9C7AB}"/>
              </a:ext>
            </a:extLst>
          </p:cNvPr>
          <p:cNvSpPr/>
          <p:nvPr/>
        </p:nvSpPr>
        <p:spPr>
          <a:xfrm>
            <a:off x="351698" y="783928"/>
            <a:ext cx="8340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好姐姐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青山啼紅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杜鵑，荼 蘼 外煙絲醉軟。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春香呵！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牡丹雖好，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春歸怎占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先！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成對兒鶯燕呵。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凝眄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20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生燕語明如翦，嚦 嚦鶯歌溜的圓。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E617457-4F72-41E9-98BC-8FE7013019B8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46071DC-F356-43C6-8FB1-003D25AA8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03" y="2604978"/>
            <a:ext cx="4641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杜麗娘傷感自己就像牡丹一樣，無處綻放，青春即逝去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2CA9AC64-2F24-481B-B0FC-D10AF5732721}"/>
              </a:ext>
            </a:extLst>
          </p:cNvPr>
          <p:cNvCxnSpPr>
            <a:cxnSpLocks/>
          </p:cNvCxnSpPr>
          <p:nvPr/>
        </p:nvCxnSpPr>
        <p:spPr>
          <a:xfrm>
            <a:off x="5404879" y="2609250"/>
            <a:ext cx="32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0E76EEA9-301B-4C2C-B2F0-F559A905B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879" y="2681258"/>
            <a:ext cx="609550" cy="298679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E4667274-167B-46FE-A2D8-07F37E7B7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415" y="3588336"/>
            <a:ext cx="5564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成雙成對的鶯燕更加襯托其孤單寂寞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AAE26CE-982A-4FE6-8086-7C4E748877FC}"/>
              </a:ext>
            </a:extLst>
          </p:cNvPr>
          <p:cNvCxnSpPr>
            <a:cxnSpLocks/>
          </p:cNvCxnSpPr>
          <p:nvPr/>
        </p:nvCxnSpPr>
        <p:spPr>
          <a:xfrm>
            <a:off x="3301446" y="3591770"/>
            <a:ext cx="187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ECB44B19-4754-4E6F-9B73-02BC8EF64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46" y="3663778"/>
            <a:ext cx="609550" cy="298679"/>
          </a:xfrm>
          <a:prstGeom prst="rect">
            <a:avLst/>
          </a:prstGeom>
        </p:spPr>
      </p:pic>
      <p:grpSp>
        <p:nvGrpSpPr>
          <p:cNvPr id="24" name="群組 23">
            <a:extLst>
              <a:ext uri="{FF2B5EF4-FFF2-40B4-BE49-F238E27FC236}">
                <a16:creationId xmlns:a16="http://schemas.microsoft.com/office/drawing/2014/main" id="{8A882BD2-DE50-4292-BE13-841DD155492B}"/>
              </a:ext>
            </a:extLst>
          </p:cNvPr>
          <p:cNvGrpSpPr/>
          <p:nvPr/>
        </p:nvGrpSpPr>
        <p:grpSpPr>
          <a:xfrm>
            <a:off x="734963" y="2165857"/>
            <a:ext cx="601122" cy="457785"/>
            <a:chOff x="6047357" y="3267875"/>
            <a:chExt cx="601122" cy="457785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EE5E82AC-6B53-4E5A-B158-F615E71A9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6E26429E-DEEB-48A1-B3E0-31C2C4346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ㄊㄨ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D2FF002B-A8FD-4ECA-A964-76ECE580D85E}"/>
              </a:ext>
            </a:extLst>
          </p:cNvPr>
          <p:cNvGrpSpPr/>
          <p:nvPr/>
        </p:nvGrpSpPr>
        <p:grpSpPr>
          <a:xfrm>
            <a:off x="1347502" y="2165857"/>
            <a:ext cx="601122" cy="457785"/>
            <a:chOff x="6047357" y="3267875"/>
            <a:chExt cx="601122" cy="457785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576B9555-BDF9-4D8B-8D5E-738143C8A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656439A-37AC-489C-A2AF-084731398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ㄇ一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0" name="文字方塊 48">
            <a:extLst>
              <a:ext uri="{FF2B5EF4-FFF2-40B4-BE49-F238E27FC236}">
                <a16:creationId xmlns:a16="http://schemas.microsoft.com/office/drawing/2014/main" id="{503FDFA9-9ABB-4803-B156-B57415442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275" y="1909809"/>
            <a:ext cx="5633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雙關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77A8C22-09CB-4F26-AB27-E8678DB77C9C}"/>
              </a:ext>
            </a:extLst>
          </p:cNvPr>
          <p:cNvGrpSpPr/>
          <p:nvPr/>
        </p:nvGrpSpPr>
        <p:grpSpPr>
          <a:xfrm>
            <a:off x="1921654" y="1932996"/>
            <a:ext cx="4083724" cy="1644424"/>
            <a:chOff x="-3171731" y="4241561"/>
            <a:chExt cx="4083724" cy="1644424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2CED11B4-EE1E-487A-B93F-FC2E217A2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1731" y="5237985"/>
              <a:ext cx="128048" cy="648000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5BF52812-D471-410F-B5E0-F4E2F6F8C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4B76B1B3-50ED-47BF-A653-BB16D6D101FA}"/>
              </a:ext>
            </a:extLst>
          </p:cNvPr>
          <p:cNvGrpSpPr/>
          <p:nvPr/>
        </p:nvGrpSpPr>
        <p:grpSpPr>
          <a:xfrm>
            <a:off x="7527888" y="3166934"/>
            <a:ext cx="596837" cy="481799"/>
            <a:chOff x="7867881" y="1192800"/>
            <a:chExt cx="596837" cy="481799"/>
          </a:xfrm>
        </p:grpSpPr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FCFA4152-2592-45D4-B071-941220F53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0795EF42-A747-49C7-8688-FBBE9D740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ㄇㄧㄢ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63879614-0A35-4836-A6F6-7C0A6A69C6FB}"/>
              </a:ext>
            </a:extLst>
          </p:cNvPr>
          <p:cNvSpPr/>
          <p:nvPr/>
        </p:nvSpPr>
        <p:spPr>
          <a:xfrm>
            <a:off x="6336335" y="318943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8FD39C2-9E10-4E0C-872E-2CDB0D42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070" y="2729859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隨意</a:t>
            </a:r>
          </a:p>
        </p:txBody>
      </p:sp>
      <p:sp>
        <p:nvSpPr>
          <p:cNvPr id="39" name="文字方塊 48">
            <a:extLst>
              <a:ext uri="{FF2B5EF4-FFF2-40B4-BE49-F238E27FC236}">
                <a16:creationId xmlns:a16="http://schemas.microsoft.com/office/drawing/2014/main" id="{12F7462A-A87F-4BFC-BF8C-0C19027E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15" y="4577749"/>
            <a:ext cx="11445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聽覺摹寫</a:t>
            </a: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ECAF06C1-5EDE-470E-AF5A-FB8F9DA8F960}"/>
              </a:ext>
            </a:extLst>
          </p:cNvPr>
          <p:cNvGrpSpPr/>
          <p:nvPr/>
        </p:nvGrpSpPr>
        <p:grpSpPr>
          <a:xfrm>
            <a:off x="426154" y="4176068"/>
            <a:ext cx="6343405" cy="654888"/>
            <a:chOff x="-4752852" y="5181970"/>
            <a:chExt cx="6343405" cy="654888"/>
          </a:xfrm>
        </p:grpSpPr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0013F3B1-EAD0-4D0D-9237-A1F9D50D8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2852" y="5188858"/>
              <a:ext cx="628598" cy="648000"/>
            </a:xfrm>
            <a:prstGeom prst="rect">
              <a:avLst/>
            </a:prstGeom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DE396EBF-2E8B-4D1A-81BC-C871FEB81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505" y="5181970"/>
              <a:ext cx="128048" cy="648000"/>
            </a:xfrm>
            <a:prstGeom prst="rect">
              <a:avLst/>
            </a:prstGeom>
          </p:spPr>
        </p:pic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104882B0-D85F-430B-ABDA-4F5721C1C23D}"/>
              </a:ext>
            </a:extLst>
          </p:cNvPr>
          <p:cNvGrpSpPr/>
          <p:nvPr/>
        </p:nvGrpSpPr>
        <p:grpSpPr>
          <a:xfrm>
            <a:off x="4011014" y="4154428"/>
            <a:ext cx="601122" cy="457785"/>
            <a:chOff x="6047357" y="3267875"/>
            <a:chExt cx="601122" cy="457785"/>
          </a:xfrm>
        </p:grpSpPr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5937A007-C063-4815-86F7-997EDA7E9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7D0CDAA1-B31E-481D-848C-D09300F6D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ㄌ一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6" name="文字方塊 48">
            <a:extLst>
              <a:ext uri="{FF2B5EF4-FFF2-40B4-BE49-F238E27FC236}">
                <a16:creationId xmlns:a16="http://schemas.microsoft.com/office/drawing/2014/main" id="{D3CFB2A8-A58C-44B7-A7F4-3E1E86016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562" y="4618035"/>
            <a:ext cx="611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明喻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776131BC-35C6-4CA6-8AB9-2DF62047DCD9}"/>
              </a:ext>
            </a:extLst>
          </p:cNvPr>
          <p:cNvSpPr/>
          <p:nvPr/>
        </p:nvSpPr>
        <p:spPr>
          <a:xfrm>
            <a:off x="2659055" y="4545438"/>
            <a:ext cx="77212" cy="77212"/>
          </a:xfrm>
          <a:prstGeom prst="ellipse">
            <a:avLst/>
          </a:prstGeom>
          <a:solidFill>
            <a:srgbClr val="C74932"/>
          </a:solidFill>
          <a:ln>
            <a:solidFill>
              <a:srgbClr val="C74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7BEB427-0B3B-40EC-AEB8-B0685DFD218A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P.43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B80D6117-60A2-4ADD-8535-D8C483E2313F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0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235A176F-2C3B-4EF2-A68E-98C41BC4056E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1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5EC15A6A-3BE1-446F-A1A0-15D57A54198D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2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ED20FF4E-21BE-405B-B2A1-4AB7EF5B50CC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A9AC64-2F24-481B-B0FC-D10AF5732721}"/>
              </a:ext>
            </a:extLst>
          </p:cNvPr>
          <p:cNvCxnSpPr>
            <a:cxnSpLocks/>
          </p:cNvCxnSpPr>
          <p:nvPr/>
        </p:nvCxnSpPr>
        <p:spPr>
          <a:xfrm>
            <a:off x="453103" y="3593551"/>
            <a:ext cx="154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30" grpId="0"/>
      <p:bldP spid="30" grpId="1"/>
      <p:bldP spid="37" grpId="0" animBg="1"/>
      <p:bldP spid="38" grpId="0" animBg="1"/>
      <p:bldP spid="38" grpId="1" animBg="1"/>
      <p:bldP spid="39" grpId="0"/>
      <p:bldP spid="39" grpId="1"/>
      <p:bldP spid="46" grpId="0"/>
      <p:bldP spid="46" grpId="1"/>
      <p:bldP spid="4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E3968BE-7E9E-4B09-85BD-469A184D4F61}"/>
              </a:ext>
            </a:extLst>
          </p:cNvPr>
          <p:cNvSpPr/>
          <p:nvPr/>
        </p:nvSpPr>
        <p:spPr>
          <a:xfrm>
            <a:off x="351698" y="322877"/>
            <a:ext cx="8340544" cy="372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去罷。</a:t>
            </a:r>
          </a:p>
          <a:p>
            <a:pPr algn="just">
              <a:lnSpc>
                <a:spcPct val="35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這園子委是觀之不足也。</a:t>
            </a:r>
          </a:p>
          <a:p>
            <a:pPr algn="just">
              <a:lnSpc>
                <a:spcPct val="35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提他怎的！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行介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E8E10B51-82A6-4818-8EBE-47045BA28D29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D754E31-ED76-41C8-83B5-105BCD42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635" y="1394432"/>
            <a:ext cx="56696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遊園無法排遣孤單寂寞，反而挑起春情、刺激感傷，因此杜麗娘無心再賞景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2637466-59F3-424A-A3A0-340F136D986D}"/>
              </a:ext>
            </a:extLst>
          </p:cNvPr>
          <p:cNvCxnSpPr>
            <a:cxnSpLocks/>
          </p:cNvCxnSpPr>
          <p:nvPr/>
        </p:nvCxnSpPr>
        <p:spPr>
          <a:xfrm>
            <a:off x="1961583" y="1396400"/>
            <a:ext cx="60405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F4D2FFAC-35C5-483A-A2A5-EF07C49C2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583" y="1468408"/>
            <a:ext cx="609550" cy="29867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F944455F-4A6A-41B9-A410-AC520085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168" y="2506602"/>
            <a:ext cx="29988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春香不了解杜麗娘的心情，主僕兩人，一個遊興正濃，一個急於結束遊園，從衝突中更凸顯杜麗娘主觀情感的愁悶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45E7B737-2FFB-4216-B784-F0639D15861B}"/>
              </a:ext>
            </a:extLst>
          </p:cNvPr>
          <p:cNvCxnSpPr>
            <a:cxnSpLocks/>
          </p:cNvCxnSpPr>
          <p:nvPr/>
        </p:nvCxnSpPr>
        <p:spPr>
          <a:xfrm>
            <a:off x="1961583" y="2691501"/>
            <a:ext cx="306126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01F8F018-4B29-41DD-B417-90A28B89D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583" y="2763509"/>
            <a:ext cx="609550" cy="298679"/>
          </a:xfrm>
          <a:prstGeom prst="rect">
            <a:avLst/>
          </a:prstGeom>
        </p:spPr>
      </p:pic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2F27ADB-7099-4CE1-A412-589A332D254F}"/>
              </a:ext>
            </a:extLst>
          </p:cNvPr>
          <p:cNvCxnSpPr>
            <a:cxnSpLocks/>
          </p:cNvCxnSpPr>
          <p:nvPr/>
        </p:nvCxnSpPr>
        <p:spPr>
          <a:xfrm>
            <a:off x="1961583" y="3967851"/>
            <a:ext cx="120071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4693975" y="2506602"/>
            <a:ext cx="900001" cy="1296000"/>
            <a:chOff x="4693975" y="2506602"/>
            <a:chExt cx="900001" cy="1296000"/>
          </a:xfrm>
        </p:grpSpPr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1F14A0CC-7449-430A-8C03-6FA159EB6D9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43975" y="3343301"/>
              <a:ext cx="0" cy="900000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427C800B-477F-4D18-94B3-40B624806BF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444301" y="2368039"/>
              <a:ext cx="0" cy="299349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E02CB252-C5A7-486E-8704-1F6D254E3FC0}"/>
                </a:ext>
              </a:extLst>
            </p:cNvPr>
            <p:cNvCxnSpPr/>
            <p:nvPr/>
          </p:nvCxnSpPr>
          <p:spPr>
            <a:xfrm rot="5400000" flipH="1" flipV="1">
              <a:off x="4945976" y="3154602"/>
              <a:ext cx="1296000" cy="0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A6EF4B95-8FCE-4CA7-BEED-C3F08E2F6BEC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P.43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2BEA796-B98D-4A4A-AC68-38F1FDE419E6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118DFA1-0BC6-4B77-9CEF-4141B34A0CD4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1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94068E0-7D39-4A79-AA93-DB9E76721B17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CDFE605E-3F24-4601-9306-7A1C785D26DF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8169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C6E454E-D960-426A-B81E-0BE5165B4987}"/>
              </a:ext>
            </a:extLst>
          </p:cNvPr>
          <p:cNvSpPr/>
          <p:nvPr/>
        </p:nvSpPr>
        <p:spPr>
          <a:xfrm>
            <a:off x="351697" y="673394"/>
            <a:ext cx="8580597" cy="4039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2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　　</a:t>
            </a:r>
            <a:r>
              <a:rPr kumimoji="0" lang="en-US" altLang="zh-TW" sz="3200" b="0" i="0" u="none" strike="noStrike" kern="1200" cap="none" spc="-1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【〈</a:t>
            </a:r>
            <a:r>
              <a:rPr kumimoji="0" lang="zh-TW" altLang="en-US" sz="3200" b="0" i="0" u="none" strike="noStrike" kern="1200" cap="none" spc="-1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隔尾</a:t>
            </a:r>
            <a:r>
              <a:rPr kumimoji="0" lang="en-US" altLang="zh-TW" sz="3200" b="0" i="0" u="none" strike="noStrike" kern="1200" cap="none" spc="-1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〉】</a:t>
            </a:r>
            <a:r>
              <a:rPr kumimoji="0" lang="en-US" altLang="zh-TW" sz="2400" b="0" i="0" u="none" strike="noStrike" kern="1200" cap="none" spc="-1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旦</a:t>
            </a:r>
            <a:r>
              <a:rPr kumimoji="0" lang="en-US" altLang="zh-TW" sz="24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  <a:r>
              <a:rPr kumimoji="0" lang="zh-TW" altLang="en-US" sz="32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觀之不足由他繾 ，</a:t>
            </a:r>
            <a:r>
              <a:rPr kumimoji="0" lang="zh-TW" altLang="en-US" sz="2400" b="0" i="0" u="none" strike="noStrike" kern="1200" cap="none" spc="-15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便</a:t>
            </a:r>
            <a:r>
              <a:rPr kumimoji="0" lang="zh-TW" altLang="en-US" sz="24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賞遍了</a:t>
            </a:r>
            <a:r>
              <a:rPr kumimoji="0" lang="zh-TW" altLang="en-US" sz="3200" b="0" i="0" u="none" strike="noStrike" kern="1200" cap="none" spc="-15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十二</a:t>
            </a:r>
            <a:r>
              <a:rPr kumimoji="0" lang="zh-TW" altLang="en-US" sz="32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亭臺是</a:t>
            </a:r>
            <a:r>
              <a:rPr kumimoji="0" lang="zh-TW" altLang="en-US" sz="3200" b="0" i="0" u="none" strike="noStrike" kern="1200" cap="none" spc="-15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枉然</a:t>
            </a:r>
            <a:r>
              <a:rPr kumimoji="0" lang="zh-TW" altLang="en-US" sz="32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TW" altLang="en-US" sz="24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到不如</a:t>
            </a:r>
            <a:r>
              <a:rPr kumimoji="0" lang="zh-TW" altLang="en-US" sz="32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興盡回家閒過遣。</a:t>
            </a:r>
            <a:r>
              <a:rPr kumimoji="0" lang="en-US" altLang="zh-TW" sz="24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〔</a:t>
            </a:r>
            <a:r>
              <a:rPr kumimoji="0" lang="zh-TW" altLang="en-US" sz="24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作到介</a:t>
            </a:r>
            <a:r>
              <a:rPr kumimoji="0" lang="en-US" altLang="zh-TW" sz="2400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〕</a:t>
            </a:r>
          </a:p>
          <a:p>
            <a:pPr algn="just">
              <a:lnSpc>
                <a:spcPct val="229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開我西閣門，展我東閣床。瓶插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映山紫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，爐添沉水香。小姐，你歇息片時，俺瞧老夫人去也。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152DFC8-A268-4365-8EB8-2E1D9514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787" y="1853968"/>
            <a:ext cx="340695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徒然，此指無法排遣愁緒</a:t>
            </a:r>
          </a:p>
        </p:txBody>
      </p:sp>
      <p:sp>
        <p:nvSpPr>
          <p:cNvPr id="8" name="箭號: 向右 5"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D5E3667-CC59-419F-81AB-EF6B88358FD2}"/>
              </a:ext>
            </a:extLst>
          </p:cNvPr>
          <p:cNvSpPr txBox="1"/>
          <p:nvPr/>
        </p:nvSpPr>
        <p:spPr>
          <a:xfrm>
            <a:off x="351698" y="226245"/>
            <a:ext cx="208035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6E3D3F2-61E5-4974-9F53-80E111BB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65" y="2768940"/>
            <a:ext cx="5880953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此次的遊園無法排憂，但就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戲劇情節而言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，卻成功地呈現杜麗娘少女懷春的苦悶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5A2EFEE7-FBD1-49E1-A4B3-747E348CD117}"/>
              </a:ext>
            </a:extLst>
          </p:cNvPr>
          <p:cNvCxnSpPr>
            <a:cxnSpLocks/>
          </p:cNvCxnSpPr>
          <p:nvPr/>
        </p:nvCxnSpPr>
        <p:spPr>
          <a:xfrm>
            <a:off x="7669443" y="1644050"/>
            <a:ext cx="11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E1014A4B-4DF7-41E6-9B5D-30EC16A50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443" y="1716058"/>
            <a:ext cx="609550" cy="298679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CB69DDCA-7F88-4B6D-9A9E-F85AAE246186}"/>
              </a:ext>
            </a:extLst>
          </p:cNvPr>
          <p:cNvGrpSpPr/>
          <p:nvPr/>
        </p:nvGrpSpPr>
        <p:grpSpPr>
          <a:xfrm>
            <a:off x="7023468" y="1215209"/>
            <a:ext cx="596837" cy="481799"/>
            <a:chOff x="7867881" y="1192800"/>
            <a:chExt cx="596837" cy="481799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F5D87299-3CF1-4AA5-A2CE-99C9C3571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44C098F5-DAD6-46E0-BF0E-6C6132BED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ㄑ一ㄢ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1650568B-06A9-477D-96D2-DC6A12159268}"/>
              </a:ext>
            </a:extLst>
          </p:cNvPr>
          <p:cNvSpPr/>
          <p:nvPr/>
        </p:nvSpPr>
        <p:spPr>
          <a:xfrm>
            <a:off x="7671032" y="1281149"/>
            <a:ext cx="310871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1A04881-A467-42D3-A69C-6B41135EC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623" y="834437"/>
            <a:ext cx="78592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即使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9CEF40F-713B-4C9A-B496-2FFAB1755256}"/>
              </a:ext>
            </a:extLst>
          </p:cNvPr>
          <p:cNvSpPr/>
          <p:nvPr/>
        </p:nvSpPr>
        <p:spPr>
          <a:xfrm>
            <a:off x="2458862" y="2331393"/>
            <a:ext cx="76808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92A80490-0E5F-44AD-AAED-C32EE748DD65}"/>
              </a:ext>
            </a:extLst>
          </p:cNvPr>
          <p:cNvCxnSpPr>
            <a:cxnSpLocks/>
          </p:cNvCxnSpPr>
          <p:nvPr/>
        </p:nvCxnSpPr>
        <p:spPr>
          <a:xfrm>
            <a:off x="465712" y="2754100"/>
            <a:ext cx="280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C022CA1A-57C5-482A-A0FB-91AF8CA4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81" y="1853596"/>
            <a:ext cx="255605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虛數，猶言所有的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AD27E25-6E60-42BD-8DC6-2254EC9F8840}"/>
              </a:ext>
            </a:extLst>
          </p:cNvPr>
          <p:cNvSpPr/>
          <p:nvPr/>
        </p:nvSpPr>
        <p:spPr>
          <a:xfrm>
            <a:off x="474440" y="2314294"/>
            <a:ext cx="7967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724570E-4F97-44F9-8981-3EE9753232FA}"/>
              </a:ext>
            </a:extLst>
          </p:cNvPr>
          <p:cNvSpPr/>
          <p:nvPr/>
        </p:nvSpPr>
        <p:spPr>
          <a:xfrm>
            <a:off x="6350000" y="3314390"/>
            <a:ext cx="938953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743B7F6-6509-4ACF-A37F-90387DE07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999" y="3668973"/>
            <a:ext cx="194945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杜鵑花的一種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F7DFE40-2C41-4AD6-BE84-4FB03E7D6089}"/>
              </a:ext>
            </a:extLst>
          </p:cNvPr>
          <p:cNvSpPr/>
          <p:nvPr/>
        </p:nvSpPr>
        <p:spPr>
          <a:xfrm>
            <a:off x="6495906" y="4148042"/>
            <a:ext cx="374299" cy="35458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AAC0ED2-A879-4A60-BA38-D496DFD6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906" y="4502625"/>
            <a:ext cx="79304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下場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182FDE6-FDD4-4818-951A-4E1053FC399A}"/>
              </a:ext>
            </a:extLst>
          </p:cNvPr>
          <p:cNvSpPr/>
          <p:nvPr/>
        </p:nvSpPr>
        <p:spPr>
          <a:xfrm>
            <a:off x="7626350" y="0"/>
            <a:ext cx="151765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P.43~P.44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36181E8-755A-41A4-A341-97348FD7D524}"/>
              </a:ext>
            </a:extLst>
          </p:cNvPr>
          <p:cNvSpPr txBox="1"/>
          <p:nvPr/>
        </p:nvSpPr>
        <p:spPr>
          <a:xfrm>
            <a:off x="4532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E0FDD96-C584-437B-ADFF-C8669E3CD1AB}"/>
              </a:ext>
            </a:extLst>
          </p:cNvPr>
          <p:cNvSpPr txBox="1"/>
          <p:nvPr/>
        </p:nvSpPr>
        <p:spPr>
          <a:xfrm>
            <a:off x="5201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A6C4089-055A-47D4-8FF8-5D2E9D1B1D9C}"/>
              </a:ext>
            </a:extLst>
          </p:cNvPr>
          <p:cNvSpPr txBox="1"/>
          <p:nvPr/>
        </p:nvSpPr>
        <p:spPr>
          <a:xfrm>
            <a:off x="5870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395FE29-9BC0-421E-A44C-2D028501D1EF}"/>
              </a:ext>
            </a:extLst>
          </p:cNvPr>
          <p:cNvSpPr txBox="1"/>
          <p:nvPr/>
        </p:nvSpPr>
        <p:spPr>
          <a:xfrm>
            <a:off x="6539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12065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8" grpId="0"/>
      <p:bldP spid="18" grpId="1"/>
      <p:bldP spid="24" grpId="0" animBg="1"/>
      <p:bldP spid="25" grpId="0" animBg="1"/>
      <p:bldP spid="25" grpId="1" animBg="1"/>
      <p:bldP spid="26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杜麗娘遊園後，反而因各種春景更增添愁緒。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0" y="115613"/>
            <a:ext cx="414655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38964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AEACC36-EB43-4AEA-8611-83541B8D464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2596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4325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作者安排杜麗娘見到三種春景：繁盛的花開在破敗庭院、牡丹尚未綻放、鶯燕成雙成對。引發杜麗娘自喻、自傷，但她無從解決，只能黯然離園。作者未明言杜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麗娘的內心變化，卻</a:t>
            </a:r>
            <a:r>
              <a:rPr lang="zh-TW" altLang="en-US" sz="2800" b="0" dirty="0" smtClean="0"/>
              <a:t>以繁盛</a:t>
            </a:r>
            <a:r>
              <a:rPr lang="zh-TW" altLang="en-US" sz="2800" b="0" dirty="0"/>
              <a:t>的春景對比出她</a:t>
            </a:r>
            <a:r>
              <a:rPr lang="zh-TW" altLang="en-US" sz="2800" b="0" dirty="0" smtClean="0"/>
              <a:t>內心</a:t>
            </a:r>
            <a:r>
              <a:rPr lang="zh-TW" altLang="en-US" sz="2800" b="0" dirty="0"/>
              <a:t>的掙扎與哀愁。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46B5973-FF39-4CC8-A1E0-1256C7DC58B1}"/>
              </a:ext>
            </a:extLst>
          </p:cNvPr>
          <p:cNvSpPr/>
          <p:nvPr/>
        </p:nvSpPr>
        <p:spPr>
          <a:xfrm>
            <a:off x="0" y="115613"/>
            <a:ext cx="414655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B8B4EBA-5A4B-4EE8-AC9A-26D047F9E6F5}"/>
              </a:ext>
            </a:extLst>
          </p:cNvPr>
          <p:cNvSpPr txBox="1"/>
          <p:nvPr/>
        </p:nvSpPr>
        <p:spPr>
          <a:xfrm>
            <a:off x="250132" y="162891"/>
            <a:ext cx="38964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第二大段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FD9ED91-4399-4A44-A5B2-B7D7F21265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AEACC36-EB43-4AEA-8611-83541B8D464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0446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杜麗娘如何藉由杜鵑和荼蘼對照牡丹？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6442"/>
            <a:ext cx="84772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杜麗娘以牡丹自喻，和杜鵑、荼蘼的對照作用如下：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7E9CB59-F3EB-465D-9C18-4BCF1C4CDDEC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5【</a:t>
            </a:r>
            <a:r>
              <a:rPr lang="zh-TW" altLang="en-US" dirty="0">
                <a:solidFill>
                  <a:schemeClr val="bg1"/>
                </a:solidFill>
              </a:rPr>
              <a:t>閱讀檢測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6161389-A0EB-4675-8A91-AADEAAF32411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7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7954B13-8E30-4E79-8D1E-8EAC68823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519032"/>
            <a:ext cx="8477289" cy="337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（一）杜鵑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對比牡丹花期遲：杜鵑盛開於春天，應當可以代表春季盛開的百花，它們已經四處開放，供人欣賞。反襯牡丹儘管美豔，卻因開得遲，沒有機會為人所見所賞。</a:t>
            </a:r>
          </a:p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對比牡丹的局限：杜鵑能自由地開遍整座山，牡丹卻只能成長於庭院中，杜麗娘實是感傷自己只能閉鎖在大戶人家中。</a:t>
            </a:r>
          </a:p>
        </p:txBody>
      </p:sp>
      <p:sp>
        <p:nvSpPr>
          <p:cNvPr id="8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722530B1-8E99-48A8-A37B-8583BE140BBF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82986F2F-CDB1-489E-8133-49FE4C37FF62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32FA5D6F-7093-46F7-B92F-E4D09DC7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21052"/>
            <a:ext cx="847728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800" b="0" spc="-100" dirty="0">
                <a:solidFill>
                  <a:srgbClr val="FF0000"/>
                </a:solidFill>
              </a:rPr>
              <a:t>（二）荼蘼</a:t>
            </a:r>
          </a:p>
          <a:p>
            <a:pPr marL="288000" indent="-288000"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牡丹尚未被看見：荼蘼花架外的游絲飄蕩著，裊娜多姿，為人所見，但是牡丹未開，無法被人欣賞、讚嘆。</a:t>
            </a:r>
          </a:p>
          <a:p>
            <a:pPr marL="288000" indent="-288000"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怕牡丹錯過春天：荼蘼幾乎是春天最晚開的花，杜麗娘看到荼蘼花架外的游絲，心想是否荼蘼花也已經蠢蠢欲動，準備開放？但牡丹卻全無消息，不會真的錯過春天吧？杜麗娘以牡丹自喻，她怕等到荼蘼花開已是春末夏初，屆時自己如牡丹尚未開放，但青春已逝，人生的春天便到達盡頭。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510F4E1B-D8B9-4512-9EA1-A4279B07363F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D94531BC-22D6-4E07-8C1B-BD9F9B571BDC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909A4D2-764C-4112-ADFE-96A569A5A5EE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5【</a:t>
            </a:r>
            <a:r>
              <a:rPr lang="zh-TW" altLang="en-US" dirty="0">
                <a:solidFill>
                  <a:schemeClr val="bg1"/>
                </a:solidFill>
              </a:rPr>
              <a:t>閱讀檢測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E8BCAAE-5EBB-456B-A02F-EB8C286F533D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7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AEACC36-EB43-4AEA-8611-83541B8D464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杜麗娘如何藉由杜鵑和荼蘼對照牡丹？</a:t>
            </a:r>
          </a:p>
        </p:txBody>
      </p:sp>
    </p:spTree>
    <p:extLst>
      <p:ext uri="{BB962C8B-B14F-4D97-AF65-F5344CB8AC3E}">
        <p14:creationId xmlns:p14="http://schemas.microsoft.com/office/powerpoint/2010/main" val="36621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春香的內心應該有什麼想法？她可以怎麼幫助杜麗娘？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（一）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她亦認同杜麗娘的美貌（課文中有對小姐的讚美）。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她知道杜麗娘內心煩悶，因此提議可遊花園解憂。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2DA86CD-FD2B-4033-98CE-7750847143DE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3E098C5D-56D6-4272-BE36-DA4553124A39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4140708-1C7D-4492-A06B-FEE641DCFA5A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5【</a:t>
            </a:r>
            <a:r>
              <a:rPr lang="zh-TW" altLang="en-US" dirty="0">
                <a:solidFill>
                  <a:schemeClr val="bg1"/>
                </a:solidFill>
              </a:rPr>
              <a:t>閱讀檢測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AC3373B-9D74-460E-871F-E6628FB293EA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7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3928EBC0-5FCD-496D-B178-83803A9F2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600"/>
            <a:ext cx="8477289" cy="38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（二）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不確定春香是否知情杜麗娘煩憂真正的原因（她只知道小姐讀了關關雎鳩，在河之洲後，覺得人不如鳥），如果不知道，她可以直接問。</a:t>
            </a:r>
          </a:p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問完之後，她可以代替杜麗娘在其父母面前稍加提醒小姐年紀不小了，以爭取婚配的機會。</a:t>
            </a:r>
          </a:p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在元宵節或其他可以出外的時間之前，爭取與小姐出門看花燈的機會。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975B559-2DCE-4699-99FE-11C83599B242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B7BE260F-1F9F-4979-A10A-56DAFFFCB825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FA1EB35-CC79-454F-97A2-346A1410DC46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5【</a:t>
            </a:r>
            <a:r>
              <a:rPr lang="zh-TW" altLang="en-US" dirty="0">
                <a:solidFill>
                  <a:schemeClr val="bg1"/>
                </a:solidFill>
              </a:rPr>
              <a:t>閱讀檢測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3E3102A-81F1-430C-A281-1DE1C7486A27}"/>
              </a:ext>
            </a:extLst>
          </p:cNvPr>
          <p:cNvSpPr txBox="1"/>
          <p:nvPr/>
        </p:nvSpPr>
        <p:spPr>
          <a:xfrm>
            <a:off x="2425144" y="115613"/>
            <a:ext cx="71086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7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AEACC36-EB43-4AEA-8611-83541B8D464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春香的內心應該有什麼想法？她可以怎麼幫助杜麗娘？</a:t>
            </a:r>
          </a:p>
        </p:txBody>
      </p:sp>
    </p:spTree>
    <p:extLst>
      <p:ext uri="{BB962C8B-B14F-4D97-AF65-F5344CB8AC3E}">
        <p14:creationId xmlns:p14="http://schemas.microsoft.com/office/powerpoint/2010/main" val="17587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左大括弧 18">
            <a:extLst>
              <a:ext uri="{FF2B5EF4-FFF2-40B4-BE49-F238E27FC236}">
                <a16:creationId xmlns:a16="http://schemas.microsoft.com/office/drawing/2014/main" id="{1091E7E9-D1C1-4C70-800D-F749C0E1FABC}"/>
              </a:ext>
            </a:extLst>
          </p:cNvPr>
          <p:cNvSpPr/>
          <p:nvPr/>
        </p:nvSpPr>
        <p:spPr>
          <a:xfrm>
            <a:off x="3104247" y="1330245"/>
            <a:ext cx="431791" cy="1059973"/>
          </a:xfrm>
          <a:prstGeom prst="leftBrace">
            <a:avLst>
              <a:gd name="adj1" fmla="val 0"/>
              <a:gd name="adj2" fmla="val 49306"/>
            </a:avLst>
          </a:prstGeom>
          <a:ln w="28575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曲的體裁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5257496-FDA0-4933-B5CB-F85377D09935}"/>
              </a:ext>
            </a:extLst>
          </p:cNvPr>
          <p:cNvSpPr/>
          <p:nvPr/>
        </p:nvSpPr>
        <p:spPr>
          <a:xfrm>
            <a:off x="648502" y="3008761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　曲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1D6F170-1675-46D5-8EFB-069326BAFED6}"/>
              </a:ext>
            </a:extLst>
          </p:cNvPr>
          <p:cNvSpPr/>
          <p:nvPr/>
        </p:nvSpPr>
        <p:spPr>
          <a:xfrm>
            <a:off x="643059" y="1404640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　曲</a:t>
            </a:r>
          </a:p>
        </p:txBody>
      </p:sp>
      <p:sp>
        <p:nvSpPr>
          <p:cNvPr id="15" name="矩形: 圓角 14">
            <a:hlinkClick r:id="rId4" action="ppaction://hlinksldjump"/>
            <a:extLst>
              <a:ext uri="{FF2B5EF4-FFF2-40B4-BE49-F238E27FC236}">
                <a16:creationId xmlns:a16="http://schemas.microsoft.com/office/drawing/2014/main" id="{E927E261-5564-4A5E-94E9-CBAEC359B56B}"/>
              </a:ext>
            </a:extLst>
          </p:cNvPr>
          <p:cNvSpPr/>
          <p:nvPr/>
        </p:nvSpPr>
        <p:spPr>
          <a:xfrm>
            <a:off x="3527773" y="933398"/>
            <a:ext cx="1670156" cy="793693"/>
          </a:xfrm>
          <a:prstGeom prst="roundRect">
            <a:avLst>
              <a:gd name="adj" fmla="val 699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　令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AFBF135F-64C9-4FA9-86C8-4D10FC7B835B}"/>
              </a:ext>
            </a:extLst>
          </p:cNvPr>
          <p:cNvSpPr/>
          <p:nvPr/>
        </p:nvSpPr>
        <p:spPr>
          <a:xfrm>
            <a:off x="3527773" y="1993372"/>
            <a:ext cx="1670156" cy="793693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　曲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C41322F9-3C33-46F6-8069-42502C0353A5}"/>
              </a:ext>
            </a:extLst>
          </p:cNvPr>
          <p:cNvCxnSpPr>
            <a:stCxn id="15" idx="3"/>
          </p:cNvCxnSpPr>
          <p:nvPr/>
        </p:nvCxnSpPr>
        <p:spPr>
          <a:xfrm flipV="1">
            <a:off x="5197929" y="1322614"/>
            <a:ext cx="345643" cy="7631"/>
          </a:xfrm>
          <a:prstGeom prst="line">
            <a:avLst/>
          </a:prstGeom>
          <a:ln w="28575">
            <a:solidFill>
              <a:srgbClr val="958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A8CBF95-1727-4E2B-9142-FEB30320F67E}"/>
              </a:ext>
            </a:extLst>
          </p:cNvPr>
          <p:cNvSpPr/>
          <p:nvPr/>
        </p:nvSpPr>
        <p:spPr>
          <a:xfrm>
            <a:off x="5405559" y="933397"/>
            <a:ext cx="3237036" cy="793693"/>
          </a:xfrm>
          <a:prstGeom prst="roundRect">
            <a:avLst>
              <a:gd name="adj" fmla="val 6999"/>
            </a:avLst>
          </a:prstGeom>
          <a:solidFill>
            <a:srgbClr val="F5F2EC"/>
          </a:solidFill>
          <a:ln w="28575">
            <a:solidFill>
              <a:srgbClr val="E5D2C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單一支曲子</a:t>
            </a:r>
          </a:p>
        </p:txBody>
      </p:sp>
      <p:pic>
        <p:nvPicPr>
          <p:cNvPr id="23" name="圖片 22" descr="一張含有 鏡 的圖片&#10;&#10;自動產生的描述">
            <a:hlinkClick r:id="rId4" action="ppaction://hlinksldjump"/>
            <a:extLst>
              <a:ext uri="{FF2B5EF4-FFF2-40B4-BE49-F238E27FC236}">
                <a16:creationId xmlns:a16="http://schemas.microsoft.com/office/drawing/2014/main" id="{91109B54-04E4-4B57-8939-2FA7EBE87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232125" y="1445193"/>
            <a:ext cx="261453" cy="3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2" action="ppaction://hlinksldjump"/>
            <a:extLst>
              <a:ext uri="{FF2B5EF4-FFF2-40B4-BE49-F238E27FC236}">
                <a16:creationId xmlns:a16="http://schemas.microsoft.com/office/drawing/2014/main" id="{72D83B3A-5928-4959-B912-8A09EFBC05E9}"/>
              </a:ext>
            </a:extLst>
          </p:cNvPr>
          <p:cNvSpPr/>
          <p:nvPr/>
        </p:nvSpPr>
        <p:spPr>
          <a:xfrm>
            <a:off x="738629" y="2059810"/>
            <a:ext cx="1539534" cy="718885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CE9B1C94-CFD8-495E-B73E-DCF8B4F756F8}"/>
              </a:ext>
            </a:extLst>
          </p:cNvPr>
          <p:cNvSpPr/>
          <p:nvPr/>
        </p:nvSpPr>
        <p:spPr>
          <a:xfrm>
            <a:off x="2696262" y="2059811"/>
            <a:ext cx="1539534" cy="718885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46BD59-AD62-4ECD-96F9-E906E256DD7F}"/>
              </a:ext>
            </a:extLst>
          </p:cNvPr>
          <p:cNvSpPr/>
          <p:nvPr/>
        </p:nvSpPr>
        <p:spPr>
          <a:xfrm>
            <a:off x="2" y="322442"/>
            <a:ext cx="2779698" cy="688426"/>
          </a:xfrm>
          <a:prstGeom prst="rect">
            <a:avLst/>
          </a:prstGeom>
          <a:solidFill>
            <a:srgbClr val="AA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C014A69-37AD-4A85-883A-71A919564F3E}"/>
              </a:ext>
            </a:extLst>
          </p:cNvPr>
          <p:cNvSpPr txBox="1"/>
          <p:nvPr/>
        </p:nvSpPr>
        <p:spPr>
          <a:xfrm>
            <a:off x="297518" y="369720"/>
            <a:ext cx="248218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A7D700D-B60C-4E9D-915F-81A7F4317195}"/>
              </a:ext>
            </a:extLst>
          </p:cNvPr>
          <p:cNvSpPr txBox="1"/>
          <p:nvPr/>
        </p:nvSpPr>
        <p:spPr>
          <a:xfrm>
            <a:off x="0" y="404493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矩形 9">
            <a:hlinkClick r:id="rId3" action="ppaction://hlinksldjump"/>
            <a:extLst>
              <a:ext uri="{FF2B5EF4-FFF2-40B4-BE49-F238E27FC236}">
                <a16:creationId xmlns:a16="http://schemas.microsoft.com/office/drawing/2014/main" id="{CE9B1C94-CFD8-495E-B73E-DCF8B4F756F8}"/>
              </a:ext>
            </a:extLst>
          </p:cNvPr>
          <p:cNvSpPr/>
          <p:nvPr/>
        </p:nvSpPr>
        <p:spPr>
          <a:xfrm>
            <a:off x="4653896" y="2057356"/>
            <a:ext cx="1539534" cy="718885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36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杜麗娘遊園前後的心情各是如何？請舉出曲文加以說明。</a:t>
            </a:r>
          </a:p>
        </p:txBody>
      </p:sp>
      <p:sp>
        <p:nvSpPr>
          <p:cNvPr id="1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E33ED9A-52D1-480C-B5D6-4BBB8BFEBCC7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A5D7741-73BD-43E1-BCAA-D2DA0C62427A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0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64405304-0330-48F4-8DC8-424ADC869E3F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ECEE1565-0AFE-4F32-9813-31100E70F8C0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AE3F35D-D446-490D-9761-8C0B76F60266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68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杜麗娘遊園前後的心情各是如何？請舉出曲文加以說明。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E394C13-0109-46B2-91CD-90871C8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48184"/>
              </p:ext>
            </p:extLst>
          </p:nvPr>
        </p:nvGraphicFramePr>
        <p:xfrm>
          <a:off x="460713" y="509835"/>
          <a:ext cx="8280000" cy="368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9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192081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剪不斷，理還亂，悶無端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自言心緒無來由地紊亂、鬱悶。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良辰美景奈何天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→就算正值溫暖的春季、春光爛漫也無濟於事。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內心愁緒的由來，由蒙昧到清晰，愁緒也加重為悲傷。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賞心樂事誰家院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→使內心喜悅、快樂安適的事在哪裡？覺得悲愁。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03591"/>
                  </a:ext>
                </a:extLst>
              </a:tr>
            </a:tbl>
          </a:graphicData>
        </a:graphic>
      </p:graphicFrame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4CEFC3F-125A-4AF3-9867-6DAF5FEFF59E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A95C6A5-4667-497D-83B9-D9E33E0AF66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6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F640662-0DC7-40DF-96A5-49FDB8AE634A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41C12E5-46A2-465D-9269-858C96E764BB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0372DD2-CF3B-4F94-903C-849EBA274897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94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杜麗娘遊園前後的心情各是如何？請舉出曲文加以說明。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E394C13-0109-46B2-91CD-90871C8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81557"/>
              </p:ext>
            </p:extLst>
          </p:nvPr>
        </p:nvGraphicFramePr>
        <p:xfrm>
          <a:off x="460713" y="509835"/>
          <a:ext cx="8280000" cy="427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9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192081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9232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38077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剪不斷，理還亂，悶無端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自言心緒無來由地紊亂、鬱悶。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朝飛暮捲，雲霞翠軒，雨絲風片，煙波畫船。錦屏人忒看的這韶光賤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→藉想像之景慨嘆華麗的建築只是禁錮閨中女子抒發自然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情思的空間，任由青春逝去，以外在春光爛漫反襯內心孤寂悲苦。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內心愁緒的由來，由蒙昧到清晰，愁緒也加重為悲傷。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</a:tbl>
          </a:graphicData>
        </a:graphic>
      </p:graphicFrame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BD30068-006A-4150-A4A2-AC506390C19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9C61E5D-02A0-4F65-BCBB-45D4E43FACAB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6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AF24FC25-DE70-4074-865D-8441A6F3AE2D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25A28378-FEBB-419F-94B7-4B261B4D465F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05D9C910-B8E2-48C6-96C6-BB98CDCBF8AA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19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杜麗娘遊園前後的心情各是如何？請舉出曲文加以說明。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E394C13-0109-46B2-91CD-90871C8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07687"/>
              </p:ext>
            </p:extLst>
          </p:nvPr>
        </p:nvGraphicFramePr>
        <p:xfrm>
          <a:off x="460713" y="509835"/>
          <a:ext cx="8280000" cy="359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0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5687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32721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我常一生兒愛好是天然。恰三春好處無人見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自認貌美卻無人得見，覺得可惜。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原來奼紫嫣紅開遍，似這般都付與斷井頹垣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→看到長在古舊家宅中的美麗花朵無人欣賞，聯想到自己，心情惆悵。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心情由相承到轉折：因美貌不為人見覺得可惜，但無計可施，故逐漸轉為無奈。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</a:tbl>
          </a:graphicData>
        </a:graphic>
      </p:graphicFrame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55882CF-2451-4A64-9D49-7DDAD25747A1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76FB96A-E618-4233-AA03-805CA8A43452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6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FA4DDEBC-BBA6-46CD-AA6C-D17E2BEB97CF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84D635C4-4C84-43AD-A9D3-A90F389B443F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76A417B-AC2E-4AF3-951C-E2E7C0F8785F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35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杜麗娘遊園前後的心情各是如何？請舉出曲文加以說明。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E394C13-0109-46B2-91CD-90871C8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55126"/>
              </p:ext>
            </p:extLst>
          </p:nvPr>
        </p:nvGraphicFramePr>
        <p:xfrm>
          <a:off x="460713" y="509835"/>
          <a:ext cx="8280000" cy="359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0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5687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32721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我常一生兒愛好是天然。恰三春好處無人見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自認貌美卻無人得見，覺得可惜。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牡丹雖好，他春歸怎占的先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→牡丹雖然漂亮，卻搶不到開花先機，自己雖然美麗，卻無法主動追求戀愛，覺得無奈。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心情由相承到轉折：因美貌不為人見覺得可惜，但無計可施，故逐漸轉為無奈。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</a:tbl>
          </a:graphicData>
        </a:graphic>
      </p:graphicFrame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9686064-29E4-4953-8FEF-8933424A91D7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D597462-E545-40EA-BD39-FDB6C8BDA48C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6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3004A89B-76F2-474F-B504-E0C20B0EAC49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7EB3B1E8-9B91-4A1B-9EA0-EDBB797A1BEB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5A728B9-B253-4156-8CBA-7B2C0F04ADC5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1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8BC630F0-44C0-41D2-883A-8B10A125D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61695"/>
            <a:ext cx="8477289" cy="93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4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杜麗娘遊園前後的心情，有加重，也有轉折，遊園先後的對比顯現杜麗娘情思萌發卻無從追求的衝突。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杜麗娘遊園前後的心情各是如何？請舉出曲文加以說明。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E394C13-0109-46B2-91CD-90871C8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11326"/>
              </p:ext>
            </p:extLst>
          </p:nvPr>
        </p:nvGraphicFramePr>
        <p:xfrm>
          <a:off x="460713" y="509835"/>
          <a:ext cx="8280000" cy="34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0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5687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32721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6008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遊園之後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2552732"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我常一生兒愛好是天然。恰三春好處無人見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自認貌美卻無人得見，覺得可惜。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觀之不足由他繾，便賞遍了十二亭臺是枉然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→就算園子有多美，也不會有其他人來觀賞，就算自己長得多麼傾國傾城，也不會有人知道，覺得無奈。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33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心情由相承到轉折：因美貌不為人見覺得可惜，但無計可施，故逐漸轉為無奈。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</a:tbl>
          </a:graphicData>
        </a:graphic>
      </p:graphicFrame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C5DDD3F-57CF-4E37-900A-BBBCBBF98001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359533D-74BE-467C-AE2F-2F579CAFF564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7" name="箭號: 向右 5">
            <a:extLst>
              <a:ext uri="{FF2B5EF4-FFF2-40B4-BE49-F238E27FC236}">
                <a16:creationId xmlns:a16="http://schemas.microsoft.com/office/drawing/2014/main" id="{9296EC58-2A2A-42DA-89A3-A654C664FC7A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F36B9E26-6A27-4A7D-861F-08F8B7966AD1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E3FFBFD-943D-4A80-B635-C24767084D6F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1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外在事物有時會引發或是增強內心原本就有的感受，文人可以藉此表述各種情思。</a:t>
            </a:r>
            <a:r>
              <a:rPr lang="en-US" altLang="zh-TW" sz="2800" b="0" dirty="0"/>
              <a:t>〈</a:t>
            </a:r>
            <a:r>
              <a:rPr lang="zh-TW" altLang="en-US" sz="2800" b="0" dirty="0"/>
              <a:t>大德歌．秋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與</a:t>
            </a:r>
            <a:r>
              <a:rPr lang="en-US" altLang="zh-TW" sz="2800" b="0" dirty="0"/>
              <a:t>《</a:t>
            </a:r>
            <a:r>
              <a:rPr lang="zh-TW" altLang="en-US" sz="2800" b="0" dirty="0"/>
              <a:t>牡丹亭．遊園</a:t>
            </a:r>
            <a:r>
              <a:rPr lang="en-US" altLang="zh-TW" sz="2800" b="0" dirty="0"/>
              <a:t>》</a:t>
            </a:r>
            <a:r>
              <a:rPr lang="zh-TW" altLang="en-US" sz="2800" b="0" dirty="0"/>
              <a:t>的作者如何藉季節景物來描摹角色的情緒與心境？</a:t>
            </a:r>
          </a:p>
        </p:txBody>
      </p:sp>
      <p:sp>
        <p:nvSpPr>
          <p:cNvPr id="1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E33ED9A-52D1-480C-B5D6-4BBB8BFEBCC7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A5D7741-73BD-43E1-BCAA-D2DA0C62427A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0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64405304-0330-48F4-8DC8-424ADC869E3F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ECEE1565-0AFE-4F32-9813-31100E70F8C0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E719DD3-AC1C-4C07-8537-7ED2A3D33D30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22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64405304-0330-48F4-8DC8-424ADC869E3F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ECEE1565-0AFE-4F32-9813-31100E70F8C0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67A0DEC-96B7-42B5-A292-3C999175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5380"/>
            <a:ext cx="8477289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（一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）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〈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大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德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歌．秋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〉</a:t>
            </a:r>
            <a:endParaRPr lang="zh-TW" altLang="en-US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藉秋夜的聲響表現煩躁、悲沉的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情緒。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作者著墨的聲音包括蟬鳴、蟋蟀叫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、風雨聲，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包括了尖細、微弱的聲響。惱人的不規則聲音容易加深人們的愁緒，引發心中的躁動。作者藉由秋聲凸顯主角長夜不眠、流淚不止的悲傷，內心原本的不安隨著各種接連出現的聲響無止盡地蔓延、加重，導致灰暗沮喪低沉。</a:t>
            </a:r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9FC594F-E322-4D2F-8810-F4C7B5449588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40A221A-4952-4F4A-81BA-866D48738496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81C9706-9095-417F-A594-7474F0A9F5A1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0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67A0DEC-96B7-42B5-A292-3C999175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5380"/>
            <a:ext cx="8477289" cy="43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1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藉寂寥的秋景傳達人物的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憂愁。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秋天給人沉寂瑟縮的感覺，作者大多使用蕭條淒清的形容詞，如：飄飄、瀟瀟、寒、淅零零、細，讓秋景的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慘澹襯托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出人物的愁緒。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（二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）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《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牡丹亭．遊園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》</a:t>
            </a:r>
            <a:endParaRPr lang="zh-TW" altLang="en-US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藉春景的美好，勾起對愛情的嚮往。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杜麗娘看見春色如許、良辰美景，觸動內心原本深藏對愛情的想像與嚮往，而希望父母早日規劃自己的終身大事。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0CF291C-5E98-4D99-AE4A-5BCE2EB47A36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494E1DD-6CC8-4CE9-974B-2E4F65CD8E92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2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7CC95EA-551D-4DFC-A034-61771734E622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302E32E0-16D9-4ED6-8CC8-E59EC955072A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AFCE3DF-42D6-464E-ACE2-C46F8DD88DE6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42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小令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1BFD17-650D-486D-A468-E09336A134A4}"/>
              </a:ext>
            </a:extLst>
          </p:cNvPr>
          <p:cNvSpPr/>
          <p:nvPr/>
        </p:nvSpPr>
        <p:spPr>
          <a:xfrm>
            <a:off x="339209" y="953807"/>
            <a:ext cx="7470275" cy="256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指一支曲子，體製短小，別名「葉兒」。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內容必須完整，取意要新穎、俊雅。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各種曲作的基礎，套數、劇曲都是由多首小令結合而成。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6D12DB-D4CB-4920-9997-B60B3534548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076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67A0DEC-96B7-42B5-A292-3C999175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5380"/>
            <a:ext cx="8477289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藉「春花雖好，但乏人賞玩」寄寓愁緒。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作者描寫開在斷井頹垣中奼紫嫣紅的花朵，正如主角年輕貌美，卻深鎖在大戶人家，沒有人來欣賞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藉「春花盡開，但牡丹未放」表達遺憾。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作者以此比喻杜麗娘正值青春，父母卻不主動尋求良婿，她怕年華逝去之後才想嫁人，為時已晚。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9F8F492-4CDD-4B0E-91B9-541048DC247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0E7A73C-A99A-4F6D-B3DC-7D9BBC461488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2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3F9F8FDD-425A-4419-89D7-1BD5F5879709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83C75BF3-58E5-4162-8346-484DB657F3E3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64D67F1-A2D4-497C-BA18-C078E71E8A50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6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箭號: 向右 5">
            <a:extLst>
              <a:ext uri="{FF2B5EF4-FFF2-40B4-BE49-F238E27FC236}">
                <a16:creationId xmlns:a16="http://schemas.microsoft.com/office/drawing/2014/main" id="{64405304-0330-48F4-8DC8-424ADC869E3F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CEE1565-0AFE-4F32-9813-31100E70F8C0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67A0DEC-96B7-42B5-A292-3C999175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5380"/>
            <a:ext cx="8477289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4"/>
            </a:pPr>
            <a:r>
              <a:rPr lang="zh-TW" altLang="en-US" sz="2800" b="0" spc="-100" dirty="0">
                <a:solidFill>
                  <a:srgbClr val="FF0000"/>
                </a:solidFill>
              </a:rPr>
              <a:t>藉春季鶯燕雙飛反襯自身孤寂。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春季到來，萬物生機盎然，黃鶯、燕子雙飛雙宿，不僅自由自在，更有伴侶相陪，但杜麗娘形單影隻，相較之下，更顯悲苦難耐。</a:t>
            </a: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60ED3E6-B9E4-441B-B2D4-BB9EF1ACA9D4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1E512E7-65C3-4C39-804D-DBCE0F4F95E3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32ADFE2-E6E2-4C03-8141-77A01A459A9F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30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>
            <a:extLst>
              <a:ext uri="{FF2B5EF4-FFF2-40B4-BE49-F238E27FC236}">
                <a16:creationId xmlns:a16="http://schemas.microsoft.com/office/drawing/2014/main" id="{6DC9564C-1C0A-4DA8-9093-10D500FA4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577" y="2953298"/>
            <a:ext cx="7680905" cy="14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男生：要獨當一面、不輕易掉淚、要勇敢堅強。</a:t>
            </a:r>
          </a:p>
          <a:p>
            <a:pPr>
              <a:lnSpc>
                <a:spcPct val="11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女生：要端莊矜持、溫柔順從、不要太強悍、</a:t>
            </a:r>
            <a:r>
              <a:rPr lang="en-US" altLang="zh-TW" sz="2800" b="0" spc="-100" dirty="0">
                <a:solidFill>
                  <a:srgbClr val="FF0000"/>
                </a:solidFill>
              </a:rPr>
              <a:t/>
            </a:r>
            <a:br>
              <a:rPr lang="en-US" altLang="zh-TW" sz="2800" b="0" spc="-100" dirty="0">
                <a:solidFill>
                  <a:srgbClr val="FF0000"/>
                </a:solidFill>
              </a:rPr>
            </a:br>
            <a:r>
              <a:rPr lang="zh-TW" altLang="en-US" sz="2800" b="0" spc="-100" dirty="0">
                <a:solidFill>
                  <a:srgbClr val="FF0000"/>
                </a:solidFill>
              </a:rPr>
              <a:t>必須會做家事。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杜麗娘想</a:t>
            </a:r>
            <a:r>
              <a:rPr lang="zh-TW" altLang="en-US" sz="2800" b="0" dirty="0" smtClean="0"/>
              <a:t>追求感情</a:t>
            </a:r>
            <a:r>
              <a:rPr lang="zh-TW" altLang="en-US" sz="2800" b="0" dirty="0"/>
              <a:t>卻受限於禮教束縛，反映出當時社會對女性的期待。你認為現今</a:t>
            </a:r>
            <a:r>
              <a:rPr lang="zh-TW" altLang="en-US" sz="2800" b="0" dirty="0" smtClean="0"/>
              <a:t>社會，</a:t>
            </a:r>
            <a:r>
              <a:rPr lang="zh-TW" altLang="en-US" sz="2800" b="0" dirty="0"/>
              <a:t>還存在哪些對男、女性別的刻板印象或限制性期待？可以如何因應？</a:t>
            </a:r>
          </a:p>
        </p:txBody>
      </p:sp>
      <p:sp>
        <p:nvSpPr>
          <p:cNvPr id="1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E33ED9A-52D1-480C-B5D6-4BBB8BFEBCC7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A5D7741-73BD-43E1-BCAA-D2DA0C62427A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0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64405304-0330-48F4-8DC8-424ADC869E3F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ECEE1565-0AFE-4F32-9813-31100E70F8C0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E9A7F4-6E15-4C42-86FE-0DB3E2C5D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2007052"/>
            <a:ext cx="847728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（一）刻板印象或限制性期待：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FAC3AC8-B01D-4746-8E82-2C56C11F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2486525"/>
            <a:ext cx="8477289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社會：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1634829-F7B5-4C66-A2CB-3322DE86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22" y="2953299"/>
            <a:ext cx="557907" cy="100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1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C3AB117-BF81-4DB4-9DC3-E63B40C780CC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44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3" grpId="0"/>
      <p:bldP spid="14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E9A7F4-6E15-4C42-86FE-0DB3E2C5D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410010"/>
            <a:ext cx="8477289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10000"/>
              </a:lnSpc>
              <a:buFont typeface="+mj-lt"/>
              <a:buAutoNum type="arabicPeriod" startAt="2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媒體：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612E8FE-7F2D-4C3D-A60A-6EFAF979E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954913"/>
            <a:ext cx="7682400" cy="38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800" b="0" spc="-1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有一些與廚房、浴室產品相關的廣告，操持家務與清潔打掃者仍以女性為主。</a:t>
            </a:r>
          </a:p>
          <a:p>
            <a:r>
              <a:rPr lang="zh-TW" altLang="en-US" dirty="0"/>
              <a:t>有一些營養補充品或是維他命的廣告，男性總是扮演辛苦上班的角色，而女性多為家庭主婦，需為丈夫健康著想。</a:t>
            </a:r>
          </a:p>
          <a:p>
            <a:r>
              <a:rPr lang="zh-TW" altLang="en-US" dirty="0"/>
              <a:t>部分電影或是戲劇中，仍會設定平凡的女性與具備各種優質條件的男性結合，因而飛上枝頭變鳳凰的情節。</a:t>
            </a:r>
          </a:p>
        </p:txBody>
      </p:sp>
      <p:sp>
        <p:nvSpPr>
          <p:cNvPr id="1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1CD1A8B-E6AD-45B3-AD41-42A6B46D2A9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A8B43A1-88D7-4D4A-A652-2B0F21F180D8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7E7960D-C3A0-4507-8C6D-ACF68E67F27A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23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B246322B-A670-4918-88AC-E315DD24C910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08C5CE99-57E8-4399-A6A9-C40541B68DF9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1634829-F7B5-4C66-A2CB-3322DE86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22" y="942384"/>
            <a:ext cx="557907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(1)</a:t>
            </a:r>
          </a:p>
          <a:p>
            <a:pPr>
              <a:lnSpc>
                <a:spcPct val="110000"/>
              </a:lnSpc>
            </a:pPr>
            <a:endParaRPr lang="en-US" altLang="zh-TW" sz="2800" b="0" spc="-1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TW" sz="2800" b="0" spc="-100" dirty="0" smtClean="0">
                <a:solidFill>
                  <a:srgbClr val="FF0000"/>
                </a:solidFill>
              </a:rPr>
              <a:t>(</a:t>
            </a:r>
            <a:r>
              <a:rPr lang="en-US" altLang="zh-TW" sz="2800" b="0" spc="-100" dirty="0">
                <a:solidFill>
                  <a:srgbClr val="FF0000"/>
                </a:solidFill>
              </a:rPr>
              <a:t>2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endParaRPr lang="en-US" altLang="zh-TW" sz="2800" b="0" spc="-1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US" altLang="zh-TW" sz="2800" b="0" spc="-1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TW" sz="2800" b="0" spc="-100" dirty="0" smtClean="0">
                <a:solidFill>
                  <a:srgbClr val="FF0000"/>
                </a:solidFill>
              </a:rPr>
              <a:t>(3)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E9A7F4-6E15-4C42-86FE-0DB3E2C5D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410010"/>
            <a:ext cx="8477289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10000"/>
              </a:lnSpc>
              <a:buFont typeface="+mj-lt"/>
              <a:buAutoNum type="arabicPeriod" startAt="2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媒體：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612E8FE-7F2D-4C3D-A60A-6EFAF979E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907845"/>
            <a:ext cx="7682400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800" b="0" spc="-1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部分電玩遊戲中，男性角色的外形凸顯其肌肉線條，強調其力量之大；女性角色則著墨在身材的凹凸有致，以吸引觀眾目光。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0CE1F60-4A93-4C5E-8B8A-0A5033641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2378798"/>
            <a:ext cx="8477289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（二）因應的方式：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30C3F06-2DD2-4706-B901-184CAD5D9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1" y="2902347"/>
            <a:ext cx="8089939" cy="195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口語表達：每個人有自己的個性，應該讓孩子順性發展。行之有年的既定想法，不見得適合每一個孩子。其實只要不是偏差或是錯誤的觀念言行，應尊重孩子的特質，給予自由成長的空間。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A700D33-1675-4621-AB6F-4BA287954EF2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C722AEE-15FA-4671-918D-2EBCF9D25363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465C80A-8FE9-4E65-AF66-A2CBCDF61B29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20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F39BCD53-C02B-4317-955E-0E405B517C5F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BE200E0A-E685-4738-AED6-D693BDC3D82F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1634829-F7B5-4C66-A2CB-3322DE86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22" y="942384"/>
            <a:ext cx="557907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TW" sz="2800" b="0" spc="-100" dirty="0" smtClean="0">
                <a:solidFill>
                  <a:srgbClr val="FF0000"/>
                </a:solidFill>
              </a:rPr>
              <a:t>(4)</a:t>
            </a:r>
            <a:endParaRPr lang="en-US" altLang="zh-TW" sz="2800" b="0" spc="-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612E8FE-7F2D-4C3D-A60A-6EFAF979E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1" y="410010"/>
            <a:ext cx="8089939" cy="14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1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行動證明：可以證明自己即使缺乏傳統家庭期許男女應該具備的特質，也可以發展自己的長才，過得充實愉悅，活出一片天。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B4C33D3-2415-44CB-B70E-826133CA6354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DDD2954-081F-4448-AD6E-ACDCAF5A34CE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63A757D-C50A-45AC-8CD7-2E3B74BBC39B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9" name="箭號: 向右 5">
            <a:extLst>
              <a:ext uri="{FF2B5EF4-FFF2-40B4-BE49-F238E27FC236}">
                <a16:creationId xmlns:a16="http://schemas.microsoft.com/office/drawing/2014/main" id="{E58B2B21-DAA0-411A-B662-08C8A3CC3E62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E0447B7F-B9FB-4782-84DF-CE7C912FFAA1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2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20BDCF4C-17A1-47BF-A468-1FF11C3E74C9}"/>
              </a:ext>
            </a:extLst>
          </p:cNvPr>
          <p:cNvGrpSpPr/>
          <p:nvPr/>
        </p:nvGrpSpPr>
        <p:grpSpPr>
          <a:xfrm>
            <a:off x="2795587" y="1828800"/>
            <a:ext cx="3552825" cy="965700"/>
            <a:chOff x="1323975" y="1828800"/>
            <a:chExt cx="3552825" cy="9657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9494D3F-2288-4D79-9EC7-A873C93A7F89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E1DFC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40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D6126C1-5366-4860-9AEC-BADBAA09D1FA}"/>
                </a:ext>
              </a:extLst>
            </p:cNvPr>
            <p:cNvSpPr txBox="1"/>
            <p:nvPr/>
          </p:nvSpPr>
          <p:spPr>
            <a:xfrm>
              <a:off x="2457450" y="1957707"/>
              <a:ext cx="241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課後補充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7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F738C9A-D3BA-4F00-B738-A823FD5C64B0}"/>
              </a:ext>
            </a:extLst>
          </p:cNvPr>
          <p:cNvSpPr/>
          <p:nvPr/>
        </p:nvSpPr>
        <p:spPr>
          <a:xfrm>
            <a:off x="351699" y="1124369"/>
            <a:ext cx="8416744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呈現年輕人爭取個性解放的強烈追求，杜麗娘甚至可以為了愛情死而復生；如果湯顯祖當時依照社會期待，寫出另一部教化禮樂的作品，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的故事會如何發展？是否還能夠流傳千古？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480ED6A-EFA2-4A5E-8333-1BB47F8C6E4F}"/>
              </a:ext>
            </a:extLst>
          </p:cNvPr>
          <p:cNvSpPr txBox="1"/>
          <p:nvPr/>
        </p:nvSpPr>
        <p:spPr>
          <a:xfrm>
            <a:off x="351697" y="391708"/>
            <a:ext cx="749037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不照別人的期待活著，會怎麼樣嗎？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1D5A7E9-61CE-4B18-8A0C-0AF3D00E47B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1796C10F-215E-4E63-802B-8E884C829F3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一張含有 室內 的圖片&#10;&#10;自動產生的描述">
            <a:extLst>
              <a:ext uri="{FF2B5EF4-FFF2-40B4-BE49-F238E27FC236}">
                <a16:creationId xmlns:a16="http://schemas.microsoft.com/office/drawing/2014/main" id="{C35DAF0D-B63B-4E1E-B1D5-C815EB0546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70" y="3386039"/>
            <a:ext cx="1687519" cy="1563064"/>
          </a:xfrm>
          <a:prstGeom prst="rect">
            <a:avLst/>
          </a:prstGeom>
          <a:effectLst>
            <a:outerShdw blurRad="12700" dist="38100" dir="2700000" algn="tl" rotWithShape="0">
              <a:schemeClr val="accent1">
                <a:lumMod val="60000"/>
                <a:lumOff val="40000"/>
                <a:alpha val="47000"/>
              </a:scheme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EE7B17E-4E3F-4FBB-89FB-D50ADCAA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573" y="3426458"/>
            <a:ext cx="95105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F738C9A-D3BA-4F00-B738-A823FD5C64B0}"/>
              </a:ext>
            </a:extLst>
          </p:cNvPr>
          <p:cNvSpPr/>
          <p:nvPr/>
        </p:nvSpPr>
        <p:spPr>
          <a:xfrm>
            <a:off x="351699" y="1124369"/>
            <a:ext cx="8290896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湯顯祖如果穿越到現代，應該就是一位電影導演吧！無獨有偶，新海誠也有感於現代社會的僵化，以天氣對心情的影響為基礎，拍了一部給年輕人的電影──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天氣之子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480ED6A-EFA2-4A5E-8333-1BB47F8C6E4F}"/>
              </a:ext>
            </a:extLst>
          </p:cNvPr>
          <p:cNvSpPr txBox="1"/>
          <p:nvPr/>
        </p:nvSpPr>
        <p:spPr>
          <a:xfrm>
            <a:off x="351697" y="391708"/>
            <a:ext cx="749037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 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aka 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元朝新海誠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1D5A7E9-61CE-4B18-8A0C-0AF3D00E47B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796C10F-215E-4E63-802B-8E884C829F3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653FBE9-0694-4B24-8779-0FED2066E4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8" y="4116451"/>
            <a:ext cx="4786360" cy="31111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A1005B0-CB7D-4C33-8485-DD4A0FA3FC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/>
        </p:blipFill>
        <p:spPr>
          <a:xfrm>
            <a:off x="5206727" y="4116451"/>
            <a:ext cx="3488782" cy="3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8480ED6A-EFA2-4A5E-8333-1BB47F8C6E4F}"/>
              </a:ext>
            </a:extLst>
          </p:cNvPr>
          <p:cNvSpPr txBox="1"/>
          <p:nvPr/>
        </p:nvSpPr>
        <p:spPr>
          <a:xfrm>
            <a:off x="351697" y="391708"/>
            <a:ext cx="749037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不照別人的期待活著，會怎麼樣嗎？</a:t>
            </a:r>
          </a:p>
        </p:txBody>
      </p:sp>
      <p:sp>
        <p:nvSpPr>
          <p:cNvPr id="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D1D5A7E9-61CE-4B18-8A0C-0AF3D00E47B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796C10F-215E-4E63-802B-8E884C829F3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E2A6B77-6850-4EB1-BAD1-823E5BE1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" y="1515678"/>
            <a:ext cx="4590007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內容包含簡短劇情大綱及劇情解析。</a:t>
            </a:r>
          </a:p>
        </p:txBody>
      </p:sp>
      <p:pic>
        <p:nvPicPr>
          <p:cNvPr id="9" name="圖片 8">
            <a:hlinkClick r:id="rId5"/>
            <a:extLst>
              <a:ext uri="{FF2B5EF4-FFF2-40B4-BE49-F238E27FC236}">
                <a16:creationId xmlns:a16="http://schemas.microsoft.com/office/drawing/2014/main" id="{AE9C7100-48CB-43E6-83A1-75744905C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685" y="1515678"/>
            <a:ext cx="3181740" cy="1785813"/>
          </a:xfrm>
          <a:prstGeom prst="rect">
            <a:avLst/>
          </a:prstGeom>
        </p:spPr>
      </p:pic>
      <p:pic>
        <p:nvPicPr>
          <p:cNvPr id="10" name="圖片 9" descr="一張含有 監視器, 螢幕, 坐, 電腦 的圖片&#10;&#10;自動產生的描述">
            <a:hlinkClick r:id="rId5"/>
            <a:extLst>
              <a:ext uri="{FF2B5EF4-FFF2-40B4-BE49-F238E27FC236}">
                <a16:creationId xmlns:a16="http://schemas.microsoft.com/office/drawing/2014/main" id="{7905C346-3D20-45A9-9EAA-EC01B8BF07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716" y="1449798"/>
            <a:ext cx="3305935" cy="224390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4690B77-D1F0-4155-A031-2CEAD713F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41" y="3367371"/>
            <a:ext cx="4502057" cy="2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左大括弧 18">
            <a:extLst>
              <a:ext uri="{FF2B5EF4-FFF2-40B4-BE49-F238E27FC236}">
                <a16:creationId xmlns:a16="http://schemas.microsoft.com/office/drawing/2014/main" id="{1091E7E9-D1C1-4C70-800D-F749C0E1FABC}"/>
              </a:ext>
            </a:extLst>
          </p:cNvPr>
          <p:cNvSpPr/>
          <p:nvPr/>
        </p:nvSpPr>
        <p:spPr>
          <a:xfrm>
            <a:off x="3104247" y="1330245"/>
            <a:ext cx="431791" cy="1059973"/>
          </a:xfrm>
          <a:prstGeom prst="leftBrace">
            <a:avLst>
              <a:gd name="adj1" fmla="val 0"/>
              <a:gd name="adj2" fmla="val 49306"/>
            </a:avLst>
          </a:prstGeom>
          <a:ln w="28575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曲的體裁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5257496-FDA0-4933-B5CB-F85377D09935}"/>
              </a:ext>
            </a:extLst>
          </p:cNvPr>
          <p:cNvSpPr/>
          <p:nvPr/>
        </p:nvSpPr>
        <p:spPr>
          <a:xfrm>
            <a:off x="648502" y="3008761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　曲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1D6F170-1675-46D5-8EFB-069326BAFED6}"/>
              </a:ext>
            </a:extLst>
          </p:cNvPr>
          <p:cNvSpPr/>
          <p:nvPr/>
        </p:nvSpPr>
        <p:spPr>
          <a:xfrm>
            <a:off x="643059" y="1404640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　曲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927E261-5564-4A5E-94E9-CBAEC359B56B}"/>
              </a:ext>
            </a:extLst>
          </p:cNvPr>
          <p:cNvSpPr/>
          <p:nvPr/>
        </p:nvSpPr>
        <p:spPr>
          <a:xfrm>
            <a:off x="3527773" y="933398"/>
            <a:ext cx="1670156" cy="793693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　令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AFBF135F-64C9-4FA9-86C8-4D10FC7B835B}"/>
              </a:ext>
            </a:extLst>
          </p:cNvPr>
          <p:cNvSpPr/>
          <p:nvPr/>
        </p:nvSpPr>
        <p:spPr>
          <a:xfrm>
            <a:off x="3527773" y="1993372"/>
            <a:ext cx="1670156" cy="793693"/>
          </a:xfrm>
          <a:prstGeom prst="roundRect">
            <a:avLst>
              <a:gd name="adj" fmla="val 699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　曲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C41322F9-3C33-46F6-8069-42502C0353A5}"/>
              </a:ext>
            </a:extLst>
          </p:cNvPr>
          <p:cNvCxnSpPr>
            <a:cxnSpLocks/>
          </p:cNvCxnSpPr>
          <p:nvPr/>
        </p:nvCxnSpPr>
        <p:spPr>
          <a:xfrm flipV="1">
            <a:off x="5197929" y="2382587"/>
            <a:ext cx="345643" cy="7631"/>
          </a:xfrm>
          <a:prstGeom prst="line">
            <a:avLst/>
          </a:prstGeom>
          <a:ln w="28575">
            <a:solidFill>
              <a:srgbClr val="958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A8CBF95-1727-4E2B-9142-FEB30320F67E}"/>
              </a:ext>
            </a:extLst>
          </p:cNvPr>
          <p:cNvSpPr/>
          <p:nvPr/>
        </p:nvSpPr>
        <p:spPr>
          <a:xfrm>
            <a:off x="5405558" y="1993370"/>
            <a:ext cx="3526737" cy="1847099"/>
          </a:xfrm>
          <a:prstGeom prst="roundRect">
            <a:avLst>
              <a:gd name="adj" fmla="val 3463"/>
            </a:avLst>
          </a:prstGeom>
          <a:solidFill>
            <a:srgbClr val="F5F2EC"/>
          </a:solidFill>
          <a:ln w="28575">
            <a:solidFill>
              <a:srgbClr val="E5D2C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marL="288000" indent="-288000" defTabSz="1333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又稱</a:t>
            </a:r>
            <a:r>
              <a:rPr lang="zh-TW" altLang="en-US" sz="2800" b="1" spc="-7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散套</a:t>
            </a: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spc="-7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套數</a:t>
            </a:r>
          </a:p>
          <a:p>
            <a:pPr marL="288000" indent="-288000" defTabSz="1333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兩支以上相同</a:t>
            </a:r>
            <a:r>
              <a:rPr lang="zh-TW" altLang="en-US" sz="2800" b="1" spc="-7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宮調</a:t>
            </a: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的曲子聯結而成</a:t>
            </a:r>
          </a:p>
        </p:txBody>
      </p:sp>
      <p:sp>
        <p:nvSpPr>
          <p:cNvPr id="12" name="矩形: 圓角 11">
            <a:hlinkClick r:id="rId4" action="ppaction://hlinksldjump"/>
            <a:extLst>
              <a:ext uri="{FF2B5EF4-FFF2-40B4-BE49-F238E27FC236}">
                <a16:creationId xmlns:a16="http://schemas.microsoft.com/office/drawing/2014/main" id="{99AEF710-195A-44EC-B667-7898872C1756}"/>
              </a:ext>
            </a:extLst>
          </p:cNvPr>
          <p:cNvSpPr/>
          <p:nvPr/>
        </p:nvSpPr>
        <p:spPr>
          <a:xfrm>
            <a:off x="7973785" y="2762797"/>
            <a:ext cx="826059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一張含有 鏡 的圖片&#10;&#10;自動產生的描述">
            <a:hlinkClick r:id="rId4" action="ppaction://hlinksldjump"/>
            <a:extLst>
              <a:ext uri="{FF2B5EF4-FFF2-40B4-BE49-F238E27FC236}">
                <a16:creationId xmlns:a16="http://schemas.microsoft.com/office/drawing/2014/main" id="{54168C15-7617-4791-9ABC-07D45FD15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8699961" y="2892608"/>
            <a:ext cx="199767" cy="270993"/>
          </a:xfrm>
          <a:prstGeom prst="rect">
            <a:avLst/>
          </a:prstGeom>
        </p:spPr>
      </p:pic>
      <p:pic>
        <p:nvPicPr>
          <p:cNvPr id="14" name="圖片 13" descr="一張含有 鏡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C2024CD2-630F-4016-BFD2-B57C30595F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232125" y="2538024"/>
            <a:ext cx="261453" cy="3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8480ED6A-EFA2-4A5E-8333-1BB47F8C6E4F}"/>
              </a:ext>
            </a:extLst>
          </p:cNvPr>
          <p:cNvSpPr txBox="1"/>
          <p:nvPr/>
        </p:nvSpPr>
        <p:spPr>
          <a:xfrm>
            <a:off x="351697" y="391708"/>
            <a:ext cx="749037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不照別人的期待活著，會怎麼樣嗎？</a:t>
            </a:r>
          </a:p>
        </p:txBody>
      </p:sp>
      <p:sp>
        <p:nvSpPr>
          <p:cNvPr id="4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D1D5A7E9-61CE-4B18-8A0C-0AF3D00E47B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796C10F-215E-4E63-802B-8E884C829F3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BAD2FF-2E81-42CF-829B-FC9FD0A1C94F}"/>
              </a:ext>
            </a:extLst>
          </p:cNvPr>
          <p:cNvSpPr/>
          <p:nvPr/>
        </p:nvSpPr>
        <p:spPr>
          <a:xfrm>
            <a:off x="351699" y="1124369"/>
            <a:ext cx="8416744" cy="314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天氣之子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中，主角帆高在世界和女主角陽菜之中，毅然決然選擇了陽菜。故事最後也告訴大家，這樣的選擇其實並不需要被責備。</a:t>
            </a:r>
          </a:p>
          <a:p>
            <a:pPr algn="just">
              <a:lnSpc>
                <a:spcPct val="120000"/>
              </a:lnSpc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新海誠正是想藉這齣劇告訴年輕人──</a:t>
            </a:r>
          </a:p>
          <a:p>
            <a:pPr algn="just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連淹掉大半的東京都沒關係了，你還怕什麼呢？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2EA9114-C497-44F5-BC3B-E9EF52BEF8D7}"/>
              </a:ext>
            </a:extLst>
          </p:cNvPr>
          <p:cNvGrpSpPr/>
          <p:nvPr/>
        </p:nvGrpSpPr>
        <p:grpSpPr>
          <a:xfrm>
            <a:off x="420733" y="2814374"/>
            <a:ext cx="8302534" cy="282738"/>
            <a:chOff x="375557" y="2814374"/>
            <a:chExt cx="8302534" cy="282738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4A0318DC-DEDC-4DC5-9026-03CAD7FC9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557" y="2814375"/>
              <a:ext cx="4435087" cy="282737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92D3D67-9F2A-4766-B832-8ED68D3B1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99"/>
            <a:stretch/>
          </p:blipFill>
          <p:spPr>
            <a:xfrm>
              <a:off x="4810644" y="2814374"/>
              <a:ext cx="3867447" cy="282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9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左大括弧 16">
            <a:extLst>
              <a:ext uri="{FF2B5EF4-FFF2-40B4-BE49-F238E27FC236}">
                <a16:creationId xmlns:a16="http://schemas.microsoft.com/office/drawing/2014/main" id="{8F9D75EB-5801-4ED3-9F84-5B325F1C59ED}"/>
              </a:ext>
            </a:extLst>
          </p:cNvPr>
          <p:cNvSpPr/>
          <p:nvPr/>
        </p:nvSpPr>
        <p:spPr>
          <a:xfrm>
            <a:off x="1835567" y="1080176"/>
            <a:ext cx="707571" cy="3102408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6D12DB-D4CB-4920-9997-B60B3534548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A0B9FF2-D5F8-4408-B338-B4045A744827}"/>
              </a:ext>
            </a:extLst>
          </p:cNvPr>
          <p:cNvSpPr/>
          <p:nvPr/>
        </p:nvSpPr>
        <p:spPr>
          <a:xfrm>
            <a:off x="621229" y="1996188"/>
            <a:ext cx="1301750" cy="1270384"/>
          </a:xfrm>
          <a:prstGeom prst="roundRect">
            <a:avLst>
              <a:gd name="adj" fmla="val 8527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套曲</a:t>
            </a:r>
            <a:endParaRPr lang="en-US" altLang="zh-TW" sz="32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9B6577A9-3A6F-4073-9A84-C9C2B313243C}"/>
              </a:ext>
            </a:extLst>
          </p:cNvPr>
          <p:cNvSpPr/>
          <p:nvPr/>
        </p:nvSpPr>
        <p:spPr>
          <a:xfrm>
            <a:off x="3965954" y="3563628"/>
            <a:ext cx="4049341" cy="914400"/>
          </a:xfrm>
          <a:prstGeom prst="roundRect">
            <a:avLst>
              <a:gd name="adj" fmla="val 8785"/>
            </a:avLst>
          </a:prstGeom>
          <a:solidFill>
            <a:srgbClr val="F5F2EC"/>
          </a:solidFill>
          <a:ln w="28575">
            <a:solidFill>
              <a:srgbClr val="E5D2C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endParaRPr lang="zh-TW" altLang="en-US" sz="28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6F948FCA-CBAE-4562-A957-3481903AE442}"/>
              </a:ext>
            </a:extLst>
          </p:cNvPr>
          <p:cNvSpPr/>
          <p:nvPr/>
        </p:nvSpPr>
        <p:spPr>
          <a:xfrm>
            <a:off x="3954941" y="2112100"/>
            <a:ext cx="4049341" cy="914400"/>
          </a:xfrm>
          <a:prstGeom prst="roundRect">
            <a:avLst>
              <a:gd name="adj" fmla="val 11166"/>
            </a:avLst>
          </a:prstGeom>
          <a:solidFill>
            <a:srgbClr val="F5F2EC"/>
          </a:solidFill>
          <a:ln w="28575">
            <a:solidFill>
              <a:srgbClr val="E5D2C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endParaRPr lang="zh-TW" altLang="en-US" sz="28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1520E5D-1E6B-4C11-BCB8-2A398342994D}"/>
              </a:ext>
            </a:extLst>
          </p:cNvPr>
          <p:cNvSpPr/>
          <p:nvPr/>
        </p:nvSpPr>
        <p:spPr>
          <a:xfrm>
            <a:off x="3954942" y="622976"/>
            <a:ext cx="4049341" cy="914400"/>
          </a:xfrm>
          <a:prstGeom prst="roundRect">
            <a:avLst>
              <a:gd name="adj" fmla="val 10570"/>
            </a:avLst>
          </a:prstGeom>
          <a:solidFill>
            <a:srgbClr val="F5F2EC"/>
          </a:solidFill>
          <a:ln w="28575">
            <a:solidFill>
              <a:srgbClr val="E5D2C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endParaRPr lang="zh-TW" altLang="en-US" sz="2800" b="1" dirty="0">
              <a:solidFill>
                <a:srgbClr val="463D3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ACCA946-6FAA-4F23-A324-BBE72E5C860A}"/>
              </a:ext>
            </a:extLst>
          </p:cNvPr>
          <p:cNvSpPr/>
          <p:nvPr/>
        </p:nvSpPr>
        <p:spPr>
          <a:xfrm>
            <a:off x="2455725" y="622976"/>
            <a:ext cx="1301750" cy="914400"/>
          </a:xfrm>
          <a:prstGeom prst="roundRect">
            <a:avLst>
              <a:gd name="adj" fmla="val 892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引子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B0D8FB4-033E-44E8-884A-D15257B7E0A3}"/>
              </a:ext>
            </a:extLst>
          </p:cNvPr>
          <p:cNvSpPr/>
          <p:nvPr/>
        </p:nvSpPr>
        <p:spPr>
          <a:xfrm>
            <a:off x="2455725" y="2112100"/>
            <a:ext cx="1301750" cy="914400"/>
          </a:xfrm>
          <a:prstGeom prst="roundRect">
            <a:avLst>
              <a:gd name="adj" fmla="val 1011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正曲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E433798-FB71-46DC-B42F-6B37B09E1C40}"/>
              </a:ext>
            </a:extLst>
          </p:cNvPr>
          <p:cNvSpPr/>
          <p:nvPr/>
        </p:nvSpPr>
        <p:spPr>
          <a:xfrm>
            <a:off x="2455725" y="3563628"/>
            <a:ext cx="1301750" cy="914400"/>
          </a:xfrm>
          <a:prstGeom prst="roundRect">
            <a:avLst>
              <a:gd name="adj" fmla="val 9524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尾聲</a:t>
            </a:r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9F5E1E77-7353-48C6-AA9E-CAD06004A451}"/>
              </a:ext>
            </a:extLst>
          </p:cNvPr>
          <p:cNvSpPr/>
          <p:nvPr/>
        </p:nvSpPr>
        <p:spPr>
          <a:xfrm>
            <a:off x="2922450" y="1634322"/>
            <a:ext cx="368300" cy="368300"/>
          </a:xfrm>
          <a:prstGeom prst="plus">
            <a:avLst>
              <a:gd name="adj" fmla="val 38686"/>
            </a:avLst>
          </a:prstGeom>
          <a:solidFill>
            <a:srgbClr val="95847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C8A5B41-839A-4D5F-B27E-FAC4EC94A66A}"/>
              </a:ext>
            </a:extLst>
          </p:cNvPr>
          <p:cNvSpPr txBox="1"/>
          <p:nvPr/>
        </p:nvSpPr>
        <p:spPr>
          <a:xfrm>
            <a:off x="4047474" y="81856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一個曲牌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53A64F1-F775-4DE8-ABE1-E4CFC58FA7DF}"/>
              </a:ext>
            </a:extLst>
          </p:cNvPr>
          <p:cNvSpPr txBox="1"/>
          <p:nvPr/>
        </p:nvSpPr>
        <p:spPr>
          <a:xfrm>
            <a:off x="4047474" y="3556541"/>
            <a:ext cx="3775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一定會有，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用一個曲牌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一韻到底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不能換韻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B70325C-F20E-4296-B6D3-697437DF4B86}"/>
              </a:ext>
            </a:extLst>
          </p:cNvPr>
          <p:cNvSpPr txBox="1"/>
          <p:nvPr/>
        </p:nvSpPr>
        <p:spPr>
          <a:xfrm>
            <a:off x="4047474" y="2111829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創作重點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曲牌數量無限制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十字形 14">
            <a:extLst>
              <a:ext uri="{FF2B5EF4-FFF2-40B4-BE49-F238E27FC236}">
                <a16:creationId xmlns:a16="http://schemas.microsoft.com/office/drawing/2014/main" id="{2E43D145-848B-46C2-B76D-9643E4250B84}"/>
              </a:ext>
            </a:extLst>
          </p:cNvPr>
          <p:cNvSpPr/>
          <p:nvPr/>
        </p:nvSpPr>
        <p:spPr>
          <a:xfrm>
            <a:off x="2922450" y="3110914"/>
            <a:ext cx="368300" cy="368300"/>
          </a:xfrm>
          <a:prstGeom prst="plus">
            <a:avLst>
              <a:gd name="adj" fmla="val 38686"/>
            </a:avLst>
          </a:prstGeom>
          <a:solidFill>
            <a:srgbClr val="95847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CC434DA1-2109-4545-BF99-F2C9F8BE0FC0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套曲</a:t>
            </a:r>
          </a:p>
        </p:txBody>
      </p:sp>
    </p:spTree>
    <p:extLst>
      <p:ext uri="{BB962C8B-B14F-4D97-AF65-F5344CB8AC3E}">
        <p14:creationId xmlns:p14="http://schemas.microsoft.com/office/powerpoint/2010/main" val="23792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6D12DB-D4CB-4920-9997-B60B3534548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2AFB846F-9BE3-4175-BECA-7B8DC257FEF4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宮調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05F0BD8-90D0-4C9E-A855-1D728A15BAFF}"/>
              </a:ext>
            </a:extLst>
          </p:cNvPr>
          <p:cNvSpPr/>
          <p:nvPr/>
        </p:nvSpPr>
        <p:spPr>
          <a:xfrm>
            <a:off x="339209" y="1006804"/>
            <a:ext cx="8336705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古代樂曲調子的總稱，決定樂曲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音域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的高低範圍。</a:t>
            </a:r>
          </a:p>
        </p:txBody>
      </p:sp>
    </p:spTree>
    <p:extLst>
      <p:ext uri="{BB962C8B-B14F-4D97-AF65-F5344CB8AC3E}">
        <p14:creationId xmlns:p14="http://schemas.microsoft.com/office/powerpoint/2010/main" val="21867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散曲作家</a:t>
            </a:r>
          </a:p>
        </p:txBody>
      </p:sp>
      <p:sp>
        <p:nvSpPr>
          <p:cNvPr id="9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2BB771A-2EAE-4AB9-8EA9-AA991F9D220F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C5ED37D-EA44-47BE-BDCB-5F88A56AF36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94B373-1941-4151-8CB3-412BBE7D12F7}"/>
              </a:ext>
            </a:extLst>
          </p:cNvPr>
          <p:cNvSpPr/>
          <p:nvPr/>
        </p:nvSpPr>
        <p:spPr>
          <a:xfrm>
            <a:off x="462644" y="1437237"/>
            <a:ext cx="8324802" cy="2700775"/>
          </a:xfrm>
          <a:prstGeom prst="rightArrow">
            <a:avLst>
              <a:gd name="adj1" fmla="val 73314"/>
              <a:gd name="adj2" fmla="val 40730"/>
            </a:avLst>
          </a:prstGeom>
          <a:solidFill>
            <a:srgbClr val="F5F2EC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矩形: 圓角 12">
            <a:hlinkClick r:id="rId4" action="ppaction://hlinksldjump"/>
            <a:extLst>
              <a:ext uri="{FF2B5EF4-FFF2-40B4-BE49-F238E27FC236}">
                <a16:creationId xmlns:a16="http://schemas.microsoft.com/office/drawing/2014/main" id="{F592C30E-4EFB-4DBC-A286-A28EBE820E16}"/>
              </a:ext>
            </a:extLst>
          </p:cNvPr>
          <p:cNvSpPr/>
          <p:nvPr/>
        </p:nvSpPr>
        <p:spPr>
          <a:xfrm>
            <a:off x="721886" y="2198054"/>
            <a:ext cx="2119285" cy="1127532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t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先驅時期</a:t>
            </a:r>
          </a:p>
        </p:txBody>
      </p:sp>
      <p:sp>
        <p:nvSpPr>
          <p:cNvPr id="14" name="矩形: 圓角 13">
            <a:hlinkClick r:id="rId5" action="ppaction://hlinksldjump"/>
            <a:extLst>
              <a:ext uri="{FF2B5EF4-FFF2-40B4-BE49-F238E27FC236}">
                <a16:creationId xmlns:a16="http://schemas.microsoft.com/office/drawing/2014/main" id="{2BBDEDED-7CAA-49DE-8B0F-A3A18DD31D29}"/>
              </a:ext>
            </a:extLst>
          </p:cNvPr>
          <p:cNvSpPr/>
          <p:nvPr/>
        </p:nvSpPr>
        <p:spPr>
          <a:xfrm>
            <a:off x="3309108" y="2198054"/>
            <a:ext cx="2119285" cy="1127532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t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鼎盛時期</a:t>
            </a:r>
          </a:p>
        </p:txBody>
      </p:sp>
      <p:sp>
        <p:nvSpPr>
          <p:cNvPr id="17" name="矩形: 圓角 16">
            <a:hlinkClick r:id="rId6" action="ppaction://hlinksldjump"/>
            <a:extLst>
              <a:ext uri="{FF2B5EF4-FFF2-40B4-BE49-F238E27FC236}">
                <a16:creationId xmlns:a16="http://schemas.microsoft.com/office/drawing/2014/main" id="{A79FC245-3124-4922-8F27-79C1946F929B}"/>
              </a:ext>
            </a:extLst>
          </p:cNvPr>
          <p:cNvSpPr/>
          <p:nvPr/>
        </p:nvSpPr>
        <p:spPr>
          <a:xfrm>
            <a:off x="5896330" y="2198054"/>
            <a:ext cx="2119285" cy="1127532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t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雅化時期</a:t>
            </a:r>
          </a:p>
        </p:txBody>
      </p:sp>
      <p:pic>
        <p:nvPicPr>
          <p:cNvPr id="18" name="圖片 17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96D23553-BA18-419B-970D-5F883D0121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181319" y="2924182"/>
            <a:ext cx="374862" cy="508518"/>
          </a:xfrm>
          <a:prstGeom prst="rect">
            <a:avLst/>
          </a:prstGeom>
        </p:spPr>
      </p:pic>
      <p:pic>
        <p:nvPicPr>
          <p:cNvPr id="19" name="圖片 18" descr="一張含有 鏡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88178052-DA1B-442C-A717-D5FFD206C4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6768542" y="2924183"/>
            <a:ext cx="374862" cy="508518"/>
          </a:xfrm>
          <a:prstGeom prst="rect">
            <a:avLst/>
          </a:prstGeom>
        </p:spPr>
      </p:pic>
      <p:pic>
        <p:nvPicPr>
          <p:cNvPr id="20" name="圖片 19" descr="一張含有 鏡 的圖片&#10;&#10;自動產生的描述">
            <a:hlinkClick r:id="rId4" action="ppaction://hlinksldjump"/>
            <a:extLst>
              <a:ext uri="{FF2B5EF4-FFF2-40B4-BE49-F238E27FC236}">
                <a16:creationId xmlns:a16="http://schemas.microsoft.com/office/drawing/2014/main" id="{C7A1FC86-4A0F-4822-ADD6-1BE0E9F923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1594095" y="2924183"/>
            <a:ext cx="374862" cy="5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434004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先驅時期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9384B3A-22D7-4DE3-A0F8-A076593B2870}"/>
              </a:ext>
            </a:extLst>
          </p:cNvPr>
          <p:cNvSpPr/>
          <p:nvPr/>
        </p:nvSpPr>
        <p:spPr>
          <a:xfrm>
            <a:off x="339209" y="1057222"/>
            <a:ext cx="7470275" cy="1304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以詞為曲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。如：元好問、王惲、盧摯。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87F28-8270-4D4B-9416-4DF184AA5969}"/>
              </a:ext>
            </a:extLst>
          </p:cNvPr>
          <p:cNvSpPr/>
          <p:nvPr/>
        </p:nvSpPr>
        <p:spPr>
          <a:xfrm>
            <a:off x="619058" y="2267407"/>
            <a:ext cx="6293372" cy="234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仍受到詞的影響。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以端莊風格居多，俚俗的作品較少，偶爾有自然真率的作品。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可以看出由詞變化到曲的痕跡。</a:t>
            </a:r>
          </a:p>
        </p:txBody>
      </p:sp>
      <p:sp>
        <p:nvSpPr>
          <p:cNvPr id="2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50300DD-ABCC-42DD-A82E-A5B07D3C20A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3909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434004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鼎盛時期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9384B3A-22D7-4DE3-A0F8-A076593B2870}"/>
              </a:ext>
            </a:extLst>
          </p:cNvPr>
          <p:cNvSpPr/>
          <p:nvPr/>
        </p:nvSpPr>
        <p:spPr>
          <a:xfrm>
            <a:off x="339209" y="1057222"/>
            <a:ext cx="7470275" cy="201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崇重自然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。如：關漢卿、馬致遠、白樸。</a:t>
            </a:r>
            <a:endParaRPr lang="en-US" altLang="zh-TW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87F28-8270-4D4B-9416-4DF184AA5969}"/>
              </a:ext>
            </a:extLst>
          </p:cNvPr>
          <p:cNvSpPr/>
          <p:nvPr/>
        </p:nvSpPr>
        <p:spPr>
          <a:xfrm>
            <a:off x="619058" y="3013078"/>
            <a:ext cx="6293372" cy="115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推崇自然，充分展現元曲本色。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各有擅長風格，開拓曲的創作範疇。</a:t>
            </a:r>
          </a:p>
        </p:txBody>
      </p:sp>
      <p:sp>
        <p:nvSpPr>
          <p:cNvPr id="2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50300DD-ABCC-42DD-A82E-A5B07D3C20A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1FABBC8-5D62-4820-BE71-5BE50BB0A96F}"/>
              </a:ext>
            </a:extLst>
          </p:cNvPr>
          <p:cNvGrpSpPr/>
          <p:nvPr/>
        </p:nvGrpSpPr>
        <p:grpSpPr>
          <a:xfrm>
            <a:off x="4679429" y="1627415"/>
            <a:ext cx="1394800" cy="949339"/>
            <a:chOff x="4679429" y="1627415"/>
            <a:chExt cx="1394800" cy="949339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292FE0AD-5DA1-4561-AFA9-8F6043156AAF}"/>
                </a:ext>
              </a:extLst>
            </p:cNvPr>
            <p:cNvSpPr/>
            <p:nvPr/>
          </p:nvSpPr>
          <p:spPr>
            <a:xfrm>
              <a:off x="4679429" y="1997872"/>
              <a:ext cx="1394800" cy="578882"/>
            </a:xfrm>
            <a:prstGeom prst="roundRect">
              <a:avLst>
                <a:gd name="adj" fmla="val 16667"/>
              </a:avLst>
            </a:prstGeom>
            <a:solidFill>
              <a:srgbClr val="AFA39F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2800" b="1" spc="-8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曲狀元</a:t>
              </a:r>
            </a:p>
          </p:txBody>
        </p:sp>
        <p:sp>
          <p:nvSpPr>
            <p:cNvPr id="2" name="箭號: 向下 1">
              <a:extLst>
                <a:ext uri="{FF2B5EF4-FFF2-40B4-BE49-F238E27FC236}">
                  <a16:creationId xmlns:a16="http://schemas.microsoft.com/office/drawing/2014/main" id="{2D927FC3-0405-4280-AC8D-C6DB7326A030}"/>
                </a:ext>
              </a:extLst>
            </p:cNvPr>
            <p:cNvSpPr/>
            <p:nvPr/>
          </p:nvSpPr>
          <p:spPr>
            <a:xfrm>
              <a:off x="5227150" y="1627415"/>
              <a:ext cx="299357" cy="332014"/>
            </a:xfrm>
            <a:prstGeom prst="downArrow">
              <a:avLst/>
            </a:prstGeom>
            <a:solidFill>
              <a:srgbClr val="AF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4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434004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雅化時期</a:t>
            </a:r>
            <a:endParaRPr lang="zh-TW" altLang="en-US" sz="32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9384B3A-22D7-4DE3-A0F8-A076593B2870}"/>
              </a:ext>
            </a:extLst>
          </p:cNvPr>
          <p:cNvSpPr/>
          <p:nvPr/>
        </p:nvSpPr>
        <p:spPr>
          <a:xfrm>
            <a:off x="339209" y="1057222"/>
            <a:ext cx="7470275" cy="201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詞藻聲律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。如：喬吉、張可久、徐再思。</a:t>
            </a:r>
            <a:endParaRPr lang="en-US" altLang="zh-TW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87F28-8270-4D4B-9416-4DF184AA5969}"/>
              </a:ext>
            </a:extLst>
          </p:cNvPr>
          <p:cNvSpPr/>
          <p:nvPr/>
        </p:nvSpPr>
        <p:spPr>
          <a:xfrm>
            <a:off x="619058" y="3013078"/>
            <a:ext cx="6293372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以運用清麗的詞藻見長。</a:t>
            </a:r>
          </a:p>
        </p:txBody>
      </p:sp>
      <p:sp>
        <p:nvSpPr>
          <p:cNvPr id="2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50300DD-ABCC-42DD-A82E-A5B07D3C20A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748A326-00D9-4033-90D8-82A54E5F49AB}"/>
              </a:ext>
            </a:extLst>
          </p:cNvPr>
          <p:cNvGrpSpPr/>
          <p:nvPr/>
        </p:nvGrpSpPr>
        <p:grpSpPr>
          <a:xfrm>
            <a:off x="3483430" y="1618364"/>
            <a:ext cx="1736272" cy="958390"/>
            <a:chOff x="3483430" y="1618364"/>
            <a:chExt cx="1736272" cy="958390"/>
          </a:xfrm>
        </p:grpSpPr>
        <p:sp>
          <p:nvSpPr>
            <p:cNvPr id="9" name="左大括弧 8">
              <a:extLst>
                <a:ext uri="{FF2B5EF4-FFF2-40B4-BE49-F238E27FC236}">
                  <a16:creationId xmlns:a16="http://schemas.microsoft.com/office/drawing/2014/main" id="{ADA39636-B330-411B-ACFA-86E3C9106B77}"/>
                </a:ext>
              </a:extLst>
            </p:cNvPr>
            <p:cNvSpPr/>
            <p:nvPr/>
          </p:nvSpPr>
          <p:spPr>
            <a:xfrm rot="16200000">
              <a:off x="4204489" y="1120463"/>
              <a:ext cx="294155" cy="1289958"/>
            </a:xfrm>
            <a:prstGeom prst="leftBrace">
              <a:avLst>
                <a:gd name="adj1" fmla="val 0"/>
                <a:gd name="adj2" fmla="val 50000"/>
              </a:avLst>
            </a:prstGeom>
            <a:ln w="38100">
              <a:solidFill>
                <a:srgbClr val="9584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292FE0AD-5DA1-4561-AFA9-8F6043156AAF}"/>
                </a:ext>
              </a:extLst>
            </p:cNvPr>
            <p:cNvSpPr/>
            <p:nvPr/>
          </p:nvSpPr>
          <p:spPr>
            <a:xfrm>
              <a:off x="3483430" y="1997872"/>
              <a:ext cx="1736272" cy="578882"/>
            </a:xfrm>
            <a:prstGeom prst="roundRect">
              <a:avLst>
                <a:gd name="adj" fmla="val 12906"/>
              </a:avLst>
            </a:prstGeom>
            <a:solidFill>
              <a:srgbClr val="AFA39F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sz="2800" b="1" spc="-8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散曲雙璧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曲的體裁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BF9DB98-E9C0-424B-A090-16AC3FC28845}"/>
              </a:ext>
            </a:extLst>
          </p:cNvPr>
          <p:cNvSpPr/>
          <p:nvPr/>
        </p:nvSpPr>
        <p:spPr>
          <a:xfrm>
            <a:off x="648502" y="3008761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　曲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0160A46-00DC-49D0-97E0-4016A6783222}"/>
              </a:ext>
            </a:extLst>
          </p:cNvPr>
          <p:cNvSpPr/>
          <p:nvPr/>
        </p:nvSpPr>
        <p:spPr>
          <a:xfrm>
            <a:off x="643059" y="1404640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　曲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C194B4F-9E82-4883-8367-C4FC9059733B}"/>
              </a:ext>
            </a:extLst>
          </p:cNvPr>
          <p:cNvCxnSpPr>
            <a:cxnSpLocks/>
          </p:cNvCxnSpPr>
          <p:nvPr/>
        </p:nvCxnSpPr>
        <p:spPr>
          <a:xfrm flipV="1">
            <a:off x="3082384" y="3397978"/>
            <a:ext cx="345643" cy="7631"/>
          </a:xfrm>
          <a:prstGeom prst="line">
            <a:avLst/>
          </a:prstGeom>
          <a:ln w="28575">
            <a:solidFill>
              <a:srgbClr val="958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0B7535CF-72B3-4042-94F5-A9BC098AF516}"/>
              </a:ext>
            </a:extLst>
          </p:cNvPr>
          <p:cNvSpPr/>
          <p:nvPr/>
        </p:nvSpPr>
        <p:spPr>
          <a:xfrm>
            <a:off x="3290013" y="3008760"/>
            <a:ext cx="5352582" cy="1323753"/>
          </a:xfrm>
          <a:prstGeom prst="roundRect">
            <a:avLst>
              <a:gd name="adj" fmla="val 6999"/>
            </a:avLst>
          </a:prstGeom>
          <a:solidFill>
            <a:srgbClr val="F5F2EC"/>
          </a:solidFill>
          <a:ln w="28575">
            <a:solidFill>
              <a:srgbClr val="E5D2C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t" anchorCtr="0">
            <a:noAutofit/>
          </a:bodyPr>
          <a:lstStyle/>
          <a:p>
            <a:pPr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曲文  ＋  科  ＋  白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D48E4A27-FC74-4AB8-ADDE-D36CB1BB8514}"/>
              </a:ext>
            </a:extLst>
          </p:cNvPr>
          <p:cNvCxnSpPr>
            <a:cxnSpLocks/>
          </p:cNvCxnSpPr>
          <p:nvPr/>
        </p:nvCxnSpPr>
        <p:spPr>
          <a:xfrm>
            <a:off x="3429006" y="3670636"/>
            <a:ext cx="792000" cy="0"/>
          </a:xfrm>
          <a:prstGeom prst="line">
            <a:avLst/>
          </a:prstGeom>
          <a:ln w="28575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5F896546-7458-456A-8FAE-9FAA24C02D65}"/>
              </a:ext>
            </a:extLst>
          </p:cNvPr>
          <p:cNvCxnSpPr>
            <a:cxnSpLocks/>
          </p:cNvCxnSpPr>
          <p:nvPr/>
        </p:nvCxnSpPr>
        <p:spPr>
          <a:xfrm>
            <a:off x="4862831" y="3670636"/>
            <a:ext cx="508685" cy="0"/>
          </a:xfrm>
          <a:prstGeom prst="line">
            <a:avLst/>
          </a:prstGeom>
          <a:ln w="28575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A07F8005-7A02-45E3-AAFA-10BE23B3C23C}"/>
              </a:ext>
            </a:extLst>
          </p:cNvPr>
          <p:cNvCxnSpPr>
            <a:cxnSpLocks/>
          </p:cNvCxnSpPr>
          <p:nvPr/>
        </p:nvCxnSpPr>
        <p:spPr>
          <a:xfrm>
            <a:off x="5898298" y="3670636"/>
            <a:ext cx="508685" cy="0"/>
          </a:xfrm>
          <a:prstGeom prst="line">
            <a:avLst/>
          </a:prstGeom>
          <a:ln w="28575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6D0B369-E676-4232-B9BE-1C1E8522F956}"/>
              </a:ext>
            </a:extLst>
          </p:cNvPr>
          <p:cNvSpPr txBox="1"/>
          <p:nvPr/>
        </p:nvSpPr>
        <p:spPr>
          <a:xfrm>
            <a:off x="3315614" y="370982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歌唱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3AA7EC8-12AC-41CA-9A08-1850DCA1CEC9}"/>
              </a:ext>
            </a:extLst>
          </p:cNvPr>
          <p:cNvSpPr txBox="1"/>
          <p:nvPr/>
        </p:nvSpPr>
        <p:spPr>
          <a:xfrm>
            <a:off x="4550351" y="370982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E8E9E5E-6F4E-4BA1-9DDE-F13C4B02C190}"/>
              </a:ext>
            </a:extLst>
          </p:cNvPr>
          <p:cNvSpPr txBox="1"/>
          <p:nvPr/>
        </p:nvSpPr>
        <p:spPr>
          <a:xfrm>
            <a:off x="5827020" y="3709819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獨白或對話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58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左大括弧 14">
            <a:extLst>
              <a:ext uri="{FF2B5EF4-FFF2-40B4-BE49-F238E27FC236}">
                <a16:creationId xmlns:a16="http://schemas.microsoft.com/office/drawing/2014/main" id="{D2C2A9F9-AB70-4F54-A5B9-D8CB0A75C302}"/>
              </a:ext>
            </a:extLst>
          </p:cNvPr>
          <p:cNvSpPr/>
          <p:nvPr/>
        </p:nvSpPr>
        <p:spPr>
          <a:xfrm>
            <a:off x="3104247" y="2914116"/>
            <a:ext cx="431791" cy="1059973"/>
          </a:xfrm>
          <a:prstGeom prst="leftBrace">
            <a:avLst>
              <a:gd name="adj1" fmla="val 0"/>
              <a:gd name="adj2" fmla="val 49306"/>
            </a:avLst>
          </a:prstGeom>
          <a:ln w="28575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88791848-BD71-4EF4-A22F-52EDAF2E6223}"/>
              </a:ext>
            </a:extLst>
          </p:cNvPr>
          <p:cNvSpPr/>
          <p:nvPr/>
        </p:nvSpPr>
        <p:spPr>
          <a:xfrm>
            <a:off x="3527773" y="2517269"/>
            <a:ext cx="1670156" cy="793693"/>
          </a:xfrm>
          <a:prstGeom prst="roundRect">
            <a:avLst>
              <a:gd name="adj" fmla="val 699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雜　劇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CC068268-64F5-4756-B39A-C33D280F87C3}"/>
              </a:ext>
            </a:extLst>
          </p:cNvPr>
          <p:cNvSpPr/>
          <p:nvPr/>
        </p:nvSpPr>
        <p:spPr>
          <a:xfrm>
            <a:off x="3527773" y="3577243"/>
            <a:ext cx="1670156" cy="793693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　奇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7EAE2206-54A6-4E9E-A8C4-7792EFA7CE0B}"/>
              </a:ext>
            </a:extLst>
          </p:cNvPr>
          <p:cNvCxnSpPr>
            <a:cxnSpLocks/>
          </p:cNvCxnSpPr>
          <p:nvPr/>
        </p:nvCxnSpPr>
        <p:spPr>
          <a:xfrm flipV="1">
            <a:off x="5197929" y="2914116"/>
            <a:ext cx="410035" cy="1"/>
          </a:xfrm>
          <a:prstGeom prst="line">
            <a:avLst/>
          </a:prstGeom>
          <a:ln w="28575">
            <a:solidFill>
              <a:srgbClr val="958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ACCE64A-EA60-4BB0-B795-5009D17D44F8}"/>
              </a:ext>
            </a:extLst>
          </p:cNvPr>
          <p:cNvSpPr/>
          <p:nvPr/>
        </p:nvSpPr>
        <p:spPr>
          <a:xfrm>
            <a:off x="5405558" y="1196054"/>
            <a:ext cx="3526737" cy="3174882"/>
          </a:xfrm>
          <a:prstGeom prst="roundRect">
            <a:avLst>
              <a:gd name="adj" fmla="val 2092"/>
            </a:avLst>
          </a:prstGeom>
          <a:solidFill>
            <a:srgbClr val="F5F2EC"/>
          </a:solidFill>
          <a:ln w="28575">
            <a:solidFill>
              <a:srgbClr val="E5D2C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marL="288000" indent="-288000" defTabSz="1333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盛行於元代的短篇戲劇</a:t>
            </a:r>
          </a:p>
          <a:p>
            <a:pPr marL="288000" indent="-288000" defTabSz="1333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每本通常</a:t>
            </a:r>
            <a:r>
              <a:rPr lang="zh-TW" altLang="en-US" sz="2800" b="1" spc="-7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分為四折</a:t>
            </a:r>
          </a:p>
          <a:p>
            <a:pPr marL="288000" indent="-288000" defTabSz="1333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800" b="1" spc="-7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楔子</a:t>
            </a:r>
          </a:p>
          <a:p>
            <a:pPr marL="288000" indent="-288000" defTabSz="1333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只能由男、女主角一人</a:t>
            </a:r>
            <a:r>
              <a:rPr lang="zh-TW" altLang="en-US" sz="2800" b="1" spc="-7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獨唱曲文</a:t>
            </a:r>
          </a:p>
        </p:txBody>
      </p:sp>
      <p:sp>
        <p:nvSpPr>
          <p:cNvPr id="28" name="矩形: 圓角 27">
            <a:hlinkClick r:id="rId2" action="ppaction://hlinksldjump"/>
            <a:extLst>
              <a:ext uri="{FF2B5EF4-FFF2-40B4-BE49-F238E27FC236}">
                <a16:creationId xmlns:a16="http://schemas.microsoft.com/office/drawing/2014/main" id="{0DEA98C7-C43B-46A9-A3F9-8AA2F94278BF}"/>
              </a:ext>
            </a:extLst>
          </p:cNvPr>
          <p:cNvSpPr/>
          <p:nvPr/>
        </p:nvSpPr>
        <p:spPr>
          <a:xfrm>
            <a:off x="7298872" y="2265949"/>
            <a:ext cx="1512058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 descr="一張含有 鏡 的圖片&#10;&#10;自動產生的描述">
            <a:hlinkClick r:id="rId2" action="ppaction://hlinksldjump"/>
            <a:extLst>
              <a:ext uri="{FF2B5EF4-FFF2-40B4-BE49-F238E27FC236}">
                <a16:creationId xmlns:a16="http://schemas.microsoft.com/office/drawing/2014/main" id="{62379978-E89D-46CC-8E71-A136BFEDE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8711046" y="2395760"/>
            <a:ext cx="199767" cy="270993"/>
          </a:xfrm>
          <a:prstGeom prst="rect">
            <a:avLst/>
          </a:prstGeom>
        </p:spPr>
      </p:pic>
      <p:sp>
        <p:nvSpPr>
          <p:cNvPr id="4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BF9DB98-E9C0-424B-A090-16AC3FC28845}"/>
              </a:ext>
            </a:extLst>
          </p:cNvPr>
          <p:cNvSpPr/>
          <p:nvPr/>
        </p:nvSpPr>
        <p:spPr>
          <a:xfrm>
            <a:off x="648502" y="3008761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　曲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0160A46-00DC-49D0-97E0-4016A6783222}"/>
              </a:ext>
            </a:extLst>
          </p:cNvPr>
          <p:cNvSpPr/>
          <p:nvPr/>
        </p:nvSpPr>
        <p:spPr>
          <a:xfrm>
            <a:off x="643059" y="1404640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　曲</a:t>
            </a:r>
          </a:p>
        </p:txBody>
      </p:sp>
      <p:sp>
        <p:nvSpPr>
          <p:cNvPr id="31" name="矩形: 圓角 30">
            <a:hlinkClick r:id="rId6" action="ppaction://hlinksldjump"/>
            <a:extLst>
              <a:ext uri="{FF2B5EF4-FFF2-40B4-BE49-F238E27FC236}">
                <a16:creationId xmlns:a16="http://schemas.microsoft.com/office/drawing/2014/main" id="{76B1733D-95D3-4B87-88BD-0639065BDC19}"/>
              </a:ext>
            </a:extLst>
          </p:cNvPr>
          <p:cNvSpPr/>
          <p:nvPr/>
        </p:nvSpPr>
        <p:spPr>
          <a:xfrm>
            <a:off x="6253843" y="2853548"/>
            <a:ext cx="813606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 descr="一張含有 鏡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FE905576-FEC4-4C77-9008-995A604B7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6967565" y="2983359"/>
            <a:ext cx="199767" cy="270993"/>
          </a:xfrm>
          <a:prstGeom prst="rect">
            <a:avLst/>
          </a:prstGeom>
        </p:spPr>
      </p:pic>
      <p:sp>
        <p:nvSpPr>
          <p:cNvPr id="33" name="矩形: 圓角 32">
            <a:hlinkClick r:id="rId7" action="ppaction://hlinksldjump"/>
            <a:extLst>
              <a:ext uri="{FF2B5EF4-FFF2-40B4-BE49-F238E27FC236}">
                <a16:creationId xmlns:a16="http://schemas.microsoft.com/office/drawing/2014/main" id="{DA99F677-AED9-43D9-AE7B-8B749EED0CAF}"/>
              </a:ext>
            </a:extLst>
          </p:cNvPr>
          <p:cNvSpPr/>
          <p:nvPr/>
        </p:nvSpPr>
        <p:spPr>
          <a:xfrm>
            <a:off x="6584091" y="3861778"/>
            <a:ext cx="1512058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圖片 33" descr="一張含有 鏡 的圖片&#10;&#10;自動產生的描述">
            <a:hlinkClick r:id="rId7" action="ppaction://hlinksldjump"/>
            <a:extLst>
              <a:ext uri="{FF2B5EF4-FFF2-40B4-BE49-F238E27FC236}">
                <a16:creationId xmlns:a16="http://schemas.microsoft.com/office/drawing/2014/main" id="{DF97E615-245C-4B08-B10A-21A1DDB08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7996265" y="3991589"/>
            <a:ext cx="199767" cy="270993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曲的體裁</a:t>
            </a:r>
          </a:p>
        </p:txBody>
      </p:sp>
    </p:spTree>
    <p:extLst>
      <p:ext uri="{BB962C8B-B14F-4D97-AF65-F5344CB8AC3E}">
        <p14:creationId xmlns:p14="http://schemas.microsoft.com/office/powerpoint/2010/main" val="13092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>
            <a:extLst>
              <a:ext uri="{FF2B5EF4-FFF2-40B4-BE49-F238E27FC236}">
                <a16:creationId xmlns:a16="http://schemas.microsoft.com/office/drawing/2014/main" id="{2AFB846F-9BE3-4175-BECA-7B8DC257FEF4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分為四折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05F0BD8-90D0-4C9E-A855-1D728A15BAFF}"/>
              </a:ext>
            </a:extLst>
          </p:cNvPr>
          <p:cNvSpPr/>
          <p:nvPr/>
        </p:nvSpPr>
        <p:spPr>
          <a:xfrm>
            <a:off x="339210" y="1006804"/>
            <a:ext cx="638272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所謂的一折，指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同一個宮調的套曲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，類似現代話劇中的一幕。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5A21334-EC9B-46D9-99AD-1296945C813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438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>
            <a:extLst>
              <a:ext uri="{FF2B5EF4-FFF2-40B4-BE49-F238E27FC236}">
                <a16:creationId xmlns:a16="http://schemas.microsoft.com/office/drawing/2014/main" id="{2AFB846F-9BE3-4175-BECA-7B8DC257FEF4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楔子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05F0BD8-90D0-4C9E-A855-1D728A15BAFF}"/>
              </a:ext>
            </a:extLst>
          </p:cNvPr>
          <p:cNvSpPr/>
          <p:nvPr/>
        </p:nvSpPr>
        <p:spPr>
          <a:xfrm>
            <a:off x="339209" y="1006804"/>
            <a:ext cx="6382720" cy="201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指一支或是二支小令。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放在劇首，有序幕的功能。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放在折與折之間，作為過場之用。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0FD040D-9B8B-4D74-8C52-68004628DB4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187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6D12DB-D4CB-4920-9997-B60B3534548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2AFB846F-9BE3-4175-BECA-7B8DC257FEF4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獨唱曲文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5FBCB20-8835-4096-82DF-D0C2C161FF29}"/>
              </a:ext>
            </a:extLst>
          </p:cNvPr>
          <p:cNvSpPr/>
          <p:nvPr/>
        </p:nvSpPr>
        <p:spPr>
          <a:xfrm>
            <a:off x="339208" y="1006804"/>
            <a:ext cx="8271121" cy="256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大多只限正末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男主角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或是正旦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女主角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獨唱，其他腳色只能說，不能唱。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正末唱的劇本→末本，如：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漢宮秋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正旦唱的劇本→旦本，如：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竇娥冤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12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左大括弧 14">
            <a:extLst>
              <a:ext uri="{FF2B5EF4-FFF2-40B4-BE49-F238E27FC236}">
                <a16:creationId xmlns:a16="http://schemas.microsoft.com/office/drawing/2014/main" id="{D2C2A9F9-AB70-4F54-A5B9-D8CB0A75C302}"/>
              </a:ext>
            </a:extLst>
          </p:cNvPr>
          <p:cNvSpPr/>
          <p:nvPr/>
        </p:nvSpPr>
        <p:spPr>
          <a:xfrm>
            <a:off x="3104247" y="2914116"/>
            <a:ext cx="431791" cy="1059973"/>
          </a:xfrm>
          <a:prstGeom prst="leftBrace">
            <a:avLst>
              <a:gd name="adj1" fmla="val 0"/>
              <a:gd name="adj2" fmla="val 49306"/>
            </a:avLst>
          </a:prstGeom>
          <a:ln w="28575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88791848-BD71-4EF4-A22F-52EDAF2E6223}"/>
              </a:ext>
            </a:extLst>
          </p:cNvPr>
          <p:cNvSpPr/>
          <p:nvPr/>
        </p:nvSpPr>
        <p:spPr>
          <a:xfrm>
            <a:off x="3527773" y="2517269"/>
            <a:ext cx="1670156" cy="793693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雜　劇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CC068268-64F5-4756-B39A-C33D280F87C3}"/>
              </a:ext>
            </a:extLst>
          </p:cNvPr>
          <p:cNvSpPr/>
          <p:nvPr/>
        </p:nvSpPr>
        <p:spPr>
          <a:xfrm>
            <a:off x="3527773" y="3577243"/>
            <a:ext cx="1670156" cy="793693"/>
          </a:xfrm>
          <a:prstGeom prst="roundRect">
            <a:avLst>
              <a:gd name="adj" fmla="val 699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　奇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7EAE2206-54A6-4E9E-A8C4-7792EFA7CE0B}"/>
              </a:ext>
            </a:extLst>
          </p:cNvPr>
          <p:cNvCxnSpPr>
            <a:cxnSpLocks/>
          </p:cNvCxnSpPr>
          <p:nvPr/>
        </p:nvCxnSpPr>
        <p:spPr>
          <a:xfrm flipV="1">
            <a:off x="5197929" y="3974089"/>
            <a:ext cx="410035" cy="1"/>
          </a:xfrm>
          <a:prstGeom prst="line">
            <a:avLst/>
          </a:prstGeom>
          <a:ln w="28575">
            <a:solidFill>
              <a:srgbClr val="958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ACCE64A-EA60-4BB0-B795-5009D17D44F8}"/>
              </a:ext>
            </a:extLst>
          </p:cNvPr>
          <p:cNvSpPr/>
          <p:nvPr/>
        </p:nvSpPr>
        <p:spPr>
          <a:xfrm>
            <a:off x="5405558" y="1807028"/>
            <a:ext cx="3526737" cy="2563907"/>
          </a:xfrm>
          <a:prstGeom prst="roundRect">
            <a:avLst>
              <a:gd name="adj" fmla="val 2092"/>
            </a:avLst>
          </a:prstGeom>
          <a:solidFill>
            <a:srgbClr val="F5F2EC"/>
          </a:solidFill>
          <a:ln w="28575">
            <a:solidFill>
              <a:srgbClr val="E5D2C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marL="288000" indent="-288000" defTabSz="1333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流行於明清的</a:t>
            </a:r>
            <a:r>
              <a:rPr lang="en-US" altLang="zh-TW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spc="-7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長篇戲劇</a:t>
            </a:r>
          </a:p>
          <a:p>
            <a:pPr marL="288000" indent="-288000" defTabSz="1333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每本</a:t>
            </a:r>
            <a:r>
              <a:rPr lang="zh-TW" altLang="en-US" sz="2800" b="1" spc="-7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齣數不定</a:t>
            </a:r>
          </a:p>
          <a:p>
            <a:pPr marL="288000" indent="-288000" defTabSz="1333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所有角色都可唱</a:t>
            </a:r>
            <a:r>
              <a:rPr lang="en-US" altLang="zh-TW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spc="-7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曲文</a:t>
            </a:r>
          </a:p>
        </p:txBody>
      </p:sp>
      <p:sp>
        <p:nvSpPr>
          <p:cNvPr id="28" name="矩形: 圓角 27">
            <a:hlinkClick r:id="rId2" action="ppaction://hlinksldjump"/>
            <a:extLst>
              <a:ext uri="{FF2B5EF4-FFF2-40B4-BE49-F238E27FC236}">
                <a16:creationId xmlns:a16="http://schemas.microsoft.com/office/drawing/2014/main" id="{0DEA98C7-C43B-46A9-A3F9-8AA2F94278BF}"/>
              </a:ext>
            </a:extLst>
          </p:cNvPr>
          <p:cNvSpPr/>
          <p:nvPr/>
        </p:nvSpPr>
        <p:spPr>
          <a:xfrm>
            <a:off x="5882038" y="2289952"/>
            <a:ext cx="1512058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 descr="一張含有 鏡 的圖片&#10;&#10;自動產生的描述">
            <a:hlinkClick r:id="rId2" action="ppaction://hlinksldjump"/>
            <a:extLst>
              <a:ext uri="{FF2B5EF4-FFF2-40B4-BE49-F238E27FC236}">
                <a16:creationId xmlns:a16="http://schemas.microsoft.com/office/drawing/2014/main" id="{62379978-E89D-46CC-8E71-A136BFEDE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7294212" y="2419763"/>
            <a:ext cx="199767" cy="270993"/>
          </a:xfrm>
          <a:prstGeom prst="rect">
            <a:avLst/>
          </a:prstGeom>
        </p:spPr>
      </p:pic>
      <p:sp>
        <p:nvSpPr>
          <p:cNvPr id="4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BF9DB98-E9C0-424B-A090-16AC3FC28845}"/>
              </a:ext>
            </a:extLst>
          </p:cNvPr>
          <p:cNvSpPr/>
          <p:nvPr/>
        </p:nvSpPr>
        <p:spPr>
          <a:xfrm>
            <a:off x="648502" y="3008761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　曲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0160A46-00DC-49D0-97E0-4016A6783222}"/>
              </a:ext>
            </a:extLst>
          </p:cNvPr>
          <p:cNvSpPr/>
          <p:nvPr/>
        </p:nvSpPr>
        <p:spPr>
          <a:xfrm>
            <a:off x="643059" y="1404640"/>
            <a:ext cx="2439325" cy="911184"/>
          </a:xfrm>
          <a:prstGeom prst="roundRect">
            <a:avLst>
              <a:gd name="adj" fmla="val 6999"/>
            </a:avLst>
          </a:prstGeom>
          <a:solidFill>
            <a:srgbClr val="EFE3D9"/>
          </a:solidFill>
          <a:ln w="28575">
            <a:solidFill>
              <a:srgbClr val="95847F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9052" tIns="189052" rIns="189052" bIns="189052" numCol="1" spcCol="1270" anchor="ctr" anchorCtr="0">
            <a:noAutofit/>
          </a:bodyPr>
          <a:lstStyle/>
          <a:p>
            <a:pPr algn="ctr" defTabSz="1333500">
              <a:spcBef>
                <a:spcPct val="0"/>
              </a:spcBef>
            </a:pPr>
            <a:r>
              <a:rPr lang="zh-TW" altLang="en-US" sz="28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　曲</a:t>
            </a:r>
          </a:p>
        </p:txBody>
      </p:sp>
      <p:sp>
        <p:nvSpPr>
          <p:cNvPr id="31" name="矩形: 圓角 30">
            <a:hlinkClick r:id="rId6" action="ppaction://hlinksldjump"/>
            <a:extLst>
              <a:ext uri="{FF2B5EF4-FFF2-40B4-BE49-F238E27FC236}">
                <a16:creationId xmlns:a16="http://schemas.microsoft.com/office/drawing/2014/main" id="{76B1733D-95D3-4B87-88BD-0639065BDC19}"/>
              </a:ext>
            </a:extLst>
          </p:cNvPr>
          <p:cNvSpPr/>
          <p:nvPr/>
        </p:nvSpPr>
        <p:spPr>
          <a:xfrm>
            <a:off x="6585291" y="2853548"/>
            <a:ext cx="1512058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 descr="一張含有 鏡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FE905576-FEC4-4C77-9008-995A604B7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7997465" y="2983359"/>
            <a:ext cx="199767" cy="270993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曲的體裁</a:t>
            </a:r>
          </a:p>
        </p:txBody>
      </p:sp>
    </p:spTree>
    <p:extLst>
      <p:ext uri="{BB962C8B-B14F-4D97-AF65-F5344CB8AC3E}">
        <p14:creationId xmlns:p14="http://schemas.microsoft.com/office/powerpoint/2010/main" val="1835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6D12DB-D4CB-4920-9997-B60B3534548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2AFB846F-9BE3-4175-BECA-7B8DC257FEF4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長篇戲劇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5FBCB20-8835-4096-82DF-D0C2C161FF29}"/>
              </a:ext>
            </a:extLst>
          </p:cNvPr>
          <p:cNvSpPr/>
          <p:nvPr/>
        </p:nvSpPr>
        <p:spPr>
          <a:xfrm>
            <a:off x="339209" y="1006804"/>
            <a:ext cx="7988362" cy="367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開場有四句或六句的對偶句，稱為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開場白</a:t>
            </a:r>
            <a:r>
              <a:rPr lang="en-US" altLang="zh-TW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又稱為定場白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家門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」為全劇第一齣，但不算在正齣之中。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最初是整本表演，但是後來只保留當中精華的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折子戲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共五十五齣，但現在大多只表演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遊園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驚夢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等齣。</a:t>
            </a:r>
          </a:p>
        </p:txBody>
      </p:sp>
    </p:spTree>
    <p:extLst>
      <p:ext uri="{BB962C8B-B14F-4D97-AF65-F5344CB8AC3E}">
        <p14:creationId xmlns:p14="http://schemas.microsoft.com/office/powerpoint/2010/main" val="9402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>
            <a:extLst>
              <a:ext uri="{FF2B5EF4-FFF2-40B4-BE49-F238E27FC236}">
                <a16:creationId xmlns:a16="http://schemas.microsoft.com/office/drawing/2014/main" id="{2AFB846F-9BE3-4175-BECA-7B8DC257FEF4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齣數不定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5FBCB20-8835-4096-82DF-D0C2C161FF29}"/>
              </a:ext>
            </a:extLst>
          </p:cNvPr>
          <p:cNvSpPr/>
          <p:nvPr/>
        </p:nvSpPr>
        <p:spPr>
          <a:xfrm>
            <a:off x="339209" y="1006804"/>
            <a:ext cx="7988362" cy="1304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雜劇一章稱為一折，傳奇則稱為一齣。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每部傳奇的齣數：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69685F3-1E3B-477D-BFA4-457AA5FA1CA9}"/>
              </a:ext>
            </a:extLst>
          </p:cNvPr>
          <p:cNvSpPr/>
          <p:nvPr/>
        </p:nvSpPr>
        <p:spPr>
          <a:xfrm>
            <a:off x="619058" y="2254386"/>
            <a:ext cx="6293372" cy="115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不會少於十八齣，可多至四、五十齣。</a:t>
            </a:r>
          </a:p>
          <a:p>
            <a:pPr marL="288000" indent="-288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一齣不限一套曲子，也不限一個宮調。</a:t>
            </a: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CC802E5-F46F-4585-86BD-ED1467BF27D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080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F5A89A2-A4CD-4CA5-B194-90BAF4FBCF89}"/>
              </a:ext>
            </a:extLst>
          </p:cNvPr>
          <p:cNvGrpSpPr/>
          <p:nvPr/>
        </p:nvGrpSpPr>
        <p:grpSpPr>
          <a:xfrm>
            <a:off x="2795587" y="1828800"/>
            <a:ext cx="3552825" cy="965700"/>
            <a:chOff x="1323975" y="1828800"/>
            <a:chExt cx="3552825" cy="9657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916F638-1E54-489F-88ED-DD77C6FD19B5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E1DFC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DBF7F4D2-6C73-4DD0-9800-8211EFB3F7FA}"/>
                </a:ext>
              </a:extLst>
            </p:cNvPr>
            <p:cNvSpPr txBox="1"/>
            <p:nvPr/>
          </p:nvSpPr>
          <p:spPr>
            <a:xfrm>
              <a:off x="2457450" y="1957707"/>
              <a:ext cx="241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課前引導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8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號: 向右 5"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4695434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劇曲作家及代表作品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579FF6D-F516-4C73-AFA9-58D657D283DD}"/>
              </a:ext>
            </a:extLst>
          </p:cNvPr>
          <p:cNvSpPr/>
          <p:nvPr/>
        </p:nvSpPr>
        <p:spPr>
          <a:xfrm>
            <a:off x="339209" y="953807"/>
            <a:ext cx="7470275" cy="342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關漢卿：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竇娥冤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（旦本）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白樸：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梧桐雨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馬致遠：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漢宮秋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（末本）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王實甫：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西廂記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鄭光祖：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倩女離魂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王粲登樓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</p:txBody>
      </p:sp>
    </p:spTree>
    <p:extLst>
      <p:ext uri="{BB962C8B-B14F-4D97-AF65-F5344CB8AC3E}">
        <p14:creationId xmlns:p14="http://schemas.microsoft.com/office/powerpoint/2010/main" val="31508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A4338EE-F82C-4AF3-B5E0-96B91E7A38F6}"/>
              </a:ext>
            </a:extLst>
          </p:cNvPr>
          <p:cNvGrpSpPr/>
          <p:nvPr/>
        </p:nvGrpSpPr>
        <p:grpSpPr>
          <a:xfrm>
            <a:off x="1621719" y="818988"/>
            <a:ext cx="4594024" cy="718885"/>
            <a:chOff x="1323975" y="1828800"/>
            <a:chExt cx="4594024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A7247EF-09D5-491F-B4B5-600854AC707E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E1DFC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40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BE3A988A-5984-4760-8EF0-EE077DB57F98}"/>
                </a:ext>
              </a:extLst>
            </p:cNvPr>
            <p:cNvSpPr txBox="1"/>
            <p:nvPr/>
          </p:nvSpPr>
          <p:spPr>
            <a:xfrm>
              <a:off x="2143125" y="1834299"/>
              <a:ext cx="3774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〈</a:t>
              </a:r>
              <a:r>
                <a:rPr lang="zh-TW" altLang="en-US" sz="4000" b="1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大德歌．秋</a:t>
              </a:r>
              <a:r>
                <a:rPr lang="en-US" altLang="zh-TW" sz="4000" b="1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〉</a:t>
              </a:r>
            </a:p>
          </p:txBody>
        </p:sp>
      </p:grpSp>
      <p:sp>
        <p:nvSpPr>
          <p:cNvPr id="6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E4ED7AF9-AC4C-4809-86DA-5F50B2405D1C}"/>
              </a:ext>
            </a:extLst>
          </p:cNvPr>
          <p:cNvSpPr txBox="1"/>
          <p:nvPr/>
        </p:nvSpPr>
        <p:spPr>
          <a:xfrm>
            <a:off x="2238997" y="1988263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題解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E12B6D-4A68-4F1D-A6AC-E74E8E7DA974}"/>
              </a:ext>
            </a:extLst>
          </p:cNvPr>
          <p:cNvSpPr/>
          <p:nvPr/>
        </p:nvSpPr>
        <p:spPr>
          <a:xfrm>
            <a:off x="1621719" y="2067822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9D27FA-A4D7-4F2E-BA8C-4C7CC3BA15F6}"/>
              </a:ext>
            </a:extLst>
          </p:cNvPr>
          <p:cNvSpPr/>
          <p:nvPr/>
        </p:nvSpPr>
        <p:spPr>
          <a:xfrm>
            <a:off x="1621719" y="2139217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80896458-6619-4DF2-8D8E-9636D74A150D}"/>
              </a:ext>
            </a:extLst>
          </p:cNvPr>
          <p:cNvSpPr txBox="1"/>
          <p:nvPr/>
        </p:nvSpPr>
        <p:spPr>
          <a:xfrm>
            <a:off x="2238997" y="2663101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作者介紹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84E500-91F4-41A5-AA35-42D05FA913BC}"/>
              </a:ext>
            </a:extLst>
          </p:cNvPr>
          <p:cNvSpPr/>
          <p:nvPr/>
        </p:nvSpPr>
        <p:spPr>
          <a:xfrm>
            <a:off x="1621720" y="2742660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D5CF98-C022-4DA3-8E35-7014ABC1E139}"/>
              </a:ext>
            </a:extLst>
          </p:cNvPr>
          <p:cNvSpPr/>
          <p:nvPr/>
        </p:nvSpPr>
        <p:spPr>
          <a:xfrm>
            <a:off x="1621720" y="2814055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1D6C16F0-E5FE-466A-BBA0-0C91A8F791A1}"/>
              </a:ext>
            </a:extLst>
          </p:cNvPr>
          <p:cNvSpPr txBox="1"/>
          <p:nvPr/>
        </p:nvSpPr>
        <p:spPr>
          <a:xfrm>
            <a:off x="2238996" y="3337939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課文探究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B88D8A-4DA9-4B88-AF36-352F26032AFC}"/>
              </a:ext>
            </a:extLst>
          </p:cNvPr>
          <p:cNvSpPr/>
          <p:nvPr/>
        </p:nvSpPr>
        <p:spPr>
          <a:xfrm>
            <a:off x="1621719" y="3417498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26909F-DAE2-4922-8290-559F80BC4703}"/>
              </a:ext>
            </a:extLst>
          </p:cNvPr>
          <p:cNvSpPr/>
          <p:nvPr/>
        </p:nvSpPr>
        <p:spPr>
          <a:xfrm>
            <a:off x="1621719" y="3488893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D546D4F-865F-47A9-B18A-7B73F90E3E2B}"/>
              </a:ext>
            </a:extLst>
          </p:cNvPr>
          <p:cNvSpPr txBox="1"/>
          <p:nvPr/>
        </p:nvSpPr>
        <p:spPr>
          <a:xfrm>
            <a:off x="2238996" y="4012778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DECA469-D0BE-418F-BB52-0E7309AAA7FE}"/>
              </a:ext>
            </a:extLst>
          </p:cNvPr>
          <p:cNvSpPr/>
          <p:nvPr/>
        </p:nvSpPr>
        <p:spPr>
          <a:xfrm>
            <a:off x="1621719" y="4092337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FE59B22-A7B1-4E4F-8FD5-AD312727724B}"/>
              </a:ext>
            </a:extLst>
          </p:cNvPr>
          <p:cNvSpPr/>
          <p:nvPr/>
        </p:nvSpPr>
        <p:spPr>
          <a:xfrm>
            <a:off x="1621719" y="4163732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76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69B6FD-A119-41AA-BA15-22D7EFD5E6BD}"/>
              </a:ext>
            </a:extLst>
          </p:cNvPr>
          <p:cNvSpPr/>
          <p:nvPr/>
        </p:nvSpPr>
        <p:spPr>
          <a:xfrm>
            <a:off x="-1" y="285430"/>
            <a:ext cx="1467395" cy="688426"/>
          </a:xfrm>
          <a:prstGeom prst="rect">
            <a:avLst/>
          </a:prstGeom>
          <a:solidFill>
            <a:srgbClr val="AA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C74C28B-245B-474D-BA3C-B920A4C729D3}"/>
              </a:ext>
            </a:extLst>
          </p:cNvPr>
          <p:cNvSpPr txBox="1"/>
          <p:nvPr/>
        </p:nvSpPr>
        <p:spPr>
          <a:xfrm>
            <a:off x="339209" y="332708"/>
            <a:ext cx="112818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題解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7769675C-434E-495F-8F5F-A51DFEB9C041}"/>
              </a:ext>
            </a:extLst>
          </p:cNvPr>
          <p:cNvGrpSpPr/>
          <p:nvPr/>
        </p:nvGrpSpPr>
        <p:grpSpPr>
          <a:xfrm>
            <a:off x="1234188" y="1426792"/>
            <a:ext cx="5651026" cy="584775"/>
            <a:chOff x="1234188" y="1426792"/>
            <a:chExt cx="5651026" cy="584775"/>
          </a:xfrm>
        </p:grpSpPr>
        <p:sp>
          <p:nvSpPr>
            <p:cNvPr id="5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1C5994FD-15C2-43CB-AB60-91BB7DB44725}"/>
                </a:ext>
              </a:extLst>
            </p:cNvPr>
            <p:cNvSpPr txBox="1"/>
            <p:nvPr/>
          </p:nvSpPr>
          <p:spPr>
            <a:xfrm>
              <a:off x="1851466" y="1426792"/>
              <a:ext cx="503374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解題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790254C-8B78-4170-9270-09EB16AA94E6}"/>
                </a:ext>
              </a:extLst>
            </p:cNvPr>
            <p:cNvSpPr/>
            <p:nvPr/>
          </p:nvSpPr>
          <p:spPr>
            <a:xfrm>
              <a:off x="1234188" y="1506351"/>
              <a:ext cx="463865" cy="428540"/>
            </a:xfrm>
            <a:prstGeom prst="rect">
              <a:avLst/>
            </a:prstGeom>
            <a:solidFill>
              <a:srgbClr val="CDDDD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C989A19-A187-441F-BF16-9559990FE537}"/>
                </a:ext>
              </a:extLst>
            </p:cNvPr>
            <p:cNvSpPr/>
            <p:nvPr/>
          </p:nvSpPr>
          <p:spPr>
            <a:xfrm>
              <a:off x="1234188" y="1577746"/>
              <a:ext cx="463865" cy="282868"/>
            </a:xfrm>
            <a:prstGeom prst="rect">
              <a:avLst/>
            </a:prstGeom>
            <a:solidFill>
              <a:srgbClr val="CDDDD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C0F2B9E3-52CE-49D0-9A3C-0839550967F5}"/>
              </a:ext>
            </a:extLst>
          </p:cNvPr>
          <p:cNvGrpSpPr/>
          <p:nvPr/>
        </p:nvGrpSpPr>
        <p:grpSpPr>
          <a:xfrm>
            <a:off x="1234189" y="2251949"/>
            <a:ext cx="5414805" cy="584775"/>
            <a:chOff x="1234189" y="2137790"/>
            <a:chExt cx="5414805" cy="584775"/>
          </a:xfrm>
        </p:grpSpPr>
        <p:sp>
          <p:nvSpPr>
            <p:cNvPr id="9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FEBDD882-6112-4D7D-B044-82691474E506}"/>
                </a:ext>
              </a:extLst>
            </p:cNvPr>
            <p:cNvSpPr txBox="1"/>
            <p:nvPr/>
          </p:nvSpPr>
          <p:spPr>
            <a:xfrm>
              <a:off x="1851466" y="2137790"/>
              <a:ext cx="479752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寫作背景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DD493DB-36DC-4AE8-BA4A-E2AE1F24E5D5}"/>
                </a:ext>
              </a:extLst>
            </p:cNvPr>
            <p:cNvSpPr/>
            <p:nvPr/>
          </p:nvSpPr>
          <p:spPr>
            <a:xfrm>
              <a:off x="1234189" y="2217349"/>
              <a:ext cx="463865" cy="428540"/>
            </a:xfrm>
            <a:prstGeom prst="rect">
              <a:avLst/>
            </a:prstGeom>
            <a:solidFill>
              <a:srgbClr val="CDDDD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DCF86C7-40FE-439E-A5AD-6B14D751DECB}"/>
                </a:ext>
              </a:extLst>
            </p:cNvPr>
            <p:cNvSpPr/>
            <p:nvPr/>
          </p:nvSpPr>
          <p:spPr>
            <a:xfrm>
              <a:off x="1234189" y="2288744"/>
              <a:ext cx="463865" cy="282868"/>
            </a:xfrm>
            <a:prstGeom prst="rect">
              <a:avLst/>
            </a:prstGeom>
            <a:solidFill>
              <a:srgbClr val="CDDDD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5218B3F3-28A4-43D2-BECA-BD0A825F7BD3}"/>
              </a:ext>
            </a:extLst>
          </p:cNvPr>
          <p:cNvGrpSpPr/>
          <p:nvPr/>
        </p:nvGrpSpPr>
        <p:grpSpPr>
          <a:xfrm>
            <a:off x="1234188" y="3077106"/>
            <a:ext cx="5140486" cy="584775"/>
            <a:chOff x="1234188" y="2848788"/>
            <a:chExt cx="5140486" cy="584775"/>
          </a:xfrm>
        </p:grpSpPr>
        <p:sp>
          <p:nvSpPr>
            <p:cNvPr id="13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F220F95-B0E3-4ECD-BAA9-061617FB471B}"/>
                </a:ext>
              </a:extLst>
            </p:cNvPr>
            <p:cNvSpPr txBox="1"/>
            <p:nvPr/>
          </p:nvSpPr>
          <p:spPr>
            <a:xfrm>
              <a:off x="1851465" y="2848788"/>
              <a:ext cx="4523209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寫作特色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9FDA5C8-96BB-43FC-8A46-8C9734F0C33A}"/>
                </a:ext>
              </a:extLst>
            </p:cNvPr>
            <p:cNvSpPr/>
            <p:nvPr/>
          </p:nvSpPr>
          <p:spPr>
            <a:xfrm>
              <a:off x="1234188" y="2928347"/>
              <a:ext cx="463865" cy="428540"/>
            </a:xfrm>
            <a:prstGeom prst="rect">
              <a:avLst/>
            </a:prstGeom>
            <a:solidFill>
              <a:srgbClr val="CDDDD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5BBB094-4FEF-4240-93BC-43A8F03D4E69}"/>
                </a:ext>
              </a:extLst>
            </p:cNvPr>
            <p:cNvSpPr/>
            <p:nvPr/>
          </p:nvSpPr>
          <p:spPr>
            <a:xfrm>
              <a:off x="1234188" y="2999742"/>
              <a:ext cx="463865" cy="282868"/>
            </a:xfrm>
            <a:prstGeom prst="rect">
              <a:avLst/>
            </a:prstGeom>
            <a:solidFill>
              <a:srgbClr val="CDDDD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7CE483A-A36C-4728-A5B7-DF1911ACBF96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5628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9C4936-7033-410D-99B1-92A16A7F4759}"/>
              </a:ext>
            </a:extLst>
          </p:cNvPr>
          <p:cNvSpPr/>
          <p:nvPr/>
        </p:nvSpPr>
        <p:spPr>
          <a:xfrm>
            <a:off x="0" y="285430"/>
            <a:ext cx="1465944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3F3B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D3C4131-3CA3-4E7F-95FB-A02299681393}"/>
              </a:ext>
            </a:extLst>
          </p:cNvPr>
          <p:cNvSpPr txBox="1"/>
          <p:nvPr/>
        </p:nvSpPr>
        <p:spPr>
          <a:xfrm>
            <a:off x="297518" y="332708"/>
            <a:ext cx="11176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86C150E-C340-462F-B93C-530858A9CD3C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23C4CC3-EC48-4DA8-A0FF-4D4B012BFC4A}"/>
              </a:ext>
            </a:extLst>
          </p:cNvPr>
          <p:cNvSpPr txBox="1"/>
          <p:nvPr/>
        </p:nvSpPr>
        <p:spPr>
          <a:xfrm>
            <a:off x="7991718" y="18823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提問</a:t>
            </a:r>
          </a:p>
        </p:txBody>
      </p:sp>
      <p:sp>
        <p:nvSpPr>
          <p:cNvPr id="15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0BAD79A3-5503-4262-A95C-B076417274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6">
            <a:extLst>
              <a:ext uri="{FF2B5EF4-FFF2-40B4-BE49-F238E27FC236}">
                <a16:creationId xmlns:a16="http://schemas.microsoft.com/office/drawing/2014/main" id="{73B8F0C3-5D18-425D-A55A-8AB75A3A81B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25">
            <a:extLst>
              <a:ext uri="{FF2B5EF4-FFF2-40B4-BE49-F238E27FC236}">
                <a16:creationId xmlns:a16="http://schemas.microsoft.com/office/drawing/2014/main" id="{08703346-920E-46C4-ADDE-7D2ECDBB115D}"/>
              </a:ext>
            </a:extLst>
          </p:cNvPr>
          <p:cNvSpPr/>
          <p:nvPr/>
        </p:nvSpPr>
        <p:spPr>
          <a:xfrm>
            <a:off x="2142231" y="1330779"/>
            <a:ext cx="4753866" cy="1240971"/>
          </a:xfrm>
          <a:custGeom>
            <a:avLst/>
            <a:gdLst>
              <a:gd name="connsiteX0" fmla="*/ 0 w 4753866"/>
              <a:gd name="connsiteY0" fmla="*/ 109751 h 1240971"/>
              <a:gd name="connsiteX1" fmla="*/ 109751 w 4753866"/>
              <a:gd name="connsiteY1" fmla="*/ 0 h 1240971"/>
              <a:gd name="connsiteX2" fmla="*/ 721890 w 4753866"/>
              <a:gd name="connsiteY2" fmla="*/ 0 h 1240971"/>
              <a:gd name="connsiteX3" fmla="*/ 1334029 w 4753866"/>
              <a:gd name="connsiteY3" fmla="*/ 0 h 1240971"/>
              <a:gd name="connsiteX4" fmla="*/ 1991512 w 4753866"/>
              <a:gd name="connsiteY4" fmla="*/ 0 h 1240971"/>
              <a:gd name="connsiteX5" fmla="*/ 2558308 w 4753866"/>
              <a:gd name="connsiteY5" fmla="*/ 0 h 1240971"/>
              <a:gd name="connsiteX6" fmla="*/ 3125103 w 4753866"/>
              <a:gd name="connsiteY6" fmla="*/ 0 h 1240971"/>
              <a:gd name="connsiteX7" fmla="*/ 3601211 w 4753866"/>
              <a:gd name="connsiteY7" fmla="*/ 0 h 1240971"/>
              <a:gd name="connsiteX8" fmla="*/ 4122663 w 4753866"/>
              <a:gd name="connsiteY8" fmla="*/ 0 h 1240971"/>
              <a:gd name="connsiteX9" fmla="*/ 4644115 w 4753866"/>
              <a:gd name="connsiteY9" fmla="*/ 0 h 1240971"/>
              <a:gd name="connsiteX10" fmla="*/ 4753866 w 4753866"/>
              <a:gd name="connsiteY10" fmla="*/ 109751 h 1240971"/>
              <a:gd name="connsiteX11" fmla="*/ 4753866 w 4753866"/>
              <a:gd name="connsiteY11" fmla="*/ 589841 h 1240971"/>
              <a:gd name="connsiteX12" fmla="*/ 4753866 w 4753866"/>
              <a:gd name="connsiteY12" fmla="*/ 1131220 h 1240971"/>
              <a:gd name="connsiteX13" fmla="*/ 4644115 w 4753866"/>
              <a:gd name="connsiteY13" fmla="*/ 1240971 h 1240971"/>
              <a:gd name="connsiteX14" fmla="*/ 3986632 w 4753866"/>
              <a:gd name="connsiteY14" fmla="*/ 1240971 h 1240971"/>
              <a:gd name="connsiteX15" fmla="*/ 3555868 w 4753866"/>
              <a:gd name="connsiteY15" fmla="*/ 1240971 h 1240971"/>
              <a:gd name="connsiteX16" fmla="*/ 3034416 w 4753866"/>
              <a:gd name="connsiteY16" fmla="*/ 1240971 h 1240971"/>
              <a:gd name="connsiteX17" fmla="*/ 2422277 w 4753866"/>
              <a:gd name="connsiteY17" fmla="*/ 1240971 h 1240971"/>
              <a:gd name="connsiteX18" fmla="*/ 1991512 w 4753866"/>
              <a:gd name="connsiteY18" fmla="*/ 1240971 h 1240971"/>
              <a:gd name="connsiteX19" fmla="*/ 1424717 w 4753866"/>
              <a:gd name="connsiteY19" fmla="*/ 1240971 h 1240971"/>
              <a:gd name="connsiteX20" fmla="*/ 812577 w 4753866"/>
              <a:gd name="connsiteY20" fmla="*/ 1240971 h 1240971"/>
              <a:gd name="connsiteX21" fmla="*/ 109751 w 4753866"/>
              <a:gd name="connsiteY21" fmla="*/ 1240971 h 1240971"/>
              <a:gd name="connsiteX22" fmla="*/ 0 w 4753866"/>
              <a:gd name="connsiteY22" fmla="*/ 1131220 h 1240971"/>
              <a:gd name="connsiteX23" fmla="*/ 0 w 4753866"/>
              <a:gd name="connsiteY23" fmla="*/ 600056 h 1240971"/>
              <a:gd name="connsiteX24" fmla="*/ 0 w 4753866"/>
              <a:gd name="connsiteY24" fmla="*/ 109751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53866" h="1240971" fill="none" extrusionOk="0">
                <a:moveTo>
                  <a:pt x="0" y="109751"/>
                </a:moveTo>
                <a:cubicBezTo>
                  <a:pt x="5220" y="32137"/>
                  <a:pt x="54231" y="-611"/>
                  <a:pt x="109751" y="0"/>
                </a:cubicBezTo>
                <a:cubicBezTo>
                  <a:pt x="351210" y="-19583"/>
                  <a:pt x="462192" y="8748"/>
                  <a:pt x="721890" y="0"/>
                </a:cubicBezTo>
                <a:cubicBezTo>
                  <a:pt x="981588" y="-8748"/>
                  <a:pt x="1033554" y="680"/>
                  <a:pt x="1334029" y="0"/>
                </a:cubicBezTo>
                <a:cubicBezTo>
                  <a:pt x="1634504" y="-680"/>
                  <a:pt x="1710231" y="75886"/>
                  <a:pt x="1991512" y="0"/>
                </a:cubicBezTo>
                <a:cubicBezTo>
                  <a:pt x="2272793" y="-75886"/>
                  <a:pt x="2422969" y="17213"/>
                  <a:pt x="2558308" y="0"/>
                </a:cubicBezTo>
                <a:cubicBezTo>
                  <a:pt x="2693647" y="-17213"/>
                  <a:pt x="3002037" y="6742"/>
                  <a:pt x="3125103" y="0"/>
                </a:cubicBezTo>
                <a:cubicBezTo>
                  <a:pt x="3248170" y="-6742"/>
                  <a:pt x="3455916" y="30538"/>
                  <a:pt x="3601211" y="0"/>
                </a:cubicBezTo>
                <a:cubicBezTo>
                  <a:pt x="3746506" y="-30538"/>
                  <a:pt x="3923266" y="58588"/>
                  <a:pt x="4122663" y="0"/>
                </a:cubicBezTo>
                <a:cubicBezTo>
                  <a:pt x="4322060" y="-58588"/>
                  <a:pt x="4466797" y="50683"/>
                  <a:pt x="4644115" y="0"/>
                </a:cubicBezTo>
                <a:cubicBezTo>
                  <a:pt x="4696009" y="-13436"/>
                  <a:pt x="4755331" y="43278"/>
                  <a:pt x="4753866" y="109751"/>
                </a:cubicBezTo>
                <a:cubicBezTo>
                  <a:pt x="4775495" y="219540"/>
                  <a:pt x="4719106" y="373974"/>
                  <a:pt x="4753866" y="589841"/>
                </a:cubicBezTo>
                <a:cubicBezTo>
                  <a:pt x="4788626" y="805708"/>
                  <a:pt x="4747714" y="1006277"/>
                  <a:pt x="4753866" y="1131220"/>
                </a:cubicBezTo>
                <a:cubicBezTo>
                  <a:pt x="4743125" y="1182824"/>
                  <a:pt x="4694290" y="1251139"/>
                  <a:pt x="4644115" y="1240971"/>
                </a:cubicBezTo>
                <a:cubicBezTo>
                  <a:pt x="4339096" y="1310584"/>
                  <a:pt x="4273691" y="1165036"/>
                  <a:pt x="3986632" y="1240971"/>
                </a:cubicBezTo>
                <a:cubicBezTo>
                  <a:pt x="3699573" y="1316906"/>
                  <a:pt x="3739084" y="1212091"/>
                  <a:pt x="3555868" y="1240971"/>
                </a:cubicBezTo>
                <a:cubicBezTo>
                  <a:pt x="3372652" y="1269851"/>
                  <a:pt x="3232618" y="1222662"/>
                  <a:pt x="3034416" y="1240971"/>
                </a:cubicBezTo>
                <a:cubicBezTo>
                  <a:pt x="2836214" y="1259280"/>
                  <a:pt x="2591887" y="1180449"/>
                  <a:pt x="2422277" y="1240971"/>
                </a:cubicBezTo>
                <a:cubicBezTo>
                  <a:pt x="2252667" y="1301493"/>
                  <a:pt x="2143799" y="1232253"/>
                  <a:pt x="1991512" y="1240971"/>
                </a:cubicBezTo>
                <a:cubicBezTo>
                  <a:pt x="1839225" y="1249689"/>
                  <a:pt x="1650732" y="1224235"/>
                  <a:pt x="1424717" y="1240971"/>
                </a:cubicBezTo>
                <a:cubicBezTo>
                  <a:pt x="1198703" y="1257707"/>
                  <a:pt x="1117162" y="1181355"/>
                  <a:pt x="812577" y="1240971"/>
                </a:cubicBezTo>
                <a:cubicBezTo>
                  <a:pt x="507992" y="1300587"/>
                  <a:pt x="316491" y="1212487"/>
                  <a:pt x="109751" y="1240971"/>
                </a:cubicBezTo>
                <a:cubicBezTo>
                  <a:pt x="40422" y="1239070"/>
                  <a:pt x="15056" y="1200131"/>
                  <a:pt x="0" y="1131220"/>
                </a:cubicBezTo>
                <a:cubicBezTo>
                  <a:pt x="-63353" y="871095"/>
                  <a:pt x="10123" y="819485"/>
                  <a:pt x="0" y="600056"/>
                </a:cubicBezTo>
                <a:cubicBezTo>
                  <a:pt x="-10123" y="380627"/>
                  <a:pt x="3559" y="210986"/>
                  <a:pt x="0" y="109751"/>
                </a:cubicBezTo>
                <a:close/>
              </a:path>
              <a:path w="4753866" h="1240971" stroke="0" extrusionOk="0">
                <a:moveTo>
                  <a:pt x="0" y="109751"/>
                </a:moveTo>
                <a:cubicBezTo>
                  <a:pt x="-4304" y="52180"/>
                  <a:pt x="51103" y="-1031"/>
                  <a:pt x="109751" y="0"/>
                </a:cubicBezTo>
                <a:cubicBezTo>
                  <a:pt x="312301" y="-34938"/>
                  <a:pt x="345515" y="49854"/>
                  <a:pt x="540516" y="0"/>
                </a:cubicBezTo>
                <a:cubicBezTo>
                  <a:pt x="735518" y="-49854"/>
                  <a:pt x="939453" y="34725"/>
                  <a:pt x="1107311" y="0"/>
                </a:cubicBezTo>
                <a:cubicBezTo>
                  <a:pt x="1275170" y="-34725"/>
                  <a:pt x="1571630" y="56558"/>
                  <a:pt x="1764794" y="0"/>
                </a:cubicBezTo>
                <a:cubicBezTo>
                  <a:pt x="1957958" y="-56558"/>
                  <a:pt x="2174770" y="69017"/>
                  <a:pt x="2376933" y="0"/>
                </a:cubicBezTo>
                <a:cubicBezTo>
                  <a:pt x="2579096" y="-69017"/>
                  <a:pt x="2664068" y="71"/>
                  <a:pt x="2853041" y="0"/>
                </a:cubicBezTo>
                <a:cubicBezTo>
                  <a:pt x="3042014" y="-71"/>
                  <a:pt x="3185122" y="68632"/>
                  <a:pt x="3510524" y="0"/>
                </a:cubicBezTo>
                <a:cubicBezTo>
                  <a:pt x="3835926" y="-68632"/>
                  <a:pt x="3965505" y="62961"/>
                  <a:pt x="4122663" y="0"/>
                </a:cubicBezTo>
                <a:cubicBezTo>
                  <a:pt x="4279821" y="-62961"/>
                  <a:pt x="4495403" y="58699"/>
                  <a:pt x="4644115" y="0"/>
                </a:cubicBezTo>
                <a:cubicBezTo>
                  <a:pt x="4709254" y="-1707"/>
                  <a:pt x="4752719" y="51644"/>
                  <a:pt x="4753866" y="109751"/>
                </a:cubicBezTo>
                <a:cubicBezTo>
                  <a:pt x="4767843" y="276223"/>
                  <a:pt x="4751242" y="476836"/>
                  <a:pt x="4753866" y="640915"/>
                </a:cubicBezTo>
                <a:cubicBezTo>
                  <a:pt x="4756490" y="804994"/>
                  <a:pt x="4750144" y="930693"/>
                  <a:pt x="4753866" y="1131220"/>
                </a:cubicBezTo>
                <a:cubicBezTo>
                  <a:pt x="4743258" y="1178782"/>
                  <a:pt x="4700689" y="1241835"/>
                  <a:pt x="4644115" y="1240971"/>
                </a:cubicBezTo>
                <a:cubicBezTo>
                  <a:pt x="4472801" y="1243184"/>
                  <a:pt x="4316524" y="1211635"/>
                  <a:pt x="4213350" y="1240971"/>
                </a:cubicBezTo>
                <a:cubicBezTo>
                  <a:pt x="4110176" y="1270307"/>
                  <a:pt x="3715347" y="1179921"/>
                  <a:pt x="3555868" y="1240971"/>
                </a:cubicBezTo>
                <a:cubicBezTo>
                  <a:pt x="3396389" y="1302021"/>
                  <a:pt x="3247321" y="1213424"/>
                  <a:pt x="3125103" y="1240971"/>
                </a:cubicBezTo>
                <a:cubicBezTo>
                  <a:pt x="3002886" y="1268518"/>
                  <a:pt x="2696976" y="1211728"/>
                  <a:pt x="2558308" y="1240971"/>
                </a:cubicBezTo>
                <a:cubicBezTo>
                  <a:pt x="2419641" y="1270214"/>
                  <a:pt x="2277758" y="1213418"/>
                  <a:pt x="2036856" y="1240971"/>
                </a:cubicBezTo>
                <a:cubicBezTo>
                  <a:pt x="1795954" y="1268524"/>
                  <a:pt x="1691941" y="1221728"/>
                  <a:pt x="1379373" y="1240971"/>
                </a:cubicBezTo>
                <a:cubicBezTo>
                  <a:pt x="1066805" y="1260214"/>
                  <a:pt x="1078219" y="1192350"/>
                  <a:pt x="948608" y="1240971"/>
                </a:cubicBezTo>
                <a:cubicBezTo>
                  <a:pt x="818998" y="1289592"/>
                  <a:pt x="476116" y="1235063"/>
                  <a:pt x="109751" y="1240971"/>
                </a:cubicBezTo>
                <a:cubicBezTo>
                  <a:pt x="35174" y="1248833"/>
                  <a:pt x="5533" y="1193130"/>
                  <a:pt x="0" y="1131220"/>
                </a:cubicBezTo>
                <a:cubicBezTo>
                  <a:pt x="-36468" y="954799"/>
                  <a:pt x="24219" y="858634"/>
                  <a:pt x="0" y="610271"/>
                </a:cubicBezTo>
                <a:cubicBezTo>
                  <a:pt x="-24219" y="361908"/>
                  <a:pt x="18810" y="287149"/>
                  <a:pt x="0" y="109751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:ask="http://schemas.microsoft.com/office/drawing/2018/sketchyshapes" xmlns="" sd="1840387868">
                  <a:prstGeom prst="roundRect">
                    <a:avLst>
                      <a:gd name="adj" fmla="val 884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solidFill>
                <a:srgbClr val="7E5132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5315A323-98CF-420D-849B-ECEB20A3EA2C}"/>
              </a:ext>
            </a:extLst>
          </p:cNvPr>
          <p:cNvSpPr/>
          <p:nvPr/>
        </p:nvSpPr>
        <p:spPr>
          <a:xfrm>
            <a:off x="2142232" y="2945833"/>
            <a:ext cx="3020055" cy="978363"/>
          </a:xfrm>
          <a:prstGeom prst="roundRect">
            <a:avLst>
              <a:gd name="adj" fmla="val 5153"/>
            </a:avLst>
          </a:prstGeom>
          <a:solidFill>
            <a:srgbClr val="FDF1E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64ADA40-6A65-4760-BA09-758AAF5B0B37}"/>
              </a:ext>
            </a:extLst>
          </p:cNvPr>
          <p:cNvSpPr/>
          <p:nvPr/>
        </p:nvSpPr>
        <p:spPr>
          <a:xfrm>
            <a:off x="2142231" y="2965655"/>
            <a:ext cx="3020056" cy="9387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曲調名</a:t>
            </a:r>
          </a:p>
          <a:p>
            <a:pPr algn="ctr">
              <a:lnSpc>
                <a:spcPts val="3300"/>
              </a:lnSpc>
            </a:pPr>
            <a:r>
              <a:rPr lang="zh-TW" altLang="en-US" sz="2800" spc="-80" dirty="0">
                <a:solidFill>
                  <a:srgbClr val="7E51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大德為元成宗年號</a:t>
            </a:r>
          </a:p>
        </p:txBody>
      </p:sp>
      <p:sp>
        <p:nvSpPr>
          <p:cNvPr id="13" name="矩形: 圓角 38">
            <a:extLst>
              <a:ext uri="{FF2B5EF4-FFF2-40B4-BE49-F238E27FC236}">
                <a16:creationId xmlns:a16="http://schemas.microsoft.com/office/drawing/2014/main" id="{ADAFC02C-D11A-4218-B0AC-E74F24BA3C46}"/>
              </a:ext>
            </a:extLst>
          </p:cNvPr>
          <p:cNvSpPr/>
          <p:nvPr/>
        </p:nvSpPr>
        <p:spPr>
          <a:xfrm>
            <a:off x="2966288" y="2334734"/>
            <a:ext cx="2196000" cy="54000"/>
          </a:xfrm>
          <a:prstGeom prst="roundRect">
            <a:avLst>
              <a:gd name="adj" fmla="val 50000"/>
            </a:avLst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C4618ED4-2148-489F-81C2-407B2C867139}"/>
              </a:ext>
            </a:extLst>
          </p:cNvPr>
          <p:cNvCxnSpPr/>
          <p:nvPr/>
        </p:nvCxnSpPr>
        <p:spPr>
          <a:xfrm>
            <a:off x="4064288" y="2334734"/>
            <a:ext cx="0" cy="540000"/>
          </a:xfrm>
          <a:prstGeom prst="straightConnector1">
            <a:avLst/>
          </a:prstGeom>
          <a:ln w="57150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1509FB7-9D2B-4E50-AF27-78944C9DB8C4}"/>
              </a:ext>
            </a:extLst>
          </p:cNvPr>
          <p:cNvSpPr/>
          <p:nvPr/>
        </p:nvSpPr>
        <p:spPr>
          <a:xfrm>
            <a:off x="5351287" y="2945833"/>
            <a:ext cx="1544810" cy="978363"/>
          </a:xfrm>
          <a:prstGeom prst="roundRect">
            <a:avLst>
              <a:gd name="adj" fmla="val 5153"/>
            </a:avLst>
          </a:prstGeom>
          <a:solidFill>
            <a:srgbClr val="FDF1E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96721B6-C6DF-49EB-B177-CA5888984C98}"/>
              </a:ext>
            </a:extLst>
          </p:cNvPr>
          <p:cNvSpPr/>
          <p:nvPr/>
        </p:nvSpPr>
        <p:spPr>
          <a:xfrm>
            <a:off x="5381221" y="3171125"/>
            <a:ext cx="148494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題目名</a:t>
            </a:r>
          </a:p>
        </p:txBody>
      </p:sp>
      <p:sp>
        <p:nvSpPr>
          <p:cNvPr id="20" name="矩形: 圓角 38">
            <a:extLst>
              <a:ext uri="{FF2B5EF4-FFF2-40B4-BE49-F238E27FC236}">
                <a16:creationId xmlns:a16="http://schemas.microsoft.com/office/drawing/2014/main" id="{FC843A5D-AF75-4532-806B-EDC20FA8FE11}"/>
              </a:ext>
            </a:extLst>
          </p:cNvPr>
          <p:cNvSpPr/>
          <p:nvPr/>
        </p:nvSpPr>
        <p:spPr>
          <a:xfrm>
            <a:off x="5351287" y="2334734"/>
            <a:ext cx="720000" cy="54000"/>
          </a:xfrm>
          <a:prstGeom prst="roundRect">
            <a:avLst>
              <a:gd name="adj" fmla="val 50000"/>
            </a:avLst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48379A61-DCD1-4199-BDFB-472625B11A86}"/>
              </a:ext>
            </a:extLst>
          </p:cNvPr>
          <p:cNvCxnSpPr/>
          <p:nvPr/>
        </p:nvCxnSpPr>
        <p:spPr>
          <a:xfrm>
            <a:off x="5711287" y="2334734"/>
            <a:ext cx="0" cy="540000"/>
          </a:xfrm>
          <a:prstGeom prst="straightConnector1">
            <a:avLst/>
          </a:prstGeom>
          <a:ln w="57150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6">
            <a:extLst>
              <a:ext uri="{FF2B5EF4-FFF2-40B4-BE49-F238E27FC236}">
                <a16:creationId xmlns:a16="http://schemas.microsoft.com/office/drawing/2014/main" id="{6DE98EF9-7050-4BB5-9209-6FEFFD96FE7F}"/>
              </a:ext>
            </a:extLst>
          </p:cNvPr>
          <p:cNvSpPr txBox="1"/>
          <p:nvPr/>
        </p:nvSpPr>
        <p:spPr>
          <a:xfrm>
            <a:off x="2966288" y="1438404"/>
            <a:ext cx="3298440" cy="92333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54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大德歌 </a:t>
            </a:r>
            <a:r>
              <a:rPr lang="zh-TW" altLang="en-US" sz="36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秋</a:t>
            </a:r>
            <a:endParaRPr lang="zh-TW" altLang="en-US" sz="54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1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9C4936-7033-410D-99B1-92A16A7F4759}"/>
              </a:ext>
            </a:extLst>
          </p:cNvPr>
          <p:cNvSpPr/>
          <p:nvPr/>
        </p:nvSpPr>
        <p:spPr>
          <a:xfrm>
            <a:off x="0" y="285430"/>
            <a:ext cx="1465944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3F3B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D3C4131-3CA3-4E7F-95FB-A02299681393}"/>
              </a:ext>
            </a:extLst>
          </p:cNvPr>
          <p:cNvSpPr txBox="1"/>
          <p:nvPr/>
        </p:nvSpPr>
        <p:spPr>
          <a:xfrm>
            <a:off x="297518" y="332708"/>
            <a:ext cx="11176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86C150E-C340-462F-B93C-530858A9CD3C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5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BAD79A3-5503-4262-A95C-B076417274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3B8F0C3-5D18-425D-A55A-8AB75A3A81B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E94C302-2D32-45E2-BE5A-7ACD05E555E8}"/>
              </a:ext>
            </a:extLst>
          </p:cNvPr>
          <p:cNvSpPr/>
          <p:nvPr/>
        </p:nvSpPr>
        <p:spPr>
          <a:xfrm>
            <a:off x="339209" y="1021134"/>
            <a:ext cx="7988362" cy="1304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本曲選自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全元散曲 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關漢卿創作的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大德歌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共有十首。</a:t>
            </a:r>
          </a:p>
        </p:txBody>
      </p:sp>
      <p:sp>
        <p:nvSpPr>
          <p:cNvPr id="24" name="矩形: 圓角 23">
            <a:hlinkClick r:id="rId5" action="ppaction://hlinksldjump"/>
            <a:extLst>
              <a:ext uri="{FF2B5EF4-FFF2-40B4-BE49-F238E27FC236}">
                <a16:creationId xmlns:a16="http://schemas.microsoft.com/office/drawing/2014/main" id="{CC2D126E-B673-46B4-8B08-458080D94C47}"/>
              </a:ext>
            </a:extLst>
          </p:cNvPr>
          <p:cNvSpPr/>
          <p:nvPr/>
        </p:nvSpPr>
        <p:spPr>
          <a:xfrm>
            <a:off x="2596243" y="1106391"/>
            <a:ext cx="1620349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71A2F7A9-21D2-4F14-84F4-9250F09EC5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116708" y="1236202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1C6CA01-483A-4315-BB56-DE503FD8CBCA}"/>
              </a:ext>
            </a:extLst>
          </p:cNvPr>
          <p:cNvSpPr txBox="1"/>
          <p:nvPr/>
        </p:nvSpPr>
        <p:spPr>
          <a:xfrm>
            <a:off x="339208" y="406285"/>
            <a:ext cx="3039531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全元散曲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D5490B-4B2E-4C01-9CF7-F63614A6F4E1}"/>
              </a:ext>
            </a:extLst>
          </p:cNvPr>
          <p:cNvSpPr/>
          <p:nvPr/>
        </p:nvSpPr>
        <p:spPr>
          <a:xfrm>
            <a:off x="345668" y="1031746"/>
            <a:ext cx="8130676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分上下兩冊，收錄元代散曲的重要書籍。</a:t>
            </a:r>
          </a:p>
        </p:txBody>
      </p:sp>
      <p:sp>
        <p:nvSpPr>
          <p:cNvPr id="5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A9341F75-261A-4AC9-96AE-F438337C6C44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extLst>
              <a:ext uri="{FF2B5EF4-FFF2-40B4-BE49-F238E27FC236}">
                <a16:creationId xmlns:a16="http://schemas.microsoft.com/office/drawing/2014/main" id="{F2DEC34A-531C-4B54-9524-2726D8B68DD9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C732288-873C-492B-80A0-C4352A2D8C1C}"/>
              </a:ext>
            </a:extLst>
          </p:cNvPr>
          <p:cNvGrpSpPr/>
          <p:nvPr/>
        </p:nvGrpSpPr>
        <p:grpSpPr>
          <a:xfrm>
            <a:off x="599607" y="2649107"/>
            <a:ext cx="8148759" cy="553998"/>
            <a:chOff x="569059" y="1711808"/>
            <a:chExt cx="8148759" cy="553998"/>
          </a:xfrm>
        </p:grpSpPr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2262F5E8-F957-44DC-AB72-D0027E26DC99}"/>
                </a:ext>
              </a:extLst>
            </p:cNvPr>
            <p:cNvCxnSpPr>
              <a:cxnSpLocks/>
            </p:cNvCxnSpPr>
            <p:nvPr/>
          </p:nvCxnSpPr>
          <p:spPr>
            <a:xfrm>
              <a:off x="1606378" y="1991041"/>
              <a:ext cx="5387891" cy="0"/>
            </a:xfrm>
            <a:prstGeom prst="straightConnector1">
              <a:avLst/>
            </a:prstGeom>
            <a:ln w="38100">
              <a:solidFill>
                <a:srgbClr val="95847F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5B7316B-8BB8-4EF5-B7AA-A3B76AA109B6}"/>
                </a:ext>
              </a:extLst>
            </p:cNvPr>
            <p:cNvSpPr txBox="1"/>
            <p:nvPr/>
          </p:nvSpPr>
          <p:spPr>
            <a:xfrm>
              <a:off x="569059" y="1711808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金代</a:t>
              </a:r>
              <a:endParaRPr lang="en-US" altLang="zh-TW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080BA9FF-C632-423F-BDB8-87D03BB7F2AC}"/>
                </a:ext>
              </a:extLst>
            </p:cNvPr>
            <p:cNvSpPr txBox="1"/>
            <p:nvPr/>
          </p:nvSpPr>
          <p:spPr>
            <a:xfrm>
              <a:off x="6994269" y="1711808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元末明初</a:t>
              </a:r>
              <a:endParaRPr lang="en-US" altLang="zh-TW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F726887-2A5C-4F93-A2CE-BA626CC80935}"/>
              </a:ext>
            </a:extLst>
          </p:cNvPr>
          <p:cNvSpPr/>
          <p:nvPr/>
        </p:nvSpPr>
        <p:spPr>
          <a:xfrm>
            <a:off x="2180623" y="1784099"/>
            <a:ext cx="4460765" cy="1015662"/>
          </a:xfrm>
          <a:prstGeom prst="roundRect">
            <a:avLst>
              <a:gd name="adj" fmla="val 10772"/>
            </a:avLst>
          </a:prstGeom>
          <a:solidFill>
            <a:srgbClr val="F5F2EC"/>
          </a:solidFill>
          <a:ln w="19050">
            <a:solidFill>
              <a:srgbClr val="95847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43A1182-F003-4622-A92C-EFE1FD762F47}"/>
              </a:ext>
            </a:extLst>
          </p:cNvPr>
          <p:cNvSpPr txBox="1"/>
          <p:nvPr/>
        </p:nvSpPr>
        <p:spPr>
          <a:xfrm>
            <a:off x="3144452" y="1784099"/>
            <a:ext cx="2959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213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位散曲作家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其他無名氏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8F193073-B4B0-495C-897E-2ADDC61CB821}"/>
              </a:ext>
            </a:extLst>
          </p:cNvPr>
          <p:cNvCxnSpPr>
            <a:cxnSpLocks/>
          </p:cNvCxnSpPr>
          <p:nvPr/>
        </p:nvCxnSpPr>
        <p:spPr>
          <a:xfrm>
            <a:off x="3144452" y="1784097"/>
            <a:ext cx="0" cy="1015664"/>
          </a:xfrm>
          <a:prstGeom prst="line">
            <a:avLst/>
          </a:prstGeom>
          <a:ln w="19050">
            <a:solidFill>
              <a:srgbClr val="95847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EC29878-B22F-4163-9E44-2F8AA9715363}"/>
              </a:ext>
            </a:extLst>
          </p:cNvPr>
          <p:cNvSpPr txBox="1"/>
          <p:nvPr/>
        </p:nvSpPr>
        <p:spPr>
          <a:xfrm>
            <a:off x="2146901" y="199954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110C26CD-08CF-44AB-9992-F51CC61CD352}"/>
              </a:ext>
            </a:extLst>
          </p:cNvPr>
          <p:cNvSpPr/>
          <p:nvPr/>
        </p:nvSpPr>
        <p:spPr>
          <a:xfrm>
            <a:off x="2180623" y="3076332"/>
            <a:ext cx="4460783" cy="1477328"/>
          </a:xfrm>
          <a:prstGeom prst="roundRect">
            <a:avLst>
              <a:gd name="adj" fmla="val 7088"/>
            </a:avLst>
          </a:prstGeom>
          <a:solidFill>
            <a:srgbClr val="F5F2EC"/>
          </a:solidFill>
          <a:ln w="19050">
            <a:solidFill>
              <a:srgbClr val="95847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5CA368A-201D-4B24-A745-69C34B50AD19}"/>
              </a:ext>
            </a:extLst>
          </p:cNvPr>
          <p:cNvSpPr txBox="1"/>
          <p:nvPr/>
        </p:nvSpPr>
        <p:spPr>
          <a:xfrm>
            <a:off x="3144452" y="3076332"/>
            <a:ext cx="34228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小令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3853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首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套數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457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套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元散曲的殘句斷語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6A08B1F-C4BE-4C7B-B33F-59DC3EFDBC4F}"/>
              </a:ext>
            </a:extLst>
          </p:cNvPr>
          <p:cNvCxnSpPr>
            <a:cxnSpLocks/>
          </p:cNvCxnSpPr>
          <p:nvPr/>
        </p:nvCxnSpPr>
        <p:spPr>
          <a:xfrm flipH="1">
            <a:off x="3144452" y="3076330"/>
            <a:ext cx="1" cy="1477328"/>
          </a:xfrm>
          <a:prstGeom prst="line">
            <a:avLst/>
          </a:prstGeom>
          <a:ln w="19050">
            <a:solidFill>
              <a:srgbClr val="95847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16AB281-3A41-462B-B680-3B2C770A2C6D}"/>
              </a:ext>
            </a:extLst>
          </p:cNvPr>
          <p:cNvSpPr txBox="1"/>
          <p:nvPr/>
        </p:nvSpPr>
        <p:spPr>
          <a:xfrm>
            <a:off x="2146901" y="35450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</a:p>
        </p:txBody>
      </p:sp>
    </p:spTree>
    <p:extLst>
      <p:ext uri="{BB962C8B-B14F-4D97-AF65-F5344CB8AC3E}">
        <p14:creationId xmlns:p14="http://schemas.microsoft.com/office/powerpoint/2010/main" val="24058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號: 向右 5">
            <a:extLst>
              <a:ext uri="{FF2B5EF4-FFF2-40B4-BE49-F238E27FC236}">
                <a16:creationId xmlns:a16="http://schemas.microsoft.com/office/drawing/2014/main" id="{7156C606-93CF-47B8-BAB7-0047AC7752B5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A8F1C4F3-2DB8-4DEA-A99C-DCC8BFBB40E4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930864B-A00F-4AD4-8E13-F3CC971D07D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5BDCAE8-F7A5-4BB7-A19D-72D8E0D196B4}"/>
              </a:ext>
            </a:extLst>
          </p:cNvPr>
          <p:cNvSpPr txBox="1"/>
          <p:nvPr/>
        </p:nvSpPr>
        <p:spPr>
          <a:xfrm>
            <a:off x="339208" y="406285"/>
            <a:ext cx="584387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全元散曲</a:t>
            </a:r>
            <a:r>
              <a:rPr lang="en-US" altLang="zh-TW" sz="3200" b="1" spc="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04A5C7F-35EC-43B8-BEDE-2F118F79E95A}"/>
              </a:ext>
            </a:extLst>
          </p:cNvPr>
          <p:cNvSpPr/>
          <p:nvPr/>
        </p:nvSpPr>
        <p:spPr>
          <a:xfrm>
            <a:off x="345668" y="1031746"/>
            <a:ext cx="7130840" cy="185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作家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時代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收錄作品，各作家附小傳。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於作品的末尾註明最早見於哪一本書。且對各珍本的差異附有詳細的校勘。</a:t>
            </a:r>
          </a:p>
        </p:txBody>
      </p:sp>
    </p:spTree>
    <p:extLst>
      <p:ext uri="{BB962C8B-B14F-4D97-AF65-F5344CB8AC3E}">
        <p14:creationId xmlns:p14="http://schemas.microsoft.com/office/powerpoint/2010/main" val="5753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9C4936-7033-410D-99B1-92A16A7F4759}"/>
              </a:ext>
            </a:extLst>
          </p:cNvPr>
          <p:cNvSpPr/>
          <p:nvPr/>
        </p:nvSpPr>
        <p:spPr>
          <a:xfrm>
            <a:off x="0" y="285430"/>
            <a:ext cx="2296886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3F3B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D3C4131-3CA3-4E7F-95FB-A02299681393}"/>
              </a:ext>
            </a:extLst>
          </p:cNvPr>
          <p:cNvSpPr txBox="1"/>
          <p:nvPr/>
        </p:nvSpPr>
        <p:spPr>
          <a:xfrm>
            <a:off x="297518" y="332708"/>
            <a:ext cx="24946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86C150E-C340-462F-B93C-530858A9CD3C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5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BAD79A3-5503-4262-A95C-B076417274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3B8F0C3-5D18-425D-A55A-8AB75A3A81B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一張含有 盒子 的圖片&#10;&#10;自動產生的描述">
            <a:extLst>
              <a:ext uri="{FF2B5EF4-FFF2-40B4-BE49-F238E27FC236}">
                <a16:creationId xmlns:a16="http://schemas.microsoft.com/office/drawing/2014/main" id="{10C7C18A-3A0C-456E-8382-C08D6512E4F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95271"/>
            <a:ext cx="1298018" cy="3146711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1207C43D-B27B-4F9A-B535-7CD2FAA10104}"/>
              </a:ext>
            </a:extLst>
          </p:cNvPr>
          <p:cNvSpPr txBox="1"/>
          <p:nvPr/>
        </p:nvSpPr>
        <p:spPr>
          <a:xfrm>
            <a:off x="1088572" y="1992070"/>
            <a:ext cx="677108" cy="1950472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 德 歌</a:t>
            </a:r>
          </a:p>
        </p:txBody>
      </p:sp>
      <p:sp>
        <p:nvSpPr>
          <p:cNvPr id="14" name="左大括弧 13">
            <a:extLst>
              <a:ext uri="{FF2B5EF4-FFF2-40B4-BE49-F238E27FC236}">
                <a16:creationId xmlns:a16="http://schemas.microsoft.com/office/drawing/2014/main" id="{38A52561-3CE6-4206-877E-C027C0C996FE}"/>
              </a:ext>
            </a:extLst>
          </p:cNvPr>
          <p:cNvSpPr/>
          <p:nvPr/>
        </p:nvSpPr>
        <p:spPr>
          <a:xfrm>
            <a:off x="2212421" y="1698150"/>
            <a:ext cx="351166" cy="2536393"/>
          </a:xfrm>
          <a:prstGeom prst="leftBrace">
            <a:avLst>
              <a:gd name="adj1" fmla="val 0"/>
              <a:gd name="adj2" fmla="val 49306"/>
            </a:avLst>
          </a:prstGeom>
          <a:ln w="28575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891B8D5-FE21-445E-834A-B729536C60A5}"/>
              </a:ext>
            </a:extLst>
          </p:cNvPr>
          <p:cNvGrpSpPr/>
          <p:nvPr/>
        </p:nvGrpSpPr>
        <p:grpSpPr>
          <a:xfrm>
            <a:off x="2761864" y="1207899"/>
            <a:ext cx="5182617" cy="3523081"/>
            <a:chOff x="2720412" y="1207899"/>
            <a:chExt cx="5182617" cy="3523081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5EBD5D16-D4B9-4447-AC44-0AA0346FA409}"/>
                </a:ext>
              </a:extLst>
            </p:cNvPr>
            <p:cNvSpPr/>
            <p:nvPr/>
          </p:nvSpPr>
          <p:spPr>
            <a:xfrm>
              <a:off x="2720412" y="1207899"/>
              <a:ext cx="5182617" cy="987552"/>
            </a:xfrm>
            <a:prstGeom prst="roundRect">
              <a:avLst>
                <a:gd name="adj" fmla="val 6999"/>
              </a:avLst>
            </a:prstGeom>
            <a:solidFill>
              <a:srgbClr val="F5EFE7"/>
            </a:solidFill>
            <a:ln w="28575">
              <a:solidFill>
                <a:srgbClr val="D4C5B3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defTabSz="1333500">
                <a:spcBef>
                  <a:spcPct val="0"/>
                </a:spcBef>
              </a:pP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大德歌前四首為</a:t>
              </a:r>
              <a:r>
                <a:rPr lang="zh-TW" altLang="en-US" sz="2800" b="1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組曲</a:t>
              </a:r>
            </a:p>
            <a:p>
              <a:pPr defTabSz="1333500">
                <a:spcBef>
                  <a:spcPct val="0"/>
                </a:spcBef>
              </a:pP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述寫女子於四季對情人的</a:t>
              </a:r>
              <a:r>
                <a:rPr lang="zh-TW" altLang="en-US" sz="2800" b="1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相思</a:t>
              </a:r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3253F2F3-98A1-4969-A354-EEF6287250B5}"/>
                </a:ext>
              </a:extLst>
            </p:cNvPr>
            <p:cNvSpPr/>
            <p:nvPr/>
          </p:nvSpPr>
          <p:spPr>
            <a:xfrm>
              <a:off x="2720412" y="2312017"/>
              <a:ext cx="5182617" cy="599912"/>
            </a:xfrm>
            <a:prstGeom prst="roundRect">
              <a:avLst>
                <a:gd name="adj" fmla="val 6999"/>
              </a:avLst>
            </a:prstGeom>
            <a:solidFill>
              <a:srgbClr val="F5EFE7"/>
            </a:solidFill>
            <a:ln w="28575">
              <a:solidFill>
                <a:srgbClr val="D4C5B3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defTabSz="1333500">
                <a:spcBef>
                  <a:spcPct val="0"/>
                </a:spcBef>
              </a:pPr>
              <a:r>
                <a:rPr lang="en-US" altLang="zh-TW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〈</a:t>
              </a: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秋</a:t>
              </a:r>
              <a:r>
                <a:rPr lang="en-US" altLang="zh-TW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〉</a:t>
              </a: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為第三首</a:t>
              </a:r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811934E2-FFD5-4C53-B887-78B9E6F03E0F}"/>
                </a:ext>
              </a:extLst>
            </p:cNvPr>
            <p:cNvSpPr/>
            <p:nvPr/>
          </p:nvSpPr>
          <p:spPr>
            <a:xfrm>
              <a:off x="2720412" y="3028495"/>
              <a:ext cx="5182617" cy="599912"/>
            </a:xfrm>
            <a:prstGeom prst="roundRect">
              <a:avLst>
                <a:gd name="adj" fmla="val 6999"/>
              </a:avLst>
            </a:prstGeom>
            <a:solidFill>
              <a:srgbClr val="F5EFE7"/>
            </a:solidFill>
            <a:ln w="28575">
              <a:solidFill>
                <a:srgbClr val="D4C5B3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defTabSz="1333500">
                <a:spcBef>
                  <a:spcPct val="0"/>
                </a:spcBef>
              </a:pP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沿承傳統</a:t>
              </a:r>
              <a:r>
                <a:rPr lang="zh-TW" altLang="en-US" sz="2800" b="1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悲秋</a:t>
              </a: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</a:t>
              </a:r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788CCA6A-E4E3-4325-9B21-12FFDEEC0484}"/>
                </a:ext>
              </a:extLst>
            </p:cNvPr>
            <p:cNvSpPr/>
            <p:nvPr/>
          </p:nvSpPr>
          <p:spPr>
            <a:xfrm>
              <a:off x="2720412" y="3743428"/>
              <a:ext cx="5182617" cy="987552"/>
            </a:xfrm>
            <a:prstGeom prst="roundRect">
              <a:avLst>
                <a:gd name="adj" fmla="val 6999"/>
              </a:avLst>
            </a:prstGeom>
            <a:solidFill>
              <a:srgbClr val="F5EFE7"/>
            </a:solidFill>
            <a:ln w="28575">
              <a:solidFill>
                <a:srgbClr val="D4C5B3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defTabSz="1333500">
                <a:spcBef>
                  <a:spcPct val="0"/>
                </a:spcBef>
              </a:pP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藉風雨聲、蟲鳴聲</a:t>
              </a:r>
            </a:p>
            <a:p>
              <a:pPr defTabSz="1333500">
                <a:spcBef>
                  <a:spcPct val="0"/>
                </a:spcBef>
              </a:pP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述寫主角</a:t>
              </a:r>
              <a:r>
                <a:rPr lang="zh-TW" altLang="en-US" sz="2800" b="1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因愁緒失眠</a:t>
              </a: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的情境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2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9C4936-7033-410D-99B1-92A16A7F4759}"/>
              </a:ext>
            </a:extLst>
          </p:cNvPr>
          <p:cNvSpPr/>
          <p:nvPr/>
        </p:nvSpPr>
        <p:spPr>
          <a:xfrm>
            <a:off x="0" y="285430"/>
            <a:ext cx="2296886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3F3B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D3C4131-3CA3-4E7F-95FB-A02299681393}"/>
              </a:ext>
            </a:extLst>
          </p:cNvPr>
          <p:cNvSpPr txBox="1"/>
          <p:nvPr/>
        </p:nvSpPr>
        <p:spPr>
          <a:xfrm>
            <a:off x="297518" y="332708"/>
            <a:ext cx="24946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86C150E-C340-462F-B93C-530858A9CD3C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5" name="箭號: 向右 5">
            <a:extLst>
              <a:ext uri="{FF2B5EF4-FFF2-40B4-BE49-F238E27FC236}">
                <a16:creationId xmlns:a16="http://schemas.microsoft.com/office/drawing/2014/main" id="{0BAD79A3-5503-4262-A95C-B076417274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73B8F0C3-5D18-425D-A55A-8AB75A3A81B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DB83C31-4957-4985-80AC-98FD97B2B7EA}"/>
              </a:ext>
            </a:extLst>
          </p:cNvPr>
          <p:cNvSpPr/>
          <p:nvPr/>
        </p:nvSpPr>
        <p:spPr>
          <a:xfrm>
            <a:off x="339209" y="1021134"/>
            <a:ext cx="6818148" cy="185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以自然質樸的語言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描摹各種秋聲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在時間的推移中帶出聲音的細微變化，藉此烘托女子內心的愁苦。</a:t>
            </a:r>
          </a:p>
        </p:txBody>
      </p:sp>
    </p:spTree>
    <p:extLst>
      <p:ext uri="{BB962C8B-B14F-4D97-AF65-F5344CB8AC3E}">
        <p14:creationId xmlns:p14="http://schemas.microsoft.com/office/powerpoint/2010/main" val="26610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散曲與劇曲有何不同？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散曲只有曲文，劇曲除了曲文之外，尚有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科（動作）、白（獨白或對話）。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73166FB-A1B8-4C76-8502-2DCFD02973C6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9D0A640-32E2-4F63-9A1C-7BDFC7F75B0C}"/>
              </a:ext>
            </a:extLst>
          </p:cNvPr>
          <p:cNvSpPr txBox="1"/>
          <p:nvPr/>
        </p:nvSpPr>
        <p:spPr>
          <a:xfrm>
            <a:off x="1263094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CFA83F3-A619-4E9C-AFD9-AAB091EE22C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8344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94ED95FA-F919-45AD-A718-DDAAD95159F7}"/>
              </a:ext>
            </a:extLst>
          </p:cNvPr>
          <p:cNvSpPr/>
          <p:nvPr/>
        </p:nvSpPr>
        <p:spPr>
          <a:xfrm>
            <a:off x="6648994" y="3169920"/>
            <a:ext cx="2031774" cy="1297577"/>
          </a:xfrm>
          <a:prstGeom prst="roundRect">
            <a:avLst>
              <a:gd name="adj" fmla="val 8613"/>
            </a:avLst>
          </a:prstGeom>
          <a:solidFill>
            <a:srgbClr val="F5F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F41853F2-FB70-4465-91DF-E7C1C93C049F}"/>
              </a:ext>
            </a:extLst>
          </p:cNvPr>
          <p:cNvSpPr/>
          <p:nvPr/>
        </p:nvSpPr>
        <p:spPr>
          <a:xfrm>
            <a:off x="463232" y="1084217"/>
            <a:ext cx="8217536" cy="1704121"/>
          </a:xfrm>
          <a:prstGeom prst="roundRect">
            <a:avLst>
              <a:gd name="adj" fmla="val 11301"/>
            </a:avLst>
          </a:prstGeom>
          <a:solidFill>
            <a:srgbClr val="FBFAF7"/>
          </a:solidFill>
          <a:ln w="28575">
            <a:solidFill>
              <a:srgbClr val="F5F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B2594BD-FD32-49FE-ABFB-2AEFDF9F11D5}"/>
              </a:ext>
            </a:extLst>
          </p:cNvPr>
          <p:cNvSpPr/>
          <p:nvPr/>
        </p:nvSpPr>
        <p:spPr>
          <a:xfrm>
            <a:off x="491535" y="2922688"/>
            <a:ext cx="5878785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秋夜懷憂、春思萌發等，人們在季節中常觸動的心境，古代文人如何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透過景物來書寫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2A1749A-0A51-4BAF-9EF8-3F76ED73CE81}"/>
              </a:ext>
            </a:extLst>
          </p:cNvPr>
          <p:cNvSpPr txBox="1"/>
          <p:nvPr/>
        </p:nvSpPr>
        <p:spPr>
          <a:xfrm>
            <a:off x="351698" y="350350"/>
            <a:ext cx="206057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2CBB66-DB37-4B4C-B6CA-98F4A2571A1F}"/>
              </a:ext>
            </a:extLst>
          </p:cNvPr>
          <p:cNvSpPr/>
          <p:nvPr/>
        </p:nvSpPr>
        <p:spPr>
          <a:xfrm>
            <a:off x="1047750" y="1370808"/>
            <a:ext cx="704850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外在景物有時會與心境相契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你是否曾藉由它們來抒發內在感受？</a:t>
            </a: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83DD28E5-17B9-4705-B6FA-6990679C52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78" y="2996552"/>
            <a:ext cx="1436006" cy="1704121"/>
          </a:xfrm>
          <a:prstGeom prst="rect">
            <a:avLst/>
          </a:prstGeom>
          <a:effectLst>
            <a:outerShdw blurRad="127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10" name="圖片 9" descr="一張含有 文字, 樹, 植物 的圖片&#10;&#10;自動產生的描述">
            <a:extLst>
              <a:ext uri="{FF2B5EF4-FFF2-40B4-BE49-F238E27FC236}">
                <a16:creationId xmlns:a16="http://schemas.microsoft.com/office/drawing/2014/main" id="{154E3986-EA34-4B2C-8CDC-60D0C6735D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818">
            <a:off x="8079087" y="3041272"/>
            <a:ext cx="488454" cy="542099"/>
          </a:xfrm>
          <a:prstGeom prst="rect">
            <a:avLst/>
          </a:prstGeom>
        </p:spPr>
      </p:pic>
      <p:pic>
        <p:nvPicPr>
          <p:cNvPr id="12" name="圖片 11" descr="一張含有 文字, 樹, 植物 的圖片&#10;&#10;自動產生的描述">
            <a:extLst>
              <a:ext uri="{FF2B5EF4-FFF2-40B4-BE49-F238E27FC236}">
                <a16:creationId xmlns:a16="http://schemas.microsoft.com/office/drawing/2014/main" id="{1C882BCF-F21B-4280-AE04-6C39CC228A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2004">
            <a:off x="6754869" y="3953101"/>
            <a:ext cx="397313" cy="4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雜劇與傳奇有何不同？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73166FB-A1B8-4C76-8502-2DCFD02973C6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9D0A640-32E2-4F63-9A1C-7BDFC7F75B0C}"/>
              </a:ext>
            </a:extLst>
          </p:cNvPr>
          <p:cNvSpPr txBox="1"/>
          <p:nvPr/>
        </p:nvSpPr>
        <p:spPr>
          <a:xfrm>
            <a:off x="1263094" y="115613"/>
            <a:ext cx="71086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3E394C13-0109-46B2-91CD-90871C8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76397"/>
              </p:ext>
            </p:extLst>
          </p:nvPr>
        </p:nvGraphicFramePr>
        <p:xfrm>
          <a:off x="432000" y="957970"/>
          <a:ext cx="8280001" cy="377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75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82567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雜劇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傳奇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盛行朝代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盛行於元朝。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盛行於明、清。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形式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每本通常分為四折。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每本長度在三、四十齣以上。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56029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演唱角色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曲文只能由男主角或女主角一人獨唱。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所有角色都可唱曲文。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32749"/>
                  </a:ext>
                </a:extLst>
              </a:tr>
            </a:tbl>
          </a:graphicData>
        </a:graphic>
      </p:graphicFrame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CFA83F3-A619-4E9C-AFD9-AAB091EE22C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628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69B6FD-A119-41AA-BA15-22D7EFD5E6BD}"/>
              </a:ext>
            </a:extLst>
          </p:cNvPr>
          <p:cNvSpPr/>
          <p:nvPr/>
        </p:nvSpPr>
        <p:spPr>
          <a:xfrm>
            <a:off x="-1" y="285430"/>
            <a:ext cx="2416630" cy="688426"/>
          </a:xfrm>
          <a:prstGeom prst="rect">
            <a:avLst/>
          </a:prstGeom>
          <a:solidFill>
            <a:srgbClr val="AA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C74C28B-245B-474D-BA3C-B920A4C729D3}"/>
              </a:ext>
            </a:extLst>
          </p:cNvPr>
          <p:cNvSpPr txBox="1"/>
          <p:nvPr/>
        </p:nvSpPr>
        <p:spPr>
          <a:xfrm>
            <a:off x="339209" y="332708"/>
            <a:ext cx="20774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作者介紹</a:t>
            </a:r>
          </a:p>
        </p:txBody>
      </p:sp>
      <p:sp>
        <p:nvSpPr>
          <p:cNvPr id="5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1C5994FD-15C2-43CB-AB60-91BB7DB44725}"/>
              </a:ext>
            </a:extLst>
          </p:cNvPr>
          <p:cNvSpPr txBox="1"/>
          <p:nvPr/>
        </p:nvSpPr>
        <p:spPr>
          <a:xfrm>
            <a:off x="1520144" y="1181341"/>
            <a:ext cx="449602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簡介：關漢卿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790254C-8B78-4170-9270-09EB16AA94E6}"/>
              </a:ext>
            </a:extLst>
          </p:cNvPr>
          <p:cNvSpPr/>
          <p:nvPr/>
        </p:nvSpPr>
        <p:spPr>
          <a:xfrm>
            <a:off x="902866" y="1260900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989A19-A187-441F-BF16-9559990FE537}"/>
              </a:ext>
            </a:extLst>
          </p:cNvPr>
          <p:cNvSpPr/>
          <p:nvPr/>
        </p:nvSpPr>
        <p:spPr>
          <a:xfrm>
            <a:off x="902866" y="1332295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FEBDD882-6112-4D7D-B044-82691474E506}"/>
              </a:ext>
            </a:extLst>
          </p:cNvPr>
          <p:cNvSpPr txBox="1"/>
          <p:nvPr/>
        </p:nvSpPr>
        <p:spPr>
          <a:xfrm>
            <a:off x="1520144" y="1815584"/>
            <a:ext cx="302533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D493DB-36DC-4AE8-BA4A-E2AE1F24E5D5}"/>
              </a:ext>
            </a:extLst>
          </p:cNvPr>
          <p:cNvSpPr/>
          <p:nvPr/>
        </p:nvSpPr>
        <p:spPr>
          <a:xfrm>
            <a:off x="902867" y="1895143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CF86C7-40FE-439E-A5AD-6B14D751DECB}"/>
              </a:ext>
            </a:extLst>
          </p:cNvPr>
          <p:cNvSpPr/>
          <p:nvPr/>
        </p:nvSpPr>
        <p:spPr>
          <a:xfrm>
            <a:off x="902867" y="1966538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4F220F95-B0E3-4ECD-BAA9-061617FB471B}"/>
              </a:ext>
            </a:extLst>
          </p:cNvPr>
          <p:cNvSpPr txBox="1"/>
          <p:nvPr/>
        </p:nvSpPr>
        <p:spPr>
          <a:xfrm>
            <a:off x="1520143" y="3084070"/>
            <a:ext cx="295025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FDA5C8-96BB-43FC-8A46-8C9734F0C33A}"/>
              </a:ext>
            </a:extLst>
          </p:cNvPr>
          <p:cNvSpPr/>
          <p:nvPr/>
        </p:nvSpPr>
        <p:spPr>
          <a:xfrm>
            <a:off x="902866" y="3163629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5BBB094-4FEF-4240-93BC-43A8F03D4E69}"/>
              </a:ext>
            </a:extLst>
          </p:cNvPr>
          <p:cNvSpPr/>
          <p:nvPr/>
        </p:nvSpPr>
        <p:spPr>
          <a:xfrm>
            <a:off x="902866" y="3235024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7CE483A-A36C-4728-A5B7-DF1911ACBF96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6116993A-9C54-4864-B9CD-5CD895B34773}"/>
              </a:ext>
            </a:extLst>
          </p:cNvPr>
          <p:cNvSpPr txBox="1"/>
          <p:nvPr/>
        </p:nvSpPr>
        <p:spPr>
          <a:xfrm>
            <a:off x="1520144" y="2449827"/>
            <a:ext cx="33954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EE1E1F8-3133-41BC-8B7A-D41A3053D86B}"/>
              </a:ext>
            </a:extLst>
          </p:cNvPr>
          <p:cNvSpPr/>
          <p:nvPr/>
        </p:nvSpPr>
        <p:spPr>
          <a:xfrm>
            <a:off x="902866" y="2529386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24BA842-76AF-4750-9B20-F35928FB0290}"/>
              </a:ext>
            </a:extLst>
          </p:cNvPr>
          <p:cNvSpPr/>
          <p:nvPr/>
        </p:nvSpPr>
        <p:spPr>
          <a:xfrm>
            <a:off x="902866" y="2600781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3259F51B-309C-4973-A6DA-2135445F27D0}"/>
              </a:ext>
            </a:extLst>
          </p:cNvPr>
          <p:cNvSpPr txBox="1"/>
          <p:nvPr/>
        </p:nvSpPr>
        <p:spPr>
          <a:xfrm>
            <a:off x="1520144" y="3718313"/>
            <a:ext cx="60635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您所不知道的關漢卿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AFE642D-42BC-4DF9-B324-60F122BB9BAE}"/>
              </a:ext>
            </a:extLst>
          </p:cNvPr>
          <p:cNvSpPr/>
          <p:nvPr/>
        </p:nvSpPr>
        <p:spPr>
          <a:xfrm>
            <a:off x="902866" y="3797872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60AF904-450C-4255-BEEC-E6D60160F542}"/>
              </a:ext>
            </a:extLst>
          </p:cNvPr>
          <p:cNvSpPr/>
          <p:nvPr/>
        </p:nvSpPr>
        <p:spPr>
          <a:xfrm>
            <a:off x="902866" y="3869267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9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1C34539-3178-4053-A9A7-A46672225F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556" y="1087518"/>
          <a:ext cx="8318773" cy="345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213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7132560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　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己齋叟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籍    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大都（今北京）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約生於金宣宗貞祐、</a:t>
                      </a:r>
                      <a:endParaRPr lang="en-US" altLang="zh-TW" sz="3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元光（</a:t>
                      </a:r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1213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1222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）年間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卒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約卒於元成宗大德（</a:t>
                      </a:r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1297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1307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）年間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8878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1" y="285430"/>
            <a:ext cx="3205843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50419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簡介：關漢卿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922AF4E-199C-4390-A6E5-3B2FE334449A}"/>
              </a:ext>
            </a:extLst>
          </p:cNvPr>
          <p:cNvGrpSpPr/>
          <p:nvPr/>
        </p:nvGrpSpPr>
        <p:grpSpPr>
          <a:xfrm>
            <a:off x="6580232" y="622977"/>
            <a:ext cx="2352063" cy="2881972"/>
            <a:chOff x="6028029" y="586500"/>
            <a:chExt cx="2352063" cy="288197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E335A8F-711F-4775-A10F-71B90ED37F68}"/>
                </a:ext>
              </a:extLst>
            </p:cNvPr>
            <p:cNvSpPr/>
            <p:nvPr/>
          </p:nvSpPr>
          <p:spPr>
            <a:xfrm>
              <a:off x="6028029" y="586500"/>
              <a:ext cx="2352063" cy="2881972"/>
            </a:xfrm>
            <a:prstGeom prst="rect">
              <a:avLst/>
            </a:prstGeom>
            <a:solidFill>
              <a:srgbClr val="FFF9E7"/>
            </a:solidFill>
            <a:ln w="28575">
              <a:solidFill>
                <a:srgbClr val="F0B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3C69C23-4423-4A4F-8685-A5D5E13F8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7149" y="709987"/>
              <a:ext cx="1973821" cy="2641270"/>
            </a:xfrm>
            <a:prstGeom prst="rect">
              <a:avLst/>
            </a:prstGeom>
          </p:spPr>
        </p:pic>
      </p:grp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CCA71E9-7F55-439E-83C5-0722628F9E71}"/>
              </a:ext>
            </a:extLst>
          </p:cNvPr>
          <p:cNvSpPr txBox="1"/>
          <p:nvPr/>
        </p:nvSpPr>
        <p:spPr>
          <a:xfrm>
            <a:off x="7991718" y="18823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提問</a:t>
            </a:r>
          </a:p>
        </p:txBody>
      </p:sp>
      <p:sp>
        <p:nvSpPr>
          <p:cNvPr id="13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4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1" y="285430"/>
            <a:ext cx="3205843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50419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3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84EB130-E6F0-4F6A-BFAF-93D240E3012E}"/>
              </a:ext>
            </a:extLst>
          </p:cNvPr>
          <p:cNvSpPr/>
          <p:nvPr/>
        </p:nvSpPr>
        <p:spPr>
          <a:xfrm>
            <a:off x="339208" y="1021134"/>
            <a:ext cx="7422305" cy="296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關漢卿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博學能文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，擅長歌舞，精通音律，不但編寫劇本，還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親自參加演出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南宋滅亡之後，他不願仕進，南下揚州、杭州，與許多雜劇作家、演員交流創作及演出心得。</a:t>
            </a:r>
          </a:p>
        </p:txBody>
      </p:sp>
      <p:sp>
        <p:nvSpPr>
          <p:cNvPr id="16" name="矩形: 圓角 15">
            <a:hlinkClick r:id="rId5" action="ppaction://hlinksldjump"/>
            <a:extLst>
              <a:ext uri="{FF2B5EF4-FFF2-40B4-BE49-F238E27FC236}">
                <a16:creationId xmlns:a16="http://schemas.microsoft.com/office/drawing/2014/main" id="{CE07B01B-D335-4D98-8C29-BDF9F51B367C}"/>
              </a:ext>
            </a:extLst>
          </p:cNvPr>
          <p:cNvSpPr/>
          <p:nvPr/>
        </p:nvSpPr>
        <p:spPr>
          <a:xfrm>
            <a:off x="1866901" y="1106391"/>
            <a:ext cx="1707434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B3348342-6CA8-42C4-986F-38C1BCAA53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3474450" y="1236202"/>
            <a:ext cx="199767" cy="270993"/>
          </a:xfrm>
          <a:prstGeom prst="rect">
            <a:avLst/>
          </a:prstGeom>
        </p:spPr>
      </p:pic>
      <p:sp>
        <p:nvSpPr>
          <p:cNvPr id="18" name="矩形: 圓角 17">
            <a:hlinkClick r:id="rId7" action="ppaction://hlinksldjump"/>
            <a:extLst>
              <a:ext uri="{FF2B5EF4-FFF2-40B4-BE49-F238E27FC236}">
                <a16:creationId xmlns:a16="http://schemas.microsoft.com/office/drawing/2014/main" id="{2A498218-289B-4D41-9BF6-465D2D43E215}"/>
              </a:ext>
            </a:extLst>
          </p:cNvPr>
          <p:cNvSpPr/>
          <p:nvPr/>
        </p:nvSpPr>
        <p:spPr>
          <a:xfrm>
            <a:off x="3701341" y="1650677"/>
            <a:ext cx="2414808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 descr="一張含有 鏡 的圖片&#10;&#10;自動產生的描述">
            <a:hlinkClick r:id="rId7" action="ppaction://hlinksldjump"/>
            <a:extLst>
              <a:ext uri="{FF2B5EF4-FFF2-40B4-BE49-F238E27FC236}">
                <a16:creationId xmlns:a16="http://schemas.microsoft.com/office/drawing/2014/main" id="{5B313578-0DCD-46F0-BD32-6286DEE36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6016264" y="1780488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89C2A98-21CC-47B6-BAF6-1BEAD4BCE7C1}"/>
              </a:ext>
            </a:extLst>
          </p:cNvPr>
          <p:cNvSpPr txBox="1"/>
          <p:nvPr/>
        </p:nvSpPr>
        <p:spPr>
          <a:xfrm>
            <a:off x="339208" y="406285"/>
            <a:ext cx="584387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博學能文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0DE86E1-7516-4A0B-B22B-1DC501B36A6F}"/>
              </a:ext>
            </a:extLst>
          </p:cNvPr>
          <p:cNvSpPr/>
          <p:nvPr/>
        </p:nvSpPr>
        <p:spPr>
          <a:xfrm>
            <a:off x="345668" y="1031746"/>
            <a:ext cx="713084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關漢卿是位飽學之士，從其作品中時常提及四書五經，並加以詮釋可知。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69346D1-BEF0-46AB-8551-E06DB442015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2528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89C2A98-21CC-47B6-BAF6-1BEAD4BCE7C1}"/>
              </a:ext>
            </a:extLst>
          </p:cNvPr>
          <p:cNvSpPr txBox="1"/>
          <p:nvPr/>
        </p:nvSpPr>
        <p:spPr>
          <a:xfrm>
            <a:off x="339208" y="406285"/>
            <a:ext cx="584387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親自參加演出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0DE86E1-7516-4A0B-B22B-1DC501B36A6F}"/>
              </a:ext>
            </a:extLst>
          </p:cNvPr>
          <p:cNvSpPr/>
          <p:nvPr/>
        </p:nvSpPr>
        <p:spPr>
          <a:xfrm>
            <a:off x="345668" y="1031746"/>
            <a:ext cx="8264662" cy="296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關漢卿是在戲院歌場生活中成長的作家，與曲藝才子、民間藝人均過往密切。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元曲選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的序中記載：他親自參與、安排演戲的場面並化妝，認為這是自己生活的一部分。偶爾要扮演演員上場時，他也不會推辭。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69346D1-BEF0-46AB-8551-E06DB442015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742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1" y="285430"/>
            <a:ext cx="3701342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50419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84EB130-E6F0-4F6A-BFAF-93D240E3012E}"/>
              </a:ext>
            </a:extLst>
          </p:cNvPr>
          <p:cNvSpPr/>
          <p:nvPr/>
        </p:nvSpPr>
        <p:spPr>
          <a:xfrm>
            <a:off x="339208" y="1021134"/>
            <a:ext cx="7896034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關漢卿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一生致力於雜劇創作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，兼撰散曲，風格豪放自然，不假雕飾，表現出通俗質樸的元曲本色。雜劇大多散佚，尚存較著名者，有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竇娥冤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救風塵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單刀會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</a:p>
        </p:txBody>
      </p:sp>
      <p:sp>
        <p:nvSpPr>
          <p:cNvPr id="12" name="矩形: 圓角 11">
            <a:hlinkClick r:id="rId3" action="ppaction://hlinksldjump"/>
            <a:extLst>
              <a:ext uri="{FF2B5EF4-FFF2-40B4-BE49-F238E27FC236}">
                <a16:creationId xmlns:a16="http://schemas.microsoft.com/office/drawing/2014/main" id="{FA465A70-1A9E-4BA9-BFF9-F2EFCFA1E2A3}"/>
              </a:ext>
            </a:extLst>
          </p:cNvPr>
          <p:cNvSpPr/>
          <p:nvPr/>
        </p:nvSpPr>
        <p:spPr>
          <a:xfrm>
            <a:off x="1600200" y="1106391"/>
            <a:ext cx="3552564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 descr="一張含有 鏡 的圖片&#10;&#10;自動產生的描述">
            <a:hlinkClick r:id="rId3" action="ppaction://hlinksldjump"/>
            <a:extLst>
              <a:ext uri="{FF2B5EF4-FFF2-40B4-BE49-F238E27FC236}">
                <a16:creationId xmlns:a16="http://schemas.microsoft.com/office/drawing/2014/main" id="{D097442B-55A5-4351-8935-666E2DED0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5052879" y="1236202"/>
            <a:ext cx="199767" cy="270993"/>
          </a:xfrm>
          <a:prstGeom prst="rect">
            <a:avLst/>
          </a:prstGeom>
        </p:spPr>
      </p:pic>
      <p:sp>
        <p:nvSpPr>
          <p:cNvPr id="21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115F325F-F644-4E3B-8710-87CACE5BCFF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FFB01B09-BE71-4124-A630-98CCC9D03A63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9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89C2A98-21CC-47B6-BAF6-1BEAD4BCE7C1}"/>
              </a:ext>
            </a:extLst>
          </p:cNvPr>
          <p:cNvSpPr txBox="1"/>
          <p:nvPr/>
        </p:nvSpPr>
        <p:spPr>
          <a:xfrm>
            <a:off x="339208" y="406285"/>
            <a:ext cx="584387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一生致力於雜劇創作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0DE86E1-7516-4A0B-B22B-1DC501B36A6F}"/>
              </a:ext>
            </a:extLst>
          </p:cNvPr>
          <p:cNvSpPr/>
          <p:nvPr/>
        </p:nvSpPr>
        <p:spPr>
          <a:xfrm>
            <a:off x="345668" y="1031746"/>
            <a:ext cx="8264662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關漢卿一生創作雜劇多達六十餘種，約占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元人雜劇總數之十分之一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。其不僅劇作量大，題材亦廣，約略可分為社會劇、婚姻劇、歷史劇三類。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69346D1-BEF0-46AB-8551-E06DB442015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341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1" y="285430"/>
            <a:ext cx="3701342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50419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84EB130-E6F0-4F6A-BFAF-93D240E3012E}"/>
              </a:ext>
            </a:extLst>
          </p:cNvPr>
          <p:cNvSpPr/>
          <p:nvPr/>
        </p:nvSpPr>
        <p:spPr>
          <a:xfrm>
            <a:off x="1257300" y="1661462"/>
            <a:ext cx="6689271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取材於現實或傳說中的英雄人物，也不乏官場公案，男女戀愛故事。</a:t>
            </a:r>
          </a:p>
        </p:txBody>
      </p:sp>
      <p:sp>
        <p:nvSpPr>
          <p:cNvPr id="10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CF5DC8F-60EC-4F91-91C0-69FD666E9C1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D147700-330E-4DFF-8EC4-AAB6B0B4B91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5725D82-D7F2-48F7-A4B7-9F971070392A}"/>
              </a:ext>
            </a:extLst>
          </p:cNvPr>
          <p:cNvSpPr/>
          <p:nvPr/>
        </p:nvSpPr>
        <p:spPr>
          <a:xfrm>
            <a:off x="713014" y="1157461"/>
            <a:ext cx="504000" cy="504000"/>
          </a:xfrm>
          <a:prstGeom prst="roundRect">
            <a:avLst>
              <a:gd name="adj" fmla="val 9823"/>
            </a:avLst>
          </a:prstGeom>
          <a:solidFill>
            <a:srgbClr val="69A691"/>
          </a:solidFill>
        </p:spPr>
        <p:txBody>
          <a:bodyPr wrap="square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altLang="zh-TW" sz="28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b="1" spc="-8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446FEB-721C-4A5F-9AB1-17D1FB2E1DFA}"/>
              </a:ext>
            </a:extLst>
          </p:cNvPr>
          <p:cNvSpPr/>
          <p:nvPr/>
        </p:nvSpPr>
        <p:spPr>
          <a:xfrm>
            <a:off x="1257300" y="1111399"/>
            <a:ext cx="6977942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b="1" spc="-80" dirty="0">
                <a:solidFill>
                  <a:srgbClr val="548E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寫作題材廣泛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ADE1143-9DCA-4AD5-BFE2-A374D89E3FCD}"/>
              </a:ext>
            </a:extLst>
          </p:cNvPr>
          <p:cNvSpPr/>
          <p:nvPr/>
        </p:nvSpPr>
        <p:spPr>
          <a:xfrm>
            <a:off x="1257300" y="3556543"/>
            <a:ext cx="6689271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以同理心書寫社會中下階層的人物遭遇的苦難，凸顯他們個性上的正面特質。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1EE44C5-310C-4CAA-94FD-3125BB835071}"/>
              </a:ext>
            </a:extLst>
          </p:cNvPr>
          <p:cNvSpPr/>
          <p:nvPr/>
        </p:nvSpPr>
        <p:spPr>
          <a:xfrm>
            <a:off x="713014" y="3052542"/>
            <a:ext cx="504000" cy="504000"/>
          </a:xfrm>
          <a:prstGeom prst="roundRect">
            <a:avLst>
              <a:gd name="adj" fmla="val 9823"/>
            </a:avLst>
          </a:prstGeom>
          <a:solidFill>
            <a:srgbClr val="69A691"/>
          </a:solidFill>
        </p:spPr>
        <p:txBody>
          <a:bodyPr wrap="square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altLang="zh-TW" sz="28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b="1" spc="-8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0778B32-F748-419E-9570-866AB42FEFC6}"/>
              </a:ext>
            </a:extLst>
          </p:cNvPr>
          <p:cNvSpPr/>
          <p:nvPr/>
        </p:nvSpPr>
        <p:spPr>
          <a:xfrm>
            <a:off x="1257300" y="3006480"/>
            <a:ext cx="6977942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b="1" spc="-80" dirty="0">
                <a:solidFill>
                  <a:srgbClr val="548E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呈現小人物生活並給予肯定</a:t>
            </a:r>
          </a:p>
        </p:txBody>
      </p:sp>
    </p:spTree>
    <p:extLst>
      <p:ext uri="{BB962C8B-B14F-4D97-AF65-F5344CB8AC3E}">
        <p14:creationId xmlns:p14="http://schemas.microsoft.com/office/powerpoint/2010/main" val="6188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1" y="285430"/>
            <a:ext cx="3701342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50419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84EB130-E6F0-4F6A-BFAF-93D240E3012E}"/>
              </a:ext>
            </a:extLst>
          </p:cNvPr>
          <p:cNvSpPr/>
          <p:nvPr/>
        </p:nvSpPr>
        <p:spPr>
          <a:xfrm>
            <a:off x="1257300" y="1661462"/>
            <a:ext cx="6689271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不援用前人的語言，而且會考量到角色身分，使其說出的言語恰如其分，自然地流露出該角色的特質。</a:t>
            </a:r>
          </a:p>
        </p:txBody>
      </p:sp>
      <p:sp>
        <p:nvSpPr>
          <p:cNvPr id="10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CF5DC8F-60EC-4F91-91C0-69FD666E9C1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D147700-330E-4DFF-8EC4-AAB6B0B4B91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5725D82-D7F2-48F7-A4B7-9F971070392A}"/>
              </a:ext>
            </a:extLst>
          </p:cNvPr>
          <p:cNvSpPr/>
          <p:nvPr/>
        </p:nvSpPr>
        <p:spPr>
          <a:xfrm>
            <a:off x="713014" y="1157461"/>
            <a:ext cx="504000" cy="504000"/>
          </a:xfrm>
          <a:prstGeom prst="roundRect">
            <a:avLst>
              <a:gd name="adj" fmla="val 9823"/>
            </a:avLst>
          </a:prstGeom>
          <a:solidFill>
            <a:srgbClr val="69A691"/>
          </a:solidFill>
        </p:spPr>
        <p:txBody>
          <a:bodyPr wrap="square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altLang="zh-TW" sz="28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spc="-8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446FEB-721C-4A5F-9AB1-17D1FB2E1DFA}"/>
              </a:ext>
            </a:extLst>
          </p:cNvPr>
          <p:cNvSpPr/>
          <p:nvPr/>
        </p:nvSpPr>
        <p:spPr>
          <a:xfrm>
            <a:off x="1257300" y="1111399"/>
            <a:ext cx="6977942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b="1" spc="-80" dirty="0">
                <a:solidFill>
                  <a:srgbClr val="548E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本色派語言藝術</a:t>
            </a:r>
          </a:p>
        </p:txBody>
      </p:sp>
    </p:spTree>
    <p:extLst>
      <p:ext uri="{BB962C8B-B14F-4D97-AF65-F5344CB8AC3E}">
        <p14:creationId xmlns:p14="http://schemas.microsoft.com/office/powerpoint/2010/main" val="20466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A4338EE-F82C-4AF3-B5E0-96B91E7A38F6}"/>
              </a:ext>
            </a:extLst>
          </p:cNvPr>
          <p:cNvGrpSpPr/>
          <p:nvPr/>
        </p:nvGrpSpPr>
        <p:grpSpPr>
          <a:xfrm>
            <a:off x="1621719" y="818988"/>
            <a:ext cx="4594024" cy="718885"/>
            <a:chOff x="1323975" y="1828800"/>
            <a:chExt cx="4594024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A7247EF-09D5-491F-B4B5-600854AC707E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E1DFC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40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BE3A988A-5984-4760-8EF0-EE077DB57F98}"/>
                </a:ext>
              </a:extLst>
            </p:cNvPr>
            <p:cNvSpPr txBox="1"/>
            <p:nvPr/>
          </p:nvSpPr>
          <p:spPr>
            <a:xfrm>
              <a:off x="2143125" y="1834299"/>
              <a:ext cx="3774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文體介紹：曲</a:t>
              </a:r>
              <a:endParaRPr lang="en-US" altLang="zh-TW" sz="4000" b="1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E4ED7AF9-AC4C-4809-86DA-5F50B2405D1C}"/>
              </a:ext>
            </a:extLst>
          </p:cNvPr>
          <p:cNvSpPr txBox="1"/>
          <p:nvPr/>
        </p:nvSpPr>
        <p:spPr>
          <a:xfrm>
            <a:off x="2238997" y="1988263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曲的簡介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E12B6D-4A68-4F1D-A6AC-E74E8E7DA974}"/>
              </a:ext>
            </a:extLst>
          </p:cNvPr>
          <p:cNvSpPr/>
          <p:nvPr/>
        </p:nvSpPr>
        <p:spPr>
          <a:xfrm>
            <a:off x="1621719" y="2067822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9D27FA-A4D7-4F2E-BA8C-4C7CC3BA15F6}"/>
              </a:ext>
            </a:extLst>
          </p:cNvPr>
          <p:cNvSpPr/>
          <p:nvPr/>
        </p:nvSpPr>
        <p:spPr>
          <a:xfrm>
            <a:off x="1621719" y="2139217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80896458-6619-4DF2-8D8E-9636D74A150D}"/>
              </a:ext>
            </a:extLst>
          </p:cNvPr>
          <p:cNvSpPr txBox="1"/>
          <p:nvPr/>
        </p:nvSpPr>
        <p:spPr>
          <a:xfrm>
            <a:off x="2238997" y="2663101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曲的起源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84E500-91F4-41A5-AA35-42D05FA913BC}"/>
              </a:ext>
            </a:extLst>
          </p:cNvPr>
          <p:cNvSpPr/>
          <p:nvPr/>
        </p:nvSpPr>
        <p:spPr>
          <a:xfrm>
            <a:off x="1621720" y="2742660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D5CF98-C022-4DA3-8E35-7014ABC1E139}"/>
              </a:ext>
            </a:extLst>
          </p:cNvPr>
          <p:cNvSpPr/>
          <p:nvPr/>
        </p:nvSpPr>
        <p:spPr>
          <a:xfrm>
            <a:off x="1621720" y="2814055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1D6C16F0-E5FE-466A-BBA0-0C91A8F791A1}"/>
              </a:ext>
            </a:extLst>
          </p:cNvPr>
          <p:cNvSpPr txBox="1"/>
          <p:nvPr/>
        </p:nvSpPr>
        <p:spPr>
          <a:xfrm>
            <a:off x="2238996" y="3337939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曲的特色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B88D8A-4DA9-4B88-AF36-352F26032AFC}"/>
              </a:ext>
            </a:extLst>
          </p:cNvPr>
          <p:cNvSpPr/>
          <p:nvPr/>
        </p:nvSpPr>
        <p:spPr>
          <a:xfrm>
            <a:off x="1621719" y="3417498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26909F-DAE2-4922-8290-559F80BC4703}"/>
              </a:ext>
            </a:extLst>
          </p:cNvPr>
          <p:cNvSpPr/>
          <p:nvPr/>
        </p:nvSpPr>
        <p:spPr>
          <a:xfrm>
            <a:off x="1621719" y="3488893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D546D4F-865F-47A9-B18A-7B73F90E3E2B}"/>
              </a:ext>
            </a:extLst>
          </p:cNvPr>
          <p:cNvSpPr txBox="1"/>
          <p:nvPr/>
        </p:nvSpPr>
        <p:spPr>
          <a:xfrm>
            <a:off x="2238996" y="4012778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曲的體裁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DECA469-D0BE-418F-BB52-0E7309AAA7FE}"/>
              </a:ext>
            </a:extLst>
          </p:cNvPr>
          <p:cNvSpPr/>
          <p:nvPr/>
        </p:nvSpPr>
        <p:spPr>
          <a:xfrm>
            <a:off x="1621719" y="4092337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FE59B22-A7B1-4E4F-8FD5-AD312727724B}"/>
              </a:ext>
            </a:extLst>
          </p:cNvPr>
          <p:cNvSpPr/>
          <p:nvPr/>
        </p:nvSpPr>
        <p:spPr>
          <a:xfrm>
            <a:off x="1621719" y="4163732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93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1" y="285430"/>
            <a:ext cx="2759530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50419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0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CF5DC8F-60EC-4F91-91C0-69FD666E9C1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D147700-330E-4DFF-8EC4-AAB6B0B4B91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FD97F4-B903-4219-8176-5C192EDA1865}"/>
              </a:ext>
            </a:extLst>
          </p:cNvPr>
          <p:cNvSpPr/>
          <p:nvPr/>
        </p:nvSpPr>
        <p:spPr>
          <a:xfrm>
            <a:off x="339208" y="1021134"/>
            <a:ext cx="6627649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與白樸、馬致遠、鄭光祖齊名，並稱「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元曲四大家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</a:p>
        </p:txBody>
      </p:sp>
      <p:sp>
        <p:nvSpPr>
          <p:cNvPr id="14" name="矩形: 圓角 13">
            <a:hlinkClick r:id="rId5" action="ppaction://hlinksldjump"/>
            <a:extLst>
              <a:ext uri="{FF2B5EF4-FFF2-40B4-BE49-F238E27FC236}">
                <a16:creationId xmlns:a16="http://schemas.microsoft.com/office/drawing/2014/main" id="{EEB50D4A-FCCC-47CD-8375-96B204759184}"/>
              </a:ext>
            </a:extLst>
          </p:cNvPr>
          <p:cNvSpPr/>
          <p:nvPr/>
        </p:nvSpPr>
        <p:spPr>
          <a:xfrm>
            <a:off x="778329" y="1656119"/>
            <a:ext cx="2077550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6CE12CC2-4D4A-4610-BD07-AA57FC5DE6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2755994" y="1785930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89C2A98-21CC-47B6-BAF6-1BEAD4BCE7C1}"/>
              </a:ext>
            </a:extLst>
          </p:cNvPr>
          <p:cNvSpPr txBox="1"/>
          <p:nvPr/>
        </p:nvSpPr>
        <p:spPr>
          <a:xfrm>
            <a:off x="339208" y="406285"/>
            <a:ext cx="584387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元曲四大家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0DE86E1-7516-4A0B-B22B-1DC501B36A6F}"/>
              </a:ext>
            </a:extLst>
          </p:cNvPr>
          <p:cNvSpPr/>
          <p:nvPr/>
        </p:nvSpPr>
        <p:spPr>
          <a:xfrm>
            <a:off x="345668" y="1031746"/>
            <a:ext cx="7971018" cy="241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此處的「曲」指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雜劇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「元曲四大家」之說是漸漸形成，今日常以「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關馬鄭白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」簡稱。此簡稱無優劣之分，純以平上去入排列。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69346D1-BEF0-46AB-8551-E06DB442015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772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2" y="285430"/>
            <a:ext cx="4572001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50419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您所不知道的關漢卿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0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CF5DC8F-60EC-4F91-91C0-69FD666E9C1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D147700-330E-4DFF-8EC4-AAB6B0B4B91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FD97F4-B903-4219-8176-5C192EDA1865}"/>
              </a:ext>
            </a:extLst>
          </p:cNvPr>
          <p:cNvSpPr/>
          <p:nvPr/>
        </p:nvSpPr>
        <p:spPr>
          <a:xfrm>
            <a:off x="339208" y="1021134"/>
            <a:ext cx="8303387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我是箇蒸不爛、煮不熟、搥不扁、炒不爆、響璫璫一粒銅豌豆。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我翫的是梁園月，飲的是東京酒，賞的是洛陽花，攀的是章臺柳。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則除是閻王親自喚，神鬼自來勾，三魂歸地府，七魄喪冥幽。天哪，那其間纔不向烟花路兒上走！</a:t>
            </a:r>
          </a:p>
        </p:txBody>
      </p:sp>
    </p:spTree>
    <p:extLst>
      <p:ext uri="{BB962C8B-B14F-4D97-AF65-F5344CB8AC3E}">
        <p14:creationId xmlns:p14="http://schemas.microsoft.com/office/powerpoint/2010/main" val="5480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2" y="285430"/>
            <a:ext cx="4572001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50419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您所不知道的關漢卿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0" name="箭號: 向右 5">
            <a:extLst>
              <a:ext uri="{FF2B5EF4-FFF2-40B4-BE49-F238E27FC236}">
                <a16:creationId xmlns:a16="http://schemas.microsoft.com/office/drawing/2014/main" id="{5CF5DC8F-60EC-4F91-91C0-69FD666E9C1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7D147700-330E-4DFF-8EC4-AAB6B0B4B91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FD97F4-B903-4219-8176-5C192EDA1865}"/>
              </a:ext>
            </a:extLst>
          </p:cNvPr>
          <p:cNvSpPr/>
          <p:nvPr/>
        </p:nvSpPr>
        <p:spPr>
          <a:xfrm>
            <a:off x="339208" y="1021134"/>
            <a:ext cx="8303387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以上是關漢卿寫來形容自己的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一枝花不伏老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（節錄），充分體現他文字淺顯易懂的特色，也呈現他風流倜儻的個性。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總說文如其人，讀完這首曲，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你心目中的關漢卿，是一個什麼模樣</a:t>
            </a:r>
            <a:r>
              <a:rPr lang="zh-TW" altLang="en-US" sz="3000" b="1" spc="-8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7918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9D5D937-1B85-4398-88AD-35BB98EA87C5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問題</a:t>
            </a:r>
            <a:r>
              <a:rPr lang="en-US" altLang="zh-TW" dirty="0" smtClean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F9B999D-AD83-4F6A-A18B-AFA07BAFF124}"/>
              </a:ext>
            </a:extLst>
          </p:cNvPr>
          <p:cNvSpPr txBox="1"/>
          <p:nvPr/>
        </p:nvSpPr>
        <p:spPr>
          <a:xfrm>
            <a:off x="1263094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4</a:t>
            </a:r>
            <a:endParaRPr lang="zh-CN" altLang="en-US" dirty="0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0DA1E2-125D-4629-AC8B-0274C4DE67F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BE7C65-BC26-4FF7-A8D3-71BFC6A9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關漢卿所作的散曲有何特色？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FC33179-702A-4284-B3E4-7904E787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風格豪放自然，不假雕飾，表現出通俗質樸的元曲本色。</a:t>
            </a:r>
          </a:p>
        </p:txBody>
      </p:sp>
    </p:spTree>
    <p:extLst>
      <p:ext uri="{BB962C8B-B14F-4D97-AF65-F5344CB8AC3E}">
        <p14:creationId xmlns:p14="http://schemas.microsoft.com/office/powerpoint/2010/main" val="39347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9D5D937-1B85-4398-88AD-35BB98EA87C5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/>
              <a:t>問題</a:t>
            </a:r>
            <a:r>
              <a:rPr lang="en-US" altLang="zh-TW" dirty="0" smtClean="0"/>
              <a:t>3</a:t>
            </a:r>
            <a:endParaRPr lang="zh-CN" altLang="en-US" dirty="0"/>
          </a:p>
        </p:txBody>
      </p:sp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F9B999D-AD83-4F6A-A18B-AFA07BAFF124}"/>
              </a:ext>
            </a:extLst>
          </p:cNvPr>
          <p:cNvSpPr txBox="1"/>
          <p:nvPr/>
        </p:nvSpPr>
        <p:spPr>
          <a:xfrm>
            <a:off x="1263094" y="115613"/>
            <a:ext cx="71086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問題</a:t>
            </a:r>
            <a:r>
              <a:rPr lang="en-US" altLang="zh-TW" dirty="0" smtClean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BE7C65-BC26-4FF7-A8D3-71BFC6A9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元曲四大家指哪四位文人？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FC33179-702A-4284-B3E4-7904E787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關漢卿、白樸、馬致遠、鄭光祖。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0DA1E2-125D-4629-AC8B-0274C4DE67F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13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>
            <a:extLst>
              <a:ext uri="{FF2B5EF4-FFF2-40B4-BE49-F238E27FC236}">
                <a16:creationId xmlns:a16="http://schemas.microsoft.com/office/drawing/2014/main" id="{34ADF79F-0B72-45B2-9419-EC36AB0AB2B0}"/>
              </a:ext>
            </a:extLst>
          </p:cNvPr>
          <p:cNvSpPr txBox="1"/>
          <p:nvPr/>
        </p:nvSpPr>
        <p:spPr>
          <a:xfrm>
            <a:off x="2064884" y="1557875"/>
            <a:ext cx="5014232" cy="151612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4800" b="1" spc="4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800" b="1" spc="4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大德歌．秋</a:t>
            </a:r>
            <a:r>
              <a:rPr lang="en-US" altLang="zh-TW" sz="4800" b="1" spc="4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pPr algn="ctr">
              <a:lnSpc>
                <a:spcPct val="120000"/>
              </a:lnSpc>
            </a:pPr>
            <a:r>
              <a:rPr lang="zh-TW" altLang="en-US" sz="3200" b="1" spc="4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 文 探 究</a:t>
            </a:r>
          </a:p>
        </p:txBody>
      </p:sp>
    </p:spTree>
    <p:extLst>
      <p:ext uri="{BB962C8B-B14F-4D97-AF65-F5344CB8AC3E}">
        <p14:creationId xmlns:p14="http://schemas.microsoft.com/office/powerpoint/2010/main" val="13321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4E3968BE-7E9E-4B09-85BD-469A184D4F61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風飄飄，雨瀟瀟，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便做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陳摶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睡不著，懊惱傷懷抱，撲簌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淚點拋。秋蟬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噪罷寒蛩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叫，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淅零零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細雨灑芭蕉。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246899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大德歌．秋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166F0C0-57C2-464F-AD41-8E1DD4016A2B}"/>
              </a:ext>
            </a:extLst>
          </p:cNvPr>
          <p:cNvSpPr/>
          <p:nvPr/>
        </p:nvSpPr>
        <p:spPr>
          <a:xfrm>
            <a:off x="8133894" y="0"/>
            <a:ext cx="1010106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P.34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AE7EAEE-9FD9-478B-B332-97AD8B26CD68}"/>
              </a:ext>
            </a:extLst>
          </p:cNvPr>
          <p:cNvSpPr txBox="1"/>
          <p:nvPr/>
        </p:nvSpPr>
        <p:spPr>
          <a:xfrm>
            <a:off x="5040348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曲旨</a:t>
            </a:r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30E9593-71BD-4656-AF42-701147722426}"/>
              </a:ext>
            </a:extLst>
          </p:cNvPr>
          <p:cNvSpPr txBox="1"/>
          <p:nvPr/>
        </p:nvSpPr>
        <p:spPr>
          <a:xfrm>
            <a:off x="5709543" y="11561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7BD5A9D-3733-4CC2-81E7-98BD368258B9}"/>
              </a:ext>
            </a:extLst>
          </p:cNvPr>
          <p:cNvSpPr txBox="1"/>
          <p:nvPr/>
        </p:nvSpPr>
        <p:spPr>
          <a:xfrm>
            <a:off x="6378738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A07089D-D7C1-4DB9-A83E-F3B04E8A8DB1}"/>
              </a:ext>
            </a:extLst>
          </p:cNvPr>
          <p:cNvSpPr txBox="1"/>
          <p:nvPr/>
        </p:nvSpPr>
        <p:spPr>
          <a:xfrm>
            <a:off x="7047933" y="115613"/>
            <a:ext cx="101010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77A2F726-7900-46CD-8AC4-0522BCB52EEC}"/>
              </a:ext>
            </a:extLst>
          </p:cNvPr>
          <p:cNvGrpSpPr/>
          <p:nvPr/>
        </p:nvGrpSpPr>
        <p:grpSpPr>
          <a:xfrm>
            <a:off x="5923609" y="1218463"/>
            <a:ext cx="596837" cy="481799"/>
            <a:chOff x="7867881" y="1192800"/>
            <a:chExt cx="596837" cy="481799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CD459C53-9D6B-4408-A970-39FD8B3A9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C7EF3203-65E6-4E64-A3BD-34B026280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ㄊㄨㄢ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80918FD3-3367-44A0-821A-9AD290E85287}"/>
              </a:ext>
            </a:extLst>
          </p:cNvPr>
          <p:cNvGrpSpPr/>
          <p:nvPr/>
        </p:nvGrpSpPr>
        <p:grpSpPr>
          <a:xfrm>
            <a:off x="8505892" y="2444013"/>
            <a:ext cx="596837" cy="481799"/>
            <a:chOff x="7867881" y="1192800"/>
            <a:chExt cx="596837" cy="481799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DD9FAB14-5DED-46B4-9B12-66BAB2FAA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88F2DC25-CCBC-4A13-BB6D-D318E4861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ㄑㄩㄥ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D361C9BF-D4B3-4B8E-A240-7925980CA23A}"/>
              </a:ext>
            </a:extLst>
          </p:cNvPr>
          <p:cNvGrpSpPr/>
          <p:nvPr/>
        </p:nvGrpSpPr>
        <p:grpSpPr>
          <a:xfrm>
            <a:off x="3335647" y="2405618"/>
            <a:ext cx="601122" cy="457785"/>
            <a:chOff x="6047357" y="3267875"/>
            <a:chExt cx="601122" cy="457785"/>
          </a:xfrm>
        </p:grpSpPr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1B19FD7-0EB8-45AE-831E-A39AE3E38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FB0CE8D-007F-41BB-83EE-D165184AF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ㄙㄨ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2236F838-80A2-44AB-8A11-B3A1A38790C1}"/>
              </a:ext>
            </a:extLst>
          </p:cNvPr>
          <p:cNvCxnSpPr>
            <a:cxnSpLocks/>
          </p:cNvCxnSpPr>
          <p:nvPr/>
        </p:nvCxnSpPr>
        <p:spPr>
          <a:xfrm>
            <a:off x="1270363" y="1644050"/>
            <a:ext cx="731483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圖片 35">
            <a:hlinkClick r:id="rId6" action="ppaction://hlinksldjump"/>
            <a:extLst>
              <a:ext uri="{FF2B5EF4-FFF2-40B4-BE49-F238E27FC236}">
                <a16:creationId xmlns:a16="http://schemas.microsoft.com/office/drawing/2014/main" id="{60021AD6-B661-4F51-9BCB-537DFDBE8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363" y="1716058"/>
            <a:ext cx="609550" cy="298679"/>
          </a:xfrm>
          <a:prstGeom prst="rect">
            <a:avLst/>
          </a:prstGeom>
        </p:spPr>
      </p:pic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77012D27-57CB-4321-91D6-5C83763A6F8A}"/>
              </a:ext>
            </a:extLst>
          </p:cNvPr>
          <p:cNvCxnSpPr>
            <a:cxnSpLocks/>
          </p:cNvCxnSpPr>
          <p:nvPr/>
        </p:nvCxnSpPr>
        <p:spPr>
          <a:xfrm>
            <a:off x="425246" y="2863403"/>
            <a:ext cx="482620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AB2B425-4372-405B-AB13-FF7527086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157" y="3293255"/>
            <a:ext cx="35392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出現的蟲鳴聲細瑣雜密，使人煩躁，扣合到女子的愁緒及失眠的狀態</a:t>
            </a:r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8FD1D64E-ED23-4698-9517-A2014BC3DD62}"/>
              </a:ext>
            </a:extLst>
          </p:cNvPr>
          <p:cNvCxnSpPr>
            <a:cxnSpLocks/>
          </p:cNvCxnSpPr>
          <p:nvPr/>
        </p:nvCxnSpPr>
        <p:spPr>
          <a:xfrm>
            <a:off x="5706079" y="2862801"/>
            <a:ext cx="313526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id="{97856CFF-6336-42F8-879E-FC428A421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079" y="2934809"/>
            <a:ext cx="609550" cy="298679"/>
          </a:xfrm>
          <a:prstGeom prst="rect">
            <a:avLst/>
          </a:prstGeom>
        </p:spPr>
      </p:pic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6C9B2511-A391-44A1-800F-D3039E41DCDC}"/>
              </a:ext>
            </a:extLst>
          </p:cNvPr>
          <p:cNvCxnSpPr>
            <a:cxnSpLocks/>
          </p:cNvCxnSpPr>
          <p:nvPr/>
        </p:nvCxnSpPr>
        <p:spPr>
          <a:xfrm>
            <a:off x="1569799" y="4084122"/>
            <a:ext cx="288547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圖片 42">
            <a:hlinkClick r:id="rId8" action="ppaction://hlinksldjump"/>
            <a:extLst>
              <a:ext uri="{FF2B5EF4-FFF2-40B4-BE49-F238E27FC236}">
                <a16:creationId xmlns:a16="http://schemas.microsoft.com/office/drawing/2014/main" id="{3FD3E837-393E-42AA-89C3-AF7C1890AF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799" y="4156130"/>
            <a:ext cx="609550" cy="298679"/>
          </a:xfrm>
          <a:prstGeom prst="rect">
            <a:avLst/>
          </a:prstGeom>
        </p:spPr>
      </p:pic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80D79A3B-2CEB-41CA-A22E-715BF3917D59}"/>
              </a:ext>
            </a:extLst>
          </p:cNvPr>
          <p:cNvCxnSpPr>
            <a:cxnSpLocks/>
          </p:cNvCxnSpPr>
          <p:nvPr/>
        </p:nvCxnSpPr>
        <p:spPr>
          <a:xfrm>
            <a:off x="450176" y="4084122"/>
            <a:ext cx="75632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8">
            <a:extLst>
              <a:ext uri="{FF2B5EF4-FFF2-40B4-BE49-F238E27FC236}">
                <a16:creationId xmlns:a16="http://schemas.microsoft.com/office/drawing/2014/main" id="{2F0F756D-B031-40F6-8D57-5FED07136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358" y="738125"/>
            <a:ext cx="10879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聽覺摹寫</a:t>
            </a:r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44CF214B-A146-4008-835B-8AB0A50458F1}"/>
              </a:ext>
            </a:extLst>
          </p:cNvPr>
          <p:cNvGrpSpPr/>
          <p:nvPr/>
        </p:nvGrpSpPr>
        <p:grpSpPr>
          <a:xfrm>
            <a:off x="3100449" y="1098892"/>
            <a:ext cx="913532" cy="77212"/>
            <a:chOff x="6291753" y="2356495"/>
            <a:chExt cx="913532" cy="77212"/>
          </a:xfrm>
        </p:grpSpPr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A8912B36-F96C-4DB6-B7D0-F51F46F0FB23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F4119047-864A-4A80-83E1-7DE4AD0AABBB}"/>
                </a:ext>
              </a:extLst>
            </p:cNvPr>
            <p:cNvSpPr/>
            <p:nvPr/>
          </p:nvSpPr>
          <p:spPr>
            <a:xfrm>
              <a:off x="67103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9" name="橢圓 48">
              <a:extLst>
                <a:ext uri="{FF2B5EF4-FFF2-40B4-BE49-F238E27FC236}">
                  <a16:creationId xmlns:a16="http://schemas.microsoft.com/office/drawing/2014/main" id="{A90AD534-6949-4712-9032-6DA789C887B3}"/>
                </a:ext>
              </a:extLst>
            </p:cNvPr>
            <p:cNvSpPr/>
            <p:nvPr/>
          </p:nvSpPr>
          <p:spPr>
            <a:xfrm>
              <a:off x="712807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2" name="文字方塊 48">
            <a:extLst>
              <a:ext uri="{FF2B5EF4-FFF2-40B4-BE49-F238E27FC236}">
                <a16:creationId xmlns:a16="http://schemas.microsoft.com/office/drawing/2014/main" id="{77D5642E-C7CE-4809-BA9B-B6872228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010" y="931676"/>
            <a:ext cx="5590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誇飾</a:t>
            </a: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698D12D1-F9E7-498B-83E6-9565FCC771E8}"/>
              </a:ext>
            </a:extLst>
          </p:cNvPr>
          <p:cNvGrpSpPr/>
          <p:nvPr/>
        </p:nvGrpSpPr>
        <p:grpSpPr>
          <a:xfrm>
            <a:off x="4488515" y="973913"/>
            <a:ext cx="3354883" cy="651326"/>
            <a:chOff x="283395" y="4241561"/>
            <a:chExt cx="3354883" cy="651326"/>
          </a:xfrm>
        </p:grpSpPr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A5DBD35F-B228-403F-BFCA-3A469B81C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230" y="4244887"/>
              <a:ext cx="128048" cy="648000"/>
            </a:xfrm>
            <a:prstGeom prst="rect">
              <a:avLst/>
            </a:prstGeom>
          </p:spPr>
        </p:pic>
        <p:pic>
          <p:nvPicPr>
            <p:cNvPr id="55" name="圖片 54">
              <a:extLst>
                <a:ext uri="{FF2B5EF4-FFF2-40B4-BE49-F238E27FC236}">
                  <a16:creationId xmlns:a16="http://schemas.microsoft.com/office/drawing/2014/main" id="{DAAFE91E-CF38-407E-996B-A2E1AD68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56" name="文字方塊 48">
            <a:extLst>
              <a:ext uri="{FF2B5EF4-FFF2-40B4-BE49-F238E27FC236}">
                <a16:creationId xmlns:a16="http://schemas.microsoft.com/office/drawing/2014/main" id="{04828D58-4EDB-4A97-9098-AF9615866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522" y="2157801"/>
            <a:ext cx="10805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聽覺摹寫</a:t>
            </a: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71E4BA5A-5E17-4EB4-AF68-C7511A2EE126}"/>
              </a:ext>
            </a:extLst>
          </p:cNvPr>
          <p:cNvGrpSpPr/>
          <p:nvPr/>
        </p:nvGrpSpPr>
        <p:grpSpPr>
          <a:xfrm>
            <a:off x="4455120" y="2185210"/>
            <a:ext cx="1860509" cy="1892875"/>
            <a:chOff x="3141950" y="3000012"/>
            <a:chExt cx="1860509" cy="1892875"/>
          </a:xfrm>
        </p:grpSpPr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A190A1B3-F752-4D69-B877-3803C663A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950" y="4244887"/>
              <a:ext cx="128048" cy="648000"/>
            </a:xfrm>
            <a:prstGeom prst="rect">
              <a:avLst/>
            </a:prstGeom>
          </p:spPr>
        </p:pic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203EF070-675C-402D-A3D9-1DA763B77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861" y="3000012"/>
              <a:ext cx="628598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43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5" grpId="0"/>
      <p:bldP spid="45" grpId="1"/>
      <p:bldP spid="52" grpId="0"/>
      <p:bldP spid="52" grpId="1"/>
      <p:bldP spid="56" grpId="0"/>
      <p:bldP spid="56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9900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風飄飄，雨</a:t>
            </a: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瀟瀟，</a:t>
            </a: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便做陳</a:t>
            </a: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摶也</a:t>
            </a: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睡不著，懊</a:t>
            </a:r>
          </a:p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惱傷懷抱，</a:t>
            </a: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撲簌簌</a:t>
            </a: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淚點拋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392488"/>
            <a:ext cx="8520464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「聲音」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為貫串全曲的軸線，一開始的風雨聲讓人以為女子因此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睡不著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，但主因其實是愁緒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95D34D-4CF5-468F-A384-5CD21EE54EE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960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淅零零細雨灑芭蕉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899620"/>
            <a:ext cx="8520464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「雨聲」也是全曲的伏筆，開頭的出現讓人誤會這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是女子失眠的原因，而曲末寫到細雨灑芭蕉，呼應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女子暗自垂淚的畫面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95D34D-4CF5-468F-A384-5CD21EE54EE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69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4F9547-C96D-4B1F-98CB-944557BF9FCF}"/>
              </a:ext>
            </a:extLst>
          </p:cNvPr>
          <p:cNvSpPr/>
          <p:nvPr/>
        </p:nvSpPr>
        <p:spPr>
          <a:xfrm>
            <a:off x="339209" y="953807"/>
            <a:ext cx="7470275" cy="185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四大韻文之一。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創作者依照曲譜填寫，還可為了便於歌唱增加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襯字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。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hlinkClick r:id="rId3" action="ppaction://hlinksldjump"/>
            <a:extLst>
              <a:ext uri="{FF2B5EF4-FFF2-40B4-BE49-F238E27FC236}">
                <a16:creationId xmlns:a16="http://schemas.microsoft.com/office/drawing/2014/main" id="{A5316A64-30EF-49AB-9272-5644D006ECA1}"/>
              </a:ext>
            </a:extLst>
          </p:cNvPr>
          <p:cNvSpPr/>
          <p:nvPr/>
        </p:nvSpPr>
        <p:spPr>
          <a:xfrm>
            <a:off x="1495770" y="2272939"/>
            <a:ext cx="919116" cy="499654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一張含有 鏡 的圖片&#10;&#10;自動產生的描述">
            <a:hlinkClick r:id="rId3" action="ppaction://hlinksldjump"/>
            <a:extLst>
              <a:ext uri="{FF2B5EF4-FFF2-40B4-BE49-F238E27FC236}">
                <a16:creationId xmlns:a16="http://schemas.microsoft.com/office/drawing/2014/main" id="{D7EE8FCF-7F7B-42E9-8C52-4402EB667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2315002" y="2424522"/>
            <a:ext cx="199767" cy="27099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曲的簡介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C3FC479-47A4-47C5-87AB-AD93730366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053" y="3450352"/>
            <a:ext cx="1487893" cy="12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秋夜憂愁未眠，各種聲音盡收耳底。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571998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3218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大德歌．秋</a:t>
            </a:r>
            <a:r>
              <a:rPr lang="en-US" altLang="zh-TW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D736B46-875B-448A-9DAF-ADF577457D2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782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388977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TW" altLang="en-US" sz="2800" b="0" dirty="0"/>
              <a:t>作者藉由描寫各種</a:t>
            </a:r>
            <a:r>
              <a:rPr lang="zh-TW" altLang="en-US" sz="2800" b="0" dirty="0" smtClean="0"/>
              <a:t>聲音</a:t>
            </a:r>
            <a:r>
              <a:rPr lang="zh-TW" altLang="en-US" sz="2800" b="0" dirty="0"/>
              <a:t>，凸顯曲中主角</a:t>
            </a:r>
            <a:r>
              <a:rPr lang="zh-TW" altLang="en-US" sz="2800" b="0" dirty="0" smtClean="0"/>
              <a:t>未能成</a:t>
            </a:r>
            <a:r>
              <a:rPr lang="zh-TW" altLang="en-US" sz="2800" b="0" dirty="0"/>
              <a:t>眠，只能在黑夜中</a:t>
            </a:r>
            <a:r>
              <a:rPr lang="zh-TW" altLang="en-US" sz="2800" b="0" dirty="0" smtClean="0"/>
              <a:t>辨識</a:t>
            </a:r>
            <a:r>
              <a:rPr lang="zh-TW" altLang="en-US" sz="2800" b="0" dirty="0"/>
              <a:t>不同的聲響。作者</a:t>
            </a:r>
            <a:r>
              <a:rPr lang="zh-TW" altLang="en-US" sz="2800" b="0" dirty="0" smtClean="0"/>
              <a:t>描寫</a:t>
            </a:r>
            <a:r>
              <a:rPr lang="zh-TW" altLang="en-US" sz="2800" b="0" dirty="0"/>
              <a:t>聲音的轉變，如：</a:t>
            </a:r>
            <a:r>
              <a:rPr lang="zh-TW" altLang="en-US" sz="2800" b="0" dirty="0" smtClean="0"/>
              <a:t>持續</a:t>
            </a:r>
            <a:r>
              <a:rPr lang="zh-TW" altLang="en-US" sz="2800" b="0" dirty="0"/>
              <a:t>的風雨聲，但由大</a:t>
            </a:r>
            <a:r>
              <a:rPr lang="zh-TW" altLang="en-US" sz="2800" b="0" dirty="0" smtClean="0"/>
              <a:t>變小，而</a:t>
            </a:r>
            <a:r>
              <a:rPr lang="zh-TW" altLang="en-US" sz="2800" b="0" dirty="0"/>
              <a:t>蟬叫為蟲鳴</a:t>
            </a:r>
            <a:r>
              <a:rPr lang="zh-TW" altLang="en-US" sz="2800" b="0" dirty="0" smtClean="0"/>
              <a:t>取代，可見</a:t>
            </a:r>
            <a:r>
              <a:rPr lang="zh-TW" altLang="en-US" sz="2800" b="0" dirty="0"/>
              <a:t>主角不僅</a:t>
            </a:r>
            <a:r>
              <a:rPr lang="zh-TW" altLang="en-US" sz="2800" b="0" dirty="0" smtClean="0"/>
              <a:t>失眠</a:t>
            </a:r>
            <a:r>
              <a:rPr lang="zh-TW" altLang="en-US" sz="2800" b="0" dirty="0"/>
              <a:t>，還是長時間處於</a:t>
            </a:r>
            <a:r>
              <a:rPr lang="zh-TW" altLang="en-US" sz="2800" b="0" dirty="0" smtClean="0"/>
              <a:t>清醒</a:t>
            </a:r>
            <a:r>
              <a:rPr lang="zh-TW" altLang="en-US" sz="2800" b="0" dirty="0"/>
              <a:t>的狀態。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C4D559-8655-447C-A3A6-71E3A058DA11}"/>
              </a:ext>
            </a:extLst>
          </p:cNvPr>
          <p:cNvSpPr/>
          <p:nvPr/>
        </p:nvSpPr>
        <p:spPr>
          <a:xfrm>
            <a:off x="2" y="115613"/>
            <a:ext cx="4571998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C962591-2279-4474-832D-4431D72F003A}"/>
              </a:ext>
            </a:extLst>
          </p:cNvPr>
          <p:cNvSpPr txBox="1"/>
          <p:nvPr/>
        </p:nvSpPr>
        <p:spPr>
          <a:xfrm>
            <a:off x="250132" y="162891"/>
            <a:ext cx="43218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大德歌．秋</a:t>
            </a:r>
            <a:r>
              <a:rPr lang="en-US" altLang="zh-TW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1586DDA-52B3-4E7E-9722-24C8EA4F843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DFF28DE-BCD7-4036-A0B4-DE6D37FED605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6721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作者引用陳摶的典故，意欲</a:t>
            </a:r>
            <a:r>
              <a:rPr lang="zh-TW" altLang="en-US" sz="2800" b="0" dirty="0" smtClean="0"/>
              <a:t>製造的</a:t>
            </a:r>
            <a:r>
              <a:rPr lang="zh-TW" altLang="en-US" sz="2800" b="0" dirty="0"/>
              <a:t>效果為何？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表示在這樣的夜晚，連封號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為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睡仙」的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人都無法入眠，來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強調主角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失眠程度的嚴重。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便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作陳摶也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睡不著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」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此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句有轉折的效果。前面為風雨聲，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後面才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提出主要原因是懊惱傷懷抱，讓讀者原本以為是大自然發出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的聲響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太大，導致人們不眠，後來才揭示是個人情緒的困擾。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73166FB-A1B8-4C76-8502-2DCFD02973C6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5</a:t>
            </a:r>
            <a:r>
              <a:rPr lang="en-US" altLang="zh-TW" dirty="0" smtClean="0">
                <a:solidFill>
                  <a:schemeClr val="bg1"/>
                </a:solidFill>
              </a:rPr>
              <a:t>【</a:t>
            </a:r>
            <a:r>
              <a:rPr lang="zh-TW" altLang="en-US" dirty="0">
                <a:solidFill>
                  <a:schemeClr val="bg1"/>
                </a:solidFill>
              </a:rPr>
              <a:t>閱讀檢測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61C5FD8-7821-46E6-9BFD-1BBC91FB42BD}"/>
              </a:ext>
            </a:extLst>
          </p:cNvPr>
          <p:cNvSpPr txBox="1"/>
          <p:nvPr/>
        </p:nvSpPr>
        <p:spPr>
          <a:xfrm>
            <a:off x="2425144" y="115613"/>
            <a:ext cx="71175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8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6A4E5A6-5430-4C1B-B6CB-D54790DCE5D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680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作者描寫女子在失眠的夜晚聽到各種聲音，現代失眠的人可能會聽到哪些聲音？你如何形容它們？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buFont typeface="+mj-lt"/>
              <a:buAutoNum type="arabicPeriod"/>
            </a:pPr>
            <a:r>
              <a:rPr lang="en-US" altLang="zh-TW" sz="2800" b="0" spc="-100" dirty="0" smtClean="0">
                <a:solidFill>
                  <a:srgbClr val="FF0000"/>
                </a:solidFill>
              </a:rPr>
              <a:t>(1)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人工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器物發出的聲音：冷氣、電扇、電梯啟動、馬桶沖水聲、打電動的聲音、時鐘秒針移動的聲音、手機通訊軟體（如：</a:t>
            </a:r>
            <a:r>
              <a:rPr lang="en-US" altLang="zh-TW" sz="2800" b="0" spc="-100" dirty="0">
                <a:solidFill>
                  <a:srgbClr val="FF0000"/>
                </a:solidFill>
              </a:rPr>
              <a:t>line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）的知會聲、汽機車行駛經過的聲音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/>
            </a:r>
            <a:br>
              <a:rPr lang="en-US" altLang="zh-TW" sz="2800" b="0" spc="-100" dirty="0" smtClean="0">
                <a:solidFill>
                  <a:srgbClr val="FF0000"/>
                </a:solidFill>
              </a:rPr>
            </a:br>
            <a:r>
              <a:rPr lang="en-US" altLang="zh-TW" sz="2800" b="0" spc="-100" dirty="0" smtClean="0">
                <a:solidFill>
                  <a:srgbClr val="FF0000"/>
                </a:solidFill>
              </a:rPr>
              <a:t>(2)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生物自然製造的聲音：磨牙聲、打鼾聲、心跳的聲音、窗外貓狗的叫聲。</a:t>
            </a:r>
          </a:p>
          <a:p>
            <a:pPr marL="288000" indent="-288000">
              <a:buFont typeface="+mj-lt"/>
              <a:buAutoNum type="arabicPeriod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學生自由發揮。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73166FB-A1B8-4C76-8502-2DCFD02973C6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問題</a:t>
            </a:r>
            <a:r>
              <a:rPr lang="en-US" altLang="zh-TW" dirty="0" smtClean="0">
                <a:solidFill>
                  <a:schemeClr val="bg1"/>
                </a:solidFill>
              </a:rPr>
              <a:t>5【</a:t>
            </a:r>
            <a:r>
              <a:rPr lang="zh-TW" altLang="en-US" dirty="0">
                <a:solidFill>
                  <a:schemeClr val="bg1"/>
                </a:solidFill>
              </a:rPr>
              <a:t>閱讀檢測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ABE0359-38F4-47BF-A7D4-E1B8079CF5B0}"/>
              </a:ext>
            </a:extLst>
          </p:cNvPr>
          <p:cNvSpPr txBox="1"/>
          <p:nvPr/>
        </p:nvSpPr>
        <p:spPr>
          <a:xfrm>
            <a:off x="2425144" y="115613"/>
            <a:ext cx="71175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8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AB856CF-7196-4BCF-AD09-BC65A3195BB7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41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2" action="ppaction://hlinksldjump"/>
            <a:extLst>
              <a:ext uri="{FF2B5EF4-FFF2-40B4-BE49-F238E27FC236}">
                <a16:creationId xmlns:a16="http://schemas.microsoft.com/office/drawing/2014/main" id="{72D83B3A-5928-4959-B912-8A09EFBC05E9}"/>
              </a:ext>
            </a:extLst>
          </p:cNvPr>
          <p:cNvSpPr/>
          <p:nvPr/>
        </p:nvSpPr>
        <p:spPr>
          <a:xfrm>
            <a:off x="2586152" y="1923622"/>
            <a:ext cx="1539534" cy="718885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CE9B1C94-CFD8-495E-B73E-DCF8B4F756F8}"/>
              </a:ext>
            </a:extLst>
          </p:cNvPr>
          <p:cNvSpPr/>
          <p:nvPr/>
        </p:nvSpPr>
        <p:spPr>
          <a:xfrm>
            <a:off x="4627223" y="1923623"/>
            <a:ext cx="1539534" cy="718885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19C2FD-C1EE-4E4E-AAC4-F57319420743}"/>
              </a:ext>
            </a:extLst>
          </p:cNvPr>
          <p:cNvSpPr/>
          <p:nvPr/>
        </p:nvSpPr>
        <p:spPr>
          <a:xfrm>
            <a:off x="2" y="322442"/>
            <a:ext cx="2779698" cy="688426"/>
          </a:xfrm>
          <a:prstGeom prst="rect">
            <a:avLst/>
          </a:prstGeom>
          <a:solidFill>
            <a:srgbClr val="AA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E0E04BA-A77D-4493-A611-C10412550389}"/>
              </a:ext>
            </a:extLst>
          </p:cNvPr>
          <p:cNvSpPr txBox="1"/>
          <p:nvPr/>
        </p:nvSpPr>
        <p:spPr>
          <a:xfrm>
            <a:off x="297518" y="369720"/>
            <a:ext cx="248218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4538754-6927-4B4C-92B1-DDF5B707DEC1}"/>
              </a:ext>
            </a:extLst>
          </p:cNvPr>
          <p:cNvSpPr txBox="1"/>
          <p:nvPr/>
        </p:nvSpPr>
        <p:spPr>
          <a:xfrm>
            <a:off x="0" y="404493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7842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B8CECC4-4D6C-478E-B874-0AD4AA4C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全曲共出現哪些聲音？作者寫出這麼多聲音的用意為何？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2C1671E-AA35-4441-BE4A-AFDCD9DC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90" cy="5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6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雨聲、蟬鳴聲、蟋蟀叫聲。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CE7A431-D9E8-4CA8-ADCD-84E9F9C6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986508"/>
            <a:ext cx="8477290" cy="5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514350" indent="-514350">
              <a:lnSpc>
                <a:spcPts val="36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4A2F406-59FD-4A51-8DBA-132DD744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72" y="1954758"/>
            <a:ext cx="576957" cy="5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6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(1)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587311D-58B7-4B00-AA76-653CB8F0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43" y="1973808"/>
            <a:ext cx="77851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6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顯示主角失眠：在多數人皆入睡的深夜裡，各種聲音紛至，只有失眠的人才會盡數聽到這些聲音。</a:t>
            </a:r>
          </a:p>
          <a:p>
            <a:pPr>
              <a:lnSpc>
                <a:spcPts val="36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呈顯季節特色：在古典文學中，這些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聲音（特別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是蟬鳴、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蟋蟀叫），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可用來標誌所屬季節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en-US" altLang="zh-TW" sz="2800" b="0" spc="-100" dirty="0" smtClean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融情緒於景中：這些聲音可以呼應到人物的情緒，例如：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秋季多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有愁思。這是文人常用的書寫手法。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9E8FA42-C293-47E8-A484-23D006CD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72" y="2857521"/>
            <a:ext cx="576957" cy="5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6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(2)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9E8FA42-C293-47E8-A484-23D006CD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00" y="3785684"/>
            <a:ext cx="5769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600"/>
              </a:lnSpc>
            </a:pPr>
            <a:r>
              <a:rPr lang="en-US" altLang="zh-TW" sz="2800" b="0" spc="-100" dirty="0" smtClean="0">
                <a:solidFill>
                  <a:srgbClr val="FF0000"/>
                </a:solidFill>
              </a:rPr>
              <a:t>(3)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/>
      <p:bldP spid="19" grpId="0"/>
      <p:bldP spid="20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4F98232-BC5C-4E90-94AD-D42400F7AB3B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A6D7FFE-D8B4-41ED-9BBE-902BC76A0605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18A3D15-013A-421B-9454-E73472F4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本曲中，主角因為憂愁煩悶而難以成眠，如果是你遇到類似的情形，可以如何排解情緒？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B5F3965-203E-4B56-9186-5BE51ECB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405612" cy="102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與同學或朋友聊聊天、運動（打球、跑步）、吃美食、對老師或長輩訴說等。</a:t>
            </a:r>
          </a:p>
        </p:txBody>
      </p:sp>
    </p:spTree>
    <p:extLst>
      <p:ext uri="{BB962C8B-B14F-4D97-AF65-F5344CB8AC3E}">
        <p14:creationId xmlns:p14="http://schemas.microsoft.com/office/powerpoint/2010/main" val="17063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A4338EE-F82C-4AF3-B5E0-96B91E7A38F6}"/>
              </a:ext>
            </a:extLst>
          </p:cNvPr>
          <p:cNvGrpSpPr/>
          <p:nvPr/>
        </p:nvGrpSpPr>
        <p:grpSpPr>
          <a:xfrm>
            <a:off x="1621719" y="818988"/>
            <a:ext cx="5766052" cy="718885"/>
            <a:chOff x="1323975" y="1828800"/>
            <a:chExt cx="5766052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A7247EF-09D5-491F-B4B5-600854AC707E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E1DFC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4000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BE3A988A-5984-4760-8EF0-EE077DB57F98}"/>
                </a:ext>
              </a:extLst>
            </p:cNvPr>
            <p:cNvSpPr txBox="1"/>
            <p:nvPr/>
          </p:nvSpPr>
          <p:spPr>
            <a:xfrm>
              <a:off x="2143125" y="1834299"/>
              <a:ext cx="4946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4000" b="1" dirty="0" smtClean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牡丹亭．遊園</a:t>
              </a:r>
              <a:r>
                <a:rPr lang="en-US" altLang="zh-TW" sz="4000" b="1" dirty="0" smtClean="0">
                  <a:solidFill>
                    <a:srgbClr val="483F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endParaRPr lang="en-US" altLang="zh-TW" sz="4000" b="1" dirty="0">
                <a:solidFill>
                  <a:srgbClr val="483F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E4ED7AF9-AC4C-4809-86DA-5F50B2405D1C}"/>
              </a:ext>
            </a:extLst>
          </p:cNvPr>
          <p:cNvSpPr txBox="1"/>
          <p:nvPr/>
        </p:nvSpPr>
        <p:spPr>
          <a:xfrm>
            <a:off x="2238997" y="1988263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題解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E12B6D-4A68-4F1D-A6AC-E74E8E7DA974}"/>
              </a:ext>
            </a:extLst>
          </p:cNvPr>
          <p:cNvSpPr/>
          <p:nvPr/>
        </p:nvSpPr>
        <p:spPr>
          <a:xfrm>
            <a:off x="1621719" y="2067822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9D27FA-A4D7-4F2E-BA8C-4C7CC3BA15F6}"/>
              </a:ext>
            </a:extLst>
          </p:cNvPr>
          <p:cNvSpPr/>
          <p:nvPr/>
        </p:nvSpPr>
        <p:spPr>
          <a:xfrm>
            <a:off x="1621719" y="2139217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80896458-6619-4DF2-8D8E-9636D74A150D}"/>
              </a:ext>
            </a:extLst>
          </p:cNvPr>
          <p:cNvSpPr txBox="1"/>
          <p:nvPr/>
        </p:nvSpPr>
        <p:spPr>
          <a:xfrm>
            <a:off x="2238997" y="2663101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作者介紹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84E500-91F4-41A5-AA35-42D05FA913BC}"/>
              </a:ext>
            </a:extLst>
          </p:cNvPr>
          <p:cNvSpPr/>
          <p:nvPr/>
        </p:nvSpPr>
        <p:spPr>
          <a:xfrm>
            <a:off x="1621720" y="2742660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D5CF98-C022-4DA3-8E35-7014ABC1E139}"/>
              </a:ext>
            </a:extLst>
          </p:cNvPr>
          <p:cNvSpPr/>
          <p:nvPr/>
        </p:nvSpPr>
        <p:spPr>
          <a:xfrm>
            <a:off x="1621720" y="2814055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1D6C16F0-E5FE-466A-BBA0-0C91A8F791A1}"/>
              </a:ext>
            </a:extLst>
          </p:cNvPr>
          <p:cNvSpPr txBox="1"/>
          <p:nvPr/>
        </p:nvSpPr>
        <p:spPr>
          <a:xfrm>
            <a:off x="2238996" y="3337939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課文探究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B88D8A-4DA9-4B88-AF36-352F26032AFC}"/>
              </a:ext>
            </a:extLst>
          </p:cNvPr>
          <p:cNvSpPr/>
          <p:nvPr/>
        </p:nvSpPr>
        <p:spPr>
          <a:xfrm>
            <a:off x="1621719" y="3417498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26909F-DAE2-4922-8290-559F80BC4703}"/>
              </a:ext>
            </a:extLst>
          </p:cNvPr>
          <p:cNvSpPr/>
          <p:nvPr/>
        </p:nvSpPr>
        <p:spPr>
          <a:xfrm>
            <a:off x="1621719" y="3488893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D546D4F-865F-47A9-B18A-7B73F90E3E2B}"/>
              </a:ext>
            </a:extLst>
          </p:cNvPr>
          <p:cNvSpPr txBox="1"/>
          <p:nvPr/>
        </p:nvSpPr>
        <p:spPr>
          <a:xfrm>
            <a:off x="2238996" y="4012778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DECA469-D0BE-418F-BB52-0E7309AAA7FE}"/>
              </a:ext>
            </a:extLst>
          </p:cNvPr>
          <p:cNvSpPr/>
          <p:nvPr/>
        </p:nvSpPr>
        <p:spPr>
          <a:xfrm>
            <a:off x="1621719" y="4092337"/>
            <a:ext cx="463865" cy="428540"/>
          </a:xfrm>
          <a:prstGeom prst="rect">
            <a:avLst/>
          </a:prstGeom>
          <a:solidFill>
            <a:srgbClr val="AA9D9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FE59B22-A7B1-4E4F-8FD5-AD312727724B}"/>
              </a:ext>
            </a:extLst>
          </p:cNvPr>
          <p:cNvSpPr/>
          <p:nvPr/>
        </p:nvSpPr>
        <p:spPr>
          <a:xfrm>
            <a:off x="1621719" y="4163732"/>
            <a:ext cx="463865" cy="282868"/>
          </a:xfrm>
          <a:prstGeom prst="rect">
            <a:avLst/>
          </a:prstGeom>
          <a:solidFill>
            <a:srgbClr val="AA9D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2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69B6FD-A119-41AA-BA15-22D7EFD5E6BD}"/>
              </a:ext>
            </a:extLst>
          </p:cNvPr>
          <p:cNvSpPr/>
          <p:nvPr/>
        </p:nvSpPr>
        <p:spPr>
          <a:xfrm>
            <a:off x="-1" y="285430"/>
            <a:ext cx="1467395" cy="688426"/>
          </a:xfrm>
          <a:prstGeom prst="rect">
            <a:avLst/>
          </a:prstGeom>
          <a:solidFill>
            <a:srgbClr val="AA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C74C28B-245B-474D-BA3C-B920A4C729D3}"/>
              </a:ext>
            </a:extLst>
          </p:cNvPr>
          <p:cNvSpPr txBox="1"/>
          <p:nvPr/>
        </p:nvSpPr>
        <p:spPr>
          <a:xfrm>
            <a:off x="339209" y="332708"/>
            <a:ext cx="112818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題解</a:t>
            </a:r>
          </a:p>
        </p:txBody>
      </p:sp>
      <p:sp>
        <p:nvSpPr>
          <p:cNvPr id="5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1C5994FD-15C2-43CB-AB60-91BB7DB44725}"/>
              </a:ext>
            </a:extLst>
          </p:cNvPr>
          <p:cNvSpPr txBox="1"/>
          <p:nvPr/>
        </p:nvSpPr>
        <p:spPr>
          <a:xfrm>
            <a:off x="1851466" y="1426792"/>
            <a:ext cx="503374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790254C-8B78-4170-9270-09EB16AA94E6}"/>
              </a:ext>
            </a:extLst>
          </p:cNvPr>
          <p:cNvSpPr/>
          <p:nvPr/>
        </p:nvSpPr>
        <p:spPr>
          <a:xfrm>
            <a:off x="1234188" y="1506351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989A19-A187-441F-BF16-9559990FE537}"/>
              </a:ext>
            </a:extLst>
          </p:cNvPr>
          <p:cNvSpPr/>
          <p:nvPr/>
        </p:nvSpPr>
        <p:spPr>
          <a:xfrm>
            <a:off x="1234188" y="1577746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FEBDD882-6112-4D7D-B044-82691474E506}"/>
              </a:ext>
            </a:extLst>
          </p:cNvPr>
          <p:cNvSpPr txBox="1"/>
          <p:nvPr/>
        </p:nvSpPr>
        <p:spPr>
          <a:xfrm>
            <a:off x="1851466" y="2317701"/>
            <a:ext cx="479752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D493DB-36DC-4AE8-BA4A-E2AE1F24E5D5}"/>
              </a:ext>
            </a:extLst>
          </p:cNvPr>
          <p:cNvSpPr/>
          <p:nvPr/>
        </p:nvSpPr>
        <p:spPr>
          <a:xfrm>
            <a:off x="1234189" y="2397260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CF86C7-40FE-439E-A5AD-6B14D751DECB}"/>
              </a:ext>
            </a:extLst>
          </p:cNvPr>
          <p:cNvSpPr/>
          <p:nvPr/>
        </p:nvSpPr>
        <p:spPr>
          <a:xfrm>
            <a:off x="1234189" y="2468655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4F220F95-B0E3-4ECD-BAA9-061617FB471B}"/>
              </a:ext>
            </a:extLst>
          </p:cNvPr>
          <p:cNvSpPr txBox="1"/>
          <p:nvPr/>
        </p:nvSpPr>
        <p:spPr>
          <a:xfrm>
            <a:off x="1851465" y="3208610"/>
            <a:ext cx="452320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FDA5C8-96BB-43FC-8A46-8C9734F0C33A}"/>
              </a:ext>
            </a:extLst>
          </p:cNvPr>
          <p:cNvSpPr/>
          <p:nvPr/>
        </p:nvSpPr>
        <p:spPr>
          <a:xfrm>
            <a:off x="1234188" y="3288169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5BBB094-4FEF-4240-93BC-43A8F03D4E69}"/>
              </a:ext>
            </a:extLst>
          </p:cNvPr>
          <p:cNvSpPr/>
          <p:nvPr/>
        </p:nvSpPr>
        <p:spPr>
          <a:xfrm>
            <a:off x="1234188" y="3359564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7CE483A-A36C-4728-A5B7-DF1911ACBF96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8431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ECFA13-3F9E-416C-9EAD-C854BEDCB21C}"/>
              </a:ext>
            </a:extLst>
          </p:cNvPr>
          <p:cNvSpPr/>
          <p:nvPr/>
        </p:nvSpPr>
        <p:spPr>
          <a:xfrm>
            <a:off x="0" y="285430"/>
            <a:ext cx="1465944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A2421EA-B291-4B5E-8CCC-6DCE9695A0E7}"/>
              </a:ext>
            </a:extLst>
          </p:cNvPr>
          <p:cNvSpPr txBox="1"/>
          <p:nvPr/>
        </p:nvSpPr>
        <p:spPr>
          <a:xfrm>
            <a:off x="297518" y="332708"/>
            <a:ext cx="11176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90A4953-62CF-41CB-A675-D5FBF4EF624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66BEA8E-EBD4-4EEE-8AB4-744FBE7791C2}"/>
              </a:ext>
            </a:extLst>
          </p:cNvPr>
          <p:cNvSpPr txBox="1"/>
          <p:nvPr/>
        </p:nvSpPr>
        <p:spPr>
          <a:xfrm>
            <a:off x="7991718" y="18823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提問</a:t>
            </a:r>
          </a:p>
        </p:txBody>
      </p:sp>
      <p:sp>
        <p:nvSpPr>
          <p:cNvPr id="7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箭號: 向右 6"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25">
            <a:extLst>
              <a:ext uri="{FF2B5EF4-FFF2-40B4-BE49-F238E27FC236}">
                <a16:creationId xmlns:a16="http://schemas.microsoft.com/office/drawing/2014/main" id="{F46CB3A8-F293-4F08-826C-61E549F5F22B}"/>
              </a:ext>
            </a:extLst>
          </p:cNvPr>
          <p:cNvSpPr/>
          <p:nvPr/>
        </p:nvSpPr>
        <p:spPr>
          <a:xfrm>
            <a:off x="2113424" y="1268187"/>
            <a:ext cx="4753866" cy="1409700"/>
          </a:xfrm>
          <a:custGeom>
            <a:avLst/>
            <a:gdLst>
              <a:gd name="connsiteX0" fmla="*/ 0 w 4753866"/>
              <a:gd name="connsiteY0" fmla="*/ 124674 h 1409700"/>
              <a:gd name="connsiteX1" fmla="*/ 124674 w 4753866"/>
              <a:gd name="connsiteY1" fmla="*/ 0 h 1409700"/>
              <a:gd name="connsiteX2" fmla="*/ 732784 w 4753866"/>
              <a:gd name="connsiteY2" fmla="*/ 0 h 1409700"/>
              <a:gd name="connsiteX3" fmla="*/ 1340894 w 4753866"/>
              <a:gd name="connsiteY3" fmla="*/ 0 h 1409700"/>
              <a:gd name="connsiteX4" fmla="*/ 1994049 w 4753866"/>
              <a:gd name="connsiteY4" fmla="*/ 0 h 1409700"/>
              <a:gd name="connsiteX5" fmla="*/ 2557114 w 4753866"/>
              <a:gd name="connsiteY5" fmla="*/ 0 h 1409700"/>
              <a:gd name="connsiteX6" fmla="*/ 3120178 w 4753866"/>
              <a:gd name="connsiteY6" fmla="*/ 0 h 1409700"/>
              <a:gd name="connsiteX7" fmla="*/ 3593153 w 4753866"/>
              <a:gd name="connsiteY7" fmla="*/ 0 h 1409700"/>
              <a:gd name="connsiteX8" fmla="*/ 4111172 w 4753866"/>
              <a:gd name="connsiteY8" fmla="*/ 0 h 1409700"/>
              <a:gd name="connsiteX9" fmla="*/ 4629192 w 4753866"/>
              <a:gd name="connsiteY9" fmla="*/ 0 h 1409700"/>
              <a:gd name="connsiteX10" fmla="*/ 4753866 w 4753866"/>
              <a:gd name="connsiteY10" fmla="*/ 124674 h 1409700"/>
              <a:gd name="connsiteX11" fmla="*/ 4753866 w 4753866"/>
              <a:gd name="connsiteY11" fmla="*/ 670039 h 1409700"/>
              <a:gd name="connsiteX12" fmla="*/ 4753866 w 4753866"/>
              <a:gd name="connsiteY12" fmla="*/ 1285026 h 1409700"/>
              <a:gd name="connsiteX13" fmla="*/ 4629192 w 4753866"/>
              <a:gd name="connsiteY13" fmla="*/ 1409700 h 1409700"/>
              <a:gd name="connsiteX14" fmla="*/ 3976037 w 4753866"/>
              <a:gd name="connsiteY14" fmla="*/ 1409700 h 1409700"/>
              <a:gd name="connsiteX15" fmla="*/ 3548108 w 4753866"/>
              <a:gd name="connsiteY15" fmla="*/ 1409700 h 1409700"/>
              <a:gd name="connsiteX16" fmla="*/ 3030088 w 4753866"/>
              <a:gd name="connsiteY16" fmla="*/ 1409700 h 1409700"/>
              <a:gd name="connsiteX17" fmla="*/ 2421978 w 4753866"/>
              <a:gd name="connsiteY17" fmla="*/ 1409700 h 1409700"/>
              <a:gd name="connsiteX18" fmla="*/ 1994049 w 4753866"/>
              <a:gd name="connsiteY18" fmla="*/ 1409700 h 1409700"/>
              <a:gd name="connsiteX19" fmla="*/ 1430984 w 4753866"/>
              <a:gd name="connsiteY19" fmla="*/ 1409700 h 1409700"/>
              <a:gd name="connsiteX20" fmla="*/ 822874 w 4753866"/>
              <a:gd name="connsiteY20" fmla="*/ 1409700 h 1409700"/>
              <a:gd name="connsiteX21" fmla="*/ 124674 w 4753866"/>
              <a:gd name="connsiteY21" fmla="*/ 1409700 h 1409700"/>
              <a:gd name="connsiteX22" fmla="*/ 0 w 4753866"/>
              <a:gd name="connsiteY22" fmla="*/ 1285026 h 1409700"/>
              <a:gd name="connsiteX23" fmla="*/ 0 w 4753866"/>
              <a:gd name="connsiteY23" fmla="*/ 681643 h 1409700"/>
              <a:gd name="connsiteX24" fmla="*/ 0 w 4753866"/>
              <a:gd name="connsiteY24" fmla="*/ 124674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53866" h="1409700" fill="none" extrusionOk="0">
                <a:moveTo>
                  <a:pt x="0" y="124674"/>
                </a:moveTo>
                <a:cubicBezTo>
                  <a:pt x="5296" y="38572"/>
                  <a:pt x="71822" y="-1920"/>
                  <a:pt x="124674" y="0"/>
                </a:cubicBezTo>
                <a:cubicBezTo>
                  <a:pt x="383604" y="-6937"/>
                  <a:pt x="433832" y="50301"/>
                  <a:pt x="732784" y="0"/>
                </a:cubicBezTo>
                <a:cubicBezTo>
                  <a:pt x="1031736" y="-50301"/>
                  <a:pt x="1153528" y="41238"/>
                  <a:pt x="1340894" y="0"/>
                </a:cubicBezTo>
                <a:cubicBezTo>
                  <a:pt x="1528260" y="-41238"/>
                  <a:pt x="1744089" y="15243"/>
                  <a:pt x="1994049" y="0"/>
                </a:cubicBezTo>
                <a:cubicBezTo>
                  <a:pt x="2244010" y="-15243"/>
                  <a:pt x="2434234" y="60153"/>
                  <a:pt x="2557114" y="0"/>
                </a:cubicBezTo>
                <a:cubicBezTo>
                  <a:pt x="2679994" y="-60153"/>
                  <a:pt x="2859594" y="22023"/>
                  <a:pt x="3120178" y="0"/>
                </a:cubicBezTo>
                <a:cubicBezTo>
                  <a:pt x="3380762" y="-22023"/>
                  <a:pt x="3359607" y="20853"/>
                  <a:pt x="3593153" y="0"/>
                </a:cubicBezTo>
                <a:cubicBezTo>
                  <a:pt x="3826700" y="-20853"/>
                  <a:pt x="3945250" y="10095"/>
                  <a:pt x="4111172" y="0"/>
                </a:cubicBezTo>
                <a:cubicBezTo>
                  <a:pt x="4277094" y="-10095"/>
                  <a:pt x="4434242" y="26370"/>
                  <a:pt x="4629192" y="0"/>
                </a:cubicBezTo>
                <a:cubicBezTo>
                  <a:pt x="4687320" y="-16530"/>
                  <a:pt x="4756432" y="45553"/>
                  <a:pt x="4753866" y="124674"/>
                </a:cubicBezTo>
                <a:cubicBezTo>
                  <a:pt x="4755415" y="324614"/>
                  <a:pt x="4719890" y="543630"/>
                  <a:pt x="4753866" y="670039"/>
                </a:cubicBezTo>
                <a:cubicBezTo>
                  <a:pt x="4787842" y="796448"/>
                  <a:pt x="4736955" y="1155933"/>
                  <a:pt x="4753866" y="1285026"/>
                </a:cubicBezTo>
                <a:cubicBezTo>
                  <a:pt x="4746578" y="1347768"/>
                  <a:pt x="4689748" y="1417784"/>
                  <a:pt x="4629192" y="1409700"/>
                </a:cubicBezTo>
                <a:cubicBezTo>
                  <a:pt x="4402356" y="1455229"/>
                  <a:pt x="4302130" y="1382088"/>
                  <a:pt x="3976037" y="1409700"/>
                </a:cubicBezTo>
                <a:cubicBezTo>
                  <a:pt x="3649945" y="1437312"/>
                  <a:pt x="3661669" y="1386361"/>
                  <a:pt x="3548108" y="1409700"/>
                </a:cubicBezTo>
                <a:cubicBezTo>
                  <a:pt x="3434547" y="1433039"/>
                  <a:pt x="3153828" y="1371346"/>
                  <a:pt x="3030088" y="1409700"/>
                </a:cubicBezTo>
                <a:cubicBezTo>
                  <a:pt x="2906348" y="1448054"/>
                  <a:pt x="2656875" y="1371727"/>
                  <a:pt x="2421978" y="1409700"/>
                </a:cubicBezTo>
                <a:cubicBezTo>
                  <a:pt x="2187081" y="1447673"/>
                  <a:pt x="2190804" y="1405674"/>
                  <a:pt x="1994049" y="1409700"/>
                </a:cubicBezTo>
                <a:cubicBezTo>
                  <a:pt x="1797294" y="1413726"/>
                  <a:pt x="1671392" y="1380764"/>
                  <a:pt x="1430984" y="1409700"/>
                </a:cubicBezTo>
                <a:cubicBezTo>
                  <a:pt x="1190576" y="1438636"/>
                  <a:pt x="1047201" y="1401559"/>
                  <a:pt x="822874" y="1409700"/>
                </a:cubicBezTo>
                <a:cubicBezTo>
                  <a:pt x="598547" y="1417841"/>
                  <a:pt x="463398" y="1381354"/>
                  <a:pt x="124674" y="1409700"/>
                </a:cubicBezTo>
                <a:cubicBezTo>
                  <a:pt x="43556" y="1407025"/>
                  <a:pt x="16668" y="1363067"/>
                  <a:pt x="0" y="1285026"/>
                </a:cubicBezTo>
                <a:cubicBezTo>
                  <a:pt x="-626" y="1123589"/>
                  <a:pt x="9305" y="864447"/>
                  <a:pt x="0" y="681643"/>
                </a:cubicBezTo>
                <a:cubicBezTo>
                  <a:pt x="-9305" y="498839"/>
                  <a:pt x="46447" y="397140"/>
                  <a:pt x="0" y="124674"/>
                </a:cubicBezTo>
                <a:close/>
              </a:path>
              <a:path w="4753866" h="1409700" stroke="0" extrusionOk="0">
                <a:moveTo>
                  <a:pt x="0" y="124674"/>
                </a:moveTo>
                <a:cubicBezTo>
                  <a:pt x="-11115" y="63676"/>
                  <a:pt x="73023" y="-9019"/>
                  <a:pt x="124674" y="0"/>
                </a:cubicBezTo>
                <a:cubicBezTo>
                  <a:pt x="279555" y="-41800"/>
                  <a:pt x="391529" y="28725"/>
                  <a:pt x="552603" y="0"/>
                </a:cubicBezTo>
                <a:cubicBezTo>
                  <a:pt x="713677" y="-28725"/>
                  <a:pt x="877276" y="48852"/>
                  <a:pt x="1115668" y="0"/>
                </a:cubicBezTo>
                <a:cubicBezTo>
                  <a:pt x="1354061" y="-48852"/>
                  <a:pt x="1593806" y="45451"/>
                  <a:pt x="1768823" y="0"/>
                </a:cubicBezTo>
                <a:cubicBezTo>
                  <a:pt x="1943840" y="-45451"/>
                  <a:pt x="2245628" y="51756"/>
                  <a:pt x="2376933" y="0"/>
                </a:cubicBezTo>
                <a:cubicBezTo>
                  <a:pt x="2508238" y="-51756"/>
                  <a:pt x="2733839" y="1717"/>
                  <a:pt x="2849907" y="0"/>
                </a:cubicBezTo>
                <a:cubicBezTo>
                  <a:pt x="2965975" y="-1717"/>
                  <a:pt x="3196054" y="59040"/>
                  <a:pt x="3503063" y="0"/>
                </a:cubicBezTo>
                <a:cubicBezTo>
                  <a:pt x="3810072" y="-59040"/>
                  <a:pt x="3861395" y="37719"/>
                  <a:pt x="4111172" y="0"/>
                </a:cubicBezTo>
                <a:cubicBezTo>
                  <a:pt x="4360949" y="-37719"/>
                  <a:pt x="4519288" y="38469"/>
                  <a:pt x="4629192" y="0"/>
                </a:cubicBezTo>
                <a:cubicBezTo>
                  <a:pt x="4699573" y="-575"/>
                  <a:pt x="4751804" y="60323"/>
                  <a:pt x="4753866" y="124674"/>
                </a:cubicBezTo>
                <a:cubicBezTo>
                  <a:pt x="4810397" y="334611"/>
                  <a:pt x="4724878" y="464888"/>
                  <a:pt x="4753866" y="728057"/>
                </a:cubicBezTo>
                <a:cubicBezTo>
                  <a:pt x="4782854" y="991226"/>
                  <a:pt x="4719648" y="1135502"/>
                  <a:pt x="4753866" y="1285026"/>
                </a:cubicBezTo>
                <a:cubicBezTo>
                  <a:pt x="4752852" y="1352635"/>
                  <a:pt x="4689935" y="1411435"/>
                  <a:pt x="4629192" y="1409700"/>
                </a:cubicBezTo>
                <a:cubicBezTo>
                  <a:pt x="4474434" y="1435186"/>
                  <a:pt x="4327455" y="1383408"/>
                  <a:pt x="4201263" y="1409700"/>
                </a:cubicBezTo>
                <a:cubicBezTo>
                  <a:pt x="4075071" y="1435992"/>
                  <a:pt x="3854477" y="1356678"/>
                  <a:pt x="3548108" y="1409700"/>
                </a:cubicBezTo>
                <a:cubicBezTo>
                  <a:pt x="3241740" y="1462722"/>
                  <a:pt x="3246466" y="1388662"/>
                  <a:pt x="3120178" y="1409700"/>
                </a:cubicBezTo>
                <a:cubicBezTo>
                  <a:pt x="2993890" y="1430738"/>
                  <a:pt x="2733730" y="1384302"/>
                  <a:pt x="2557114" y="1409700"/>
                </a:cubicBezTo>
                <a:cubicBezTo>
                  <a:pt x="2380498" y="1435098"/>
                  <a:pt x="2168385" y="1357320"/>
                  <a:pt x="2039094" y="1409700"/>
                </a:cubicBezTo>
                <a:cubicBezTo>
                  <a:pt x="1909803" y="1462080"/>
                  <a:pt x="1516970" y="1383053"/>
                  <a:pt x="1385939" y="1409700"/>
                </a:cubicBezTo>
                <a:cubicBezTo>
                  <a:pt x="1254909" y="1436347"/>
                  <a:pt x="1096332" y="1383308"/>
                  <a:pt x="958010" y="1409700"/>
                </a:cubicBezTo>
                <a:cubicBezTo>
                  <a:pt x="819688" y="1436092"/>
                  <a:pt x="347083" y="1328795"/>
                  <a:pt x="124674" y="1409700"/>
                </a:cubicBezTo>
                <a:cubicBezTo>
                  <a:pt x="40682" y="1418223"/>
                  <a:pt x="4450" y="1354925"/>
                  <a:pt x="0" y="1285026"/>
                </a:cubicBezTo>
                <a:cubicBezTo>
                  <a:pt x="-25133" y="1136161"/>
                  <a:pt x="26133" y="891336"/>
                  <a:pt x="0" y="693246"/>
                </a:cubicBezTo>
                <a:cubicBezTo>
                  <a:pt x="-26133" y="495156"/>
                  <a:pt x="35675" y="355061"/>
                  <a:pt x="0" y="124674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:ask="http://schemas.microsoft.com/office/drawing/2018/sketchyshapes" xmlns="" sd="1840387868">
                  <a:prstGeom prst="roundRect">
                    <a:avLst>
                      <a:gd name="adj" fmla="val 884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solidFill>
                <a:srgbClr val="7E5132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ABADF85-3ADE-4EF4-86E1-718E815EB80A}"/>
              </a:ext>
            </a:extLst>
          </p:cNvPr>
          <p:cNvSpPr/>
          <p:nvPr/>
        </p:nvSpPr>
        <p:spPr>
          <a:xfrm>
            <a:off x="2966288" y="3202467"/>
            <a:ext cx="1398881" cy="798034"/>
          </a:xfrm>
          <a:prstGeom prst="roundRect">
            <a:avLst>
              <a:gd name="adj" fmla="val 5153"/>
            </a:avLst>
          </a:prstGeom>
          <a:solidFill>
            <a:srgbClr val="FDF1E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hlinkClick r:id="rId4" action="ppaction://hlinksldjump"/>
            <a:extLst>
              <a:ext uri="{FF2B5EF4-FFF2-40B4-BE49-F238E27FC236}">
                <a16:creationId xmlns:a16="http://schemas.microsoft.com/office/drawing/2014/main" id="{3153324D-40FF-4CFC-AF9A-6D63D1F07F89}"/>
              </a:ext>
            </a:extLst>
          </p:cNvPr>
          <p:cNvSpPr/>
          <p:nvPr/>
        </p:nvSpPr>
        <p:spPr>
          <a:xfrm>
            <a:off x="2966287" y="3348901"/>
            <a:ext cx="1398881" cy="5155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遊園</a:t>
            </a:r>
          </a:p>
        </p:txBody>
      </p:sp>
      <p:sp>
        <p:nvSpPr>
          <p:cNvPr id="14" name="矩形: 圓角 38">
            <a:extLst>
              <a:ext uri="{FF2B5EF4-FFF2-40B4-BE49-F238E27FC236}">
                <a16:creationId xmlns:a16="http://schemas.microsoft.com/office/drawing/2014/main" id="{143A901D-A066-4492-930A-A8BFBFDB1B7A}"/>
              </a:ext>
            </a:extLst>
          </p:cNvPr>
          <p:cNvSpPr/>
          <p:nvPr/>
        </p:nvSpPr>
        <p:spPr>
          <a:xfrm>
            <a:off x="2966288" y="2444533"/>
            <a:ext cx="3024000" cy="54000"/>
          </a:xfrm>
          <a:prstGeom prst="roundRect">
            <a:avLst>
              <a:gd name="adj" fmla="val 50000"/>
            </a:avLst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2647E9F-21FA-4839-A180-F4DB953B953D}"/>
              </a:ext>
            </a:extLst>
          </p:cNvPr>
          <p:cNvCxnSpPr>
            <a:cxnSpLocks/>
          </p:cNvCxnSpPr>
          <p:nvPr/>
        </p:nvCxnSpPr>
        <p:spPr>
          <a:xfrm flipH="1">
            <a:off x="3726832" y="2498533"/>
            <a:ext cx="763525" cy="649933"/>
          </a:xfrm>
          <a:prstGeom prst="straightConnector1">
            <a:avLst/>
          </a:prstGeom>
          <a:ln w="57150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6322B62-7DC3-4D5C-A8D2-C5B4D4D62861}"/>
              </a:ext>
            </a:extLst>
          </p:cNvPr>
          <p:cNvSpPr/>
          <p:nvPr/>
        </p:nvSpPr>
        <p:spPr>
          <a:xfrm>
            <a:off x="4591407" y="3202467"/>
            <a:ext cx="1398881" cy="798034"/>
          </a:xfrm>
          <a:prstGeom prst="roundRect">
            <a:avLst>
              <a:gd name="adj" fmla="val 5153"/>
            </a:avLst>
          </a:prstGeom>
          <a:solidFill>
            <a:srgbClr val="FDF1E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ABFC2D6-42AB-4E20-ACB7-6744B26ECF76}"/>
              </a:ext>
            </a:extLst>
          </p:cNvPr>
          <p:cNvSpPr/>
          <p:nvPr/>
        </p:nvSpPr>
        <p:spPr>
          <a:xfrm>
            <a:off x="4591407" y="3342775"/>
            <a:ext cx="139888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驚夢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EFEC790-1D9C-4599-AE8F-B9DF1532F587}"/>
              </a:ext>
            </a:extLst>
          </p:cNvPr>
          <p:cNvCxnSpPr>
            <a:cxnSpLocks/>
          </p:cNvCxnSpPr>
          <p:nvPr/>
        </p:nvCxnSpPr>
        <p:spPr>
          <a:xfrm>
            <a:off x="4490357" y="2498533"/>
            <a:ext cx="796387" cy="649933"/>
          </a:xfrm>
          <a:prstGeom prst="straightConnector1">
            <a:avLst/>
          </a:prstGeom>
          <a:ln w="57150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>
            <a:extLst>
              <a:ext uri="{FF2B5EF4-FFF2-40B4-BE49-F238E27FC236}">
                <a16:creationId xmlns:a16="http://schemas.microsoft.com/office/drawing/2014/main" id="{EE2E6CC0-30CE-4961-B6E3-ACEEAC2A7056}"/>
              </a:ext>
            </a:extLst>
          </p:cNvPr>
          <p:cNvSpPr txBox="1"/>
          <p:nvPr/>
        </p:nvSpPr>
        <p:spPr>
          <a:xfrm>
            <a:off x="2966288" y="1438404"/>
            <a:ext cx="3298440" cy="1077218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zh-TW" altLang="en-US" sz="3200" b="1" spc="400" dirty="0" smtClean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牡丹</a:t>
            </a:r>
            <a:r>
              <a:rPr lang="zh-TW" altLang="en-US" sz="3200" b="1" spc="400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亭</a:t>
            </a:r>
          </a:p>
          <a:p>
            <a:pPr algn="ctr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第十齣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驚夢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endParaRPr lang="zh-TW" altLang="en-US" sz="32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: 圓角 17">
            <a:hlinkClick r:id="rId5" action="ppaction://hlinksldjump"/>
            <a:extLst>
              <a:ext uri="{FF2B5EF4-FFF2-40B4-BE49-F238E27FC236}">
                <a16:creationId xmlns:a16="http://schemas.microsoft.com/office/drawing/2014/main" id="{067D2C53-6D0F-4A91-A174-B717620BBB55}"/>
              </a:ext>
            </a:extLst>
          </p:cNvPr>
          <p:cNvSpPr/>
          <p:nvPr/>
        </p:nvSpPr>
        <p:spPr>
          <a:xfrm>
            <a:off x="3739802" y="1497882"/>
            <a:ext cx="1663892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D17A6617-42B2-400B-A3F5-5FDE149BD8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5303809" y="1627693"/>
            <a:ext cx="199767" cy="270993"/>
          </a:xfrm>
          <a:prstGeom prst="rect">
            <a:avLst/>
          </a:prstGeom>
        </p:spPr>
      </p:pic>
      <p:pic>
        <p:nvPicPr>
          <p:cNvPr id="22" name="圖片 21" descr="一張含有 鏡 的圖片&#10;&#10;自動產生的描述">
            <a:hlinkClick r:id="rId4" action="ppaction://hlinksldjump"/>
            <a:extLst>
              <a:ext uri="{FF2B5EF4-FFF2-40B4-BE49-F238E27FC236}">
                <a16:creationId xmlns:a16="http://schemas.microsoft.com/office/drawing/2014/main" id="{D17A6617-42B2-400B-A3F5-5FDE149BD8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4124389" y="3765001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41647EAF-0A9B-4E24-8205-623F775A1949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襯字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850D34A-6547-4D5E-9735-1E1B5E260663}"/>
              </a:ext>
            </a:extLst>
          </p:cNvPr>
          <p:cNvSpPr/>
          <p:nvPr/>
        </p:nvSpPr>
        <p:spPr>
          <a:xfrm>
            <a:off x="2508250" y="1444840"/>
            <a:ext cx="5848349" cy="908050"/>
          </a:xfrm>
          <a:prstGeom prst="roundRect">
            <a:avLst/>
          </a:prstGeom>
          <a:solidFill>
            <a:srgbClr val="F5F2EC"/>
          </a:solidFill>
          <a:ln w="19050">
            <a:solidFill>
              <a:srgbClr val="9584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正字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CEBED6F-B10B-4DEE-BE50-6FF711F91FFF}"/>
              </a:ext>
            </a:extLst>
          </p:cNvPr>
          <p:cNvSpPr/>
          <p:nvPr/>
        </p:nvSpPr>
        <p:spPr>
          <a:xfrm>
            <a:off x="2508250" y="2790610"/>
            <a:ext cx="5848349" cy="908050"/>
          </a:xfrm>
          <a:prstGeom prst="roundRect">
            <a:avLst/>
          </a:prstGeom>
          <a:solidFill>
            <a:srgbClr val="F5F2EC"/>
          </a:solidFill>
          <a:ln w="19050">
            <a:solidFill>
              <a:srgbClr val="9584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襯字</a:t>
            </a:r>
          </a:p>
        </p:txBody>
      </p:sp>
      <p:sp>
        <p:nvSpPr>
          <p:cNvPr id="9" name="左大括弧 8">
            <a:extLst>
              <a:ext uri="{FF2B5EF4-FFF2-40B4-BE49-F238E27FC236}">
                <a16:creationId xmlns:a16="http://schemas.microsoft.com/office/drawing/2014/main" id="{7E4271E0-0881-445D-BC6F-AE5813EF6B2D}"/>
              </a:ext>
            </a:extLst>
          </p:cNvPr>
          <p:cNvSpPr/>
          <p:nvPr/>
        </p:nvSpPr>
        <p:spPr>
          <a:xfrm>
            <a:off x="2076449" y="1886164"/>
            <a:ext cx="431791" cy="1374777"/>
          </a:xfrm>
          <a:prstGeom prst="leftBrace">
            <a:avLst>
              <a:gd name="adj1" fmla="val 0"/>
              <a:gd name="adj2" fmla="val 49306"/>
            </a:avLst>
          </a:prstGeom>
          <a:ln w="19050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503B4131-9C31-4762-8E79-CD9B0D91DECD}"/>
              </a:ext>
            </a:extLst>
          </p:cNvPr>
          <p:cNvCxnSpPr>
            <a:cxnSpLocks/>
          </p:cNvCxnSpPr>
          <p:nvPr/>
        </p:nvCxnSpPr>
        <p:spPr>
          <a:xfrm>
            <a:off x="3740150" y="1444840"/>
            <a:ext cx="0" cy="908050"/>
          </a:xfrm>
          <a:prstGeom prst="line">
            <a:avLst/>
          </a:prstGeom>
          <a:ln w="19050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D0D8E35C-83CC-490A-81D8-87F4B65E629B}"/>
              </a:ext>
            </a:extLst>
          </p:cNvPr>
          <p:cNvCxnSpPr>
            <a:cxnSpLocks/>
          </p:cNvCxnSpPr>
          <p:nvPr/>
        </p:nvCxnSpPr>
        <p:spPr>
          <a:xfrm>
            <a:off x="3733800" y="2790610"/>
            <a:ext cx="0" cy="908050"/>
          </a:xfrm>
          <a:prstGeom prst="line">
            <a:avLst/>
          </a:prstGeom>
          <a:ln w="19050">
            <a:solidFill>
              <a:srgbClr val="9584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29E0E83-232F-442B-A0B0-66EB15C0B78B}"/>
              </a:ext>
            </a:extLst>
          </p:cNvPr>
          <p:cNvSpPr txBox="1"/>
          <p:nvPr/>
        </p:nvSpPr>
        <p:spPr>
          <a:xfrm>
            <a:off x="3797301" y="1617570"/>
            <a:ext cx="4493538" cy="562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曲譜會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規定應填入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多少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字句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1054C1A-99BC-4317-A1EF-29B4CC6C3620}"/>
              </a:ext>
            </a:extLst>
          </p:cNvPr>
          <p:cNvSpPr txBox="1"/>
          <p:nvPr/>
        </p:nvSpPr>
        <p:spPr>
          <a:xfrm>
            <a:off x="3797300" y="2963340"/>
            <a:ext cx="4134465" cy="562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正字之外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額外增加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的字句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A564542-92E9-4E1B-8886-E3640F046FC4}"/>
              </a:ext>
            </a:extLst>
          </p:cNvPr>
          <p:cNvSpPr/>
          <p:nvPr/>
        </p:nvSpPr>
        <p:spPr>
          <a:xfrm>
            <a:off x="787393" y="1971890"/>
            <a:ext cx="1289051" cy="1289051"/>
          </a:xfrm>
          <a:prstGeom prst="roundRect">
            <a:avLst/>
          </a:prstGeom>
          <a:solidFill>
            <a:srgbClr val="E5D2C1"/>
          </a:solidFill>
          <a:ln w="19050">
            <a:solidFill>
              <a:srgbClr val="9584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</a:t>
            </a:r>
          </a:p>
        </p:txBody>
      </p:sp>
      <p:sp>
        <p:nvSpPr>
          <p:cNvPr id="15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E84D2448-9978-40DE-B22C-00B9BA7018C3}"/>
              </a:ext>
            </a:extLst>
          </p:cNvPr>
          <p:cNvSpPr/>
          <p:nvPr/>
        </p:nvSpPr>
        <p:spPr>
          <a:xfrm>
            <a:off x="7870445" y="451684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6">
            <a:extLst>
              <a:ext uri="{FF2B5EF4-FFF2-40B4-BE49-F238E27FC236}">
                <a16:creationId xmlns:a16="http://schemas.microsoft.com/office/drawing/2014/main" id="{33DE939E-6892-4E06-B5F5-04CBB91770EE}"/>
              </a:ext>
            </a:extLst>
          </p:cNvPr>
          <p:cNvSpPr/>
          <p:nvPr/>
        </p:nvSpPr>
        <p:spPr>
          <a:xfrm flipH="1">
            <a:off x="7463092" y="4516846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ECFA13-3F9E-416C-9EAD-C854BEDCB21C}"/>
              </a:ext>
            </a:extLst>
          </p:cNvPr>
          <p:cNvSpPr/>
          <p:nvPr/>
        </p:nvSpPr>
        <p:spPr>
          <a:xfrm>
            <a:off x="0" y="285430"/>
            <a:ext cx="1465944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A2421EA-B291-4B5E-8CCC-6DCE9695A0E7}"/>
              </a:ext>
            </a:extLst>
          </p:cNvPr>
          <p:cNvSpPr txBox="1"/>
          <p:nvPr/>
        </p:nvSpPr>
        <p:spPr>
          <a:xfrm>
            <a:off x="297518" y="332708"/>
            <a:ext cx="11176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90A4953-62CF-41CB-A675-D5FBF4EF624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25">
            <a:extLst>
              <a:ext uri="{FF2B5EF4-FFF2-40B4-BE49-F238E27FC236}">
                <a16:creationId xmlns:a16="http://schemas.microsoft.com/office/drawing/2014/main" id="{F46CB3A8-F293-4F08-826C-61E549F5F22B}"/>
              </a:ext>
            </a:extLst>
          </p:cNvPr>
          <p:cNvSpPr/>
          <p:nvPr/>
        </p:nvSpPr>
        <p:spPr>
          <a:xfrm>
            <a:off x="2113424" y="973856"/>
            <a:ext cx="4753866" cy="1409700"/>
          </a:xfrm>
          <a:custGeom>
            <a:avLst/>
            <a:gdLst>
              <a:gd name="connsiteX0" fmla="*/ 0 w 4753866"/>
              <a:gd name="connsiteY0" fmla="*/ 124674 h 1409700"/>
              <a:gd name="connsiteX1" fmla="*/ 124674 w 4753866"/>
              <a:gd name="connsiteY1" fmla="*/ 0 h 1409700"/>
              <a:gd name="connsiteX2" fmla="*/ 732784 w 4753866"/>
              <a:gd name="connsiteY2" fmla="*/ 0 h 1409700"/>
              <a:gd name="connsiteX3" fmla="*/ 1340894 w 4753866"/>
              <a:gd name="connsiteY3" fmla="*/ 0 h 1409700"/>
              <a:gd name="connsiteX4" fmla="*/ 1994049 w 4753866"/>
              <a:gd name="connsiteY4" fmla="*/ 0 h 1409700"/>
              <a:gd name="connsiteX5" fmla="*/ 2557114 w 4753866"/>
              <a:gd name="connsiteY5" fmla="*/ 0 h 1409700"/>
              <a:gd name="connsiteX6" fmla="*/ 3120178 w 4753866"/>
              <a:gd name="connsiteY6" fmla="*/ 0 h 1409700"/>
              <a:gd name="connsiteX7" fmla="*/ 3593153 w 4753866"/>
              <a:gd name="connsiteY7" fmla="*/ 0 h 1409700"/>
              <a:gd name="connsiteX8" fmla="*/ 4111172 w 4753866"/>
              <a:gd name="connsiteY8" fmla="*/ 0 h 1409700"/>
              <a:gd name="connsiteX9" fmla="*/ 4629192 w 4753866"/>
              <a:gd name="connsiteY9" fmla="*/ 0 h 1409700"/>
              <a:gd name="connsiteX10" fmla="*/ 4753866 w 4753866"/>
              <a:gd name="connsiteY10" fmla="*/ 124674 h 1409700"/>
              <a:gd name="connsiteX11" fmla="*/ 4753866 w 4753866"/>
              <a:gd name="connsiteY11" fmla="*/ 670039 h 1409700"/>
              <a:gd name="connsiteX12" fmla="*/ 4753866 w 4753866"/>
              <a:gd name="connsiteY12" fmla="*/ 1285026 h 1409700"/>
              <a:gd name="connsiteX13" fmla="*/ 4629192 w 4753866"/>
              <a:gd name="connsiteY13" fmla="*/ 1409700 h 1409700"/>
              <a:gd name="connsiteX14" fmla="*/ 3976037 w 4753866"/>
              <a:gd name="connsiteY14" fmla="*/ 1409700 h 1409700"/>
              <a:gd name="connsiteX15" fmla="*/ 3548108 w 4753866"/>
              <a:gd name="connsiteY15" fmla="*/ 1409700 h 1409700"/>
              <a:gd name="connsiteX16" fmla="*/ 3030088 w 4753866"/>
              <a:gd name="connsiteY16" fmla="*/ 1409700 h 1409700"/>
              <a:gd name="connsiteX17" fmla="*/ 2421978 w 4753866"/>
              <a:gd name="connsiteY17" fmla="*/ 1409700 h 1409700"/>
              <a:gd name="connsiteX18" fmla="*/ 1994049 w 4753866"/>
              <a:gd name="connsiteY18" fmla="*/ 1409700 h 1409700"/>
              <a:gd name="connsiteX19" fmla="*/ 1430984 w 4753866"/>
              <a:gd name="connsiteY19" fmla="*/ 1409700 h 1409700"/>
              <a:gd name="connsiteX20" fmla="*/ 822874 w 4753866"/>
              <a:gd name="connsiteY20" fmla="*/ 1409700 h 1409700"/>
              <a:gd name="connsiteX21" fmla="*/ 124674 w 4753866"/>
              <a:gd name="connsiteY21" fmla="*/ 1409700 h 1409700"/>
              <a:gd name="connsiteX22" fmla="*/ 0 w 4753866"/>
              <a:gd name="connsiteY22" fmla="*/ 1285026 h 1409700"/>
              <a:gd name="connsiteX23" fmla="*/ 0 w 4753866"/>
              <a:gd name="connsiteY23" fmla="*/ 681643 h 1409700"/>
              <a:gd name="connsiteX24" fmla="*/ 0 w 4753866"/>
              <a:gd name="connsiteY24" fmla="*/ 124674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53866" h="1409700" fill="none" extrusionOk="0">
                <a:moveTo>
                  <a:pt x="0" y="124674"/>
                </a:moveTo>
                <a:cubicBezTo>
                  <a:pt x="5296" y="38572"/>
                  <a:pt x="71822" y="-1920"/>
                  <a:pt x="124674" y="0"/>
                </a:cubicBezTo>
                <a:cubicBezTo>
                  <a:pt x="383604" y="-6937"/>
                  <a:pt x="433832" y="50301"/>
                  <a:pt x="732784" y="0"/>
                </a:cubicBezTo>
                <a:cubicBezTo>
                  <a:pt x="1031736" y="-50301"/>
                  <a:pt x="1153528" y="41238"/>
                  <a:pt x="1340894" y="0"/>
                </a:cubicBezTo>
                <a:cubicBezTo>
                  <a:pt x="1528260" y="-41238"/>
                  <a:pt x="1744089" y="15243"/>
                  <a:pt x="1994049" y="0"/>
                </a:cubicBezTo>
                <a:cubicBezTo>
                  <a:pt x="2244010" y="-15243"/>
                  <a:pt x="2434234" y="60153"/>
                  <a:pt x="2557114" y="0"/>
                </a:cubicBezTo>
                <a:cubicBezTo>
                  <a:pt x="2679994" y="-60153"/>
                  <a:pt x="2859594" y="22023"/>
                  <a:pt x="3120178" y="0"/>
                </a:cubicBezTo>
                <a:cubicBezTo>
                  <a:pt x="3380762" y="-22023"/>
                  <a:pt x="3359607" y="20853"/>
                  <a:pt x="3593153" y="0"/>
                </a:cubicBezTo>
                <a:cubicBezTo>
                  <a:pt x="3826700" y="-20853"/>
                  <a:pt x="3945250" y="10095"/>
                  <a:pt x="4111172" y="0"/>
                </a:cubicBezTo>
                <a:cubicBezTo>
                  <a:pt x="4277094" y="-10095"/>
                  <a:pt x="4434242" y="26370"/>
                  <a:pt x="4629192" y="0"/>
                </a:cubicBezTo>
                <a:cubicBezTo>
                  <a:pt x="4687320" y="-16530"/>
                  <a:pt x="4756432" y="45553"/>
                  <a:pt x="4753866" y="124674"/>
                </a:cubicBezTo>
                <a:cubicBezTo>
                  <a:pt x="4755415" y="324614"/>
                  <a:pt x="4719890" y="543630"/>
                  <a:pt x="4753866" y="670039"/>
                </a:cubicBezTo>
                <a:cubicBezTo>
                  <a:pt x="4787842" y="796448"/>
                  <a:pt x="4736955" y="1155933"/>
                  <a:pt x="4753866" y="1285026"/>
                </a:cubicBezTo>
                <a:cubicBezTo>
                  <a:pt x="4746578" y="1347768"/>
                  <a:pt x="4689748" y="1417784"/>
                  <a:pt x="4629192" y="1409700"/>
                </a:cubicBezTo>
                <a:cubicBezTo>
                  <a:pt x="4402356" y="1455229"/>
                  <a:pt x="4302130" y="1382088"/>
                  <a:pt x="3976037" y="1409700"/>
                </a:cubicBezTo>
                <a:cubicBezTo>
                  <a:pt x="3649945" y="1437312"/>
                  <a:pt x="3661669" y="1386361"/>
                  <a:pt x="3548108" y="1409700"/>
                </a:cubicBezTo>
                <a:cubicBezTo>
                  <a:pt x="3434547" y="1433039"/>
                  <a:pt x="3153828" y="1371346"/>
                  <a:pt x="3030088" y="1409700"/>
                </a:cubicBezTo>
                <a:cubicBezTo>
                  <a:pt x="2906348" y="1448054"/>
                  <a:pt x="2656875" y="1371727"/>
                  <a:pt x="2421978" y="1409700"/>
                </a:cubicBezTo>
                <a:cubicBezTo>
                  <a:pt x="2187081" y="1447673"/>
                  <a:pt x="2190804" y="1405674"/>
                  <a:pt x="1994049" y="1409700"/>
                </a:cubicBezTo>
                <a:cubicBezTo>
                  <a:pt x="1797294" y="1413726"/>
                  <a:pt x="1671392" y="1380764"/>
                  <a:pt x="1430984" y="1409700"/>
                </a:cubicBezTo>
                <a:cubicBezTo>
                  <a:pt x="1190576" y="1438636"/>
                  <a:pt x="1047201" y="1401559"/>
                  <a:pt x="822874" y="1409700"/>
                </a:cubicBezTo>
                <a:cubicBezTo>
                  <a:pt x="598547" y="1417841"/>
                  <a:pt x="463398" y="1381354"/>
                  <a:pt x="124674" y="1409700"/>
                </a:cubicBezTo>
                <a:cubicBezTo>
                  <a:pt x="43556" y="1407025"/>
                  <a:pt x="16668" y="1363067"/>
                  <a:pt x="0" y="1285026"/>
                </a:cubicBezTo>
                <a:cubicBezTo>
                  <a:pt x="-626" y="1123589"/>
                  <a:pt x="9305" y="864447"/>
                  <a:pt x="0" y="681643"/>
                </a:cubicBezTo>
                <a:cubicBezTo>
                  <a:pt x="-9305" y="498839"/>
                  <a:pt x="46447" y="397140"/>
                  <a:pt x="0" y="124674"/>
                </a:cubicBezTo>
                <a:close/>
              </a:path>
              <a:path w="4753866" h="1409700" stroke="0" extrusionOk="0">
                <a:moveTo>
                  <a:pt x="0" y="124674"/>
                </a:moveTo>
                <a:cubicBezTo>
                  <a:pt x="-11115" y="63676"/>
                  <a:pt x="73023" y="-9019"/>
                  <a:pt x="124674" y="0"/>
                </a:cubicBezTo>
                <a:cubicBezTo>
                  <a:pt x="279555" y="-41800"/>
                  <a:pt x="391529" y="28725"/>
                  <a:pt x="552603" y="0"/>
                </a:cubicBezTo>
                <a:cubicBezTo>
                  <a:pt x="713677" y="-28725"/>
                  <a:pt x="877276" y="48852"/>
                  <a:pt x="1115668" y="0"/>
                </a:cubicBezTo>
                <a:cubicBezTo>
                  <a:pt x="1354061" y="-48852"/>
                  <a:pt x="1593806" y="45451"/>
                  <a:pt x="1768823" y="0"/>
                </a:cubicBezTo>
                <a:cubicBezTo>
                  <a:pt x="1943840" y="-45451"/>
                  <a:pt x="2245628" y="51756"/>
                  <a:pt x="2376933" y="0"/>
                </a:cubicBezTo>
                <a:cubicBezTo>
                  <a:pt x="2508238" y="-51756"/>
                  <a:pt x="2733839" y="1717"/>
                  <a:pt x="2849907" y="0"/>
                </a:cubicBezTo>
                <a:cubicBezTo>
                  <a:pt x="2965975" y="-1717"/>
                  <a:pt x="3196054" y="59040"/>
                  <a:pt x="3503063" y="0"/>
                </a:cubicBezTo>
                <a:cubicBezTo>
                  <a:pt x="3810072" y="-59040"/>
                  <a:pt x="3861395" y="37719"/>
                  <a:pt x="4111172" y="0"/>
                </a:cubicBezTo>
                <a:cubicBezTo>
                  <a:pt x="4360949" y="-37719"/>
                  <a:pt x="4519288" y="38469"/>
                  <a:pt x="4629192" y="0"/>
                </a:cubicBezTo>
                <a:cubicBezTo>
                  <a:pt x="4699573" y="-575"/>
                  <a:pt x="4751804" y="60323"/>
                  <a:pt x="4753866" y="124674"/>
                </a:cubicBezTo>
                <a:cubicBezTo>
                  <a:pt x="4810397" y="334611"/>
                  <a:pt x="4724878" y="464888"/>
                  <a:pt x="4753866" y="728057"/>
                </a:cubicBezTo>
                <a:cubicBezTo>
                  <a:pt x="4782854" y="991226"/>
                  <a:pt x="4719648" y="1135502"/>
                  <a:pt x="4753866" y="1285026"/>
                </a:cubicBezTo>
                <a:cubicBezTo>
                  <a:pt x="4752852" y="1352635"/>
                  <a:pt x="4689935" y="1411435"/>
                  <a:pt x="4629192" y="1409700"/>
                </a:cubicBezTo>
                <a:cubicBezTo>
                  <a:pt x="4474434" y="1435186"/>
                  <a:pt x="4327455" y="1383408"/>
                  <a:pt x="4201263" y="1409700"/>
                </a:cubicBezTo>
                <a:cubicBezTo>
                  <a:pt x="4075071" y="1435992"/>
                  <a:pt x="3854477" y="1356678"/>
                  <a:pt x="3548108" y="1409700"/>
                </a:cubicBezTo>
                <a:cubicBezTo>
                  <a:pt x="3241740" y="1462722"/>
                  <a:pt x="3246466" y="1388662"/>
                  <a:pt x="3120178" y="1409700"/>
                </a:cubicBezTo>
                <a:cubicBezTo>
                  <a:pt x="2993890" y="1430738"/>
                  <a:pt x="2733730" y="1384302"/>
                  <a:pt x="2557114" y="1409700"/>
                </a:cubicBezTo>
                <a:cubicBezTo>
                  <a:pt x="2380498" y="1435098"/>
                  <a:pt x="2168385" y="1357320"/>
                  <a:pt x="2039094" y="1409700"/>
                </a:cubicBezTo>
                <a:cubicBezTo>
                  <a:pt x="1909803" y="1462080"/>
                  <a:pt x="1516970" y="1383053"/>
                  <a:pt x="1385939" y="1409700"/>
                </a:cubicBezTo>
                <a:cubicBezTo>
                  <a:pt x="1254909" y="1436347"/>
                  <a:pt x="1096332" y="1383308"/>
                  <a:pt x="958010" y="1409700"/>
                </a:cubicBezTo>
                <a:cubicBezTo>
                  <a:pt x="819688" y="1436092"/>
                  <a:pt x="347083" y="1328795"/>
                  <a:pt x="124674" y="1409700"/>
                </a:cubicBezTo>
                <a:cubicBezTo>
                  <a:pt x="40682" y="1418223"/>
                  <a:pt x="4450" y="1354925"/>
                  <a:pt x="0" y="1285026"/>
                </a:cubicBezTo>
                <a:cubicBezTo>
                  <a:pt x="-25133" y="1136161"/>
                  <a:pt x="26133" y="891336"/>
                  <a:pt x="0" y="693246"/>
                </a:cubicBezTo>
                <a:cubicBezTo>
                  <a:pt x="-26133" y="495156"/>
                  <a:pt x="35675" y="355061"/>
                  <a:pt x="0" y="124674"/>
                </a:cubicBezTo>
                <a:close/>
              </a:path>
            </a:pathLst>
          </a:custGeom>
          <a:solidFill>
            <a:srgbClr val="F8F5ED"/>
          </a:solidFill>
          <a:ln>
            <a:solidFill>
              <a:srgbClr val="CDBDAC"/>
            </a:solidFill>
            <a:extLst>
              <a:ext uri="{C807C97D-BFC1-408E-A445-0C87EB9F89A2}">
                <ask:lineSketchStyleProps xmlns:ask="http://schemas.microsoft.com/office/drawing/2018/sketchyshapes" xmlns="" sd="1840387868">
                  <a:prstGeom prst="roundRect">
                    <a:avLst>
                      <a:gd name="adj" fmla="val 884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solidFill>
                <a:srgbClr val="7E5132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ABADF85-3ADE-4EF4-86E1-718E815EB80A}"/>
              </a:ext>
            </a:extLst>
          </p:cNvPr>
          <p:cNvSpPr/>
          <p:nvPr/>
        </p:nvSpPr>
        <p:spPr>
          <a:xfrm>
            <a:off x="2966288" y="2908136"/>
            <a:ext cx="1398881" cy="798034"/>
          </a:xfrm>
          <a:prstGeom prst="roundRect">
            <a:avLst>
              <a:gd name="adj" fmla="val 5153"/>
            </a:avLst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153324D-40FF-4CFC-AF9A-6D63D1F07F89}"/>
              </a:ext>
            </a:extLst>
          </p:cNvPr>
          <p:cNvSpPr/>
          <p:nvPr/>
        </p:nvSpPr>
        <p:spPr>
          <a:xfrm>
            <a:off x="2966287" y="3054570"/>
            <a:ext cx="1398881" cy="5155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TW" altLang="en-US" sz="28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遊園</a:t>
            </a:r>
          </a:p>
        </p:txBody>
      </p:sp>
      <p:sp>
        <p:nvSpPr>
          <p:cNvPr id="14" name="矩形: 圓角 38">
            <a:extLst>
              <a:ext uri="{FF2B5EF4-FFF2-40B4-BE49-F238E27FC236}">
                <a16:creationId xmlns:a16="http://schemas.microsoft.com/office/drawing/2014/main" id="{143A901D-A066-4492-930A-A8BFBFDB1B7A}"/>
              </a:ext>
            </a:extLst>
          </p:cNvPr>
          <p:cNvSpPr/>
          <p:nvPr/>
        </p:nvSpPr>
        <p:spPr>
          <a:xfrm>
            <a:off x="2966288" y="2150202"/>
            <a:ext cx="3024000" cy="54000"/>
          </a:xfrm>
          <a:prstGeom prst="roundRect">
            <a:avLst>
              <a:gd name="adj" fmla="val 50000"/>
            </a:avLst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2647E9F-21FA-4839-A180-F4DB953B953D}"/>
              </a:ext>
            </a:extLst>
          </p:cNvPr>
          <p:cNvCxnSpPr>
            <a:cxnSpLocks/>
          </p:cNvCxnSpPr>
          <p:nvPr/>
        </p:nvCxnSpPr>
        <p:spPr>
          <a:xfrm flipH="1">
            <a:off x="3726832" y="2204202"/>
            <a:ext cx="763525" cy="649933"/>
          </a:xfrm>
          <a:prstGeom prst="straightConnector1">
            <a:avLst/>
          </a:prstGeom>
          <a:ln w="57150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6322B62-7DC3-4D5C-A8D2-C5B4D4D62861}"/>
              </a:ext>
            </a:extLst>
          </p:cNvPr>
          <p:cNvSpPr/>
          <p:nvPr/>
        </p:nvSpPr>
        <p:spPr>
          <a:xfrm>
            <a:off x="4591407" y="2908136"/>
            <a:ext cx="1398881" cy="798034"/>
          </a:xfrm>
          <a:prstGeom prst="roundRect">
            <a:avLst>
              <a:gd name="adj" fmla="val 5153"/>
            </a:avLst>
          </a:prstGeom>
          <a:solidFill>
            <a:srgbClr val="FDF1E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ABFC2D6-42AB-4E20-ACB7-6744B26ECF76}"/>
              </a:ext>
            </a:extLst>
          </p:cNvPr>
          <p:cNvSpPr/>
          <p:nvPr/>
        </p:nvSpPr>
        <p:spPr>
          <a:xfrm>
            <a:off x="4591407" y="3048444"/>
            <a:ext cx="139888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驚夢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EFEC790-1D9C-4599-AE8F-B9DF1532F587}"/>
              </a:ext>
            </a:extLst>
          </p:cNvPr>
          <p:cNvCxnSpPr>
            <a:cxnSpLocks/>
          </p:cNvCxnSpPr>
          <p:nvPr/>
        </p:nvCxnSpPr>
        <p:spPr>
          <a:xfrm>
            <a:off x="4490357" y="2204202"/>
            <a:ext cx="796387" cy="649933"/>
          </a:xfrm>
          <a:prstGeom prst="straightConnector1">
            <a:avLst/>
          </a:prstGeom>
          <a:ln w="57150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>
            <a:extLst>
              <a:ext uri="{FF2B5EF4-FFF2-40B4-BE49-F238E27FC236}">
                <a16:creationId xmlns:a16="http://schemas.microsoft.com/office/drawing/2014/main" id="{EE2E6CC0-30CE-4961-B6E3-ACEEAC2A7056}"/>
              </a:ext>
            </a:extLst>
          </p:cNvPr>
          <p:cNvSpPr txBox="1"/>
          <p:nvPr/>
        </p:nvSpPr>
        <p:spPr>
          <a:xfrm>
            <a:off x="2966288" y="1144073"/>
            <a:ext cx="3298440" cy="1077218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</a:p>
          <a:p>
            <a:pPr algn="ctr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第十齣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驚夢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endParaRPr lang="zh-TW" altLang="en-US" sz="32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9E7EBF7-FD4D-49D6-804A-3F1E45A19605}"/>
              </a:ext>
            </a:extLst>
          </p:cNvPr>
          <p:cNvSpPr/>
          <p:nvPr/>
        </p:nvSpPr>
        <p:spPr>
          <a:xfrm>
            <a:off x="3281972" y="3846478"/>
            <a:ext cx="4835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描述杜麗娘和婢女春香遊賞後花園，抒發對愛情的嚮往。</a:t>
            </a: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67EE63FD-A178-4769-B21B-9FCCB86C4F6F}"/>
              </a:ext>
            </a:extLst>
          </p:cNvPr>
          <p:cNvSpPr/>
          <p:nvPr/>
        </p:nvSpPr>
        <p:spPr>
          <a:xfrm>
            <a:off x="2966287" y="3920951"/>
            <a:ext cx="315685" cy="3097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0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45801A2-8B0A-4FBE-9DD4-BCEDC47B0813}"/>
              </a:ext>
            </a:extLst>
          </p:cNvPr>
          <p:cNvSpPr txBox="1"/>
          <p:nvPr/>
        </p:nvSpPr>
        <p:spPr>
          <a:xfrm>
            <a:off x="339208" y="406285"/>
            <a:ext cx="4232791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7D71D4-AE1F-477B-97BF-7E7A54F540D8}"/>
              </a:ext>
            </a:extLst>
          </p:cNvPr>
          <p:cNvSpPr/>
          <p:nvPr/>
        </p:nvSpPr>
        <p:spPr>
          <a:xfrm>
            <a:off x="345667" y="1031746"/>
            <a:ext cx="8357461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明湯顯祖所作的傳奇，敘寫杜麗娘夢中與秀才柳夢梅相遇於牡丹亭，由此發展出曲折離奇的愛情故事。杜麗娘病死後得以生還，與柳夢梅有情人終成眷屬，故亦稱為「還魂記」。全劇共五十五齣。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BEA3CB2-5E77-4AFD-9941-0203CAC5F66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728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B773F74-192C-42FF-B08A-E4E0B6265345}"/>
              </a:ext>
            </a:extLst>
          </p:cNvPr>
          <p:cNvSpPr/>
          <p:nvPr/>
        </p:nvSpPr>
        <p:spPr>
          <a:xfrm>
            <a:off x="0" y="285430"/>
            <a:ext cx="2296886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3F3B"/>
              </a:solidFill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CE66FA69-5E28-47ED-9606-E5A0B324C78E}"/>
              </a:ext>
            </a:extLst>
          </p:cNvPr>
          <p:cNvSpPr txBox="1"/>
          <p:nvPr/>
        </p:nvSpPr>
        <p:spPr>
          <a:xfrm>
            <a:off x="297518" y="332708"/>
            <a:ext cx="24946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2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4D48FAA-030B-467F-A70E-4B1F195BC689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A613C08-5111-4A2A-BA8C-1E4839A8B4EF}"/>
              </a:ext>
            </a:extLst>
          </p:cNvPr>
          <p:cNvSpPr/>
          <p:nvPr/>
        </p:nvSpPr>
        <p:spPr>
          <a:xfrm>
            <a:off x="345667" y="1031746"/>
            <a:ext cx="8357461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湯顯祖所處的時代，人性受到許多禮教束縛，他為強調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人間至情之可貴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，於是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從明代話本小說取材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而創作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7" name="矩形: 圓角 26">
            <a:hlinkClick r:id="rId5" action="ppaction://hlinksldjump"/>
            <a:extLst>
              <a:ext uri="{FF2B5EF4-FFF2-40B4-BE49-F238E27FC236}">
                <a16:creationId xmlns:a16="http://schemas.microsoft.com/office/drawing/2014/main" id="{A2E0AFD8-B9AF-4E70-8C4C-ED4EF16BCA34}"/>
              </a:ext>
            </a:extLst>
          </p:cNvPr>
          <p:cNvSpPr/>
          <p:nvPr/>
        </p:nvSpPr>
        <p:spPr>
          <a:xfrm>
            <a:off x="1251857" y="1663252"/>
            <a:ext cx="2772710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D30C425D-F999-4FFA-B7D3-D63D5128D6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3924682" y="1793063"/>
            <a:ext cx="199767" cy="270993"/>
          </a:xfrm>
          <a:prstGeom prst="rect">
            <a:avLst/>
          </a:prstGeom>
        </p:spPr>
      </p:pic>
      <p:sp>
        <p:nvSpPr>
          <p:cNvPr id="29" name="矩形: 圓角 28">
            <a:hlinkClick r:id="rId7" action="ppaction://hlinksldjump"/>
            <a:extLst>
              <a:ext uri="{FF2B5EF4-FFF2-40B4-BE49-F238E27FC236}">
                <a16:creationId xmlns:a16="http://schemas.microsoft.com/office/drawing/2014/main" id="{C0B1CC44-0A0D-4D55-8A3C-A872CC05F011}"/>
              </a:ext>
            </a:extLst>
          </p:cNvPr>
          <p:cNvSpPr/>
          <p:nvPr/>
        </p:nvSpPr>
        <p:spPr>
          <a:xfrm>
            <a:off x="5192486" y="1663252"/>
            <a:ext cx="3510642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圖片 29" descr="一張含有 鏡 的圖片&#10;&#10;自動產生的描述">
            <a:hlinkClick r:id="rId7" action="ppaction://hlinksldjump"/>
            <a:extLst>
              <a:ext uri="{FF2B5EF4-FFF2-40B4-BE49-F238E27FC236}">
                <a16:creationId xmlns:a16="http://schemas.microsoft.com/office/drawing/2014/main" id="{33D3672E-4390-4FF9-BDF5-D8FD1A6EC8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8603243" y="1793063"/>
            <a:ext cx="199767" cy="270993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6E381DB2-59FD-4B9C-B35A-19CCDD1B5D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8" t="32566" r="13004" b="20527"/>
          <a:stretch/>
        </p:blipFill>
        <p:spPr>
          <a:xfrm>
            <a:off x="3547404" y="2735843"/>
            <a:ext cx="1953986" cy="1949426"/>
          </a:xfrm>
          <a:prstGeom prst="ellipse">
            <a:avLst/>
          </a:prstGeom>
          <a:ln w="38100">
            <a:solidFill>
              <a:srgbClr val="CDDDD4"/>
            </a:solidFill>
          </a:ln>
        </p:spPr>
      </p:pic>
    </p:spTree>
    <p:extLst>
      <p:ext uri="{BB962C8B-B14F-4D97-AF65-F5344CB8AC3E}">
        <p14:creationId xmlns:p14="http://schemas.microsoft.com/office/powerpoint/2010/main" val="4024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45801A2-8B0A-4FBE-9DD4-BCEDC47B0813}"/>
              </a:ext>
            </a:extLst>
          </p:cNvPr>
          <p:cNvSpPr txBox="1"/>
          <p:nvPr/>
        </p:nvSpPr>
        <p:spPr>
          <a:xfrm>
            <a:off x="339208" y="406285"/>
            <a:ext cx="42327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人間至情之可貴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7D71D4-AE1F-477B-97BF-7E7A54F540D8}"/>
              </a:ext>
            </a:extLst>
          </p:cNvPr>
          <p:cNvSpPr/>
          <p:nvPr/>
        </p:nvSpPr>
        <p:spPr>
          <a:xfrm>
            <a:off x="3679371" y="3577840"/>
            <a:ext cx="4930959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強調人間「至情」之可貴，亦是此劇旨趣之所在。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BEA3CB2-5E77-4AFD-9941-0203CAC5F66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A343312-BE31-442F-8B16-762F6267CE20}"/>
              </a:ext>
            </a:extLst>
          </p:cNvPr>
          <p:cNvGrpSpPr/>
          <p:nvPr/>
        </p:nvGrpSpPr>
        <p:grpSpPr>
          <a:xfrm>
            <a:off x="384725" y="1262530"/>
            <a:ext cx="2670633" cy="2962888"/>
            <a:chOff x="384725" y="1249467"/>
            <a:chExt cx="2670633" cy="296288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8765748-03BF-4D35-8659-7D464505B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0209">
              <a:off x="384725" y="1249467"/>
              <a:ext cx="2670633" cy="296288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4555B97-618D-4A15-833E-C93991CD5097}"/>
                </a:ext>
              </a:extLst>
            </p:cNvPr>
            <p:cNvSpPr/>
            <p:nvPr/>
          </p:nvSpPr>
          <p:spPr>
            <a:xfrm>
              <a:off x="1350709" y="1685109"/>
              <a:ext cx="738664" cy="1932611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ctr"/>
              <a:r>
                <a:rPr lang="zh-TW" altLang="en-US" sz="3600" b="1" spc="-80" dirty="0">
                  <a:solidFill>
                    <a:srgbClr val="F5EFE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牡 丹 亭</a:t>
              </a:r>
            </a:p>
          </p:txBody>
        </p:sp>
      </p:grp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40209CC7-99F7-461E-A7E0-F349BCB6FFFC}"/>
              </a:ext>
            </a:extLst>
          </p:cNvPr>
          <p:cNvSpPr/>
          <p:nvPr/>
        </p:nvSpPr>
        <p:spPr>
          <a:xfrm>
            <a:off x="3081414" y="1139966"/>
            <a:ext cx="5528916" cy="2116541"/>
          </a:xfrm>
          <a:custGeom>
            <a:avLst/>
            <a:gdLst>
              <a:gd name="connsiteX0" fmla="*/ 0 w 5528916"/>
              <a:gd name="connsiteY0" fmla="*/ 390292 h 2341705"/>
              <a:gd name="connsiteX1" fmla="*/ 390292 w 5528916"/>
              <a:gd name="connsiteY1" fmla="*/ 0 h 2341705"/>
              <a:gd name="connsiteX2" fmla="*/ 921486 w 5528916"/>
              <a:gd name="connsiteY2" fmla="*/ 0 h 2341705"/>
              <a:gd name="connsiteX3" fmla="*/ 921486 w 5528916"/>
              <a:gd name="connsiteY3" fmla="*/ 0 h 2341705"/>
              <a:gd name="connsiteX4" fmla="*/ 1612601 w 5528916"/>
              <a:gd name="connsiteY4" fmla="*/ 0 h 2341705"/>
              <a:gd name="connsiteX5" fmla="*/ 2303715 w 5528916"/>
              <a:gd name="connsiteY5" fmla="*/ 0 h 2341705"/>
              <a:gd name="connsiteX6" fmla="*/ 2785650 w 5528916"/>
              <a:gd name="connsiteY6" fmla="*/ 0 h 2341705"/>
              <a:gd name="connsiteX7" fmla="*/ 3295933 w 5528916"/>
              <a:gd name="connsiteY7" fmla="*/ 0 h 2341705"/>
              <a:gd name="connsiteX8" fmla="*/ 3806217 w 5528916"/>
              <a:gd name="connsiteY8" fmla="*/ 0 h 2341705"/>
              <a:gd name="connsiteX9" fmla="*/ 4344849 w 5528916"/>
              <a:gd name="connsiteY9" fmla="*/ 0 h 2341705"/>
              <a:gd name="connsiteX10" fmla="*/ 5138624 w 5528916"/>
              <a:gd name="connsiteY10" fmla="*/ 0 h 2341705"/>
              <a:gd name="connsiteX11" fmla="*/ 5528916 w 5528916"/>
              <a:gd name="connsiteY11" fmla="*/ 390292 h 2341705"/>
              <a:gd name="connsiteX12" fmla="*/ 5528916 w 5528916"/>
              <a:gd name="connsiteY12" fmla="*/ 858629 h 2341705"/>
              <a:gd name="connsiteX13" fmla="*/ 5528916 w 5528916"/>
              <a:gd name="connsiteY13" fmla="*/ 1365995 h 2341705"/>
              <a:gd name="connsiteX14" fmla="*/ 5528916 w 5528916"/>
              <a:gd name="connsiteY14" fmla="*/ 1365995 h 2341705"/>
              <a:gd name="connsiteX15" fmla="*/ 5528916 w 5528916"/>
              <a:gd name="connsiteY15" fmla="*/ 1951421 h 2341705"/>
              <a:gd name="connsiteX16" fmla="*/ 5528916 w 5528916"/>
              <a:gd name="connsiteY16" fmla="*/ 1951413 h 2341705"/>
              <a:gd name="connsiteX17" fmla="*/ 5138624 w 5528916"/>
              <a:gd name="connsiteY17" fmla="*/ 2341705 h 2341705"/>
              <a:gd name="connsiteX18" fmla="*/ 4514944 w 5528916"/>
              <a:gd name="connsiteY18" fmla="*/ 2341705 h 2341705"/>
              <a:gd name="connsiteX19" fmla="*/ 3919613 w 5528916"/>
              <a:gd name="connsiteY19" fmla="*/ 2341705 h 2341705"/>
              <a:gd name="connsiteX20" fmla="*/ 3352631 w 5528916"/>
              <a:gd name="connsiteY20" fmla="*/ 2341705 h 2341705"/>
              <a:gd name="connsiteX21" fmla="*/ 2303715 w 5528916"/>
              <a:gd name="connsiteY21" fmla="*/ 2341705 h 2341705"/>
              <a:gd name="connsiteX22" fmla="*/ 1654067 w 5528916"/>
              <a:gd name="connsiteY22" fmla="*/ 2341705 h 2341705"/>
              <a:gd name="connsiteX23" fmla="*/ 921486 w 5528916"/>
              <a:gd name="connsiteY23" fmla="*/ 2341705 h 2341705"/>
              <a:gd name="connsiteX24" fmla="*/ 921486 w 5528916"/>
              <a:gd name="connsiteY24" fmla="*/ 2341705 h 2341705"/>
              <a:gd name="connsiteX25" fmla="*/ 390292 w 5528916"/>
              <a:gd name="connsiteY25" fmla="*/ 2341705 h 2341705"/>
              <a:gd name="connsiteX26" fmla="*/ 0 w 5528916"/>
              <a:gd name="connsiteY26" fmla="*/ 1951413 h 2341705"/>
              <a:gd name="connsiteX27" fmla="*/ 0 w 5528916"/>
              <a:gd name="connsiteY27" fmla="*/ 1951421 h 2341705"/>
              <a:gd name="connsiteX28" fmla="*/ -220548 w 5528916"/>
              <a:gd name="connsiteY28" fmla="*/ 1855005 h 2341705"/>
              <a:gd name="connsiteX29" fmla="*/ 0 w 5528916"/>
              <a:gd name="connsiteY29" fmla="*/ 1365995 h 2341705"/>
              <a:gd name="connsiteX30" fmla="*/ 0 w 5528916"/>
              <a:gd name="connsiteY30" fmla="*/ 897658 h 2341705"/>
              <a:gd name="connsiteX31" fmla="*/ 0 w 5528916"/>
              <a:gd name="connsiteY31" fmla="*/ 390292 h 234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28916" h="2341705" fill="none" extrusionOk="0">
                <a:moveTo>
                  <a:pt x="0" y="390292"/>
                </a:moveTo>
                <a:cubicBezTo>
                  <a:pt x="29018" y="206236"/>
                  <a:pt x="185790" y="19165"/>
                  <a:pt x="390292" y="0"/>
                </a:cubicBezTo>
                <a:cubicBezTo>
                  <a:pt x="616758" y="-169"/>
                  <a:pt x="694674" y="9296"/>
                  <a:pt x="921486" y="0"/>
                </a:cubicBezTo>
                <a:lnTo>
                  <a:pt x="921486" y="0"/>
                </a:lnTo>
                <a:cubicBezTo>
                  <a:pt x="1235904" y="24631"/>
                  <a:pt x="1310037" y="4118"/>
                  <a:pt x="1612601" y="0"/>
                </a:cubicBezTo>
                <a:cubicBezTo>
                  <a:pt x="1915165" y="-4118"/>
                  <a:pt x="2020996" y="-13827"/>
                  <a:pt x="2303715" y="0"/>
                </a:cubicBezTo>
                <a:cubicBezTo>
                  <a:pt x="2451080" y="-10703"/>
                  <a:pt x="2599063" y="8025"/>
                  <a:pt x="2785650" y="0"/>
                </a:cubicBezTo>
                <a:cubicBezTo>
                  <a:pt x="2972238" y="-8025"/>
                  <a:pt x="3162950" y="-22880"/>
                  <a:pt x="3295933" y="0"/>
                </a:cubicBezTo>
                <a:cubicBezTo>
                  <a:pt x="3428916" y="22880"/>
                  <a:pt x="3594990" y="3766"/>
                  <a:pt x="3806217" y="0"/>
                </a:cubicBezTo>
                <a:cubicBezTo>
                  <a:pt x="4017444" y="-3766"/>
                  <a:pt x="4190496" y="6427"/>
                  <a:pt x="4344849" y="0"/>
                </a:cubicBezTo>
                <a:cubicBezTo>
                  <a:pt x="4499202" y="-6427"/>
                  <a:pt x="4772453" y="-11910"/>
                  <a:pt x="5138624" y="0"/>
                </a:cubicBezTo>
                <a:cubicBezTo>
                  <a:pt x="5388746" y="38965"/>
                  <a:pt x="5537353" y="219097"/>
                  <a:pt x="5528916" y="390292"/>
                </a:cubicBezTo>
                <a:cubicBezTo>
                  <a:pt x="5519207" y="548653"/>
                  <a:pt x="5526394" y="687559"/>
                  <a:pt x="5528916" y="858629"/>
                </a:cubicBezTo>
                <a:cubicBezTo>
                  <a:pt x="5531438" y="1029699"/>
                  <a:pt x="5549779" y="1113460"/>
                  <a:pt x="5528916" y="1365995"/>
                </a:cubicBezTo>
                <a:lnTo>
                  <a:pt x="5528916" y="1365995"/>
                </a:lnTo>
                <a:cubicBezTo>
                  <a:pt x="5511765" y="1608858"/>
                  <a:pt x="5504525" y="1796783"/>
                  <a:pt x="5528916" y="1951421"/>
                </a:cubicBezTo>
                <a:lnTo>
                  <a:pt x="5528916" y="1951413"/>
                </a:lnTo>
                <a:cubicBezTo>
                  <a:pt x="5508519" y="2131725"/>
                  <a:pt x="5362226" y="2317777"/>
                  <a:pt x="5138624" y="2341705"/>
                </a:cubicBezTo>
                <a:cubicBezTo>
                  <a:pt x="4952628" y="2332927"/>
                  <a:pt x="4687912" y="2322012"/>
                  <a:pt x="4514944" y="2341705"/>
                </a:cubicBezTo>
                <a:cubicBezTo>
                  <a:pt x="4341976" y="2361398"/>
                  <a:pt x="4216695" y="2350759"/>
                  <a:pt x="3919613" y="2341705"/>
                </a:cubicBezTo>
                <a:cubicBezTo>
                  <a:pt x="3622531" y="2332651"/>
                  <a:pt x="3504979" y="2336048"/>
                  <a:pt x="3352631" y="2341705"/>
                </a:cubicBezTo>
                <a:cubicBezTo>
                  <a:pt x="3200283" y="2347362"/>
                  <a:pt x="2603680" y="2371489"/>
                  <a:pt x="2303715" y="2341705"/>
                </a:cubicBezTo>
                <a:cubicBezTo>
                  <a:pt x="2046095" y="2364264"/>
                  <a:pt x="1931747" y="2341520"/>
                  <a:pt x="1654067" y="2341705"/>
                </a:cubicBezTo>
                <a:cubicBezTo>
                  <a:pt x="1376387" y="2341890"/>
                  <a:pt x="1222141" y="2346113"/>
                  <a:pt x="921486" y="2341705"/>
                </a:cubicBezTo>
                <a:lnTo>
                  <a:pt x="921486" y="2341705"/>
                </a:lnTo>
                <a:cubicBezTo>
                  <a:pt x="744990" y="2316452"/>
                  <a:pt x="605081" y="2320925"/>
                  <a:pt x="390292" y="2341705"/>
                </a:cubicBezTo>
                <a:cubicBezTo>
                  <a:pt x="194981" y="2351955"/>
                  <a:pt x="3502" y="2162258"/>
                  <a:pt x="0" y="1951413"/>
                </a:cubicBezTo>
                <a:lnTo>
                  <a:pt x="0" y="1951421"/>
                </a:lnTo>
                <a:cubicBezTo>
                  <a:pt x="-105196" y="1898634"/>
                  <a:pt x="-146487" y="1895037"/>
                  <a:pt x="-220548" y="1855005"/>
                </a:cubicBezTo>
                <a:cubicBezTo>
                  <a:pt x="-164308" y="1738247"/>
                  <a:pt x="-60740" y="1554562"/>
                  <a:pt x="0" y="1365995"/>
                </a:cubicBezTo>
                <a:cubicBezTo>
                  <a:pt x="16810" y="1137606"/>
                  <a:pt x="4598" y="1089326"/>
                  <a:pt x="0" y="897658"/>
                </a:cubicBezTo>
                <a:cubicBezTo>
                  <a:pt x="-4598" y="705990"/>
                  <a:pt x="-619" y="599023"/>
                  <a:pt x="0" y="390292"/>
                </a:cubicBezTo>
                <a:close/>
              </a:path>
              <a:path w="5528916" h="2341705" stroke="0" extrusionOk="0">
                <a:moveTo>
                  <a:pt x="0" y="390292"/>
                </a:moveTo>
                <a:cubicBezTo>
                  <a:pt x="12918" y="148689"/>
                  <a:pt x="161236" y="-9249"/>
                  <a:pt x="390292" y="0"/>
                </a:cubicBezTo>
                <a:cubicBezTo>
                  <a:pt x="637098" y="-22774"/>
                  <a:pt x="696474" y="22267"/>
                  <a:pt x="921486" y="0"/>
                </a:cubicBezTo>
                <a:lnTo>
                  <a:pt x="921486" y="0"/>
                </a:lnTo>
                <a:cubicBezTo>
                  <a:pt x="1197648" y="4369"/>
                  <a:pt x="1294722" y="6285"/>
                  <a:pt x="1640245" y="0"/>
                </a:cubicBezTo>
                <a:cubicBezTo>
                  <a:pt x="1985768" y="-6285"/>
                  <a:pt x="2049293" y="19642"/>
                  <a:pt x="2303715" y="0"/>
                </a:cubicBezTo>
                <a:cubicBezTo>
                  <a:pt x="2582608" y="-23205"/>
                  <a:pt x="2796508" y="-17058"/>
                  <a:pt x="2927395" y="0"/>
                </a:cubicBezTo>
                <a:cubicBezTo>
                  <a:pt x="3058282" y="17058"/>
                  <a:pt x="3299843" y="6408"/>
                  <a:pt x="3551075" y="0"/>
                </a:cubicBezTo>
                <a:cubicBezTo>
                  <a:pt x="3802307" y="-6408"/>
                  <a:pt x="3946034" y="-4402"/>
                  <a:pt x="4146406" y="0"/>
                </a:cubicBezTo>
                <a:cubicBezTo>
                  <a:pt x="4346778" y="4402"/>
                  <a:pt x="4872421" y="33335"/>
                  <a:pt x="5138624" y="0"/>
                </a:cubicBezTo>
                <a:cubicBezTo>
                  <a:pt x="5330608" y="1515"/>
                  <a:pt x="5513346" y="162247"/>
                  <a:pt x="5528916" y="390292"/>
                </a:cubicBezTo>
                <a:cubicBezTo>
                  <a:pt x="5551289" y="499604"/>
                  <a:pt x="5518154" y="739406"/>
                  <a:pt x="5528916" y="887901"/>
                </a:cubicBezTo>
                <a:cubicBezTo>
                  <a:pt x="5539678" y="1036396"/>
                  <a:pt x="5515652" y="1165713"/>
                  <a:pt x="5528916" y="1365995"/>
                </a:cubicBezTo>
                <a:lnTo>
                  <a:pt x="5528916" y="1365995"/>
                </a:lnTo>
                <a:cubicBezTo>
                  <a:pt x="5545834" y="1594427"/>
                  <a:pt x="5538686" y="1759761"/>
                  <a:pt x="5528916" y="1951421"/>
                </a:cubicBezTo>
                <a:lnTo>
                  <a:pt x="5528916" y="1951413"/>
                </a:lnTo>
                <a:cubicBezTo>
                  <a:pt x="5514367" y="2159933"/>
                  <a:pt x="5354904" y="2288331"/>
                  <a:pt x="5138624" y="2341705"/>
                </a:cubicBezTo>
                <a:cubicBezTo>
                  <a:pt x="4916414" y="2359740"/>
                  <a:pt x="4783713" y="2348977"/>
                  <a:pt x="4656689" y="2341705"/>
                </a:cubicBezTo>
                <a:cubicBezTo>
                  <a:pt x="4529665" y="2334433"/>
                  <a:pt x="4387863" y="2348586"/>
                  <a:pt x="4146406" y="2341705"/>
                </a:cubicBezTo>
                <a:cubicBezTo>
                  <a:pt x="3904949" y="2334824"/>
                  <a:pt x="3773546" y="2365315"/>
                  <a:pt x="3551075" y="2341705"/>
                </a:cubicBezTo>
                <a:cubicBezTo>
                  <a:pt x="3328604" y="2318095"/>
                  <a:pt x="3078564" y="2356943"/>
                  <a:pt x="2955744" y="2341705"/>
                </a:cubicBezTo>
                <a:cubicBezTo>
                  <a:pt x="2832924" y="2326467"/>
                  <a:pt x="2461554" y="2335811"/>
                  <a:pt x="2303715" y="2341705"/>
                </a:cubicBezTo>
                <a:cubicBezTo>
                  <a:pt x="2043207" y="2364328"/>
                  <a:pt x="1814887" y="2317119"/>
                  <a:pt x="1584956" y="2341705"/>
                </a:cubicBezTo>
                <a:cubicBezTo>
                  <a:pt x="1355025" y="2366291"/>
                  <a:pt x="1092257" y="2337812"/>
                  <a:pt x="921486" y="2341705"/>
                </a:cubicBezTo>
                <a:lnTo>
                  <a:pt x="921486" y="2341705"/>
                </a:lnTo>
                <a:cubicBezTo>
                  <a:pt x="747811" y="2333110"/>
                  <a:pt x="572866" y="2344205"/>
                  <a:pt x="390292" y="2341705"/>
                </a:cubicBezTo>
                <a:cubicBezTo>
                  <a:pt x="183059" y="2345263"/>
                  <a:pt x="-9041" y="2119916"/>
                  <a:pt x="0" y="1951413"/>
                </a:cubicBezTo>
                <a:lnTo>
                  <a:pt x="0" y="1951421"/>
                </a:lnTo>
                <a:cubicBezTo>
                  <a:pt x="-73788" y="1929229"/>
                  <a:pt x="-169136" y="1879341"/>
                  <a:pt x="-220548" y="1855005"/>
                </a:cubicBezTo>
                <a:cubicBezTo>
                  <a:pt x="-184921" y="1728859"/>
                  <a:pt x="-50152" y="1463276"/>
                  <a:pt x="0" y="1365995"/>
                </a:cubicBezTo>
                <a:cubicBezTo>
                  <a:pt x="-17245" y="1238689"/>
                  <a:pt x="-16172" y="1093576"/>
                  <a:pt x="0" y="907415"/>
                </a:cubicBezTo>
                <a:cubicBezTo>
                  <a:pt x="16172" y="721254"/>
                  <a:pt x="11801" y="549437"/>
                  <a:pt x="0" y="390292"/>
                </a:cubicBezTo>
                <a:close/>
              </a:path>
            </a:pathLst>
          </a:custGeom>
          <a:solidFill>
            <a:srgbClr val="FCF3E4"/>
          </a:solidFill>
          <a:ln w="12700">
            <a:solidFill>
              <a:srgbClr val="D4C5B3"/>
            </a:solidFill>
            <a:extLst>
              <a:ext uri="{C807C97D-BFC1-408E-A445-0C87EB9F89A2}">
                <ask:lineSketchStyleProps xmlns:ask="http://schemas.microsoft.com/office/drawing/2018/sketchyshapes" xmlns="" sd="4202809241">
                  <a:prstGeom prst="wedgeRoundRectCallout">
                    <a:avLst>
                      <a:gd name="adj1" fmla="val -53989"/>
                      <a:gd name="adj2" fmla="val 29216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80000" algn="just"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題詞云：「</a:t>
            </a:r>
            <a:r>
              <a:rPr lang="zh-TW" altLang="en-US" sz="28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情不知所起，一往而深。生者可以死，死可以生。生而不可與死，死而不可復生者，皆非情之至也。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6D04FCC7-F77C-468D-8FD9-DAE7B371D768}"/>
              </a:ext>
            </a:extLst>
          </p:cNvPr>
          <p:cNvSpPr/>
          <p:nvPr/>
        </p:nvSpPr>
        <p:spPr>
          <a:xfrm>
            <a:off x="3246119" y="3697506"/>
            <a:ext cx="374469" cy="348342"/>
          </a:xfrm>
          <a:prstGeom prst="rightArrow">
            <a:avLst/>
          </a:prstGeom>
          <a:solidFill>
            <a:srgbClr val="CC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4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45801A2-8B0A-4FBE-9DD4-BCEDC47B0813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從明代話本小說取材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A343312-BE31-442F-8B16-762F6267CE20}"/>
              </a:ext>
            </a:extLst>
          </p:cNvPr>
          <p:cNvGrpSpPr/>
          <p:nvPr/>
        </p:nvGrpSpPr>
        <p:grpSpPr>
          <a:xfrm>
            <a:off x="5939697" y="1262530"/>
            <a:ext cx="2670633" cy="2962888"/>
            <a:chOff x="384725" y="1249467"/>
            <a:chExt cx="2670633" cy="296288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8765748-03BF-4D35-8659-7D464505B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0209">
              <a:off x="384725" y="1249467"/>
              <a:ext cx="2670633" cy="296288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4555B97-618D-4A15-833E-C93991CD5097}"/>
                </a:ext>
              </a:extLst>
            </p:cNvPr>
            <p:cNvSpPr/>
            <p:nvPr/>
          </p:nvSpPr>
          <p:spPr>
            <a:xfrm>
              <a:off x="1350709" y="1685109"/>
              <a:ext cx="738664" cy="1932611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ctr"/>
              <a:r>
                <a:rPr lang="zh-TW" altLang="en-US" sz="3600" b="1" spc="-80" dirty="0">
                  <a:solidFill>
                    <a:srgbClr val="F5EFE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牡 丹 亭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7F641F2-8E91-4A73-9723-D64A9C487D46}"/>
              </a:ext>
            </a:extLst>
          </p:cNvPr>
          <p:cNvGrpSpPr/>
          <p:nvPr/>
        </p:nvGrpSpPr>
        <p:grpSpPr>
          <a:xfrm rot="20580915">
            <a:off x="3347219" y="1695250"/>
            <a:ext cx="1956887" cy="2171035"/>
            <a:chOff x="384725" y="1249467"/>
            <a:chExt cx="2670633" cy="2962888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EE5D0B9-31FC-491C-943E-8562A4CC5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0209">
              <a:off x="384725" y="1249467"/>
              <a:ext cx="2670633" cy="296288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46A301D-D9C5-4EF0-96A7-39DB1610A3E4}"/>
                </a:ext>
              </a:extLst>
            </p:cNvPr>
            <p:cNvSpPr/>
            <p:nvPr/>
          </p:nvSpPr>
          <p:spPr>
            <a:xfrm>
              <a:off x="1365004" y="1685109"/>
              <a:ext cx="710071" cy="1932611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ctr"/>
              <a:r>
                <a:rPr lang="zh-TW" altLang="en-US" sz="2400" b="1" spc="-80" dirty="0">
                  <a:solidFill>
                    <a:srgbClr val="F5EFE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搜神後記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7CB887A-840C-4D8E-887D-C2A9D805CC4A}"/>
              </a:ext>
            </a:extLst>
          </p:cNvPr>
          <p:cNvGrpSpPr/>
          <p:nvPr/>
        </p:nvGrpSpPr>
        <p:grpSpPr>
          <a:xfrm rot="20580915">
            <a:off x="1941966" y="1695250"/>
            <a:ext cx="1956887" cy="2171035"/>
            <a:chOff x="384725" y="1249467"/>
            <a:chExt cx="2670633" cy="2962888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2EE18A56-CE5A-4BFA-9CF4-16F08CE01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0209">
              <a:off x="384725" y="1249467"/>
              <a:ext cx="2670633" cy="2962888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8FA30AA-6D56-4E81-B490-FC93D1760FE2}"/>
                </a:ext>
              </a:extLst>
            </p:cNvPr>
            <p:cNvSpPr/>
            <p:nvPr/>
          </p:nvSpPr>
          <p:spPr>
            <a:xfrm>
              <a:off x="1342009" y="1685109"/>
              <a:ext cx="756061" cy="1932611"/>
            </a:xfrm>
            <a:prstGeom prst="rect">
              <a:avLst/>
            </a:prstGeom>
          </p:spPr>
          <p:txBody>
            <a:bodyPr vert="eaVert" wrap="square" anchor="t">
              <a:spAutoFit/>
            </a:bodyPr>
            <a:lstStyle/>
            <a:p>
              <a:r>
                <a:rPr lang="zh-TW" altLang="en-US" sz="2400" b="1" spc="-80" dirty="0">
                  <a:solidFill>
                    <a:srgbClr val="F5EFE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搜神記</a:t>
              </a: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EC6E0CD-1726-42F6-993F-9DC30A763A0B}"/>
              </a:ext>
            </a:extLst>
          </p:cNvPr>
          <p:cNvGrpSpPr/>
          <p:nvPr/>
        </p:nvGrpSpPr>
        <p:grpSpPr>
          <a:xfrm rot="20580915">
            <a:off x="548509" y="1695250"/>
            <a:ext cx="1956887" cy="2171035"/>
            <a:chOff x="384725" y="1249467"/>
            <a:chExt cx="2670633" cy="2962888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4203340-B5BD-4622-8F5C-9935D487A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0209">
              <a:off x="384725" y="1249467"/>
              <a:ext cx="2670633" cy="2962888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E6FE473-B197-4BCB-8A1B-05E27A9535C4}"/>
                </a:ext>
              </a:extLst>
            </p:cNvPr>
            <p:cNvSpPr/>
            <p:nvPr/>
          </p:nvSpPr>
          <p:spPr>
            <a:xfrm>
              <a:off x="1173995" y="1685109"/>
              <a:ext cx="1092087" cy="1932611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r>
                <a:rPr lang="zh-TW" altLang="en-US" sz="2000" b="1" spc="-80" dirty="0">
                  <a:solidFill>
                    <a:srgbClr val="F5EFE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杜麗娘</a:t>
              </a:r>
            </a:p>
            <a:p>
              <a:r>
                <a:rPr lang="zh-TW" altLang="en-US" sz="2000" b="1" spc="-80" dirty="0">
                  <a:solidFill>
                    <a:srgbClr val="F5EFE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慕色還魂記</a:t>
              </a:r>
            </a:p>
          </p:txBody>
        </p:sp>
      </p:grp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7BA7386B-6B3E-42C8-AACC-6C6795B860FA}"/>
              </a:ext>
            </a:extLst>
          </p:cNvPr>
          <p:cNvSpPr/>
          <p:nvPr/>
        </p:nvSpPr>
        <p:spPr>
          <a:xfrm>
            <a:off x="5500428" y="2381275"/>
            <a:ext cx="588221" cy="566403"/>
          </a:xfrm>
          <a:prstGeom prst="rightArrow">
            <a:avLst/>
          </a:prstGeom>
          <a:solidFill>
            <a:srgbClr val="CC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9BE07D48-C8B5-431B-A3E7-F1BFADAA0BB3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6">
            <a:extLst>
              <a:ext uri="{FF2B5EF4-FFF2-40B4-BE49-F238E27FC236}">
                <a16:creationId xmlns:a16="http://schemas.microsoft.com/office/drawing/2014/main" id="{CA4CBCD9-ABE4-4BD4-9C94-4AE285B4F9A5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4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45801A2-8B0A-4FBE-9DD4-BCEDC47B0813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從明代話本小說取材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BEA3CB2-5E77-4AFD-9941-0203CAC5F66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0" name="箭號: 向右 5">
            <a:extLst>
              <a:ext uri="{FF2B5EF4-FFF2-40B4-BE49-F238E27FC236}">
                <a16:creationId xmlns:a16="http://schemas.microsoft.com/office/drawing/2014/main" id="{9BE07D48-C8B5-431B-A3E7-F1BFADAA0BB3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CA4CBCD9-ABE4-4BD4-9C94-4AE285B4F9A5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33F2118-F237-4923-A7E5-F94CB893C517}"/>
              </a:ext>
            </a:extLst>
          </p:cNvPr>
          <p:cNvSpPr/>
          <p:nvPr/>
        </p:nvSpPr>
        <p:spPr>
          <a:xfrm>
            <a:off x="345668" y="1031746"/>
            <a:ext cx="7669628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湯顯祖以前人的作品為基礎，通過生死離合的愛情故事，反映了青年男女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52B5387-C0F8-42C1-9883-957DED512186}"/>
              </a:ext>
            </a:extLst>
          </p:cNvPr>
          <p:cNvSpPr/>
          <p:nvPr/>
        </p:nvSpPr>
        <p:spPr>
          <a:xfrm>
            <a:off x="339208" y="2181869"/>
            <a:ext cx="8357461" cy="234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理想愛情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的渴望。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自由幸福生活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的憧憬和追求。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爭取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個性解放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的強烈追求。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對頑固虛偽的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傳統禮教表示否定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和不滿。</a:t>
            </a:r>
          </a:p>
        </p:txBody>
      </p:sp>
    </p:spTree>
    <p:extLst>
      <p:ext uri="{BB962C8B-B14F-4D97-AF65-F5344CB8AC3E}">
        <p14:creationId xmlns:p14="http://schemas.microsoft.com/office/powerpoint/2010/main" val="36132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B773F74-192C-42FF-B08A-E4E0B6265345}"/>
              </a:ext>
            </a:extLst>
          </p:cNvPr>
          <p:cNvSpPr/>
          <p:nvPr/>
        </p:nvSpPr>
        <p:spPr>
          <a:xfrm>
            <a:off x="0" y="285430"/>
            <a:ext cx="2296886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3F3B"/>
              </a:solidFill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CE66FA69-5E28-47ED-9606-E5A0B324C78E}"/>
              </a:ext>
            </a:extLst>
          </p:cNvPr>
          <p:cNvSpPr txBox="1"/>
          <p:nvPr/>
        </p:nvSpPr>
        <p:spPr>
          <a:xfrm>
            <a:off x="297518" y="332708"/>
            <a:ext cx="24946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2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4D48FAA-030B-467F-A70E-4B1F195BC689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A613C08-5111-4A2A-BA8C-1E4839A8B4EF}"/>
              </a:ext>
            </a:extLst>
          </p:cNvPr>
          <p:cNvSpPr/>
          <p:nvPr/>
        </p:nvSpPr>
        <p:spPr>
          <a:xfrm>
            <a:off x="345667" y="1031746"/>
            <a:ext cx="8357461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此劇敘寫大家閨秀杜麗娘於夢中與秀才柳夢梅在牡丹亭相遇，由此發展出曲折離奇的愛情故事。「遊園」乃杜麗娘聆聽教師講授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詩經．關雎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一詩後，受詩中「窈窕淑女，君子好逑」觸動情懷，因而想藉遊賞花園排遣愁思。</a:t>
            </a:r>
          </a:p>
        </p:txBody>
      </p:sp>
      <p:sp>
        <p:nvSpPr>
          <p:cNvPr id="29" name="矩形: 圓角 28">
            <a:hlinkClick r:id="rId5" action="ppaction://hlinksldjump"/>
            <a:extLst>
              <a:ext uri="{FF2B5EF4-FFF2-40B4-BE49-F238E27FC236}">
                <a16:creationId xmlns:a16="http://schemas.microsoft.com/office/drawing/2014/main" id="{C0B1CC44-0A0D-4D55-8A3C-A872CC05F011}"/>
              </a:ext>
            </a:extLst>
          </p:cNvPr>
          <p:cNvSpPr/>
          <p:nvPr/>
        </p:nvSpPr>
        <p:spPr>
          <a:xfrm>
            <a:off x="5286103" y="2220601"/>
            <a:ext cx="2149928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圖片 29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33D3672E-4390-4FF9-BDF5-D8FD1A6EC8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7336146" y="2350412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45801A2-8B0A-4FBE-9DD4-BCEDC47B0813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詩經．關雎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33F2118-F237-4923-A7E5-F94CB893C517}"/>
              </a:ext>
            </a:extLst>
          </p:cNvPr>
          <p:cNvSpPr/>
          <p:nvPr/>
        </p:nvSpPr>
        <p:spPr>
          <a:xfrm>
            <a:off x="537256" y="1165692"/>
            <a:ext cx="766962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TW" altLang="en-US" sz="30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關關雎鳩，在河之洲。窈窕淑女，君子好逑。參差荇菜，左右流之。窈窕淑女，寤寐求之。求之不得，寤寐思服。悠哉悠哉！輾轉反側。參差荇菜，左右采之。窈窕淑女，琴瑟友之。參差荇菜，左右芼之。窈窕淑女</a:t>
            </a:r>
            <a:r>
              <a:rPr lang="zh-TW" altLang="en-US" sz="3000" spc="-8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，鐘鼓樂</a:t>
            </a:r>
            <a:r>
              <a:rPr lang="zh-TW" altLang="en-US" sz="30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63F65D7-BEBA-408A-9325-CDC62A348C3D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6A7926B8-8F20-4D6B-8389-819877CBA1BB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0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植物 的圖片&#10;&#10;自動產生的描述">
            <a:extLst>
              <a:ext uri="{FF2B5EF4-FFF2-40B4-BE49-F238E27FC236}">
                <a16:creationId xmlns:a16="http://schemas.microsoft.com/office/drawing/2014/main" id="{5D177846-D361-42D0-B4CB-3B2945A097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031" y="919298"/>
            <a:ext cx="3516943" cy="3304903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45801A2-8B0A-4FBE-9DD4-BCEDC47B0813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詩經．關雎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63F65D7-BEBA-408A-9325-CDC62A348C3D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6A7926B8-8F20-4D6B-8389-819877CBA1BB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70DFE2A-F616-4609-9C5C-1AC50D2266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0" b="93725" l="8545" r="98398">
                        <a14:foregroundMark x1="8545" y1="81041" x2="8545" y2="81041"/>
                        <a14:foregroundMark x1="30975" y1="91322" x2="50601" y2="93858"/>
                        <a14:foregroundMark x1="50601" y1="93858" x2="57009" y2="91322"/>
                        <a14:foregroundMark x1="90788" y1="76769" x2="90788" y2="82510"/>
                        <a14:foregroundMark x1="93805" y1="62325" x2="98398" y2="62483"/>
                        <a14:foregroundMark x1="98398" y1="62483" x2="95461" y2="60481"/>
                        <a14:backgroundMark x1="11615" y1="62216" x2="11615" y2="62216"/>
                        <a14:backgroundMark x1="12283" y1="62083" x2="36048" y2="52069"/>
                        <a14:backgroundMark x1="36048" y1="52069" x2="36048" y2="52069"/>
                        <a14:backgroundMark x1="18959" y1="49266" x2="18959" y2="49266"/>
                        <a14:backgroundMark x1="19226" y1="49266" x2="38184" y2="54873"/>
                        <a14:backgroundMark x1="45260" y1="56742" x2="46328" y2="56742"/>
                        <a14:backgroundMark x1="45527" y1="56742" x2="45527" y2="56742"/>
                        <a14:backgroundMark x1="17223" y1="54606" x2="17223" y2="54606"/>
                        <a14:backgroundMark x1="26569" y1="52069" x2="26569" y2="52069"/>
                        <a14:backgroundMark x1="17623" y1="52203" x2="17623" y2="52203"/>
                        <a14:backgroundMark x1="31642" y1="58211" x2="30307" y2="57810"/>
                        <a14:backgroundMark x1="19493" y1="54206" x2="30174" y2="56876"/>
                        <a14:backgroundMark x1="74900" y1="53805" x2="74900" y2="53805"/>
                        <a14:backgroundMark x1="74900" y1="53805" x2="94126" y2="61949"/>
                        <a14:backgroundMark x1="73431" y1="58611" x2="73431" y2="58611"/>
                        <a14:backgroundMark x1="76235" y1="57944" x2="78505" y2="56742"/>
                        <a14:backgroundMark x1="74099" y1="58478" x2="76502" y2="56609"/>
                        <a14:backgroundMark x1="11348" y1="62483" x2="12817" y2="62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43"/>
          <a:stretch/>
        </p:blipFill>
        <p:spPr>
          <a:xfrm>
            <a:off x="5220363" y="433614"/>
            <a:ext cx="3162300" cy="2019338"/>
          </a:xfrm>
          <a:prstGeom prst="rect">
            <a:avLst/>
          </a:prstGeom>
        </p:spPr>
      </p:pic>
      <p:pic>
        <p:nvPicPr>
          <p:cNvPr id="10" name="內容版面配置區 7">
            <a:extLst>
              <a:ext uri="{FF2B5EF4-FFF2-40B4-BE49-F238E27FC236}">
                <a16:creationId xmlns:a16="http://schemas.microsoft.com/office/drawing/2014/main" id="{801D4FBB-28EE-4134-8EF0-5152B027D8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71" y="716261"/>
            <a:ext cx="1683952" cy="1253910"/>
          </a:xfrm>
          <a:prstGeom prst="rect">
            <a:avLst/>
          </a:prstGeom>
          <a:effectLst>
            <a:outerShdw blurRad="12700" dist="38100" dir="2700000" algn="tl" rotWithShape="0">
              <a:schemeClr val="accent1">
                <a:lumMod val="60000"/>
                <a:lumOff val="40000"/>
                <a:alpha val="54000"/>
              </a:scheme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87D2B0C-FE7B-4E23-86E1-39DA040AA3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4915" l="2653" r="89788">
                        <a14:foregroundMark x1="20027" y1="8814" x2="12202" y2="59492"/>
                        <a14:foregroundMark x1="12202" y1="59492" x2="8621" y2="70000"/>
                        <a14:foregroundMark x1="8621" y1="70000" x2="1724" y2="73559"/>
                        <a14:foregroundMark x1="1724" y1="73559" x2="6499" y2="81017"/>
                        <a14:foregroundMark x1="6499" y1="81017" x2="29841" y2="96271"/>
                        <a14:foregroundMark x1="29841" y1="96271" x2="36870" y2="90000"/>
                        <a14:foregroundMark x1="36870" y1="90000" x2="41910" y2="79492"/>
                        <a14:foregroundMark x1="41910" y1="79492" x2="34881" y2="52373"/>
                        <a14:foregroundMark x1="34881" y1="52373" x2="17772" y2="38475"/>
                        <a14:foregroundMark x1="17772" y1="38475" x2="2918" y2="33051"/>
                        <a14:foregroundMark x1="2918" y1="33051" x2="5836" y2="43051"/>
                        <a14:foregroundMark x1="5836" y1="43051" x2="11936" y2="48983"/>
                        <a14:foregroundMark x1="11936" y1="48983" x2="9284" y2="64407"/>
                        <a14:foregroundMark x1="9284" y1="64407" x2="11804" y2="88814"/>
                        <a14:foregroundMark x1="11804" y1="88814" x2="20690" y2="92373"/>
                        <a14:foregroundMark x1="20690" y1="92373" x2="29310" y2="89492"/>
                        <a14:foregroundMark x1="29310" y1="89492" x2="33820" y2="91356"/>
                        <a14:foregroundMark x1="17241" y1="26949" x2="22679" y2="27119"/>
                        <a14:foregroundMark x1="21751" y1="50169" x2="28780" y2="51356"/>
                        <a14:foregroundMark x1="1061" y1="69153" x2="8355" y2="67966"/>
                        <a14:foregroundMark x1="8355" y1="67966" x2="8886" y2="67966"/>
                        <a14:foregroundMark x1="2653" y1="72203" x2="4111" y2="66441"/>
                        <a14:foregroundMark x1="4111" y1="66102" x2="4377" y2="65593"/>
                        <a14:foregroundMark x1="9947" y1="94407" x2="28249" y2="94915"/>
                        <a14:foregroundMark x1="28249" y1="94915" x2="38064" y2="92542"/>
                        <a14:foregroundMark x1="47878" y1="66441" x2="48851" y2="67458"/>
                        <a14:backgroundMark x1="68700" y1="17797" x2="70690" y2="94746"/>
                        <a14:backgroundMark x1="70822" y1="11525" x2="80637" y2="85254"/>
                        <a14:backgroundMark x1="80637" y1="85254" x2="79973" y2="88305"/>
                        <a14:backgroundMark x1="65385" y1="19661" x2="67639" y2="80169"/>
                        <a14:backgroundMark x1="67639" y1="80169" x2="63660" y2="79661"/>
                        <a14:backgroundMark x1="59284" y1="59831" x2="59284" y2="32034"/>
                        <a14:backgroundMark x1="61538" y1="30169" x2="47215" y2="41695"/>
                        <a14:backgroundMark x1="48408" y1="45085" x2="54775" y2="71186"/>
                        <a14:backgroundMark x1="50052" y1="67157" x2="50133" y2="68136"/>
                        <a14:backgroundMark x1="51194" y1="69322" x2="51989" y2="69661"/>
                        <a14:backgroundMark x1="59019" y1="47458" x2="56233" y2="52542"/>
                        <a14:backgroundMark x1="49337" y1="63559" x2="49337" y2="63559"/>
                        <a14:backgroundMark x1="51592" y1="67458" x2="51592" y2="68305"/>
                        <a14:backgroundMark x1="49735" y1="65085" x2="49735" y2="65085"/>
                        <a14:backgroundMark x1="50928" y1="65763" x2="50928" y2="65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978"/>
          <a:stretch/>
        </p:blipFill>
        <p:spPr>
          <a:xfrm>
            <a:off x="3849590" y="2254603"/>
            <a:ext cx="1663700" cy="2455283"/>
          </a:xfrm>
          <a:prstGeom prst="rect">
            <a:avLst/>
          </a:prstGeom>
          <a:effectLst>
            <a:outerShdw blurRad="12700" dist="38100" dir="2700000" algn="tl" rotWithShape="0">
              <a:schemeClr val="accent1">
                <a:lumMod val="60000"/>
                <a:lumOff val="40000"/>
                <a:alpha val="54000"/>
              </a:scheme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3908B59-BF48-4BDF-828F-07553A44D6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8" y="1354423"/>
            <a:ext cx="1723011" cy="1901254"/>
          </a:xfrm>
          <a:prstGeom prst="rect">
            <a:avLst/>
          </a:prstGeom>
          <a:effectLst>
            <a:glow rad="139700">
              <a:schemeClr val="accent4">
                <a:lumMod val="20000"/>
                <a:lumOff val="80000"/>
              </a:schemeClr>
            </a:glow>
          </a:effectLst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5B99952-3E73-4D90-ADC6-42CE376E652B}"/>
              </a:ext>
            </a:extLst>
          </p:cNvPr>
          <p:cNvCxnSpPr>
            <a:cxnSpLocks/>
          </p:cNvCxnSpPr>
          <p:nvPr/>
        </p:nvCxnSpPr>
        <p:spPr>
          <a:xfrm flipV="1">
            <a:off x="5224229" y="2330358"/>
            <a:ext cx="578122" cy="482781"/>
          </a:xfrm>
          <a:prstGeom prst="straightConnector1">
            <a:avLst/>
          </a:prstGeom>
          <a:ln w="28575">
            <a:solidFill>
              <a:srgbClr val="69A691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45801A2-8B0A-4FBE-9DD4-BCEDC47B0813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詩經．關雎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spc="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BEA3CB2-5E77-4AFD-9941-0203CAC5F66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箭號: 向右 5">
            <a:extLst>
              <a:ext uri="{FF2B5EF4-FFF2-40B4-BE49-F238E27FC236}">
                <a16:creationId xmlns:a16="http://schemas.microsoft.com/office/drawing/2014/main" id="{763F65D7-BEBA-408A-9325-CDC62A348C3D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6A7926B8-8F20-4D6B-8389-819877CBA1BB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AF8ACC-00FD-48D2-B4A6-89CF090E2CE8}"/>
              </a:ext>
            </a:extLst>
          </p:cNvPr>
          <p:cNvSpPr/>
          <p:nvPr/>
        </p:nvSpPr>
        <p:spPr>
          <a:xfrm>
            <a:off x="537256" y="1165692"/>
            <a:ext cx="7669628" cy="183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0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窈窕淑女，君子好逑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」意為體態與品德皆美好的女子，為君子理想的配偶，因此杜麗娘讀及這二句詩，才會對愛情產生嚮往。</a:t>
            </a:r>
          </a:p>
        </p:txBody>
      </p:sp>
    </p:spTree>
    <p:extLst>
      <p:ext uri="{BB962C8B-B14F-4D97-AF65-F5344CB8AC3E}">
        <p14:creationId xmlns:p14="http://schemas.microsoft.com/office/powerpoint/2010/main" val="12054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41647EAF-0A9B-4E24-8205-623F775A1949}"/>
              </a:ext>
            </a:extLst>
          </p:cNvPr>
          <p:cNvSpPr txBox="1"/>
          <p:nvPr/>
        </p:nvSpPr>
        <p:spPr>
          <a:xfrm>
            <a:off x="339209" y="42202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襯字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05A52B2-ECEE-4A00-9BED-0F517ABBD375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6" name="箭號: 向右 5">
            <a:extLst>
              <a:ext uri="{FF2B5EF4-FFF2-40B4-BE49-F238E27FC236}">
                <a16:creationId xmlns:a16="http://schemas.microsoft.com/office/drawing/2014/main" id="{593F21B5-4D20-4F15-909D-AF06FBE3C134}"/>
              </a:ext>
            </a:extLst>
          </p:cNvPr>
          <p:cNvSpPr/>
          <p:nvPr/>
        </p:nvSpPr>
        <p:spPr>
          <a:xfrm>
            <a:off x="7870445" y="4516846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25BE7CAA-97B6-45A3-A3FE-8525659226B8}"/>
              </a:ext>
            </a:extLst>
          </p:cNvPr>
          <p:cNvSpPr/>
          <p:nvPr/>
        </p:nvSpPr>
        <p:spPr>
          <a:xfrm flipH="1">
            <a:off x="7463092" y="451684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3AEAADC-4589-4672-B113-6E0088D1FFDD}"/>
              </a:ext>
            </a:extLst>
          </p:cNvPr>
          <p:cNvSpPr/>
          <p:nvPr/>
        </p:nvSpPr>
        <p:spPr>
          <a:xfrm>
            <a:off x="339209" y="953807"/>
            <a:ext cx="7470275" cy="123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北曲　沒有限制襯字的多寡。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南曲　對於襯字的使用比較嚴格：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BEE0B54-D25F-4EDD-8632-F9B908791226}"/>
              </a:ext>
            </a:extLst>
          </p:cNvPr>
          <p:cNvSpPr/>
          <p:nvPr/>
        </p:nvSpPr>
        <p:spPr>
          <a:xfrm>
            <a:off x="635301" y="2163992"/>
            <a:ext cx="6827792" cy="234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須加於板式繁密之處。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須加於句首或句之中間。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襯字每處不能超過三字。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不能影響曲子原本的意思，故宜用虛字。</a:t>
            </a:r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34DBD87F-2898-43A8-B846-FDE12FC9B81C}"/>
              </a:ext>
            </a:extLst>
          </p:cNvPr>
          <p:cNvSpPr/>
          <p:nvPr/>
        </p:nvSpPr>
        <p:spPr>
          <a:xfrm>
            <a:off x="1457385" y="1139251"/>
            <a:ext cx="278832" cy="245414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E9D0188C-8551-4B31-8462-48DB4E0EF19F}"/>
              </a:ext>
            </a:extLst>
          </p:cNvPr>
          <p:cNvSpPr/>
          <p:nvPr/>
        </p:nvSpPr>
        <p:spPr>
          <a:xfrm>
            <a:off x="1457385" y="1810286"/>
            <a:ext cx="278832" cy="245414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B773F74-192C-42FF-B08A-E4E0B6265345}"/>
              </a:ext>
            </a:extLst>
          </p:cNvPr>
          <p:cNvSpPr/>
          <p:nvPr/>
        </p:nvSpPr>
        <p:spPr>
          <a:xfrm>
            <a:off x="0" y="285430"/>
            <a:ext cx="2296886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3F3B"/>
              </a:solidFill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CE66FA69-5E28-47ED-9606-E5A0B324C78E}"/>
              </a:ext>
            </a:extLst>
          </p:cNvPr>
          <p:cNvSpPr txBox="1"/>
          <p:nvPr/>
        </p:nvSpPr>
        <p:spPr>
          <a:xfrm>
            <a:off x="297518" y="332708"/>
            <a:ext cx="24946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2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4D48FAA-030B-467F-A70E-4B1F195BC689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A613C08-5111-4A2A-BA8C-1E4839A8B4EF}"/>
              </a:ext>
            </a:extLst>
          </p:cNvPr>
          <p:cNvSpPr/>
          <p:nvPr/>
        </p:nvSpPr>
        <p:spPr>
          <a:xfrm>
            <a:off x="345667" y="1031746"/>
            <a:ext cx="8357461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湯顯祖在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題詞文末自署「萬曆戊戌年秋清遠道人題」，湯顯祖正是於戊戌年三月辭官返鄉，所以此部劇曲是他回家後的四至六個月內完成的。</a:t>
            </a:r>
          </a:p>
        </p:txBody>
      </p:sp>
    </p:spTree>
    <p:extLst>
      <p:ext uri="{BB962C8B-B14F-4D97-AF65-F5344CB8AC3E}">
        <p14:creationId xmlns:p14="http://schemas.microsoft.com/office/powerpoint/2010/main" val="37587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B773F74-192C-42FF-B08A-E4E0B6265345}"/>
              </a:ext>
            </a:extLst>
          </p:cNvPr>
          <p:cNvSpPr/>
          <p:nvPr/>
        </p:nvSpPr>
        <p:spPr>
          <a:xfrm>
            <a:off x="0" y="285430"/>
            <a:ext cx="2296886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3F3B"/>
              </a:solidFill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CE66FA69-5E28-47ED-9606-E5A0B324C78E}"/>
              </a:ext>
            </a:extLst>
          </p:cNvPr>
          <p:cNvSpPr txBox="1"/>
          <p:nvPr/>
        </p:nvSpPr>
        <p:spPr>
          <a:xfrm>
            <a:off x="297518" y="332708"/>
            <a:ext cx="24946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2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4D48FAA-030B-467F-A70E-4B1F195BC689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A613C08-5111-4A2A-BA8C-1E4839A8B4EF}"/>
              </a:ext>
            </a:extLst>
          </p:cNvPr>
          <p:cNvSpPr/>
          <p:nvPr/>
        </p:nvSpPr>
        <p:spPr>
          <a:xfrm>
            <a:off x="345667" y="1031746"/>
            <a:ext cx="8357461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雖然寫作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不長，但是湯顯祖卻早在任職縣令時即開始構思。據說他外出拜訪別人時，只要一想到不錯的句子，就趕緊下轎借紙筆記錄下來，再貼在轎頂上面。有時出門一趟回來，轎頂已黏滿紙片。可見他創作之殷勤。</a:t>
            </a:r>
          </a:p>
        </p:txBody>
      </p:sp>
    </p:spTree>
    <p:extLst>
      <p:ext uri="{BB962C8B-B14F-4D97-AF65-F5344CB8AC3E}">
        <p14:creationId xmlns:p14="http://schemas.microsoft.com/office/powerpoint/2010/main" val="314476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B773F74-192C-42FF-B08A-E4E0B6265345}"/>
              </a:ext>
            </a:extLst>
          </p:cNvPr>
          <p:cNvSpPr/>
          <p:nvPr/>
        </p:nvSpPr>
        <p:spPr>
          <a:xfrm>
            <a:off x="0" y="285430"/>
            <a:ext cx="2296886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3F3B"/>
              </a:solidFill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CE66FA69-5E28-47ED-9606-E5A0B324C78E}"/>
              </a:ext>
            </a:extLst>
          </p:cNvPr>
          <p:cNvSpPr txBox="1"/>
          <p:nvPr/>
        </p:nvSpPr>
        <p:spPr>
          <a:xfrm>
            <a:off x="297518" y="332708"/>
            <a:ext cx="24946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</a:t>
            </a:r>
          </a:p>
        </p:txBody>
      </p:sp>
      <p:sp>
        <p:nvSpPr>
          <p:cNvPr id="2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D48FAA-030B-467F-A70E-4B1F195BC689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A613C08-5111-4A2A-BA8C-1E4839A8B4EF}"/>
              </a:ext>
            </a:extLst>
          </p:cNvPr>
          <p:cNvSpPr/>
          <p:nvPr/>
        </p:nvSpPr>
        <p:spPr>
          <a:xfrm>
            <a:off x="345667" y="1031746"/>
            <a:ext cx="8357461" cy="288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作者突破傳統社會的限制，大膽描寫少女懷春，使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戲劇貼近人性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戲中以優美典雅的語言，描寫後花園的明媚春光，並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藉景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將杜麗娘傷春惜時的惆悵刻劃入微，是牡丹亭最精采的片段。</a:t>
            </a:r>
          </a:p>
        </p:txBody>
      </p:sp>
    </p:spTree>
    <p:extLst>
      <p:ext uri="{BB962C8B-B14F-4D97-AF65-F5344CB8AC3E}">
        <p14:creationId xmlns:p14="http://schemas.microsoft.com/office/powerpoint/2010/main" val="38309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C323BBB-B2BD-4BB9-87B5-A3B1EBB96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杜麗娘為什麼想去</a:t>
            </a:r>
            <a:r>
              <a:rPr lang="zh-TW" altLang="en-US" sz="2800" b="0" dirty="0" smtClean="0"/>
              <a:t>遊園</a:t>
            </a:r>
            <a:r>
              <a:rPr lang="zh-TW" altLang="en-US" sz="2800" b="0" dirty="0"/>
              <a:t>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6017CD2-EF4B-4C7A-AC54-012AB50C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7931164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因為她聽了老師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講授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《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詩經．關雎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》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一</a:t>
            </a:r>
            <a:r>
              <a:rPr lang="zh-TW" altLang="en-US" sz="2800" b="0" spc="-100" dirty="0">
                <a:solidFill>
                  <a:srgbClr val="FF0000"/>
                </a:solidFill>
              </a:rPr>
              <a:t>詩後，受詩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中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窈窕淑女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，君子好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逑」觸動情懷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，因而想藉遊賞花園排遣愁思。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0A29880-F13D-4AED-8A31-8F58D1BE6CB5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AB0D553-F9F3-4530-9470-A6B700452381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5180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D33B0AE7-EE11-4082-9D29-EE12FC72A74C}"/>
              </a:ext>
            </a:extLst>
          </p:cNvPr>
          <p:cNvSpPr/>
          <p:nvPr/>
        </p:nvSpPr>
        <p:spPr>
          <a:xfrm>
            <a:off x="-1" y="285430"/>
            <a:ext cx="2416630" cy="688426"/>
          </a:xfrm>
          <a:prstGeom prst="rect">
            <a:avLst/>
          </a:prstGeom>
          <a:solidFill>
            <a:srgbClr val="AA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9CDADDA7-02FB-4029-A166-2DC41F827174}"/>
              </a:ext>
            </a:extLst>
          </p:cNvPr>
          <p:cNvSpPr txBox="1"/>
          <p:nvPr/>
        </p:nvSpPr>
        <p:spPr>
          <a:xfrm>
            <a:off x="339209" y="332708"/>
            <a:ext cx="20774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作者介紹</a:t>
            </a:r>
          </a:p>
        </p:txBody>
      </p:sp>
      <p:sp>
        <p:nvSpPr>
          <p:cNvPr id="31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D92016C3-8EAC-4B52-B53B-5ED8AC4DCA59}"/>
              </a:ext>
            </a:extLst>
          </p:cNvPr>
          <p:cNvSpPr txBox="1"/>
          <p:nvPr/>
        </p:nvSpPr>
        <p:spPr>
          <a:xfrm>
            <a:off x="1520144" y="1181341"/>
            <a:ext cx="297453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簡介：湯顯祖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79F35D5-524C-40FB-A872-BF9C33F2CF9D}"/>
              </a:ext>
            </a:extLst>
          </p:cNvPr>
          <p:cNvSpPr/>
          <p:nvPr/>
        </p:nvSpPr>
        <p:spPr>
          <a:xfrm>
            <a:off x="902866" y="1260900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DA38287-A813-4DE1-9031-05794F8D0884}"/>
              </a:ext>
            </a:extLst>
          </p:cNvPr>
          <p:cNvSpPr/>
          <p:nvPr/>
        </p:nvSpPr>
        <p:spPr>
          <a:xfrm>
            <a:off x="902866" y="1332295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A16EBC4-8551-404D-B610-803863CB964E}"/>
              </a:ext>
            </a:extLst>
          </p:cNvPr>
          <p:cNvSpPr txBox="1"/>
          <p:nvPr/>
        </p:nvSpPr>
        <p:spPr>
          <a:xfrm>
            <a:off x="1520144" y="1815584"/>
            <a:ext cx="302533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ABC09CF-E6C9-4971-9FA8-327092F770A2}"/>
              </a:ext>
            </a:extLst>
          </p:cNvPr>
          <p:cNvSpPr/>
          <p:nvPr/>
        </p:nvSpPr>
        <p:spPr>
          <a:xfrm>
            <a:off x="902867" y="1895143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4CD1851-3C44-4704-898E-9886EC0723A2}"/>
              </a:ext>
            </a:extLst>
          </p:cNvPr>
          <p:cNvSpPr/>
          <p:nvPr/>
        </p:nvSpPr>
        <p:spPr>
          <a:xfrm>
            <a:off x="902867" y="1966538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326FD2DA-DBD0-4F21-A0A5-013512DF099C}"/>
              </a:ext>
            </a:extLst>
          </p:cNvPr>
          <p:cNvSpPr txBox="1"/>
          <p:nvPr/>
        </p:nvSpPr>
        <p:spPr>
          <a:xfrm>
            <a:off x="1520143" y="3084070"/>
            <a:ext cx="25801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影響與地位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3218C1F-64D1-4D47-8746-21B306CC8EB7}"/>
              </a:ext>
            </a:extLst>
          </p:cNvPr>
          <p:cNvSpPr/>
          <p:nvPr/>
        </p:nvSpPr>
        <p:spPr>
          <a:xfrm>
            <a:off x="902866" y="3163629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D28D075-08E4-48BD-9ACC-B120C4F67B9E}"/>
              </a:ext>
            </a:extLst>
          </p:cNvPr>
          <p:cNvSpPr/>
          <p:nvPr/>
        </p:nvSpPr>
        <p:spPr>
          <a:xfrm>
            <a:off x="902866" y="3235024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1EF3C44-9850-4AD7-8464-3410E703BC6D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483F3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41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AB673C29-C48C-4BD9-B2F1-EF27549EF500}"/>
              </a:ext>
            </a:extLst>
          </p:cNvPr>
          <p:cNvSpPr txBox="1"/>
          <p:nvPr/>
        </p:nvSpPr>
        <p:spPr>
          <a:xfrm>
            <a:off x="1520144" y="2449827"/>
            <a:ext cx="33954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E58A700-C535-4CC6-A984-C6891672D450}"/>
              </a:ext>
            </a:extLst>
          </p:cNvPr>
          <p:cNvSpPr/>
          <p:nvPr/>
        </p:nvSpPr>
        <p:spPr>
          <a:xfrm>
            <a:off x="902866" y="2529386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4A2A742-6BE6-42D2-991B-5C42949D60A5}"/>
              </a:ext>
            </a:extLst>
          </p:cNvPr>
          <p:cNvSpPr/>
          <p:nvPr/>
        </p:nvSpPr>
        <p:spPr>
          <a:xfrm>
            <a:off x="902866" y="2600781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6D322A8A-0882-45DD-9A65-E4D2A00BDA2B}"/>
              </a:ext>
            </a:extLst>
          </p:cNvPr>
          <p:cNvSpPr txBox="1"/>
          <p:nvPr/>
        </p:nvSpPr>
        <p:spPr>
          <a:xfrm>
            <a:off x="1520143" y="3718313"/>
            <a:ext cx="439442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您所不知道的湯顯祖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F57A483-BB7D-4A64-9CB6-685169994EEC}"/>
              </a:ext>
            </a:extLst>
          </p:cNvPr>
          <p:cNvSpPr/>
          <p:nvPr/>
        </p:nvSpPr>
        <p:spPr>
          <a:xfrm>
            <a:off x="902866" y="3797872"/>
            <a:ext cx="463865" cy="428540"/>
          </a:xfrm>
          <a:prstGeom prst="rect">
            <a:avLst/>
          </a:prstGeom>
          <a:solidFill>
            <a:srgbClr val="CDDDD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50A8EA6-B178-4F2C-9077-DEED9FDEFBA2}"/>
              </a:ext>
            </a:extLst>
          </p:cNvPr>
          <p:cNvSpPr/>
          <p:nvPr/>
        </p:nvSpPr>
        <p:spPr>
          <a:xfrm>
            <a:off x="902866" y="3869267"/>
            <a:ext cx="463865" cy="282868"/>
          </a:xfrm>
          <a:prstGeom prst="rect">
            <a:avLst/>
          </a:prstGeom>
          <a:solidFill>
            <a:srgbClr val="CDDDD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453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2800" dirty="0">
              <a:solidFill>
                <a:srgbClr val="3453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-1" y="285430"/>
            <a:ext cx="3217817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5893F45-A482-48F1-8FA1-1A56A295A1F0}"/>
              </a:ext>
            </a:extLst>
          </p:cNvPr>
          <p:cNvSpPr txBox="1"/>
          <p:nvPr/>
        </p:nvSpPr>
        <p:spPr>
          <a:xfrm>
            <a:off x="7991718" y="188233"/>
            <a:ext cx="595035" cy="279767"/>
          </a:xfrm>
          <a:prstGeom prst="rect">
            <a:avLst/>
          </a:prstGeom>
          <a:solidFill>
            <a:srgbClr val="69A691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提問</a:t>
            </a: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31075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簡介：湯顯祖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163D538-85F1-4D5A-9085-927468B4A1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556" y="1087518"/>
          <a:ext cx="7507787" cy="370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213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6321574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　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字義仍，號海若，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別號玉茗堂主人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籍    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江西臨川（今江西撫州）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明世宗嘉靖二十九年（</a:t>
                      </a: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1550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卒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明神宗萬曆四十四年（</a:t>
                      </a: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1616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887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六十七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52419"/>
                  </a:ext>
                </a:extLst>
              </a:tr>
            </a:tbl>
          </a:graphicData>
        </a:graphic>
      </p:graphicFrame>
      <p:grpSp>
        <p:nvGrpSpPr>
          <p:cNvPr id="13" name="群組 12">
            <a:extLst>
              <a:ext uri="{FF2B5EF4-FFF2-40B4-BE49-F238E27FC236}">
                <a16:creationId xmlns:a16="http://schemas.microsoft.com/office/drawing/2014/main" id="{58EDDE8F-B992-4CAE-B094-24444A374C31}"/>
              </a:ext>
            </a:extLst>
          </p:cNvPr>
          <p:cNvGrpSpPr/>
          <p:nvPr/>
        </p:nvGrpSpPr>
        <p:grpSpPr>
          <a:xfrm>
            <a:off x="6650264" y="744897"/>
            <a:ext cx="1936489" cy="2372771"/>
            <a:chOff x="6028029" y="586500"/>
            <a:chExt cx="2352063" cy="2881972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A81B4F8-6933-45A1-8D93-01935415DB43}"/>
                </a:ext>
              </a:extLst>
            </p:cNvPr>
            <p:cNvSpPr/>
            <p:nvPr/>
          </p:nvSpPr>
          <p:spPr>
            <a:xfrm>
              <a:off x="6028029" y="586500"/>
              <a:ext cx="2352063" cy="2881972"/>
            </a:xfrm>
            <a:prstGeom prst="rect">
              <a:avLst/>
            </a:prstGeom>
            <a:solidFill>
              <a:srgbClr val="FFF9E7"/>
            </a:solidFill>
            <a:ln w="28575">
              <a:solidFill>
                <a:srgbClr val="F0B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7476E259-667D-48C7-9B8A-8470CE1F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7149" y="718544"/>
              <a:ext cx="1973821" cy="2624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17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-1" y="285430"/>
            <a:ext cx="3217817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31075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C1914B-0342-4B24-B9E9-8A74CC089DC7}"/>
              </a:ext>
            </a:extLst>
          </p:cNvPr>
          <p:cNvSpPr/>
          <p:nvPr/>
        </p:nvSpPr>
        <p:spPr>
          <a:xfrm>
            <a:off x="345667" y="1031746"/>
            <a:ext cx="8357461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湯顯祖出身書香門第，勤奮好學，博覽群書，熟讀元人雜劇。二十一歲中舉，但因不肯依附權貴，直到三十四歲才考上進士，歷任南京太常寺博士、南京禮部主事。</a:t>
            </a:r>
          </a:p>
        </p:txBody>
      </p:sp>
    </p:spTree>
    <p:extLst>
      <p:ext uri="{BB962C8B-B14F-4D97-AF65-F5344CB8AC3E}">
        <p14:creationId xmlns:p14="http://schemas.microsoft.com/office/powerpoint/2010/main" val="281794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-1" y="285430"/>
            <a:ext cx="3217817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31075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C1914B-0342-4B24-B9E9-8A74CC089DC7}"/>
              </a:ext>
            </a:extLst>
          </p:cNvPr>
          <p:cNvSpPr/>
          <p:nvPr/>
        </p:nvSpPr>
        <p:spPr>
          <a:xfrm>
            <a:off x="345667" y="1031746"/>
            <a:ext cx="8545784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後因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上疏批評朝政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，被貶到廣東，又調任浙江，為官體恤百姓，政績備受肯定。四十九歲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棄官歸鄉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，致力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戲曲創作 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直到去世。</a:t>
            </a:r>
          </a:p>
        </p:txBody>
      </p:sp>
      <p:sp>
        <p:nvSpPr>
          <p:cNvPr id="8" name="矩形: 圓角 7">
            <a:hlinkClick r:id="rId5" action="ppaction://hlinksldjump"/>
            <a:extLst>
              <a:ext uri="{FF2B5EF4-FFF2-40B4-BE49-F238E27FC236}">
                <a16:creationId xmlns:a16="http://schemas.microsoft.com/office/drawing/2014/main" id="{E6699BF6-B4DB-4723-B135-35E971E3C9BF}"/>
              </a:ext>
            </a:extLst>
          </p:cNvPr>
          <p:cNvSpPr/>
          <p:nvPr/>
        </p:nvSpPr>
        <p:spPr>
          <a:xfrm>
            <a:off x="1214846" y="1127676"/>
            <a:ext cx="2415540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B8149301-4115-428E-8768-B364B42E2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3530501" y="1257487"/>
            <a:ext cx="199767" cy="270993"/>
          </a:xfrm>
          <a:prstGeom prst="rect">
            <a:avLst/>
          </a:prstGeom>
        </p:spPr>
      </p:pic>
      <p:sp>
        <p:nvSpPr>
          <p:cNvPr id="10" name="矩形: 圓角 9">
            <a:hlinkClick r:id="rId7" action="ppaction://hlinksldjump"/>
            <a:extLst>
              <a:ext uri="{FF2B5EF4-FFF2-40B4-BE49-F238E27FC236}">
                <a16:creationId xmlns:a16="http://schemas.microsoft.com/office/drawing/2014/main" id="{124DF017-2F09-4590-B07A-135ADE3CC689}"/>
              </a:ext>
            </a:extLst>
          </p:cNvPr>
          <p:cNvSpPr/>
          <p:nvPr/>
        </p:nvSpPr>
        <p:spPr>
          <a:xfrm>
            <a:off x="1214845" y="2225150"/>
            <a:ext cx="1650273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一張含有 鏡 的圖片&#10;&#10;自動產生的描述">
            <a:hlinkClick r:id="rId7" action="ppaction://hlinksldjump"/>
            <a:extLst>
              <a:ext uri="{FF2B5EF4-FFF2-40B4-BE49-F238E27FC236}">
                <a16:creationId xmlns:a16="http://schemas.microsoft.com/office/drawing/2014/main" id="{46D5CC3F-A492-4DB0-9F1A-B1A19BB6B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2765234" y="2354961"/>
            <a:ext cx="199767" cy="270993"/>
          </a:xfrm>
          <a:prstGeom prst="rect">
            <a:avLst/>
          </a:prstGeom>
        </p:spPr>
      </p:pic>
      <p:sp>
        <p:nvSpPr>
          <p:cNvPr id="12" name="矩形: 圓角 11">
            <a:hlinkClick r:id="rId8" action="ppaction://hlinksldjump"/>
            <a:extLst>
              <a:ext uri="{FF2B5EF4-FFF2-40B4-BE49-F238E27FC236}">
                <a16:creationId xmlns:a16="http://schemas.microsoft.com/office/drawing/2014/main" id="{710A7869-F7EE-47CF-A2D7-C1E76A7FA021}"/>
              </a:ext>
            </a:extLst>
          </p:cNvPr>
          <p:cNvSpPr/>
          <p:nvPr/>
        </p:nvSpPr>
        <p:spPr>
          <a:xfrm>
            <a:off x="6792685" y="1672156"/>
            <a:ext cx="1650273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一張含有 鏡 的圖片&#10;&#10;自動產生的描述">
            <a:hlinkClick r:id="rId8" action="ppaction://hlinksldjump"/>
            <a:extLst>
              <a:ext uri="{FF2B5EF4-FFF2-40B4-BE49-F238E27FC236}">
                <a16:creationId xmlns:a16="http://schemas.microsoft.com/office/drawing/2014/main" id="{9361C92F-ADC3-48A1-8A12-11ADC2A7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8343074" y="1801967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2DDF7B5-F959-45B5-8B06-36E4714D5124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上疏批評朝政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F24AD4-38F9-4AED-B659-1043E1C2BE52}"/>
              </a:ext>
            </a:extLst>
          </p:cNvPr>
          <p:cNvSpPr/>
          <p:nvPr/>
        </p:nvSpPr>
        <p:spPr>
          <a:xfrm>
            <a:off x="345669" y="1031746"/>
            <a:ext cx="5380217" cy="366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時南京連年災荒，發生瘟疫，貪官卻假賑災為名中飽私囊；神宗皇帝對此竟輕輕放下，不懲處應負責之人。湯顯祖十分氣憤，上書歷數神宗皇帝在位二十年間的弊端。神宗惱羞成怒，將他貶到廣東省，降為小官。</a:t>
            </a: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F5F998F3-FF81-42C3-8F76-04BCB8F453F2}"/>
              </a:ext>
            </a:extLst>
          </p:cNvPr>
          <p:cNvSpPr/>
          <p:nvPr/>
        </p:nvSpPr>
        <p:spPr>
          <a:xfrm rot="14238810">
            <a:off x="5358946" y="2716449"/>
            <a:ext cx="426720" cy="1452074"/>
          </a:xfrm>
          <a:prstGeom prst="triangle">
            <a:avLst>
              <a:gd name="adj" fmla="val 51181"/>
            </a:avLst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12DB690-9CB6-4253-BF77-DD3F6C99D0D9}"/>
              </a:ext>
            </a:extLst>
          </p:cNvPr>
          <p:cNvSpPr/>
          <p:nvPr/>
        </p:nvSpPr>
        <p:spPr>
          <a:xfrm>
            <a:off x="5956663" y="1129352"/>
            <a:ext cx="2519451" cy="2884795"/>
          </a:xfrm>
          <a:prstGeom prst="roundRect">
            <a:avLst>
              <a:gd name="adj" fmla="val 6554"/>
            </a:avLst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蘇軾也被貶到廣東過，還記得那裏有多偏遠嗎？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可見神宗皇帝有多生氣！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83BB0AC-7832-4171-B9B1-58734642D43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815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2DDF7B5-F959-45B5-8B06-36E4714D5124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棄官歸鄉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F24AD4-38F9-4AED-B659-1043E1C2BE52}"/>
              </a:ext>
            </a:extLst>
          </p:cNvPr>
          <p:cNvSpPr/>
          <p:nvPr/>
        </p:nvSpPr>
        <p:spPr>
          <a:xfrm>
            <a:off x="345669" y="1031746"/>
            <a:ext cx="8264661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當時神宗皇帝藉收礦稅為名，派宦官任礦監，到處搜括民間金銀財寶，造成民怨鼎沸。湯顯祖對朝政深感失望，便遞上辭呈，回到故鄉臨川，時年四十九歲。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83BB0AC-7832-4171-B9B1-58734642D43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200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8644CBA-1D09-497E-B1CA-3CFAAC3282AA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4B04B2A-D91C-4DDC-A532-FA5E71878C7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BA40F0-24D3-4A77-AC12-B9505DD4E043}"/>
              </a:ext>
            </a:extLst>
          </p:cNvPr>
          <p:cNvSpPr txBox="1"/>
          <p:nvPr/>
        </p:nvSpPr>
        <p:spPr>
          <a:xfrm>
            <a:off x="339209" y="330589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曲的起源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7C4C26C-450E-4D22-A784-646DA894F2AB}"/>
              </a:ext>
            </a:extLst>
          </p:cNvPr>
          <p:cNvGrpSpPr/>
          <p:nvPr/>
        </p:nvGrpSpPr>
        <p:grpSpPr>
          <a:xfrm>
            <a:off x="395315" y="915364"/>
            <a:ext cx="8500330" cy="3815919"/>
            <a:chOff x="395315" y="996992"/>
            <a:chExt cx="8500330" cy="3815919"/>
          </a:xfrm>
        </p:grpSpPr>
        <p:sp>
          <p:nvSpPr>
            <p:cNvPr id="9" name="箭號: 向右 8">
              <a:extLst>
                <a:ext uri="{FF2B5EF4-FFF2-40B4-BE49-F238E27FC236}">
                  <a16:creationId xmlns:a16="http://schemas.microsoft.com/office/drawing/2014/main" id="{B02BDCF2-7997-46F5-9A61-08D0C292426B}"/>
                </a:ext>
              </a:extLst>
            </p:cNvPr>
            <p:cNvSpPr/>
            <p:nvPr/>
          </p:nvSpPr>
          <p:spPr>
            <a:xfrm>
              <a:off x="924945" y="996992"/>
              <a:ext cx="7782964" cy="3815919"/>
            </a:xfrm>
            <a:prstGeom prst="rightArrow">
              <a:avLst>
                <a:gd name="adj1" fmla="val 63237"/>
                <a:gd name="adj2" fmla="val 50000"/>
              </a:avLst>
            </a:prstGeom>
            <a:solidFill>
              <a:srgbClr val="F5F2EC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7889E49D-0605-4C6F-B313-757FB37E5B07}"/>
                </a:ext>
              </a:extLst>
            </p:cNvPr>
            <p:cNvSpPr/>
            <p:nvPr/>
          </p:nvSpPr>
          <p:spPr>
            <a:xfrm>
              <a:off x="395315" y="2133131"/>
              <a:ext cx="1616365" cy="1531300"/>
            </a:xfrm>
            <a:prstGeom prst="roundRect">
              <a:avLst>
                <a:gd name="adj" fmla="val 6999"/>
              </a:avLst>
            </a:prstGeom>
            <a:solidFill>
              <a:srgbClr val="EFE3D9"/>
            </a:solidFill>
            <a:ln w="28575">
              <a:solidFill>
                <a:srgbClr val="95847F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algn="ctr" defTabSz="1333500">
                <a:spcBef>
                  <a:spcPct val="0"/>
                </a:spcBef>
              </a:pPr>
              <a:r>
                <a:rPr lang="zh-TW" altLang="en-US" sz="2800" kern="12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金、元</a:t>
              </a:r>
              <a:endParaRPr lang="en-US" altLang="zh-TW" sz="2800" kern="120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333500">
                <a:spcBef>
                  <a:spcPct val="0"/>
                </a:spcBef>
              </a:pPr>
              <a:r>
                <a:rPr lang="zh-TW" altLang="en-US" sz="2800" kern="12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入主</a:t>
              </a:r>
              <a:endParaRPr lang="en-US" altLang="zh-TW" sz="2800" kern="120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333500">
                <a:spcBef>
                  <a:spcPct val="0"/>
                </a:spcBef>
              </a:pPr>
              <a:r>
                <a:rPr lang="zh-TW" altLang="en-US" sz="2800" kern="12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中原</a:t>
              </a: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1E0424DD-8137-4982-87DB-52CC899EDDF5}"/>
                </a:ext>
              </a:extLst>
            </p:cNvPr>
            <p:cNvSpPr/>
            <p:nvPr/>
          </p:nvSpPr>
          <p:spPr>
            <a:xfrm>
              <a:off x="2216299" y="2133131"/>
              <a:ext cx="1854799" cy="1531300"/>
            </a:xfrm>
            <a:prstGeom prst="roundRect">
              <a:avLst>
                <a:gd name="adj" fmla="val 5862"/>
              </a:avLst>
            </a:prstGeom>
            <a:solidFill>
              <a:srgbClr val="EFE3D9"/>
            </a:solidFill>
            <a:ln w="28575">
              <a:solidFill>
                <a:srgbClr val="95847F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marL="0" lvl="0" indent="0" algn="ctr" defTabSz="1333500">
                <a:spcBef>
                  <a:spcPct val="0"/>
                </a:spcBef>
                <a:buNone/>
              </a:pPr>
              <a:r>
                <a:rPr lang="zh-TW" altLang="en-US" sz="2800" kern="12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新音樂及樂器</a:t>
              </a:r>
              <a:r>
                <a:rPr lang="en-US" altLang="zh-TW" sz="2800" kern="12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kern="12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kern="12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隨之引入</a:t>
              </a:r>
              <a:endParaRPr lang="en-US" altLang="zh-TW" sz="2800" kern="120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2EEF5263-514C-4931-82E2-968198107F40}"/>
                </a:ext>
              </a:extLst>
            </p:cNvPr>
            <p:cNvSpPr/>
            <p:nvPr/>
          </p:nvSpPr>
          <p:spPr>
            <a:xfrm>
              <a:off x="7040845" y="2133132"/>
              <a:ext cx="1854800" cy="1531302"/>
            </a:xfrm>
            <a:prstGeom prst="roundRect">
              <a:avLst>
                <a:gd name="adj" fmla="val 4156"/>
              </a:avLst>
            </a:prstGeom>
            <a:solidFill>
              <a:srgbClr val="EFE3D9"/>
            </a:solidFill>
            <a:ln w="28575">
              <a:solidFill>
                <a:srgbClr val="95847F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52" tIns="189052" rIns="189052" bIns="189052" numCol="1" spcCol="1270" anchor="ctr" anchorCtr="0">
              <a:noAutofit/>
            </a:bodyPr>
            <a:lstStyle/>
            <a:p>
              <a:pPr marL="0" lvl="0" indent="0" algn="ctr" defTabSz="1333500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新體裁</a:t>
              </a:r>
              <a:r>
                <a:rPr lang="en-US" altLang="zh-TW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因應誕生</a:t>
              </a:r>
              <a:endParaRPr lang="zh-TW" altLang="en-US" sz="2800" kern="1200" dirty="0">
                <a:solidFill>
                  <a:srgbClr val="463D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44D86481-F421-47ED-A36D-3BD34ED1DA6B}"/>
                </a:ext>
              </a:extLst>
            </p:cNvPr>
            <p:cNvGrpSpPr/>
            <p:nvPr/>
          </p:nvGrpSpPr>
          <p:grpSpPr>
            <a:xfrm>
              <a:off x="4275716" y="1530330"/>
              <a:ext cx="2560511" cy="2736901"/>
              <a:chOff x="4210402" y="1478624"/>
              <a:chExt cx="2560511" cy="2736901"/>
            </a:xfrm>
          </p:grpSpPr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80220CD7-8207-425A-8E44-D4FE89A7DAB4}"/>
                  </a:ext>
                </a:extLst>
              </p:cNvPr>
              <p:cNvSpPr/>
              <p:nvPr/>
            </p:nvSpPr>
            <p:spPr>
              <a:xfrm>
                <a:off x="4210402" y="1478624"/>
                <a:ext cx="2560511" cy="1260000"/>
              </a:xfrm>
              <a:prstGeom prst="roundRect">
                <a:avLst>
                  <a:gd name="adj" fmla="val 6428"/>
                </a:avLst>
              </a:prstGeom>
              <a:solidFill>
                <a:srgbClr val="EFE3D9"/>
              </a:solidFill>
              <a:ln w="28575">
                <a:solidFill>
                  <a:srgbClr val="95847F"/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9052" tIns="189052" rIns="189052" bIns="189052" numCol="1" spcCol="1270" anchor="ctr" anchorCtr="0">
                <a:noAutofit/>
              </a:bodyPr>
              <a:lstStyle/>
              <a:p>
                <a:pPr marL="0" lvl="0" indent="0" algn="ctr" defTabSz="1333500">
                  <a:spcBef>
                    <a:spcPct val="0"/>
                  </a:spcBef>
                  <a:buNone/>
                </a:pPr>
                <a:r>
                  <a:rPr lang="zh-TW" altLang="en-US" sz="2800" kern="1200" dirty="0">
                    <a:solidFill>
                      <a:srgbClr val="463D3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雕琢太過</a:t>
                </a:r>
                <a:r>
                  <a:rPr lang="en-US" altLang="zh-TW" sz="2800" dirty="0">
                    <a:solidFill>
                      <a:srgbClr val="463D3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2800" dirty="0">
                    <a:solidFill>
                      <a:srgbClr val="463D3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2800" kern="1200" dirty="0">
                    <a:solidFill>
                      <a:srgbClr val="463D3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宋詞衰落</a:t>
                </a:r>
                <a:endParaRPr lang="en-US" altLang="zh-TW" sz="2800" kern="12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817557D9-E3BB-493E-A01A-611038171094}"/>
                  </a:ext>
                </a:extLst>
              </p:cNvPr>
              <p:cNvSpPr/>
              <p:nvPr/>
            </p:nvSpPr>
            <p:spPr>
              <a:xfrm>
                <a:off x="4210402" y="2955525"/>
                <a:ext cx="2560511" cy="1260000"/>
              </a:xfrm>
              <a:prstGeom prst="roundRect">
                <a:avLst>
                  <a:gd name="adj" fmla="val 5008"/>
                </a:avLst>
              </a:prstGeom>
              <a:solidFill>
                <a:srgbClr val="EFE3D9"/>
              </a:solidFill>
              <a:ln w="28575">
                <a:solidFill>
                  <a:srgbClr val="95847F"/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9052" tIns="189052" rIns="189052" bIns="189052" numCol="1" spcCol="1270" anchor="ctr" anchorCtr="0">
                <a:noAutofit/>
              </a:bodyPr>
              <a:lstStyle/>
              <a:p>
                <a:pPr marL="0" lvl="0" indent="0" algn="ctr" defTabSz="1333500">
                  <a:spcBef>
                    <a:spcPct val="0"/>
                  </a:spcBef>
                  <a:buNone/>
                </a:pPr>
                <a:r>
                  <a:rPr lang="zh-TW" altLang="en-US" sz="2800" kern="1200" dirty="0">
                    <a:solidFill>
                      <a:srgbClr val="463D3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科舉被廢</a:t>
                </a:r>
                <a:r>
                  <a:rPr lang="en-US" altLang="zh-TW" sz="2800" dirty="0">
                    <a:solidFill>
                      <a:srgbClr val="463D3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2800" dirty="0">
                    <a:solidFill>
                      <a:srgbClr val="463D3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2800" dirty="0">
                    <a:solidFill>
                      <a:srgbClr val="463D3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文人無處抒發</a:t>
                </a:r>
                <a:endParaRPr lang="en-US" altLang="zh-TW" sz="2800" kern="1200" dirty="0">
                  <a:solidFill>
                    <a:srgbClr val="463D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66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2DDF7B5-F959-45B5-8B06-36E4714D5124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戲曲創作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F24AD4-38F9-4AED-B659-1043E1C2BE52}"/>
              </a:ext>
            </a:extLst>
          </p:cNvPr>
          <p:cNvSpPr/>
          <p:nvPr/>
        </p:nvSpPr>
        <p:spPr>
          <a:xfrm>
            <a:off x="345669" y="1031746"/>
            <a:ext cx="8264661" cy="263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湯顯祖告歸之後，於居所堂前植白山茶花一株，因此號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玉茗堂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。他在玉茗堂中勤奮的創作戲劇。當年便完成了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，兩年後寫成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南柯記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，再過一年又寫成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邯鄲記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。在短短的四年內，完成了三部傳世之作，令人嘆為觀止。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83BB0AC-7832-4171-B9B1-58734642D43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7460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-1" y="285430"/>
            <a:ext cx="3661955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340362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C1914B-0342-4B24-B9E9-8A74CC089DC7}"/>
              </a:ext>
            </a:extLst>
          </p:cNvPr>
          <p:cNvSpPr/>
          <p:nvPr/>
        </p:nvSpPr>
        <p:spPr>
          <a:xfrm>
            <a:off x="345667" y="1031746"/>
            <a:ext cx="7735887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湯顯祖主張文學必須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抒發至情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，擅長詩文，尤以戲曲知名。其劇作文辭典麗，不受格律束縛，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感情真摯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臨川派 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代表人物。</a:t>
            </a:r>
          </a:p>
        </p:txBody>
      </p:sp>
      <p:sp>
        <p:nvSpPr>
          <p:cNvPr id="12" name="矩形: 圓角 11">
            <a:hlinkClick r:id="rId5" action="ppaction://hlinksldjump"/>
            <a:extLst>
              <a:ext uri="{FF2B5EF4-FFF2-40B4-BE49-F238E27FC236}">
                <a16:creationId xmlns:a16="http://schemas.microsoft.com/office/drawing/2014/main" id="{710A7869-F7EE-47CF-A2D7-C1E76A7FA021}"/>
              </a:ext>
            </a:extLst>
          </p:cNvPr>
          <p:cNvSpPr/>
          <p:nvPr/>
        </p:nvSpPr>
        <p:spPr>
          <a:xfrm>
            <a:off x="2682240" y="2216441"/>
            <a:ext cx="1271448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9361C92F-ADC3-48A1-8A12-11ADC2A7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3853804" y="2346252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C5C76E5C-6F9D-48E7-977B-3969445F8CBE}"/>
              </a:ext>
            </a:extLst>
          </p:cNvPr>
          <p:cNvSpPr/>
          <p:nvPr/>
        </p:nvSpPr>
        <p:spPr>
          <a:xfrm flipH="1">
            <a:off x="4651401" y="1211748"/>
            <a:ext cx="3470740" cy="1766584"/>
          </a:xfrm>
          <a:prstGeom prst="rightArrow">
            <a:avLst>
              <a:gd name="adj1" fmla="val 75344"/>
              <a:gd name="adj2" fmla="val 53750"/>
            </a:avLst>
          </a:prstGeom>
          <a:solidFill>
            <a:srgbClr val="F5EFE7"/>
          </a:solidFill>
          <a:ln>
            <a:solidFill>
              <a:srgbClr val="D4C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FF1930D1-8D15-47E3-8146-BA6B3EF4846E}"/>
              </a:ext>
            </a:extLst>
          </p:cNvPr>
          <p:cNvSpPr/>
          <p:nvPr/>
        </p:nvSpPr>
        <p:spPr>
          <a:xfrm>
            <a:off x="1021859" y="1211748"/>
            <a:ext cx="3387764" cy="1766584"/>
          </a:xfrm>
          <a:prstGeom prst="rightArrow">
            <a:avLst>
              <a:gd name="adj1" fmla="val 75344"/>
              <a:gd name="adj2" fmla="val 53750"/>
            </a:avLst>
          </a:prstGeom>
          <a:solidFill>
            <a:srgbClr val="F5EFE7"/>
          </a:solidFill>
          <a:ln>
            <a:solidFill>
              <a:srgbClr val="D4C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2DDF7B5-F959-45B5-8B06-36E4714D5124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臨川派 </a:t>
            </a:r>
            <a:r>
              <a:rPr lang="en-US" altLang="zh-TW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吳江派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83BB0AC-7832-4171-B9B1-58734642D43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8300FE74-E220-48CE-A19F-55B95FA35D44}"/>
              </a:ext>
            </a:extLst>
          </p:cNvPr>
          <p:cNvSpPr/>
          <p:nvPr/>
        </p:nvSpPr>
        <p:spPr>
          <a:xfrm>
            <a:off x="1131518" y="748986"/>
            <a:ext cx="2961679" cy="2638471"/>
          </a:xfrm>
          <a:custGeom>
            <a:avLst/>
            <a:gdLst>
              <a:gd name="connsiteX0" fmla="*/ 0 w 2638471"/>
              <a:gd name="connsiteY0" fmla="*/ 2038214 h 2961679"/>
              <a:gd name="connsiteX1" fmla="*/ 659618 w 2638471"/>
              <a:gd name="connsiteY1" fmla="*/ 2038214 h 2961679"/>
              <a:gd name="connsiteX2" fmla="*/ 659618 w 2638471"/>
              <a:gd name="connsiteY2" fmla="*/ 0 h 2961679"/>
              <a:gd name="connsiteX3" fmla="*/ 1978853 w 2638471"/>
              <a:gd name="connsiteY3" fmla="*/ 0 h 2961679"/>
              <a:gd name="connsiteX4" fmla="*/ 1978853 w 2638471"/>
              <a:gd name="connsiteY4" fmla="*/ 2038214 h 2961679"/>
              <a:gd name="connsiteX5" fmla="*/ 2638471 w 2638471"/>
              <a:gd name="connsiteY5" fmla="*/ 2038214 h 2961679"/>
              <a:gd name="connsiteX6" fmla="*/ 1319236 w 2638471"/>
              <a:gd name="connsiteY6" fmla="*/ 2961679 h 2961679"/>
              <a:gd name="connsiteX7" fmla="*/ 0 w 2638471"/>
              <a:gd name="connsiteY7" fmla="*/ 2038214 h 296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8471" h="2961679">
                <a:moveTo>
                  <a:pt x="1815784" y="2961679"/>
                </a:moveTo>
                <a:lnTo>
                  <a:pt x="1815784" y="2221259"/>
                </a:lnTo>
                <a:lnTo>
                  <a:pt x="0" y="2221259"/>
                </a:lnTo>
                <a:lnTo>
                  <a:pt x="0" y="740420"/>
                </a:lnTo>
                <a:lnTo>
                  <a:pt x="1815784" y="740420"/>
                </a:lnTo>
                <a:lnTo>
                  <a:pt x="1815784" y="0"/>
                </a:lnTo>
                <a:lnTo>
                  <a:pt x="2638471" y="1480839"/>
                </a:lnTo>
                <a:lnTo>
                  <a:pt x="1815784" y="296167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887201" rIns="689316" bIns="887202" numCol="1" spcCol="1270" anchor="ctr" anchorCtr="0">
            <a:noAutofit/>
          </a:bodyPr>
          <a:lstStyle/>
          <a:p>
            <a:pPr marL="0" lvl="0" indent="0" algn="ctr" defTabSz="1422400">
              <a:spcBef>
                <a:spcPct val="0"/>
              </a:spcBef>
              <a:buNone/>
            </a:pPr>
            <a:r>
              <a:rPr lang="zh-TW" altLang="en-US" sz="3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臨江派</a:t>
            </a:r>
            <a:endParaRPr lang="en-US" altLang="zh-TW" sz="32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422400">
              <a:spcBef>
                <a:spcPct val="0"/>
              </a:spcBef>
              <a:buNone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文采派）</a:t>
            </a:r>
            <a:endParaRPr lang="en-US" altLang="zh-TW" sz="32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A0E42804-FF1D-406F-A6F7-73BED9D821A0}"/>
              </a:ext>
            </a:extLst>
          </p:cNvPr>
          <p:cNvSpPr/>
          <p:nvPr/>
        </p:nvSpPr>
        <p:spPr>
          <a:xfrm>
            <a:off x="5059129" y="742915"/>
            <a:ext cx="2961680" cy="2666993"/>
          </a:xfrm>
          <a:custGeom>
            <a:avLst/>
            <a:gdLst>
              <a:gd name="connsiteX0" fmla="*/ 0 w 2666992"/>
              <a:gd name="connsiteY0" fmla="*/ 2028232 h 2961679"/>
              <a:gd name="connsiteX1" fmla="*/ 666748 w 2666992"/>
              <a:gd name="connsiteY1" fmla="*/ 2028232 h 2961679"/>
              <a:gd name="connsiteX2" fmla="*/ 666748 w 2666992"/>
              <a:gd name="connsiteY2" fmla="*/ 0 h 2961679"/>
              <a:gd name="connsiteX3" fmla="*/ 2000244 w 2666992"/>
              <a:gd name="connsiteY3" fmla="*/ 0 h 2961679"/>
              <a:gd name="connsiteX4" fmla="*/ 2000244 w 2666992"/>
              <a:gd name="connsiteY4" fmla="*/ 2028232 h 2961679"/>
              <a:gd name="connsiteX5" fmla="*/ 2666992 w 2666992"/>
              <a:gd name="connsiteY5" fmla="*/ 2028232 h 2961679"/>
              <a:gd name="connsiteX6" fmla="*/ 1333496 w 2666992"/>
              <a:gd name="connsiteY6" fmla="*/ 2961679 h 2961679"/>
              <a:gd name="connsiteX7" fmla="*/ 0 w 2666992"/>
              <a:gd name="connsiteY7" fmla="*/ 2028232 h 296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6992" h="2961679">
                <a:moveTo>
                  <a:pt x="840569" y="1"/>
                </a:moveTo>
                <a:lnTo>
                  <a:pt x="840569" y="740420"/>
                </a:lnTo>
                <a:lnTo>
                  <a:pt x="2666992" y="740420"/>
                </a:lnTo>
                <a:lnTo>
                  <a:pt x="2666992" y="2221259"/>
                </a:lnTo>
                <a:lnTo>
                  <a:pt x="840569" y="2221259"/>
                </a:lnTo>
                <a:lnTo>
                  <a:pt x="840569" y="2961678"/>
                </a:lnTo>
                <a:lnTo>
                  <a:pt x="0" y="1480840"/>
                </a:lnTo>
                <a:lnTo>
                  <a:pt x="840569" y="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4309" tIns="894332" rIns="227584" bIns="894333" numCol="1" spcCol="1270" anchor="ctr" anchorCtr="0">
            <a:noAutofit/>
          </a:bodyPr>
          <a:lstStyle/>
          <a:p>
            <a:pPr marL="0" lvl="0" indent="0" algn="ctr" defTabSz="1422400">
              <a:spcBef>
                <a:spcPct val="0"/>
              </a:spcBef>
              <a:buNone/>
            </a:pPr>
            <a:r>
              <a:rPr lang="zh-TW" altLang="en-US" sz="3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吳江派</a:t>
            </a:r>
            <a:endParaRPr lang="en-US" altLang="zh-TW" sz="32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422400">
              <a:spcBef>
                <a:spcPct val="0"/>
              </a:spcBef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（格律派）</a:t>
            </a:r>
            <a:endParaRPr lang="zh-TW" altLang="en-US" sz="32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CAE97E4-BCD4-482A-B873-4FA5B609A347}"/>
              </a:ext>
            </a:extLst>
          </p:cNvPr>
          <p:cNvSpPr txBox="1"/>
          <p:nvPr/>
        </p:nvSpPr>
        <p:spPr>
          <a:xfrm>
            <a:off x="1021859" y="2797574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以情為核心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創作首重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意趣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D49E650-D1F4-4555-9681-CD3987B32ED9}"/>
              </a:ext>
            </a:extLst>
          </p:cNvPr>
          <p:cNvSpPr txBox="1"/>
          <p:nvPr/>
        </p:nvSpPr>
        <p:spPr>
          <a:xfrm>
            <a:off x="5783039" y="2776051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至上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合律依腔為重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A5BC174-B634-45B5-BEB7-0175BECDA517}"/>
              </a:ext>
            </a:extLst>
          </p:cNvPr>
          <p:cNvGrpSpPr/>
          <p:nvPr/>
        </p:nvGrpSpPr>
        <p:grpSpPr>
          <a:xfrm>
            <a:off x="1021859" y="3804172"/>
            <a:ext cx="7100282" cy="799306"/>
            <a:chOff x="1090915" y="3803650"/>
            <a:chExt cx="7100282" cy="799306"/>
          </a:xfrm>
        </p:grpSpPr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1A06540C-05D5-4BB4-9B55-89F4988E76EE}"/>
                </a:ext>
              </a:extLst>
            </p:cNvPr>
            <p:cNvSpPr/>
            <p:nvPr/>
          </p:nvSpPr>
          <p:spPr>
            <a:xfrm>
              <a:off x="1090915" y="3803650"/>
              <a:ext cx="7100282" cy="7993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對後來的戲曲理論與創作有重要影響</a:t>
              </a:r>
            </a:p>
          </p:txBody>
        </p:sp>
        <p:sp>
          <p:nvSpPr>
            <p:cNvPr id="4" name="箭號: 向右 3">
              <a:extLst>
                <a:ext uri="{FF2B5EF4-FFF2-40B4-BE49-F238E27FC236}">
                  <a16:creationId xmlns:a16="http://schemas.microsoft.com/office/drawing/2014/main" id="{D5F5F9A0-8CF7-4F43-9A6A-73AD587A35A2}"/>
                </a:ext>
              </a:extLst>
            </p:cNvPr>
            <p:cNvSpPr/>
            <p:nvPr/>
          </p:nvSpPr>
          <p:spPr>
            <a:xfrm>
              <a:off x="1432559" y="4037840"/>
              <a:ext cx="348343" cy="33092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33644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-1" y="285430"/>
            <a:ext cx="3661955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340362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C1914B-0342-4B24-B9E9-8A74CC089DC7}"/>
              </a:ext>
            </a:extLst>
          </p:cNvPr>
          <p:cNvSpPr/>
          <p:nvPr/>
        </p:nvSpPr>
        <p:spPr>
          <a:xfrm>
            <a:off x="345667" y="1031746"/>
            <a:ext cx="8223567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所著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紫釵記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南柯記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邯鄲記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，內容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均有夢境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，並稱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臨川四夢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（也稱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玉茗堂四夢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），其中以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最為著名。有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湯顯祖集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傳世。</a:t>
            </a:r>
          </a:p>
        </p:txBody>
      </p:sp>
      <p:sp>
        <p:nvSpPr>
          <p:cNvPr id="12" name="矩形: 圓角 11">
            <a:hlinkClick r:id="rId5" action="ppaction://hlinksldjump"/>
            <a:extLst>
              <a:ext uri="{FF2B5EF4-FFF2-40B4-BE49-F238E27FC236}">
                <a16:creationId xmlns:a16="http://schemas.microsoft.com/office/drawing/2014/main" id="{710A7869-F7EE-47CF-A2D7-C1E76A7FA021}"/>
              </a:ext>
            </a:extLst>
          </p:cNvPr>
          <p:cNvSpPr/>
          <p:nvPr/>
        </p:nvSpPr>
        <p:spPr>
          <a:xfrm>
            <a:off x="3452949" y="1666314"/>
            <a:ext cx="1676397" cy="441085"/>
          </a:xfrm>
          <a:prstGeom prst="roundRect">
            <a:avLst>
              <a:gd name="adj" fmla="val 14924"/>
            </a:avLst>
          </a:prstGeom>
          <a:solidFill>
            <a:schemeClr val="accent4">
              <a:lumMod val="20000"/>
              <a:lumOff val="80000"/>
              <a:alpha val="17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9361C92F-ADC3-48A1-8A12-11ADC2A78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5029462" y="1796125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2DDF7B5-F959-45B5-8B06-36E4714D5124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均有夢境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93FD6C-D3E6-400D-B1DB-FDE428EEA2F6}"/>
              </a:ext>
            </a:extLst>
          </p:cNvPr>
          <p:cNvSpPr/>
          <p:nvPr/>
        </p:nvSpPr>
        <p:spPr>
          <a:xfrm>
            <a:off x="345667" y="1031746"/>
            <a:ext cx="7735887" cy="19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598738" algn="l"/>
              </a:tabLst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紫釵記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：霍小玉夢見象徵她會與李益團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圓的鞋子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：杜麗娘在夢中遇見摯愛柳夢梅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97324A26-33B4-4CF3-872B-144A8F30BCA8}"/>
              </a:ext>
            </a:extLst>
          </p:cNvPr>
          <p:cNvSpPr/>
          <p:nvPr/>
        </p:nvSpPr>
        <p:spPr>
          <a:xfrm>
            <a:off x="1250292" y="2966699"/>
            <a:ext cx="1745457" cy="799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至情之夢</a:t>
            </a: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22F30A74-5E6B-4C68-B4C8-29CFF8B677C2}"/>
              </a:ext>
            </a:extLst>
          </p:cNvPr>
          <p:cNvSpPr/>
          <p:nvPr/>
        </p:nvSpPr>
        <p:spPr>
          <a:xfrm>
            <a:off x="901949" y="3200889"/>
            <a:ext cx="348343" cy="330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ECE3400D-AC8A-4E13-93EB-736BC4997724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6A199D6A-8A7C-4936-83B7-827D515375CB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3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2DDF7B5-F959-45B5-8B06-36E4714D5124}"/>
              </a:ext>
            </a:extLst>
          </p:cNvPr>
          <p:cNvSpPr txBox="1"/>
          <p:nvPr/>
        </p:nvSpPr>
        <p:spPr>
          <a:xfrm>
            <a:off x="339208" y="406285"/>
            <a:ext cx="45463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均有夢境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83BB0AC-7832-4171-B9B1-58734642D43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69A691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93FD6C-D3E6-400D-B1DB-FDE428EEA2F6}"/>
              </a:ext>
            </a:extLst>
          </p:cNvPr>
          <p:cNvSpPr/>
          <p:nvPr/>
        </p:nvSpPr>
        <p:spPr>
          <a:xfrm>
            <a:off x="345667" y="1031746"/>
            <a:ext cx="7735887" cy="271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598738" algn="l"/>
              </a:tabLst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南柯記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邯鄲記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：揭示官場的黑暗</a:t>
            </a:r>
            <a:endParaRPr lang="en-US" altLang="zh-TW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598738" algn="l"/>
              </a:tabLst>
            </a:pP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598738" algn="l"/>
              </a:tabLst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四夢當中最著名的是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，湯顯祖自己也說：「一生四夢，得意處惟在牡丹。」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97324A26-33B4-4CF3-872B-144A8F30BCA8}"/>
              </a:ext>
            </a:extLst>
          </p:cNvPr>
          <p:cNvSpPr/>
          <p:nvPr/>
        </p:nvSpPr>
        <p:spPr>
          <a:xfrm>
            <a:off x="1250292" y="1534139"/>
            <a:ext cx="2429079" cy="799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感慨人生如夢</a:t>
            </a: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22F30A74-5E6B-4C68-B4C8-29CFF8B677C2}"/>
              </a:ext>
            </a:extLst>
          </p:cNvPr>
          <p:cNvSpPr/>
          <p:nvPr/>
        </p:nvSpPr>
        <p:spPr>
          <a:xfrm>
            <a:off x="901949" y="1768329"/>
            <a:ext cx="348343" cy="330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7" name="箭號: 向右 5">
            <a:extLst>
              <a:ext uri="{FF2B5EF4-FFF2-40B4-BE49-F238E27FC236}">
                <a16:creationId xmlns:a16="http://schemas.microsoft.com/office/drawing/2014/main" id="{D2E7EA9B-A3D3-4CCD-9356-2FB1D6EC562A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89BEA79-A069-4355-9B97-1124DF8523F9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1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0" y="285430"/>
            <a:ext cx="2764972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340362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影響與地位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C1914B-0342-4B24-B9E9-8A74CC089DC7}"/>
              </a:ext>
            </a:extLst>
          </p:cNvPr>
          <p:cNvSpPr/>
          <p:nvPr/>
        </p:nvSpPr>
        <p:spPr>
          <a:xfrm>
            <a:off x="345667" y="1659343"/>
            <a:ext cx="8179275" cy="263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揚州女子馮小青，自幼嫻習翰墨，富於才情，屈從父母之命，嫁給馮生為妾，十分憂鬱苦悶。她在讀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後，曾寫下兩首絕句，其中之一云：「冷雨幽窗不可聽，挑燈閑看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。人間亦有痴於我，豈獨傷心是小青？」不到兩年，小青亦幽憤而卒。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86D7BE-22B2-4DCB-8146-76396F320985}"/>
              </a:ext>
            </a:extLst>
          </p:cNvPr>
          <p:cNvSpPr/>
          <p:nvPr/>
        </p:nvSpPr>
        <p:spPr>
          <a:xfrm>
            <a:off x="345667" y="1063491"/>
            <a:ext cx="8586628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少婦讀</a:t>
            </a:r>
            <a:r>
              <a:rPr lang="en-US" altLang="zh-TW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幽憤而死</a:t>
            </a:r>
          </a:p>
        </p:txBody>
      </p:sp>
    </p:spTree>
    <p:extLst>
      <p:ext uri="{BB962C8B-B14F-4D97-AF65-F5344CB8AC3E}">
        <p14:creationId xmlns:p14="http://schemas.microsoft.com/office/powerpoint/2010/main" val="24731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0" y="285430"/>
            <a:ext cx="2764972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340362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影響與地位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C1914B-0342-4B24-B9E9-8A74CC089DC7}"/>
              </a:ext>
            </a:extLst>
          </p:cNvPr>
          <p:cNvSpPr/>
          <p:nvPr/>
        </p:nvSpPr>
        <p:spPr>
          <a:xfrm>
            <a:off x="345667" y="1659343"/>
            <a:ext cx="8179275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西元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2004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年開始，作家白先勇結合兩岸三地優秀的藝術家、文學家，一同推出青春版牡丹亭，在各地巡迴演出，並出版相關的書籍。此後再演多次，次次大受好評。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86D7BE-22B2-4DCB-8146-76396F320985}"/>
              </a:ext>
            </a:extLst>
          </p:cNvPr>
          <p:cNvSpPr/>
          <p:nvPr/>
        </p:nvSpPr>
        <p:spPr>
          <a:xfrm>
            <a:off x="345667" y="1063491"/>
            <a:ext cx="8586628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青春版牡丹亭</a:t>
            </a:r>
          </a:p>
        </p:txBody>
      </p:sp>
    </p:spTree>
    <p:extLst>
      <p:ext uri="{BB962C8B-B14F-4D97-AF65-F5344CB8AC3E}">
        <p14:creationId xmlns:p14="http://schemas.microsoft.com/office/powerpoint/2010/main" val="11711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0" y="285430"/>
            <a:ext cx="4663440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447913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您所不知道的湯顯祖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C1914B-0342-4B24-B9E9-8A74CC089DC7}"/>
              </a:ext>
            </a:extLst>
          </p:cNvPr>
          <p:cNvSpPr/>
          <p:nvPr/>
        </p:nvSpPr>
        <p:spPr>
          <a:xfrm>
            <a:off x="345667" y="1659343"/>
            <a:ext cx="8179275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傳聞湯顯祖作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還魂記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時，往往獨自苦思。有一天，家人找不到他，結果他竟然在庭院中的木柴堆上掩面痛哭。家人驚訝地問他原因，他說：「我寫到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把杜麗娘的舊裙子送給春香。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這一句。」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86D7BE-22B2-4DCB-8146-76396F320985}"/>
              </a:ext>
            </a:extLst>
          </p:cNvPr>
          <p:cNvSpPr/>
          <p:nvPr/>
        </p:nvSpPr>
        <p:spPr>
          <a:xfrm>
            <a:off x="345667" y="1063491"/>
            <a:ext cx="8586628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至情之人</a:t>
            </a:r>
          </a:p>
        </p:txBody>
      </p:sp>
    </p:spTree>
    <p:extLst>
      <p:ext uri="{BB962C8B-B14F-4D97-AF65-F5344CB8AC3E}">
        <p14:creationId xmlns:p14="http://schemas.microsoft.com/office/powerpoint/2010/main" val="28927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C6CBE9-02F7-4E80-8951-44B60FA36D08}"/>
              </a:ext>
            </a:extLst>
          </p:cNvPr>
          <p:cNvSpPr/>
          <p:nvPr/>
        </p:nvSpPr>
        <p:spPr>
          <a:xfrm>
            <a:off x="0" y="285430"/>
            <a:ext cx="4663440" cy="688426"/>
          </a:xfrm>
          <a:prstGeom prst="rect">
            <a:avLst/>
          </a:prstGeom>
          <a:solidFill>
            <a:srgbClr val="CD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EDF4B0C-F625-499F-A94A-5E0755B5403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5CCD9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483F3B"/>
                </a:solidFill>
              </a:rPr>
              <a:t>目次</a:t>
            </a:r>
          </a:p>
        </p:txBody>
      </p:sp>
      <p:sp>
        <p:nvSpPr>
          <p:cNvPr id="1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6FD0F9-62D7-410A-A062-1276450E0BC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69A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541D76D-A4AE-4000-9121-C0FE66D17569}"/>
              </a:ext>
            </a:extLst>
          </p:cNvPr>
          <p:cNvSpPr txBox="1"/>
          <p:nvPr/>
        </p:nvSpPr>
        <p:spPr>
          <a:xfrm>
            <a:off x="297517" y="332708"/>
            <a:ext cx="447913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您所不知道的湯顯祖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C1914B-0342-4B24-B9E9-8A74CC089DC7}"/>
              </a:ext>
            </a:extLst>
          </p:cNvPr>
          <p:cNvSpPr/>
          <p:nvPr/>
        </p:nvSpPr>
        <p:spPr>
          <a:xfrm>
            <a:off x="345667" y="1659343"/>
            <a:ext cx="8179275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湯顯祖安排杜麗娘死後，其母將她生前的裙子送給婢女春香，惹得春香睹物思人，痛哭失聲，作者竟也隨之痛哭，可見湯顯祖在著作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牡丹亭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時，感情投入之深。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86D7BE-22B2-4DCB-8146-76396F320985}"/>
              </a:ext>
            </a:extLst>
          </p:cNvPr>
          <p:cNvSpPr/>
          <p:nvPr/>
        </p:nvSpPr>
        <p:spPr>
          <a:xfrm>
            <a:off x="345667" y="1063491"/>
            <a:ext cx="8586628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至情之人</a:t>
            </a:r>
          </a:p>
        </p:txBody>
      </p:sp>
    </p:spTree>
    <p:extLst>
      <p:ext uri="{BB962C8B-B14F-4D97-AF65-F5344CB8AC3E}">
        <p14:creationId xmlns:p14="http://schemas.microsoft.com/office/powerpoint/2010/main" val="32656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9166</TotalTime>
  <Words>8578</Words>
  <Application>Microsoft Office PowerPoint</Application>
  <PresentationFormat>如螢幕大小 (16:9)</PresentationFormat>
  <Paragraphs>1050</Paragraphs>
  <Slides>150</Slides>
  <Notes>16</Notes>
  <HiddenSlides>60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150</vt:i4>
      </vt:variant>
    </vt:vector>
  </HeadingPairs>
  <TitlesOfParts>
    <vt:vector size="159" baseType="lpstr">
      <vt:lpstr>等线</vt:lpstr>
      <vt:lpstr>華康行楷體W5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軒誼 余</dc:creator>
  <cp:lastModifiedBy>L40[洛妤]</cp:lastModifiedBy>
  <cp:revision>2508</cp:revision>
  <cp:lastPrinted>2020-12-01T07:46:36Z</cp:lastPrinted>
  <dcterms:created xsi:type="dcterms:W3CDTF">2019-10-12T01:08:41Z</dcterms:created>
  <dcterms:modified xsi:type="dcterms:W3CDTF">2021-09-16T06:25:45Z</dcterms:modified>
</cp:coreProperties>
</file>