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handoutMasterIdLst>
    <p:handoutMasterId r:id="rId80"/>
  </p:handoutMasterIdLst>
  <p:sldIdLst>
    <p:sldId id="256" r:id="rId2"/>
    <p:sldId id="257" r:id="rId3"/>
    <p:sldId id="596" r:id="rId4"/>
    <p:sldId id="262" r:id="rId5"/>
    <p:sldId id="259" r:id="rId6"/>
    <p:sldId id="263" r:id="rId7"/>
    <p:sldId id="802" r:id="rId8"/>
    <p:sldId id="804" r:id="rId9"/>
    <p:sldId id="805" r:id="rId10"/>
    <p:sldId id="260" r:id="rId11"/>
    <p:sldId id="264" r:id="rId12"/>
    <p:sldId id="934" r:id="rId13"/>
    <p:sldId id="935" r:id="rId14"/>
    <p:sldId id="936" r:id="rId15"/>
    <p:sldId id="937" r:id="rId16"/>
    <p:sldId id="938" r:id="rId17"/>
    <p:sldId id="940" r:id="rId18"/>
    <p:sldId id="939" r:id="rId19"/>
    <p:sldId id="941" r:id="rId20"/>
    <p:sldId id="942" r:id="rId21"/>
    <p:sldId id="261" r:id="rId22"/>
    <p:sldId id="726" r:id="rId23"/>
    <p:sldId id="727" r:id="rId24"/>
    <p:sldId id="945" r:id="rId25"/>
    <p:sldId id="728" r:id="rId26"/>
    <p:sldId id="729" r:id="rId27"/>
    <p:sldId id="390" r:id="rId28"/>
    <p:sldId id="391" r:id="rId29"/>
    <p:sldId id="674" r:id="rId30"/>
    <p:sldId id="731" r:id="rId31"/>
    <p:sldId id="732" r:id="rId32"/>
    <p:sldId id="733" r:id="rId33"/>
    <p:sldId id="734" r:id="rId34"/>
    <p:sldId id="735" r:id="rId35"/>
    <p:sldId id="946" r:id="rId36"/>
    <p:sldId id="736" r:id="rId37"/>
    <p:sldId id="737" r:id="rId38"/>
    <p:sldId id="947" r:id="rId39"/>
    <p:sldId id="738" r:id="rId40"/>
    <p:sldId id="948" r:id="rId41"/>
    <p:sldId id="739" r:id="rId42"/>
    <p:sldId id="740" r:id="rId43"/>
    <p:sldId id="741" r:id="rId44"/>
    <p:sldId id="742" r:id="rId45"/>
    <p:sldId id="743" r:id="rId46"/>
    <p:sldId id="744" r:id="rId47"/>
    <p:sldId id="745" r:id="rId48"/>
    <p:sldId id="801" r:id="rId49"/>
    <p:sldId id="719" r:id="rId50"/>
    <p:sldId id="720" r:id="rId51"/>
    <p:sldId id="702" r:id="rId52"/>
    <p:sldId id="703" r:id="rId53"/>
    <p:sldId id="705" r:id="rId54"/>
    <p:sldId id="706" r:id="rId55"/>
    <p:sldId id="704" r:id="rId56"/>
    <p:sldId id="747" r:id="rId57"/>
    <p:sldId id="800" r:id="rId58"/>
    <p:sldId id="721" r:id="rId59"/>
    <p:sldId id="722" r:id="rId60"/>
    <p:sldId id="707" r:id="rId61"/>
    <p:sldId id="708" r:id="rId62"/>
    <p:sldId id="709" r:id="rId63"/>
    <p:sldId id="710" r:id="rId64"/>
    <p:sldId id="589" r:id="rId65"/>
    <p:sldId id="711" r:id="rId66"/>
    <p:sldId id="700" r:id="rId67"/>
    <p:sldId id="712" r:id="rId68"/>
    <p:sldId id="713" r:id="rId69"/>
    <p:sldId id="714" r:id="rId70"/>
    <p:sldId id="715" r:id="rId71"/>
    <p:sldId id="716" r:id="rId72"/>
    <p:sldId id="717" r:id="rId73"/>
    <p:sldId id="718" r:id="rId74"/>
    <p:sldId id="330" r:id="rId75"/>
    <p:sldId id="609" r:id="rId76"/>
    <p:sldId id="943" r:id="rId77"/>
    <p:sldId id="944" r:id="rId78"/>
  </p:sldIdLst>
  <p:sldSz cx="9144000" cy="5143500" type="screen16x9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51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軒誼 余" initials="軒誼" lastIdx="1" clrIdx="0">
    <p:extLst>
      <p:ext uri="{19B8F6BF-5375-455C-9EA6-DF929625EA0E}">
        <p15:presenceInfo xmlns:p15="http://schemas.microsoft.com/office/powerpoint/2012/main" userId="5bc686178c3a0a0f" providerId="Windows Live"/>
      </p:ext>
    </p:extLst>
  </p:cmAuthor>
  <p:cmAuthor id="2" name="俞安 陳" initials="俞安" lastIdx="1" clrIdx="1">
    <p:extLst>
      <p:ext uri="{19B8F6BF-5375-455C-9EA6-DF929625EA0E}">
        <p15:presenceInfo xmlns:p15="http://schemas.microsoft.com/office/powerpoint/2012/main" userId="eec86a51782592cc" providerId="Windows Live"/>
      </p:ext>
    </p:extLst>
  </p:cmAuthor>
  <p:cmAuthor id="3" name="L40[洛妤]" initials="L" lastIdx="3" clrIdx="2">
    <p:extLst>
      <p:ext uri="{19B8F6BF-5375-455C-9EA6-DF929625EA0E}">
        <p15:presenceInfo xmlns:p15="http://schemas.microsoft.com/office/powerpoint/2012/main" userId="S-1-5-21-1327134750-1049121142-184960113-15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75B8"/>
    <a:srgbClr val="FF5050"/>
    <a:srgbClr val="A9B1D7"/>
    <a:srgbClr val="F0F2F6"/>
    <a:srgbClr val="E8EBF0"/>
    <a:srgbClr val="FFF8E5"/>
    <a:srgbClr val="1E2043"/>
    <a:srgbClr val="E2E5F2"/>
    <a:srgbClr val="F0BE70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0" autoAdjust="0"/>
    <p:restoredTop sz="92666" autoAdjust="0"/>
  </p:normalViewPr>
  <p:slideViewPr>
    <p:cSldViewPr snapToGrid="0" showGuides="1">
      <p:cViewPr varScale="1">
        <p:scale>
          <a:sx n="136" d="100"/>
          <a:sy n="136" d="100"/>
        </p:scale>
        <p:origin x="672" y="114"/>
      </p:cViewPr>
      <p:guideLst>
        <p:guide orient="horz" pos="1620"/>
        <p:guide pos="512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0662"/>
    </p:cViewPr>
  </p:sorterViewPr>
  <p:notesViewPr>
    <p:cSldViewPr snapToGrid="0">
      <p:cViewPr varScale="1">
        <p:scale>
          <a:sx n="101" d="100"/>
          <a:sy n="101" d="100"/>
        </p:scale>
        <p:origin x="4293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9EB5EA06-B9BA-45E7-9C58-960FC895BD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FEAF812-ACD8-4C4C-8C39-EA232B5769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C4A14-B7A8-4D20-96EF-B57E34DD3963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D876005-59A3-4809-BD29-12FD7D7AEE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2707F48-A815-4F56-B2D8-EA98EBA29E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DDA8D-4444-49B6-B2B0-6F69E55E87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975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B389A-1616-436F-BE24-362EAB43D5CE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B32B4-9E3E-4428-8090-4FC0B50A63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18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本篇散文原發表於民國一○六年的報紙專欄，</a:t>
            </a:r>
            <a:r>
              <a:rPr lang="zh-TW" altLang="en-US" dirty="0"/>
              <a:t>作者有鑑於網路盛行，改變了許多傳統的生活面貌與思維方式，所以刻意選擇網路社群的議題，希望與不同習性、不同世代的讀者對話。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806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565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本篇散文原發表於民國一○六年的報紙專欄，</a:t>
            </a:r>
            <a:r>
              <a:rPr lang="zh-TW" altLang="en-US" dirty="0"/>
              <a:t>作者有鑑於網路盛行，改變了許多傳統的生活面貌與思維方式，所以刻意選擇網路社群的議題，希望與不同習性、不同世代的讀者對話。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60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本篇散文原發表於民國一○六年的報紙專欄，</a:t>
            </a:r>
            <a:r>
              <a:rPr lang="zh-TW" altLang="en-US" dirty="0"/>
              <a:t>作者有鑑於網路盛行，改變了許多傳統的生活面貌與思維方式，所以刻意選擇網路社群的議題，希望與不同習性、不同世代的讀者對話。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09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70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194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709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926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985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06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slide" Target="../slides/slide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slide" Target="../slides/slide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slide" Target="../slides/slide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slide" Target="../slides/slide6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4.xml"/><Relationship Id="rId3" Type="http://schemas.openxmlformats.org/officeDocument/2006/relationships/slide" Target="../slides/slide3.xml"/><Relationship Id="rId7" Type="http://schemas.openxmlformats.org/officeDocument/2006/relationships/slide" Target="../slides/slide6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10.xml"/><Relationship Id="rId4" Type="http://schemas.openxmlformats.org/officeDocument/2006/relationships/slide" Target="../slides/slide5.xml"/><Relationship Id="rId9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1.xml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slide" Target="../slides/slide52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slide" Target="../slides/slide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slide" Target="../slides/sl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62C4BEB-65A5-4094-8D4B-280FE872B82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D648F996-3C00-4F58-B2F1-4F0354C529A8}"/>
              </a:ext>
            </a:extLst>
          </p:cNvPr>
          <p:cNvGrpSpPr/>
          <p:nvPr userDrawn="1"/>
        </p:nvGrpSpPr>
        <p:grpSpPr>
          <a:xfrm>
            <a:off x="604697" y="508361"/>
            <a:ext cx="553998" cy="1018199"/>
            <a:chOff x="1113196" y="417906"/>
            <a:chExt cx="553998" cy="1018199"/>
          </a:xfrm>
        </p:grpSpPr>
        <p:sp>
          <p:nvSpPr>
            <p:cNvPr id="13" name="圓角矩形 2">
              <a:extLst>
                <a:ext uri="{FF2B5EF4-FFF2-40B4-BE49-F238E27FC236}">
                  <a16:creationId xmlns:a16="http://schemas.microsoft.com/office/drawing/2014/main" id="{A225E278-52A2-4A57-B502-0E48DC09A5DC}"/>
                </a:ext>
              </a:extLst>
            </p:cNvPr>
            <p:cNvSpPr/>
            <p:nvPr userDrawn="1"/>
          </p:nvSpPr>
          <p:spPr>
            <a:xfrm>
              <a:off x="1179548" y="417906"/>
              <a:ext cx="421293" cy="1018199"/>
            </a:xfrm>
            <a:prstGeom prst="round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13" b="1"/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B9DDF13C-9F65-4040-B615-E8F6998C8245}"/>
                </a:ext>
              </a:extLst>
            </p:cNvPr>
            <p:cNvSpPr txBox="1"/>
            <p:nvPr userDrawn="1"/>
          </p:nvSpPr>
          <p:spPr>
            <a:xfrm>
              <a:off x="1113196" y="417906"/>
              <a:ext cx="553998" cy="1018199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 anchor="ctr">
              <a:spAutoFit/>
            </a:bodyPr>
            <a:lstStyle>
              <a:defPPr>
                <a:defRPr lang="zh-TW"/>
              </a:defPPr>
              <a:lvl1pPr marL="0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66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32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98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64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331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95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60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926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2400" b="1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第四課</a:t>
              </a:r>
              <a:endParaRPr lang="zh-CN" altLang="en-US" sz="2400" b="1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092DCBEF-63C4-4297-82A8-96AA771C158D}"/>
              </a:ext>
            </a:extLst>
          </p:cNvPr>
          <p:cNvSpPr txBox="1"/>
          <p:nvPr userDrawn="1"/>
        </p:nvSpPr>
        <p:spPr>
          <a:xfrm>
            <a:off x="2409004" y="2848417"/>
            <a:ext cx="553998" cy="110962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>
            <a:defPPr>
              <a:defRPr lang="zh-TW"/>
            </a:defPPr>
            <a:lvl1pPr defTabSz="685732">
              <a:defRPr sz="3200">
                <a:solidFill>
                  <a:srgbClr val="857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866" defTabSz="685732">
              <a:defRPr sz="1400"/>
            </a:lvl2pPr>
            <a:lvl3pPr marL="685732" defTabSz="685732">
              <a:defRPr sz="1400"/>
            </a:lvl3pPr>
            <a:lvl4pPr marL="1028598" defTabSz="685732">
              <a:defRPr sz="1400"/>
            </a:lvl4pPr>
            <a:lvl5pPr marL="1371464" defTabSz="685732">
              <a:defRPr sz="1400"/>
            </a:lvl5pPr>
            <a:lvl6pPr marL="1714331" defTabSz="685732">
              <a:defRPr sz="1400"/>
            </a:lvl6pPr>
            <a:lvl7pPr marL="2057195" defTabSz="685732">
              <a:defRPr sz="1400"/>
            </a:lvl7pPr>
            <a:lvl8pPr marL="2400060" defTabSz="685732">
              <a:defRPr sz="1400"/>
            </a:lvl8pPr>
            <a:lvl9pPr marL="2742926" defTabSz="685732">
              <a:defRPr sz="1400"/>
            </a:lvl9pPr>
          </a:lstStyle>
          <a:p>
            <a:pPr lvl="0" algn="dist"/>
            <a:r>
              <a:rPr lang="zh-TW" altLang="en-US" sz="2400" b="0" i="0" u="none" strike="noStrike" kern="1200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羅智成</a:t>
            </a:r>
            <a:endParaRPr lang="zh-CN" altLang="en-US" sz="2400" b="0" dirty="0">
              <a:solidFill>
                <a:schemeClr val="bg1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5EE737D-5FF7-46CA-A23E-289E5D2C0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10" y="4571783"/>
            <a:ext cx="1105806" cy="38114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7C36C53-7E1F-44F6-8350-50D2479396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26" y="626292"/>
            <a:ext cx="933574" cy="323160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559AEB33-18BB-438D-A92A-2BBE01924A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97175" y="0"/>
            <a:ext cx="57468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題解隱藏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87E09042-023F-4F2D-B31F-43212E1E5B17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A9B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5C74B9-C26E-467D-8CF2-9312CF6B845E}"/>
              </a:ext>
            </a:extLst>
          </p:cNvPr>
          <p:cNvSpPr/>
          <p:nvPr userDrawn="1"/>
        </p:nvSpPr>
        <p:spPr>
          <a:xfrm>
            <a:off x="170099" y="232797"/>
            <a:ext cx="8770150" cy="464400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CEBBDCE-ACA6-48CF-A3A9-7EFF087548D2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EC5BB9C-46A3-417E-9D75-485AE8AF0B69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FFF8D5"/>
            </a:solidFill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77DBE86C-6419-4E81-B9B3-D8950B94A5EB}"/>
              </a:ext>
            </a:extLst>
          </p:cNvPr>
          <p:cNvSpPr txBox="1"/>
          <p:nvPr userDrawn="1"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rgbClr val="1E204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2636F0CC-0B2C-4771-BB7E-DCAC21D347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6CF0F499-2C37-478D-A1FB-5B857667FFDE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A9B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525FB64-B8A8-40D0-9262-9F258AF084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77"/>
          <a:stretch/>
        </p:blipFill>
        <p:spPr>
          <a:xfrm>
            <a:off x="167258" y="-1"/>
            <a:ext cx="8809484" cy="488750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790B018-D859-4405-B665-5FF658179ED9}"/>
              </a:ext>
            </a:extLst>
          </p:cNvPr>
          <p:cNvSpPr txBox="1"/>
          <p:nvPr userDrawn="1"/>
        </p:nvSpPr>
        <p:spPr>
          <a:xfrm>
            <a:off x="-1" y="875859"/>
            <a:ext cx="297518" cy="510993"/>
          </a:xfrm>
          <a:prstGeom prst="rect">
            <a:avLst/>
          </a:prstGeom>
          <a:solidFill>
            <a:srgbClr val="1E204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CBC9DF7-4EBB-4DA9-9FB1-1B2528A251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40D6664C-6561-4ED9-A075-AA372A441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9" t="-7955"/>
          <a:stretch/>
        </p:blipFill>
        <p:spPr>
          <a:xfrm>
            <a:off x="7937340" y="4193189"/>
            <a:ext cx="1206660" cy="95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5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作者介紹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5C05C235-105D-4D2E-BA9F-E6AF95B36C33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2C0F8C-06D8-4783-860B-B79120F835AA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rgbClr val="1E204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2BB2416B-C1A0-40FB-ABE6-ACA0E98222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A2B510C-F025-4E3B-B2C8-031405E173AB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810C4C5B-3314-484B-9DC3-72937AC392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1338" y="4499427"/>
            <a:ext cx="604861" cy="6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7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41CA27-84C2-49CF-B32E-8502C6EBD770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A9B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C606065-9DE1-47AE-A341-9EAE72032671}"/>
              </a:ext>
            </a:extLst>
          </p:cNvPr>
          <p:cNvSpPr/>
          <p:nvPr userDrawn="1"/>
        </p:nvSpPr>
        <p:spPr>
          <a:xfrm>
            <a:off x="170099" y="232797"/>
            <a:ext cx="8770150" cy="464400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7F28177-7ECE-4936-99FB-BE3ADA2CAD2E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000BA560-B1A9-46F2-9940-4380FA35B054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rgbClr val="1E204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55054A5-5638-4E2A-AA06-76BF2C2F4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8789250-3395-4166-B33D-455820A343DC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D684DF1-0E61-4BCF-8D35-A1060BB5AB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9" t="-7955"/>
          <a:stretch/>
        </p:blipFill>
        <p:spPr>
          <a:xfrm>
            <a:off x="7937340" y="4193189"/>
            <a:ext cx="1206660" cy="95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隱藏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ACC2C208-EBDB-4015-932C-ADC56ED0CFEA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A9B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E70C18B-E383-4C53-B02F-F6F5AFC4D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77"/>
          <a:stretch/>
        </p:blipFill>
        <p:spPr>
          <a:xfrm>
            <a:off x="167258" y="-1"/>
            <a:ext cx="8809484" cy="488750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144DB61-F892-460A-B334-E48E4D5E8D61}"/>
              </a:ext>
            </a:extLst>
          </p:cNvPr>
          <p:cNvSpPr txBox="1"/>
          <p:nvPr userDrawn="1"/>
        </p:nvSpPr>
        <p:spPr>
          <a:xfrm>
            <a:off x="-1" y="875859"/>
            <a:ext cx="297518" cy="915332"/>
          </a:xfrm>
          <a:prstGeom prst="rect">
            <a:avLst/>
          </a:prstGeom>
          <a:solidFill>
            <a:srgbClr val="1E204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95674F5-0F66-434B-A1BB-37378DC6C7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D49A1BA-5C1D-4A64-BCA0-E9D46801B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9" t="-7955"/>
          <a:stretch/>
        </p:blipFill>
        <p:spPr>
          <a:xfrm>
            <a:off x="7937340" y="4193189"/>
            <a:ext cx="1206660" cy="95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66FEC8D-8779-477E-8C94-9B1D343D8014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0" y="976566"/>
            <a:ext cx="297518" cy="915332"/>
          </a:xfrm>
          <a:prstGeom prst="rect">
            <a:avLst/>
          </a:prstGeom>
          <a:solidFill>
            <a:srgbClr val="1E204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FDB001B-2480-438A-86A3-E61668BC5B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8971B32-0EAB-445D-810D-07BFEB3DD15D}"/>
              </a:ext>
            </a:extLst>
          </p:cNvPr>
          <p:cNvSpPr txBox="1"/>
          <p:nvPr userDrawn="1"/>
        </p:nvSpPr>
        <p:spPr>
          <a:xfrm>
            <a:off x="0" y="261840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E1140C6-1E1C-45FC-9708-9ED8BB557C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1338" y="4499427"/>
            <a:ext cx="604861" cy="6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9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C55FBB09-99F7-45CD-A2C1-8AC3D8823EB8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A9B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3FF8B4F-5427-40BF-8305-BF0F455B4C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77"/>
          <a:stretch/>
        </p:blipFill>
        <p:spPr>
          <a:xfrm>
            <a:off x="167258" y="-1"/>
            <a:ext cx="8809484" cy="4887501"/>
          </a:xfrm>
          <a:prstGeom prst="rect">
            <a:avLst/>
          </a:prstGeom>
        </p:spPr>
      </p:pic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8C5A05F-4F05-4BDE-900E-F72F8FB9E5B9}"/>
              </a:ext>
            </a:extLst>
          </p:cNvPr>
          <p:cNvSpPr txBox="1"/>
          <p:nvPr userDrawn="1"/>
        </p:nvSpPr>
        <p:spPr>
          <a:xfrm>
            <a:off x="-1" y="875859"/>
            <a:ext cx="297518" cy="915332"/>
          </a:xfrm>
          <a:prstGeom prst="rect">
            <a:avLst/>
          </a:prstGeom>
          <a:solidFill>
            <a:srgbClr val="1E204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14FA612-ABDA-425E-8EF4-4211685B15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F2AA0DB-02F1-4883-8B9C-BA611EAB3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9" t="-7955"/>
          <a:stretch/>
        </p:blipFill>
        <p:spPr>
          <a:xfrm>
            <a:off x="7937340" y="4193189"/>
            <a:ext cx="1206660" cy="95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課文探究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C55FBB09-99F7-45CD-A2C1-8AC3D8823EB8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A9B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3FF8B4F-5427-40BF-8305-BF0F455B4C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77"/>
          <a:stretch/>
        </p:blipFill>
        <p:spPr>
          <a:xfrm>
            <a:off x="167258" y="-1"/>
            <a:ext cx="8809484" cy="4887501"/>
          </a:xfrm>
          <a:prstGeom prst="rect">
            <a:avLst/>
          </a:prstGeom>
        </p:spPr>
      </p:pic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8C5A05F-4F05-4BDE-900E-F72F8FB9E5B9}"/>
              </a:ext>
            </a:extLst>
          </p:cNvPr>
          <p:cNvSpPr txBox="1"/>
          <p:nvPr userDrawn="1"/>
        </p:nvSpPr>
        <p:spPr>
          <a:xfrm>
            <a:off x="-1" y="875859"/>
            <a:ext cx="297518" cy="915332"/>
          </a:xfrm>
          <a:prstGeom prst="rect">
            <a:avLst/>
          </a:prstGeom>
          <a:solidFill>
            <a:srgbClr val="1E204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14FA612-ABDA-425E-8EF4-4211685B15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1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課文探究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CE3D3975-336E-4A58-A805-91B289137BFD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A9B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3F81671-9DAE-4794-86AA-91189EFCC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77"/>
          <a:stretch/>
        </p:blipFill>
        <p:spPr>
          <a:xfrm>
            <a:off x="167258" y="-1"/>
            <a:ext cx="8809484" cy="488750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EFD8A39-5077-431E-8E8B-835ABC238F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8C5A05F-4F05-4BDE-900E-F72F8FB9E5B9}"/>
              </a:ext>
            </a:extLst>
          </p:cNvPr>
          <p:cNvSpPr txBox="1"/>
          <p:nvPr userDrawn="1"/>
        </p:nvSpPr>
        <p:spPr>
          <a:xfrm>
            <a:off x="-1" y="875859"/>
            <a:ext cx="297518" cy="1120366"/>
          </a:xfrm>
          <a:prstGeom prst="rect">
            <a:avLst/>
          </a:prstGeom>
          <a:solidFill>
            <a:srgbClr val="1E204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問題與討論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824786D-C3A3-43FF-B51D-9D6B7A927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9" t="-7955"/>
          <a:stretch/>
        </p:blipFill>
        <p:spPr>
          <a:xfrm>
            <a:off x="7937340" y="4193189"/>
            <a:ext cx="1206660" cy="95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作者介紹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17F7A988-C5A6-4369-AA47-6040F52C02F5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03D2A82D-639D-4F79-902F-AE6292A906A2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82C0F8C-06D8-4783-860B-B79120F835AA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rgbClr val="1E204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課後補充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FB0AC64-B442-484B-A2CE-96CA701F68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42C79E43-93DA-4615-9C62-1354F79F4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1338" y="4499427"/>
            <a:ext cx="604861" cy="6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圖片 51">
            <a:extLst>
              <a:ext uri="{FF2B5EF4-FFF2-40B4-BE49-F238E27FC236}">
                <a16:creationId xmlns:a16="http://schemas.microsoft.com/office/drawing/2014/main" id="{596FBA80-E9F7-4939-9198-133A6AB842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89F7EE4-5BCC-4F8D-B645-FF84836D8D86}"/>
              </a:ext>
            </a:extLst>
          </p:cNvPr>
          <p:cNvSpPr/>
          <p:nvPr userDrawn="1"/>
        </p:nvSpPr>
        <p:spPr>
          <a:xfrm>
            <a:off x="513739" y="282340"/>
            <a:ext cx="8130109" cy="45509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4190A340-EF80-4ECB-ACD5-EC90BB5625DE}"/>
              </a:ext>
            </a:extLst>
          </p:cNvPr>
          <p:cNvSpPr/>
          <p:nvPr userDrawn="1"/>
        </p:nvSpPr>
        <p:spPr>
          <a:xfrm>
            <a:off x="455510" y="236584"/>
            <a:ext cx="8232980" cy="4653759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TextBox 9">
            <a:extLst>
              <a:ext uri="{FF2B5EF4-FFF2-40B4-BE49-F238E27FC236}">
                <a16:creationId xmlns:a16="http://schemas.microsoft.com/office/drawing/2014/main" id="{D63C156D-237F-4B61-A899-9E8817847F24}"/>
              </a:ext>
            </a:extLst>
          </p:cNvPr>
          <p:cNvSpPr txBox="1"/>
          <p:nvPr userDrawn="1"/>
        </p:nvSpPr>
        <p:spPr>
          <a:xfrm>
            <a:off x="911619" y="488580"/>
            <a:ext cx="861774" cy="79208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/>
          <a:p>
            <a:r>
              <a:rPr lang="zh-TW" altLang="en-US" sz="4400" b="1" dirty="0">
                <a:solidFill>
                  <a:srgbClr val="1E2043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目</a:t>
            </a:r>
            <a:endParaRPr lang="zh-CN" altLang="en-US" sz="4400" b="1" dirty="0">
              <a:solidFill>
                <a:srgbClr val="1E2043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8" name="TextBox 9">
            <a:extLst>
              <a:ext uri="{FF2B5EF4-FFF2-40B4-BE49-F238E27FC236}">
                <a16:creationId xmlns:a16="http://schemas.microsoft.com/office/drawing/2014/main" id="{C02B6645-3CAD-4CA6-9FF5-CFEF7CD8D0DF}"/>
              </a:ext>
            </a:extLst>
          </p:cNvPr>
          <p:cNvSpPr txBox="1"/>
          <p:nvPr userDrawn="1"/>
        </p:nvSpPr>
        <p:spPr>
          <a:xfrm>
            <a:off x="911619" y="1560930"/>
            <a:ext cx="861774" cy="79208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/>
          <a:p>
            <a:r>
              <a:rPr lang="zh-TW" altLang="en-US" sz="4400" b="1" dirty="0">
                <a:solidFill>
                  <a:srgbClr val="1E2043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次</a:t>
            </a:r>
            <a:endParaRPr lang="zh-CN" altLang="en-US" sz="4400" b="1" dirty="0">
              <a:solidFill>
                <a:srgbClr val="1E2043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0" name="矩形 39">
            <a:hlinkClick r:id="rId3" action="ppaction://hlinksldjump"/>
            <a:extLst>
              <a:ext uri="{FF2B5EF4-FFF2-40B4-BE49-F238E27FC236}">
                <a16:creationId xmlns:a16="http://schemas.microsoft.com/office/drawing/2014/main" id="{F0714A78-593F-4343-80C1-22C9DAA4DAA6}"/>
              </a:ext>
            </a:extLst>
          </p:cNvPr>
          <p:cNvSpPr/>
          <p:nvPr/>
        </p:nvSpPr>
        <p:spPr>
          <a:xfrm>
            <a:off x="2951346" y="586741"/>
            <a:ext cx="591095" cy="2884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1" name="直接连接符 12">
            <a:extLst>
              <a:ext uri="{FF2B5EF4-FFF2-40B4-BE49-F238E27FC236}">
                <a16:creationId xmlns:a16="http://schemas.microsoft.com/office/drawing/2014/main" id="{9A798A09-CCD7-4E19-835E-7B125984E2E3}"/>
              </a:ext>
            </a:extLst>
          </p:cNvPr>
          <p:cNvCxnSpPr/>
          <p:nvPr/>
        </p:nvCxnSpPr>
        <p:spPr>
          <a:xfrm>
            <a:off x="2972946" y="-287896"/>
            <a:ext cx="0" cy="334837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443A0DE8-CEEE-4C8D-8C7D-7AF2259BF1A0}"/>
              </a:ext>
            </a:extLst>
          </p:cNvPr>
          <p:cNvSpPr txBox="1"/>
          <p:nvPr/>
        </p:nvSpPr>
        <p:spPr>
          <a:xfrm>
            <a:off x="2910886" y="1076240"/>
            <a:ext cx="677108" cy="242761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dist"/>
            <a:r>
              <a:rPr lang="zh-TW" altLang="en-US" sz="3200" spc="4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3200" spc="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前引導</a:t>
            </a:r>
            <a:endParaRPr lang="zh-CN" altLang="en-US" sz="3200" spc="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>
            <a:hlinkClick r:id="rId3" action="ppaction://hlinksldjump"/>
            <a:extLst>
              <a:ext uri="{FF2B5EF4-FFF2-40B4-BE49-F238E27FC236}">
                <a16:creationId xmlns:a16="http://schemas.microsoft.com/office/drawing/2014/main" id="{CA3ACFA0-7B0A-40DB-967D-71271B75DFFE}"/>
              </a:ext>
            </a:extLst>
          </p:cNvPr>
          <p:cNvSpPr/>
          <p:nvPr/>
        </p:nvSpPr>
        <p:spPr>
          <a:xfrm>
            <a:off x="3017508" y="647840"/>
            <a:ext cx="463865" cy="428400"/>
          </a:xfrm>
          <a:prstGeom prst="rect">
            <a:avLst/>
          </a:prstGeom>
          <a:solidFill>
            <a:srgbClr val="6775B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D189958F-591C-4DD6-AD03-84E9879FEA89}"/>
              </a:ext>
            </a:extLst>
          </p:cNvPr>
          <p:cNvGrpSpPr/>
          <p:nvPr userDrawn="1"/>
        </p:nvGrpSpPr>
        <p:grpSpPr>
          <a:xfrm>
            <a:off x="3826240" y="1666142"/>
            <a:ext cx="677108" cy="3349266"/>
            <a:chOff x="4611728" y="1666142"/>
            <a:chExt cx="677108" cy="3349266"/>
          </a:xfrm>
        </p:grpSpPr>
        <p:sp>
          <p:nvSpPr>
            <p:cNvPr id="47" name="矩形 46">
              <a:hlinkClick r:id="rId4" action="ppaction://hlinksldjump"/>
              <a:extLst>
                <a:ext uri="{FF2B5EF4-FFF2-40B4-BE49-F238E27FC236}">
                  <a16:creationId xmlns:a16="http://schemas.microsoft.com/office/drawing/2014/main" id="{4B80FD1D-7F89-4656-813D-60674700D3FE}"/>
                </a:ext>
              </a:extLst>
            </p:cNvPr>
            <p:cNvSpPr/>
            <p:nvPr/>
          </p:nvSpPr>
          <p:spPr>
            <a:xfrm>
              <a:off x="4652188" y="1666142"/>
              <a:ext cx="591095" cy="28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8" name="直接连接符 12">
              <a:extLst>
                <a:ext uri="{FF2B5EF4-FFF2-40B4-BE49-F238E27FC236}">
                  <a16:creationId xmlns:a16="http://schemas.microsoft.com/office/drawing/2014/main" id="{B8BCA36C-5948-4F8A-B1AD-FBEEA2BEC88F}"/>
                </a:ext>
              </a:extLst>
            </p:cNvPr>
            <p:cNvCxnSpPr/>
            <p:nvPr/>
          </p:nvCxnSpPr>
          <p:spPr>
            <a:xfrm>
              <a:off x="4666588" y="1667036"/>
              <a:ext cx="0" cy="334837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4B1284F7-7470-4520-9727-A15F7500FA75}"/>
                </a:ext>
              </a:extLst>
            </p:cNvPr>
            <p:cNvSpPr txBox="1"/>
            <p:nvPr/>
          </p:nvSpPr>
          <p:spPr>
            <a:xfrm>
              <a:off x="4611728" y="2163161"/>
              <a:ext cx="677108" cy="2427611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dist"/>
              <a:r>
                <a:rPr lang="zh-TW" altLang="en-US" sz="3200" spc="400" dirty="0">
                  <a:solidFill>
                    <a:srgbClr val="1E20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</a:t>
              </a:r>
              <a:r>
                <a:rPr lang="zh-TW" altLang="en-US" sz="3200" spc="400" dirty="0">
                  <a:solidFill>
                    <a:schemeClr val="bg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</a:t>
              </a:r>
              <a:endParaRPr lang="zh-CN" altLang="en-US" sz="3200" spc="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4" name="矩形 53">
            <a:hlinkClick r:id="rId3" action="ppaction://hlinksldjump"/>
            <a:extLst>
              <a:ext uri="{FF2B5EF4-FFF2-40B4-BE49-F238E27FC236}">
                <a16:creationId xmlns:a16="http://schemas.microsoft.com/office/drawing/2014/main" id="{7B86ABCC-E5A3-49D4-9E0D-35393BE22CF1}"/>
              </a:ext>
            </a:extLst>
          </p:cNvPr>
          <p:cNvSpPr/>
          <p:nvPr userDrawn="1"/>
        </p:nvSpPr>
        <p:spPr>
          <a:xfrm>
            <a:off x="3935074" y="1739932"/>
            <a:ext cx="463865" cy="428400"/>
          </a:xfrm>
          <a:prstGeom prst="rect">
            <a:avLst/>
          </a:prstGeom>
          <a:solidFill>
            <a:srgbClr val="6775B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0CE9F6BF-1ACD-4C17-9FE3-F200B476CB35}"/>
              </a:ext>
            </a:extLst>
          </p:cNvPr>
          <p:cNvGrpSpPr/>
          <p:nvPr userDrawn="1"/>
        </p:nvGrpSpPr>
        <p:grpSpPr>
          <a:xfrm>
            <a:off x="4741594" y="-287896"/>
            <a:ext cx="677108" cy="3791747"/>
            <a:chOff x="1658491" y="-741048"/>
            <a:chExt cx="677108" cy="3791747"/>
          </a:xfrm>
        </p:grpSpPr>
        <p:sp>
          <p:nvSpPr>
            <p:cNvPr id="87" name="矩形 86">
              <a:hlinkClick r:id="rId5" action="ppaction://hlinksldjump"/>
              <a:extLst>
                <a:ext uri="{FF2B5EF4-FFF2-40B4-BE49-F238E27FC236}">
                  <a16:creationId xmlns:a16="http://schemas.microsoft.com/office/drawing/2014/main" id="{F05AB86A-51DE-4106-943D-4941A66489DE}"/>
                </a:ext>
              </a:extLst>
            </p:cNvPr>
            <p:cNvSpPr/>
            <p:nvPr/>
          </p:nvSpPr>
          <p:spPr>
            <a:xfrm>
              <a:off x="1698951" y="133589"/>
              <a:ext cx="591095" cy="2884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88" name="直接连接符 12">
              <a:extLst>
                <a:ext uri="{FF2B5EF4-FFF2-40B4-BE49-F238E27FC236}">
                  <a16:creationId xmlns:a16="http://schemas.microsoft.com/office/drawing/2014/main" id="{E253872F-EA8E-49CA-AAE3-883B28EB8778}"/>
                </a:ext>
              </a:extLst>
            </p:cNvPr>
            <p:cNvCxnSpPr/>
            <p:nvPr/>
          </p:nvCxnSpPr>
          <p:spPr>
            <a:xfrm>
              <a:off x="1713351" y="-741048"/>
              <a:ext cx="0" cy="334837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6">
              <a:hlinkClick r:id="rId5" action="ppaction://hlinksldjump"/>
              <a:extLst>
                <a:ext uri="{FF2B5EF4-FFF2-40B4-BE49-F238E27FC236}">
                  <a16:creationId xmlns:a16="http://schemas.microsoft.com/office/drawing/2014/main" id="{021A192C-2702-4AAB-AB91-0540FCC1CCB0}"/>
                </a:ext>
              </a:extLst>
            </p:cNvPr>
            <p:cNvSpPr txBox="1"/>
            <p:nvPr/>
          </p:nvSpPr>
          <p:spPr>
            <a:xfrm>
              <a:off x="1658491" y="623088"/>
              <a:ext cx="677108" cy="2427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rtlCol="0" anchor="ctr">
              <a:spAutoFit/>
            </a:bodyPr>
            <a:lstStyle/>
            <a:p>
              <a:pPr algn="dist"/>
              <a:r>
                <a:rPr lang="zh-TW" altLang="en-US" sz="3200" spc="400" dirty="0">
                  <a:solidFill>
                    <a:srgbClr val="1E20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</a:t>
              </a:r>
              <a:r>
                <a:rPr lang="zh-TW" altLang="en-US" sz="3200" spc="400" dirty="0">
                  <a:solidFill>
                    <a:schemeClr val="bg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者介紹</a:t>
              </a:r>
              <a:endParaRPr lang="zh-CN" altLang="en-US" sz="3200" spc="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5" name="矩形 54">
            <a:hlinkClick r:id="rId3" action="ppaction://hlinksldjump"/>
            <a:extLst>
              <a:ext uri="{FF2B5EF4-FFF2-40B4-BE49-F238E27FC236}">
                <a16:creationId xmlns:a16="http://schemas.microsoft.com/office/drawing/2014/main" id="{A3DA3B19-86E2-4F54-AB3E-F018F4187C78}"/>
              </a:ext>
            </a:extLst>
          </p:cNvPr>
          <p:cNvSpPr/>
          <p:nvPr userDrawn="1"/>
        </p:nvSpPr>
        <p:spPr>
          <a:xfrm>
            <a:off x="4844405" y="646329"/>
            <a:ext cx="463865" cy="428400"/>
          </a:xfrm>
          <a:prstGeom prst="rect">
            <a:avLst/>
          </a:prstGeom>
          <a:solidFill>
            <a:srgbClr val="6775B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３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0" name="群組 89">
            <a:extLst>
              <a:ext uri="{FF2B5EF4-FFF2-40B4-BE49-F238E27FC236}">
                <a16:creationId xmlns:a16="http://schemas.microsoft.com/office/drawing/2014/main" id="{78EDC139-42ED-4DD2-A20F-5E92A663325B}"/>
              </a:ext>
            </a:extLst>
          </p:cNvPr>
          <p:cNvGrpSpPr/>
          <p:nvPr userDrawn="1"/>
        </p:nvGrpSpPr>
        <p:grpSpPr>
          <a:xfrm>
            <a:off x="5656948" y="1666143"/>
            <a:ext cx="677108" cy="3380740"/>
            <a:chOff x="2776036" y="1666143"/>
            <a:chExt cx="677108" cy="3380740"/>
          </a:xfrm>
        </p:grpSpPr>
        <p:sp>
          <p:nvSpPr>
            <p:cNvPr id="91" name="矩形 90">
              <a:hlinkClick r:id="rId6" action="ppaction://hlinksldjump"/>
              <a:extLst>
                <a:ext uri="{FF2B5EF4-FFF2-40B4-BE49-F238E27FC236}">
                  <a16:creationId xmlns:a16="http://schemas.microsoft.com/office/drawing/2014/main" id="{FB090BC4-D3CF-4E61-89A4-BE2083AA0801}"/>
                </a:ext>
              </a:extLst>
            </p:cNvPr>
            <p:cNvSpPr/>
            <p:nvPr/>
          </p:nvSpPr>
          <p:spPr>
            <a:xfrm>
              <a:off x="2816496" y="1666143"/>
              <a:ext cx="591095" cy="2883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93" name="直接连接符 12">
              <a:extLst>
                <a:ext uri="{FF2B5EF4-FFF2-40B4-BE49-F238E27FC236}">
                  <a16:creationId xmlns:a16="http://schemas.microsoft.com/office/drawing/2014/main" id="{FAD7103B-7AF8-4F0D-95E3-3D9B1777B616}"/>
                </a:ext>
              </a:extLst>
            </p:cNvPr>
            <p:cNvCxnSpPr/>
            <p:nvPr/>
          </p:nvCxnSpPr>
          <p:spPr>
            <a:xfrm>
              <a:off x="2830896" y="1698511"/>
              <a:ext cx="0" cy="334837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6">
              <a:hlinkClick r:id="rId6" action="ppaction://hlinksldjump"/>
              <a:extLst>
                <a:ext uri="{FF2B5EF4-FFF2-40B4-BE49-F238E27FC236}">
                  <a16:creationId xmlns:a16="http://schemas.microsoft.com/office/drawing/2014/main" id="{ADF98F6C-2084-49FB-9D4E-962221231C16}"/>
                </a:ext>
              </a:extLst>
            </p:cNvPr>
            <p:cNvSpPr txBox="1"/>
            <p:nvPr/>
          </p:nvSpPr>
          <p:spPr>
            <a:xfrm>
              <a:off x="2776036" y="2172686"/>
              <a:ext cx="677108" cy="2377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rtlCol="0" anchor="ctr">
              <a:spAutoFit/>
            </a:bodyPr>
            <a:lstStyle/>
            <a:p>
              <a:pPr algn="dist"/>
              <a:r>
                <a:rPr lang="zh-TW" altLang="en-US" sz="3200" spc="400" dirty="0">
                  <a:solidFill>
                    <a:srgbClr val="1E20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</a:t>
              </a:r>
              <a:r>
                <a:rPr lang="zh-TW" altLang="en-US" sz="3200" spc="400" dirty="0">
                  <a:solidFill>
                    <a:schemeClr val="bg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文探究</a:t>
              </a:r>
              <a:endParaRPr lang="zh-CN" altLang="en-US" sz="3200" spc="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6" name="矩形 55">
            <a:hlinkClick r:id="rId3" action="ppaction://hlinksldjump"/>
            <a:extLst>
              <a:ext uri="{FF2B5EF4-FFF2-40B4-BE49-F238E27FC236}">
                <a16:creationId xmlns:a16="http://schemas.microsoft.com/office/drawing/2014/main" id="{2C80304E-F38C-444F-A458-0FC44C73D8FC}"/>
              </a:ext>
            </a:extLst>
          </p:cNvPr>
          <p:cNvSpPr/>
          <p:nvPr userDrawn="1"/>
        </p:nvSpPr>
        <p:spPr>
          <a:xfrm>
            <a:off x="5764762" y="1739932"/>
            <a:ext cx="463865" cy="428400"/>
          </a:xfrm>
          <a:prstGeom prst="rect">
            <a:avLst/>
          </a:prstGeom>
          <a:solidFill>
            <a:srgbClr val="6775B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４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9" name="群組 98">
            <a:extLst>
              <a:ext uri="{FF2B5EF4-FFF2-40B4-BE49-F238E27FC236}">
                <a16:creationId xmlns:a16="http://schemas.microsoft.com/office/drawing/2014/main" id="{F6292F24-FFC5-4C9F-B284-B8407AE12352}"/>
              </a:ext>
            </a:extLst>
          </p:cNvPr>
          <p:cNvGrpSpPr/>
          <p:nvPr userDrawn="1"/>
        </p:nvGrpSpPr>
        <p:grpSpPr>
          <a:xfrm>
            <a:off x="6572302" y="-287896"/>
            <a:ext cx="677108" cy="4293839"/>
            <a:chOff x="1658491" y="-741048"/>
            <a:chExt cx="677108" cy="4293839"/>
          </a:xfrm>
        </p:grpSpPr>
        <p:sp>
          <p:nvSpPr>
            <p:cNvPr id="102" name="矩形 101">
              <a:hlinkClick r:id="rId7" action="ppaction://hlinksldjump"/>
              <a:extLst>
                <a:ext uri="{FF2B5EF4-FFF2-40B4-BE49-F238E27FC236}">
                  <a16:creationId xmlns:a16="http://schemas.microsoft.com/office/drawing/2014/main" id="{55533D5F-E0A4-4F76-B2C8-487570947943}"/>
                </a:ext>
              </a:extLst>
            </p:cNvPr>
            <p:cNvSpPr/>
            <p:nvPr/>
          </p:nvSpPr>
          <p:spPr>
            <a:xfrm>
              <a:off x="1698951" y="133588"/>
              <a:ext cx="591095" cy="3419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03" name="直接连接符 12">
              <a:extLst>
                <a:ext uri="{FF2B5EF4-FFF2-40B4-BE49-F238E27FC236}">
                  <a16:creationId xmlns:a16="http://schemas.microsoft.com/office/drawing/2014/main" id="{E58B4A4D-4AEB-4046-A378-689F7F9568CC}"/>
                </a:ext>
              </a:extLst>
            </p:cNvPr>
            <p:cNvCxnSpPr/>
            <p:nvPr/>
          </p:nvCxnSpPr>
          <p:spPr>
            <a:xfrm>
              <a:off x="1713351" y="-741048"/>
              <a:ext cx="0" cy="334837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6">
              <a:hlinkClick r:id="rId7" action="ppaction://hlinksldjump"/>
              <a:extLst>
                <a:ext uri="{FF2B5EF4-FFF2-40B4-BE49-F238E27FC236}">
                  <a16:creationId xmlns:a16="http://schemas.microsoft.com/office/drawing/2014/main" id="{F9C09F69-D75A-4381-A2A7-2154381E18EF}"/>
                </a:ext>
              </a:extLst>
            </p:cNvPr>
            <p:cNvSpPr txBox="1"/>
            <p:nvPr userDrawn="1"/>
          </p:nvSpPr>
          <p:spPr>
            <a:xfrm>
              <a:off x="1658491" y="623088"/>
              <a:ext cx="677108" cy="2883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rtlCol="0" anchor="ctr">
              <a:spAutoFit/>
            </a:bodyPr>
            <a:lstStyle/>
            <a:p>
              <a:pPr algn="dist"/>
              <a:r>
                <a:rPr lang="zh-TW" altLang="en-US" sz="3200" kern="1200" spc="400" dirty="0">
                  <a:solidFill>
                    <a:srgbClr val="1E20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問</a:t>
              </a:r>
              <a:r>
                <a:rPr lang="zh-TW" altLang="en-US" sz="3200" kern="1200" spc="400" dirty="0">
                  <a:solidFill>
                    <a:schemeClr val="bg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題與討論</a:t>
              </a:r>
              <a:endParaRPr lang="zh-CN" altLang="en-US" sz="3200" kern="1200" spc="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57" name="矩形 56">
            <a:hlinkClick r:id="rId3" action="ppaction://hlinksldjump"/>
            <a:extLst>
              <a:ext uri="{FF2B5EF4-FFF2-40B4-BE49-F238E27FC236}">
                <a16:creationId xmlns:a16="http://schemas.microsoft.com/office/drawing/2014/main" id="{3F6E206E-2E0D-4469-9675-26BF1D8C035E}"/>
              </a:ext>
            </a:extLst>
          </p:cNvPr>
          <p:cNvSpPr/>
          <p:nvPr userDrawn="1"/>
        </p:nvSpPr>
        <p:spPr>
          <a:xfrm>
            <a:off x="6674749" y="646329"/>
            <a:ext cx="463865" cy="428400"/>
          </a:xfrm>
          <a:prstGeom prst="rect">
            <a:avLst/>
          </a:prstGeom>
          <a:solidFill>
            <a:srgbClr val="6775B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５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5" name="群組 104">
            <a:extLst>
              <a:ext uri="{FF2B5EF4-FFF2-40B4-BE49-F238E27FC236}">
                <a16:creationId xmlns:a16="http://schemas.microsoft.com/office/drawing/2014/main" id="{C5A8A83B-8C65-40CE-A449-1D1C696F7831}"/>
              </a:ext>
            </a:extLst>
          </p:cNvPr>
          <p:cNvGrpSpPr/>
          <p:nvPr userDrawn="1"/>
        </p:nvGrpSpPr>
        <p:grpSpPr>
          <a:xfrm>
            <a:off x="7487658" y="1666143"/>
            <a:ext cx="677108" cy="3380740"/>
            <a:chOff x="2776036" y="1666143"/>
            <a:chExt cx="677108" cy="3380740"/>
          </a:xfrm>
        </p:grpSpPr>
        <p:sp>
          <p:nvSpPr>
            <p:cNvPr id="106" name="矩形 105">
              <a:hlinkClick r:id="rId8" action="ppaction://hlinksldjump"/>
              <a:extLst>
                <a:ext uri="{FF2B5EF4-FFF2-40B4-BE49-F238E27FC236}">
                  <a16:creationId xmlns:a16="http://schemas.microsoft.com/office/drawing/2014/main" id="{C30235E7-4230-4244-9216-511B243F6302}"/>
                </a:ext>
              </a:extLst>
            </p:cNvPr>
            <p:cNvSpPr/>
            <p:nvPr userDrawn="1"/>
          </p:nvSpPr>
          <p:spPr>
            <a:xfrm>
              <a:off x="2816496" y="1666143"/>
              <a:ext cx="591095" cy="2883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07" name="直接连接符 12">
              <a:extLst>
                <a:ext uri="{FF2B5EF4-FFF2-40B4-BE49-F238E27FC236}">
                  <a16:creationId xmlns:a16="http://schemas.microsoft.com/office/drawing/2014/main" id="{4236CBCE-BE6E-47BB-B898-845CF47094D9}"/>
                </a:ext>
              </a:extLst>
            </p:cNvPr>
            <p:cNvCxnSpPr/>
            <p:nvPr/>
          </p:nvCxnSpPr>
          <p:spPr>
            <a:xfrm>
              <a:off x="2830896" y="1698511"/>
              <a:ext cx="0" cy="334837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6">
              <a:hlinkClick r:id="rId8" action="ppaction://hlinksldjump"/>
              <a:extLst>
                <a:ext uri="{FF2B5EF4-FFF2-40B4-BE49-F238E27FC236}">
                  <a16:creationId xmlns:a16="http://schemas.microsoft.com/office/drawing/2014/main" id="{B656A3A5-D252-4298-A83F-4B62F697AACE}"/>
                </a:ext>
              </a:extLst>
            </p:cNvPr>
            <p:cNvSpPr txBox="1"/>
            <p:nvPr/>
          </p:nvSpPr>
          <p:spPr>
            <a:xfrm>
              <a:off x="2776036" y="2172686"/>
              <a:ext cx="677108" cy="2377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rtlCol="0" anchor="ctr">
              <a:spAutoFit/>
            </a:bodyPr>
            <a:lstStyle/>
            <a:p>
              <a:pPr algn="dist"/>
              <a:r>
                <a:rPr lang="zh-TW" altLang="en-US" sz="3200" spc="400" dirty="0">
                  <a:solidFill>
                    <a:srgbClr val="1E20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</a:t>
              </a:r>
              <a:r>
                <a:rPr lang="zh-TW" altLang="en-US" sz="3200" spc="400" dirty="0">
                  <a:solidFill>
                    <a:schemeClr val="bg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後補充</a:t>
              </a:r>
              <a:endParaRPr lang="zh-CN" altLang="en-US" sz="3200" spc="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9" name="矩形 58">
            <a:hlinkClick r:id="rId3" action="ppaction://hlinksldjump"/>
            <a:extLst>
              <a:ext uri="{FF2B5EF4-FFF2-40B4-BE49-F238E27FC236}">
                <a16:creationId xmlns:a16="http://schemas.microsoft.com/office/drawing/2014/main" id="{CF910478-B56D-4517-BD65-5601227511C7}"/>
              </a:ext>
            </a:extLst>
          </p:cNvPr>
          <p:cNvSpPr/>
          <p:nvPr userDrawn="1"/>
        </p:nvSpPr>
        <p:spPr>
          <a:xfrm>
            <a:off x="7595469" y="1739932"/>
            <a:ext cx="463865" cy="428400"/>
          </a:xfrm>
          <a:prstGeom prst="rect">
            <a:avLst/>
          </a:prstGeom>
          <a:solidFill>
            <a:srgbClr val="6775B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６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 descr="一張含有 男人, 選手, 球, 遊戲 的圖片&#10;&#10;自動產生的描述">
            <a:extLst>
              <a:ext uri="{FF2B5EF4-FFF2-40B4-BE49-F238E27FC236}">
                <a16:creationId xmlns:a16="http://schemas.microsoft.com/office/drawing/2014/main" id="{BCAF0565-6B50-4746-87F8-B52766A380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6254" y="2571750"/>
            <a:ext cx="2833891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7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課文探究隱藏片(文意修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D9F4E89-6E65-4955-A89F-3D97225243F1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A9B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7AF3383-D710-4172-90AE-1F133F8A4795}"/>
              </a:ext>
            </a:extLst>
          </p:cNvPr>
          <p:cNvSpPr/>
          <p:nvPr userDrawn="1"/>
        </p:nvSpPr>
        <p:spPr>
          <a:xfrm>
            <a:off x="170099" y="232797"/>
            <a:ext cx="8770150" cy="464400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1285DFB-1FEF-41A3-AE54-CC0C5E399F4A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E3D004B-6EB0-43E2-907D-50B184B29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9" t="-7955"/>
          <a:stretch/>
        </p:blipFill>
        <p:spPr>
          <a:xfrm>
            <a:off x="7937340" y="4193189"/>
            <a:ext cx="1206660" cy="959095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414A3209-BEE9-48AD-9576-F08BF38211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4" y="4959531"/>
            <a:ext cx="472516" cy="11340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DF087C2C-ABAE-4641-98AA-133470821DB6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rgbClr val="1E204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3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1651DD-C9D6-4B47-9852-B49035FF164F}"/>
              </a:ext>
            </a:extLst>
          </p:cNvPr>
          <p:cNvSpPr/>
          <p:nvPr userDrawn="1"/>
        </p:nvSpPr>
        <p:spPr>
          <a:xfrm>
            <a:off x="418563" y="320868"/>
            <a:ext cx="8365074" cy="451913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16DE54E-8427-454A-9AFC-3AFF5FF364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8"/>
          </a:xfrm>
          <a:prstGeom prst="rect">
            <a:avLst/>
          </a:prstGeom>
        </p:spPr>
      </p:pic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3827C8B-153C-43DA-BCF1-013562225C9B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6" name="圖片 5" descr="一張含有 玩具, 布偶, 蛋糕, 桌 的圖片&#10;&#10;自動產生的描述">
            <a:extLst>
              <a:ext uri="{FF2B5EF4-FFF2-40B4-BE49-F238E27FC236}">
                <a16:creationId xmlns:a16="http://schemas.microsoft.com/office/drawing/2014/main" id="{A55047E3-29D7-4433-9448-9BFF436354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839" y="3827417"/>
            <a:ext cx="3278783" cy="131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0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目錄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C5153018-1A48-4EBC-BCD4-E95BE81EADA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611E847-392B-493A-8BC3-DCB013F14E59}"/>
              </a:ext>
            </a:extLst>
          </p:cNvPr>
          <p:cNvSpPr/>
          <p:nvPr userDrawn="1"/>
        </p:nvSpPr>
        <p:spPr>
          <a:xfrm>
            <a:off x="418563" y="320868"/>
            <a:ext cx="8365074" cy="451913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9CDE3E4-204B-437A-8632-660CEC3A8D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8"/>
          </a:xfrm>
          <a:prstGeom prst="rect">
            <a:avLst/>
          </a:prstGeom>
        </p:spPr>
      </p:pic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76BBFFFB-AA3C-44C1-9303-E6B9A68F2E98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6" name="圖片 15" descr="一張含有 玩具, 布偶, 蛋糕, 桌 的圖片&#10;&#10;自動產生的描述">
            <a:extLst>
              <a:ext uri="{FF2B5EF4-FFF2-40B4-BE49-F238E27FC236}">
                <a16:creationId xmlns:a16="http://schemas.microsoft.com/office/drawing/2014/main" id="{C0503860-7154-4961-A5BC-D3B226BCD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0686" y="3855920"/>
            <a:ext cx="3034936" cy="10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小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A152F18-FE21-4C00-8725-0295B2A3A4A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9B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97808B1-D542-4044-AFDA-902CB8D69DD3}"/>
              </a:ext>
            </a:extLst>
          </p:cNvPr>
          <p:cNvSpPr/>
          <p:nvPr userDrawn="1"/>
        </p:nvSpPr>
        <p:spPr>
          <a:xfrm>
            <a:off x="148759" y="91439"/>
            <a:ext cx="8846820" cy="432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5B43C26-B43D-4FFB-94B6-A1710197D69B}"/>
              </a:ext>
            </a:extLst>
          </p:cNvPr>
          <p:cNvSpPr/>
          <p:nvPr userDrawn="1"/>
        </p:nvSpPr>
        <p:spPr>
          <a:xfrm>
            <a:off x="447741" y="4503420"/>
            <a:ext cx="8547838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8338A3C-F692-4F7D-922D-3D27C7AC076D}"/>
              </a:ext>
            </a:extLst>
          </p:cNvPr>
          <p:cNvSpPr/>
          <p:nvPr userDrawn="1"/>
        </p:nvSpPr>
        <p:spPr>
          <a:xfrm>
            <a:off x="793105" y="4853939"/>
            <a:ext cx="8202474" cy="123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6FE5FA3-EA51-4799-B006-C00C7804B943}"/>
              </a:ext>
            </a:extLst>
          </p:cNvPr>
          <p:cNvSpPr txBox="1"/>
          <p:nvPr userDrawn="1"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DCF703E-933E-4172-B648-782D8A47CB30}"/>
              </a:ext>
            </a:extLst>
          </p:cNvPr>
          <p:cNvSpPr txBox="1"/>
          <p:nvPr userDrawn="1"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1E7C0CF-0A6C-4837-9453-E054075C6C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pic>
        <p:nvPicPr>
          <p:cNvPr id="5" name="圖片 4" descr="一張含有 襯衫, 時鐘 的圖片&#10;&#10;自動產生的描述">
            <a:extLst>
              <a:ext uri="{FF2B5EF4-FFF2-40B4-BE49-F238E27FC236}">
                <a16:creationId xmlns:a16="http://schemas.microsoft.com/office/drawing/2014/main" id="{260D4370-4E0D-4225-8058-A9EDAB45BE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948" y="3777342"/>
            <a:ext cx="779163" cy="1366157"/>
          </a:xfrm>
          <a:prstGeom prst="rect">
            <a:avLst/>
          </a:prstGeom>
        </p:spPr>
      </p:pic>
      <p:pic>
        <p:nvPicPr>
          <p:cNvPr id="12" name="圖片 11" descr="一張含有 玩具, 布偶 的圖片&#10;&#10;自動產生的描述">
            <a:extLst>
              <a:ext uri="{FF2B5EF4-FFF2-40B4-BE49-F238E27FC236}">
                <a16:creationId xmlns:a16="http://schemas.microsoft.com/office/drawing/2014/main" id="{E0261A7B-0FC0-4EBA-A497-3275D5BBBBB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299" y="3777342"/>
            <a:ext cx="871065" cy="136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課前引導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A5EFEE4-D4BF-43EB-9396-BCF8D2FBE5CC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rgbClr val="1E204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課前引導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90CDBC5-E44C-49D0-8AC1-1FCAA058C4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70E2AA6-C969-42C8-87C4-C1ACEC446E56}"/>
              </a:ext>
            </a:extLst>
          </p:cNvPr>
          <p:cNvSpPr txBox="1"/>
          <p:nvPr userDrawn="1"/>
        </p:nvSpPr>
        <p:spPr>
          <a:xfrm>
            <a:off x="-1047" y="408280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28596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題解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A22B828-0899-4956-A30A-63DDD3685D91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A63F708-F944-42EC-AD9C-53822B1C9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0632" y="4499427"/>
            <a:ext cx="604861" cy="65285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219F2D4-0189-41AA-AAB5-63B1BD25A34B}"/>
              </a:ext>
            </a:extLst>
          </p:cNvPr>
          <p:cNvSpPr txBox="1"/>
          <p:nvPr userDrawn="1"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rgbClr val="1E204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14376AE9-4736-4A9C-AE30-876FD7BA94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CC2DA97C-E01C-4790-8518-848746BA829E}"/>
              </a:ext>
            </a:extLst>
          </p:cNvPr>
          <p:cNvSpPr txBox="1"/>
          <p:nvPr userDrawn="1"/>
        </p:nvSpPr>
        <p:spPr>
          <a:xfrm>
            <a:off x="-1047" y="408280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30603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題解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CEFC9030-24F0-40BB-BF51-5CC710C9431A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5219F2D4-0189-41AA-AAB5-63B1BD25A34B}"/>
              </a:ext>
            </a:extLst>
          </p:cNvPr>
          <p:cNvSpPr txBox="1"/>
          <p:nvPr userDrawn="1"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rgbClr val="1E204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1C37C86-0026-4C2F-9A66-7A5563E830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6E8222A-90A0-46B7-A75B-9D3EA9E46767}"/>
              </a:ext>
            </a:extLst>
          </p:cNvPr>
          <p:cNvSpPr txBox="1"/>
          <p:nvPr userDrawn="1"/>
        </p:nvSpPr>
        <p:spPr>
          <a:xfrm>
            <a:off x="-1047" y="408280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5F93874-A977-44C0-BE64-91621CABD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0632" y="4499427"/>
            <a:ext cx="604861" cy="6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0377C3C7-A034-44AB-8359-2B38DC4F8B74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A9B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6CB5F29-AB8F-4B5C-B439-66CBB8866499}"/>
              </a:ext>
            </a:extLst>
          </p:cNvPr>
          <p:cNvSpPr/>
          <p:nvPr userDrawn="1"/>
        </p:nvSpPr>
        <p:spPr>
          <a:xfrm>
            <a:off x="170099" y="232797"/>
            <a:ext cx="8770150" cy="464400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7F28177-7ECE-4936-99FB-BE3ADA2CAD2E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0BA4A3C-DE19-4AAE-A0D6-A3A848EF5CCF}"/>
              </a:ext>
            </a:extLst>
          </p:cNvPr>
          <p:cNvSpPr txBox="1"/>
          <p:nvPr userDrawn="1"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rgbClr val="1E204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BE704AB-B644-47E8-81AE-2B3138C6E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18A7CEE-3D54-4800-A63C-6D33F75FB37C}"/>
              </a:ext>
            </a:extLst>
          </p:cNvPr>
          <p:cNvSpPr txBox="1"/>
          <p:nvPr userDrawn="1"/>
        </p:nvSpPr>
        <p:spPr>
          <a:xfrm>
            <a:off x="-1047" y="408280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462B480-4134-4166-AF28-27F934465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9" t="-7955"/>
          <a:stretch/>
        </p:blipFill>
        <p:spPr>
          <a:xfrm>
            <a:off x="7937340" y="4193189"/>
            <a:ext cx="1206660" cy="95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A1877-760A-4ECF-BBC8-FA126BCFA630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7764-FDE0-4F3D-B366-5E93EE4D6C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14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90" r:id="rId4"/>
    <p:sldLayoutId id="2147483693" r:id="rId5"/>
    <p:sldLayoutId id="2147483678" r:id="rId6"/>
    <p:sldLayoutId id="2147483679" r:id="rId7"/>
    <p:sldLayoutId id="2147483685" r:id="rId8"/>
    <p:sldLayoutId id="2147483686" r:id="rId9"/>
    <p:sldLayoutId id="2147483687" r:id="rId10"/>
    <p:sldLayoutId id="2147483683" r:id="rId11"/>
    <p:sldLayoutId id="2147483680" r:id="rId12"/>
    <p:sldLayoutId id="2147483688" r:id="rId13"/>
    <p:sldLayoutId id="2147483689" r:id="rId14"/>
    <p:sldLayoutId id="2147483675" r:id="rId15"/>
    <p:sldLayoutId id="2147483676" r:id="rId16"/>
    <p:sldLayoutId id="2147483691" r:id="rId17"/>
    <p:sldLayoutId id="2147483677" r:id="rId18"/>
    <p:sldLayoutId id="2147483684" r:id="rId19"/>
    <p:sldLayoutId id="2147483692" r:id="rId2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0.xml"/><Relationship Id="rId5" Type="http://schemas.openxmlformats.org/officeDocument/2006/relationships/slide" Target="slide2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0.xml"/><Relationship Id="rId5" Type="http://schemas.openxmlformats.org/officeDocument/2006/relationships/slide" Target="slide2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3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10" Type="http://schemas.openxmlformats.org/officeDocument/2006/relationships/image" Target="../media/image36.png"/><Relationship Id="rId4" Type="http://schemas.openxmlformats.org/officeDocument/2006/relationships/slide" Target="slide20.xml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5" Type="http://schemas.openxmlformats.org/officeDocument/2006/relationships/slide" Target="slide19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56.xml"/><Relationship Id="rId5" Type="http://schemas.openxmlformats.org/officeDocument/2006/relationships/slide" Target="slide46.xml"/><Relationship Id="rId4" Type="http://schemas.openxmlformats.org/officeDocument/2006/relationships/slide" Target="slide4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28.xml"/><Relationship Id="rId7" Type="http://schemas.openxmlformats.org/officeDocument/2006/relationships/image" Target="../media/image40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slide" Target="slide23.xml"/><Relationship Id="rId4" Type="http://schemas.openxmlformats.org/officeDocument/2006/relationships/slide" Target="slide29.xml"/><Relationship Id="rId9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" Target="slide23.xml"/><Relationship Id="rId7" Type="http://schemas.openxmlformats.org/officeDocument/2006/relationships/slide" Target="slide51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30.xml"/><Relationship Id="rId7" Type="http://schemas.openxmlformats.org/officeDocument/2006/relationships/image" Target="../media/image39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slide" Target="slide4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" Target="slide31.xml"/><Relationship Id="rId7" Type="http://schemas.openxmlformats.org/officeDocument/2006/relationships/slide" Target="slide5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image" Target="../media/image39.png"/><Relationship Id="rId9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slide" Target="slide51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35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slide" Target="slide4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image" Target="../media/image39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slide" Target="slide4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36.xml"/><Relationship Id="rId7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7.xml"/><Relationship Id="rId7" Type="http://schemas.openxmlformats.org/officeDocument/2006/relationships/slide" Target="slide51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7" Type="http://schemas.openxmlformats.org/officeDocument/2006/relationships/slide" Target="slide51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7" Type="http://schemas.openxmlformats.org/officeDocument/2006/relationships/slide" Target="slide51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7" Type="http://schemas.openxmlformats.org/officeDocument/2006/relationships/image" Target="../media/image40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slide" Target="slide4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43.xml"/><Relationship Id="rId7" Type="http://schemas.openxmlformats.org/officeDocument/2006/relationships/slide" Target="slide51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" Target="slide44.xml"/><Relationship Id="rId7" Type="http://schemas.openxmlformats.org/officeDocument/2006/relationships/slide" Target="slide51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slide" Target="slide4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slide" Target="slide51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47.xml"/><Relationship Id="rId5" Type="http://schemas.openxmlformats.org/officeDocument/2006/relationships/slide" Target="slide56.xml"/><Relationship Id="rId4" Type="http://schemas.openxmlformats.org/officeDocument/2006/relationships/slide" Target="slide5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5" Type="http://schemas.openxmlformats.org/officeDocument/2006/relationships/slide" Target="slide46.xml"/><Relationship Id="rId4" Type="http://schemas.openxmlformats.org/officeDocument/2006/relationships/slide" Target="slid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46.xml"/><Relationship Id="rId5" Type="http://schemas.openxmlformats.org/officeDocument/2006/relationships/slide" Target="slide41.xml"/><Relationship Id="rId4" Type="http://schemas.openxmlformats.org/officeDocument/2006/relationships/slide" Target="slide3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30.xml"/><Relationship Id="rId5" Type="http://schemas.openxmlformats.org/officeDocument/2006/relationships/slide" Target="slide55.xml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5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55.xml"/><Relationship Id="rId5" Type="http://schemas.openxmlformats.org/officeDocument/2006/relationships/slide" Target="slide52.xml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5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55.xml"/><Relationship Id="rId5" Type="http://schemas.openxmlformats.org/officeDocument/2006/relationships/slide" Target="slide52.xml"/><Relationship Id="rId4" Type="http://schemas.openxmlformats.org/officeDocument/2006/relationships/slide" Target="slide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7" Type="http://schemas.openxmlformats.org/officeDocument/2006/relationships/slide" Target="slide3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53.xml"/><Relationship Id="rId5" Type="http://schemas.openxmlformats.org/officeDocument/2006/relationships/slide" Target="slide55.xml"/><Relationship Id="rId4" Type="http://schemas.openxmlformats.org/officeDocument/2006/relationships/slide" Target="slide5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30.xml"/><Relationship Id="rId5" Type="http://schemas.openxmlformats.org/officeDocument/2006/relationships/slide" Target="slide55.xml"/><Relationship Id="rId4" Type="http://schemas.openxmlformats.org/officeDocument/2006/relationships/slide" Target="slide5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7" Type="http://schemas.openxmlformats.org/officeDocument/2006/relationships/slide" Target="slide60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59.xml"/><Relationship Id="rId5" Type="http://schemas.openxmlformats.org/officeDocument/2006/relationships/slide" Target="slide58.xml"/><Relationship Id="rId4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15.xml"/><Relationship Id="rId5" Type="http://schemas.openxmlformats.org/officeDocument/2006/relationships/slide" Target="slide60.xml"/><Relationship Id="rId4" Type="http://schemas.openxmlformats.org/officeDocument/2006/relationships/slide" Target="slide5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5" Type="http://schemas.openxmlformats.org/officeDocument/2006/relationships/slide" Target="slide62.xml"/><Relationship Id="rId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5" Type="http://schemas.openxmlformats.org/officeDocument/2006/relationships/slide" Target="slide56.xml"/><Relationship Id="rId4" Type="http://schemas.openxmlformats.org/officeDocument/2006/relationships/slide" Target="slide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5" Type="http://schemas.openxmlformats.org/officeDocument/2006/relationships/slide" Target="slide62.xml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5" Type="http://schemas.openxmlformats.org/officeDocument/2006/relationships/slide" Target="slide56.xml"/><Relationship Id="rId4" Type="http://schemas.openxmlformats.org/officeDocument/2006/relationships/slide" Target="slide6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7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6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72.xml"/><Relationship Id="rId5" Type="http://schemas.openxmlformats.org/officeDocument/2006/relationships/slide" Target="slide69.xml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7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69.xml"/><Relationship Id="rId5" Type="http://schemas.openxmlformats.org/officeDocument/2006/relationships/slide" Target="slide65.xml"/><Relationship Id="rId4" Type="http://schemas.openxmlformats.org/officeDocument/2006/relationships/slide" Target="slide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7" Type="http://schemas.openxmlformats.org/officeDocument/2006/relationships/slide" Target="slide7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69.xml"/><Relationship Id="rId5" Type="http://schemas.openxmlformats.org/officeDocument/2006/relationships/slide" Target="slide65.xml"/><Relationship Id="rId4" Type="http://schemas.openxmlformats.org/officeDocument/2006/relationships/slide" Target="slide6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72.xml"/><Relationship Id="rId5" Type="http://schemas.openxmlformats.org/officeDocument/2006/relationships/slide" Target="slide69.xml"/><Relationship Id="rId4" Type="http://schemas.openxmlformats.org/officeDocument/2006/relationships/slide" Target="slide6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72.xml"/><Relationship Id="rId5" Type="http://schemas.openxmlformats.org/officeDocument/2006/relationships/slide" Target="slide69.xml"/><Relationship Id="rId4" Type="http://schemas.openxmlformats.org/officeDocument/2006/relationships/slide" Target="slide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71.xml"/><Relationship Id="rId5" Type="http://schemas.openxmlformats.org/officeDocument/2006/relationships/slide" Target="slide72.xml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72.xml"/><Relationship Id="rId5" Type="http://schemas.openxmlformats.org/officeDocument/2006/relationships/slide" Target="slide69.xml"/><Relationship Id="rId4" Type="http://schemas.openxmlformats.org/officeDocument/2006/relationships/slide" Target="slid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72.xml"/><Relationship Id="rId5" Type="http://schemas.openxmlformats.org/officeDocument/2006/relationships/slide" Target="slide69.xml"/><Relationship Id="rId4" Type="http://schemas.openxmlformats.org/officeDocument/2006/relationships/slide" Target="slide6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69.xml"/><Relationship Id="rId4" Type="http://schemas.openxmlformats.org/officeDocument/2006/relationships/slide" Target="slide6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4.xml"/><Relationship Id="rId4" Type="http://schemas.openxmlformats.org/officeDocument/2006/relationships/slide" Target="slide7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ltn.tw/zmXu4MI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6.png"/><Relationship Id="rId5" Type="http://schemas.openxmlformats.org/officeDocument/2006/relationships/slide" Target="slide76.xml"/><Relationship Id="rId4" Type="http://schemas.openxmlformats.org/officeDocument/2006/relationships/image" Target="../media/image4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hyperlink" Target="https://ltn.tw/VNFXHLX" TargetMode="External"/><Relationship Id="rId1" Type="http://schemas.openxmlformats.org/officeDocument/2006/relationships/slideLayout" Target="../slideLayouts/slideLayout19.xml"/><Relationship Id="rId6" Type="http://schemas.openxmlformats.org/officeDocument/2006/relationships/slide" Target="slide75.xml"/><Relationship Id="rId5" Type="http://schemas.openxmlformats.org/officeDocument/2006/relationships/slide" Target="slide77.xml"/><Relationship Id="rId4" Type="http://schemas.openxmlformats.org/officeDocument/2006/relationships/image" Target="../media/image4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hyperlink" Target="https://ltn.tw/CpASqaP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png"/><Relationship Id="rId5" Type="http://schemas.openxmlformats.org/officeDocument/2006/relationships/slide" Target="slide76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727AE001-CBD0-45A1-8156-1291FB3FB724}"/>
              </a:ext>
            </a:extLst>
          </p:cNvPr>
          <p:cNvGrpSpPr/>
          <p:nvPr/>
        </p:nvGrpSpPr>
        <p:grpSpPr>
          <a:xfrm>
            <a:off x="3066196" y="721058"/>
            <a:ext cx="3011607" cy="646331"/>
            <a:chOff x="1462816" y="1834299"/>
            <a:chExt cx="3011607" cy="646331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EAE754D-69BF-4CDC-9318-14737BE386DF}"/>
                </a:ext>
              </a:extLst>
            </p:cNvPr>
            <p:cNvSpPr/>
            <p:nvPr/>
          </p:nvSpPr>
          <p:spPr>
            <a:xfrm>
              <a:off x="1462816" y="1865076"/>
              <a:ext cx="565795" cy="584776"/>
            </a:xfrm>
            <a:prstGeom prst="rect">
              <a:avLst/>
            </a:prstGeom>
            <a:solidFill>
              <a:srgbClr val="6775B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F45E7798-DC65-4EC9-A6C9-8225B9A97F63}"/>
                </a:ext>
              </a:extLst>
            </p:cNvPr>
            <p:cNvSpPr txBox="1"/>
            <p:nvPr/>
          </p:nvSpPr>
          <p:spPr>
            <a:xfrm>
              <a:off x="2143125" y="1834299"/>
              <a:ext cx="2331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solidFill>
                    <a:srgbClr val="1E20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作者介紹</a:t>
              </a:r>
            </a:p>
          </p:txBody>
        </p:sp>
      </p:grpSp>
      <p:sp>
        <p:nvSpPr>
          <p:cNvPr id="6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73727A7D-D156-44C5-A73A-6FC7B4AB8B59}"/>
              </a:ext>
            </a:extLst>
          </p:cNvPr>
          <p:cNvSpPr txBox="1"/>
          <p:nvPr/>
        </p:nvSpPr>
        <p:spPr>
          <a:xfrm>
            <a:off x="1449790" y="1610409"/>
            <a:ext cx="241935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89B542B-700E-4ECD-9C97-3AC21A5FD9B9}"/>
              </a:ext>
            </a:extLst>
          </p:cNvPr>
          <p:cNvSpPr/>
          <p:nvPr/>
        </p:nvSpPr>
        <p:spPr>
          <a:xfrm>
            <a:off x="832512" y="1689968"/>
            <a:ext cx="463865" cy="428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BE27498-D267-4233-988D-787AB5359DC1}"/>
              </a:ext>
            </a:extLst>
          </p:cNvPr>
          <p:cNvSpPr/>
          <p:nvPr/>
        </p:nvSpPr>
        <p:spPr>
          <a:xfrm>
            <a:off x="832512" y="1761363"/>
            <a:ext cx="463865" cy="28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92B7274-9257-469B-9A74-ECD370BE7AD0}"/>
              </a:ext>
            </a:extLst>
          </p:cNvPr>
          <p:cNvSpPr txBox="1"/>
          <p:nvPr/>
        </p:nvSpPr>
        <p:spPr>
          <a:xfrm>
            <a:off x="1449789" y="2387300"/>
            <a:ext cx="361989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重要生平事蹟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02108FB-A90B-4CA4-B4BC-DA07FAE26228}"/>
              </a:ext>
            </a:extLst>
          </p:cNvPr>
          <p:cNvSpPr/>
          <p:nvPr/>
        </p:nvSpPr>
        <p:spPr>
          <a:xfrm>
            <a:off x="832512" y="2466859"/>
            <a:ext cx="463865" cy="428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2507FB9-FEE7-4627-A7D2-BC66AA4786D2}"/>
              </a:ext>
            </a:extLst>
          </p:cNvPr>
          <p:cNvSpPr/>
          <p:nvPr/>
        </p:nvSpPr>
        <p:spPr>
          <a:xfrm>
            <a:off x="832512" y="2538254"/>
            <a:ext cx="463865" cy="28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56269D54-BC5E-4395-A438-BFF1D3CA54D1}"/>
              </a:ext>
            </a:extLst>
          </p:cNvPr>
          <p:cNvSpPr txBox="1"/>
          <p:nvPr/>
        </p:nvSpPr>
        <p:spPr>
          <a:xfrm>
            <a:off x="1449789" y="3164191"/>
            <a:ext cx="361989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評價與地位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693D31C-9C09-430D-96BA-AE1D98F35D05}"/>
              </a:ext>
            </a:extLst>
          </p:cNvPr>
          <p:cNvSpPr/>
          <p:nvPr/>
        </p:nvSpPr>
        <p:spPr>
          <a:xfrm>
            <a:off x="832512" y="3243750"/>
            <a:ext cx="463865" cy="428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D12472-3AB6-42BD-99CD-964F990FB2EB}"/>
              </a:ext>
            </a:extLst>
          </p:cNvPr>
          <p:cNvSpPr/>
          <p:nvPr/>
        </p:nvSpPr>
        <p:spPr>
          <a:xfrm>
            <a:off x="832512" y="3315145"/>
            <a:ext cx="463865" cy="28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C4779685-C4D5-4D0E-B682-CFB6F27838A0}"/>
              </a:ext>
            </a:extLst>
          </p:cNvPr>
          <p:cNvSpPr txBox="1"/>
          <p:nvPr/>
        </p:nvSpPr>
        <p:spPr>
          <a:xfrm>
            <a:off x="1449789" y="3941082"/>
            <a:ext cx="441874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您所不知道的羅智成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2B2616D-F320-4199-B54B-B3E3CC36A7EC}"/>
              </a:ext>
            </a:extLst>
          </p:cNvPr>
          <p:cNvSpPr/>
          <p:nvPr/>
        </p:nvSpPr>
        <p:spPr>
          <a:xfrm>
            <a:off x="832512" y="4020641"/>
            <a:ext cx="463865" cy="428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9C156D5-EB50-4A7F-AD91-F607D823F8EA}"/>
              </a:ext>
            </a:extLst>
          </p:cNvPr>
          <p:cNvSpPr/>
          <p:nvPr/>
        </p:nvSpPr>
        <p:spPr>
          <a:xfrm>
            <a:off x="832512" y="4092036"/>
            <a:ext cx="463865" cy="28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68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8" y="391708"/>
            <a:ext cx="299021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A61B24D-CF46-423E-BCA9-35D3B07CA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94309"/>
              </p:ext>
            </p:extLst>
          </p:nvPr>
        </p:nvGraphicFramePr>
        <p:xfrm>
          <a:off x="429986" y="1132858"/>
          <a:ext cx="8562184" cy="3762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960">
                  <a:extLst>
                    <a:ext uri="{9D8B030D-6E8A-4147-A177-3AD203B41FA5}">
                      <a16:colId xmlns:a16="http://schemas.microsoft.com/office/drawing/2014/main" val="2309151277"/>
                    </a:ext>
                  </a:extLst>
                </a:gridCol>
                <a:gridCol w="7271224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7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</a:t>
                      </a:r>
                      <a:r>
                        <a:rPr lang="en-US" altLang="zh-TW" sz="27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altLang="en-US" sz="27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700" b="0" kern="1200" dirty="0"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羅智成</a:t>
                      </a:r>
                      <a:endParaRPr lang="zh-TW" altLang="en-US" sz="2700" b="0" kern="1200" dirty="0"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27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籍</a:t>
                      </a:r>
                      <a:r>
                        <a:rPr lang="zh-TW" altLang="en-US" sz="27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</a:t>
                      </a:r>
                      <a:r>
                        <a:rPr lang="zh-CN" altLang="en-US" sz="27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貫</a:t>
                      </a:r>
                      <a:r>
                        <a:rPr lang="zh-TW" altLang="en-US" sz="27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2700" b="0" kern="1200" dirty="0"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湖南</a:t>
                      </a:r>
                      <a:r>
                        <a:rPr lang="zh-TW" altLang="en-US" sz="2700" b="0" kern="1200" dirty="0"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安鄉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62042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7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</a:t>
                      </a:r>
                      <a:r>
                        <a:rPr lang="en-US" altLang="zh-TW" sz="27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</a:t>
                      </a:r>
                      <a:r>
                        <a:rPr lang="zh-TW" altLang="en-US" sz="27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歷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kern="1200" dirty="0"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臺灣大學哲學系畢，美國威斯康辛大學東亞所碩士。曾任報社副總編輯、網路媒體總監，兼任多所大學教職，現專事寫作。</a:t>
                      </a:r>
                      <a:endParaRPr lang="zh-TW" altLang="zh-TW" sz="2700" kern="1200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7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著</a:t>
                      </a:r>
                      <a:r>
                        <a:rPr lang="en-US" altLang="zh-TW" sz="27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</a:t>
                      </a:r>
                      <a:r>
                        <a:rPr lang="zh-TW" altLang="en-US" sz="27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作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en-US" sz="2700" b="0" kern="1200" dirty="0"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評論集</a:t>
                      </a:r>
                      <a:r>
                        <a:rPr lang="en-US" altLang="zh-TW" sz="2700" b="0" kern="1200" dirty="0"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《</a:t>
                      </a:r>
                      <a:r>
                        <a:rPr lang="zh-TW" altLang="en-US" sz="2700" b="0" kern="1200" dirty="0"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知識也是一種美感經驗</a:t>
                      </a:r>
                      <a:r>
                        <a:rPr lang="en-US" altLang="zh-TW" sz="27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》</a:t>
                      </a:r>
                      <a:r>
                        <a:rPr lang="zh-TW" altLang="en-US" sz="27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；</a:t>
                      </a:r>
                      <a:endParaRPr lang="en-US" altLang="zh-TW" sz="2700" b="0" kern="1200" dirty="0"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+mn-cs"/>
                      </a:endParaRPr>
                    </a:p>
                    <a:p>
                      <a:pPr lvl="0" algn="l"/>
                      <a:r>
                        <a:rPr lang="zh-TW" altLang="en-US" sz="2700" b="0" kern="1200" dirty="0"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詩集</a:t>
                      </a:r>
                      <a:r>
                        <a:rPr lang="en-US" altLang="zh-TW" sz="2700" b="0" kern="1200" dirty="0"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《</a:t>
                      </a:r>
                      <a:r>
                        <a:rPr lang="zh-TW" altLang="en-US" sz="2700" b="0" kern="1200" dirty="0"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光之書</a:t>
                      </a:r>
                      <a:r>
                        <a:rPr lang="en-US" altLang="zh-TW" sz="2700" b="0" kern="1200" dirty="0"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》</a:t>
                      </a:r>
                      <a:r>
                        <a:rPr lang="zh-TW" altLang="en-US" sz="2700" b="0" kern="1200" dirty="0"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、</a:t>
                      </a:r>
                      <a:r>
                        <a:rPr lang="en-US" altLang="zh-TW" sz="2700" b="0" kern="1200" dirty="0"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《</a:t>
                      </a:r>
                      <a:r>
                        <a:rPr lang="zh-TW" altLang="en-US" sz="2700" b="0" kern="1200" dirty="0"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問津：時間的支流</a:t>
                      </a:r>
                      <a:r>
                        <a:rPr lang="en-US" altLang="zh-TW" sz="27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》</a:t>
                      </a:r>
                      <a:r>
                        <a:rPr lang="zh-TW" altLang="en-US" sz="27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。</a:t>
                      </a:r>
                      <a:endParaRPr lang="en-US" altLang="zh-TW" sz="2700" b="0" kern="1200" dirty="0"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圖片 13">
            <a:extLst>
              <a:ext uri="{FF2B5EF4-FFF2-40B4-BE49-F238E27FC236}">
                <a16:creationId xmlns:a16="http://schemas.microsoft.com/office/drawing/2014/main" id="{39DA79FE-F85C-4102-966A-8D176CB9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1338" y="4499427"/>
            <a:ext cx="604861" cy="652857"/>
          </a:xfrm>
          <a:prstGeom prst="rect">
            <a:avLst/>
          </a:prstGeom>
        </p:spPr>
      </p:pic>
      <p:sp>
        <p:nvSpPr>
          <p:cNvPr id="19" name="橢圓 18">
            <a:extLst>
              <a:ext uri="{FF2B5EF4-FFF2-40B4-BE49-F238E27FC236}">
                <a16:creationId xmlns:a16="http://schemas.microsoft.com/office/drawing/2014/main" id="{3095FF73-1D91-4998-B222-A41CD8465B25}"/>
              </a:ext>
            </a:extLst>
          </p:cNvPr>
          <p:cNvSpPr/>
          <p:nvPr/>
        </p:nvSpPr>
        <p:spPr>
          <a:xfrm>
            <a:off x="7384263" y="1474766"/>
            <a:ext cx="652856" cy="652856"/>
          </a:xfrm>
          <a:prstGeom prst="ellipse">
            <a:avLst/>
          </a:prstGeom>
          <a:solidFill>
            <a:srgbClr val="F0B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 descr="一張含有 個人, 男人, 室內, 服飾 的圖片&#10;&#10;自動產生的描述">
            <a:extLst>
              <a:ext uri="{FF2B5EF4-FFF2-40B4-BE49-F238E27FC236}">
                <a16:creationId xmlns:a16="http://schemas.microsoft.com/office/drawing/2014/main" id="{8EE57874-588F-4C19-81F7-54C6EBEF9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9" r="208" b="6394"/>
          <a:stretch>
            <a:fillRect/>
          </a:stretch>
        </p:blipFill>
        <p:spPr>
          <a:xfrm>
            <a:off x="6034258" y="103166"/>
            <a:ext cx="1681532" cy="2095213"/>
          </a:xfrm>
          <a:custGeom>
            <a:avLst/>
            <a:gdLst>
              <a:gd name="connsiteX0" fmla="*/ 0 w 1932015"/>
              <a:gd name="connsiteY0" fmla="*/ 0 h 2407318"/>
              <a:gd name="connsiteX1" fmla="*/ 1932015 w 1932015"/>
              <a:gd name="connsiteY1" fmla="*/ 0 h 2407318"/>
              <a:gd name="connsiteX2" fmla="*/ 1932015 w 1932015"/>
              <a:gd name="connsiteY2" fmla="*/ 1955459 h 2407318"/>
              <a:gd name="connsiteX3" fmla="*/ 0 w 1932015"/>
              <a:gd name="connsiteY3" fmla="*/ 2277192 h 2407318"/>
              <a:gd name="connsiteX4" fmla="*/ 0 w 1932015"/>
              <a:gd name="connsiteY4" fmla="*/ 0 h 240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015" h="2407318">
                <a:moveTo>
                  <a:pt x="0" y="0"/>
                </a:moveTo>
                <a:lnTo>
                  <a:pt x="1932015" y="0"/>
                </a:lnTo>
                <a:lnTo>
                  <a:pt x="1932015" y="1955459"/>
                </a:lnTo>
                <a:cubicBezTo>
                  <a:pt x="966008" y="1955459"/>
                  <a:pt x="966008" y="2700525"/>
                  <a:pt x="0" y="2277192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橢圓 20">
            <a:extLst>
              <a:ext uri="{FF2B5EF4-FFF2-40B4-BE49-F238E27FC236}">
                <a16:creationId xmlns:a16="http://schemas.microsoft.com/office/drawing/2014/main" id="{991B4E4E-D8AD-443F-BD44-4180DD3C6690}"/>
              </a:ext>
            </a:extLst>
          </p:cNvPr>
          <p:cNvSpPr/>
          <p:nvPr/>
        </p:nvSpPr>
        <p:spPr>
          <a:xfrm>
            <a:off x="5802088" y="208525"/>
            <a:ext cx="366366" cy="3663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706E9AF5-8DBD-47C5-890A-A504A05A3B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箭號: 向右 6">
            <a:extLst>
              <a:ext uri="{FF2B5EF4-FFF2-40B4-BE49-F238E27FC236}">
                <a16:creationId xmlns:a16="http://schemas.microsoft.com/office/drawing/2014/main" id="{1AF2F0FB-713F-4C1C-BA45-64FE91C570D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2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DF605B5A-5228-4FBB-B659-A12225972E42}"/>
              </a:ext>
            </a:extLst>
          </p:cNvPr>
          <p:cNvSpPr txBox="1"/>
          <p:nvPr/>
        </p:nvSpPr>
        <p:spPr>
          <a:xfrm>
            <a:off x="1960324" y="1550099"/>
            <a:ext cx="4505790" cy="52322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8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早慧詩人，成立詩社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7E8EB91-0006-4C25-9E76-69E726AFF9B2}"/>
              </a:ext>
            </a:extLst>
          </p:cNvPr>
          <p:cNvSpPr/>
          <p:nvPr/>
        </p:nvSpPr>
        <p:spPr>
          <a:xfrm>
            <a:off x="1343046" y="1598881"/>
            <a:ext cx="463865" cy="428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D912E2F-734C-4905-BF2E-6200B8A9C492}"/>
              </a:ext>
            </a:extLst>
          </p:cNvPr>
          <p:cNvSpPr/>
          <p:nvPr/>
        </p:nvSpPr>
        <p:spPr>
          <a:xfrm>
            <a:off x="1343046" y="1670276"/>
            <a:ext cx="463865" cy="28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58047EF5-6270-4B9C-8588-0543CDC82971}"/>
              </a:ext>
            </a:extLst>
          </p:cNvPr>
          <p:cNvSpPr txBox="1"/>
          <p:nvPr/>
        </p:nvSpPr>
        <p:spPr>
          <a:xfrm>
            <a:off x="1960324" y="2288512"/>
            <a:ext cx="4505790" cy="52322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8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</a:t>
            </a:r>
            <a:r>
              <a:rPr lang="zh-TW" altLang="en-US" sz="2800" spc="400" dirty="0" smtClean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之祕教</a:t>
            </a:r>
            <a:r>
              <a:rPr lang="zh-TW" altLang="en-US" sz="28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，教皇之名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8371633-2DB8-4B35-AC80-1AF7BEC8917F}"/>
              </a:ext>
            </a:extLst>
          </p:cNvPr>
          <p:cNvSpPr/>
          <p:nvPr/>
        </p:nvSpPr>
        <p:spPr>
          <a:xfrm>
            <a:off x="1343047" y="2337294"/>
            <a:ext cx="463865" cy="428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B66CC89-AD1E-4EBA-B22E-F2BFAE87D541}"/>
              </a:ext>
            </a:extLst>
          </p:cNvPr>
          <p:cNvSpPr/>
          <p:nvPr/>
        </p:nvSpPr>
        <p:spPr>
          <a:xfrm>
            <a:off x="1343047" y="2408689"/>
            <a:ext cx="463865" cy="28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D90DB48B-32A9-4278-8554-E42808B4EB40}"/>
              </a:ext>
            </a:extLst>
          </p:cNvPr>
          <p:cNvSpPr txBox="1"/>
          <p:nvPr/>
        </p:nvSpPr>
        <p:spPr>
          <a:xfrm>
            <a:off x="1960323" y="3026924"/>
            <a:ext cx="4505791" cy="52322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8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觀察敏銳，作品多元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B14C85B-8ACC-4101-887F-1F59FFB875B0}"/>
              </a:ext>
            </a:extLst>
          </p:cNvPr>
          <p:cNvSpPr/>
          <p:nvPr/>
        </p:nvSpPr>
        <p:spPr>
          <a:xfrm>
            <a:off x="1343046" y="3075706"/>
            <a:ext cx="463865" cy="428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B185E66-6E32-40A9-843B-0C6DED9D0093}"/>
              </a:ext>
            </a:extLst>
          </p:cNvPr>
          <p:cNvSpPr/>
          <p:nvPr/>
        </p:nvSpPr>
        <p:spPr>
          <a:xfrm>
            <a:off x="1343046" y="3147101"/>
            <a:ext cx="463865" cy="28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06FB509-35BB-493B-86F5-EF4C17AB5542}"/>
              </a:ext>
            </a:extLst>
          </p:cNvPr>
          <p:cNvSpPr/>
          <p:nvPr/>
        </p:nvSpPr>
        <p:spPr>
          <a:xfrm>
            <a:off x="0" y="285430"/>
            <a:ext cx="3352800" cy="688426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8" y="338840"/>
            <a:ext cx="536330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重要生平事蹟</a:t>
            </a:r>
          </a:p>
        </p:txBody>
      </p:sp>
      <p:sp>
        <p:nvSpPr>
          <p:cNvPr id="2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8459C7D-927A-46ED-BB72-C47C4E4C038F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54E28464-33F5-4E15-92F0-08EC5905B1D0}"/>
              </a:ext>
            </a:extLst>
          </p:cNvPr>
          <p:cNvSpPr txBox="1"/>
          <p:nvPr/>
        </p:nvSpPr>
        <p:spPr>
          <a:xfrm>
            <a:off x="-1" y="1055907"/>
            <a:ext cx="297518" cy="915332"/>
          </a:xfrm>
          <a:prstGeom prst="rect">
            <a:avLst/>
          </a:prstGeom>
          <a:solidFill>
            <a:srgbClr val="1E204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55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8" y="391708"/>
            <a:ext cx="541228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早慧詩人，成立詩社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9DA79FE-F85C-4102-966A-8D176CB9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1338" y="4499427"/>
            <a:ext cx="604861" cy="652857"/>
          </a:xfrm>
          <a:prstGeom prst="rect">
            <a:avLst/>
          </a:prstGeom>
        </p:spPr>
      </p:pic>
      <p:sp>
        <p:nvSpPr>
          <p:cNvPr id="1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706E9AF5-8DBD-47C5-890A-A504A05A3B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1AF2F0FB-713F-4C1C-BA45-64FE91C570D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72D8B5-D705-485F-B5E9-186EB62A3614}"/>
              </a:ext>
            </a:extLst>
          </p:cNvPr>
          <p:cNvSpPr/>
          <p:nvPr/>
        </p:nvSpPr>
        <p:spPr>
          <a:xfrm>
            <a:off x="351697" y="1115320"/>
            <a:ext cx="8534502" cy="324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十七歲在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中外文學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發表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異教徒之歌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等八首新詩，一鳴驚人。</a:t>
            </a:r>
          </a:p>
          <a:p>
            <a:pPr marL="288000" indent="-288000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先後成立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師大附中詩社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臺大現代詩社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二十歲自費出版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畫冊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自己設計、編輯、畫圖。</a:t>
            </a:r>
          </a:p>
        </p:txBody>
      </p:sp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4132CE00-EA00-4613-BA3A-DC1C2E0078AC}"/>
              </a:ext>
            </a:extLst>
          </p:cNvPr>
          <p:cNvSpPr txBox="1"/>
          <p:nvPr/>
        </p:nvSpPr>
        <p:spPr>
          <a:xfrm>
            <a:off x="-1" y="2243421"/>
            <a:ext cx="297518" cy="1327093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重要生平事蹟</a:t>
            </a:r>
          </a:p>
        </p:txBody>
      </p:sp>
      <p:pic>
        <p:nvPicPr>
          <p:cNvPr id="4" name="圖片 3" descr="一張含有 房間 的圖片&#10;&#10;自動產生的描述">
            <a:extLst>
              <a:ext uri="{FF2B5EF4-FFF2-40B4-BE49-F238E27FC236}">
                <a16:creationId xmlns:a16="http://schemas.microsoft.com/office/drawing/2014/main" id="{A05A3285-3116-4B7E-A8CC-556FE613E4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63" y="2121986"/>
            <a:ext cx="1744736" cy="174473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1BDCA13-2659-45D5-BCD7-2558A65C09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3590" y="3052212"/>
            <a:ext cx="1879399" cy="187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2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8" y="391708"/>
            <a:ext cx="541228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</a:t>
            </a:r>
            <a:r>
              <a:rPr lang="zh-TW" altLang="en-US" sz="3200" b="1" spc="400" dirty="0" smtClean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之祕教</a:t>
            </a:r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，教皇之名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9DA79FE-F85C-4102-966A-8D176CB9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1338" y="4499427"/>
            <a:ext cx="604861" cy="652857"/>
          </a:xfrm>
          <a:prstGeom prst="rect">
            <a:avLst/>
          </a:prstGeom>
        </p:spPr>
      </p:pic>
      <p:sp>
        <p:nvSpPr>
          <p:cNvPr id="1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706E9AF5-8DBD-47C5-890A-A504A05A3B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1AF2F0FB-713F-4C1C-BA45-64FE91C570D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72D8B5-D705-485F-B5E9-186EB62A3614}"/>
              </a:ext>
            </a:extLst>
          </p:cNvPr>
          <p:cNvSpPr/>
          <p:nvPr/>
        </p:nvSpPr>
        <p:spPr>
          <a:xfrm>
            <a:off x="351698" y="1115320"/>
            <a:ext cx="7107193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zh-TW" altLang="en-US" sz="28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高中自費出版時署名發行者為「鬼雨書院」，</a:t>
            </a:r>
            <a:r>
              <a:rPr lang="en-US" altLang="zh-TW" sz="28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以充滿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哲思的語調</a:t>
            </a:r>
            <a:r>
              <a:rPr lang="zh-TW" altLang="en-US" sz="28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華麗的文字</a:t>
            </a:r>
            <a:r>
              <a:rPr lang="zh-TW" altLang="en-US" sz="28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震驚詩壇。</a:t>
            </a:r>
          </a:p>
        </p:txBody>
      </p:sp>
      <p:sp>
        <p:nvSpPr>
          <p:cNvPr id="1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4132CE00-EA00-4613-BA3A-DC1C2E0078AC}"/>
              </a:ext>
            </a:extLst>
          </p:cNvPr>
          <p:cNvSpPr txBox="1"/>
          <p:nvPr/>
        </p:nvSpPr>
        <p:spPr>
          <a:xfrm>
            <a:off x="-1" y="2243421"/>
            <a:ext cx="297518" cy="1327093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重要生平事蹟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8FF9EC9-EF10-4BB7-967F-E715F8867250}"/>
              </a:ext>
            </a:extLst>
          </p:cNvPr>
          <p:cNvSpPr/>
          <p:nvPr/>
        </p:nvSpPr>
        <p:spPr>
          <a:xfrm>
            <a:off x="351696" y="2522330"/>
            <a:ext cx="8580599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詩人林燿德認為，羅智成的語言魅力驚人，其中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純粹的</a:t>
            </a:r>
            <a:r>
              <a:rPr lang="zh-TW" altLang="en-US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神祕主義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更影響許多年輕詩人，是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「微</a:t>
            </a:r>
            <a:r>
              <a:rPr lang="zh-TW" altLang="en-US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宇宙中的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教皇」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。於是「教皇」便成為粉絲對他的尊稱與暱稱。</a:t>
            </a:r>
          </a:p>
        </p:txBody>
      </p:sp>
      <p:pic>
        <p:nvPicPr>
          <p:cNvPr id="6" name="圖片 5" descr="一張含有 桌, 坐, 玩具, 電腦 的圖片&#10;&#10;自動產生的描述">
            <a:extLst>
              <a:ext uri="{FF2B5EF4-FFF2-40B4-BE49-F238E27FC236}">
                <a16:creationId xmlns:a16="http://schemas.microsoft.com/office/drawing/2014/main" id="{4CEEE9E6-66C7-480A-A239-6719137F4B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740" y="1115320"/>
            <a:ext cx="1331555" cy="1151795"/>
          </a:xfrm>
          <a:prstGeom prst="rect">
            <a:avLst/>
          </a:prstGeom>
          <a:effectLst>
            <a:outerShdw blurRad="12700" dist="38100" dir="2700000" algn="tl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52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8" y="391708"/>
            <a:ext cx="541228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觀察敏銳，作品多元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9DA79FE-F85C-4102-966A-8D176CB9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1338" y="4499427"/>
            <a:ext cx="604861" cy="652857"/>
          </a:xfrm>
          <a:prstGeom prst="rect">
            <a:avLst/>
          </a:prstGeom>
        </p:spPr>
      </p:pic>
      <p:sp>
        <p:nvSpPr>
          <p:cNvPr id="1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706E9AF5-8DBD-47C5-890A-A504A05A3B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1AF2F0FB-713F-4C1C-BA45-64FE91C570D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72D8B5-D705-485F-B5E9-186EB62A3614}"/>
              </a:ext>
            </a:extLst>
          </p:cNvPr>
          <p:cNvSpPr/>
          <p:nvPr/>
        </p:nvSpPr>
        <p:spPr>
          <a:xfrm>
            <a:off x="351697" y="1115320"/>
            <a:ext cx="8290898" cy="357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善於觀察社會、文化、經濟、政治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的各種現象，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提醒讀者珍惜文明與文化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>
              <a:lnSpc>
                <a:spcPct val="12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出版相關主題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散文評論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南方朝廷備忘錄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泥炭紀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遊記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攝影集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南方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以南．沙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中之沙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《M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湖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書簡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——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羅智成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旅美札記與攝影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4132CE00-EA00-4613-BA3A-DC1C2E0078AC}"/>
              </a:ext>
            </a:extLst>
          </p:cNvPr>
          <p:cNvSpPr txBox="1"/>
          <p:nvPr/>
        </p:nvSpPr>
        <p:spPr>
          <a:xfrm>
            <a:off x="-1" y="2243421"/>
            <a:ext cx="297518" cy="1327093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重要生平事蹟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F32A7A5B-8E82-4D32-9FD3-1D75E4075C6C}"/>
              </a:ext>
            </a:extLst>
          </p:cNvPr>
          <p:cNvGrpSpPr/>
          <p:nvPr/>
        </p:nvGrpSpPr>
        <p:grpSpPr>
          <a:xfrm>
            <a:off x="7299029" y="574750"/>
            <a:ext cx="1488416" cy="1488416"/>
            <a:chOff x="6936377" y="610990"/>
            <a:chExt cx="1580484" cy="1580484"/>
          </a:xfrm>
        </p:grpSpPr>
        <p:sp>
          <p:nvSpPr>
            <p:cNvPr id="7" name="流程圖: 接點 6">
              <a:extLst>
                <a:ext uri="{FF2B5EF4-FFF2-40B4-BE49-F238E27FC236}">
                  <a16:creationId xmlns:a16="http://schemas.microsoft.com/office/drawing/2014/main" id="{B124418A-39B8-4AF8-B81B-C906F9E1A0DA}"/>
                </a:ext>
              </a:extLst>
            </p:cNvPr>
            <p:cNvSpPr/>
            <p:nvPr/>
          </p:nvSpPr>
          <p:spPr>
            <a:xfrm>
              <a:off x="6936377" y="610990"/>
              <a:ext cx="1580484" cy="1580484"/>
            </a:xfrm>
            <a:prstGeom prst="flowChartConnector">
              <a:avLst/>
            </a:prstGeom>
            <a:solidFill>
              <a:srgbClr val="FFF8E5"/>
            </a:solidFill>
            <a:ln w="38100" cmpd="thickThin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" name="圖片 5" descr="一張含有 時鐘, 房間, 塗鴉 的圖片&#10;&#10;自動產生的描述">
              <a:extLst>
                <a:ext uri="{FF2B5EF4-FFF2-40B4-BE49-F238E27FC236}">
                  <a16:creationId xmlns:a16="http://schemas.microsoft.com/office/drawing/2014/main" id="{D6BD7071-86D2-4058-A6CF-EC93CA64C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405"/>
            <a:stretch/>
          </p:blipFill>
          <p:spPr>
            <a:xfrm>
              <a:off x="6982749" y="621288"/>
              <a:ext cx="1497361" cy="1559888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58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9272D8B5-D705-485F-B5E9-186EB62A3614}"/>
              </a:ext>
            </a:extLst>
          </p:cNvPr>
          <p:cNvSpPr/>
          <p:nvPr/>
        </p:nvSpPr>
        <p:spPr>
          <a:xfrm>
            <a:off x="351697" y="1115320"/>
            <a:ext cx="8639903" cy="3794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1979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1985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  長詩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〈1979〉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問聃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離騷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說書人柳敬亭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先後獲</a:t>
            </a:r>
            <a:r>
              <a:rPr lang="zh-TW" altLang="en-US" sz="2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時報文學獎項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1999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 詩集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黑色鑲金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，第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屆詩歌藝術獎創作獎。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中國文藝協會文藝獎章第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屆新詩創作獎。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 詩集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地球之島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，臺灣文學獎新詩入圍。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 詩集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透明鳥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，文化部圖書出版</a:t>
            </a:r>
            <a:r>
              <a:rPr lang="zh-TW" altLang="en-US" sz="2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金鼎獎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 詩集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問津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，臺灣文學</a:t>
            </a:r>
            <a:r>
              <a:rPr lang="zh-TW" altLang="en-US" sz="2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金典獎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8" y="391708"/>
            <a:ext cx="541228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評價與地位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9DA79FE-F85C-4102-966A-8D176CB9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1338" y="4499427"/>
            <a:ext cx="604861" cy="652857"/>
          </a:xfrm>
          <a:prstGeom prst="rect">
            <a:avLst/>
          </a:prstGeom>
        </p:spPr>
      </p:pic>
      <p:sp>
        <p:nvSpPr>
          <p:cNvPr id="1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706E9AF5-8DBD-47C5-890A-A504A05A3B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1AF2F0FB-713F-4C1C-BA45-64FE91C570D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48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DF605B5A-5228-4FBB-B659-A12225972E42}"/>
              </a:ext>
            </a:extLst>
          </p:cNvPr>
          <p:cNvSpPr txBox="1"/>
          <p:nvPr/>
        </p:nvSpPr>
        <p:spPr>
          <a:xfrm>
            <a:off x="1960324" y="1550099"/>
            <a:ext cx="4505790" cy="52322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8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翻玩媒體藝術 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7E8EB91-0006-4C25-9E76-69E726AFF9B2}"/>
              </a:ext>
            </a:extLst>
          </p:cNvPr>
          <p:cNvSpPr/>
          <p:nvPr/>
        </p:nvSpPr>
        <p:spPr>
          <a:xfrm>
            <a:off x="1343046" y="1598881"/>
            <a:ext cx="463865" cy="428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D912E2F-734C-4905-BF2E-6200B8A9C492}"/>
              </a:ext>
            </a:extLst>
          </p:cNvPr>
          <p:cNvSpPr/>
          <p:nvPr/>
        </p:nvSpPr>
        <p:spPr>
          <a:xfrm>
            <a:off x="1343046" y="1670276"/>
            <a:ext cx="463865" cy="28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58047EF5-6270-4B9C-8588-0543CDC82971}"/>
              </a:ext>
            </a:extLst>
          </p:cNvPr>
          <p:cNvSpPr txBox="1"/>
          <p:nvPr/>
        </p:nvSpPr>
        <p:spPr>
          <a:xfrm>
            <a:off x="1960324" y="2288512"/>
            <a:ext cx="4505790" cy="52322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8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撈過界的頑童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8371633-2DB8-4B35-AC80-1AF7BEC8917F}"/>
              </a:ext>
            </a:extLst>
          </p:cNvPr>
          <p:cNvSpPr/>
          <p:nvPr/>
        </p:nvSpPr>
        <p:spPr>
          <a:xfrm>
            <a:off x="1343047" y="2337294"/>
            <a:ext cx="463865" cy="428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B66CC89-AD1E-4EBA-B22E-F2BFAE87D541}"/>
              </a:ext>
            </a:extLst>
          </p:cNvPr>
          <p:cNvSpPr/>
          <p:nvPr/>
        </p:nvSpPr>
        <p:spPr>
          <a:xfrm>
            <a:off x="1343047" y="2408689"/>
            <a:ext cx="463865" cy="28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D90DB48B-32A9-4278-8554-E42808B4EB40}"/>
              </a:ext>
            </a:extLst>
          </p:cNvPr>
          <p:cNvSpPr txBox="1"/>
          <p:nvPr/>
        </p:nvSpPr>
        <p:spPr>
          <a:xfrm>
            <a:off x="1960323" y="3026924"/>
            <a:ext cx="4505791" cy="52322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8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三入三出官場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B14C85B-8ACC-4101-887F-1F59FFB875B0}"/>
              </a:ext>
            </a:extLst>
          </p:cNvPr>
          <p:cNvSpPr/>
          <p:nvPr/>
        </p:nvSpPr>
        <p:spPr>
          <a:xfrm>
            <a:off x="1343046" y="3075706"/>
            <a:ext cx="463865" cy="428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B185E66-6E32-40A9-843B-0C6DED9D0093}"/>
              </a:ext>
            </a:extLst>
          </p:cNvPr>
          <p:cNvSpPr/>
          <p:nvPr/>
        </p:nvSpPr>
        <p:spPr>
          <a:xfrm>
            <a:off x="1343046" y="3147101"/>
            <a:ext cx="463865" cy="28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06FB509-35BB-493B-86F5-EF4C17AB5542}"/>
              </a:ext>
            </a:extLst>
          </p:cNvPr>
          <p:cNvSpPr/>
          <p:nvPr/>
        </p:nvSpPr>
        <p:spPr>
          <a:xfrm>
            <a:off x="0" y="285430"/>
            <a:ext cx="4680857" cy="688426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8" y="338840"/>
            <a:ext cx="536330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您所不知道的羅智成</a:t>
            </a:r>
          </a:p>
        </p:txBody>
      </p:sp>
      <p:sp>
        <p:nvSpPr>
          <p:cNvPr id="2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8459C7D-927A-46ED-BB72-C47C4E4C038F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54E28464-33F5-4E15-92F0-08EC5905B1D0}"/>
              </a:ext>
            </a:extLst>
          </p:cNvPr>
          <p:cNvSpPr txBox="1"/>
          <p:nvPr/>
        </p:nvSpPr>
        <p:spPr>
          <a:xfrm>
            <a:off x="-1" y="1055907"/>
            <a:ext cx="297518" cy="915332"/>
          </a:xfrm>
          <a:prstGeom prst="rect">
            <a:avLst/>
          </a:prstGeom>
          <a:solidFill>
            <a:srgbClr val="1E204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22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接點 4">
            <a:extLst>
              <a:ext uri="{FF2B5EF4-FFF2-40B4-BE49-F238E27FC236}">
                <a16:creationId xmlns:a16="http://schemas.microsoft.com/office/drawing/2014/main" id="{9AA2E058-7D6F-41F6-A11D-1B2F651D3308}"/>
              </a:ext>
            </a:extLst>
          </p:cNvPr>
          <p:cNvSpPr/>
          <p:nvPr/>
        </p:nvSpPr>
        <p:spPr>
          <a:xfrm>
            <a:off x="7099015" y="440747"/>
            <a:ext cx="1802674" cy="1802674"/>
          </a:xfrm>
          <a:prstGeom prst="flowChartConnector">
            <a:avLst/>
          </a:prstGeom>
          <a:solidFill>
            <a:srgbClr val="F0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8" y="391708"/>
            <a:ext cx="541228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翻玩媒體藝術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9DA79FE-F85C-4102-966A-8D176CB9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1338" y="4499427"/>
            <a:ext cx="604861" cy="652857"/>
          </a:xfrm>
          <a:prstGeom prst="rect">
            <a:avLst/>
          </a:prstGeom>
        </p:spPr>
      </p:pic>
      <p:sp>
        <p:nvSpPr>
          <p:cNvPr id="1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706E9AF5-8DBD-47C5-890A-A504A05A3B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1AF2F0FB-713F-4C1C-BA45-64FE91C570D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4132CE00-EA00-4613-BA3A-DC1C2E0078AC}"/>
              </a:ext>
            </a:extLst>
          </p:cNvPr>
          <p:cNvSpPr txBox="1"/>
          <p:nvPr/>
        </p:nvSpPr>
        <p:spPr>
          <a:xfrm>
            <a:off x="-1" y="2243421"/>
            <a:ext cx="297518" cy="192036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您所不知道的羅智成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81118C8-D623-4F3C-B933-13C4422B0830}"/>
              </a:ext>
            </a:extLst>
          </p:cNvPr>
          <p:cNvSpPr/>
          <p:nvPr/>
        </p:nvSpPr>
        <p:spPr>
          <a:xfrm>
            <a:off x="351697" y="1115320"/>
            <a:ext cx="83623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任職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廣告公司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的美術設計師。</a:t>
            </a:r>
          </a:p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擔任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報紙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編務、副總編輯兼副刊組主任。</a:t>
            </a:r>
          </a:p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組傳播公司，總監＋製作＋導演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電視節目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樣樣行。</a:t>
            </a:r>
          </a:p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創辦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雜誌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（如：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《VOGUE》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《GQ》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）、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出版社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創辦</a:t>
            </a:r>
            <a:r>
              <a:rPr lang="zh-TW" altLang="en-US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電臺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主持製作節目。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A14BD29-AD74-4B02-9F05-82DFC85E0B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4781" y="391708"/>
            <a:ext cx="1903413" cy="1956531"/>
          </a:xfrm>
          <a:prstGeom prst="rect">
            <a:avLst/>
          </a:prstGeom>
          <a:effectLst>
            <a:outerShdw blurRad="12700" dist="38100" dir="2700000" algn="tl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473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8" y="391708"/>
            <a:ext cx="541228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撈過界的頑童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9DA79FE-F85C-4102-966A-8D176CB9E0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1338" y="4499427"/>
            <a:ext cx="604861" cy="652857"/>
          </a:xfrm>
          <a:prstGeom prst="rect">
            <a:avLst/>
          </a:prstGeom>
        </p:spPr>
      </p:pic>
      <p:sp>
        <p:nvSpPr>
          <p:cNvPr id="12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706E9AF5-8DBD-47C5-890A-A504A05A3B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1AF2F0FB-713F-4C1C-BA45-64FE91C570D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4132CE00-EA00-4613-BA3A-DC1C2E0078AC}"/>
              </a:ext>
            </a:extLst>
          </p:cNvPr>
          <p:cNvSpPr txBox="1"/>
          <p:nvPr/>
        </p:nvSpPr>
        <p:spPr>
          <a:xfrm>
            <a:off x="-1" y="2243421"/>
            <a:ext cx="297518" cy="192036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您所不知道的羅智成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81118C8-D623-4F3C-B933-13C4422B0830}"/>
              </a:ext>
            </a:extLst>
          </p:cNvPr>
          <p:cNvSpPr/>
          <p:nvPr/>
        </p:nvSpPr>
        <p:spPr>
          <a:xfrm>
            <a:off x="351697" y="1115320"/>
            <a:ext cx="8362317" cy="239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文學、繪畫、攝影、音樂劇各界，都有他的身影。</a:t>
            </a:r>
          </a:p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成功跨界的祕訣在於「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心中無界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」。正因為不存在「界」，就不會被跨界時可能產生的緊張、知識的隔閡阻礙。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7177CB9A-E3B1-4CDA-B62E-A44BD322D1B0}"/>
              </a:ext>
            </a:extLst>
          </p:cNvPr>
          <p:cNvGrpSpPr/>
          <p:nvPr/>
        </p:nvGrpSpPr>
        <p:grpSpPr>
          <a:xfrm>
            <a:off x="2834186" y="3024653"/>
            <a:ext cx="3397338" cy="1943695"/>
            <a:chOff x="2869532" y="3024653"/>
            <a:chExt cx="3397338" cy="1943695"/>
          </a:xfrm>
        </p:grpSpPr>
        <p:pic>
          <p:nvPicPr>
            <p:cNvPr id="4" name="圖片 3" descr="一張含有 桌, 建築物, 木製的 的圖片&#10;&#10;自動產生的描述">
              <a:extLst>
                <a:ext uri="{FF2B5EF4-FFF2-40B4-BE49-F238E27FC236}">
                  <a16:creationId xmlns:a16="http://schemas.microsoft.com/office/drawing/2014/main" id="{6FB4341A-0B60-4CBF-BD5F-DDAE6FA05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95" y="3385483"/>
              <a:ext cx="2525545" cy="1420619"/>
            </a:xfrm>
            <a:prstGeom prst="roundRect">
              <a:avLst>
                <a:gd name="adj" fmla="val 10843"/>
              </a:avLst>
            </a:prstGeom>
          </p:spPr>
        </p:pic>
        <p:pic>
          <p:nvPicPr>
            <p:cNvPr id="15" name="圖片 14" descr="一張含有 坐 的圖片&#10;&#10;自動產生的描述">
              <a:extLst>
                <a:ext uri="{FF2B5EF4-FFF2-40B4-BE49-F238E27FC236}">
                  <a16:creationId xmlns:a16="http://schemas.microsoft.com/office/drawing/2014/main" id="{D2910C41-CC81-433E-BB44-FB7007151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22467">
              <a:off x="5400439" y="3024653"/>
              <a:ext cx="866431" cy="797117"/>
            </a:xfrm>
            <a:prstGeom prst="rect">
              <a:avLst/>
            </a:prstGeom>
          </p:spPr>
        </p:pic>
        <p:pic>
          <p:nvPicPr>
            <p:cNvPr id="17" name="圖片 16" descr="一張含有 刀 的圖片&#10;&#10;自動產生的描述">
              <a:extLst>
                <a:ext uri="{FF2B5EF4-FFF2-40B4-BE49-F238E27FC236}">
                  <a16:creationId xmlns:a16="http://schemas.microsoft.com/office/drawing/2014/main" id="{50AE0015-3C62-4BAD-B85F-5B6BF52A8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91014">
              <a:off x="5798424" y="3036110"/>
              <a:ext cx="401955" cy="446239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6EC40D50-3B50-4A46-A5B9-720366E75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6585" y="4338157"/>
              <a:ext cx="512935" cy="526960"/>
            </a:xfrm>
            <a:prstGeom prst="rect">
              <a:avLst/>
            </a:prstGeom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0BFAE7F9-01A4-4118-BDF1-24F3D0EAB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3166" y="4404187"/>
              <a:ext cx="512935" cy="526960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5BBD18AD-A7C8-4E86-ACEC-450D66FD1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3166" y="4103134"/>
              <a:ext cx="512935" cy="526960"/>
            </a:xfrm>
            <a:prstGeom prst="rect">
              <a:avLst/>
            </a:prstGeom>
          </p:spPr>
        </p:pic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5791A671-331F-497E-AC70-013487201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9532" y="4441388"/>
              <a:ext cx="512935" cy="526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716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1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81118C8-D623-4F3C-B933-13C4422B0830}"/>
              </a:ext>
            </a:extLst>
          </p:cNvPr>
          <p:cNvSpPr/>
          <p:nvPr/>
        </p:nvSpPr>
        <p:spPr>
          <a:xfrm>
            <a:off x="351697" y="1115320"/>
            <a:ext cx="8362317" cy="360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2005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年，受邀擔任臺北市政府新聞處長。</a:t>
            </a:r>
          </a:p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年，赴港擔任臺灣新聞局駐香港光華新聞文化中心主任，舉家定居香港。</a:t>
            </a:r>
          </a:p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年，任中央通訊社社長。</a:t>
            </a:r>
          </a:p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愛好嘗新冒險，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將以上職位視為生命情境的體驗。</a:t>
            </a:r>
          </a:p>
        </p:txBody>
      </p:sp>
      <p:pic>
        <p:nvPicPr>
          <p:cNvPr id="6" name="圖片 5" descr="一張含有 坐, 電腦 的圖片&#10;&#10;自動產生的描述">
            <a:extLst>
              <a:ext uri="{FF2B5EF4-FFF2-40B4-BE49-F238E27FC236}">
                <a16:creationId xmlns:a16="http://schemas.microsoft.com/office/drawing/2014/main" id="{196508E0-BF7F-4FBF-9F7E-3A12B78E1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607" y="2210763"/>
            <a:ext cx="2497988" cy="209831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8" y="391708"/>
            <a:ext cx="541228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三入三出官場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9DA79FE-F85C-4102-966A-8D176CB9E0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1338" y="4499427"/>
            <a:ext cx="604861" cy="652857"/>
          </a:xfrm>
          <a:prstGeom prst="rect">
            <a:avLst/>
          </a:prstGeom>
        </p:spPr>
      </p:pic>
      <p:sp>
        <p:nvSpPr>
          <p:cNvPr id="12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706E9AF5-8DBD-47C5-890A-A504A05A3B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1AF2F0FB-713F-4C1C-BA45-64FE91C570D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4132CE00-EA00-4613-BA3A-DC1C2E0078AC}"/>
              </a:ext>
            </a:extLst>
          </p:cNvPr>
          <p:cNvSpPr txBox="1"/>
          <p:nvPr/>
        </p:nvSpPr>
        <p:spPr>
          <a:xfrm>
            <a:off x="-1" y="2243421"/>
            <a:ext cx="297518" cy="192036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您所不知道的羅智成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A99A39C-E0C8-415E-B85C-DD129A157B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158" y="2925651"/>
            <a:ext cx="1651907" cy="15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7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727AE001-CBD0-45A1-8156-1291FB3FB724}"/>
              </a:ext>
            </a:extLst>
          </p:cNvPr>
          <p:cNvGrpSpPr/>
          <p:nvPr/>
        </p:nvGrpSpPr>
        <p:grpSpPr>
          <a:xfrm>
            <a:off x="3066196" y="728677"/>
            <a:ext cx="3011607" cy="646331"/>
            <a:chOff x="1462816" y="1834299"/>
            <a:chExt cx="3011607" cy="646331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EAE754D-69BF-4CDC-9318-14737BE386DF}"/>
                </a:ext>
              </a:extLst>
            </p:cNvPr>
            <p:cNvSpPr/>
            <p:nvPr/>
          </p:nvSpPr>
          <p:spPr>
            <a:xfrm>
              <a:off x="1462816" y="1865076"/>
              <a:ext cx="565795" cy="584776"/>
            </a:xfrm>
            <a:prstGeom prst="rect">
              <a:avLst/>
            </a:prstGeom>
            <a:solidFill>
              <a:srgbClr val="6775B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F45E7798-DC65-4EC9-A6C9-8225B9A97F63}"/>
                </a:ext>
              </a:extLst>
            </p:cNvPr>
            <p:cNvSpPr txBox="1"/>
            <p:nvPr/>
          </p:nvSpPr>
          <p:spPr>
            <a:xfrm>
              <a:off x="2143125" y="1834299"/>
              <a:ext cx="2331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solidFill>
                    <a:srgbClr val="1E20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課文探究</a:t>
              </a:r>
            </a:p>
          </p:txBody>
        </p:sp>
      </p:grpSp>
      <p:sp>
        <p:nvSpPr>
          <p:cNvPr id="6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73727A7D-D156-44C5-A73A-6FC7B4AB8B59}"/>
              </a:ext>
            </a:extLst>
          </p:cNvPr>
          <p:cNvSpPr txBox="1"/>
          <p:nvPr/>
        </p:nvSpPr>
        <p:spPr>
          <a:xfrm>
            <a:off x="1449790" y="1651834"/>
            <a:ext cx="6687620" cy="52322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8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我越來越覺得，有時我們</a:t>
            </a:r>
            <a:r>
              <a:rPr lang="en-US" altLang="zh-TW" sz="28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2800" dirty="0">
              <a:solidFill>
                <a:srgbClr val="23181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89B542B-700E-4ECD-9C97-3AC21A5FD9B9}"/>
              </a:ext>
            </a:extLst>
          </p:cNvPr>
          <p:cNvSpPr/>
          <p:nvPr/>
        </p:nvSpPr>
        <p:spPr>
          <a:xfrm>
            <a:off x="832512" y="1700616"/>
            <a:ext cx="463865" cy="428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BE27498-D267-4233-988D-787AB5359DC1}"/>
              </a:ext>
            </a:extLst>
          </p:cNvPr>
          <p:cNvSpPr/>
          <p:nvPr/>
        </p:nvSpPr>
        <p:spPr>
          <a:xfrm>
            <a:off x="832512" y="1772011"/>
            <a:ext cx="463865" cy="28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92B7274-9257-469B-9A74-ECD370BE7AD0}"/>
              </a:ext>
            </a:extLst>
          </p:cNvPr>
          <p:cNvSpPr txBox="1"/>
          <p:nvPr/>
        </p:nvSpPr>
        <p:spPr>
          <a:xfrm>
            <a:off x="1449788" y="2241359"/>
            <a:ext cx="6105523" cy="52322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2800" dirty="0"/>
              <a:t>為什麼「療癒」會成為這麼一個</a:t>
            </a:r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02108FB-A90B-4CA4-B4BC-DA07FAE26228}"/>
              </a:ext>
            </a:extLst>
          </p:cNvPr>
          <p:cNvSpPr/>
          <p:nvPr/>
        </p:nvSpPr>
        <p:spPr>
          <a:xfrm>
            <a:off x="832512" y="2290141"/>
            <a:ext cx="463865" cy="428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2507FB9-FEE7-4627-A7D2-BC66AA4786D2}"/>
              </a:ext>
            </a:extLst>
          </p:cNvPr>
          <p:cNvSpPr/>
          <p:nvPr/>
        </p:nvSpPr>
        <p:spPr>
          <a:xfrm>
            <a:off x="832512" y="2361536"/>
            <a:ext cx="463865" cy="28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9F21E8B5-3939-4872-8CF5-72D77383DEAD}"/>
              </a:ext>
            </a:extLst>
          </p:cNvPr>
          <p:cNvSpPr txBox="1"/>
          <p:nvPr/>
        </p:nvSpPr>
        <p:spPr>
          <a:xfrm>
            <a:off x="1449789" y="2830884"/>
            <a:ext cx="5969914" cy="52322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2800" dirty="0"/>
              <a:t>但是我想談的，是面對這些</a:t>
            </a:r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67EB3C3-88B9-463C-A14F-2A4437F98E91}"/>
              </a:ext>
            </a:extLst>
          </p:cNvPr>
          <p:cNvSpPr/>
          <p:nvPr/>
        </p:nvSpPr>
        <p:spPr>
          <a:xfrm>
            <a:off x="832512" y="2879666"/>
            <a:ext cx="463865" cy="428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DFB42A8-B58A-4724-AA5D-5490DEC962CB}"/>
              </a:ext>
            </a:extLst>
          </p:cNvPr>
          <p:cNvSpPr/>
          <p:nvPr/>
        </p:nvSpPr>
        <p:spPr>
          <a:xfrm>
            <a:off x="832512" y="2951061"/>
            <a:ext cx="463865" cy="28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1A11591D-8CEF-4290-B6BC-8F303423BF3B}"/>
              </a:ext>
            </a:extLst>
          </p:cNvPr>
          <p:cNvSpPr txBox="1"/>
          <p:nvPr/>
        </p:nvSpPr>
        <p:spPr>
          <a:xfrm>
            <a:off x="1449790" y="3420409"/>
            <a:ext cx="6039738" cy="52322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8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後現代的</a:t>
            </a:r>
            <a:r>
              <a:rPr lang="zh-TW" altLang="en-US" sz="2800" dirty="0"/>
              <a:t>「</a:t>
            </a:r>
            <a:r>
              <a:rPr lang="zh-TW" altLang="en-US" sz="28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去中心化</a:t>
            </a:r>
            <a:r>
              <a:rPr lang="zh-TW" altLang="en-US" sz="2800" dirty="0" smtClean="0"/>
              <a:t>」</a:t>
            </a:r>
            <a:r>
              <a:rPr lang="en-US" altLang="zh-TW" sz="2800" dirty="0" smtClean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2800" dirty="0">
              <a:solidFill>
                <a:srgbClr val="23181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63FB540-D1AD-4F5C-A26B-6529E1524A6E}"/>
              </a:ext>
            </a:extLst>
          </p:cNvPr>
          <p:cNvSpPr/>
          <p:nvPr/>
        </p:nvSpPr>
        <p:spPr>
          <a:xfrm>
            <a:off x="832512" y="3469191"/>
            <a:ext cx="463865" cy="428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D2404CE-062A-4ED4-85FC-BE32340789F1}"/>
              </a:ext>
            </a:extLst>
          </p:cNvPr>
          <p:cNvSpPr/>
          <p:nvPr/>
        </p:nvSpPr>
        <p:spPr>
          <a:xfrm>
            <a:off x="832512" y="3540586"/>
            <a:ext cx="463865" cy="28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TextBox 6">
            <a:hlinkClick r:id="rId6" action="ppaction://hlinksldjump"/>
            <a:extLst>
              <a:ext uri="{FF2B5EF4-FFF2-40B4-BE49-F238E27FC236}">
                <a16:creationId xmlns:a16="http://schemas.microsoft.com/office/drawing/2014/main" id="{EABE1164-FBC5-4AD3-B81C-109CCA29E656}"/>
              </a:ext>
            </a:extLst>
          </p:cNvPr>
          <p:cNvSpPr txBox="1"/>
          <p:nvPr/>
        </p:nvSpPr>
        <p:spPr>
          <a:xfrm>
            <a:off x="1449790" y="4009934"/>
            <a:ext cx="6039738" cy="52322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8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我相信，原先實現於</a:t>
            </a:r>
            <a:r>
              <a:rPr lang="en-US" altLang="zh-TW" sz="28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2800" dirty="0">
              <a:solidFill>
                <a:srgbClr val="23181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CE9B6EF-3A71-4DE3-8546-36703E89B67E}"/>
              </a:ext>
            </a:extLst>
          </p:cNvPr>
          <p:cNvSpPr/>
          <p:nvPr/>
        </p:nvSpPr>
        <p:spPr>
          <a:xfrm>
            <a:off x="832512" y="4058716"/>
            <a:ext cx="463865" cy="428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0FE9F4E-1018-4F53-B8C0-A59BA11C628E}"/>
              </a:ext>
            </a:extLst>
          </p:cNvPr>
          <p:cNvSpPr/>
          <p:nvPr/>
        </p:nvSpPr>
        <p:spPr>
          <a:xfrm>
            <a:off x="832512" y="4130111"/>
            <a:ext cx="463865" cy="28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212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598579"/>
            <a:ext cx="8340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我越來越覺得，有時我們在生活與網路中遊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蕩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，是為了尋找一個自己所屬的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部落。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250000"/>
              </a:lnSpc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66EBEC-9FE1-4847-A71C-7EEC7B5DC25C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2304D73-0E2E-45FC-89BF-FD216D3DDE0C}"/>
              </a:ext>
            </a:extLst>
          </p:cNvPr>
          <p:cNvSpPr txBox="1"/>
          <p:nvPr/>
        </p:nvSpPr>
        <p:spPr>
          <a:xfrm>
            <a:off x="6057197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8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7D3F743F-C652-4528-97B8-3ACB14AB20C2}"/>
              </a:ext>
            </a:extLst>
          </p:cNvPr>
          <p:cNvSpPr txBox="1"/>
          <p:nvPr/>
        </p:nvSpPr>
        <p:spPr>
          <a:xfrm>
            <a:off x="6726392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8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FFAAE9D-F687-4F0A-8E84-46195ED5484C}"/>
              </a:ext>
            </a:extLst>
          </p:cNvPr>
          <p:cNvSpPr txBox="1"/>
          <p:nvPr/>
        </p:nvSpPr>
        <p:spPr>
          <a:xfrm>
            <a:off x="7395587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1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5D261237-016C-408F-8A96-9B8FE1B7574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extLst>
              <a:ext uri="{FF2B5EF4-FFF2-40B4-BE49-F238E27FC236}">
                <a16:creationId xmlns:a16="http://schemas.microsoft.com/office/drawing/2014/main" id="{5E6F842D-8D2C-4D40-92BB-29EB88FCD49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97A9970-EC9A-4EDE-B98A-58F839CC4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8" y="2948224"/>
            <a:ext cx="75053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「遊蕩」用詞生動精確。作者觀察到人們閒遊不務正業的行為背後，可能隱藏尋找自我的深層需求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EE3886C3-B6DF-4052-9E55-93EA6699745F}"/>
              </a:ext>
            </a:extLst>
          </p:cNvPr>
          <p:cNvCxnSpPr>
            <a:cxnSpLocks/>
          </p:cNvCxnSpPr>
          <p:nvPr/>
        </p:nvCxnSpPr>
        <p:spPr>
          <a:xfrm>
            <a:off x="5745536" y="1669450"/>
            <a:ext cx="283735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74235D77-A64C-475C-9D2C-C54BFD0E4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536" y="1741458"/>
            <a:ext cx="609550" cy="298679"/>
          </a:xfrm>
          <a:prstGeom prst="rect">
            <a:avLst/>
          </a:prstGeom>
        </p:spPr>
      </p:pic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97BB5626-005E-435D-907C-2E35ABCC1335}"/>
              </a:ext>
            </a:extLst>
          </p:cNvPr>
          <p:cNvCxnSpPr>
            <a:cxnSpLocks/>
          </p:cNvCxnSpPr>
          <p:nvPr/>
        </p:nvCxnSpPr>
        <p:spPr>
          <a:xfrm>
            <a:off x="446170" y="2902504"/>
            <a:ext cx="786885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D70AA255-29D2-4238-B774-373112CF2CE1}"/>
              </a:ext>
            </a:extLst>
          </p:cNvPr>
          <p:cNvGrpSpPr/>
          <p:nvPr/>
        </p:nvGrpSpPr>
        <p:grpSpPr>
          <a:xfrm>
            <a:off x="4103526" y="974129"/>
            <a:ext cx="3302004" cy="1901184"/>
            <a:chOff x="7057068" y="1164521"/>
            <a:chExt cx="3302004" cy="1901184"/>
          </a:xfrm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C027940F-0680-4D4F-B822-81110E36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7068" y="1164521"/>
              <a:ext cx="626982" cy="646334"/>
            </a:xfrm>
            <a:prstGeom prst="rect">
              <a:avLst/>
            </a:prstGeom>
          </p:spPr>
        </p:pic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FEEB15C7-FA32-4D67-8AEA-915E8ED94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1024" y="2417705"/>
              <a:ext cx="128048" cy="648000"/>
            </a:xfrm>
            <a:prstGeom prst="rect">
              <a:avLst/>
            </a:prstGeom>
          </p:spPr>
        </p:pic>
      </p:grpSp>
      <p:sp>
        <p:nvSpPr>
          <p:cNvPr id="34" name="文字方塊 48">
            <a:extLst>
              <a:ext uri="{FF2B5EF4-FFF2-40B4-BE49-F238E27FC236}">
                <a16:creationId xmlns:a16="http://schemas.microsoft.com/office/drawing/2014/main" id="{8D8A6BB0-FDF8-4250-AB91-EDD5BCB18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019" y="946753"/>
            <a:ext cx="220132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形象化</a:t>
            </a:r>
          </a:p>
        </p:txBody>
      </p:sp>
      <p:sp>
        <p:nvSpPr>
          <p:cNvPr id="36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EE9CC2EC-C558-4925-B23E-499497752B3F}"/>
              </a:ext>
            </a:extLst>
          </p:cNvPr>
          <p:cNvSpPr txBox="1"/>
          <p:nvPr/>
        </p:nvSpPr>
        <p:spPr>
          <a:xfrm>
            <a:off x="903608" y="2142283"/>
            <a:ext cx="297518" cy="287390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</p:spTree>
    <p:extLst>
      <p:ext uri="{BB962C8B-B14F-4D97-AF65-F5344CB8AC3E}">
        <p14:creationId xmlns:p14="http://schemas.microsoft.com/office/powerpoint/2010/main" val="31117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34" grpId="0"/>
      <p:bldP spid="34" grpId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598579"/>
            <a:ext cx="83405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顯生宙新生代「數位紀」、「媒體世」的此刻，我們來到一個新的部落時代。但是人們並未覺察，直到他落單、失語，或在高科技叢林裡望見別的「部落人」圍火高歌的祭典。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" name="文本框 328">
            <a:hlinkClick r:id="" action="ppaction://noaction"/>
            <a:extLst>
              <a:ext uri="{FF2B5EF4-FFF2-40B4-BE49-F238E27FC236}">
                <a16:creationId xmlns:a16="http://schemas.microsoft.com/office/drawing/2014/main" id="{12304D73-0E2E-45FC-89BF-FD216D3DDE0C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84" name="文本框 328">
            <a:hlinkClick r:id="" action="ppaction://noaction"/>
            <a:extLst>
              <a:ext uri="{FF2B5EF4-FFF2-40B4-BE49-F238E27FC236}">
                <a16:creationId xmlns:a16="http://schemas.microsoft.com/office/drawing/2014/main" id="{7D3F743F-C652-4528-97B8-3ACB14AB20C2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85" name="文本框 328">
            <a:hlinkClick r:id="" action="ppaction://noaction"/>
            <a:extLst>
              <a:ext uri="{FF2B5EF4-FFF2-40B4-BE49-F238E27FC236}">
                <a16:creationId xmlns:a16="http://schemas.microsoft.com/office/drawing/2014/main" id="{EFFAAE9D-F687-4F0A-8E84-46195ED5484C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86" name="文本框 328">
            <a:hlinkClick r:id="" action="ppaction://noaction"/>
            <a:extLst>
              <a:ext uri="{FF2B5EF4-FFF2-40B4-BE49-F238E27FC236}">
                <a16:creationId xmlns:a16="http://schemas.microsoft.com/office/drawing/2014/main" id="{2F37F40D-AEFB-43FB-86D4-3A312E50843B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11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5D261237-016C-408F-8A96-9B8FE1B7574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5E6F842D-8D2C-4D40-92BB-29EB88FCD49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0F94C81-19C7-4029-B6E3-8F49A921DE12}"/>
              </a:ext>
            </a:extLst>
          </p:cNvPr>
          <p:cNvCxnSpPr>
            <a:cxnSpLocks/>
          </p:cNvCxnSpPr>
          <p:nvPr/>
        </p:nvCxnSpPr>
        <p:spPr>
          <a:xfrm>
            <a:off x="474133" y="2445658"/>
            <a:ext cx="811445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DED26C4-DD0D-45B1-9045-8542EE8717E8}"/>
              </a:ext>
            </a:extLst>
          </p:cNvPr>
          <p:cNvCxnSpPr>
            <a:cxnSpLocks/>
          </p:cNvCxnSpPr>
          <p:nvPr/>
        </p:nvCxnSpPr>
        <p:spPr>
          <a:xfrm>
            <a:off x="474133" y="3435411"/>
            <a:ext cx="811445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E5DB31C3-CE78-4F32-AF06-9F523EF3D6D9}"/>
              </a:ext>
            </a:extLst>
          </p:cNvPr>
          <p:cNvCxnSpPr>
            <a:cxnSpLocks/>
          </p:cNvCxnSpPr>
          <p:nvPr/>
        </p:nvCxnSpPr>
        <p:spPr>
          <a:xfrm>
            <a:off x="474133" y="4435817"/>
            <a:ext cx="769450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3372082D-B33B-4807-839C-5245456E06AC}"/>
              </a:ext>
            </a:extLst>
          </p:cNvPr>
          <p:cNvGrpSpPr/>
          <p:nvPr/>
        </p:nvGrpSpPr>
        <p:grpSpPr>
          <a:xfrm>
            <a:off x="588522" y="3495504"/>
            <a:ext cx="7887649" cy="1100633"/>
            <a:chOff x="3148191" y="488761"/>
            <a:chExt cx="7887649" cy="1100633"/>
          </a:xfrm>
        </p:grpSpPr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57AD89B4-AB1B-4DDD-8B16-ED52E80AD89E}"/>
                </a:ext>
              </a:extLst>
            </p:cNvPr>
            <p:cNvSpPr/>
            <p:nvPr/>
          </p:nvSpPr>
          <p:spPr>
            <a:xfrm>
              <a:off x="10101566" y="488761"/>
              <a:ext cx="90000" cy="90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70C7FA61-E1ED-4D77-8C8F-43FD71FE5BFF}"/>
                </a:ext>
              </a:extLst>
            </p:cNvPr>
            <p:cNvSpPr/>
            <p:nvPr/>
          </p:nvSpPr>
          <p:spPr>
            <a:xfrm>
              <a:off x="10530476" y="488761"/>
              <a:ext cx="90000" cy="90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橢圓 32">
              <a:extLst>
                <a:ext uri="{FF2B5EF4-FFF2-40B4-BE49-F238E27FC236}">
                  <a16:creationId xmlns:a16="http://schemas.microsoft.com/office/drawing/2014/main" id="{3BC65F22-6B11-4D69-A746-4EAD58B69A2A}"/>
                </a:ext>
              </a:extLst>
            </p:cNvPr>
            <p:cNvSpPr/>
            <p:nvPr/>
          </p:nvSpPr>
          <p:spPr>
            <a:xfrm>
              <a:off x="10945840" y="488761"/>
              <a:ext cx="90000" cy="90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61796AD0-8904-47DA-B0C7-6ADCFC4850D1}"/>
                </a:ext>
              </a:extLst>
            </p:cNvPr>
            <p:cNvSpPr/>
            <p:nvPr/>
          </p:nvSpPr>
          <p:spPr>
            <a:xfrm>
              <a:off x="6405678" y="1478456"/>
              <a:ext cx="90000" cy="90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3196FAD1-912E-49D6-A5A3-797025AF2ECA}"/>
                </a:ext>
              </a:extLst>
            </p:cNvPr>
            <p:cNvSpPr/>
            <p:nvPr/>
          </p:nvSpPr>
          <p:spPr>
            <a:xfrm>
              <a:off x="6824640" y="1478456"/>
              <a:ext cx="90000" cy="90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6" name="橢圓 35">
              <a:extLst>
                <a:ext uri="{FF2B5EF4-FFF2-40B4-BE49-F238E27FC236}">
                  <a16:creationId xmlns:a16="http://schemas.microsoft.com/office/drawing/2014/main" id="{9871957A-9ECA-4D64-AB65-91578002C277}"/>
                </a:ext>
              </a:extLst>
            </p:cNvPr>
            <p:cNvSpPr/>
            <p:nvPr/>
          </p:nvSpPr>
          <p:spPr>
            <a:xfrm>
              <a:off x="7232842" y="1478456"/>
              <a:ext cx="90000" cy="90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8" name="橢圓 37">
              <a:extLst>
                <a:ext uri="{FF2B5EF4-FFF2-40B4-BE49-F238E27FC236}">
                  <a16:creationId xmlns:a16="http://schemas.microsoft.com/office/drawing/2014/main" id="{2AAC5D82-9D5B-4543-89BA-15012712AEBC}"/>
                </a:ext>
              </a:extLst>
            </p:cNvPr>
            <p:cNvSpPr/>
            <p:nvPr/>
          </p:nvSpPr>
          <p:spPr>
            <a:xfrm>
              <a:off x="3148191" y="1499394"/>
              <a:ext cx="90000" cy="90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>
              <a:extLst>
                <a:ext uri="{FF2B5EF4-FFF2-40B4-BE49-F238E27FC236}">
                  <a16:creationId xmlns:a16="http://schemas.microsoft.com/office/drawing/2014/main" id="{DBDADE2C-454E-43C8-87BF-B3FA3D85C3F7}"/>
                </a:ext>
              </a:extLst>
            </p:cNvPr>
            <p:cNvSpPr/>
            <p:nvPr/>
          </p:nvSpPr>
          <p:spPr>
            <a:xfrm>
              <a:off x="3570328" y="1499394"/>
              <a:ext cx="90000" cy="90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B7425D01-BAAC-4E9B-BFAF-CEDBDDC35B78}"/>
              </a:ext>
            </a:extLst>
          </p:cNvPr>
          <p:cNvGrpSpPr/>
          <p:nvPr/>
        </p:nvGrpSpPr>
        <p:grpSpPr>
          <a:xfrm>
            <a:off x="5467666" y="2481675"/>
            <a:ext cx="2558421" cy="2103799"/>
            <a:chOff x="5467666" y="1712055"/>
            <a:chExt cx="2558421" cy="2103799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313FA1D5-0435-40F2-8BF0-24CB0F5D846E}"/>
                </a:ext>
              </a:extLst>
            </p:cNvPr>
            <p:cNvSpPr/>
            <p:nvPr/>
          </p:nvSpPr>
          <p:spPr>
            <a:xfrm>
              <a:off x="7915527" y="3720544"/>
              <a:ext cx="110560" cy="95310"/>
            </a:xfrm>
            <a:prstGeom prst="triangl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等腰三角形 39">
              <a:extLst>
                <a:ext uri="{FF2B5EF4-FFF2-40B4-BE49-F238E27FC236}">
                  <a16:creationId xmlns:a16="http://schemas.microsoft.com/office/drawing/2014/main" id="{2FDE0522-0333-411C-B478-DFB1532D8E72}"/>
                </a:ext>
              </a:extLst>
            </p:cNvPr>
            <p:cNvSpPr/>
            <p:nvPr/>
          </p:nvSpPr>
          <p:spPr>
            <a:xfrm>
              <a:off x="7507325" y="3720544"/>
              <a:ext cx="110560" cy="95310"/>
            </a:xfrm>
            <a:prstGeom prst="triangl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等腰三角形 40">
              <a:extLst>
                <a:ext uri="{FF2B5EF4-FFF2-40B4-BE49-F238E27FC236}">
                  <a16:creationId xmlns:a16="http://schemas.microsoft.com/office/drawing/2014/main" id="{86CB8A43-EC73-42EB-9828-49708D6F3E80}"/>
                </a:ext>
              </a:extLst>
            </p:cNvPr>
            <p:cNvSpPr/>
            <p:nvPr/>
          </p:nvSpPr>
          <p:spPr>
            <a:xfrm>
              <a:off x="5875418" y="3720544"/>
              <a:ext cx="110560" cy="95310"/>
            </a:xfrm>
            <a:prstGeom prst="triangl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等腰三角形 41">
              <a:extLst>
                <a:ext uri="{FF2B5EF4-FFF2-40B4-BE49-F238E27FC236}">
                  <a16:creationId xmlns:a16="http://schemas.microsoft.com/office/drawing/2014/main" id="{F0C2E3A9-4E55-43C5-BD32-1D88284B3FEF}"/>
                </a:ext>
              </a:extLst>
            </p:cNvPr>
            <p:cNvSpPr/>
            <p:nvPr/>
          </p:nvSpPr>
          <p:spPr>
            <a:xfrm>
              <a:off x="5467666" y="3720544"/>
              <a:ext cx="110560" cy="95310"/>
            </a:xfrm>
            <a:prstGeom prst="triangl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等腰三角形 42">
              <a:extLst>
                <a:ext uri="{FF2B5EF4-FFF2-40B4-BE49-F238E27FC236}">
                  <a16:creationId xmlns:a16="http://schemas.microsoft.com/office/drawing/2014/main" id="{D0709DF4-F9EC-4C69-9A93-75FD16E6798C}"/>
                </a:ext>
              </a:extLst>
            </p:cNvPr>
            <p:cNvSpPr/>
            <p:nvPr/>
          </p:nvSpPr>
          <p:spPr>
            <a:xfrm>
              <a:off x="6690921" y="3720544"/>
              <a:ext cx="110560" cy="95310"/>
            </a:xfrm>
            <a:prstGeom prst="triangl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等腰三角形 43">
              <a:extLst>
                <a:ext uri="{FF2B5EF4-FFF2-40B4-BE49-F238E27FC236}">
                  <a16:creationId xmlns:a16="http://schemas.microsoft.com/office/drawing/2014/main" id="{9D90EA4F-C858-48AC-A2DB-3947069020A6}"/>
                </a:ext>
              </a:extLst>
            </p:cNvPr>
            <p:cNvSpPr/>
            <p:nvPr/>
          </p:nvSpPr>
          <p:spPr>
            <a:xfrm>
              <a:off x="6283170" y="3720544"/>
              <a:ext cx="110560" cy="95310"/>
            </a:xfrm>
            <a:prstGeom prst="triangl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等腰三角形 44">
              <a:extLst>
                <a:ext uri="{FF2B5EF4-FFF2-40B4-BE49-F238E27FC236}">
                  <a16:creationId xmlns:a16="http://schemas.microsoft.com/office/drawing/2014/main" id="{791F5D57-DAF5-472C-BA1A-AF74BB46BEA3}"/>
                </a:ext>
              </a:extLst>
            </p:cNvPr>
            <p:cNvSpPr/>
            <p:nvPr/>
          </p:nvSpPr>
          <p:spPr>
            <a:xfrm>
              <a:off x="5902510" y="1712055"/>
              <a:ext cx="110560" cy="95310"/>
            </a:xfrm>
            <a:prstGeom prst="triangl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等腰三角形 45">
              <a:extLst>
                <a:ext uri="{FF2B5EF4-FFF2-40B4-BE49-F238E27FC236}">
                  <a16:creationId xmlns:a16="http://schemas.microsoft.com/office/drawing/2014/main" id="{B138856F-DCAA-4BAE-BC95-ED240B39F380}"/>
                </a:ext>
              </a:extLst>
            </p:cNvPr>
            <p:cNvSpPr/>
            <p:nvPr/>
          </p:nvSpPr>
          <p:spPr>
            <a:xfrm>
              <a:off x="5494758" y="1712055"/>
              <a:ext cx="110560" cy="95310"/>
            </a:xfrm>
            <a:prstGeom prst="triangl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等腰三角形 46">
              <a:extLst>
                <a:ext uri="{FF2B5EF4-FFF2-40B4-BE49-F238E27FC236}">
                  <a16:creationId xmlns:a16="http://schemas.microsoft.com/office/drawing/2014/main" id="{4B0C1F28-FFB8-48B4-AB81-D74D8CDC75BE}"/>
                </a:ext>
              </a:extLst>
            </p:cNvPr>
            <p:cNvSpPr/>
            <p:nvPr/>
          </p:nvSpPr>
          <p:spPr>
            <a:xfrm>
              <a:off x="6724786" y="1712055"/>
              <a:ext cx="110560" cy="95310"/>
            </a:xfrm>
            <a:prstGeom prst="triangl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等腰三角形 47">
              <a:extLst>
                <a:ext uri="{FF2B5EF4-FFF2-40B4-BE49-F238E27FC236}">
                  <a16:creationId xmlns:a16="http://schemas.microsoft.com/office/drawing/2014/main" id="{45E17A8B-7DFF-441F-BBA9-D295B01480E8}"/>
                </a:ext>
              </a:extLst>
            </p:cNvPr>
            <p:cNvSpPr/>
            <p:nvPr/>
          </p:nvSpPr>
          <p:spPr>
            <a:xfrm>
              <a:off x="6317035" y="1712055"/>
              <a:ext cx="110560" cy="95310"/>
            </a:xfrm>
            <a:prstGeom prst="triangl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530665D1-C4D2-4446-B5A6-134FF2EAA531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2C69C9A1-5257-4CBA-8611-9DA9FCC8A392}"/>
              </a:ext>
            </a:extLst>
          </p:cNvPr>
          <p:cNvCxnSpPr>
            <a:cxnSpLocks/>
          </p:cNvCxnSpPr>
          <p:nvPr/>
        </p:nvCxnSpPr>
        <p:spPr>
          <a:xfrm>
            <a:off x="1246601" y="1469451"/>
            <a:ext cx="7132012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圖片 48">
            <a:hlinkClick r:id="rId5" action="ppaction://hlinksldjump"/>
            <a:extLst>
              <a:ext uri="{FF2B5EF4-FFF2-40B4-BE49-F238E27FC236}">
                <a16:creationId xmlns:a16="http://schemas.microsoft.com/office/drawing/2014/main" id="{7C89BD35-22B3-406A-9C66-2D06D755F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601" y="1541459"/>
            <a:ext cx="609550" cy="298679"/>
          </a:xfrm>
          <a:prstGeom prst="rect">
            <a:avLst/>
          </a:prstGeom>
        </p:spPr>
      </p:pic>
      <p:grpSp>
        <p:nvGrpSpPr>
          <p:cNvPr id="50" name="群組 49">
            <a:extLst>
              <a:ext uri="{FF2B5EF4-FFF2-40B4-BE49-F238E27FC236}">
                <a16:creationId xmlns:a16="http://schemas.microsoft.com/office/drawing/2014/main" id="{F7994661-E633-434B-8824-BFFA390DB0C2}"/>
              </a:ext>
            </a:extLst>
          </p:cNvPr>
          <p:cNvGrpSpPr/>
          <p:nvPr/>
        </p:nvGrpSpPr>
        <p:grpSpPr>
          <a:xfrm>
            <a:off x="4670004" y="1549805"/>
            <a:ext cx="3364689" cy="90000"/>
            <a:chOff x="3951380" y="1714676"/>
            <a:chExt cx="3364689" cy="90000"/>
          </a:xfrm>
        </p:grpSpPr>
        <p:sp>
          <p:nvSpPr>
            <p:cNvPr id="51" name="橢圓 50">
              <a:extLst>
                <a:ext uri="{FF2B5EF4-FFF2-40B4-BE49-F238E27FC236}">
                  <a16:creationId xmlns:a16="http://schemas.microsoft.com/office/drawing/2014/main" id="{AEC51D0A-C728-4501-82BB-51F293892AF4}"/>
                </a:ext>
              </a:extLst>
            </p:cNvPr>
            <p:cNvSpPr/>
            <p:nvPr/>
          </p:nvSpPr>
          <p:spPr>
            <a:xfrm>
              <a:off x="3951380" y="1714676"/>
              <a:ext cx="90000" cy="90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橢圓 51">
              <a:extLst>
                <a:ext uri="{FF2B5EF4-FFF2-40B4-BE49-F238E27FC236}">
                  <a16:creationId xmlns:a16="http://schemas.microsoft.com/office/drawing/2014/main" id="{A04E3719-DC7C-47A0-83BA-A853391A3692}"/>
                </a:ext>
              </a:extLst>
            </p:cNvPr>
            <p:cNvSpPr/>
            <p:nvPr/>
          </p:nvSpPr>
          <p:spPr>
            <a:xfrm>
              <a:off x="4373517" y="1714676"/>
              <a:ext cx="90000" cy="90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橢圓 52">
              <a:extLst>
                <a:ext uri="{FF2B5EF4-FFF2-40B4-BE49-F238E27FC236}">
                  <a16:creationId xmlns:a16="http://schemas.microsoft.com/office/drawing/2014/main" id="{BB9A84C5-742A-46A7-A36B-B3245291577B}"/>
                </a:ext>
              </a:extLst>
            </p:cNvPr>
            <p:cNvSpPr/>
            <p:nvPr/>
          </p:nvSpPr>
          <p:spPr>
            <a:xfrm>
              <a:off x="4782108" y="1714676"/>
              <a:ext cx="90000" cy="90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橢圓 53">
              <a:extLst>
                <a:ext uri="{FF2B5EF4-FFF2-40B4-BE49-F238E27FC236}">
                  <a16:creationId xmlns:a16="http://schemas.microsoft.com/office/drawing/2014/main" id="{747429AC-17E9-4A45-A96C-928F9E73BF7E}"/>
                </a:ext>
              </a:extLst>
            </p:cNvPr>
            <p:cNvSpPr/>
            <p:nvPr/>
          </p:nvSpPr>
          <p:spPr>
            <a:xfrm>
              <a:off x="6398905" y="1714676"/>
              <a:ext cx="90000" cy="90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橢圓 54">
              <a:extLst>
                <a:ext uri="{FF2B5EF4-FFF2-40B4-BE49-F238E27FC236}">
                  <a16:creationId xmlns:a16="http://schemas.microsoft.com/office/drawing/2014/main" id="{BDEC771B-F34E-44E3-B435-1C9ADAA1EC33}"/>
                </a:ext>
              </a:extLst>
            </p:cNvPr>
            <p:cNvSpPr/>
            <p:nvPr/>
          </p:nvSpPr>
          <p:spPr>
            <a:xfrm>
              <a:off x="6817867" y="1714676"/>
              <a:ext cx="90000" cy="90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6" name="橢圓 55">
              <a:extLst>
                <a:ext uri="{FF2B5EF4-FFF2-40B4-BE49-F238E27FC236}">
                  <a16:creationId xmlns:a16="http://schemas.microsoft.com/office/drawing/2014/main" id="{50C66D9E-9152-47FF-BE14-4EC0F38C7CCA}"/>
                </a:ext>
              </a:extLst>
            </p:cNvPr>
            <p:cNvSpPr/>
            <p:nvPr/>
          </p:nvSpPr>
          <p:spPr>
            <a:xfrm>
              <a:off x="7226069" y="1714676"/>
              <a:ext cx="90000" cy="90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575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0" y="115613"/>
            <a:ext cx="4680000" cy="688426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35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字辨：蕩</a:t>
            </a:r>
            <a:endParaRPr lang="zh-TW" altLang="en-US" sz="3200" b="1" spc="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ADCE9A40-747E-4EF4-BC99-3F1FEBCBC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938107"/>
              </p:ext>
            </p:extLst>
          </p:nvPr>
        </p:nvGraphicFramePr>
        <p:xfrm>
          <a:off x="466227" y="916165"/>
          <a:ext cx="8227947" cy="1699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334">
                  <a:extLst>
                    <a:ext uri="{9D8B030D-6E8A-4147-A177-3AD203B41FA5}">
                      <a16:colId xmlns:a16="http://schemas.microsoft.com/office/drawing/2014/main" val="877229060"/>
                    </a:ext>
                  </a:extLst>
                </a:gridCol>
                <a:gridCol w="1690723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557489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88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蕩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ㄉㄤ</a:t>
                      </a:r>
                      <a:r>
                        <a:rPr lang="zh-CN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ˋ</a:t>
                      </a:r>
                      <a:endParaRPr lang="zh-TW" altLang="en-US" sz="28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放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蕩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、傾家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蕩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產。</a:t>
                      </a:r>
                      <a:endParaRPr lang="en-US" altLang="zh-TW" sz="2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55830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盪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ㄉㄤ</a:t>
                      </a:r>
                      <a:r>
                        <a:rPr lang="zh-CN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ˋ</a:t>
                      </a:r>
                      <a:endParaRPr lang="zh-CN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盪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秋千、動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盪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738343"/>
                  </a:ext>
                </a:extLst>
              </a:tr>
            </a:tbl>
          </a:graphicData>
        </a:graphic>
      </p:graphicFrame>
      <p:sp>
        <p:nvSpPr>
          <p:cNvPr id="1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72344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425832" cy="1887696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200" dirty="0">
                <a:latin typeface="標楷體" panose="03000509000000000000" pitchFamily="65" charset="-120"/>
                <a:ea typeface="標楷體" panose="03000509000000000000" pitchFamily="65" charset="-120"/>
              </a:rPr>
              <a:t>在顯生宙新生代「數位紀」、「媒體世」的此刻，我們來到一個新的部落時代。但是人們並未覺察，直到他落單、失語，或在高科技叢林裡望見別的「部落人」圍火高歌的祭典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9" y="2237783"/>
            <a:ext cx="8298562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借用古老的地質年代名詞，形容科技進步的網路社群時代，造成強烈的對比</a:t>
            </a:r>
            <a:endParaRPr lang="en-US" altLang="zh-TW" sz="28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●以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虛擬元素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（數位紀、媒體世、高科技叢林、部落人），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凸顯數位媒體發展時代的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真實情況</a:t>
            </a:r>
            <a:endParaRPr lang="zh-TW" altLang="en-US" sz="28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59EC711D-83C4-49A8-BC09-21FD669CB984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extLst>
              <a:ext uri="{FF2B5EF4-FFF2-40B4-BE49-F238E27FC236}">
                <a16:creationId xmlns:a16="http://schemas.microsoft.com/office/drawing/2014/main" id="{0498B16E-0A3C-408B-A8B6-E0A32B66BD7D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99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425832" cy="1887696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200" dirty="0">
                <a:latin typeface="標楷體" panose="03000509000000000000" pitchFamily="65" charset="-120"/>
                <a:ea typeface="標楷體" panose="03000509000000000000" pitchFamily="65" charset="-120"/>
              </a:rPr>
              <a:t>在顯生宙新生代「數位紀」、「媒體世」的此刻，我們來到一個新的部落時代。但是人們並未覺察，直到他落單、失語，或在高科技叢林裡望見別的「部落人」圍火高歌的祭典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9" y="2184443"/>
            <a:ext cx="8298562" cy="28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8000" indent="-288000">
              <a:lnSpc>
                <a:spcPct val="110000"/>
              </a:lnSpc>
              <a:buFont typeface="+mj-lt"/>
              <a:buAutoNum type="arabicPeriod" startAt="3"/>
            </a:pPr>
            <a:r>
              <a:rPr lang="zh-TW" altLang="en-US" sz="27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▲以古老的部落</a:t>
            </a:r>
            <a:r>
              <a:rPr lang="zh-TW" altLang="en-US" sz="27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印象（</a:t>
            </a:r>
            <a:r>
              <a:rPr lang="zh-TW" altLang="en-US" sz="27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部落時代、圍火高歌、祭典</a:t>
            </a:r>
            <a:r>
              <a:rPr lang="zh-TW" altLang="en-US" sz="27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）來</a:t>
            </a:r>
            <a:r>
              <a:rPr lang="zh-TW" altLang="en-US" sz="27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探討</a:t>
            </a:r>
            <a:r>
              <a:rPr lang="zh-TW" altLang="en-US" sz="27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現代網路</a:t>
            </a:r>
            <a:r>
              <a:rPr lang="zh-TW" altLang="en-US" sz="27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社群媒體造成的現象，一古一今，一原始一科技，反差強烈，反諷意味</a:t>
            </a:r>
            <a:r>
              <a:rPr lang="zh-TW" altLang="en-US" sz="27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明顯</a:t>
            </a:r>
            <a:endParaRPr lang="en-US" altLang="zh-TW" sz="2700" dirty="0" smtClean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>
              <a:lnSpc>
                <a:spcPct val="110000"/>
              </a:lnSpc>
              <a:buFont typeface="+mj-lt"/>
              <a:buAutoNum type="arabicPeriod" startAt="3"/>
            </a:pPr>
            <a:r>
              <a:rPr lang="zh-TW" altLang="en-US" sz="27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以傳統部落舉行祭典時的圍火活動，可互相取暖及自娛，點出網路同溫層現象。而歸屬在某個部落中的人，不會意識到自己正在「圈地」</a:t>
            </a:r>
            <a:r>
              <a:rPr lang="zh-TW" altLang="en-US" sz="27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自娛</a:t>
            </a:r>
            <a:endParaRPr lang="zh-TW" altLang="en-US" sz="27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0CDF36D0-AF62-4DDE-9711-2BA4781EDB0F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EF4B7312-53BC-4BF5-934F-30165A7EAA93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26171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788775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緒論。發現網路社群媒體造成的部落化現象。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4140000" cy="688426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第一大段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4FDD8DB-668A-4B4A-88F0-A46F2B144861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FF2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1810A14-B455-4610-8622-5FDA6AB3B768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26563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EF19E1C1-F748-4FEE-9828-AE16F569F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8" y="1131652"/>
            <a:ext cx="8470259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dirty="0"/>
              <a:t>提出社會觀察，以「部落」意象，具體化網路虛擬的社群媒體，群聚、同溫層、互相取暖的現象。</a:t>
            </a:r>
            <a:endParaRPr lang="en-US" altLang="zh-TW" sz="2800" b="0" dirty="0"/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dirty="0"/>
              <a:t>社群媒體與部落，對比強烈，一今一古，一虛擬一現實。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905B20C-F840-4C82-8453-8398E1C68AC4}"/>
              </a:ext>
            </a:extLst>
          </p:cNvPr>
          <p:cNvSpPr/>
          <p:nvPr/>
        </p:nvSpPr>
        <p:spPr>
          <a:xfrm>
            <a:off x="2" y="115613"/>
            <a:ext cx="4140000" cy="688426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485F35B-C533-4F7F-8A0F-9D817B2DC172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第一大段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1C09E11-686A-4CA7-8CF6-810E5509E5CE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FF2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D1CE2B3-5031-4921-B1C1-F726A3AA1EA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7705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文章命名為「尋找部落」，作者所謂的「部落」，指的是什麼？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尋找「部落」，指尋找想法相近或彼此認同的族群，尤其是指網路社群媒體當中的同溫層。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367F799-6BE8-404B-B08C-C2CC0196E1DC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092B3F5-C645-43EE-B3D8-519F909C8F1F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5140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6DC27CBF-7CFA-40B4-A135-D1505BD15AF7}"/>
              </a:ext>
            </a:extLst>
          </p:cNvPr>
          <p:cNvGrpSpPr/>
          <p:nvPr/>
        </p:nvGrpSpPr>
        <p:grpSpPr>
          <a:xfrm>
            <a:off x="2795587" y="1828800"/>
            <a:ext cx="3552825" cy="965700"/>
            <a:chOff x="1323975" y="1828800"/>
            <a:chExt cx="3552825" cy="96570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747BCCA-3C9D-4548-AEE1-415A9F367F67}"/>
                </a:ext>
              </a:extLst>
            </p:cNvPr>
            <p:cNvSpPr/>
            <p:nvPr/>
          </p:nvSpPr>
          <p:spPr>
            <a:xfrm>
              <a:off x="1323975" y="1828800"/>
              <a:ext cx="940450" cy="965700"/>
            </a:xfrm>
            <a:prstGeom prst="rect">
              <a:avLst/>
            </a:prstGeom>
            <a:solidFill>
              <a:srgbClr val="6775B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43383AFE-7C7F-4509-9F33-C806A21E3B1B}"/>
                </a:ext>
              </a:extLst>
            </p:cNvPr>
            <p:cNvSpPr txBox="1"/>
            <p:nvPr/>
          </p:nvSpPr>
          <p:spPr>
            <a:xfrm>
              <a:off x="2457450" y="1957707"/>
              <a:ext cx="2419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rgbClr val="1E20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課前引導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513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783928"/>
            <a:ext cx="8340544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為什麼「療癒」會成為這麼一個方便、適切的詞彙，以致許多人對它都有種心領神會的需求？我想是因為：在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典範轉移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、價值斷層、社會裂解的時代，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3A3D7910-524B-4C08-9C52-2F5D93B8404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5D1AE03-8F1C-4F93-B4E8-EB3A3E17DE9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992960F-295F-49B9-B85B-FAA37A384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9" y="3836686"/>
            <a:ext cx="53667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政治立場的對立、膚色族群的偏見、不同世代的歧視都有可能造成社會裂解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F5FD5860-BEB3-40F3-AC2E-6337619249A6}"/>
              </a:ext>
            </a:extLst>
          </p:cNvPr>
          <p:cNvCxnSpPr>
            <a:cxnSpLocks/>
          </p:cNvCxnSpPr>
          <p:nvPr/>
        </p:nvCxnSpPr>
        <p:spPr>
          <a:xfrm>
            <a:off x="444985" y="4568190"/>
            <a:ext cx="161611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36477962-A2F6-4A66-AB33-694F7BC4A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85" y="4626652"/>
            <a:ext cx="609550" cy="298679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6C72184D-8A29-4D8C-BEBD-E8BD63F0F8FB}"/>
              </a:ext>
            </a:extLst>
          </p:cNvPr>
          <p:cNvSpPr/>
          <p:nvPr/>
        </p:nvSpPr>
        <p:spPr>
          <a:xfrm>
            <a:off x="4527563" y="3185017"/>
            <a:ext cx="1636170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8FED709-2FDC-44C8-A449-D939285E3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970" y="2738741"/>
            <a:ext cx="456522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在信念或價值或方法上的轉變過程</a:t>
            </a:r>
          </a:p>
        </p:txBody>
      </p:sp>
      <p:sp>
        <p:nvSpPr>
          <p:cNvPr id="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60C40D8D-C23C-4A1D-AACC-87BF9ADAC33E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99388B75-4936-4AA3-828C-6D4C5E22B21D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1E700DA4-7299-4301-9894-8047FADB7BD7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658ECCE8-15DB-4155-9D45-1CF7C8BEC2D5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25AC2D6-A22A-4FBC-AAEE-1F9CCAFED137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48">
            <a:extLst>
              <a:ext uri="{FF2B5EF4-FFF2-40B4-BE49-F238E27FC236}">
                <a16:creationId xmlns:a16="http://schemas.microsoft.com/office/drawing/2014/main" id="{6BB8F857-6CFF-409B-8126-B984B9D20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219" y="1639362"/>
            <a:ext cx="8175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提問</a:t>
            </a: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B7DE8FF6-FE35-423E-A378-52F596EE11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73" y="1264416"/>
            <a:ext cx="62859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 animBg="1"/>
      <p:bldP spid="21" grpId="0" animBg="1"/>
      <p:bldP spid="21" grpId="1" animBg="1"/>
      <p:bldP spid="22" grpId="0"/>
      <p:bldP spid="2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783928"/>
            <a:ext cx="8340544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每天，我們幾乎都是傷痕累累地入睡吧？困惑、焦慮、憤怒、挫折</a:t>
            </a:r>
            <a:r>
              <a:rPr lang="en-US" altLang="zh-TW" sz="3200" spc="-51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甚至是接觸到各式媒體時未預期的挫折，以及說不清的驚駭、莫名的錯愕，都使我們內傷嚴重：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66EBEC-9FE1-4847-A71C-7EEC7B5DC25C}"/>
              </a:ext>
            </a:extLst>
          </p:cNvPr>
          <p:cNvSpPr/>
          <p:nvPr/>
        </p:nvSpPr>
        <p:spPr>
          <a:xfrm>
            <a:off x="7620001" y="0"/>
            <a:ext cx="152400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P.50~P.51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3A3D7910-524B-4C08-9C52-2F5D93B8404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5D1AE03-8F1C-4F93-B4E8-EB3A3E17DE9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285CD71-BE3E-49CE-B7E2-DF83CDA7DAF6}"/>
              </a:ext>
            </a:extLst>
          </p:cNvPr>
          <p:cNvSpPr txBox="1"/>
          <p:nvPr/>
        </p:nvSpPr>
        <p:spPr>
          <a:xfrm>
            <a:off x="4525892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64FF280-A299-4545-B4C5-80B9A049AFE3}"/>
              </a:ext>
            </a:extLst>
          </p:cNvPr>
          <p:cNvSpPr txBox="1"/>
          <p:nvPr/>
        </p:nvSpPr>
        <p:spPr>
          <a:xfrm>
            <a:off x="5195087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134638EA-76D8-4504-B92C-2CA7868A21C6}"/>
              </a:ext>
            </a:extLst>
          </p:cNvPr>
          <p:cNvSpPr txBox="1"/>
          <p:nvPr/>
        </p:nvSpPr>
        <p:spPr>
          <a:xfrm>
            <a:off x="5864282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76E7FA34-09DA-462B-B739-BE81EF5C6FF2}"/>
              </a:ext>
            </a:extLst>
          </p:cNvPr>
          <p:cNvSpPr txBox="1"/>
          <p:nvPr/>
        </p:nvSpPr>
        <p:spPr>
          <a:xfrm>
            <a:off x="6533477" y="115613"/>
            <a:ext cx="101010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992960F-295F-49B9-B85B-FAA37A384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065" y="475375"/>
            <a:ext cx="70725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傷痕的來源：自己與他人在信念、價值等有所不同，從而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產生衝突，形成</a:t>
            </a: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崩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解」的</a:t>
            </a: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現象</a:t>
            </a: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F5FD5860-BEB3-40F3-AC2E-6337619249A6}"/>
              </a:ext>
            </a:extLst>
          </p:cNvPr>
          <p:cNvCxnSpPr>
            <a:cxnSpLocks/>
          </p:cNvCxnSpPr>
          <p:nvPr/>
        </p:nvCxnSpPr>
        <p:spPr>
          <a:xfrm>
            <a:off x="4097707" y="1672751"/>
            <a:ext cx="161611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>
            <a:extLst>
              <a:ext uri="{FF2B5EF4-FFF2-40B4-BE49-F238E27FC236}">
                <a16:creationId xmlns:a16="http://schemas.microsoft.com/office/drawing/2014/main" id="{36477962-A2F6-4A66-AB33-694F7BC4AA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707" y="1731213"/>
            <a:ext cx="609550" cy="298679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6607266F-F719-454E-A5D5-4C63CD07D4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7310724" y="1229306"/>
            <a:ext cx="128048" cy="648000"/>
          </a:xfrm>
          <a:prstGeom prst="rect">
            <a:avLst/>
          </a:prstGeom>
        </p:spPr>
      </p:pic>
      <p:sp>
        <p:nvSpPr>
          <p:cNvPr id="27" name="文字方塊 48">
            <a:extLst>
              <a:ext uri="{FF2B5EF4-FFF2-40B4-BE49-F238E27FC236}">
                <a16:creationId xmlns:a16="http://schemas.microsoft.com/office/drawing/2014/main" id="{26AEF451-2C8A-47FE-A9BD-50643B516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719" y="1603521"/>
            <a:ext cx="5776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提</a:t>
            </a:r>
            <a:r>
              <a:rPr lang="zh-TW" altLang="en-US" sz="2100" b="1" dirty="0" smtClean="0">
                <a:solidFill>
                  <a:srgbClr val="C74932"/>
                </a:solidFill>
                <a:ea typeface="微軟正黑體" panose="020B0604030504040204" pitchFamily="34" charset="-120"/>
              </a:rPr>
              <a:t>問</a:t>
            </a:r>
            <a:endParaRPr lang="zh-TW" altLang="en-US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239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7" grpId="0"/>
      <p:bldP spid="2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783928"/>
            <a:ext cx="8340544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怎麼會有這樣離譜失格的報導？這樣的人怎麼說得出這樣的話？這樣的偏見或惡意怎會得到這麼多的鼓勵？明顯的錯誤或無知為何無人計較或發現？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66EBEC-9FE1-4847-A71C-7EEC7B5DC25C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3A3D7910-524B-4C08-9C52-2F5D93B8404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5D1AE03-8F1C-4F93-B4E8-EB3A3E17DE9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4C5D45F-89DC-4202-B16F-AC223F3FE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339" y="445100"/>
            <a:ext cx="72887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像是作者內心的獨白，也像是一種耳語，這種獨特的語調，往往能不知不覺引人更深入思考自己的處境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1E799AB0-1B69-4095-8CC4-6C585D31649D}"/>
              </a:ext>
            </a:extLst>
          </p:cNvPr>
          <p:cNvCxnSpPr>
            <a:cxnSpLocks/>
          </p:cNvCxnSpPr>
          <p:nvPr/>
        </p:nvCxnSpPr>
        <p:spPr>
          <a:xfrm>
            <a:off x="479049" y="1682996"/>
            <a:ext cx="812586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>
            <a:extLst>
              <a:ext uri="{FF2B5EF4-FFF2-40B4-BE49-F238E27FC236}">
                <a16:creationId xmlns:a16="http://schemas.microsoft.com/office/drawing/2014/main" id="{32538EDB-30D5-4D40-A08A-8B4A7C1C0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49" y="1755004"/>
            <a:ext cx="609550" cy="298679"/>
          </a:xfrm>
          <a:prstGeom prst="rect">
            <a:avLst/>
          </a:prstGeom>
        </p:spPr>
      </p:pic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A36FE3F8-A516-48F7-90A0-D557FBCEB2F1}"/>
              </a:ext>
            </a:extLst>
          </p:cNvPr>
          <p:cNvCxnSpPr>
            <a:cxnSpLocks/>
          </p:cNvCxnSpPr>
          <p:nvPr/>
        </p:nvCxnSpPr>
        <p:spPr>
          <a:xfrm>
            <a:off x="479049" y="2644809"/>
            <a:ext cx="812586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10390B86-BD18-4010-879B-FA6C859CBEEC}"/>
              </a:ext>
            </a:extLst>
          </p:cNvPr>
          <p:cNvCxnSpPr>
            <a:cxnSpLocks/>
          </p:cNvCxnSpPr>
          <p:nvPr/>
        </p:nvCxnSpPr>
        <p:spPr>
          <a:xfrm>
            <a:off x="479049" y="3647263"/>
            <a:ext cx="812586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7FB5289D-C677-4DD2-AE18-E1F9CFD3A232}"/>
              </a:ext>
            </a:extLst>
          </p:cNvPr>
          <p:cNvCxnSpPr>
            <a:cxnSpLocks/>
          </p:cNvCxnSpPr>
          <p:nvPr/>
        </p:nvCxnSpPr>
        <p:spPr>
          <a:xfrm>
            <a:off x="479049" y="4609076"/>
            <a:ext cx="1586818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CD3C455F-4396-496B-BB0A-6D2226C7424F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9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80877C4C-50B4-4195-A4E3-6B06D15998D6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5A601351-84E0-4F3E-816F-9EFA8F14DF12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1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6022C13C-3C7F-44D6-BEB0-061CAA2BC72A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87C17E57-AF8C-486D-88D4-89AEC9FD57B7}"/>
              </a:ext>
            </a:extLst>
          </p:cNvPr>
          <p:cNvGrpSpPr/>
          <p:nvPr/>
        </p:nvGrpSpPr>
        <p:grpSpPr>
          <a:xfrm>
            <a:off x="424721" y="969713"/>
            <a:ext cx="1705170" cy="3631900"/>
            <a:chOff x="7056629" y="946109"/>
            <a:chExt cx="1705170" cy="3631900"/>
          </a:xfrm>
        </p:grpSpPr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4791072B-117E-4946-BFA8-CAFE7958C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629" y="946109"/>
              <a:ext cx="626982" cy="646334"/>
            </a:xfrm>
            <a:prstGeom prst="rect">
              <a:avLst/>
            </a:prstGeom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6607266F-F719-454E-A5D5-4C63CD07D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33751" y="3930009"/>
              <a:ext cx="128048" cy="648000"/>
            </a:xfrm>
            <a:prstGeom prst="rect">
              <a:avLst/>
            </a:prstGeom>
          </p:spPr>
        </p:pic>
      </p:grpSp>
      <p:sp>
        <p:nvSpPr>
          <p:cNvPr id="22" name="文字方塊 48">
            <a:extLst>
              <a:ext uri="{FF2B5EF4-FFF2-40B4-BE49-F238E27FC236}">
                <a16:creationId xmlns:a16="http://schemas.microsoft.com/office/drawing/2014/main" id="{26AEF451-2C8A-47FE-A9BD-50643B516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960" y="943839"/>
            <a:ext cx="5776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激問</a:t>
            </a:r>
          </a:p>
        </p:txBody>
      </p:sp>
    </p:spTree>
    <p:extLst>
      <p:ext uri="{BB962C8B-B14F-4D97-AF65-F5344CB8AC3E}">
        <p14:creationId xmlns:p14="http://schemas.microsoft.com/office/powerpoint/2010/main" val="372295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2" grpId="0"/>
      <p:bldP spid="2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783928"/>
            <a:ext cx="8340544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每天，對抗種種令人消化不良的訊息，就足以讓人精疲力竭，需要時時刻刻尋求逃避，尋求療癒。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媒體太發達了！集結與搜尋太方便了！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3A3D7910-524B-4C08-9C52-2F5D93B8404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5D1AE03-8F1C-4F93-B4E8-EB3A3E17DE9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B8671DF-D78E-4A9B-B11F-726F6ECAE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745" y="3311304"/>
            <a:ext cx="61677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說明虛假惡意的訊息為何能快速傳播，根本原因在於誤用了媒體的集結與搜尋功能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253993A1-9CAD-48A4-A971-5477AB6F15FA}"/>
              </a:ext>
            </a:extLst>
          </p:cNvPr>
          <p:cNvCxnSpPr>
            <a:cxnSpLocks/>
          </p:cNvCxnSpPr>
          <p:nvPr/>
        </p:nvCxnSpPr>
        <p:spPr>
          <a:xfrm>
            <a:off x="1267665" y="4593803"/>
            <a:ext cx="6487802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994A7293-B5A9-4945-8C93-C8F21344D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665" y="4665811"/>
            <a:ext cx="609550" cy="29867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17F6C41-4366-4A47-8195-91835E649F13}"/>
              </a:ext>
            </a:extLst>
          </p:cNvPr>
          <p:cNvSpPr/>
          <p:nvPr/>
        </p:nvSpPr>
        <p:spPr>
          <a:xfrm>
            <a:off x="7620001" y="0"/>
            <a:ext cx="152400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P.51~P.52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6EB181E9-07C2-48F7-9728-104237A5C853}"/>
              </a:ext>
            </a:extLst>
          </p:cNvPr>
          <p:cNvSpPr txBox="1"/>
          <p:nvPr/>
        </p:nvSpPr>
        <p:spPr>
          <a:xfrm>
            <a:off x="4525892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9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73D049C0-C18E-443D-BBAC-9C9446234129}"/>
              </a:ext>
            </a:extLst>
          </p:cNvPr>
          <p:cNvSpPr txBox="1"/>
          <p:nvPr/>
        </p:nvSpPr>
        <p:spPr>
          <a:xfrm>
            <a:off x="5195087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8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C7E9439E-89A6-4ACF-8432-911BFA3DA6BD}"/>
              </a:ext>
            </a:extLst>
          </p:cNvPr>
          <p:cNvSpPr txBox="1"/>
          <p:nvPr/>
        </p:nvSpPr>
        <p:spPr>
          <a:xfrm>
            <a:off x="5864282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0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B7398A3B-D674-49D7-B000-466DB80EF275}"/>
              </a:ext>
            </a:extLst>
          </p:cNvPr>
          <p:cNvSpPr txBox="1"/>
          <p:nvPr/>
        </p:nvSpPr>
        <p:spPr>
          <a:xfrm>
            <a:off x="6533477" y="115613"/>
            <a:ext cx="101010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2476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783928"/>
            <a:ext cx="83405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有些人很快在網路上找到跟自己相似、興趣接近或意見相合的人，形成社群。在彼，不管人數多寡，都可以感覺到某種相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濡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以沫、相對多數的正當性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66EBEC-9FE1-4847-A71C-7EEC7B5DC25C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3A3D7910-524B-4C08-9C52-2F5D93B8404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5D1AE03-8F1C-4F93-B4E8-EB3A3E17DE9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763123F1-6078-42E7-872F-AF716DF5983A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D09B1F9A-E528-4280-ACDF-95ADF8BFE1FA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DFB41EDD-5867-49ED-9362-3EAA31A98C74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671B82AD-1F5E-4AC5-A6FB-69FA05A4143A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1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EE9CC2EC-C558-4925-B23E-499497752B3F}"/>
              </a:ext>
            </a:extLst>
          </p:cNvPr>
          <p:cNvSpPr txBox="1"/>
          <p:nvPr/>
        </p:nvSpPr>
        <p:spPr>
          <a:xfrm>
            <a:off x="5808847" y="2897582"/>
            <a:ext cx="297518" cy="287390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</p:spTree>
    <p:extLst>
      <p:ext uri="{BB962C8B-B14F-4D97-AF65-F5344CB8AC3E}">
        <p14:creationId xmlns:p14="http://schemas.microsoft.com/office/powerpoint/2010/main" val="64554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0" y="115613"/>
            <a:ext cx="4680000" cy="688426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35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字辨：濡</a:t>
            </a:r>
            <a:endParaRPr lang="zh-TW" altLang="en-US" sz="3200" b="1" spc="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ADCE9A40-747E-4EF4-BC99-3F1FEBCBC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480842"/>
              </p:ext>
            </p:extLst>
          </p:nvPr>
        </p:nvGraphicFramePr>
        <p:xfrm>
          <a:off x="466227" y="916165"/>
          <a:ext cx="8227947" cy="3095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334">
                  <a:extLst>
                    <a:ext uri="{9D8B030D-6E8A-4147-A177-3AD203B41FA5}">
                      <a16:colId xmlns:a16="http://schemas.microsoft.com/office/drawing/2014/main" val="877229060"/>
                    </a:ext>
                  </a:extLst>
                </a:gridCol>
                <a:gridCol w="1690723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557489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7562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7454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濡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ㄖㄨˊ</a:t>
                      </a:r>
                      <a:endParaRPr lang="zh-TW" altLang="en-US" sz="28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耳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濡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目染。</a:t>
                      </a:r>
                      <a:endParaRPr lang="en-US" altLang="zh-TW" sz="2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2475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孺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ㄖㄨˊ</a:t>
                      </a:r>
                      <a:endParaRPr lang="zh-CN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孺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子可教、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孺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慕之情。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738343"/>
                  </a:ext>
                </a:extLst>
              </a:tr>
              <a:tr h="62475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儒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ㄖㄨˊ</a:t>
                      </a:r>
                      <a:endParaRPr lang="zh-CN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焚書坑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儒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儒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家。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419840"/>
                  </a:ext>
                </a:extLst>
              </a:tr>
              <a:tr h="62475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襦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ㄖㄨˊ</a:t>
                      </a:r>
                      <a:endParaRPr lang="zh-CN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紫綺為上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襦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。（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陌上桑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405960"/>
                  </a:ext>
                </a:extLst>
              </a:tr>
            </a:tbl>
          </a:graphicData>
        </a:graphic>
      </p:graphicFrame>
      <p:sp>
        <p:nvSpPr>
          <p:cNvPr id="1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53366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783928"/>
            <a:ext cx="8340544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在彼，我們理所當然以「自己人」的立場，肆意發表「自族中心」的觀點，並引起共鳴。但有些原本只適合出現在私下場合、小團體之間，甚至廁所牆上的，脫口而出的言談，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66EBEC-9FE1-4847-A71C-7EEC7B5DC25C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3A3D7910-524B-4C08-9C52-2F5D93B8404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5D1AE03-8F1C-4F93-B4E8-EB3A3E17DE9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4805709F-6140-45C1-ABF5-1A5622E430FE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464D5625-CA74-49E4-B90F-97401615D67F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76DFCD67-2D81-496F-94C8-CDB68B27E8BB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B57CE491-0733-4AB6-A46E-88778D4DE672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B8671DF-D78E-4A9B-B11F-726F6ECAE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169" y="1655524"/>
            <a:ext cx="6167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說明社群如何形成片面而能彼此安慰的論述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253993A1-9CAD-48A4-A971-5477AB6F15FA}"/>
              </a:ext>
            </a:extLst>
          </p:cNvPr>
          <p:cNvCxnSpPr>
            <a:cxnSpLocks/>
          </p:cNvCxnSpPr>
          <p:nvPr/>
        </p:nvCxnSpPr>
        <p:spPr>
          <a:xfrm>
            <a:off x="1680619" y="1653468"/>
            <a:ext cx="6984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994A7293-B5A9-4945-8C93-C8F21344D6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619" y="1725476"/>
            <a:ext cx="609550" cy="298679"/>
          </a:xfrm>
          <a:prstGeom prst="rect">
            <a:avLst/>
          </a:prstGeom>
        </p:spPr>
      </p:pic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253993A1-9CAD-48A4-A971-5477AB6F15FA}"/>
              </a:ext>
            </a:extLst>
          </p:cNvPr>
          <p:cNvCxnSpPr>
            <a:cxnSpLocks/>
          </p:cNvCxnSpPr>
          <p:nvPr/>
        </p:nvCxnSpPr>
        <p:spPr>
          <a:xfrm>
            <a:off x="486001" y="2648985"/>
            <a:ext cx="7344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72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783928"/>
            <a:ext cx="8340544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卻不時在網路上流傳，被轉貼、引用，甚至報導。而它的邏輯與效應無跡可尋。更可怕的，自然是那些基於國家、族群、宗教或黨派敵意所散播的，沒有底線的攻擊與謊言。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66EBEC-9FE1-4847-A71C-7EEC7B5DC25C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3A3D7910-524B-4C08-9C52-2F5D93B8404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5D1AE03-8F1C-4F93-B4E8-EB3A3E17DE9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B0C0A10-83AB-461E-A5F2-FB8C66AAF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06" y="1801110"/>
            <a:ext cx="8645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惡意訊息的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特徵</a:t>
            </a: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缺乏</a:t>
            </a: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邏輯、難以掌握傳播過程產生的效應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06E9384A-9D56-4CBD-8FF8-E81666E93772}"/>
              </a:ext>
            </a:extLst>
          </p:cNvPr>
          <p:cNvCxnSpPr>
            <a:cxnSpLocks/>
          </p:cNvCxnSpPr>
          <p:nvPr/>
        </p:nvCxnSpPr>
        <p:spPr>
          <a:xfrm>
            <a:off x="1691474" y="2641676"/>
            <a:ext cx="446548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9831E886-6296-4829-A7B2-20EFACDC9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474" y="2713684"/>
            <a:ext cx="609550" cy="298679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DA5AF16C-F8D6-46CC-A824-00E9DB4DE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024" y="3761881"/>
            <a:ext cx="75028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惡意訊息的特徵：製造者與傳播者都缺乏道德底線</a:t>
            </a: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E83BA1A2-3F2A-4BEA-95F7-3A25EC73C489}"/>
              </a:ext>
            </a:extLst>
          </p:cNvPr>
          <p:cNvCxnSpPr>
            <a:cxnSpLocks/>
          </p:cNvCxnSpPr>
          <p:nvPr/>
        </p:nvCxnSpPr>
        <p:spPr>
          <a:xfrm>
            <a:off x="2504275" y="4595675"/>
            <a:ext cx="4018445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圖片 17">
            <a:extLst>
              <a:ext uri="{FF2B5EF4-FFF2-40B4-BE49-F238E27FC236}">
                <a16:creationId xmlns:a16="http://schemas.microsoft.com/office/drawing/2014/main" id="{1E188000-95B1-466C-86D2-A5A0539E8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275" y="4667683"/>
            <a:ext cx="609550" cy="298679"/>
          </a:xfrm>
          <a:prstGeom prst="rect">
            <a:avLst/>
          </a:prstGeom>
        </p:spPr>
      </p:pic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0CB660C-FD7B-4586-8FE6-C252ED7583AB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8508E955-3250-49A8-AB65-91917583DB76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6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EFF97B6B-DEC4-442D-81B9-377F52526D41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EEB7F55-B9B3-4938-8678-F0F817905D46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253993A1-9CAD-48A4-A971-5477AB6F15FA}"/>
              </a:ext>
            </a:extLst>
          </p:cNvPr>
          <p:cNvCxnSpPr>
            <a:cxnSpLocks/>
          </p:cNvCxnSpPr>
          <p:nvPr/>
        </p:nvCxnSpPr>
        <p:spPr>
          <a:xfrm>
            <a:off x="6633619" y="2642400"/>
            <a:ext cx="198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>
            <a:hlinkClick r:id="rId8" action="ppaction://hlinksldjump"/>
            <a:extLst>
              <a:ext uri="{FF2B5EF4-FFF2-40B4-BE49-F238E27FC236}">
                <a16:creationId xmlns:a16="http://schemas.microsoft.com/office/drawing/2014/main" id="{994A7293-B5A9-4945-8C93-C8F21344D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619" y="2714400"/>
            <a:ext cx="609550" cy="298679"/>
          </a:xfrm>
          <a:prstGeom prst="rect">
            <a:avLst/>
          </a:prstGeom>
        </p:spPr>
      </p:pic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253993A1-9CAD-48A4-A971-5477AB6F15FA}"/>
              </a:ext>
            </a:extLst>
          </p:cNvPr>
          <p:cNvCxnSpPr>
            <a:cxnSpLocks/>
          </p:cNvCxnSpPr>
          <p:nvPr/>
        </p:nvCxnSpPr>
        <p:spPr>
          <a:xfrm>
            <a:off x="498875" y="3620300"/>
            <a:ext cx="8136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253993A1-9CAD-48A4-A971-5477AB6F15FA}"/>
              </a:ext>
            </a:extLst>
          </p:cNvPr>
          <p:cNvCxnSpPr>
            <a:cxnSpLocks/>
          </p:cNvCxnSpPr>
          <p:nvPr/>
        </p:nvCxnSpPr>
        <p:spPr>
          <a:xfrm>
            <a:off x="486175" y="4597200"/>
            <a:ext cx="154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2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99001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更可怕的，自然是那些基於國家、族群、宗教或黨派敵意所散播的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1344120"/>
            <a:ext cx="8338489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充滿自我中心的言論橫流在網路上，不斷摧毀人類之間的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情感</a:t>
            </a:r>
            <a:endParaRPr lang="zh-TW" altLang="en-US" sz="28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66850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783928"/>
            <a:ext cx="81732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想到世界上同時有這麼多仇恨、汙衊 、挑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釁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與偏見的黑暗言談，以各種語言充塞於網路，就讓我覺得此時此刻的地球比任何時候都危險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66EBEC-9FE1-4847-A71C-7EEC7B5DC25C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3A3D7910-524B-4C08-9C52-2F5D93B8404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5D1AE03-8F1C-4F93-B4E8-EB3A3E17DE9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2181323-E2A3-4D42-BF87-D9AAEE9CB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6" y="3615068"/>
            <a:ext cx="50210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負面的言論與情感不斷膨脹，使我們身處在充滿敵意的環境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D9D6F173-198A-4668-A024-185958A7BA78}"/>
              </a:ext>
            </a:extLst>
          </p:cNvPr>
          <p:cNvCxnSpPr>
            <a:cxnSpLocks/>
          </p:cNvCxnSpPr>
          <p:nvPr/>
        </p:nvCxnSpPr>
        <p:spPr>
          <a:xfrm>
            <a:off x="3418674" y="3617036"/>
            <a:ext cx="501412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52726C08-831D-4B15-9031-4FAE782B5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674" y="3689044"/>
            <a:ext cx="609550" cy="298679"/>
          </a:xfrm>
          <a:prstGeom prst="rect">
            <a:avLst/>
          </a:prstGeom>
        </p:spPr>
      </p:pic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C9771FED-BD6C-44C1-885C-5568557E95F0}"/>
              </a:ext>
            </a:extLst>
          </p:cNvPr>
          <p:cNvCxnSpPr>
            <a:cxnSpLocks/>
          </p:cNvCxnSpPr>
          <p:nvPr/>
        </p:nvCxnSpPr>
        <p:spPr>
          <a:xfrm>
            <a:off x="445180" y="4564821"/>
            <a:ext cx="39471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0592080-4BAB-45D1-A5F3-BCB7A5A5A994}"/>
              </a:ext>
            </a:extLst>
          </p:cNvPr>
          <p:cNvGrpSpPr/>
          <p:nvPr/>
        </p:nvGrpSpPr>
        <p:grpSpPr>
          <a:xfrm>
            <a:off x="6919905" y="1223248"/>
            <a:ext cx="596837" cy="481799"/>
            <a:chOff x="7867881" y="1192800"/>
            <a:chExt cx="596837" cy="481799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86F54B5C-765F-4E7C-BD54-A45E9220F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AC196C58-1B68-47A6-920C-75E7EE76A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ㄇㄧㄝ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388E12B0-DEEB-466E-BA18-5BD14AAC46F7}"/>
              </a:ext>
            </a:extLst>
          </p:cNvPr>
          <p:cNvGrpSpPr/>
          <p:nvPr/>
        </p:nvGrpSpPr>
        <p:grpSpPr>
          <a:xfrm>
            <a:off x="8362550" y="1223248"/>
            <a:ext cx="596837" cy="481799"/>
            <a:chOff x="7867881" y="1192800"/>
            <a:chExt cx="596837" cy="481799"/>
          </a:xfrm>
        </p:grpSpPr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0F807B5A-8F2C-4365-A112-4A81FD884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EBAF9EE4-E3DF-417E-8EB4-1BAC15C47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ㄒㄧㄣ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70AE8F4-B767-4385-BE86-43453C2DFC85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566FD0B2-E8E3-4B15-9AF6-D6CB0BC2371B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6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F9C9476-368E-428A-AC35-4DC45292F4D4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E53990F4-F5DA-4C61-BF3B-4FBF7BA86C9D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23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0BC1C661-50F8-4297-98E9-FC7429CB81F5}"/>
              </a:ext>
            </a:extLst>
          </p:cNvPr>
          <p:cNvSpPr txBox="1"/>
          <p:nvPr/>
        </p:nvSpPr>
        <p:spPr>
          <a:xfrm>
            <a:off x="8094868" y="930781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</p:spTree>
    <p:extLst>
      <p:ext uri="{BB962C8B-B14F-4D97-AF65-F5344CB8AC3E}">
        <p14:creationId xmlns:p14="http://schemas.microsoft.com/office/powerpoint/2010/main" val="285568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42918C98-0B54-4475-A02C-B73736EB5E86}"/>
              </a:ext>
            </a:extLst>
          </p:cNvPr>
          <p:cNvSpPr/>
          <p:nvPr/>
        </p:nvSpPr>
        <p:spPr>
          <a:xfrm>
            <a:off x="444137" y="2944048"/>
            <a:ext cx="8255725" cy="1839863"/>
          </a:xfrm>
          <a:prstGeom prst="roundRect">
            <a:avLst>
              <a:gd name="adj" fmla="val 0"/>
            </a:avLst>
          </a:prstGeom>
          <a:solidFill>
            <a:srgbClr val="FFF7E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B2594BD-FD32-49FE-ABFB-2AEFDF9F11D5}"/>
              </a:ext>
            </a:extLst>
          </p:cNvPr>
          <p:cNvSpPr/>
          <p:nvPr/>
        </p:nvSpPr>
        <p:spPr>
          <a:xfrm>
            <a:off x="1235529" y="1091208"/>
            <a:ext cx="6672943" cy="629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你今天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IG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了嗎？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2A1749A-0A51-4BAF-9EF8-3F76ED73CE81}"/>
              </a:ext>
            </a:extLst>
          </p:cNvPr>
          <p:cNvSpPr txBox="1"/>
          <p:nvPr/>
        </p:nvSpPr>
        <p:spPr>
          <a:xfrm>
            <a:off x="351698" y="391708"/>
            <a:ext cx="206057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課前引導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A8A53ED-CB50-4646-B1A1-671AA655B39E}"/>
              </a:ext>
            </a:extLst>
          </p:cNvPr>
          <p:cNvSpPr/>
          <p:nvPr/>
        </p:nvSpPr>
        <p:spPr>
          <a:xfrm>
            <a:off x="763883" y="3065619"/>
            <a:ext cx="7616234" cy="1596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網路社群正悄悄改變我們的生活</a:t>
            </a:r>
            <a:r>
              <a:rPr lang="zh-TW" altLang="en-US" sz="2800" b="1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，只要登入，就能進入群聚的世界，若遲遲不願登出，可能會滑落怎樣的深淵呢？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9163F40-5630-4FEA-ABA1-63BAA967B0CF}"/>
              </a:ext>
            </a:extLst>
          </p:cNvPr>
          <p:cNvSpPr/>
          <p:nvPr/>
        </p:nvSpPr>
        <p:spPr>
          <a:xfrm>
            <a:off x="1807720" y="1705960"/>
            <a:ext cx="5528560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進入社群媒體時代，彈指間就能與眾人互動交流，發揮影響力。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65B8E1A-B947-4A8C-96A1-3B470090C2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498" y="1868267"/>
            <a:ext cx="1201436" cy="1020977"/>
          </a:xfrm>
          <a:prstGeom prst="rect">
            <a:avLst/>
          </a:prstGeom>
        </p:spPr>
      </p:pic>
      <p:pic>
        <p:nvPicPr>
          <p:cNvPr id="10" name="圖片 9" descr="一張含有 鼠, 熊 的圖片&#10;&#10;自動產生的描述">
            <a:extLst>
              <a:ext uri="{FF2B5EF4-FFF2-40B4-BE49-F238E27FC236}">
                <a16:creationId xmlns:a16="http://schemas.microsoft.com/office/drawing/2014/main" id="{8046A2CB-3805-4061-B7D5-E34290A1D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66" y="1852980"/>
            <a:ext cx="1201436" cy="1020977"/>
          </a:xfrm>
          <a:prstGeom prst="rect">
            <a:avLst/>
          </a:prstGeom>
        </p:spPr>
      </p:pic>
      <p:pic>
        <p:nvPicPr>
          <p:cNvPr id="12" name="圖片 11" descr="一張含有 標誌, 綠色, 坐, 握住 的圖片&#10;&#10;自動產生的描述">
            <a:extLst>
              <a:ext uri="{FF2B5EF4-FFF2-40B4-BE49-F238E27FC236}">
                <a16:creationId xmlns:a16="http://schemas.microsoft.com/office/drawing/2014/main" id="{CB171585-6A49-4AA7-A123-9080A42B4A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599" y="4063178"/>
            <a:ext cx="1033658" cy="8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6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0" y="115613"/>
            <a:ext cx="4680000" cy="688426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35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辨：釁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ADCE9A40-747E-4EF4-BC99-3F1FEBCBC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137258"/>
              </p:ext>
            </p:extLst>
          </p:nvPr>
        </p:nvGraphicFramePr>
        <p:xfrm>
          <a:off x="466227" y="916165"/>
          <a:ext cx="8227947" cy="2165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334">
                  <a:extLst>
                    <a:ext uri="{9D8B030D-6E8A-4147-A177-3AD203B41FA5}">
                      <a16:colId xmlns:a16="http://schemas.microsoft.com/office/drawing/2014/main" val="877229060"/>
                    </a:ext>
                  </a:extLst>
                </a:gridCol>
                <a:gridCol w="1690723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557489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7562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7454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釁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ㄒㄧㄣˋ</a:t>
                      </a:r>
                      <a:endParaRPr lang="zh-TW" altLang="en-US" sz="28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尋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釁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TW" sz="2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2475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爨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ㄘㄨㄢˋ</a:t>
                      </a:r>
                      <a:endParaRPr lang="zh-CN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諸子異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爨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TW" sz="2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（歸有光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項脊軒志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738343"/>
                  </a:ext>
                </a:extLst>
              </a:tr>
            </a:tbl>
          </a:graphicData>
        </a:graphic>
      </p:graphicFrame>
      <p:sp>
        <p:nvSpPr>
          <p:cNvPr id="1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88813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783928"/>
            <a:ext cx="8340544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但是我想談的，是面對這些現象顯得手足無措的人。</a:t>
            </a:r>
          </a:p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當然整個現象跟網路有關</a:t>
            </a:r>
            <a:r>
              <a:rPr lang="en-US" altLang="zh-TW" sz="3200" spc="-51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在各種溝通、傳播工具與技術大幅進步的同時，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66EBEC-9FE1-4847-A71C-7EEC7B5DC25C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3A3D7910-524B-4C08-9C52-2F5D93B8404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5D1AE03-8F1C-4F93-B4E8-EB3A3E17DE9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D79FB34-0B6B-43BC-A42E-E51BBD84A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606" y="1681028"/>
            <a:ext cx="502109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包含前文的「我覺得」、「我想是因為」</a:t>
            </a:r>
            <a:r>
              <a:rPr lang="en-US" altLang="zh-TW" sz="24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等，都是戲仿網路社群的對話模式與口吻，藉此凸顯出網路自族中心的現象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61DE46EC-25AB-40A5-B29E-1D57AF02416A}"/>
              </a:ext>
            </a:extLst>
          </p:cNvPr>
          <p:cNvCxnSpPr>
            <a:cxnSpLocks/>
          </p:cNvCxnSpPr>
          <p:nvPr/>
        </p:nvCxnSpPr>
        <p:spPr>
          <a:xfrm>
            <a:off x="2077554" y="1682996"/>
            <a:ext cx="159359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CBB3457B-F4AA-4DD6-9622-66B968952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554" y="1755004"/>
            <a:ext cx="609550" cy="298679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A4A589CE-1D91-4104-AFBE-F7722050F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948" y="811020"/>
            <a:ext cx="6360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網路上駁雜而多元的意見表達，令人迷惘</a:t>
            </a: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8B6828E-487C-49AE-94E8-A5259E48B7C6}"/>
              </a:ext>
            </a:extLst>
          </p:cNvPr>
          <p:cNvCxnSpPr>
            <a:cxnSpLocks/>
          </p:cNvCxnSpPr>
          <p:nvPr/>
        </p:nvCxnSpPr>
        <p:spPr>
          <a:xfrm>
            <a:off x="7838274" y="1682996"/>
            <a:ext cx="75154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圖片 17">
            <a:extLst>
              <a:ext uri="{FF2B5EF4-FFF2-40B4-BE49-F238E27FC236}">
                <a16:creationId xmlns:a16="http://schemas.microsoft.com/office/drawing/2014/main" id="{2DDBB136-BC4A-47AB-97BA-CFB665A6B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274" y="1755004"/>
            <a:ext cx="609550" cy="298679"/>
          </a:xfrm>
          <a:prstGeom prst="rect">
            <a:avLst/>
          </a:prstGeom>
        </p:spPr>
      </p:pic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EBA997F9-ABA6-4FEB-832E-684FA041B321}"/>
              </a:ext>
            </a:extLst>
          </p:cNvPr>
          <p:cNvCxnSpPr>
            <a:cxnSpLocks/>
          </p:cNvCxnSpPr>
          <p:nvPr/>
        </p:nvCxnSpPr>
        <p:spPr>
          <a:xfrm>
            <a:off x="460728" y="2645887"/>
            <a:ext cx="75154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CEBFC00-018A-4305-AB3C-FD2B367A4A89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DD69DDF5-DABE-4501-B303-1E7DA96AFB8A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6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9BBA9E39-B39F-4D08-AF67-A70025187F48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B3E31AA1-8462-4AF4-9674-D77C67B73E7D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777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6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78163DE-B0D8-43D8-B989-3C1CAA2DC1A5}"/>
              </a:ext>
            </a:extLst>
          </p:cNvPr>
          <p:cNvSpPr/>
          <p:nvPr/>
        </p:nvSpPr>
        <p:spPr>
          <a:xfrm>
            <a:off x="351698" y="598579"/>
            <a:ext cx="8340544" cy="329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29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人們反而更覺得孤單、疏離、徬徨，因為輕易找到你所要訊息的同時，發現自己跟社會環境格格不入的機會也更多了！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66EBEC-9FE1-4847-A71C-7EEC7B5DC25C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3A3D7910-524B-4C08-9C52-2F5D93B8404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5D1AE03-8F1C-4F93-B4E8-EB3A3E17DE9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A57F97F-3914-4DE8-BC92-A669D4BB6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54" y="3890186"/>
            <a:ext cx="8189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網路便利的搜尋功能，讓我們獲得訊息的管道變得更加多元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，進而</a:t>
            </a: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導致價值觀的衝突，擴散網路部落化的負面影響力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775149EF-9B56-4BA7-B92B-2506D3BE5E5A}"/>
              </a:ext>
            </a:extLst>
          </p:cNvPr>
          <p:cNvCxnSpPr>
            <a:cxnSpLocks/>
          </p:cNvCxnSpPr>
          <p:nvPr/>
        </p:nvCxnSpPr>
        <p:spPr>
          <a:xfrm>
            <a:off x="4922354" y="2718470"/>
            <a:ext cx="366746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>
            <a:extLst>
              <a:ext uri="{FF2B5EF4-FFF2-40B4-BE49-F238E27FC236}">
                <a16:creationId xmlns:a16="http://schemas.microsoft.com/office/drawing/2014/main" id="{0AB7C257-85E4-4FAE-BBB0-7A62F4B80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354" y="2790478"/>
            <a:ext cx="609550" cy="298679"/>
          </a:xfrm>
          <a:prstGeom prst="rect">
            <a:avLst/>
          </a:prstGeom>
        </p:spPr>
      </p:pic>
      <p:sp>
        <p:nvSpPr>
          <p:cNvPr id="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3083FC73-5D39-481D-B2DA-01D881DF80FA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6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CD0F2605-8ABF-4383-A4AA-ACAD05B1A489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98B0CB69-E972-40B6-BA35-247679104F55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8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74BBF6A7-7DC7-4A4A-996A-B09A8A2209CA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775149EF-9B56-4BA7-B92B-2506D3BE5E5A}"/>
              </a:ext>
            </a:extLst>
          </p:cNvPr>
          <p:cNvCxnSpPr>
            <a:cxnSpLocks/>
          </p:cNvCxnSpPr>
          <p:nvPr/>
        </p:nvCxnSpPr>
        <p:spPr>
          <a:xfrm>
            <a:off x="502754" y="3844358"/>
            <a:ext cx="4392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0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783928"/>
            <a:ext cx="83405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在訊息不像現在這麼流通的時代，每個人都是透過某種較為模糊、較有距離的視野在感知世界，個人意見也會經過多層機制的修整或篩選。一旦資訊變得詳盡而駁雜、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66EBEC-9FE1-4847-A71C-7EEC7B5DC25C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3A3D7910-524B-4C08-9C52-2F5D93B8404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5D1AE03-8F1C-4F93-B4E8-EB3A3E17DE9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F646A07-B036-4768-98A2-88CF8E475806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361ACDE1-BD20-4532-A286-956BEC5574D8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388F492D-0AA9-4BD2-A57B-5C4F53ECA87E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1F4DD6EF-D0A3-4F5A-B3D6-9147D10A8471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4791072B-117E-4946-BFA8-CAFE7958C3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2441" y="969713"/>
            <a:ext cx="626982" cy="646334"/>
          </a:xfrm>
          <a:prstGeom prst="rect">
            <a:avLst/>
          </a:prstGeom>
        </p:spPr>
      </p:pic>
      <p:sp>
        <p:nvSpPr>
          <p:cNvPr id="16" name="文字方塊 48">
            <a:extLst>
              <a:ext uri="{FF2B5EF4-FFF2-40B4-BE49-F238E27FC236}">
                <a16:creationId xmlns:a16="http://schemas.microsoft.com/office/drawing/2014/main" id="{26AEF451-2C8A-47FE-A9BD-50643B516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680" y="943839"/>
            <a:ext cx="5776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 smtClean="0">
                <a:solidFill>
                  <a:srgbClr val="C74932"/>
                </a:solidFill>
                <a:ea typeface="微軟正黑體" panose="020B0604030504040204" pitchFamily="34" charset="-120"/>
              </a:rPr>
              <a:t>映襯</a:t>
            </a:r>
            <a:endParaRPr lang="zh-TW" altLang="en-US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16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783928"/>
            <a:ext cx="8340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意見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因易於表達而喧譁，每一個閱聽人就被動地以更貼近真相的視野來認識世界，像戴了眼鏡一樣。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66EBEC-9FE1-4847-A71C-7EEC7B5DC25C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3A3D7910-524B-4C08-9C52-2F5D93B8404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5D1AE03-8F1C-4F93-B4E8-EB3A3E17DE9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4D649A6-47F6-4693-BCA2-6EAA215CA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356" y="3086560"/>
            <a:ext cx="65218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真實的世界原本就具有豐富而多樣的意見，只是過往的人們受限於傳播技術而「視力模糊」，網路則讓現代人戴上了閱聽訊息的「眼鏡」</a:t>
            </a:r>
            <a:endParaRPr lang="en-US" altLang="zh-TW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C2D7C8A-1828-48EB-841F-68529D41F412}"/>
              </a:ext>
            </a:extLst>
          </p:cNvPr>
          <p:cNvCxnSpPr>
            <a:cxnSpLocks/>
          </p:cNvCxnSpPr>
          <p:nvPr/>
        </p:nvCxnSpPr>
        <p:spPr>
          <a:xfrm>
            <a:off x="6980517" y="2634341"/>
            <a:ext cx="1656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315EE44A-7D32-483D-89E0-7BF7C724E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517" y="2706349"/>
            <a:ext cx="609550" cy="298679"/>
          </a:xfrm>
          <a:prstGeom prst="rect">
            <a:avLst/>
          </a:prstGeom>
        </p:spPr>
      </p:pic>
      <p:sp>
        <p:nvSpPr>
          <p:cNvPr id="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8E7E56A-32D1-4B47-9008-4C88AE1DD2BB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4F555F88-8A33-4A78-BA6B-01AF6724B8D8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5FA6F51-94EA-49C5-A6AE-12E0F4D9EB07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6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C998AF27-CA01-4994-A631-896E053DC835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6607266F-F719-454E-A5D5-4C63CD07D4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5322" y="2988264"/>
            <a:ext cx="128048" cy="648000"/>
          </a:xfrm>
          <a:prstGeom prst="rect">
            <a:avLst/>
          </a:prstGeom>
        </p:spPr>
      </p:pic>
      <p:sp>
        <p:nvSpPr>
          <p:cNvPr id="17" name="文字方塊 48">
            <a:extLst>
              <a:ext uri="{FF2B5EF4-FFF2-40B4-BE49-F238E27FC236}">
                <a16:creationId xmlns:a16="http://schemas.microsoft.com/office/drawing/2014/main" id="{26AEF451-2C8A-47FE-A9BD-50643B516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94" y="2949623"/>
            <a:ext cx="5776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 smtClean="0">
                <a:solidFill>
                  <a:srgbClr val="C74932"/>
                </a:solidFill>
                <a:ea typeface="微軟正黑體" panose="020B0604030504040204" pitchFamily="34" charset="-120"/>
              </a:rPr>
              <a:t>映襯</a:t>
            </a:r>
            <a:endParaRPr lang="zh-TW" altLang="en-US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FC2D7C8A-1828-48EB-841F-68529D41F412}"/>
              </a:ext>
            </a:extLst>
          </p:cNvPr>
          <p:cNvCxnSpPr>
            <a:cxnSpLocks/>
          </p:cNvCxnSpPr>
          <p:nvPr/>
        </p:nvCxnSpPr>
        <p:spPr>
          <a:xfrm>
            <a:off x="471600" y="3612862"/>
            <a:ext cx="126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98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7" grpId="0"/>
      <p:bldP spid="17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783928"/>
            <a:ext cx="8340544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然後，你發現，原本的世界動搖了、原本信奉的價值觀動搖了、原本少數的變多了、原本是多數的變少了！所有好惡強度都增加，而且原本以為和你相同的人不同了！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66EBEC-9FE1-4847-A71C-7EEC7B5DC25C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3A3D7910-524B-4C08-9C52-2F5D93B8404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5D1AE03-8F1C-4F93-B4E8-EB3A3E17DE9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27BE76E-4572-446B-B2DE-4B3F02FEA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863" y="444509"/>
            <a:ext cx="56873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作者內心獨白的節奏本身，引領讀者進入一種寧謐的，可以觀看與省視自己的心境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50240A8-CBFE-4C96-8FF0-EA92D1186B2F}"/>
              </a:ext>
            </a:extLst>
          </p:cNvPr>
          <p:cNvCxnSpPr>
            <a:cxnSpLocks/>
          </p:cNvCxnSpPr>
          <p:nvPr/>
        </p:nvCxnSpPr>
        <p:spPr>
          <a:xfrm>
            <a:off x="487270" y="1669450"/>
            <a:ext cx="809454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E185C15D-9216-42DF-956E-242C8F4D9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70" y="1741458"/>
            <a:ext cx="609550" cy="298679"/>
          </a:xfrm>
          <a:prstGeom prst="rect">
            <a:avLst/>
          </a:prstGeom>
        </p:spPr>
      </p:pic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120154C7-6AAE-4AAC-A20D-94ACE24CCB94}"/>
              </a:ext>
            </a:extLst>
          </p:cNvPr>
          <p:cNvCxnSpPr>
            <a:cxnSpLocks/>
          </p:cNvCxnSpPr>
          <p:nvPr/>
        </p:nvCxnSpPr>
        <p:spPr>
          <a:xfrm>
            <a:off x="487270" y="2651583"/>
            <a:ext cx="809454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62A0BED-8534-45AD-AAEC-DF4FA083383A}"/>
              </a:ext>
            </a:extLst>
          </p:cNvPr>
          <p:cNvCxnSpPr>
            <a:cxnSpLocks/>
          </p:cNvCxnSpPr>
          <p:nvPr/>
        </p:nvCxnSpPr>
        <p:spPr>
          <a:xfrm>
            <a:off x="487270" y="3633716"/>
            <a:ext cx="809454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C7781ACA-68C8-4059-985D-3099815220CB}"/>
              </a:ext>
            </a:extLst>
          </p:cNvPr>
          <p:cNvCxnSpPr>
            <a:cxnSpLocks/>
          </p:cNvCxnSpPr>
          <p:nvPr/>
        </p:nvCxnSpPr>
        <p:spPr>
          <a:xfrm>
            <a:off x="487270" y="4615849"/>
            <a:ext cx="480270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8D897C63-272F-45A3-AA4E-3FE01663401F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02E323B9-3607-40E3-96BE-63D97165FD96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6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EEDE57F-4D12-47F4-8AFF-5825B500A258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1C934096-76AE-4E93-8EFF-A3F7A515E2F8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25" name="文字方塊 48">
            <a:extLst>
              <a:ext uri="{FF2B5EF4-FFF2-40B4-BE49-F238E27FC236}">
                <a16:creationId xmlns:a16="http://schemas.microsoft.com/office/drawing/2014/main" id="{12F7462A-A87F-4BFC-BF8C-0C19027E0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509" y="1678562"/>
            <a:ext cx="11445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伸縮文身</a:t>
            </a: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ECAF06C1-5EDE-470E-AF5A-FB8F9DA8F960}"/>
              </a:ext>
            </a:extLst>
          </p:cNvPr>
          <p:cNvGrpSpPr/>
          <p:nvPr/>
        </p:nvGrpSpPr>
        <p:grpSpPr>
          <a:xfrm>
            <a:off x="3232659" y="1297850"/>
            <a:ext cx="2151236" cy="3526218"/>
            <a:chOff x="-1946347" y="2303752"/>
            <a:chExt cx="2151236" cy="3526218"/>
          </a:xfrm>
        </p:grpSpPr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0013F3B1-EAD0-4D0D-9237-A1F9D50D8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46347" y="2303752"/>
              <a:ext cx="628598" cy="648000"/>
            </a:xfrm>
            <a:prstGeom prst="rect">
              <a:avLst/>
            </a:prstGeom>
          </p:spPr>
        </p:pic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DE396EBF-2E8B-4D1A-81BC-C871FEB81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1" y="5181970"/>
              <a:ext cx="128048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232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5" grpId="0"/>
      <p:bldP spid="25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783928"/>
            <a:ext cx="8340544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後現代的「去中心化」正因網路而加速進行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在一個高度異質性且充滿認同焦慮的社會，表態文化就變得更加必要，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3A3D7910-524B-4C08-9C52-2F5D93B8404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5D1AE03-8F1C-4F93-B4E8-EB3A3E17DE9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A62655-3325-4A28-837E-4F631C115466}"/>
              </a:ext>
            </a:extLst>
          </p:cNvPr>
          <p:cNvSpPr/>
          <p:nvPr/>
        </p:nvSpPr>
        <p:spPr>
          <a:xfrm>
            <a:off x="7620001" y="0"/>
            <a:ext cx="152400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P.53~P.54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7749D49-02C4-4F6B-B99C-73AC5A815C62}"/>
              </a:ext>
            </a:extLst>
          </p:cNvPr>
          <p:cNvSpPr txBox="1"/>
          <p:nvPr/>
        </p:nvSpPr>
        <p:spPr>
          <a:xfrm>
            <a:off x="4525892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8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3CF1DB4-1CD6-4427-9D0F-19E9EDBD74FD}"/>
              </a:ext>
            </a:extLst>
          </p:cNvPr>
          <p:cNvSpPr txBox="1"/>
          <p:nvPr/>
        </p:nvSpPr>
        <p:spPr>
          <a:xfrm>
            <a:off x="5195087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9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01DC6040-25F6-4272-A7CD-3BCD6CF00277}"/>
              </a:ext>
            </a:extLst>
          </p:cNvPr>
          <p:cNvSpPr txBox="1"/>
          <p:nvPr/>
        </p:nvSpPr>
        <p:spPr>
          <a:xfrm>
            <a:off x="5864282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6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A15D024C-26B2-4E83-A1BD-9E43DE03C1A2}"/>
              </a:ext>
            </a:extLst>
          </p:cNvPr>
          <p:cNvSpPr txBox="1"/>
          <p:nvPr/>
        </p:nvSpPr>
        <p:spPr>
          <a:xfrm>
            <a:off x="6533477" y="115613"/>
            <a:ext cx="101010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80192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7E88F08-DBDD-4ACC-A0F9-05AF88DF4612}"/>
              </a:ext>
            </a:extLst>
          </p:cNvPr>
          <p:cNvSpPr/>
          <p:nvPr/>
        </p:nvSpPr>
        <p:spPr>
          <a:xfrm>
            <a:off x="351698" y="598579"/>
            <a:ext cx="8494276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而每一次的表態又疏離了更多的人</a:t>
            </a:r>
            <a:r>
              <a:rPr lang="en-US" altLang="zh-TW" sz="3200" spc="-51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他們傾向於不聽、不看，拒絕相信或眼不見為淨。更多的人則也開始鎖定立場、意見更接近的媒體和訊息，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66EBEC-9FE1-4847-A71C-7EEC7B5DC25C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P.54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3A3D7910-524B-4C08-9C52-2F5D93B8404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5D1AE03-8F1C-4F93-B4E8-EB3A3E17DE9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60DDB6B-1820-47AA-B2DC-2778B2E52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461" y="1667482"/>
            <a:ext cx="56413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表態可以令人在某個群體尋得歸屬感，但也因此被隔離在其他群體之外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E70AC111-12ED-451D-875E-20B251403906}"/>
              </a:ext>
            </a:extLst>
          </p:cNvPr>
          <p:cNvCxnSpPr>
            <a:cxnSpLocks/>
          </p:cNvCxnSpPr>
          <p:nvPr/>
        </p:nvCxnSpPr>
        <p:spPr>
          <a:xfrm>
            <a:off x="845410" y="1669450"/>
            <a:ext cx="5616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E37F050C-E05C-4F16-8947-299D44200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10" y="1741458"/>
            <a:ext cx="609550" cy="298679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8D654E56-C8E2-4B80-AFB3-9156CAD6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38" y="2888867"/>
            <a:ext cx="8025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「戴上眼鏡」的人們選擇閉上眼睛，回到同溫層尋求溫暖</a:t>
            </a: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CCFEEE1A-18AB-4544-AF80-F8770200AEF4}"/>
              </a:ext>
            </a:extLst>
          </p:cNvPr>
          <p:cNvCxnSpPr>
            <a:cxnSpLocks/>
          </p:cNvCxnSpPr>
          <p:nvPr/>
        </p:nvCxnSpPr>
        <p:spPr>
          <a:xfrm>
            <a:off x="7167540" y="1669450"/>
            <a:ext cx="158853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>
            <a:extLst>
              <a:ext uri="{FF2B5EF4-FFF2-40B4-BE49-F238E27FC236}">
                <a16:creationId xmlns:a16="http://schemas.microsoft.com/office/drawing/2014/main" id="{7D284FF6-D56B-47A5-A184-A055892A9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540" y="1741458"/>
            <a:ext cx="609550" cy="298679"/>
          </a:xfrm>
          <a:prstGeom prst="rect">
            <a:avLst/>
          </a:prstGeom>
        </p:spPr>
      </p:pic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10180254-BF5C-4CBE-9667-14C080D53990}"/>
              </a:ext>
            </a:extLst>
          </p:cNvPr>
          <p:cNvCxnSpPr>
            <a:cxnSpLocks/>
          </p:cNvCxnSpPr>
          <p:nvPr/>
        </p:nvCxnSpPr>
        <p:spPr>
          <a:xfrm>
            <a:off x="487270" y="2888648"/>
            <a:ext cx="668027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EF13C083-6FF3-4827-9ECE-5970FAB1EFD7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C410D7F8-7C50-4A40-B941-2C194F252908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9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27283236-64C4-4725-87C7-9E9E6776E125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8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2E7D58E9-74B7-4FE3-82A0-487A1C0A0196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48670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9" grpId="0"/>
      <p:bldP spid="19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598579"/>
            <a:ext cx="8290897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或可以認同的聚落，形成了一個又一個彼此不了解，也不交流的族群，這就是我說的「部落化」。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66EBEC-9FE1-4847-A71C-7EEC7B5DC25C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P.54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2304D73-0E2E-45FC-89BF-FD216D3DDE0C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8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7D3F743F-C652-4528-97B8-3ACB14AB20C2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8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FFAAE9D-F687-4F0A-8E84-46195ED5484C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8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F37F40D-AEFB-43FB-86D4-3A312E50843B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11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5D261237-016C-408F-8A96-9B8FE1B7574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5E6F842D-8D2C-4D40-92BB-29EB88FCD49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53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788775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本論。分析網路社</a:t>
            </a:r>
            <a:r>
              <a:rPr lang="zh-TW" altLang="en-US" sz="2800" b="0" dirty="0" smtClean="0"/>
              <a:t>群</a:t>
            </a:r>
            <a:r>
              <a:rPr lang="zh-TW" altLang="en-US" sz="2800" b="0" dirty="0"/>
              <a:t>媒體</a:t>
            </a:r>
            <a:r>
              <a:rPr lang="zh-TW" altLang="en-US" sz="2800" b="0" dirty="0" smtClean="0"/>
              <a:t>發達</a:t>
            </a:r>
            <a:r>
              <a:rPr lang="zh-TW" altLang="en-US" sz="2800" b="0" dirty="0"/>
              <a:t>所造成的影響。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4140000" cy="688426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第二大段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4FDD8DB-668A-4B4A-88F0-A46F2B144861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FF2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1810A14-B455-4610-8622-5FDA6AB3B768}"/>
              </a:ext>
            </a:extLst>
          </p:cNvPr>
          <p:cNvSpPr txBox="1"/>
          <p:nvPr/>
        </p:nvSpPr>
        <p:spPr>
          <a:xfrm>
            <a:off x="4830295" y="110161"/>
            <a:ext cx="1234439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返回第二段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61810A14-B455-4610-8622-5FDA6AB3B768}"/>
              </a:ext>
            </a:extLst>
          </p:cNvPr>
          <p:cNvSpPr txBox="1"/>
          <p:nvPr/>
        </p:nvSpPr>
        <p:spPr>
          <a:xfrm>
            <a:off x="6118467" y="110162"/>
            <a:ext cx="1234439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返回第三段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61810A14-B455-4610-8622-5FDA6AB3B768}"/>
              </a:ext>
            </a:extLst>
          </p:cNvPr>
          <p:cNvSpPr txBox="1"/>
          <p:nvPr/>
        </p:nvSpPr>
        <p:spPr>
          <a:xfrm>
            <a:off x="7406639" y="111600"/>
            <a:ext cx="1234439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返回第四段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61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>
            <a:extLst>
              <a:ext uri="{FF2B5EF4-FFF2-40B4-BE49-F238E27FC236}">
                <a16:creationId xmlns:a16="http://schemas.microsoft.com/office/drawing/2014/main" id="{B2C058B7-B9F7-48B9-9CE6-D91E1D829EFE}"/>
              </a:ext>
            </a:extLst>
          </p:cNvPr>
          <p:cNvGrpSpPr/>
          <p:nvPr/>
        </p:nvGrpSpPr>
        <p:grpSpPr>
          <a:xfrm>
            <a:off x="3066196" y="721058"/>
            <a:ext cx="3011607" cy="646331"/>
            <a:chOff x="1462816" y="1834299"/>
            <a:chExt cx="3011607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534AF99-816D-4EAB-BC06-590A1B4ACC28}"/>
                </a:ext>
              </a:extLst>
            </p:cNvPr>
            <p:cNvSpPr/>
            <p:nvPr/>
          </p:nvSpPr>
          <p:spPr>
            <a:xfrm>
              <a:off x="1462816" y="1865076"/>
              <a:ext cx="565795" cy="584776"/>
            </a:xfrm>
            <a:prstGeom prst="rect">
              <a:avLst/>
            </a:prstGeom>
            <a:solidFill>
              <a:srgbClr val="6775B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1ED66390-E610-4726-88F7-AECFDF78E7ED}"/>
                </a:ext>
              </a:extLst>
            </p:cNvPr>
            <p:cNvSpPr txBox="1"/>
            <p:nvPr/>
          </p:nvSpPr>
          <p:spPr>
            <a:xfrm>
              <a:off x="2143125" y="1834299"/>
              <a:ext cx="2331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solidFill>
                    <a:srgbClr val="1E20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　解</a:t>
              </a:r>
            </a:p>
          </p:txBody>
        </p:sp>
      </p:grpSp>
      <p:sp>
        <p:nvSpPr>
          <p:cNvPr id="28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88779414-E144-403F-904E-7C3BA777DF69}"/>
              </a:ext>
            </a:extLst>
          </p:cNvPr>
          <p:cNvSpPr txBox="1"/>
          <p:nvPr/>
        </p:nvSpPr>
        <p:spPr>
          <a:xfrm>
            <a:off x="1449790" y="1749746"/>
            <a:ext cx="241935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解題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0E798E4-B667-4D9B-9370-4F3C568C03F9}"/>
              </a:ext>
            </a:extLst>
          </p:cNvPr>
          <p:cNvSpPr/>
          <p:nvPr/>
        </p:nvSpPr>
        <p:spPr>
          <a:xfrm>
            <a:off x="832512" y="1829305"/>
            <a:ext cx="463865" cy="428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715E4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D3C0ED9-10BB-4ACF-9665-E0B72B6AD5F6}"/>
              </a:ext>
            </a:extLst>
          </p:cNvPr>
          <p:cNvSpPr/>
          <p:nvPr/>
        </p:nvSpPr>
        <p:spPr>
          <a:xfrm>
            <a:off x="832512" y="1900700"/>
            <a:ext cx="463865" cy="28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1AC09651-04C8-427E-9F3C-F3E89052E4A4}"/>
              </a:ext>
            </a:extLst>
          </p:cNvPr>
          <p:cNvSpPr txBox="1"/>
          <p:nvPr/>
        </p:nvSpPr>
        <p:spPr>
          <a:xfrm>
            <a:off x="1449789" y="2720403"/>
            <a:ext cx="361989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寫作背景</a:t>
            </a:r>
            <a:endParaRPr lang="zh-CN" altLang="en-US" sz="3200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3C3D2E0-586E-4E84-B938-A8CABA3ACD02}"/>
              </a:ext>
            </a:extLst>
          </p:cNvPr>
          <p:cNvSpPr/>
          <p:nvPr/>
        </p:nvSpPr>
        <p:spPr>
          <a:xfrm>
            <a:off x="832512" y="2799962"/>
            <a:ext cx="463865" cy="428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715E4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CF62786-4237-4923-844D-138009D4ECA6}"/>
              </a:ext>
            </a:extLst>
          </p:cNvPr>
          <p:cNvSpPr/>
          <p:nvPr/>
        </p:nvSpPr>
        <p:spPr>
          <a:xfrm>
            <a:off x="832512" y="2871357"/>
            <a:ext cx="463865" cy="28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883A46C8-6227-4CF7-81AA-DD494DA43885}"/>
              </a:ext>
            </a:extLst>
          </p:cNvPr>
          <p:cNvSpPr txBox="1"/>
          <p:nvPr/>
        </p:nvSpPr>
        <p:spPr>
          <a:xfrm>
            <a:off x="1449789" y="3691060"/>
            <a:ext cx="505986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文體介紹：評論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2CF9CE0-38BE-4F41-AB86-679062E27D31}"/>
              </a:ext>
            </a:extLst>
          </p:cNvPr>
          <p:cNvSpPr/>
          <p:nvPr/>
        </p:nvSpPr>
        <p:spPr>
          <a:xfrm>
            <a:off x="832512" y="3770619"/>
            <a:ext cx="463865" cy="428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715E4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42D0A89B-8B02-49F6-BC56-68EEC2CE21FE}"/>
              </a:ext>
            </a:extLst>
          </p:cNvPr>
          <p:cNvSpPr/>
          <p:nvPr/>
        </p:nvSpPr>
        <p:spPr>
          <a:xfrm>
            <a:off x="832512" y="3842014"/>
            <a:ext cx="463865" cy="28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8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410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EF19E1C1-F748-4FEE-9828-AE16F569F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8" y="901360"/>
            <a:ext cx="8497352" cy="1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800" b="0" dirty="0"/>
              <a:t>部落形成的原因→人們尋求療癒→尋求療癒的方法→人們在網路媒體尋找社群。</a:t>
            </a:r>
            <a:endParaRPr lang="en-US" altLang="zh-TW" sz="2800" b="0" dirty="0"/>
          </a:p>
          <a:p>
            <a:pPr marL="288000" indent="-2880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800" b="0" dirty="0"/>
              <a:t>社群</a:t>
            </a:r>
            <a:r>
              <a:rPr lang="zh-TW" altLang="en-US" sz="2800" b="0" dirty="0" smtClean="0"/>
              <a:t>媒體發達</a:t>
            </a:r>
            <a:r>
              <a:rPr lang="zh-TW" altLang="en-US" sz="2800" b="0" dirty="0"/>
              <a:t>所造成的影響，有二：一是療癒，二是疏離。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905B20C-F840-4C82-8453-8398E1C68AC4}"/>
              </a:ext>
            </a:extLst>
          </p:cNvPr>
          <p:cNvSpPr/>
          <p:nvPr/>
        </p:nvSpPr>
        <p:spPr>
          <a:xfrm>
            <a:off x="2" y="115613"/>
            <a:ext cx="4140000" cy="688426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485F35B-C533-4F7F-8A0F-9D817B2DC172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第二大段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1C09E11-686A-4CA7-8CF6-810E5509E5CE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FF2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9A1B0A9-D1B9-4760-9E57-DD9654CDA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50" y="2853561"/>
            <a:ext cx="8360090" cy="1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514350" indent="-514350">
              <a:lnSpc>
                <a:spcPct val="110000"/>
              </a:lnSpc>
              <a:buAutoNum type="arabicParenBoth"/>
            </a:pPr>
            <a:r>
              <a:rPr lang="zh-TW" altLang="en-US" sz="2800" b="0" dirty="0"/>
              <a:t>療癒部分，包括找到興趣接近或意見相合者、感覺相濡以沫、相對多數的正當性、</a:t>
            </a:r>
            <a:r>
              <a:rPr lang="zh-TW" altLang="en-US" sz="2800" b="0" dirty="0" smtClean="0"/>
              <a:t>自己人的立場</a:t>
            </a:r>
            <a:r>
              <a:rPr lang="zh-TW" altLang="en-US" sz="2800" b="0" dirty="0"/>
              <a:t>以及引起共鳴。</a:t>
            </a:r>
            <a:endParaRPr lang="en-US" altLang="zh-TW" sz="2800" b="0" dirty="0"/>
          </a:p>
          <a:p>
            <a:pPr marL="514350" indent="-514350">
              <a:lnSpc>
                <a:spcPct val="110000"/>
              </a:lnSpc>
              <a:buAutoNum type="arabicParenBoth"/>
            </a:pPr>
            <a:r>
              <a:rPr lang="zh-TW" altLang="en-US" sz="2800" b="0" dirty="0"/>
              <a:t>疏離部分，包括黑暗言談、去中心化、表態文化。</a:t>
            </a:r>
          </a:p>
        </p:txBody>
      </p:sp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61810A14-B455-4610-8622-5FDA6AB3B768}"/>
              </a:ext>
            </a:extLst>
          </p:cNvPr>
          <p:cNvSpPr txBox="1"/>
          <p:nvPr/>
        </p:nvSpPr>
        <p:spPr>
          <a:xfrm>
            <a:off x="4830295" y="110161"/>
            <a:ext cx="1234439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返回第二段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61810A14-B455-4610-8622-5FDA6AB3B768}"/>
              </a:ext>
            </a:extLst>
          </p:cNvPr>
          <p:cNvSpPr txBox="1"/>
          <p:nvPr/>
        </p:nvSpPr>
        <p:spPr>
          <a:xfrm>
            <a:off x="6118467" y="110162"/>
            <a:ext cx="1234439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返回第三段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61810A14-B455-4610-8622-5FDA6AB3B768}"/>
              </a:ext>
            </a:extLst>
          </p:cNvPr>
          <p:cNvSpPr txBox="1"/>
          <p:nvPr/>
        </p:nvSpPr>
        <p:spPr>
          <a:xfrm>
            <a:off x="7406639" y="111600"/>
            <a:ext cx="1234439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返回第四段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097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人們在生活與網路中遊蕩，尋找一個自己所屬部落的原因為何？請根據本文第一、二段統整說明。</a:t>
            </a:r>
            <a:endParaRPr lang="en-US" altLang="zh-TW" sz="2800" b="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26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避免落單：當其他人逐漸形成網路部落，才察覺自己落單，失去發語權，於是想尋找一個自己所屬的部落。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尋求療癒：接觸各式媒體時，未預期、說不清、不理解而產生的困惑、焦慮、憤怒、挫折，因此尋找自己所屬的部落，以對抗消化不良的訊息，進而療癒。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92E0ECC-FE55-4B1F-9B32-1137283B2292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4E537D3-806E-4C57-B59D-84F56F47F5DF}"/>
              </a:ext>
            </a:extLst>
          </p:cNvPr>
          <p:cNvSpPr txBox="1"/>
          <p:nvPr/>
        </p:nvSpPr>
        <p:spPr>
          <a:xfrm>
            <a:off x="2404825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C5E643C6-4F2C-4180-9154-93FF0613440E}"/>
              </a:ext>
            </a:extLst>
          </p:cNvPr>
          <p:cNvSpPr txBox="1"/>
          <p:nvPr/>
        </p:nvSpPr>
        <p:spPr>
          <a:xfrm>
            <a:off x="4348937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6DA6AE9B-25A0-42FF-9B2D-D448C706C288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1332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1E894FA2-F81F-4970-B649-C37D4382E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793003"/>
              </p:ext>
            </p:extLst>
          </p:nvPr>
        </p:nvGraphicFramePr>
        <p:xfrm>
          <a:off x="488476" y="1819732"/>
          <a:ext cx="8286329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045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3366979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  <a:gridCol w="3885305">
                  <a:extLst>
                    <a:ext uri="{9D8B030D-6E8A-4147-A177-3AD203B41FA5}">
                      <a16:colId xmlns:a16="http://schemas.microsoft.com/office/drawing/2014/main" val="3502420182"/>
                    </a:ext>
                  </a:extLst>
                </a:gridCol>
              </a:tblGrid>
              <a:tr h="38905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差異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訊息不流通時代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社群媒體時代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12505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6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訊息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6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搜尋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6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因為傳播工具與技術</a:t>
                      </a:r>
                    </a:p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6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較為落後，不容易找到我們所要的訊息。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因為溝通、傳播工具與技術大幅進步，輕易找到我們所要的訊息。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125054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言談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6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私領域與公眾場合的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6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言談有所區分。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各種無邏輯的言語，甚至無底線的攻擊與謊言，都出現在網路上。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63042"/>
                  </a:ext>
                </a:extLst>
              </a:tr>
            </a:tbl>
          </a:graphicData>
        </a:graphic>
      </p:graphicFrame>
      <p:pic>
        <p:nvPicPr>
          <p:cNvPr id="22" name="圖片 21">
            <a:extLst>
              <a:ext uri="{FF2B5EF4-FFF2-40B4-BE49-F238E27FC236}">
                <a16:creationId xmlns:a16="http://schemas.microsoft.com/office/drawing/2014/main" id="{EBC3FC23-6408-402E-B8DE-5F7388570B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9" t="-7955"/>
          <a:stretch/>
        </p:blipFill>
        <p:spPr>
          <a:xfrm>
            <a:off x="7937340" y="4193189"/>
            <a:ext cx="1206660" cy="95909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現今社群媒體時代和過去訊息不流通時代，有何差異？面對社群媒體的現象，人們為什麼會手足無措？</a:t>
            </a:r>
          </a:p>
        </p:txBody>
      </p:sp>
      <p:sp>
        <p:nvSpPr>
          <p:cNvPr id="1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664C47E-0B5A-4D16-BCBD-D0404DECA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278610"/>
            <a:ext cx="477473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C9A58B6-10A8-4743-81B0-9A47990797CD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CD77BAA6-3E61-4264-AA62-EB43E68FB478}"/>
              </a:ext>
            </a:extLst>
          </p:cNvPr>
          <p:cNvSpPr txBox="1"/>
          <p:nvPr/>
        </p:nvSpPr>
        <p:spPr>
          <a:xfrm>
            <a:off x="2404825" y="115613"/>
            <a:ext cx="1872912" cy="279767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CC912032-3D31-4E3E-A892-F6D5F9A65378}"/>
              </a:ext>
            </a:extLst>
          </p:cNvPr>
          <p:cNvSpPr txBox="1"/>
          <p:nvPr/>
        </p:nvSpPr>
        <p:spPr>
          <a:xfrm>
            <a:off x="4348937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6" name="箭號: 向右 5">
            <a:hlinkClick r:id="rId7" action="ppaction://hlinksldjump"/>
            <a:extLst>
              <a:ext uri="{FF2B5EF4-FFF2-40B4-BE49-F238E27FC236}">
                <a16:creationId xmlns:a16="http://schemas.microsoft.com/office/drawing/2014/main" id="{369C0644-8A7D-4224-91A2-39AA85789B5B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8CAC2534-30C1-4379-91D4-65A013FE0680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14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1E894FA2-F81F-4970-B649-C37D4382E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834769"/>
              </p:ext>
            </p:extLst>
          </p:nvPr>
        </p:nvGraphicFramePr>
        <p:xfrm>
          <a:off x="488476" y="1819732"/>
          <a:ext cx="8317960" cy="274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56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336600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  <a:gridCol w="3884400">
                  <a:extLst>
                    <a:ext uri="{9D8B030D-6E8A-4147-A177-3AD203B41FA5}">
                      <a16:colId xmlns:a16="http://schemas.microsoft.com/office/drawing/2014/main" val="51376772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差異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訊息不流通時代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社群媒體時代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意見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表達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6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個人意見經過多層機制的修整或篩選。</a:t>
                      </a:r>
                      <a:endParaRPr lang="zh-TW" altLang="en-US" sz="2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個人意見直接傳達，資訊變得詳盡而駁雜，意見易於表達而喧譁。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287513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感知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世界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6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閱聽人以模糊、較有距離的視野感知世界。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閱聽人被動地以更貼近真相的視野來認識社會。</a:t>
                      </a:r>
                      <a:endParaRPr lang="zh-TW" altLang="en-US" sz="2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530903"/>
                  </a:ext>
                </a:extLst>
              </a:tr>
            </a:tbl>
          </a:graphicData>
        </a:graphic>
      </p:graphicFrame>
      <p:pic>
        <p:nvPicPr>
          <p:cNvPr id="24" name="圖片 23">
            <a:extLst>
              <a:ext uri="{FF2B5EF4-FFF2-40B4-BE49-F238E27FC236}">
                <a16:creationId xmlns:a16="http://schemas.microsoft.com/office/drawing/2014/main" id="{FFF20EF5-643E-47E1-B295-72A3DFAC54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9" t="-7955"/>
          <a:stretch/>
        </p:blipFill>
        <p:spPr>
          <a:xfrm>
            <a:off x="7937340" y="4193189"/>
            <a:ext cx="1206660" cy="95909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現今社群媒體時代和過去訊息不流通時代，有何差異？面對社群媒體的現象，人們為什麼會手足無措？</a:t>
            </a:r>
          </a:p>
        </p:txBody>
      </p:sp>
      <p:sp>
        <p:nvSpPr>
          <p:cNvPr id="1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F63BC74-9731-42E6-8D06-F878275E9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278610"/>
            <a:ext cx="477473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403AC2D-BC36-4D71-B0E4-26032A4936DC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A3B9D63-2087-49CC-A33C-3C9DFD70CAE0}"/>
              </a:ext>
            </a:extLst>
          </p:cNvPr>
          <p:cNvSpPr txBox="1"/>
          <p:nvPr/>
        </p:nvSpPr>
        <p:spPr>
          <a:xfrm>
            <a:off x="2404825" y="115613"/>
            <a:ext cx="1872912" cy="279767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64816616-0A53-418A-9A36-2AD215A98A42}"/>
              </a:ext>
            </a:extLst>
          </p:cNvPr>
          <p:cNvSpPr txBox="1"/>
          <p:nvPr/>
        </p:nvSpPr>
        <p:spPr>
          <a:xfrm>
            <a:off x="4348937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6" name="箭號: 向右 5">
            <a:hlinkClick r:id="rId7" action="ppaction://hlinksldjump"/>
            <a:extLst>
              <a:ext uri="{FF2B5EF4-FFF2-40B4-BE49-F238E27FC236}">
                <a16:creationId xmlns:a16="http://schemas.microsoft.com/office/drawing/2014/main" id="{29D86227-D3CD-4E86-8787-36CAB4EEFE01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44BB8840-A18A-4FBB-8961-8DC895E4A2EA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69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現今社群媒體時代和過去訊息不流通時代，有何差異？面對社群媒體的現象，人們為什麼會手足無措？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453" y="1473507"/>
            <a:ext cx="8124567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600" b="0" spc="-100" dirty="0">
                <a:solidFill>
                  <a:srgbClr val="FF0000"/>
                </a:solidFill>
              </a:rPr>
              <a:t>(1) </a:t>
            </a:r>
            <a:r>
              <a:rPr lang="zh-TW" altLang="en-US" sz="2600" b="0" spc="-100" dirty="0">
                <a:solidFill>
                  <a:srgbClr val="FF0000"/>
                </a:solidFill>
              </a:rPr>
              <a:t>覺得徬徨：原本的世界動搖、原本信奉的價值觀動搖。</a:t>
            </a:r>
          </a:p>
          <a:p>
            <a:pPr>
              <a:lnSpc>
                <a:spcPct val="120000"/>
              </a:lnSpc>
            </a:pPr>
            <a:r>
              <a:rPr lang="en-US" altLang="zh-TW" sz="2600" b="0" spc="-100" dirty="0">
                <a:solidFill>
                  <a:srgbClr val="FF0000"/>
                </a:solidFill>
              </a:rPr>
              <a:t>(2) </a:t>
            </a:r>
            <a:r>
              <a:rPr lang="zh-TW" altLang="en-US" sz="2600" b="0" spc="-100" dirty="0">
                <a:solidFill>
                  <a:srgbClr val="FF0000"/>
                </a:solidFill>
              </a:rPr>
              <a:t>感到孤單：發現自己和社會環境格格不入。</a:t>
            </a:r>
          </a:p>
          <a:p>
            <a:pPr marL="444500" indent="-444500">
              <a:lnSpc>
                <a:spcPct val="120000"/>
              </a:lnSpc>
            </a:pPr>
            <a:r>
              <a:rPr lang="en-US" altLang="zh-TW" sz="2600" b="0" spc="-100" dirty="0">
                <a:solidFill>
                  <a:srgbClr val="FF0000"/>
                </a:solidFill>
              </a:rPr>
              <a:t>(3) </a:t>
            </a:r>
            <a:r>
              <a:rPr lang="zh-TW" altLang="en-US" sz="2600" b="0" spc="-100" dirty="0">
                <a:solidFill>
                  <a:srgbClr val="FF0000"/>
                </a:solidFill>
              </a:rPr>
              <a:t>人際疏離：所有好惡的強度都增加，原本以為和你相同的人</a:t>
            </a:r>
            <a:r>
              <a:rPr lang="zh-TW" altLang="en-US" sz="2600" b="0" spc="-100" dirty="0" smtClean="0">
                <a:solidFill>
                  <a:srgbClr val="FF0000"/>
                </a:solidFill>
              </a:rPr>
              <a:t>不同了。</a:t>
            </a:r>
            <a:endParaRPr lang="zh-TW" altLang="en-US" sz="2600" b="0" spc="-100" dirty="0">
              <a:solidFill>
                <a:srgbClr val="FF0000"/>
              </a:solidFill>
            </a:endParaRP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1012797-7D2E-4985-89BF-886E8FD53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73507"/>
            <a:ext cx="477473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514350" indent="-514350">
              <a:lnSpc>
                <a:spcPct val="120000"/>
              </a:lnSpc>
              <a:buFont typeface="+mj-lt"/>
              <a:buAutoNum type="arabicPeriod" startAt="2"/>
            </a:pPr>
            <a:r>
              <a:rPr lang="zh-TW" altLang="en-US" sz="2800" b="0" spc="-1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4DC8B419-4019-4D0D-857C-FF4D6B113DA4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961026B-4777-4790-8D41-42DA150CA2E3}"/>
              </a:ext>
            </a:extLst>
          </p:cNvPr>
          <p:cNvSpPr txBox="1"/>
          <p:nvPr/>
        </p:nvSpPr>
        <p:spPr>
          <a:xfrm>
            <a:off x="2404825" y="115613"/>
            <a:ext cx="1872912" cy="279767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C4B81020-4D91-4649-8B2F-07029D83AE4D}"/>
              </a:ext>
            </a:extLst>
          </p:cNvPr>
          <p:cNvSpPr txBox="1"/>
          <p:nvPr/>
        </p:nvSpPr>
        <p:spPr>
          <a:xfrm>
            <a:off x="4348937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6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6598C9DA-2365-4C46-9E36-38F33709C567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0E22D106-050B-4752-BB3E-96C99E859076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3631AB54-FAE7-45D6-94FA-05B870E3FA4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1813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「在一個高度異質性且充滿認同焦慮的社會，表態文化就變得更加必要」，請舉例說明常見的表態文化。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常見的表態文化，如不同的政治立場、偶像崇拜、品牌認同或是價值觀，有的是衷心擁戴，有的是為了成名作秀，也有的是盲從流行的群眾。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00BA285D-099E-434E-9296-B758D8D624EE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77593C8-8229-461F-8E8A-65B807098592}"/>
              </a:ext>
            </a:extLst>
          </p:cNvPr>
          <p:cNvSpPr txBox="1"/>
          <p:nvPr/>
        </p:nvSpPr>
        <p:spPr>
          <a:xfrm>
            <a:off x="2404825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CC851BD3-A4B4-4638-A6DB-6D6F6A4C150B}"/>
              </a:ext>
            </a:extLst>
          </p:cNvPr>
          <p:cNvSpPr txBox="1"/>
          <p:nvPr/>
        </p:nvSpPr>
        <p:spPr>
          <a:xfrm>
            <a:off x="4348937" y="115613"/>
            <a:ext cx="710862" cy="279767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6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F3FA5B54-FA8F-48F4-8232-33D54CB9F1CB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65686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783928"/>
            <a:ext cx="8340544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我相信，原先實現於一般媒體或社交媒體的「部落化」，很快就會演變成彼此更沒有交集的「實體生活的部落化」，閱聽、生活、消費都不在一塊。這樣的「部落」類似族群，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66EBEC-9FE1-4847-A71C-7EEC7B5DC25C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P.54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3A3D7910-524B-4C08-9C52-2F5D93B8404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5D1AE03-8F1C-4F93-B4E8-EB3A3E17DE9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E05FA81-48A9-496A-974B-0B2F927E9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1291" y="2540733"/>
            <a:ext cx="627932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真實生活與網路生活越加緊密，同溫層效應將不只是一種網路現象，而是全面性的社會現象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BB2C082F-E747-47F2-9039-CA79E8E228B2}"/>
              </a:ext>
            </a:extLst>
          </p:cNvPr>
          <p:cNvCxnSpPr>
            <a:cxnSpLocks/>
          </p:cNvCxnSpPr>
          <p:nvPr/>
        </p:nvCxnSpPr>
        <p:spPr>
          <a:xfrm>
            <a:off x="1695390" y="3620170"/>
            <a:ext cx="322205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1334E56B-19C9-4DD1-A1BA-D6BD3FB99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390" y="3692178"/>
            <a:ext cx="609550" cy="298679"/>
          </a:xfrm>
          <a:prstGeom prst="rect">
            <a:avLst/>
          </a:prstGeom>
        </p:spPr>
      </p:pic>
      <p:sp>
        <p:nvSpPr>
          <p:cNvPr id="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874522C-1A30-47EE-A911-2001885957B5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2DC79041-5FD1-40C5-830C-C66593839483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E89B53F5-E0FB-408A-8332-6A9BE9198BEE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6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02C63EB5-8467-49BF-9942-5B00BF896E4F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31230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955800"/>
            <a:ext cx="8340544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但是劃分更細、互動更緊密、心理聯繫更強。它將是下個時代跟國家、城市、民族具有同等能量的字眼。</a:t>
            </a:r>
          </a:p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這樣的一個訴求或趨勢，我稱之為「尋找部落」。</a:t>
            </a:r>
          </a:p>
        </p:txBody>
      </p:sp>
      <p:sp>
        <p:nvSpPr>
          <p:cNvPr id="8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66EBEC-9FE1-4847-A71C-7EEC7B5DC25C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P.54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7262C121-CD40-481F-B9C6-3EDE689B5740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DE9CAD7-F4A7-4D7A-8EDA-EA859E8A4078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6775B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077C7D6-CD1A-4423-9E89-1CE8A85C3326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4A5DB398-B48E-40EB-920A-40EED7A6B5CC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369775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788775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結論。預測未來實體生活的部落化。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4140000" cy="688426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第三大段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4FDD8DB-668A-4B4A-88F0-A46F2B144861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FF2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1810A14-B455-4610-8622-5FDA6AB3B768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9767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905B20C-F840-4C82-8453-8398E1C68AC4}"/>
              </a:ext>
            </a:extLst>
          </p:cNvPr>
          <p:cNvSpPr/>
          <p:nvPr/>
        </p:nvSpPr>
        <p:spPr>
          <a:xfrm>
            <a:off x="2" y="115613"/>
            <a:ext cx="4140000" cy="688426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485F35B-C533-4F7F-8A0F-9D817B2DC172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第三大段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1C09E11-686A-4CA7-8CF6-810E5509E5CE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FF2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0219A27-A4EC-4AA6-A9D2-BA5FB0AF7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8" y="1131652"/>
            <a:ext cx="7901299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dirty="0"/>
              <a:t>文末提出預警。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dirty="0"/>
              <a:t>定義此趨勢為「尋找部落」。</a:t>
            </a:r>
          </a:p>
        </p:txBody>
      </p:sp>
      <p:sp>
        <p:nvSpPr>
          <p:cNvPr id="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830791C-D251-44FD-912D-72DEAC75A912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5812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D9A73E71-1076-48BA-BEC6-3C5F5AB0AA8A}"/>
              </a:ext>
            </a:extLst>
          </p:cNvPr>
          <p:cNvSpPr txBox="1"/>
          <p:nvPr/>
        </p:nvSpPr>
        <p:spPr>
          <a:xfrm>
            <a:off x="351698" y="391708"/>
            <a:ext cx="119044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解題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A566E8F-9005-4BE5-BC90-CF466392593F}"/>
              </a:ext>
            </a:extLst>
          </p:cNvPr>
          <p:cNvSpPr/>
          <p:nvPr/>
        </p:nvSpPr>
        <p:spPr>
          <a:xfrm>
            <a:off x="411183" y="4058765"/>
            <a:ext cx="8732817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本文選自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知識也是一種美感經驗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000" spc="-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5927816D-358B-46EA-AA4F-0FBD7A2DC3BE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extLst>
              <a:ext uri="{FF2B5EF4-FFF2-40B4-BE49-F238E27FC236}">
                <a16:creationId xmlns:a16="http://schemas.microsoft.com/office/drawing/2014/main" id="{8A4D2F5F-235D-4439-B878-D019EAB73511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B709421-C244-4609-84EF-BAAA7A0804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6681" y="1987162"/>
            <a:ext cx="1906465" cy="1398869"/>
          </a:xfrm>
          <a:prstGeom prst="rect">
            <a:avLst/>
          </a:prstGeom>
          <a:effectLst>
            <a:outerShdw blurRad="12700" dist="38100" dir="2700000" algn="tl" rotWithShape="0">
              <a:schemeClr val="tx2">
                <a:lumMod val="20000"/>
                <a:lumOff val="80000"/>
                <a:alpha val="40000"/>
              </a:schemeClr>
            </a:outerShdw>
          </a:effectLst>
        </p:spPr>
      </p:pic>
      <p:sp>
        <p:nvSpPr>
          <p:cNvPr id="8" name="矩形: 圓角 25">
            <a:extLst>
              <a:ext uri="{FF2B5EF4-FFF2-40B4-BE49-F238E27FC236}">
                <a16:creationId xmlns:a16="http://schemas.microsoft.com/office/drawing/2014/main" id="{CA5A699B-DF00-4FD0-98F7-CDD15C722368}"/>
              </a:ext>
            </a:extLst>
          </p:cNvPr>
          <p:cNvSpPr/>
          <p:nvPr/>
        </p:nvSpPr>
        <p:spPr>
          <a:xfrm>
            <a:off x="2022048" y="1400154"/>
            <a:ext cx="4936880" cy="1445622"/>
          </a:xfrm>
          <a:custGeom>
            <a:avLst/>
            <a:gdLst>
              <a:gd name="connsiteX0" fmla="*/ 0 w 4936880"/>
              <a:gd name="connsiteY0" fmla="*/ 127851 h 1445622"/>
              <a:gd name="connsiteX1" fmla="*/ 127851 w 4936880"/>
              <a:gd name="connsiteY1" fmla="*/ 0 h 1445622"/>
              <a:gd name="connsiteX2" fmla="*/ 759810 w 4936880"/>
              <a:gd name="connsiteY2" fmla="*/ 0 h 1445622"/>
              <a:gd name="connsiteX3" fmla="*/ 1391769 w 4936880"/>
              <a:gd name="connsiteY3" fmla="*/ 0 h 1445622"/>
              <a:gd name="connsiteX4" fmla="*/ 2070540 w 4936880"/>
              <a:gd name="connsiteY4" fmla="*/ 0 h 1445622"/>
              <a:gd name="connsiteX5" fmla="*/ 2655687 w 4936880"/>
              <a:gd name="connsiteY5" fmla="*/ 0 h 1445622"/>
              <a:gd name="connsiteX6" fmla="*/ 3240834 w 4936880"/>
              <a:gd name="connsiteY6" fmla="*/ 0 h 1445622"/>
              <a:gd name="connsiteX7" fmla="*/ 3732358 w 4936880"/>
              <a:gd name="connsiteY7" fmla="*/ 0 h 1445622"/>
              <a:gd name="connsiteX8" fmla="*/ 4270694 w 4936880"/>
              <a:gd name="connsiteY8" fmla="*/ 0 h 1445622"/>
              <a:gd name="connsiteX9" fmla="*/ 4809029 w 4936880"/>
              <a:gd name="connsiteY9" fmla="*/ 0 h 1445622"/>
              <a:gd name="connsiteX10" fmla="*/ 4936880 w 4936880"/>
              <a:gd name="connsiteY10" fmla="*/ 127851 h 1445622"/>
              <a:gd name="connsiteX11" fmla="*/ 4936880 w 4936880"/>
              <a:gd name="connsiteY11" fmla="*/ 687113 h 1445622"/>
              <a:gd name="connsiteX12" fmla="*/ 4936880 w 4936880"/>
              <a:gd name="connsiteY12" fmla="*/ 1317771 h 1445622"/>
              <a:gd name="connsiteX13" fmla="*/ 4809029 w 4936880"/>
              <a:gd name="connsiteY13" fmla="*/ 1445622 h 1445622"/>
              <a:gd name="connsiteX14" fmla="*/ 4130258 w 4936880"/>
              <a:gd name="connsiteY14" fmla="*/ 1445622 h 1445622"/>
              <a:gd name="connsiteX15" fmla="*/ 3685546 w 4936880"/>
              <a:gd name="connsiteY15" fmla="*/ 1445622 h 1445622"/>
              <a:gd name="connsiteX16" fmla="*/ 3147211 w 4936880"/>
              <a:gd name="connsiteY16" fmla="*/ 1445622 h 1445622"/>
              <a:gd name="connsiteX17" fmla="*/ 2515252 w 4936880"/>
              <a:gd name="connsiteY17" fmla="*/ 1445622 h 1445622"/>
              <a:gd name="connsiteX18" fmla="*/ 2070540 w 4936880"/>
              <a:gd name="connsiteY18" fmla="*/ 1445622 h 1445622"/>
              <a:gd name="connsiteX19" fmla="*/ 1485393 w 4936880"/>
              <a:gd name="connsiteY19" fmla="*/ 1445622 h 1445622"/>
              <a:gd name="connsiteX20" fmla="*/ 853434 w 4936880"/>
              <a:gd name="connsiteY20" fmla="*/ 1445622 h 1445622"/>
              <a:gd name="connsiteX21" fmla="*/ 127851 w 4936880"/>
              <a:gd name="connsiteY21" fmla="*/ 1445622 h 1445622"/>
              <a:gd name="connsiteX22" fmla="*/ 0 w 4936880"/>
              <a:gd name="connsiteY22" fmla="*/ 1317771 h 1445622"/>
              <a:gd name="connsiteX23" fmla="*/ 0 w 4936880"/>
              <a:gd name="connsiteY23" fmla="*/ 699013 h 1445622"/>
              <a:gd name="connsiteX24" fmla="*/ 0 w 4936880"/>
              <a:gd name="connsiteY24" fmla="*/ 127851 h 144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936880" h="1445622" fill="none" extrusionOk="0">
                <a:moveTo>
                  <a:pt x="0" y="127851"/>
                </a:moveTo>
                <a:cubicBezTo>
                  <a:pt x="5488" y="39368"/>
                  <a:pt x="71318" y="-1689"/>
                  <a:pt x="127851" y="0"/>
                </a:cubicBezTo>
                <a:cubicBezTo>
                  <a:pt x="383333" y="-47451"/>
                  <a:pt x="591225" y="8419"/>
                  <a:pt x="759810" y="0"/>
                </a:cubicBezTo>
                <a:cubicBezTo>
                  <a:pt x="928395" y="-8419"/>
                  <a:pt x="1240717" y="58871"/>
                  <a:pt x="1391769" y="0"/>
                </a:cubicBezTo>
                <a:cubicBezTo>
                  <a:pt x="1542821" y="-58871"/>
                  <a:pt x="1926093" y="38138"/>
                  <a:pt x="2070540" y="0"/>
                </a:cubicBezTo>
                <a:cubicBezTo>
                  <a:pt x="2214987" y="-38138"/>
                  <a:pt x="2454895" y="17248"/>
                  <a:pt x="2655687" y="0"/>
                </a:cubicBezTo>
                <a:cubicBezTo>
                  <a:pt x="2856479" y="-17248"/>
                  <a:pt x="3012450" y="56803"/>
                  <a:pt x="3240834" y="0"/>
                </a:cubicBezTo>
                <a:cubicBezTo>
                  <a:pt x="3469218" y="-56803"/>
                  <a:pt x="3631578" y="41310"/>
                  <a:pt x="3732358" y="0"/>
                </a:cubicBezTo>
                <a:cubicBezTo>
                  <a:pt x="3833138" y="-41310"/>
                  <a:pt x="4103941" y="57509"/>
                  <a:pt x="4270694" y="0"/>
                </a:cubicBezTo>
                <a:cubicBezTo>
                  <a:pt x="4437447" y="-57509"/>
                  <a:pt x="4549993" y="27180"/>
                  <a:pt x="4809029" y="0"/>
                </a:cubicBezTo>
                <a:cubicBezTo>
                  <a:pt x="4868856" y="-16615"/>
                  <a:pt x="4938153" y="52149"/>
                  <a:pt x="4936880" y="127851"/>
                </a:cubicBezTo>
                <a:cubicBezTo>
                  <a:pt x="5002356" y="359892"/>
                  <a:pt x="4877138" y="534206"/>
                  <a:pt x="4936880" y="687113"/>
                </a:cubicBezTo>
                <a:cubicBezTo>
                  <a:pt x="4996622" y="840020"/>
                  <a:pt x="4927837" y="1116601"/>
                  <a:pt x="4936880" y="1317771"/>
                </a:cubicBezTo>
                <a:cubicBezTo>
                  <a:pt x="4925383" y="1378737"/>
                  <a:pt x="4878339" y="1446888"/>
                  <a:pt x="4809029" y="1445622"/>
                </a:cubicBezTo>
                <a:cubicBezTo>
                  <a:pt x="4620751" y="1454098"/>
                  <a:pt x="4358148" y="1401038"/>
                  <a:pt x="4130258" y="1445622"/>
                </a:cubicBezTo>
                <a:cubicBezTo>
                  <a:pt x="3902368" y="1490206"/>
                  <a:pt x="3879111" y="1420394"/>
                  <a:pt x="3685546" y="1445622"/>
                </a:cubicBezTo>
                <a:cubicBezTo>
                  <a:pt x="3491981" y="1470850"/>
                  <a:pt x="3264299" y="1411856"/>
                  <a:pt x="3147211" y="1445622"/>
                </a:cubicBezTo>
                <a:cubicBezTo>
                  <a:pt x="3030123" y="1479388"/>
                  <a:pt x="2826190" y="1408367"/>
                  <a:pt x="2515252" y="1445622"/>
                </a:cubicBezTo>
                <a:cubicBezTo>
                  <a:pt x="2204314" y="1482877"/>
                  <a:pt x="2181370" y="1439623"/>
                  <a:pt x="2070540" y="1445622"/>
                </a:cubicBezTo>
                <a:cubicBezTo>
                  <a:pt x="1959710" y="1451621"/>
                  <a:pt x="1616510" y="1379878"/>
                  <a:pt x="1485393" y="1445622"/>
                </a:cubicBezTo>
                <a:cubicBezTo>
                  <a:pt x="1354276" y="1511366"/>
                  <a:pt x="997202" y="1420455"/>
                  <a:pt x="853434" y="1445622"/>
                </a:cubicBezTo>
                <a:cubicBezTo>
                  <a:pt x="709666" y="1470789"/>
                  <a:pt x="464268" y="1391095"/>
                  <a:pt x="127851" y="1445622"/>
                </a:cubicBezTo>
                <a:cubicBezTo>
                  <a:pt x="40968" y="1442071"/>
                  <a:pt x="3621" y="1390376"/>
                  <a:pt x="0" y="1317771"/>
                </a:cubicBezTo>
                <a:cubicBezTo>
                  <a:pt x="-16180" y="1099236"/>
                  <a:pt x="64757" y="917111"/>
                  <a:pt x="0" y="699013"/>
                </a:cubicBezTo>
                <a:cubicBezTo>
                  <a:pt x="-64757" y="480915"/>
                  <a:pt x="17196" y="258314"/>
                  <a:pt x="0" y="127851"/>
                </a:cubicBezTo>
                <a:close/>
              </a:path>
              <a:path w="4936880" h="1445622" stroke="0" extrusionOk="0">
                <a:moveTo>
                  <a:pt x="0" y="127851"/>
                </a:moveTo>
                <a:cubicBezTo>
                  <a:pt x="-9963" y="64284"/>
                  <a:pt x="65060" y="-4099"/>
                  <a:pt x="127851" y="0"/>
                </a:cubicBezTo>
                <a:cubicBezTo>
                  <a:pt x="244709" y="-23126"/>
                  <a:pt x="414779" y="9871"/>
                  <a:pt x="572563" y="0"/>
                </a:cubicBezTo>
                <a:cubicBezTo>
                  <a:pt x="730347" y="-9871"/>
                  <a:pt x="979991" y="64966"/>
                  <a:pt x="1157710" y="0"/>
                </a:cubicBezTo>
                <a:cubicBezTo>
                  <a:pt x="1335429" y="-64966"/>
                  <a:pt x="1574023" y="41614"/>
                  <a:pt x="1836481" y="0"/>
                </a:cubicBezTo>
                <a:cubicBezTo>
                  <a:pt x="2098939" y="-41614"/>
                  <a:pt x="2337257" y="74572"/>
                  <a:pt x="2468440" y="0"/>
                </a:cubicBezTo>
                <a:cubicBezTo>
                  <a:pt x="2599623" y="-74572"/>
                  <a:pt x="2806000" y="51347"/>
                  <a:pt x="2959964" y="0"/>
                </a:cubicBezTo>
                <a:cubicBezTo>
                  <a:pt x="3113928" y="-51347"/>
                  <a:pt x="3356938" y="19688"/>
                  <a:pt x="3638735" y="0"/>
                </a:cubicBezTo>
                <a:cubicBezTo>
                  <a:pt x="3920532" y="-19688"/>
                  <a:pt x="3976099" y="46733"/>
                  <a:pt x="4270694" y="0"/>
                </a:cubicBezTo>
                <a:cubicBezTo>
                  <a:pt x="4565289" y="-46733"/>
                  <a:pt x="4656411" y="30689"/>
                  <a:pt x="4809029" y="0"/>
                </a:cubicBezTo>
                <a:cubicBezTo>
                  <a:pt x="4893019" y="-5047"/>
                  <a:pt x="4935005" y="61337"/>
                  <a:pt x="4936880" y="127851"/>
                </a:cubicBezTo>
                <a:cubicBezTo>
                  <a:pt x="4976382" y="364685"/>
                  <a:pt x="4899602" y="490386"/>
                  <a:pt x="4936880" y="746609"/>
                </a:cubicBezTo>
                <a:cubicBezTo>
                  <a:pt x="4974158" y="1002832"/>
                  <a:pt x="4933232" y="1152597"/>
                  <a:pt x="4936880" y="1317771"/>
                </a:cubicBezTo>
                <a:cubicBezTo>
                  <a:pt x="4925657" y="1374572"/>
                  <a:pt x="4871793" y="1447300"/>
                  <a:pt x="4809029" y="1445622"/>
                </a:cubicBezTo>
                <a:cubicBezTo>
                  <a:pt x="4619846" y="1491634"/>
                  <a:pt x="4527184" y="1396660"/>
                  <a:pt x="4364317" y="1445622"/>
                </a:cubicBezTo>
                <a:cubicBezTo>
                  <a:pt x="4201450" y="1494584"/>
                  <a:pt x="3993737" y="1429037"/>
                  <a:pt x="3685546" y="1445622"/>
                </a:cubicBezTo>
                <a:cubicBezTo>
                  <a:pt x="3377355" y="1462207"/>
                  <a:pt x="3394254" y="1413476"/>
                  <a:pt x="3240834" y="1445622"/>
                </a:cubicBezTo>
                <a:cubicBezTo>
                  <a:pt x="3087414" y="1477768"/>
                  <a:pt x="2864636" y="1380304"/>
                  <a:pt x="2655687" y="1445622"/>
                </a:cubicBezTo>
                <a:cubicBezTo>
                  <a:pt x="2446738" y="1510940"/>
                  <a:pt x="2263616" y="1421387"/>
                  <a:pt x="2117352" y="1445622"/>
                </a:cubicBezTo>
                <a:cubicBezTo>
                  <a:pt x="1971089" y="1469857"/>
                  <a:pt x="1580963" y="1439644"/>
                  <a:pt x="1438581" y="1445622"/>
                </a:cubicBezTo>
                <a:cubicBezTo>
                  <a:pt x="1296199" y="1451600"/>
                  <a:pt x="1114393" y="1394862"/>
                  <a:pt x="993869" y="1445622"/>
                </a:cubicBezTo>
                <a:cubicBezTo>
                  <a:pt x="873345" y="1496382"/>
                  <a:pt x="508247" y="1365757"/>
                  <a:pt x="127851" y="1445622"/>
                </a:cubicBezTo>
                <a:cubicBezTo>
                  <a:pt x="50343" y="1449506"/>
                  <a:pt x="4120" y="1389346"/>
                  <a:pt x="0" y="1317771"/>
                </a:cubicBezTo>
                <a:cubicBezTo>
                  <a:pt x="-17510" y="1071540"/>
                  <a:pt x="44638" y="978232"/>
                  <a:pt x="0" y="710912"/>
                </a:cubicBezTo>
                <a:cubicBezTo>
                  <a:pt x="-44638" y="443592"/>
                  <a:pt x="41476" y="345667"/>
                  <a:pt x="0" y="127851"/>
                </a:cubicBezTo>
                <a:close/>
              </a:path>
            </a:pathLst>
          </a:custGeom>
          <a:solidFill>
            <a:srgbClr val="6775B8"/>
          </a:solidFill>
          <a:ln>
            <a:solidFill>
              <a:srgbClr val="A9B1D7"/>
            </a:solidFill>
            <a:extLst>
              <a:ext uri="{C807C97D-BFC1-408E-A445-0C87EB9F89A2}">
                <ask:lineSketchStyleProps xmlns="" xmlns:ask="http://schemas.microsoft.com/office/drawing/2018/sketchyshapes" sd="1840387868">
                  <a:prstGeom prst="roundRect">
                    <a:avLst>
                      <a:gd name="adj" fmla="val 884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solidFill>
                <a:srgbClr val="7E5132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5644F47A-EB84-425E-AD25-441D691BFA30}"/>
              </a:ext>
            </a:extLst>
          </p:cNvPr>
          <p:cNvSpPr/>
          <p:nvPr/>
        </p:nvSpPr>
        <p:spPr>
          <a:xfrm>
            <a:off x="1907755" y="3163671"/>
            <a:ext cx="5219199" cy="744794"/>
          </a:xfrm>
          <a:prstGeom prst="roundRect">
            <a:avLst>
              <a:gd name="adj" fmla="val 5153"/>
            </a:avLst>
          </a:prstGeom>
          <a:solidFill>
            <a:srgbClr val="FFF7E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7D3679B-9B40-4243-8F97-3E86D32C97A4}"/>
              </a:ext>
            </a:extLst>
          </p:cNvPr>
          <p:cNvSpPr/>
          <p:nvPr/>
        </p:nvSpPr>
        <p:spPr>
          <a:xfrm>
            <a:off x="1943249" y="3278305"/>
            <a:ext cx="5190976" cy="5155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3300"/>
              </a:lnSpc>
            </a:pPr>
            <a:r>
              <a:rPr lang="zh-TW" altLang="en-US" sz="2800" spc="-80" dirty="0" smtClean="0">
                <a:solidFill>
                  <a:srgbClr val="7E51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尋找想法</a:t>
            </a:r>
            <a:r>
              <a:rPr lang="zh-TW" altLang="en-US" sz="2800" spc="-80" dirty="0">
                <a:solidFill>
                  <a:srgbClr val="7E51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相近、彼此認同的</a:t>
            </a:r>
            <a:r>
              <a:rPr lang="zh-TW" altLang="en-US" sz="2800" spc="-80" dirty="0" smtClean="0">
                <a:solidFill>
                  <a:srgbClr val="7E51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族群</a:t>
            </a:r>
            <a:endParaRPr lang="zh-TW" altLang="en-US" sz="2800" spc="-80" dirty="0">
              <a:solidFill>
                <a:srgbClr val="7E51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: 圓角 38">
            <a:extLst>
              <a:ext uri="{FF2B5EF4-FFF2-40B4-BE49-F238E27FC236}">
                <a16:creationId xmlns:a16="http://schemas.microsoft.com/office/drawing/2014/main" id="{FB0D3E9A-68F2-43EE-AAAF-3BB7C0BF4312}"/>
              </a:ext>
            </a:extLst>
          </p:cNvPr>
          <p:cNvSpPr/>
          <p:nvPr/>
        </p:nvSpPr>
        <p:spPr>
          <a:xfrm>
            <a:off x="2726488" y="2650597"/>
            <a:ext cx="3528000" cy="360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EAFDFA99-6D51-4908-AC42-9647D28B9221}"/>
              </a:ext>
            </a:extLst>
          </p:cNvPr>
          <p:cNvCxnSpPr/>
          <p:nvPr/>
        </p:nvCxnSpPr>
        <p:spPr>
          <a:xfrm>
            <a:off x="4490488" y="2650597"/>
            <a:ext cx="0" cy="46800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248FA716-AA6A-42C8-9636-56A669967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36" y="1603798"/>
            <a:ext cx="3623505" cy="10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9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4588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200" dirty="0"/>
              <a:t>社群媒體時代所造成的「部落化」現象，具有哪些特性？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068635"/>
            <a:ext cx="8405612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重視表態文化：表態文化更為重要，表態會有可以認同的聚落，才不會落單、失語。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鎖定社群媒體：人們鎖定立場、意見更接近的媒體和訊息，可以感覺到相濡以沫、相對多數的正當性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。</a:t>
            </a:r>
            <a:endParaRPr lang="en-US" altLang="zh-TW" sz="2800" b="0" spc="-100" dirty="0" smtClean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 smtClean="0">
                <a:solidFill>
                  <a:srgbClr val="FF0000"/>
                </a:solidFill>
              </a:rPr>
              <a:t>充滿</a:t>
            </a:r>
            <a:r>
              <a:rPr lang="zh-TW" altLang="en-US" sz="2800" b="0" spc="-100" dirty="0">
                <a:solidFill>
                  <a:srgbClr val="FF0000"/>
                </a:solidFill>
              </a:rPr>
              <a:t>認同焦慮：對於立場不同的社群，有些人傾向不聽、不看、拒絕相信或眼不見為淨，於是彼此間更加疏離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。</a:t>
            </a:r>
            <a:endParaRPr lang="zh-TW" altLang="en-US" sz="2800" b="0" spc="-100" dirty="0">
              <a:solidFill>
                <a:srgbClr val="FF0000"/>
              </a:solidFill>
            </a:endParaRP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00BA285D-099E-434E-9296-B758D8D624EE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3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505AA30E-DF86-4347-AEED-39BCF536A289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6">
            <a:extLst>
              <a:ext uri="{FF2B5EF4-FFF2-40B4-BE49-F238E27FC236}">
                <a16:creationId xmlns:a16="http://schemas.microsoft.com/office/drawing/2014/main" id="{0FE894F2-329F-4EF8-B732-A8D3B555E687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C437320-AE61-40BE-A239-92A7D81EBD96}"/>
              </a:ext>
            </a:extLst>
          </p:cNvPr>
          <p:cNvSpPr txBox="1"/>
          <p:nvPr/>
        </p:nvSpPr>
        <p:spPr>
          <a:xfrm>
            <a:off x="2425144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351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00BA285D-099E-434E-9296-B758D8D624EE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B5BD7F8-E459-4866-9CA3-C8729DD7F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068480"/>
            <a:ext cx="8405612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 startAt="4"/>
            </a:pPr>
            <a:r>
              <a:rPr lang="zh-TW" altLang="en-US" sz="2800" b="0" spc="-100" dirty="0" smtClean="0">
                <a:solidFill>
                  <a:srgbClr val="FF0000"/>
                </a:solidFill>
              </a:rPr>
              <a:t>高度</a:t>
            </a:r>
            <a:r>
              <a:rPr lang="zh-TW" altLang="en-US" sz="2800" b="0" spc="-100" dirty="0">
                <a:solidFill>
                  <a:srgbClr val="FF0000"/>
                </a:solidFill>
              </a:rPr>
              <a:t>的異質性：不同媒體社群間，彼此不了解，也不交流。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 startAt="4"/>
            </a:pPr>
            <a:r>
              <a:rPr lang="zh-TW" altLang="en-US" sz="2800" b="0" spc="-100" dirty="0">
                <a:solidFill>
                  <a:srgbClr val="FF0000"/>
                </a:solidFill>
              </a:rPr>
              <a:t>同溫層更緊密：不同社群趨於不相聞問，但同一個社群之中，互動會更緊密，聯繫會更強化。</a:t>
            </a:r>
          </a:p>
        </p:txBody>
      </p:sp>
      <p:sp>
        <p:nvSpPr>
          <p:cNvPr id="3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EA760996-43DC-4164-9378-7194C04F6BB9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598F8E25-3447-49AC-989E-FC7A09C48E11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3171D63-8C8E-4D9E-A80D-A7AB925415B8}"/>
              </a:ext>
            </a:extLst>
          </p:cNvPr>
          <p:cNvSpPr txBox="1"/>
          <p:nvPr/>
        </p:nvSpPr>
        <p:spPr>
          <a:xfrm>
            <a:off x="2425144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6</a:t>
            </a:r>
            <a:endParaRPr lang="zh-CN" altLang="en-US" dirty="0"/>
          </a:p>
        </p:txBody>
      </p:sp>
      <p:sp>
        <p:nvSpPr>
          <p:cNvPr id="1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41F5A44C-7754-4130-B7B1-181781C589C5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4588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200" dirty="0"/>
              <a:t>社群媒體時代所造成的「部落化」現象，具有哪些特性？</a:t>
            </a:r>
          </a:p>
        </p:txBody>
      </p:sp>
    </p:spTree>
    <p:extLst>
      <p:ext uri="{BB962C8B-B14F-4D97-AF65-F5344CB8AC3E}">
        <p14:creationId xmlns:p14="http://schemas.microsoft.com/office/powerpoint/2010/main" val="312674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50" dirty="0"/>
              <a:t>在社群媒體中，如在</a:t>
            </a:r>
            <a:r>
              <a:rPr lang="en-US" altLang="zh-TW" sz="2800" b="0" spc="-150" dirty="0"/>
              <a:t>LINE</a:t>
            </a:r>
            <a:r>
              <a:rPr lang="zh-TW" altLang="en-US" sz="2800" b="0" spc="-150" dirty="0"/>
              <a:t>、</a:t>
            </a:r>
            <a:r>
              <a:rPr lang="en-US" altLang="zh-TW" sz="2800" b="0" spc="-150" dirty="0"/>
              <a:t>IG</a:t>
            </a:r>
            <a:r>
              <a:rPr lang="zh-TW" altLang="en-US" sz="2800" b="0" spc="-150" dirty="0"/>
              <a:t>、臉書當中，朋友的哪些行為最令你反感？如何在社群媒體與人際間取得平衡？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58699"/>
            <a:ext cx="8405612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800" spc="-100" dirty="0">
                <a:solidFill>
                  <a:srgbClr val="FF0000"/>
                </a:solidFill>
              </a:rPr>
              <a:t>【</a:t>
            </a:r>
            <a:r>
              <a:rPr lang="zh-TW" altLang="en-US" sz="2800" spc="-100" dirty="0">
                <a:solidFill>
                  <a:srgbClr val="FF0000"/>
                </a:solidFill>
              </a:rPr>
              <a:t>參考答案</a:t>
            </a:r>
            <a:r>
              <a:rPr lang="en-US" altLang="zh-TW" sz="2800" spc="-100" dirty="0">
                <a:solidFill>
                  <a:srgbClr val="FF0000"/>
                </a:solidFill>
              </a:rPr>
              <a:t>】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大量貼圖、轉傳不正確訊息或假新聞、已讀不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回</a:t>
            </a:r>
            <a:r>
              <a:rPr lang="en-US" altLang="zh-TW" sz="2800" b="0" spc="-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等</a:t>
            </a:r>
            <a:r>
              <a:rPr lang="zh-TW" altLang="en-US" sz="2800" b="0" spc="-100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00BA285D-099E-434E-9296-B758D8D624EE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3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505AA30E-DF86-4347-AEED-39BCF536A289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6">
            <a:extLst>
              <a:ext uri="{FF2B5EF4-FFF2-40B4-BE49-F238E27FC236}">
                <a16:creationId xmlns:a16="http://schemas.microsoft.com/office/drawing/2014/main" id="{0FE894F2-329F-4EF8-B732-A8D3B555E687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D51F327-2A2D-4E08-8E1D-C0A9EB41660A}"/>
              </a:ext>
            </a:extLst>
          </p:cNvPr>
          <p:cNvSpPr txBox="1"/>
          <p:nvPr/>
        </p:nvSpPr>
        <p:spPr>
          <a:xfrm>
            <a:off x="2425144" y="115613"/>
            <a:ext cx="710862" cy="279767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94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:a16="http://schemas.microsoft.com/office/drawing/2014/main" id="{DA90B52D-07A0-4A7B-8312-A82FFEF27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58000"/>
            <a:ext cx="8405612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 startAt="2"/>
            </a:pPr>
            <a:r>
              <a:rPr lang="zh-TW" altLang="en-US" sz="2800" b="0" spc="-100" dirty="0" smtClean="0">
                <a:solidFill>
                  <a:srgbClr val="FF0000"/>
                </a:solidFill>
              </a:rPr>
              <a:t>社</a:t>
            </a:r>
            <a:r>
              <a:rPr lang="zh-TW" altLang="en-US" sz="2800" b="0" spc="-100" dirty="0">
                <a:solidFill>
                  <a:srgbClr val="FF0000"/>
                </a:solidFill>
              </a:rPr>
              <a:t>群媒體的價值不在於你能接觸到多少人，而是在於你與這些人之間的關係能建立得多深入。社群媒體讓我們可以找到全心致力於改變的核心族群，這些人打造出的倡議運動，最後可以壯大到數百萬倍的規模。也可利用社群媒體分享生活與故事，這樣更能拉近人與人之間的距離。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00BA285D-099E-434E-9296-B758D8D624EE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3" name="箭號: 向右 5">
            <a:extLst>
              <a:ext uri="{FF2B5EF4-FFF2-40B4-BE49-F238E27FC236}">
                <a16:creationId xmlns:a16="http://schemas.microsoft.com/office/drawing/2014/main" id="{505AA30E-DF86-4347-AEED-39BCF536A289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0FE894F2-329F-4EF8-B732-A8D3B555E687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5D51F327-2A2D-4E08-8E1D-C0A9EB41660A}"/>
              </a:ext>
            </a:extLst>
          </p:cNvPr>
          <p:cNvSpPr txBox="1"/>
          <p:nvPr/>
        </p:nvSpPr>
        <p:spPr>
          <a:xfrm>
            <a:off x="2425144" y="115613"/>
            <a:ext cx="710862" cy="279767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6</a:t>
            </a:r>
            <a:endParaRPr lang="zh-CN" altLang="en-US" dirty="0"/>
          </a:p>
        </p:txBody>
      </p:sp>
      <p:sp>
        <p:nvSpPr>
          <p:cNvPr id="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7ED5C753-7870-414A-8C98-1460D0288049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775B8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50" dirty="0"/>
              <a:t>在社群媒體中，如在</a:t>
            </a:r>
            <a:r>
              <a:rPr lang="en-US" altLang="zh-TW" sz="2800" b="0" spc="-150" dirty="0"/>
              <a:t>LINE</a:t>
            </a:r>
            <a:r>
              <a:rPr lang="zh-TW" altLang="en-US" sz="2800" b="0" spc="-150" dirty="0"/>
              <a:t>、</a:t>
            </a:r>
            <a:r>
              <a:rPr lang="en-US" altLang="zh-TW" sz="2800" b="0" spc="-150" dirty="0"/>
              <a:t>IG</a:t>
            </a:r>
            <a:r>
              <a:rPr lang="zh-TW" altLang="en-US" sz="2800" b="0" spc="-150" dirty="0"/>
              <a:t>、臉書當中，朋友的哪些行為最令你反感？如何在社群媒體與人際間取得平衡？</a:t>
            </a:r>
          </a:p>
        </p:txBody>
      </p:sp>
    </p:spTree>
    <p:extLst>
      <p:ext uri="{BB962C8B-B14F-4D97-AF65-F5344CB8AC3E}">
        <p14:creationId xmlns:p14="http://schemas.microsoft.com/office/powerpoint/2010/main" val="315763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85675933-06D7-4D4C-896E-B603D7C461D9}"/>
              </a:ext>
            </a:extLst>
          </p:cNvPr>
          <p:cNvGrpSpPr/>
          <p:nvPr/>
        </p:nvGrpSpPr>
        <p:grpSpPr>
          <a:xfrm>
            <a:off x="2762610" y="1389399"/>
            <a:ext cx="3618781" cy="718885"/>
            <a:chOff x="1323975" y="1828800"/>
            <a:chExt cx="3618781" cy="71888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822CEC3-76E3-4686-9237-64C448588883}"/>
                </a:ext>
              </a:extLst>
            </p:cNvPr>
            <p:cNvSpPr/>
            <p:nvPr/>
          </p:nvSpPr>
          <p:spPr>
            <a:xfrm>
              <a:off x="1323975" y="1828800"/>
              <a:ext cx="700088" cy="718885"/>
            </a:xfrm>
            <a:prstGeom prst="rect">
              <a:avLst/>
            </a:prstGeom>
            <a:solidFill>
              <a:srgbClr val="6775B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CN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2122410C-47BF-441D-9A67-1ABB6B31ECDB}"/>
                </a:ext>
              </a:extLst>
            </p:cNvPr>
            <p:cNvSpPr txBox="1"/>
            <p:nvPr/>
          </p:nvSpPr>
          <p:spPr>
            <a:xfrm>
              <a:off x="2143125" y="1834299"/>
              <a:ext cx="27996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rgbClr val="1E20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問題與討論</a:t>
              </a:r>
            </a:p>
          </p:txBody>
        </p:sp>
      </p:grpSp>
      <p:sp>
        <p:nvSpPr>
          <p:cNvPr id="5" name="矩形 4">
            <a:hlinkClick r:id="rId2" action="ppaction://hlinksldjump"/>
            <a:extLst>
              <a:ext uri="{FF2B5EF4-FFF2-40B4-BE49-F238E27FC236}">
                <a16:creationId xmlns:a16="http://schemas.microsoft.com/office/drawing/2014/main" id="{B99042FE-4419-44FC-925F-F2D41C6D278A}"/>
              </a:ext>
            </a:extLst>
          </p:cNvPr>
          <p:cNvSpPr/>
          <p:nvPr/>
        </p:nvSpPr>
        <p:spPr>
          <a:xfrm>
            <a:off x="3054237" y="2517160"/>
            <a:ext cx="700088" cy="718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40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hlinkClick r:id="rId3" action="ppaction://hlinksldjump"/>
            <a:extLst>
              <a:ext uri="{FF2B5EF4-FFF2-40B4-BE49-F238E27FC236}">
                <a16:creationId xmlns:a16="http://schemas.microsoft.com/office/drawing/2014/main" id="{06607848-19CF-488B-98B1-707A10460FC1}"/>
              </a:ext>
            </a:extLst>
          </p:cNvPr>
          <p:cNvSpPr/>
          <p:nvPr/>
        </p:nvSpPr>
        <p:spPr>
          <a:xfrm>
            <a:off x="4221956" y="2517160"/>
            <a:ext cx="700088" cy="718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40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hlinkClick r:id="rId4" action="ppaction://hlinksldjump"/>
            <a:extLst>
              <a:ext uri="{FF2B5EF4-FFF2-40B4-BE49-F238E27FC236}">
                <a16:creationId xmlns:a16="http://schemas.microsoft.com/office/drawing/2014/main" id="{7F5242DB-EBC3-4E8C-823E-F3BB62AFC1E0}"/>
              </a:ext>
            </a:extLst>
          </p:cNvPr>
          <p:cNvSpPr/>
          <p:nvPr/>
        </p:nvSpPr>
        <p:spPr>
          <a:xfrm>
            <a:off x="5389675" y="2517160"/>
            <a:ext cx="700088" cy="718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4000" dirty="0">
              <a:solidFill>
                <a:srgbClr val="1E20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18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C4B2D539-EFD3-4823-AA05-FE34F21C5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876148"/>
              </p:ext>
            </p:extLst>
          </p:nvPr>
        </p:nvGraphicFramePr>
        <p:xfrm>
          <a:off x="488476" y="957970"/>
          <a:ext cx="8286328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81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296672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  <a:gridCol w="2956511">
                  <a:extLst>
                    <a:ext uri="{9D8B030D-6E8A-4147-A177-3AD203B41FA5}">
                      <a16:colId xmlns:a16="http://schemas.microsoft.com/office/drawing/2014/main" val="2119731744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分類項目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傳統部落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網路社群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群聚原因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地理或血緣相近，形成聚落。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興趣、意見、理念相近形成社群。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287513"/>
                  </a:ext>
                </a:extLst>
              </a:tr>
              <a:tr h="671025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取暖現象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圍火高歌。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同溫層取暖、粉絲按讚。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530903"/>
                  </a:ext>
                </a:extLst>
              </a:tr>
              <a:tr h="513578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管理方式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中心領導，集權管理。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去中心化，人人都是自媒體，都可發聲。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577237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B5BD8F58-6147-4E4D-AECF-A72306746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9" t="-7955"/>
          <a:stretch/>
        </p:blipFill>
        <p:spPr>
          <a:xfrm>
            <a:off x="7937340" y="4193189"/>
            <a:ext cx="1206660" cy="959095"/>
          </a:xfrm>
          <a:prstGeom prst="rect">
            <a:avLst/>
          </a:prstGeom>
        </p:spPr>
      </p:pic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3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「傳統部落」和「網路社群」有何異同？</a:t>
            </a:r>
            <a:r>
              <a:rPr lang="zh-TW" altLang="en-US" sz="2800" b="0" dirty="0" smtClean="0"/>
              <a:t>請加以比較</a:t>
            </a:r>
            <a:r>
              <a:rPr lang="zh-TW" altLang="en-US" sz="2800" b="0" dirty="0"/>
              <a:t>。</a:t>
            </a:r>
          </a:p>
        </p:txBody>
      </p:sp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91A5E18-43CA-4B0A-AB66-3E38611C5139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F11F9046-42B6-42AF-ABE4-711664E3D10D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0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0227D513-0B69-41FB-95BE-A6FD9FD96661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2" name="箭號: 向右 5">
            <a:hlinkClick r:id="rId7" action="ppaction://hlinksldjump"/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7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C4B2D539-EFD3-4823-AA05-FE34F21C5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528300"/>
              </p:ext>
            </p:extLst>
          </p:nvPr>
        </p:nvGraphicFramePr>
        <p:xfrm>
          <a:off x="488476" y="957970"/>
          <a:ext cx="8286328" cy="3658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81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296672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  <a:gridCol w="2956511">
                  <a:extLst>
                    <a:ext uri="{9D8B030D-6E8A-4147-A177-3AD203B41FA5}">
                      <a16:colId xmlns:a16="http://schemas.microsoft.com/office/drawing/2014/main" val="2119731744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分類項目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傳統部落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網路社群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 row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存在型態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真實存在、具體可見。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虛擬存在、不可捉摸。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39422"/>
                  </a:ext>
                </a:extLst>
              </a:tr>
              <a:tr h="671025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變動情況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低度開發，變動緩慢而細微。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高度開發，變動快速而巨大。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920689"/>
                  </a:ext>
                </a:extLst>
              </a:tr>
              <a:tr h="671025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攻擊方式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武器攻擊。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言語攻擊。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63280"/>
                  </a:ext>
                </a:extLst>
              </a:tr>
              <a:tr h="671025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認同感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高度認同。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產生認同焦慮。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553144"/>
                  </a:ext>
                </a:extLst>
              </a:tr>
            </a:tbl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A2F43512-4794-419B-935B-5FC0D5A0D2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9" t="-7955"/>
          <a:stretch/>
        </p:blipFill>
        <p:spPr>
          <a:xfrm>
            <a:off x="7937340" y="4193189"/>
            <a:ext cx="1206660" cy="959095"/>
          </a:xfrm>
          <a:prstGeom prst="rect">
            <a:avLst/>
          </a:prstGeom>
        </p:spPr>
      </p:pic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3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「傳統部落」和「網路社群」有何異同？請加以比較。</a:t>
            </a:r>
          </a:p>
        </p:txBody>
      </p:sp>
      <p:sp>
        <p:nvSpPr>
          <p:cNvPr id="12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CBE16FAD-13DD-405E-A70C-46F96CAF97AE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4C733F2D-472A-4307-B80B-E5457919F81B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EB61945B-006D-4843-ABE4-E9221389A31D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55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3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「傳統部落」和「網路社群」有何異同？請加以比較。</a:t>
            </a:r>
          </a:p>
        </p:txBody>
      </p:sp>
      <p:sp>
        <p:nvSpPr>
          <p:cNvPr id="1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C4B2D539-EFD3-4823-AA05-FE34F21C5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996876"/>
              </p:ext>
            </p:extLst>
          </p:nvPr>
        </p:nvGraphicFramePr>
        <p:xfrm>
          <a:off x="488476" y="957970"/>
          <a:ext cx="8286328" cy="271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81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296672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  <a:gridCol w="2956511">
                  <a:extLst>
                    <a:ext uri="{9D8B030D-6E8A-4147-A177-3AD203B41FA5}">
                      <a16:colId xmlns:a16="http://schemas.microsoft.com/office/drawing/2014/main" val="2119731744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分類項目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傳統部落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網路社群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集結狀況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實際集結。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虛擬集結。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748620"/>
                  </a:ext>
                </a:extLst>
              </a:tr>
              <a:tr h="671025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特性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皆有群聚、取暖的現象。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959198"/>
                  </a:ext>
                </a:extLst>
              </a:tr>
              <a:tr h="671025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內部連結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成員互動緊密、凝聚力強。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685031"/>
                  </a:ext>
                </a:extLst>
              </a:tr>
            </a:tbl>
          </a:graphicData>
        </a:graphic>
      </p:graphicFrame>
      <p:sp>
        <p:nvSpPr>
          <p:cNvPr id="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316621D5-60D9-4F69-9406-EA37B025D614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2F41462B-7A96-4270-A485-8DEF68FA6648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31D8768E-DDA2-4424-BDD5-8C22B17B47A4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27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3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「傳統部落」和「網路社群」有何異同？請加以比較。</a:t>
            </a:r>
          </a:p>
        </p:txBody>
      </p:sp>
      <p:sp>
        <p:nvSpPr>
          <p:cNvPr id="12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C4B2D539-EFD3-4823-AA05-FE34F21C5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270954"/>
              </p:ext>
            </p:extLst>
          </p:nvPr>
        </p:nvGraphicFramePr>
        <p:xfrm>
          <a:off x="488476" y="957970"/>
          <a:ext cx="828632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81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296672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  <a:gridCol w="2956511">
                  <a:extLst>
                    <a:ext uri="{9D8B030D-6E8A-4147-A177-3AD203B41FA5}">
                      <a16:colId xmlns:a16="http://schemas.microsoft.com/office/drawing/2014/main" val="2119731744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分類項目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傳統部落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網路社群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隔絕外界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和其他社群或部落互相隔絕，不相往來。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134797"/>
                  </a:ext>
                </a:extLst>
              </a:tr>
              <a:tr h="671025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自族中心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對自己的文化、生活習慣、血統、信仰或立場引以為傲，因而排斥、否定他族。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58665"/>
                  </a:ext>
                </a:extLst>
              </a:tr>
            </a:tbl>
          </a:graphicData>
        </a:graphic>
      </p:graphicFrame>
      <p:sp>
        <p:nvSpPr>
          <p:cNvPr id="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6D2EFB8-4534-4DA9-B7CE-49BC867C5482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422E7ECC-2B9E-4E02-8AAB-2C6CFC94CEC0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5EE837A0-F047-4241-ABB7-E77C0DF428E8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305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3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作者認為，原先實現於一般媒體或社交媒體的「部落化」，很快會演變成「實體生活的部落化」，原因為何？這種趨勢可能改變嗎？請說明你推論的理由。</a:t>
            </a:r>
          </a:p>
        </p:txBody>
      </p:sp>
      <p:sp>
        <p:nvSpPr>
          <p:cNvPr id="1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F7ACEE3-6799-489E-92FB-48496AC1A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68" y="2338789"/>
            <a:ext cx="8405612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800" b="0" spc="-100" dirty="0">
                <a:solidFill>
                  <a:srgbClr val="FF0000"/>
                </a:solidFill>
              </a:rPr>
              <a:t>(1)</a:t>
            </a:r>
            <a:r>
              <a:rPr lang="zh-TW" altLang="en-US" sz="2800" b="0" spc="-100" dirty="0">
                <a:solidFill>
                  <a:srgbClr val="FF0000"/>
                </a:solidFill>
              </a:rPr>
              <a:t> 網路部落化的人數愈來愈多，因大量集結而聲量大，也會逐漸蔓延至現實生活。</a:t>
            </a:r>
          </a:p>
          <a:p>
            <a:pPr>
              <a:lnSpc>
                <a:spcPct val="120000"/>
              </a:lnSpc>
            </a:pPr>
            <a:r>
              <a:rPr lang="en-US" altLang="zh-TW" sz="2800" b="0" spc="-100" dirty="0">
                <a:solidFill>
                  <a:srgbClr val="FF0000"/>
                </a:solidFill>
              </a:rPr>
              <a:t>(2)</a:t>
            </a:r>
            <a:r>
              <a:rPr lang="zh-TW" altLang="en-US" sz="2800" b="0" spc="-100" dirty="0">
                <a:solidFill>
                  <a:srgbClr val="FF0000"/>
                </a:solidFill>
              </a:rPr>
              <a:t> 人們習慣選擇疏離與逃避，這些逃避網路亂象的人們，會在現實生活中形成部落化。</a:t>
            </a:r>
          </a:p>
        </p:txBody>
      </p:sp>
      <p:sp>
        <p:nvSpPr>
          <p:cNvPr id="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BA708830-A5EB-4C6C-8DB4-A5181F997C5B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C827F36-97A9-404F-822A-2C7C33712D04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5ADF192E-EBD4-4A06-910F-9B614AEF06A5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9A85B58-04F9-4DA2-8112-53DF39758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932973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800" spc="-100" dirty="0">
                <a:solidFill>
                  <a:srgbClr val="FF0000"/>
                </a:solidFill>
              </a:rPr>
              <a:t>【</a:t>
            </a:r>
            <a:r>
              <a:rPr lang="zh-TW" altLang="en-US" sz="2800" spc="-100" dirty="0">
                <a:solidFill>
                  <a:srgbClr val="FF0000"/>
                </a:solidFill>
              </a:rPr>
              <a:t>參考答案</a:t>
            </a:r>
            <a:r>
              <a:rPr lang="en-US" altLang="zh-TW" sz="2800" spc="-100" dirty="0">
                <a:solidFill>
                  <a:srgbClr val="FF0000"/>
                </a:solidFill>
              </a:rPr>
              <a:t>】</a:t>
            </a:r>
            <a:endParaRPr lang="zh-TW" altLang="en-US" sz="2800" b="0" spc="-100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9358B46-23F7-447D-A240-12E909619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2356567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79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D9A73E71-1076-48BA-BEC6-3C5F5AB0AA8A}"/>
              </a:ext>
            </a:extLst>
          </p:cNvPr>
          <p:cNvSpPr txBox="1"/>
          <p:nvPr/>
        </p:nvSpPr>
        <p:spPr>
          <a:xfrm>
            <a:off x="351698" y="391708"/>
            <a:ext cx="290313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寫作背景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A566E8F-9005-4BE5-BC90-CF466392593F}"/>
              </a:ext>
            </a:extLst>
          </p:cNvPr>
          <p:cNvSpPr/>
          <p:nvPr/>
        </p:nvSpPr>
        <p:spPr>
          <a:xfrm>
            <a:off x="351700" y="976483"/>
            <a:ext cx="7792686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民國一○六年，本文首次發表於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聯合報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「名人堂」專欄。</a:t>
            </a:r>
          </a:p>
        </p:txBody>
      </p:sp>
      <p:sp>
        <p:nvSpPr>
          <p:cNvPr id="14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5927816D-358B-46EA-AA4F-0FBD7A2DC3BE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8A4D2F5F-235D-4439-B878-D019EAB73511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D30C3A5-E788-46BE-ADEE-3B2BBF12FEB4}"/>
              </a:ext>
            </a:extLst>
          </p:cNvPr>
          <p:cNvSpPr/>
          <p:nvPr/>
        </p:nvSpPr>
        <p:spPr>
          <a:xfrm>
            <a:off x="351698" y="2350407"/>
            <a:ext cx="6524987" cy="22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「名人堂」專欄：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邀請經濟、社會、心理學、認知科學等</a:t>
            </a:r>
            <a:r>
              <a:rPr lang="zh-TW" altLang="en-US" sz="3000" b="1" spc="-8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各行各業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的知名人物，</a:t>
            </a:r>
            <a:r>
              <a:rPr lang="zh-TW" altLang="en-US" sz="3000" b="1" spc="-8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提供獨特的名人觀點與評論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A04178D8-6C1D-4851-BA71-8CF0BE7E030A}"/>
              </a:ext>
            </a:extLst>
          </p:cNvPr>
          <p:cNvGrpSpPr/>
          <p:nvPr/>
        </p:nvGrpSpPr>
        <p:grpSpPr>
          <a:xfrm>
            <a:off x="7170660" y="1619349"/>
            <a:ext cx="1454194" cy="1454194"/>
            <a:chOff x="7323660" y="1680892"/>
            <a:chExt cx="1263093" cy="1263093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FD8E3FC1-4EEC-4AC8-85F6-4C6A1BD6CAE0}"/>
                </a:ext>
              </a:extLst>
            </p:cNvPr>
            <p:cNvSpPr/>
            <p:nvPr/>
          </p:nvSpPr>
          <p:spPr>
            <a:xfrm>
              <a:off x="7323660" y="1680892"/>
              <a:ext cx="1263093" cy="126309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" name="圖片 9" descr="一張含有 標誌, 綠色 的圖片&#10;&#10;自動產生的描述">
              <a:extLst>
                <a:ext uri="{FF2B5EF4-FFF2-40B4-BE49-F238E27FC236}">
                  <a16:creationId xmlns:a16="http://schemas.microsoft.com/office/drawing/2014/main" id="{544C1285-2304-4677-822A-FF7A0ED59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3150" y="1855957"/>
              <a:ext cx="919843" cy="919843"/>
            </a:xfrm>
            <a:prstGeom prst="rect">
              <a:avLst/>
            </a:prstGeom>
            <a:effectLst>
              <a:outerShdw blurRad="12700" dist="38100" dir="2700000" algn="tl" rotWithShape="0">
                <a:schemeClr val="tx2">
                  <a:lumMod val="40000"/>
                  <a:lumOff val="60000"/>
                  <a:alpha val="40000"/>
                </a:schemeClr>
              </a:outerShdw>
            </a:effectLst>
          </p:spPr>
        </p:pic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1ED5EBF2-9683-4EBE-81EC-DCB5CD1F5A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4147" y="2600767"/>
            <a:ext cx="1962305" cy="1883812"/>
          </a:xfrm>
          <a:prstGeom prst="rect">
            <a:avLst/>
          </a:prstGeom>
          <a:effectLst>
            <a:outerShdw blurRad="12700" dist="38100" dir="2700000" algn="tl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4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F7ACEE3-6799-489E-92FB-48496AC1A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68" y="1728880"/>
            <a:ext cx="8405612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800" b="0" spc="-100" dirty="0">
                <a:solidFill>
                  <a:srgbClr val="FF0000"/>
                </a:solidFill>
              </a:rPr>
              <a:t>(3)</a:t>
            </a:r>
            <a:r>
              <a:rPr lang="zh-TW" altLang="en-US" sz="2800" b="0" spc="-100" dirty="0">
                <a:solidFill>
                  <a:srgbClr val="FF0000"/>
                </a:solidFill>
              </a:rPr>
              <a:t> 現實生活中也會尋求療癒，不同類型的療癒方式，會形成不同的群聚部落。</a:t>
            </a:r>
          </a:p>
          <a:p>
            <a:pPr>
              <a:lnSpc>
                <a:spcPct val="120000"/>
              </a:lnSpc>
            </a:pPr>
            <a:r>
              <a:rPr lang="en-US" altLang="zh-TW" sz="2800" b="0" spc="-100" dirty="0">
                <a:solidFill>
                  <a:srgbClr val="FF0000"/>
                </a:solidFill>
              </a:rPr>
              <a:t>(4)</a:t>
            </a:r>
            <a:r>
              <a:rPr lang="zh-TW" altLang="en-US" sz="2800" b="0" spc="-100" dirty="0">
                <a:solidFill>
                  <a:srgbClr val="FF0000"/>
                </a:solidFill>
              </a:rPr>
              <a:t> 不同立場的人們彼此不了解，甚至誤解，久而久之，也會影響實體生活。</a:t>
            </a:r>
          </a:p>
        </p:txBody>
      </p:sp>
      <p:sp>
        <p:nvSpPr>
          <p:cNvPr id="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0164E5F2-7157-4564-A55F-86B1467AB5DF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5F6D516-204E-4765-83C3-E1B3994F602B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76458504-A7D5-40F0-A887-5CE577671D87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3" cy="138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400" b="0" dirty="0"/>
              <a:t>作者認為，原先實現於一般媒體或社交媒體的「部落化」，很快會演變成「實體生活的部落化」，原因為何？這種趨勢可能改變嗎？請說明你推論的理由。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9358B46-23F7-447D-A240-12E909619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740867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 startAt="2"/>
            </a:pPr>
            <a:r>
              <a:rPr lang="zh-TW" altLang="en-US" sz="2800" b="0" spc="-1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A198965-4D1B-470A-B489-ADB0F1F4E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68" y="3741064"/>
            <a:ext cx="8405612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800" b="0" spc="-100" dirty="0">
                <a:solidFill>
                  <a:srgbClr val="FF0000"/>
                </a:solidFill>
              </a:rPr>
              <a:t>(1)</a:t>
            </a:r>
            <a:r>
              <a:rPr lang="zh-TW" altLang="en-US" sz="2800" b="0" spc="-100" dirty="0">
                <a:solidFill>
                  <a:srgbClr val="FF0000"/>
                </a:solidFill>
              </a:rPr>
              <a:t> 有可能改變。如理智分辨真實與虛擬，不要將網路社群的同溫層現象帶入一般實體生活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。</a:t>
            </a:r>
            <a:endParaRPr lang="en-US" altLang="zh-TW" sz="2800" b="0" spc="-100" dirty="0">
              <a:solidFill>
                <a:srgbClr val="FF0000"/>
              </a:solidFill>
            </a:endParaRPr>
          </a:p>
        </p:txBody>
      </p:sp>
      <p:sp>
        <p:nvSpPr>
          <p:cNvPr id="12" name="箭號: 向右 5">
            <a:hlinkClick r:id="rId6" action="ppaction://hlinksldjump"/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6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箭號: 向右 5"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C1DAD24-1A2A-407C-9C53-F1149C9DA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68" y="2706780"/>
            <a:ext cx="8405612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800" b="0" spc="-100" dirty="0">
                <a:solidFill>
                  <a:srgbClr val="FF0000"/>
                </a:solidFill>
              </a:rPr>
              <a:t>(2</a:t>
            </a:r>
            <a:r>
              <a:rPr lang="en-US" altLang="zh-TW" sz="2800" b="0" spc="-100" dirty="0" smtClean="0">
                <a:solidFill>
                  <a:srgbClr val="FF0000"/>
                </a:solidFill>
              </a:rPr>
              <a:t>)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不可能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改變。時代潮流的趨勢是擋不住的，人們的習慣也不知不覺受網路世界影響。因此，要培養個人獨立思考的能力，就不會被社交媒體的言論帶著走。</a:t>
            </a:r>
          </a:p>
        </p:txBody>
      </p:sp>
      <p:sp>
        <p:nvSpPr>
          <p:cNvPr id="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561E059D-1E8A-4669-8F90-819DD53E71AF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8E11DE3C-93E6-4924-B1DD-9094A29004DB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54B6E842-8A5D-4867-9A88-1C2B7268DA5C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3" cy="138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400" b="0" dirty="0"/>
              <a:t>作者認為，原先實現於一般媒體或社交媒體的「部落化」，很快會演變成「實體生活的部落化」，原因為何？這種趨勢可能改變嗎？請說明你推論的理由。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9358B46-23F7-447D-A240-12E909619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696167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 startAt="2"/>
            </a:pPr>
            <a:r>
              <a:rPr lang="zh-TW" altLang="en-US" sz="2800" b="0" spc="-1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A198965-4D1B-470A-B489-ADB0F1F4E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68" y="1696364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324000">
              <a:lnSpc>
                <a:spcPct val="120000"/>
              </a:lnSpc>
            </a:pPr>
            <a:r>
              <a:rPr lang="zh-TW" altLang="en-US" sz="2800" b="0" spc="-100" dirty="0" smtClean="0">
                <a:solidFill>
                  <a:srgbClr val="FF0000"/>
                </a:solidFill>
              </a:rPr>
              <a:t>或是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減少在網路社群互相攻訐的言論、避免針對不同立場表態文化、對事不對人等，都是可行的做法。</a:t>
            </a:r>
            <a:endParaRPr lang="en-US" altLang="zh-TW" sz="2800" b="0" spc="-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3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在網路社群媒體的時代，你認為我們與「真相」的距離，更接近還是更疏遠？為什麼？</a:t>
            </a:r>
          </a:p>
        </p:txBody>
      </p:sp>
      <p:sp>
        <p:nvSpPr>
          <p:cNvPr id="1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89A5362-506E-4F2E-B98F-63704733C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992099"/>
            <a:ext cx="8405612" cy="26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與真相的距離更接近。因為透過網路的傳播，訊息傳遞的速度快，人們可以很快獲得直接的消息，甚至是第一手消息。另外，消息的來源也更多元，只要確保來源可靠，綜合各種角度，便能還原或拼湊事情的真相，所以與真相的距離更為接近。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9A85B58-04F9-4DA2-8112-53DF39758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75773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800" spc="-100" dirty="0">
                <a:solidFill>
                  <a:srgbClr val="FF0000"/>
                </a:solidFill>
              </a:rPr>
              <a:t>【</a:t>
            </a:r>
            <a:r>
              <a:rPr lang="zh-TW" altLang="en-US" sz="2800" spc="-100" dirty="0">
                <a:solidFill>
                  <a:srgbClr val="FF0000"/>
                </a:solidFill>
              </a:rPr>
              <a:t>參考答案</a:t>
            </a:r>
            <a:r>
              <a:rPr lang="en-US" altLang="zh-TW" sz="2800" spc="-100" dirty="0">
                <a:solidFill>
                  <a:srgbClr val="FF0000"/>
                </a:solidFill>
              </a:rPr>
              <a:t>】</a:t>
            </a:r>
            <a:endParaRPr lang="zh-TW" altLang="en-US" sz="2800" b="0" spc="-100" dirty="0">
              <a:solidFill>
                <a:srgbClr val="FF0000"/>
              </a:solidFill>
            </a:endParaRPr>
          </a:p>
        </p:txBody>
      </p:sp>
      <p:sp>
        <p:nvSpPr>
          <p:cNvPr id="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9A68B54-824B-466B-BC1B-C95ADC025294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F4170AB8-8F10-410B-AB88-4CEAFD7386CB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F3C646CF-0550-4EA3-A712-4B0E23CF43C2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241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1E2043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3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在網路社群媒體的時代，你認為我們與「真相」的距離，更接近還是更疏遠？為什麼？</a:t>
            </a:r>
          </a:p>
        </p:txBody>
      </p:sp>
      <p:sp>
        <p:nvSpPr>
          <p:cNvPr id="12" name="箭號: 向右 5"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89A5362-506E-4F2E-B98F-63704733C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75035"/>
            <a:ext cx="8405612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 startAt="2"/>
            </a:pPr>
            <a:r>
              <a:rPr lang="zh-TW" altLang="en-US" sz="2800" b="0" spc="-100" dirty="0">
                <a:solidFill>
                  <a:srgbClr val="FF0000"/>
                </a:solidFill>
              </a:rPr>
              <a:t>與真相的距離更遙遠。部分社群媒體誤導網民的視聽，或以演算法掌控商業企圖，部分人士操弄輿論，謠言及假新聞充斥，真假難辨。極端化、表層化、速食化、商業化的現象，使得人們離真相愈來愈遠。</a:t>
            </a:r>
          </a:p>
        </p:txBody>
      </p:sp>
      <p:sp>
        <p:nvSpPr>
          <p:cNvPr id="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45D46144-C707-45EA-A7A8-2728AE9B3C02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1D86B02-9385-4ABA-9041-0C9855A52888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C706E19-04FF-4870-AA19-95F514DC1952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98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727AE001-CBD0-45A1-8156-1291FB3FB724}"/>
              </a:ext>
            </a:extLst>
          </p:cNvPr>
          <p:cNvGrpSpPr/>
          <p:nvPr/>
        </p:nvGrpSpPr>
        <p:grpSpPr>
          <a:xfrm>
            <a:off x="945716" y="751045"/>
            <a:ext cx="3707927" cy="718885"/>
            <a:chOff x="1323975" y="1828800"/>
            <a:chExt cx="3707927" cy="71888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EAE754D-69BF-4CDC-9318-14737BE386DF}"/>
                </a:ext>
              </a:extLst>
            </p:cNvPr>
            <p:cNvSpPr/>
            <p:nvPr/>
          </p:nvSpPr>
          <p:spPr>
            <a:xfrm>
              <a:off x="1323975" y="1828800"/>
              <a:ext cx="700088" cy="718885"/>
            </a:xfrm>
            <a:prstGeom prst="rect">
              <a:avLst/>
            </a:prstGeom>
            <a:solidFill>
              <a:srgbClr val="6775B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CN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F45E7798-DC65-4EC9-A6C9-8225B9A97F63}"/>
                </a:ext>
              </a:extLst>
            </p:cNvPr>
            <p:cNvSpPr txBox="1"/>
            <p:nvPr/>
          </p:nvSpPr>
          <p:spPr>
            <a:xfrm>
              <a:off x="2143125" y="1834299"/>
              <a:ext cx="28887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rgbClr val="1E20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課後補充</a:t>
              </a: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5718D592-C0C3-48E3-B3C5-AFF3B849EB82}"/>
              </a:ext>
            </a:extLst>
          </p:cNvPr>
          <p:cNvGrpSpPr/>
          <p:nvPr/>
        </p:nvGrpSpPr>
        <p:grpSpPr>
          <a:xfrm>
            <a:off x="945716" y="1923960"/>
            <a:ext cx="4644098" cy="523220"/>
            <a:chOff x="945716" y="1989274"/>
            <a:chExt cx="4644098" cy="523220"/>
          </a:xfrm>
        </p:grpSpPr>
        <p:sp>
          <p:nvSpPr>
            <p:cNvPr id="8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12A005FB-6A27-4DB3-B04C-6EC502E5EDBD}"/>
                </a:ext>
              </a:extLst>
            </p:cNvPr>
            <p:cNvSpPr txBox="1"/>
            <p:nvPr/>
          </p:nvSpPr>
          <p:spPr>
            <a:xfrm>
              <a:off x="1562994" y="1989274"/>
              <a:ext cx="4026820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羅智成的心靈迷宮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16E94BE-141E-4A3F-AD8F-0B99989B3D32}"/>
                </a:ext>
              </a:extLst>
            </p:cNvPr>
            <p:cNvSpPr/>
            <p:nvPr/>
          </p:nvSpPr>
          <p:spPr>
            <a:xfrm>
              <a:off x="945716" y="2038056"/>
              <a:ext cx="463865" cy="4285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F4D2026-69A8-41B9-A901-F1C49D389FF5}"/>
                </a:ext>
              </a:extLst>
            </p:cNvPr>
            <p:cNvSpPr/>
            <p:nvPr/>
          </p:nvSpPr>
          <p:spPr>
            <a:xfrm>
              <a:off x="945716" y="2109451"/>
              <a:ext cx="463865" cy="2828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rgbClr val="1E20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5F8DAD6C-585A-4DB7-A1BB-F435CF946541}"/>
              </a:ext>
            </a:extLst>
          </p:cNvPr>
          <p:cNvGrpSpPr/>
          <p:nvPr/>
        </p:nvGrpSpPr>
        <p:grpSpPr>
          <a:xfrm>
            <a:off x="945716" y="2654833"/>
            <a:ext cx="8040441" cy="523220"/>
            <a:chOff x="945716" y="2855556"/>
            <a:chExt cx="8040441" cy="523220"/>
          </a:xfrm>
        </p:grpSpPr>
        <p:sp>
          <p:nvSpPr>
            <p:cNvPr id="12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E0D3D9D6-EDF6-420F-9B6E-18A340DA933A}"/>
                </a:ext>
              </a:extLst>
            </p:cNvPr>
            <p:cNvSpPr txBox="1"/>
            <p:nvPr/>
          </p:nvSpPr>
          <p:spPr>
            <a:xfrm>
              <a:off x="1562993" y="2855556"/>
              <a:ext cx="7423164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社群媒體撕裂社會了嗎？你怎麼看？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3A78F83-ACF4-4A48-9119-1CE03CEC2779}"/>
                </a:ext>
              </a:extLst>
            </p:cNvPr>
            <p:cNvSpPr/>
            <p:nvPr/>
          </p:nvSpPr>
          <p:spPr>
            <a:xfrm>
              <a:off x="945716" y="2904338"/>
              <a:ext cx="463865" cy="4285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DF71EDF-6BCE-4DAA-B35D-1E86628EF16E}"/>
                </a:ext>
              </a:extLst>
            </p:cNvPr>
            <p:cNvSpPr/>
            <p:nvPr/>
          </p:nvSpPr>
          <p:spPr>
            <a:xfrm>
              <a:off x="945716" y="2975733"/>
              <a:ext cx="463865" cy="2828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1E20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4CCACE4A-8B3A-4BB4-8757-FEB6C47CD745}"/>
              </a:ext>
            </a:extLst>
          </p:cNvPr>
          <p:cNvGrpSpPr/>
          <p:nvPr/>
        </p:nvGrpSpPr>
        <p:grpSpPr>
          <a:xfrm>
            <a:off x="945716" y="3385707"/>
            <a:ext cx="6467455" cy="523220"/>
            <a:chOff x="945716" y="3525298"/>
            <a:chExt cx="6467455" cy="523220"/>
          </a:xfrm>
        </p:grpSpPr>
        <p:sp>
          <p:nvSpPr>
            <p:cNvPr id="16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8BF195E2-92C7-4FD7-9D96-03A1359064EF}"/>
                </a:ext>
              </a:extLst>
            </p:cNvPr>
            <p:cNvSpPr txBox="1"/>
            <p:nvPr/>
          </p:nvSpPr>
          <p:spPr>
            <a:xfrm>
              <a:off x="1562993" y="3525298"/>
              <a:ext cx="5850178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智慧型手機世代的沉痛反思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51EB931-15CA-4A8B-8442-DA82349FFFBC}"/>
                </a:ext>
              </a:extLst>
            </p:cNvPr>
            <p:cNvSpPr/>
            <p:nvPr/>
          </p:nvSpPr>
          <p:spPr>
            <a:xfrm>
              <a:off x="945716" y="3574080"/>
              <a:ext cx="463865" cy="4285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A804F15-25CE-4782-869B-033329F4A785}"/>
                </a:ext>
              </a:extLst>
            </p:cNvPr>
            <p:cNvSpPr/>
            <p:nvPr/>
          </p:nvSpPr>
          <p:spPr>
            <a:xfrm>
              <a:off x="945716" y="3645475"/>
              <a:ext cx="463865" cy="2828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rgbClr val="1E20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800" dirty="0">
                <a:solidFill>
                  <a:srgbClr val="1E20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8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529145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羅智成的心靈迷宮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81BC4FF-E529-4EDA-B552-ED5A2C00E536}"/>
              </a:ext>
            </a:extLst>
          </p:cNvPr>
          <p:cNvSpPr/>
          <p:nvPr/>
        </p:nvSpPr>
        <p:spPr>
          <a:xfrm>
            <a:off x="4188597" y="1611645"/>
            <a:ext cx="4046645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羅智成分享自己的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文學、繪畫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創作觀。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849BB57-A093-4949-A9B5-8F0160EEBC61}"/>
              </a:ext>
            </a:extLst>
          </p:cNvPr>
          <p:cNvSpPr/>
          <p:nvPr/>
        </p:nvSpPr>
        <p:spPr>
          <a:xfrm>
            <a:off x="743339" y="3802266"/>
            <a:ext cx="7715132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影片中可欣賞詩人寫實而充滿詩意的繪畫風格。</a:t>
            </a:r>
          </a:p>
        </p:txBody>
      </p:sp>
      <p:pic>
        <p:nvPicPr>
          <p:cNvPr id="10" name="圖片 9">
            <a:hlinkClick r:id="rId2"/>
            <a:extLst>
              <a:ext uri="{FF2B5EF4-FFF2-40B4-BE49-F238E27FC236}">
                <a16:creationId xmlns:a16="http://schemas.microsoft.com/office/drawing/2014/main" id="{C38DA226-7958-4FA3-8267-4874BADBD2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742" y="1342258"/>
            <a:ext cx="2819401" cy="1618430"/>
          </a:xfrm>
          <a:prstGeom prst="rect">
            <a:avLst/>
          </a:prstGeom>
        </p:spPr>
      </p:pic>
      <p:pic>
        <p:nvPicPr>
          <p:cNvPr id="11" name="圖片 10" descr="一張含有 監視器, 螢幕, 坐, 電腦 的圖片&#10;&#10;自動產生的描述">
            <a:hlinkClick r:id="rId2"/>
            <a:extLst>
              <a:ext uri="{FF2B5EF4-FFF2-40B4-BE49-F238E27FC236}">
                <a16:creationId xmlns:a16="http://schemas.microsoft.com/office/drawing/2014/main" id="{CB87BFF6-2187-4EE7-AB38-80528EC5F4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23" y="1284738"/>
            <a:ext cx="2973253" cy="2018096"/>
          </a:xfrm>
          <a:prstGeom prst="rect">
            <a:avLst/>
          </a:prstGeom>
        </p:spPr>
      </p:pic>
      <p:sp>
        <p:nvSpPr>
          <p:cNvPr id="12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1EED4D09-EEC2-4D86-A476-02B6BA571D9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extLst>
              <a:ext uri="{FF2B5EF4-FFF2-40B4-BE49-F238E27FC236}">
                <a16:creationId xmlns:a16="http://schemas.microsoft.com/office/drawing/2014/main" id="{25A8CED8-4D12-4DB9-A5A9-8719D1E9BE9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D593B2A-D7FF-4A63-AC8B-CC2EE5E883B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425" y="3023071"/>
            <a:ext cx="4304046" cy="2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748166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社群媒體撕裂社會了嗎？你怎麼看？</a:t>
            </a:r>
            <a:endParaRPr lang="zh-TW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81BC4FF-E529-4EDA-B552-ED5A2C00E536}"/>
              </a:ext>
            </a:extLst>
          </p:cNvPr>
          <p:cNvSpPr/>
          <p:nvPr/>
        </p:nvSpPr>
        <p:spPr>
          <a:xfrm>
            <a:off x="4188597" y="1284737"/>
            <a:ext cx="4654957" cy="1596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網路社群幫助人們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找到同好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，卻也潛藏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假消息、網路霸凌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的問題。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849BB57-A093-4949-A9B5-8F0160EEBC61}"/>
              </a:ext>
            </a:extLst>
          </p:cNvPr>
          <p:cNvSpPr/>
          <p:nvPr/>
        </p:nvSpPr>
        <p:spPr>
          <a:xfrm>
            <a:off x="805022" y="3397729"/>
            <a:ext cx="4572575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社群媒體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是否撕裂了社會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？影片提出不同觀點。</a:t>
            </a:r>
          </a:p>
        </p:txBody>
      </p:sp>
      <p:pic>
        <p:nvPicPr>
          <p:cNvPr id="10" name="圖片 9">
            <a:hlinkClick r:id="rId2"/>
            <a:extLst>
              <a:ext uri="{FF2B5EF4-FFF2-40B4-BE49-F238E27FC236}">
                <a16:creationId xmlns:a16="http://schemas.microsoft.com/office/drawing/2014/main" id="{C38DA226-7958-4FA3-8267-4874BADBD2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414" y="1336007"/>
            <a:ext cx="2835730" cy="1624908"/>
          </a:xfrm>
          <a:prstGeom prst="rect">
            <a:avLst/>
          </a:prstGeom>
        </p:spPr>
      </p:pic>
      <p:pic>
        <p:nvPicPr>
          <p:cNvPr id="11" name="圖片 10" descr="一張含有 監視器, 螢幕, 坐, 電腦 的圖片&#10;&#10;自動產生的描述">
            <a:hlinkClick r:id="rId2"/>
            <a:extLst>
              <a:ext uri="{FF2B5EF4-FFF2-40B4-BE49-F238E27FC236}">
                <a16:creationId xmlns:a16="http://schemas.microsoft.com/office/drawing/2014/main" id="{CB87BFF6-2187-4EE7-AB38-80528EC5F4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23" y="1284738"/>
            <a:ext cx="2973253" cy="2018096"/>
          </a:xfrm>
          <a:prstGeom prst="rect">
            <a:avLst/>
          </a:prstGeom>
        </p:spPr>
      </p:pic>
      <p:sp>
        <p:nvSpPr>
          <p:cNvPr id="12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1EED4D09-EEC2-4D86-A476-02B6BA571D9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25A8CED8-4D12-4DB9-A5A9-8719D1E9BE9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DED3F6B0-0FF5-4C45-B4F9-F3C36957E00E}"/>
              </a:ext>
            </a:extLst>
          </p:cNvPr>
          <p:cNvGrpSpPr/>
          <p:nvPr/>
        </p:nvGrpSpPr>
        <p:grpSpPr>
          <a:xfrm>
            <a:off x="5787918" y="2608267"/>
            <a:ext cx="2786081" cy="1956476"/>
            <a:chOff x="5721787" y="2426298"/>
            <a:chExt cx="2920808" cy="2051086"/>
          </a:xfrm>
        </p:grpSpPr>
        <p:sp>
          <p:nvSpPr>
            <p:cNvPr id="15" name="手繪多邊形: 圖案 14">
              <a:extLst>
                <a:ext uri="{FF2B5EF4-FFF2-40B4-BE49-F238E27FC236}">
                  <a16:creationId xmlns:a16="http://schemas.microsoft.com/office/drawing/2014/main" id="{29EDD273-3FC8-498C-A5FC-16C1758DDA8E}"/>
                </a:ext>
              </a:extLst>
            </p:cNvPr>
            <p:cNvSpPr/>
            <p:nvPr/>
          </p:nvSpPr>
          <p:spPr>
            <a:xfrm>
              <a:off x="5721787" y="2626032"/>
              <a:ext cx="2920808" cy="1651618"/>
            </a:xfrm>
            <a:custGeom>
              <a:avLst/>
              <a:gdLst>
                <a:gd name="connsiteX0" fmla="*/ 873035 w 3113316"/>
                <a:gd name="connsiteY0" fmla="*/ 0 h 1760475"/>
                <a:gd name="connsiteX1" fmla="*/ 1490364 w 3113316"/>
                <a:gd name="connsiteY1" fmla="*/ 255706 h 1760475"/>
                <a:gd name="connsiteX2" fmla="*/ 1562601 w 3113316"/>
                <a:gd name="connsiteY2" fmla="*/ 343258 h 1760475"/>
                <a:gd name="connsiteX3" fmla="*/ 1622952 w 3113316"/>
                <a:gd name="connsiteY3" fmla="*/ 270111 h 1760475"/>
                <a:gd name="connsiteX4" fmla="*/ 2240281 w 3113316"/>
                <a:gd name="connsiteY4" fmla="*/ 14405 h 1760475"/>
                <a:gd name="connsiteX5" fmla="*/ 3113316 w 3113316"/>
                <a:gd name="connsiteY5" fmla="*/ 887440 h 1760475"/>
                <a:gd name="connsiteX6" fmla="*/ 2240281 w 3113316"/>
                <a:gd name="connsiteY6" fmla="*/ 1760475 h 1760475"/>
                <a:gd name="connsiteX7" fmla="*/ 1622952 w 3113316"/>
                <a:gd name="connsiteY7" fmla="*/ 1504769 h 1760475"/>
                <a:gd name="connsiteX8" fmla="*/ 1550716 w 3113316"/>
                <a:gd name="connsiteY8" fmla="*/ 1417218 h 1760475"/>
                <a:gd name="connsiteX9" fmla="*/ 1490364 w 3113316"/>
                <a:gd name="connsiteY9" fmla="*/ 1490364 h 1760475"/>
                <a:gd name="connsiteX10" fmla="*/ 873035 w 3113316"/>
                <a:gd name="connsiteY10" fmla="*/ 1746070 h 1760475"/>
                <a:gd name="connsiteX11" fmla="*/ 0 w 3113316"/>
                <a:gd name="connsiteY11" fmla="*/ 873035 h 1760475"/>
                <a:gd name="connsiteX12" fmla="*/ 873035 w 3113316"/>
                <a:gd name="connsiteY12" fmla="*/ 0 h 176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13316" h="1760475">
                  <a:moveTo>
                    <a:pt x="873035" y="0"/>
                  </a:moveTo>
                  <a:cubicBezTo>
                    <a:pt x="1114117" y="0"/>
                    <a:pt x="1332376" y="97718"/>
                    <a:pt x="1490364" y="255706"/>
                  </a:cubicBezTo>
                  <a:lnTo>
                    <a:pt x="1562601" y="343258"/>
                  </a:lnTo>
                  <a:lnTo>
                    <a:pt x="1622952" y="270111"/>
                  </a:lnTo>
                  <a:cubicBezTo>
                    <a:pt x="1780941" y="112123"/>
                    <a:pt x="1999199" y="14405"/>
                    <a:pt x="2240281" y="14405"/>
                  </a:cubicBezTo>
                  <a:cubicBezTo>
                    <a:pt x="2722445" y="14405"/>
                    <a:pt x="3113316" y="405276"/>
                    <a:pt x="3113316" y="887440"/>
                  </a:cubicBezTo>
                  <a:cubicBezTo>
                    <a:pt x="3113316" y="1369604"/>
                    <a:pt x="2722445" y="1760475"/>
                    <a:pt x="2240281" y="1760475"/>
                  </a:cubicBezTo>
                  <a:cubicBezTo>
                    <a:pt x="1999199" y="1760475"/>
                    <a:pt x="1780941" y="1662758"/>
                    <a:pt x="1622952" y="1504769"/>
                  </a:cubicBezTo>
                  <a:lnTo>
                    <a:pt x="1550716" y="1417218"/>
                  </a:lnTo>
                  <a:lnTo>
                    <a:pt x="1490364" y="1490364"/>
                  </a:lnTo>
                  <a:cubicBezTo>
                    <a:pt x="1332376" y="1648353"/>
                    <a:pt x="1114117" y="1746070"/>
                    <a:pt x="873035" y="1746070"/>
                  </a:cubicBezTo>
                  <a:cubicBezTo>
                    <a:pt x="390871" y="1746070"/>
                    <a:pt x="0" y="1355199"/>
                    <a:pt x="0" y="873035"/>
                  </a:cubicBezTo>
                  <a:cubicBezTo>
                    <a:pt x="0" y="390871"/>
                    <a:pt x="390871" y="0"/>
                    <a:pt x="873035" y="0"/>
                  </a:cubicBezTo>
                  <a:close/>
                </a:path>
              </a:pathLst>
            </a:custGeom>
            <a:solidFill>
              <a:srgbClr val="F0F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" name="圖片 7" descr="一張含有 女孩, 房間 的圖片&#10;&#10;自動產生的描述">
              <a:extLst>
                <a:ext uri="{FF2B5EF4-FFF2-40B4-BE49-F238E27FC236}">
                  <a16:creationId xmlns:a16="http://schemas.microsoft.com/office/drawing/2014/main" id="{1021C2A9-6192-41FE-83B7-37088466D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6818" y="2426298"/>
              <a:ext cx="2190747" cy="2051086"/>
            </a:xfrm>
            <a:prstGeom prst="rect">
              <a:avLst/>
            </a:prstGeom>
            <a:effectLst>
              <a:outerShdw blurRad="12700" dist="38100" dir="2700000" algn="tl" rotWithShape="0">
                <a:schemeClr val="tx2">
                  <a:lumMod val="40000"/>
                  <a:lumOff val="60000"/>
                  <a:alpha val="40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81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83323CD1-64BE-4937-9664-1D19A43BF8D5}"/>
              </a:ext>
            </a:extLst>
          </p:cNvPr>
          <p:cNvSpPr/>
          <p:nvPr/>
        </p:nvSpPr>
        <p:spPr>
          <a:xfrm>
            <a:off x="5882640" y="2715788"/>
            <a:ext cx="2642302" cy="902623"/>
          </a:xfrm>
          <a:prstGeom prst="roundRect">
            <a:avLst>
              <a:gd name="adj" fmla="val 14255"/>
            </a:avLst>
          </a:prstGeom>
          <a:solidFill>
            <a:srgbClr val="F0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639962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智慧型手機世代的沉痛反思</a:t>
            </a:r>
            <a:endParaRPr lang="zh-TW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81BC4FF-E529-4EDA-B552-ED5A2C00E536}"/>
              </a:ext>
            </a:extLst>
          </p:cNvPr>
          <p:cNvSpPr/>
          <p:nvPr/>
        </p:nvSpPr>
        <p:spPr>
          <a:xfrm>
            <a:off x="3931400" y="1284738"/>
            <a:ext cx="4925464" cy="1596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以第一人稱視角縱觀一生，說明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沒有手機的生命反而更為精彩、深刻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849BB57-A093-4949-A9B5-8F0160EEBC61}"/>
              </a:ext>
            </a:extLst>
          </p:cNvPr>
          <p:cNvSpPr/>
          <p:nvPr/>
        </p:nvSpPr>
        <p:spPr>
          <a:xfrm>
            <a:off x="499838" y="3857481"/>
            <a:ext cx="8025104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影片反覆呼籲人們放下手機，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抬頭看看真實的世界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10" name="圖片 9">
            <a:hlinkClick r:id="rId2"/>
            <a:extLst>
              <a:ext uri="{FF2B5EF4-FFF2-40B4-BE49-F238E27FC236}">
                <a16:creationId xmlns:a16="http://schemas.microsoft.com/office/drawing/2014/main" id="{C38DA226-7958-4FA3-8267-4874BADBD2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642" y="1348031"/>
            <a:ext cx="2862944" cy="1612590"/>
          </a:xfrm>
          <a:prstGeom prst="rect">
            <a:avLst/>
          </a:prstGeom>
        </p:spPr>
      </p:pic>
      <p:pic>
        <p:nvPicPr>
          <p:cNvPr id="11" name="圖片 10" descr="一張含有 監視器, 螢幕, 坐, 電腦 的圖片&#10;&#10;自動產生的描述">
            <a:hlinkClick r:id="rId2"/>
            <a:extLst>
              <a:ext uri="{FF2B5EF4-FFF2-40B4-BE49-F238E27FC236}">
                <a16:creationId xmlns:a16="http://schemas.microsoft.com/office/drawing/2014/main" id="{CB87BFF6-2187-4EE7-AB38-80528EC5F4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23" y="1284738"/>
            <a:ext cx="2973253" cy="2018096"/>
          </a:xfrm>
          <a:prstGeom prst="rect">
            <a:avLst/>
          </a:prstGeom>
        </p:spPr>
      </p:pic>
      <p:sp>
        <p:nvSpPr>
          <p:cNvPr id="12" name="箭號: 向右 5">
            <a:extLst>
              <a:ext uri="{FF2B5EF4-FFF2-40B4-BE49-F238E27FC236}">
                <a16:creationId xmlns:a16="http://schemas.microsoft.com/office/drawing/2014/main" id="{1EED4D09-EEC2-4D86-A476-02B6BA571D9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25A8CED8-4D12-4DB9-A5A9-8719D1E9BE9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5AAFF2B9-D159-47CC-947E-C9E4F515ACE9}"/>
              </a:ext>
            </a:extLst>
          </p:cNvPr>
          <p:cNvGrpSpPr/>
          <p:nvPr/>
        </p:nvGrpSpPr>
        <p:grpSpPr>
          <a:xfrm>
            <a:off x="5939865" y="2495006"/>
            <a:ext cx="2515408" cy="1307362"/>
            <a:chOff x="6486181" y="2113784"/>
            <a:chExt cx="2471879" cy="1284738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CEF62C2A-0589-47D3-BE5C-6FBFA5F83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486181" y="2113784"/>
              <a:ext cx="1238165" cy="1284737"/>
            </a:xfrm>
            <a:prstGeom prst="rect">
              <a:avLst/>
            </a:prstGeom>
            <a:effectLst>
              <a:outerShdw blurRad="12700" dist="38100" dir="2700000" algn="tl" rotWithShape="0">
                <a:schemeClr val="tx2">
                  <a:lumMod val="40000"/>
                  <a:lumOff val="60000"/>
                  <a:alpha val="40000"/>
                </a:schemeClr>
              </a:outerShdw>
            </a:effectLst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2812245-ED10-4EDE-B91C-46C1E9ABB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9894" y="2113784"/>
              <a:ext cx="1238166" cy="1284738"/>
            </a:xfrm>
            <a:prstGeom prst="rect">
              <a:avLst/>
            </a:prstGeom>
            <a:effectLst>
              <a:outerShdw blurRad="12700" dist="38100" dir="2700000" algn="tl" rotWithShape="0">
                <a:schemeClr val="tx2">
                  <a:lumMod val="40000"/>
                  <a:lumOff val="60000"/>
                  <a:alpha val="40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7837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D9A73E71-1076-48BA-BEC6-3C5F5AB0AA8A}"/>
              </a:ext>
            </a:extLst>
          </p:cNvPr>
          <p:cNvSpPr txBox="1"/>
          <p:nvPr/>
        </p:nvSpPr>
        <p:spPr>
          <a:xfrm>
            <a:off x="351698" y="391708"/>
            <a:ext cx="357804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文體介紹：評論</a:t>
            </a:r>
          </a:p>
        </p:txBody>
      </p:sp>
      <p:sp>
        <p:nvSpPr>
          <p:cNvPr id="14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5927816D-358B-46EA-AA4F-0FBD7A2DC3BE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8A4D2F5F-235D-4439-B878-D019EAB73511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B48A4B9-03A0-49C3-B136-571491EBBC29}"/>
              </a:ext>
            </a:extLst>
          </p:cNvPr>
          <p:cNvSpPr/>
          <p:nvPr/>
        </p:nvSpPr>
        <p:spPr>
          <a:xfrm>
            <a:off x="979714" y="1134648"/>
            <a:ext cx="7075715" cy="692055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CE43A09-6E52-406B-A695-19327935D855}"/>
              </a:ext>
            </a:extLst>
          </p:cNvPr>
          <p:cNvSpPr/>
          <p:nvPr/>
        </p:nvSpPr>
        <p:spPr>
          <a:xfrm>
            <a:off x="1463290" y="1199380"/>
            <a:ext cx="5872818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針對較具體的人物、事件，作出批評。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950DFC99-B16E-4C64-81AD-A014F90C9E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390" y="996409"/>
            <a:ext cx="940634" cy="7560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294EB83D-2A4C-4AE5-B930-CE5F891E577C}"/>
              </a:ext>
            </a:extLst>
          </p:cNvPr>
          <p:cNvSpPr/>
          <p:nvPr/>
        </p:nvSpPr>
        <p:spPr>
          <a:xfrm>
            <a:off x="426618" y="1012877"/>
            <a:ext cx="957265" cy="59612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dist">
              <a:lnSpc>
                <a:spcPct val="120000"/>
              </a:lnSpc>
              <a:spcBef>
                <a:spcPts val="1200"/>
              </a:spcBef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定義</a:t>
            </a:r>
          </a:p>
        </p:txBody>
      </p:sp>
      <p:sp>
        <p:nvSpPr>
          <p:cNvPr id="18" name="直角三角形 17">
            <a:extLst>
              <a:ext uri="{FF2B5EF4-FFF2-40B4-BE49-F238E27FC236}">
                <a16:creationId xmlns:a16="http://schemas.microsoft.com/office/drawing/2014/main" id="{EBB25AEA-204C-43B6-9492-EF3A84E53F9A}"/>
              </a:ext>
            </a:extLst>
          </p:cNvPr>
          <p:cNvSpPr/>
          <p:nvPr/>
        </p:nvSpPr>
        <p:spPr>
          <a:xfrm rot="16200000">
            <a:off x="7843344" y="1599796"/>
            <a:ext cx="232460" cy="23246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7E376CA-499A-424C-B461-CDD63E67F746}"/>
              </a:ext>
            </a:extLst>
          </p:cNvPr>
          <p:cNvSpPr/>
          <p:nvPr/>
        </p:nvSpPr>
        <p:spPr>
          <a:xfrm>
            <a:off x="979714" y="2053238"/>
            <a:ext cx="7075715" cy="1169398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E6C11F4-5E7D-4BC3-8189-E60B3B877A3C}"/>
              </a:ext>
            </a:extLst>
          </p:cNvPr>
          <p:cNvSpPr/>
          <p:nvPr/>
        </p:nvSpPr>
        <p:spPr>
          <a:xfrm>
            <a:off x="1463290" y="2611567"/>
            <a:ext cx="5599304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議論文論辯抽象道理，闡明現象。</a:t>
            </a:r>
          </a:p>
        </p:txBody>
      </p:sp>
      <p:sp>
        <p:nvSpPr>
          <p:cNvPr id="23" name="直角三角形 22">
            <a:extLst>
              <a:ext uri="{FF2B5EF4-FFF2-40B4-BE49-F238E27FC236}">
                <a16:creationId xmlns:a16="http://schemas.microsoft.com/office/drawing/2014/main" id="{0F134A96-B95A-4CCE-BB37-7BE61EF26D79}"/>
              </a:ext>
            </a:extLst>
          </p:cNvPr>
          <p:cNvSpPr/>
          <p:nvPr/>
        </p:nvSpPr>
        <p:spPr>
          <a:xfrm rot="16200000">
            <a:off x="7843344" y="2988996"/>
            <a:ext cx="232460" cy="23246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 descr="一張含有 花, 鳥 的圖片&#10;&#10;自動產生的描述">
            <a:extLst>
              <a:ext uri="{FF2B5EF4-FFF2-40B4-BE49-F238E27FC236}">
                <a16:creationId xmlns:a16="http://schemas.microsoft.com/office/drawing/2014/main" id="{0EA95AE1-FEF1-4763-A1B9-00A2980908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90" y="1948696"/>
            <a:ext cx="3203876" cy="75600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16EF3AB4-194A-4204-A9B1-8CC2024B3EE2}"/>
              </a:ext>
            </a:extLst>
          </p:cNvPr>
          <p:cNvSpPr/>
          <p:nvPr/>
        </p:nvSpPr>
        <p:spPr>
          <a:xfrm>
            <a:off x="474946" y="1985090"/>
            <a:ext cx="3110330" cy="59612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dist">
              <a:lnSpc>
                <a:spcPct val="120000"/>
              </a:lnSpc>
              <a:spcBef>
                <a:spcPts val="1200"/>
              </a:spcBef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與議論文的差別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2BAB884-108D-46A0-8DD8-8517AE15EB6F}"/>
              </a:ext>
            </a:extLst>
          </p:cNvPr>
          <p:cNvSpPr/>
          <p:nvPr/>
        </p:nvSpPr>
        <p:spPr>
          <a:xfrm>
            <a:off x="979714" y="3440623"/>
            <a:ext cx="7075715" cy="1538806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2A97F60-9D16-4910-8287-0AF9502F40ED}"/>
              </a:ext>
            </a:extLst>
          </p:cNvPr>
          <p:cNvSpPr/>
          <p:nvPr/>
        </p:nvSpPr>
        <p:spPr>
          <a:xfrm>
            <a:off x="1383883" y="4025322"/>
            <a:ext cx="56047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人物、時事、文化、經濟、政治、文學、藝術。</a:t>
            </a:r>
          </a:p>
        </p:txBody>
      </p:sp>
      <p:sp>
        <p:nvSpPr>
          <p:cNvPr id="28" name="直角三角形 27">
            <a:extLst>
              <a:ext uri="{FF2B5EF4-FFF2-40B4-BE49-F238E27FC236}">
                <a16:creationId xmlns:a16="http://schemas.microsoft.com/office/drawing/2014/main" id="{929AF2E9-1561-4FDD-9B2D-3DED7FB29802}"/>
              </a:ext>
            </a:extLst>
          </p:cNvPr>
          <p:cNvSpPr/>
          <p:nvPr/>
        </p:nvSpPr>
        <p:spPr>
          <a:xfrm rot="16200000">
            <a:off x="7843344" y="4768661"/>
            <a:ext cx="232460" cy="23246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9F735FF6-04FE-4FE3-A7AB-41A1B1F576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90" y="3337896"/>
            <a:ext cx="2359242" cy="756000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57A4A5EE-2B3B-46E8-B7B6-FEFFD11957A2}"/>
              </a:ext>
            </a:extLst>
          </p:cNvPr>
          <p:cNvSpPr/>
          <p:nvPr/>
        </p:nvSpPr>
        <p:spPr>
          <a:xfrm>
            <a:off x="474946" y="3368248"/>
            <a:ext cx="2268256" cy="59612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dist">
              <a:lnSpc>
                <a:spcPct val="120000"/>
              </a:lnSpc>
              <a:spcBef>
                <a:spcPts val="1200"/>
              </a:spcBef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評論的類別</a:t>
            </a:r>
          </a:p>
        </p:txBody>
      </p:sp>
    </p:spTree>
    <p:extLst>
      <p:ext uri="{BB962C8B-B14F-4D97-AF65-F5344CB8AC3E}">
        <p14:creationId xmlns:p14="http://schemas.microsoft.com/office/powerpoint/2010/main" val="8124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D9A73E71-1076-48BA-BEC6-3C5F5AB0AA8A}"/>
              </a:ext>
            </a:extLst>
          </p:cNvPr>
          <p:cNvSpPr txBox="1"/>
          <p:nvPr/>
        </p:nvSpPr>
        <p:spPr>
          <a:xfrm>
            <a:off x="351698" y="391708"/>
            <a:ext cx="357804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文體介紹：評論</a:t>
            </a:r>
          </a:p>
        </p:txBody>
      </p: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061D86EF-A68A-4A7F-A60A-E601AAD83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2086"/>
              </p:ext>
            </p:extLst>
          </p:nvPr>
        </p:nvGraphicFramePr>
        <p:xfrm>
          <a:off x="479414" y="1118002"/>
          <a:ext cx="8441429" cy="3733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92286">
                  <a:extLst>
                    <a:ext uri="{9D8B030D-6E8A-4147-A177-3AD203B41FA5}">
                      <a16:colId xmlns:a16="http://schemas.microsoft.com/office/drawing/2014/main" val="738966601"/>
                    </a:ext>
                  </a:extLst>
                </a:gridCol>
                <a:gridCol w="6749143">
                  <a:extLst>
                    <a:ext uri="{9D8B030D-6E8A-4147-A177-3AD203B41FA5}">
                      <a16:colId xmlns:a16="http://schemas.microsoft.com/office/drawing/2014/main" val="1750844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kern="1200" dirty="0">
                          <a:solidFill>
                            <a:srgbClr val="6633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類　別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0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rgbClr val="6633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　明 </a:t>
                      </a:r>
                      <a:endParaRPr lang="zh-TW" altLang="zh-TW" sz="2400" kern="1200" dirty="0">
                        <a:solidFill>
                          <a:srgbClr val="6633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66746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人物評論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常見於史傳散文，</a:t>
                      </a:r>
                      <a:r>
                        <a:rPr lang="en-US" altLang="zh-TW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如</a:t>
                      </a:r>
                      <a:r>
                        <a:rPr lang="en-US" altLang="zh-TW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史記</a:t>
                      </a:r>
                      <a:r>
                        <a:rPr lang="en-US" altLang="zh-TW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的「太史公曰」。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54682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文學評論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有書評、詩評、文章評論，</a:t>
                      </a:r>
                      <a:r>
                        <a:rPr lang="en-US" altLang="zh-TW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6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如</a:t>
                      </a:r>
                      <a:r>
                        <a:rPr lang="en-US" altLang="zh-TW" sz="26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典論．論文</a:t>
                      </a:r>
                      <a:r>
                        <a:rPr lang="en-US" altLang="zh-TW" sz="26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6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文心雕龍</a:t>
                      </a:r>
                      <a:r>
                        <a:rPr lang="en-US" altLang="zh-TW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3789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藝術評論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如影評、劇評、樂評等各種評論。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26354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文化評論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針對文化現象加以評論，</a:t>
                      </a:r>
                      <a:r>
                        <a:rPr lang="en-US" altLang="zh-TW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如本文即是一篇文化評論。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617542"/>
                  </a:ext>
                </a:extLst>
              </a:tr>
            </a:tbl>
          </a:graphicData>
        </a:graphic>
      </p:graphicFrame>
      <p:pic>
        <p:nvPicPr>
          <p:cNvPr id="26" name="圖片 25">
            <a:extLst>
              <a:ext uri="{FF2B5EF4-FFF2-40B4-BE49-F238E27FC236}">
                <a16:creationId xmlns:a16="http://schemas.microsoft.com/office/drawing/2014/main" id="{3F4F39AD-74C8-4CFB-82BC-D9D3671D5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0632" y="4499427"/>
            <a:ext cx="604861" cy="652857"/>
          </a:xfrm>
          <a:prstGeom prst="rect">
            <a:avLst/>
          </a:prstGeom>
        </p:spPr>
      </p:pic>
      <p:sp>
        <p:nvSpPr>
          <p:cNvPr id="14" name="箭號: 向右 5">
            <a:extLst>
              <a:ext uri="{FF2B5EF4-FFF2-40B4-BE49-F238E27FC236}">
                <a16:creationId xmlns:a16="http://schemas.microsoft.com/office/drawing/2014/main" id="{5927816D-358B-46EA-AA4F-0FBD7A2DC3BE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8A4D2F5F-235D-4439-B878-D019EAB73511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67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96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8399</TotalTime>
  <Words>5254</Words>
  <Application>Microsoft Office PowerPoint</Application>
  <PresentationFormat>如螢幕大小 (16:9)</PresentationFormat>
  <Paragraphs>625</Paragraphs>
  <Slides>77</Slides>
  <Notes>10</Notes>
  <HiddenSlides>22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77</vt:i4>
      </vt:variant>
    </vt:vector>
  </HeadingPairs>
  <TitlesOfParts>
    <vt:vector size="86" baseType="lpstr">
      <vt:lpstr>等线</vt:lpstr>
      <vt:lpstr>華康行楷體W5</vt:lpstr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軒誼 余</dc:creator>
  <cp:lastModifiedBy>L40[洛妤]</cp:lastModifiedBy>
  <cp:revision>2235</cp:revision>
  <cp:lastPrinted>2020-11-26T08:55:11Z</cp:lastPrinted>
  <dcterms:created xsi:type="dcterms:W3CDTF">2019-10-12T01:08:41Z</dcterms:created>
  <dcterms:modified xsi:type="dcterms:W3CDTF">2021-09-17T03:22:05Z</dcterms:modified>
</cp:coreProperties>
</file>