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5"/>
  </p:notesMasterIdLst>
  <p:handoutMasterIdLst>
    <p:handoutMasterId r:id="rId186"/>
  </p:handoutMasterIdLst>
  <p:sldIdLst>
    <p:sldId id="256" r:id="rId2"/>
    <p:sldId id="257" r:id="rId3"/>
    <p:sldId id="596" r:id="rId4"/>
    <p:sldId id="262" r:id="rId5"/>
    <p:sldId id="259" r:id="rId6"/>
    <p:sldId id="263" r:id="rId7"/>
    <p:sldId id="888" r:id="rId8"/>
    <p:sldId id="889" r:id="rId9"/>
    <p:sldId id="890" r:id="rId10"/>
    <p:sldId id="891" r:id="rId11"/>
    <p:sldId id="893" r:id="rId12"/>
    <p:sldId id="894" r:id="rId13"/>
    <p:sldId id="892" r:id="rId14"/>
    <p:sldId id="895" r:id="rId15"/>
    <p:sldId id="896" r:id="rId16"/>
    <p:sldId id="897" r:id="rId17"/>
    <p:sldId id="898" r:id="rId18"/>
    <p:sldId id="899" r:id="rId19"/>
    <p:sldId id="900" r:id="rId20"/>
    <p:sldId id="901" r:id="rId21"/>
    <p:sldId id="902" r:id="rId22"/>
    <p:sldId id="903" r:id="rId23"/>
    <p:sldId id="904" r:id="rId24"/>
    <p:sldId id="905" r:id="rId25"/>
    <p:sldId id="260" r:id="rId26"/>
    <p:sldId id="264" r:id="rId27"/>
    <p:sldId id="906" r:id="rId28"/>
    <p:sldId id="907" r:id="rId29"/>
    <p:sldId id="908" r:id="rId30"/>
    <p:sldId id="909" r:id="rId31"/>
    <p:sldId id="910" r:id="rId32"/>
    <p:sldId id="911" r:id="rId33"/>
    <p:sldId id="912" r:id="rId34"/>
    <p:sldId id="934" r:id="rId35"/>
    <p:sldId id="935" r:id="rId36"/>
    <p:sldId id="936" r:id="rId37"/>
    <p:sldId id="261" r:id="rId38"/>
    <p:sldId id="614" r:id="rId39"/>
    <p:sldId id="802" r:id="rId40"/>
    <p:sldId id="383" r:id="rId41"/>
    <p:sldId id="806" r:id="rId42"/>
    <p:sldId id="805" r:id="rId43"/>
    <p:sldId id="547" r:id="rId44"/>
    <p:sldId id="807" r:id="rId45"/>
    <p:sldId id="808" r:id="rId46"/>
    <p:sldId id="390" r:id="rId47"/>
    <p:sldId id="744" r:id="rId48"/>
    <p:sldId id="701" r:id="rId49"/>
    <p:sldId id="809" r:id="rId50"/>
    <p:sldId id="810" r:id="rId51"/>
    <p:sldId id="745" r:id="rId52"/>
    <p:sldId id="746" r:id="rId53"/>
    <p:sldId id="702" r:id="rId54"/>
    <p:sldId id="811" r:id="rId55"/>
    <p:sldId id="813" r:id="rId56"/>
    <p:sldId id="747" r:id="rId57"/>
    <p:sldId id="748" r:id="rId58"/>
    <p:sldId id="819" r:id="rId59"/>
    <p:sldId id="822" r:id="rId60"/>
    <p:sldId id="823" r:id="rId61"/>
    <p:sldId id="820" r:id="rId62"/>
    <p:sldId id="816" r:id="rId63"/>
    <p:sldId id="817" r:id="rId64"/>
    <p:sldId id="821" r:id="rId65"/>
    <p:sldId id="818" r:id="rId66"/>
    <p:sldId id="749" r:id="rId67"/>
    <p:sldId id="750" r:id="rId68"/>
    <p:sldId id="703" r:id="rId69"/>
    <p:sldId id="708" r:id="rId70"/>
    <p:sldId id="709" r:id="rId71"/>
    <p:sldId id="710" r:id="rId72"/>
    <p:sldId id="711" r:id="rId73"/>
    <p:sldId id="712" r:id="rId74"/>
    <p:sldId id="824" r:id="rId75"/>
    <p:sldId id="838" r:id="rId76"/>
    <p:sldId id="840" r:id="rId77"/>
    <p:sldId id="839" r:id="rId78"/>
    <p:sldId id="825" r:id="rId79"/>
    <p:sldId id="841" r:id="rId80"/>
    <p:sldId id="826" r:id="rId81"/>
    <p:sldId id="827" r:id="rId82"/>
    <p:sldId id="828" r:id="rId83"/>
    <p:sldId id="829" r:id="rId84"/>
    <p:sldId id="842" r:id="rId85"/>
    <p:sldId id="830" r:id="rId86"/>
    <p:sldId id="941" r:id="rId87"/>
    <p:sldId id="831" r:id="rId88"/>
    <p:sldId id="832" r:id="rId89"/>
    <p:sldId id="944" r:id="rId90"/>
    <p:sldId id="945" r:id="rId91"/>
    <p:sldId id="843" r:id="rId92"/>
    <p:sldId id="833" r:id="rId93"/>
    <p:sldId id="367" r:id="rId94"/>
    <p:sldId id="844" r:id="rId95"/>
    <p:sldId id="845" r:id="rId96"/>
    <p:sldId id="846" r:id="rId97"/>
    <p:sldId id="834" r:id="rId98"/>
    <p:sldId id="835" r:id="rId99"/>
    <p:sldId id="836" r:id="rId100"/>
    <p:sldId id="847" r:id="rId101"/>
    <p:sldId id="848" r:id="rId102"/>
    <p:sldId id="837" r:id="rId103"/>
    <p:sldId id="751" r:id="rId104"/>
    <p:sldId id="752" r:id="rId105"/>
    <p:sldId id="753" r:id="rId106"/>
    <p:sldId id="704" r:id="rId107"/>
    <p:sldId id="713" r:id="rId108"/>
    <p:sldId id="849" r:id="rId109"/>
    <p:sldId id="850" r:id="rId110"/>
    <p:sldId id="851" r:id="rId111"/>
    <p:sldId id="852" r:id="rId112"/>
    <p:sldId id="854" r:id="rId113"/>
    <p:sldId id="857" r:id="rId114"/>
    <p:sldId id="853" r:id="rId115"/>
    <p:sldId id="858" r:id="rId116"/>
    <p:sldId id="860" r:id="rId117"/>
    <p:sldId id="866" r:id="rId118"/>
    <p:sldId id="946" r:id="rId119"/>
    <p:sldId id="863" r:id="rId120"/>
    <p:sldId id="862" r:id="rId121"/>
    <p:sldId id="865" r:id="rId122"/>
    <p:sldId id="877" r:id="rId123"/>
    <p:sldId id="754" r:id="rId124"/>
    <p:sldId id="756" r:id="rId125"/>
    <p:sldId id="705" r:id="rId126"/>
    <p:sldId id="864" r:id="rId127"/>
    <p:sldId id="940" r:id="rId128"/>
    <p:sldId id="883" r:id="rId129"/>
    <p:sldId id="884" r:id="rId130"/>
    <p:sldId id="868" r:id="rId131"/>
    <p:sldId id="870" r:id="rId132"/>
    <p:sldId id="869" r:id="rId133"/>
    <p:sldId id="942" r:id="rId134"/>
    <p:sldId id="613" r:id="rId135"/>
    <p:sldId id="871" r:id="rId136"/>
    <p:sldId id="872" r:id="rId137"/>
    <p:sldId id="878" r:id="rId138"/>
    <p:sldId id="873" r:id="rId139"/>
    <p:sldId id="874" r:id="rId140"/>
    <p:sldId id="875" r:id="rId141"/>
    <p:sldId id="876" r:id="rId142"/>
    <p:sldId id="757" r:id="rId143"/>
    <p:sldId id="758" r:id="rId144"/>
    <p:sldId id="706" r:id="rId145"/>
    <p:sldId id="880" r:id="rId146"/>
    <p:sldId id="881" r:id="rId147"/>
    <p:sldId id="759" r:id="rId148"/>
    <p:sldId id="760" r:id="rId149"/>
    <p:sldId id="943" r:id="rId150"/>
    <p:sldId id="882" r:id="rId151"/>
    <p:sldId id="885" r:id="rId152"/>
    <p:sldId id="886" r:id="rId153"/>
    <p:sldId id="761" r:id="rId154"/>
    <p:sldId id="763" r:id="rId155"/>
    <p:sldId id="714" r:id="rId156"/>
    <p:sldId id="715" r:id="rId157"/>
    <p:sldId id="716" r:id="rId158"/>
    <p:sldId id="717" r:id="rId159"/>
    <p:sldId id="718" r:id="rId160"/>
    <p:sldId id="719" r:id="rId161"/>
    <p:sldId id="720" r:id="rId162"/>
    <p:sldId id="722" r:id="rId163"/>
    <p:sldId id="723" r:id="rId164"/>
    <p:sldId id="724" r:id="rId165"/>
    <p:sldId id="725" r:id="rId166"/>
    <p:sldId id="589" r:id="rId167"/>
    <p:sldId id="700" r:id="rId168"/>
    <p:sldId id="727" r:id="rId169"/>
    <p:sldId id="726" r:id="rId170"/>
    <p:sldId id="728" r:id="rId171"/>
    <p:sldId id="729" r:id="rId172"/>
    <p:sldId id="730" r:id="rId173"/>
    <p:sldId id="731" r:id="rId174"/>
    <p:sldId id="733" r:id="rId175"/>
    <p:sldId id="947" r:id="rId176"/>
    <p:sldId id="948" r:id="rId177"/>
    <p:sldId id="949" r:id="rId178"/>
    <p:sldId id="950" r:id="rId179"/>
    <p:sldId id="330" r:id="rId180"/>
    <p:sldId id="609" r:id="rId181"/>
    <p:sldId id="937" r:id="rId182"/>
    <p:sldId id="938" r:id="rId183"/>
    <p:sldId id="939" r:id="rId184"/>
  </p:sldIdLst>
  <p:sldSz cx="9144000" cy="5143500" type="screen16x9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1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軒誼 余" initials="軒誼" lastIdx="1" clrIdx="0">
    <p:extLst>
      <p:ext uri="{19B8F6BF-5375-455C-9EA6-DF929625EA0E}">
        <p15:presenceInfo xmlns:p15="http://schemas.microsoft.com/office/powerpoint/2012/main" userId="5bc686178c3a0a0f" providerId="Windows Live"/>
      </p:ext>
    </p:extLst>
  </p:cmAuthor>
  <p:cmAuthor id="2" name="L40[洛妤]" initials="L" lastIdx="1" clrIdx="1">
    <p:extLst>
      <p:ext uri="{19B8F6BF-5375-455C-9EA6-DF929625EA0E}">
        <p15:presenceInfo xmlns:p15="http://schemas.microsoft.com/office/powerpoint/2012/main" userId="S-1-5-21-1327134750-1049121142-184960113-15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07642"/>
    <a:srgbClr val="361107"/>
    <a:srgbClr val="FFF8E5"/>
    <a:srgbClr val="631F0D"/>
    <a:srgbClr val="69553F"/>
    <a:srgbClr val="CDBDAC"/>
    <a:srgbClr val="ECE0C6"/>
    <a:srgbClr val="F2EDE4"/>
    <a:srgbClr val="F8F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3132" autoAdjust="0"/>
  </p:normalViewPr>
  <p:slideViewPr>
    <p:cSldViewPr snapToGrid="0" showGuides="1">
      <p:cViewPr varScale="1">
        <p:scale>
          <a:sx n="137" d="100"/>
          <a:sy n="137" d="100"/>
        </p:scale>
        <p:origin x="858" y="108"/>
      </p:cViewPr>
      <p:guideLst>
        <p:guide orient="horz" pos="1620"/>
        <p:guide pos="51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2620"/>
    </p:cViewPr>
  </p:sorterViewPr>
  <p:notesViewPr>
    <p:cSldViewPr snapToGrid="0">
      <p:cViewPr varScale="1">
        <p:scale>
          <a:sx n="104" d="100"/>
          <a:sy n="104" d="100"/>
        </p:scale>
        <p:origin x="429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EB5EA06-B9BA-45E7-9C58-960FC895B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EAF812-ACD8-4C4C-8C39-EA232B576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4A14-B7A8-4D20-96EF-B57E34DD3963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876005-59A3-4809-BD29-12FD7D7AE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707F48-A815-4F56-B2D8-EA98EBA29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DA8D-4444-49B6-B2B0-6F69E55E8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7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389A-1616-436F-BE24-362EAB43D5CE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32B4-9E3E-4428-8090-4FC0B50A6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1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xWUu6UcWQ" TargetMode="External"/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70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56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889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052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85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349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702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754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443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68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7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237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659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260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731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543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563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588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685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422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801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42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105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326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982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35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518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791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079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624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9700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50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33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295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828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7961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05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319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3365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354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161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196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0805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86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0276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2101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6024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8048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247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4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5441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推薦觀看時間：</a:t>
            </a:r>
            <a:r>
              <a:rPr lang="en-US" altLang="zh-TW" dirty="0"/>
              <a:t>6:15</a:t>
            </a:r>
            <a:r>
              <a:rPr lang="zh-TW" altLang="en-US" dirty="0"/>
              <a:t>～</a:t>
            </a:r>
            <a:r>
              <a:rPr lang="en-US" altLang="zh-TW" dirty="0"/>
              <a:t>12:00</a:t>
            </a:r>
          </a:p>
          <a:p>
            <a:r>
              <a:rPr lang="zh-TW" altLang="en-US" sz="1200" dirty="0"/>
              <a:t>補充說明：</a:t>
            </a:r>
            <a:endParaRPr lang="en-US" altLang="zh-TW" sz="1200" dirty="0"/>
          </a:p>
          <a:p>
            <a:r>
              <a:rPr lang="zh-TW" altLang="en-US" sz="1200" dirty="0"/>
              <a:t>前半段有稍微提及對高中教育的不信任，後半則有提到太陽花學運</a:t>
            </a:r>
            <a:r>
              <a:rPr lang="zh-TW" altLang="en-US" sz="1200" dirty="0" smtClean="0"/>
              <a:t>，老師</a:t>
            </a:r>
            <a:r>
              <a:rPr lang="zh-TW" altLang="en-US" sz="1200" dirty="0"/>
              <a:t>請觀看推薦時間內的段落即可。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影片來源</a:t>
            </a:r>
            <a:r>
              <a:rPr lang="zh-TW" altLang="en-US" sz="1200" dirty="0"/>
              <a:t>：</a:t>
            </a:r>
            <a:r>
              <a:rPr lang="en-US" altLang="zh-TW" sz="1200" dirty="0">
                <a:hlinkClick r:id="rId3"/>
              </a:rPr>
              <a:t>https://www.youtube.com/watch?v=ITxWUu6UcWQ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4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60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597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98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04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slide" Target="../slides/slide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slide" Target="../slides/slide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slide" Target="../slides/slide16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slide" Target="../slides/slide3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../slides/slide3.xml"/><Relationship Id="rId7" Type="http://schemas.openxmlformats.org/officeDocument/2006/relationships/slide" Target="../slides/slide166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7.xml"/><Relationship Id="rId11" Type="http://schemas.openxmlformats.org/officeDocument/2006/relationships/slide" Target="../slides/slide179.xml"/><Relationship Id="rId5" Type="http://schemas.openxmlformats.org/officeDocument/2006/relationships/slide" Target="../slides/slide25.xml"/><Relationship Id="rId10" Type="http://schemas.openxmlformats.org/officeDocument/2006/relationships/image" Target="../media/image8.png"/><Relationship Id="rId4" Type="http://schemas.openxmlformats.org/officeDocument/2006/relationships/slide" Target="../slides/slide5.xml"/><Relationship Id="rId9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109.xml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slide" Target="../slides/slide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4BC43A-123C-492C-974C-BB5126BB64E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3224F3-50B3-4AE9-8CB2-808B1E11C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E5C53FA-8F3E-42A9-A665-E9EA57CE5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0"/>
          <a:stretch/>
        </p:blipFill>
        <p:spPr>
          <a:xfrm>
            <a:off x="0" y="0"/>
            <a:ext cx="3792583" cy="5143500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D648F996-3C00-4F58-B2F1-4F0354C529A8}"/>
              </a:ext>
            </a:extLst>
          </p:cNvPr>
          <p:cNvGrpSpPr/>
          <p:nvPr userDrawn="1"/>
        </p:nvGrpSpPr>
        <p:grpSpPr>
          <a:xfrm>
            <a:off x="508903" y="508361"/>
            <a:ext cx="553998" cy="1018199"/>
            <a:chOff x="1113196" y="417906"/>
            <a:chExt cx="553998" cy="1018199"/>
          </a:xfrm>
        </p:grpSpPr>
        <p:sp>
          <p:nvSpPr>
            <p:cNvPr id="13" name="圓角矩形 2">
              <a:extLst>
                <a:ext uri="{FF2B5EF4-FFF2-40B4-BE49-F238E27FC236}">
                  <a16:creationId xmlns:a16="http://schemas.microsoft.com/office/drawing/2014/main" id="{A225E278-52A2-4A57-B502-0E48DC09A5DC}"/>
                </a:ext>
              </a:extLst>
            </p:cNvPr>
            <p:cNvSpPr/>
            <p:nvPr userDrawn="1"/>
          </p:nvSpPr>
          <p:spPr>
            <a:xfrm>
              <a:off x="1179548" y="417906"/>
              <a:ext cx="421293" cy="1018199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13" b="1"/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9DDF13C-9F65-4040-B615-E8F6998C8245}"/>
                </a:ext>
              </a:extLst>
            </p:cNvPr>
            <p:cNvSpPr txBox="1"/>
            <p:nvPr userDrawn="1"/>
          </p:nvSpPr>
          <p:spPr>
            <a:xfrm>
              <a:off x="1113196" y="417906"/>
              <a:ext cx="553998" cy="101819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 anchor="ctr">
              <a:spAutoFit/>
            </a:bodyPr>
            <a:lstStyle>
              <a:defPPr>
                <a:defRPr lang="zh-TW"/>
              </a:defPPr>
              <a:lvl1pPr marL="0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66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32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98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64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331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95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60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926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2400" b="1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第七課</a:t>
              </a:r>
              <a:endParaRPr lang="zh-CN" altLang="en-US" sz="2400" b="1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092DCBEF-63C4-4297-82A8-96AA771C158D}"/>
              </a:ext>
            </a:extLst>
          </p:cNvPr>
          <p:cNvSpPr txBox="1"/>
          <p:nvPr userDrawn="1"/>
        </p:nvSpPr>
        <p:spPr>
          <a:xfrm>
            <a:off x="2013623" y="2848417"/>
            <a:ext cx="553998" cy="110962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defTabSz="685732">
              <a:defRPr sz="3200">
                <a:solidFill>
                  <a:srgbClr val="857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66" defTabSz="685732">
              <a:defRPr sz="1400"/>
            </a:lvl2pPr>
            <a:lvl3pPr marL="685732" defTabSz="685732">
              <a:defRPr sz="1400"/>
            </a:lvl3pPr>
            <a:lvl4pPr marL="1028598" defTabSz="685732">
              <a:defRPr sz="1400"/>
            </a:lvl4pPr>
            <a:lvl5pPr marL="1371464" defTabSz="685732">
              <a:defRPr sz="1400"/>
            </a:lvl5pPr>
            <a:lvl6pPr marL="1714331" defTabSz="685732">
              <a:defRPr sz="1400"/>
            </a:lvl6pPr>
            <a:lvl7pPr marL="2057195" defTabSz="685732">
              <a:defRPr sz="1400"/>
            </a:lvl7pPr>
            <a:lvl8pPr marL="2400060" defTabSz="685732">
              <a:defRPr sz="1400"/>
            </a:lvl8pPr>
            <a:lvl9pPr marL="2742926" defTabSz="685732">
              <a:defRPr sz="1400"/>
            </a:lvl9pPr>
          </a:lstStyle>
          <a:p>
            <a:pPr lvl="0" algn="dist"/>
            <a:r>
              <a:rPr lang="zh-TW" altLang="en-US" sz="2400" b="0" i="0" u="none" strike="noStrike" kern="1200" baseline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杜光庭</a:t>
            </a:r>
            <a:endParaRPr lang="zh-CN" altLang="en-US" sz="2400" b="0" dirty="0">
              <a:solidFill>
                <a:schemeClr val="tx1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5EE737D-5FF7-46CA-A23E-289E5D2C07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900" y="4571783"/>
            <a:ext cx="1105806" cy="38114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3C7C2A6-1734-409B-BA89-61F2BF80E9F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350" y="1066038"/>
            <a:ext cx="606907" cy="24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7E09042-023F-4F2D-B31F-43212E1E5B17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3E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5C74B9-C26E-467D-8CF2-9312CF6B845E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rgbClr val="FDFBFD"/>
          </a:solidFill>
          <a:ln w="38100" cap="flat" cmpd="sng" algn="ctr">
            <a:solidFill>
              <a:srgbClr val="E3DCC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EBBDCE-ACA6-48CF-A3A9-7EFF087548D2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EC5BB9C-46A3-417E-9D75-485AE8AF0B69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7DBE86C-6419-4E81-B9B3-D8950B94A5E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2636F0CC-0B2C-4771-BB7E-DCAC21D347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6CF0F499-2C37-478D-A1FB-5B857667FFDE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3E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BD514EF-3AC3-40A4-A903-17050ADA7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0"/>
          <a:stretch/>
        </p:blipFill>
        <p:spPr>
          <a:xfrm>
            <a:off x="167258" y="0"/>
            <a:ext cx="8809484" cy="488750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790B018-D859-4405-B665-5FF658179ED9}"/>
              </a:ext>
            </a:extLst>
          </p:cNvPr>
          <p:cNvSpPr txBox="1"/>
          <p:nvPr userDrawn="1"/>
        </p:nvSpPr>
        <p:spPr>
          <a:xfrm>
            <a:off x="-1" y="875859"/>
            <a:ext cx="297518" cy="510993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CBC9DF7-4EBB-4DA9-9FB1-1B2528A251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DD8817D-0560-4894-B257-D9792CBBD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BB2416B-C1A0-40FB-ABE6-ACA0E98222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A2B510C-F025-4E3B-B2C8-031405E173A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3" name="圖片 12" descr="一張含有 室內, 桌, 坐, 蛋糕 的圖片&#10;&#10;自動產生的描述">
            <a:extLst>
              <a:ext uri="{FF2B5EF4-FFF2-40B4-BE49-F238E27FC236}">
                <a16:creationId xmlns:a16="http://schemas.microsoft.com/office/drawing/2014/main" id="{042DA18C-C87A-4646-A45B-2A99FC9559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771">
            <a:off x="8247910" y="4668587"/>
            <a:ext cx="681308" cy="4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41CA27-84C2-49CF-B32E-8502C6EBD770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3E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606065-9DE1-47AE-A341-9EAE72032671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rgbClr val="FDFBFD"/>
          </a:solidFill>
          <a:ln w="38100" cap="flat" cmpd="sng" algn="ctr">
            <a:solidFill>
              <a:srgbClr val="E3DCC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00BA560-B1A9-46F2-9940-4380FA35B054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5054A5-5638-4E2A-AA06-76BF2C2F4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8789250-3395-4166-B33D-455820A343D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949E0C4-B3CD-4260-AEF5-04A3D9C2D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ACC2C208-EBDB-4015-932C-ADC56ED0CFEA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3E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0B538FE-E1E1-4715-A03A-99D9001DC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0"/>
          <a:stretch/>
        </p:blipFill>
        <p:spPr>
          <a:xfrm>
            <a:off x="167258" y="0"/>
            <a:ext cx="8809484" cy="488750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144DB61-F892-460A-B334-E48E4D5E8D61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95674F5-0F66-434B-A1BB-37378DC6C7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6BEF9E6-B10F-4F5D-8A96-2AF997B0B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B154DB6-0DC6-490B-B653-1DFE2112D5D1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3" name="圖片 2" descr="一張含有 室內, 桌, 坐, 蛋糕 的圖片&#10;&#10;自動產生的描述">
            <a:extLst>
              <a:ext uri="{FF2B5EF4-FFF2-40B4-BE49-F238E27FC236}">
                <a16:creationId xmlns:a16="http://schemas.microsoft.com/office/drawing/2014/main" id="{5092DAF6-3702-4296-8066-1D59D23F6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771">
            <a:off x="8247910" y="4668587"/>
            <a:ext cx="681308" cy="420066"/>
          </a:xfrm>
          <a:prstGeom prst="rect">
            <a:avLst/>
          </a:prstGeom>
        </p:spPr>
      </p:pic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976566"/>
            <a:ext cx="297518" cy="915332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FDB001B-2480-438A-86A3-E61668BC5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8971B32-0EAB-445D-810D-07BFEB3DD15D}"/>
              </a:ext>
            </a:extLst>
          </p:cNvPr>
          <p:cNvSpPr txBox="1"/>
          <p:nvPr userDrawn="1"/>
        </p:nvSpPr>
        <p:spPr>
          <a:xfrm>
            <a:off x="0" y="26184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6994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55FBB09-99F7-45CD-A2C1-8AC3D8823EB8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3E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718F46-97E1-45AB-8B7B-8C36F57BE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0"/>
          <a:stretch/>
        </p:blipFill>
        <p:spPr>
          <a:xfrm>
            <a:off x="167258" y="0"/>
            <a:ext cx="8809484" cy="4887501"/>
          </a:xfrm>
          <a:prstGeom prst="rect">
            <a:avLst/>
          </a:prstGeom>
        </p:spPr>
      </p:pic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14FA612-ABDA-425E-8EF4-4211685B1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3498D28-0987-4B72-AF64-A7B466A67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E3D3975-336E-4A58-A805-91B289137BFD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3E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8513C63-F129-4DC2-A769-CDEDFD7F6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0"/>
          <a:stretch/>
        </p:blipFill>
        <p:spPr>
          <a:xfrm>
            <a:off x="167258" y="0"/>
            <a:ext cx="8809484" cy="488750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EFD8A39-5077-431E-8E8B-835ABC238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1120366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FA189CC-D45D-4202-B63A-9176918D4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BDB5064-2C6A-44C2-8F9F-1072FC0C5FD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3D2A82D-639D-4F79-902F-AE6292A906A2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課後補充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FB0AC64-B442-484B-A2CE-96CA701F68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8" name="圖片 7" descr="一張含有 室內, 桌, 坐, 蛋糕 的圖片&#10;&#10;自動產生的描述">
            <a:extLst>
              <a:ext uri="{FF2B5EF4-FFF2-40B4-BE49-F238E27FC236}">
                <a16:creationId xmlns:a16="http://schemas.microsoft.com/office/drawing/2014/main" id="{08E4B5FB-205A-417B-AE22-1971CA60F1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771">
            <a:off x="8247910" y="4668587"/>
            <a:ext cx="681308" cy="4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文探究隱藏片(文意修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B3724A-6BE2-46C6-BEFC-2C854F77948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3E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8293F1-1660-4239-8128-86AD6951DDAC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rgbClr val="FDFBFD"/>
          </a:solidFill>
          <a:ln w="38100" cap="flat" cmpd="sng" algn="ctr">
            <a:solidFill>
              <a:srgbClr val="E3DCC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C927B3-9805-4793-9017-FE40974D7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207FB65-7FDE-4C05-BDDB-33BA0E578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-2" y="1121710"/>
            <a:ext cx="297518" cy="915332"/>
          </a:xfrm>
          <a:prstGeom prst="rect">
            <a:avLst/>
          </a:prstGeom>
          <a:solidFill>
            <a:srgbClr val="AE826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F883124-A16B-409F-BA00-12F462390559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EF81B3-ED08-49FA-B948-B1B50416AF10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5648878-6FA6-4DAA-A819-53606AD6D6F4}"/>
              </a:ext>
            </a:extLst>
          </p:cNvPr>
          <p:cNvSpPr txBox="1"/>
          <p:nvPr userDrawn="1"/>
        </p:nvSpPr>
        <p:spPr>
          <a:xfrm>
            <a:off x="0" y="1123006"/>
            <a:ext cx="297518" cy="915332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8DF8B63-F024-494F-8A1A-E8FB50E1A83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8145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圖片 51">
            <a:extLst>
              <a:ext uri="{FF2B5EF4-FFF2-40B4-BE49-F238E27FC236}">
                <a16:creationId xmlns:a16="http://schemas.microsoft.com/office/drawing/2014/main" id="{596FBA80-E9F7-4939-9198-133A6AB8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89F7EE4-5BCC-4F8D-B645-FF84836D8D86}"/>
              </a:ext>
            </a:extLst>
          </p:cNvPr>
          <p:cNvSpPr/>
          <p:nvPr userDrawn="1"/>
        </p:nvSpPr>
        <p:spPr>
          <a:xfrm>
            <a:off x="381790" y="282340"/>
            <a:ext cx="8390713" cy="4550936"/>
          </a:xfrm>
          <a:prstGeom prst="rect">
            <a:avLst/>
          </a:prstGeom>
          <a:solidFill>
            <a:srgbClr val="F8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190A340-EF80-4ECB-ACD5-EC90BB5625DE}"/>
              </a:ext>
            </a:extLst>
          </p:cNvPr>
          <p:cNvSpPr/>
          <p:nvPr userDrawn="1"/>
        </p:nvSpPr>
        <p:spPr>
          <a:xfrm>
            <a:off x="323560" y="236584"/>
            <a:ext cx="8496881" cy="4653759"/>
          </a:xfrm>
          <a:prstGeom prst="rect">
            <a:avLst/>
          </a:prstGeom>
          <a:noFill/>
          <a:ln>
            <a:solidFill>
              <a:srgbClr val="E3D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D63C156D-237F-4B61-A899-9E8817847F24}"/>
              </a:ext>
            </a:extLst>
          </p:cNvPr>
          <p:cNvSpPr txBox="1"/>
          <p:nvPr userDrawn="1"/>
        </p:nvSpPr>
        <p:spPr>
          <a:xfrm>
            <a:off x="631741" y="471163"/>
            <a:ext cx="800219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000" b="1" dirty="0">
                <a:solidFill>
                  <a:srgbClr val="7F523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</a:t>
            </a:r>
            <a:endParaRPr lang="zh-CN" altLang="en-US" sz="4000" b="1" dirty="0">
              <a:solidFill>
                <a:srgbClr val="7F5236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C02B6645-3CAD-4CA6-9FF5-CFEF7CD8D0DF}"/>
              </a:ext>
            </a:extLst>
          </p:cNvPr>
          <p:cNvSpPr txBox="1"/>
          <p:nvPr userDrawn="1"/>
        </p:nvSpPr>
        <p:spPr>
          <a:xfrm>
            <a:off x="631741" y="1452075"/>
            <a:ext cx="800219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000" b="1" dirty="0">
                <a:solidFill>
                  <a:srgbClr val="7F523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</a:t>
            </a:r>
            <a:endParaRPr lang="zh-CN" altLang="en-US" sz="4000" b="1" dirty="0">
              <a:solidFill>
                <a:srgbClr val="7F5236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D2F992F4-B11A-4E0E-8267-17A1856E0C76}"/>
              </a:ext>
            </a:extLst>
          </p:cNvPr>
          <p:cNvGrpSpPr/>
          <p:nvPr userDrawn="1"/>
        </p:nvGrpSpPr>
        <p:grpSpPr>
          <a:xfrm>
            <a:off x="1595120" y="-287896"/>
            <a:ext cx="677108" cy="3791747"/>
            <a:chOff x="1896337" y="-287896"/>
            <a:chExt cx="677108" cy="3791747"/>
          </a:xfrm>
        </p:grpSpPr>
        <p:sp>
          <p:nvSpPr>
            <p:cNvPr id="40" name="矩形 39">
              <a:hlinkClick r:id="rId3" action="ppaction://hlinksldjump"/>
              <a:extLst>
                <a:ext uri="{FF2B5EF4-FFF2-40B4-BE49-F238E27FC236}">
                  <a16:creationId xmlns:a16="http://schemas.microsoft.com/office/drawing/2014/main" id="{F0714A78-593F-4343-80C1-22C9DAA4DAA6}"/>
                </a:ext>
              </a:extLst>
            </p:cNvPr>
            <p:cNvSpPr/>
            <p:nvPr/>
          </p:nvSpPr>
          <p:spPr>
            <a:xfrm>
              <a:off x="1936797" y="586741"/>
              <a:ext cx="591095" cy="288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1" name="直接连接符 12">
              <a:extLst>
                <a:ext uri="{FF2B5EF4-FFF2-40B4-BE49-F238E27FC236}">
                  <a16:creationId xmlns:a16="http://schemas.microsoft.com/office/drawing/2014/main" id="{9A798A09-CCD7-4E19-835E-7B125984E2E3}"/>
                </a:ext>
              </a:extLst>
            </p:cNvPr>
            <p:cNvCxnSpPr/>
            <p:nvPr/>
          </p:nvCxnSpPr>
          <p:spPr>
            <a:xfrm>
              <a:off x="1958397" y="-287896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443A0DE8-CEEE-4C8D-8C7D-7AF2259BF1A0}"/>
                </a:ext>
              </a:extLst>
            </p:cNvPr>
            <p:cNvSpPr txBox="1"/>
            <p:nvPr/>
          </p:nvSpPr>
          <p:spPr>
            <a:xfrm>
              <a:off x="1896337" y="1076240"/>
              <a:ext cx="677108" cy="2427611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7F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rgbClr val="857B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前引導</a:t>
              </a:r>
              <a:endParaRPr lang="zh-CN" altLang="en-US" sz="3200" spc="400" dirty="0">
                <a:solidFill>
                  <a:srgbClr val="857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矩形 44">
              <a:hlinkClick r:id="rId3" action="ppaction://hlinksldjump"/>
              <a:extLst>
                <a:ext uri="{FF2B5EF4-FFF2-40B4-BE49-F238E27FC236}">
                  <a16:creationId xmlns:a16="http://schemas.microsoft.com/office/drawing/2014/main" id="{CA3ACFA0-7B0A-40DB-967D-71271B75DFFE}"/>
                </a:ext>
              </a:extLst>
            </p:cNvPr>
            <p:cNvSpPr/>
            <p:nvPr/>
          </p:nvSpPr>
          <p:spPr>
            <a:xfrm>
              <a:off x="2002959" y="647840"/>
              <a:ext cx="463865" cy="428400"/>
            </a:xfrm>
            <a:prstGeom prst="rect">
              <a:avLst/>
            </a:prstGeom>
            <a:solidFill>
              <a:srgbClr val="D0764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AB7EE1A-7516-4858-A29E-B987E7C41CCE}"/>
              </a:ext>
            </a:extLst>
          </p:cNvPr>
          <p:cNvGrpSpPr/>
          <p:nvPr userDrawn="1"/>
        </p:nvGrpSpPr>
        <p:grpSpPr>
          <a:xfrm>
            <a:off x="2512164" y="1666142"/>
            <a:ext cx="677108" cy="3349266"/>
            <a:chOff x="2811691" y="1666142"/>
            <a:chExt cx="677108" cy="3349266"/>
          </a:xfrm>
        </p:grpSpPr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D189958F-591C-4DD6-AD03-84E9879FEA89}"/>
                </a:ext>
              </a:extLst>
            </p:cNvPr>
            <p:cNvGrpSpPr/>
            <p:nvPr userDrawn="1"/>
          </p:nvGrpSpPr>
          <p:grpSpPr>
            <a:xfrm>
              <a:off x="2811691" y="1666142"/>
              <a:ext cx="677108" cy="3349266"/>
              <a:chOff x="4611728" y="1666142"/>
              <a:chExt cx="677108" cy="3349266"/>
            </a:xfrm>
          </p:grpSpPr>
          <p:sp>
            <p:nvSpPr>
              <p:cNvPr id="47" name="矩形 4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B80FD1D-7F89-4656-813D-60674700D3FE}"/>
                  </a:ext>
                </a:extLst>
              </p:cNvPr>
              <p:cNvSpPr/>
              <p:nvPr/>
            </p:nvSpPr>
            <p:spPr>
              <a:xfrm>
                <a:off x="4652188" y="1666142"/>
                <a:ext cx="591095" cy="2883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8" name="直接连接符 12">
                <a:extLst>
                  <a:ext uri="{FF2B5EF4-FFF2-40B4-BE49-F238E27FC236}">
                    <a16:creationId xmlns:a16="http://schemas.microsoft.com/office/drawing/2014/main" id="{B8BCA36C-5948-4F8A-B1AD-FBEEA2BEC88F}"/>
                  </a:ext>
                </a:extLst>
              </p:cNvPr>
              <p:cNvCxnSpPr/>
              <p:nvPr/>
            </p:nvCxnSpPr>
            <p:spPr>
              <a:xfrm>
                <a:off x="4666588" y="1667036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B1284F7-7470-4520-9727-A15F7500FA75}"/>
                  </a:ext>
                </a:extLst>
              </p:cNvPr>
              <p:cNvSpPr txBox="1"/>
              <p:nvPr/>
            </p:nvSpPr>
            <p:spPr>
              <a:xfrm>
                <a:off x="4611728" y="2163161"/>
                <a:ext cx="677108" cy="2427611"/>
              </a:xfrm>
              <a:prstGeom prst="rect">
                <a:avLst/>
              </a:prstGeom>
              <a:noFill/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zh-TW" altLang="en-US" sz="3200" spc="400" dirty="0">
                    <a:solidFill>
                      <a:srgbClr val="7F523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題</a:t>
                </a:r>
                <a:r>
                  <a:rPr lang="zh-TW" altLang="en-US" sz="3200" spc="400" dirty="0">
                    <a:solidFill>
                      <a:srgbClr val="857B7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</a:t>
                </a:r>
                <a:endParaRPr lang="zh-CN" altLang="en-US" sz="3200" spc="400" dirty="0">
                  <a:solidFill>
                    <a:srgbClr val="857B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4" name="矩形 53">
              <a:hlinkClick r:id="rId3" action="ppaction://hlinksldjump"/>
              <a:extLst>
                <a:ext uri="{FF2B5EF4-FFF2-40B4-BE49-F238E27FC236}">
                  <a16:creationId xmlns:a16="http://schemas.microsoft.com/office/drawing/2014/main" id="{7B86ABCC-E5A3-49D4-9E0D-35393BE22CF1}"/>
                </a:ext>
              </a:extLst>
            </p:cNvPr>
            <p:cNvSpPr/>
            <p:nvPr userDrawn="1"/>
          </p:nvSpPr>
          <p:spPr>
            <a:xfrm>
              <a:off x="2920525" y="1739932"/>
              <a:ext cx="463865" cy="428400"/>
            </a:xfrm>
            <a:prstGeom prst="rect">
              <a:avLst/>
            </a:prstGeom>
            <a:solidFill>
              <a:srgbClr val="D0764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16DB745-90BF-4E33-B46A-F75EED783ACC}"/>
              </a:ext>
            </a:extLst>
          </p:cNvPr>
          <p:cNvGrpSpPr/>
          <p:nvPr userDrawn="1"/>
        </p:nvGrpSpPr>
        <p:grpSpPr>
          <a:xfrm>
            <a:off x="3429208" y="-287896"/>
            <a:ext cx="677108" cy="3791747"/>
            <a:chOff x="3727045" y="-287896"/>
            <a:chExt cx="677108" cy="3791747"/>
          </a:xfrm>
        </p:grpSpPr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0CE9F6BF-1ACD-4C17-9FE3-F200B476CB35}"/>
                </a:ext>
              </a:extLst>
            </p:cNvPr>
            <p:cNvGrpSpPr/>
            <p:nvPr userDrawn="1"/>
          </p:nvGrpSpPr>
          <p:grpSpPr>
            <a:xfrm>
              <a:off x="3727045" y="-287896"/>
              <a:ext cx="677108" cy="3791747"/>
              <a:chOff x="1658491" y="-741048"/>
              <a:chExt cx="677108" cy="3791747"/>
            </a:xfrm>
          </p:grpSpPr>
          <p:sp>
            <p:nvSpPr>
              <p:cNvPr id="87" name="矩形 8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05AB86A-51DE-4106-943D-4941A66489DE}"/>
                  </a:ext>
                </a:extLst>
              </p:cNvPr>
              <p:cNvSpPr/>
              <p:nvPr/>
            </p:nvSpPr>
            <p:spPr>
              <a:xfrm>
                <a:off x="1698951" y="133589"/>
                <a:ext cx="591095" cy="2884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8" name="直接连接符 12">
                <a:extLst>
                  <a:ext uri="{FF2B5EF4-FFF2-40B4-BE49-F238E27FC236}">
                    <a16:creationId xmlns:a16="http://schemas.microsoft.com/office/drawing/2014/main" id="{E253872F-EA8E-49CA-AAE3-883B28EB8778}"/>
                  </a:ext>
                </a:extLst>
              </p:cNvPr>
              <p:cNvCxnSpPr/>
              <p:nvPr/>
            </p:nvCxnSpPr>
            <p:spPr>
              <a:xfrm>
                <a:off x="1713351" y="-741048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21A192C-2702-4AAB-AB91-0540FCC1CCB0}"/>
                  </a:ext>
                </a:extLst>
              </p:cNvPr>
              <p:cNvSpPr txBox="1"/>
              <p:nvPr/>
            </p:nvSpPr>
            <p:spPr>
              <a:xfrm>
                <a:off x="1658491" y="623088"/>
                <a:ext cx="677108" cy="2427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zh-TW" altLang="en-US" sz="3200" spc="400" dirty="0">
                    <a:solidFill>
                      <a:srgbClr val="7F523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</a:t>
                </a:r>
                <a:r>
                  <a:rPr lang="zh-TW" altLang="en-US" sz="3200" spc="400" dirty="0">
                    <a:solidFill>
                      <a:srgbClr val="857B7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者介紹</a:t>
                </a:r>
                <a:endParaRPr lang="zh-CN" altLang="en-US" sz="3200" spc="400" dirty="0">
                  <a:solidFill>
                    <a:srgbClr val="857B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5" name="矩形 54">
              <a:hlinkClick r:id="rId3" action="ppaction://hlinksldjump"/>
              <a:extLst>
                <a:ext uri="{FF2B5EF4-FFF2-40B4-BE49-F238E27FC236}">
                  <a16:creationId xmlns:a16="http://schemas.microsoft.com/office/drawing/2014/main" id="{A3DA3B19-86E2-4F54-AB3E-F018F4187C78}"/>
                </a:ext>
              </a:extLst>
            </p:cNvPr>
            <p:cNvSpPr/>
            <p:nvPr userDrawn="1"/>
          </p:nvSpPr>
          <p:spPr>
            <a:xfrm>
              <a:off x="3829856" y="646329"/>
              <a:ext cx="463865" cy="428400"/>
            </a:xfrm>
            <a:prstGeom prst="rect">
              <a:avLst/>
            </a:prstGeom>
            <a:solidFill>
              <a:srgbClr val="D0764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３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3B728EC-D35E-4273-B9FC-E576CFD4164F}"/>
              </a:ext>
            </a:extLst>
          </p:cNvPr>
          <p:cNvGrpSpPr/>
          <p:nvPr userDrawn="1"/>
        </p:nvGrpSpPr>
        <p:grpSpPr>
          <a:xfrm>
            <a:off x="4346252" y="1666143"/>
            <a:ext cx="677108" cy="3380740"/>
            <a:chOff x="4642399" y="1666143"/>
            <a:chExt cx="677108" cy="3380740"/>
          </a:xfrm>
        </p:grpSpPr>
        <p:grpSp>
          <p:nvGrpSpPr>
            <p:cNvPr id="90" name="群組 89">
              <a:extLst>
                <a:ext uri="{FF2B5EF4-FFF2-40B4-BE49-F238E27FC236}">
                  <a16:creationId xmlns:a16="http://schemas.microsoft.com/office/drawing/2014/main" id="{78EDC139-42ED-4DD2-A20F-5E92A663325B}"/>
                </a:ext>
              </a:extLst>
            </p:cNvPr>
            <p:cNvGrpSpPr/>
            <p:nvPr userDrawn="1"/>
          </p:nvGrpSpPr>
          <p:grpSpPr>
            <a:xfrm>
              <a:off x="4642399" y="1666143"/>
              <a:ext cx="677108" cy="3380740"/>
              <a:chOff x="2776036" y="1666143"/>
              <a:chExt cx="677108" cy="3380740"/>
            </a:xfrm>
          </p:grpSpPr>
          <p:sp>
            <p:nvSpPr>
              <p:cNvPr id="91" name="矩形 9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FB090BC4-D3CF-4E61-89A4-BE2083AA0801}"/>
                  </a:ext>
                </a:extLst>
              </p:cNvPr>
              <p:cNvSpPr/>
              <p:nvPr/>
            </p:nvSpPr>
            <p:spPr>
              <a:xfrm>
                <a:off x="2816496" y="1666143"/>
                <a:ext cx="591095" cy="2883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3" name="直接连接符 12">
                <a:extLst>
                  <a:ext uri="{FF2B5EF4-FFF2-40B4-BE49-F238E27FC236}">
                    <a16:creationId xmlns:a16="http://schemas.microsoft.com/office/drawing/2014/main" id="{FAD7103B-7AF8-4F0D-95E3-3D9B1777B616}"/>
                  </a:ext>
                </a:extLst>
              </p:cNvPr>
              <p:cNvCxnSpPr/>
              <p:nvPr/>
            </p:nvCxnSpPr>
            <p:spPr>
              <a:xfrm>
                <a:off x="2830896" y="1698511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DF98F6C-2084-49FB-9D4E-962221231C16}"/>
                  </a:ext>
                </a:extLst>
              </p:cNvPr>
              <p:cNvSpPr txBox="1"/>
              <p:nvPr/>
            </p:nvSpPr>
            <p:spPr>
              <a:xfrm>
                <a:off x="2776036" y="2172686"/>
                <a:ext cx="677108" cy="2377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zh-TW" altLang="en-US" sz="3200" spc="400" dirty="0">
                    <a:solidFill>
                      <a:srgbClr val="7F523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</a:t>
                </a:r>
                <a:r>
                  <a:rPr lang="zh-TW" altLang="en-US" sz="3200" spc="400" dirty="0">
                    <a:solidFill>
                      <a:srgbClr val="857B7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文探究</a:t>
                </a:r>
                <a:endParaRPr lang="zh-CN" altLang="en-US" sz="3200" spc="400" dirty="0">
                  <a:solidFill>
                    <a:srgbClr val="857B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6" name="矩形 55">
              <a:hlinkClick r:id="rId3" action="ppaction://hlinksldjump"/>
              <a:extLst>
                <a:ext uri="{FF2B5EF4-FFF2-40B4-BE49-F238E27FC236}">
                  <a16:creationId xmlns:a16="http://schemas.microsoft.com/office/drawing/2014/main" id="{2C80304E-F38C-444F-A458-0FC44C73D8FC}"/>
                </a:ext>
              </a:extLst>
            </p:cNvPr>
            <p:cNvSpPr/>
            <p:nvPr userDrawn="1"/>
          </p:nvSpPr>
          <p:spPr>
            <a:xfrm>
              <a:off x="4750213" y="1739932"/>
              <a:ext cx="463865" cy="428400"/>
            </a:xfrm>
            <a:prstGeom prst="rect">
              <a:avLst/>
            </a:prstGeom>
            <a:solidFill>
              <a:srgbClr val="D0764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４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B14101F-A26F-49CA-AC12-137C7DF32976}"/>
              </a:ext>
            </a:extLst>
          </p:cNvPr>
          <p:cNvGrpSpPr/>
          <p:nvPr userDrawn="1"/>
        </p:nvGrpSpPr>
        <p:grpSpPr>
          <a:xfrm>
            <a:off x="5263296" y="-287896"/>
            <a:ext cx="677108" cy="4293839"/>
            <a:chOff x="5557753" y="-287896"/>
            <a:chExt cx="677108" cy="4293839"/>
          </a:xfrm>
        </p:grpSpPr>
        <p:grpSp>
          <p:nvGrpSpPr>
            <p:cNvPr id="99" name="群組 98">
              <a:extLst>
                <a:ext uri="{FF2B5EF4-FFF2-40B4-BE49-F238E27FC236}">
                  <a16:creationId xmlns:a16="http://schemas.microsoft.com/office/drawing/2014/main" id="{F6292F24-FFC5-4C9F-B284-B8407AE12352}"/>
                </a:ext>
              </a:extLst>
            </p:cNvPr>
            <p:cNvGrpSpPr/>
            <p:nvPr userDrawn="1"/>
          </p:nvGrpSpPr>
          <p:grpSpPr>
            <a:xfrm>
              <a:off x="5557753" y="-287896"/>
              <a:ext cx="677108" cy="4293839"/>
              <a:chOff x="1658491" y="-741048"/>
              <a:chExt cx="677108" cy="4293839"/>
            </a:xfrm>
          </p:grpSpPr>
          <p:sp>
            <p:nvSpPr>
              <p:cNvPr id="102" name="矩形 10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55533D5F-E0A4-4F76-B2C8-487570947943}"/>
                  </a:ext>
                </a:extLst>
              </p:cNvPr>
              <p:cNvSpPr/>
              <p:nvPr/>
            </p:nvSpPr>
            <p:spPr>
              <a:xfrm>
                <a:off x="1698951" y="133588"/>
                <a:ext cx="591095" cy="3419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3" name="直接连接符 12">
                <a:extLst>
                  <a:ext uri="{FF2B5EF4-FFF2-40B4-BE49-F238E27FC236}">
                    <a16:creationId xmlns:a16="http://schemas.microsoft.com/office/drawing/2014/main" id="{E58B4A4D-4AEB-4046-A378-689F7F9568CC}"/>
                  </a:ext>
                </a:extLst>
              </p:cNvPr>
              <p:cNvCxnSpPr/>
              <p:nvPr/>
            </p:nvCxnSpPr>
            <p:spPr>
              <a:xfrm>
                <a:off x="1713351" y="-741048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9C09F69-D75A-4381-A2A7-2154381E18EF}"/>
                  </a:ext>
                </a:extLst>
              </p:cNvPr>
              <p:cNvSpPr txBox="1"/>
              <p:nvPr userDrawn="1"/>
            </p:nvSpPr>
            <p:spPr>
              <a:xfrm>
                <a:off x="1658491" y="623088"/>
                <a:ext cx="677108" cy="2883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zh-TW" altLang="en-US" sz="3200" kern="1200" spc="400" dirty="0">
                    <a:solidFill>
                      <a:srgbClr val="7F523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問</a:t>
                </a:r>
                <a:r>
                  <a:rPr lang="zh-TW" altLang="en-US" sz="3200" kern="1200" spc="400" dirty="0">
                    <a:solidFill>
                      <a:srgbClr val="857B7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題與討論</a:t>
                </a:r>
                <a:endParaRPr lang="zh-CN" altLang="en-US" sz="3200" kern="1200" spc="400" dirty="0">
                  <a:solidFill>
                    <a:srgbClr val="857B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57" name="矩形 56">
              <a:hlinkClick r:id="rId3" action="ppaction://hlinksldjump"/>
              <a:extLst>
                <a:ext uri="{FF2B5EF4-FFF2-40B4-BE49-F238E27FC236}">
                  <a16:creationId xmlns:a16="http://schemas.microsoft.com/office/drawing/2014/main" id="{3F6E206E-2E0D-4469-9675-26BF1D8C035E}"/>
                </a:ext>
              </a:extLst>
            </p:cNvPr>
            <p:cNvSpPr/>
            <p:nvPr userDrawn="1"/>
          </p:nvSpPr>
          <p:spPr>
            <a:xfrm>
              <a:off x="5660200" y="646329"/>
              <a:ext cx="463865" cy="428400"/>
            </a:xfrm>
            <a:prstGeom prst="rect">
              <a:avLst/>
            </a:prstGeom>
            <a:solidFill>
              <a:srgbClr val="D0764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５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8" name="圖片 17" descr="一張含有 室內, 桌, 坐, 蛋糕 的圖片&#10;&#10;自動產生的描述">
            <a:extLst>
              <a:ext uri="{FF2B5EF4-FFF2-40B4-BE49-F238E27FC236}">
                <a16:creationId xmlns:a16="http://schemas.microsoft.com/office/drawing/2014/main" id="{E28D3634-6886-4EFC-AC13-FC72568862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4348">
            <a:off x="565064" y="4060264"/>
            <a:ext cx="1115963" cy="68805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3667DADF-A732-4F30-8562-8A175D7A24B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20428" y="282340"/>
            <a:ext cx="2152075" cy="4310246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9194DD4F-6191-489C-A4EA-D63BE6AE4680}"/>
              </a:ext>
            </a:extLst>
          </p:cNvPr>
          <p:cNvGrpSpPr/>
          <p:nvPr userDrawn="1"/>
        </p:nvGrpSpPr>
        <p:grpSpPr>
          <a:xfrm>
            <a:off x="6180338" y="1666143"/>
            <a:ext cx="677108" cy="3380740"/>
            <a:chOff x="6473109" y="1666143"/>
            <a:chExt cx="677108" cy="3380740"/>
          </a:xfrm>
        </p:grpSpPr>
        <p:grpSp>
          <p:nvGrpSpPr>
            <p:cNvPr id="105" name="群組 104">
              <a:extLst>
                <a:ext uri="{FF2B5EF4-FFF2-40B4-BE49-F238E27FC236}">
                  <a16:creationId xmlns:a16="http://schemas.microsoft.com/office/drawing/2014/main" id="{C5A8A83B-8C65-40CE-A449-1D1C696F7831}"/>
                </a:ext>
              </a:extLst>
            </p:cNvPr>
            <p:cNvGrpSpPr/>
            <p:nvPr userDrawn="1"/>
          </p:nvGrpSpPr>
          <p:grpSpPr>
            <a:xfrm>
              <a:off x="6473109" y="1666143"/>
              <a:ext cx="677108" cy="3380740"/>
              <a:chOff x="2776036" y="1666143"/>
              <a:chExt cx="677108" cy="3380740"/>
            </a:xfrm>
          </p:grpSpPr>
          <p:sp>
            <p:nvSpPr>
              <p:cNvPr id="106" name="矩形 10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30235E7-4230-4244-9216-511B243F6302}"/>
                  </a:ext>
                </a:extLst>
              </p:cNvPr>
              <p:cNvSpPr/>
              <p:nvPr userDrawn="1"/>
            </p:nvSpPr>
            <p:spPr>
              <a:xfrm>
                <a:off x="2816496" y="1666143"/>
                <a:ext cx="591095" cy="2883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7" name="直接连接符 12">
                <a:extLst>
                  <a:ext uri="{FF2B5EF4-FFF2-40B4-BE49-F238E27FC236}">
                    <a16:creationId xmlns:a16="http://schemas.microsoft.com/office/drawing/2014/main" id="{4236CBCE-BE6E-47BB-B898-845CF47094D9}"/>
                  </a:ext>
                </a:extLst>
              </p:cNvPr>
              <p:cNvCxnSpPr/>
              <p:nvPr/>
            </p:nvCxnSpPr>
            <p:spPr>
              <a:xfrm>
                <a:off x="2830896" y="1698511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656A3A5-D252-4298-A83F-4B62F697AACE}"/>
                  </a:ext>
                </a:extLst>
              </p:cNvPr>
              <p:cNvSpPr txBox="1"/>
              <p:nvPr/>
            </p:nvSpPr>
            <p:spPr>
              <a:xfrm>
                <a:off x="2776036" y="2172686"/>
                <a:ext cx="677108" cy="2377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zh-TW" altLang="en-US" sz="3200" spc="400" dirty="0">
                    <a:solidFill>
                      <a:srgbClr val="7F523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</a:t>
                </a:r>
                <a:r>
                  <a:rPr lang="zh-TW" altLang="en-US" sz="3200" spc="400" dirty="0">
                    <a:solidFill>
                      <a:srgbClr val="857B7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後補充</a:t>
                </a:r>
                <a:endParaRPr lang="zh-CN" altLang="en-US" sz="3200" spc="400" dirty="0">
                  <a:solidFill>
                    <a:srgbClr val="857B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9" name="矩形 58">
              <a:hlinkClick r:id="rId3" action="ppaction://hlinksldjump"/>
              <a:extLst>
                <a:ext uri="{FF2B5EF4-FFF2-40B4-BE49-F238E27FC236}">
                  <a16:creationId xmlns:a16="http://schemas.microsoft.com/office/drawing/2014/main" id="{CF910478-B56D-4517-BD65-5601227511C7}"/>
                </a:ext>
              </a:extLst>
            </p:cNvPr>
            <p:cNvSpPr/>
            <p:nvPr userDrawn="1"/>
          </p:nvSpPr>
          <p:spPr>
            <a:xfrm>
              <a:off x="6580920" y="1739932"/>
              <a:ext cx="463865" cy="428400"/>
            </a:xfrm>
            <a:prstGeom prst="rect">
              <a:avLst/>
            </a:prstGeom>
            <a:solidFill>
              <a:srgbClr val="D0764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６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1651DD-C9D6-4B47-9852-B49035FF164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DCC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16DE54E-8427-454A-9AFC-3AFF5FF36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8"/>
          </a:xfrm>
          <a:prstGeom prst="rect">
            <a:avLst/>
          </a:prstGeom>
        </p:spPr>
      </p:pic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3827C8B-153C-43DA-BCF1-013562225C9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8B4B7BE-6539-46E1-B117-C22442D66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9974" y="2781301"/>
            <a:ext cx="2768121" cy="20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F55FA53-ECAA-4EC3-AE4D-5492E98786C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CB1C4A-F530-4291-B16A-AA1740A9A0DA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DCC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1F28B71-0EDE-4D37-8D66-9999AFED5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8"/>
          </a:xfrm>
          <a:prstGeom prst="rect">
            <a:avLst/>
          </a:prstGeom>
        </p:spPr>
      </p:pic>
      <p:sp>
        <p:nvSpPr>
          <p:cNvPr id="1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2EF4AFF-38C2-4D0C-9447-B3467C06F65A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E39D0B4-69E4-430D-A933-B9FD8B6D76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897" y="3263531"/>
            <a:ext cx="2114198" cy="1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小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A152F18-FE21-4C00-8725-0295B2A3A4A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7808B1-D542-4044-AFDA-902CB8D69DD3}"/>
              </a:ext>
            </a:extLst>
          </p:cNvPr>
          <p:cNvSpPr/>
          <p:nvPr userDrawn="1"/>
        </p:nvSpPr>
        <p:spPr>
          <a:xfrm>
            <a:off x="148759" y="91439"/>
            <a:ext cx="8846820" cy="432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B43C26-B43D-4FFB-94B6-A1710197D69B}"/>
              </a:ext>
            </a:extLst>
          </p:cNvPr>
          <p:cNvSpPr/>
          <p:nvPr userDrawn="1"/>
        </p:nvSpPr>
        <p:spPr>
          <a:xfrm>
            <a:off x="447741" y="4503420"/>
            <a:ext cx="8547838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338A3C-F692-4F7D-922D-3D27C7AC076D}"/>
              </a:ext>
            </a:extLst>
          </p:cNvPr>
          <p:cNvSpPr/>
          <p:nvPr userDrawn="1"/>
        </p:nvSpPr>
        <p:spPr>
          <a:xfrm>
            <a:off x="793105" y="4853939"/>
            <a:ext cx="8202474" cy="12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6FE5FA3-EA51-4799-B006-C00C7804B943}"/>
              </a:ext>
            </a:extLst>
          </p:cNvPr>
          <p:cNvSpPr txBox="1"/>
          <p:nvPr userDrawn="1"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DCF703E-933E-4172-B648-782D8A47CB30}"/>
              </a:ext>
            </a:extLst>
          </p:cNvPr>
          <p:cNvSpPr txBox="1"/>
          <p:nvPr userDrawn="1"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1E7C0CF-0A6C-4837-9453-E054075C6C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3" name="圖片 2" descr="一張含有 文字, 室內 的圖片&#10;&#10;自動產生的描述">
            <a:extLst>
              <a:ext uri="{FF2B5EF4-FFF2-40B4-BE49-F238E27FC236}">
                <a16:creationId xmlns:a16="http://schemas.microsoft.com/office/drawing/2014/main" id="{614EA147-4226-4D41-B4EC-3B47C4DCF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688">
            <a:off x="6677785" y="3610398"/>
            <a:ext cx="2214042" cy="13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前引導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A5EFEE4-D4BF-43EB-9396-BCF8D2FBE5CC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90CDBC5-E44C-49D0-8AC1-1FCAA058C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70E2AA6-C969-42C8-87C4-C1ACEC446E56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1" name="圖片 10" descr="一張含有 室內, 桌, 坐, 蛋糕 的圖片&#10;&#10;自動產生的描述">
            <a:extLst>
              <a:ext uri="{FF2B5EF4-FFF2-40B4-BE49-F238E27FC236}">
                <a16:creationId xmlns:a16="http://schemas.microsoft.com/office/drawing/2014/main" id="{12566511-134F-4342-A258-59B018CD6E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771">
            <a:off x="8120778" y="4668587"/>
            <a:ext cx="681308" cy="4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4376AE9-4736-4A9C-AE30-876FD7BA9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C2DA97C-E01C-4790-8518-848746BA829E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8" name="圖片 7" descr="一張含有 室內, 桌, 坐, 蛋糕 的圖片&#10;&#10;自動產生的描述">
            <a:extLst>
              <a:ext uri="{FF2B5EF4-FFF2-40B4-BE49-F238E27FC236}">
                <a16:creationId xmlns:a16="http://schemas.microsoft.com/office/drawing/2014/main" id="{5E95A95F-17EB-4BC3-B09A-FA7D81AC99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771">
            <a:off x="8120778" y="4668587"/>
            <a:ext cx="681308" cy="4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C37C86-0026-4C2F-9A66-7A5563E83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6E8222A-90A0-46B7-A75B-9D3EA9E46767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8" name="圖片 7" descr="一張含有 室內, 桌, 坐, 蛋糕 的圖片&#10;&#10;自動產生的描述">
            <a:extLst>
              <a:ext uri="{FF2B5EF4-FFF2-40B4-BE49-F238E27FC236}">
                <a16:creationId xmlns:a16="http://schemas.microsoft.com/office/drawing/2014/main" id="{C3C6F1BC-F959-490D-B83D-524F7C76B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771">
            <a:off x="8120778" y="4668587"/>
            <a:ext cx="681308" cy="4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377C3C7-A034-44AB-8359-2B38DC4F8B7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3E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rgbClr val="FDFBFD"/>
          </a:solidFill>
          <a:ln w="38100" cap="flat" cmpd="sng" algn="ctr">
            <a:solidFill>
              <a:srgbClr val="E3DCC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0BA4A3C-DE19-4AAE-A0D6-A3A848EF5CCF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BE704AB-B644-47E8-81AE-2B3138C6E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18A7CEE-3D54-4800-A63C-6D33F75FB37C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937368-3693-4565-B50F-385CF3E60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1877-760A-4ECF-BBC8-FA126BCFA630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90" r:id="rId4"/>
    <p:sldLayoutId id="2147483692" r:id="rId5"/>
    <p:sldLayoutId id="2147483678" r:id="rId6"/>
    <p:sldLayoutId id="2147483679" r:id="rId7"/>
    <p:sldLayoutId id="2147483685" r:id="rId8"/>
    <p:sldLayoutId id="2147483686" r:id="rId9"/>
    <p:sldLayoutId id="2147483687" r:id="rId10"/>
    <p:sldLayoutId id="2147483683" r:id="rId11"/>
    <p:sldLayoutId id="2147483680" r:id="rId12"/>
    <p:sldLayoutId id="2147483688" r:id="rId13"/>
    <p:sldLayoutId id="2147483689" r:id="rId14"/>
    <p:sldLayoutId id="2147483675" r:id="rId15"/>
    <p:sldLayoutId id="2147483676" r:id="rId16"/>
    <p:sldLayoutId id="2147483677" r:id="rId17"/>
    <p:sldLayoutId id="2147483684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108.xml"/><Relationship Id="rId7" Type="http://schemas.openxmlformats.org/officeDocument/2006/relationships/slide" Target="slide10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3.xml"/><Relationship Id="rId4" Type="http://schemas.openxmlformats.org/officeDocument/2006/relationships/slide" Target="slide9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1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7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74.xml"/><Relationship Id="rId4" Type="http://schemas.openxmlformats.org/officeDocument/2006/relationships/slide" Target="slide10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74.xml"/><Relationship Id="rId4" Type="http://schemas.openxmlformats.org/officeDocument/2006/relationships/slide" Target="slide10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4.xml"/><Relationship Id="rId5" Type="http://schemas.openxmlformats.org/officeDocument/2006/relationships/slide" Target="slide123.xml"/><Relationship Id="rId4" Type="http://schemas.openxmlformats.org/officeDocument/2006/relationships/slide" Target="slide10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23.xml"/><Relationship Id="rId3" Type="http://schemas.openxmlformats.org/officeDocument/2006/relationships/slide" Target="slide110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" Target="slide108.xml"/><Relationship Id="rId9" Type="http://schemas.openxmlformats.org/officeDocument/2006/relationships/slide" Target="slide1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slide" Target="slide12.xml"/><Relationship Id="rId4" Type="http://schemas.openxmlformats.org/officeDocument/2006/relationships/image" Target="../media/image3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7" Type="http://schemas.openxmlformats.org/officeDocument/2006/relationships/slide" Target="slide1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3.xml"/><Relationship Id="rId5" Type="http://schemas.openxmlformats.org/officeDocument/2006/relationships/image" Target="../media/image60.png"/><Relationship Id="rId4" Type="http://schemas.openxmlformats.org/officeDocument/2006/relationships/slide" Target="slide10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7" Type="http://schemas.openxmlformats.org/officeDocument/2006/relationships/slide" Target="slide1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3.xml"/><Relationship Id="rId5" Type="http://schemas.openxmlformats.org/officeDocument/2006/relationships/slide" Target="slide112.xml"/><Relationship Id="rId4" Type="http://schemas.openxmlformats.org/officeDocument/2006/relationships/slide" Target="slide11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slide" Target="slide111.xml"/><Relationship Id="rId4" Type="http://schemas.openxmlformats.org/officeDocument/2006/relationships/slide" Target="slide1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7" Type="http://schemas.openxmlformats.org/officeDocument/2006/relationships/slide" Target="slide1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3.xml"/><Relationship Id="rId5" Type="http://schemas.openxmlformats.org/officeDocument/2006/relationships/image" Target="../media/image60.png"/><Relationship Id="rId4" Type="http://schemas.openxmlformats.org/officeDocument/2006/relationships/slide" Target="slide11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7" Type="http://schemas.openxmlformats.org/officeDocument/2006/relationships/slide" Target="slide1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4.xml"/><Relationship Id="rId5" Type="http://schemas.openxmlformats.org/officeDocument/2006/relationships/slide" Target="slide123.xml"/><Relationship Id="rId4" Type="http://schemas.openxmlformats.org/officeDocument/2006/relationships/slide" Target="slide114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" Target="slide117.xml"/><Relationship Id="rId3" Type="http://schemas.openxmlformats.org/officeDocument/2006/relationships/slide" Target="slide119.xml"/><Relationship Id="rId7" Type="http://schemas.openxmlformats.org/officeDocument/2006/relationships/image" Target="../media/image64.png"/><Relationship Id="rId12" Type="http://schemas.openxmlformats.org/officeDocument/2006/relationships/slide" Target="slide1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11" Type="http://schemas.openxmlformats.org/officeDocument/2006/relationships/slide" Target="slide125.xml"/><Relationship Id="rId5" Type="http://schemas.openxmlformats.org/officeDocument/2006/relationships/image" Target="../media/image60.png"/><Relationship Id="rId10" Type="http://schemas.openxmlformats.org/officeDocument/2006/relationships/slide" Target="slide124.xml"/><Relationship Id="rId4" Type="http://schemas.openxmlformats.org/officeDocument/2006/relationships/slide" Target="slide115.xml"/><Relationship Id="rId9" Type="http://schemas.openxmlformats.org/officeDocument/2006/relationships/slide" Target="slide12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1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7" Type="http://schemas.openxmlformats.org/officeDocument/2006/relationships/slide" Target="slide1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4.xml"/><Relationship Id="rId5" Type="http://schemas.openxmlformats.org/officeDocument/2006/relationships/slide" Target="slide123.xml"/><Relationship Id="rId4" Type="http://schemas.openxmlformats.org/officeDocument/2006/relationships/slide" Target="slide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" Target="slide121.xml"/><Relationship Id="rId3" Type="http://schemas.openxmlformats.org/officeDocument/2006/relationships/slide" Target="slide126.xml"/><Relationship Id="rId7" Type="http://schemas.openxmlformats.org/officeDocument/2006/relationships/image" Target="../media/image64.png"/><Relationship Id="rId12" Type="http://schemas.openxmlformats.org/officeDocument/2006/relationships/slide" Target="slide12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11" Type="http://schemas.openxmlformats.org/officeDocument/2006/relationships/slide" Target="slide124.xml"/><Relationship Id="rId5" Type="http://schemas.openxmlformats.org/officeDocument/2006/relationships/image" Target="../media/image60.png"/><Relationship Id="rId10" Type="http://schemas.openxmlformats.org/officeDocument/2006/relationships/slide" Target="slide123.xml"/><Relationship Id="rId4" Type="http://schemas.openxmlformats.org/officeDocument/2006/relationships/slide" Target="slide119.xml"/><Relationship Id="rId9" Type="http://schemas.openxmlformats.org/officeDocument/2006/relationships/slide" Target="slide12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2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5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0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0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15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142.xml"/><Relationship Id="rId7" Type="http://schemas.openxmlformats.org/officeDocument/2006/relationships/slide" Target="slide12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8.xml"/><Relationship Id="rId5" Type="http://schemas.openxmlformats.org/officeDocument/2006/relationships/slide" Target="slide144.xml"/><Relationship Id="rId10" Type="http://schemas.openxmlformats.org/officeDocument/2006/relationships/slide" Target="slide120.xml"/><Relationship Id="rId4" Type="http://schemas.openxmlformats.org/officeDocument/2006/relationships/slide" Target="slide143.xml"/><Relationship Id="rId9" Type="http://schemas.openxmlformats.org/officeDocument/2006/relationships/slide" Target="slide130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slide" Target="slide128.xml"/><Relationship Id="rId4" Type="http://schemas.openxmlformats.org/officeDocument/2006/relationships/slide" Target="slide1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slide" Target="slide144.xml"/><Relationship Id="rId3" Type="http://schemas.openxmlformats.org/officeDocument/2006/relationships/slide" Target="slide131.xml"/><Relationship Id="rId7" Type="http://schemas.openxmlformats.org/officeDocument/2006/relationships/slide" Target="slide14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42.xml"/><Relationship Id="rId5" Type="http://schemas.openxmlformats.org/officeDocument/2006/relationships/image" Target="../media/image60.png"/><Relationship Id="rId4" Type="http://schemas.openxmlformats.org/officeDocument/2006/relationships/slide" Target="slide12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42.xml"/><Relationship Id="rId7" Type="http://schemas.openxmlformats.org/officeDocument/2006/relationships/slide" Target="slide13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32.xml"/><Relationship Id="rId5" Type="http://schemas.openxmlformats.org/officeDocument/2006/relationships/slide" Target="slide144.xml"/><Relationship Id="rId4" Type="http://schemas.openxmlformats.org/officeDocument/2006/relationships/slide" Target="slide143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slide" Target="slide143.xml"/><Relationship Id="rId3" Type="http://schemas.openxmlformats.org/officeDocument/2006/relationships/slide" Target="slide135.xml"/><Relationship Id="rId7" Type="http://schemas.openxmlformats.org/officeDocument/2006/relationships/slide" Target="slide1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slide" Target="slide134.xml"/><Relationship Id="rId10" Type="http://schemas.openxmlformats.org/officeDocument/2006/relationships/slide" Target="slide133.xml"/><Relationship Id="rId4" Type="http://schemas.openxmlformats.org/officeDocument/2006/relationships/slide" Target="slide131.xml"/><Relationship Id="rId9" Type="http://schemas.openxmlformats.org/officeDocument/2006/relationships/slide" Target="slide14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" Target="slide132.xml"/><Relationship Id="rId1" Type="http://schemas.openxmlformats.org/officeDocument/2006/relationships/slideLayout" Target="../slideLayouts/slideLayout19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slide" Target="slide137.xml"/><Relationship Id="rId3" Type="http://schemas.openxmlformats.org/officeDocument/2006/relationships/slide" Target="slide136.xml"/><Relationship Id="rId7" Type="http://schemas.openxmlformats.org/officeDocument/2006/relationships/image" Target="../media/image64.png"/><Relationship Id="rId12" Type="http://schemas.openxmlformats.org/officeDocument/2006/relationships/slide" Target="slide14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11" Type="http://schemas.openxmlformats.org/officeDocument/2006/relationships/slide" Target="slide143.xml"/><Relationship Id="rId5" Type="http://schemas.openxmlformats.org/officeDocument/2006/relationships/slide" Target="slide134.xml"/><Relationship Id="rId10" Type="http://schemas.openxmlformats.org/officeDocument/2006/relationships/slide" Target="slide142.xml"/><Relationship Id="rId4" Type="http://schemas.openxmlformats.org/officeDocument/2006/relationships/slide" Target="slide132.xml"/><Relationship Id="rId9" Type="http://schemas.openxmlformats.org/officeDocument/2006/relationships/image" Target="../media/image60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slide" Target="slide143.xml"/><Relationship Id="rId3" Type="http://schemas.openxmlformats.org/officeDocument/2006/relationships/slide" Target="slide138.xml"/><Relationship Id="rId7" Type="http://schemas.openxmlformats.org/officeDocument/2006/relationships/slide" Target="slide1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slide" Target="slide137.xml"/><Relationship Id="rId4" Type="http://schemas.openxmlformats.org/officeDocument/2006/relationships/slide" Target="slide135.xml"/><Relationship Id="rId9" Type="http://schemas.openxmlformats.org/officeDocument/2006/relationships/slide" Target="slide14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19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" Target="slide139.xml"/><Relationship Id="rId7" Type="http://schemas.openxmlformats.org/officeDocument/2006/relationships/image" Target="../media/image66.png"/><Relationship Id="rId12" Type="http://schemas.openxmlformats.org/officeDocument/2006/relationships/slide" Target="slide14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png"/><Relationship Id="rId11" Type="http://schemas.openxmlformats.org/officeDocument/2006/relationships/slide" Target="slide143.xml"/><Relationship Id="rId5" Type="http://schemas.openxmlformats.org/officeDocument/2006/relationships/image" Target="../media/image60.png"/><Relationship Id="rId10" Type="http://schemas.openxmlformats.org/officeDocument/2006/relationships/slide" Target="slide142.xml"/><Relationship Id="rId4" Type="http://schemas.openxmlformats.org/officeDocument/2006/relationships/slide" Target="slide136.xml"/><Relationship Id="rId9" Type="http://schemas.openxmlformats.org/officeDocument/2006/relationships/image" Target="../media/image64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slide" Target="slide142.xml"/><Relationship Id="rId3" Type="http://schemas.openxmlformats.org/officeDocument/2006/relationships/slide" Target="slide140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slide" Target="slide144.xml"/><Relationship Id="rId4" Type="http://schemas.openxmlformats.org/officeDocument/2006/relationships/slide" Target="slide138.xml"/><Relationship Id="rId9" Type="http://schemas.openxmlformats.org/officeDocument/2006/relationships/slide" Target="slide1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slide" Target="slide144.xml"/><Relationship Id="rId3" Type="http://schemas.openxmlformats.org/officeDocument/2006/relationships/slide" Target="slide141.xml"/><Relationship Id="rId7" Type="http://schemas.openxmlformats.org/officeDocument/2006/relationships/slide" Target="slide14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42.xml"/><Relationship Id="rId5" Type="http://schemas.openxmlformats.org/officeDocument/2006/relationships/image" Target="../media/image60.png"/><Relationship Id="rId4" Type="http://schemas.openxmlformats.org/officeDocument/2006/relationships/slide" Target="slide13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43.xml"/><Relationship Id="rId5" Type="http://schemas.openxmlformats.org/officeDocument/2006/relationships/slide" Target="slide142.xml"/><Relationship Id="rId4" Type="http://schemas.openxmlformats.org/officeDocument/2006/relationships/slide" Target="slide14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2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2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44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slide" Target="slide141.xml"/><Relationship Id="rId3" Type="http://schemas.openxmlformats.org/officeDocument/2006/relationships/slide" Target="slide146.xml"/><Relationship Id="rId7" Type="http://schemas.openxmlformats.org/officeDocument/2006/relationships/slide" Target="slide15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49.xml"/><Relationship Id="rId5" Type="http://schemas.openxmlformats.org/officeDocument/2006/relationships/slide" Target="slide148.xml"/><Relationship Id="rId4" Type="http://schemas.openxmlformats.org/officeDocument/2006/relationships/slide" Target="slide14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5.xml"/><Relationship Id="rId1" Type="http://schemas.openxmlformats.org/officeDocument/2006/relationships/slideLayout" Target="../slideLayouts/slideLayout1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5.xml"/><Relationship Id="rId1" Type="http://schemas.openxmlformats.org/officeDocument/2006/relationships/slideLayout" Target="../slideLayouts/slideLayout1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145.xml"/><Relationship Id="rId4" Type="http://schemas.openxmlformats.org/officeDocument/2006/relationships/slide" Target="slide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6.png"/><Relationship Id="rId3" Type="http://schemas.openxmlformats.org/officeDocument/2006/relationships/slide" Target="slide145.xml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55.xml"/><Relationship Id="rId11" Type="http://schemas.openxmlformats.org/officeDocument/2006/relationships/slide" Target="slide151.xml"/><Relationship Id="rId5" Type="http://schemas.openxmlformats.org/officeDocument/2006/relationships/slide" Target="slide154.xml"/><Relationship Id="rId10" Type="http://schemas.openxmlformats.org/officeDocument/2006/relationships/image" Target="../media/image60.png"/><Relationship Id="rId4" Type="http://schemas.openxmlformats.org/officeDocument/2006/relationships/slide" Target="slide153.xml"/><Relationship Id="rId9" Type="http://schemas.openxmlformats.org/officeDocument/2006/relationships/slide" Target="slide15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0.xml"/><Relationship Id="rId1" Type="http://schemas.openxmlformats.org/officeDocument/2006/relationships/slideLayout" Target="../slideLayouts/slideLayout1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slide" Target="slide163.xml"/><Relationship Id="rId3" Type="http://schemas.openxmlformats.org/officeDocument/2006/relationships/slide" Target="slide155.xml"/><Relationship Id="rId7" Type="http://schemas.openxmlformats.org/officeDocument/2006/relationships/slide" Target="slide16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9.xml"/><Relationship Id="rId5" Type="http://schemas.openxmlformats.org/officeDocument/2006/relationships/slide" Target="slide157.xml"/><Relationship Id="rId10" Type="http://schemas.openxmlformats.org/officeDocument/2006/relationships/slide" Target="slide150.xml"/><Relationship Id="rId4" Type="http://schemas.openxmlformats.org/officeDocument/2006/relationships/slide" Target="slide156.xml"/><Relationship Id="rId9" Type="http://schemas.openxmlformats.org/officeDocument/2006/relationships/slide" Target="slide164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slide" Target="slide163.xml"/><Relationship Id="rId3" Type="http://schemas.openxmlformats.org/officeDocument/2006/relationships/slide" Target="slide155.xml"/><Relationship Id="rId7" Type="http://schemas.openxmlformats.org/officeDocument/2006/relationships/slide" Target="slide16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9.xml"/><Relationship Id="rId5" Type="http://schemas.openxmlformats.org/officeDocument/2006/relationships/slide" Target="slide157.xml"/><Relationship Id="rId10" Type="http://schemas.openxmlformats.org/officeDocument/2006/relationships/slide" Target="slide150.xml"/><Relationship Id="rId4" Type="http://schemas.openxmlformats.org/officeDocument/2006/relationships/slide" Target="slide156.xml"/><Relationship Id="rId9" Type="http://schemas.openxmlformats.org/officeDocument/2006/relationships/slide" Target="slide164.xml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slide" Target="slide161.xml"/><Relationship Id="rId3" Type="http://schemas.openxmlformats.org/officeDocument/2006/relationships/slide" Target="slide158.xml"/><Relationship Id="rId7" Type="http://schemas.openxmlformats.org/officeDocument/2006/relationships/slide" Target="slide15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7.xml"/><Relationship Id="rId5" Type="http://schemas.openxmlformats.org/officeDocument/2006/relationships/slide" Target="slide156.xml"/><Relationship Id="rId10" Type="http://schemas.openxmlformats.org/officeDocument/2006/relationships/slide" Target="slide164.xml"/><Relationship Id="rId4" Type="http://schemas.openxmlformats.org/officeDocument/2006/relationships/slide" Target="slide155.xml"/><Relationship Id="rId9" Type="http://schemas.openxmlformats.org/officeDocument/2006/relationships/slide" Target="slide163.xml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slide" Target="slide163.xml"/><Relationship Id="rId3" Type="http://schemas.openxmlformats.org/officeDocument/2006/relationships/slide" Target="slide157.xml"/><Relationship Id="rId7" Type="http://schemas.openxmlformats.org/officeDocument/2006/relationships/slide" Target="slide16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9.xml"/><Relationship Id="rId5" Type="http://schemas.openxmlformats.org/officeDocument/2006/relationships/slide" Target="slide156.xml"/><Relationship Id="rId10" Type="http://schemas.openxmlformats.org/officeDocument/2006/relationships/slide" Target="slide150.xml"/><Relationship Id="rId4" Type="http://schemas.openxmlformats.org/officeDocument/2006/relationships/slide" Target="slide155.xml"/><Relationship Id="rId9" Type="http://schemas.openxmlformats.org/officeDocument/2006/relationships/slide" Target="slide164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slide" Target="slide161.xml"/><Relationship Id="rId3" Type="http://schemas.openxmlformats.org/officeDocument/2006/relationships/slide" Target="slide160.xml"/><Relationship Id="rId7" Type="http://schemas.openxmlformats.org/officeDocument/2006/relationships/slide" Target="slide15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7.xml"/><Relationship Id="rId5" Type="http://schemas.openxmlformats.org/officeDocument/2006/relationships/slide" Target="slide156.xml"/><Relationship Id="rId10" Type="http://schemas.openxmlformats.org/officeDocument/2006/relationships/slide" Target="slide164.xml"/><Relationship Id="rId4" Type="http://schemas.openxmlformats.org/officeDocument/2006/relationships/slide" Target="slide155.xml"/><Relationship Id="rId9" Type="http://schemas.openxmlformats.org/officeDocument/2006/relationships/slide" Target="slide1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slide" Target="slide163.xml"/><Relationship Id="rId3" Type="http://schemas.openxmlformats.org/officeDocument/2006/relationships/slide" Target="slide159.xml"/><Relationship Id="rId7" Type="http://schemas.openxmlformats.org/officeDocument/2006/relationships/slide" Target="slide16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7.xml"/><Relationship Id="rId5" Type="http://schemas.openxmlformats.org/officeDocument/2006/relationships/slide" Target="slide156.xml"/><Relationship Id="rId10" Type="http://schemas.openxmlformats.org/officeDocument/2006/relationships/slide" Target="slide150.xml"/><Relationship Id="rId4" Type="http://schemas.openxmlformats.org/officeDocument/2006/relationships/slide" Target="slide155.xml"/><Relationship Id="rId9" Type="http://schemas.openxmlformats.org/officeDocument/2006/relationships/slide" Target="slide164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slide" Target="slide161.xml"/><Relationship Id="rId3" Type="http://schemas.openxmlformats.org/officeDocument/2006/relationships/slide" Target="slide162.xml"/><Relationship Id="rId7" Type="http://schemas.openxmlformats.org/officeDocument/2006/relationships/slide" Target="slide15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7.xml"/><Relationship Id="rId5" Type="http://schemas.openxmlformats.org/officeDocument/2006/relationships/slide" Target="slide156.xml"/><Relationship Id="rId10" Type="http://schemas.openxmlformats.org/officeDocument/2006/relationships/slide" Target="slide164.xml"/><Relationship Id="rId4" Type="http://schemas.openxmlformats.org/officeDocument/2006/relationships/slide" Target="slide155.xml"/><Relationship Id="rId9" Type="http://schemas.openxmlformats.org/officeDocument/2006/relationships/slide" Target="slide163.xm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slide" Target="slide163.xml"/><Relationship Id="rId3" Type="http://schemas.openxmlformats.org/officeDocument/2006/relationships/slide" Target="slide161.xml"/><Relationship Id="rId7" Type="http://schemas.openxmlformats.org/officeDocument/2006/relationships/slide" Target="slide15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7.xml"/><Relationship Id="rId5" Type="http://schemas.openxmlformats.org/officeDocument/2006/relationships/slide" Target="slide156.xml"/><Relationship Id="rId10" Type="http://schemas.openxmlformats.org/officeDocument/2006/relationships/slide" Target="slide150.xml"/><Relationship Id="rId4" Type="http://schemas.openxmlformats.org/officeDocument/2006/relationships/slide" Target="slide155.xml"/><Relationship Id="rId9" Type="http://schemas.openxmlformats.org/officeDocument/2006/relationships/slide" Target="slide164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slide" Target="slide161.xml"/><Relationship Id="rId3" Type="http://schemas.openxmlformats.org/officeDocument/2006/relationships/slide" Target="slide2.xml"/><Relationship Id="rId7" Type="http://schemas.openxmlformats.org/officeDocument/2006/relationships/slide" Target="slide15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157.xml"/><Relationship Id="rId11" Type="http://schemas.openxmlformats.org/officeDocument/2006/relationships/slide" Target="slide150.xml"/><Relationship Id="rId5" Type="http://schemas.openxmlformats.org/officeDocument/2006/relationships/slide" Target="slide156.xml"/><Relationship Id="rId10" Type="http://schemas.openxmlformats.org/officeDocument/2006/relationships/slide" Target="slide164.xml"/><Relationship Id="rId4" Type="http://schemas.openxmlformats.org/officeDocument/2006/relationships/slide" Target="slide155.xml"/><Relationship Id="rId9" Type="http://schemas.openxmlformats.org/officeDocument/2006/relationships/slide" Target="slide163.xm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slide" Target="slide159.xml"/><Relationship Id="rId3" Type="http://schemas.openxmlformats.org/officeDocument/2006/relationships/slide" Target="slide2.xml"/><Relationship Id="rId7" Type="http://schemas.openxmlformats.org/officeDocument/2006/relationships/slide" Target="slide15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6.xml"/><Relationship Id="rId11" Type="http://schemas.openxmlformats.org/officeDocument/2006/relationships/slide" Target="slide164.xml"/><Relationship Id="rId5" Type="http://schemas.openxmlformats.org/officeDocument/2006/relationships/slide" Target="slide155.xml"/><Relationship Id="rId10" Type="http://schemas.openxmlformats.org/officeDocument/2006/relationships/slide" Target="slide163.xml"/><Relationship Id="rId4" Type="http://schemas.openxmlformats.org/officeDocument/2006/relationships/slide" Target="slide165.xml"/><Relationship Id="rId9" Type="http://schemas.openxmlformats.org/officeDocument/2006/relationships/slide" Target="slide161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slide" Target="slide159.xml"/><Relationship Id="rId3" Type="http://schemas.openxmlformats.org/officeDocument/2006/relationships/slide" Target="slide2.xml"/><Relationship Id="rId7" Type="http://schemas.openxmlformats.org/officeDocument/2006/relationships/slide" Target="slide15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6.xml"/><Relationship Id="rId11" Type="http://schemas.openxmlformats.org/officeDocument/2006/relationships/slide" Target="slide150.xml"/><Relationship Id="rId5" Type="http://schemas.openxmlformats.org/officeDocument/2006/relationships/slide" Target="slide155.xml"/><Relationship Id="rId10" Type="http://schemas.openxmlformats.org/officeDocument/2006/relationships/slide" Target="slide163.xml"/><Relationship Id="rId4" Type="http://schemas.openxmlformats.org/officeDocument/2006/relationships/slide" Target="slide164.xml"/><Relationship Id="rId9" Type="http://schemas.openxmlformats.org/officeDocument/2006/relationships/slide" Target="slide16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9.xml"/><Relationship Id="rId2" Type="http://schemas.openxmlformats.org/officeDocument/2006/relationships/slide" Target="slide16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7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6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172.xml"/><Relationship Id="rId5" Type="http://schemas.openxmlformats.org/officeDocument/2006/relationships/slide" Target="slide169.xml"/><Relationship Id="rId4" Type="http://schemas.openxmlformats.org/officeDocument/2006/relationships/slide" Target="slide16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172.xml"/><Relationship Id="rId5" Type="http://schemas.openxmlformats.org/officeDocument/2006/relationships/slide" Target="slide169.xml"/><Relationship Id="rId4" Type="http://schemas.openxmlformats.org/officeDocument/2006/relationships/slide" Target="slide16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72.xml"/><Relationship Id="rId5" Type="http://schemas.openxmlformats.org/officeDocument/2006/relationships/slide" Target="slide169.xml"/><Relationship Id="rId4" Type="http://schemas.openxmlformats.org/officeDocument/2006/relationships/slide" Target="slide1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7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67.xml"/><Relationship Id="rId5" Type="http://schemas.openxmlformats.org/officeDocument/2006/relationships/slide" Target="slide169.xml"/><Relationship Id="rId4" Type="http://schemas.openxmlformats.org/officeDocument/2006/relationships/slide" Target="slide17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72.xml"/><Relationship Id="rId5" Type="http://schemas.openxmlformats.org/officeDocument/2006/relationships/slide" Target="slide169.xml"/><Relationship Id="rId4" Type="http://schemas.openxmlformats.org/officeDocument/2006/relationships/slide" Target="slide16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17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72.xml"/><Relationship Id="rId5" Type="http://schemas.openxmlformats.org/officeDocument/2006/relationships/slide" Target="slide169.xml"/><Relationship Id="rId4" Type="http://schemas.openxmlformats.org/officeDocument/2006/relationships/slide" Target="slide16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6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167.xml"/><Relationship Id="rId5" Type="http://schemas.openxmlformats.org/officeDocument/2006/relationships/slide" Target="slide172.xml"/><Relationship Id="rId4" Type="http://schemas.openxmlformats.org/officeDocument/2006/relationships/slide" Target="slide174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slide" Target="slide175.xml"/><Relationship Id="rId3" Type="http://schemas.openxmlformats.org/officeDocument/2006/relationships/slide" Target="slide168.xml"/><Relationship Id="rId7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72.xml"/><Relationship Id="rId5" Type="http://schemas.openxmlformats.org/officeDocument/2006/relationships/slide" Target="slide169.xml"/><Relationship Id="rId4" Type="http://schemas.openxmlformats.org/officeDocument/2006/relationships/slide" Target="slide167.xml"/><Relationship Id="rId9" Type="http://schemas.openxmlformats.org/officeDocument/2006/relationships/slide" Target="slide173.xml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slide" Target="slide176.xml"/><Relationship Id="rId3" Type="http://schemas.openxmlformats.org/officeDocument/2006/relationships/slide" Target="slide168.xml"/><Relationship Id="rId7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72.xml"/><Relationship Id="rId5" Type="http://schemas.openxmlformats.org/officeDocument/2006/relationships/slide" Target="slide169.xml"/><Relationship Id="rId4" Type="http://schemas.openxmlformats.org/officeDocument/2006/relationships/slide" Target="slide167.xml"/><Relationship Id="rId9" Type="http://schemas.openxmlformats.org/officeDocument/2006/relationships/slide" Target="slide174.xml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slide" Target="slide175.xml"/><Relationship Id="rId3" Type="http://schemas.openxmlformats.org/officeDocument/2006/relationships/slide" Target="slide167.xml"/><Relationship Id="rId7" Type="http://schemas.openxmlformats.org/officeDocument/2006/relationships/slide" Target="slide17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slide" Target="slide172.xml"/><Relationship Id="rId4" Type="http://schemas.openxmlformats.org/officeDocument/2006/relationships/slide" Target="slide169.x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slide" Target="slide178.xml"/><Relationship Id="rId3" Type="http://schemas.openxmlformats.org/officeDocument/2006/relationships/slide" Target="slide168.xml"/><Relationship Id="rId7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72.xml"/><Relationship Id="rId5" Type="http://schemas.openxmlformats.org/officeDocument/2006/relationships/slide" Target="slide169.xml"/><Relationship Id="rId4" Type="http://schemas.openxmlformats.org/officeDocument/2006/relationships/slide" Target="slide167.xml"/><Relationship Id="rId9" Type="http://schemas.openxmlformats.org/officeDocument/2006/relationships/slide" Target="slide176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7" Type="http://schemas.openxmlformats.org/officeDocument/2006/relationships/slide" Target="slide17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slide" Target="slide172.xml"/><Relationship Id="rId4" Type="http://schemas.openxmlformats.org/officeDocument/2006/relationships/slide" Target="slide169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" Target="slide18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0.xml"/><Relationship Id="rId2" Type="http://schemas.openxmlformats.org/officeDocument/2006/relationships/slide" Target="slide18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9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81.xml"/><Relationship Id="rId2" Type="http://schemas.openxmlformats.org/officeDocument/2006/relationships/slide" Target="slide18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png"/></Relationships>
</file>

<file path=ppt/slides/_rels/slide18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" Target="slide182.xml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hyperlink" Target="https://ltn.tw/6GR1Rvu" TargetMode="External"/><Relationship Id="rId9" Type="http://schemas.openxmlformats.org/officeDocument/2006/relationships/hyperlink" Target="https://www.youtube.com/watch?v=ITxWUu6UcW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34.xml"/><Relationship Id="rId4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6.xml"/><Relationship Id="rId7" Type="http://schemas.openxmlformats.org/officeDocument/2006/relationships/slide" Target="slide2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slide" Target="slide2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2.xml"/><Relationship Id="rId5" Type="http://schemas.openxmlformats.org/officeDocument/2006/relationships/slide" Target="slide34.xml"/><Relationship Id="rId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slide" Target="slide39.xml"/><Relationship Id="rId7" Type="http://schemas.openxmlformats.org/officeDocument/2006/relationships/slide" Target="slide58.xml"/><Relationship Id="rId2" Type="http://schemas.openxmlformats.org/officeDocument/2006/relationships/slide" Target="slide10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8.xml"/><Relationship Id="rId5" Type="http://schemas.openxmlformats.org/officeDocument/2006/relationships/slide" Target="slide54.xml"/><Relationship Id="rId4" Type="http://schemas.openxmlformats.org/officeDocument/2006/relationships/slide" Target="slide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7" Type="http://schemas.openxmlformats.org/officeDocument/2006/relationships/slide" Target="slide150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5.xml"/><Relationship Id="rId5" Type="http://schemas.openxmlformats.org/officeDocument/2006/relationships/slide" Target="slide141.xml"/><Relationship Id="rId4" Type="http://schemas.openxmlformats.org/officeDocument/2006/relationships/slide" Target="slide1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7.xml"/><Relationship Id="rId7" Type="http://schemas.openxmlformats.org/officeDocument/2006/relationships/image" Target="../media/image60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41.xml"/><Relationship Id="rId5" Type="http://schemas.openxmlformats.org/officeDocument/2006/relationships/slide" Target="slide42.xml"/><Relationship Id="rId4" Type="http://schemas.openxmlformats.org/officeDocument/2006/relationships/slide" Target="slide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image" Target="../media/image62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11" Type="http://schemas.openxmlformats.org/officeDocument/2006/relationships/image" Target="../media/image61.png"/><Relationship Id="rId5" Type="http://schemas.openxmlformats.org/officeDocument/2006/relationships/slide" Target="slide44.xml"/><Relationship Id="rId10" Type="http://schemas.openxmlformats.org/officeDocument/2006/relationships/slide" Target="slide48.xml"/><Relationship Id="rId4" Type="http://schemas.openxmlformats.org/officeDocument/2006/relationships/slide" Target="slide45.xml"/><Relationship Id="rId9" Type="http://schemas.openxmlformats.org/officeDocument/2006/relationships/slide" Target="slide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3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50.xml"/><Relationship Id="rId7" Type="http://schemas.openxmlformats.org/officeDocument/2006/relationships/slide" Target="slide5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1.xml"/><Relationship Id="rId5" Type="http://schemas.openxmlformats.org/officeDocument/2006/relationships/image" Target="../media/image60.png"/><Relationship Id="rId4" Type="http://schemas.openxmlformats.org/officeDocument/2006/relationships/slide" Target="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4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7" Type="http://schemas.openxmlformats.org/officeDocument/2006/relationships/slide" Target="slide5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56.xml"/><Relationship Id="rId5" Type="http://schemas.openxmlformats.org/officeDocument/2006/relationships/image" Target="../media/image60.png"/><Relationship Id="rId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7" Type="http://schemas.openxmlformats.org/officeDocument/2006/relationships/slide" Target="slide59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68.xml"/><Relationship Id="rId5" Type="http://schemas.openxmlformats.org/officeDocument/2006/relationships/slide" Target="slide67.xml"/><Relationship Id="rId4" Type="http://schemas.openxmlformats.org/officeDocument/2006/relationships/slide" Target="slide6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slide" Target="slide59.xml"/><Relationship Id="rId4" Type="http://schemas.openxmlformats.org/officeDocument/2006/relationships/slide" Target="slide5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58.xml"/><Relationship Id="rId7" Type="http://schemas.openxmlformats.org/officeDocument/2006/relationships/slide" Target="slide66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slide" Target="slide6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63.xml"/><Relationship Id="rId7" Type="http://schemas.openxmlformats.org/officeDocument/2006/relationships/slide" Target="slide6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66.xml"/><Relationship Id="rId5" Type="http://schemas.openxmlformats.org/officeDocument/2006/relationships/image" Target="../media/image60.png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65.xml"/><Relationship Id="rId7" Type="http://schemas.openxmlformats.org/officeDocument/2006/relationships/slide" Target="slide6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slide" Target="slide64.xml"/><Relationship Id="rId4" Type="http://schemas.openxmlformats.org/officeDocument/2006/relationships/slide" Target="slide62.xml"/><Relationship Id="rId9" Type="http://schemas.openxmlformats.org/officeDocument/2006/relationships/slide" Target="slide6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74.xml"/><Relationship Id="rId7" Type="http://schemas.openxmlformats.org/officeDocument/2006/relationships/slide" Target="slide6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" Target="slide63.xml"/><Relationship Id="rId9" Type="http://schemas.openxmlformats.org/officeDocument/2006/relationships/slide" Target="slide6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slide" Target="slide5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72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slide" Target="slide5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72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70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slide" Target="slide5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72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7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70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7" Type="http://schemas.openxmlformats.org/officeDocument/2006/relationships/slide" Target="slide5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70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slide" Target="slide78.xml"/><Relationship Id="rId7" Type="http://schemas.openxmlformats.org/officeDocument/2006/relationships/image" Target="../media/image60.png"/><Relationship Id="rId12" Type="http://schemas.openxmlformats.org/officeDocument/2006/relationships/slide" Target="slide10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77.xml"/><Relationship Id="rId11" Type="http://schemas.openxmlformats.org/officeDocument/2006/relationships/slide" Target="slide106.xml"/><Relationship Id="rId5" Type="http://schemas.openxmlformats.org/officeDocument/2006/relationships/slide" Target="slide75.xml"/><Relationship Id="rId10" Type="http://schemas.openxmlformats.org/officeDocument/2006/relationships/slide" Target="slide104.xml"/><Relationship Id="rId4" Type="http://schemas.openxmlformats.org/officeDocument/2006/relationships/slide" Target="slide65.xml"/><Relationship Id="rId9" Type="http://schemas.openxmlformats.org/officeDocument/2006/relationships/slide" Target="slide10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slide" Target="slide80.xml"/><Relationship Id="rId7" Type="http://schemas.openxmlformats.org/officeDocument/2006/relationships/slide" Target="slide10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79.xml"/><Relationship Id="rId5" Type="http://schemas.openxmlformats.org/officeDocument/2006/relationships/image" Target="../media/image60.png"/><Relationship Id="rId10" Type="http://schemas.openxmlformats.org/officeDocument/2006/relationships/slide" Target="slide107.xml"/><Relationship Id="rId4" Type="http://schemas.openxmlformats.org/officeDocument/2006/relationships/slide" Target="slide74.xml"/><Relationship Id="rId9" Type="http://schemas.openxmlformats.org/officeDocument/2006/relationships/slide" Target="slide10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slide" Target="slide9.xml"/><Relationship Id="rId4" Type="http://schemas.openxmlformats.org/officeDocument/2006/relationships/image" Target="../media/image2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slide" Target="slide81.xml"/><Relationship Id="rId7" Type="http://schemas.openxmlformats.org/officeDocument/2006/relationships/slide" Target="slide10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3.xml"/><Relationship Id="rId5" Type="http://schemas.openxmlformats.org/officeDocument/2006/relationships/image" Target="../media/image60.png"/><Relationship Id="rId4" Type="http://schemas.openxmlformats.org/officeDocument/2006/relationships/slide" Target="slide78.xml"/><Relationship Id="rId9" Type="http://schemas.openxmlformats.org/officeDocument/2006/relationships/slide" Target="slide107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82.xml"/><Relationship Id="rId7" Type="http://schemas.openxmlformats.org/officeDocument/2006/relationships/slide" Target="slide10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3.xml"/><Relationship Id="rId4" Type="http://schemas.openxmlformats.org/officeDocument/2006/relationships/slide" Target="slide80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83.xml"/><Relationship Id="rId7" Type="http://schemas.openxmlformats.org/officeDocument/2006/relationships/slide" Target="slide10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3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slide" Target="slide85.xml"/><Relationship Id="rId7" Type="http://schemas.openxmlformats.org/officeDocument/2006/relationships/slide" Target="slide10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84.xml"/><Relationship Id="rId5" Type="http://schemas.openxmlformats.org/officeDocument/2006/relationships/image" Target="../media/image60.png"/><Relationship Id="rId10" Type="http://schemas.openxmlformats.org/officeDocument/2006/relationships/slide" Target="slide107.xml"/><Relationship Id="rId4" Type="http://schemas.openxmlformats.org/officeDocument/2006/relationships/slide" Target="slide82.xml"/><Relationship Id="rId9" Type="http://schemas.openxmlformats.org/officeDocument/2006/relationships/slide" Target="slide10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slide" Target="slide87.xml"/><Relationship Id="rId7" Type="http://schemas.openxmlformats.org/officeDocument/2006/relationships/slide" Target="slide10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3.xml"/><Relationship Id="rId5" Type="http://schemas.openxmlformats.org/officeDocument/2006/relationships/image" Target="../media/image60.png"/><Relationship Id="rId10" Type="http://schemas.openxmlformats.org/officeDocument/2006/relationships/slide" Target="slide86.xml"/><Relationship Id="rId4" Type="http://schemas.openxmlformats.org/officeDocument/2006/relationships/slide" Target="slide83.xml"/><Relationship Id="rId9" Type="http://schemas.openxmlformats.org/officeDocument/2006/relationships/slide" Target="slide10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88.xml"/><Relationship Id="rId7" Type="http://schemas.openxmlformats.org/officeDocument/2006/relationships/slide" Target="slide10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3.xml"/><Relationship Id="rId4" Type="http://schemas.openxmlformats.org/officeDocument/2006/relationships/slide" Target="slide85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slide" Target="slide92.xml"/><Relationship Id="rId7" Type="http://schemas.openxmlformats.org/officeDocument/2006/relationships/slide" Target="slide10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91.xml"/><Relationship Id="rId11" Type="http://schemas.openxmlformats.org/officeDocument/2006/relationships/slide" Target="slide89.xml"/><Relationship Id="rId5" Type="http://schemas.openxmlformats.org/officeDocument/2006/relationships/image" Target="../media/image60.png"/><Relationship Id="rId10" Type="http://schemas.openxmlformats.org/officeDocument/2006/relationships/slide" Target="slide107.xml"/><Relationship Id="rId4" Type="http://schemas.openxmlformats.org/officeDocument/2006/relationships/slide" Target="slide87.xml"/><Relationship Id="rId9" Type="http://schemas.openxmlformats.org/officeDocument/2006/relationships/slide" Target="slide10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8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slide" Target="slide97.xml"/><Relationship Id="rId7" Type="http://schemas.openxmlformats.org/officeDocument/2006/relationships/slide" Target="slide10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93.xml"/><Relationship Id="rId5" Type="http://schemas.openxmlformats.org/officeDocument/2006/relationships/image" Target="../media/image60.png"/><Relationship Id="rId10" Type="http://schemas.openxmlformats.org/officeDocument/2006/relationships/slide" Target="slide107.xml"/><Relationship Id="rId4" Type="http://schemas.openxmlformats.org/officeDocument/2006/relationships/slide" Target="slide88.xml"/><Relationship Id="rId9" Type="http://schemas.openxmlformats.org/officeDocument/2006/relationships/slide" Target="slide10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9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9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slide" Target="slide95.xml"/><Relationship Id="rId4" Type="http://schemas.openxmlformats.org/officeDocument/2006/relationships/slide" Target="slide9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7" Type="http://schemas.openxmlformats.org/officeDocument/2006/relationships/slide" Target="slide107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6.xml"/><Relationship Id="rId5" Type="http://schemas.openxmlformats.org/officeDocument/2006/relationships/slide" Target="slide104.xml"/><Relationship Id="rId4" Type="http://schemas.openxmlformats.org/officeDocument/2006/relationships/slide" Target="slide103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slide" Target="slide99.xml"/><Relationship Id="rId7" Type="http://schemas.openxmlformats.org/officeDocument/2006/relationships/slide" Target="slide10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3.xml"/><Relationship Id="rId5" Type="http://schemas.openxmlformats.org/officeDocument/2006/relationships/image" Target="../media/image60.png"/><Relationship Id="rId4" Type="http://schemas.openxmlformats.org/officeDocument/2006/relationships/slide" Target="slide97.xml"/><Relationship Id="rId9" Type="http://schemas.openxmlformats.org/officeDocument/2006/relationships/slide" Target="slide10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slide" Target="slide107.xml"/><Relationship Id="rId3" Type="http://schemas.openxmlformats.org/officeDocument/2006/relationships/slide" Target="slide102.xml"/><Relationship Id="rId7" Type="http://schemas.openxmlformats.org/officeDocument/2006/relationships/image" Target="../media/image64.png"/><Relationship Id="rId12" Type="http://schemas.openxmlformats.org/officeDocument/2006/relationships/slide" Target="slide10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11" Type="http://schemas.openxmlformats.org/officeDocument/2006/relationships/slide" Target="slide104.xml"/><Relationship Id="rId5" Type="http://schemas.openxmlformats.org/officeDocument/2006/relationships/slide" Target="slide100.xml"/><Relationship Id="rId10" Type="http://schemas.openxmlformats.org/officeDocument/2006/relationships/slide" Target="slide103.xml"/><Relationship Id="rId4" Type="http://schemas.openxmlformats.org/officeDocument/2006/relationships/slide" Target="slide98.xml"/><Relationship Id="rId9" Type="http://schemas.openxmlformats.org/officeDocument/2006/relationships/slide" Target="slide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561E5C0-F416-4C81-8CFA-4D42D7089CCB}"/>
              </a:ext>
            </a:extLst>
          </p:cNvPr>
          <p:cNvSpPr/>
          <p:nvPr/>
        </p:nvSpPr>
        <p:spPr>
          <a:xfrm>
            <a:off x="351699" y="1124369"/>
            <a:ext cx="7105015" cy="19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作者生活時代：</a:t>
            </a:r>
            <a:r>
              <a:rPr lang="zh-TW" altLang="en-US" sz="3000" b="1" dirty="0">
                <a:solidFill>
                  <a:srgbClr val="631F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社會動亂的晚唐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1436688" algn="l"/>
              </a:tabLst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狀況：藩鎮跋扈專權，人民生活艱苦，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國家陷入動盪。</a:t>
            </a:r>
          </a:p>
        </p:txBody>
      </p:sp>
      <p:sp>
        <p:nvSpPr>
          <p:cNvPr id="51" name="矩形: 圓角 50">
            <a:hlinkClick r:id="rId4" action="ppaction://hlinksldjump"/>
            <a:extLst>
              <a:ext uri="{FF2B5EF4-FFF2-40B4-BE49-F238E27FC236}">
                <a16:creationId xmlns:a16="http://schemas.microsoft.com/office/drawing/2014/main" id="{8033D46C-0458-4828-8042-089DB0BB663C}"/>
              </a:ext>
            </a:extLst>
          </p:cNvPr>
          <p:cNvSpPr/>
          <p:nvPr/>
        </p:nvSpPr>
        <p:spPr>
          <a:xfrm>
            <a:off x="3331029" y="1176027"/>
            <a:ext cx="2846614" cy="553959"/>
          </a:xfrm>
          <a:prstGeom prst="roundRect">
            <a:avLst>
              <a:gd name="adj" fmla="val 13523"/>
            </a:avLst>
          </a:prstGeom>
          <a:solidFill>
            <a:schemeClr val="accent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hlinkClick r:id="rId4" action="ppaction://hlinksldjump"/>
            <a:extLst>
              <a:ext uri="{FF2B5EF4-FFF2-40B4-BE49-F238E27FC236}">
                <a16:creationId xmlns:a16="http://schemas.microsoft.com/office/drawing/2014/main" id="{661D9545-8950-4F4E-BBF7-27E005ADD583}"/>
              </a:ext>
            </a:extLst>
          </p:cNvPr>
          <p:cNvSpPr txBox="1"/>
          <p:nvPr/>
        </p:nvSpPr>
        <p:spPr>
          <a:xfrm>
            <a:off x="6050925" y="1031705"/>
            <a:ext cx="253435" cy="253435"/>
          </a:xfrm>
          <a:prstGeom prst="roundRect">
            <a:avLst/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7726DC89-AFB3-4396-B9A1-6E0DA452D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571" y="2531382"/>
            <a:ext cx="2756707" cy="2253608"/>
          </a:xfrm>
          <a:prstGeom prst="rect">
            <a:avLst/>
          </a:prstGeom>
        </p:spPr>
      </p:pic>
      <p:pic>
        <p:nvPicPr>
          <p:cNvPr id="9" name="圖片 8" descr="一張含有 武器, 指節銅環 的圖片&#10;&#10;自動產生的描述">
            <a:extLst>
              <a:ext uri="{FF2B5EF4-FFF2-40B4-BE49-F238E27FC236}">
                <a16:creationId xmlns:a16="http://schemas.microsoft.com/office/drawing/2014/main" id="{7D423669-FA2F-4E14-A24B-2B2353A783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213" y="3917496"/>
            <a:ext cx="2283422" cy="964746"/>
          </a:xfrm>
          <a:prstGeom prst="rect">
            <a:avLst/>
          </a:prstGeom>
          <a:effectLst>
            <a:glow rad="50800">
              <a:srgbClr val="D98E65"/>
            </a:glow>
          </a:effectLst>
        </p:spPr>
      </p:pic>
    </p:spTree>
    <p:extLst>
      <p:ext uri="{BB962C8B-B14F-4D97-AF65-F5344CB8AC3E}">
        <p14:creationId xmlns:p14="http://schemas.microsoft.com/office/powerpoint/2010/main" val="2908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字辨：訖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95718"/>
              </p:ext>
            </p:extLst>
          </p:nvPr>
        </p:nvGraphicFramePr>
        <p:xfrm>
          <a:off x="472640" y="916165"/>
          <a:ext cx="8280000" cy="287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36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473450">
                  <a:extLst>
                    <a:ext uri="{9D8B030D-6E8A-4147-A177-3AD203B41FA5}">
                      <a16:colId xmlns:a16="http://schemas.microsoft.com/office/drawing/2014/main" val="280491118"/>
                    </a:ext>
                  </a:extLst>
                </a:gridCol>
                <a:gridCol w="400919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9830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完畢、終了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言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，乘驢而去。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59830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至、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到。通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「迄」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49113"/>
                  </a:ext>
                </a:extLst>
              </a:tr>
              <a:tr h="59830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至、到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59830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始終、一直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無音訊。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60078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70A7A14-2BF2-45E1-92D8-C053C0536409}"/>
              </a:ext>
            </a:extLst>
          </p:cNvPr>
          <p:cNvSpPr txBox="1"/>
          <p:nvPr/>
        </p:nvSpPr>
        <p:spPr>
          <a:xfrm>
            <a:off x="297518" y="162891"/>
            <a:ext cx="689703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乘驢而去，其行若飛，回顧已遠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AFA875B-7C48-41DF-B5DC-02465B64083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F63DA3-9402-43AC-A54D-DC2D64B43009}"/>
              </a:ext>
            </a:extLst>
          </p:cNvPr>
          <p:cNvSpPr/>
          <p:nvPr/>
        </p:nvSpPr>
        <p:spPr>
          <a:xfrm>
            <a:off x="518400" y="1647894"/>
            <a:ext cx="8408853" cy="2219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(D)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大行不「顧」細謹，大禮不辭小讓／乘驢而去，其行若飛，回「顧」已遠→關注／回頭看。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BC0E9D-FF01-4C18-A156-054AD7AE330F}"/>
              </a:ext>
            </a:extLst>
          </p:cNvPr>
          <p:cNvSpPr/>
          <p:nvPr/>
        </p:nvSpPr>
        <p:spPr>
          <a:xfrm>
            <a:off x="518400" y="875859"/>
            <a:ext cx="1320613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105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9927E8-B8D3-4AB1-8167-B3A16123740C}"/>
              </a:ext>
            </a:extLst>
          </p:cNvPr>
          <p:cNvSpPr txBox="1"/>
          <p:nvPr/>
        </p:nvSpPr>
        <p:spPr>
          <a:xfrm>
            <a:off x="8015294" y="115612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9105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靖與張氏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驚懼，久之，曰：「烈士不欺人，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無畏。」促鞭而行。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7F156D2-A09C-4624-8644-38EA89A4C6F2}"/>
              </a:ext>
            </a:extLst>
          </p:cNvPr>
          <p:cNvSpPr/>
          <p:nvPr/>
        </p:nvSpPr>
        <p:spPr>
          <a:xfrm>
            <a:off x="2081442" y="1206447"/>
            <a:ext cx="40531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ABA81A3-7E4D-42FE-8B41-5F18F8B0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442" y="1633037"/>
            <a:ext cx="40531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338A9DD-561A-41A9-B40D-45956FFB89DD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91C75E5-F6D8-433B-BF0A-0C2FD76266D3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E110C66-DDD2-4FD1-8E4C-EB35CF3DF5F6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DA98127-7A9A-482C-87D2-A8844BD5414D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7831940-3638-4231-BC9F-36BE0AB7C0DF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7F156D2-A09C-4624-8644-38EA89A4C6F2}"/>
              </a:ext>
            </a:extLst>
          </p:cNvPr>
          <p:cNvSpPr/>
          <p:nvPr/>
        </p:nvSpPr>
        <p:spPr>
          <a:xfrm>
            <a:off x="460460" y="2442920"/>
            <a:ext cx="40531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ABA81A3-7E4D-42FE-8B41-5F18F8B0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61" y="2869510"/>
            <a:ext cx="81415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本來</a:t>
            </a:r>
          </a:p>
        </p:txBody>
      </p:sp>
    </p:spTree>
    <p:extLst>
      <p:ext uri="{BB962C8B-B14F-4D97-AF65-F5344CB8AC3E}">
        <p14:creationId xmlns:p14="http://schemas.microsoft.com/office/powerpoint/2010/main" val="488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5" grpId="0" animBg="1"/>
      <p:bldP spid="15" grpId="1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敘李靖夫婦與虬髯客相遇而結識之經過，並相約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拜見李世民。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9639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248161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本段寫三俠結交，乃全文最精彩之處，充滿戲劇張力。虬髯客闖入</a:t>
            </a:r>
            <a:r>
              <a:rPr lang="zh-TW" altLang="en-US" sz="2800" b="0" dirty="0" smtClean="0"/>
              <a:t>旅舍，</a:t>
            </a:r>
            <a:r>
              <a:rPr lang="zh-TW" altLang="en-US" sz="2800" b="0" dirty="0"/>
              <a:t>取枕攲臥，看紅拂梳頭，此舉突出隨心所欲、豪邁不羈的性格。李靖盛怒之下猶鎮定刷馬，顯示謹慎多慮的個性。而紅拂迅即掌握全場，以溫雅行禮與兄妹</a:t>
            </a:r>
            <a:r>
              <a:rPr lang="zh-TW" altLang="en-US" sz="2800" b="0" dirty="0" smtClean="0"/>
              <a:t>情分成功</a:t>
            </a:r>
            <a:r>
              <a:rPr lang="zh-TW" altLang="en-US" sz="2800" b="0" dirty="0"/>
              <a:t>化解危機，更襯出她的果敢機智。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4581891-0C68-4C80-B717-C8694171E3BF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extLst>
              <a:ext uri="{FF2B5EF4-FFF2-40B4-BE49-F238E27FC236}">
                <a16:creationId xmlns:a16="http://schemas.microsoft.com/office/drawing/2014/main" id="{7A2D8CC2-9FA6-45D9-B7E7-3EC4BF39F7E7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8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248161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虬髯客接著喊飢問酒、質問「何以致斯異人」、邀李靖共食</a:t>
            </a:r>
            <a:r>
              <a:rPr lang="zh-TW" altLang="en-US" sz="2800" b="0" dirty="0" smtClean="0"/>
              <a:t>人心肝，</a:t>
            </a:r>
            <a:r>
              <a:rPr lang="zh-TW" altLang="en-US" sz="2800" b="0" dirty="0"/>
              <a:t>幾番試探，才肯定李靖為真丈夫，這才捨下私情轉而詢問太原異人之事。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C81A588C-08A8-43EB-9A78-B46BE0AB9B79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20D3C826-3F4F-4766-93E1-378696B1F362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EF61D72-8CE5-45AE-9FA9-55A1032106B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6469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b="0" dirty="0"/>
              <a:t>虬髯客藉由哪些面向肯定李</a:t>
            </a:r>
            <a:r>
              <a:rPr lang="zh-TW" altLang="en-US" sz="2800" b="0" dirty="0"/>
              <a:t>靖為真丈夫？</a:t>
            </a:r>
            <a:endParaRPr lang="zh-CN" altLang="en-US" sz="2800" b="0" dirty="0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10E5F38-7953-4F26-9F3D-BB3F52D5F7B5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DDF33E9-12B0-4994-92E6-37F62DD7D1BC}"/>
              </a:ext>
            </a:extLst>
          </p:cNvPr>
          <p:cNvSpPr txBox="1"/>
          <p:nvPr/>
        </p:nvSpPr>
        <p:spPr>
          <a:xfrm>
            <a:off x="240482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8B12B8C-1331-4DDF-B22C-C461774C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質問何以能得紅拂為妻，李靖坦率回答「雖貧，亦有心者焉」，足見李靖的自信。（言語應對）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取出人頭心肝試探李靖，李靖無畏，且能與之共食。（具體行動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）</a:t>
            </a:r>
            <a:endParaRPr lang="en-US" altLang="zh-TW" sz="2800" b="0" spc="-100" dirty="0" smtClean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觀察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李靖儀形器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宇所流露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出來的氣質格調，是真丈夫。（相由心生）</a:t>
            </a:r>
          </a:p>
        </p:txBody>
      </p:sp>
      <p:sp>
        <p:nvSpPr>
          <p:cNvPr id="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8B0A81E-EECF-44AD-BA81-2DC2CF3EEF0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5754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靈石旅舍的交鋒十分精彩，請就內容分別說明風塵三俠的人物特色。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8B12B8C-1331-4DDF-B22C-C461774C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虬髯客：率直豪邁，嫉惡如仇，狂放不可一世。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李靖：懂得隱忍，不卑不亢，沉穩謹慎，顧慮周詳。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紅拂：應變迅速，觀察敏銳，聰慧靈巧。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B3A38F4-E459-4D4D-A7E2-939274713AB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E2E2D2A-EC39-4CC7-8EA0-2AC87D55C5C3}"/>
              </a:ext>
            </a:extLst>
          </p:cNvPr>
          <p:cNvSpPr txBox="1"/>
          <p:nvPr/>
        </p:nvSpPr>
        <p:spPr>
          <a:xfrm>
            <a:off x="2404825" y="115613"/>
            <a:ext cx="71086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16F9862-5099-49B0-B302-13C646FFB39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8341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1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及期，入太原候之，相見大喜，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偕詣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劉氏，詐謂文靜曰：「有善相者思見郎君，請迎之。」文靜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奇其人，一旦聞有客善相，遽致酒延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690423-04EA-4519-A8CF-3FF0837C9D04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4A4517A-850E-4347-82B5-9FD45DE0AFCD}"/>
              </a:ext>
            </a:extLst>
          </p:cNvPr>
          <p:cNvSpPr txBox="1"/>
          <p:nvPr/>
        </p:nvSpPr>
        <p:spPr>
          <a:xfrm>
            <a:off x="6721043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22C94F1-0904-441E-A1E8-E98BB7E54FFF}"/>
              </a:ext>
            </a:extLst>
          </p:cNvPr>
          <p:cNvSpPr txBox="1"/>
          <p:nvPr/>
        </p:nvSpPr>
        <p:spPr>
          <a:xfrm>
            <a:off x="7390238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96C61A0-BDF7-4BA6-A3A9-4C05963A5CAD}"/>
              </a:ext>
            </a:extLst>
          </p:cNvPr>
          <p:cNvSpPr/>
          <p:nvPr/>
        </p:nvSpPr>
        <p:spPr>
          <a:xfrm>
            <a:off x="6950551" y="1219621"/>
            <a:ext cx="42049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9B4137-1F15-4023-A881-45CECEE0C69F}"/>
              </a:ext>
            </a:extLst>
          </p:cNvPr>
          <p:cNvSpPr/>
          <p:nvPr/>
        </p:nvSpPr>
        <p:spPr>
          <a:xfrm>
            <a:off x="7371046" y="1219621"/>
            <a:ext cx="42049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BA89EE5-650A-4F68-99BC-249091A8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1641172"/>
            <a:ext cx="177742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共同、一起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363BDFF-5DC0-4F1F-B672-D21B822F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046" y="774064"/>
            <a:ext cx="77339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拜訪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B5658E8-DEFE-4D06-A55A-68A50AECAC11}"/>
              </a:ext>
            </a:extLst>
          </p:cNvPr>
          <p:cNvSpPr/>
          <p:nvPr/>
        </p:nvSpPr>
        <p:spPr>
          <a:xfrm>
            <a:off x="1270000" y="3665705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33A54B8-007E-4B1B-B359-359FB3F5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4092295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向來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692D010-8E77-41FC-9804-745B5045F1C5}"/>
              </a:ext>
            </a:extLst>
          </p:cNvPr>
          <p:cNvSpPr/>
          <p:nvPr/>
        </p:nvSpPr>
        <p:spPr>
          <a:xfrm>
            <a:off x="8205268" y="3665705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3F9E9E7-00EE-4661-9776-70AD994A0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710" y="3219429"/>
            <a:ext cx="213360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之，指李世民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62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7" grpId="0" animBg="1"/>
      <p:bldP spid="17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1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既而太宗至，不衫不屨，裼 裘而來，神氣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揚揚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，貌與常異。虬髯默居坐末，見之心死。飲數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巡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，起招靖曰：「真天子也！」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48">
            <a:extLst>
              <a:ext uri="{FF2B5EF4-FFF2-40B4-BE49-F238E27FC236}">
                <a16:creationId xmlns:a16="http://schemas.microsoft.com/office/drawing/2014/main" id="{A8531883-7E06-4EE9-B1AD-8B8BCFF6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190" y="949892"/>
            <a:ext cx="5821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B4070BE-37E2-49A0-8C65-3A5E5B2495F7}"/>
              </a:ext>
            </a:extLst>
          </p:cNvPr>
          <p:cNvGrpSpPr/>
          <p:nvPr/>
        </p:nvGrpSpPr>
        <p:grpSpPr>
          <a:xfrm>
            <a:off x="397695" y="973079"/>
            <a:ext cx="2915705" cy="1845126"/>
            <a:chOff x="283395" y="4241561"/>
            <a:chExt cx="2915705" cy="1845126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6F62337-5DC2-455E-BF14-30716B465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1052" y="5438687"/>
              <a:ext cx="128048" cy="648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9913577A-3D42-439F-8479-81AD51F2A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B51DD36-8D05-48DD-872D-81A181F48E08}"/>
              </a:ext>
            </a:extLst>
          </p:cNvPr>
          <p:cNvGrpSpPr/>
          <p:nvPr/>
        </p:nvGrpSpPr>
        <p:grpSpPr>
          <a:xfrm>
            <a:off x="5636040" y="1209557"/>
            <a:ext cx="601122" cy="457785"/>
            <a:chOff x="6047357" y="3267875"/>
            <a:chExt cx="601122" cy="457785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9BAB246-42D5-4134-A956-4C448C00F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F0D167C8-4D3A-4D4B-A9F8-5C4C1C449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ㄒㄧ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A687D537-AD44-4C58-B4D7-5DE2F76D3017}"/>
              </a:ext>
            </a:extLst>
          </p:cNvPr>
          <p:cNvSpPr/>
          <p:nvPr/>
        </p:nvSpPr>
        <p:spPr>
          <a:xfrm>
            <a:off x="416745" y="2440142"/>
            <a:ext cx="85960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2454AF2-E153-4589-8B0E-435785B2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44" y="2866732"/>
            <a:ext cx="107550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得意貌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2CF4373-57E7-4B00-B500-F7833EDA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4" y="489699"/>
            <a:ext cx="7222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真天子」李世民的不拘小節，以及虬髯客的識人之明。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小說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至此，主題已初步確立</a:t>
            </a: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30DEBF14-CF29-4DA4-A891-5897A41C0510}"/>
              </a:ext>
            </a:extLst>
          </p:cNvPr>
          <p:cNvCxnSpPr>
            <a:cxnSpLocks/>
          </p:cNvCxnSpPr>
          <p:nvPr/>
        </p:nvCxnSpPr>
        <p:spPr>
          <a:xfrm>
            <a:off x="446640" y="1663100"/>
            <a:ext cx="815126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7B5356E5-E944-4795-9F14-3C26CF27F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40" y="1735108"/>
            <a:ext cx="609550" cy="298679"/>
          </a:xfrm>
          <a:prstGeom prst="rect">
            <a:avLst/>
          </a:prstGeom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F2CFD0FF-56A0-43EA-8DCD-06366BB6D86C}"/>
              </a:ext>
            </a:extLst>
          </p:cNvPr>
          <p:cNvCxnSpPr>
            <a:cxnSpLocks/>
          </p:cNvCxnSpPr>
          <p:nvPr/>
        </p:nvCxnSpPr>
        <p:spPr>
          <a:xfrm>
            <a:off x="446640" y="2862655"/>
            <a:ext cx="815126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C9673F5F-7DFB-427D-B39F-50729C21AB55}"/>
              </a:ext>
            </a:extLst>
          </p:cNvPr>
          <p:cNvCxnSpPr>
            <a:cxnSpLocks/>
          </p:cNvCxnSpPr>
          <p:nvPr/>
        </p:nvCxnSpPr>
        <p:spPr>
          <a:xfrm>
            <a:off x="446640" y="4094555"/>
            <a:ext cx="637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9B7B4633-B56C-497D-9CB5-6342D0CC0F4D}"/>
              </a:ext>
            </a:extLst>
          </p:cNvPr>
          <p:cNvSpPr/>
          <p:nvPr/>
        </p:nvSpPr>
        <p:spPr>
          <a:xfrm>
            <a:off x="7505701" y="0"/>
            <a:ext cx="16383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P.99~P.100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FB838988-6BB8-48CA-BDEB-09321AB1A092}"/>
              </a:ext>
            </a:extLst>
          </p:cNvPr>
          <p:cNvSpPr txBox="1"/>
          <p:nvPr/>
        </p:nvSpPr>
        <p:spPr>
          <a:xfrm>
            <a:off x="6168610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FFF1F236-7548-433D-924D-D4BB8B4F38E8}"/>
              </a:ext>
            </a:extLst>
          </p:cNvPr>
          <p:cNvSpPr txBox="1"/>
          <p:nvPr/>
        </p:nvSpPr>
        <p:spPr>
          <a:xfrm>
            <a:off x="6837805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8" name="文字方塊 48">
            <a:extLst>
              <a:ext uri="{FF2B5EF4-FFF2-40B4-BE49-F238E27FC236}">
                <a16:creationId xmlns:a16="http://schemas.microsoft.com/office/drawing/2014/main" id="{649E3B03-5FF5-4790-B583-78FBF0527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844" y="1888966"/>
            <a:ext cx="20552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轉品（名→動）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E2D3317C-75BE-41FF-8E80-DFB03D69FAC8}"/>
              </a:ext>
            </a:extLst>
          </p:cNvPr>
          <p:cNvGrpSpPr/>
          <p:nvPr/>
        </p:nvGrpSpPr>
        <p:grpSpPr>
          <a:xfrm>
            <a:off x="5472447" y="1751363"/>
            <a:ext cx="746331" cy="77212"/>
            <a:chOff x="6291753" y="2356495"/>
            <a:chExt cx="746331" cy="77212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3B5EA0A6-D2F7-43EE-A630-A9412FED96A1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C9D21E99-48DA-4A84-8245-5EFA7544AE57}"/>
                </a:ext>
              </a:extLst>
            </p:cNvPr>
            <p:cNvSpPr/>
            <p:nvPr/>
          </p:nvSpPr>
          <p:spPr>
            <a:xfrm>
              <a:off x="6960872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文字方塊 48">
            <a:extLst>
              <a:ext uri="{FF2B5EF4-FFF2-40B4-BE49-F238E27FC236}">
                <a16:creationId xmlns:a16="http://schemas.microsoft.com/office/drawing/2014/main" id="{649E3B03-5FF5-4790-B583-78FBF0527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305" y="1888966"/>
            <a:ext cx="20552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轉品（名→動）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E2D3317C-75BE-41FF-8E80-DFB03D69FAC8}"/>
              </a:ext>
            </a:extLst>
          </p:cNvPr>
          <p:cNvGrpSpPr/>
          <p:nvPr/>
        </p:nvGrpSpPr>
        <p:grpSpPr>
          <a:xfrm>
            <a:off x="3710166" y="1751363"/>
            <a:ext cx="940296" cy="77212"/>
            <a:chOff x="6291753" y="2356495"/>
            <a:chExt cx="940296" cy="77212"/>
          </a:xfrm>
        </p:grpSpPr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3B5EA0A6-D2F7-43EE-A630-A9412FED96A1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C9D21E99-48DA-4A84-8245-5EFA7544AE57}"/>
                </a:ext>
              </a:extLst>
            </p:cNvPr>
            <p:cNvSpPr/>
            <p:nvPr/>
          </p:nvSpPr>
          <p:spPr>
            <a:xfrm>
              <a:off x="7154837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A687D537-AD44-4C58-B4D7-5DE2F76D3017}"/>
              </a:ext>
            </a:extLst>
          </p:cNvPr>
          <p:cNvSpPr/>
          <p:nvPr/>
        </p:nvSpPr>
        <p:spPr>
          <a:xfrm>
            <a:off x="1262189" y="3669095"/>
            <a:ext cx="46057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2454AF2-E153-4589-8B0E-435785B2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773" y="4102612"/>
            <a:ext cx="55551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遍</a:t>
            </a:r>
          </a:p>
        </p:txBody>
      </p:sp>
    </p:spTree>
    <p:extLst>
      <p:ext uri="{BB962C8B-B14F-4D97-AF65-F5344CB8AC3E}">
        <p14:creationId xmlns:p14="http://schemas.microsoft.com/office/powerpoint/2010/main" val="34412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 animBg="1"/>
      <p:bldP spid="22" grpId="0" animBg="1"/>
      <p:bldP spid="22" grpId="1" animBg="1"/>
      <p:bldP spid="23" grpId="0"/>
      <p:bldP spid="23" grpId="1"/>
      <p:bldP spid="28" grpId="0"/>
      <p:bldP spid="28" grpId="1"/>
      <p:bldP spid="33" grpId="0"/>
      <p:bldP spid="33" grpId="1"/>
      <p:bldP spid="38" grpId="0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0A74A12-9B62-4EDB-A255-2BD9B7ABB445}"/>
              </a:ext>
            </a:extLst>
          </p:cNvPr>
          <p:cNvSpPr txBox="1"/>
          <p:nvPr/>
        </p:nvSpPr>
        <p:spPr>
          <a:xfrm>
            <a:off x="351698" y="391708"/>
            <a:ext cx="59075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社會動亂的晚唐：安史之亂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CBF7BC32-1867-4C02-A2C3-82FCE1F9D48E}"/>
              </a:ext>
            </a:extLst>
          </p:cNvPr>
          <p:cNvSpPr/>
          <p:nvPr/>
        </p:nvSpPr>
        <p:spPr>
          <a:xfrm>
            <a:off x="97971" y="2258560"/>
            <a:ext cx="8906692" cy="1090440"/>
          </a:xfrm>
          <a:custGeom>
            <a:avLst/>
            <a:gdLst>
              <a:gd name="connsiteX0" fmla="*/ 0 w 8906692"/>
              <a:gd name="connsiteY0" fmla="*/ 272610 h 1090440"/>
              <a:gd name="connsiteX1" fmla="*/ 680863 w 8906692"/>
              <a:gd name="connsiteY1" fmla="*/ 272610 h 1090440"/>
              <a:gd name="connsiteX2" fmla="*/ 1445340 w 8906692"/>
              <a:gd name="connsiteY2" fmla="*/ 272610 h 1090440"/>
              <a:gd name="connsiteX3" fmla="*/ 2042588 w 8906692"/>
              <a:gd name="connsiteY3" fmla="*/ 272610 h 1090440"/>
              <a:gd name="connsiteX4" fmla="*/ 2472607 w 8906692"/>
              <a:gd name="connsiteY4" fmla="*/ 272610 h 1090440"/>
              <a:gd name="connsiteX5" fmla="*/ 2986240 w 8906692"/>
              <a:gd name="connsiteY5" fmla="*/ 272610 h 1090440"/>
              <a:gd name="connsiteX6" fmla="*/ 3332644 w 8906692"/>
              <a:gd name="connsiteY6" fmla="*/ 272610 h 1090440"/>
              <a:gd name="connsiteX7" fmla="*/ 4013507 w 8906692"/>
              <a:gd name="connsiteY7" fmla="*/ 272610 h 1090440"/>
              <a:gd name="connsiteX8" fmla="*/ 4527140 w 8906692"/>
              <a:gd name="connsiteY8" fmla="*/ 272610 h 1090440"/>
              <a:gd name="connsiteX9" fmla="*/ 5208003 w 8906692"/>
              <a:gd name="connsiteY9" fmla="*/ 272610 h 1090440"/>
              <a:gd name="connsiteX10" fmla="*/ 5554406 w 8906692"/>
              <a:gd name="connsiteY10" fmla="*/ 272610 h 1090440"/>
              <a:gd name="connsiteX11" fmla="*/ 5900810 w 8906692"/>
              <a:gd name="connsiteY11" fmla="*/ 272610 h 1090440"/>
              <a:gd name="connsiteX12" fmla="*/ 6414444 w 8906692"/>
              <a:gd name="connsiteY12" fmla="*/ 272610 h 1090440"/>
              <a:gd name="connsiteX13" fmla="*/ 6760847 w 8906692"/>
              <a:gd name="connsiteY13" fmla="*/ 272610 h 1090440"/>
              <a:gd name="connsiteX14" fmla="*/ 7274481 w 8906692"/>
              <a:gd name="connsiteY14" fmla="*/ 272610 h 1090440"/>
              <a:gd name="connsiteX15" fmla="*/ 8361472 w 8906692"/>
              <a:gd name="connsiteY15" fmla="*/ 272610 h 1090440"/>
              <a:gd name="connsiteX16" fmla="*/ 8361472 w 8906692"/>
              <a:gd name="connsiteY16" fmla="*/ 0 h 1090440"/>
              <a:gd name="connsiteX17" fmla="*/ 8617725 w 8906692"/>
              <a:gd name="connsiteY17" fmla="*/ 256253 h 1090440"/>
              <a:gd name="connsiteX18" fmla="*/ 8906692 w 8906692"/>
              <a:gd name="connsiteY18" fmla="*/ 545220 h 1090440"/>
              <a:gd name="connsiteX19" fmla="*/ 8623178 w 8906692"/>
              <a:gd name="connsiteY19" fmla="*/ 828734 h 1090440"/>
              <a:gd name="connsiteX20" fmla="*/ 8361472 w 8906692"/>
              <a:gd name="connsiteY20" fmla="*/ 1090440 h 1090440"/>
              <a:gd name="connsiteX21" fmla="*/ 8361472 w 8906692"/>
              <a:gd name="connsiteY21" fmla="*/ 817830 h 1090440"/>
              <a:gd name="connsiteX22" fmla="*/ 7847839 w 8906692"/>
              <a:gd name="connsiteY22" fmla="*/ 817830 h 1090440"/>
              <a:gd name="connsiteX23" fmla="*/ 7166976 w 8906692"/>
              <a:gd name="connsiteY23" fmla="*/ 817830 h 1090440"/>
              <a:gd name="connsiteX24" fmla="*/ 6820572 w 8906692"/>
              <a:gd name="connsiteY24" fmla="*/ 817830 h 1090440"/>
              <a:gd name="connsiteX25" fmla="*/ 6390554 w 8906692"/>
              <a:gd name="connsiteY25" fmla="*/ 817830 h 1090440"/>
              <a:gd name="connsiteX26" fmla="*/ 5876920 w 8906692"/>
              <a:gd name="connsiteY26" fmla="*/ 817830 h 1090440"/>
              <a:gd name="connsiteX27" fmla="*/ 5363287 w 8906692"/>
              <a:gd name="connsiteY27" fmla="*/ 817830 h 1090440"/>
              <a:gd name="connsiteX28" fmla="*/ 5016883 w 8906692"/>
              <a:gd name="connsiteY28" fmla="*/ 817830 h 1090440"/>
              <a:gd name="connsiteX29" fmla="*/ 4419635 w 8906692"/>
              <a:gd name="connsiteY29" fmla="*/ 817830 h 1090440"/>
              <a:gd name="connsiteX30" fmla="*/ 3906002 w 8906692"/>
              <a:gd name="connsiteY30" fmla="*/ 817830 h 1090440"/>
              <a:gd name="connsiteX31" fmla="*/ 3392369 w 8906692"/>
              <a:gd name="connsiteY31" fmla="*/ 817830 h 1090440"/>
              <a:gd name="connsiteX32" fmla="*/ 2795121 w 8906692"/>
              <a:gd name="connsiteY32" fmla="*/ 817830 h 1090440"/>
              <a:gd name="connsiteX33" fmla="*/ 2281487 w 8906692"/>
              <a:gd name="connsiteY33" fmla="*/ 817830 h 1090440"/>
              <a:gd name="connsiteX34" fmla="*/ 1935084 w 8906692"/>
              <a:gd name="connsiteY34" fmla="*/ 817830 h 1090440"/>
              <a:gd name="connsiteX35" fmla="*/ 1421450 w 8906692"/>
              <a:gd name="connsiteY35" fmla="*/ 817830 h 1090440"/>
              <a:gd name="connsiteX36" fmla="*/ 656973 w 8906692"/>
              <a:gd name="connsiteY36" fmla="*/ 817830 h 1090440"/>
              <a:gd name="connsiteX37" fmla="*/ 0 w 8906692"/>
              <a:gd name="connsiteY37" fmla="*/ 817830 h 1090440"/>
              <a:gd name="connsiteX38" fmla="*/ 0 w 8906692"/>
              <a:gd name="connsiteY38" fmla="*/ 272610 h 109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06692" h="1090440" fill="none" extrusionOk="0">
                <a:moveTo>
                  <a:pt x="0" y="272610"/>
                </a:moveTo>
                <a:cubicBezTo>
                  <a:pt x="321189" y="202224"/>
                  <a:pt x="346339" y="291182"/>
                  <a:pt x="680863" y="272610"/>
                </a:cubicBezTo>
                <a:cubicBezTo>
                  <a:pt x="1015387" y="254038"/>
                  <a:pt x="1156485" y="299258"/>
                  <a:pt x="1445340" y="272610"/>
                </a:cubicBezTo>
                <a:cubicBezTo>
                  <a:pt x="1734195" y="245962"/>
                  <a:pt x="1776709" y="290722"/>
                  <a:pt x="2042588" y="272610"/>
                </a:cubicBezTo>
                <a:cubicBezTo>
                  <a:pt x="2308467" y="254498"/>
                  <a:pt x="2320251" y="310623"/>
                  <a:pt x="2472607" y="272610"/>
                </a:cubicBezTo>
                <a:cubicBezTo>
                  <a:pt x="2624963" y="234597"/>
                  <a:pt x="2781124" y="313694"/>
                  <a:pt x="2986240" y="272610"/>
                </a:cubicBezTo>
                <a:cubicBezTo>
                  <a:pt x="3191356" y="231526"/>
                  <a:pt x="3230060" y="290134"/>
                  <a:pt x="3332644" y="272610"/>
                </a:cubicBezTo>
                <a:cubicBezTo>
                  <a:pt x="3435228" y="255086"/>
                  <a:pt x="3710420" y="276654"/>
                  <a:pt x="4013507" y="272610"/>
                </a:cubicBezTo>
                <a:cubicBezTo>
                  <a:pt x="4316594" y="268566"/>
                  <a:pt x="4321017" y="293648"/>
                  <a:pt x="4527140" y="272610"/>
                </a:cubicBezTo>
                <a:cubicBezTo>
                  <a:pt x="4733263" y="251572"/>
                  <a:pt x="4935523" y="345505"/>
                  <a:pt x="5208003" y="272610"/>
                </a:cubicBezTo>
                <a:cubicBezTo>
                  <a:pt x="5480483" y="199715"/>
                  <a:pt x="5384894" y="281778"/>
                  <a:pt x="5554406" y="272610"/>
                </a:cubicBezTo>
                <a:cubicBezTo>
                  <a:pt x="5723918" y="263442"/>
                  <a:pt x="5729386" y="297524"/>
                  <a:pt x="5900810" y="272610"/>
                </a:cubicBezTo>
                <a:cubicBezTo>
                  <a:pt x="6072234" y="247696"/>
                  <a:pt x="6258285" y="282633"/>
                  <a:pt x="6414444" y="272610"/>
                </a:cubicBezTo>
                <a:cubicBezTo>
                  <a:pt x="6570603" y="262587"/>
                  <a:pt x="6607881" y="308026"/>
                  <a:pt x="6760847" y="272610"/>
                </a:cubicBezTo>
                <a:cubicBezTo>
                  <a:pt x="6913813" y="237194"/>
                  <a:pt x="7035252" y="290348"/>
                  <a:pt x="7274481" y="272610"/>
                </a:cubicBezTo>
                <a:cubicBezTo>
                  <a:pt x="7513710" y="254872"/>
                  <a:pt x="8068948" y="402527"/>
                  <a:pt x="8361472" y="272610"/>
                </a:cubicBezTo>
                <a:cubicBezTo>
                  <a:pt x="8333686" y="170011"/>
                  <a:pt x="8364931" y="71213"/>
                  <a:pt x="8361472" y="0"/>
                </a:cubicBezTo>
                <a:cubicBezTo>
                  <a:pt x="8495297" y="82420"/>
                  <a:pt x="8521194" y="201568"/>
                  <a:pt x="8617725" y="256253"/>
                </a:cubicBezTo>
                <a:cubicBezTo>
                  <a:pt x="8714256" y="310938"/>
                  <a:pt x="8790225" y="442034"/>
                  <a:pt x="8906692" y="545220"/>
                </a:cubicBezTo>
                <a:cubicBezTo>
                  <a:pt x="8819390" y="687615"/>
                  <a:pt x="8692265" y="712935"/>
                  <a:pt x="8623178" y="828734"/>
                </a:cubicBezTo>
                <a:cubicBezTo>
                  <a:pt x="8554091" y="944533"/>
                  <a:pt x="8412784" y="990063"/>
                  <a:pt x="8361472" y="1090440"/>
                </a:cubicBezTo>
                <a:cubicBezTo>
                  <a:pt x="8356292" y="1022437"/>
                  <a:pt x="8393209" y="899061"/>
                  <a:pt x="8361472" y="817830"/>
                </a:cubicBezTo>
                <a:cubicBezTo>
                  <a:pt x="8223177" y="866604"/>
                  <a:pt x="7971631" y="767662"/>
                  <a:pt x="7847839" y="817830"/>
                </a:cubicBezTo>
                <a:cubicBezTo>
                  <a:pt x="7724047" y="867998"/>
                  <a:pt x="7313397" y="817042"/>
                  <a:pt x="7166976" y="817830"/>
                </a:cubicBezTo>
                <a:cubicBezTo>
                  <a:pt x="7020555" y="818618"/>
                  <a:pt x="6975153" y="809365"/>
                  <a:pt x="6820572" y="817830"/>
                </a:cubicBezTo>
                <a:cubicBezTo>
                  <a:pt x="6665991" y="826295"/>
                  <a:pt x="6482429" y="807794"/>
                  <a:pt x="6390554" y="817830"/>
                </a:cubicBezTo>
                <a:cubicBezTo>
                  <a:pt x="6298679" y="827866"/>
                  <a:pt x="6066016" y="758833"/>
                  <a:pt x="5876920" y="817830"/>
                </a:cubicBezTo>
                <a:cubicBezTo>
                  <a:pt x="5687824" y="876827"/>
                  <a:pt x="5510823" y="770025"/>
                  <a:pt x="5363287" y="817830"/>
                </a:cubicBezTo>
                <a:cubicBezTo>
                  <a:pt x="5215751" y="865635"/>
                  <a:pt x="5169640" y="790814"/>
                  <a:pt x="5016883" y="817830"/>
                </a:cubicBezTo>
                <a:cubicBezTo>
                  <a:pt x="4864126" y="844846"/>
                  <a:pt x="4652404" y="789069"/>
                  <a:pt x="4419635" y="817830"/>
                </a:cubicBezTo>
                <a:cubicBezTo>
                  <a:pt x="4186866" y="846591"/>
                  <a:pt x="4029844" y="814076"/>
                  <a:pt x="3906002" y="817830"/>
                </a:cubicBezTo>
                <a:cubicBezTo>
                  <a:pt x="3782160" y="821584"/>
                  <a:pt x="3549164" y="783055"/>
                  <a:pt x="3392369" y="817830"/>
                </a:cubicBezTo>
                <a:cubicBezTo>
                  <a:pt x="3235574" y="852605"/>
                  <a:pt x="3065837" y="801203"/>
                  <a:pt x="2795121" y="817830"/>
                </a:cubicBezTo>
                <a:cubicBezTo>
                  <a:pt x="2524405" y="834457"/>
                  <a:pt x="2517708" y="796360"/>
                  <a:pt x="2281487" y="817830"/>
                </a:cubicBezTo>
                <a:cubicBezTo>
                  <a:pt x="2045266" y="839300"/>
                  <a:pt x="2024404" y="778347"/>
                  <a:pt x="1935084" y="817830"/>
                </a:cubicBezTo>
                <a:cubicBezTo>
                  <a:pt x="1845764" y="857313"/>
                  <a:pt x="1642058" y="771065"/>
                  <a:pt x="1421450" y="817830"/>
                </a:cubicBezTo>
                <a:cubicBezTo>
                  <a:pt x="1200842" y="864595"/>
                  <a:pt x="879624" y="814965"/>
                  <a:pt x="656973" y="817830"/>
                </a:cubicBezTo>
                <a:cubicBezTo>
                  <a:pt x="434322" y="820695"/>
                  <a:pt x="172681" y="800333"/>
                  <a:pt x="0" y="817830"/>
                </a:cubicBezTo>
                <a:cubicBezTo>
                  <a:pt x="-61958" y="567116"/>
                  <a:pt x="43914" y="399054"/>
                  <a:pt x="0" y="272610"/>
                </a:cubicBezTo>
                <a:close/>
              </a:path>
              <a:path w="8906692" h="1090440" stroke="0" extrusionOk="0">
                <a:moveTo>
                  <a:pt x="0" y="272610"/>
                </a:moveTo>
                <a:cubicBezTo>
                  <a:pt x="160793" y="272414"/>
                  <a:pt x="431574" y="290549"/>
                  <a:pt x="597248" y="272610"/>
                </a:cubicBezTo>
                <a:cubicBezTo>
                  <a:pt x="762922" y="254671"/>
                  <a:pt x="1079326" y="339111"/>
                  <a:pt x="1278111" y="272610"/>
                </a:cubicBezTo>
                <a:cubicBezTo>
                  <a:pt x="1476896" y="206109"/>
                  <a:pt x="1744263" y="318499"/>
                  <a:pt x="1875359" y="272610"/>
                </a:cubicBezTo>
                <a:cubicBezTo>
                  <a:pt x="2006455" y="226721"/>
                  <a:pt x="2401224" y="349274"/>
                  <a:pt x="2639836" y="272610"/>
                </a:cubicBezTo>
                <a:cubicBezTo>
                  <a:pt x="2878448" y="195946"/>
                  <a:pt x="3014227" y="340360"/>
                  <a:pt x="3237084" y="272610"/>
                </a:cubicBezTo>
                <a:cubicBezTo>
                  <a:pt x="3459941" y="204860"/>
                  <a:pt x="3500524" y="276469"/>
                  <a:pt x="3667103" y="272610"/>
                </a:cubicBezTo>
                <a:cubicBezTo>
                  <a:pt x="3833682" y="268751"/>
                  <a:pt x="3976844" y="330592"/>
                  <a:pt x="4264351" y="272610"/>
                </a:cubicBezTo>
                <a:cubicBezTo>
                  <a:pt x="4551858" y="214628"/>
                  <a:pt x="4707879" y="310836"/>
                  <a:pt x="4861599" y="272610"/>
                </a:cubicBezTo>
                <a:cubicBezTo>
                  <a:pt x="5015319" y="234384"/>
                  <a:pt x="5268305" y="337262"/>
                  <a:pt x="5626076" y="272610"/>
                </a:cubicBezTo>
                <a:cubicBezTo>
                  <a:pt x="5983847" y="207958"/>
                  <a:pt x="5973920" y="296489"/>
                  <a:pt x="6139709" y="272610"/>
                </a:cubicBezTo>
                <a:cubicBezTo>
                  <a:pt x="6305498" y="248731"/>
                  <a:pt x="6386713" y="309845"/>
                  <a:pt x="6569728" y="272610"/>
                </a:cubicBezTo>
                <a:cubicBezTo>
                  <a:pt x="6752743" y="235375"/>
                  <a:pt x="6764653" y="297088"/>
                  <a:pt x="6916132" y="272610"/>
                </a:cubicBezTo>
                <a:cubicBezTo>
                  <a:pt x="7067611" y="248132"/>
                  <a:pt x="7136664" y="322103"/>
                  <a:pt x="7346150" y="272610"/>
                </a:cubicBezTo>
                <a:cubicBezTo>
                  <a:pt x="7555636" y="223117"/>
                  <a:pt x="7680441" y="293940"/>
                  <a:pt x="7776169" y="272610"/>
                </a:cubicBezTo>
                <a:cubicBezTo>
                  <a:pt x="7871897" y="251280"/>
                  <a:pt x="8196056" y="310142"/>
                  <a:pt x="8361472" y="272610"/>
                </a:cubicBezTo>
                <a:cubicBezTo>
                  <a:pt x="8337407" y="180136"/>
                  <a:pt x="8372489" y="82833"/>
                  <a:pt x="8361472" y="0"/>
                </a:cubicBezTo>
                <a:cubicBezTo>
                  <a:pt x="8445346" y="59996"/>
                  <a:pt x="8504942" y="146900"/>
                  <a:pt x="8623178" y="261706"/>
                </a:cubicBezTo>
                <a:cubicBezTo>
                  <a:pt x="8741414" y="376512"/>
                  <a:pt x="8806081" y="510820"/>
                  <a:pt x="8906692" y="545220"/>
                </a:cubicBezTo>
                <a:cubicBezTo>
                  <a:pt x="8781565" y="670879"/>
                  <a:pt x="8738615" y="711458"/>
                  <a:pt x="8639534" y="812378"/>
                </a:cubicBezTo>
                <a:cubicBezTo>
                  <a:pt x="8540453" y="913298"/>
                  <a:pt x="8470046" y="926020"/>
                  <a:pt x="8361472" y="1090440"/>
                </a:cubicBezTo>
                <a:cubicBezTo>
                  <a:pt x="8335593" y="981070"/>
                  <a:pt x="8376469" y="892655"/>
                  <a:pt x="8361472" y="817830"/>
                </a:cubicBezTo>
                <a:cubicBezTo>
                  <a:pt x="8154278" y="839260"/>
                  <a:pt x="7853241" y="757362"/>
                  <a:pt x="7680609" y="817830"/>
                </a:cubicBezTo>
                <a:cubicBezTo>
                  <a:pt x="7507977" y="878298"/>
                  <a:pt x="7500914" y="805712"/>
                  <a:pt x="7334205" y="817830"/>
                </a:cubicBezTo>
                <a:cubicBezTo>
                  <a:pt x="7167496" y="829948"/>
                  <a:pt x="6923158" y="812796"/>
                  <a:pt x="6569728" y="817830"/>
                </a:cubicBezTo>
                <a:cubicBezTo>
                  <a:pt x="6216298" y="822864"/>
                  <a:pt x="5978365" y="745906"/>
                  <a:pt x="5805251" y="817830"/>
                </a:cubicBezTo>
                <a:cubicBezTo>
                  <a:pt x="5632137" y="889754"/>
                  <a:pt x="5628790" y="806674"/>
                  <a:pt x="5458847" y="817830"/>
                </a:cubicBezTo>
                <a:cubicBezTo>
                  <a:pt x="5288904" y="828986"/>
                  <a:pt x="5166090" y="795536"/>
                  <a:pt x="5028828" y="817830"/>
                </a:cubicBezTo>
                <a:cubicBezTo>
                  <a:pt x="4891566" y="840124"/>
                  <a:pt x="4568152" y="753510"/>
                  <a:pt x="4431580" y="817830"/>
                </a:cubicBezTo>
                <a:cubicBezTo>
                  <a:pt x="4295008" y="882150"/>
                  <a:pt x="4218543" y="777719"/>
                  <a:pt x="4085176" y="817830"/>
                </a:cubicBezTo>
                <a:cubicBezTo>
                  <a:pt x="3951809" y="857941"/>
                  <a:pt x="3893267" y="816361"/>
                  <a:pt x="3738772" y="817830"/>
                </a:cubicBezTo>
                <a:cubicBezTo>
                  <a:pt x="3584277" y="819299"/>
                  <a:pt x="3248411" y="761583"/>
                  <a:pt x="2974295" y="817830"/>
                </a:cubicBezTo>
                <a:cubicBezTo>
                  <a:pt x="2700179" y="874077"/>
                  <a:pt x="2508341" y="792302"/>
                  <a:pt x="2209818" y="817830"/>
                </a:cubicBezTo>
                <a:cubicBezTo>
                  <a:pt x="1911295" y="843358"/>
                  <a:pt x="1840720" y="805267"/>
                  <a:pt x="1696184" y="817830"/>
                </a:cubicBezTo>
                <a:cubicBezTo>
                  <a:pt x="1551648" y="830393"/>
                  <a:pt x="1346252" y="759789"/>
                  <a:pt x="1015322" y="817830"/>
                </a:cubicBezTo>
                <a:cubicBezTo>
                  <a:pt x="684392" y="875871"/>
                  <a:pt x="504769" y="811674"/>
                  <a:pt x="0" y="817830"/>
                </a:cubicBezTo>
                <a:cubicBezTo>
                  <a:pt x="-8546" y="656119"/>
                  <a:pt x="5950" y="477288"/>
                  <a:pt x="0" y="272610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1421998683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3E3EAB0-532B-48DB-ABC5-14525FDF71C4}"/>
              </a:ext>
            </a:extLst>
          </p:cNvPr>
          <p:cNvGrpSpPr/>
          <p:nvPr/>
        </p:nvGrpSpPr>
        <p:grpSpPr>
          <a:xfrm>
            <a:off x="991836" y="2332611"/>
            <a:ext cx="1008536" cy="886743"/>
            <a:chOff x="2064747" y="2306306"/>
            <a:chExt cx="1132659" cy="995876"/>
          </a:xfrm>
        </p:grpSpPr>
        <p:pic>
          <p:nvPicPr>
            <p:cNvPr id="10" name="圖片 9" descr="一張含有 文字, 樹, 植物 的圖片&#10;&#10;自動產生的描述">
              <a:extLst>
                <a:ext uri="{FF2B5EF4-FFF2-40B4-BE49-F238E27FC236}">
                  <a16:creationId xmlns:a16="http://schemas.microsoft.com/office/drawing/2014/main" id="{E002D25F-62A2-4B20-9472-DDEB99F15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4747" y="2306306"/>
              <a:ext cx="1132659" cy="995876"/>
            </a:xfrm>
            <a:prstGeom prst="rect">
              <a:avLst/>
            </a:prstGeom>
            <a:effectLst>
              <a:outerShdw blurRad="12700" dist="38100" dir="2700000" algn="tl" rotWithShape="0">
                <a:srgbClr val="977A5B">
                  <a:alpha val="40000"/>
                </a:srgbClr>
              </a:outerShdw>
            </a:effectLst>
          </p:spPr>
        </p:pic>
        <p:pic>
          <p:nvPicPr>
            <p:cNvPr id="6" name="圖片 5" descr="一張含有 刀 的圖片&#10;&#10;自動產生的描述">
              <a:extLst>
                <a:ext uri="{FF2B5EF4-FFF2-40B4-BE49-F238E27FC236}">
                  <a16:creationId xmlns:a16="http://schemas.microsoft.com/office/drawing/2014/main" id="{1ACD57BA-3F8C-4F0C-AF5C-33ED4C73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9265" y="2464135"/>
              <a:ext cx="683624" cy="68362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pic>
          <p:nvPicPr>
            <p:cNvPr id="8" name="圖片 7" descr="一張含有 刀 的圖片&#10;&#10;自動產生的描述">
              <a:extLst>
                <a:ext uri="{FF2B5EF4-FFF2-40B4-BE49-F238E27FC236}">
                  <a16:creationId xmlns:a16="http://schemas.microsoft.com/office/drawing/2014/main" id="{D14F3CEE-5082-42E7-A341-BE22733E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89265" y="2464135"/>
              <a:ext cx="683624" cy="68362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4DB1AC94-0B60-4E22-9185-9C0FA5CA66A2}"/>
              </a:ext>
            </a:extLst>
          </p:cNvPr>
          <p:cNvGrpSpPr/>
          <p:nvPr/>
        </p:nvGrpSpPr>
        <p:grpSpPr>
          <a:xfrm>
            <a:off x="3793041" y="2332611"/>
            <a:ext cx="1008536" cy="886743"/>
            <a:chOff x="2064747" y="2306306"/>
            <a:chExt cx="1132659" cy="995876"/>
          </a:xfrm>
        </p:grpSpPr>
        <p:pic>
          <p:nvPicPr>
            <p:cNvPr id="27" name="圖片 26" descr="一張含有 文字, 樹, 植物 的圖片&#10;&#10;自動產生的描述">
              <a:extLst>
                <a:ext uri="{FF2B5EF4-FFF2-40B4-BE49-F238E27FC236}">
                  <a16:creationId xmlns:a16="http://schemas.microsoft.com/office/drawing/2014/main" id="{1BBDA321-1EE1-4EB7-873F-1E2B486B8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4747" y="2306306"/>
              <a:ext cx="1132659" cy="995876"/>
            </a:xfrm>
            <a:prstGeom prst="rect">
              <a:avLst/>
            </a:prstGeom>
            <a:effectLst>
              <a:outerShdw blurRad="12700" dist="38100" dir="2700000" algn="tl" rotWithShape="0">
                <a:srgbClr val="977A5B">
                  <a:alpha val="40000"/>
                </a:srgbClr>
              </a:outerShdw>
            </a:effectLst>
          </p:spPr>
        </p:pic>
        <p:pic>
          <p:nvPicPr>
            <p:cNvPr id="28" name="圖片 27" descr="一張含有 刀 的圖片&#10;&#10;自動產生的描述">
              <a:extLst>
                <a:ext uri="{FF2B5EF4-FFF2-40B4-BE49-F238E27FC236}">
                  <a16:creationId xmlns:a16="http://schemas.microsoft.com/office/drawing/2014/main" id="{AF3B027B-998D-4908-B6D9-3A291A62A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9265" y="2464135"/>
              <a:ext cx="683624" cy="68362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pic>
          <p:nvPicPr>
            <p:cNvPr id="29" name="圖片 28" descr="一張含有 刀 的圖片&#10;&#10;自動產生的描述">
              <a:extLst>
                <a:ext uri="{FF2B5EF4-FFF2-40B4-BE49-F238E27FC236}">
                  <a16:creationId xmlns:a16="http://schemas.microsoft.com/office/drawing/2014/main" id="{2D1A5607-4E4A-427A-8C1A-741DC7C35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89265" y="2464135"/>
              <a:ext cx="683624" cy="68362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DBAAC707-758F-48B0-9F9C-01EE6322714B}"/>
              </a:ext>
            </a:extLst>
          </p:cNvPr>
          <p:cNvGrpSpPr/>
          <p:nvPr/>
        </p:nvGrpSpPr>
        <p:grpSpPr>
          <a:xfrm>
            <a:off x="6681332" y="2332611"/>
            <a:ext cx="1008536" cy="886743"/>
            <a:chOff x="2064747" y="2306306"/>
            <a:chExt cx="1132659" cy="995876"/>
          </a:xfrm>
        </p:grpSpPr>
        <p:pic>
          <p:nvPicPr>
            <p:cNvPr id="31" name="圖片 30" descr="一張含有 文字, 樹, 植物 的圖片&#10;&#10;自動產生的描述">
              <a:extLst>
                <a:ext uri="{FF2B5EF4-FFF2-40B4-BE49-F238E27FC236}">
                  <a16:creationId xmlns:a16="http://schemas.microsoft.com/office/drawing/2014/main" id="{F79EEEE0-7D76-4200-B0B5-B6BE065DF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4747" y="2306306"/>
              <a:ext cx="1132659" cy="995876"/>
            </a:xfrm>
            <a:prstGeom prst="rect">
              <a:avLst/>
            </a:prstGeom>
            <a:effectLst>
              <a:outerShdw blurRad="12700" dist="38100" dir="2700000" algn="tl" rotWithShape="0">
                <a:srgbClr val="977A5B">
                  <a:alpha val="40000"/>
                </a:srgbClr>
              </a:outerShdw>
            </a:effectLst>
          </p:spPr>
        </p:pic>
        <p:pic>
          <p:nvPicPr>
            <p:cNvPr id="32" name="圖片 31" descr="一張含有 刀 的圖片&#10;&#10;自動產生的描述">
              <a:extLst>
                <a:ext uri="{FF2B5EF4-FFF2-40B4-BE49-F238E27FC236}">
                  <a16:creationId xmlns:a16="http://schemas.microsoft.com/office/drawing/2014/main" id="{BE1012A3-B7EF-49B0-8162-2F4E07832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9265" y="2464135"/>
              <a:ext cx="683624" cy="68362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pic>
          <p:nvPicPr>
            <p:cNvPr id="33" name="圖片 32" descr="一張含有 刀 的圖片&#10;&#10;自動產生的描述">
              <a:extLst>
                <a:ext uri="{FF2B5EF4-FFF2-40B4-BE49-F238E27FC236}">
                  <a16:creationId xmlns:a16="http://schemas.microsoft.com/office/drawing/2014/main" id="{9099EC33-564B-48D5-BAC8-CD7671285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89265" y="2464135"/>
              <a:ext cx="683624" cy="68362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43CD6239-D171-48FC-829E-21034793647C}"/>
              </a:ext>
            </a:extLst>
          </p:cNvPr>
          <p:cNvSpPr/>
          <p:nvPr/>
        </p:nvSpPr>
        <p:spPr>
          <a:xfrm>
            <a:off x="505060" y="1115138"/>
            <a:ext cx="197529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sz="2400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唐玄宗天寶</a:t>
            </a:r>
            <a:r>
              <a:rPr lang="en-US" altLang="zh-TW" sz="2400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年冬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00CBE29-3AE3-46CD-B9DE-0CC5D88DB790}"/>
              </a:ext>
            </a:extLst>
          </p:cNvPr>
          <p:cNvSpPr/>
          <p:nvPr/>
        </p:nvSpPr>
        <p:spPr>
          <a:xfrm>
            <a:off x="505059" y="1722618"/>
            <a:ext cx="1975296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b="1" dirty="0">
                <a:solidFill>
                  <a:srgbClr val="D076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安祿山起兵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5F4B58A-CEA4-4B42-863F-9AA31C5F58FB}"/>
              </a:ext>
            </a:extLst>
          </p:cNvPr>
          <p:cNvSpPr/>
          <p:nvPr/>
        </p:nvSpPr>
        <p:spPr>
          <a:xfrm>
            <a:off x="3283094" y="3293405"/>
            <a:ext cx="197529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sz="2400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三個月後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A5A0CC8-BE5D-4D9E-9D59-3C5256E4BCB4}"/>
              </a:ext>
            </a:extLst>
          </p:cNvPr>
          <p:cNvSpPr/>
          <p:nvPr/>
        </p:nvSpPr>
        <p:spPr>
          <a:xfrm>
            <a:off x="3095507" y="3639644"/>
            <a:ext cx="2403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D076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佔領洛陽</a:t>
            </a:r>
          </a:p>
          <a:p>
            <a:pPr algn="ctr"/>
            <a:r>
              <a:rPr lang="zh-TW" altLang="en-US" sz="2800" b="1" dirty="0">
                <a:solidFill>
                  <a:srgbClr val="D076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自稱大燕皇帝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905DF17-8195-4273-B3D9-96F0423CF9CA}"/>
              </a:ext>
            </a:extLst>
          </p:cNvPr>
          <p:cNvSpPr/>
          <p:nvPr/>
        </p:nvSpPr>
        <p:spPr>
          <a:xfrm>
            <a:off x="6091609" y="1115138"/>
            <a:ext cx="197529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sz="2400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數月後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8704A59-42C7-4A0C-BAF9-18CF8FB4125C}"/>
              </a:ext>
            </a:extLst>
          </p:cNvPr>
          <p:cNvSpPr/>
          <p:nvPr/>
        </p:nvSpPr>
        <p:spPr>
          <a:xfrm>
            <a:off x="5553885" y="1397266"/>
            <a:ext cx="3190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D076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唐玄宗逃往四川</a:t>
            </a:r>
          </a:p>
          <a:p>
            <a:pPr algn="ctr"/>
            <a:r>
              <a:rPr lang="zh-TW" altLang="en-US" sz="2800" b="1" dirty="0">
                <a:solidFill>
                  <a:srgbClr val="D076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唐朝由盛轉衰</a:t>
            </a:r>
          </a:p>
        </p:txBody>
      </p:sp>
      <p:sp>
        <p:nvSpPr>
          <p:cNvPr id="42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86AC6667-BFC5-4C78-999E-7558F095AB01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右 6">
            <a:extLst>
              <a:ext uri="{FF2B5EF4-FFF2-40B4-BE49-F238E27FC236}">
                <a16:creationId xmlns:a16="http://schemas.microsoft.com/office/drawing/2014/main" id="{F5D29230-43F4-431C-B01D-5F410549826E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4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37A4ABF9-59BB-42CC-BF58-60A80DB7CAE4}"/>
              </a:ext>
            </a:extLst>
          </p:cNvPr>
          <p:cNvGrpSpPr/>
          <p:nvPr/>
        </p:nvGrpSpPr>
        <p:grpSpPr>
          <a:xfrm>
            <a:off x="6621197" y="3634172"/>
            <a:ext cx="601122" cy="457785"/>
            <a:chOff x="6047357" y="3267875"/>
            <a:chExt cx="601122" cy="457785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A31C63CA-BB98-4EF3-A86C-5D40B4357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A76BAEF-6D4B-43A5-BFE5-CD3E7A087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ㄏㄤ</a:t>
              </a:r>
              <a:endParaRPr lang="en-US" altLang="zh-TW" sz="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1452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靖以告劉，劉益喜，自負。既出，而虬髯曰：「吾得十八九矣，然須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見之。李郎宜與一妹復入京，某日午時，訪我於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馬行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東酒樓下，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690423-04EA-4519-A8CF-3FF0837C9D04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629D680-9947-45C5-ADFA-2801133D6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664" y="2867632"/>
            <a:ext cx="6773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可見虬髯客不肯輕易服輸且行事非常謹慎的個性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832CAA1-119A-4C58-AD66-0F06DA753774}"/>
              </a:ext>
            </a:extLst>
          </p:cNvPr>
          <p:cNvCxnSpPr>
            <a:cxnSpLocks/>
          </p:cNvCxnSpPr>
          <p:nvPr/>
        </p:nvCxnSpPr>
        <p:spPr>
          <a:xfrm>
            <a:off x="857613" y="2869600"/>
            <a:ext cx="529553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B624B045-7165-46AD-8688-342ACF5CD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13" y="2941608"/>
            <a:ext cx="609550" cy="29867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D2C1414-B229-4611-8892-6D2920404328}"/>
              </a:ext>
            </a:extLst>
          </p:cNvPr>
          <p:cNvSpPr/>
          <p:nvPr/>
        </p:nvSpPr>
        <p:spPr>
          <a:xfrm>
            <a:off x="4522905" y="2453176"/>
            <a:ext cx="84919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1B791AE-7C45-4742-9F50-A18B33574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905" y="2007684"/>
            <a:ext cx="400203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稱同道長者，即下文所云道士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E9F41FB-D07B-4988-B1B9-8FDA9ECF2A00}"/>
              </a:ext>
            </a:extLst>
          </p:cNvPr>
          <p:cNvSpPr/>
          <p:nvPr/>
        </p:nvSpPr>
        <p:spPr>
          <a:xfrm>
            <a:off x="5880374" y="3658158"/>
            <a:ext cx="110014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8E57189-E9CD-4A58-B4E3-B98A5FF8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374" y="4084576"/>
            <a:ext cx="171425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長安街道名</a:t>
            </a:r>
          </a:p>
        </p:txBody>
      </p:sp>
      <p:sp>
        <p:nvSpPr>
          <p:cNvPr id="3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C8ABAA5-68B2-40D0-B3EA-2B4585713E69}"/>
              </a:ext>
            </a:extLst>
          </p:cNvPr>
          <p:cNvSpPr txBox="1"/>
          <p:nvPr/>
        </p:nvSpPr>
        <p:spPr>
          <a:xfrm>
            <a:off x="6657926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2F98943-0736-4D38-80A1-B37998DA25A4}"/>
              </a:ext>
            </a:extLst>
          </p:cNvPr>
          <p:cNvSpPr txBox="1"/>
          <p:nvPr/>
        </p:nvSpPr>
        <p:spPr>
          <a:xfrm>
            <a:off x="7327121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16350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animBg="1"/>
      <p:bldP spid="17" grpId="0" animBg="1"/>
      <p:bldP spid="17" grpId="1" animBg="1"/>
      <p:bldP spid="19" grpId="0" animBg="1"/>
      <p:bldP spid="21" grpId="0" animBg="1"/>
      <p:bldP spid="21" grpId="1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1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下有此驢及一瘦騾，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我與道兄俱在其上矣，到即登焉。」又別而去，靖與張氏復應之。及期訪焉，即見二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乘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。攬衣登樓，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1822E7-9828-4825-97C5-CA616EAC9052}"/>
              </a:ext>
            </a:extLst>
          </p:cNvPr>
          <p:cNvSpPr/>
          <p:nvPr/>
        </p:nvSpPr>
        <p:spPr>
          <a:xfrm>
            <a:off x="4096025" y="1226108"/>
            <a:ext cx="42517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3200CC6-3CDE-4402-B7C1-B5CBAC7A9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025" y="1652526"/>
            <a:ext cx="77442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</a:p>
        </p:txBody>
      </p:sp>
      <p:sp>
        <p:nvSpPr>
          <p:cNvPr id="1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27ECDC9-6B1D-409E-88B9-7501CABAE6CD}"/>
              </a:ext>
            </a:extLst>
          </p:cNvPr>
          <p:cNvSpPr txBox="1"/>
          <p:nvPr/>
        </p:nvSpPr>
        <p:spPr>
          <a:xfrm>
            <a:off x="3354202" y="3343402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1AA10F6-5552-400E-BEC6-25273ADB6485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C8ABAA5-68B2-40D0-B3EA-2B4585713E69}"/>
              </a:ext>
            </a:extLst>
          </p:cNvPr>
          <p:cNvSpPr txBox="1"/>
          <p:nvPr/>
        </p:nvSpPr>
        <p:spPr>
          <a:xfrm>
            <a:off x="6657926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2F98943-0736-4D38-80A1-B37998DA25A4}"/>
              </a:ext>
            </a:extLst>
          </p:cNvPr>
          <p:cNvSpPr txBox="1"/>
          <p:nvPr/>
        </p:nvSpPr>
        <p:spPr>
          <a:xfrm>
            <a:off x="7327121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37412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12994"/>
              </p:ext>
            </p:extLst>
          </p:nvPr>
        </p:nvGraphicFramePr>
        <p:xfrm>
          <a:off x="466227" y="916165"/>
          <a:ext cx="8280000" cy="398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73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41211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1930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8830"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spc="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ㄕㄥˋ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量詞，古代計算車輛的單位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及期訪焉，即見二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乘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晉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乘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楚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杌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spc="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佛教用語。本是車乘之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意，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用來譬喻教法，以其能載修行者到達解脫的境界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、小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54266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0F05F9BF-9735-4BF1-B386-E3678299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音辨：乘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6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1EBFBAD8-0B8B-4051-945F-A9569689A2EC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3F4A2F28-CD40-482D-AD71-8DB6E381B678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9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60514"/>
              </p:ext>
            </p:extLst>
          </p:nvPr>
        </p:nvGraphicFramePr>
        <p:xfrm>
          <a:off x="466227" y="916165"/>
          <a:ext cx="8280000" cy="346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73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41211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1930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8830"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spc="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ㄔㄥˊ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搭坐，用某種交通工具代步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車。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64631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spc="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順應、趁、藉著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乘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人之危。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65589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spc="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駕馭、駕騎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乘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92617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spc="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數學上的運算方法之一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乘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法。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81895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9BB2D72B-22F9-4D06-AAA7-7D802E871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音辨：乘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箭號: 向右 7">
            <a:hlinkClick r:id="" action="ppaction://noaction"/>
            <a:extLst>
              <a:ext uri="{FF2B5EF4-FFF2-40B4-BE49-F238E27FC236}">
                <a16:creationId xmlns:a16="http://schemas.microsoft.com/office/drawing/2014/main" id="{08219862-3051-42A8-A6C6-8643D6813877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5231064-E890-4A6B-BF27-F594F109F810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9F4CA3B-B9FB-414A-9F13-477732A3F93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8840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7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虬髯與一道士方對飲，見靖驚喜，召坐環飲。十數巡，曰：「樓下櫃中有錢十萬，擇一深隱處，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駐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一妹畢，某日復會我於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汾陽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橋。」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8093C72-90BF-4982-A637-AD13CB551204}"/>
              </a:ext>
            </a:extLst>
          </p:cNvPr>
          <p:cNvSpPr/>
          <p:nvPr/>
        </p:nvSpPr>
        <p:spPr>
          <a:xfrm>
            <a:off x="1221144" y="3658158"/>
            <a:ext cx="44890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A3013DC-5581-4814-890F-D890237EF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145" y="3214366"/>
            <a:ext cx="78545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安頓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22D4C47-73C6-424B-BDB6-796389BB5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615" y="2062944"/>
            <a:ext cx="4490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顯現虬髯客出手闊綽又思慮周密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F41C656-720A-450F-8F1E-DBCDCA38D057}"/>
              </a:ext>
            </a:extLst>
          </p:cNvPr>
          <p:cNvCxnSpPr>
            <a:cxnSpLocks/>
          </p:cNvCxnSpPr>
          <p:nvPr/>
        </p:nvCxnSpPr>
        <p:spPr>
          <a:xfrm>
            <a:off x="3289663" y="2869600"/>
            <a:ext cx="535293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7F46B592-17B4-4690-BF7D-DCB4BDAA5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63" y="2941608"/>
            <a:ext cx="609550" cy="298679"/>
          </a:xfrm>
          <a:prstGeom prst="rect">
            <a:avLst/>
          </a:prstGeom>
        </p:spPr>
      </p:pic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7386E167-0888-48DC-8ECC-341405C07460}"/>
              </a:ext>
            </a:extLst>
          </p:cNvPr>
          <p:cNvCxnSpPr>
            <a:cxnSpLocks/>
          </p:cNvCxnSpPr>
          <p:nvPr/>
        </p:nvCxnSpPr>
        <p:spPr>
          <a:xfrm>
            <a:off x="449871" y="4080671"/>
            <a:ext cx="241567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1950148-48E5-44C9-8C6E-D193B2A88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715" y="4080671"/>
            <a:ext cx="37539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交代再約會面的目的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，可引起懸宕之效果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0E0071B-682B-4486-89F2-0C4195E4965D}"/>
              </a:ext>
            </a:extLst>
          </p:cNvPr>
          <p:cNvCxnSpPr>
            <a:cxnSpLocks/>
          </p:cNvCxnSpPr>
          <p:nvPr/>
        </p:nvCxnSpPr>
        <p:spPr>
          <a:xfrm>
            <a:off x="3289663" y="4082639"/>
            <a:ext cx="367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26">
            <a:extLst>
              <a:ext uri="{FF2B5EF4-FFF2-40B4-BE49-F238E27FC236}">
                <a16:creationId xmlns:a16="http://schemas.microsoft.com/office/drawing/2014/main" id="{54FB4DD9-0845-4399-A84E-054380A59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63" y="4154647"/>
            <a:ext cx="609550" cy="2986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2F16F4-71BB-4A36-AB47-C1E902AAAD17}"/>
              </a:ext>
            </a:extLst>
          </p:cNvPr>
          <p:cNvSpPr/>
          <p:nvPr/>
        </p:nvSpPr>
        <p:spPr>
          <a:xfrm>
            <a:off x="7378700" y="0"/>
            <a:ext cx="176530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P.100~P.101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5FD0F11-432E-4293-8BC7-CE0FB056F4E4}"/>
              </a:ext>
            </a:extLst>
          </p:cNvPr>
          <p:cNvSpPr txBox="1"/>
          <p:nvPr/>
        </p:nvSpPr>
        <p:spPr>
          <a:xfrm>
            <a:off x="6034873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C31BA39-D24A-445C-B4DB-CA379B10DD63}"/>
              </a:ext>
            </a:extLst>
          </p:cNvPr>
          <p:cNvSpPr txBox="1"/>
          <p:nvPr/>
        </p:nvSpPr>
        <p:spPr>
          <a:xfrm>
            <a:off x="6704068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35620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1" grpId="0"/>
      <p:bldP spid="21" grpId="1"/>
      <p:bldP spid="25" grpId="0"/>
      <p:bldP spid="25" grpId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2908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期至，道士與虬髯已先坐矣。俱謁文靜，時方弈棋，揖而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話心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焉，文靜飛書迎文皇看棋。道士對弈，虬髯與靖旁侍焉。俄而文皇來，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驚人，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就坐，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A15C1CF-0643-4F47-B698-C9EA9F729CC3}"/>
              </a:ext>
            </a:extLst>
          </p:cNvPr>
          <p:cNvSpPr/>
          <p:nvPr/>
        </p:nvSpPr>
        <p:spPr>
          <a:xfrm>
            <a:off x="1282975" y="1064183"/>
            <a:ext cx="42517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51362EB-6C9B-4487-9508-7CAE6A5C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975" y="1490601"/>
            <a:ext cx="77442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2D7E38A-3C11-42A7-94AF-B8E3DB11DD08}"/>
              </a:ext>
            </a:extLst>
          </p:cNvPr>
          <p:cNvSpPr/>
          <p:nvPr/>
        </p:nvSpPr>
        <p:spPr>
          <a:xfrm>
            <a:off x="4273824" y="2007158"/>
            <a:ext cx="87602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E59D40E-BB73-4A13-9826-062C1672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825" y="2433576"/>
            <a:ext cx="136830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告知心意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D302E12-2E6F-4B7E-AC0F-3697484EEDAC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C793A01-AD2C-4456-99B4-742F7AAF3EB4}"/>
              </a:ext>
            </a:extLst>
          </p:cNvPr>
          <p:cNvSpPr txBox="1"/>
          <p:nvPr/>
        </p:nvSpPr>
        <p:spPr>
          <a:xfrm>
            <a:off x="49030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BCB5044-D3E0-40B8-B334-A4093893F20B}"/>
              </a:ext>
            </a:extLst>
          </p:cNvPr>
          <p:cNvSpPr txBox="1"/>
          <p:nvPr/>
        </p:nvSpPr>
        <p:spPr>
          <a:xfrm>
            <a:off x="55722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7DE1711-F6D4-4685-9B3E-2FA095CA491C}"/>
              </a:ext>
            </a:extLst>
          </p:cNvPr>
          <p:cNvSpPr txBox="1"/>
          <p:nvPr/>
        </p:nvSpPr>
        <p:spPr>
          <a:xfrm>
            <a:off x="62414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17619A3-3EC0-4B25-91B9-9E70D358FA4A}"/>
              </a:ext>
            </a:extLst>
          </p:cNvPr>
          <p:cNvSpPr txBox="1"/>
          <p:nvPr/>
        </p:nvSpPr>
        <p:spPr>
          <a:xfrm>
            <a:off x="69106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47B5AD3-4ED6-440F-8DBF-AA450BE1B8C3}"/>
              </a:ext>
            </a:extLst>
          </p:cNvPr>
          <p:cNvSpPr/>
          <p:nvPr/>
        </p:nvSpPr>
        <p:spPr>
          <a:xfrm>
            <a:off x="2041799" y="3975600"/>
            <a:ext cx="87602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00AA47-9958-4050-8B0E-E62971B08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800" y="4402018"/>
            <a:ext cx="136830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精神風采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9AA661B-7657-4A82-9620-EBD3DDDFA12D}"/>
              </a:ext>
            </a:extLst>
          </p:cNvPr>
          <p:cNvSpPr/>
          <p:nvPr/>
        </p:nvSpPr>
        <p:spPr>
          <a:xfrm>
            <a:off x="4070668" y="3975600"/>
            <a:ext cx="87602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36CF5AC-1187-4A69-8300-CF995458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668" y="4397289"/>
            <a:ext cx="344150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拱手高舉，自上而下行禮</a:t>
            </a:r>
          </a:p>
        </p:txBody>
      </p:sp>
    </p:spTree>
    <p:extLst>
      <p:ext uri="{BB962C8B-B14F-4D97-AF65-F5344CB8AC3E}">
        <p14:creationId xmlns:p14="http://schemas.microsoft.com/office/powerpoint/2010/main" val="22025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1" grpId="0" animBg="1"/>
      <p:bldP spid="22" grpId="0" animBg="1"/>
      <p:bldP spid="22" grpId="1" animBg="1"/>
      <p:bldP spid="15" grpId="0" animBg="1"/>
      <p:bldP spid="16" grpId="0" animBg="1"/>
      <p:bldP spid="16" grpId="1" animBg="1"/>
      <p:bldP spid="18" grpId="0" animBg="1"/>
      <p:bldP spid="20" grpId="0" animBg="1"/>
      <p:bldP spid="20" grpId="1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>
            <a:extLst>
              <a:ext uri="{FF2B5EF4-FFF2-40B4-BE49-F238E27FC236}">
                <a16:creationId xmlns:a16="http://schemas.microsoft.com/office/drawing/2014/main" id="{06DD4F92-77C4-4BEF-98A2-33E33460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573" y="4109574"/>
            <a:ext cx="42517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1732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清氣朗，滿坐風生，顧盼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暐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如也。道士一見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慘然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棋子曰： 「此局全輸矣！於此失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卻局，奇哉！救無路矣！復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奚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言！」罷弈請去。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155AF41-EB07-40A1-86BA-1B0FF4B73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508" y="1650799"/>
            <a:ext cx="3547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又一次點出「貌與常異」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D3476B2-F3D3-404F-8F96-CA6419C90264}"/>
              </a:ext>
            </a:extLst>
          </p:cNvPr>
          <p:cNvCxnSpPr>
            <a:cxnSpLocks/>
          </p:cNvCxnSpPr>
          <p:nvPr/>
        </p:nvCxnSpPr>
        <p:spPr>
          <a:xfrm>
            <a:off x="471600" y="1669450"/>
            <a:ext cx="637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7E7A72A9-8719-4914-BF05-45D8A6006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25" y="1741458"/>
            <a:ext cx="609550" cy="298679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1C9C1A3D-076C-440B-8F71-F9D3FE76600E}"/>
              </a:ext>
            </a:extLst>
          </p:cNvPr>
          <p:cNvGrpSpPr/>
          <p:nvPr/>
        </p:nvGrpSpPr>
        <p:grpSpPr>
          <a:xfrm>
            <a:off x="5642947" y="1211665"/>
            <a:ext cx="601122" cy="457785"/>
            <a:chOff x="6047357" y="3267875"/>
            <a:chExt cx="601122" cy="457785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82C3568F-2F25-4B35-885F-1803B2FD6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7303C07A-B2F2-496A-8E80-ECCE5F9B3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ㄨㄟ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4AAA266-775B-4A08-89D3-C978B6A6A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994" y="2905529"/>
            <a:ext cx="38742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「此局全輸矣」一句以下，正式確立主題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EDA263EB-D5DB-4866-989F-052C77394751}"/>
              </a:ext>
            </a:extLst>
          </p:cNvPr>
          <p:cNvCxnSpPr>
            <a:cxnSpLocks/>
          </p:cNvCxnSpPr>
          <p:nvPr/>
        </p:nvCxnSpPr>
        <p:spPr>
          <a:xfrm>
            <a:off x="4682223" y="2882016"/>
            <a:ext cx="381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>
            <a:extLst>
              <a:ext uri="{FF2B5EF4-FFF2-40B4-BE49-F238E27FC236}">
                <a16:creationId xmlns:a16="http://schemas.microsoft.com/office/drawing/2014/main" id="{F35D9161-0B56-4E06-A5D0-747875576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223" y="2954024"/>
            <a:ext cx="609550" cy="298679"/>
          </a:xfrm>
          <a:prstGeom prst="rect">
            <a:avLst/>
          </a:prstGeom>
        </p:spPr>
      </p:pic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5D227D75-B965-4820-B305-4663290B6CED}"/>
              </a:ext>
            </a:extLst>
          </p:cNvPr>
          <p:cNvCxnSpPr>
            <a:cxnSpLocks/>
          </p:cNvCxnSpPr>
          <p:nvPr/>
        </p:nvCxnSpPr>
        <p:spPr>
          <a:xfrm>
            <a:off x="438150" y="4098958"/>
            <a:ext cx="586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48">
            <a:extLst>
              <a:ext uri="{FF2B5EF4-FFF2-40B4-BE49-F238E27FC236}">
                <a16:creationId xmlns:a16="http://schemas.microsoft.com/office/drawing/2014/main" id="{689695FB-E52C-4BC9-8D2D-A6F088337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923" y="2184926"/>
            <a:ext cx="5710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雙關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9FEF294D-3CB3-44DD-B212-664EBB907E61}"/>
              </a:ext>
            </a:extLst>
          </p:cNvPr>
          <p:cNvGrpSpPr/>
          <p:nvPr/>
        </p:nvGrpSpPr>
        <p:grpSpPr>
          <a:xfrm>
            <a:off x="4690428" y="2208113"/>
            <a:ext cx="2145469" cy="651326"/>
            <a:chOff x="283395" y="4241561"/>
            <a:chExt cx="2145469" cy="651326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2EBB1EED-4D33-4F58-9045-1CBE04743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0816" y="4244887"/>
              <a:ext cx="128048" cy="648000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14225418-7F3B-41D1-A1C9-6B847E7A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677111F9-563D-44D8-9DD8-D1661B534459}"/>
              </a:ext>
            </a:extLst>
          </p:cNvPr>
          <p:cNvSpPr/>
          <p:nvPr/>
        </p:nvSpPr>
        <p:spPr>
          <a:xfrm>
            <a:off x="5176573" y="3683156"/>
            <a:ext cx="42517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01C20E2F-F0A7-4C42-A551-F2BB447C95E7}"/>
              </a:ext>
            </a:extLst>
          </p:cNvPr>
          <p:cNvSpPr txBox="1"/>
          <p:nvPr/>
        </p:nvSpPr>
        <p:spPr>
          <a:xfrm>
            <a:off x="5513182" y="936647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FFDBDB6-90CC-401D-8E41-FEE6A324D6D1}"/>
              </a:ext>
            </a:extLst>
          </p:cNvPr>
          <p:cNvSpPr/>
          <p:nvPr/>
        </p:nvSpPr>
        <p:spPr>
          <a:xfrm>
            <a:off x="7304823" y="0"/>
            <a:ext cx="18360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P.101~ </a:t>
            </a:r>
            <a:r>
              <a:rPr lang="en-US" altLang="zh-TW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86B2CB8-5614-47D1-8E2D-93958A117AA0}"/>
              </a:ext>
            </a:extLst>
          </p:cNvPr>
          <p:cNvSpPr txBox="1"/>
          <p:nvPr/>
        </p:nvSpPr>
        <p:spPr>
          <a:xfrm>
            <a:off x="42172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B4F68A17-BEA1-481C-9976-589BB0791F63}"/>
              </a:ext>
            </a:extLst>
          </p:cNvPr>
          <p:cNvSpPr txBox="1"/>
          <p:nvPr/>
        </p:nvSpPr>
        <p:spPr>
          <a:xfrm>
            <a:off x="48864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4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5CDF6864-7F14-4C4A-8CEB-47B1325E6B83}"/>
              </a:ext>
            </a:extLst>
          </p:cNvPr>
          <p:cNvSpPr txBox="1"/>
          <p:nvPr/>
        </p:nvSpPr>
        <p:spPr>
          <a:xfrm>
            <a:off x="55556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5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D96B9CA0-25E3-41C5-8B1C-6FB6153A6D5A}"/>
              </a:ext>
            </a:extLst>
          </p:cNvPr>
          <p:cNvSpPr txBox="1"/>
          <p:nvPr/>
        </p:nvSpPr>
        <p:spPr>
          <a:xfrm>
            <a:off x="62248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6DD4F92-77C4-4BEF-98A2-33E33460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2890165"/>
            <a:ext cx="422681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憂戚貌，意同虬髯客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的「心死」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77111F9-563D-44D8-9DD8-D1661B534459}"/>
              </a:ext>
            </a:extLst>
          </p:cNvPr>
          <p:cNvSpPr/>
          <p:nvPr/>
        </p:nvSpPr>
        <p:spPr>
          <a:xfrm>
            <a:off x="831211" y="2462473"/>
            <a:ext cx="885709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06DD4F92-77C4-4BEF-98A2-33E33460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770" y="2041232"/>
            <a:ext cx="77811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放下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77111F9-563D-44D8-9DD8-D1661B534459}"/>
              </a:ext>
            </a:extLst>
          </p:cNvPr>
          <p:cNvSpPr/>
          <p:nvPr/>
        </p:nvSpPr>
        <p:spPr>
          <a:xfrm>
            <a:off x="2069860" y="2460044"/>
            <a:ext cx="42517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8EC53730-5AF7-4F33-BE94-E53BE06B9BC8}"/>
              </a:ext>
            </a:extLst>
          </p:cNvPr>
          <p:cNvSpPr txBox="1"/>
          <p:nvPr/>
        </p:nvSpPr>
        <p:spPr>
          <a:xfrm>
            <a:off x="4303925" y="2155664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考</a:t>
            </a:r>
          </a:p>
        </p:txBody>
      </p:sp>
    </p:spTree>
    <p:extLst>
      <p:ext uri="{BB962C8B-B14F-4D97-AF65-F5344CB8AC3E}">
        <p14:creationId xmlns:p14="http://schemas.microsoft.com/office/powerpoint/2010/main" val="6588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1" grpId="0"/>
      <p:bldP spid="11" grpId="1"/>
      <p:bldP spid="24" grpId="0"/>
      <p:bldP spid="24" grpId="1"/>
      <p:bldP spid="30" grpId="0"/>
      <p:bldP spid="30" grpId="1"/>
      <p:bldP spid="34" grpId="0" animBg="1"/>
      <p:bldP spid="40" grpId="0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3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05797"/>
              </p:ext>
            </p:extLst>
          </p:nvPr>
        </p:nvGraphicFramePr>
        <p:xfrm>
          <a:off x="472640" y="916165"/>
          <a:ext cx="8280000" cy="37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802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07458">
                  <a:extLst>
                    <a:ext uri="{9D8B030D-6E8A-4147-A177-3AD203B41FA5}">
                      <a16:colId xmlns:a16="http://schemas.microsoft.com/office/drawing/2014/main" val="2897810191"/>
                    </a:ext>
                  </a:extLst>
                </a:gridCol>
                <a:gridCol w="3449457">
                  <a:extLst>
                    <a:ext uri="{9D8B030D-6E8A-4147-A177-3AD203B41FA5}">
                      <a16:colId xmlns:a16="http://schemas.microsoft.com/office/drawing/2014/main" val="280491118"/>
                    </a:ext>
                  </a:extLst>
                </a:gridCol>
                <a:gridCol w="267428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498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794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暐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ㄨㄟˇ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光輝的樣子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顧盼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暐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5794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ㄏㄨㄟˋ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隱瞞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諱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5794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韙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ㄨㄟˇ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對、是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冒天下之大不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韙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11413"/>
                  </a:ext>
                </a:extLst>
              </a:tr>
              <a:tr h="15313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ㄨㄟˊ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去毛加工製成的柔軟獸皮（或「熟皮」）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韋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編三絕。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78244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E26390F4-5E0B-4BD7-AD5A-E4CAE6814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字辨：暐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147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70A7A14-2BF2-45E1-92D8-C053C0536409}"/>
              </a:ext>
            </a:extLst>
          </p:cNvPr>
          <p:cNvSpPr txBox="1"/>
          <p:nvPr/>
        </p:nvSpPr>
        <p:spPr>
          <a:xfrm>
            <a:off x="297518" y="178279"/>
            <a:ext cx="8558482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此局全輸矣！於此失卻局，奇哉！救無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路矣！</a:t>
            </a:r>
            <a:endParaRPr lang="zh-TW" altLang="en-US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AFA875B-7C48-41DF-B5DC-02465B64083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F63DA3-9402-43AC-A54D-DC2D64B43009}"/>
              </a:ext>
            </a:extLst>
          </p:cNvPr>
          <p:cNvSpPr/>
          <p:nvPr/>
        </p:nvSpPr>
        <p:spPr>
          <a:xfrm>
            <a:off x="518400" y="1476444"/>
            <a:ext cx="8408853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虬髯客想請道士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觀察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李世民是否具天子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之相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，以決定自己是否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退出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逐鹿之局，乃由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劉文靜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邀李世民前來看棋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。弈棋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中的道士見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李世民神采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驚人， 慘然曰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此</a:t>
            </a:r>
            <a:r>
              <a:rPr lang="zh-TW" altLang="en-US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局全輸矣！於此</a:t>
            </a:r>
            <a:r>
              <a:rPr lang="zh-TW" alt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失卻</a:t>
            </a:r>
            <a:r>
              <a:rPr lang="zh-TW" altLang="en-US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局， 奇哉！ 救無</a:t>
            </a:r>
            <a:r>
              <a:rPr lang="zh-TW" alt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路矣！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→畫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線處的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文字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，在表面意義之外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另有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影射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「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局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兼指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棋局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世局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兩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義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，以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棋局影射天下大勢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，而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棋局之輸，雙關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角逐天下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已無希望。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BC0E9D-FF01-4C18-A156-054AD7AE330F}"/>
              </a:ext>
            </a:extLst>
          </p:cNvPr>
          <p:cNvSpPr/>
          <p:nvPr/>
        </p:nvSpPr>
        <p:spPr>
          <a:xfrm>
            <a:off x="518400" y="875859"/>
            <a:ext cx="1320613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/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103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9927E8-B8D3-4AB1-8167-B3A16123740C}"/>
              </a:ext>
            </a:extLst>
          </p:cNvPr>
          <p:cNvSpPr txBox="1"/>
          <p:nvPr/>
        </p:nvSpPr>
        <p:spPr>
          <a:xfrm>
            <a:off x="8015294" y="115612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1394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76CC28-7370-4E47-B5F5-6A67D9849266}"/>
              </a:ext>
            </a:extLst>
          </p:cNvPr>
          <p:cNvSpPr/>
          <p:nvPr/>
        </p:nvSpPr>
        <p:spPr>
          <a:xfrm>
            <a:off x="351698" y="783928"/>
            <a:ext cx="8340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出，謂虬髯曰：「此世界非公世界也，他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可圖。勉之，勿以為念！」因共入京。虬髯曰：「計李郎之程，某日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到。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8EFBC27-5A29-479F-BF02-2B02C5BF2976}"/>
              </a:ext>
            </a:extLst>
          </p:cNvPr>
          <p:cNvSpPr/>
          <p:nvPr/>
        </p:nvSpPr>
        <p:spPr>
          <a:xfrm>
            <a:off x="8198369" y="1237695"/>
            <a:ext cx="42517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4E98751-E43B-42E8-A392-E0A062FA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844" y="1664113"/>
            <a:ext cx="315090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地方，指中原以外之國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1BE7BF3-20A5-438C-92CD-C18831462F9C}"/>
              </a:ext>
            </a:extLst>
          </p:cNvPr>
          <p:cNvSpPr/>
          <p:nvPr/>
        </p:nvSpPr>
        <p:spPr>
          <a:xfrm>
            <a:off x="4085397" y="3188125"/>
            <a:ext cx="42517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9A6EF7E-0569-4831-A2BB-CB73C771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397" y="3614544"/>
            <a:ext cx="109614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才、始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CF2606C-2BD0-4991-AEE6-DD317736B50D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2668846-0E62-46BC-B8F2-97B942D68C68}"/>
              </a:ext>
            </a:extLst>
          </p:cNvPr>
          <p:cNvSpPr txBox="1"/>
          <p:nvPr/>
        </p:nvSpPr>
        <p:spPr>
          <a:xfrm>
            <a:off x="49030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DF60092-CD6E-4ABA-86AC-714BD8D94654}"/>
              </a:ext>
            </a:extLst>
          </p:cNvPr>
          <p:cNvSpPr txBox="1"/>
          <p:nvPr/>
        </p:nvSpPr>
        <p:spPr>
          <a:xfrm>
            <a:off x="55722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53777FC-DCE7-46E1-B811-E8F48E40403D}"/>
              </a:ext>
            </a:extLst>
          </p:cNvPr>
          <p:cNvSpPr txBox="1"/>
          <p:nvPr/>
        </p:nvSpPr>
        <p:spPr>
          <a:xfrm>
            <a:off x="62414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97F6159-B9B1-4A15-8A2D-B2DE96CEF6AC}"/>
              </a:ext>
            </a:extLst>
          </p:cNvPr>
          <p:cNvSpPr txBox="1"/>
          <p:nvPr/>
        </p:nvSpPr>
        <p:spPr>
          <a:xfrm>
            <a:off x="69106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0689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0A74A12-9B62-4EDB-A255-2BD9B7ABB445}"/>
              </a:ext>
            </a:extLst>
          </p:cNvPr>
          <p:cNvSpPr txBox="1"/>
          <p:nvPr/>
        </p:nvSpPr>
        <p:spPr>
          <a:xfrm>
            <a:off x="351698" y="391708"/>
            <a:ext cx="59075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社會動亂的晚唐：安史之亂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69C8D53-80B8-4138-9F45-80E2CAC54F5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75967CC-8AE9-4A7D-B590-E1C89569F062}"/>
              </a:ext>
            </a:extLst>
          </p:cNvPr>
          <p:cNvSpPr/>
          <p:nvPr/>
        </p:nvSpPr>
        <p:spPr>
          <a:xfrm>
            <a:off x="351699" y="1124369"/>
            <a:ext cx="81663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安史之亂期間，唐朝增設許多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節度使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，他們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與地方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豪強勾結，發展成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藩鎮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唐朝後期，宦官在中央掌權，藩鎮在地方割據，國勢更加黑暗。</a:t>
            </a: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藩鎮割據的局面延續了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多年，唐朝滅亡以後，又進而延續成五代十國的分裂和混戰。</a:t>
            </a:r>
          </a:p>
        </p:txBody>
      </p:sp>
      <p:sp>
        <p:nvSpPr>
          <p:cNvPr id="24" name="箭號: 向右 5">
            <a:extLst>
              <a:ext uri="{FF2B5EF4-FFF2-40B4-BE49-F238E27FC236}">
                <a16:creationId xmlns:a16="http://schemas.microsoft.com/office/drawing/2014/main" id="{7E8519A2-1B72-4CEE-A381-B4168A6815C2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F517FDA-6B84-45ED-B6F8-4FE0E93C1BE1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1732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到之明日，可與一妹同詣某坊 曲 小宅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相訪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。李郎相從，一妹懸然如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磬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，欲令新婦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祗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謁，兼議從容，無前卻也。」言畢，吁嗟而去。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602863E-CE74-4969-9BC2-94BA60BA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797" y="1243057"/>
            <a:ext cx="392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ㄈㄤ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BCB08DC-0659-4C2C-BF08-3A044148F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529" y="1243057"/>
            <a:ext cx="392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ㄑㄩ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CF2354E-A096-4EE6-848C-E2C60998E28D}"/>
              </a:ext>
            </a:extLst>
          </p:cNvPr>
          <p:cNvGrpSpPr/>
          <p:nvPr/>
        </p:nvGrpSpPr>
        <p:grpSpPr>
          <a:xfrm>
            <a:off x="4957209" y="2435300"/>
            <a:ext cx="596837" cy="481799"/>
            <a:chOff x="7867881" y="1192800"/>
            <a:chExt cx="596837" cy="481799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91777C98-782D-41E6-9A90-C23CD6521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F9D4053-15B7-4730-A302-18B96F8E6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ㄑ一ㄥ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DA35279-52E7-425D-A914-8FF41856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857" y="2553088"/>
            <a:ext cx="392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ㄓ</a:t>
            </a:r>
            <a:endParaRPr lang="en-US" altLang="zh-TW" sz="1200" b="1" dirty="0">
              <a:solidFill>
                <a:srgbClr val="FF5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1A3077B-B8CA-40D1-8798-684B7BF55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272" y="2882632"/>
            <a:ext cx="49284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虬髯客對於李靖跟著自己到處奔走，致使紅拂孤單一人，深感愧疚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62094836-49B5-40C5-A8BE-1AB3C8395B30}"/>
              </a:ext>
            </a:extLst>
          </p:cNvPr>
          <p:cNvCxnSpPr>
            <a:cxnSpLocks/>
          </p:cNvCxnSpPr>
          <p:nvPr/>
        </p:nvCxnSpPr>
        <p:spPr>
          <a:xfrm>
            <a:off x="468220" y="2884600"/>
            <a:ext cx="488100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>
            <a:extLst>
              <a:ext uri="{FF2B5EF4-FFF2-40B4-BE49-F238E27FC236}">
                <a16:creationId xmlns:a16="http://schemas.microsoft.com/office/drawing/2014/main" id="{E2470F59-CFBD-4845-9F91-935F918F7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20" y="2956608"/>
            <a:ext cx="609550" cy="298679"/>
          </a:xfrm>
          <a:prstGeom prst="rect">
            <a:avLst/>
          </a:prstGeom>
        </p:spPr>
      </p:pic>
      <p:sp>
        <p:nvSpPr>
          <p:cNvPr id="27" name="文字方塊 48">
            <a:extLst>
              <a:ext uri="{FF2B5EF4-FFF2-40B4-BE49-F238E27FC236}">
                <a16:creationId xmlns:a16="http://schemas.microsoft.com/office/drawing/2014/main" id="{E96E9637-66DA-4430-8944-310682C1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688" y="2184926"/>
            <a:ext cx="5710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明喻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26AD0D18-3F6D-4874-96C7-DE1257BA1D97}"/>
              </a:ext>
            </a:extLst>
          </p:cNvPr>
          <p:cNvGrpSpPr/>
          <p:nvPr/>
        </p:nvGrpSpPr>
        <p:grpSpPr>
          <a:xfrm>
            <a:off x="2466193" y="2208113"/>
            <a:ext cx="2900081" cy="651326"/>
            <a:chOff x="283395" y="4241561"/>
            <a:chExt cx="2900081" cy="651326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52D0CFBC-B421-426A-B2BD-76396A08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5428" y="4244887"/>
              <a:ext cx="128048" cy="648000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39FF2AE7-CA02-483A-B8B5-1D668BB41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99136548-DA8B-432E-BAD8-FDBA7F6CCB43}"/>
              </a:ext>
            </a:extLst>
          </p:cNvPr>
          <p:cNvSpPr/>
          <p:nvPr/>
        </p:nvSpPr>
        <p:spPr>
          <a:xfrm>
            <a:off x="7584496" y="1227004"/>
            <a:ext cx="867354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8F6AA9A-3A07-43F5-9E47-09C606E6C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496" y="1653422"/>
            <a:ext cx="86735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訪我</a:t>
            </a:r>
          </a:p>
        </p:txBody>
      </p:sp>
      <p:sp>
        <p:nvSpPr>
          <p:cNvPr id="3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F2973B0-235E-4583-BC46-711FF3178ECE}"/>
              </a:ext>
            </a:extLst>
          </p:cNvPr>
          <p:cNvSpPr txBox="1"/>
          <p:nvPr/>
        </p:nvSpPr>
        <p:spPr>
          <a:xfrm>
            <a:off x="4835324" y="2137129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34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2A7B30CC-E31C-413A-B0AA-B35521BCA070}"/>
              </a:ext>
            </a:extLst>
          </p:cNvPr>
          <p:cNvSpPr txBox="1"/>
          <p:nvPr/>
        </p:nvSpPr>
        <p:spPr>
          <a:xfrm>
            <a:off x="7525048" y="2137129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CF2606C-2BD0-4991-AEE6-DD317736B50D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E2668846-0E62-46BC-B8F2-97B942D68C68}"/>
              </a:ext>
            </a:extLst>
          </p:cNvPr>
          <p:cNvSpPr txBox="1"/>
          <p:nvPr/>
        </p:nvSpPr>
        <p:spPr>
          <a:xfrm>
            <a:off x="49030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FDF60092-CD6E-4ABA-86AC-714BD8D94654}"/>
              </a:ext>
            </a:extLst>
          </p:cNvPr>
          <p:cNvSpPr txBox="1"/>
          <p:nvPr/>
        </p:nvSpPr>
        <p:spPr>
          <a:xfrm>
            <a:off x="55722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1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953777FC-DCE7-46E1-B811-E8F48E40403D}"/>
              </a:ext>
            </a:extLst>
          </p:cNvPr>
          <p:cNvSpPr txBox="1"/>
          <p:nvPr/>
        </p:nvSpPr>
        <p:spPr>
          <a:xfrm>
            <a:off x="62414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2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197F6159-B9B1-4A15-8A2D-B2DE96CEF6AC}"/>
              </a:ext>
            </a:extLst>
          </p:cNvPr>
          <p:cNvSpPr txBox="1"/>
          <p:nvPr/>
        </p:nvSpPr>
        <p:spPr>
          <a:xfrm>
            <a:off x="69106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5920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/>
      <p:bldP spid="27" grpId="1"/>
      <p:bldP spid="31" grpId="0" animBg="1"/>
      <p:bldP spid="32" grpId="0" animBg="1"/>
      <p:bldP spid="32" grpId="1" animBg="1"/>
      <p:bldP spid="33" grpId="0" animBg="1"/>
      <p:bldP spid="3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48159"/>
              </p:ext>
            </p:extLst>
          </p:nvPr>
        </p:nvGraphicFramePr>
        <p:xfrm>
          <a:off x="472640" y="916166"/>
          <a:ext cx="8280000" cy="31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1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97810191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80491118"/>
                    </a:ext>
                  </a:extLst>
                </a:gridCol>
                <a:gridCol w="313924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633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10268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磬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ㄑ一ㄥˋ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古代以玉石或金屬製成的敲擊樂器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懸然如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磬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ㄑ一ㄥˋ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罄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竹難書。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謦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ㄑ一ㄥˋ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談笑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謦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欬。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11413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C49C6B1A-6A0F-41D0-A3AF-6C090B573B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字辨：磬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3991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字辨：祗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41266"/>
              </p:ext>
            </p:extLst>
          </p:nvPr>
        </p:nvGraphicFramePr>
        <p:xfrm>
          <a:off x="472640" y="916165"/>
          <a:ext cx="8280000" cy="2274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84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426914">
                  <a:extLst>
                    <a:ext uri="{9D8B030D-6E8A-4147-A177-3AD203B41FA5}">
                      <a16:colId xmlns:a16="http://schemas.microsoft.com/office/drawing/2014/main" val="2897810191"/>
                    </a:ext>
                  </a:extLst>
                </a:gridCol>
                <a:gridCol w="2866237">
                  <a:extLst>
                    <a:ext uri="{9D8B030D-6E8A-4147-A177-3AD203B41FA5}">
                      <a16:colId xmlns:a16="http://schemas.microsoft.com/office/drawing/2014/main" val="280491118"/>
                    </a:ext>
                  </a:extLst>
                </a:gridCol>
                <a:gridCol w="3183009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983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ㄓ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恭敬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祗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請尊安。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59830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ㄑ一ˊ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神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祇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59830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ㄓˇ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同「只」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祇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是。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11413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42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敘虬髯客初見李世民真天子之舉止相貌，爭天下之心頓時氣餒。與道兄再見李世民，確認其為「真天子」後，只好打消逐鹿中原的雄心壯志。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第六、七段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7410451" y="115613"/>
            <a:ext cx="1199880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返回第七段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6165779" y="115612"/>
            <a:ext cx="1199880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返回第六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</a:t>
            </a:r>
          </a:p>
        </p:txBody>
      </p:sp>
    </p:spTree>
    <p:extLst>
      <p:ext uri="{BB962C8B-B14F-4D97-AF65-F5344CB8AC3E}">
        <p14:creationId xmlns:p14="http://schemas.microsoft.com/office/powerpoint/2010/main" val="6664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本大段以故弄玄虛之筆展示排場，漸次烘托出虬髯客能屈能捨，而後能伸能得的英雄氣概，並襯出「真命天子」李世民。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第六、七段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7410451" y="115613"/>
            <a:ext cx="1199880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返回第七段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6165779" y="115612"/>
            <a:ext cx="1199880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返回第六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</a:t>
            </a:r>
          </a:p>
        </p:txBody>
      </p:sp>
    </p:spTree>
    <p:extLst>
      <p:ext uri="{BB962C8B-B14F-4D97-AF65-F5344CB8AC3E}">
        <p14:creationId xmlns:p14="http://schemas.microsoft.com/office/powerpoint/2010/main" val="13962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虬髯客為何專程安排道士見李世民？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虬髯客初見李世民心中已有定數，讓道士再度確認李世民是真命天子，方能正式決定未來動向。（面對生命中重要分岔點，希望尋求更專業更客觀的分析，才能做出最好的抉擇）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D541BDD-4897-4A92-8D72-BE8780321DCF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5DA9E3C-5D91-4E3D-A1A2-8E3F02590A4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3381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4A4517A-850E-4347-82B5-9FD45DE0AFCD}"/>
              </a:ext>
            </a:extLst>
          </p:cNvPr>
          <p:cNvSpPr txBox="1"/>
          <p:nvPr/>
        </p:nvSpPr>
        <p:spPr>
          <a:xfrm>
            <a:off x="49030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22C94F1-0904-441E-A1E8-E98BB7E54FFF}"/>
              </a:ext>
            </a:extLst>
          </p:cNvPr>
          <p:cNvSpPr txBox="1"/>
          <p:nvPr/>
        </p:nvSpPr>
        <p:spPr>
          <a:xfrm>
            <a:off x="55722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63EEF1C-95B6-4DB0-8105-F60825956890}"/>
              </a:ext>
            </a:extLst>
          </p:cNvPr>
          <p:cNvSpPr txBox="1"/>
          <p:nvPr/>
        </p:nvSpPr>
        <p:spPr>
          <a:xfrm>
            <a:off x="62414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A151705-00B9-417A-84EB-98515FD5A961}"/>
              </a:ext>
            </a:extLst>
          </p:cNvPr>
          <p:cNvSpPr txBox="1"/>
          <p:nvPr/>
        </p:nvSpPr>
        <p:spPr>
          <a:xfrm>
            <a:off x="69106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76CC28-7370-4E47-B5F5-6A67D9849266}"/>
              </a:ext>
            </a:extLst>
          </p:cNvPr>
          <p:cNvSpPr/>
          <p:nvPr/>
        </p:nvSpPr>
        <p:spPr>
          <a:xfrm>
            <a:off x="351698" y="783928"/>
            <a:ext cx="844060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　　靖亦</a:t>
            </a:r>
            <a:r>
              <a:rPr lang="zh-TW" altLang="en-US" sz="3200" spc="-5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</a:t>
            </a:r>
            <a:r>
              <a:rPr lang="zh-TW" altLang="en-US" sz="3200"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馬遄 征，</a:t>
            </a:r>
            <a:r>
              <a:rPr lang="zh-TW" altLang="en-US" sz="3200" spc="-5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俄</a:t>
            </a:r>
            <a:r>
              <a:rPr lang="zh-TW" altLang="en-US" sz="3200"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即到京，遂與張氏同往，乃一小板門，扣之，有應者拜曰：「三郎令候李郎、一娘子久矣。」延入</a:t>
            </a:r>
            <a:r>
              <a:rPr lang="zh-TW" altLang="en-US" sz="3200" spc="-5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</a:t>
            </a:r>
            <a:r>
              <a:rPr lang="zh-TW" altLang="en-US" sz="3200"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 門，門益壯麗。奴婢三十餘人羅列於前，奴二十人引靖入東廳。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BAE1AB2-BE9B-48CA-8256-B278FA031792}"/>
              </a:ext>
            </a:extLst>
          </p:cNvPr>
          <p:cNvGrpSpPr/>
          <p:nvPr/>
        </p:nvGrpSpPr>
        <p:grpSpPr>
          <a:xfrm>
            <a:off x="3164819" y="1212113"/>
            <a:ext cx="596837" cy="481799"/>
            <a:chOff x="7867881" y="1192800"/>
            <a:chExt cx="596837" cy="481799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CAAC6ECB-315D-435C-B566-297F65340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C78F51C-7782-4439-8BAD-D8B3FB6D9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ㄔㄨㄢ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7203439A-BD78-489D-8E67-9A99F2C8FC8B}"/>
              </a:ext>
            </a:extLst>
          </p:cNvPr>
          <p:cNvGrpSpPr/>
          <p:nvPr/>
        </p:nvGrpSpPr>
        <p:grpSpPr>
          <a:xfrm>
            <a:off x="5574317" y="3170702"/>
            <a:ext cx="596837" cy="481799"/>
            <a:chOff x="7867881" y="1192800"/>
            <a:chExt cx="596837" cy="481799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4AF6DB0-63ED-4D0C-80F1-7964F46E1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13B0050D-AF3B-463E-A2FF-1FEB5DA83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ㄔㄨㄥ</a:t>
              </a:r>
              <a:endParaRPr lang="en-US" altLang="zh-TW" sz="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B943C65-D485-440D-818B-0986C571264D}"/>
              </a:ext>
            </a:extLst>
          </p:cNvPr>
          <p:cNvSpPr txBox="1"/>
          <p:nvPr/>
        </p:nvSpPr>
        <p:spPr>
          <a:xfrm>
            <a:off x="2115952" y="92599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3C484F9-60B0-44BA-8192-7CC58745DA3C}"/>
              </a:ext>
            </a:extLst>
          </p:cNvPr>
          <p:cNvSpPr/>
          <p:nvPr/>
        </p:nvSpPr>
        <p:spPr>
          <a:xfrm>
            <a:off x="2055572" y="123429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C8E1AF5-7A67-401C-B9DF-22C3CDE2F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572" y="1660887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驅使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4FC81C8-C9CB-437C-B96F-DBE7F64AC59D}"/>
              </a:ext>
            </a:extLst>
          </p:cNvPr>
          <p:cNvSpPr/>
          <p:nvPr/>
        </p:nvSpPr>
        <p:spPr>
          <a:xfrm>
            <a:off x="4282910" y="123429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27BE27E-7BAF-42D1-ADED-AB996497D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910" y="1660887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不久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050042F-62D5-42D1-91A2-833C275AF5F0}"/>
              </a:ext>
            </a:extLst>
          </p:cNvPr>
          <p:cNvSpPr/>
          <p:nvPr/>
        </p:nvSpPr>
        <p:spPr>
          <a:xfrm>
            <a:off x="5297917" y="3174062"/>
            <a:ext cx="620284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134DA0C-4A91-4700-BC01-9E426B75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916" y="3600652"/>
            <a:ext cx="340793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計算相疊、累積物的單位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7EB851-03F1-4A81-8F02-BFECA974731A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A510EF18-2B54-4AEB-B2A6-EAB779160CCB}"/>
              </a:ext>
            </a:extLst>
          </p:cNvPr>
          <p:cNvCxnSpPr>
            <a:cxnSpLocks/>
          </p:cNvCxnSpPr>
          <p:nvPr/>
        </p:nvCxnSpPr>
        <p:spPr>
          <a:xfrm>
            <a:off x="1298556" y="2634138"/>
            <a:ext cx="11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hlinkClick r:id="rId7" action="ppaction://hlinksldjump"/>
            <a:extLst>
              <a:ext uri="{FF2B5EF4-FFF2-40B4-BE49-F238E27FC236}">
                <a16:creationId xmlns:a16="http://schemas.microsoft.com/office/drawing/2014/main" id="{205BFB0D-C38E-464D-967A-EEC784E09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556" y="2706146"/>
            <a:ext cx="609550" cy="298679"/>
          </a:xfrm>
          <a:prstGeom prst="rect">
            <a:avLst/>
          </a:prstGeom>
        </p:spPr>
      </p:pic>
      <p:sp>
        <p:nvSpPr>
          <p:cNvPr id="6" name="箭號: 向右 5">
            <a:hlinkClick r:id="rId9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10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8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小板門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899620"/>
            <a:ext cx="8578232" cy="14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虬髯客刻意居於坊曲之中，出入口是小板門，或有偽裝潛藏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之用意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，由此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可知他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為得天下已布局許久，非一朝一夕而已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1181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義辨：策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28343"/>
              </p:ext>
            </p:extLst>
          </p:nvPr>
        </p:nvGraphicFramePr>
        <p:xfrm>
          <a:off x="466227" y="916165"/>
          <a:ext cx="8279999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70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207140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44502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396803">
                <a:tc rowSpan="3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計謀、謀略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衛公李靖以布衣來謁，獻奇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書策、書簡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素斂容而起，與語大悅，收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而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995"/>
                  </a:ext>
                </a:extLst>
              </a:tr>
              <a:tr h="3682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驅使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遄征。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9884"/>
                  </a:ext>
                </a:extLst>
              </a:tr>
            </a:tbl>
          </a:graphicData>
        </a:graphic>
      </p:graphicFrame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94141C5-01EF-40C0-BA96-1C5E0A06DB6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7337A097-75A6-4F76-9B59-DBB3C798E13B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9B931B61-D7F8-439F-A17D-FFCB572751CE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2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92085"/>
              </p:ext>
            </p:extLst>
          </p:nvPr>
        </p:nvGraphicFramePr>
        <p:xfrm>
          <a:off x="466227" y="916165"/>
          <a:ext cx="8279999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70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207140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44502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及至始皇，奮六世之餘烈，振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而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御宇內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賈誼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過秦論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300679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老（手杖）以流憩，時矯首而遐觀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陶淵明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歸去來辭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39755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896B7407-46EA-4619-86D6-CD6B0DF42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義辨：策</a:t>
            </a:r>
          </a:p>
        </p:txBody>
      </p:sp>
      <p:sp>
        <p:nvSpPr>
          <p:cNvPr id="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77C3612-6CF8-4BEA-B277-5004DC480F5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94141C5-01EF-40C0-BA96-1C5E0A06DB6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箭號: 向右 6">
            <a:hlinkClick r:id="" action="ppaction://noaction"/>
            <a:extLst>
              <a:ext uri="{FF2B5EF4-FFF2-40B4-BE49-F238E27FC236}">
                <a16:creationId xmlns:a16="http://schemas.microsoft.com/office/drawing/2014/main" id="{5B7BD60B-B7E0-4973-B365-69E1A024F14C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37F358D2-F231-439F-B14B-C0B82A58A481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1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20150D8-0001-4994-A161-7F3B08AD0A7F}"/>
              </a:ext>
            </a:extLst>
          </p:cNvPr>
          <p:cNvSpPr/>
          <p:nvPr/>
        </p:nvSpPr>
        <p:spPr>
          <a:xfrm>
            <a:off x="416594" y="1633203"/>
            <a:ext cx="7739744" cy="985048"/>
          </a:xfrm>
          <a:custGeom>
            <a:avLst/>
            <a:gdLst>
              <a:gd name="connsiteX0" fmla="*/ 0 w 7739744"/>
              <a:gd name="connsiteY0" fmla="*/ 164178 h 985048"/>
              <a:gd name="connsiteX1" fmla="*/ 164178 w 7739744"/>
              <a:gd name="connsiteY1" fmla="*/ 0 h 985048"/>
              <a:gd name="connsiteX2" fmla="*/ 837941 w 7739744"/>
              <a:gd name="connsiteY2" fmla="*/ 0 h 985048"/>
              <a:gd name="connsiteX3" fmla="*/ 1289361 w 7739744"/>
              <a:gd name="connsiteY3" fmla="*/ 0 h 985048"/>
              <a:gd name="connsiteX4" fmla="*/ 1740782 w 7739744"/>
              <a:gd name="connsiteY4" fmla="*/ 0 h 985048"/>
              <a:gd name="connsiteX5" fmla="*/ 2414545 w 7739744"/>
              <a:gd name="connsiteY5" fmla="*/ 0 h 985048"/>
              <a:gd name="connsiteX6" fmla="*/ 2865966 w 7739744"/>
              <a:gd name="connsiteY6" fmla="*/ 0 h 985048"/>
              <a:gd name="connsiteX7" fmla="*/ 3465614 w 7739744"/>
              <a:gd name="connsiteY7" fmla="*/ 0 h 985048"/>
              <a:gd name="connsiteX8" fmla="*/ 3917035 w 7739744"/>
              <a:gd name="connsiteY8" fmla="*/ 0 h 985048"/>
              <a:gd name="connsiteX9" fmla="*/ 4739026 w 7739744"/>
              <a:gd name="connsiteY9" fmla="*/ 0 h 985048"/>
              <a:gd name="connsiteX10" fmla="*/ 5338674 w 7739744"/>
              <a:gd name="connsiteY10" fmla="*/ 0 h 985048"/>
              <a:gd name="connsiteX11" fmla="*/ 5864209 w 7739744"/>
              <a:gd name="connsiteY11" fmla="*/ 0 h 985048"/>
              <a:gd name="connsiteX12" fmla="*/ 6463858 w 7739744"/>
              <a:gd name="connsiteY12" fmla="*/ 0 h 985048"/>
              <a:gd name="connsiteX13" fmla="*/ 7575566 w 7739744"/>
              <a:gd name="connsiteY13" fmla="*/ 0 h 985048"/>
              <a:gd name="connsiteX14" fmla="*/ 7739744 w 7739744"/>
              <a:gd name="connsiteY14" fmla="*/ 164178 h 985048"/>
              <a:gd name="connsiteX15" fmla="*/ 7739744 w 7739744"/>
              <a:gd name="connsiteY15" fmla="*/ 820870 h 985048"/>
              <a:gd name="connsiteX16" fmla="*/ 7575566 w 7739744"/>
              <a:gd name="connsiteY16" fmla="*/ 985048 h 985048"/>
              <a:gd name="connsiteX17" fmla="*/ 6827690 w 7739744"/>
              <a:gd name="connsiteY17" fmla="*/ 985048 h 985048"/>
              <a:gd name="connsiteX18" fmla="*/ 6153927 w 7739744"/>
              <a:gd name="connsiteY18" fmla="*/ 985048 h 985048"/>
              <a:gd name="connsiteX19" fmla="*/ 5702506 w 7739744"/>
              <a:gd name="connsiteY19" fmla="*/ 985048 h 985048"/>
              <a:gd name="connsiteX20" fmla="*/ 4880516 w 7739744"/>
              <a:gd name="connsiteY20" fmla="*/ 985048 h 985048"/>
              <a:gd name="connsiteX21" fmla="*/ 4429095 w 7739744"/>
              <a:gd name="connsiteY21" fmla="*/ 985048 h 985048"/>
              <a:gd name="connsiteX22" fmla="*/ 3681218 w 7739744"/>
              <a:gd name="connsiteY22" fmla="*/ 985048 h 985048"/>
              <a:gd name="connsiteX23" fmla="*/ 3155684 w 7739744"/>
              <a:gd name="connsiteY23" fmla="*/ 985048 h 985048"/>
              <a:gd name="connsiteX24" fmla="*/ 2556035 w 7739744"/>
              <a:gd name="connsiteY24" fmla="*/ 985048 h 985048"/>
              <a:gd name="connsiteX25" fmla="*/ 2030500 w 7739744"/>
              <a:gd name="connsiteY25" fmla="*/ 985048 h 985048"/>
              <a:gd name="connsiteX26" fmla="*/ 1208510 w 7739744"/>
              <a:gd name="connsiteY26" fmla="*/ 985048 h 985048"/>
              <a:gd name="connsiteX27" fmla="*/ 164178 w 7739744"/>
              <a:gd name="connsiteY27" fmla="*/ 985048 h 985048"/>
              <a:gd name="connsiteX28" fmla="*/ 0 w 7739744"/>
              <a:gd name="connsiteY28" fmla="*/ 820870 h 985048"/>
              <a:gd name="connsiteX29" fmla="*/ 0 w 7739744"/>
              <a:gd name="connsiteY29" fmla="*/ 164178 h 98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39744" h="985048" fill="none" extrusionOk="0">
                <a:moveTo>
                  <a:pt x="0" y="164178"/>
                </a:moveTo>
                <a:cubicBezTo>
                  <a:pt x="-488" y="82286"/>
                  <a:pt x="55872" y="-9682"/>
                  <a:pt x="164178" y="0"/>
                </a:cubicBezTo>
                <a:cubicBezTo>
                  <a:pt x="440245" y="-19841"/>
                  <a:pt x="522870" y="-4309"/>
                  <a:pt x="837941" y="0"/>
                </a:cubicBezTo>
                <a:cubicBezTo>
                  <a:pt x="1153012" y="4309"/>
                  <a:pt x="1179933" y="-2528"/>
                  <a:pt x="1289361" y="0"/>
                </a:cubicBezTo>
                <a:cubicBezTo>
                  <a:pt x="1398789" y="2528"/>
                  <a:pt x="1580336" y="10933"/>
                  <a:pt x="1740782" y="0"/>
                </a:cubicBezTo>
                <a:cubicBezTo>
                  <a:pt x="1901228" y="-10933"/>
                  <a:pt x="2131937" y="29747"/>
                  <a:pt x="2414545" y="0"/>
                </a:cubicBezTo>
                <a:cubicBezTo>
                  <a:pt x="2697153" y="-29747"/>
                  <a:pt x="2708588" y="-10826"/>
                  <a:pt x="2865966" y="0"/>
                </a:cubicBezTo>
                <a:cubicBezTo>
                  <a:pt x="3023344" y="10826"/>
                  <a:pt x="3271422" y="27927"/>
                  <a:pt x="3465614" y="0"/>
                </a:cubicBezTo>
                <a:cubicBezTo>
                  <a:pt x="3659806" y="-27927"/>
                  <a:pt x="3730676" y="441"/>
                  <a:pt x="3917035" y="0"/>
                </a:cubicBezTo>
                <a:cubicBezTo>
                  <a:pt x="4103394" y="-441"/>
                  <a:pt x="4351012" y="-6970"/>
                  <a:pt x="4739026" y="0"/>
                </a:cubicBezTo>
                <a:cubicBezTo>
                  <a:pt x="5127040" y="6970"/>
                  <a:pt x="5156126" y="14631"/>
                  <a:pt x="5338674" y="0"/>
                </a:cubicBezTo>
                <a:cubicBezTo>
                  <a:pt x="5521222" y="-14631"/>
                  <a:pt x="5639384" y="6942"/>
                  <a:pt x="5864209" y="0"/>
                </a:cubicBezTo>
                <a:cubicBezTo>
                  <a:pt x="6089035" y="-6942"/>
                  <a:pt x="6216944" y="-16521"/>
                  <a:pt x="6463858" y="0"/>
                </a:cubicBezTo>
                <a:cubicBezTo>
                  <a:pt x="6710772" y="16521"/>
                  <a:pt x="7345236" y="-29813"/>
                  <a:pt x="7575566" y="0"/>
                </a:cubicBezTo>
                <a:cubicBezTo>
                  <a:pt x="7662208" y="-1117"/>
                  <a:pt x="7725097" y="88401"/>
                  <a:pt x="7739744" y="164178"/>
                </a:cubicBezTo>
                <a:cubicBezTo>
                  <a:pt x="7757548" y="359469"/>
                  <a:pt x="7709841" y="657182"/>
                  <a:pt x="7739744" y="820870"/>
                </a:cubicBezTo>
                <a:cubicBezTo>
                  <a:pt x="7735548" y="917082"/>
                  <a:pt x="7671257" y="967241"/>
                  <a:pt x="7575566" y="985048"/>
                </a:cubicBezTo>
                <a:cubicBezTo>
                  <a:pt x="7381886" y="983023"/>
                  <a:pt x="6977792" y="1005507"/>
                  <a:pt x="6827690" y="985048"/>
                </a:cubicBezTo>
                <a:cubicBezTo>
                  <a:pt x="6677588" y="964589"/>
                  <a:pt x="6442609" y="1008419"/>
                  <a:pt x="6153927" y="985048"/>
                </a:cubicBezTo>
                <a:cubicBezTo>
                  <a:pt x="5865245" y="961677"/>
                  <a:pt x="5911600" y="1001033"/>
                  <a:pt x="5702506" y="985048"/>
                </a:cubicBezTo>
                <a:cubicBezTo>
                  <a:pt x="5493412" y="969063"/>
                  <a:pt x="5197601" y="989428"/>
                  <a:pt x="4880516" y="985048"/>
                </a:cubicBezTo>
                <a:cubicBezTo>
                  <a:pt x="4563431" y="980669"/>
                  <a:pt x="4519785" y="970518"/>
                  <a:pt x="4429095" y="985048"/>
                </a:cubicBezTo>
                <a:cubicBezTo>
                  <a:pt x="4338405" y="999578"/>
                  <a:pt x="3883068" y="961404"/>
                  <a:pt x="3681218" y="985048"/>
                </a:cubicBezTo>
                <a:cubicBezTo>
                  <a:pt x="3479368" y="1008692"/>
                  <a:pt x="3401178" y="963127"/>
                  <a:pt x="3155684" y="985048"/>
                </a:cubicBezTo>
                <a:cubicBezTo>
                  <a:pt x="2910190" y="1006969"/>
                  <a:pt x="2708825" y="959389"/>
                  <a:pt x="2556035" y="985048"/>
                </a:cubicBezTo>
                <a:cubicBezTo>
                  <a:pt x="2403245" y="1010707"/>
                  <a:pt x="2143636" y="998418"/>
                  <a:pt x="2030500" y="985048"/>
                </a:cubicBezTo>
                <a:cubicBezTo>
                  <a:pt x="1917365" y="971678"/>
                  <a:pt x="1518506" y="971499"/>
                  <a:pt x="1208510" y="985048"/>
                </a:cubicBezTo>
                <a:cubicBezTo>
                  <a:pt x="898514" y="998598"/>
                  <a:pt x="608015" y="983960"/>
                  <a:pt x="164178" y="985048"/>
                </a:cubicBezTo>
                <a:cubicBezTo>
                  <a:pt x="61487" y="970086"/>
                  <a:pt x="-4717" y="907059"/>
                  <a:pt x="0" y="820870"/>
                </a:cubicBezTo>
                <a:cubicBezTo>
                  <a:pt x="14872" y="601129"/>
                  <a:pt x="1002" y="357775"/>
                  <a:pt x="0" y="164178"/>
                </a:cubicBezTo>
                <a:close/>
              </a:path>
              <a:path w="7739744" h="985048" stroke="0" extrusionOk="0">
                <a:moveTo>
                  <a:pt x="0" y="164178"/>
                </a:moveTo>
                <a:cubicBezTo>
                  <a:pt x="4555" y="67247"/>
                  <a:pt x="55752" y="-1371"/>
                  <a:pt x="164178" y="0"/>
                </a:cubicBezTo>
                <a:cubicBezTo>
                  <a:pt x="341385" y="4262"/>
                  <a:pt x="449651" y="-15493"/>
                  <a:pt x="615599" y="0"/>
                </a:cubicBezTo>
                <a:cubicBezTo>
                  <a:pt x="781547" y="15493"/>
                  <a:pt x="1107376" y="-22672"/>
                  <a:pt x="1363475" y="0"/>
                </a:cubicBezTo>
                <a:cubicBezTo>
                  <a:pt x="1619574" y="22672"/>
                  <a:pt x="1783279" y="-12805"/>
                  <a:pt x="2111352" y="0"/>
                </a:cubicBezTo>
                <a:cubicBezTo>
                  <a:pt x="2439425" y="12805"/>
                  <a:pt x="2696105" y="-18409"/>
                  <a:pt x="2859228" y="0"/>
                </a:cubicBezTo>
                <a:cubicBezTo>
                  <a:pt x="3022351" y="18409"/>
                  <a:pt x="3389762" y="-30608"/>
                  <a:pt x="3607105" y="0"/>
                </a:cubicBezTo>
                <a:cubicBezTo>
                  <a:pt x="3824448" y="30608"/>
                  <a:pt x="3941174" y="-11205"/>
                  <a:pt x="4058526" y="0"/>
                </a:cubicBezTo>
                <a:cubicBezTo>
                  <a:pt x="4175878" y="11205"/>
                  <a:pt x="4448582" y="22190"/>
                  <a:pt x="4806402" y="0"/>
                </a:cubicBezTo>
                <a:cubicBezTo>
                  <a:pt x="5164222" y="-22190"/>
                  <a:pt x="5155849" y="-12268"/>
                  <a:pt x="5480164" y="0"/>
                </a:cubicBezTo>
                <a:cubicBezTo>
                  <a:pt x="5804479" y="12268"/>
                  <a:pt x="6048764" y="39359"/>
                  <a:pt x="6302155" y="0"/>
                </a:cubicBezTo>
                <a:cubicBezTo>
                  <a:pt x="6555546" y="-39359"/>
                  <a:pt x="6634655" y="-6315"/>
                  <a:pt x="6901803" y="0"/>
                </a:cubicBezTo>
                <a:cubicBezTo>
                  <a:pt x="7168951" y="6315"/>
                  <a:pt x="7246831" y="-2275"/>
                  <a:pt x="7575566" y="0"/>
                </a:cubicBezTo>
                <a:cubicBezTo>
                  <a:pt x="7659161" y="-1832"/>
                  <a:pt x="7726133" y="76291"/>
                  <a:pt x="7739744" y="164178"/>
                </a:cubicBezTo>
                <a:cubicBezTo>
                  <a:pt x="7747383" y="368775"/>
                  <a:pt x="7708523" y="502999"/>
                  <a:pt x="7739744" y="820870"/>
                </a:cubicBezTo>
                <a:cubicBezTo>
                  <a:pt x="7724039" y="925532"/>
                  <a:pt x="7665225" y="972925"/>
                  <a:pt x="7575566" y="985048"/>
                </a:cubicBezTo>
                <a:cubicBezTo>
                  <a:pt x="7244627" y="961843"/>
                  <a:pt x="7067282" y="975817"/>
                  <a:pt x="6827690" y="985048"/>
                </a:cubicBezTo>
                <a:cubicBezTo>
                  <a:pt x="6588098" y="994279"/>
                  <a:pt x="6457994" y="951431"/>
                  <a:pt x="6153927" y="985048"/>
                </a:cubicBezTo>
                <a:cubicBezTo>
                  <a:pt x="5849860" y="1018665"/>
                  <a:pt x="5853003" y="1003433"/>
                  <a:pt x="5554278" y="985048"/>
                </a:cubicBezTo>
                <a:cubicBezTo>
                  <a:pt x="5255553" y="966663"/>
                  <a:pt x="5186241" y="967391"/>
                  <a:pt x="5028744" y="985048"/>
                </a:cubicBezTo>
                <a:cubicBezTo>
                  <a:pt x="4871247" y="1002705"/>
                  <a:pt x="4615568" y="1013094"/>
                  <a:pt x="4429095" y="985048"/>
                </a:cubicBezTo>
                <a:cubicBezTo>
                  <a:pt x="4242622" y="957002"/>
                  <a:pt x="3826129" y="1019403"/>
                  <a:pt x="3607105" y="985048"/>
                </a:cubicBezTo>
                <a:cubicBezTo>
                  <a:pt x="3388081" y="950694"/>
                  <a:pt x="3289030" y="1006080"/>
                  <a:pt x="3081570" y="985048"/>
                </a:cubicBezTo>
                <a:cubicBezTo>
                  <a:pt x="2874110" y="964016"/>
                  <a:pt x="2761785" y="989397"/>
                  <a:pt x="2630149" y="985048"/>
                </a:cubicBezTo>
                <a:cubicBezTo>
                  <a:pt x="2498513" y="980699"/>
                  <a:pt x="2064351" y="954651"/>
                  <a:pt x="1882272" y="985048"/>
                </a:cubicBezTo>
                <a:cubicBezTo>
                  <a:pt x="1700193" y="1015445"/>
                  <a:pt x="1616975" y="990295"/>
                  <a:pt x="1430852" y="985048"/>
                </a:cubicBezTo>
                <a:cubicBezTo>
                  <a:pt x="1244729" y="979801"/>
                  <a:pt x="1177030" y="1000324"/>
                  <a:pt x="979431" y="985048"/>
                </a:cubicBezTo>
                <a:cubicBezTo>
                  <a:pt x="781832" y="969772"/>
                  <a:pt x="448966" y="960515"/>
                  <a:pt x="164178" y="985048"/>
                </a:cubicBezTo>
                <a:cubicBezTo>
                  <a:pt x="69647" y="996104"/>
                  <a:pt x="-10130" y="908480"/>
                  <a:pt x="0" y="820870"/>
                </a:cubicBezTo>
                <a:cubicBezTo>
                  <a:pt x="14947" y="596468"/>
                  <a:pt x="32422" y="461567"/>
                  <a:pt x="0" y="164178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400128112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C89D1C26-0B7D-4480-90F8-159A923CB02B}"/>
              </a:ext>
            </a:extLst>
          </p:cNvPr>
          <p:cNvSpPr/>
          <p:nvPr/>
        </p:nvSpPr>
        <p:spPr>
          <a:xfrm>
            <a:off x="416595" y="1058120"/>
            <a:ext cx="7739743" cy="489530"/>
          </a:xfrm>
          <a:custGeom>
            <a:avLst/>
            <a:gdLst>
              <a:gd name="connsiteX0" fmla="*/ 0 w 7739743"/>
              <a:gd name="connsiteY0" fmla="*/ 81590 h 489530"/>
              <a:gd name="connsiteX1" fmla="*/ 81590 w 7739743"/>
              <a:gd name="connsiteY1" fmla="*/ 0 h 489530"/>
              <a:gd name="connsiteX2" fmla="*/ 770368 w 7739743"/>
              <a:gd name="connsiteY2" fmla="*/ 0 h 489530"/>
              <a:gd name="connsiteX3" fmla="*/ 1231850 w 7739743"/>
              <a:gd name="connsiteY3" fmla="*/ 0 h 489530"/>
              <a:gd name="connsiteX4" fmla="*/ 1693332 w 7739743"/>
              <a:gd name="connsiteY4" fmla="*/ 0 h 489530"/>
              <a:gd name="connsiteX5" fmla="*/ 2382110 w 7739743"/>
              <a:gd name="connsiteY5" fmla="*/ 0 h 489530"/>
              <a:gd name="connsiteX6" fmla="*/ 2843592 w 7739743"/>
              <a:gd name="connsiteY6" fmla="*/ 0 h 489530"/>
              <a:gd name="connsiteX7" fmla="*/ 3456604 w 7739743"/>
              <a:gd name="connsiteY7" fmla="*/ 0 h 489530"/>
              <a:gd name="connsiteX8" fmla="*/ 3918086 w 7739743"/>
              <a:gd name="connsiteY8" fmla="*/ 0 h 489530"/>
              <a:gd name="connsiteX9" fmla="*/ 4758396 w 7739743"/>
              <a:gd name="connsiteY9" fmla="*/ 0 h 489530"/>
              <a:gd name="connsiteX10" fmla="*/ 5371409 w 7739743"/>
              <a:gd name="connsiteY10" fmla="*/ 0 h 489530"/>
              <a:gd name="connsiteX11" fmla="*/ 5908656 w 7739743"/>
              <a:gd name="connsiteY11" fmla="*/ 0 h 489530"/>
              <a:gd name="connsiteX12" fmla="*/ 6521669 w 7739743"/>
              <a:gd name="connsiteY12" fmla="*/ 0 h 489530"/>
              <a:gd name="connsiteX13" fmla="*/ 7658153 w 7739743"/>
              <a:gd name="connsiteY13" fmla="*/ 0 h 489530"/>
              <a:gd name="connsiteX14" fmla="*/ 7739743 w 7739743"/>
              <a:gd name="connsiteY14" fmla="*/ 81590 h 489530"/>
              <a:gd name="connsiteX15" fmla="*/ 7739743 w 7739743"/>
              <a:gd name="connsiteY15" fmla="*/ 407940 h 489530"/>
              <a:gd name="connsiteX16" fmla="*/ 7658153 w 7739743"/>
              <a:gd name="connsiteY16" fmla="*/ 489530 h 489530"/>
              <a:gd name="connsiteX17" fmla="*/ 6893609 w 7739743"/>
              <a:gd name="connsiteY17" fmla="*/ 489530 h 489530"/>
              <a:gd name="connsiteX18" fmla="*/ 6204830 w 7739743"/>
              <a:gd name="connsiteY18" fmla="*/ 489530 h 489530"/>
              <a:gd name="connsiteX19" fmla="*/ 5743349 w 7739743"/>
              <a:gd name="connsiteY19" fmla="*/ 489530 h 489530"/>
              <a:gd name="connsiteX20" fmla="*/ 4903039 w 7739743"/>
              <a:gd name="connsiteY20" fmla="*/ 489530 h 489530"/>
              <a:gd name="connsiteX21" fmla="*/ 4441558 w 7739743"/>
              <a:gd name="connsiteY21" fmla="*/ 489530 h 489530"/>
              <a:gd name="connsiteX22" fmla="*/ 3677014 w 7739743"/>
              <a:gd name="connsiteY22" fmla="*/ 489530 h 489530"/>
              <a:gd name="connsiteX23" fmla="*/ 3139766 w 7739743"/>
              <a:gd name="connsiteY23" fmla="*/ 489530 h 489530"/>
              <a:gd name="connsiteX24" fmla="*/ 2526754 w 7739743"/>
              <a:gd name="connsiteY24" fmla="*/ 489530 h 489530"/>
              <a:gd name="connsiteX25" fmla="*/ 1989506 w 7739743"/>
              <a:gd name="connsiteY25" fmla="*/ 489530 h 489530"/>
              <a:gd name="connsiteX26" fmla="*/ 1149197 w 7739743"/>
              <a:gd name="connsiteY26" fmla="*/ 489530 h 489530"/>
              <a:gd name="connsiteX27" fmla="*/ 81590 w 7739743"/>
              <a:gd name="connsiteY27" fmla="*/ 489530 h 489530"/>
              <a:gd name="connsiteX28" fmla="*/ 0 w 7739743"/>
              <a:gd name="connsiteY28" fmla="*/ 407940 h 489530"/>
              <a:gd name="connsiteX29" fmla="*/ 0 w 7739743"/>
              <a:gd name="connsiteY29" fmla="*/ 81590 h 48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39743" h="489530" fill="none" extrusionOk="0">
                <a:moveTo>
                  <a:pt x="0" y="81590"/>
                </a:moveTo>
                <a:cubicBezTo>
                  <a:pt x="-351" y="42845"/>
                  <a:pt x="30104" y="-3528"/>
                  <a:pt x="81590" y="0"/>
                </a:cubicBezTo>
                <a:cubicBezTo>
                  <a:pt x="341727" y="-17846"/>
                  <a:pt x="569070" y="33524"/>
                  <a:pt x="770368" y="0"/>
                </a:cubicBezTo>
                <a:cubicBezTo>
                  <a:pt x="971666" y="-33524"/>
                  <a:pt x="1036800" y="-22034"/>
                  <a:pt x="1231850" y="0"/>
                </a:cubicBezTo>
                <a:cubicBezTo>
                  <a:pt x="1426900" y="22034"/>
                  <a:pt x="1538927" y="-1934"/>
                  <a:pt x="1693332" y="0"/>
                </a:cubicBezTo>
                <a:cubicBezTo>
                  <a:pt x="1847737" y="1934"/>
                  <a:pt x="2177657" y="29128"/>
                  <a:pt x="2382110" y="0"/>
                </a:cubicBezTo>
                <a:cubicBezTo>
                  <a:pt x="2586563" y="-29128"/>
                  <a:pt x="2646714" y="19087"/>
                  <a:pt x="2843592" y="0"/>
                </a:cubicBezTo>
                <a:cubicBezTo>
                  <a:pt x="3040470" y="-19087"/>
                  <a:pt x="3244840" y="11971"/>
                  <a:pt x="3456604" y="0"/>
                </a:cubicBezTo>
                <a:cubicBezTo>
                  <a:pt x="3668368" y="-11971"/>
                  <a:pt x="3754027" y="-597"/>
                  <a:pt x="3918086" y="0"/>
                </a:cubicBezTo>
                <a:cubicBezTo>
                  <a:pt x="4082145" y="597"/>
                  <a:pt x="4451874" y="-3758"/>
                  <a:pt x="4758396" y="0"/>
                </a:cubicBezTo>
                <a:cubicBezTo>
                  <a:pt x="5064918" y="3758"/>
                  <a:pt x="5071659" y="15279"/>
                  <a:pt x="5371409" y="0"/>
                </a:cubicBezTo>
                <a:cubicBezTo>
                  <a:pt x="5671159" y="-15279"/>
                  <a:pt x="5665177" y="-10214"/>
                  <a:pt x="5908656" y="0"/>
                </a:cubicBezTo>
                <a:cubicBezTo>
                  <a:pt x="6152135" y="10214"/>
                  <a:pt x="6382388" y="22075"/>
                  <a:pt x="6521669" y="0"/>
                </a:cubicBezTo>
                <a:cubicBezTo>
                  <a:pt x="6660950" y="-22075"/>
                  <a:pt x="7341194" y="-17066"/>
                  <a:pt x="7658153" y="0"/>
                </a:cubicBezTo>
                <a:cubicBezTo>
                  <a:pt x="7695585" y="-2115"/>
                  <a:pt x="7734402" y="41961"/>
                  <a:pt x="7739743" y="81590"/>
                </a:cubicBezTo>
                <a:cubicBezTo>
                  <a:pt x="7726348" y="204149"/>
                  <a:pt x="7725083" y="297120"/>
                  <a:pt x="7739743" y="407940"/>
                </a:cubicBezTo>
                <a:cubicBezTo>
                  <a:pt x="7733982" y="460605"/>
                  <a:pt x="7705441" y="481629"/>
                  <a:pt x="7658153" y="489530"/>
                </a:cubicBezTo>
                <a:cubicBezTo>
                  <a:pt x="7303737" y="484389"/>
                  <a:pt x="7195969" y="467484"/>
                  <a:pt x="6893609" y="489530"/>
                </a:cubicBezTo>
                <a:cubicBezTo>
                  <a:pt x="6591249" y="511576"/>
                  <a:pt x="6404572" y="508253"/>
                  <a:pt x="6204830" y="489530"/>
                </a:cubicBezTo>
                <a:cubicBezTo>
                  <a:pt x="6005088" y="470807"/>
                  <a:pt x="5931387" y="497366"/>
                  <a:pt x="5743349" y="489530"/>
                </a:cubicBezTo>
                <a:cubicBezTo>
                  <a:pt x="5555311" y="481694"/>
                  <a:pt x="5106384" y="468648"/>
                  <a:pt x="4903039" y="489530"/>
                </a:cubicBezTo>
                <a:cubicBezTo>
                  <a:pt x="4699694" y="510413"/>
                  <a:pt x="4640036" y="472483"/>
                  <a:pt x="4441558" y="489530"/>
                </a:cubicBezTo>
                <a:cubicBezTo>
                  <a:pt x="4243080" y="506577"/>
                  <a:pt x="4008233" y="509326"/>
                  <a:pt x="3677014" y="489530"/>
                </a:cubicBezTo>
                <a:cubicBezTo>
                  <a:pt x="3345795" y="469734"/>
                  <a:pt x="3263725" y="474079"/>
                  <a:pt x="3139766" y="489530"/>
                </a:cubicBezTo>
                <a:cubicBezTo>
                  <a:pt x="3015807" y="504981"/>
                  <a:pt x="2736286" y="504617"/>
                  <a:pt x="2526754" y="489530"/>
                </a:cubicBezTo>
                <a:cubicBezTo>
                  <a:pt x="2317222" y="474443"/>
                  <a:pt x="2208925" y="497811"/>
                  <a:pt x="1989506" y="489530"/>
                </a:cubicBezTo>
                <a:cubicBezTo>
                  <a:pt x="1770087" y="481249"/>
                  <a:pt x="1414600" y="452462"/>
                  <a:pt x="1149197" y="489530"/>
                </a:cubicBezTo>
                <a:cubicBezTo>
                  <a:pt x="883794" y="526598"/>
                  <a:pt x="384363" y="513685"/>
                  <a:pt x="81590" y="489530"/>
                </a:cubicBezTo>
                <a:cubicBezTo>
                  <a:pt x="35302" y="488002"/>
                  <a:pt x="-3075" y="450079"/>
                  <a:pt x="0" y="407940"/>
                </a:cubicBezTo>
                <a:cubicBezTo>
                  <a:pt x="6678" y="327728"/>
                  <a:pt x="-14353" y="219684"/>
                  <a:pt x="0" y="81590"/>
                </a:cubicBezTo>
                <a:close/>
              </a:path>
              <a:path w="7739743" h="489530" stroke="0" extrusionOk="0">
                <a:moveTo>
                  <a:pt x="0" y="81590"/>
                </a:moveTo>
                <a:cubicBezTo>
                  <a:pt x="4643" y="30149"/>
                  <a:pt x="35120" y="-109"/>
                  <a:pt x="81590" y="0"/>
                </a:cubicBezTo>
                <a:cubicBezTo>
                  <a:pt x="188888" y="-8088"/>
                  <a:pt x="401453" y="22139"/>
                  <a:pt x="543072" y="0"/>
                </a:cubicBezTo>
                <a:cubicBezTo>
                  <a:pt x="684691" y="-22139"/>
                  <a:pt x="993250" y="-23685"/>
                  <a:pt x="1307616" y="0"/>
                </a:cubicBezTo>
                <a:cubicBezTo>
                  <a:pt x="1621982" y="23685"/>
                  <a:pt x="1777629" y="34197"/>
                  <a:pt x="2072160" y="0"/>
                </a:cubicBezTo>
                <a:cubicBezTo>
                  <a:pt x="2366691" y="-34197"/>
                  <a:pt x="2507313" y="-29203"/>
                  <a:pt x="2836704" y="0"/>
                </a:cubicBezTo>
                <a:cubicBezTo>
                  <a:pt x="3166095" y="29203"/>
                  <a:pt x="3389736" y="31823"/>
                  <a:pt x="3601248" y="0"/>
                </a:cubicBezTo>
                <a:cubicBezTo>
                  <a:pt x="3812760" y="-31823"/>
                  <a:pt x="3889996" y="-10646"/>
                  <a:pt x="4062729" y="0"/>
                </a:cubicBezTo>
                <a:cubicBezTo>
                  <a:pt x="4235462" y="10646"/>
                  <a:pt x="4470881" y="27753"/>
                  <a:pt x="4827274" y="0"/>
                </a:cubicBezTo>
                <a:cubicBezTo>
                  <a:pt x="5183667" y="-27753"/>
                  <a:pt x="5179413" y="7702"/>
                  <a:pt x="5516052" y="0"/>
                </a:cubicBezTo>
                <a:cubicBezTo>
                  <a:pt x="5852691" y="-7702"/>
                  <a:pt x="6085739" y="793"/>
                  <a:pt x="6356362" y="0"/>
                </a:cubicBezTo>
                <a:cubicBezTo>
                  <a:pt x="6626985" y="-793"/>
                  <a:pt x="6844249" y="-20913"/>
                  <a:pt x="6969375" y="0"/>
                </a:cubicBezTo>
                <a:cubicBezTo>
                  <a:pt x="7094501" y="20913"/>
                  <a:pt x="7352184" y="17237"/>
                  <a:pt x="7658153" y="0"/>
                </a:cubicBezTo>
                <a:cubicBezTo>
                  <a:pt x="7701148" y="-535"/>
                  <a:pt x="7730717" y="38377"/>
                  <a:pt x="7739743" y="81590"/>
                </a:cubicBezTo>
                <a:cubicBezTo>
                  <a:pt x="7755758" y="197923"/>
                  <a:pt x="7751925" y="269332"/>
                  <a:pt x="7739743" y="407940"/>
                </a:cubicBezTo>
                <a:cubicBezTo>
                  <a:pt x="7735312" y="456948"/>
                  <a:pt x="7702361" y="479336"/>
                  <a:pt x="7658153" y="489530"/>
                </a:cubicBezTo>
                <a:cubicBezTo>
                  <a:pt x="7284428" y="453269"/>
                  <a:pt x="7235915" y="518782"/>
                  <a:pt x="6893609" y="489530"/>
                </a:cubicBezTo>
                <a:cubicBezTo>
                  <a:pt x="6551303" y="460278"/>
                  <a:pt x="6512568" y="455092"/>
                  <a:pt x="6204830" y="489530"/>
                </a:cubicBezTo>
                <a:cubicBezTo>
                  <a:pt x="5897092" y="523968"/>
                  <a:pt x="5878661" y="504612"/>
                  <a:pt x="5591818" y="489530"/>
                </a:cubicBezTo>
                <a:cubicBezTo>
                  <a:pt x="5304975" y="474448"/>
                  <a:pt x="5202769" y="511287"/>
                  <a:pt x="5054570" y="489530"/>
                </a:cubicBezTo>
                <a:cubicBezTo>
                  <a:pt x="4906371" y="467773"/>
                  <a:pt x="4628862" y="472961"/>
                  <a:pt x="4441558" y="489530"/>
                </a:cubicBezTo>
                <a:cubicBezTo>
                  <a:pt x="4254254" y="506099"/>
                  <a:pt x="3901014" y="470842"/>
                  <a:pt x="3601248" y="489530"/>
                </a:cubicBezTo>
                <a:cubicBezTo>
                  <a:pt x="3301482" y="508219"/>
                  <a:pt x="3324094" y="473085"/>
                  <a:pt x="3064001" y="489530"/>
                </a:cubicBezTo>
                <a:cubicBezTo>
                  <a:pt x="2803908" y="505975"/>
                  <a:pt x="2783769" y="507027"/>
                  <a:pt x="2602519" y="489530"/>
                </a:cubicBezTo>
                <a:cubicBezTo>
                  <a:pt x="2421269" y="472033"/>
                  <a:pt x="2088068" y="487570"/>
                  <a:pt x="1837975" y="489530"/>
                </a:cubicBezTo>
                <a:cubicBezTo>
                  <a:pt x="1587882" y="491490"/>
                  <a:pt x="1558711" y="480201"/>
                  <a:pt x="1376493" y="489530"/>
                </a:cubicBezTo>
                <a:cubicBezTo>
                  <a:pt x="1194275" y="498859"/>
                  <a:pt x="1100492" y="500624"/>
                  <a:pt x="915012" y="489530"/>
                </a:cubicBezTo>
                <a:cubicBezTo>
                  <a:pt x="729532" y="478436"/>
                  <a:pt x="493223" y="516663"/>
                  <a:pt x="81590" y="489530"/>
                </a:cubicBezTo>
                <a:cubicBezTo>
                  <a:pt x="35470" y="492563"/>
                  <a:pt x="-10585" y="449801"/>
                  <a:pt x="0" y="407940"/>
                </a:cubicBezTo>
                <a:cubicBezTo>
                  <a:pt x="-13681" y="284291"/>
                  <a:pt x="-15993" y="150305"/>
                  <a:pt x="0" y="81590"/>
                </a:cubicBezTo>
                <a:close/>
              </a:path>
            </a:pathLst>
          </a:custGeom>
          <a:solidFill>
            <a:srgbClr val="A88D70"/>
          </a:solidFill>
          <a:ln>
            <a:solidFill>
              <a:srgbClr val="69553F"/>
            </a:solidFill>
            <a:extLst>
              <a:ext uri="{C807C97D-BFC1-408E-A445-0C87EB9F89A2}">
                <ask:lineSketchStyleProps xmlns="" xmlns:ask="http://schemas.microsoft.com/office/drawing/2018/sketchyshapes" sd="400128112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3099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561E5C0-F416-4C81-8CFA-4D42D7089CCB}"/>
              </a:ext>
            </a:extLst>
          </p:cNvPr>
          <p:cNvSpPr/>
          <p:nvPr/>
        </p:nvSpPr>
        <p:spPr>
          <a:xfrm>
            <a:off x="484840" y="1630651"/>
            <a:ext cx="7454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宣揚唐室為李家天下，提醒「沒有天命」的亂臣賊子莫生非分之想，應效法虬髯客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鞏固王朝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41C70F-4F1C-4F31-8D0B-36126159621B}"/>
              </a:ext>
            </a:extLst>
          </p:cNvPr>
          <p:cNvSpPr/>
          <p:nvPr/>
        </p:nvSpPr>
        <p:spPr>
          <a:xfrm>
            <a:off x="267548" y="987611"/>
            <a:ext cx="7888790" cy="5625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631F0D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創 作 目 的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D963248E-9D02-4E63-80F2-3158C4744886}"/>
              </a:ext>
            </a:extLst>
          </p:cNvPr>
          <p:cNvSpPr/>
          <p:nvPr/>
        </p:nvSpPr>
        <p:spPr>
          <a:xfrm>
            <a:off x="416593" y="3428828"/>
            <a:ext cx="7739744" cy="1458858"/>
          </a:xfrm>
          <a:custGeom>
            <a:avLst/>
            <a:gdLst>
              <a:gd name="connsiteX0" fmla="*/ 0 w 7739744"/>
              <a:gd name="connsiteY0" fmla="*/ 243148 h 1458858"/>
              <a:gd name="connsiteX1" fmla="*/ 243148 w 7739744"/>
              <a:gd name="connsiteY1" fmla="*/ 0 h 1458858"/>
              <a:gd name="connsiteX2" fmla="*/ 902552 w 7739744"/>
              <a:gd name="connsiteY2" fmla="*/ 0 h 1458858"/>
              <a:gd name="connsiteX3" fmla="*/ 1344353 w 7739744"/>
              <a:gd name="connsiteY3" fmla="*/ 0 h 1458858"/>
              <a:gd name="connsiteX4" fmla="*/ 1931223 w 7739744"/>
              <a:gd name="connsiteY4" fmla="*/ 0 h 1458858"/>
              <a:gd name="connsiteX5" fmla="*/ 2373024 w 7739744"/>
              <a:gd name="connsiteY5" fmla="*/ 0 h 1458858"/>
              <a:gd name="connsiteX6" fmla="*/ 3177497 w 7739744"/>
              <a:gd name="connsiteY6" fmla="*/ 0 h 1458858"/>
              <a:gd name="connsiteX7" fmla="*/ 3764367 w 7739744"/>
              <a:gd name="connsiteY7" fmla="*/ 0 h 1458858"/>
              <a:gd name="connsiteX8" fmla="*/ 4278703 w 7739744"/>
              <a:gd name="connsiteY8" fmla="*/ 0 h 1458858"/>
              <a:gd name="connsiteX9" fmla="*/ 4865573 w 7739744"/>
              <a:gd name="connsiteY9" fmla="*/ 0 h 1458858"/>
              <a:gd name="connsiteX10" fmla="*/ 5670046 w 7739744"/>
              <a:gd name="connsiteY10" fmla="*/ 0 h 1458858"/>
              <a:gd name="connsiteX11" fmla="*/ 6329450 w 7739744"/>
              <a:gd name="connsiteY11" fmla="*/ 0 h 1458858"/>
              <a:gd name="connsiteX12" fmla="*/ 7496596 w 7739744"/>
              <a:gd name="connsiteY12" fmla="*/ 0 h 1458858"/>
              <a:gd name="connsiteX13" fmla="*/ 7739744 w 7739744"/>
              <a:gd name="connsiteY13" fmla="*/ 243148 h 1458858"/>
              <a:gd name="connsiteX14" fmla="*/ 7739744 w 7739744"/>
              <a:gd name="connsiteY14" fmla="*/ 748880 h 1458858"/>
              <a:gd name="connsiteX15" fmla="*/ 7739744 w 7739744"/>
              <a:gd name="connsiteY15" fmla="*/ 1215710 h 1458858"/>
              <a:gd name="connsiteX16" fmla="*/ 7496596 w 7739744"/>
              <a:gd name="connsiteY16" fmla="*/ 1458858 h 1458858"/>
              <a:gd name="connsiteX17" fmla="*/ 6692123 w 7739744"/>
              <a:gd name="connsiteY17" fmla="*/ 1458858 h 1458858"/>
              <a:gd name="connsiteX18" fmla="*/ 6250322 w 7739744"/>
              <a:gd name="connsiteY18" fmla="*/ 1458858 h 1458858"/>
              <a:gd name="connsiteX19" fmla="*/ 5518383 w 7739744"/>
              <a:gd name="connsiteY19" fmla="*/ 1458858 h 1458858"/>
              <a:gd name="connsiteX20" fmla="*/ 5004048 w 7739744"/>
              <a:gd name="connsiteY20" fmla="*/ 1458858 h 1458858"/>
              <a:gd name="connsiteX21" fmla="*/ 4417178 w 7739744"/>
              <a:gd name="connsiteY21" fmla="*/ 1458858 h 1458858"/>
              <a:gd name="connsiteX22" fmla="*/ 3902842 w 7739744"/>
              <a:gd name="connsiteY22" fmla="*/ 1458858 h 1458858"/>
              <a:gd name="connsiteX23" fmla="*/ 3098369 w 7739744"/>
              <a:gd name="connsiteY23" fmla="*/ 1458858 h 1458858"/>
              <a:gd name="connsiteX24" fmla="*/ 2293896 w 7739744"/>
              <a:gd name="connsiteY24" fmla="*/ 1458858 h 1458858"/>
              <a:gd name="connsiteX25" fmla="*/ 1489422 w 7739744"/>
              <a:gd name="connsiteY25" fmla="*/ 1458858 h 1458858"/>
              <a:gd name="connsiteX26" fmla="*/ 1047621 w 7739744"/>
              <a:gd name="connsiteY26" fmla="*/ 1458858 h 1458858"/>
              <a:gd name="connsiteX27" fmla="*/ 243148 w 7739744"/>
              <a:gd name="connsiteY27" fmla="*/ 1458858 h 1458858"/>
              <a:gd name="connsiteX28" fmla="*/ 0 w 7739744"/>
              <a:gd name="connsiteY28" fmla="*/ 1215710 h 1458858"/>
              <a:gd name="connsiteX29" fmla="*/ 0 w 7739744"/>
              <a:gd name="connsiteY29" fmla="*/ 758606 h 1458858"/>
              <a:gd name="connsiteX30" fmla="*/ 0 w 7739744"/>
              <a:gd name="connsiteY30" fmla="*/ 243148 h 1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39744" h="1458858" fill="none" extrusionOk="0">
                <a:moveTo>
                  <a:pt x="0" y="243148"/>
                </a:moveTo>
                <a:cubicBezTo>
                  <a:pt x="-3105" y="114366"/>
                  <a:pt x="98244" y="25757"/>
                  <a:pt x="243148" y="0"/>
                </a:cubicBezTo>
                <a:cubicBezTo>
                  <a:pt x="513809" y="-10784"/>
                  <a:pt x="693872" y="-32239"/>
                  <a:pt x="902552" y="0"/>
                </a:cubicBezTo>
                <a:cubicBezTo>
                  <a:pt x="1111232" y="32239"/>
                  <a:pt x="1210464" y="-8868"/>
                  <a:pt x="1344353" y="0"/>
                </a:cubicBezTo>
                <a:cubicBezTo>
                  <a:pt x="1478242" y="8868"/>
                  <a:pt x="1704668" y="-9428"/>
                  <a:pt x="1931223" y="0"/>
                </a:cubicBezTo>
                <a:cubicBezTo>
                  <a:pt x="2157778" y="9428"/>
                  <a:pt x="2282948" y="-15413"/>
                  <a:pt x="2373024" y="0"/>
                </a:cubicBezTo>
                <a:cubicBezTo>
                  <a:pt x="2463100" y="15413"/>
                  <a:pt x="2934963" y="-37936"/>
                  <a:pt x="3177497" y="0"/>
                </a:cubicBezTo>
                <a:cubicBezTo>
                  <a:pt x="3420031" y="37936"/>
                  <a:pt x="3504455" y="-10667"/>
                  <a:pt x="3764367" y="0"/>
                </a:cubicBezTo>
                <a:cubicBezTo>
                  <a:pt x="4024279" y="10667"/>
                  <a:pt x="4048977" y="2975"/>
                  <a:pt x="4278703" y="0"/>
                </a:cubicBezTo>
                <a:cubicBezTo>
                  <a:pt x="4508429" y="-2975"/>
                  <a:pt x="4607590" y="-18034"/>
                  <a:pt x="4865573" y="0"/>
                </a:cubicBezTo>
                <a:cubicBezTo>
                  <a:pt x="5123556" y="18034"/>
                  <a:pt x="5309361" y="601"/>
                  <a:pt x="5670046" y="0"/>
                </a:cubicBezTo>
                <a:cubicBezTo>
                  <a:pt x="6030731" y="-601"/>
                  <a:pt x="6005034" y="-7194"/>
                  <a:pt x="6329450" y="0"/>
                </a:cubicBezTo>
                <a:cubicBezTo>
                  <a:pt x="6653866" y="7194"/>
                  <a:pt x="7120169" y="-7155"/>
                  <a:pt x="7496596" y="0"/>
                </a:cubicBezTo>
                <a:cubicBezTo>
                  <a:pt x="7623238" y="-6845"/>
                  <a:pt x="7744759" y="139876"/>
                  <a:pt x="7739744" y="243148"/>
                </a:cubicBezTo>
                <a:cubicBezTo>
                  <a:pt x="7742129" y="370041"/>
                  <a:pt x="7757864" y="641064"/>
                  <a:pt x="7739744" y="748880"/>
                </a:cubicBezTo>
                <a:cubicBezTo>
                  <a:pt x="7721624" y="856696"/>
                  <a:pt x="7720018" y="997087"/>
                  <a:pt x="7739744" y="1215710"/>
                </a:cubicBezTo>
                <a:cubicBezTo>
                  <a:pt x="7732157" y="1354174"/>
                  <a:pt x="7630887" y="1454688"/>
                  <a:pt x="7496596" y="1458858"/>
                </a:cubicBezTo>
                <a:cubicBezTo>
                  <a:pt x="7100663" y="1474939"/>
                  <a:pt x="6941726" y="1497523"/>
                  <a:pt x="6692123" y="1458858"/>
                </a:cubicBezTo>
                <a:cubicBezTo>
                  <a:pt x="6442520" y="1420193"/>
                  <a:pt x="6437338" y="1443787"/>
                  <a:pt x="6250322" y="1458858"/>
                </a:cubicBezTo>
                <a:cubicBezTo>
                  <a:pt x="6063306" y="1473929"/>
                  <a:pt x="5863485" y="1452658"/>
                  <a:pt x="5518383" y="1458858"/>
                </a:cubicBezTo>
                <a:cubicBezTo>
                  <a:pt x="5173281" y="1465058"/>
                  <a:pt x="5117578" y="1475305"/>
                  <a:pt x="5004048" y="1458858"/>
                </a:cubicBezTo>
                <a:cubicBezTo>
                  <a:pt x="4890519" y="1442411"/>
                  <a:pt x="4565897" y="1476959"/>
                  <a:pt x="4417178" y="1458858"/>
                </a:cubicBezTo>
                <a:cubicBezTo>
                  <a:pt x="4268459" y="1440758"/>
                  <a:pt x="4102729" y="1436268"/>
                  <a:pt x="3902842" y="1458858"/>
                </a:cubicBezTo>
                <a:cubicBezTo>
                  <a:pt x="3702955" y="1481448"/>
                  <a:pt x="3307686" y="1454975"/>
                  <a:pt x="3098369" y="1458858"/>
                </a:cubicBezTo>
                <a:cubicBezTo>
                  <a:pt x="2889052" y="1462741"/>
                  <a:pt x="2525942" y="1460312"/>
                  <a:pt x="2293896" y="1458858"/>
                </a:cubicBezTo>
                <a:cubicBezTo>
                  <a:pt x="2061850" y="1457404"/>
                  <a:pt x="1728655" y="1459935"/>
                  <a:pt x="1489422" y="1458858"/>
                </a:cubicBezTo>
                <a:cubicBezTo>
                  <a:pt x="1250189" y="1457781"/>
                  <a:pt x="1164185" y="1468367"/>
                  <a:pt x="1047621" y="1458858"/>
                </a:cubicBezTo>
                <a:cubicBezTo>
                  <a:pt x="931057" y="1449349"/>
                  <a:pt x="495683" y="1457122"/>
                  <a:pt x="243148" y="1458858"/>
                </a:cubicBezTo>
                <a:cubicBezTo>
                  <a:pt x="131583" y="1453741"/>
                  <a:pt x="26976" y="1342604"/>
                  <a:pt x="0" y="1215710"/>
                </a:cubicBezTo>
                <a:cubicBezTo>
                  <a:pt x="4807" y="989912"/>
                  <a:pt x="-22187" y="866561"/>
                  <a:pt x="0" y="758606"/>
                </a:cubicBezTo>
                <a:cubicBezTo>
                  <a:pt x="22187" y="650651"/>
                  <a:pt x="22822" y="411237"/>
                  <a:pt x="0" y="243148"/>
                </a:cubicBezTo>
                <a:close/>
              </a:path>
              <a:path w="7739744" h="1458858" stroke="0" extrusionOk="0">
                <a:moveTo>
                  <a:pt x="0" y="243148"/>
                </a:moveTo>
                <a:cubicBezTo>
                  <a:pt x="5424" y="101408"/>
                  <a:pt x="95389" y="-1040"/>
                  <a:pt x="243148" y="0"/>
                </a:cubicBezTo>
                <a:cubicBezTo>
                  <a:pt x="452403" y="-7698"/>
                  <a:pt x="522906" y="-14694"/>
                  <a:pt x="684949" y="0"/>
                </a:cubicBezTo>
                <a:cubicBezTo>
                  <a:pt x="846992" y="14694"/>
                  <a:pt x="1104070" y="7636"/>
                  <a:pt x="1416888" y="0"/>
                </a:cubicBezTo>
                <a:cubicBezTo>
                  <a:pt x="1729706" y="-7636"/>
                  <a:pt x="1926789" y="-33602"/>
                  <a:pt x="2148827" y="0"/>
                </a:cubicBezTo>
                <a:cubicBezTo>
                  <a:pt x="2370865" y="33602"/>
                  <a:pt x="2557162" y="-1913"/>
                  <a:pt x="2880765" y="0"/>
                </a:cubicBezTo>
                <a:cubicBezTo>
                  <a:pt x="3204368" y="1913"/>
                  <a:pt x="3315079" y="7204"/>
                  <a:pt x="3612704" y="0"/>
                </a:cubicBezTo>
                <a:cubicBezTo>
                  <a:pt x="3910329" y="-7204"/>
                  <a:pt x="3964247" y="-1633"/>
                  <a:pt x="4054505" y="0"/>
                </a:cubicBezTo>
                <a:cubicBezTo>
                  <a:pt x="4144763" y="1633"/>
                  <a:pt x="4572770" y="16102"/>
                  <a:pt x="4786444" y="0"/>
                </a:cubicBezTo>
                <a:cubicBezTo>
                  <a:pt x="5000118" y="-16102"/>
                  <a:pt x="5234136" y="1603"/>
                  <a:pt x="5445848" y="0"/>
                </a:cubicBezTo>
                <a:cubicBezTo>
                  <a:pt x="5657560" y="-1603"/>
                  <a:pt x="5987973" y="-31929"/>
                  <a:pt x="6250322" y="0"/>
                </a:cubicBezTo>
                <a:cubicBezTo>
                  <a:pt x="6512671" y="31929"/>
                  <a:pt x="6552208" y="4358"/>
                  <a:pt x="6837192" y="0"/>
                </a:cubicBezTo>
                <a:cubicBezTo>
                  <a:pt x="7122176" y="-4358"/>
                  <a:pt x="7251857" y="10304"/>
                  <a:pt x="7496596" y="0"/>
                </a:cubicBezTo>
                <a:cubicBezTo>
                  <a:pt x="7598966" y="-8262"/>
                  <a:pt x="7707170" y="115529"/>
                  <a:pt x="7739744" y="243148"/>
                </a:cubicBezTo>
                <a:cubicBezTo>
                  <a:pt x="7755970" y="438791"/>
                  <a:pt x="7728962" y="566899"/>
                  <a:pt x="7739744" y="748880"/>
                </a:cubicBezTo>
                <a:cubicBezTo>
                  <a:pt x="7750526" y="930861"/>
                  <a:pt x="7743585" y="1075001"/>
                  <a:pt x="7739744" y="1215710"/>
                </a:cubicBezTo>
                <a:cubicBezTo>
                  <a:pt x="7714381" y="1351426"/>
                  <a:pt x="7647966" y="1480356"/>
                  <a:pt x="7496596" y="1458858"/>
                </a:cubicBezTo>
                <a:cubicBezTo>
                  <a:pt x="7359503" y="1457244"/>
                  <a:pt x="7237020" y="1464563"/>
                  <a:pt x="7054795" y="1458858"/>
                </a:cubicBezTo>
                <a:cubicBezTo>
                  <a:pt x="6872570" y="1453153"/>
                  <a:pt x="6627240" y="1464892"/>
                  <a:pt x="6467925" y="1458858"/>
                </a:cubicBezTo>
                <a:cubicBezTo>
                  <a:pt x="6308610" y="1452825"/>
                  <a:pt x="6058784" y="1452362"/>
                  <a:pt x="5953590" y="1458858"/>
                </a:cubicBezTo>
                <a:cubicBezTo>
                  <a:pt x="5848397" y="1465354"/>
                  <a:pt x="5560959" y="1487789"/>
                  <a:pt x="5366720" y="1458858"/>
                </a:cubicBezTo>
                <a:cubicBezTo>
                  <a:pt x="5172481" y="1429928"/>
                  <a:pt x="4781419" y="1485083"/>
                  <a:pt x="4562247" y="1458858"/>
                </a:cubicBezTo>
                <a:cubicBezTo>
                  <a:pt x="4343075" y="1432633"/>
                  <a:pt x="4295618" y="1474967"/>
                  <a:pt x="4047911" y="1458858"/>
                </a:cubicBezTo>
                <a:cubicBezTo>
                  <a:pt x="3800204" y="1442749"/>
                  <a:pt x="3713778" y="1451581"/>
                  <a:pt x="3606110" y="1458858"/>
                </a:cubicBezTo>
                <a:cubicBezTo>
                  <a:pt x="3498442" y="1466135"/>
                  <a:pt x="3236113" y="1428338"/>
                  <a:pt x="2874171" y="1458858"/>
                </a:cubicBezTo>
                <a:cubicBezTo>
                  <a:pt x="2512229" y="1489378"/>
                  <a:pt x="2620553" y="1441123"/>
                  <a:pt x="2432370" y="1458858"/>
                </a:cubicBezTo>
                <a:cubicBezTo>
                  <a:pt x="2244187" y="1476593"/>
                  <a:pt x="2091365" y="1463974"/>
                  <a:pt x="1990570" y="1458858"/>
                </a:cubicBezTo>
                <a:cubicBezTo>
                  <a:pt x="1889775" y="1453742"/>
                  <a:pt x="1741952" y="1458287"/>
                  <a:pt x="1548769" y="1458858"/>
                </a:cubicBezTo>
                <a:cubicBezTo>
                  <a:pt x="1355586" y="1459429"/>
                  <a:pt x="972561" y="1453996"/>
                  <a:pt x="816830" y="1458858"/>
                </a:cubicBezTo>
                <a:cubicBezTo>
                  <a:pt x="661099" y="1463720"/>
                  <a:pt x="369904" y="1471937"/>
                  <a:pt x="243148" y="1458858"/>
                </a:cubicBezTo>
                <a:cubicBezTo>
                  <a:pt x="80227" y="1462951"/>
                  <a:pt x="13857" y="1348995"/>
                  <a:pt x="0" y="1215710"/>
                </a:cubicBezTo>
                <a:cubicBezTo>
                  <a:pt x="-3282" y="1079810"/>
                  <a:pt x="15845" y="943993"/>
                  <a:pt x="0" y="719703"/>
                </a:cubicBezTo>
                <a:cubicBezTo>
                  <a:pt x="-15845" y="495413"/>
                  <a:pt x="17930" y="428408"/>
                  <a:pt x="0" y="243148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400128112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D8E00E09-9407-42A5-B6DD-18299B27604E}"/>
              </a:ext>
            </a:extLst>
          </p:cNvPr>
          <p:cNvSpPr/>
          <p:nvPr/>
        </p:nvSpPr>
        <p:spPr>
          <a:xfrm>
            <a:off x="416594" y="2853746"/>
            <a:ext cx="7739743" cy="489530"/>
          </a:xfrm>
          <a:custGeom>
            <a:avLst/>
            <a:gdLst>
              <a:gd name="connsiteX0" fmla="*/ 0 w 7739743"/>
              <a:gd name="connsiteY0" fmla="*/ 81590 h 489530"/>
              <a:gd name="connsiteX1" fmla="*/ 81590 w 7739743"/>
              <a:gd name="connsiteY1" fmla="*/ 0 h 489530"/>
              <a:gd name="connsiteX2" fmla="*/ 770368 w 7739743"/>
              <a:gd name="connsiteY2" fmla="*/ 0 h 489530"/>
              <a:gd name="connsiteX3" fmla="*/ 1231850 w 7739743"/>
              <a:gd name="connsiteY3" fmla="*/ 0 h 489530"/>
              <a:gd name="connsiteX4" fmla="*/ 1693332 w 7739743"/>
              <a:gd name="connsiteY4" fmla="*/ 0 h 489530"/>
              <a:gd name="connsiteX5" fmla="*/ 2382110 w 7739743"/>
              <a:gd name="connsiteY5" fmla="*/ 0 h 489530"/>
              <a:gd name="connsiteX6" fmla="*/ 2843592 w 7739743"/>
              <a:gd name="connsiteY6" fmla="*/ 0 h 489530"/>
              <a:gd name="connsiteX7" fmla="*/ 3456604 w 7739743"/>
              <a:gd name="connsiteY7" fmla="*/ 0 h 489530"/>
              <a:gd name="connsiteX8" fmla="*/ 3918086 w 7739743"/>
              <a:gd name="connsiteY8" fmla="*/ 0 h 489530"/>
              <a:gd name="connsiteX9" fmla="*/ 4758396 w 7739743"/>
              <a:gd name="connsiteY9" fmla="*/ 0 h 489530"/>
              <a:gd name="connsiteX10" fmla="*/ 5371409 w 7739743"/>
              <a:gd name="connsiteY10" fmla="*/ 0 h 489530"/>
              <a:gd name="connsiteX11" fmla="*/ 5908656 w 7739743"/>
              <a:gd name="connsiteY11" fmla="*/ 0 h 489530"/>
              <a:gd name="connsiteX12" fmla="*/ 6521669 w 7739743"/>
              <a:gd name="connsiteY12" fmla="*/ 0 h 489530"/>
              <a:gd name="connsiteX13" fmla="*/ 7658153 w 7739743"/>
              <a:gd name="connsiteY13" fmla="*/ 0 h 489530"/>
              <a:gd name="connsiteX14" fmla="*/ 7739743 w 7739743"/>
              <a:gd name="connsiteY14" fmla="*/ 81590 h 489530"/>
              <a:gd name="connsiteX15" fmla="*/ 7739743 w 7739743"/>
              <a:gd name="connsiteY15" fmla="*/ 407940 h 489530"/>
              <a:gd name="connsiteX16" fmla="*/ 7658153 w 7739743"/>
              <a:gd name="connsiteY16" fmla="*/ 489530 h 489530"/>
              <a:gd name="connsiteX17" fmla="*/ 6893609 w 7739743"/>
              <a:gd name="connsiteY17" fmla="*/ 489530 h 489530"/>
              <a:gd name="connsiteX18" fmla="*/ 6204830 w 7739743"/>
              <a:gd name="connsiteY18" fmla="*/ 489530 h 489530"/>
              <a:gd name="connsiteX19" fmla="*/ 5743349 w 7739743"/>
              <a:gd name="connsiteY19" fmla="*/ 489530 h 489530"/>
              <a:gd name="connsiteX20" fmla="*/ 4903039 w 7739743"/>
              <a:gd name="connsiteY20" fmla="*/ 489530 h 489530"/>
              <a:gd name="connsiteX21" fmla="*/ 4441558 w 7739743"/>
              <a:gd name="connsiteY21" fmla="*/ 489530 h 489530"/>
              <a:gd name="connsiteX22" fmla="*/ 3677014 w 7739743"/>
              <a:gd name="connsiteY22" fmla="*/ 489530 h 489530"/>
              <a:gd name="connsiteX23" fmla="*/ 3139766 w 7739743"/>
              <a:gd name="connsiteY23" fmla="*/ 489530 h 489530"/>
              <a:gd name="connsiteX24" fmla="*/ 2526754 w 7739743"/>
              <a:gd name="connsiteY24" fmla="*/ 489530 h 489530"/>
              <a:gd name="connsiteX25" fmla="*/ 1989506 w 7739743"/>
              <a:gd name="connsiteY25" fmla="*/ 489530 h 489530"/>
              <a:gd name="connsiteX26" fmla="*/ 1149197 w 7739743"/>
              <a:gd name="connsiteY26" fmla="*/ 489530 h 489530"/>
              <a:gd name="connsiteX27" fmla="*/ 81590 w 7739743"/>
              <a:gd name="connsiteY27" fmla="*/ 489530 h 489530"/>
              <a:gd name="connsiteX28" fmla="*/ 0 w 7739743"/>
              <a:gd name="connsiteY28" fmla="*/ 407940 h 489530"/>
              <a:gd name="connsiteX29" fmla="*/ 0 w 7739743"/>
              <a:gd name="connsiteY29" fmla="*/ 81590 h 48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39743" h="489530" fill="none" extrusionOk="0">
                <a:moveTo>
                  <a:pt x="0" y="81590"/>
                </a:moveTo>
                <a:cubicBezTo>
                  <a:pt x="-351" y="42845"/>
                  <a:pt x="30104" y="-3528"/>
                  <a:pt x="81590" y="0"/>
                </a:cubicBezTo>
                <a:cubicBezTo>
                  <a:pt x="341727" y="-17846"/>
                  <a:pt x="569070" y="33524"/>
                  <a:pt x="770368" y="0"/>
                </a:cubicBezTo>
                <a:cubicBezTo>
                  <a:pt x="971666" y="-33524"/>
                  <a:pt x="1036800" y="-22034"/>
                  <a:pt x="1231850" y="0"/>
                </a:cubicBezTo>
                <a:cubicBezTo>
                  <a:pt x="1426900" y="22034"/>
                  <a:pt x="1538927" y="-1934"/>
                  <a:pt x="1693332" y="0"/>
                </a:cubicBezTo>
                <a:cubicBezTo>
                  <a:pt x="1847737" y="1934"/>
                  <a:pt x="2177657" y="29128"/>
                  <a:pt x="2382110" y="0"/>
                </a:cubicBezTo>
                <a:cubicBezTo>
                  <a:pt x="2586563" y="-29128"/>
                  <a:pt x="2646714" y="19087"/>
                  <a:pt x="2843592" y="0"/>
                </a:cubicBezTo>
                <a:cubicBezTo>
                  <a:pt x="3040470" y="-19087"/>
                  <a:pt x="3244840" y="11971"/>
                  <a:pt x="3456604" y="0"/>
                </a:cubicBezTo>
                <a:cubicBezTo>
                  <a:pt x="3668368" y="-11971"/>
                  <a:pt x="3754027" y="-597"/>
                  <a:pt x="3918086" y="0"/>
                </a:cubicBezTo>
                <a:cubicBezTo>
                  <a:pt x="4082145" y="597"/>
                  <a:pt x="4451874" y="-3758"/>
                  <a:pt x="4758396" y="0"/>
                </a:cubicBezTo>
                <a:cubicBezTo>
                  <a:pt x="5064918" y="3758"/>
                  <a:pt x="5071659" y="15279"/>
                  <a:pt x="5371409" y="0"/>
                </a:cubicBezTo>
                <a:cubicBezTo>
                  <a:pt x="5671159" y="-15279"/>
                  <a:pt x="5665177" y="-10214"/>
                  <a:pt x="5908656" y="0"/>
                </a:cubicBezTo>
                <a:cubicBezTo>
                  <a:pt x="6152135" y="10214"/>
                  <a:pt x="6382388" y="22075"/>
                  <a:pt x="6521669" y="0"/>
                </a:cubicBezTo>
                <a:cubicBezTo>
                  <a:pt x="6660950" y="-22075"/>
                  <a:pt x="7341194" y="-17066"/>
                  <a:pt x="7658153" y="0"/>
                </a:cubicBezTo>
                <a:cubicBezTo>
                  <a:pt x="7695585" y="-2115"/>
                  <a:pt x="7734402" y="41961"/>
                  <a:pt x="7739743" y="81590"/>
                </a:cubicBezTo>
                <a:cubicBezTo>
                  <a:pt x="7726348" y="204149"/>
                  <a:pt x="7725083" y="297120"/>
                  <a:pt x="7739743" y="407940"/>
                </a:cubicBezTo>
                <a:cubicBezTo>
                  <a:pt x="7733982" y="460605"/>
                  <a:pt x="7705441" y="481629"/>
                  <a:pt x="7658153" y="489530"/>
                </a:cubicBezTo>
                <a:cubicBezTo>
                  <a:pt x="7303737" y="484389"/>
                  <a:pt x="7195969" y="467484"/>
                  <a:pt x="6893609" y="489530"/>
                </a:cubicBezTo>
                <a:cubicBezTo>
                  <a:pt x="6591249" y="511576"/>
                  <a:pt x="6404572" y="508253"/>
                  <a:pt x="6204830" y="489530"/>
                </a:cubicBezTo>
                <a:cubicBezTo>
                  <a:pt x="6005088" y="470807"/>
                  <a:pt x="5931387" y="497366"/>
                  <a:pt x="5743349" y="489530"/>
                </a:cubicBezTo>
                <a:cubicBezTo>
                  <a:pt x="5555311" y="481694"/>
                  <a:pt x="5106384" y="468648"/>
                  <a:pt x="4903039" y="489530"/>
                </a:cubicBezTo>
                <a:cubicBezTo>
                  <a:pt x="4699694" y="510413"/>
                  <a:pt x="4640036" y="472483"/>
                  <a:pt x="4441558" y="489530"/>
                </a:cubicBezTo>
                <a:cubicBezTo>
                  <a:pt x="4243080" y="506577"/>
                  <a:pt x="4008233" y="509326"/>
                  <a:pt x="3677014" y="489530"/>
                </a:cubicBezTo>
                <a:cubicBezTo>
                  <a:pt x="3345795" y="469734"/>
                  <a:pt x="3263725" y="474079"/>
                  <a:pt x="3139766" y="489530"/>
                </a:cubicBezTo>
                <a:cubicBezTo>
                  <a:pt x="3015807" y="504981"/>
                  <a:pt x="2736286" y="504617"/>
                  <a:pt x="2526754" y="489530"/>
                </a:cubicBezTo>
                <a:cubicBezTo>
                  <a:pt x="2317222" y="474443"/>
                  <a:pt x="2208925" y="497811"/>
                  <a:pt x="1989506" y="489530"/>
                </a:cubicBezTo>
                <a:cubicBezTo>
                  <a:pt x="1770087" y="481249"/>
                  <a:pt x="1414600" y="452462"/>
                  <a:pt x="1149197" y="489530"/>
                </a:cubicBezTo>
                <a:cubicBezTo>
                  <a:pt x="883794" y="526598"/>
                  <a:pt x="384363" y="513685"/>
                  <a:pt x="81590" y="489530"/>
                </a:cubicBezTo>
                <a:cubicBezTo>
                  <a:pt x="35302" y="488002"/>
                  <a:pt x="-3075" y="450079"/>
                  <a:pt x="0" y="407940"/>
                </a:cubicBezTo>
                <a:cubicBezTo>
                  <a:pt x="6678" y="327728"/>
                  <a:pt x="-14353" y="219684"/>
                  <a:pt x="0" y="81590"/>
                </a:cubicBezTo>
                <a:close/>
              </a:path>
              <a:path w="7739743" h="489530" stroke="0" extrusionOk="0">
                <a:moveTo>
                  <a:pt x="0" y="81590"/>
                </a:moveTo>
                <a:cubicBezTo>
                  <a:pt x="4643" y="30149"/>
                  <a:pt x="35120" y="-109"/>
                  <a:pt x="81590" y="0"/>
                </a:cubicBezTo>
                <a:cubicBezTo>
                  <a:pt x="188888" y="-8088"/>
                  <a:pt x="401453" y="22139"/>
                  <a:pt x="543072" y="0"/>
                </a:cubicBezTo>
                <a:cubicBezTo>
                  <a:pt x="684691" y="-22139"/>
                  <a:pt x="993250" y="-23685"/>
                  <a:pt x="1307616" y="0"/>
                </a:cubicBezTo>
                <a:cubicBezTo>
                  <a:pt x="1621982" y="23685"/>
                  <a:pt x="1777629" y="34197"/>
                  <a:pt x="2072160" y="0"/>
                </a:cubicBezTo>
                <a:cubicBezTo>
                  <a:pt x="2366691" y="-34197"/>
                  <a:pt x="2507313" y="-29203"/>
                  <a:pt x="2836704" y="0"/>
                </a:cubicBezTo>
                <a:cubicBezTo>
                  <a:pt x="3166095" y="29203"/>
                  <a:pt x="3389736" y="31823"/>
                  <a:pt x="3601248" y="0"/>
                </a:cubicBezTo>
                <a:cubicBezTo>
                  <a:pt x="3812760" y="-31823"/>
                  <a:pt x="3889996" y="-10646"/>
                  <a:pt x="4062729" y="0"/>
                </a:cubicBezTo>
                <a:cubicBezTo>
                  <a:pt x="4235462" y="10646"/>
                  <a:pt x="4470881" y="27753"/>
                  <a:pt x="4827274" y="0"/>
                </a:cubicBezTo>
                <a:cubicBezTo>
                  <a:pt x="5183667" y="-27753"/>
                  <a:pt x="5179413" y="7702"/>
                  <a:pt x="5516052" y="0"/>
                </a:cubicBezTo>
                <a:cubicBezTo>
                  <a:pt x="5852691" y="-7702"/>
                  <a:pt x="6085739" y="793"/>
                  <a:pt x="6356362" y="0"/>
                </a:cubicBezTo>
                <a:cubicBezTo>
                  <a:pt x="6626985" y="-793"/>
                  <a:pt x="6844249" y="-20913"/>
                  <a:pt x="6969375" y="0"/>
                </a:cubicBezTo>
                <a:cubicBezTo>
                  <a:pt x="7094501" y="20913"/>
                  <a:pt x="7352184" y="17237"/>
                  <a:pt x="7658153" y="0"/>
                </a:cubicBezTo>
                <a:cubicBezTo>
                  <a:pt x="7701148" y="-535"/>
                  <a:pt x="7730717" y="38377"/>
                  <a:pt x="7739743" y="81590"/>
                </a:cubicBezTo>
                <a:cubicBezTo>
                  <a:pt x="7755758" y="197923"/>
                  <a:pt x="7751925" y="269332"/>
                  <a:pt x="7739743" y="407940"/>
                </a:cubicBezTo>
                <a:cubicBezTo>
                  <a:pt x="7735312" y="456948"/>
                  <a:pt x="7702361" y="479336"/>
                  <a:pt x="7658153" y="489530"/>
                </a:cubicBezTo>
                <a:cubicBezTo>
                  <a:pt x="7284428" y="453269"/>
                  <a:pt x="7235915" y="518782"/>
                  <a:pt x="6893609" y="489530"/>
                </a:cubicBezTo>
                <a:cubicBezTo>
                  <a:pt x="6551303" y="460278"/>
                  <a:pt x="6512568" y="455092"/>
                  <a:pt x="6204830" y="489530"/>
                </a:cubicBezTo>
                <a:cubicBezTo>
                  <a:pt x="5897092" y="523968"/>
                  <a:pt x="5878661" y="504612"/>
                  <a:pt x="5591818" y="489530"/>
                </a:cubicBezTo>
                <a:cubicBezTo>
                  <a:pt x="5304975" y="474448"/>
                  <a:pt x="5202769" y="511287"/>
                  <a:pt x="5054570" y="489530"/>
                </a:cubicBezTo>
                <a:cubicBezTo>
                  <a:pt x="4906371" y="467773"/>
                  <a:pt x="4628862" y="472961"/>
                  <a:pt x="4441558" y="489530"/>
                </a:cubicBezTo>
                <a:cubicBezTo>
                  <a:pt x="4254254" y="506099"/>
                  <a:pt x="3901014" y="470842"/>
                  <a:pt x="3601248" y="489530"/>
                </a:cubicBezTo>
                <a:cubicBezTo>
                  <a:pt x="3301482" y="508219"/>
                  <a:pt x="3324094" y="473085"/>
                  <a:pt x="3064001" y="489530"/>
                </a:cubicBezTo>
                <a:cubicBezTo>
                  <a:pt x="2803908" y="505975"/>
                  <a:pt x="2783769" y="507027"/>
                  <a:pt x="2602519" y="489530"/>
                </a:cubicBezTo>
                <a:cubicBezTo>
                  <a:pt x="2421269" y="472033"/>
                  <a:pt x="2088068" y="487570"/>
                  <a:pt x="1837975" y="489530"/>
                </a:cubicBezTo>
                <a:cubicBezTo>
                  <a:pt x="1587882" y="491490"/>
                  <a:pt x="1558711" y="480201"/>
                  <a:pt x="1376493" y="489530"/>
                </a:cubicBezTo>
                <a:cubicBezTo>
                  <a:pt x="1194275" y="498859"/>
                  <a:pt x="1100492" y="500624"/>
                  <a:pt x="915012" y="489530"/>
                </a:cubicBezTo>
                <a:cubicBezTo>
                  <a:pt x="729532" y="478436"/>
                  <a:pt x="493223" y="516663"/>
                  <a:pt x="81590" y="489530"/>
                </a:cubicBezTo>
                <a:cubicBezTo>
                  <a:pt x="35470" y="492563"/>
                  <a:pt x="-10585" y="449801"/>
                  <a:pt x="0" y="407940"/>
                </a:cubicBezTo>
                <a:cubicBezTo>
                  <a:pt x="-13681" y="284291"/>
                  <a:pt x="-15993" y="150305"/>
                  <a:pt x="0" y="81590"/>
                </a:cubicBezTo>
                <a:close/>
              </a:path>
            </a:pathLst>
          </a:custGeom>
          <a:solidFill>
            <a:srgbClr val="A88D70"/>
          </a:solidFill>
          <a:ln>
            <a:solidFill>
              <a:srgbClr val="69553F"/>
            </a:solidFill>
            <a:extLst>
              <a:ext uri="{C807C97D-BFC1-408E-A445-0C87EB9F89A2}">
                <ask:lineSketchStyleProps xmlns="" xmlns:ask="http://schemas.microsoft.com/office/drawing/2018/sketchyshapes" sd="400128112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A7CF2E8-16C4-4E80-8F96-A728DC10A9EF}"/>
              </a:ext>
            </a:extLst>
          </p:cNvPr>
          <p:cNvSpPr/>
          <p:nvPr/>
        </p:nvSpPr>
        <p:spPr>
          <a:xfrm>
            <a:off x="484839" y="3475264"/>
            <a:ext cx="74542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設定在隋末，實際上是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唐末局勢的縮影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。出場人物多為實際人物，內容雖杜撰居多，但無損其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價值。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F9A6666-5006-4C5B-9503-11CF2027C0FF}"/>
              </a:ext>
            </a:extLst>
          </p:cNvPr>
          <p:cNvSpPr/>
          <p:nvPr/>
        </p:nvSpPr>
        <p:spPr>
          <a:xfrm>
            <a:off x="267547" y="2783237"/>
            <a:ext cx="7888790" cy="5625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631F0D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 事 背 景</a:t>
            </a:r>
          </a:p>
        </p:txBody>
      </p:sp>
    </p:spTree>
    <p:extLst>
      <p:ext uri="{BB962C8B-B14F-4D97-AF65-F5344CB8AC3E}">
        <p14:creationId xmlns:p14="http://schemas.microsoft.com/office/powerpoint/2010/main" val="33328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76CC28-7370-4E47-B5F5-6A67D9849266}"/>
              </a:ext>
            </a:extLst>
          </p:cNvPr>
          <p:cNvSpPr/>
          <p:nvPr/>
        </p:nvSpPr>
        <p:spPr>
          <a:xfrm>
            <a:off x="351698" y="783928"/>
            <a:ext cx="8347802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廳之陳設，窮極珍異，巾箱妝奩 冠鏡首飾之盛，非人間之物。巾櫛妝飾畢，請更衣，衣又珍奇。既畢，傳云：「三郎來！」乃虬髯紗帽裼裘而來，有龍虎之姿，相見歡然。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BB301F2-9852-4A72-A97C-56699BF9E6A5}"/>
              </a:ext>
            </a:extLst>
          </p:cNvPr>
          <p:cNvGrpSpPr/>
          <p:nvPr/>
        </p:nvGrpSpPr>
        <p:grpSpPr>
          <a:xfrm>
            <a:off x="6218112" y="1218463"/>
            <a:ext cx="596837" cy="481799"/>
            <a:chOff x="7867881" y="1192800"/>
            <a:chExt cx="596837" cy="48179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BD04061-8D4D-4806-AC1B-5A79AF18A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94B4B04B-6A02-48C4-AA74-BB4921D5B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ㄌ一ㄢ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文字方塊 48">
            <a:extLst>
              <a:ext uri="{FF2B5EF4-FFF2-40B4-BE49-F238E27FC236}">
                <a16:creationId xmlns:a16="http://schemas.microsoft.com/office/drawing/2014/main" id="{649E3B03-5FF5-4790-B583-78FBF0527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446" y="1753940"/>
            <a:ext cx="20552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轉品（名→動）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2D3317C-75BE-41FF-8E80-DFB03D69FAC8}"/>
              </a:ext>
            </a:extLst>
          </p:cNvPr>
          <p:cNvGrpSpPr/>
          <p:nvPr/>
        </p:nvGrpSpPr>
        <p:grpSpPr>
          <a:xfrm>
            <a:off x="3879175" y="2114707"/>
            <a:ext cx="483094" cy="77212"/>
            <a:chOff x="6291753" y="2356495"/>
            <a:chExt cx="483094" cy="77212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3B5EA0A6-D2F7-43EE-A630-A9412FED96A1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C9D21E99-48DA-4A84-8245-5EFA7544AE57}"/>
                </a:ext>
              </a:extLst>
            </p:cNvPr>
            <p:cNvSpPr/>
            <p:nvPr/>
          </p:nvSpPr>
          <p:spPr>
            <a:xfrm>
              <a:off x="66976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FB8E871-6E8C-429F-82CE-1D2879F59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8818" y="2790776"/>
            <a:ext cx="9391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說明虬髯客亦具有帝王之相，烘托出李世民得天命的真天子氣象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A510EF18-2B54-4AEB-B2A6-EAB779160CCB}"/>
              </a:ext>
            </a:extLst>
          </p:cNvPr>
          <p:cNvCxnSpPr>
            <a:cxnSpLocks/>
          </p:cNvCxnSpPr>
          <p:nvPr/>
        </p:nvCxnSpPr>
        <p:spPr>
          <a:xfrm>
            <a:off x="6588704" y="3612333"/>
            <a:ext cx="205389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205BFB0D-C38E-464D-967A-EEC784E09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704" y="3684341"/>
            <a:ext cx="609550" cy="298679"/>
          </a:xfrm>
          <a:prstGeom prst="rect">
            <a:avLst/>
          </a:prstGeom>
        </p:spPr>
      </p:pic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6531E6-5B63-4DFE-9FC1-D6F3C2918AAD}"/>
              </a:ext>
            </a:extLst>
          </p:cNvPr>
          <p:cNvCxnSpPr>
            <a:cxnSpLocks/>
          </p:cNvCxnSpPr>
          <p:nvPr/>
        </p:nvCxnSpPr>
        <p:spPr>
          <a:xfrm>
            <a:off x="435554" y="4576626"/>
            <a:ext cx="410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004E09B-10DA-4CD3-8A4C-E7AE2C3C4FF0}"/>
              </a:ext>
            </a:extLst>
          </p:cNvPr>
          <p:cNvSpPr txBox="1"/>
          <p:nvPr/>
        </p:nvSpPr>
        <p:spPr>
          <a:xfrm>
            <a:off x="49030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72799F4-7F12-4CB1-8005-FA4855ABB497}"/>
              </a:ext>
            </a:extLst>
          </p:cNvPr>
          <p:cNvSpPr txBox="1"/>
          <p:nvPr/>
        </p:nvSpPr>
        <p:spPr>
          <a:xfrm>
            <a:off x="55722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54DD6B73-C509-4C0D-A179-09F22B46A635}"/>
              </a:ext>
            </a:extLst>
          </p:cNvPr>
          <p:cNvSpPr txBox="1"/>
          <p:nvPr/>
        </p:nvSpPr>
        <p:spPr>
          <a:xfrm>
            <a:off x="62414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A9C26E1-0548-46CE-AD2E-7A9215EB3276}"/>
              </a:ext>
            </a:extLst>
          </p:cNvPr>
          <p:cNvSpPr txBox="1"/>
          <p:nvPr/>
        </p:nvSpPr>
        <p:spPr>
          <a:xfrm>
            <a:off x="69106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77B5DA8-C9E5-4015-B8E9-F8933A8C3722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89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  <p:bldP spid="21" grpId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76CC28-7370-4E47-B5F5-6A67D9849266}"/>
              </a:ext>
            </a:extLst>
          </p:cNvPr>
          <p:cNvSpPr/>
          <p:nvPr/>
        </p:nvSpPr>
        <p:spPr>
          <a:xfrm>
            <a:off x="351698" y="783928"/>
            <a:ext cx="8341452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催其妻出拜，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蓋亦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天人也。遂延中堂，陳設盤筵之盛，雖王公家不侔 也。四人對饌訖，陳女樂二十人，列奏於前，若從天降，非人間之曲度。食畢，行酒。家人自西堂舁 出二十床，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CBF569E-7A55-40C5-8E43-923DBCB25A5B}"/>
              </a:ext>
            </a:extLst>
          </p:cNvPr>
          <p:cNvGrpSpPr/>
          <p:nvPr/>
        </p:nvGrpSpPr>
        <p:grpSpPr>
          <a:xfrm>
            <a:off x="6614949" y="4072377"/>
            <a:ext cx="582815" cy="457745"/>
            <a:chOff x="6047357" y="3114026"/>
            <a:chExt cx="582815" cy="457745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29F1500-557F-4961-B622-E95D45CBC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511" y="3114026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E0BB774-0CC9-44BB-8BB0-FB421F0A5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ㄩ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84E3A0A-A19C-4D81-B99B-88CAFE4E2923}"/>
              </a:ext>
            </a:extLst>
          </p:cNvPr>
          <p:cNvGrpSpPr/>
          <p:nvPr/>
        </p:nvGrpSpPr>
        <p:grpSpPr>
          <a:xfrm>
            <a:off x="4521970" y="2169632"/>
            <a:ext cx="601122" cy="457785"/>
            <a:chOff x="6047357" y="3267875"/>
            <a:chExt cx="601122" cy="457785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C4C069E4-F5B5-4395-A351-20B3C8454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3ECF88B-E0F3-4893-AF9A-DC136FF5D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ㄇㄡ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E70BFA92-9369-400C-84F5-65DBF7452221}"/>
              </a:ext>
            </a:extLst>
          </p:cNvPr>
          <p:cNvSpPr/>
          <p:nvPr/>
        </p:nvSpPr>
        <p:spPr>
          <a:xfrm>
            <a:off x="2887535" y="1229485"/>
            <a:ext cx="42049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ACC1199-14E9-4320-92AD-80E5E54E330C}"/>
              </a:ext>
            </a:extLst>
          </p:cNvPr>
          <p:cNvSpPr/>
          <p:nvPr/>
        </p:nvSpPr>
        <p:spPr>
          <a:xfrm>
            <a:off x="3308030" y="1229485"/>
            <a:ext cx="42049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F81C5EE-84E5-4F8E-B39F-7B8816732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1651036"/>
            <a:ext cx="76803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實在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972F6A5-82F5-4F36-AB7E-A12DC695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030" y="783928"/>
            <a:ext cx="76803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822359-803D-464A-85D4-5EF63ECD5797}"/>
              </a:ext>
            </a:extLst>
          </p:cNvPr>
          <p:cNvSpPr/>
          <p:nvPr/>
        </p:nvSpPr>
        <p:spPr>
          <a:xfrm>
            <a:off x="7378700" y="0"/>
            <a:ext cx="176530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P.103~P.104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913D351-837D-4E52-BDE9-1788AC8B5365}"/>
              </a:ext>
            </a:extLst>
          </p:cNvPr>
          <p:cNvSpPr txBox="1"/>
          <p:nvPr/>
        </p:nvSpPr>
        <p:spPr>
          <a:xfrm>
            <a:off x="42934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D17973A-BBCD-4F6F-9584-1D4681CA10C0}"/>
              </a:ext>
            </a:extLst>
          </p:cNvPr>
          <p:cNvSpPr txBox="1"/>
          <p:nvPr/>
        </p:nvSpPr>
        <p:spPr>
          <a:xfrm>
            <a:off x="49626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8926A5D-C05A-4AC9-BD12-D10B12C67B0A}"/>
              </a:ext>
            </a:extLst>
          </p:cNvPr>
          <p:cNvSpPr txBox="1"/>
          <p:nvPr/>
        </p:nvSpPr>
        <p:spPr>
          <a:xfrm>
            <a:off x="56318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219D18E-1AFE-4F2E-ABFC-D01828CBFD08}"/>
              </a:ext>
            </a:extLst>
          </p:cNvPr>
          <p:cNvSpPr txBox="1"/>
          <p:nvPr/>
        </p:nvSpPr>
        <p:spPr>
          <a:xfrm>
            <a:off x="63010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6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8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922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各以錦繡帕覆之。既陳，盡去其帕，乃文簿鎖匙耳。虬髯曰：「此盡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泉貝之數，吾之所有，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以充贈。何者？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221057-6F73-4E51-916D-F5ECC80F51D3}"/>
              </a:ext>
            </a:extLst>
          </p:cNvPr>
          <p:cNvSpPr/>
          <p:nvPr/>
        </p:nvSpPr>
        <p:spPr>
          <a:xfrm>
            <a:off x="1253960" y="36536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F543C6D-BEBB-4210-A2B1-70A810587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60" y="4080237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</a:p>
        </p:txBody>
      </p:sp>
      <p:pic>
        <p:nvPicPr>
          <p:cNvPr id="21" name="圖片 20">
            <a:hlinkClick r:id="rId5" action="ppaction://hlinksldjump"/>
            <a:extLst>
              <a:ext uri="{FF2B5EF4-FFF2-40B4-BE49-F238E27FC236}">
                <a16:creationId xmlns:a16="http://schemas.microsoft.com/office/drawing/2014/main" id="{637A5637-D1D8-46E9-B9C8-233AD4356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045" y="2177224"/>
            <a:ext cx="628598" cy="648000"/>
          </a:xfrm>
          <a:prstGeom prst="rect">
            <a:avLst/>
          </a:prstGeom>
        </p:spPr>
      </p:pic>
      <p:sp>
        <p:nvSpPr>
          <p:cNvPr id="2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52C5E1C-B5C7-4255-88DF-B879B584DCA8}"/>
              </a:ext>
            </a:extLst>
          </p:cNvPr>
          <p:cNvSpPr txBox="1"/>
          <p:nvPr/>
        </p:nvSpPr>
        <p:spPr>
          <a:xfrm>
            <a:off x="49030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D6E605A-1B05-40C0-BB7D-AA962F2F932C}"/>
              </a:ext>
            </a:extLst>
          </p:cNvPr>
          <p:cNvSpPr txBox="1"/>
          <p:nvPr/>
        </p:nvSpPr>
        <p:spPr>
          <a:xfrm>
            <a:off x="55722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46F92C3A-0845-48C8-8921-A3E15EF58F3E}"/>
              </a:ext>
            </a:extLst>
          </p:cNvPr>
          <p:cNvSpPr txBox="1"/>
          <p:nvPr/>
        </p:nvSpPr>
        <p:spPr>
          <a:xfrm>
            <a:off x="62414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3EF4C622-4019-4B25-AEFB-1AA3C39790EF}"/>
              </a:ext>
            </a:extLst>
          </p:cNvPr>
          <p:cNvSpPr txBox="1"/>
          <p:nvPr/>
        </p:nvSpPr>
        <p:spPr>
          <a:xfrm>
            <a:off x="69106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434D565-06DD-44E3-A52B-EF10DBF7688D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hlinkClick r:id="rId10" action="ppaction://hlinksldjump"/>
            <a:extLst>
              <a:ext uri="{FF2B5EF4-FFF2-40B4-BE49-F238E27FC236}">
                <a16:creationId xmlns:a16="http://schemas.microsoft.com/office/drawing/2014/main" id="{40999AB1-6DC5-475C-87AC-0291145F898C}"/>
              </a:ext>
            </a:extLst>
          </p:cNvPr>
          <p:cNvSpPr/>
          <p:nvPr/>
        </p:nvSpPr>
        <p:spPr>
          <a:xfrm>
            <a:off x="4553352" y="2462830"/>
            <a:ext cx="80922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9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寶貨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971523"/>
            <a:ext cx="8042523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貨幣。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漢書．食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周景王鑄大錢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曰寶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貨。王莽作各種錢，亦稱寶貨。也稱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值得珍愛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的寶物。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284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EC7D02-E523-4D34-AABF-B2CDA336CDC9}"/>
              </a:ext>
            </a:extLst>
          </p:cNvPr>
          <p:cNvSpPr/>
          <p:nvPr/>
        </p:nvSpPr>
        <p:spPr>
          <a:xfrm>
            <a:off x="356400" y="360000"/>
            <a:ext cx="833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此盡寶貨泉貝之數，吾之所有，悉以充贈。何者？某本欲於此世界求事，或當龍戰三二十載，建少功業</a:t>
            </a:r>
            <a:endParaRPr lang="zh-TW" altLang="en-US" sz="3200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C0D86AF-62AB-4BF8-8265-51C4AFBE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948624"/>
            <a:ext cx="83384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C7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0326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字方塊 30">
            <a:extLst>
              <a:ext uri="{FF2B5EF4-FFF2-40B4-BE49-F238E27FC236}">
                <a16:creationId xmlns:a16="http://schemas.microsoft.com/office/drawing/2014/main" id="{130BE760-8B7C-4426-BF4F-16749674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4100366"/>
            <a:ext cx="922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5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虬髯客籌謀多年、蓄勢待發，卻願意為了百姓少受苦而拱手讓江山，可見虬髯客悲天憫人之心。同時，又再一次強調李世民的天命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66852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某本欲於此世界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，或當龍戰三二十載，建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功業。今既有主，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亦何為？太原李氏，真英主也。三五年內，即當太平。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5C48AC9-AE39-4C42-8B73-B8A24D602C78}"/>
              </a:ext>
            </a:extLst>
          </p:cNvPr>
          <p:cNvSpPr/>
          <p:nvPr/>
        </p:nvSpPr>
        <p:spPr>
          <a:xfrm>
            <a:off x="3317710" y="1215247"/>
            <a:ext cx="82249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1279A52-7AF2-4B12-A5B7-10188C176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710" y="1641837"/>
            <a:ext cx="165522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創一番事業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78C10E-2792-4FC3-8A2A-1FD7CC08573D}"/>
              </a:ext>
            </a:extLst>
          </p:cNvPr>
          <p:cNvSpPr/>
          <p:nvPr/>
        </p:nvSpPr>
        <p:spPr>
          <a:xfrm>
            <a:off x="4105110" y="2441397"/>
            <a:ext cx="44149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37A0373-8DBD-45EA-A2CD-C4B269A5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110" y="2867987"/>
            <a:ext cx="240999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留，指留於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中原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3CC4A28-BFDB-4487-8116-11E6FDED0058}"/>
              </a:ext>
            </a:extLst>
          </p:cNvPr>
          <p:cNvSpPr/>
          <p:nvPr/>
        </p:nvSpPr>
        <p:spPr>
          <a:xfrm>
            <a:off x="412750" y="2441397"/>
            <a:ext cx="44149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73E6875-1044-44A6-A372-4FC89238F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2867987"/>
            <a:ext cx="76835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一些</a:t>
            </a:r>
          </a:p>
        </p:txBody>
      </p:sp>
      <p:pic>
        <p:nvPicPr>
          <p:cNvPr id="2" name="圖片 1">
            <a:hlinkClick r:id="rId5" action="ppaction://hlinksldjump"/>
            <a:extLst>
              <a:ext uri="{FF2B5EF4-FFF2-40B4-BE49-F238E27FC236}">
                <a16:creationId xmlns:a16="http://schemas.microsoft.com/office/drawing/2014/main" id="{BCD98457-84B9-40AF-BC90-084DB46A9C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274" y="2215910"/>
            <a:ext cx="128048" cy="648000"/>
          </a:xfrm>
          <a:prstGeom prst="rect">
            <a:avLst/>
          </a:prstGeom>
        </p:spPr>
      </p:pic>
      <p:sp>
        <p:nvSpPr>
          <p:cNvPr id="21" name="文字方塊 48">
            <a:extLst>
              <a:ext uri="{FF2B5EF4-FFF2-40B4-BE49-F238E27FC236}">
                <a16:creationId xmlns:a16="http://schemas.microsoft.com/office/drawing/2014/main" id="{67347546-E9D9-46A6-9105-6E89437C1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717" y="2189397"/>
            <a:ext cx="21775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激問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993A155A-96DB-442B-AA65-A3A86BB146A9}"/>
              </a:ext>
            </a:extLst>
          </p:cNvPr>
          <p:cNvGrpSpPr/>
          <p:nvPr/>
        </p:nvGrpSpPr>
        <p:grpSpPr>
          <a:xfrm>
            <a:off x="2019222" y="2212584"/>
            <a:ext cx="3788452" cy="651326"/>
            <a:chOff x="283395" y="4241561"/>
            <a:chExt cx="3788452" cy="651326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43BA20E5-A4E7-4746-808D-2F05855F5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3799" y="4244887"/>
              <a:ext cx="128048" cy="648000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0F7D438B-EE89-4515-8C24-68E19A90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pic>
        <p:nvPicPr>
          <p:cNvPr id="28" name="圖片 27">
            <a:hlinkClick r:id="rId8" action="ppaction://hlinksldjump"/>
            <a:extLst>
              <a:ext uri="{FF2B5EF4-FFF2-40B4-BE49-F238E27FC236}">
                <a16:creationId xmlns:a16="http://schemas.microsoft.com/office/drawing/2014/main" id="{B04E88A7-5A2D-4D1F-9715-4DCB68D863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224" y="2212584"/>
            <a:ext cx="628598" cy="648000"/>
          </a:xfrm>
          <a:prstGeom prst="rect">
            <a:avLst/>
          </a:prstGeom>
        </p:spPr>
      </p:pic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6998305D-A158-4981-B165-915E09720024}"/>
              </a:ext>
            </a:extLst>
          </p:cNvPr>
          <p:cNvCxnSpPr>
            <a:cxnSpLocks/>
          </p:cNvCxnSpPr>
          <p:nvPr/>
        </p:nvCxnSpPr>
        <p:spPr>
          <a:xfrm>
            <a:off x="412750" y="1650400"/>
            <a:ext cx="822984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片 32">
            <a:extLst>
              <a:ext uri="{FF2B5EF4-FFF2-40B4-BE49-F238E27FC236}">
                <a16:creationId xmlns:a16="http://schemas.microsoft.com/office/drawing/2014/main" id="{634515B8-D5D3-40FB-A141-B66C083909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70" y="1722408"/>
            <a:ext cx="609550" cy="298679"/>
          </a:xfrm>
          <a:prstGeom prst="rect">
            <a:avLst/>
          </a:prstGeom>
        </p:spPr>
      </p:pic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6793D5B7-4260-488C-94CE-FC12D2234669}"/>
              </a:ext>
            </a:extLst>
          </p:cNvPr>
          <p:cNvCxnSpPr>
            <a:cxnSpLocks/>
          </p:cNvCxnSpPr>
          <p:nvPr/>
        </p:nvCxnSpPr>
        <p:spPr>
          <a:xfrm>
            <a:off x="412750" y="2867987"/>
            <a:ext cx="822984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6B205BB-433A-4C7A-ACD4-4D14EFFF6BC6}"/>
              </a:ext>
            </a:extLst>
          </p:cNvPr>
          <p:cNvCxnSpPr>
            <a:cxnSpLocks/>
          </p:cNvCxnSpPr>
          <p:nvPr/>
        </p:nvCxnSpPr>
        <p:spPr>
          <a:xfrm>
            <a:off x="412750" y="4093537"/>
            <a:ext cx="53309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29534B50-25A1-4E01-8107-F3DABED80290}"/>
              </a:ext>
            </a:extLst>
          </p:cNvPr>
          <p:cNvSpPr/>
          <p:nvPr/>
        </p:nvSpPr>
        <p:spPr>
          <a:xfrm>
            <a:off x="7378700" y="0"/>
            <a:ext cx="176530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P.104~P.105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1B097E75-4CAD-4A47-964A-06C15EF2A1B2}"/>
              </a:ext>
            </a:extLst>
          </p:cNvPr>
          <p:cNvSpPr txBox="1"/>
          <p:nvPr/>
        </p:nvSpPr>
        <p:spPr>
          <a:xfrm>
            <a:off x="42934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3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3E2F62EF-89E3-4053-ABF4-8B0AAD446CEC}"/>
              </a:ext>
            </a:extLst>
          </p:cNvPr>
          <p:cNvSpPr txBox="1"/>
          <p:nvPr/>
        </p:nvSpPr>
        <p:spPr>
          <a:xfrm>
            <a:off x="49626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5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907458EC-7F71-4FC1-A722-3585D06869A7}"/>
              </a:ext>
            </a:extLst>
          </p:cNvPr>
          <p:cNvSpPr txBox="1"/>
          <p:nvPr/>
        </p:nvSpPr>
        <p:spPr>
          <a:xfrm>
            <a:off x="56318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7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6ED27033-5E4C-46AC-B3BB-B97AAB68267D}"/>
              </a:ext>
            </a:extLst>
          </p:cNvPr>
          <p:cNvSpPr txBox="1"/>
          <p:nvPr/>
        </p:nvSpPr>
        <p:spPr>
          <a:xfrm>
            <a:off x="63010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9521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 animBg="1"/>
      <p:bldP spid="17" grpId="1" animBg="1"/>
      <p:bldP spid="21" grpId="0"/>
      <p:bldP spid="21" grpId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66852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李郎以英特之才，輔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之主，竭心盡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，必極人臣。一妹以天人之姿，蘊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之藝，從夫而貴，榮極軒裳。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hlinkClick r:id="rId5" action="ppaction://hlinksldjump"/>
            <a:extLst>
              <a:ext uri="{FF2B5EF4-FFF2-40B4-BE49-F238E27FC236}">
                <a16:creationId xmlns:a16="http://schemas.microsoft.com/office/drawing/2014/main" id="{91741616-1F13-4DBD-9F6E-E4D14539E1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728" y="3416701"/>
            <a:ext cx="128048" cy="64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DA6E642-FD75-483E-A591-82773117F34C}"/>
              </a:ext>
            </a:extLst>
          </p:cNvPr>
          <p:cNvSpPr/>
          <p:nvPr/>
        </p:nvSpPr>
        <p:spPr>
          <a:xfrm>
            <a:off x="4124160" y="1222197"/>
            <a:ext cx="842422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9771621-6CF8-4E53-A3E7-2ABE0A14E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160" y="1648787"/>
            <a:ext cx="135589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</a:t>
            </a:r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公正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38CFEE2-3862-4478-B988-D0003F6746DC}"/>
              </a:ext>
            </a:extLst>
          </p:cNvPr>
          <p:cNvSpPr/>
          <p:nvPr/>
        </p:nvSpPr>
        <p:spPr>
          <a:xfrm>
            <a:off x="7392820" y="1222197"/>
            <a:ext cx="44149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57C2A5F-56BF-46BD-99D3-FB8A03E50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20" y="1648787"/>
            <a:ext cx="77328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E56EA31-0558-407C-B754-1AD1361AF35E}"/>
              </a:ext>
            </a:extLst>
          </p:cNvPr>
          <p:cNvSpPr/>
          <p:nvPr/>
        </p:nvSpPr>
        <p:spPr>
          <a:xfrm>
            <a:off x="5771501" y="2460447"/>
            <a:ext cx="826149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461D850-8BEC-4CF1-9C9D-7B2F2D71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155" y="2887036"/>
            <a:ext cx="372769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世所罕有，有「非常」之意</a:t>
            </a:r>
          </a:p>
        </p:txBody>
      </p:sp>
      <p:sp>
        <p:nvSpPr>
          <p:cNvPr id="22" name="文字方塊 48">
            <a:extLst>
              <a:ext uri="{FF2B5EF4-FFF2-40B4-BE49-F238E27FC236}">
                <a16:creationId xmlns:a16="http://schemas.microsoft.com/office/drawing/2014/main" id="{A478EFB2-696D-4E63-A05D-B2025A20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805" y="4221756"/>
            <a:ext cx="15182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借代（顯貴）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FE3A983-1986-4E12-8B39-1319987A2872}"/>
              </a:ext>
            </a:extLst>
          </p:cNvPr>
          <p:cNvGrpSpPr/>
          <p:nvPr/>
        </p:nvGrpSpPr>
        <p:grpSpPr>
          <a:xfrm>
            <a:off x="2641107" y="4102303"/>
            <a:ext cx="483094" cy="77212"/>
            <a:chOff x="6291753" y="2356495"/>
            <a:chExt cx="483094" cy="77212"/>
          </a:xfrm>
        </p:grpSpPr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B43C8080-196D-4553-BD0F-D1231A4CC514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AF6E3541-6CAE-47C0-9F89-06C406E5E380}"/>
                </a:ext>
              </a:extLst>
            </p:cNvPr>
            <p:cNvSpPr/>
            <p:nvPr/>
          </p:nvSpPr>
          <p:spPr>
            <a:xfrm>
              <a:off x="66976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9EB8A08-3948-4753-997C-E2C0EBD05195}"/>
              </a:ext>
            </a:extLst>
          </p:cNvPr>
          <p:cNvSpPr txBox="1"/>
          <p:nvPr/>
        </p:nvSpPr>
        <p:spPr>
          <a:xfrm>
            <a:off x="49030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8B765566-F779-46ED-AB64-9C684203FD3B}"/>
              </a:ext>
            </a:extLst>
          </p:cNvPr>
          <p:cNvSpPr txBox="1"/>
          <p:nvPr/>
        </p:nvSpPr>
        <p:spPr>
          <a:xfrm>
            <a:off x="55722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E5A49CC-F687-4B65-84B3-F221BA8E67A2}"/>
              </a:ext>
            </a:extLst>
          </p:cNvPr>
          <p:cNvSpPr txBox="1"/>
          <p:nvPr/>
        </p:nvSpPr>
        <p:spPr>
          <a:xfrm>
            <a:off x="62414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2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D37FB0B4-4B23-4250-A960-9FD37E2B1311}"/>
              </a:ext>
            </a:extLst>
          </p:cNvPr>
          <p:cNvSpPr txBox="1"/>
          <p:nvPr/>
        </p:nvSpPr>
        <p:spPr>
          <a:xfrm>
            <a:off x="69106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46179BF-0027-421F-944B-86A857BA30E3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62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7" grpId="0" animBg="1"/>
      <p:bldP spid="17" grpId="1" animBg="1"/>
      <p:bldP spid="19" grpId="0" animBg="1"/>
      <p:bldP spid="21" grpId="0" animBg="1"/>
      <p:bldP spid="21" grpId="1" animBg="1"/>
      <p:bldP spid="22" grpId="0"/>
      <p:bldP spid="22" grpId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EC7D02-E523-4D34-AABF-B2CDA336CDC9}"/>
              </a:ext>
            </a:extLst>
          </p:cNvPr>
          <p:cNvSpPr/>
          <p:nvPr/>
        </p:nvSpPr>
        <p:spPr>
          <a:xfrm>
            <a:off x="313200" y="360000"/>
            <a:ext cx="84192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太原李氏，真英主也。三五年內，即當太平。李郎以英特之才，輔清平之主，竭心盡善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必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極人臣。一妹以天人之姿，蘊不世之藝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夫而貴，榮極軒裳</a:t>
            </a:r>
            <a:endParaRPr lang="zh-TW" altLang="en-US" sz="3200" b="1" dirty="0"/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9C5921A-DDF1-4550-9A67-701338E9DEF8}"/>
              </a:ext>
            </a:extLst>
          </p:cNvPr>
          <p:cNvSpPr txBox="1"/>
          <p:nvPr/>
        </p:nvSpPr>
        <p:spPr>
          <a:xfrm>
            <a:off x="796813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C0D86AF-62AB-4BF8-8265-51C4AFBE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2395024"/>
            <a:ext cx="83384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 smtClean="0">
                <a:solidFill>
                  <a:srgbClr val="C7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預言示現</a:t>
            </a:r>
            <a:endParaRPr lang="zh-TW" altLang="en-US" sz="2800" dirty="0">
              <a:solidFill>
                <a:srgbClr val="C749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18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66852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非一妹不能識李郎，非李郎不能榮一妹。聖賢起陸之漸，際會如期。虎嘯風生，龍吟雲萃，固非偶然也。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BBF3C48-6DEB-47C7-AEDB-8411B43CC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98" y="2876322"/>
            <a:ext cx="6430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說明歷史進程中必然的結果，更加強化天命說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52122BCE-AD79-486B-94C1-3E6FFC04D769}"/>
              </a:ext>
            </a:extLst>
          </p:cNvPr>
          <p:cNvCxnSpPr>
            <a:cxnSpLocks/>
          </p:cNvCxnSpPr>
          <p:nvPr/>
        </p:nvCxnSpPr>
        <p:spPr>
          <a:xfrm>
            <a:off x="7842613" y="1669450"/>
            <a:ext cx="7623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6B604BDC-A2F1-4D48-9D08-7A24E9502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613" y="1741458"/>
            <a:ext cx="609550" cy="298679"/>
          </a:xfrm>
          <a:prstGeom prst="rect">
            <a:avLst/>
          </a:prstGeom>
        </p:spPr>
      </p:pic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BB87A24-E47D-46F7-A022-670FB3C3B0DF}"/>
              </a:ext>
            </a:extLst>
          </p:cNvPr>
          <p:cNvCxnSpPr>
            <a:cxnSpLocks/>
          </p:cNvCxnSpPr>
          <p:nvPr/>
        </p:nvCxnSpPr>
        <p:spPr>
          <a:xfrm>
            <a:off x="400050" y="2875950"/>
            <a:ext cx="783519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937ACFC6-AD24-4136-A965-6DB37D3CEFC6}"/>
              </a:ext>
            </a:extLst>
          </p:cNvPr>
          <p:cNvGrpSpPr/>
          <p:nvPr/>
        </p:nvGrpSpPr>
        <p:grpSpPr>
          <a:xfrm>
            <a:off x="4448848" y="2215851"/>
            <a:ext cx="3805444" cy="648000"/>
            <a:chOff x="276163" y="4543409"/>
            <a:chExt cx="3805444" cy="648000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073AB65-B63D-46F0-9864-276612FEB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2517" y="4543409"/>
              <a:ext cx="159090" cy="648000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9F27CBD7-80C4-44D9-8BA4-64864F72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63" y="4543409"/>
              <a:ext cx="659640" cy="648000"/>
            </a:xfrm>
            <a:prstGeom prst="rect">
              <a:avLst/>
            </a:prstGeom>
          </p:spPr>
        </p:pic>
      </p:grpSp>
      <p:sp>
        <p:nvSpPr>
          <p:cNvPr id="25" name="文字方塊 48">
            <a:extLst>
              <a:ext uri="{FF2B5EF4-FFF2-40B4-BE49-F238E27FC236}">
                <a16:creationId xmlns:a16="http://schemas.microsoft.com/office/drawing/2014/main" id="{CFC53F48-5D3C-4A8D-8F11-9ED5D59C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575" y="2192023"/>
            <a:ext cx="5750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對偶</a:t>
            </a:r>
          </a:p>
        </p:txBody>
      </p:sp>
      <p:sp>
        <p:nvSpPr>
          <p:cNvPr id="26" name="文字方塊 48">
            <a:extLst>
              <a:ext uri="{FF2B5EF4-FFF2-40B4-BE49-F238E27FC236}">
                <a16:creationId xmlns:a16="http://schemas.microsoft.com/office/drawing/2014/main" id="{77A06D43-9CD0-4CFA-B257-61D3C630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163" y="943541"/>
            <a:ext cx="5998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略喻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9A785998-170D-4678-B7C2-6689B6B26DA1}"/>
              </a:ext>
            </a:extLst>
          </p:cNvPr>
          <p:cNvGrpSpPr/>
          <p:nvPr/>
        </p:nvGrpSpPr>
        <p:grpSpPr>
          <a:xfrm>
            <a:off x="7757612" y="973079"/>
            <a:ext cx="628598" cy="1894114"/>
            <a:chOff x="283395" y="4241561"/>
            <a:chExt cx="628598" cy="1894114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040D7ADF-0D1A-4782-9C6E-0AA2E9395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827" y="5487675"/>
              <a:ext cx="128048" cy="648000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BC93A8BC-7F6F-4DE7-83F5-A80841CB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26FCF806-280F-4AC7-B3A8-81F5ED0D7E25}"/>
              </a:ext>
            </a:extLst>
          </p:cNvPr>
          <p:cNvSpPr txBox="1"/>
          <p:nvPr/>
        </p:nvSpPr>
        <p:spPr>
          <a:xfrm>
            <a:off x="49030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65BBDCD9-0E2F-4E54-BE30-7F01F880F86E}"/>
              </a:ext>
            </a:extLst>
          </p:cNvPr>
          <p:cNvSpPr txBox="1"/>
          <p:nvPr/>
        </p:nvSpPr>
        <p:spPr>
          <a:xfrm>
            <a:off x="55722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297B7CE4-0CFA-4586-978F-63179C2AC9CE}"/>
              </a:ext>
            </a:extLst>
          </p:cNvPr>
          <p:cNvSpPr txBox="1"/>
          <p:nvPr/>
        </p:nvSpPr>
        <p:spPr>
          <a:xfrm>
            <a:off x="62414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4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A831EAE2-21A3-450E-9EF2-8E7945B44F49}"/>
              </a:ext>
            </a:extLst>
          </p:cNvPr>
          <p:cNvSpPr txBox="1"/>
          <p:nvPr/>
        </p:nvSpPr>
        <p:spPr>
          <a:xfrm>
            <a:off x="69106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A9F0AAC-9D97-48D7-8900-08F44F6C0B87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3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5" grpId="0"/>
      <p:bldP spid="25" grpId="1"/>
      <p:bldP spid="26" grpId="0"/>
      <p:bldP spid="26" grpId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2908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余之贈，以佐真主，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功業，勉之哉！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此後十餘年，當東南數千里外有異事，是吾得志之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也。一妹與李郎可瀝酒東南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EAAC82-39D6-4D73-851F-2AA5B48210EA}"/>
              </a:ext>
            </a:extLst>
          </p:cNvPr>
          <p:cNvSpPr/>
          <p:nvPr/>
        </p:nvSpPr>
        <p:spPr>
          <a:xfrm>
            <a:off x="1713874" y="3667451"/>
            <a:ext cx="44149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1D68BF4-783C-4410-A53F-C64D7A6FA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874" y="4094041"/>
            <a:ext cx="44149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380991D-179E-4096-8AE4-B1364C805991}"/>
              </a:ext>
            </a:extLst>
          </p:cNvPr>
          <p:cNvSpPr/>
          <p:nvPr/>
        </p:nvSpPr>
        <p:spPr>
          <a:xfrm>
            <a:off x="426870" y="1222197"/>
            <a:ext cx="44149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166459E-1ACF-4FE6-85B7-F0C8B170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0" y="1648787"/>
            <a:ext cx="44149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</a:t>
            </a:r>
          </a:p>
        </p:txBody>
      </p:sp>
      <p:sp>
        <p:nvSpPr>
          <p:cNvPr id="13" name="文字方塊 48">
            <a:extLst>
              <a:ext uri="{FF2B5EF4-FFF2-40B4-BE49-F238E27FC236}">
                <a16:creationId xmlns:a16="http://schemas.microsoft.com/office/drawing/2014/main" id="{07BE6F3B-75FB-44B3-AFF8-97685DED1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986" y="949892"/>
            <a:ext cx="5630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對偶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1D1BFB22-1C13-4FF1-B7CC-09B819E95BFC}"/>
              </a:ext>
            </a:extLst>
          </p:cNvPr>
          <p:cNvGrpSpPr/>
          <p:nvPr/>
        </p:nvGrpSpPr>
        <p:grpSpPr>
          <a:xfrm>
            <a:off x="3116491" y="973079"/>
            <a:ext cx="3248719" cy="651326"/>
            <a:chOff x="283395" y="4241561"/>
            <a:chExt cx="3248719" cy="651326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5FC4A45D-D6A9-4201-A6F3-E92DFDFE5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4066" y="4244887"/>
              <a:ext cx="128048" cy="648000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49479C91-38CA-4681-9C8F-A212997E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19" name="文字方塊 48">
            <a:extLst>
              <a:ext uri="{FF2B5EF4-FFF2-40B4-BE49-F238E27FC236}">
                <a16:creationId xmlns:a16="http://schemas.microsoft.com/office/drawing/2014/main" id="{C46D32E1-77AF-4168-8C53-019A81BE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156" y="1734124"/>
            <a:ext cx="21830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錯綜（抽換詞面）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7595C985-0CEC-48EC-8D2C-DC18E65542A9}"/>
              </a:ext>
            </a:extLst>
          </p:cNvPr>
          <p:cNvGrpSpPr/>
          <p:nvPr/>
        </p:nvGrpSpPr>
        <p:grpSpPr>
          <a:xfrm>
            <a:off x="3331933" y="1656912"/>
            <a:ext cx="1875416" cy="77212"/>
            <a:chOff x="6291753" y="2356495"/>
            <a:chExt cx="1875416" cy="77212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9596F255-0FD2-4122-A429-C9316D517B2F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0128DB1D-C4B1-4C89-A671-880FEB2F9097}"/>
                </a:ext>
              </a:extLst>
            </p:cNvPr>
            <p:cNvSpPr/>
            <p:nvPr/>
          </p:nvSpPr>
          <p:spPr>
            <a:xfrm>
              <a:off x="8089957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48">
            <a:extLst>
              <a:ext uri="{FF2B5EF4-FFF2-40B4-BE49-F238E27FC236}">
                <a16:creationId xmlns:a16="http://schemas.microsoft.com/office/drawing/2014/main" id="{DE367246-F698-4C2F-9459-5029FAEA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64" y="2147355"/>
            <a:ext cx="11625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預言示現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AE1A75D7-C5FF-4ECB-A7DE-2F962574823F}"/>
              </a:ext>
            </a:extLst>
          </p:cNvPr>
          <p:cNvGrpSpPr/>
          <p:nvPr/>
        </p:nvGrpSpPr>
        <p:grpSpPr>
          <a:xfrm>
            <a:off x="414170" y="2170542"/>
            <a:ext cx="7760131" cy="1894022"/>
            <a:chOff x="283395" y="4241561"/>
            <a:chExt cx="7760131" cy="1894022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92835306-0508-4615-B550-71D57F5B8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5478" y="5487583"/>
              <a:ext cx="128048" cy="648000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40E3EA73-3E32-4779-8E8B-97118CDA5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EDF6BB8-22D2-4DA9-81B6-80B48C8FE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366" y="2873516"/>
            <a:ext cx="4598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虬髯客留下霸業預言，顯其自信，增添傳奇色彩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9E1B86A2-77CB-4CCA-986E-90AF6D43C31B}"/>
              </a:ext>
            </a:extLst>
          </p:cNvPr>
          <p:cNvCxnSpPr>
            <a:cxnSpLocks/>
          </p:cNvCxnSpPr>
          <p:nvPr/>
        </p:nvCxnSpPr>
        <p:spPr>
          <a:xfrm>
            <a:off x="3440314" y="2875484"/>
            <a:ext cx="508462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30FCE3BE-FBB5-4157-861F-E23463F8C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314" y="2947492"/>
            <a:ext cx="609550" cy="298679"/>
          </a:xfrm>
          <a:prstGeom prst="rect">
            <a:avLst/>
          </a:prstGeom>
        </p:spPr>
      </p:pic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AA0F7F77-E988-4A6B-89DC-D82E8C56C2B1}"/>
              </a:ext>
            </a:extLst>
          </p:cNvPr>
          <p:cNvCxnSpPr>
            <a:cxnSpLocks/>
          </p:cNvCxnSpPr>
          <p:nvPr/>
        </p:nvCxnSpPr>
        <p:spPr>
          <a:xfrm>
            <a:off x="414170" y="4089964"/>
            <a:ext cx="215758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021F5128-41FA-46E1-BB73-1E688A29A1E9}"/>
              </a:ext>
            </a:extLst>
          </p:cNvPr>
          <p:cNvSpPr/>
          <p:nvPr/>
        </p:nvSpPr>
        <p:spPr>
          <a:xfrm>
            <a:off x="7248605" y="3663544"/>
            <a:ext cx="866694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3F1A729-317B-4637-83AF-15C0A6B4B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604" y="4090134"/>
            <a:ext cx="86669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賀我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0C04843-62FD-4FC6-A4DE-0D5D12519E7F}"/>
              </a:ext>
            </a:extLst>
          </p:cNvPr>
          <p:cNvSpPr/>
          <p:nvPr/>
        </p:nvSpPr>
        <p:spPr>
          <a:xfrm>
            <a:off x="7378700" y="0"/>
            <a:ext cx="176530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P.105~P.106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34233C93-5CAA-455F-AC23-7DC8469163B7}"/>
              </a:ext>
            </a:extLst>
          </p:cNvPr>
          <p:cNvSpPr txBox="1"/>
          <p:nvPr/>
        </p:nvSpPr>
        <p:spPr>
          <a:xfrm>
            <a:off x="42934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8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4A63E9F9-23D8-4D0B-A5E5-FB0C319A7AF2}"/>
              </a:ext>
            </a:extLst>
          </p:cNvPr>
          <p:cNvSpPr txBox="1"/>
          <p:nvPr/>
        </p:nvSpPr>
        <p:spPr>
          <a:xfrm>
            <a:off x="49626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0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6AFD6319-04E2-4A95-B6F3-1A60D9B3D543}"/>
              </a:ext>
            </a:extLst>
          </p:cNvPr>
          <p:cNvSpPr txBox="1"/>
          <p:nvPr/>
        </p:nvSpPr>
        <p:spPr>
          <a:xfrm>
            <a:off x="56318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2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069DBAE8-8985-45B3-B52B-3E6B92752D1E}"/>
              </a:ext>
            </a:extLst>
          </p:cNvPr>
          <p:cNvSpPr txBox="1"/>
          <p:nvPr/>
        </p:nvSpPr>
        <p:spPr>
          <a:xfrm>
            <a:off x="63010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380991D-179E-4096-8AE4-B1364C805991}"/>
              </a:ext>
            </a:extLst>
          </p:cNvPr>
          <p:cNvSpPr/>
          <p:nvPr/>
        </p:nvSpPr>
        <p:spPr>
          <a:xfrm>
            <a:off x="4962677" y="1234399"/>
            <a:ext cx="44149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E166459E-1ACF-4FE6-85B7-F0C8B170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852" y="784689"/>
            <a:ext cx="177149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佐助、輔導</a:t>
            </a:r>
          </a:p>
        </p:txBody>
      </p:sp>
    </p:spTree>
    <p:extLst>
      <p:ext uri="{BB962C8B-B14F-4D97-AF65-F5344CB8AC3E}">
        <p14:creationId xmlns:p14="http://schemas.microsoft.com/office/powerpoint/2010/main" val="29225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3" grpId="1" animBg="1"/>
      <p:bldP spid="11" grpId="0" animBg="1"/>
      <p:bldP spid="12" grpId="0" animBg="1"/>
      <p:bldP spid="12" grpId="1" animBg="1"/>
      <p:bldP spid="13" grpId="0"/>
      <p:bldP spid="13" grpId="1"/>
      <p:bldP spid="19" grpId="0"/>
      <p:bldP spid="19" grpId="1"/>
      <p:bldP spid="24" grpId="0"/>
      <p:bldP spid="24" grpId="1"/>
      <p:bldP spid="28" grpId="0"/>
      <p:bldP spid="28" grpId="1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3099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8ED1B17-05A0-45D5-BE70-9C9269A7C373}"/>
              </a:ext>
            </a:extLst>
          </p:cNvPr>
          <p:cNvSpPr/>
          <p:nvPr/>
        </p:nvSpPr>
        <p:spPr>
          <a:xfrm>
            <a:off x="351700" y="1124369"/>
            <a:ext cx="5477600" cy="30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本文依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事件發生的時序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書寫。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細膩的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人物塑造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　靖　遠見</a:t>
            </a:r>
            <a:b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　拂　慧眼</a:t>
            </a:r>
            <a:b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虬髯客　壯懷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FA0FDA0B-68DE-4E17-BEA6-3828604812E5}"/>
              </a:ext>
            </a:extLst>
          </p:cNvPr>
          <p:cNvSpPr/>
          <p:nvPr/>
        </p:nvSpPr>
        <p:spPr>
          <a:xfrm>
            <a:off x="1953984" y="2575084"/>
            <a:ext cx="244929" cy="234043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4746F11B-5F12-4432-B9A1-08C1945B6CF8}"/>
              </a:ext>
            </a:extLst>
          </p:cNvPr>
          <p:cNvSpPr/>
          <p:nvPr/>
        </p:nvSpPr>
        <p:spPr>
          <a:xfrm>
            <a:off x="1953983" y="3101778"/>
            <a:ext cx="244929" cy="234043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D6D4AD7A-6F16-4791-9B7D-5276CAF9F2A7}"/>
              </a:ext>
            </a:extLst>
          </p:cNvPr>
          <p:cNvSpPr/>
          <p:nvPr/>
        </p:nvSpPr>
        <p:spPr>
          <a:xfrm>
            <a:off x="1953982" y="3686466"/>
            <a:ext cx="244929" cy="234043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右大括弧 4">
            <a:extLst>
              <a:ext uri="{FF2B5EF4-FFF2-40B4-BE49-F238E27FC236}">
                <a16:creationId xmlns:a16="http://schemas.microsoft.com/office/drawing/2014/main" id="{36043745-D8E8-4221-A05F-3516C560F427}"/>
              </a:ext>
            </a:extLst>
          </p:cNvPr>
          <p:cNvSpPr/>
          <p:nvPr/>
        </p:nvSpPr>
        <p:spPr>
          <a:xfrm>
            <a:off x="3140529" y="2575084"/>
            <a:ext cx="517071" cy="1305671"/>
          </a:xfrm>
          <a:custGeom>
            <a:avLst/>
            <a:gdLst>
              <a:gd name="connsiteX0" fmla="*/ 0 w 517071"/>
              <a:gd name="connsiteY0" fmla="*/ 0 h 1305671"/>
              <a:gd name="connsiteX1" fmla="*/ 258536 w 517071"/>
              <a:gd name="connsiteY1" fmla="*/ 277129 h 1305671"/>
              <a:gd name="connsiteX2" fmla="*/ 258536 w 517071"/>
              <a:gd name="connsiteY2" fmla="*/ 375706 h 1305671"/>
              <a:gd name="connsiteX3" fmla="*/ 517072 w 517071"/>
              <a:gd name="connsiteY3" fmla="*/ 652835 h 1305671"/>
              <a:gd name="connsiteX4" fmla="*/ 258536 w 517071"/>
              <a:gd name="connsiteY4" fmla="*/ 929964 h 1305671"/>
              <a:gd name="connsiteX5" fmla="*/ 258536 w 517071"/>
              <a:gd name="connsiteY5" fmla="*/ 1028542 h 1305671"/>
              <a:gd name="connsiteX6" fmla="*/ 0 w 517071"/>
              <a:gd name="connsiteY6" fmla="*/ 1305671 h 1305671"/>
              <a:gd name="connsiteX7" fmla="*/ 0 w 517071"/>
              <a:gd name="connsiteY7" fmla="*/ 883504 h 1305671"/>
              <a:gd name="connsiteX8" fmla="*/ 0 w 517071"/>
              <a:gd name="connsiteY8" fmla="*/ 474394 h 1305671"/>
              <a:gd name="connsiteX9" fmla="*/ 0 w 517071"/>
              <a:gd name="connsiteY9" fmla="*/ 0 h 1305671"/>
              <a:gd name="connsiteX0" fmla="*/ 0 w 517071"/>
              <a:gd name="connsiteY0" fmla="*/ 0 h 1305671"/>
              <a:gd name="connsiteX1" fmla="*/ 258536 w 517071"/>
              <a:gd name="connsiteY1" fmla="*/ 277129 h 1305671"/>
              <a:gd name="connsiteX2" fmla="*/ 258536 w 517071"/>
              <a:gd name="connsiteY2" fmla="*/ 375706 h 1305671"/>
              <a:gd name="connsiteX3" fmla="*/ 517072 w 517071"/>
              <a:gd name="connsiteY3" fmla="*/ 652835 h 1305671"/>
              <a:gd name="connsiteX4" fmla="*/ 258536 w 517071"/>
              <a:gd name="connsiteY4" fmla="*/ 929964 h 1305671"/>
              <a:gd name="connsiteX5" fmla="*/ 258536 w 517071"/>
              <a:gd name="connsiteY5" fmla="*/ 1028542 h 1305671"/>
              <a:gd name="connsiteX6" fmla="*/ 0 w 517071"/>
              <a:gd name="connsiteY6" fmla="*/ 1305671 h 130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071" h="1305671" stroke="0" extrusionOk="0">
                <a:moveTo>
                  <a:pt x="0" y="0"/>
                </a:moveTo>
                <a:cubicBezTo>
                  <a:pt x="107042" y="-16681"/>
                  <a:pt x="277792" y="102998"/>
                  <a:pt x="258536" y="277129"/>
                </a:cubicBezTo>
                <a:cubicBezTo>
                  <a:pt x="266161" y="320382"/>
                  <a:pt x="253655" y="350001"/>
                  <a:pt x="258536" y="375706"/>
                </a:cubicBezTo>
                <a:cubicBezTo>
                  <a:pt x="221031" y="546554"/>
                  <a:pt x="414945" y="664525"/>
                  <a:pt x="517072" y="652835"/>
                </a:cubicBezTo>
                <a:cubicBezTo>
                  <a:pt x="361834" y="658285"/>
                  <a:pt x="278734" y="816317"/>
                  <a:pt x="258536" y="929964"/>
                </a:cubicBezTo>
                <a:cubicBezTo>
                  <a:pt x="259718" y="959306"/>
                  <a:pt x="247155" y="1005114"/>
                  <a:pt x="258536" y="1028542"/>
                </a:cubicBezTo>
                <a:cubicBezTo>
                  <a:pt x="292126" y="1191446"/>
                  <a:pt x="159885" y="1293701"/>
                  <a:pt x="0" y="1305671"/>
                </a:cubicBezTo>
                <a:cubicBezTo>
                  <a:pt x="-33600" y="1105188"/>
                  <a:pt x="23854" y="1002460"/>
                  <a:pt x="0" y="883504"/>
                </a:cubicBezTo>
                <a:cubicBezTo>
                  <a:pt x="-23854" y="764548"/>
                  <a:pt x="20155" y="649417"/>
                  <a:pt x="0" y="474394"/>
                </a:cubicBezTo>
                <a:cubicBezTo>
                  <a:pt x="-20155" y="299371"/>
                  <a:pt x="53288" y="221694"/>
                  <a:pt x="0" y="0"/>
                </a:cubicBezTo>
                <a:close/>
              </a:path>
              <a:path w="517071" h="1305671" fill="none" extrusionOk="0">
                <a:moveTo>
                  <a:pt x="0" y="0"/>
                </a:moveTo>
                <a:cubicBezTo>
                  <a:pt x="142513" y="8440"/>
                  <a:pt x="251736" y="134257"/>
                  <a:pt x="258536" y="277129"/>
                </a:cubicBezTo>
                <a:cubicBezTo>
                  <a:pt x="259422" y="312203"/>
                  <a:pt x="249061" y="334971"/>
                  <a:pt x="258536" y="375706"/>
                </a:cubicBezTo>
                <a:cubicBezTo>
                  <a:pt x="265993" y="568799"/>
                  <a:pt x="367838" y="654673"/>
                  <a:pt x="517072" y="652835"/>
                </a:cubicBezTo>
                <a:cubicBezTo>
                  <a:pt x="369435" y="653643"/>
                  <a:pt x="234355" y="794998"/>
                  <a:pt x="258536" y="929964"/>
                </a:cubicBezTo>
                <a:cubicBezTo>
                  <a:pt x="267731" y="963944"/>
                  <a:pt x="255227" y="984029"/>
                  <a:pt x="258536" y="1028542"/>
                </a:cubicBezTo>
                <a:cubicBezTo>
                  <a:pt x="222243" y="1177388"/>
                  <a:pt x="112767" y="1292295"/>
                  <a:pt x="0" y="1305671"/>
                </a:cubicBezTo>
              </a:path>
              <a:path w="517071" h="1305671" fill="none" stroke="0" extrusionOk="0">
                <a:moveTo>
                  <a:pt x="0" y="0"/>
                </a:moveTo>
                <a:cubicBezTo>
                  <a:pt x="145397" y="-10641"/>
                  <a:pt x="259434" y="112736"/>
                  <a:pt x="258536" y="277129"/>
                </a:cubicBezTo>
                <a:cubicBezTo>
                  <a:pt x="264327" y="322474"/>
                  <a:pt x="256273" y="332746"/>
                  <a:pt x="258536" y="375706"/>
                </a:cubicBezTo>
                <a:cubicBezTo>
                  <a:pt x="296448" y="511221"/>
                  <a:pt x="363002" y="660191"/>
                  <a:pt x="517072" y="652835"/>
                </a:cubicBezTo>
                <a:cubicBezTo>
                  <a:pt x="396552" y="630972"/>
                  <a:pt x="229627" y="788555"/>
                  <a:pt x="258536" y="929964"/>
                </a:cubicBezTo>
                <a:cubicBezTo>
                  <a:pt x="265787" y="956354"/>
                  <a:pt x="255325" y="982315"/>
                  <a:pt x="258536" y="1028542"/>
                </a:cubicBezTo>
                <a:cubicBezTo>
                  <a:pt x="291190" y="1181636"/>
                  <a:pt x="132259" y="1311135"/>
                  <a:pt x="0" y="1305671"/>
                </a:cubicBezTo>
              </a:path>
            </a:pathLst>
          </a:custGeom>
          <a:ln w="28575">
            <a:solidFill>
              <a:srgbClr val="D07642"/>
            </a:solidFill>
            <a:extLst>
              <a:ext uri="{C807C97D-BFC1-408E-A445-0C87EB9F89A2}">
                <ask:lineSketchStyleProps xmlns="" xmlns:ask="http://schemas.microsoft.com/office/drawing/2018/sketchyshapes" sd="3429801558">
                  <a:prstGeom prst="rightBrace">
                    <a:avLst>
                      <a:gd name="adj1" fmla="val 53596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09D8704-A669-4882-BA56-02870ED3FD8C}"/>
              </a:ext>
            </a:extLst>
          </p:cNvPr>
          <p:cNvSpPr/>
          <p:nvPr/>
        </p:nvSpPr>
        <p:spPr>
          <a:xfrm>
            <a:off x="3887878" y="2920736"/>
            <a:ext cx="1805350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風塵三俠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3F18197F-F088-41F8-B2AC-FE9EC13BF1B4}"/>
              </a:ext>
            </a:extLst>
          </p:cNvPr>
          <p:cNvSpPr/>
          <p:nvPr/>
        </p:nvSpPr>
        <p:spPr>
          <a:xfrm>
            <a:off x="756256" y="4030017"/>
            <a:ext cx="540000" cy="36000"/>
          </a:xfrm>
          <a:prstGeom prst="roundRect">
            <a:avLst>
              <a:gd name="adj" fmla="val 50000"/>
            </a:avLst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FED7786-0C07-4CB7-A1C1-CB14010F5996}"/>
              </a:ext>
            </a:extLst>
          </p:cNvPr>
          <p:cNvSpPr/>
          <p:nvPr/>
        </p:nvSpPr>
        <p:spPr>
          <a:xfrm>
            <a:off x="1434768" y="4033909"/>
            <a:ext cx="624043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zh-TW" altLang="en-US" sz="2800" spc="-80" dirty="0">
                <a:solidFill>
                  <a:srgbClr val="D076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慷慨磊落，敢</a:t>
            </a:r>
            <a:r>
              <a:rPr lang="zh-TW" altLang="en-US" sz="2800" spc="-80" dirty="0" smtClean="0">
                <a:solidFill>
                  <a:srgbClr val="D076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爭亦能</a:t>
            </a:r>
            <a:r>
              <a:rPr lang="zh-TW" altLang="en-US" sz="2800" spc="-80" dirty="0">
                <a:solidFill>
                  <a:srgbClr val="D076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讓，流露豪情俠膽。</a:t>
            </a:r>
          </a:p>
        </p:txBody>
      </p:sp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B5D4D65E-8E32-4FEF-A400-9AEF95C7230C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026256" y="4046131"/>
            <a:ext cx="413958" cy="297269"/>
          </a:xfrm>
          <a:prstGeom prst="bentConnector3">
            <a:avLst>
              <a:gd name="adj1" fmla="val -55223"/>
            </a:avLst>
          </a:prstGeom>
          <a:ln w="38100">
            <a:solidFill>
              <a:srgbClr val="D076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 descr="一張含有 室內, 裝飾 的圖片&#10;&#10;自動產生的描述">
            <a:extLst>
              <a:ext uri="{FF2B5EF4-FFF2-40B4-BE49-F238E27FC236}">
                <a16:creationId xmlns:a16="http://schemas.microsoft.com/office/drawing/2014/main" id="{91524B00-3AF4-421F-AC8D-2D89981DFA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458" y="-1"/>
            <a:ext cx="2032627" cy="39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54152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因命家童列拜曰：「李郎、一妹，是汝主也。」言訖，與其妻從一奴，戎裝乘馬而去。數步，遂不復見。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A10981F-29BC-4F38-A860-4AD16F5E4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898" y="2892566"/>
            <a:ext cx="7888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生動表現虬髯客爽直豪邁的個性與能捨能讓的英雄氣概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4109BEA9-4684-441A-A50C-6E641C485026}"/>
              </a:ext>
            </a:extLst>
          </p:cNvPr>
          <p:cNvCxnSpPr>
            <a:cxnSpLocks/>
          </p:cNvCxnSpPr>
          <p:nvPr/>
        </p:nvCxnSpPr>
        <p:spPr>
          <a:xfrm>
            <a:off x="439846" y="2894534"/>
            <a:ext cx="654067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188FA085-A9D1-4EE3-BA66-0747B03AA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46" y="2966542"/>
            <a:ext cx="609550" cy="298679"/>
          </a:xfrm>
          <a:prstGeom prst="rect">
            <a:avLst/>
          </a:prstGeom>
        </p:spPr>
      </p:pic>
      <p:sp>
        <p:nvSpPr>
          <p:cNvPr id="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3912A0D-72D9-4060-979F-C509242C5984}"/>
              </a:ext>
            </a:extLst>
          </p:cNvPr>
          <p:cNvSpPr txBox="1"/>
          <p:nvPr/>
        </p:nvSpPr>
        <p:spPr>
          <a:xfrm>
            <a:off x="49030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A149B85-0D75-4F6B-ACC7-C2399486774F}"/>
              </a:ext>
            </a:extLst>
          </p:cNvPr>
          <p:cNvSpPr txBox="1"/>
          <p:nvPr/>
        </p:nvSpPr>
        <p:spPr>
          <a:xfrm>
            <a:off x="55722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0800727-C4AB-4061-91E4-BAF10E1F9763}"/>
              </a:ext>
            </a:extLst>
          </p:cNvPr>
          <p:cNvSpPr txBox="1"/>
          <p:nvPr/>
        </p:nvSpPr>
        <p:spPr>
          <a:xfrm>
            <a:off x="62414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9749592-C04B-4A58-8FD3-113ACF0D3042}"/>
              </a:ext>
            </a:extLst>
          </p:cNvPr>
          <p:cNvSpPr txBox="1"/>
          <p:nvPr/>
        </p:nvSpPr>
        <p:spPr>
          <a:xfrm>
            <a:off x="69106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CCA22AF-BD72-492B-9BE8-34389B45B15E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48">
            <a:extLst>
              <a:ext uri="{FF2B5EF4-FFF2-40B4-BE49-F238E27FC236}">
                <a16:creationId xmlns:a16="http://schemas.microsoft.com/office/drawing/2014/main" id="{A478EFB2-696D-4E63-A05D-B2025A20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569" y="1972952"/>
            <a:ext cx="18896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轉品（名→動）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FE3A983-1986-4E12-8B39-1319987A2872}"/>
              </a:ext>
            </a:extLst>
          </p:cNvPr>
          <p:cNvGrpSpPr/>
          <p:nvPr/>
        </p:nvGrpSpPr>
        <p:grpSpPr>
          <a:xfrm>
            <a:off x="4689871" y="2323399"/>
            <a:ext cx="483094" cy="77212"/>
            <a:chOff x="6291753" y="2356495"/>
            <a:chExt cx="483094" cy="77212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B43C8080-196D-4553-BD0F-D1231A4CC514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AF6E3541-6CAE-47C0-9F89-06C406E5E380}"/>
                </a:ext>
              </a:extLst>
            </p:cNvPr>
            <p:cNvSpPr/>
            <p:nvPr/>
          </p:nvSpPr>
          <p:spPr>
            <a:xfrm>
              <a:off x="66976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4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  <p:bldP spid="18" grpId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E5D5FF-A505-4A38-9AF6-D85EEFCB6768}"/>
              </a:ext>
            </a:extLst>
          </p:cNvPr>
          <p:cNvSpPr/>
          <p:nvPr/>
        </p:nvSpPr>
        <p:spPr>
          <a:xfrm>
            <a:off x="351698" y="230473"/>
            <a:ext cx="8340544" cy="320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靖據其宅，遂為豪家，得以助文皇締構之資，遂匡天下。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第九段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882621A-AF4C-4717-B247-48A4548E6A05}"/>
              </a:ext>
            </a:extLst>
          </p:cNvPr>
          <p:cNvSpPr txBox="1"/>
          <p:nvPr/>
        </p:nvSpPr>
        <p:spPr>
          <a:xfrm>
            <a:off x="66664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EB28FFA-007B-4A03-9D5D-A4A8331C7D3D}"/>
              </a:ext>
            </a:extLst>
          </p:cNvPr>
          <p:cNvSpPr txBox="1"/>
          <p:nvPr/>
        </p:nvSpPr>
        <p:spPr>
          <a:xfrm>
            <a:off x="733562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C7ECB4C-61E5-440D-AD36-8E58454E4DAA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19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敘李靖夫婦造訪虬髯客，受到盛宴款待，還得到龐大資財，得以助文皇締構統一大業。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第八、九段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7410451" y="115613"/>
            <a:ext cx="1199880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返回第九段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6165779" y="115612"/>
            <a:ext cx="1199880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八</a:t>
            </a: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1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本大段情節急轉，最為出人意表。極寫虬髯客資財之豐厚，以襯托虬髯客能捨的豪闊胸襟；而「非一妹不能識李郎」一句以下，則是借虬髯客之口，強化主題之「天命」觀念，並呼應末段結論。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第八、九段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7410451" y="115613"/>
            <a:ext cx="1199880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返回第九段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6165779" y="115612"/>
            <a:ext cx="1199880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返回第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八</a:t>
            </a:r>
            <a:r>
              <a:rPr lang="zh-TW" altLang="en-US" sz="1600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873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虬髯客選擇將家產全部贈與李靖，並吩咐他協助李世民平定天下的原因為何？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0454E61-A627-4F26-A69E-EF60CBD4EB1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21F3CC6-384C-4DDE-9CCA-638A337A1803}"/>
              </a:ext>
            </a:extLst>
          </p:cNvPr>
          <p:cNvSpPr txBox="1"/>
          <p:nvPr/>
        </p:nvSpPr>
        <p:spPr>
          <a:xfrm>
            <a:off x="460713" y="115613"/>
            <a:ext cx="1970749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8E90102-4E7E-48B0-92ED-15ED93E2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順應天命：認清自身條件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不如李世民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俠義精神：不忍蒼生長久受苦，捐贈家產可助李世民加速完成大業，安邦定國。</a:t>
            </a:r>
          </a:p>
        </p:txBody>
      </p:sp>
    </p:spTree>
    <p:extLst>
      <p:ext uri="{BB962C8B-B14F-4D97-AF65-F5344CB8AC3E}">
        <p14:creationId xmlns:p14="http://schemas.microsoft.com/office/powerpoint/2010/main" val="23873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76CC28-7370-4E47-B5F5-6A67D9849266}"/>
              </a:ext>
            </a:extLst>
          </p:cNvPr>
          <p:cNvSpPr/>
          <p:nvPr/>
        </p:nvSpPr>
        <p:spPr>
          <a:xfrm>
            <a:off x="351698" y="783928"/>
            <a:ext cx="8341452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貞觀十年，靖以左僕射 平章事，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東南蠻入奏曰：「有海船千艘，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甲兵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十萬，入扶餘國，殺其主自立，國已定矣。」靖知虬髯得事也，歸告張氏，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禮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，瀝酒東南祝拜之。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BB06F5BA-D872-47D2-B0A6-642757FEC5E8}"/>
              </a:ext>
            </a:extLst>
          </p:cNvPr>
          <p:cNvGrpSpPr/>
          <p:nvPr/>
        </p:nvGrpSpPr>
        <p:grpSpPr>
          <a:xfrm>
            <a:off x="5361297" y="1191732"/>
            <a:ext cx="601122" cy="457785"/>
            <a:chOff x="6047357" y="3267875"/>
            <a:chExt cx="601122" cy="457785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A4C529E7-2606-4D91-A10F-5D2D126BB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EF7CCFD2-C100-4854-A130-E0DA9C618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ㄧㄝ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0D999FE8-027C-44D9-8E40-5525270A9EA6}"/>
              </a:ext>
            </a:extLst>
          </p:cNvPr>
          <p:cNvSpPr/>
          <p:nvPr/>
        </p:nvSpPr>
        <p:spPr>
          <a:xfrm>
            <a:off x="7352674" y="1229832"/>
            <a:ext cx="44149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7F504D3-6CEB-4A50-83D8-2128849C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2673" y="1656422"/>
            <a:ext cx="7995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恰好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E0F4C0D-1CD5-49C3-8B83-71B23F9A2976}"/>
              </a:ext>
            </a:extLst>
          </p:cNvPr>
          <p:cNvSpPr/>
          <p:nvPr/>
        </p:nvSpPr>
        <p:spPr>
          <a:xfrm>
            <a:off x="5372622" y="2207200"/>
            <a:ext cx="799578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E7BDE80-12F0-4084-A27D-4A4AB92A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622" y="2633790"/>
            <a:ext cx="222832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披甲執銳的軍隊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A632605-6AC6-4606-86E3-73B17DA7D029}"/>
              </a:ext>
            </a:extLst>
          </p:cNvPr>
          <p:cNvSpPr/>
          <p:nvPr/>
        </p:nvSpPr>
        <p:spPr>
          <a:xfrm>
            <a:off x="4083572" y="4161280"/>
            <a:ext cx="799578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3A20BF33-56C0-46FC-9FB4-3C90440FC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572" y="4587870"/>
            <a:ext cx="222775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賀他，指虬髯客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F27F2D2-6A1D-49BA-B410-A852771471E3}"/>
              </a:ext>
            </a:extLst>
          </p:cNvPr>
          <p:cNvSpPr/>
          <p:nvPr/>
        </p:nvSpPr>
        <p:spPr>
          <a:xfrm>
            <a:off x="3264944" y="4162104"/>
            <a:ext cx="44149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A75CD85-7B84-42E1-85F8-AC086DE4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588694"/>
            <a:ext cx="165538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準備、備辦</a:t>
            </a:r>
          </a:p>
        </p:txBody>
      </p:sp>
      <p:sp>
        <p:nvSpPr>
          <p:cNvPr id="3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0197E5F-D859-44E2-86ED-DCB186604643}"/>
              </a:ext>
            </a:extLst>
          </p:cNvPr>
          <p:cNvSpPr txBox="1"/>
          <p:nvPr/>
        </p:nvSpPr>
        <p:spPr>
          <a:xfrm>
            <a:off x="1323944" y="3875163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F34713-2A66-4376-AAED-86ABB3DD6C21}"/>
              </a:ext>
            </a:extLst>
          </p:cNvPr>
          <p:cNvSpPr/>
          <p:nvPr/>
        </p:nvSpPr>
        <p:spPr>
          <a:xfrm>
            <a:off x="7304822" y="0"/>
            <a:ext cx="185187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P.106~ </a:t>
            </a:r>
            <a:r>
              <a:rPr lang="en-US" altLang="zh-TW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82621A-AF4C-4717-B247-48A4548E6A05}"/>
              </a:ext>
            </a:extLst>
          </p:cNvPr>
          <p:cNvSpPr txBox="1"/>
          <p:nvPr/>
        </p:nvSpPr>
        <p:spPr>
          <a:xfrm>
            <a:off x="530154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EB28FFA-007B-4A03-9D5D-A4A8331C7D3D}"/>
              </a:ext>
            </a:extLst>
          </p:cNvPr>
          <p:cNvSpPr txBox="1"/>
          <p:nvPr/>
        </p:nvSpPr>
        <p:spPr>
          <a:xfrm>
            <a:off x="597074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BBDF12B-3738-4B18-B5A2-B0184D06B525}"/>
              </a:ext>
            </a:extLst>
          </p:cNvPr>
          <p:cNvSpPr txBox="1"/>
          <p:nvPr/>
        </p:nvSpPr>
        <p:spPr>
          <a:xfrm>
            <a:off x="6639937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6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8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70A7A14-2BF2-45E1-92D8-C053C0536409}"/>
              </a:ext>
            </a:extLst>
          </p:cNvPr>
          <p:cNvSpPr txBox="1"/>
          <p:nvPr/>
        </p:nvSpPr>
        <p:spPr>
          <a:xfrm>
            <a:off x="297518" y="162891"/>
            <a:ext cx="7354232" cy="1077218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/>
            <a:r>
              <a:rPr lang="zh-TW" altLang="en-US" sz="32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靖知虬髯得事也，歸告張氏，具禮相賀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AFA875B-7C48-41DF-B5DC-02465B64083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F63DA3-9402-43AC-A54D-DC2D64B43009}"/>
              </a:ext>
            </a:extLst>
          </p:cNvPr>
          <p:cNvSpPr/>
          <p:nvPr/>
        </p:nvSpPr>
        <p:spPr>
          <a:xfrm>
            <a:off x="518400" y="2111444"/>
            <a:ext cx="8408853" cy="2219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後五年，吾妻來「歸」／靖知虬髯得事也，「歸」告張氏，具禮相賀：古時女子出嫁／回家。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BC0E9D-FF01-4C18-A156-054AD7AE330F}"/>
              </a:ext>
            </a:extLst>
          </p:cNvPr>
          <p:cNvSpPr/>
          <p:nvPr/>
        </p:nvSpPr>
        <p:spPr>
          <a:xfrm>
            <a:off x="518400" y="1383389"/>
            <a:ext cx="1320613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104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9927E8-B8D3-4AB1-8167-B3A16123740C}"/>
              </a:ext>
            </a:extLst>
          </p:cNvPr>
          <p:cNvSpPr txBox="1"/>
          <p:nvPr/>
        </p:nvSpPr>
        <p:spPr>
          <a:xfrm>
            <a:off x="8015294" y="115612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6479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敘虬髯客進入扶餘國稱王，李靖夫婦具禮遙賀。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042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867431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故事進入結局：李世民成為天子，李靖居相位，虬髯客入主扶餘國。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6900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根據第九、十兩段內容，請說明李靖、虬髯客兩人之各自發展為何？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367F799-6BE8-404B-B08C-C2CC0196E1DC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11</a:t>
            </a:r>
            <a:endParaRPr lang="zh-CN" altLang="en-US" dirty="0"/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0454E61-A627-4F26-A69E-EF60CBD4EB1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C1F9643-D358-4159-8958-22479BF4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李靖：得以助文皇締構之資，遂匡天下，後擔任左僕射平章事一職。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虬髯客：入扶餘國，殺其主自立，國已定矣。</a:t>
            </a:r>
          </a:p>
        </p:txBody>
      </p:sp>
    </p:spTree>
    <p:extLst>
      <p:ext uri="{BB962C8B-B14F-4D97-AF65-F5344CB8AC3E}">
        <p14:creationId xmlns:p14="http://schemas.microsoft.com/office/powerpoint/2010/main" val="20306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3099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8ED1B17-05A0-45D5-BE70-9C9269A7C373}"/>
              </a:ext>
            </a:extLst>
          </p:cNvPr>
          <p:cNvSpPr/>
          <p:nvPr/>
        </p:nvSpPr>
        <p:spPr>
          <a:xfrm>
            <a:off x="351700" y="1124369"/>
            <a:ext cx="6805658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全文情節跌宕起伏，語言生動精妙，器識開闊恢弘，為唐傳奇名篇。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FCE8945-2DE6-4884-972A-5B897AE6865B}"/>
              </a:ext>
            </a:extLst>
          </p:cNvPr>
          <p:cNvGrpSpPr/>
          <p:nvPr/>
        </p:nvGrpSpPr>
        <p:grpSpPr>
          <a:xfrm>
            <a:off x="5978296" y="1586888"/>
            <a:ext cx="2753307" cy="2564241"/>
            <a:chOff x="5776700" y="1300188"/>
            <a:chExt cx="3190665" cy="2971566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65CC6794-F57E-4961-8DB3-58A9441E23A8}"/>
                </a:ext>
              </a:extLst>
            </p:cNvPr>
            <p:cNvGrpSpPr/>
            <p:nvPr/>
          </p:nvGrpSpPr>
          <p:grpSpPr>
            <a:xfrm>
              <a:off x="6865127" y="1300188"/>
              <a:ext cx="1485783" cy="1485785"/>
              <a:chOff x="6700276" y="1915113"/>
              <a:chExt cx="914164" cy="914165"/>
            </a:xfrm>
          </p:grpSpPr>
          <p:sp>
            <p:nvSpPr>
              <p:cNvPr id="17" name="橢圓 16">
                <a:extLst>
                  <a:ext uri="{FF2B5EF4-FFF2-40B4-BE49-F238E27FC236}">
                    <a16:creationId xmlns:a16="http://schemas.microsoft.com/office/drawing/2014/main" id="{7A7215F2-52E3-48B2-A288-2C0921DDC1E3}"/>
                  </a:ext>
                </a:extLst>
              </p:cNvPr>
              <p:cNvSpPr/>
              <p:nvPr/>
            </p:nvSpPr>
            <p:spPr>
              <a:xfrm>
                <a:off x="6700276" y="1915114"/>
                <a:ext cx="914164" cy="914164"/>
              </a:xfrm>
              <a:prstGeom prst="ellipse">
                <a:avLst/>
              </a:prstGeom>
              <a:solidFill>
                <a:srgbClr val="F8F5ED"/>
              </a:solidFill>
              <a:ln w="38100" cmpd="thickThin">
                <a:solidFill>
                  <a:srgbClr val="CDBD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66F86DB5-7586-405F-9BDB-3BCC98E60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327" y="1915113"/>
                <a:ext cx="909113" cy="914164"/>
              </a:xfrm>
              <a:prstGeom prst="rect">
                <a:avLst/>
              </a:prstGeom>
            </p:spPr>
          </p:pic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C2044B77-5D8C-486F-90B6-3DBE27F666B8}"/>
                </a:ext>
              </a:extLst>
            </p:cNvPr>
            <p:cNvGrpSpPr/>
            <p:nvPr/>
          </p:nvGrpSpPr>
          <p:grpSpPr>
            <a:xfrm>
              <a:off x="5776700" y="2571750"/>
              <a:ext cx="1496536" cy="1486167"/>
              <a:chOff x="5138699" y="3169636"/>
              <a:chExt cx="920780" cy="914400"/>
            </a:xfrm>
          </p:grpSpPr>
          <p:sp>
            <p:nvSpPr>
              <p:cNvPr id="20" name="橢圓 19">
                <a:extLst>
                  <a:ext uri="{FF2B5EF4-FFF2-40B4-BE49-F238E27FC236}">
                    <a16:creationId xmlns:a16="http://schemas.microsoft.com/office/drawing/2014/main" id="{36BFCBE1-61E3-4C70-96DE-03F1A38413F2}"/>
                  </a:ext>
                </a:extLst>
              </p:cNvPr>
              <p:cNvSpPr/>
              <p:nvPr/>
            </p:nvSpPr>
            <p:spPr>
              <a:xfrm>
                <a:off x="5142007" y="3169754"/>
                <a:ext cx="914164" cy="914164"/>
              </a:xfrm>
              <a:prstGeom prst="ellipse">
                <a:avLst/>
              </a:prstGeom>
              <a:solidFill>
                <a:srgbClr val="F8F5ED"/>
              </a:solidFill>
              <a:ln w="38100" cmpd="thickThin">
                <a:solidFill>
                  <a:srgbClr val="CDBD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6" name="圖片 25" descr="一張含有 室內 的圖片&#10;&#10;自動產生的描述">
                <a:extLst>
                  <a:ext uri="{FF2B5EF4-FFF2-40B4-BE49-F238E27FC236}">
                    <a16:creationId xmlns:a16="http://schemas.microsoft.com/office/drawing/2014/main" id="{9D54F815-3B11-4B12-B40A-20A810D4F9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38699" y="3169636"/>
                <a:ext cx="920780" cy="914400"/>
              </a:xfrm>
              <a:prstGeom prst="ellipse">
                <a:avLst/>
              </a:prstGeom>
            </p:spPr>
          </p:pic>
        </p:grp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5DCAF5F1-4960-4F39-9E03-4A01C201F64C}"/>
                </a:ext>
              </a:extLst>
            </p:cNvPr>
            <p:cNvGrpSpPr/>
            <p:nvPr/>
          </p:nvGrpSpPr>
          <p:grpSpPr>
            <a:xfrm>
              <a:off x="7481582" y="2785971"/>
              <a:ext cx="1485783" cy="1485783"/>
              <a:chOff x="7809889" y="3177395"/>
              <a:chExt cx="914164" cy="914164"/>
            </a:xfrm>
          </p:grpSpPr>
          <p:sp>
            <p:nvSpPr>
              <p:cNvPr id="21" name="橢圓 20">
                <a:extLst>
                  <a:ext uri="{FF2B5EF4-FFF2-40B4-BE49-F238E27FC236}">
                    <a16:creationId xmlns:a16="http://schemas.microsoft.com/office/drawing/2014/main" id="{D72D9FC0-CDBE-42F1-BE71-D5A0F40CCB42}"/>
                  </a:ext>
                </a:extLst>
              </p:cNvPr>
              <p:cNvSpPr/>
              <p:nvPr/>
            </p:nvSpPr>
            <p:spPr>
              <a:xfrm>
                <a:off x="7809889" y="3177395"/>
                <a:ext cx="914164" cy="914164"/>
              </a:xfrm>
              <a:prstGeom prst="ellipse">
                <a:avLst/>
              </a:prstGeom>
              <a:solidFill>
                <a:srgbClr val="F8F5ED"/>
              </a:solidFill>
              <a:ln w="38100" cmpd="thickThin">
                <a:solidFill>
                  <a:srgbClr val="CDBD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8" name="圖片 27" descr="一張含有 室內 的圖片&#10;&#10;自動產生的描述">
                <a:extLst>
                  <a:ext uri="{FF2B5EF4-FFF2-40B4-BE49-F238E27FC236}">
                    <a16:creationId xmlns:a16="http://schemas.microsoft.com/office/drawing/2014/main" id="{A9B74151-4FF2-4981-A434-5C670B27FD2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25971" y="3193477"/>
                <a:ext cx="889200" cy="889200"/>
              </a:xfrm>
              <a:prstGeom prst="ellipse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82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20676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4A4517A-850E-4347-82B5-9FD45DE0AFCD}"/>
              </a:ext>
            </a:extLst>
          </p:cNvPr>
          <p:cNvSpPr txBox="1"/>
          <p:nvPr/>
        </p:nvSpPr>
        <p:spPr>
          <a:xfrm>
            <a:off x="5991656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22C94F1-0904-441E-A1E8-E98BB7E54FFF}"/>
              </a:ext>
            </a:extLst>
          </p:cNvPr>
          <p:cNvSpPr txBox="1"/>
          <p:nvPr/>
        </p:nvSpPr>
        <p:spPr>
          <a:xfrm>
            <a:off x="6660851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63EEF1C-95B6-4DB0-8105-F60825956890}"/>
              </a:ext>
            </a:extLst>
          </p:cNvPr>
          <p:cNvSpPr txBox="1"/>
          <p:nvPr/>
        </p:nvSpPr>
        <p:spPr>
          <a:xfrm>
            <a:off x="7330046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76CC28-7370-4E47-B5F5-6A67D9849266}"/>
              </a:ext>
            </a:extLst>
          </p:cNvPr>
          <p:cNvSpPr/>
          <p:nvPr/>
        </p:nvSpPr>
        <p:spPr>
          <a:xfrm>
            <a:off x="351698" y="783928"/>
            <a:ext cx="8341452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乃知真人之興也，非英雄所冀，況非英雄乎？人臣之謬思亂者，乃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螳臂之拒走輪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耳。我皇家垂福萬葉，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豈虛然哉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！或曰：「衛公之兵法，半是虬髯所傳也。」</a:t>
            </a:r>
          </a:p>
        </p:txBody>
      </p:sp>
      <p:sp>
        <p:nvSpPr>
          <p:cNvPr id="23" name="文字方塊 48">
            <a:extLst>
              <a:ext uri="{FF2B5EF4-FFF2-40B4-BE49-F238E27FC236}">
                <a16:creationId xmlns:a16="http://schemas.microsoft.com/office/drawing/2014/main" id="{0F2C306E-327D-43E2-8BA9-58A2250BC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390" y="945773"/>
            <a:ext cx="62859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激問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E457A17A-74AA-4A38-BAF2-AB0CCDBC8D08}"/>
              </a:ext>
            </a:extLst>
          </p:cNvPr>
          <p:cNvGrpSpPr/>
          <p:nvPr/>
        </p:nvGrpSpPr>
        <p:grpSpPr>
          <a:xfrm>
            <a:off x="772257" y="968960"/>
            <a:ext cx="1092236" cy="1673676"/>
            <a:chOff x="-180243" y="4241561"/>
            <a:chExt cx="1092236" cy="1673676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58C0E17D-16CD-4404-9AA8-0D8FC11C3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0243" y="5267237"/>
              <a:ext cx="128048" cy="648000"/>
            </a:xfrm>
            <a:prstGeom prst="rect">
              <a:avLst/>
            </a:prstGeom>
          </p:spPr>
        </p:pic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65A14667-4DB4-4F9E-9065-A045B70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8" name="文字方塊 48">
            <a:extLst>
              <a:ext uri="{FF2B5EF4-FFF2-40B4-BE49-F238E27FC236}">
                <a16:creationId xmlns:a16="http://schemas.microsoft.com/office/drawing/2014/main" id="{60A7A7FE-7EF6-46D3-A56F-6E710C13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543" y="1965177"/>
            <a:ext cx="139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隱喻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7E171AE3-EB1A-4381-B807-7ACA1A0DAB58}"/>
              </a:ext>
            </a:extLst>
          </p:cNvPr>
          <p:cNvGrpSpPr/>
          <p:nvPr/>
        </p:nvGrpSpPr>
        <p:grpSpPr>
          <a:xfrm>
            <a:off x="1225048" y="1988364"/>
            <a:ext cx="6643060" cy="651326"/>
            <a:chOff x="283395" y="4241561"/>
            <a:chExt cx="6643060" cy="651326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1BB6678D-568D-431A-9608-5C2710DF6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8407" y="4244887"/>
              <a:ext cx="128048" cy="648000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0D230188-BB54-42ED-BDAF-8216F369D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EB7FD5B2-CB0F-4456-B9D1-CDF6BF32898D}"/>
              </a:ext>
            </a:extLst>
          </p:cNvPr>
          <p:cNvSpPr/>
          <p:nvPr/>
        </p:nvSpPr>
        <p:spPr>
          <a:xfrm>
            <a:off x="4912736" y="2207200"/>
            <a:ext cx="245961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0704D62F-DCF8-41CF-BCBD-10AFFBDE8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737" y="2633790"/>
            <a:ext cx="222832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即「螳臂擋車」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DC1B4A6-09CE-4E54-A5B7-377947297B80}"/>
              </a:ext>
            </a:extLst>
          </p:cNvPr>
          <p:cNvSpPr/>
          <p:nvPr/>
        </p:nvSpPr>
        <p:spPr>
          <a:xfrm>
            <a:off x="3295651" y="3180135"/>
            <a:ext cx="1677282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F2F456BE-6FA0-4410-BB08-76FAB6F0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3606725"/>
            <a:ext cx="2527299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哪裡是僥倖得到的</a:t>
            </a: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CE7978F7-4FF9-4678-8730-9EDC04ACE243}"/>
              </a:ext>
            </a:extLst>
          </p:cNvPr>
          <p:cNvCxnSpPr>
            <a:cxnSpLocks/>
          </p:cNvCxnSpPr>
          <p:nvPr/>
        </p:nvCxnSpPr>
        <p:spPr>
          <a:xfrm>
            <a:off x="6974078" y="3616745"/>
            <a:ext cx="161613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圖片 47">
            <a:hlinkClick r:id="rId9" action="ppaction://hlinksldjump"/>
            <a:extLst>
              <a:ext uri="{FF2B5EF4-FFF2-40B4-BE49-F238E27FC236}">
                <a16:creationId xmlns:a16="http://schemas.microsoft.com/office/drawing/2014/main" id="{08C7F0C3-1EEA-445F-90C7-190CD5345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078" y="3688753"/>
            <a:ext cx="609550" cy="298679"/>
          </a:xfrm>
          <a:prstGeom prst="rect">
            <a:avLst/>
          </a:prstGeom>
        </p:spPr>
      </p:pic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FB10F0F2-8B3A-4DA5-A70D-769D64214BAD}"/>
              </a:ext>
            </a:extLst>
          </p:cNvPr>
          <p:cNvCxnSpPr>
            <a:cxnSpLocks/>
          </p:cNvCxnSpPr>
          <p:nvPr/>
        </p:nvCxnSpPr>
        <p:spPr>
          <a:xfrm>
            <a:off x="434180" y="4609193"/>
            <a:ext cx="367427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4FE53C02-25B9-47DC-9F54-0358DAD02D22}"/>
              </a:ext>
            </a:extLst>
          </p:cNvPr>
          <p:cNvCxnSpPr>
            <a:cxnSpLocks/>
          </p:cNvCxnSpPr>
          <p:nvPr/>
        </p:nvCxnSpPr>
        <p:spPr>
          <a:xfrm>
            <a:off x="1273993" y="1630669"/>
            <a:ext cx="731621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圖片 50">
            <a:hlinkClick r:id="rId11" action="ppaction://hlinksldjump"/>
            <a:extLst>
              <a:ext uri="{FF2B5EF4-FFF2-40B4-BE49-F238E27FC236}">
                <a16:creationId xmlns:a16="http://schemas.microsoft.com/office/drawing/2014/main" id="{E3A44998-4F32-4DAE-800D-0164B0DFD4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993" y="1670927"/>
            <a:ext cx="609550" cy="298679"/>
          </a:xfrm>
          <a:prstGeom prst="rect">
            <a:avLst/>
          </a:prstGeom>
        </p:spPr>
      </p:pic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325CA329-4CE8-424F-B859-9A467578FF29}"/>
              </a:ext>
            </a:extLst>
          </p:cNvPr>
          <p:cNvCxnSpPr>
            <a:cxnSpLocks/>
          </p:cNvCxnSpPr>
          <p:nvPr/>
        </p:nvCxnSpPr>
        <p:spPr>
          <a:xfrm>
            <a:off x="434180" y="2641433"/>
            <a:ext cx="736362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2FF87F2-9D41-4559-8D0C-1236E296FA02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P.107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937ACFC6-AD24-4136-A965-6DB37D3CEFC6}"/>
              </a:ext>
            </a:extLst>
          </p:cNvPr>
          <p:cNvGrpSpPr/>
          <p:nvPr/>
        </p:nvGrpSpPr>
        <p:grpSpPr>
          <a:xfrm>
            <a:off x="4855248" y="1961851"/>
            <a:ext cx="2586244" cy="648000"/>
            <a:chOff x="276163" y="4543409"/>
            <a:chExt cx="2586244" cy="648000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F073AB65-B63D-46F0-9864-276612FEB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317" y="4543409"/>
              <a:ext cx="159090" cy="648000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9F27CBD7-80C4-44D9-8BA4-64864F72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63" y="4543409"/>
              <a:ext cx="659640" cy="648000"/>
            </a:xfrm>
            <a:prstGeom prst="rect">
              <a:avLst/>
            </a:prstGeom>
          </p:spPr>
        </p:pic>
      </p:grpSp>
      <p:sp>
        <p:nvSpPr>
          <p:cNvPr id="31" name="文字方塊 48">
            <a:extLst>
              <a:ext uri="{FF2B5EF4-FFF2-40B4-BE49-F238E27FC236}">
                <a16:creationId xmlns:a16="http://schemas.microsoft.com/office/drawing/2014/main" id="{CFC53F48-5D3C-4A8D-8F11-9ED5D59C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975" y="1938023"/>
            <a:ext cx="5750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引用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32" name="文字方塊 48">
            <a:extLst>
              <a:ext uri="{FF2B5EF4-FFF2-40B4-BE49-F238E27FC236}">
                <a16:creationId xmlns:a16="http://schemas.microsoft.com/office/drawing/2014/main" id="{0F2C306E-327D-43E2-8BA9-58A2250BC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745" y="2844534"/>
            <a:ext cx="62859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誇飾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E457A17A-74AA-4A38-BAF2-AB0CCDBC8D08}"/>
              </a:ext>
            </a:extLst>
          </p:cNvPr>
          <p:cNvGrpSpPr/>
          <p:nvPr/>
        </p:nvGrpSpPr>
        <p:grpSpPr>
          <a:xfrm>
            <a:off x="2844696" y="1957858"/>
            <a:ext cx="5930936" cy="1660976"/>
            <a:chOff x="-5018943" y="4241561"/>
            <a:chExt cx="5930936" cy="1660976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58C0E17D-16CD-4404-9AA8-0D8FC11C3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018943" y="5254537"/>
              <a:ext cx="128048" cy="648000"/>
            </a:xfrm>
            <a:prstGeom prst="rect">
              <a:avLst/>
            </a:prstGeom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65A14667-4DB4-4F9E-9065-A045B70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5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8" grpId="0"/>
      <p:bldP spid="38" grpId="1"/>
      <p:bldP spid="42" grpId="0" animBg="1"/>
      <p:bldP spid="43" grpId="0" animBg="1"/>
      <p:bldP spid="43" grpId="1" animBg="1"/>
      <p:bldP spid="44" grpId="0" animBg="1"/>
      <p:bldP spid="45" grpId="0" animBg="1"/>
      <p:bldP spid="45" grpId="1" animBg="1"/>
      <p:bldP spid="31" grpId="0"/>
      <p:bldP spid="31" grpId="1"/>
      <p:bldP spid="32" grpId="0"/>
      <p:bldP spid="32" grpId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9900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乃知真人之興也，非英雄所冀，況非英雄乎？人臣之謬思亂者，乃螳臂之拒走輪耳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348461"/>
            <a:ext cx="8578232" cy="195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作者在小說前半不斷渲染主角虬髯客的豪俠行徑，與身懷壯志的英雄氣魄，但文後又說連這樣一位具龍虎之姿的真英雄，都無法與天命相違，只能認命退讓，如此更能烘托出唐太宗真命天子的形象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6308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衛公之兵法，半是虬髯所傳也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899620"/>
            <a:ext cx="8578232" cy="100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雖然虬髯客已退居他方，但其贈產李靖以助唐太宗定奪天下，有莫大功勞，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在此再次強調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539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告誡亂臣賊子，共戴真主，休生非分之想。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14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4066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本段點出整篇小說的主旨。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14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CFCD777-7B8F-4D35-AF2E-A1BE31E39C87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9351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篇名為「虬髯客」，使用「客」字有何涵義？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C1F9643-D358-4159-8958-22479BF4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39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虬髯，有姓無名。在文中的分量雖為男主角，但就主旨而言卻是烘托李世民的配角，故稱之為「客」。此外，使用「客」或因：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ts val="38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刺客行徑。以匕首殺人而且取其頭顱，可視為刺客之流。</a:t>
            </a:r>
          </a:p>
          <a:p>
            <a:pPr marL="288000" indent="-288000">
              <a:lnSpc>
                <a:spcPts val="38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不速之客。初現在靈石旅舍，無禮觀看紅拂梳頭。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ts val="38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中原有主，只能為客。見過李世民後，已知「此既有主」，則自身相對為「客」。</a:t>
            </a:r>
          </a:p>
        </p:txBody>
      </p:sp>
      <p:sp>
        <p:nvSpPr>
          <p:cNvPr id="3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E279A6-DE61-411F-9E66-00B3079FFFA7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3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7E4E2F1-8CF3-44A8-9869-D6E63D23EE88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3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1D2C389-7316-4D5A-866C-53D67DA4D708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3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4D13B29-E462-458E-B2D5-CA5A2B3B613A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3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097EBE6-0835-4CFA-99DB-0DC9BC72E999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41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107EC2C-35F1-4514-995F-CD786A7661BA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4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40E487A3-CF46-42FD-AE58-93364A68C268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  <p:sp>
        <p:nvSpPr>
          <p:cNvPr id="2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826E7179-6385-453F-96CC-45D71131D7D1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9246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本篇故事如何運用人物出場順序，層層烘托出人物特性？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C1F9643-D358-4159-8958-22479BF4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以楊素奢貴倨傲→帶出直言敢諫的李靖膽識過人。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以李靖遠見卓識→帶出慧眼識英雄的紅拂，並以她投奔李靖一舉看出她的果決性格。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以紅拂天人聰穎→帶出直率豪邁又霸氣的虬髯客。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以虬髯客豪俠不羈→帶出不拘小節的真命天子李世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民。</a:t>
            </a:r>
          </a:p>
        </p:txBody>
      </p:sp>
      <p:sp>
        <p:nvSpPr>
          <p:cNvPr id="3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DD250A8-5428-4A8A-A206-606A336C372C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3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CF2E544-15A6-4941-8F69-D149A0A9C842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3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17150A2-7546-4550-A0F4-5069773A1C82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3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7FFDE91-95D1-4769-8EAC-72DC8AE5C15D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3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951DBC8-7B59-4218-A54A-AA35535A1881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41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5ACC4074-DE2B-419B-97D5-BA467A2F91AD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4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70F59AC-4966-496B-9C34-D5BB8B6AD781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  <p:sp>
        <p:nvSpPr>
          <p:cNvPr id="2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29920C33-80C1-4F62-AD05-D80593D18A07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4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本文對李世民並無具體的詳筆描寫，為何卻依然能彰顯李世民是「真命天子」，表達「唐有天下是天命所歸」的故事主旨？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C1F9643-D358-4159-8958-22479BF4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992099"/>
            <a:ext cx="84772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作者有意不具體描寫李世民，只用「不衫不屨」形容其不拘小節，或是少數幾句「神氣揚揚，貌與常異」、「精采驚人」、「神清氣朗」、「顧盼暐如」形容其氣度非凡。而大量運用側面烘托的技巧，來凸顯李世民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真命天子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」的形象，</a:t>
            </a:r>
          </a:p>
        </p:txBody>
      </p:sp>
      <p:sp>
        <p:nvSpPr>
          <p:cNvPr id="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FA3AB3B9-C25E-4871-899C-0DC78BFF0AFD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extLst>
              <a:ext uri="{FF2B5EF4-FFF2-40B4-BE49-F238E27FC236}">
                <a16:creationId xmlns:a16="http://schemas.microsoft.com/office/drawing/2014/main" id="{AE4E82CC-5B7A-44D5-8ADF-84E2A762EFB5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4A03E3D-1C9C-4DA5-94FB-0A999AE2994C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5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43B03C0-DE68-4599-800E-F750FD62BADA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5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A404F4E-B885-4B5F-9155-20CA31409F79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5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82AE543-E9C2-47AD-AC41-D286DC00883D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5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9300A4F-AA09-4201-8FF0-7A230359BEF8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6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0E5EF6A3-DA38-4FC5-990E-17C17CE99477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63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9F52EFC5-678F-46A2-A1D2-8B14615E3839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36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本文對李世民並無具體的詳筆描寫，為何卻依然能彰顯李世民是「真命天子」，表達「唐有天下是天命所歸」的故事主旨？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C1F9643-D358-4159-8958-22479BF4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992099"/>
            <a:ext cx="8477289" cy="242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如虬髯客見過李世民「默居坐末，見之心死」，並親口說出李世民為「真天子也」之語，便是用大英雄形象的虬髯客來烘托李世民；而道士見過李世民後對虬髯客說：「此世界非公世界也，他方可圖。」更充分確認了李世民不可動搖的真天子地位，這是極高明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烘托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效果。</a:t>
            </a:r>
          </a:p>
        </p:txBody>
      </p:sp>
      <p:sp>
        <p:nvSpPr>
          <p:cNvPr id="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FA3AB3B9-C25E-4871-899C-0DC78BFF0AFD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E4E82CC-5B7A-44D5-8ADF-84E2A762EFB5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23820FE-350A-4ADB-8690-D36D1467C5D9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5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485EFE5-BEDA-408A-8D3A-58FFE05291DF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5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9DA0E2-E984-48BA-8726-4E79ED97C47C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5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883ACB2-0D55-48D7-8B87-CEA6394AE532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5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B5B654D-F803-4F11-BB3A-BEDDB2411238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5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1B4ED72D-728D-4C36-8216-E3FB2FA48B00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6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72FB77A0-A99F-49F1-B2A4-96999B460616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  <p:sp>
        <p:nvSpPr>
          <p:cNvPr id="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87A0F833-EBD4-4007-A102-76223B30F8F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9226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作者借道士之口預言李世民是真天子，此種天命說法，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反映何種特殊的文化背景？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C25237D-DFF6-49D3-97A8-91178BC7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2411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道教在唐代大為盛行。皇室姓李，託源於李耳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，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《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道德經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》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因而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備受尊崇。唐高宗也推崇老莊思想，使得道教和道家思想盛極一時，道士也成為社會的特殊階級，這時期的作品，自然瀰漫一股天道及天命說。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60654E4D-4B71-411A-B2AF-BB7D681E1F57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8D7A8F7A-6420-4660-98C5-7C5B941F7F4B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F2D9E0D-D28A-4B46-9FDB-D70B450F6C06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5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F5B2641-6FB6-449E-B61E-450E6FC61B20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5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9BC45CB-24A9-49F3-8BBD-A49C1C07259F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6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E3D2D05-B12E-4706-8351-8C3E27ED176F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6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9113DAC-08D3-442E-A905-DC0440C3A5D2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64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1AE1CD5-AC67-4054-874D-7075CCFB2E79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66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B6B01F18-EFCB-452F-AC05-C4AE5D61E986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33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2C320393-986B-49B0-9847-B167763D06EB}"/>
              </a:ext>
            </a:extLst>
          </p:cNvPr>
          <p:cNvSpPr/>
          <p:nvPr/>
        </p:nvSpPr>
        <p:spPr>
          <a:xfrm rot="1470998">
            <a:off x="3369993" y="1780272"/>
            <a:ext cx="392522" cy="234043"/>
          </a:xfrm>
          <a:prstGeom prst="rightArrow">
            <a:avLst/>
          </a:prstGeom>
          <a:solidFill>
            <a:srgbClr val="CD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C3356BD2-D71D-4F82-BEB1-67CD3FC5109B}"/>
              </a:ext>
            </a:extLst>
          </p:cNvPr>
          <p:cNvSpPr/>
          <p:nvPr/>
        </p:nvSpPr>
        <p:spPr>
          <a:xfrm>
            <a:off x="942997" y="1295398"/>
            <a:ext cx="2493874" cy="627437"/>
          </a:xfrm>
          <a:custGeom>
            <a:avLst/>
            <a:gdLst>
              <a:gd name="connsiteX0" fmla="*/ 0 w 2493874"/>
              <a:gd name="connsiteY0" fmla="*/ 104575 h 627437"/>
              <a:gd name="connsiteX1" fmla="*/ 104575 w 2493874"/>
              <a:gd name="connsiteY1" fmla="*/ 0 h 627437"/>
              <a:gd name="connsiteX2" fmla="*/ 630062 w 2493874"/>
              <a:gd name="connsiteY2" fmla="*/ 0 h 627437"/>
              <a:gd name="connsiteX3" fmla="*/ 1201243 w 2493874"/>
              <a:gd name="connsiteY3" fmla="*/ 0 h 627437"/>
              <a:gd name="connsiteX4" fmla="*/ 1772424 w 2493874"/>
              <a:gd name="connsiteY4" fmla="*/ 0 h 627437"/>
              <a:gd name="connsiteX5" fmla="*/ 2389299 w 2493874"/>
              <a:gd name="connsiteY5" fmla="*/ 0 h 627437"/>
              <a:gd name="connsiteX6" fmla="*/ 2493874 w 2493874"/>
              <a:gd name="connsiteY6" fmla="*/ 104575 h 627437"/>
              <a:gd name="connsiteX7" fmla="*/ 2493874 w 2493874"/>
              <a:gd name="connsiteY7" fmla="*/ 522862 h 627437"/>
              <a:gd name="connsiteX8" fmla="*/ 2389299 w 2493874"/>
              <a:gd name="connsiteY8" fmla="*/ 627437 h 627437"/>
              <a:gd name="connsiteX9" fmla="*/ 1818118 w 2493874"/>
              <a:gd name="connsiteY9" fmla="*/ 627437 h 627437"/>
              <a:gd name="connsiteX10" fmla="*/ 1224090 w 2493874"/>
              <a:gd name="connsiteY10" fmla="*/ 627437 h 627437"/>
              <a:gd name="connsiteX11" fmla="*/ 652909 w 2493874"/>
              <a:gd name="connsiteY11" fmla="*/ 627437 h 627437"/>
              <a:gd name="connsiteX12" fmla="*/ 104575 w 2493874"/>
              <a:gd name="connsiteY12" fmla="*/ 627437 h 627437"/>
              <a:gd name="connsiteX13" fmla="*/ 0 w 2493874"/>
              <a:gd name="connsiteY13" fmla="*/ 522862 h 627437"/>
              <a:gd name="connsiteX14" fmla="*/ 0 w 2493874"/>
              <a:gd name="connsiteY14" fmla="*/ 104575 h 6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3874" h="627437" fill="none" extrusionOk="0">
                <a:moveTo>
                  <a:pt x="0" y="104575"/>
                </a:moveTo>
                <a:cubicBezTo>
                  <a:pt x="817" y="52752"/>
                  <a:pt x="58349" y="536"/>
                  <a:pt x="104575" y="0"/>
                </a:cubicBezTo>
                <a:cubicBezTo>
                  <a:pt x="357831" y="-18716"/>
                  <a:pt x="417303" y="-16117"/>
                  <a:pt x="630062" y="0"/>
                </a:cubicBezTo>
                <a:cubicBezTo>
                  <a:pt x="842821" y="16117"/>
                  <a:pt x="1067335" y="21304"/>
                  <a:pt x="1201243" y="0"/>
                </a:cubicBezTo>
                <a:cubicBezTo>
                  <a:pt x="1335151" y="-21304"/>
                  <a:pt x="1578858" y="-25978"/>
                  <a:pt x="1772424" y="0"/>
                </a:cubicBezTo>
                <a:cubicBezTo>
                  <a:pt x="1965990" y="25978"/>
                  <a:pt x="2114453" y="-19342"/>
                  <a:pt x="2389299" y="0"/>
                </a:cubicBezTo>
                <a:cubicBezTo>
                  <a:pt x="2445622" y="644"/>
                  <a:pt x="2501530" y="44704"/>
                  <a:pt x="2493874" y="104575"/>
                </a:cubicBezTo>
                <a:cubicBezTo>
                  <a:pt x="2493968" y="295945"/>
                  <a:pt x="2508043" y="359718"/>
                  <a:pt x="2493874" y="522862"/>
                </a:cubicBezTo>
                <a:cubicBezTo>
                  <a:pt x="2490871" y="581486"/>
                  <a:pt x="2438419" y="621217"/>
                  <a:pt x="2389299" y="627437"/>
                </a:cubicBezTo>
                <a:cubicBezTo>
                  <a:pt x="2137719" y="651688"/>
                  <a:pt x="1950832" y="645957"/>
                  <a:pt x="1818118" y="627437"/>
                </a:cubicBezTo>
                <a:cubicBezTo>
                  <a:pt x="1685404" y="608917"/>
                  <a:pt x="1430556" y="642799"/>
                  <a:pt x="1224090" y="627437"/>
                </a:cubicBezTo>
                <a:cubicBezTo>
                  <a:pt x="1017624" y="612075"/>
                  <a:pt x="857438" y="626104"/>
                  <a:pt x="652909" y="627437"/>
                </a:cubicBezTo>
                <a:cubicBezTo>
                  <a:pt x="448380" y="628770"/>
                  <a:pt x="246852" y="640315"/>
                  <a:pt x="104575" y="627437"/>
                </a:cubicBezTo>
                <a:cubicBezTo>
                  <a:pt x="44112" y="627733"/>
                  <a:pt x="2027" y="574694"/>
                  <a:pt x="0" y="522862"/>
                </a:cubicBezTo>
                <a:cubicBezTo>
                  <a:pt x="2876" y="430544"/>
                  <a:pt x="4426" y="279364"/>
                  <a:pt x="0" y="104575"/>
                </a:cubicBezTo>
                <a:close/>
              </a:path>
              <a:path w="2493874" h="627437" stroke="0" extrusionOk="0">
                <a:moveTo>
                  <a:pt x="0" y="104575"/>
                </a:moveTo>
                <a:cubicBezTo>
                  <a:pt x="-7111" y="42918"/>
                  <a:pt x="51379" y="2292"/>
                  <a:pt x="104575" y="0"/>
                </a:cubicBezTo>
                <a:cubicBezTo>
                  <a:pt x="289431" y="21752"/>
                  <a:pt x="516678" y="22212"/>
                  <a:pt x="652909" y="0"/>
                </a:cubicBezTo>
                <a:cubicBezTo>
                  <a:pt x="789140" y="-22212"/>
                  <a:pt x="1050832" y="-20560"/>
                  <a:pt x="1155548" y="0"/>
                </a:cubicBezTo>
                <a:cubicBezTo>
                  <a:pt x="1260264" y="20560"/>
                  <a:pt x="1519796" y="26493"/>
                  <a:pt x="1749576" y="0"/>
                </a:cubicBezTo>
                <a:cubicBezTo>
                  <a:pt x="1979356" y="-26493"/>
                  <a:pt x="2164873" y="6928"/>
                  <a:pt x="2389299" y="0"/>
                </a:cubicBezTo>
                <a:cubicBezTo>
                  <a:pt x="2442148" y="-7113"/>
                  <a:pt x="2496067" y="44886"/>
                  <a:pt x="2493874" y="104575"/>
                </a:cubicBezTo>
                <a:cubicBezTo>
                  <a:pt x="2481374" y="238759"/>
                  <a:pt x="2506492" y="348754"/>
                  <a:pt x="2493874" y="522862"/>
                </a:cubicBezTo>
                <a:cubicBezTo>
                  <a:pt x="2497757" y="571815"/>
                  <a:pt x="2454806" y="631512"/>
                  <a:pt x="2389299" y="627437"/>
                </a:cubicBezTo>
                <a:cubicBezTo>
                  <a:pt x="2167055" y="644473"/>
                  <a:pt x="2088692" y="617798"/>
                  <a:pt x="1886660" y="627437"/>
                </a:cubicBezTo>
                <a:cubicBezTo>
                  <a:pt x="1684628" y="637076"/>
                  <a:pt x="1575035" y="641515"/>
                  <a:pt x="1269784" y="627437"/>
                </a:cubicBezTo>
                <a:cubicBezTo>
                  <a:pt x="964533" y="613359"/>
                  <a:pt x="870101" y="613182"/>
                  <a:pt x="698603" y="627437"/>
                </a:cubicBezTo>
                <a:cubicBezTo>
                  <a:pt x="527105" y="641692"/>
                  <a:pt x="361895" y="630778"/>
                  <a:pt x="104575" y="627437"/>
                </a:cubicBezTo>
                <a:cubicBezTo>
                  <a:pt x="48369" y="629040"/>
                  <a:pt x="7401" y="579535"/>
                  <a:pt x="0" y="522862"/>
                </a:cubicBezTo>
                <a:cubicBezTo>
                  <a:pt x="-8001" y="362828"/>
                  <a:pt x="-19294" y="306640"/>
                  <a:pt x="0" y="104575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249304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3480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文體介紹：傳奇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8ED1B17-05A0-45D5-BE70-9C9269A7C373}"/>
              </a:ext>
            </a:extLst>
          </p:cNvPr>
          <p:cNvSpPr/>
          <p:nvPr/>
        </p:nvSpPr>
        <p:spPr>
          <a:xfrm>
            <a:off x="351700" y="2954166"/>
            <a:ext cx="7638414" cy="185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文言寫作的短篇小說</a:t>
            </a:r>
          </a:p>
          <a:p>
            <a:pPr marL="288000" indent="-288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以史傳筆法寫奇聞異事</a:t>
            </a:r>
          </a:p>
          <a:p>
            <a:pPr marL="288000" indent="-288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原為唐人裴鉶的小說集命名，後成為通稱</a:t>
            </a:r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3CD858FA-E578-4E90-BE28-0F2C1F96CBF0}"/>
              </a:ext>
            </a:extLst>
          </p:cNvPr>
          <p:cNvSpPr/>
          <p:nvPr/>
        </p:nvSpPr>
        <p:spPr>
          <a:xfrm rot="20129002" flipH="1">
            <a:off x="5556929" y="1780272"/>
            <a:ext cx="392522" cy="234043"/>
          </a:xfrm>
          <a:prstGeom prst="rightArrow">
            <a:avLst/>
          </a:prstGeom>
          <a:solidFill>
            <a:srgbClr val="CD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5CF2C0C-EA48-4C99-AD73-19B8BEED89DE}"/>
              </a:ext>
            </a:extLst>
          </p:cNvPr>
          <p:cNvSpPr/>
          <p:nvPr/>
        </p:nvSpPr>
        <p:spPr>
          <a:xfrm>
            <a:off x="1209993" y="1311055"/>
            <a:ext cx="1919940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b="1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神話傳說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7F0C4CB8-C19B-4797-B88A-EC3BA638E2DE}"/>
              </a:ext>
            </a:extLst>
          </p:cNvPr>
          <p:cNvSpPr/>
          <p:nvPr/>
        </p:nvSpPr>
        <p:spPr>
          <a:xfrm>
            <a:off x="5882573" y="1295400"/>
            <a:ext cx="2493874" cy="627437"/>
          </a:xfrm>
          <a:custGeom>
            <a:avLst/>
            <a:gdLst>
              <a:gd name="connsiteX0" fmla="*/ 0 w 2493874"/>
              <a:gd name="connsiteY0" fmla="*/ 104575 h 627437"/>
              <a:gd name="connsiteX1" fmla="*/ 104575 w 2493874"/>
              <a:gd name="connsiteY1" fmla="*/ 0 h 627437"/>
              <a:gd name="connsiteX2" fmla="*/ 630062 w 2493874"/>
              <a:gd name="connsiteY2" fmla="*/ 0 h 627437"/>
              <a:gd name="connsiteX3" fmla="*/ 1201243 w 2493874"/>
              <a:gd name="connsiteY3" fmla="*/ 0 h 627437"/>
              <a:gd name="connsiteX4" fmla="*/ 1772424 w 2493874"/>
              <a:gd name="connsiteY4" fmla="*/ 0 h 627437"/>
              <a:gd name="connsiteX5" fmla="*/ 2389299 w 2493874"/>
              <a:gd name="connsiteY5" fmla="*/ 0 h 627437"/>
              <a:gd name="connsiteX6" fmla="*/ 2493874 w 2493874"/>
              <a:gd name="connsiteY6" fmla="*/ 104575 h 627437"/>
              <a:gd name="connsiteX7" fmla="*/ 2493874 w 2493874"/>
              <a:gd name="connsiteY7" fmla="*/ 522862 h 627437"/>
              <a:gd name="connsiteX8" fmla="*/ 2389299 w 2493874"/>
              <a:gd name="connsiteY8" fmla="*/ 627437 h 627437"/>
              <a:gd name="connsiteX9" fmla="*/ 1818118 w 2493874"/>
              <a:gd name="connsiteY9" fmla="*/ 627437 h 627437"/>
              <a:gd name="connsiteX10" fmla="*/ 1224090 w 2493874"/>
              <a:gd name="connsiteY10" fmla="*/ 627437 h 627437"/>
              <a:gd name="connsiteX11" fmla="*/ 652909 w 2493874"/>
              <a:gd name="connsiteY11" fmla="*/ 627437 h 627437"/>
              <a:gd name="connsiteX12" fmla="*/ 104575 w 2493874"/>
              <a:gd name="connsiteY12" fmla="*/ 627437 h 627437"/>
              <a:gd name="connsiteX13" fmla="*/ 0 w 2493874"/>
              <a:gd name="connsiteY13" fmla="*/ 522862 h 627437"/>
              <a:gd name="connsiteX14" fmla="*/ 0 w 2493874"/>
              <a:gd name="connsiteY14" fmla="*/ 104575 h 6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3874" h="627437" fill="none" extrusionOk="0">
                <a:moveTo>
                  <a:pt x="0" y="104575"/>
                </a:moveTo>
                <a:cubicBezTo>
                  <a:pt x="817" y="52752"/>
                  <a:pt x="58349" y="536"/>
                  <a:pt x="104575" y="0"/>
                </a:cubicBezTo>
                <a:cubicBezTo>
                  <a:pt x="357831" y="-18716"/>
                  <a:pt x="417303" y="-16117"/>
                  <a:pt x="630062" y="0"/>
                </a:cubicBezTo>
                <a:cubicBezTo>
                  <a:pt x="842821" y="16117"/>
                  <a:pt x="1067335" y="21304"/>
                  <a:pt x="1201243" y="0"/>
                </a:cubicBezTo>
                <a:cubicBezTo>
                  <a:pt x="1335151" y="-21304"/>
                  <a:pt x="1578858" y="-25978"/>
                  <a:pt x="1772424" y="0"/>
                </a:cubicBezTo>
                <a:cubicBezTo>
                  <a:pt x="1965990" y="25978"/>
                  <a:pt x="2114453" y="-19342"/>
                  <a:pt x="2389299" y="0"/>
                </a:cubicBezTo>
                <a:cubicBezTo>
                  <a:pt x="2445622" y="644"/>
                  <a:pt x="2501530" y="44704"/>
                  <a:pt x="2493874" y="104575"/>
                </a:cubicBezTo>
                <a:cubicBezTo>
                  <a:pt x="2493968" y="295945"/>
                  <a:pt x="2508043" y="359718"/>
                  <a:pt x="2493874" y="522862"/>
                </a:cubicBezTo>
                <a:cubicBezTo>
                  <a:pt x="2490871" y="581486"/>
                  <a:pt x="2438419" y="621217"/>
                  <a:pt x="2389299" y="627437"/>
                </a:cubicBezTo>
                <a:cubicBezTo>
                  <a:pt x="2137719" y="651688"/>
                  <a:pt x="1950832" y="645957"/>
                  <a:pt x="1818118" y="627437"/>
                </a:cubicBezTo>
                <a:cubicBezTo>
                  <a:pt x="1685404" y="608917"/>
                  <a:pt x="1430556" y="642799"/>
                  <a:pt x="1224090" y="627437"/>
                </a:cubicBezTo>
                <a:cubicBezTo>
                  <a:pt x="1017624" y="612075"/>
                  <a:pt x="857438" y="626104"/>
                  <a:pt x="652909" y="627437"/>
                </a:cubicBezTo>
                <a:cubicBezTo>
                  <a:pt x="448380" y="628770"/>
                  <a:pt x="246852" y="640315"/>
                  <a:pt x="104575" y="627437"/>
                </a:cubicBezTo>
                <a:cubicBezTo>
                  <a:pt x="44112" y="627733"/>
                  <a:pt x="2027" y="574694"/>
                  <a:pt x="0" y="522862"/>
                </a:cubicBezTo>
                <a:cubicBezTo>
                  <a:pt x="2876" y="430544"/>
                  <a:pt x="4426" y="279364"/>
                  <a:pt x="0" y="104575"/>
                </a:cubicBezTo>
                <a:close/>
              </a:path>
              <a:path w="2493874" h="627437" stroke="0" extrusionOk="0">
                <a:moveTo>
                  <a:pt x="0" y="104575"/>
                </a:moveTo>
                <a:cubicBezTo>
                  <a:pt x="-7111" y="42918"/>
                  <a:pt x="51379" y="2292"/>
                  <a:pt x="104575" y="0"/>
                </a:cubicBezTo>
                <a:cubicBezTo>
                  <a:pt x="289431" y="21752"/>
                  <a:pt x="516678" y="22212"/>
                  <a:pt x="652909" y="0"/>
                </a:cubicBezTo>
                <a:cubicBezTo>
                  <a:pt x="789140" y="-22212"/>
                  <a:pt x="1050832" y="-20560"/>
                  <a:pt x="1155548" y="0"/>
                </a:cubicBezTo>
                <a:cubicBezTo>
                  <a:pt x="1260264" y="20560"/>
                  <a:pt x="1519796" y="26493"/>
                  <a:pt x="1749576" y="0"/>
                </a:cubicBezTo>
                <a:cubicBezTo>
                  <a:pt x="1979356" y="-26493"/>
                  <a:pt x="2164873" y="6928"/>
                  <a:pt x="2389299" y="0"/>
                </a:cubicBezTo>
                <a:cubicBezTo>
                  <a:pt x="2442148" y="-7113"/>
                  <a:pt x="2496067" y="44886"/>
                  <a:pt x="2493874" y="104575"/>
                </a:cubicBezTo>
                <a:cubicBezTo>
                  <a:pt x="2481374" y="238759"/>
                  <a:pt x="2506492" y="348754"/>
                  <a:pt x="2493874" y="522862"/>
                </a:cubicBezTo>
                <a:cubicBezTo>
                  <a:pt x="2497757" y="571815"/>
                  <a:pt x="2454806" y="631512"/>
                  <a:pt x="2389299" y="627437"/>
                </a:cubicBezTo>
                <a:cubicBezTo>
                  <a:pt x="2167055" y="644473"/>
                  <a:pt x="2088692" y="617798"/>
                  <a:pt x="1886660" y="627437"/>
                </a:cubicBezTo>
                <a:cubicBezTo>
                  <a:pt x="1684628" y="637076"/>
                  <a:pt x="1575035" y="641515"/>
                  <a:pt x="1269784" y="627437"/>
                </a:cubicBezTo>
                <a:cubicBezTo>
                  <a:pt x="964533" y="613359"/>
                  <a:pt x="870101" y="613182"/>
                  <a:pt x="698603" y="627437"/>
                </a:cubicBezTo>
                <a:cubicBezTo>
                  <a:pt x="527105" y="641692"/>
                  <a:pt x="361895" y="630778"/>
                  <a:pt x="104575" y="627437"/>
                </a:cubicBezTo>
                <a:cubicBezTo>
                  <a:pt x="48369" y="629040"/>
                  <a:pt x="7401" y="579535"/>
                  <a:pt x="0" y="522862"/>
                </a:cubicBezTo>
                <a:cubicBezTo>
                  <a:pt x="-8001" y="362828"/>
                  <a:pt x="-19294" y="306640"/>
                  <a:pt x="0" y="104575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249304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EF3E348-D5C0-40C3-8E85-738BA60ED7F0}"/>
              </a:ext>
            </a:extLst>
          </p:cNvPr>
          <p:cNvSpPr/>
          <p:nvPr/>
        </p:nvSpPr>
        <p:spPr>
          <a:xfrm>
            <a:off x="5919629" y="1311055"/>
            <a:ext cx="2493873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b="1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魏晉志怪小說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7E3F5F70-393B-48EC-BF34-526DFB8E73C8}"/>
              </a:ext>
            </a:extLst>
          </p:cNvPr>
          <p:cNvSpPr/>
          <p:nvPr/>
        </p:nvSpPr>
        <p:spPr>
          <a:xfrm>
            <a:off x="3805193" y="1922837"/>
            <a:ext cx="1709057" cy="919860"/>
          </a:xfrm>
          <a:custGeom>
            <a:avLst/>
            <a:gdLst>
              <a:gd name="connsiteX0" fmla="*/ 0 w 1709057"/>
              <a:gd name="connsiteY0" fmla="*/ 153313 h 919860"/>
              <a:gd name="connsiteX1" fmla="*/ 153313 w 1709057"/>
              <a:gd name="connsiteY1" fmla="*/ 0 h 919860"/>
              <a:gd name="connsiteX2" fmla="*/ 606766 w 1709057"/>
              <a:gd name="connsiteY2" fmla="*/ 0 h 919860"/>
              <a:gd name="connsiteX3" fmla="*/ 1088267 w 1709057"/>
              <a:gd name="connsiteY3" fmla="*/ 0 h 919860"/>
              <a:gd name="connsiteX4" fmla="*/ 1555744 w 1709057"/>
              <a:gd name="connsiteY4" fmla="*/ 0 h 919860"/>
              <a:gd name="connsiteX5" fmla="*/ 1709057 w 1709057"/>
              <a:gd name="connsiteY5" fmla="*/ 153313 h 919860"/>
              <a:gd name="connsiteX6" fmla="*/ 1709057 w 1709057"/>
              <a:gd name="connsiteY6" fmla="*/ 766547 h 919860"/>
              <a:gd name="connsiteX7" fmla="*/ 1555744 w 1709057"/>
              <a:gd name="connsiteY7" fmla="*/ 919860 h 919860"/>
              <a:gd name="connsiteX8" fmla="*/ 1102291 w 1709057"/>
              <a:gd name="connsiteY8" fmla="*/ 919860 h 919860"/>
              <a:gd name="connsiteX9" fmla="*/ 634814 w 1709057"/>
              <a:gd name="connsiteY9" fmla="*/ 919860 h 919860"/>
              <a:gd name="connsiteX10" fmla="*/ 153313 w 1709057"/>
              <a:gd name="connsiteY10" fmla="*/ 919860 h 919860"/>
              <a:gd name="connsiteX11" fmla="*/ 0 w 1709057"/>
              <a:gd name="connsiteY11" fmla="*/ 766547 h 919860"/>
              <a:gd name="connsiteX12" fmla="*/ 0 w 1709057"/>
              <a:gd name="connsiteY12" fmla="*/ 153313 h 91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057" h="919860" fill="none" extrusionOk="0">
                <a:moveTo>
                  <a:pt x="0" y="153313"/>
                </a:moveTo>
                <a:cubicBezTo>
                  <a:pt x="-698" y="56724"/>
                  <a:pt x="74177" y="-4266"/>
                  <a:pt x="153313" y="0"/>
                </a:cubicBezTo>
                <a:cubicBezTo>
                  <a:pt x="362117" y="2638"/>
                  <a:pt x="475892" y="7602"/>
                  <a:pt x="606766" y="0"/>
                </a:cubicBezTo>
                <a:cubicBezTo>
                  <a:pt x="737640" y="-7602"/>
                  <a:pt x="925861" y="9135"/>
                  <a:pt x="1088267" y="0"/>
                </a:cubicBezTo>
                <a:cubicBezTo>
                  <a:pt x="1250673" y="-9135"/>
                  <a:pt x="1347964" y="22697"/>
                  <a:pt x="1555744" y="0"/>
                </a:cubicBezTo>
                <a:cubicBezTo>
                  <a:pt x="1637666" y="4390"/>
                  <a:pt x="1702458" y="52390"/>
                  <a:pt x="1709057" y="153313"/>
                </a:cubicBezTo>
                <a:cubicBezTo>
                  <a:pt x="1718962" y="409410"/>
                  <a:pt x="1696234" y="639403"/>
                  <a:pt x="1709057" y="766547"/>
                </a:cubicBezTo>
                <a:cubicBezTo>
                  <a:pt x="1694034" y="857978"/>
                  <a:pt x="1644558" y="918715"/>
                  <a:pt x="1555744" y="919860"/>
                </a:cubicBezTo>
                <a:cubicBezTo>
                  <a:pt x="1356226" y="912772"/>
                  <a:pt x="1250247" y="897500"/>
                  <a:pt x="1102291" y="919860"/>
                </a:cubicBezTo>
                <a:cubicBezTo>
                  <a:pt x="954335" y="942220"/>
                  <a:pt x="789508" y="928792"/>
                  <a:pt x="634814" y="919860"/>
                </a:cubicBezTo>
                <a:cubicBezTo>
                  <a:pt x="480120" y="910928"/>
                  <a:pt x="290333" y="928730"/>
                  <a:pt x="153313" y="919860"/>
                </a:cubicBezTo>
                <a:cubicBezTo>
                  <a:pt x="73941" y="925707"/>
                  <a:pt x="-9000" y="846786"/>
                  <a:pt x="0" y="766547"/>
                </a:cubicBezTo>
                <a:cubicBezTo>
                  <a:pt x="23581" y="643287"/>
                  <a:pt x="-26246" y="434121"/>
                  <a:pt x="0" y="153313"/>
                </a:cubicBezTo>
                <a:close/>
              </a:path>
              <a:path w="1709057" h="919860" stroke="0" extrusionOk="0">
                <a:moveTo>
                  <a:pt x="0" y="153313"/>
                </a:moveTo>
                <a:cubicBezTo>
                  <a:pt x="-8388" y="64039"/>
                  <a:pt x="82967" y="7203"/>
                  <a:pt x="153313" y="0"/>
                </a:cubicBezTo>
                <a:cubicBezTo>
                  <a:pt x="348687" y="-9472"/>
                  <a:pt x="483627" y="12835"/>
                  <a:pt x="606766" y="0"/>
                </a:cubicBezTo>
                <a:cubicBezTo>
                  <a:pt x="729905" y="-12835"/>
                  <a:pt x="842895" y="84"/>
                  <a:pt x="1032170" y="0"/>
                </a:cubicBezTo>
                <a:cubicBezTo>
                  <a:pt x="1221445" y="-84"/>
                  <a:pt x="1324816" y="-4712"/>
                  <a:pt x="1555744" y="0"/>
                </a:cubicBezTo>
                <a:cubicBezTo>
                  <a:pt x="1639160" y="14574"/>
                  <a:pt x="1708387" y="65220"/>
                  <a:pt x="1709057" y="153313"/>
                </a:cubicBezTo>
                <a:cubicBezTo>
                  <a:pt x="1716914" y="374191"/>
                  <a:pt x="1726618" y="567513"/>
                  <a:pt x="1709057" y="766547"/>
                </a:cubicBezTo>
                <a:cubicBezTo>
                  <a:pt x="1706136" y="840594"/>
                  <a:pt x="1632138" y="900837"/>
                  <a:pt x="1555744" y="919860"/>
                </a:cubicBezTo>
                <a:cubicBezTo>
                  <a:pt x="1372497" y="914534"/>
                  <a:pt x="1249772" y="927823"/>
                  <a:pt x="1088267" y="919860"/>
                </a:cubicBezTo>
                <a:cubicBezTo>
                  <a:pt x="926762" y="911897"/>
                  <a:pt x="773394" y="914445"/>
                  <a:pt x="606766" y="919860"/>
                </a:cubicBezTo>
                <a:cubicBezTo>
                  <a:pt x="440138" y="925275"/>
                  <a:pt x="251689" y="930700"/>
                  <a:pt x="153313" y="919860"/>
                </a:cubicBezTo>
                <a:cubicBezTo>
                  <a:pt x="64919" y="913573"/>
                  <a:pt x="11776" y="854412"/>
                  <a:pt x="0" y="766547"/>
                </a:cubicBezTo>
                <a:cubicBezTo>
                  <a:pt x="5388" y="476654"/>
                  <a:pt x="3926" y="366221"/>
                  <a:pt x="0" y="153313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249304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CEA8B76-315C-4F7B-B8D7-6A33040F9ED9}"/>
              </a:ext>
            </a:extLst>
          </p:cNvPr>
          <p:cNvSpPr/>
          <p:nvPr/>
        </p:nvSpPr>
        <p:spPr>
          <a:xfrm>
            <a:off x="3880609" y="2034306"/>
            <a:ext cx="1558224" cy="69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3600" b="1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　奇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83D837-C8AC-430D-BB34-E33080DFE0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943" y="1845444"/>
            <a:ext cx="1204654" cy="1108720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03DC5CC4-C3C7-4B62-BD7D-D751D2CEA3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667" y="1789712"/>
            <a:ext cx="962762" cy="1108720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作者借道士之口預言李世民是真天子，此種宿命說法，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反映何種特殊文化背景？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C25237D-DFF6-49D3-97A8-91178BC7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241136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歷史上，許多新的朝代要興起前，或分裂割據的局面即將結束時，新的統治者若想順利勝出，除了「人和」的條件，總要強拉「天時、地利」來湊出「神意」，所以英雄豪傑想作皇帝猶須用「真命天子」來號召天下。推知這篇小說故事的背景，應該是一個藩鎮坐大割據的混亂局面。</a:t>
            </a:r>
          </a:p>
        </p:txBody>
      </p:sp>
      <p:sp>
        <p:nvSpPr>
          <p:cNvPr id="6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F70B061D-F0C2-48E2-BA21-6D1181309F0D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EA2DC96-4014-48C2-89BC-B2ACF5AEE82C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FD4F698-E30B-4FF9-8EF3-6620541C3653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5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C203065-2382-4AC0-964A-CDD0B5BE6300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6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0E4A968-0304-4E88-B199-366F27AC5C77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6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316AF40-7259-4030-BE48-0850AE79B287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6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A053194-B48C-4C8A-84FD-4E3B57EDDC4B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6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27EADAEB-51EA-4174-8D83-F72A2A91D057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6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A55B89AF-6ECF-4BD8-85E5-33554287ADAB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  <p:sp>
        <p:nvSpPr>
          <p:cNvPr id="2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8024E5FB-288D-452A-8F04-1EA3F693D17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788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若先消除原本篇名，直接閱讀小說，你認為誰是主角？為什麼？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C25237D-DFF6-49D3-97A8-91178BC7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241136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李靖。唯一從頭到尾都出現，貫穿全篇的靈魂人物，由李靖帶出其他角色與情節。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虬髯客。英雄的形象特質，豪俠的舉止作風，符合唐傳奇「傳述奇人異事」之旨。</a:t>
            </a:r>
          </a:p>
        </p:txBody>
      </p:sp>
      <p:sp>
        <p:nvSpPr>
          <p:cNvPr id="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60654E4D-4B71-411A-B2AF-BB7D681E1F57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8D7A8F7A-6420-4660-98C5-7C5B941F7F4B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89118F7-A6A2-4D72-9D64-8437D6631AF0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5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90FBC05-E62D-4721-9A00-C0D38CB945F2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5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32A9366-1651-4203-A95B-FF6501710D06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5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380F0CB-7F1E-4122-9B49-4C513BEAFD6A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5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5A59FA14-7C10-47F8-9F61-4259FE78793A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5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3AB16120-7CE8-4421-BC87-F70158F5F371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61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2CCDC4E2-F10A-49F6-B620-749AADC41C83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64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若先消除原本篇名，直接閱讀小說，你認為誰是主角？為什麼？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C25237D-DFF6-49D3-97A8-91178BC7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241136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b="0" spc="-100" dirty="0">
                <a:solidFill>
                  <a:srgbClr val="FF0000"/>
                </a:solidFill>
              </a:rPr>
              <a:t>李世民。獨一無二，毫無懸念的真命天子，作者心中唯一男主角。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b="0" spc="-100" dirty="0">
                <a:solidFill>
                  <a:srgbClr val="FF0000"/>
                </a:solidFill>
              </a:rPr>
              <a:t>紅拂。無可取代的核心，沒有她就沒有位極人臣的李靖與獨霸一方的扶餘國主，是不可或缺的角色。</a:t>
            </a:r>
          </a:p>
        </p:txBody>
      </p:sp>
      <p:sp>
        <p:nvSpPr>
          <p:cNvPr id="2" name="箭號: 向右 1">
            <a:hlinkClick r:id="" action="ppaction://noaction"/>
            <a:extLst>
              <a:ext uri="{FF2B5EF4-FFF2-40B4-BE49-F238E27FC236}">
                <a16:creationId xmlns:a16="http://schemas.microsoft.com/office/drawing/2014/main" id="{2D16AF25-95E0-4FE3-B4FF-07E6F48796B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DB3870DE-9F10-44F4-AC03-6FFC6DA7E747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B8861E7-5BFA-4509-82FE-1D9A7926EF50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5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8C353EC-7733-46F0-A86D-4E1AA8530AF7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5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E462E8D-5831-41AE-B0A5-405F534A1719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5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FB4C7A3-292A-41D3-896A-7A0DF2237590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6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B951F4B-8358-4F9E-BD52-D411B81AD383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6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32F7FC9-F47C-4B62-B20F-11FBC04AC0A9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6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480ECCAE-CB72-4FC0-873E-9B8B7CEB47ED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  <p:sp>
        <p:nvSpPr>
          <p:cNvPr id="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FBEFA045-BDED-497F-95DA-DB73E3FBAB3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2575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FC2E406B-B286-4CB7-89D2-1F850C2EB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08821"/>
              </p:ext>
            </p:extLst>
          </p:nvPr>
        </p:nvGraphicFramePr>
        <p:xfrm>
          <a:off x="460712" y="1475035"/>
          <a:ext cx="8280000" cy="321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261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105299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特質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工作職位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紅拂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慧眼識英雄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人力資源公司，負責獵人才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李靖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直言敢諫，正氣凜然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不畏惡勢力的警察局長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虬髯客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豪邁大度，具商業頭腦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跨國公司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CEO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81044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CCD01907-3550-4C9F-9EBE-4584430CD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風塵三俠若來到現代社會，依據他們的能力與特質，適合從事什麼樣的工作？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0555C35-A2B4-4E8F-A5D4-AD4084FA99CB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5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CDF2F8C-E792-4728-BAE3-FF27D315C01C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5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6DFC9CF-3C5C-4E40-8D7C-59F43C2CC202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5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64C4B96-DE3D-446E-9156-59853C48C763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60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85AC561F-6230-4981-9CE9-FF0F094C2990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62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479AD98C-6714-4F52-B99C-9BDA1ACAF042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6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7E57C3E8-C374-4814-A339-D6175825DBC2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  <p:sp>
        <p:nvSpPr>
          <p:cNvPr id="3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5C007FBA-1D00-499D-9502-D8AFEB90B1D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344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 smtClean="0"/>
              <a:t>〈</a:t>
            </a:r>
            <a:r>
              <a:rPr lang="zh-TW" altLang="en-US" sz="2800" b="0" dirty="0" smtClean="0"/>
              <a:t>虬</a:t>
            </a:r>
            <a:r>
              <a:rPr lang="zh-TW" altLang="en-US" sz="2800" b="0" dirty="0"/>
              <a:t>髯客</a:t>
            </a:r>
            <a:r>
              <a:rPr lang="zh-TW" altLang="en-US" sz="2800" b="0" dirty="0" smtClean="0"/>
              <a:t>傳</a:t>
            </a:r>
            <a:r>
              <a:rPr lang="en-US" altLang="zh-TW" sz="2800" b="0" dirty="0"/>
              <a:t>〉</a:t>
            </a:r>
            <a:r>
              <a:rPr lang="zh-TW" altLang="en-US" sz="2800" b="0" dirty="0" smtClean="0"/>
              <a:t>在</a:t>
            </a:r>
            <a:r>
              <a:rPr lang="zh-TW" altLang="en-US" sz="2800" b="0" dirty="0"/>
              <a:t>唐傳奇中被歸為「豪俠」類，作家金庸亦稱其為「武俠小說的鼻祖」。你覺得本文的哪些情節，具有武俠小說的味道？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C25237D-DFF6-49D3-97A8-91178BC7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992099"/>
            <a:ext cx="8241136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7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ts val="37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違反常理由女方主動追求愛情，且第一次自我介紹就是求婚。</a:t>
            </a:r>
          </a:p>
          <a:p>
            <a:pPr marL="288000" indent="-288000">
              <a:lnSpc>
                <a:spcPts val="37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私許終生的男女準備浪跡天涯，變裝逃亡。</a:t>
            </a:r>
          </a:p>
          <a:p>
            <a:pPr marL="288000" indent="-288000">
              <a:lnSpc>
                <a:spcPts val="37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靈石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旅舍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交鋒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猶如武俠小說中的英雄締交，出招拆招，一氣呵成。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4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60654E4D-4B71-411A-B2AF-BB7D681E1F57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8D7A8F7A-6420-4660-98C5-7C5B941F7F4B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0B0BED9-3913-43AE-A7AA-96B753548739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5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41AD497-0955-4888-997E-CABDDB2CC603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5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D693C16-DA56-4BFD-B9B0-B0B01BA19DC0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5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0CF4D1E8-EF22-4A11-AB13-FC74BEAF492A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57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B022C5B8-EFFB-4628-9EDB-BFAECA8264B8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59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21AA1509-380B-4CE7-A242-4C7C1BBBCFAC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61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E4B3263A-1E63-4EE6-90AD-E67E067D9FD9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/>
              <a:t>〈</a:t>
            </a:r>
            <a:r>
              <a:rPr lang="zh-TW" altLang="en-US" sz="2800" b="0" dirty="0"/>
              <a:t>虬髯客傳</a:t>
            </a:r>
            <a:r>
              <a:rPr lang="en-US" altLang="zh-TW" sz="2800" b="0" dirty="0"/>
              <a:t>〉</a:t>
            </a:r>
            <a:r>
              <a:rPr lang="zh-TW" altLang="en-US" sz="2800" b="0" dirty="0" smtClean="0"/>
              <a:t>在</a:t>
            </a:r>
            <a:r>
              <a:rPr lang="zh-TW" altLang="en-US" sz="2800" b="0" dirty="0"/>
              <a:t>唐傳奇中被歸為「豪俠」類，作家金庸亦稱其為「武俠小說的鼻祖」。你覺得本文的哪些情節，具有武俠小說的味道？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C25237D-DFF6-49D3-97A8-91178BC7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992099"/>
            <a:ext cx="8241136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700"/>
              </a:lnSpc>
              <a:buFont typeface="+mj-lt"/>
              <a:buAutoNum type="arabicPeriod" startAt="4"/>
            </a:pPr>
            <a:r>
              <a:rPr lang="zh-TW" altLang="en-US" sz="2800" b="0" spc="-100" dirty="0">
                <a:solidFill>
                  <a:srgbClr val="FF0000"/>
                </a:solidFill>
              </a:rPr>
              <a:t>跛腳卻迅疾如飛的驢子，其貌不揚卻功力深厚的虬髯客，且吃人肉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橋段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，都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匪夷所思。</a:t>
            </a:r>
            <a:endParaRPr lang="zh-TW" altLang="en-US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ts val="3700"/>
              </a:lnSpc>
              <a:buFont typeface="+mj-lt"/>
              <a:buAutoNum type="arabicPeriod" startAt="4"/>
            </a:pPr>
            <a:r>
              <a:rPr lang="zh-TW" altLang="en-US" sz="2800" b="0" spc="-100" dirty="0">
                <a:solidFill>
                  <a:srgbClr val="FF0000"/>
                </a:solidFill>
              </a:rPr>
              <a:t>虬髯客邀李靖共食惡人心肝，快意恩仇。</a:t>
            </a:r>
          </a:p>
          <a:p>
            <a:pPr marL="288000" indent="-288000">
              <a:lnSpc>
                <a:spcPts val="3700"/>
              </a:lnSpc>
              <a:buFont typeface="+mj-lt"/>
              <a:buAutoNum type="arabicPeriod" startAt="4"/>
            </a:pPr>
            <a:r>
              <a:rPr lang="zh-TW" altLang="en-US" sz="2800" b="0" spc="-100" dirty="0">
                <a:solidFill>
                  <a:srgbClr val="FF0000"/>
                </a:solidFill>
              </a:rPr>
              <a:t>虬髯客請來見識高超的道人，增添神祕色彩。</a:t>
            </a:r>
          </a:p>
          <a:p>
            <a:pPr marL="288000" indent="-288000">
              <a:lnSpc>
                <a:spcPts val="3700"/>
              </a:lnSpc>
              <a:buFont typeface="+mj-lt"/>
              <a:buAutoNum type="arabicPeriod" startAt="4"/>
            </a:pPr>
            <a:r>
              <a:rPr lang="zh-TW" altLang="en-US" sz="2800" b="0" spc="-100" dirty="0">
                <a:solidFill>
                  <a:srgbClr val="FF0000"/>
                </a:solidFill>
              </a:rPr>
              <a:t>在不起眼的坊曲小宅中密謀大事，且傾囊贈送全部家產，非常人所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能的</a:t>
            </a:r>
            <a:r>
              <a:rPr lang="zh-TW" altLang="en-US" sz="2800" b="0" spc="-100" dirty="0">
                <a:solidFill>
                  <a:srgbClr val="FF0000"/>
                </a:solidFill>
              </a:rPr>
              <a:t>豪邁之舉。</a:t>
            </a:r>
          </a:p>
        </p:txBody>
      </p:sp>
      <p:sp>
        <p:nvSpPr>
          <p:cNvPr id="2" name="箭號: 向右 1">
            <a:hlinkClick r:id="" action="ppaction://noaction"/>
            <a:extLst>
              <a:ext uri="{FF2B5EF4-FFF2-40B4-BE49-F238E27FC236}">
                <a16:creationId xmlns:a16="http://schemas.microsoft.com/office/drawing/2014/main" id="{8B2DCCDC-C4EB-4F12-B191-03D3869018EB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9EEA47D4-ECEA-4748-919E-869C03C37938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3C667B8-5B2B-494D-9A66-F146EE5BEF81}"/>
              </a:ext>
            </a:extLst>
          </p:cNvPr>
          <p:cNvSpPr txBox="1"/>
          <p:nvPr/>
        </p:nvSpPr>
        <p:spPr>
          <a:xfrm>
            <a:off x="46071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12</a:t>
            </a:r>
            <a:endParaRPr lang="zh-CN" altLang="en-US" dirty="0"/>
          </a:p>
        </p:txBody>
      </p:sp>
      <p:sp>
        <p:nvSpPr>
          <p:cNvPr id="5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BAD146E-3ADD-4A0E-9BBC-942A59F4C261}"/>
              </a:ext>
            </a:extLst>
          </p:cNvPr>
          <p:cNvSpPr txBox="1"/>
          <p:nvPr/>
        </p:nvSpPr>
        <p:spPr>
          <a:xfrm>
            <a:off x="1364907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13</a:t>
            </a:r>
            <a:endParaRPr lang="zh-CN" altLang="en-US" dirty="0"/>
          </a:p>
        </p:txBody>
      </p:sp>
      <p:sp>
        <p:nvSpPr>
          <p:cNvPr id="5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A6EA42F-9D5D-4276-B09A-8AF7C23B77BF}"/>
              </a:ext>
            </a:extLst>
          </p:cNvPr>
          <p:cNvSpPr txBox="1"/>
          <p:nvPr/>
        </p:nvSpPr>
        <p:spPr>
          <a:xfrm>
            <a:off x="2269101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14</a:t>
            </a:r>
            <a:endParaRPr lang="zh-CN" altLang="en-US" dirty="0"/>
          </a:p>
        </p:txBody>
      </p:sp>
      <p:sp>
        <p:nvSpPr>
          <p:cNvPr id="5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893C4BFF-97CE-47F6-BE0A-A29908479610}"/>
              </a:ext>
            </a:extLst>
          </p:cNvPr>
          <p:cNvSpPr txBox="1"/>
          <p:nvPr/>
        </p:nvSpPr>
        <p:spPr>
          <a:xfrm>
            <a:off x="3173295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6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226208DA-5560-4679-AF1A-7949916B55BF}"/>
              </a:ext>
            </a:extLst>
          </p:cNvPr>
          <p:cNvSpPr txBox="1"/>
          <p:nvPr/>
        </p:nvSpPr>
        <p:spPr>
          <a:xfrm>
            <a:off x="4077489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16</a:t>
            </a:r>
            <a:endParaRPr lang="zh-CN" altLang="en-US" dirty="0"/>
          </a:p>
        </p:txBody>
      </p:sp>
      <p:sp>
        <p:nvSpPr>
          <p:cNvPr id="63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AC36678F-9AB7-47D0-8C2A-0AEC46EB7FBF}"/>
              </a:ext>
            </a:extLst>
          </p:cNvPr>
          <p:cNvSpPr txBox="1"/>
          <p:nvPr/>
        </p:nvSpPr>
        <p:spPr>
          <a:xfrm>
            <a:off x="4981683" y="115613"/>
            <a:ext cx="832994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17</a:t>
            </a:r>
            <a:endParaRPr lang="zh-CN" altLang="en-US" dirty="0"/>
          </a:p>
        </p:txBody>
      </p:sp>
      <p:sp>
        <p:nvSpPr>
          <p:cNvPr id="6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78EDD0B-84E9-4C2B-9606-DA62350FBFD1}"/>
              </a:ext>
            </a:extLst>
          </p:cNvPr>
          <p:cNvSpPr txBox="1"/>
          <p:nvPr/>
        </p:nvSpPr>
        <p:spPr>
          <a:xfrm>
            <a:off x="5885877" y="115613"/>
            <a:ext cx="832994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18</a:t>
            </a:r>
            <a:endParaRPr lang="zh-CN" altLang="en-US" dirty="0"/>
          </a:p>
        </p:txBody>
      </p:sp>
      <p:sp>
        <p:nvSpPr>
          <p:cNvPr id="4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D2F0EDB4-3215-4DA5-ACB2-23B8E9D185A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2587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85675933-06D7-4D4C-896E-B603D7C461D9}"/>
              </a:ext>
            </a:extLst>
          </p:cNvPr>
          <p:cNvGrpSpPr/>
          <p:nvPr/>
        </p:nvGrpSpPr>
        <p:grpSpPr>
          <a:xfrm>
            <a:off x="2762610" y="1389399"/>
            <a:ext cx="3618781" cy="718885"/>
            <a:chOff x="1323975" y="1828800"/>
            <a:chExt cx="3618781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822CEC3-76E3-4686-9237-64C448588883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D0764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2122410C-47BF-441D-9A67-1ABB6B31ECDB}"/>
                </a:ext>
              </a:extLst>
            </p:cNvPr>
            <p:cNvSpPr txBox="1"/>
            <p:nvPr/>
          </p:nvSpPr>
          <p:spPr>
            <a:xfrm>
              <a:off x="2143125" y="1834299"/>
              <a:ext cx="27996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7F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問題與討論</a:t>
              </a:r>
            </a:p>
          </p:txBody>
        </p:sp>
      </p:grpSp>
      <p:sp>
        <p:nvSpPr>
          <p:cNvPr id="5" name="矩形 4">
            <a:hlinkClick r:id="rId2" action="ppaction://hlinksldjump"/>
            <a:extLst>
              <a:ext uri="{FF2B5EF4-FFF2-40B4-BE49-F238E27FC236}">
                <a16:creationId xmlns:a16="http://schemas.microsoft.com/office/drawing/2014/main" id="{B99042FE-4419-44FC-925F-F2D41C6D278A}"/>
              </a:ext>
            </a:extLst>
          </p:cNvPr>
          <p:cNvSpPr/>
          <p:nvPr/>
        </p:nvSpPr>
        <p:spPr>
          <a:xfrm>
            <a:off x="3054237" y="2517160"/>
            <a:ext cx="700088" cy="718885"/>
          </a:xfrm>
          <a:prstGeom prst="rect">
            <a:avLst/>
          </a:prstGeom>
          <a:solidFill>
            <a:srgbClr val="F3ED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hlinkClick r:id="rId3" action="ppaction://hlinksldjump"/>
            <a:extLst>
              <a:ext uri="{FF2B5EF4-FFF2-40B4-BE49-F238E27FC236}">
                <a16:creationId xmlns:a16="http://schemas.microsoft.com/office/drawing/2014/main" id="{06607848-19CF-488B-98B1-707A10460FC1}"/>
              </a:ext>
            </a:extLst>
          </p:cNvPr>
          <p:cNvSpPr/>
          <p:nvPr/>
        </p:nvSpPr>
        <p:spPr>
          <a:xfrm>
            <a:off x="4221956" y="2517160"/>
            <a:ext cx="700088" cy="718885"/>
          </a:xfrm>
          <a:prstGeom prst="rect">
            <a:avLst/>
          </a:prstGeom>
          <a:solidFill>
            <a:srgbClr val="F3ED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hlinkClick r:id="rId4" action="ppaction://hlinksldjump"/>
            <a:extLst>
              <a:ext uri="{FF2B5EF4-FFF2-40B4-BE49-F238E27FC236}">
                <a16:creationId xmlns:a16="http://schemas.microsoft.com/office/drawing/2014/main" id="{7F5242DB-EBC3-4E8C-823E-F3BB62AFC1E0}"/>
              </a:ext>
            </a:extLst>
          </p:cNvPr>
          <p:cNvSpPr/>
          <p:nvPr/>
        </p:nvSpPr>
        <p:spPr>
          <a:xfrm>
            <a:off x="5389675" y="2517160"/>
            <a:ext cx="700088" cy="718885"/>
          </a:xfrm>
          <a:prstGeom prst="rect">
            <a:avLst/>
          </a:prstGeom>
          <a:solidFill>
            <a:srgbClr val="F3ED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40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18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E7FFCC42-92B2-44F9-8F9A-9DA2629AB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83278"/>
              </p:ext>
            </p:extLst>
          </p:nvPr>
        </p:nvGraphicFramePr>
        <p:xfrm>
          <a:off x="460712" y="1992099"/>
          <a:ext cx="8280000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71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32325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2380552">
                  <a:extLst>
                    <a:ext uri="{9D8B030D-6E8A-4147-A177-3AD203B41FA5}">
                      <a16:colId xmlns:a16="http://schemas.microsoft.com/office/drawing/2014/main" val="3147954216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「俠」的特質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2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紅拂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選擇李靖為託付對象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慧眼識英雄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洞察力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離開楊素府，夜奔李靖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果決有膽識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4274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D94A744A-AE8F-4028-842C-BD80720A6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178753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本課在唐傳奇的分類中，被歸為豪俠類。請就「風塵三俠」的行為，分析各自展現的「豪俠」精神，並歸納出「俠」的特質。</a:t>
            </a:r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227D513-0B69-41FB-95BE-A6FD9FD96661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2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5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81DAA1E1-6399-4DA3-9207-5F0A627AC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98359"/>
              </p:ext>
            </p:extLst>
          </p:nvPr>
        </p:nvGraphicFramePr>
        <p:xfrm>
          <a:off x="460712" y="515512"/>
          <a:ext cx="8280000" cy="4267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71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32325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2380552">
                  <a:extLst>
                    <a:ext uri="{9D8B030D-6E8A-4147-A177-3AD203B41FA5}">
                      <a16:colId xmlns:a16="http://schemas.microsoft.com/office/drawing/2014/main" val="3147954216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「俠」的特質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李靖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直諫楊素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為所當為，無所畏懼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輔佐文皇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不負所託，劍及履及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ts val="38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23029"/>
                  </a:ext>
                </a:extLst>
              </a:tr>
              <a:tr h="671025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虬髯客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傾盡家產助李世民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眼光精準獨特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創造力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81044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轉戰他方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大膽開創新局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693530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655167C2-18D6-4479-B0EC-897C168D3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DACCB1E-3D54-43BA-BE80-7E306FB5DEE7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9475F0B-76A4-4C5B-AD95-648BE2FA3ECF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45A435F-D373-4C6D-B60A-7EF6D22A6944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94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178753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作者於文末提出「真人之興也，非英雄所冀，況非英雄者乎？」對此「天命論」，你有何看法？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5B9BE89-B614-4544-881C-21156355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90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6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ts val="36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天命說是烽火下的和平祈願：作者提出天命論，實是勸說野心家平息欲望，放棄逐鹿中原，讓百姓過安穩生活。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350FBB7-EBAE-4377-89E7-C0E73480933B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0F3E1F7-2816-4DD7-A0D4-219D3D4773C2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2459A5D-1900-4773-B4E6-2BED326EFF48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2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67A1CB7F-0321-41F1-B9C3-552B86A5A2CB}"/>
              </a:ext>
            </a:extLst>
          </p:cNvPr>
          <p:cNvSpPr/>
          <p:nvPr/>
        </p:nvSpPr>
        <p:spPr>
          <a:xfrm>
            <a:off x="2651913" y="4161557"/>
            <a:ext cx="5681101" cy="586902"/>
          </a:xfrm>
          <a:custGeom>
            <a:avLst/>
            <a:gdLst>
              <a:gd name="connsiteX0" fmla="*/ 0 w 5681101"/>
              <a:gd name="connsiteY0" fmla="*/ 51659 h 586902"/>
              <a:gd name="connsiteX1" fmla="*/ 51659 w 5681101"/>
              <a:gd name="connsiteY1" fmla="*/ 0 h 586902"/>
              <a:gd name="connsiteX2" fmla="*/ 637326 w 5681101"/>
              <a:gd name="connsiteY2" fmla="*/ 0 h 586902"/>
              <a:gd name="connsiteX3" fmla="*/ 1167216 w 5681101"/>
              <a:gd name="connsiteY3" fmla="*/ 0 h 586902"/>
              <a:gd name="connsiteX4" fmla="*/ 1752883 w 5681101"/>
              <a:gd name="connsiteY4" fmla="*/ 0 h 586902"/>
              <a:gd name="connsiteX5" fmla="*/ 2561661 w 5681101"/>
              <a:gd name="connsiteY5" fmla="*/ 0 h 586902"/>
              <a:gd name="connsiteX6" fmla="*/ 3091551 w 5681101"/>
              <a:gd name="connsiteY6" fmla="*/ 0 h 586902"/>
              <a:gd name="connsiteX7" fmla="*/ 3788774 w 5681101"/>
              <a:gd name="connsiteY7" fmla="*/ 0 h 586902"/>
              <a:gd name="connsiteX8" fmla="*/ 4374441 w 5681101"/>
              <a:gd name="connsiteY8" fmla="*/ 0 h 586902"/>
              <a:gd name="connsiteX9" fmla="*/ 5015886 w 5681101"/>
              <a:gd name="connsiteY9" fmla="*/ 0 h 586902"/>
              <a:gd name="connsiteX10" fmla="*/ 5629442 w 5681101"/>
              <a:gd name="connsiteY10" fmla="*/ 0 h 586902"/>
              <a:gd name="connsiteX11" fmla="*/ 5681101 w 5681101"/>
              <a:gd name="connsiteY11" fmla="*/ 51659 h 586902"/>
              <a:gd name="connsiteX12" fmla="*/ 5681101 w 5681101"/>
              <a:gd name="connsiteY12" fmla="*/ 535243 h 586902"/>
              <a:gd name="connsiteX13" fmla="*/ 5629442 w 5681101"/>
              <a:gd name="connsiteY13" fmla="*/ 586902 h 586902"/>
              <a:gd name="connsiteX14" fmla="*/ 5043775 w 5681101"/>
              <a:gd name="connsiteY14" fmla="*/ 586902 h 586902"/>
              <a:gd name="connsiteX15" fmla="*/ 4458108 w 5681101"/>
              <a:gd name="connsiteY15" fmla="*/ 586902 h 586902"/>
              <a:gd name="connsiteX16" fmla="*/ 3816663 w 5681101"/>
              <a:gd name="connsiteY16" fmla="*/ 586902 h 586902"/>
              <a:gd name="connsiteX17" fmla="*/ 3063662 w 5681101"/>
              <a:gd name="connsiteY17" fmla="*/ 586902 h 586902"/>
              <a:gd name="connsiteX18" fmla="*/ 2366439 w 5681101"/>
              <a:gd name="connsiteY18" fmla="*/ 586902 h 586902"/>
              <a:gd name="connsiteX19" fmla="*/ 1724994 w 5681101"/>
              <a:gd name="connsiteY19" fmla="*/ 586902 h 586902"/>
              <a:gd name="connsiteX20" fmla="*/ 1195105 w 5681101"/>
              <a:gd name="connsiteY20" fmla="*/ 586902 h 586902"/>
              <a:gd name="connsiteX21" fmla="*/ 51659 w 5681101"/>
              <a:gd name="connsiteY21" fmla="*/ 586902 h 586902"/>
              <a:gd name="connsiteX22" fmla="*/ 0 w 5681101"/>
              <a:gd name="connsiteY22" fmla="*/ 535243 h 586902"/>
              <a:gd name="connsiteX23" fmla="*/ 0 w 5681101"/>
              <a:gd name="connsiteY23" fmla="*/ 51659 h 58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1101" h="586902" fill="none" extrusionOk="0">
                <a:moveTo>
                  <a:pt x="0" y="51659"/>
                </a:moveTo>
                <a:cubicBezTo>
                  <a:pt x="-1388" y="23207"/>
                  <a:pt x="20840" y="3722"/>
                  <a:pt x="51659" y="0"/>
                </a:cubicBezTo>
                <a:cubicBezTo>
                  <a:pt x="204366" y="4501"/>
                  <a:pt x="425788" y="15251"/>
                  <a:pt x="637326" y="0"/>
                </a:cubicBezTo>
                <a:cubicBezTo>
                  <a:pt x="848864" y="-15251"/>
                  <a:pt x="1036552" y="-3664"/>
                  <a:pt x="1167216" y="0"/>
                </a:cubicBezTo>
                <a:cubicBezTo>
                  <a:pt x="1297880" y="3664"/>
                  <a:pt x="1625425" y="-18548"/>
                  <a:pt x="1752883" y="0"/>
                </a:cubicBezTo>
                <a:cubicBezTo>
                  <a:pt x="1880341" y="18548"/>
                  <a:pt x="2237008" y="-34761"/>
                  <a:pt x="2561661" y="0"/>
                </a:cubicBezTo>
                <a:cubicBezTo>
                  <a:pt x="2886314" y="34761"/>
                  <a:pt x="2912527" y="5259"/>
                  <a:pt x="3091551" y="0"/>
                </a:cubicBezTo>
                <a:cubicBezTo>
                  <a:pt x="3270575" y="-5259"/>
                  <a:pt x="3466589" y="8661"/>
                  <a:pt x="3788774" y="0"/>
                </a:cubicBezTo>
                <a:cubicBezTo>
                  <a:pt x="4110959" y="-8661"/>
                  <a:pt x="4108896" y="27298"/>
                  <a:pt x="4374441" y="0"/>
                </a:cubicBezTo>
                <a:cubicBezTo>
                  <a:pt x="4639986" y="-27298"/>
                  <a:pt x="4732117" y="18375"/>
                  <a:pt x="5015886" y="0"/>
                </a:cubicBezTo>
                <a:cubicBezTo>
                  <a:pt x="5299656" y="-18375"/>
                  <a:pt x="5330827" y="2097"/>
                  <a:pt x="5629442" y="0"/>
                </a:cubicBezTo>
                <a:cubicBezTo>
                  <a:pt x="5663537" y="1085"/>
                  <a:pt x="5678180" y="18653"/>
                  <a:pt x="5681101" y="51659"/>
                </a:cubicBezTo>
                <a:cubicBezTo>
                  <a:pt x="5698908" y="179825"/>
                  <a:pt x="5666804" y="332613"/>
                  <a:pt x="5681101" y="535243"/>
                </a:cubicBezTo>
                <a:cubicBezTo>
                  <a:pt x="5679588" y="562291"/>
                  <a:pt x="5658809" y="582749"/>
                  <a:pt x="5629442" y="586902"/>
                </a:cubicBezTo>
                <a:cubicBezTo>
                  <a:pt x="5490500" y="577080"/>
                  <a:pt x="5284540" y="607932"/>
                  <a:pt x="5043775" y="586902"/>
                </a:cubicBezTo>
                <a:cubicBezTo>
                  <a:pt x="4803010" y="565872"/>
                  <a:pt x="4600559" y="577288"/>
                  <a:pt x="4458108" y="586902"/>
                </a:cubicBezTo>
                <a:cubicBezTo>
                  <a:pt x="4315657" y="596516"/>
                  <a:pt x="4015231" y="603991"/>
                  <a:pt x="3816663" y="586902"/>
                </a:cubicBezTo>
                <a:cubicBezTo>
                  <a:pt x="3618096" y="569813"/>
                  <a:pt x="3229817" y="552184"/>
                  <a:pt x="3063662" y="586902"/>
                </a:cubicBezTo>
                <a:cubicBezTo>
                  <a:pt x="2897507" y="621620"/>
                  <a:pt x="2691516" y="594177"/>
                  <a:pt x="2366439" y="586902"/>
                </a:cubicBezTo>
                <a:cubicBezTo>
                  <a:pt x="2041362" y="579627"/>
                  <a:pt x="1975550" y="579865"/>
                  <a:pt x="1724994" y="586902"/>
                </a:cubicBezTo>
                <a:cubicBezTo>
                  <a:pt x="1474439" y="593939"/>
                  <a:pt x="1315649" y="587794"/>
                  <a:pt x="1195105" y="586902"/>
                </a:cubicBezTo>
                <a:cubicBezTo>
                  <a:pt x="1074561" y="586010"/>
                  <a:pt x="385035" y="576306"/>
                  <a:pt x="51659" y="586902"/>
                </a:cubicBezTo>
                <a:cubicBezTo>
                  <a:pt x="16658" y="588395"/>
                  <a:pt x="-3603" y="561369"/>
                  <a:pt x="0" y="535243"/>
                </a:cubicBezTo>
                <a:cubicBezTo>
                  <a:pt x="5263" y="405417"/>
                  <a:pt x="-14221" y="151434"/>
                  <a:pt x="0" y="51659"/>
                </a:cubicBezTo>
                <a:close/>
              </a:path>
              <a:path w="5681101" h="586902" stroke="0" extrusionOk="0">
                <a:moveTo>
                  <a:pt x="0" y="51659"/>
                </a:moveTo>
                <a:cubicBezTo>
                  <a:pt x="5346" y="19372"/>
                  <a:pt x="27783" y="-2552"/>
                  <a:pt x="51659" y="0"/>
                </a:cubicBezTo>
                <a:cubicBezTo>
                  <a:pt x="207686" y="-27023"/>
                  <a:pt x="450652" y="22873"/>
                  <a:pt x="637326" y="0"/>
                </a:cubicBezTo>
                <a:cubicBezTo>
                  <a:pt x="824000" y="-22873"/>
                  <a:pt x="975905" y="5978"/>
                  <a:pt x="1278771" y="0"/>
                </a:cubicBezTo>
                <a:cubicBezTo>
                  <a:pt x="1581637" y="-5978"/>
                  <a:pt x="1650592" y="26508"/>
                  <a:pt x="1975994" y="0"/>
                </a:cubicBezTo>
                <a:cubicBezTo>
                  <a:pt x="2301396" y="-26508"/>
                  <a:pt x="2389361" y="-11729"/>
                  <a:pt x="2617439" y="0"/>
                </a:cubicBezTo>
                <a:cubicBezTo>
                  <a:pt x="2845518" y="11729"/>
                  <a:pt x="3005496" y="763"/>
                  <a:pt x="3147329" y="0"/>
                </a:cubicBezTo>
                <a:cubicBezTo>
                  <a:pt x="3289162" y="-763"/>
                  <a:pt x="3637457" y="10882"/>
                  <a:pt x="3844551" y="0"/>
                </a:cubicBezTo>
                <a:cubicBezTo>
                  <a:pt x="4051645" y="-10882"/>
                  <a:pt x="4373020" y="-10206"/>
                  <a:pt x="4541774" y="0"/>
                </a:cubicBezTo>
                <a:cubicBezTo>
                  <a:pt x="4710528" y="10206"/>
                  <a:pt x="5225623" y="-11656"/>
                  <a:pt x="5629442" y="0"/>
                </a:cubicBezTo>
                <a:cubicBezTo>
                  <a:pt x="5653937" y="1358"/>
                  <a:pt x="5679227" y="20386"/>
                  <a:pt x="5681101" y="51659"/>
                </a:cubicBezTo>
                <a:cubicBezTo>
                  <a:pt x="5698619" y="224373"/>
                  <a:pt x="5690631" y="417790"/>
                  <a:pt x="5681101" y="535243"/>
                </a:cubicBezTo>
                <a:cubicBezTo>
                  <a:pt x="5683456" y="570202"/>
                  <a:pt x="5661119" y="589110"/>
                  <a:pt x="5629442" y="586902"/>
                </a:cubicBezTo>
                <a:cubicBezTo>
                  <a:pt x="5344838" y="575349"/>
                  <a:pt x="5296125" y="601384"/>
                  <a:pt x="4987997" y="586902"/>
                </a:cubicBezTo>
                <a:cubicBezTo>
                  <a:pt x="4679869" y="572420"/>
                  <a:pt x="4546668" y="597031"/>
                  <a:pt x="4290774" y="586902"/>
                </a:cubicBezTo>
                <a:cubicBezTo>
                  <a:pt x="4034880" y="576773"/>
                  <a:pt x="3981815" y="571890"/>
                  <a:pt x="3705107" y="586902"/>
                </a:cubicBezTo>
                <a:cubicBezTo>
                  <a:pt x="3428399" y="601914"/>
                  <a:pt x="3322847" y="570114"/>
                  <a:pt x="3007884" y="586902"/>
                </a:cubicBezTo>
                <a:cubicBezTo>
                  <a:pt x="2692921" y="603690"/>
                  <a:pt x="2565811" y="586074"/>
                  <a:pt x="2254883" y="586902"/>
                </a:cubicBezTo>
                <a:cubicBezTo>
                  <a:pt x="1943955" y="587730"/>
                  <a:pt x="1785309" y="606509"/>
                  <a:pt x="1446105" y="586902"/>
                </a:cubicBezTo>
                <a:cubicBezTo>
                  <a:pt x="1106901" y="567295"/>
                  <a:pt x="1023520" y="570955"/>
                  <a:pt x="916215" y="586902"/>
                </a:cubicBezTo>
                <a:cubicBezTo>
                  <a:pt x="808910" y="602850"/>
                  <a:pt x="242754" y="580874"/>
                  <a:pt x="51659" y="586902"/>
                </a:cubicBezTo>
                <a:cubicBezTo>
                  <a:pt x="21769" y="587837"/>
                  <a:pt x="1793" y="564027"/>
                  <a:pt x="0" y="535243"/>
                </a:cubicBezTo>
                <a:cubicBezTo>
                  <a:pt x="-5783" y="343494"/>
                  <a:pt x="-23117" y="236745"/>
                  <a:pt x="0" y="51659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DED7D0"/>
            </a:solidFill>
            <a:extLst>
              <a:ext uri="{C807C97D-BFC1-408E-A445-0C87EB9F89A2}">
                <ask:lineSketchStyleProps xmlns="" xmlns:ask="http://schemas.microsoft.com/office/drawing/2018/sketchyshapes" sd="815169288">
                  <a:prstGeom prst="roundRect">
                    <a:avLst>
                      <a:gd name="adj" fmla="val 88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3480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傳奇的發展背景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FDE32D3-DD7C-4620-8BA1-068C35363722}"/>
              </a:ext>
            </a:extLst>
          </p:cNvPr>
          <p:cNvSpPr/>
          <p:nvPr/>
        </p:nvSpPr>
        <p:spPr>
          <a:xfrm>
            <a:off x="351699" y="1124369"/>
            <a:ext cx="8166372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唐傳奇由片段記載發展成有意識的創作，象徵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中國小說的成熟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一般認為是受以下三方面的推動：</a:t>
            </a:r>
            <a:b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92AB4B5C-CA96-4C5B-8A30-72D2914E7A49}"/>
              </a:ext>
            </a:extLst>
          </p:cNvPr>
          <p:cNvSpPr/>
          <p:nvPr/>
        </p:nvSpPr>
        <p:spPr>
          <a:xfrm>
            <a:off x="657511" y="2795586"/>
            <a:ext cx="1858091" cy="586901"/>
          </a:xfrm>
          <a:custGeom>
            <a:avLst/>
            <a:gdLst>
              <a:gd name="connsiteX0" fmla="*/ 0 w 1858091"/>
              <a:gd name="connsiteY0" fmla="*/ 65211 h 586901"/>
              <a:gd name="connsiteX1" fmla="*/ 65211 w 1858091"/>
              <a:gd name="connsiteY1" fmla="*/ 0 h 586901"/>
              <a:gd name="connsiteX2" fmla="*/ 641101 w 1858091"/>
              <a:gd name="connsiteY2" fmla="*/ 0 h 586901"/>
              <a:gd name="connsiteX3" fmla="*/ 1182437 w 1858091"/>
              <a:gd name="connsiteY3" fmla="*/ 0 h 586901"/>
              <a:gd name="connsiteX4" fmla="*/ 1792880 w 1858091"/>
              <a:gd name="connsiteY4" fmla="*/ 0 h 586901"/>
              <a:gd name="connsiteX5" fmla="*/ 1858091 w 1858091"/>
              <a:gd name="connsiteY5" fmla="*/ 65211 h 586901"/>
              <a:gd name="connsiteX6" fmla="*/ 1858091 w 1858091"/>
              <a:gd name="connsiteY6" fmla="*/ 521690 h 586901"/>
              <a:gd name="connsiteX7" fmla="*/ 1792880 w 1858091"/>
              <a:gd name="connsiteY7" fmla="*/ 586901 h 586901"/>
              <a:gd name="connsiteX8" fmla="*/ 1199714 w 1858091"/>
              <a:gd name="connsiteY8" fmla="*/ 586901 h 586901"/>
              <a:gd name="connsiteX9" fmla="*/ 641101 w 1858091"/>
              <a:gd name="connsiteY9" fmla="*/ 586901 h 586901"/>
              <a:gd name="connsiteX10" fmla="*/ 65211 w 1858091"/>
              <a:gd name="connsiteY10" fmla="*/ 586901 h 586901"/>
              <a:gd name="connsiteX11" fmla="*/ 0 w 1858091"/>
              <a:gd name="connsiteY11" fmla="*/ 521690 h 586901"/>
              <a:gd name="connsiteX12" fmla="*/ 0 w 1858091"/>
              <a:gd name="connsiteY12" fmla="*/ 65211 h 5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8091" h="586901" fill="none" extrusionOk="0">
                <a:moveTo>
                  <a:pt x="0" y="65211"/>
                </a:moveTo>
                <a:cubicBezTo>
                  <a:pt x="-6800" y="28989"/>
                  <a:pt x="25319" y="6643"/>
                  <a:pt x="65211" y="0"/>
                </a:cubicBezTo>
                <a:cubicBezTo>
                  <a:pt x="223549" y="-15204"/>
                  <a:pt x="455054" y="3678"/>
                  <a:pt x="641101" y="0"/>
                </a:cubicBezTo>
                <a:cubicBezTo>
                  <a:pt x="827148" y="-3678"/>
                  <a:pt x="1040302" y="21470"/>
                  <a:pt x="1182437" y="0"/>
                </a:cubicBezTo>
                <a:cubicBezTo>
                  <a:pt x="1324572" y="-21470"/>
                  <a:pt x="1561305" y="11849"/>
                  <a:pt x="1792880" y="0"/>
                </a:cubicBezTo>
                <a:cubicBezTo>
                  <a:pt x="1827096" y="-5537"/>
                  <a:pt x="1855996" y="26693"/>
                  <a:pt x="1858091" y="65211"/>
                </a:cubicBezTo>
                <a:cubicBezTo>
                  <a:pt x="1879807" y="229693"/>
                  <a:pt x="1836690" y="422665"/>
                  <a:pt x="1858091" y="521690"/>
                </a:cubicBezTo>
                <a:cubicBezTo>
                  <a:pt x="1862543" y="563452"/>
                  <a:pt x="1827563" y="590036"/>
                  <a:pt x="1792880" y="586901"/>
                </a:cubicBezTo>
                <a:cubicBezTo>
                  <a:pt x="1499214" y="593683"/>
                  <a:pt x="1376093" y="613631"/>
                  <a:pt x="1199714" y="586901"/>
                </a:cubicBezTo>
                <a:cubicBezTo>
                  <a:pt x="1023335" y="560171"/>
                  <a:pt x="810266" y="588454"/>
                  <a:pt x="641101" y="586901"/>
                </a:cubicBezTo>
                <a:cubicBezTo>
                  <a:pt x="471936" y="585348"/>
                  <a:pt x="198624" y="609743"/>
                  <a:pt x="65211" y="586901"/>
                </a:cubicBezTo>
                <a:cubicBezTo>
                  <a:pt x="28557" y="584924"/>
                  <a:pt x="2849" y="555866"/>
                  <a:pt x="0" y="521690"/>
                </a:cubicBezTo>
                <a:cubicBezTo>
                  <a:pt x="-2158" y="397160"/>
                  <a:pt x="-20954" y="264700"/>
                  <a:pt x="0" y="65211"/>
                </a:cubicBezTo>
                <a:close/>
              </a:path>
              <a:path w="1858091" h="586901" stroke="0" extrusionOk="0">
                <a:moveTo>
                  <a:pt x="0" y="65211"/>
                </a:moveTo>
                <a:cubicBezTo>
                  <a:pt x="375" y="27048"/>
                  <a:pt x="28397" y="2228"/>
                  <a:pt x="65211" y="0"/>
                </a:cubicBezTo>
                <a:cubicBezTo>
                  <a:pt x="222973" y="1160"/>
                  <a:pt x="370831" y="-14845"/>
                  <a:pt x="675654" y="0"/>
                </a:cubicBezTo>
                <a:cubicBezTo>
                  <a:pt x="980477" y="14845"/>
                  <a:pt x="1133951" y="-19192"/>
                  <a:pt x="1286097" y="0"/>
                </a:cubicBezTo>
                <a:cubicBezTo>
                  <a:pt x="1438243" y="19192"/>
                  <a:pt x="1586919" y="8222"/>
                  <a:pt x="1792880" y="0"/>
                </a:cubicBezTo>
                <a:cubicBezTo>
                  <a:pt x="1825389" y="347"/>
                  <a:pt x="1863523" y="24700"/>
                  <a:pt x="1858091" y="65211"/>
                </a:cubicBezTo>
                <a:cubicBezTo>
                  <a:pt x="1845453" y="262626"/>
                  <a:pt x="1851999" y="326242"/>
                  <a:pt x="1858091" y="521690"/>
                </a:cubicBezTo>
                <a:cubicBezTo>
                  <a:pt x="1860643" y="555376"/>
                  <a:pt x="1830022" y="588404"/>
                  <a:pt x="1792880" y="586901"/>
                </a:cubicBezTo>
                <a:cubicBezTo>
                  <a:pt x="1637804" y="569458"/>
                  <a:pt x="1478269" y="564610"/>
                  <a:pt x="1216990" y="586901"/>
                </a:cubicBezTo>
                <a:cubicBezTo>
                  <a:pt x="955711" y="609193"/>
                  <a:pt x="783337" y="557422"/>
                  <a:pt x="606547" y="586901"/>
                </a:cubicBezTo>
                <a:cubicBezTo>
                  <a:pt x="429757" y="616380"/>
                  <a:pt x="280314" y="610251"/>
                  <a:pt x="65211" y="586901"/>
                </a:cubicBezTo>
                <a:cubicBezTo>
                  <a:pt x="24987" y="593664"/>
                  <a:pt x="3785" y="557691"/>
                  <a:pt x="0" y="521690"/>
                </a:cubicBezTo>
                <a:cubicBezTo>
                  <a:pt x="20406" y="356871"/>
                  <a:pt x="-11777" y="246140"/>
                  <a:pt x="0" y="65211"/>
                </a:cubicBezTo>
                <a:close/>
              </a:path>
            </a:pathLst>
          </a:custGeom>
          <a:solidFill>
            <a:srgbClr val="A88D70"/>
          </a:solidFill>
          <a:ln>
            <a:solidFill>
              <a:srgbClr val="6D533A"/>
            </a:solidFill>
            <a:extLst>
              <a:ext uri="{C807C97D-BFC1-408E-A445-0C87EB9F89A2}">
                <ask:lineSketchStyleProps xmlns="" xmlns:ask="http://schemas.microsoft.com/office/drawing/2018/sketchyshapes" sd="2233765685">
                  <a:prstGeom prst="roundRect">
                    <a:avLst>
                      <a:gd name="adj" fmla="val 111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3011878-D952-4437-B7E2-8BC0D0B9802B}"/>
              </a:ext>
            </a:extLst>
          </p:cNvPr>
          <p:cNvSpPr/>
          <p:nvPr/>
        </p:nvSpPr>
        <p:spPr>
          <a:xfrm>
            <a:off x="2651918" y="2795586"/>
            <a:ext cx="5681099" cy="586902"/>
          </a:xfrm>
          <a:custGeom>
            <a:avLst/>
            <a:gdLst>
              <a:gd name="connsiteX0" fmla="*/ 0 w 5681099"/>
              <a:gd name="connsiteY0" fmla="*/ 51659 h 586902"/>
              <a:gd name="connsiteX1" fmla="*/ 51659 w 5681099"/>
              <a:gd name="connsiteY1" fmla="*/ 0 h 586902"/>
              <a:gd name="connsiteX2" fmla="*/ 637326 w 5681099"/>
              <a:gd name="connsiteY2" fmla="*/ 0 h 586902"/>
              <a:gd name="connsiteX3" fmla="*/ 1167215 w 5681099"/>
              <a:gd name="connsiteY3" fmla="*/ 0 h 586902"/>
              <a:gd name="connsiteX4" fmla="*/ 1752882 w 5681099"/>
              <a:gd name="connsiteY4" fmla="*/ 0 h 586902"/>
              <a:gd name="connsiteX5" fmla="*/ 2561660 w 5681099"/>
              <a:gd name="connsiteY5" fmla="*/ 0 h 586902"/>
              <a:gd name="connsiteX6" fmla="*/ 3091550 w 5681099"/>
              <a:gd name="connsiteY6" fmla="*/ 0 h 586902"/>
              <a:gd name="connsiteX7" fmla="*/ 3788772 w 5681099"/>
              <a:gd name="connsiteY7" fmla="*/ 0 h 586902"/>
              <a:gd name="connsiteX8" fmla="*/ 4374439 w 5681099"/>
              <a:gd name="connsiteY8" fmla="*/ 0 h 586902"/>
              <a:gd name="connsiteX9" fmla="*/ 5015884 w 5681099"/>
              <a:gd name="connsiteY9" fmla="*/ 0 h 586902"/>
              <a:gd name="connsiteX10" fmla="*/ 5629440 w 5681099"/>
              <a:gd name="connsiteY10" fmla="*/ 0 h 586902"/>
              <a:gd name="connsiteX11" fmla="*/ 5681099 w 5681099"/>
              <a:gd name="connsiteY11" fmla="*/ 51659 h 586902"/>
              <a:gd name="connsiteX12" fmla="*/ 5681099 w 5681099"/>
              <a:gd name="connsiteY12" fmla="*/ 535243 h 586902"/>
              <a:gd name="connsiteX13" fmla="*/ 5629440 w 5681099"/>
              <a:gd name="connsiteY13" fmla="*/ 586902 h 586902"/>
              <a:gd name="connsiteX14" fmla="*/ 5043773 w 5681099"/>
              <a:gd name="connsiteY14" fmla="*/ 586902 h 586902"/>
              <a:gd name="connsiteX15" fmla="*/ 4458106 w 5681099"/>
              <a:gd name="connsiteY15" fmla="*/ 586902 h 586902"/>
              <a:gd name="connsiteX16" fmla="*/ 3816661 w 5681099"/>
              <a:gd name="connsiteY16" fmla="*/ 586902 h 586902"/>
              <a:gd name="connsiteX17" fmla="*/ 3063661 w 5681099"/>
              <a:gd name="connsiteY17" fmla="*/ 586902 h 586902"/>
              <a:gd name="connsiteX18" fmla="*/ 2366438 w 5681099"/>
              <a:gd name="connsiteY18" fmla="*/ 586902 h 586902"/>
              <a:gd name="connsiteX19" fmla="*/ 1724993 w 5681099"/>
              <a:gd name="connsiteY19" fmla="*/ 586902 h 586902"/>
              <a:gd name="connsiteX20" fmla="*/ 1195104 w 5681099"/>
              <a:gd name="connsiteY20" fmla="*/ 586902 h 586902"/>
              <a:gd name="connsiteX21" fmla="*/ 51659 w 5681099"/>
              <a:gd name="connsiteY21" fmla="*/ 586902 h 586902"/>
              <a:gd name="connsiteX22" fmla="*/ 0 w 5681099"/>
              <a:gd name="connsiteY22" fmla="*/ 535243 h 586902"/>
              <a:gd name="connsiteX23" fmla="*/ 0 w 5681099"/>
              <a:gd name="connsiteY23" fmla="*/ 51659 h 58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1099" h="586902" fill="none" extrusionOk="0">
                <a:moveTo>
                  <a:pt x="0" y="51659"/>
                </a:moveTo>
                <a:cubicBezTo>
                  <a:pt x="-1388" y="23207"/>
                  <a:pt x="20840" y="3722"/>
                  <a:pt x="51659" y="0"/>
                </a:cubicBezTo>
                <a:cubicBezTo>
                  <a:pt x="204366" y="4501"/>
                  <a:pt x="425788" y="15251"/>
                  <a:pt x="637326" y="0"/>
                </a:cubicBezTo>
                <a:cubicBezTo>
                  <a:pt x="848864" y="-15251"/>
                  <a:pt x="1040755" y="4416"/>
                  <a:pt x="1167215" y="0"/>
                </a:cubicBezTo>
                <a:cubicBezTo>
                  <a:pt x="1293675" y="-4416"/>
                  <a:pt x="1625424" y="-18548"/>
                  <a:pt x="1752882" y="0"/>
                </a:cubicBezTo>
                <a:cubicBezTo>
                  <a:pt x="1880340" y="18548"/>
                  <a:pt x="2237007" y="-34761"/>
                  <a:pt x="2561660" y="0"/>
                </a:cubicBezTo>
                <a:cubicBezTo>
                  <a:pt x="2886313" y="34761"/>
                  <a:pt x="2912526" y="5259"/>
                  <a:pt x="3091550" y="0"/>
                </a:cubicBezTo>
                <a:cubicBezTo>
                  <a:pt x="3270574" y="-5259"/>
                  <a:pt x="3467889" y="11598"/>
                  <a:pt x="3788772" y="0"/>
                </a:cubicBezTo>
                <a:cubicBezTo>
                  <a:pt x="4109655" y="-11598"/>
                  <a:pt x="4108894" y="27298"/>
                  <a:pt x="4374439" y="0"/>
                </a:cubicBezTo>
                <a:cubicBezTo>
                  <a:pt x="4639984" y="-27298"/>
                  <a:pt x="4732115" y="18375"/>
                  <a:pt x="5015884" y="0"/>
                </a:cubicBezTo>
                <a:cubicBezTo>
                  <a:pt x="5299654" y="-18375"/>
                  <a:pt x="5330825" y="2097"/>
                  <a:pt x="5629440" y="0"/>
                </a:cubicBezTo>
                <a:cubicBezTo>
                  <a:pt x="5663535" y="1085"/>
                  <a:pt x="5678178" y="18653"/>
                  <a:pt x="5681099" y="51659"/>
                </a:cubicBezTo>
                <a:cubicBezTo>
                  <a:pt x="5698906" y="179825"/>
                  <a:pt x="5666802" y="332613"/>
                  <a:pt x="5681099" y="535243"/>
                </a:cubicBezTo>
                <a:cubicBezTo>
                  <a:pt x="5679586" y="562291"/>
                  <a:pt x="5658807" y="582749"/>
                  <a:pt x="5629440" y="586902"/>
                </a:cubicBezTo>
                <a:cubicBezTo>
                  <a:pt x="5490498" y="577080"/>
                  <a:pt x="5284538" y="607932"/>
                  <a:pt x="5043773" y="586902"/>
                </a:cubicBezTo>
                <a:cubicBezTo>
                  <a:pt x="4803008" y="565872"/>
                  <a:pt x="4600557" y="577288"/>
                  <a:pt x="4458106" y="586902"/>
                </a:cubicBezTo>
                <a:cubicBezTo>
                  <a:pt x="4315655" y="596516"/>
                  <a:pt x="4015229" y="603991"/>
                  <a:pt x="3816661" y="586902"/>
                </a:cubicBezTo>
                <a:cubicBezTo>
                  <a:pt x="3618094" y="569813"/>
                  <a:pt x="3228100" y="623222"/>
                  <a:pt x="3063661" y="586902"/>
                </a:cubicBezTo>
                <a:cubicBezTo>
                  <a:pt x="2899222" y="550582"/>
                  <a:pt x="2691515" y="594177"/>
                  <a:pt x="2366438" y="586902"/>
                </a:cubicBezTo>
                <a:cubicBezTo>
                  <a:pt x="2041361" y="579627"/>
                  <a:pt x="1975549" y="579865"/>
                  <a:pt x="1724993" y="586902"/>
                </a:cubicBezTo>
                <a:cubicBezTo>
                  <a:pt x="1474438" y="593939"/>
                  <a:pt x="1315648" y="587794"/>
                  <a:pt x="1195104" y="586902"/>
                </a:cubicBezTo>
                <a:cubicBezTo>
                  <a:pt x="1074560" y="586010"/>
                  <a:pt x="381404" y="575019"/>
                  <a:pt x="51659" y="586902"/>
                </a:cubicBezTo>
                <a:cubicBezTo>
                  <a:pt x="16658" y="588395"/>
                  <a:pt x="-3603" y="561369"/>
                  <a:pt x="0" y="535243"/>
                </a:cubicBezTo>
                <a:cubicBezTo>
                  <a:pt x="5263" y="405417"/>
                  <a:pt x="-14221" y="151434"/>
                  <a:pt x="0" y="51659"/>
                </a:cubicBezTo>
                <a:close/>
              </a:path>
              <a:path w="5681099" h="586902" stroke="0" extrusionOk="0">
                <a:moveTo>
                  <a:pt x="0" y="51659"/>
                </a:moveTo>
                <a:cubicBezTo>
                  <a:pt x="5346" y="19372"/>
                  <a:pt x="27783" y="-2552"/>
                  <a:pt x="51659" y="0"/>
                </a:cubicBezTo>
                <a:cubicBezTo>
                  <a:pt x="207686" y="-27023"/>
                  <a:pt x="450652" y="22873"/>
                  <a:pt x="637326" y="0"/>
                </a:cubicBezTo>
                <a:cubicBezTo>
                  <a:pt x="824000" y="-22873"/>
                  <a:pt x="975905" y="5978"/>
                  <a:pt x="1278771" y="0"/>
                </a:cubicBezTo>
                <a:cubicBezTo>
                  <a:pt x="1581637" y="-5978"/>
                  <a:pt x="1654216" y="30543"/>
                  <a:pt x="1975993" y="0"/>
                </a:cubicBezTo>
                <a:cubicBezTo>
                  <a:pt x="2297770" y="-30543"/>
                  <a:pt x="2389360" y="-11729"/>
                  <a:pt x="2617438" y="0"/>
                </a:cubicBezTo>
                <a:cubicBezTo>
                  <a:pt x="2845517" y="11729"/>
                  <a:pt x="3007831" y="2238"/>
                  <a:pt x="3147327" y="0"/>
                </a:cubicBezTo>
                <a:cubicBezTo>
                  <a:pt x="3286823" y="-2238"/>
                  <a:pt x="3632743" y="7273"/>
                  <a:pt x="3844550" y="0"/>
                </a:cubicBezTo>
                <a:cubicBezTo>
                  <a:pt x="4056357" y="-7273"/>
                  <a:pt x="4373019" y="-10206"/>
                  <a:pt x="4541773" y="0"/>
                </a:cubicBezTo>
                <a:cubicBezTo>
                  <a:pt x="4710527" y="10206"/>
                  <a:pt x="5228457" y="-9068"/>
                  <a:pt x="5629440" y="0"/>
                </a:cubicBezTo>
                <a:cubicBezTo>
                  <a:pt x="5653935" y="1358"/>
                  <a:pt x="5679225" y="20386"/>
                  <a:pt x="5681099" y="51659"/>
                </a:cubicBezTo>
                <a:cubicBezTo>
                  <a:pt x="5698617" y="224373"/>
                  <a:pt x="5690629" y="417790"/>
                  <a:pt x="5681099" y="535243"/>
                </a:cubicBezTo>
                <a:cubicBezTo>
                  <a:pt x="5683454" y="570202"/>
                  <a:pt x="5661117" y="589110"/>
                  <a:pt x="5629440" y="586902"/>
                </a:cubicBezTo>
                <a:cubicBezTo>
                  <a:pt x="5344836" y="575349"/>
                  <a:pt x="5296123" y="601384"/>
                  <a:pt x="4987995" y="586902"/>
                </a:cubicBezTo>
                <a:cubicBezTo>
                  <a:pt x="4679867" y="572420"/>
                  <a:pt x="4542331" y="594548"/>
                  <a:pt x="4290773" y="586902"/>
                </a:cubicBezTo>
                <a:cubicBezTo>
                  <a:pt x="4039215" y="579256"/>
                  <a:pt x="3981814" y="571890"/>
                  <a:pt x="3705106" y="586902"/>
                </a:cubicBezTo>
                <a:cubicBezTo>
                  <a:pt x="3428398" y="601914"/>
                  <a:pt x="3322846" y="570114"/>
                  <a:pt x="3007883" y="586902"/>
                </a:cubicBezTo>
                <a:cubicBezTo>
                  <a:pt x="2692920" y="603690"/>
                  <a:pt x="2565810" y="586074"/>
                  <a:pt x="2254882" y="586902"/>
                </a:cubicBezTo>
                <a:cubicBezTo>
                  <a:pt x="1943954" y="587730"/>
                  <a:pt x="1785308" y="606509"/>
                  <a:pt x="1446104" y="586902"/>
                </a:cubicBezTo>
                <a:cubicBezTo>
                  <a:pt x="1106900" y="567295"/>
                  <a:pt x="1177818" y="568400"/>
                  <a:pt x="916215" y="586902"/>
                </a:cubicBezTo>
                <a:cubicBezTo>
                  <a:pt x="654612" y="605404"/>
                  <a:pt x="242754" y="580874"/>
                  <a:pt x="51659" y="586902"/>
                </a:cubicBezTo>
                <a:cubicBezTo>
                  <a:pt x="21769" y="587837"/>
                  <a:pt x="1793" y="564027"/>
                  <a:pt x="0" y="535243"/>
                </a:cubicBezTo>
                <a:cubicBezTo>
                  <a:pt x="-5783" y="343494"/>
                  <a:pt x="-23117" y="236745"/>
                  <a:pt x="0" y="51659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DED7D0"/>
            </a:solidFill>
            <a:extLst>
              <a:ext uri="{C807C97D-BFC1-408E-A445-0C87EB9F89A2}">
                <ask:lineSketchStyleProps xmlns="" xmlns:ask="http://schemas.microsoft.com/office/drawing/2018/sketchyshapes" sd="815169288">
                  <a:prstGeom prst="roundRect">
                    <a:avLst>
                      <a:gd name="adj" fmla="val 88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D740A64-37E0-4598-8F78-BB3170EA83ED}"/>
              </a:ext>
            </a:extLst>
          </p:cNvPr>
          <p:cNvSpPr/>
          <p:nvPr/>
        </p:nvSpPr>
        <p:spPr>
          <a:xfrm>
            <a:off x="755961" y="2789153"/>
            <a:ext cx="1661191" cy="5625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2800" b="1" spc="-80" dirty="0">
                <a:solidFill>
                  <a:schemeClr val="bg1"/>
                </a:solidFill>
                <a:effectLst>
                  <a:outerShdw blurRad="12700" dist="63500" dir="2700000" algn="tl" rotWithShape="0">
                    <a:srgbClr val="5A4530">
                      <a:alpha val="21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古文運動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31CD777-84C6-470D-B6D4-73A6497FA419}"/>
              </a:ext>
            </a:extLst>
          </p:cNvPr>
          <p:cNvSpPr/>
          <p:nvPr/>
        </p:nvSpPr>
        <p:spPr>
          <a:xfrm>
            <a:off x="2651918" y="2776449"/>
            <a:ext cx="4479471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提供傳奇寫作合適的文體。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32E7CEA-B7BB-4F95-B6E3-4D3DAB92E6BB}"/>
              </a:ext>
            </a:extLst>
          </p:cNvPr>
          <p:cNvSpPr/>
          <p:nvPr/>
        </p:nvSpPr>
        <p:spPr>
          <a:xfrm>
            <a:off x="657511" y="3462974"/>
            <a:ext cx="1858091" cy="586901"/>
          </a:xfrm>
          <a:custGeom>
            <a:avLst/>
            <a:gdLst>
              <a:gd name="connsiteX0" fmla="*/ 0 w 1858091"/>
              <a:gd name="connsiteY0" fmla="*/ 65211 h 586901"/>
              <a:gd name="connsiteX1" fmla="*/ 65211 w 1858091"/>
              <a:gd name="connsiteY1" fmla="*/ 0 h 586901"/>
              <a:gd name="connsiteX2" fmla="*/ 641101 w 1858091"/>
              <a:gd name="connsiteY2" fmla="*/ 0 h 586901"/>
              <a:gd name="connsiteX3" fmla="*/ 1182437 w 1858091"/>
              <a:gd name="connsiteY3" fmla="*/ 0 h 586901"/>
              <a:gd name="connsiteX4" fmla="*/ 1792880 w 1858091"/>
              <a:gd name="connsiteY4" fmla="*/ 0 h 586901"/>
              <a:gd name="connsiteX5" fmla="*/ 1858091 w 1858091"/>
              <a:gd name="connsiteY5" fmla="*/ 65211 h 586901"/>
              <a:gd name="connsiteX6" fmla="*/ 1858091 w 1858091"/>
              <a:gd name="connsiteY6" fmla="*/ 521690 h 586901"/>
              <a:gd name="connsiteX7" fmla="*/ 1792880 w 1858091"/>
              <a:gd name="connsiteY7" fmla="*/ 586901 h 586901"/>
              <a:gd name="connsiteX8" fmla="*/ 1199714 w 1858091"/>
              <a:gd name="connsiteY8" fmla="*/ 586901 h 586901"/>
              <a:gd name="connsiteX9" fmla="*/ 641101 w 1858091"/>
              <a:gd name="connsiteY9" fmla="*/ 586901 h 586901"/>
              <a:gd name="connsiteX10" fmla="*/ 65211 w 1858091"/>
              <a:gd name="connsiteY10" fmla="*/ 586901 h 586901"/>
              <a:gd name="connsiteX11" fmla="*/ 0 w 1858091"/>
              <a:gd name="connsiteY11" fmla="*/ 521690 h 586901"/>
              <a:gd name="connsiteX12" fmla="*/ 0 w 1858091"/>
              <a:gd name="connsiteY12" fmla="*/ 65211 h 5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8091" h="586901" fill="none" extrusionOk="0">
                <a:moveTo>
                  <a:pt x="0" y="65211"/>
                </a:moveTo>
                <a:cubicBezTo>
                  <a:pt x="-6800" y="28989"/>
                  <a:pt x="25319" y="6643"/>
                  <a:pt x="65211" y="0"/>
                </a:cubicBezTo>
                <a:cubicBezTo>
                  <a:pt x="223549" y="-15204"/>
                  <a:pt x="455054" y="3678"/>
                  <a:pt x="641101" y="0"/>
                </a:cubicBezTo>
                <a:cubicBezTo>
                  <a:pt x="827148" y="-3678"/>
                  <a:pt x="1040302" y="21470"/>
                  <a:pt x="1182437" y="0"/>
                </a:cubicBezTo>
                <a:cubicBezTo>
                  <a:pt x="1324572" y="-21470"/>
                  <a:pt x="1561305" y="11849"/>
                  <a:pt x="1792880" y="0"/>
                </a:cubicBezTo>
                <a:cubicBezTo>
                  <a:pt x="1827096" y="-5537"/>
                  <a:pt x="1855996" y="26693"/>
                  <a:pt x="1858091" y="65211"/>
                </a:cubicBezTo>
                <a:cubicBezTo>
                  <a:pt x="1879807" y="229693"/>
                  <a:pt x="1836690" y="422665"/>
                  <a:pt x="1858091" y="521690"/>
                </a:cubicBezTo>
                <a:cubicBezTo>
                  <a:pt x="1862543" y="563452"/>
                  <a:pt x="1827563" y="590036"/>
                  <a:pt x="1792880" y="586901"/>
                </a:cubicBezTo>
                <a:cubicBezTo>
                  <a:pt x="1499214" y="593683"/>
                  <a:pt x="1376093" y="613631"/>
                  <a:pt x="1199714" y="586901"/>
                </a:cubicBezTo>
                <a:cubicBezTo>
                  <a:pt x="1023335" y="560171"/>
                  <a:pt x="810266" y="588454"/>
                  <a:pt x="641101" y="586901"/>
                </a:cubicBezTo>
                <a:cubicBezTo>
                  <a:pt x="471936" y="585348"/>
                  <a:pt x="198624" y="609743"/>
                  <a:pt x="65211" y="586901"/>
                </a:cubicBezTo>
                <a:cubicBezTo>
                  <a:pt x="28557" y="584924"/>
                  <a:pt x="2849" y="555866"/>
                  <a:pt x="0" y="521690"/>
                </a:cubicBezTo>
                <a:cubicBezTo>
                  <a:pt x="-2158" y="397160"/>
                  <a:pt x="-20954" y="264700"/>
                  <a:pt x="0" y="65211"/>
                </a:cubicBezTo>
                <a:close/>
              </a:path>
              <a:path w="1858091" h="586901" stroke="0" extrusionOk="0">
                <a:moveTo>
                  <a:pt x="0" y="65211"/>
                </a:moveTo>
                <a:cubicBezTo>
                  <a:pt x="375" y="27048"/>
                  <a:pt x="28397" y="2228"/>
                  <a:pt x="65211" y="0"/>
                </a:cubicBezTo>
                <a:cubicBezTo>
                  <a:pt x="222973" y="1160"/>
                  <a:pt x="370831" y="-14845"/>
                  <a:pt x="675654" y="0"/>
                </a:cubicBezTo>
                <a:cubicBezTo>
                  <a:pt x="980477" y="14845"/>
                  <a:pt x="1133951" y="-19192"/>
                  <a:pt x="1286097" y="0"/>
                </a:cubicBezTo>
                <a:cubicBezTo>
                  <a:pt x="1438243" y="19192"/>
                  <a:pt x="1586919" y="8222"/>
                  <a:pt x="1792880" y="0"/>
                </a:cubicBezTo>
                <a:cubicBezTo>
                  <a:pt x="1825389" y="347"/>
                  <a:pt x="1863523" y="24700"/>
                  <a:pt x="1858091" y="65211"/>
                </a:cubicBezTo>
                <a:cubicBezTo>
                  <a:pt x="1845453" y="262626"/>
                  <a:pt x="1851999" y="326242"/>
                  <a:pt x="1858091" y="521690"/>
                </a:cubicBezTo>
                <a:cubicBezTo>
                  <a:pt x="1860643" y="555376"/>
                  <a:pt x="1830022" y="588404"/>
                  <a:pt x="1792880" y="586901"/>
                </a:cubicBezTo>
                <a:cubicBezTo>
                  <a:pt x="1637804" y="569458"/>
                  <a:pt x="1478269" y="564610"/>
                  <a:pt x="1216990" y="586901"/>
                </a:cubicBezTo>
                <a:cubicBezTo>
                  <a:pt x="955711" y="609193"/>
                  <a:pt x="783337" y="557422"/>
                  <a:pt x="606547" y="586901"/>
                </a:cubicBezTo>
                <a:cubicBezTo>
                  <a:pt x="429757" y="616380"/>
                  <a:pt x="280314" y="610251"/>
                  <a:pt x="65211" y="586901"/>
                </a:cubicBezTo>
                <a:cubicBezTo>
                  <a:pt x="24987" y="593664"/>
                  <a:pt x="3785" y="557691"/>
                  <a:pt x="0" y="521690"/>
                </a:cubicBezTo>
                <a:cubicBezTo>
                  <a:pt x="20406" y="356871"/>
                  <a:pt x="-11777" y="246140"/>
                  <a:pt x="0" y="65211"/>
                </a:cubicBezTo>
                <a:close/>
              </a:path>
            </a:pathLst>
          </a:custGeom>
          <a:solidFill>
            <a:srgbClr val="A88D70"/>
          </a:solidFill>
          <a:ln>
            <a:solidFill>
              <a:srgbClr val="6D533A"/>
            </a:solidFill>
            <a:extLst>
              <a:ext uri="{C807C97D-BFC1-408E-A445-0C87EB9F89A2}">
                <ask:lineSketchStyleProps xmlns="" xmlns:ask="http://schemas.microsoft.com/office/drawing/2018/sketchyshapes" sd="2233765685">
                  <a:prstGeom prst="roundRect">
                    <a:avLst>
                      <a:gd name="adj" fmla="val 111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273B154-C65A-43CF-8D72-02BCF2DBDD4E}"/>
              </a:ext>
            </a:extLst>
          </p:cNvPr>
          <p:cNvSpPr/>
          <p:nvPr/>
        </p:nvSpPr>
        <p:spPr>
          <a:xfrm>
            <a:off x="2651917" y="3462974"/>
            <a:ext cx="5681100" cy="586902"/>
          </a:xfrm>
          <a:custGeom>
            <a:avLst/>
            <a:gdLst>
              <a:gd name="connsiteX0" fmla="*/ 0 w 5681100"/>
              <a:gd name="connsiteY0" fmla="*/ 51659 h 586902"/>
              <a:gd name="connsiteX1" fmla="*/ 51659 w 5681100"/>
              <a:gd name="connsiteY1" fmla="*/ 0 h 586902"/>
              <a:gd name="connsiteX2" fmla="*/ 637326 w 5681100"/>
              <a:gd name="connsiteY2" fmla="*/ 0 h 586902"/>
              <a:gd name="connsiteX3" fmla="*/ 1167215 w 5681100"/>
              <a:gd name="connsiteY3" fmla="*/ 0 h 586902"/>
              <a:gd name="connsiteX4" fmla="*/ 1752883 w 5681100"/>
              <a:gd name="connsiteY4" fmla="*/ 0 h 586902"/>
              <a:gd name="connsiteX5" fmla="*/ 2561661 w 5681100"/>
              <a:gd name="connsiteY5" fmla="*/ 0 h 586902"/>
              <a:gd name="connsiteX6" fmla="*/ 3091550 w 5681100"/>
              <a:gd name="connsiteY6" fmla="*/ 0 h 586902"/>
              <a:gd name="connsiteX7" fmla="*/ 3788773 w 5681100"/>
              <a:gd name="connsiteY7" fmla="*/ 0 h 586902"/>
              <a:gd name="connsiteX8" fmla="*/ 4374440 w 5681100"/>
              <a:gd name="connsiteY8" fmla="*/ 0 h 586902"/>
              <a:gd name="connsiteX9" fmla="*/ 5015885 w 5681100"/>
              <a:gd name="connsiteY9" fmla="*/ 0 h 586902"/>
              <a:gd name="connsiteX10" fmla="*/ 5629441 w 5681100"/>
              <a:gd name="connsiteY10" fmla="*/ 0 h 586902"/>
              <a:gd name="connsiteX11" fmla="*/ 5681100 w 5681100"/>
              <a:gd name="connsiteY11" fmla="*/ 51659 h 586902"/>
              <a:gd name="connsiteX12" fmla="*/ 5681100 w 5681100"/>
              <a:gd name="connsiteY12" fmla="*/ 535243 h 586902"/>
              <a:gd name="connsiteX13" fmla="*/ 5629441 w 5681100"/>
              <a:gd name="connsiteY13" fmla="*/ 586902 h 586902"/>
              <a:gd name="connsiteX14" fmla="*/ 5043774 w 5681100"/>
              <a:gd name="connsiteY14" fmla="*/ 586902 h 586902"/>
              <a:gd name="connsiteX15" fmla="*/ 4458107 w 5681100"/>
              <a:gd name="connsiteY15" fmla="*/ 586902 h 586902"/>
              <a:gd name="connsiteX16" fmla="*/ 3816662 w 5681100"/>
              <a:gd name="connsiteY16" fmla="*/ 586902 h 586902"/>
              <a:gd name="connsiteX17" fmla="*/ 3063661 w 5681100"/>
              <a:gd name="connsiteY17" fmla="*/ 586902 h 586902"/>
              <a:gd name="connsiteX18" fmla="*/ 2366439 w 5681100"/>
              <a:gd name="connsiteY18" fmla="*/ 586902 h 586902"/>
              <a:gd name="connsiteX19" fmla="*/ 1724994 w 5681100"/>
              <a:gd name="connsiteY19" fmla="*/ 586902 h 586902"/>
              <a:gd name="connsiteX20" fmla="*/ 1195104 w 5681100"/>
              <a:gd name="connsiteY20" fmla="*/ 586902 h 586902"/>
              <a:gd name="connsiteX21" fmla="*/ 51659 w 5681100"/>
              <a:gd name="connsiteY21" fmla="*/ 586902 h 586902"/>
              <a:gd name="connsiteX22" fmla="*/ 0 w 5681100"/>
              <a:gd name="connsiteY22" fmla="*/ 535243 h 586902"/>
              <a:gd name="connsiteX23" fmla="*/ 0 w 5681100"/>
              <a:gd name="connsiteY23" fmla="*/ 51659 h 58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1100" h="586902" fill="none" extrusionOk="0">
                <a:moveTo>
                  <a:pt x="0" y="51659"/>
                </a:moveTo>
                <a:cubicBezTo>
                  <a:pt x="-1388" y="23207"/>
                  <a:pt x="20840" y="3722"/>
                  <a:pt x="51659" y="0"/>
                </a:cubicBezTo>
                <a:cubicBezTo>
                  <a:pt x="204366" y="4501"/>
                  <a:pt x="425788" y="15251"/>
                  <a:pt x="637326" y="0"/>
                </a:cubicBezTo>
                <a:cubicBezTo>
                  <a:pt x="848864" y="-15251"/>
                  <a:pt x="1040755" y="4416"/>
                  <a:pt x="1167215" y="0"/>
                </a:cubicBezTo>
                <a:cubicBezTo>
                  <a:pt x="1293675" y="-4416"/>
                  <a:pt x="1620898" y="-24745"/>
                  <a:pt x="1752883" y="0"/>
                </a:cubicBezTo>
                <a:cubicBezTo>
                  <a:pt x="1884868" y="24745"/>
                  <a:pt x="2237008" y="-34761"/>
                  <a:pt x="2561661" y="0"/>
                </a:cubicBezTo>
                <a:cubicBezTo>
                  <a:pt x="2886314" y="34761"/>
                  <a:pt x="2917097" y="10681"/>
                  <a:pt x="3091550" y="0"/>
                </a:cubicBezTo>
                <a:cubicBezTo>
                  <a:pt x="3266003" y="-10681"/>
                  <a:pt x="3466588" y="8661"/>
                  <a:pt x="3788773" y="0"/>
                </a:cubicBezTo>
                <a:cubicBezTo>
                  <a:pt x="4110958" y="-8661"/>
                  <a:pt x="4108895" y="27298"/>
                  <a:pt x="4374440" y="0"/>
                </a:cubicBezTo>
                <a:cubicBezTo>
                  <a:pt x="4639985" y="-27298"/>
                  <a:pt x="4732116" y="18375"/>
                  <a:pt x="5015885" y="0"/>
                </a:cubicBezTo>
                <a:cubicBezTo>
                  <a:pt x="5299655" y="-18375"/>
                  <a:pt x="5330826" y="2097"/>
                  <a:pt x="5629441" y="0"/>
                </a:cubicBezTo>
                <a:cubicBezTo>
                  <a:pt x="5663536" y="1085"/>
                  <a:pt x="5678179" y="18653"/>
                  <a:pt x="5681100" y="51659"/>
                </a:cubicBezTo>
                <a:cubicBezTo>
                  <a:pt x="5698907" y="179825"/>
                  <a:pt x="5666803" y="332613"/>
                  <a:pt x="5681100" y="535243"/>
                </a:cubicBezTo>
                <a:cubicBezTo>
                  <a:pt x="5679587" y="562291"/>
                  <a:pt x="5658808" y="582749"/>
                  <a:pt x="5629441" y="586902"/>
                </a:cubicBezTo>
                <a:cubicBezTo>
                  <a:pt x="5490499" y="577080"/>
                  <a:pt x="5284539" y="607932"/>
                  <a:pt x="5043774" y="586902"/>
                </a:cubicBezTo>
                <a:cubicBezTo>
                  <a:pt x="4803009" y="565872"/>
                  <a:pt x="4600558" y="577288"/>
                  <a:pt x="4458107" y="586902"/>
                </a:cubicBezTo>
                <a:cubicBezTo>
                  <a:pt x="4315656" y="596516"/>
                  <a:pt x="4015230" y="603991"/>
                  <a:pt x="3816662" y="586902"/>
                </a:cubicBezTo>
                <a:cubicBezTo>
                  <a:pt x="3618095" y="569813"/>
                  <a:pt x="3229816" y="552184"/>
                  <a:pt x="3063661" y="586902"/>
                </a:cubicBezTo>
                <a:cubicBezTo>
                  <a:pt x="2897506" y="621620"/>
                  <a:pt x="2687150" y="592557"/>
                  <a:pt x="2366439" y="586902"/>
                </a:cubicBezTo>
                <a:cubicBezTo>
                  <a:pt x="2045728" y="581247"/>
                  <a:pt x="1975550" y="579865"/>
                  <a:pt x="1724994" y="586902"/>
                </a:cubicBezTo>
                <a:cubicBezTo>
                  <a:pt x="1474439" y="593939"/>
                  <a:pt x="1318887" y="588238"/>
                  <a:pt x="1195104" y="586902"/>
                </a:cubicBezTo>
                <a:cubicBezTo>
                  <a:pt x="1071321" y="585567"/>
                  <a:pt x="381404" y="575019"/>
                  <a:pt x="51659" y="586902"/>
                </a:cubicBezTo>
                <a:cubicBezTo>
                  <a:pt x="16658" y="588395"/>
                  <a:pt x="-3603" y="561369"/>
                  <a:pt x="0" y="535243"/>
                </a:cubicBezTo>
                <a:cubicBezTo>
                  <a:pt x="5263" y="405417"/>
                  <a:pt x="-14221" y="151434"/>
                  <a:pt x="0" y="51659"/>
                </a:cubicBezTo>
                <a:close/>
              </a:path>
              <a:path w="5681100" h="586902" stroke="0" extrusionOk="0">
                <a:moveTo>
                  <a:pt x="0" y="51659"/>
                </a:moveTo>
                <a:cubicBezTo>
                  <a:pt x="5346" y="19372"/>
                  <a:pt x="27783" y="-2552"/>
                  <a:pt x="51659" y="0"/>
                </a:cubicBezTo>
                <a:cubicBezTo>
                  <a:pt x="207686" y="-27023"/>
                  <a:pt x="450652" y="22873"/>
                  <a:pt x="637326" y="0"/>
                </a:cubicBezTo>
                <a:cubicBezTo>
                  <a:pt x="824000" y="-22873"/>
                  <a:pt x="975905" y="5978"/>
                  <a:pt x="1278771" y="0"/>
                </a:cubicBezTo>
                <a:cubicBezTo>
                  <a:pt x="1581637" y="-5978"/>
                  <a:pt x="1650592" y="26508"/>
                  <a:pt x="1975994" y="0"/>
                </a:cubicBezTo>
                <a:cubicBezTo>
                  <a:pt x="2301396" y="-26508"/>
                  <a:pt x="2389361" y="-11729"/>
                  <a:pt x="2617439" y="0"/>
                </a:cubicBezTo>
                <a:cubicBezTo>
                  <a:pt x="2845518" y="11729"/>
                  <a:pt x="3007832" y="2238"/>
                  <a:pt x="3147328" y="0"/>
                </a:cubicBezTo>
                <a:cubicBezTo>
                  <a:pt x="3286824" y="-2238"/>
                  <a:pt x="3632744" y="7273"/>
                  <a:pt x="3844551" y="0"/>
                </a:cubicBezTo>
                <a:cubicBezTo>
                  <a:pt x="4056358" y="-7273"/>
                  <a:pt x="4373020" y="-10206"/>
                  <a:pt x="4541774" y="0"/>
                </a:cubicBezTo>
                <a:cubicBezTo>
                  <a:pt x="4710528" y="10206"/>
                  <a:pt x="5228458" y="-9068"/>
                  <a:pt x="5629441" y="0"/>
                </a:cubicBezTo>
                <a:cubicBezTo>
                  <a:pt x="5653936" y="1358"/>
                  <a:pt x="5679226" y="20386"/>
                  <a:pt x="5681100" y="51659"/>
                </a:cubicBezTo>
                <a:cubicBezTo>
                  <a:pt x="5698618" y="224373"/>
                  <a:pt x="5690630" y="417790"/>
                  <a:pt x="5681100" y="535243"/>
                </a:cubicBezTo>
                <a:cubicBezTo>
                  <a:pt x="5683455" y="570202"/>
                  <a:pt x="5661118" y="589110"/>
                  <a:pt x="5629441" y="586902"/>
                </a:cubicBezTo>
                <a:cubicBezTo>
                  <a:pt x="5344837" y="575349"/>
                  <a:pt x="5296124" y="601384"/>
                  <a:pt x="4987996" y="586902"/>
                </a:cubicBezTo>
                <a:cubicBezTo>
                  <a:pt x="4679868" y="572420"/>
                  <a:pt x="4546667" y="597031"/>
                  <a:pt x="4290773" y="586902"/>
                </a:cubicBezTo>
                <a:cubicBezTo>
                  <a:pt x="4034879" y="576773"/>
                  <a:pt x="3981814" y="571890"/>
                  <a:pt x="3705106" y="586902"/>
                </a:cubicBezTo>
                <a:cubicBezTo>
                  <a:pt x="3428398" y="601914"/>
                  <a:pt x="3322846" y="570114"/>
                  <a:pt x="3007883" y="586902"/>
                </a:cubicBezTo>
                <a:cubicBezTo>
                  <a:pt x="2692920" y="603690"/>
                  <a:pt x="2562386" y="582053"/>
                  <a:pt x="2254883" y="586902"/>
                </a:cubicBezTo>
                <a:cubicBezTo>
                  <a:pt x="1947380" y="591751"/>
                  <a:pt x="1785309" y="606509"/>
                  <a:pt x="1446105" y="586902"/>
                </a:cubicBezTo>
                <a:cubicBezTo>
                  <a:pt x="1106901" y="567295"/>
                  <a:pt x="1023520" y="570955"/>
                  <a:pt x="916215" y="586902"/>
                </a:cubicBezTo>
                <a:cubicBezTo>
                  <a:pt x="808910" y="602850"/>
                  <a:pt x="242754" y="580874"/>
                  <a:pt x="51659" y="586902"/>
                </a:cubicBezTo>
                <a:cubicBezTo>
                  <a:pt x="21769" y="587837"/>
                  <a:pt x="1793" y="564027"/>
                  <a:pt x="0" y="535243"/>
                </a:cubicBezTo>
                <a:cubicBezTo>
                  <a:pt x="-5783" y="343494"/>
                  <a:pt x="-23117" y="236745"/>
                  <a:pt x="0" y="51659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DED7D0"/>
            </a:solidFill>
            <a:extLst>
              <a:ext uri="{C807C97D-BFC1-408E-A445-0C87EB9F89A2}">
                <ask:lineSketchStyleProps xmlns="" xmlns:ask="http://schemas.microsoft.com/office/drawing/2018/sketchyshapes" sd="815169288">
                  <a:prstGeom prst="roundRect">
                    <a:avLst>
                      <a:gd name="adj" fmla="val 88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67C9709-5A94-4234-AEC8-92E473E00D8C}"/>
              </a:ext>
            </a:extLst>
          </p:cNvPr>
          <p:cNvSpPr/>
          <p:nvPr/>
        </p:nvSpPr>
        <p:spPr>
          <a:xfrm>
            <a:off x="739142" y="3456541"/>
            <a:ext cx="1678009" cy="5625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2800" b="1" spc="-80" dirty="0">
                <a:solidFill>
                  <a:schemeClr val="bg1"/>
                </a:solidFill>
                <a:effectLst>
                  <a:outerShdw blurRad="12700" dist="63500" dir="2700000" algn="tl" rotWithShape="0">
                    <a:srgbClr val="5A4530">
                      <a:alpha val="21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科舉考試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946C93C-9BEC-4824-BAA8-7A8FA9D31ED5}"/>
              </a:ext>
            </a:extLst>
          </p:cNvPr>
          <p:cNvSpPr/>
          <p:nvPr/>
        </p:nvSpPr>
        <p:spPr>
          <a:xfrm>
            <a:off x="2651918" y="3443837"/>
            <a:ext cx="6018821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「溫卷」風氣，鼓舞士人從事寫作。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136FA2D3-8DDC-4340-BD2A-43669B814945}"/>
              </a:ext>
            </a:extLst>
          </p:cNvPr>
          <p:cNvSpPr/>
          <p:nvPr/>
        </p:nvSpPr>
        <p:spPr>
          <a:xfrm>
            <a:off x="657509" y="4161557"/>
            <a:ext cx="1858091" cy="586901"/>
          </a:xfrm>
          <a:custGeom>
            <a:avLst/>
            <a:gdLst>
              <a:gd name="connsiteX0" fmla="*/ 0 w 1858091"/>
              <a:gd name="connsiteY0" fmla="*/ 65211 h 586901"/>
              <a:gd name="connsiteX1" fmla="*/ 65211 w 1858091"/>
              <a:gd name="connsiteY1" fmla="*/ 0 h 586901"/>
              <a:gd name="connsiteX2" fmla="*/ 641101 w 1858091"/>
              <a:gd name="connsiteY2" fmla="*/ 0 h 586901"/>
              <a:gd name="connsiteX3" fmla="*/ 1182437 w 1858091"/>
              <a:gd name="connsiteY3" fmla="*/ 0 h 586901"/>
              <a:gd name="connsiteX4" fmla="*/ 1792880 w 1858091"/>
              <a:gd name="connsiteY4" fmla="*/ 0 h 586901"/>
              <a:gd name="connsiteX5" fmla="*/ 1858091 w 1858091"/>
              <a:gd name="connsiteY5" fmla="*/ 65211 h 586901"/>
              <a:gd name="connsiteX6" fmla="*/ 1858091 w 1858091"/>
              <a:gd name="connsiteY6" fmla="*/ 521690 h 586901"/>
              <a:gd name="connsiteX7" fmla="*/ 1792880 w 1858091"/>
              <a:gd name="connsiteY7" fmla="*/ 586901 h 586901"/>
              <a:gd name="connsiteX8" fmla="*/ 1199714 w 1858091"/>
              <a:gd name="connsiteY8" fmla="*/ 586901 h 586901"/>
              <a:gd name="connsiteX9" fmla="*/ 641101 w 1858091"/>
              <a:gd name="connsiteY9" fmla="*/ 586901 h 586901"/>
              <a:gd name="connsiteX10" fmla="*/ 65211 w 1858091"/>
              <a:gd name="connsiteY10" fmla="*/ 586901 h 586901"/>
              <a:gd name="connsiteX11" fmla="*/ 0 w 1858091"/>
              <a:gd name="connsiteY11" fmla="*/ 521690 h 586901"/>
              <a:gd name="connsiteX12" fmla="*/ 0 w 1858091"/>
              <a:gd name="connsiteY12" fmla="*/ 65211 h 5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8091" h="586901" fill="none" extrusionOk="0">
                <a:moveTo>
                  <a:pt x="0" y="65211"/>
                </a:moveTo>
                <a:cubicBezTo>
                  <a:pt x="-6800" y="28989"/>
                  <a:pt x="25319" y="6643"/>
                  <a:pt x="65211" y="0"/>
                </a:cubicBezTo>
                <a:cubicBezTo>
                  <a:pt x="223549" y="-15204"/>
                  <a:pt x="455054" y="3678"/>
                  <a:pt x="641101" y="0"/>
                </a:cubicBezTo>
                <a:cubicBezTo>
                  <a:pt x="827148" y="-3678"/>
                  <a:pt x="1040302" y="21470"/>
                  <a:pt x="1182437" y="0"/>
                </a:cubicBezTo>
                <a:cubicBezTo>
                  <a:pt x="1324572" y="-21470"/>
                  <a:pt x="1561305" y="11849"/>
                  <a:pt x="1792880" y="0"/>
                </a:cubicBezTo>
                <a:cubicBezTo>
                  <a:pt x="1827096" y="-5537"/>
                  <a:pt x="1855996" y="26693"/>
                  <a:pt x="1858091" y="65211"/>
                </a:cubicBezTo>
                <a:cubicBezTo>
                  <a:pt x="1879807" y="229693"/>
                  <a:pt x="1836690" y="422665"/>
                  <a:pt x="1858091" y="521690"/>
                </a:cubicBezTo>
                <a:cubicBezTo>
                  <a:pt x="1862543" y="563452"/>
                  <a:pt x="1827563" y="590036"/>
                  <a:pt x="1792880" y="586901"/>
                </a:cubicBezTo>
                <a:cubicBezTo>
                  <a:pt x="1499214" y="593683"/>
                  <a:pt x="1376093" y="613631"/>
                  <a:pt x="1199714" y="586901"/>
                </a:cubicBezTo>
                <a:cubicBezTo>
                  <a:pt x="1023335" y="560171"/>
                  <a:pt x="810266" y="588454"/>
                  <a:pt x="641101" y="586901"/>
                </a:cubicBezTo>
                <a:cubicBezTo>
                  <a:pt x="471936" y="585348"/>
                  <a:pt x="198624" y="609743"/>
                  <a:pt x="65211" y="586901"/>
                </a:cubicBezTo>
                <a:cubicBezTo>
                  <a:pt x="28557" y="584924"/>
                  <a:pt x="2849" y="555866"/>
                  <a:pt x="0" y="521690"/>
                </a:cubicBezTo>
                <a:cubicBezTo>
                  <a:pt x="-2158" y="397160"/>
                  <a:pt x="-20954" y="264700"/>
                  <a:pt x="0" y="65211"/>
                </a:cubicBezTo>
                <a:close/>
              </a:path>
              <a:path w="1858091" h="586901" stroke="0" extrusionOk="0">
                <a:moveTo>
                  <a:pt x="0" y="65211"/>
                </a:moveTo>
                <a:cubicBezTo>
                  <a:pt x="375" y="27048"/>
                  <a:pt x="28397" y="2228"/>
                  <a:pt x="65211" y="0"/>
                </a:cubicBezTo>
                <a:cubicBezTo>
                  <a:pt x="222973" y="1160"/>
                  <a:pt x="370831" y="-14845"/>
                  <a:pt x="675654" y="0"/>
                </a:cubicBezTo>
                <a:cubicBezTo>
                  <a:pt x="980477" y="14845"/>
                  <a:pt x="1133951" y="-19192"/>
                  <a:pt x="1286097" y="0"/>
                </a:cubicBezTo>
                <a:cubicBezTo>
                  <a:pt x="1438243" y="19192"/>
                  <a:pt x="1586919" y="8222"/>
                  <a:pt x="1792880" y="0"/>
                </a:cubicBezTo>
                <a:cubicBezTo>
                  <a:pt x="1825389" y="347"/>
                  <a:pt x="1863523" y="24700"/>
                  <a:pt x="1858091" y="65211"/>
                </a:cubicBezTo>
                <a:cubicBezTo>
                  <a:pt x="1845453" y="262626"/>
                  <a:pt x="1851999" y="326242"/>
                  <a:pt x="1858091" y="521690"/>
                </a:cubicBezTo>
                <a:cubicBezTo>
                  <a:pt x="1860643" y="555376"/>
                  <a:pt x="1830022" y="588404"/>
                  <a:pt x="1792880" y="586901"/>
                </a:cubicBezTo>
                <a:cubicBezTo>
                  <a:pt x="1637804" y="569458"/>
                  <a:pt x="1478269" y="564610"/>
                  <a:pt x="1216990" y="586901"/>
                </a:cubicBezTo>
                <a:cubicBezTo>
                  <a:pt x="955711" y="609193"/>
                  <a:pt x="783337" y="557422"/>
                  <a:pt x="606547" y="586901"/>
                </a:cubicBezTo>
                <a:cubicBezTo>
                  <a:pt x="429757" y="616380"/>
                  <a:pt x="280314" y="610251"/>
                  <a:pt x="65211" y="586901"/>
                </a:cubicBezTo>
                <a:cubicBezTo>
                  <a:pt x="24987" y="593664"/>
                  <a:pt x="3785" y="557691"/>
                  <a:pt x="0" y="521690"/>
                </a:cubicBezTo>
                <a:cubicBezTo>
                  <a:pt x="20406" y="356871"/>
                  <a:pt x="-11777" y="246140"/>
                  <a:pt x="0" y="65211"/>
                </a:cubicBezTo>
                <a:close/>
              </a:path>
            </a:pathLst>
          </a:custGeom>
          <a:solidFill>
            <a:srgbClr val="A88D70"/>
          </a:solidFill>
          <a:ln>
            <a:solidFill>
              <a:srgbClr val="6D533A"/>
            </a:solidFill>
            <a:extLst>
              <a:ext uri="{C807C97D-BFC1-408E-A445-0C87EB9F89A2}">
                <ask:lineSketchStyleProps xmlns="" xmlns:ask="http://schemas.microsoft.com/office/drawing/2018/sketchyshapes" sd="2233765685">
                  <a:prstGeom prst="roundRect">
                    <a:avLst>
                      <a:gd name="adj" fmla="val 111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EAEFAA4-4296-46EE-8730-7FBDE6077A0E}"/>
              </a:ext>
            </a:extLst>
          </p:cNvPr>
          <p:cNvSpPr/>
          <p:nvPr/>
        </p:nvSpPr>
        <p:spPr>
          <a:xfrm>
            <a:off x="739140" y="4155124"/>
            <a:ext cx="1678009" cy="5625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2800" b="1" spc="-80" dirty="0">
                <a:solidFill>
                  <a:schemeClr val="bg1"/>
                </a:solidFill>
                <a:effectLst>
                  <a:outerShdw blurRad="12700" dist="63500" dir="2700000" algn="tl" rotWithShape="0">
                    <a:srgbClr val="5A4530">
                      <a:alpha val="21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佛道文化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2AA6640-E07E-4DDB-A10D-2DE192916105}"/>
              </a:ext>
            </a:extLst>
          </p:cNvPr>
          <p:cNvSpPr/>
          <p:nvPr/>
        </p:nvSpPr>
        <p:spPr>
          <a:xfrm>
            <a:off x="2651915" y="4142420"/>
            <a:ext cx="6018822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充實傳奇的內容。</a:t>
            </a:r>
          </a:p>
        </p:txBody>
      </p:sp>
    </p:spTree>
    <p:extLst>
      <p:ext uri="{BB962C8B-B14F-4D97-AF65-F5344CB8AC3E}">
        <p14:creationId xmlns:p14="http://schemas.microsoft.com/office/powerpoint/2010/main" val="1691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178753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作者於文末提出「真人之興也，非英雄所冀，況非英雄者乎？」對此「天命論」，你有何看法？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5B9BE89-B614-4544-881C-21156355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282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 algn="just">
              <a:lnSpc>
                <a:spcPts val="36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天命奠基於天時地利人和：歷史上的李世民是否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因「天命」就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一定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是天子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呢？姑且不論面相、雲氣，就其家世條件與人脈，勢力與實力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均比</a:t>
            </a:r>
            <a:r>
              <a:rPr lang="zh-TW" altLang="en-US" sz="2800" b="0" spc="-100" dirty="0">
                <a:solidFill>
                  <a:srgbClr val="FF0000"/>
                </a:solidFill>
              </a:rPr>
              <a:t>虬髯客優異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 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天命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」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或許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真的站在李世民那方。然成就功業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不是只有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依賴天命而已，天時、地利、人和均重要，光有天命而不努力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，絕不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會是微笑到最後的勝利者。</a:t>
            </a:r>
          </a:p>
        </p:txBody>
      </p:sp>
      <p:sp>
        <p:nvSpPr>
          <p:cNvPr id="12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B88A548-A40F-4E48-B439-A9DF0AF91D1E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D125721-DC37-43A0-9574-257FA0C3B401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323954C-33A5-4172-9EC3-59C88C832D75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05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178753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作者於文末提出「真人之興也，非英雄所冀，況非英雄者乎？」對此「天命論」，你有何看法？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5B9BE89-B614-4544-881C-21156355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236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600"/>
              </a:lnSpc>
              <a:buFont typeface="+mj-lt"/>
              <a:buAutoNum type="arabicPeriod" startAt="3"/>
            </a:pPr>
            <a:r>
              <a:rPr lang="zh-TW" altLang="en-US" sz="2800" b="0" spc="-100" dirty="0">
                <a:solidFill>
                  <a:srgbClr val="FF0000"/>
                </a:solidFill>
              </a:rPr>
              <a:t>人生的發展掌握在自己手上：正所謂「天助自助者」，人要先對自己的人生負責，上天才會給予我們協助。因此，「天命論」不過是當我們努力付出，盡完應盡人事後，讓我們放下內心牽掛，不再執著當下的一種說詞，如此人生才能昂首闊步，繼續向前。</a:t>
            </a:r>
          </a:p>
        </p:txBody>
      </p:sp>
      <p:sp>
        <p:nvSpPr>
          <p:cNvPr id="3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BCB89930-3A70-4F8E-B1F4-0A0CD1B6DD47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58C2ED6C-308A-423E-B89F-161E92C175C4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29BBD33-BDBC-4C24-AA1F-0187EAC7CBBC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1D67075-91A7-44DF-9E19-82D9D30926FE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A93935B-2F0F-46C7-84D6-7BA66AD23A65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78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76779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人生就是一連串不斷選擇的歷程，每一次的決定都可能會影響未來。倘若在關鍵時刻能審慎評估，就可以做出最明智的抉擇。試以紅拂夜奔李靖、李靖接受紅拂、虬髯客讓天下等事件為例，擇一分析：行動前必須進行哪些評估？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C9101ED-4B77-476E-AB5E-38EA00284938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38F2217-FCB4-4E25-97E3-63CF59FEF488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495F352-6B56-4EAB-88D2-43CEF465D236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5B9BE89-B614-4544-881C-21156355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2972635"/>
            <a:ext cx="8477289" cy="52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6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 smtClean="0">
                <a:solidFill>
                  <a:srgbClr val="FF0000"/>
                </a:solidFill>
              </a:rPr>
              <a:t>】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63F75C1-A7D0-4E5C-BB12-FAEBD5DAE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65029"/>
              </p:ext>
            </p:extLst>
          </p:nvPr>
        </p:nvGraphicFramePr>
        <p:xfrm>
          <a:off x="460712" y="479793"/>
          <a:ext cx="828000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01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9661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評估步驟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事件：紅拂夜奔李靖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分析可能性及嚴重性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spc="-1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繼續待在楊素府求安定？楊素垮臺，將無所依靠。</a:t>
                      </a:r>
                      <a:endParaRPr lang="en-US" altLang="zh-TW" sz="2800" spc="-1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spc="-1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李靖是否值得託付？識人不明將耽誤終生。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spc="-1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萬一被李靖拒絕呢？再回去楊素府，</a:t>
                      </a:r>
                      <a:r>
                        <a:rPr lang="zh-TW" altLang="en-US" sz="2800" spc="-1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或者另留後路？</a:t>
                      </a:r>
                      <a:endParaRPr lang="zh-TW" altLang="en-US" sz="2800" spc="-1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spc="-1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萬一被發現逃跑呢？引火自焚值得嗎？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設定預期目標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離開楊素，尋求依託。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99577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850ED738-4260-4327-9BAF-435B8AE5A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5654ECB-54A1-4737-AF40-F6B4A41A24D7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0935561-6ADD-46F6-9344-D571B7E137CC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C4F0217-922F-4C4F-991D-18CF2662987A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68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63F75C1-A7D0-4E5C-BB12-FAEBD5DAE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74878"/>
              </p:ext>
            </p:extLst>
          </p:nvPr>
        </p:nvGraphicFramePr>
        <p:xfrm>
          <a:off x="460712" y="479793"/>
          <a:ext cx="8280001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01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9661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評估步驟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事件：紅拂夜奔李靖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發展可行方案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選擇李靖。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78832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選擇並</a:t>
                      </a: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</a:t>
                      </a:r>
                      <a:endParaRPr lang="en-US" altLang="zh-TW" sz="2800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策略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觀察打探，降低識人不明的風險。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選擇夜晚，避免被輕易發現行蹤。</a:t>
                      </a:r>
                      <a:endParaRPr lang="en-US" altLang="zh-TW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備妥說帖，讓李靖無法一口拒絕。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長期關注，推測楊府不會追捕逃妾。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15020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評估與調整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女扮男裝，改換身分，掩人耳目。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火速離京，前往太原，遠避禍源。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38606"/>
                  </a:ext>
                </a:extLst>
              </a:tr>
            </a:tbl>
          </a:graphicData>
        </a:graphic>
      </p:graphicFrame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C7D0634-C27E-4220-970D-AB89BBE127A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3C1826B-7875-41BF-8418-1EFA746CF4B0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2B37AC3-E326-4FF2-A07C-0BE85D7B37C3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7105D2-6D4C-4C26-92DE-677AD57CD2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10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8065409" y="46117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658056" y="46117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63F75C1-A7D0-4E5C-BB12-FAEBD5DAE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234776"/>
              </p:ext>
            </p:extLst>
          </p:nvPr>
        </p:nvGraphicFramePr>
        <p:xfrm>
          <a:off x="460712" y="479793"/>
          <a:ext cx="828000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01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9661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評估步驟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</a:t>
                      </a: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：李靖接受紅拂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分析可能性及</a:t>
                      </a: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嚴重性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該結束單身生活了嗎？成家而後立業，是時候了嗎？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紅拂會是良配嗎？娶妻是助力或阻力？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會是楊素派來試探我的嗎？半夜定終生，真的沒問題嗎？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萬一被發現、被通緝呢？引火上身值得嗎？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78832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設定預期目標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先成家，伺機立業。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26999"/>
                  </a:ext>
                </a:extLst>
              </a:tr>
            </a:tbl>
          </a:graphicData>
        </a:graphic>
      </p:graphicFrame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C7D0634-C27E-4220-970D-AB89BBE127A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3C1826B-7875-41BF-8418-1EFA746CF4B0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2B37AC3-E326-4FF2-A07C-0BE85D7B37C3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7105D2-6D4C-4C26-92DE-677AD57CD2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10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8065409" y="46117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658056" y="46117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4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63F75C1-A7D0-4E5C-BB12-FAEBD5DAE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14892"/>
              </p:ext>
            </p:extLst>
          </p:nvPr>
        </p:nvGraphicFramePr>
        <p:xfrm>
          <a:off x="460712" y="479793"/>
          <a:ext cx="8280001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01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9661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評估步驟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</a:t>
                      </a: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：李靖接受紅拂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發展可行方案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接受紅拂。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78832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選擇並</a:t>
                      </a: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</a:t>
                      </a:r>
                      <a:endParaRPr lang="en-US" altLang="zh-TW" sz="2800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策略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觀察窗外，保持高度警戒。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打探消息，觀察楊府動靜。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算準時機，離開危險區域。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15020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評估與調整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女扮男裝，改換身份，掩人耳目。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火速離京，前往太原，遠避禍源。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38606"/>
                  </a:ext>
                </a:extLst>
              </a:tr>
            </a:tbl>
          </a:graphicData>
        </a:graphic>
      </p:graphicFrame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C7D0634-C27E-4220-970D-AB89BBE127A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3C1826B-7875-41BF-8418-1EFA746CF4B0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2B37AC3-E326-4FF2-A07C-0BE85D7B37C3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7105D2-6D4C-4C26-92DE-677AD57CD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4400"/>
            <a:ext cx="1739350" cy="1617877"/>
          </a:xfrm>
          <a:prstGeom prst="rect">
            <a:avLst/>
          </a:prstGeom>
        </p:spPr>
      </p:pic>
      <p:sp>
        <p:nvSpPr>
          <p:cNvPr id="10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8065409" y="46117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8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658056" y="46117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3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63F75C1-A7D0-4E5C-BB12-FAEBD5DAE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35496"/>
              </p:ext>
            </p:extLst>
          </p:nvPr>
        </p:nvGraphicFramePr>
        <p:xfrm>
          <a:off x="460712" y="479793"/>
          <a:ext cx="828000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01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9661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</a:tblGrid>
              <a:tr h="3986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評估步驟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</a:t>
                      </a: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：虬髯客讓天下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3041942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分析可能性及</a:t>
                      </a: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嚴重性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700" kern="1200" spc="-1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李世民與我都具備天命，不拚一拚怎會甘願？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700" kern="1200" spc="-1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奔波籌謀已久，錢財兵馬充沛，就此放棄豈不可惜？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700" kern="1200" spc="-1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爭不過李世民，為何還要硬碰硬？沒有試一試，怎知爭不過？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700" kern="1200" spc="-1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掀起戰火是為了誰？為救百姓卻延長戰事，違反初衷。</a:t>
                      </a:r>
                      <a:endParaRPr lang="zh-TW" altLang="en-US" sz="2700" kern="1200" spc="-1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78832"/>
                  </a:ext>
                </a:extLst>
              </a:tr>
              <a:tr h="939633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設定預期目標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為百姓謀求最大福祉。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26999"/>
                  </a:ext>
                </a:extLst>
              </a:tr>
            </a:tbl>
          </a:graphicData>
        </a:graphic>
      </p:graphicFrame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C7D0634-C27E-4220-970D-AB89BBE127A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3C1826B-7875-41BF-8418-1EFA746CF4B0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2B37AC3-E326-4FF2-A07C-0BE85D7B37C3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7105D2-6D4C-4C26-92DE-677AD57CD2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10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8065409" y="46117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658056" y="46117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9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63F75C1-A7D0-4E5C-BB12-FAEBD5DAE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27063"/>
              </p:ext>
            </p:extLst>
          </p:nvPr>
        </p:nvGraphicFramePr>
        <p:xfrm>
          <a:off x="460712" y="479793"/>
          <a:ext cx="8280001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01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9661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評估步驟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</a:t>
                      </a: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：虬髯客讓天下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發展可行方案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讓天下給真天子。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78832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選擇並</a:t>
                      </a: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</a:t>
                      </a:r>
                      <a:endParaRPr lang="en-US" altLang="zh-TW" sz="2800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策略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確認天命，以免誤判情勢，自毀大好機會。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整備妥當，方找李靖前來，使其無從拒絕。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傾盡資源，真心助李世民，速速解救百姓。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15020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評估與調整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轉戰他方，尋求新契機。</a:t>
                      </a: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扶餘立威，開創新天地。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38606"/>
                  </a:ext>
                </a:extLst>
              </a:tr>
            </a:tbl>
          </a:graphicData>
        </a:graphic>
      </p:graphicFrame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C7D0634-C27E-4220-970D-AB89BBE127A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3C1826B-7875-41BF-8418-1EFA746CF4B0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2B37AC3-E326-4FF2-A07C-0BE85D7B37C3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7105D2-6D4C-4C26-92DE-677AD57CD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631" y="3525621"/>
            <a:ext cx="1739350" cy="1617877"/>
          </a:xfrm>
          <a:prstGeom prst="rect">
            <a:avLst/>
          </a:prstGeom>
        </p:spPr>
      </p:pic>
      <p:sp>
        <p:nvSpPr>
          <p:cNvPr id="13" name="箭號: 向右 5">
            <a:extLst>
              <a:ext uri="{FF2B5EF4-FFF2-40B4-BE49-F238E27FC236}">
                <a16:creationId xmlns:a16="http://schemas.microsoft.com/office/drawing/2014/main" id="{35A3CCFD-3ED2-4A66-B941-A3431E7FBC04}"/>
              </a:ext>
            </a:extLst>
          </p:cNvPr>
          <p:cNvSpPr/>
          <p:nvPr/>
        </p:nvSpPr>
        <p:spPr>
          <a:xfrm>
            <a:off x="8065409" y="46117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09345D14-3705-4536-B3D2-B0BF609D4A9F}"/>
              </a:ext>
            </a:extLst>
          </p:cNvPr>
          <p:cNvSpPr/>
          <p:nvPr/>
        </p:nvSpPr>
        <p:spPr>
          <a:xfrm flipH="1">
            <a:off x="7658056" y="46117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7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27AE001-CBD0-45A1-8156-1291FB3FB724}"/>
              </a:ext>
            </a:extLst>
          </p:cNvPr>
          <p:cNvGrpSpPr/>
          <p:nvPr/>
        </p:nvGrpSpPr>
        <p:grpSpPr>
          <a:xfrm>
            <a:off x="925033" y="1109262"/>
            <a:ext cx="3707927" cy="718885"/>
            <a:chOff x="1323975" y="1828800"/>
            <a:chExt cx="3707927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EAE754D-69BF-4CDC-9318-14737BE386DF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D0764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F45E7798-DC65-4EC9-A6C9-8225B9A97F63}"/>
                </a:ext>
              </a:extLst>
            </p:cNvPr>
            <p:cNvSpPr txBox="1"/>
            <p:nvPr/>
          </p:nvSpPr>
          <p:spPr>
            <a:xfrm>
              <a:off x="2143125" y="1834299"/>
              <a:ext cx="2888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7F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課後補充</a:t>
              </a:r>
            </a:p>
          </p:txBody>
        </p:sp>
      </p:grpSp>
      <p:sp>
        <p:nvSpPr>
          <p:cNvPr id="6" name="TextBox 6">
            <a:hlinkClick r:id="" action="ppaction://noaction"/>
            <a:extLst>
              <a:ext uri="{FF2B5EF4-FFF2-40B4-BE49-F238E27FC236}">
                <a16:creationId xmlns:a16="http://schemas.microsoft.com/office/drawing/2014/main" id="{73727A7D-D156-44C5-A73A-6FC7B4AB8B59}"/>
              </a:ext>
            </a:extLst>
          </p:cNvPr>
          <p:cNvSpPr txBox="1"/>
          <p:nvPr/>
        </p:nvSpPr>
        <p:spPr>
          <a:xfrm>
            <a:off x="925031" y="1986975"/>
            <a:ext cx="713583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每個小選擇如何大大影響你的人生 </a:t>
            </a:r>
          </a:p>
        </p:txBody>
      </p:sp>
    </p:spTree>
    <p:extLst>
      <p:ext uri="{BB962C8B-B14F-4D97-AF65-F5344CB8AC3E}">
        <p14:creationId xmlns:p14="http://schemas.microsoft.com/office/powerpoint/2010/main" val="36168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3480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傳奇的特色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FDE32D3-DD7C-4620-8BA1-068C35363722}"/>
              </a:ext>
            </a:extLst>
          </p:cNvPr>
          <p:cNvSpPr/>
          <p:nvPr/>
        </p:nvSpPr>
        <p:spPr>
          <a:xfrm>
            <a:off x="351700" y="1124369"/>
            <a:ext cx="587493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寫作以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散文為主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，間雜駢儷句，也常夾雜詩歌與議論文字。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57C2066-8108-4684-9BC1-D3907660E57C}"/>
              </a:ext>
            </a:extLst>
          </p:cNvPr>
          <p:cNvSpPr/>
          <p:nvPr/>
        </p:nvSpPr>
        <p:spPr>
          <a:xfrm>
            <a:off x="351698" y="2409633"/>
            <a:ext cx="6593387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善用對比、襯托手法來表現人物的性格和心態，也工於白描式的肖像摹寫。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BE1679-898D-469E-8F29-585D43F46B28}"/>
              </a:ext>
            </a:extLst>
          </p:cNvPr>
          <p:cNvSpPr/>
          <p:nvPr/>
        </p:nvSpPr>
        <p:spPr>
          <a:xfrm>
            <a:off x="351697" y="3694896"/>
            <a:ext cx="8082387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敘事簡潔明快，對話精鍊生動，辭彙豐富，句式多變。</a:t>
            </a: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819A3ABF-39E6-4247-B933-04EA554C0F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845" y="684095"/>
            <a:ext cx="1950908" cy="1807029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5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0EF34582-8832-4971-859C-2D91496235E5}"/>
              </a:ext>
            </a:extLst>
          </p:cNvPr>
          <p:cNvSpPr/>
          <p:nvPr/>
        </p:nvSpPr>
        <p:spPr>
          <a:xfrm>
            <a:off x="505140" y="2828664"/>
            <a:ext cx="8255725" cy="1650275"/>
          </a:xfrm>
          <a:custGeom>
            <a:avLst/>
            <a:gdLst>
              <a:gd name="connsiteX0" fmla="*/ 0 w 8255725"/>
              <a:gd name="connsiteY0" fmla="*/ 275051 h 1650275"/>
              <a:gd name="connsiteX1" fmla="*/ 275051 w 8255725"/>
              <a:gd name="connsiteY1" fmla="*/ 0 h 1650275"/>
              <a:gd name="connsiteX2" fmla="*/ 763074 w 8255725"/>
              <a:gd name="connsiteY2" fmla="*/ 0 h 1650275"/>
              <a:gd name="connsiteX3" fmla="*/ 1482265 w 8255725"/>
              <a:gd name="connsiteY3" fmla="*/ 0 h 1650275"/>
              <a:gd name="connsiteX4" fmla="*/ 2047344 w 8255725"/>
              <a:gd name="connsiteY4" fmla="*/ 0 h 1650275"/>
              <a:gd name="connsiteX5" fmla="*/ 2535367 w 8255725"/>
              <a:gd name="connsiteY5" fmla="*/ 0 h 1650275"/>
              <a:gd name="connsiteX6" fmla="*/ 3177502 w 8255725"/>
              <a:gd name="connsiteY6" fmla="*/ 0 h 1650275"/>
              <a:gd name="connsiteX7" fmla="*/ 3665525 w 8255725"/>
              <a:gd name="connsiteY7" fmla="*/ 0 h 1650275"/>
              <a:gd name="connsiteX8" fmla="*/ 4461773 w 8255725"/>
              <a:gd name="connsiteY8" fmla="*/ 0 h 1650275"/>
              <a:gd name="connsiteX9" fmla="*/ 5103908 w 8255725"/>
              <a:gd name="connsiteY9" fmla="*/ 0 h 1650275"/>
              <a:gd name="connsiteX10" fmla="*/ 5746043 w 8255725"/>
              <a:gd name="connsiteY10" fmla="*/ 0 h 1650275"/>
              <a:gd name="connsiteX11" fmla="*/ 6465235 w 8255725"/>
              <a:gd name="connsiteY11" fmla="*/ 0 h 1650275"/>
              <a:gd name="connsiteX12" fmla="*/ 7184426 w 8255725"/>
              <a:gd name="connsiteY12" fmla="*/ 0 h 1650275"/>
              <a:gd name="connsiteX13" fmla="*/ 7980674 w 8255725"/>
              <a:gd name="connsiteY13" fmla="*/ 0 h 1650275"/>
              <a:gd name="connsiteX14" fmla="*/ 8255725 w 8255725"/>
              <a:gd name="connsiteY14" fmla="*/ 275051 h 1650275"/>
              <a:gd name="connsiteX15" fmla="*/ 8255725 w 8255725"/>
              <a:gd name="connsiteY15" fmla="*/ 825138 h 1650275"/>
              <a:gd name="connsiteX16" fmla="*/ 8255725 w 8255725"/>
              <a:gd name="connsiteY16" fmla="*/ 1375224 h 1650275"/>
              <a:gd name="connsiteX17" fmla="*/ 7980674 w 8255725"/>
              <a:gd name="connsiteY17" fmla="*/ 1650275 h 1650275"/>
              <a:gd name="connsiteX18" fmla="*/ 7492651 w 8255725"/>
              <a:gd name="connsiteY18" fmla="*/ 1650275 h 1650275"/>
              <a:gd name="connsiteX19" fmla="*/ 7081685 w 8255725"/>
              <a:gd name="connsiteY19" fmla="*/ 1650275 h 1650275"/>
              <a:gd name="connsiteX20" fmla="*/ 6439549 w 8255725"/>
              <a:gd name="connsiteY20" fmla="*/ 1650275 h 1650275"/>
              <a:gd name="connsiteX21" fmla="*/ 5643302 w 8255725"/>
              <a:gd name="connsiteY21" fmla="*/ 1650275 h 1650275"/>
              <a:gd name="connsiteX22" fmla="*/ 5001166 w 8255725"/>
              <a:gd name="connsiteY22" fmla="*/ 1650275 h 1650275"/>
              <a:gd name="connsiteX23" fmla="*/ 4436087 w 8255725"/>
              <a:gd name="connsiteY23" fmla="*/ 1650275 h 1650275"/>
              <a:gd name="connsiteX24" fmla="*/ 4025121 w 8255725"/>
              <a:gd name="connsiteY24" fmla="*/ 1650275 h 1650275"/>
              <a:gd name="connsiteX25" fmla="*/ 3305929 w 8255725"/>
              <a:gd name="connsiteY25" fmla="*/ 1650275 h 1650275"/>
              <a:gd name="connsiteX26" fmla="*/ 2894963 w 8255725"/>
              <a:gd name="connsiteY26" fmla="*/ 1650275 h 1650275"/>
              <a:gd name="connsiteX27" fmla="*/ 2329884 w 8255725"/>
              <a:gd name="connsiteY27" fmla="*/ 1650275 h 1650275"/>
              <a:gd name="connsiteX28" fmla="*/ 1610692 w 8255725"/>
              <a:gd name="connsiteY28" fmla="*/ 1650275 h 1650275"/>
              <a:gd name="connsiteX29" fmla="*/ 891501 w 8255725"/>
              <a:gd name="connsiteY29" fmla="*/ 1650275 h 1650275"/>
              <a:gd name="connsiteX30" fmla="*/ 275051 w 8255725"/>
              <a:gd name="connsiteY30" fmla="*/ 1650275 h 1650275"/>
              <a:gd name="connsiteX31" fmla="*/ 0 w 8255725"/>
              <a:gd name="connsiteY31" fmla="*/ 1375224 h 1650275"/>
              <a:gd name="connsiteX32" fmla="*/ 0 w 8255725"/>
              <a:gd name="connsiteY32" fmla="*/ 836139 h 1650275"/>
              <a:gd name="connsiteX33" fmla="*/ 0 w 8255725"/>
              <a:gd name="connsiteY33" fmla="*/ 275051 h 165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255725" h="1650275" fill="none" extrusionOk="0">
                <a:moveTo>
                  <a:pt x="0" y="275051"/>
                </a:moveTo>
                <a:cubicBezTo>
                  <a:pt x="-17004" y="123141"/>
                  <a:pt x="138769" y="15860"/>
                  <a:pt x="275051" y="0"/>
                </a:cubicBezTo>
                <a:cubicBezTo>
                  <a:pt x="494011" y="1464"/>
                  <a:pt x="583929" y="-16338"/>
                  <a:pt x="763074" y="0"/>
                </a:cubicBezTo>
                <a:cubicBezTo>
                  <a:pt x="942219" y="16338"/>
                  <a:pt x="1258097" y="24556"/>
                  <a:pt x="1482265" y="0"/>
                </a:cubicBezTo>
                <a:cubicBezTo>
                  <a:pt x="1706433" y="-24556"/>
                  <a:pt x="1819933" y="6803"/>
                  <a:pt x="2047344" y="0"/>
                </a:cubicBezTo>
                <a:cubicBezTo>
                  <a:pt x="2274755" y="-6803"/>
                  <a:pt x="2309550" y="-7976"/>
                  <a:pt x="2535367" y="0"/>
                </a:cubicBezTo>
                <a:cubicBezTo>
                  <a:pt x="2761184" y="7976"/>
                  <a:pt x="3020657" y="22000"/>
                  <a:pt x="3177502" y="0"/>
                </a:cubicBezTo>
                <a:cubicBezTo>
                  <a:pt x="3334347" y="-22000"/>
                  <a:pt x="3502090" y="-12117"/>
                  <a:pt x="3665525" y="0"/>
                </a:cubicBezTo>
                <a:cubicBezTo>
                  <a:pt x="3828960" y="12117"/>
                  <a:pt x="4260693" y="28045"/>
                  <a:pt x="4461773" y="0"/>
                </a:cubicBezTo>
                <a:cubicBezTo>
                  <a:pt x="4662853" y="-28045"/>
                  <a:pt x="4823002" y="26873"/>
                  <a:pt x="5103908" y="0"/>
                </a:cubicBezTo>
                <a:cubicBezTo>
                  <a:pt x="5384815" y="-26873"/>
                  <a:pt x="5598105" y="21627"/>
                  <a:pt x="5746043" y="0"/>
                </a:cubicBezTo>
                <a:cubicBezTo>
                  <a:pt x="5893982" y="-21627"/>
                  <a:pt x="6276864" y="-31587"/>
                  <a:pt x="6465235" y="0"/>
                </a:cubicBezTo>
                <a:cubicBezTo>
                  <a:pt x="6653606" y="31587"/>
                  <a:pt x="6932897" y="6044"/>
                  <a:pt x="7184426" y="0"/>
                </a:cubicBezTo>
                <a:cubicBezTo>
                  <a:pt x="7435955" y="-6044"/>
                  <a:pt x="7656520" y="34397"/>
                  <a:pt x="7980674" y="0"/>
                </a:cubicBezTo>
                <a:cubicBezTo>
                  <a:pt x="8122429" y="-14843"/>
                  <a:pt x="8227064" y="120202"/>
                  <a:pt x="8255725" y="275051"/>
                </a:cubicBezTo>
                <a:cubicBezTo>
                  <a:pt x="8258031" y="457419"/>
                  <a:pt x="8244285" y="653136"/>
                  <a:pt x="8255725" y="825138"/>
                </a:cubicBezTo>
                <a:cubicBezTo>
                  <a:pt x="8267165" y="997140"/>
                  <a:pt x="8246061" y="1129319"/>
                  <a:pt x="8255725" y="1375224"/>
                </a:cubicBezTo>
                <a:cubicBezTo>
                  <a:pt x="8234657" y="1534495"/>
                  <a:pt x="8165393" y="1652846"/>
                  <a:pt x="7980674" y="1650275"/>
                </a:cubicBezTo>
                <a:cubicBezTo>
                  <a:pt x="7870252" y="1640465"/>
                  <a:pt x="7619866" y="1631243"/>
                  <a:pt x="7492651" y="1650275"/>
                </a:cubicBezTo>
                <a:cubicBezTo>
                  <a:pt x="7365436" y="1669307"/>
                  <a:pt x="7269178" y="1666064"/>
                  <a:pt x="7081685" y="1650275"/>
                </a:cubicBezTo>
                <a:cubicBezTo>
                  <a:pt x="6894192" y="1634486"/>
                  <a:pt x="6724538" y="1637764"/>
                  <a:pt x="6439549" y="1650275"/>
                </a:cubicBezTo>
                <a:cubicBezTo>
                  <a:pt x="6154560" y="1662786"/>
                  <a:pt x="5966019" y="1641073"/>
                  <a:pt x="5643302" y="1650275"/>
                </a:cubicBezTo>
                <a:cubicBezTo>
                  <a:pt x="5320585" y="1659477"/>
                  <a:pt x="5162384" y="1668485"/>
                  <a:pt x="5001166" y="1650275"/>
                </a:cubicBezTo>
                <a:cubicBezTo>
                  <a:pt x="4839948" y="1632065"/>
                  <a:pt x="4705968" y="1665621"/>
                  <a:pt x="4436087" y="1650275"/>
                </a:cubicBezTo>
                <a:cubicBezTo>
                  <a:pt x="4166206" y="1634929"/>
                  <a:pt x="4187199" y="1665850"/>
                  <a:pt x="4025121" y="1650275"/>
                </a:cubicBezTo>
                <a:cubicBezTo>
                  <a:pt x="3863043" y="1634700"/>
                  <a:pt x="3545414" y="1658186"/>
                  <a:pt x="3305929" y="1650275"/>
                </a:cubicBezTo>
                <a:cubicBezTo>
                  <a:pt x="3066444" y="1642364"/>
                  <a:pt x="3047797" y="1642516"/>
                  <a:pt x="2894963" y="1650275"/>
                </a:cubicBezTo>
                <a:cubicBezTo>
                  <a:pt x="2742129" y="1658034"/>
                  <a:pt x="2515467" y="1643663"/>
                  <a:pt x="2329884" y="1650275"/>
                </a:cubicBezTo>
                <a:cubicBezTo>
                  <a:pt x="2144301" y="1656887"/>
                  <a:pt x="1782241" y="1672333"/>
                  <a:pt x="1610692" y="1650275"/>
                </a:cubicBezTo>
                <a:cubicBezTo>
                  <a:pt x="1439143" y="1628217"/>
                  <a:pt x="1130340" y="1621615"/>
                  <a:pt x="891501" y="1650275"/>
                </a:cubicBezTo>
                <a:cubicBezTo>
                  <a:pt x="652662" y="1678935"/>
                  <a:pt x="533194" y="1674857"/>
                  <a:pt x="275051" y="1650275"/>
                </a:cubicBezTo>
                <a:cubicBezTo>
                  <a:pt x="117356" y="1656852"/>
                  <a:pt x="32328" y="1536690"/>
                  <a:pt x="0" y="1375224"/>
                </a:cubicBezTo>
                <a:cubicBezTo>
                  <a:pt x="24094" y="1176574"/>
                  <a:pt x="-372" y="960812"/>
                  <a:pt x="0" y="836139"/>
                </a:cubicBezTo>
                <a:cubicBezTo>
                  <a:pt x="372" y="711467"/>
                  <a:pt x="-22911" y="453265"/>
                  <a:pt x="0" y="275051"/>
                </a:cubicBezTo>
                <a:close/>
              </a:path>
              <a:path w="8255725" h="1650275" stroke="0" extrusionOk="0">
                <a:moveTo>
                  <a:pt x="0" y="275051"/>
                </a:moveTo>
                <a:cubicBezTo>
                  <a:pt x="5066" y="116916"/>
                  <a:pt x="106339" y="-16538"/>
                  <a:pt x="275051" y="0"/>
                </a:cubicBezTo>
                <a:cubicBezTo>
                  <a:pt x="568202" y="18871"/>
                  <a:pt x="652807" y="-22929"/>
                  <a:pt x="994242" y="0"/>
                </a:cubicBezTo>
                <a:cubicBezTo>
                  <a:pt x="1335677" y="22929"/>
                  <a:pt x="1398929" y="13335"/>
                  <a:pt x="1713434" y="0"/>
                </a:cubicBezTo>
                <a:cubicBezTo>
                  <a:pt x="2027939" y="-13335"/>
                  <a:pt x="2061769" y="26933"/>
                  <a:pt x="2278513" y="0"/>
                </a:cubicBezTo>
                <a:cubicBezTo>
                  <a:pt x="2495257" y="-26933"/>
                  <a:pt x="2798796" y="-24734"/>
                  <a:pt x="3074761" y="0"/>
                </a:cubicBezTo>
                <a:cubicBezTo>
                  <a:pt x="3350726" y="24734"/>
                  <a:pt x="3482494" y="-10926"/>
                  <a:pt x="3716896" y="0"/>
                </a:cubicBezTo>
                <a:cubicBezTo>
                  <a:pt x="3951299" y="10926"/>
                  <a:pt x="4217973" y="-10776"/>
                  <a:pt x="4359031" y="0"/>
                </a:cubicBezTo>
                <a:cubicBezTo>
                  <a:pt x="4500089" y="10776"/>
                  <a:pt x="4729570" y="-2379"/>
                  <a:pt x="4924110" y="0"/>
                </a:cubicBezTo>
                <a:cubicBezTo>
                  <a:pt x="5118650" y="2379"/>
                  <a:pt x="5436649" y="12900"/>
                  <a:pt x="5566245" y="0"/>
                </a:cubicBezTo>
                <a:cubicBezTo>
                  <a:pt x="5695841" y="-12900"/>
                  <a:pt x="5996238" y="16845"/>
                  <a:pt x="6208381" y="0"/>
                </a:cubicBezTo>
                <a:cubicBezTo>
                  <a:pt x="6420524" y="-16845"/>
                  <a:pt x="6592253" y="13746"/>
                  <a:pt x="6773460" y="0"/>
                </a:cubicBezTo>
                <a:cubicBezTo>
                  <a:pt x="6954667" y="-13746"/>
                  <a:pt x="7424665" y="-14347"/>
                  <a:pt x="7980674" y="0"/>
                </a:cubicBezTo>
                <a:cubicBezTo>
                  <a:pt x="8115247" y="-12463"/>
                  <a:pt x="8275636" y="151673"/>
                  <a:pt x="8255725" y="275051"/>
                </a:cubicBezTo>
                <a:cubicBezTo>
                  <a:pt x="8271276" y="475224"/>
                  <a:pt x="8236765" y="539832"/>
                  <a:pt x="8255725" y="803134"/>
                </a:cubicBezTo>
                <a:cubicBezTo>
                  <a:pt x="8274685" y="1066436"/>
                  <a:pt x="8264372" y="1103878"/>
                  <a:pt x="8255725" y="1375224"/>
                </a:cubicBezTo>
                <a:cubicBezTo>
                  <a:pt x="8245646" y="1538246"/>
                  <a:pt x="8135867" y="1638089"/>
                  <a:pt x="7980674" y="1650275"/>
                </a:cubicBezTo>
                <a:cubicBezTo>
                  <a:pt x="7767638" y="1655409"/>
                  <a:pt x="7506936" y="1643511"/>
                  <a:pt x="7338539" y="1650275"/>
                </a:cubicBezTo>
                <a:cubicBezTo>
                  <a:pt x="7170143" y="1657039"/>
                  <a:pt x="7020365" y="1649701"/>
                  <a:pt x="6850516" y="1650275"/>
                </a:cubicBezTo>
                <a:cubicBezTo>
                  <a:pt x="6680667" y="1650849"/>
                  <a:pt x="6432795" y="1640197"/>
                  <a:pt x="6285437" y="1650275"/>
                </a:cubicBezTo>
                <a:cubicBezTo>
                  <a:pt x="6138079" y="1660353"/>
                  <a:pt x="5960986" y="1642713"/>
                  <a:pt x="5797414" y="1650275"/>
                </a:cubicBezTo>
                <a:cubicBezTo>
                  <a:pt x="5633842" y="1657837"/>
                  <a:pt x="5369559" y="1625805"/>
                  <a:pt x="5155279" y="1650275"/>
                </a:cubicBezTo>
                <a:cubicBezTo>
                  <a:pt x="4940999" y="1674745"/>
                  <a:pt x="4844792" y="1656963"/>
                  <a:pt x="4590200" y="1650275"/>
                </a:cubicBezTo>
                <a:cubicBezTo>
                  <a:pt x="4335608" y="1643587"/>
                  <a:pt x="4199796" y="1661118"/>
                  <a:pt x="4102177" y="1650275"/>
                </a:cubicBezTo>
                <a:cubicBezTo>
                  <a:pt x="4004558" y="1639432"/>
                  <a:pt x="3878674" y="1662638"/>
                  <a:pt x="3691211" y="1650275"/>
                </a:cubicBezTo>
                <a:cubicBezTo>
                  <a:pt x="3503748" y="1637912"/>
                  <a:pt x="3330277" y="1626551"/>
                  <a:pt x="3049075" y="1650275"/>
                </a:cubicBezTo>
                <a:cubicBezTo>
                  <a:pt x="2767873" y="1673999"/>
                  <a:pt x="2448836" y="1623803"/>
                  <a:pt x="2252828" y="1650275"/>
                </a:cubicBezTo>
                <a:cubicBezTo>
                  <a:pt x="2056820" y="1676747"/>
                  <a:pt x="2045298" y="1668572"/>
                  <a:pt x="1841861" y="1650275"/>
                </a:cubicBezTo>
                <a:cubicBezTo>
                  <a:pt x="1638424" y="1631978"/>
                  <a:pt x="1588248" y="1649251"/>
                  <a:pt x="1430894" y="1650275"/>
                </a:cubicBezTo>
                <a:cubicBezTo>
                  <a:pt x="1273540" y="1651299"/>
                  <a:pt x="756724" y="1676687"/>
                  <a:pt x="275051" y="1650275"/>
                </a:cubicBezTo>
                <a:cubicBezTo>
                  <a:pt x="138041" y="1665669"/>
                  <a:pt x="-6030" y="1541704"/>
                  <a:pt x="0" y="1375224"/>
                </a:cubicBezTo>
                <a:cubicBezTo>
                  <a:pt x="1120" y="1164338"/>
                  <a:pt x="-16498" y="1109827"/>
                  <a:pt x="0" y="847141"/>
                </a:cubicBezTo>
                <a:cubicBezTo>
                  <a:pt x="16498" y="584455"/>
                  <a:pt x="16811" y="511163"/>
                  <a:pt x="0" y="275051"/>
                </a:cubicBezTo>
                <a:close/>
              </a:path>
            </a:pathLst>
          </a:custGeom>
          <a:solidFill>
            <a:srgbClr val="F8F5ED"/>
          </a:solidFill>
          <a:ln w="19050"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17083076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802486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每個小選擇如何大大影響你的人生 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8FDECDB-41C8-4A61-BA70-9C14A21DED92}"/>
              </a:ext>
            </a:extLst>
          </p:cNvPr>
          <p:cNvSpPr/>
          <p:nvPr/>
        </p:nvSpPr>
        <p:spPr>
          <a:xfrm>
            <a:off x="351699" y="1124369"/>
            <a:ext cx="8580596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本課中，風塵三俠作出了很多選擇，才走到最後的定位。要是紅拂選擇繼續待在楊素家、要是李靖當下立刻動手揍虬髯客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110C09-6B78-45EC-844A-12F4C0305B3A}"/>
              </a:ext>
            </a:extLst>
          </p:cNvPr>
          <p:cNvSpPr/>
          <p:nvPr/>
        </p:nvSpPr>
        <p:spPr>
          <a:xfrm>
            <a:off x="1633998" y="3113973"/>
            <a:ext cx="5998008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b="1" dirty="0">
                <a:solidFill>
                  <a:srgbClr val="3611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如果你有一個夢，你該如何走，</a:t>
            </a:r>
            <a:r>
              <a:rPr lang="en-US" altLang="zh-TW" sz="2800" b="1" dirty="0">
                <a:solidFill>
                  <a:srgbClr val="3611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3611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3611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才能像他們一樣走向想要的未來？</a:t>
            </a:r>
          </a:p>
        </p:txBody>
      </p:sp>
      <p:pic>
        <p:nvPicPr>
          <p:cNvPr id="5" name="圖片 4" descr="一張含有 文字, 玩具, 布偶 的圖片&#10;&#10;自動產生的描述">
            <a:extLst>
              <a:ext uri="{FF2B5EF4-FFF2-40B4-BE49-F238E27FC236}">
                <a16:creationId xmlns:a16="http://schemas.microsoft.com/office/drawing/2014/main" id="{386E8816-1B0F-47A0-BDAA-EE6A2E31CC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980" y="3080113"/>
            <a:ext cx="1406885" cy="155019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2C4A3CA-46DD-4207-A8E7-F0957C3379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139" y="3080114"/>
            <a:ext cx="1406885" cy="15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802486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每個小選擇如何大大影響你的人生 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8FDECDB-41C8-4A61-BA70-9C14A21DED92}"/>
              </a:ext>
            </a:extLst>
          </p:cNvPr>
          <p:cNvSpPr/>
          <p:nvPr/>
        </p:nvSpPr>
        <p:spPr>
          <a:xfrm>
            <a:off x="351699" y="1124369"/>
            <a:ext cx="810105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閃靈樂團，臺灣聽過他們音樂的人不多，但他們是真正少數站上國際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舞臺的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臺灣樂團。閃靈樂團主唱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Freddy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（林昶佐）從小就渴望成為一個國際知名的搖滾巨星，但他該如何才能達成這個目標？</a:t>
            </a:r>
          </a:p>
        </p:txBody>
      </p:sp>
      <p:pic>
        <p:nvPicPr>
          <p:cNvPr id="4" name="圖片 3" descr="一張含有 光, 點燃 的圖片&#10;&#10;自動產生的描述">
            <a:extLst>
              <a:ext uri="{FF2B5EF4-FFF2-40B4-BE49-F238E27FC236}">
                <a16:creationId xmlns:a16="http://schemas.microsoft.com/office/drawing/2014/main" id="{11EC2ACC-950E-4619-8C4E-9CDEF45D2F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8" y="3386039"/>
            <a:ext cx="3396343" cy="1596281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4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802486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每個小選擇如何大大影響你的人生 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8FDECDB-41C8-4A61-BA70-9C14A21DED92}"/>
              </a:ext>
            </a:extLst>
          </p:cNvPr>
          <p:cNvSpPr/>
          <p:nvPr/>
        </p:nvSpPr>
        <p:spPr>
          <a:xfrm>
            <a:off x="351699" y="1124369"/>
            <a:ext cx="8580596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在過程中，他只能儘量在不同的選擇中，選擇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比較可能達到目標的那個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。當他成功達到目標時，他領悟到，所有的成就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都不是一步可及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，而是由一個又一個小小的選擇累積而成。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F6F8982-8D13-4C66-AE88-9B50441E09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172" y="2837491"/>
            <a:ext cx="2225655" cy="2197834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1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802486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每個小選擇如何大大影響你的人生 </a:t>
            </a:r>
          </a:p>
        </p:txBody>
      </p:sp>
      <p:sp>
        <p:nvSpPr>
          <p:cNvPr id="1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4C79DBB-FFCC-4A0D-AAA7-322850BC66D1}"/>
              </a:ext>
            </a:extLst>
          </p:cNvPr>
          <p:cNvSpPr/>
          <p:nvPr/>
        </p:nvSpPr>
        <p:spPr>
          <a:xfrm>
            <a:off x="4620487" y="1443358"/>
            <a:ext cx="3904456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本片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Freddy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以閃靈樂團經驗，分享如何一步步選擇，走到今天國際知名的成就。</a:t>
            </a:r>
          </a:p>
        </p:txBody>
      </p:sp>
      <p:pic>
        <p:nvPicPr>
          <p:cNvPr id="10" name="圖片 9">
            <a:hlinkClick r:id="rId4"/>
            <a:extLst>
              <a:ext uri="{FF2B5EF4-FFF2-40B4-BE49-F238E27FC236}">
                <a16:creationId xmlns:a16="http://schemas.microsoft.com/office/drawing/2014/main" id="{C6D52F19-9BCC-4BE9-9AA9-839B4831D4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541" y="1526428"/>
            <a:ext cx="3823137" cy="2152347"/>
          </a:xfrm>
          <a:prstGeom prst="rect">
            <a:avLst/>
          </a:prstGeom>
        </p:spPr>
      </p:pic>
      <p:pic>
        <p:nvPicPr>
          <p:cNvPr id="11" name="圖片 10" descr="一張含有 監視器, 螢幕, 坐, 電腦 的圖片&#10;&#10;自動產生的描述">
            <a:hlinkClick r:id="rId4"/>
            <a:extLst>
              <a:ext uri="{FF2B5EF4-FFF2-40B4-BE49-F238E27FC236}">
                <a16:creationId xmlns:a16="http://schemas.microsoft.com/office/drawing/2014/main" id="{E2482055-A5EB-471D-BB86-2BB04A71D2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67" y="1443358"/>
            <a:ext cx="4005375" cy="271864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0377093-C466-4B14-9D7D-DF4A05519C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970" y="3869484"/>
            <a:ext cx="4120047" cy="2925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767" y="4148254"/>
            <a:ext cx="38246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/>
              <a:t>影片來源：</a:t>
            </a:r>
            <a:r>
              <a:rPr lang="en-US" altLang="zh-TW" sz="1000" dirty="0">
                <a:hlinkClick r:id="rId9"/>
              </a:rPr>
              <a:t>https://www.youtube.com/watch?v=ITxWUu6UcWQ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909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3480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傳奇的題材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8C1A68DD-6F71-4136-89DE-F8CE04439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62038"/>
              </p:ext>
            </p:extLst>
          </p:nvPr>
        </p:nvGraphicFramePr>
        <p:xfrm>
          <a:off x="458012" y="1265373"/>
          <a:ext cx="8370302" cy="30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151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4185151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5960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rgbClr val="6D53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社會現象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0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kern="1200" dirty="0">
                          <a:solidFill>
                            <a:srgbClr val="6D53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佛、道盛行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佛、道思想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安史之亂後民生凋敝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社會問題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進士挾妓遊宴之</a:t>
                      </a:r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風盛 </a:t>
                      </a:r>
                      <a:endParaRPr lang="zh-TW" altLang="en-US" sz="28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進士與娼妓戀愛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87247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藩鎮跋扈，人民痛苦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英雄傳奇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56253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1A2D57FB-EA94-40F5-B65A-95A51073B8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454" y="3129643"/>
            <a:ext cx="1315113" cy="118813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07046ED-3E0D-48DC-A654-5A72A1E4E3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" y="1037646"/>
            <a:ext cx="1135245" cy="44147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A65F5FA-CC68-4AC4-8709-822794708E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59" y="1420656"/>
            <a:ext cx="967549" cy="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B4CFE166-23CA-47B7-A9AC-EF9C12454B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-576942" y="809220"/>
            <a:ext cx="10210490" cy="435060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唐傳奇之新奇</a:t>
            </a:r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73B0ECF-870D-4691-8E0A-5BF63228C58D}"/>
              </a:ext>
            </a:extLst>
          </p:cNvPr>
          <p:cNvSpPr txBox="1"/>
          <p:nvPr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1A2DEF5-4004-4283-9D35-662EE5FCA56D}"/>
              </a:ext>
            </a:extLst>
          </p:cNvPr>
          <p:cNvSpPr/>
          <p:nvPr/>
        </p:nvSpPr>
        <p:spPr>
          <a:xfrm>
            <a:off x="255814" y="1404465"/>
            <a:ext cx="1986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有意識的小說創作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7EFE722-8520-498F-9861-A95F8B1D1B5A}"/>
              </a:ext>
            </a:extLst>
          </p:cNvPr>
          <p:cNvSpPr/>
          <p:nvPr/>
        </p:nvSpPr>
        <p:spPr>
          <a:xfrm>
            <a:off x="2448178" y="1404465"/>
            <a:ext cx="1986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en-US" altLang="zh-TW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結構完整</a:t>
            </a:r>
            <a:endParaRPr lang="en-US" altLang="zh-TW" sz="3000" b="1" dirty="0">
              <a:solidFill>
                <a:srgbClr val="6955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0339D6E-60FF-4857-AAB8-3A16518A629E}"/>
              </a:ext>
            </a:extLst>
          </p:cNvPr>
          <p:cNvSpPr/>
          <p:nvPr/>
        </p:nvSpPr>
        <p:spPr>
          <a:xfrm>
            <a:off x="4661318" y="1404465"/>
            <a:ext cx="1944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多想像、</a:t>
            </a:r>
            <a:r>
              <a:rPr lang="en-US" altLang="zh-TW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虛構</a:t>
            </a:r>
            <a:endParaRPr lang="en-US" altLang="zh-TW" sz="3000" b="1" dirty="0">
              <a:solidFill>
                <a:srgbClr val="6955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A001EC7-B608-4495-8562-24B3047A655E}"/>
              </a:ext>
            </a:extLst>
          </p:cNvPr>
          <p:cNvSpPr/>
          <p:nvPr/>
        </p:nvSpPr>
        <p:spPr>
          <a:xfrm>
            <a:off x="6832755" y="1404465"/>
            <a:ext cx="1941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人物鮮明</a:t>
            </a:r>
            <a:r>
              <a:rPr lang="en-US" altLang="zh-TW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情節奇特</a:t>
            </a:r>
            <a:endParaRPr lang="en-US" altLang="zh-TW" sz="3000" b="1" dirty="0">
              <a:solidFill>
                <a:srgbClr val="6955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 descr="一張含有 室內, 桌, 坐, 蛋糕 的圖片&#10;&#10;自動產生的描述">
            <a:extLst>
              <a:ext uri="{FF2B5EF4-FFF2-40B4-BE49-F238E27FC236}">
                <a16:creationId xmlns:a16="http://schemas.microsoft.com/office/drawing/2014/main" id="{74DFCCE0-9878-4E76-A11F-B91986486E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771">
            <a:off x="8120778" y="4668587"/>
            <a:ext cx="681308" cy="420066"/>
          </a:xfrm>
          <a:prstGeom prst="rect">
            <a:avLst/>
          </a:prstGeom>
        </p:spPr>
      </p:pic>
      <p:sp>
        <p:nvSpPr>
          <p:cNvPr id="14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0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64899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唐傳奇對後世創作的影響</a:t>
            </a:r>
          </a:p>
        </p:txBody>
      </p:sp>
      <p:sp>
        <p:nvSpPr>
          <p:cNvPr id="16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E92067EB-3848-4000-A3EA-8820D09F4FC6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E0575AF-4D8E-44FB-9D98-8032217A2ACE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7CBE363-17E4-4E2B-BAF7-F695D2169D4F}"/>
              </a:ext>
            </a:extLst>
          </p:cNvPr>
          <p:cNvSpPr/>
          <p:nvPr/>
        </p:nvSpPr>
        <p:spPr>
          <a:xfrm>
            <a:off x="351700" y="1124369"/>
            <a:ext cx="7792686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唐傳奇在藝術構思和藝術表現上別具風格，對後世作家有極大的影響力。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04CF58A-1BC7-4A64-B85F-2BFFCEF1475F}"/>
              </a:ext>
            </a:extLst>
          </p:cNvPr>
          <p:cNvSpPr/>
          <p:nvPr/>
        </p:nvSpPr>
        <p:spPr>
          <a:xfrm>
            <a:off x="351699" y="2430542"/>
            <a:ext cx="4906102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在小說、雜劇戲曲，以及詩歌方面，都可明顯看出唐傳奇的痕跡。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5F54B2D-5262-4786-BFCA-4D01EBD7F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69" y="1663567"/>
            <a:ext cx="2688569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64899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唐傳奇對後世創作的影響</a:t>
            </a:r>
          </a:p>
        </p:txBody>
      </p:sp>
      <p:sp>
        <p:nvSpPr>
          <p:cNvPr id="16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E92067EB-3848-4000-A3EA-8820D09F4FC6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E0575AF-4D8E-44FB-9D98-8032217A2ACE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7CBE363-17E4-4E2B-BAF7-F695D2169D4F}"/>
              </a:ext>
            </a:extLst>
          </p:cNvPr>
          <p:cNvSpPr/>
          <p:nvPr/>
        </p:nvSpPr>
        <p:spPr>
          <a:xfrm>
            <a:off x="351700" y="1891812"/>
            <a:ext cx="823505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宋元以後的說書藝人和小說家，常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太平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故事作為說話的底本，或改寫成白話小說。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醒世恆言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杜子春三入長安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，就是從唐傳奇中擴大而成的新作品。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3B61820-1423-4073-A94D-DB49337CBF2F}"/>
              </a:ext>
            </a:extLst>
          </p:cNvPr>
          <p:cNvSpPr/>
          <p:nvPr/>
        </p:nvSpPr>
        <p:spPr>
          <a:xfrm>
            <a:off x="472454" y="1195386"/>
            <a:ext cx="1858091" cy="586901"/>
          </a:xfrm>
          <a:custGeom>
            <a:avLst/>
            <a:gdLst>
              <a:gd name="connsiteX0" fmla="*/ 0 w 1858091"/>
              <a:gd name="connsiteY0" fmla="*/ 65211 h 586901"/>
              <a:gd name="connsiteX1" fmla="*/ 65211 w 1858091"/>
              <a:gd name="connsiteY1" fmla="*/ 0 h 586901"/>
              <a:gd name="connsiteX2" fmla="*/ 641101 w 1858091"/>
              <a:gd name="connsiteY2" fmla="*/ 0 h 586901"/>
              <a:gd name="connsiteX3" fmla="*/ 1182437 w 1858091"/>
              <a:gd name="connsiteY3" fmla="*/ 0 h 586901"/>
              <a:gd name="connsiteX4" fmla="*/ 1792880 w 1858091"/>
              <a:gd name="connsiteY4" fmla="*/ 0 h 586901"/>
              <a:gd name="connsiteX5" fmla="*/ 1858091 w 1858091"/>
              <a:gd name="connsiteY5" fmla="*/ 65211 h 586901"/>
              <a:gd name="connsiteX6" fmla="*/ 1858091 w 1858091"/>
              <a:gd name="connsiteY6" fmla="*/ 521690 h 586901"/>
              <a:gd name="connsiteX7" fmla="*/ 1792880 w 1858091"/>
              <a:gd name="connsiteY7" fmla="*/ 586901 h 586901"/>
              <a:gd name="connsiteX8" fmla="*/ 1199714 w 1858091"/>
              <a:gd name="connsiteY8" fmla="*/ 586901 h 586901"/>
              <a:gd name="connsiteX9" fmla="*/ 641101 w 1858091"/>
              <a:gd name="connsiteY9" fmla="*/ 586901 h 586901"/>
              <a:gd name="connsiteX10" fmla="*/ 65211 w 1858091"/>
              <a:gd name="connsiteY10" fmla="*/ 586901 h 586901"/>
              <a:gd name="connsiteX11" fmla="*/ 0 w 1858091"/>
              <a:gd name="connsiteY11" fmla="*/ 521690 h 586901"/>
              <a:gd name="connsiteX12" fmla="*/ 0 w 1858091"/>
              <a:gd name="connsiteY12" fmla="*/ 65211 h 5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8091" h="586901" fill="none" extrusionOk="0">
                <a:moveTo>
                  <a:pt x="0" y="65211"/>
                </a:moveTo>
                <a:cubicBezTo>
                  <a:pt x="-6800" y="28989"/>
                  <a:pt x="25319" y="6643"/>
                  <a:pt x="65211" y="0"/>
                </a:cubicBezTo>
                <a:cubicBezTo>
                  <a:pt x="223549" y="-15204"/>
                  <a:pt x="455054" y="3678"/>
                  <a:pt x="641101" y="0"/>
                </a:cubicBezTo>
                <a:cubicBezTo>
                  <a:pt x="827148" y="-3678"/>
                  <a:pt x="1040302" y="21470"/>
                  <a:pt x="1182437" y="0"/>
                </a:cubicBezTo>
                <a:cubicBezTo>
                  <a:pt x="1324572" y="-21470"/>
                  <a:pt x="1561305" y="11849"/>
                  <a:pt x="1792880" y="0"/>
                </a:cubicBezTo>
                <a:cubicBezTo>
                  <a:pt x="1827096" y="-5537"/>
                  <a:pt x="1855996" y="26693"/>
                  <a:pt x="1858091" y="65211"/>
                </a:cubicBezTo>
                <a:cubicBezTo>
                  <a:pt x="1879807" y="229693"/>
                  <a:pt x="1836690" y="422665"/>
                  <a:pt x="1858091" y="521690"/>
                </a:cubicBezTo>
                <a:cubicBezTo>
                  <a:pt x="1862543" y="563452"/>
                  <a:pt x="1827563" y="590036"/>
                  <a:pt x="1792880" y="586901"/>
                </a:cubicBezTo>
                <a:cubicBezTo>
                  <a:pt x="1499214" y="593683"/>
                  <a:pt x="1376093" y="613631"/>
                  <a:pt x="1199714" y="586901"/>
                </a:cubicBezTo>
                <a:cubicBezTo>
                  <a:pt x="1023335" y="560171"/>
                  <a:pt x="810266" y="588454"/>
                  <a:pt x="641101" y="586901"/>
                </a:cubicBezTo>
                <a:cubicBezTo>
                  <a:pt x="471936" y="585348"/>
                  <a:pt x="198624" y="609743"/>
                  <a:pt x="65211" y="586901"/>
                </a:cubicBezTo>
                <a:cubicBezTo>
                  <a:pt x="28557" y="584924"/>
                  <a:pt x="2849" y="555866"/>
                  <a:pt x="0" y="521690"/>
                </a:cubicBezTo>
                <a:cubicBezTo>
                  <a:pt x="-2158" y="397160"/>
                  <a:pt x="-20954" y="264700"/>
                  <a:pt x="0" y="65211"/>
                </a:cubicBezTo>
                <a:close/>
              </a:path>
              <a:path w="1858091" h="586901" stroke="0" extrusionOk="0">
                <a:moveTo>
                  <a:pt x="0" y="65211"/>
                </a:moveTo>
                <a:cubicBezTo>
                  <a:pt x="375" y="27048"/>
                  <a:pt x="28397" y="2228"/>
                  <a:pt x="65211" y="0"/>
                </a:cubicBezTo>
                <a:cubicBezTo>
                  <a:pt x="222973" y="1160"/>
                  <a:pt x="370831" y="-14845"/>
                  <a:pt x="675654" y="0"/>
                </a:cubicBezTo>
                <a:cubicBezTo>
                  <a:pt x="980477" y="14845"/>
                  <a:pt x="1133951" y="-19192"/>
                  <a:pt x="1286097" y="0"/>
                </a:cubicBezTo>
                <a:cubicBezTo>
                  <a:pt x="1438243" y="19192"/>
                  <a:pt x="1586919" y="8222"/>
                  <a:pt x="1792880" y="0"/>
                </a:cubicBezTo>
                <a:cubicBezTo>
                  <a:pt x="1825389" y="347"/>
                  <a:pt x="1863523" y="24700"/>
                  <a:pt x="1858091" y="65211"/>
                </a:cubicBezTo>
                <a:cubicBezTo>
                  <a:pt x="1845453" y="262626"/>
                  <a:pt x="1851999" y="326242"/>
                  <a:pt x="1858091" y="521690"/>
                </a:cubicBezTo>
                <a:cubicBezTo>
                  <a:pt x="1860643" y="555376"/>
                  <a:pt x="1830022" y="588404"/>
                  <a:pt x="1792880" y="586901"/>
                </a:cubicBezTo>
                <a:cubicBezTo>
                  <a:pt x="1637804" y="569458"/>
                  <a:pt x="1478269" y="564610"/>
                  <a:pt x="1216990" y="586901"/>
                </a:cubicBezTo>
                <a:cubicBezTo>
                  <a:pt x="955711" y="609193"/>
                  <a:pt x="783337" y="557422"/>
                  <a:pt x="606547" y="586901"/>
                </a:cubicBezTo>
                <a:cubicBezTo>
                  <a:pt x="429757" y="616380"/>
                  <a:pt x="280314" y="610251"/>
                  <a:pt x="65211" y="586901"/>
                </a:cubicBezTo>
                <a:cubicBezTo>
                  <a:pt x="24987" y="593664"/>
                  <a:pt x="3785" y="557691"/>
                  <a:pt x="0" y="521690"/>
                </a:cubicBezTo>
                <a:cubicBezTo>
                  <a:pt x="20406" y="356871"/>
                  <a:pt x="-11777" y="246140"/>
                  <a:pt x="0" y="65211"/>
                </a:cubicBezTo>
                <a:close/>
              </a:path>
            </a:pathLst>
          </a:custGeom>
          <a:solidFill>
            <a:srgbClr val="A88D70"/>
          </a:solidFill>
          <a:ln>
            <a:solidFill>
              <a:srgbClr val="6D533A"/>
            </a:solidFill>
            <a:extLst>
              <a:ext uri="{C807C97D-BFC1-408E-A445-0C87EB9F89A2}">
                <ask:lineSketchStyleProps xmlns="" xmlns:ask="http://schemas.microsoft.com/office/drawing/2018/sketchyshapes" sd="2233765685">
                  <a:prstGeom prst="roundRect">
                    <a:avLst>
                      <a:gd name="adj" fmla="val 111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7BC725-64EC-4C97-973F-270FDDCBA566}"/>
              </a:ext>
            </a:extLst>
          </p:cNvPr>
          <p:cNvSpPr/>
          <p:nvPr/>
        </p:nvSpPr>
        <p:spPr>
          <a:xfrm>
            <a:off x="570904" y="1188953"/>
            <a:ext cx="1661191" cy="5625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2800" b="1" spc="-80" dirty="0">
                <a:solidFill>
                  <a:schemeClr val="bg1"/>
                </a:solidFill>
                <a:effectLst>
                  <a:outerShdw blurRad="12700" dist="63500" dir="2700000" algn="tl" rotWithShape="0">
                    <a:srgbClr val="5A4530">
                      <a:alpha val="21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小說方面</a:t>
            </a:r>
          </a:p>
        </p:txBody>
      </p:sp>
    </p:spTree>
    <p:extLst>
      <p:ext uri="{BB962C8B-B14F-4D97-AF65-F5344CB8AC3E}">
        <p14:creationId xmlns:p14="http://schemas.microsoft.com/office/powerpoint/2010/main" val="9691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64899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唐傳奇對後世創作的影響</a:t>
            </a:r>
          </a:p>
        </p:txBody>
      </p:sp>
      <p:sp>
        <p:nvSpPr>
          <p:cNvPr id="16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E92067EB-3848-4000-A3EA-8820D09F4FC6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E0575AF-4D8E-44FB-9D98-8032217A2ACE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7CBE363-17E4-4E2B-BAF7-F695D2169D4F}"/>
              </a:ext>
            </a:extLst>
          </p:cNvPr>
          <p:cNvSpPr/>
          <p:nvPr/>
        </p:nvSpPr>
        <p:spPr>
          <a:xfrm>
            <a:off x="351699" y="1891812"/>
            <a:ext cx="86072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元明雜劇和清代戲曲取材於唐傳奇的更難以估計。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黃粱夢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邯鄲記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是以唐傳奇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枕中傳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改寫而成的。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3E5DD28-B1FC-494E-99F6-6277A31105DC}"/>
              </a:ext>
            </a:extLst>
          </p:cNvPr>
          <p:cNvSpPr/>
          <p:nvPr/>
        </p:nvSpPr>
        <p:spPr>
          <a:xfrm>
            <a:off x="472454" y="1195386"/>
            <a:ext cx="3424632" cy="586901"/>
          </a:xfrm>
          <a:custGeom>
            <a:avLst/>
            <a:gdLst>
              <a:gd name="connsiteX0" fmla="*/ 0 w 3424632"/>
              <a:gd name="connsiteY0" fmla="*/ 65211 h 586901"/>
              <a:gd name="connsiteX1" fmla="*/ 65211 w 3424632"/>
              <a:gd name="connsiteY1" fmla="*/ 0 h 586901"/>
              <a:gd name="connsiteX2" fmla="*/ 789937 w 3424632"/>
              <a:gd name="connsiteY2" fmla="*/ 0 h 586901"/>
              <a:gd name="connsiteX3" fmla="*/ 1382895 w 3424632"/>
              <a:gd name="connsiteY3" fmla="*/ 0 h 586901"/>
              <a:gd name="connsiteX4" fmla="*/ 2107621 w 3424632"/>
              <a:gd name="connsiteY4" fmla="*/ 0 h 586901"/>
              <a:gd name="connsiteX5" fmla="*/ 2667637 w 3424632"/>
              <a:gd name="connsiteY5" fmla="*/ 0 h 586901"/>
              <a:gd name="connsiteX6" fmla="*/ 3359421 w 3424632"/>
              <a:gd name="connsiteY6" fmla="*/ 0 h 586901"/>
              <a:gd name="connsiteX7" fmla="*/ 3424632 w 3424632"/>
              <a:gd name="connsiteY7" fmla="*/ 65211 h 586901"/>
              <a:gd name="connsiteX8" fmla="*/ 3424632 w 3424632"/>
              <a:gd name="connsiteY8" fmla="*/ 521690 h 586901"/>
              <a:gd name="connsiteX9" fmla="*/ 3359421 w 3424632"/>
              <a:gd name="connsiteY9" fmla="*/ 586901 h 586901"/>
              <a:gd name="connsiteX10" fmla="*/ 2667637 w 3424632"/>
              <a:gd name="connsiteY10" fmla="*/ 586901 h 586901"/>
              <a:gd name="connsiteX11" fmla="*/ 2041737 w 3424632"/>
              <a:gd name="connsiteY11" fmla="*/ 586901 h 586901"/>
              <a:gd name="connsiteX12" fmla="*/ 1415837 w 3424632"/>
              <a:gd name="connsiteY12" fmla="*/ 586901 h 586901"/>
              <a:gd name="connsiteX13" fmla="*/ 822879 w 3424632"/>
              <a:gd name="connsiteY13" fmla="*/ 586901 h 586901"/>
              <a:gd name="connsiteX14" fmla="*/ 65211 w 3424632"/>
              <a:gd name="connsiteY14" fmla="*/ 586901 h 586901"/>
              <a:gd name="connsiteX15" fmla="*/ 0 w 3424632"/>
              <a:gd name="connsiteY15" fmla="*/ 521690 h 586901"/>
              <a:gd name="connsiteX16" fmla="*/ 0 w 3424632"/>
              <a:gd name="connsiteY16" fmla="*/ 65211 h 5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24632" h="586901" fill="none" extrusionOk="0">
                <a:moveTo>
                  <a:pt x="0" y="65211"/>
                </a:moveTo>
                <a:cubicBezTo>
                  <a:pt x="-2270" y="34257"/>
                  <a:pt x="33317" y="-3426"/>
                  <a:pt x="65211" y="0"/>
                </a:cubicBezTo>
                <a:cubicBezTo>
                  <a:pt x="243241" y="35121"/>
                  <a:pt x="494352" y="30570"/>
                  <a:pt x="789937" y="0"/>
                </a:cubicBezTo>
                <a:cubicBezTo>
                  <a:pt x="1085522" y="-30570"/>
                  <a:pt x="1234230" y="-24063"/>
                  <a:pt x="1382895" y="0"/>
                </a:cubicBezTo>
                <a:cubicBezTo>
                  <a:pt x="1531560" y="24063"/>
                  <a:pt x="1849490" y="9296"/>
                  <a:pt x="2107621" y="0"/>
                </a:cubicBezTo>
                <a:cubicBezTo>
                  <a:pt x="2365752" y="-9296"/>
                  <a:pt x="2550218" y="-6749"/>
                  <a:pt x="2667637" y="0"/>
                </a:cubicBezTo>
                <a:cubicBezTo>
                  <a:pt x="2785056" y="6749"/>
                  <a:pt x="3209120" y="32685"/>
                  <a:pt x="3359421" y="0"/>
                </a:cubicBezTo>
                <a:cubicBezTo>
                  <a:pt x="3395208" y="2743"/>
                  <a:pt x="3416349" y="28215"/>
                  <a:pt x="3424632" y="65211"/>
                </a:cubicBezTo>
                <a:cubicBezTo>
                  <a:pt x="3415043" y="185001"/>
                  <a:pt x="3445971" y="328535"/>
                  <a:pt x="3424632" y="521690"/>
                </a:cubicBezTo>
                <a:cubicBezTo>
                  <a:pt x="3423993" y="555728"/>
                  <a:pt x="3398285" y="585062"/>
                  <a:pt x="3359421" y="586901"/>
                </a:cubicBezTo>
                <a:cubicBezTo>
                  <a:pt x="3079890" y="590800"/>
                  <a:pt x="2819899" y="571490"/>
                  <a:pt x="2667637" y="586901"/>
                </a:cubicBezTo>
                <a:cubicBezTo>
                  <a:pt x="2515375" y="602312"/>
                  <a:pt x="2295816" y="555711"/>
                  <a:pt x="2041737" y="586901"/>
                </a:cubicBezTo>
                <a:cubicBezTo>
                  <a:pt x="1787658" y="618091"/>
                  <a:pt x="1692068" y="613294"/>
                  <a:pt x="1415837" y="586901"/>
                </a:cubicBezTo>
                <a:cubicBezTo>
                  <a:pt x="1139606" y="560508"/>
                  <a:pt x="951262" y="563220"/>
                  <a:pt x="822879" y="586901"/>
                </a:cubicBezTo>
                <a:cubicBezTo>
                  <a:pt x="694496" y="610582"/>
                  <a:pt x="364640" y="613841"/>
                  <a:pt x="65211" y="586901"/>
                </a:cubicBezTo>
                <a:cubicBezTo>
                  <a:pt x="28083" y="592819"/>
                  <a:pt x="1510" y="557747"/>
                  <a:pt x="0" y="521690"/>
                </a:cubicBezTo>
                <a:cubicBezTo>
                  <a:pt x="18722" y="319511"/>
                  <a:pt x="12528" y="232720"/>
                  <a:pt x="0" y="65211"/>
                </a:cubicBezTo>
                <a:close/>
              </a:path>
              <a:path w="3424632" h="586901" stroke="0" extrusionOk="0">
                <a:moveTo>
                  <a:pt x="0" y="65211"/>
                </a:moveTo>
                <a:cubicBezTo>
                  <a:pt x="375" y="27048"/>
                  <a:pt x="28397" y="2228"/>
                  <a:pt x="65211" y="0"/>
                </a:cubicBezTo>
                <a:cubicBezTo>
                  <a:pt x="373363" y="30604"/>
                  <a:pt x="530980" y="-28346"/>
                  <a:pt x="789937" y="0"/>
                </a:cubicBezTo>
                <a:cubicBezTo>
                  <a:pt x="1048894" y="28346"/>
                  <a:pt x="1176959" y="-33875"/>
                  <a:pt x="1514663" y="0"/>
                </a:cubicBezTo>
                <a:cubicBezTo>
                  <a:pt x="1852367" y="33875"/>
                  <a:pt x="2042046" y="9522"/>
                  <a:pt x="2239390" y="0"/>
                </a:cubicBezTo>
                <a:cubicBezTo>
                  <a:pt x="2436734" y="-9522"/>
                  <a:pt x="2914251" y="36837"/>
                  <a:pt x="3359421" y="0"/>
                </a:cubicBezTo>
                <a:cubicBezTo>
                  <a:pt x="3399536" y="4737"/>
                  <a:pt x="3425950" y="36339"/>
                  <a:pt x="3424632" y="65211"/>
                </a:cubicBezTo>
                <a:cubicBezTo>
                  <a:pt x="3444726" y="254370"/>
                  <a:pt x="3412475" y="362325"/>
                  <a:pt x="3424632" y="521690"/>
                </a:cubicBezTo>
                <a:cubicBezTo>
                  <a:pt x="3422413" y="556197"/>
                  <a:pt x="3395656" y="582483"/>
                  <a:pt x="3359421" y="586901"/>
                </a:cubicBezTo>
                <a:cubicBezTo>
                  <a:pt x="3134626" y="580094"/>
                  <a:pt x="2912681" y="582894"/>
                  <a:pt x="2799405" y="586901"/>
                </a:cubicBezTo>
                <a:cubicBezTo>
                  <a:pt x="2686129" y="590908"/>
                  <a:pt x="2321427" y="563272"/>
                  <a:pt x="2074679" y="586901"/>
                </a:cubicBezTo>
                <a:cubicBezTo>
                  <a:pt x="1827931" y="610530"/>
                  <a:pt x="1611243" y="615552"/>
                  <a:pt x="1415837" y="586901"/>
                </a:cubicBezTo>
                <a:cubicBezTo>
                  <a:pt x="1220431" y="558250"/>
                  <a:pt x="1066607" y="593317"/>
                  <a:pt x="789937" y="586901"/>
                </a:cubicBezTo>
                <a:cubicBezTo>
                  <a:pt x="513267" y="580485"/>
                  <a:pt x="319319" y="589668"/>
                  <a:pt x="65211" y="586901"/>
                </a:cubicBezTo>
                <a:cubicBezTo>
                  <a:pt x="22396" y="586694"/>
                  <a:pt x="-3877" y="564348"/>
                  <a:pt x="0" y="521690"/>
                </a:cubicBezTo>
                <a:cubicBezTo>
                  <a:pt x="17197" y="325181"/>
                  <a:pt x="3523" y="270282"/>
                  <a:pt x="0" y="65211"/>
                </a:cubicBezTo>
                <a:close/>
              </a:path>
            </a:pathLst>
          </a:custGeom>
          <a:solidFill>
            <a:srgbClr val="A88D70"/>
          </a:solidFill>
          <a:ln>
            <a:solidFill>
              <a:srgbClr val="6D533A"/>
            </a:solidFill>
            <a:extLst>
              <a:ext uri="{C807C97D-BFC1-408E-A445-0C87EB9F89A2}">
                <ask:lineSketchStyleProps xmlns="" xmlns:ask="http://schemas.microsoft.com/office/drawing/2018/sketchyshapes" sd="2233765685">
                  <a:prstGeom prst="roundRect">
                    <a:avLst>
                      <a:gd name="adj" fmla="val 111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44481C-1C33-488D-8F07-704A3DA26CC6}"/>
              </a:ext>
            </a:extLst>
          </p:cNvPr>
          <p:cNvSpPr/>
          <p:nvPr/>
        </p:nvSpPr>
        <p:spPr>
          <a:xfrm>
            <a:off x="570904" y="1188953"/>
            <a:ext cx="3222767" cy="5625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2800" b="1" spc="-80" dirty="0">
                <a:solidFill>
                  <a:schemeClr val="bg1"/>
                </a:solidFill>
                <a:effectLst>
                  <a:outerShdw blurRad="12700" dist="63500" dir="2700000" algn="tl" rotWithShape="0">
                    <a:srgbClr val="5A4530">
                      <a:alpha val="21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雜劇和戲曲方面</a:t>
            </a:r>
          </a:p>
        </p:txBody>
      </p:sp>
    </p:spTree>
    <p:extLst>
      <p:ext uri="{BB962C8B-B14F-4D97-AF65-F5344CB8AC3E}">
        <p14:creationId xmlns:p14="http://schemas.microsoft.com/office/powerpoint/2010/main" val="36034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64899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唐傳奇對後世創作的影響</a:t>
            </a:r>
          </a:p>
        </p:txBody>
      </p:sp>
      <p:sp>
        <p:nvSpPr>
          <p:cNvPr id="16" name="箭號: 向右 5">
            <a:extLst>
              <a:ext uri="{FF2B5EF4-FFF2-40B4-BE49-F238E27FC236}">
                <a16:creationId xmlns:a16="http://schemas.microsoft.com/office/drawing/2014/main" id="{E92067EB-3848-4000-A3EA-8820D09F4FC6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0E0575AF-4D8E-44FB-9D98-8032217A2ACE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7CBE363-17E4-4E2B-BAF7-F695D2169D4F}"/>
              </a:ext>
            </a:extLst>
          </p:cNvPr>
          <p:cNvSpPr/>
          <p:nvPr/>
        </p:nvSpPr>
        <p:spPr>
          <a:xfrm>
            <a:off x="351699" y="1891812"/>
            <a:ext cx="6528072" cy="241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後代也有很多詩歌作家們，借用了唐傳奇的形象與典故來創作。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南柯一夢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黃粱一夢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月下老人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等，都來自於唐傳奇。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44263FD-C2FB-4CB8-B259-DC77B6B88FD8}"/>
              </a:ext>
            </a:extLst>
          </p:cNvPr>
          <p:cNvSpPr/>
          <p:nvPr/>
        </p:nvSpPr>
        <p:spPr>
          <a:xfrm>
            <a:off x="472454" y="1195386"/>
            <a:ext cx="1858091" cy="586901"/>
          </a:xfrm>
          <a:custGeom>
            <a:avLst/>
            <a:gdLst>
              <a:gd name="connsiteX0" fmla="*/ 0 w 1858091"/>
              <a:gd name="connsiteY0" fmla="*/ 65211 h 586901"/>
              <a:gd name="connsiteX1" fmla="*/ 65211 w 1858091"/>
              <a:gd name="connsiteY1" fmla="*/ 0 h 586901"/>
              <a:gd name="connsiteX2" fmla="*/ 641101 w 1858091"/>
              <a:gd name="connsiteY2" fmla="*/ 0 h 586901"/>
              <a:gd name="connsiteX3" fmla="*/ 1182437 w 1858091"/>
              <a:gd name="connsiteY3" fmla="*/ 0 h 586901"/>
              <a:gd name="connsiteX4" fmla="*/ 1792880 w 1858091"/>
              <a:gd name="connsiteY4" fmla="*/ 0 h 586901"/>
              <a:gd name="connsiteX5" fmla="*/ 1858091 w 1858091"/>
              <a:gd name="connsiteY5" fmla="*/ 65211 h 586901"/>
              <a:gd name="connsiteX6" fmla="*/ 1858091 w 1858091"/>
              <a:gd name="connsiteY6" fmla="*/ 521690 h 586901"/>
              <a:gd name="connsiteX7" fmla="*/ 1792880 w 1858091"/>
              <a:gd name="connsiteY7" fmla="*/ 586901 h 586901"/>
              <a:gd name="connsiteX8" fmla="*/ 1199714 w 1858091"/>
              <a:gd name="connsiteY8" fmla="*/ 586901 h 586901"/>
              <a:gd name="connsiteX9" fmla="*/ 641101 w 1858091"/>
              <a:gd name="connsiteY9" fmla="*/ 586901 h 586901"/>
              <a:gd name="connsiteX10" fmla="*/ 65211 w 1858091"/>
              <a:gd name="connsiteY10" fmla="*/ 586901 h 586901"/>
              <a:gd name="connsiteX11" fmla="*/ 0 w 1858091"/>
              <a:gd name="connsiteY11" fmla="*/ 521690 h 586901"/>
              <a:gd name="connsiteX12" fmla="*/ 0 w 1858091"/>
              <a:gd name="connsiteY12" fmla="*/ 65211 h 5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8091" h="586901" fill="none" extrusionOk="0">
                <a:moveTo>
                  <a:pt x="0" y="65211"/>
                </a:moveTo>
                <a:cubicBezTo>
                  <a:pt x="-6800" y="28989"/>
                  <a:pt x="25319" y="6643"/>
                  <a:pt x="65211" y="0"/>
                </a:cubicBezTo>
                <a:cubicBezTo>
                  <a:pt x="223549" y="-15204"/>
                  <a:pt x="455054" y="3678"/>
                  <a:pt x="641101" y="0"/>
                </a:cubicBezTo>
                <a:cubicBezTo>
                  <a:pt x="827148" y="-3678"/>
                  <a:pt x="1040302" y="21470"/>
                  <a:pt x="1182437" y="0"/>
                </a:cubicBezTo>
                <a:cubicBezTo>
                  <a:pt x="1324572" y="-21470"/>
                  <a:pt x="1561305" y="11849"/>
                  <a:pt x="1792880" y="0"/>
                </a:cubicBezTo>
                <a:cubicBezTo>
                  <a:pt x="1827096" y="-5537"/>
                  <a:pt x="1855996" y="26693"/>
                  <a:pt x="1858091" y="65211"/>
                </a:cubicBezTo>
                <a:cubicBezTo>
                  <a:pt x="1879807" y="229693"/>
                  <a:pt x="1836690" y="422665"/>
                  <a:pt x="1858091" y="521690"/>
                </a:cubicBezTo>
                <a:cubicBezTo>
                  <a:pt x="1862543" y="563452"/>
                  <a:pt x="1827563" y="590036"/>
                  <a:pt x="1792880" y="586901"/>
                </a:cubicBezTo>
                <a:cubicBezTo>
                  <a:pt x="1499214" y="593683"/>
                  <a:pt x="1376093" y="613631"/>
                  <a:pt x="1199714" y="586901"/>
                </a:cubicBezTo>
                <a:cubicBezTo>
                  <a:pt x="1023335" y="560171"/>
                  <a:pt x="810266" y="588454"/>
                  <a:pt x="641101" y="586901"/>
                </a:cubicBezTo>
                <a:cubicBezTo>
                  <a:pt x="471936" y="585348"/>
                  <a:pt x="198624" y="609743"/>
                  <a:pt x="65211" y="586901"/>
                </a:cubicBezTo>
                <a:cubicBezTo>
                  <a:pt x="28557" y="584924"/>
                  <a:pt x="2849" y="555866"/>
                  <a:pt x="0" y="521690"/>
                </a:cubicBezTo>
                <a:cubicBezTo>
                  <a:pt x="-2158" y="397160"/>
                  <a:pt x="-20954" y="264700"/>
                  <a:pt x="0" y="65211"/>
                </a:cubicBezTo>
                <a:close/>
              </a:path>
              <a:path w="1858091" h="586901" stroke="0" extrusionOk="0">
                <a:moveTo>
                  <a:pt x="0" y="65211"/>
                </a:moveTo>
                <a:cubicBezTo>
                  <a:pt x="375" y="27048"/>
                  <a:pt x="28397" y="2228"/>
                  <a:pt x="65211" y="0"/>
                </a:cubicBezTo>
                <a:cubicBezTo>
                  <a:pt x="222973" y="1160"/>
                  <a:pt x="370831" y="-14845"/>
                  <a:pt x="675654" y="0"/>
                </a:cubicBezTo>
                <a:cubicBezTo>
                  <a:pt x="980477" y="14845"/>
                  <a:pt x="1133951" y="-19192"/>
                  <a:pt x="1286097" y="0"/>
                </a:cubicBezTo>
                <a:cubicBezTo>
                  <a:pt x="1438243" y="19192"/>
                  <a:pt x="1586919" y="8222"/>
                  <a:pt x="1792880" y="0"/>
                </a:cubicBezTo>
                <a:cubicBezTo>
                  <a:pt x="1825389" y="347"/>
                  <a:pt x="1863523" y="24700"/>
                  <a:pt x="1858091" y="65211"/>
                </a:cubicBezTo>
                <a:cubicBezTo>
                  <a:pt x="1845453" y="262626"/>
                  <a:pt x="1851999" y="326242"/>
                  <a:pt x="1858091" y="521690"/>
                </a:cubicBezTo>
                <a:cubicBezTo>
                  <a:pt x="1860643" y="555376"/>
                  <a:pt x="1830022" y="588404"/>
                  <a:pt x="1792880" y="586901"/>
                </a:cubicBezTo>
                <a:cubicBezTo>
                  <a:pt x="1637804" y="569458"/>
                  <a:pt x="1478269" y="564610"/>
                  <a:pt x="1216990" y="586901"/>
                </a:cubicBezTo>
                <a:cubicBezTo>
                  <a:pt x="955711" y="609193"/>
                  <a:pt x="783337" y="557422"/>
                  <a:pt x="606547" y="586901"/>
                </a:cubicBezTo>
                <a:cubicBezTo>
                  <a:pt x="429757" y="616380"/>
                  <a:pt x="280314" y="610251"/>
                  <a:pt x="65211" y="586901"/>
                </a:cubicBezTo>
                <a:cubicBezTo>
                  <a:pt x="24987" y="593664"/>
                  <a:pt x="3785" y="557691"/>
                  <a:pt x="0" y="521690"/>
                </a:cubicBezTo>
                <a:cubicBezTo>
                  <a:pt x="20406" y="356871"/>
                  <a:pt x="-11777" y="246140"/>
                  <a:pt x="0" y="65211"/>
                </a:cubicBezTo>
                <a:close/>
              </a:path>
            </a:pathLst>
          </a:custGeom>
          <a:solidFill>
            <a:srgbClr val="A88D70"/>
          </a:solidFill>
          <a:ln>
            <a:solidFill>
              <a:srgbClr val="6D533A"/>
            </a:solidFill>
            <a:extLst>
              <a:ext uri="{C807C97D-BFC1-408E-A445-0C87EB9F89A2}">
                <ask:lineSketchStyleProps xmlns="" xmlns:ask="http://schemas.microsoft.com/office/drawing/2018/sketchyshapes" sd="2233765685">
                  <a:prstGeom prst="roundRect">
                    <a:avLst>
                      <a:gd name="adj" fmla="val 111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A9AD49-86F8-467E-A725-7E4375A8AC4D}"/>
              </a:ext>
            </a:extLst>
          </p:cNvPr>
          <p:cNvSpPr/>
          <p:nvPr/>
        </p:nvSpPr>
        <p:spPr>
          <a:xfrm>
            <a:off x="570904" y="1188953"/>
            <a:ext cx="1661191" cy="5625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2800" b="1" spc="-80" dirty="0">
                <a:solidFill>
                  <a:schemeClr val="bg1"/>
                </a:solidFill>
                <a:effectLst>
                  <a:outerShdw blurRad="12700" dist="63500" dir="2700000" algn="tl" rotWithShape="0">
                    <a:srgbClr val="5A4530">
                      <a:alpha val="21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詩歌方面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C2DFA25-DC64-4953-9E52-E9DC3B8582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011" y="1811940"/>
            <a:ext cx="1880592" cy="2571750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5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27AE001-CBD0-45A1-8156-1291FB3FB724}"/>
              </a:ext>
            </a:extLst>
          </p:cNvPr>
          <p:cNvGrpSpPr/>
          <p:nvPr/>
        </p:nvGrpSpPr>
        <p:grpSpPr>
          <a:xfrm>
            <a:off x="832512" y="797331"/>
            <a:ext cx="3011607" cy="646331"/>
            <a:chOff x="1462816" y="1834299"/>
            <a:chExt cx="3011607" cy="64633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EAE754D-69BF-4CDC-9318-14737BE386DF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D0764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F45E7798-DC65-4EC9-A6C9-8225B9A97F63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7F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作者介紹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9A6836E-0C77-40FA-B39D-7AABD13C5BED}"/>
              </a:ext>
            </a:extLst>
          </p:cNvPr>
          <p:cNvGrpSpPr/>
          <p:nvPr/>
        </p:nvGrpSpPr>
        <p:grpSpPr>
          <a:xfrm>
            <a:off x="832512" y="1681563"/>
            <a:ext cx="3036628" cy="584775"/>
            <a:chOff x="832512" y="1610409"/>
            <a:chExt cx="3036628" cy="584775"/>
          </a:xfrm>
        </p:grpSpPr>
        <p:sp>
          <p:nvSpPr>
            <p:cNvPr id="6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73727A7D-D156-44C5-A73A-6FC7B4AB8B59}"/>
                </a:ext>
              </a:extLst>
            </p:cNvPr>
            <p:cNvSpPr txBox="1"/>
            <p:nvPr/>
          </p:nvSpPr>
          <p:spPr>
            <a:xfrm>
              <a:off x="1449790" y="1610409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簡介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89B542B-700E-4ECD-9C97-3AC21A5FD9B9}"/>
                </a:ext>
              </a:extLst>
            </p:cNvPr>
            <p:cNvSpPr/>
            <p:nvPr/>
          </p:nvSpPr>
          <p:spPr>
            <a:xfrm>
              <a:off x="832512" y="1689968"/>
              <a:ext cx="463865" cy="428540"/>
            </a:xfrm>
            <a:prstGeom prst="rect">
              <a:avLst/>
            </a:prstGeom>
            <a:solidFill>
              <a:srgbClr val="ECE0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BE27498-D267-4233-988D-787AB5359DC1}"/>
                </a:ext>
              </a:extLst>
            </p:cNvPr>
            <p:cNvSpPr/>
            <p:nvPr/>
          </p:nvSpPr>
          <p:spPr>
            <a:xfrm>
              <a:off x="832512" y="1761363"/>
              <a:ext cx="463865" cy="282868"/>
            </a:xfrm>
            <a:prstGeom prst="rect">
              <a:avLst/>
            </a:prstGeom>
            <a:solidFill>
              <a:srgbClr val="ECE0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C97AAE4-3D31-4EFA-A4B1-263D0FA1E945}"/>
              </a:ext>
            </a:extLst>
          </p:cNvPr>
          <p:cNvGrpSpPr/>
          <p:nvPr/>
        </p:nvGrpSpPr>
        <p:grpSpPr>
          <a:xfrm>
            <a:off x="832512" y="2246443"/>
            <a:ext cx="4237168" cy="584775"/>
            <a:chOff x="832512" y="2387300"/>
            <a:chExt cx="4237168" cy="584775"/>
          </a:xfrm>
        </p:grpSpPr>
        <p:sp>
          <p:nvSpPr>
            <p:cNvPr id="10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92B7274-9257-469B-9A74-ECD370BE7AD0}"/>
                </a:ext>
              </a:extLst>
            </p:cNvPr>
            <p:cNvSpPr txBox="1"/>
            <p:nvPr/>
          </p:nvSpPr>
          <p:spPr>
            <a:xfrm>
              <a:off x="1449789" y="2387300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重要生平事蹟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02108FB-A90B-4CA4-B4BC-DA07FAE26228}"/>
                </a:ext>
              </a:extLst>
            </p:cNvPr>
            <p:cNvSpPr/>
            <p:nvPr/>
          </p:nvSpPr>
          <p:spPr>
            <a:xfrm>
              <a:off x="832512" y="2466859"/>
              <a:ext cx="463865" cy="428540"/>
            </a:xfrm>
            <a:prstGeom prst="rect">
              <a:avLst/>
            </a:prstGeom>
            <a:solidFill>
              <a:srgbClr val="ECE0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2507FB9-FEE7-4627-A7D2-BC66AA4786D2}"/>
                </a:ext>
              </a:extLst>
            </p:cNvPr>
            <p:cNvSpPr/>
            <p:nvPr/>
          </p:nvSpPr>
          <p:spPr>
            <a:xfrm>
              <a:off x="832512" y="2538254"/>
              <a:ext cx="463865" cy="282868"/>
            </a:xfrm>
            <a:prstGeom prst="rect">
              <a:avLst/>
            </a:prstGeom>
            <a:solidFill>
              <a:srgbClr val="ECE0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3DCC347-C7A0-4F6C-A9F0-928B507866C4}"/>
              </a:ext>
            </a:extLst>
          </p:cNvPr>
          <p:cNvGrpSpPr/>
          <p:nvPr/>
        </p:nvGrpSpPr>
        <p:grpSpPr>
          <a:xfrm>
            <a:off x="832512" y="2811323"/>
            <a:ext cx="4237168" cy="584775"/>
            <a:chOff x="832512" y="3164191"/>
            <a:chExt cx="4237168" cy="584775"/>
          </a:xfrm>
        </p:grpSpPr>
        <p:sp>
          <p:nvSpPr>
            <p:cNvPr id="18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56269D54-BC5E-4395-A438-BFF1D3CA54D1}"/>
                </a:ext>
              </a:extLst>
            </p:cNvPr>
            <p:cNvSpPr txBox="1"/>
            <p:nvPr/>
          </p:nvSpPr>
          <p:spPr>
            <a:xfrm>
              <a:off x="1449789" y="316419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寫作特色及作品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693D31C-9C09-430D-96BA-AE1D98F35D05}"/>
                </a:ext>
              </a:extLst>
            </p:cNvPr>
            <p:cNvSpPr/>
            <p:nvPr/>
          </p:nvSpPr>
          <p:spPr>
            <a:xfrm>
              <a:off x="832512" y="3243750"/>
              <a:ext cx="463865" cy="428540"/>
            </a:xfrm>
            <a:prstGeom prst="rect">
              <a:avLst/>
            </a:prstGeom>
            <a:solidFill>
              <a:srgbClr val="ECE0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AD12472-3AB6-42BD-99CD-964F990FB2EB}"/>
                </a:ext>
              </a:extLst>
            </p:cNvPr>
            <p:cNvSpPr/>
            <p:nvPr/>
          </p:nvSpPr>
          <p:spPr>
            <a:xfrm>
              <a:off x="832512" y="3315145"/>
              <a:ext cx="463865" cy="282868"/>
            </a:xfrm>
            <a:prstGeom prst="rect">
              <a:avLst/>
            </a:prstGeom>
            <a:solidFill>
              <a:srgbClr val="ECE0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A8290B2-9E1C-4774-AAD3-B674A8B2D577}"/>
              </a:ext>
            </a:extLst>
          </p:cNvPr>
          <p:cNvGrpSpPr/>
          <p:nvPr/>
        </p:nvGrpSpPr>
        <p:grpSpPr>
          <a:xfrm>
            <a:off x="832512" y="3941082"/>
            <a:ext cx="5036025" cy="584775"/>
            <a:chOff x="832512" y="3941082"/>
            <a:chExt cx="5036025" cy="584775"/>
          </a:xfrm>
        </p:grpSpPr>
        <p:sp>
          <p:nvSpPr>
            <p:cNvPr id="22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C4779685-C4D5-4D0E-B682-CFB6F27838A0}"/>
                </a:ext>
              </a:extLst>
            </p:cNvPr>
            <p:cNvSpPr txBox="1"/>
            <p:nvPr/>
          </p:nvSpPr>
          <p:spPr>
            <a:xfrm>
              <a:off x="1449789" y="3941082"/>
              <a:ext cx="441874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您所不知道的杜光庭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2B2616D-F320-4199-B54B-B3E3CC36A7EC}"/>
                </a:ext>
              </a:extLst>
            </p:cNvPr>
            <p:cNvSpPr/>
            <p:nvPr/>
          </p:nvSpPr>
          <p:spPr>
            <a:xfrm>
              <a:off x="832512" y="4020641"/>
              <a:ext cx="463865" cy="428540"/>
            </a:xfrm>
            <a:prstGeom prst="rect">
              <a:avLst/>
            </a:prstGeom>
            <a:solidFill>
              <a:srgbClr val="ECE0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9C156D5-EB50-4A7F-AD91-F607D823F8EA}"/>
                </a:ext>
              </a:extLst>
            </p:cNvPr>
            <p:cNvSpPr/>
            <p:nvPr/>
          </p:nvSpPr>
          <p:spPr>
            <a:xfrm>
              <a:off x="832512" y="4092036"/>
              <a:ext cx="463865" cy="282868"/>
            </a:xfrm>
            <a:prstGeom prst="rect">
              <a:avLst/>
            </a:prstGeom>
            <a:solidFill>
              <a:srgbClr val="ECE0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５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D2E0013-9C2F-427E-A036-0B00567EEB7E}"/>
              </a:ext>
            </a:extLst>
          </p:cNvPr>
          <p:cNvGrpSpPr/>
          <p:nvPr/>
        </p:nvGrpSpPr>
        <p:grpSpPr>
          <a:xfrm>
            <a:off x="832512" y="3376203"/>
            <a:ext cx="4237168" cy="584775"/>
            <a:chOff x="832512" y="3164191"/>
            <a:chExt cx="4237168" cy="584775"/>
          </a:xfrm>
        </p:grpSpPr>
        <p:sp>
          <p:nvSpPr>
            <p:cNvPr id="25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BADC3E02-F339-4402-B197-B6B4ABEE6D7A}"/>
                </a:ext>
              </a:extLst>
            </p:cNvPr>
            <p:cNvSpPr txBox="1"/>
            <p:nvPr/>
          </p:nvSpPr>
          <p:spPr>
            <a:xfrm>
              <a:off x="1449789" y="316419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評價與地位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E9BE7A8-8F17-4DDD-BB5A-98630E513684}"/>
                </a:ext>
              </a:extLst>
            </p:cNvPr>
            <p:cNvSpPr/>
            <p:nvPr/>
          </p:nvSpPr>
          <p:spPr>
            <a:xfrm>
              <a:off x="832512" y="3243750"/>
              <a:ext cx="463865" cy="428540"/>
            </a:xfrm>
            <a:prstGeom prst="rect">
              <a:avLst/>
            </a:prstGeom>
            <a:solidFill>
              <a:srgbClr val="ECE0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336DA10-B077-4E35-B20D-EDD7605ADDE9}"/>
                </a:ext>
              </a:extLst>
            </p:cNvPr>
            <p:cNvSpPr/>
            <p:nvPr/>
          </p:nvSpPr>
          <p:spPr>
            <a:xfrm>
              <a:off x="832512" y="3315145"/>
              <a:ext cx="463865" cy="282868"/>
            </a:xfrm>
            <a:prstGeom prst="rect">
              <a:avLst/>
            </a:prstGeom>
            <a:solidFill>
              <a:srgbClr val="ECE0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４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CC82A5C-3C80-4574-9A88-2B8ECAEBB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59746"/>
              </p:ext>
            </p:extLst>
          </p:nvPr>
        </p:nvGraphicFramePr>
        <p:xfrm>
          <a:off x="460556" y="1510937"/>
          <a:ext cx="812174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553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6897189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    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字賓至</a:t>
                      </a:r>
                      <a:r>
                        <a:rPr lang="zh-TW" altLang="en-US" sz="3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，號</a:t>
                      </a:r>
                      <a:r>
                        <a:rPr lang="zh-TW" altLang="en-US" sz="3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東瀛子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籍    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處州縉雲（今浙江縉雲）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唐宣宗大中四年（西元八五○）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卒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後唐明宗長興四年（西元九三三）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748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84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180245"/>
                  </a:ext>
                </a:extLst>
              </a:tr>
            </a:tbl>
          </a:graphicData>
        </a:graphic>
      </p:graphicFrame>
      <p:sp>
        <p:nvSpPr>
          <p:cNvPr id="8" name="矩形: 圓角 7">
            <a:extLst>
              <a:ext uri="{FF2B5EF4-FFF2-40B4-BE49-F238E27FC236}">
                <a16:creationId xmlns:a16="http://schemas.microsoft.com/office/drawing/2014/main" id="{E06BDB59-3852-4B39-8FF6-E4DAC612469B}"/>
              </a:ext>
            </a:extLst>
          </p:cNvPr>
          <p:cNvSpPr/>
          <p:nvPr/>
        </p:nvSpPr>
        <p:spPr>
          <a:xfrm>
            <a:off x="7219882" y="680763"/>
            <a:ext cx="1676400" cy="2091327"/>
          </a:xfrm>
          <a:custGeom>
            <a:avLst/>
            <a:gdLst>
              <a:gd name="connsiteX0" fmla="*/ 0 w 1676400"/>
              <a:gd name="connsiteY0" fmla="*/ 116124 h 2091327"/>
              <a:gd name="connsiteX1" fmla="*/ 116124 w 1676400"/>
              <a:gd name="connsiteY1" fmla="*/ 0 h 2091327"/>
              <a:gd name="connsiteX2" fmla="*/ 554183 w 1676400"/>
              <a:gd name="connsiteY2" fmla="*/ 0 h 2091327"/>
              <a:gd name="connsiteX3" fmla="*/ 1050009 w 1676400"/>
              <a:gd name="connsiteY3" fmla="*/ 0 h 2091327"/>
              <a:gd name="connsiteX4" fmla="*/ 1560276 w 1676400"/>
              <a:gd name="connsiteY4" fmla="*/ 0 h 2091327"/>
              <a:gd name="connsiteX5" fmla="*/ 1676400 w 1676400"/>
              <a:gd name="connsiteY5" fmla="*/ 116124 h 2091327"/>
              <a:gd name="connsiteX6" fmla="*/ 1676400 w 1676400"/>
              <a:gd name="connsiteY6" fmla="*/ 772999 h 2091327"/>
              <a:gd name="connsiteX7" fmla="*/ 1676400 w 1676400"/>
              <a:gd name="connsiteY7" fmla="*/ 1355510 h 2091327"/>
              <a:gd name="connsiteX8" fmla="*/ 1676400 w 1676400"/>
              <a:gd name="connsiteY8" fmla="*/ 1975203 h 2091327"/>
              <a:gd name="connsiteX9" fmla="*/ 1560276 w 1676400"/>
              <a:gd name="connsiteY9" fmla="*/ 2091327 h 2091327"/>
              <a:gd name="connsiteX10" fmla="*/ 1050009 w 1676400"/>
              <a:gd name="connsiteY10" fmla="*/ 2091327 h 2091327"/>
              <a:gd name="connsiteX11" fmla="*/ 583066 w 1676400"/>
              <a:gd name="connsiteY11" fmla="*/ 2091327 h 2091327"/>
              <a:gd name="connsiteX12" fmla="*/ 116124 w 1676400"/>
              <a:gd name="connsiteY12" fmla="*/ 2091327 h 2091327"/>
              <a:gd name="connsiteX13" fmla="*/ 0 w 1676400"/>
              <a:gd name="connsiteY13" fmla="*/ 1975203 h 2091327"/>
              <a:gd name="connsiteX14" fmla="*/ 0 w 1676400"/>
              <a:gd name="connsiteY14" fmla="*/ 1355510 h 2091327"/>
              <a:gd name="connsiteX15" fmla="*/ 0 w 1676400"/>
              <a:gd name="connsiteY15" fmla="*/ 735817 h 2091327"/>
              <a:gd name="connsiteX16" fmla="*/ 0 w 1676400"/>
              <a:gd name="connsiteY16" fmla="*/ 116124 h 209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6400" h="2091327" fill="none" extrusionOk="0">
                <a:moveTo>
                  <a:pt x="0" y="116124"/>
                </a:moveTo>
                <a:cubicBezTo>
                  <a:pt x="-3078" y="56598"/>
                  <a:pt x="46458" y="-8952"/>
                  <a:pt x="116124" y="0"/>
                </a:cubicBezTo>
                <a:cubicBezTo>
                  <a:pt x="279685" y="579"/>
                  <a:pt x="405353" y="20478"/>
                  <a:pt x="554183" y="0"/>
                </a:cubicBezTo>
                <a:cubicBezTo>
                  <a:pt x="703013" y="-20478"/>
                  <a:pt x="835511" y="-6814"/>
                  <a:pt x="1050009" y="0"/>
                </a:cubicBezTo>
                <a:cubicBezTo>
                  <a:pt x="1264507" y="6814"/>
                  <a:pt x="1338032" y="-1654"/>
                  <a:pt x="1560276" y="0"/>
                </a:cubicBezTo>
                <a:cubicBezTo>
                  <a:pt x="1621957" y="-13300"/>
                  <a:pt x="1672305" y="66978"/>
                  <a:pt x="1676400" y="116124"/>
                </a:cubicBezTo>
                <a:cubicBezTo>
                  <a:pt x="1670249" y="326789"/>
                  <a:pt x="1657994" y="559733"/>
                  <a:pt x="1676400" y="772999"/>
                </a:cubicBezTo>
                <a:cubicBezTo>
                  <a:pt x="1694806" y="986266"/>
                  <a:pt x="1666961" y="1201457"/>
                  <a:pt x="1676400" y="1355510"/>
                </a:cubicBezTo>
                <a:cubicBezTo>
                  <a:pt x="1685839" y="1509563"/>
                  <a:pt x="1657787" y="1821756"/>
                  <a:pt x="1676400" y="1975203"/>
                </a:cubicBezTo>
                <a:cubicBezTo>
                  <a:pt x="1663462" y="2033949"/>
                  <a:pt x="1626500" y="2094381"/>
                  <a:pt x="1560276" y="2091327"/>
                </a:cubicBezTo>
                <a:cubicBezTo>
                  <a:pt x="1360114" y="2097582"/>
                  <a:pt x="1225030" y="2112222"/>
                  <a:pt x="1050009" y="2091327"/>
                </a:cubicBezTo>
                <a:cubicBezTo>
                  <a:pt x="874988" y="2070432"/>
                  <a:pt x="685399" y="2070698"/>
                  <a:pt x="583066" y="2091327"/>
                </a:cubicBezTo>
                <a:cubicBezTo>
                  <a:pt x="480733" y="2111956"/>
                  <a:pt x="333312" y="2103035"/>
                  <a:pt x="116124" y="2091327"/>
                </a:cubicBezTo>
                <a:cubicBezTo>
                  <a:pt x="44032" y="2089227"/>
                  <a:pt x="5231" y="2046178"/>
                  <a:pt x="0" y="1975203"/>
                </a:cubicBezTo>
                <a:cubicBezTo>
                  <a:pt x="-14030" y="1676482"/>
                  <a:pt x="-18225" y="1621778"/>
                  <a:pt x="0" y="1355510"/>
                </a:cubicBezTo>
                <a:cubicBezTo>
                  <a:pt x="18225" y="1089242"/>
                  <a:pt x="10909" y="1031001"/>
                  <a:pt x="0" y="735817"/>
                </a:cubicBezTo>
                <a:cubicBezTo>
                  <a:pt x="-10909" y="440633"/>
                  <a:pt x="22075" y="337739"/>
                  <a:pt x="0" y="116124"/>
                </a:cubicBezTo>
                <a:close/>
              </a:path>
              <a:path w="1676400" h="2091327" stroke="0" extrusionOk="0">
                <a:moveTo>
                  <a:pt x="0" y="116124"/>
                </a:moveTo>
                <a:cubicBezTo>
                  <a:pt x="-1303" y="61365"/>
                  <a:pt x="55002" y="-5453"/>
                  <a:pt x="116124" y="0"/>
                </a:cubicBezTo>
                <a:cubicBezTo>
                  <a:pt x="343195" y="-2437"/>
                  <a:pt x="377930" y="22906"/>
                  <a:pt x="597508" y="0"/>
                </a:cubicBezTo>
                <a:cubicBezTo>
                  <a:pt x="817086" y="-22906"/>
                  <a:pt x="945757" y="20274"/>
                  <a:pt x="1093334" y="0"/>
                </a:cubicBezTo>
                <a:cubicBezTo>
                  <a:pt x="1240911" y="-20274"/>
                  <a:pt x="1460297" y="3411"/>
                  <a:pt x="1560276" y="0"/>
                </a:cubicBezTo>
                <a:cubicBezTo>
                  <a:pt x="1613462" y="-9842"/>
                  <a:pt x="1671001" y="62522"/>
                  <a:pt x="1676400" y="116124"/>
                </a:cubicBezTo>
                <a:cubicBezTo>
                  <a:pt x="1681424" y="309881"/>
                  <a:pt x="1677477" y="478897"/>
                  <a:pt x="1676400" y="680045"/>
                </a:cubicBezTo>
                <a:cubicBezTo>
                  <a:pt x="1675323" y="881193"/>
                  <a:pt x="1664111" y="1046805"/>
                  <a:pt x="1676400" y="1262556"/>
                </a:cubicBezTo>
                <a:cubicBezTo>
                  <a:pt x="1688689" y="1478307"/>
                  <a:pt x="1696645" y="1809055"/>
                  <a:pt x="1676400" y="1975203"/>
                </a:cubicBezTo>
                <a:cubicBezTo>
                  <a:pt x="1688469" y="2044427"/>
                  <a:pt x="1624490" y="2089277"/>
                  <a:pt x="1560276" y="2091327"/>
                </a:cubicBezTo>
                <a:cubicBezTo>
                  <a:pt x="1392710" y="2104304"/>
                  <a:pt x="1298245" y="2101511"/>
                  <a:pt x="1050009" y="2091327"/>
                </a:cubicBezTo>
                <a:cubicBezTo>
                  <a:pt x="801773" y="2081143"/>
                  <a:pt x="722152" y="2098475"/>
                  <a:pt x="597508" y="2091327"/>
                </a:cubicBezTo>
                <a:cubicBezTo>
                  <a:pt x="472864" y="2084179"/>
                  <a:pt x="294857" y="2093988"/>
                  <a:pt x="116124" y="2091327"/>
                </a:cubicBezTo>
                <a:cubicBezTo>
                  <a:pt x="51860" y="2085844"/>
                  <a:pt x="-12985" y="2043261"/>
                  <a:pt x="0" y="1975203"/>
                </a:cubicBezTo>
                <a:cubicBezTo>
                  <a:pt x="13757" y="1843753"/>
                  <a:pt x="-17876" y="1537398"/>
                  <a:pt x="0" y="1318328"/>
                </a:cubicBezTo>
                <a:cubicBezTo>
                  <a:pt x="17876" y="1099259"/>
                  <a:pt x="-194" y="898675"/>
                  <a:pt x="0" y="717226"/>
                </a:cubicBezTo>
                <a:cubicBezTo>
                  <a:pt x="194" y="535777"/>
                  <a:pt x="23175" y="334961"/>
                  <a:pt x="0" y="116124"/>
                </a:cubicBezTo>
                <a:close/>
              </a:path>
            </a:pathLst>
          </a:custGeom>
          <a:solidFill>
            <a:srgbClr val="F2EDE4"/>
          </a:solidFill>
          <a:ln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715483193">
                  <a:prstGeom prst="roundRect">
                    <a:avLst>
                      <a:gd name="adj" fmla="val 692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簡介：杜光庭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一張含有 線條畫 的圖片&#10;&#10;自動產生的描述">
            <a:extLst>
              <a:ext uri="{FF2B5EF4-FFF2-40B4-BE49-F238E27FC236}">
                <a16:creationId xmlns:a16="http://schemas.microsoft.com/office/drawing/2014/main" id="{8454D02E-B8BC-408C-A87F-C062774B12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85" y="693497"/>
            <a:ext cx="1545771" cy="20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4B28A1B4-A601-48DD-BF8C-36B0C043CA45}"/>
              </a:ext>
            </a:extLst>
          </p:cNvPr>
          <p:cNvSpPr/>
          <p:nvPr/>
        </p:nvSpPr>
        <p:spPr>
          <a:xfrm>
            <a:off x="119743" y="2547256"/>
            <a:ext cx="8904514" cy="979715"/>
          </a:xfrm>
          <a:custGeom>
            <a:avLst/>
            <a:gdLst>
              <a:gd name="connsiteX0" fmla="*/ 0 w 8904514"/>
              <a:gd name="connsiteY0" fmla="*/ 244929 h 979715"/>
              <a:gd name="connsiteX1" fmla="*/ 815574 w 8904514"/>
              <a:gd name="connsiteY1" fmla="*/ 244929 h 979715"/>
              <a:gd name="connsiteX2" fmla="*/ 1547002 w 8904514"/>
              <a:gd name="connsiteY2" fmla="*/ 244929 h 979715"/>
              <a:gd name="connsiteX3" fmla="*/ 1941844 w 8904514"/>
              <a:gd name="connsiteY3" fmla="*/ 244929 h 979715"/>
              <a:gd name="connsiteX4" fmla="*/ 2589125 w 8904514"/>
              <a:gd name="connsiteY4" fmla="*/ 244929 h 979715"/>
              <a:gd name="connsiteX5" fmla="*/ 3236407 w 8904514"/>
              <a:gd name="connsiteY5" fmla="*/ 244929 h 979715"/>
              <a:gd name="connsiteX6" fmla="*/ 4051981 w 8904514"/>
              <a:gd name="connsiteY6" fmla="*/ 244929 h 979715"/>
              <a:gd name="connsiteX7" fmla="*/ 4530969 w 8904514"/>
              <a:gd name="connsiteY7" fmla="*/ 244929 h 979715"/>
              <a:gd name="connsiteX8" fmla="*/ 4925811 w 8904514"/>
              <a:gd name="connsiteY8" fmla="*/ 244929 h 979715"/>
              <a:gd name="connsiteX9" fmla="*/ 5741385 w 8904514"/>
              <a:gd name="connsiteY9" fmla="*/ 244929 h 979715"/>
              <a:gd name="connsiteX10" fmla="*/ 6304520 w 8904514"/>
              <a:gd name="connsiteY10" fmla="*/ 244929 h 979715"/>
              <a:gd name="connsiteX11" fmla="*/ 6867655 w 8904514"/>
              <a:gd name="connsiteY11" fmla="*/ 244929 h 979715"/>
              <a:gd name="connsiteX12" fmla="*/ 7599083 w 8904514"/>
              <a:gd name="connsiteY12" fmla="*/ 244929 h 979715"/>
              <a:gd name="connsiteX13" fmla="*/ 8414657 w 8904514"/>
              <a:gd name="connsiteY13" fmla="*/ 244929 h 979715"/>
              <a:gd name="connsiteX14" fmla="*/ 8414657 w 8904514"/>
              <a:gd name="connsiteY14" fmla="*/ 0 h 979715"/>
              <a:gd name="connsiteX15" fmla="*/ 8904514 w 8904514"/>
              <a:gd name="connsiteY15" fmla="*/ 489858 h 979715"/>
              <a:gd name="connsiteX16" fmla="*/ 8414657 w 8904514"/>
              <a:gd name="connsiteY16" fmla="*/ 979715 h 979715"/>
              <a:gd name="connsiteX17" fmla="*/ 8414657 w 8904514"/>
              <a:gd name="connsiteY17" fmla="*/ 734786 h 979715"/>
              <a:gd name="connsiteX18" fmla="*/ 7767376 w 8904514"/>
              <a:gd name="connsiteY18" fmla="*/ 734786 h 979715"/>
              <a:gd name="connsiteX19" fmla="*/ 7035948 w 8904514"/>
              <a:gd name="connsiteY19" fmla="*/ 734786 h 979715"/>
              <a:gd name="connsiteX20" fmla="*/ 6388667 w 8904514"/>
              <a:gd name="connsiteY20" fmla="*/ 734786 h 979715"/>
              <a:gd name="connsiteX21" fmla="*/ 5993825 w 8904514"/>
              <a:gd name="connsiteY21" fmla="*/ 734786 h 979715"/>
              <a:gd name="connsiteX22" fmla="*/ 5178250 w 8904514"/>
              <a:gd name="connsiteY22" fmla="*/ 734786 h 979715"/>
              <a:gd name="connsiteX23" fmla="*/ 4530969 w 8904514"/>
              <a:gd name="connsiteY23" fmla="*/ 734786 h 979715"/>
              <a:gd name="connsiteX24" fmla="*/ 4136128 w 8904514"/>
              <a:gd name="connsiteY24" fmla="*/ 734786 h 979715"/>
              <a:gd name="connsiteX25" fmla="*/ 3572993 w 8904514"/>
              <a:gd name="connsiteY25" fmla="*/ 734786 h 979715"/>
              <a:gd name="connsiteX26" fmla="*/ 3094005 w 8904514"/>
              <a:gd name="connsiteY26" fmla="*/ 734786 h 979715"/>
              <a:gd name="connsiteX27" fmla="*/ 2362577 w 8904514"/>
              <a:gd name="connsiteY27" fmla="*/ 734786 h 979715"/>
              <a:gd name="connsiteX28" fmla="*/ 1547002 w 8904514"/>
              <a:gd name="connsiteY28" fmla="*/ 734786 h 979715"/>
              <a:gd name="connsiteX29" fmla="*/ 1068014 w 8904514"/>
              <a:gd name="connsiteY29" fmla="*/ 734786 h 979715"/>
              <a:gd name="connsiteX30" fmla="*/ 0 w 8904514"/>
              <a:gd name="connsiteY30" fmla="*/ 734786 h 979715"/>
              <a:gd name="connsiteX31" fmla="*/ 0 w 8904514"/>
              <a:gd name="connsiteY31" fmla="*/ 244929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904514" h="979715" fill="none" extrusionOk="0">
                <a:moveTo>
                  <a:pt x="0" y="244929"/>
                </a:moveTo>
                <a:cubicBezTo>
                  <a:pt x="349632" y="234261"/>
                  <a:pt x="647113" y="272136"/>
                  <a:pt x="815574" y="244929"/>
                </a:cubicBezTo>
                <a:cubicBezTo>
                  <a:pt x="984035" y="217722"/>
                  <a:pt x="1224738" y="209476"/>
                  <a:pt x="1547002" y="244929"/>
                </a:cubicBezTo>
                <a:cubicBezTo>
                  <a:pt x="1869266" y="280382"/>
                  <a:pt x="1807560" y="243104"/>
                  <a:pt x="1941844" y="244929"/>
                </a:cubicBezTo>
                <a:cubicBezTo>
                  <a:pt x="2076128" y="246754"/>
                  <a:pt x="2322555" y="270212"/>
                  <a:pt x="2589125" y="244929"/>
                </a:cubicBezTo>
                <a:cubicBezTo>
                  <a:pt x="2855695" y="219646"/>
                  <a:pt x="2929406" y="260103"/>
                  <a:pt x="3236407" y="244929"/>
                </a:cubicBezTo>
                <a:cubicBezTo>
                  <a:pt x="3543408" y="229755"/>
                  <a:pt x="3820547" y="208138"/>
                  <a:pt x="4051981" y="244929"/>
                </a:cubicBezTo>
                <a:cubicBezTo>
                  <a:pt x="4283415" y="281720"/>
                  <a:pt x="4294561" y="230673"/>
                  <a:pt x="4530969" y="244929"/>
                </a:cubicBezTo>
                <a:cubicBezTo>
                  <a:pt x="4767377" y="259185"/>
                  <a:pt x="4828087" y="243616"/>
                  <a:pt x="4925811" y="244929"/>
                </a:cubicBezTo>
                <a:cubicBezTo>
                  <a:pt x="5023535" y="246242"/>
                  <a:pt x="5557556" y="223221"/>
                  <a:pt x="5741385" y="244929"/>
                </a:cubicBezTo>
                <a:cubicBezTo>
                  <a:pt x="5925214" y="266637"/>
                  <a:pt x="6091325" y="270127"/>
                  <a:pt x="6304520" y="244929"/>
                </a:cubicBezTo>
                <a:cubicBezTo>
                  <a:pt x="6517716" y="219731"/>
                  <a:pt x="6731750" y="242022"/>
                  <a:pt x="6867655" y="244929"/>
                </a:cubicBezTo>
                <a:cubicBezTo>
                  <a:pt x="7003561" y="247836"/>
                  <a:pt x="7295888" y="244506"/>
                  <a:pt x="7599083" y="244929"/>
                </a:cubicBezTo>
                <a:cubicBezTo>
                  <a:pt x="7902278" y="245352"/>
                  <a:pt x="8035188" y="228938"/>
                  <a:pt x="8414657" y="244929"/>
                </a:cubicBezTo>
                <a:cubicBezTo>
                  <a:pt x="8421837" y="139913"/>
                  <a:pt x="8412307" y="117710"/>
                  <a:pt x="8414657" y="0"/>
                </a:cubicBezTo>
                <a:cubicBezTo>
                  <a:pt x="8575757" y="158539"/>
                  <a:pt x="8787222" y="397229"/>
                  <a:pt x="8904514" y="489858"/>
                </a:cubicBezTo>
                <a:cubicBezTo>
                  <a:pt x="8674813" y="680644"/>
                  <a:pt x="8646651" y="788634"/>
                  <a:pt x="8414657" y="979715"/>
                </a:cubicBezTo>
                <a:cubicBezTo>
                  <a:pt x="8420235" y="881573"/>
                  <a:pt x="8405306" y="809946"/>
                  <a:pt x="8414657" y="734786"/>
                </a:cubicBezTo>
                <a:cubicBezTo>
                  <a:pt x="8178379" y="761403"/>
                  <a:pt x="8027064" y="710588"/>
                  <a:pt x="7767376" y="734786"/>
                </a:cubicBezTo>
                <a:cubicBezTo>
                  <a:pt x="7507688" y="758984"/>
                  <a:pt x="7205809" y="729254"/>
                  <a:pt x="7035948" y="734786"/>
                </a:cubicBezTo>
                <a:cubicBezTo>
                  <a:pt x="6866087" y="740318"/>
                  <a:pt x="6612749" y="747003"/>
                  <a:pt x="6388667" y="734786"/>
                </a:cubicBezTo>
                <a:cubicBezTo>
                  <a:pt x="6164585" y="722569"/>
                  <a:pt x="6126567" y="732579"/>
                  <a:pt x="5993825" y="734786"/>
                </a:cubicBezTo>
                <a:cubicBezTo>
                  <a:pt x="5861083" y="736993"/>
                  <a:pt x="5374240" y="707413"/>
                  <a:pt x="5178250" y="734786"/>
                </a:cubicBezTo>
                <a:cubicBezTo>
                  <a:pt x="4982261" y="762159"/>
                  <a:pt x="4767429" y="761202"/>
                  <a:pt x="4530969" y="734786"/>
                </a:cubicBezTo>
                <a:cubicBezTo>
                  <a:pt x="4294509" y="708370"/>
                  <a:pt x="4255568" y="738370"/>
                  <a:pt x="4136128" y="734786"/>
                </a:cubicBezTo>
                <a:cubicBezTo>
                  <a:pt x="4016688" y="731202"/>
                  <a:pt x="3764255" y="749556"/>
                  <a:pt x="3572993" y="734786"/>
                </a:cubicBezTo>
                <a:cubicBezTo>
                  <a:pt x="3381732" y="720016"/>
                  <a:pt x="3258076" y="724993"/>
                  <a:pt x="3094005" y="734786"/>
                </a:cubicBezTo>
                <a:cubicBezTo>
                  <a:pt x="2929934" y="744579"/>
                  <a:pt x="2555894" y="767289"/>
                  <a:pt x="2362577" y="734786"/>
                </a:cubicBezTo>
                <a:cubicBezTo>
                  <a:pt x="2169260" y="702283"/>
                  <a:pt x="1926294" y="763820"/>
                  <a:pt x="1547002" y="734786"/>
                </a:cubicBezTo>
                <a:cubicBezTo>
                  <a:pt x="1167710" y="705752"/>
                  <a:pt x="1203131" y="716126"/>
                  <a:pt x="1068014" y="734786"/>
                </a:cubicBezTo>
                <a:cubicBezTo>
                  <a:pt x="932897" y="753446"/>
                  <a:pt x="295486" y="713906"/>
                  <a:pt x="0" y="734786"/>
                </a:cubicBezTo>
                <a:cubicBezTo>
                  <a:pt x="21038" y="514801"/>
                  <a:pt x="-7180" y="346461"/>
                  <a:pt x="0" y="244929"/>
                </a:cubicBezTo>
                <a:close/>
              </a:path>
              <a:path w="8904514" h="979715" stroke="0" extrusionOk="0">
                <a:moveTo>
                  <a:pt x="0" y="244929"/>
                </a:moveTo>
                <a:cubicBezTo>
                  <a:pt x="213310" y="228322"/>
                  <a:pt x="318883" y="263328"/>
                  <a:pt x="478988" y="244929"/>
                </a:cubicBezTo>
                <a:cubicBezTo>
                  <a:pt x="639093" y="226530"/>
                  <a:pt x="870759" y="263199"/>
                  <a:pt x="1210416" y="244929"/>
                </a:cubicBezTo>
                <a:cubicBezTo>
                  <a:pt x="1550073" y="226659"/>
                  <a:pt x="1749280" y="238338"/>
                  <a:pt x="1941844" y="244929"/>
                </a:cubicBezTo>
                <a:cubicBezTo>
                  <a:pt x="2134408" y="251520"/>
                  <a:pt x="2244339" y="239021"/>
                  <a:pt x="2420832" y="244929"/>
                </a:cubicBezTo>
                <a:cubicBezTo>
                  <a:pt x="2597325" y="250837"/>
                  <a:pt x="2970351" y="234445"/>
                  <a:pt x="3236407" y="244929"/>
                </a:cubicBezTo>
                <a:cubicBezTo>
                  <a:pt x="3502463" y="255413"/>
                  <a:pt x="3706945" y="224635"/>
                  <a:pt x="4051981" y="244929"/>
                </a:cubicBezTo>
                <a:cubicBezTo>
                  <a:pt x="4397017" y="265223"/>
                  <a:pt x="4411427" y="265554"/>
                  <a:pt x="4530969" y="244929"/>
                </a:cubicBezTo>
                <a:cubicBezTo>
                  <a:pt x="4650511" y="224304"/>
                  <a:pt x="4889045" y="246850"/>
                  <a:pt x="5009957" y="244929"/>
                </a:cubicBezTo>
                <a:cubicBezTo>
                  <a:pt x="5130869" y="243008"/>
                  <a:pt x="5215688" y="254946"/>
                  <a:pt x="5404799" y="244929"/>
                </a:cubicBezTo>
                <a:cubicBezTo>
                  <a:pt x="5593910" y="234912"/>
                  <a:pt x="5695755" y="261245"/>
                  <a:pt x="5799641" y="244929"/>
                </a:cubicBezTo>
                <a:cubicBezTo>
                  <a:pt x="5903527" y="228613"/>
                  <a:pt x="6343156" y="274462"/>
                  <a:pt x="6531068" y="244929"/>
                </a:cubicBezTo>
                <a:cubicBezTo>
                  <a:pt x="6718980" y="215396"/>
                  <a:pt x="7044872" y="271637"/>
                  <a:pt x="7178350" y="244929"/>
                </a:cubicBezTo>
                <a:cubicBezTo>
                  <a:pt x="7311828" y="218221"/>
                  <a:pt x="7514844" y="257273"/>
                  <a:pt x="7741484" y="244929"/>
                </a:cubicBezTo>
                <a:cubicBezTo>
                  <a:pt x="7968124" y="232585"/>
                  <a:pt x="8235363" y="225566"/>
                  <a:pt x="8414657" y="244929"/>
                </a:cubicBezTo>
                <a:cubicBezTo>
                  <a:pt x="8425625" y="177376"/>
                  <a:pt x="8422491" y="51325"/>
                  <a:pt x="8414657" y="0"/>
                </a:cubicBezTo>
                <a:cubicBezTo>
                  <a:pt x="8537782" y="130247"/>
                  <a:pt x="8798257" y="379659"/>
                  <a:pt x="8904514" y="489858"/>
                </a:cubicBezTo>
                <a:cubicBezTo>
                  <a:pt x="8772054" y="649724"/>
                  <a:pt x="8540954" y="811689"/>
                  <a:pt x="8414657" y="979715"/>
                </a:cubicBezTo>
                <a:cubicBezTo>
                  <a:pt x="8403235" y="903756"/>
                  <a:pt x="8404460" y="845037"/>
                  <a:pt x="8414657" y="734786"/>
                </a:cubicBezTo>
                <a:cubicBezTo>
                  <a:pt x="8301806" y="741487"/>
                  <a:pt x="8145656" y="715139"/>
                  <a:pt x="8019815" y="734786"/>
                </a:cubicBezTo>
                <a:cubicBezTo>
                  <a:pt x="7893974" y="754433"/>
                  <a:pt x="7373317" y="740696"/>
                  <a:pt x="7204241" y="734786"/>
                </a:cubicBezTo>
                <a:cubicBezTo>
                  <a:pt x="7035165" y="728876"/>
                  <a:pt x="6910759" y="728147"/>
                  <a:pt x="6641106" y="734786"/>
                </a:cubicBezTo>
                <a:cubicBezTo>
                  <a:pt x="6371454" y="741425"/>
                  <a:pt x="6315568" y="732987"/>
                  <a:pt x="6162118" y="734786"/>
                </a:cubicBezTo>
                <a:cubicBezTo>
                  <a:pt x="6008668" y="736585"/>
                  <a:pt x="5702608" y="754855"/>
                  <a:pt x="5430690" y="734786"/>
                </a:cubicBezTo>
                <a:cubicBezTo>
                  <a:pt x="5158772" y="714717"/>
                  <a:pt x="5061962" y="732187"/>
                  <a:pt x="4783409" y="734786"/>
                </a:cubicBezTo>
                <a:cubicBezTo>
                  <a:pt x="4504856" y="737385"/>
                  <a:pt x="4461413" y="716348"/>
                  <a:pt x="4220274" y="734786"/>
                </a:cubicBezTo>
                <a:cubicBezTo>
                  <a:pt x="3979136" y="753224"/>
                  <a:pt x="3929938" y="742175"/>
                  <a:pt x="3657139" y="734786"/>
                </a:cubicBezTo>
                <a:cubicBezTo>
                  <a:pt x="3384340" y="727397"/>
                  <a:pt x="3264596" y="761131"/>
                  <a:pt x="3094005" y="734786"/>
                </a:cubicBezTo>
                <a:cubicBezTo>
                  <a:pt x="2923414" y="708441"/>
                  <a:pt x="2752677" y="745170"/>
                  <a:pt x="2530870" y="734786"/>
                </a:cubicBezTo>
                <a:cubicBezTo>
                  <a:pt x="2309064" y="724402"/>
                  <a:pt x="1899991" y="734723"/>
                  <a:pt x="1715295" y="734786"/>
                </a:cubicBezTo>
                <a:cubicBezTo>
                  <a:pt x="1530599" y="734849"/>
                  <a:pt x="1289676" y="745175"/>
                  <a:pt x="899721" y="734786"/>
                </a:cubicBezTo>
                <a:cubicBezTo>
                  <a:pt x="509766" y="724397"/>
                  <a:pt x="239563" y="734935"/>
                  <a:pt x="0" y="734786"/>
                </a:cubicBezTo>
                <a:cubicBezTo>
                  <a:pt x="9992" y="506814"/>
                  <a:pt x="16170" y="345737"/>
                  <a:pt x="0" y="24492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39623564"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B75AE3F-9472-4BAD-AC54-725A9162D7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68" y="2452336"/>
            <a:ext cx="890204" cy="979715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EAB2789-E261-4DFD-8795-7DD0AA9D0F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343" y="2499131"/>
            <a:ext cx="890204" cy="979715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37E7086F-47D2-4BDB-85CF-500426C39C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3518" y="2499131"/>
            <a:ext cx="890204" cy="979715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EAAA5AA-B0E5-4628-857A-19058FA306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693" y="2499130"/>
            <a:ext cx="890204" cy="979715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73D50067-5D84-4544-8FBF-BE034D352D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868" y="2499130"/>
            <a:ext cx="890204" cy="979715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F51DA53-CBD6-4B16-B4E2-D8B59E99C5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0044" y="2499130"/>
            <a:ext cx="890204" cy="979715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06E97170-57AF-499D-9D42-7D26D32446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5297" y="2499130"/>
            <a:ext cx="890204" cy="979715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sp>
        <p:nvSpPr>
          <p:cNvPr id="21" name="語音泡泡: 圓角矩形 20">
            <a:extLst>
              <a:ext uri="{FF2B5EF4-FFF2-40B4-BE49-F238E27FC236}">
                <a16:creationId xmlns:a16="http://schemas.microsoft.com/office/drawing/2014/main" id="{76EF2CF3-4AD7-4398-B723-B79A4E791692}"/>
              </a:ext>
            </a:extLst>
          </p:cNvPr>
          <p:cNvSpPr/>
          <p:nvPr/>
        </p:nvSpPr>
        <p:spPr>
          <a:xfrm>
            <a:off x="397330" y="1147576"/>
            <a:ext cx="1502466" cy="1088578"/>
          </a:xfrm>
          <a:custGeom>
            <a:avLst/>
            <a:gdLst>
              <a:gd name="connsiteX0" fmla="*/ 0 w 1502466"/>
              <a:gd name="connsiteY0" fmla="*/ 181433 h 1088578"/>
              <a:gd name="connsiteX1" fmla="*/ 181433 w 1502466"/>
              <a:gd name="connsiteY1" fmla="*/ 0 h 1088578"/>
              <a:gd name="connsiteX2" fmla="*/ 250411 w 1502466"/>
              <a:gd name="connsiteY2" fmla="*/ 0 h 1088578"/>
              <a:gd name="connsiteX3" fmla="*/ 250411 w 1502466"/>
              <a:gd name="connsiteY3" fmla="*/ 0 h 1088578"/>
              <a:gd name="connsiteX4" fmla="*/ 626028 w 1502466"/>
              <a:gd name="connsiteY4" fmla="*/ 0 h 1088578"/>
              <a:gd name="connsiteX5" fmla="*/ 1321033 w 1502466"/>
              <a:gd name="connsiteY5" fmla="*/ 0 h 1088578"/>
              <a:gd name="connsiteX6" fmla="*/ 1502466 w 1502466"/>
              <a:gd name="connsiteY6" fmla="*/ 181433 h 1088578"/>
              <a:gd name="connsiteX7" fmla="*/ 1502466 w 1502466"/>
              <a:gd name="connsiteY7" fmla="*/ 635004 h 1088578"/>
              <a:gd name="connsiteX8" fmla="*/ 1502466 w 1502466"/>
              <a:gd name="connsiteY8" fmla="*/ 635004 h 1088578"/>
              <a:gd name="connsiteX9" fmla="*/ 1502466 w 1502466"/>
              <a:gd name="connsiteY9" fmla="*/ 907148 h 1088578"/>
              <a:gd name="connsiteX10" fmla="*/ 1502466 w 1502466"/>
              <a:gd name="connsiteY10" fmla="*/ 907145 h 1088578"/>
              <a:gd name="connsiteX11" fmla="*/ 1321033 w 1502466"/>
              <a:gd name="connsiteY11" fmla="*/ 1088578 h 1088578"/>
              <a:gd name="connsiteX12" fmla="*/ 626028 w 1502466"/>
              <a:gd name="connsiteY12" fmla="*/ 1088578 h 1088578"/>
              <a:gd name="connsiteX13" fmla="*/ 406192 w 1502466"/>
              <a:gd name="connsiteY13" fmla="*/ 1436292 h 1088578"/>
              <a:gd name="connsiteX14" fmla="*/ 250411 w 1502466"/>
              <a:gd name="connsiteY14" fmla="*/ 1088578 h 1088578"/>
              <a:gd name="connsiteX15" fmla="*/ 181433 w 1502466"/>
              <a:gd name="connsiteY15" fmla="*/ 1088578 h 1088578"/>
              <a:gd name="connsiteX16" fmla="*/ 0 w 1502466"/>
              <a:gd name="connsiteY16" fmla="*/ 907145 h 1088578"/>
              <a:gd name="connsiteX17" fmla="*/ 0 w 1502466"/>
              <a:gd name="connsiteY17" fmla="*/ 907148 h 1088578"/>
              <a:gd name="connsiteX18" fmla="*/ 0 w 1502466"/>
              <a:gd name="connsiteY18" fmla="*/ 635004 h 1088578"/>
              <a:gd name="connsiteX19" fmla="*/ 0 w 1502466"/>
              <a:gd name="connsiteY19" fmla="*/ 635004 h 1088578"/>
              <a:gd name="connsiteX20" fmla="*/ 0 w 1502466"/>
              <a:gd name="connsiteY20" fmla="*/ 181433 h 10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02466" h="1088578" fill="none" extrusionOk="0">
                <a:moveTo>
                  <a:pt x="0" y="181433"/>
                </a:moveTo>
                <a:cubicBezTo>
                  <a:pt x="7697" y="61020"/>
                  <a:pt x="62224" y="-3796"/>
                  <a:pt x="181433" y="0"/>
                </a:cubicBezTo>
                <a:cubicBezTo>
                  <a:pt x="197115" y="-2836"/>
                  <a:pt x="216510" y="2372"/>
                  <a:pt x="250411" y="0"/>
                </a:cubicBezTo>
                <a:lnTo>
                  <a:pt x="250411" y="0"/>
                </a:lnTo>
                <a:cubicBezTo>
                  <a:pt x="361770" y="11094"/>
                  <a:pt x="523901" y="6194"/>
                  <a:pt x="626028" y="0"/>
                </a:cubicBezTo>
                <a:cubicBezTo>
                  <a:pt x="874689" y="9010"/>
                  <a:pt x="1019956" y="-9867"/>
                  <a:pt x="1321033" y="0"/>
                </a:cubicBezTo>
                <a:cubicBezTo>
                  <a:pt x="1441789" y="4620"/>
                  <a:pt x="1504054" y="74338"/>
                  <a:pt x="1502466" y="181433"/>
                </a:cubicBezTo>
                <a:cubicBezTo>
                  <a:pt x="1514712" y="334824"/>
                  <a:pt x="1506097" y="500224"/>
                  <a:pt x="1502466" y="635004"/>
                </a:cubicBezTo>
                <a:lnTo>
                  <a:pt x="1502466" y="635004"/>
                </a:lnTo>
                <a:cubicBezTo>
                  <a:pt x="1500277" y="692416"/>
                  <a:pt x="1504441" y="820417"/>
                  <a:pt x="1502466" y="907148"/>
                </a:cubicBezTo>
                <a:lnTo>
                  <a:pt x="1502466" y="907145"/>
                </a:lnTo>
                <a:cubicBezTo>
                  <a:pt x="1513950" y="1008516"/>
                  <a:pt x="1433960" y="1092456"/>
                  <a:pt x="1321033" y="1088578"/>
                </a:cubicBezTo>
                <a:cubicBezTo>
                  <a:pt x="1164259" y="1092779"/>
                  <a:pt x="943097" y="1100952"/>
                  <a:pt x="626028" y="1088578"/>
                </a:cubicBezTo>
                <a:cubicBezTo>
                  <a:pt x="508673" y="1257616"/>
                  <a:pt x="500655" y="1287691"/>
                  <a:pt x="406192" y="1436292"/>
                </a:cubicBezTo>
                <a:cubicBezTo>
                  <a:pt x="350486" y="1272809"/>
                  <a:pt x="316474" y="1255404"/>
                  <a:pt x="250411" y="1088578"/>
                </a:cubicBezTo>
                <a:cubicBezTo>
                  <a:pt x="216799" y="1090083"/>
                  <a:pt x="212213" y="1091738"/>
                  <a:pt x="181433" y="1088578"/>
                </a:cubicBezTo>
                <a:cubicBezTo>
                  <a:pt x="77494" y="1101063"/>
                  <a:pt x="-3057" y="1018559"/>
                  <a:pt x="0" y="907145"/>
                </a:cubicBezTo>
                <a:lnTo>
                  <a:pt x="0" y="907148"/>
                </a:lnTo>
                <a:cubicBezTo>
                  <a:pt x="2660" y="822525"/>
                  <a:pt x="-11634" y="710961"/>
                  <a:pt x="0" y="635004"/>
                </a:cubicBezTo>
                <a:lnTo>
                  <a:pt x="0" y="635004"/>
                </a:lnTo>
                <a:cubicBezTo>
                  <a:pt x="6052" y="461555"/>
                  <a:pt x="7139" y="369524"/>
                  <a:pt x="0" y="181433"/>
                </a:cubicBezTo>
                <a:close/>
              </a:path>
              <a:path w="1502466" h="1088578" stroke="0" extrusionOk="0">
                <a:moveTo>
                  <a:pt x="0" y="181433"/>
                </a:moveTo>
                <a:cubicBezTo>
                  <a:pt x="13808" y="99488"/>
                  <a:pt x="76053" y="-1702"/>
                  <a:pt x="181433" y="0"/>
                </a:cubicBezTo>
                <a:cubicBezTo>
                  <a:pt x="211661" y="3126"/>
                  <a:pt x="221565" y="1272"/>
                  <a:pt x="250411" y="0"/>
                </a:cubicBezTo>
                <a:lnTo>
                  <a:pt x="250411" y="0"/>
                </a:lnTo>
                <a:cubicBezTo>
                  <a:pt x="383465" y="-10276"/>
                  <a:pt x="474397" y="14095"/>
                  <a:pt x="626028" y="0"/>
                </a:cubicBezTo>
                <a:cubicBezTo>
                  <a:pt x="787046" y="-26541"/>
                  <a:pt x="1160834" y="24322"/>
                  <a:pt x="1321033" y="0"/>
                </a:cubicBezTo>
                <a:cubicBezTo>
                  <a:pt x="1437133" y="-980"/>
                  <a:pt x="1515389" y="60117"/>
                  <a:pt x="1502466" y="181433"/>
                </a:cubicBezTo>
                <a:cubicBezTo>
                  <a:pt x="1523884" y="350049"/>
                  <a:pt x="1496528" y="442388"/>
                  <a:pt x="1502466" y="635004"/>
                </a:cubicBezTo>
                <a:lnTo>
                  <a:pt x="1502466" y="635004"/>
                </a:lnTo>
                <a:cubicBezTo>
                  <a:pt x="1507294" y="735374"/>
                  <a:pt x="1501652" y="837934"/>
                  <a:pt x="1502466" y="907148"/>
                </a:cubicBezTo>
                <a:lnTo>
                  <a:pt x="1502466" y="907145"/>
                </a:lnTo>
                <a:cubicBezTo>
                  <a:pt x="1495909" y="1008735"/>
                  <a:pt x="1409835" y="1098766"/>
                  <a:pt x="1321033" y="1088578"/>
                </a:cubicBezTo>
                <a:cubicBezTo>
                  <a:pt x="1063488" y="1106225"/>
                  <a:pt x="930657" y="1087380"/>
                  <a:pt x="626028" y="1088578"/>
                </a:cubicBezTo>
                <a:cubicBezTo>
                  <a:pt x="557382" y="1181470"/>
                  <a:pt x="469162" y="1372458"/>
                  <a:pt x="406192" y="1436292"/>
                </a:cubicBezTo>
                <a:cubicBezTo>
                  <a:pt x="331035" y="1290022"/>
                  <a:pt x="328615" y="1250597"/>
                  <a:pt x="250411" y="1088578"/>
                </a:cubicBezTo>
                <a:cubicBezTo>
                  <a:pt x="216763" y="1090497"/>
                  <a:pt x="202883" y="1085563"/>
                  <a:pt x="181433" y="1088578"/>
                </a:cubicBezTo>
                <a:cubicBezTo>
                  <a:pt x="104043" y="1079883"/>
                  <a:pt x="1936" y="1004587"/>
                  <a:pt x="0" y="907145"/>
                </a:cubicBezTo>
                <a:lnTo>
                  <a:pt x="0" y="907148"/>
                </a:lnTo>
                <a:cubicBezTo>
                  <a:pt x="274" y="824911"/>
                  <a:pt x="-4138" y="750401"/>
                  <a:pt x="0" y="635004"/>
                </a:cubicBezTo>
                <a:lnTo>
                  <a:pt x="0" y="635004"/>
                </a:lnTo>
                <a:cubicBezTo>
                  <a:pt x="-17226" y="469076"/>
                  <a:pt x="-1402" y="397001"/>
                  <a:pt x="0" y="181433"/>
                </a:cubicBezTo>
                <a:close/>
              </a:path>
            </a:pathLst>
          </a:custGeom>
          <a:solidFill>
            <a:srgbClr val="FFF8E5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73732152">
                  <a:prstGeom prst="wedgeRoundRectCallout">
                    <a:avLst>
                      <a:gd name="adj1" fmla="val -22965"/>
                      <a:gd name="adj2" fmla="val 8194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7DDE0B-0168-4DE1-B09F-42A59C644AEB}"/>
              </a:ext>
            </a:extLst>
          </p:cNvPr>
          <p:cNvSpPr/>
          <p:nvPr/>
        </p:nvSpPr>
        <p:spPr>
          <a:xfrm>
            <a:off x="295558" y="1213200"/>
            <a:ext cx="1698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</a:t>
            </a:r>
            <a:r>
              <a:rPr lang="zh-TW" altLang="en-US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懿宗時</a:t>
            </a:r>
            <a:r>
              <a:rPr lang="en-US" altLang="zh-TW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應舉不中</a:t>
            </a:r>
          </a:p>
        </p:txBody>
      </p:sp>
      <p:sp>
        <p:nvSpPr>
          <p:cNvPr id="24" name="語音泡泡: 圓角矩形 23">
            <a:hlinkClick r:id="rId5" action="ppaction://hlinksldjump"/>
            <a:extLst>
              <a:ext uri="{FF2B5EF4-FFF2-40B4-BE49-F238E27FC236}">
                <a16:creationId xmlns:a16="http://schemas.microsoft.com/office/drawing/2014/main" id="{37444EE7-C8B0-4CBD-9D21-9D7F0B22EB5D}"/>
              </a:ext>
            </a:extLst>
          </p:cNvPr>
          <p:cNvSpPr/>
          <p:nvPr/>
        </p:nvSpPr>
        <p:spPr>
          <a:xfrm>
            <a:off x="2205452" y="1153327"/>
            <a:ext cx="1502466" cy="1088578"/>
          </a:xfrm>
          <a:custGeom>
            <a:avLst/>
            <a:gdLst>
              <a:gd name="connsiteX0" fmla="*/ 0 w 1502466"/>
              <a:gd name="connsiteY0" fmla="*/ 181433 h 1088578"/>
              <a:gd name="connsiteX1" fmla="*/ 181433 w 1502466"/>
              <a:gd name="connsiteY1" fmla="*/ 0 h 1088578"/>
              <a:gd name="connsiteX2" fmla="*/ 250411 w 1502466"/>
              <a:gd name="connsiteY2" fmla="*/ 0 h 1088578"/>
              <a:gd name="connsiteX3" fmla="*/ 250411 w 1502466"/>
              <a:gd name="connsiteY3" fmla="*/ 0 h 1088578"/>
              <a:gd name="connsiteX4" fmla="*/ 626028 w 1502466"/>
              <a:gd name="connsiteY4" fmla="*/ 0 h 1088578"/>
              <a:gd name="connsiteX5" fmla="*/ 1321033 w 1502466"/>
              <a:gd name="connsiteY5" fmla="*/ 0 h 1088578"/>
              <a:gd name="connsiteX6" fmla="*/ 1502466 w 1502466"/>
              <a:gd name="connsiteY6" fmla="*/ 181433 h 1088578"/>
              <a:gd name="connsiteX7" fmla="*/ 1502466 w 1502466"/>
              <a:gd name="connsiteY7" fmla="*/ 635004 h 1088578"/>
              <a:gd name="connsiteX8" fmla="*/ 1502466 w 1502466"/>
              <a:gd name="connsiteY8" fmla="*/ 635004 h 1088578"/>
              <a:gd name="connsiteX9" fmla="*/ 1502466 w 1502466"/>
              <a:gd name="connsiteY9" fmla="*/ 907148 h 1088578"/>
              <a:gd name="connsiteX10" fmla="*/ 1502466 w 1502466"/>
              <a:gd name="connsiteY10" fmla="*/ 907145 h 1088578"/>
              <a:gd name="connsiteX11" fmla="*/ 1321033 w 1502466"/>
              <a:gd name="connsiteY11" fmla="*/ 1088578 h 1088578"/>
              <a:gd name="connsiteX12" fmla="*/ 626028 w 1502466"/>
              <a:gd name="connsiteY12" fmla="*/ 1088578 h 1088578"/>
              <a:gd name="connsiteX13" fmla="*/ 689842 w 1502466"/>
              <a:gd name="connsiteY13" fmla="*/ 1497818 h 1088578"/>
              <a:gd name="connsiteX14" fmla="*/ 250411 w 1502466"/>
              <a:gd name="connsiteY14" fmla="*/ 1088578 h 1088578"/>
              <a:gd name="connsiteX15" fmla="*/ 181433 w 1502466"/>
              <a:gd name="connsiteY15" fmla="*/ 1088578 h 1088578"/>
              <a:gd name="connsiteX16" fmla="*/ 0 w 1502466"/>
              <a:gd name="connsiteY16" fmla="*/ 907145 h 1088578"/>
              <a:gd name="connsiteX17" fmla="*/ 0 w 1502466"/>
              <a:gd name="connsiteY17" fmla="*/ 907148 h 1088578"/>
              <a:gd name="connsiteX18" fmla="*/ 0 w 1502466"/>
              <a:gd name="connsiteY18" fmla="*/ 635004 h 1088578"/>
              <a:gd name="connsiteX19" fmla="*/ 0 w 1502466"/>
              <a:gd name="connsiteY19" fmla="*/ 635004 h 1088578"/>
              <a:gd name="connsiteX20" fmla="*/ 0 w 1502466"/>
              <a:gd name="connsiteY20" fmla="*/ 181433 h 10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02466" h="1088578" fill="none" extrusionOk="0">
                <a:moveTo>
                  <a:pt x="0" y="181433"/>
                </a:moveTo>
                <a:cubicBezTo>
                  <a:pt x="7697" y="61020"/>
                  <a:pt x="62224" y="-3796"/>
                  <a:pt x="181433" y="0"/>
                </a:cubicBezTo>
                <a:cubicBezTo>
                  <a:pt x="197115" y="-2836"/>
                  <a:pt x="216510" y="2372"/>
                  <a:pt x="250411" y="0"/>
                </a:cubicBezTo>
                <a:lnTo>
                  <a:pt x="250411" y="0"/>
                </a:lnTo>
                <a:cubicBezTo>
                  <a:pt x="361770" y="11094"/>
                  <a:pt x="523901" y="6194"/>
                  <a:pt x="626028" y="0"/>
                </a:cubicBezTo>
                <a:cubicBezTo>
                  <a:pt x="874689" y="9010"/>
                  <a:pt x="1019956" y="-9867"/>
                  <a:pt x="1321033" y="0"/>
                </a:cubicBezTo>
                <a:cubicBezTo>
                  <a:pt x="1441789" y="4620"/>
                  <a:pt x="1504054" y="74338"/>
                  <a:pt x="1502466" y="181433"/>
                </a:cubicBezTo>
                <a:cubicBezTo>
                  <a:pt x="1514712" y="334824"/>
                  <a:pt x="1506097" y="500224"/>
                  <a:pt x="1502466" y="635004"/>
                </a:cubicBezTo>
                <a:lnTo>
                  <a:pt x="1502466" y="635004"/>
                </a:lnTo>
                <a:cubicBezTo>
                  <a:pt x="1500277" y="692416"/>
                  <a:pt x="1504441" y="820417"/>
                  <a:pt x="1502466" y="907148"/>
                </a:cubicBezTo>
                <a:lnTo>
                  <a:pt x="1502466" y="907145"/>
                </a:lnTo>
                <a:cubicBezTo>
                  <a:pt x="1513950" y="1008516"/>
                  <a:pt x="1433960" y="1092456"/>
                  <a:pt x="1321033" y="1088578"/>
                </a:cubicBezTo>
                <a:cubicBezTo>
                  <a:pt x="1164259" y="1092779"/>
                  <a:pt x="943097" y="1100952"/>
                  <a:pt x="626028" y="1088578"/>
                </a:cubicBezTo>
                <a:cubicBezTo>
                  <a:pt x="662317" y="1268022"/>
                  <a:pt x="664847" y="1302816"/>
                  <a:pt x="689842" y="1497818"/>
                </a:cubicBezTo>
                <a:cubicBezTo>
                  <a:pt x="589975" y="1376258"/>
                  <a:pt x="428022" y="1257307"/>
                  <a:pt x="250411" y="1088578"/>
                </a:cubicBezTo>
                <a:cubicBezTo>
                  <a:pt x="216799" y="1090083"/>
                  <a:pt x="212213" y="1091738"/>
                  <a:pt x="181433" y="1088578"/>
                </a:cubicBezTo>
                <a:cubicBezTo>
                  <a:pt x="77494" y="1101063"/>
                  <a:pt x="-3057" y="1018559"/>
                  <a:pt x="0" y="907145"/>
                </a:cubicBezTo>
                <a:lnTo>
                  <a:pt x="0" y="907148"/>
                </a:lnTo>
                <a:cubicBezTo>
                  <a:pt x="2660" y="822525"/>
                  <a:pt x="-11634" y="710961"/>
                  <a:pt x="0" y="635004"/>
                </a:cubicBezTo>
                <a:lnTo>
                  <a:pt x="0" y="635004"/>
                </a:lnTo>
                <a:cubicBezTo>
                  <a:pt x="6052" y="461555"/>
                  <a:pt x="7139" y="369524"/>
                  <a:pt x="0" y="181433"/>
                </a:cubicBezTo>
                <a:close/>
              </a:path>
              <a:path w="1502466" h="1088578" stroke="0" extrusionOk="0">
                <a:moveTo>
                  <a:pt x="0" y="181433"/>
                </a:moveTo>
                <a:cubicBezTo>
                  <a:pt x="13808" y="99488"/>
                  <a:pt x="76053" y="-1702"/>
                  <a:pt x="181433" y="0"/>
                </a:cubicBezTo>
                <a:cubicBezTo>
                  <a:pt x="211661" y="3126"/>
                  <a:pt x="221565" y="1272"/>
                  <a:pt x="250411" y="0"/>
                </a:cubicBezTo>
                <a:lnTo>
                  <a:pt x="250411" y="0"/>
                </a:lnTo>
                <a:cubicBezTo>
                  <a:pt x="383465" y="-10276"/>
                  <a:pt x="474397" y="14095"/>
                  <a:pt x="626028" y="0"/>
                </a:cubicBezTo>
                <a:cubicBezTo>
                  <a:pt x="787046" y="-26541"/>
                  <a:pt x="1160834" y="24322"/>
                  <a:pt x="1321033" y="0"/>
                </a:cubicBezTo>
                <a:cubicBezTo>
                  <a:pt x="1437133" y="-980"/>
                  <a:pt x="1515389" y="60117"/>
                  <a:pt x="1502466" y="181433"/>
                </a:cubicBezTo>
                <a:cubicBezTo>
                  <a:pt x="1523884" y="350049"/>
                  <a:pt x="1496528" y="442388"/>
                  <a:pt x="1502466" y="635004"/>
                </a:cubicBezTo>
                <a:lnTo>
                  <a:pt x="1502466" y="635004"/>
                </a:lnTo>
                <a:cubicBezTo>
                  <a:pt x="1507294" y="735374"/>
                  <a:pt x="1501652" y="837934"/>
                  <a:pt x="1502466" y="907148"/>
                </a:cubicBezTo>
                <a:lnTo>
                  <a:pt x="1502466" y="907145"/>
                </a:lnTo>
                <a:cubicBezTo>
                  <a:pt x="1495909" y="1008735"/>
                  <a:pt x="1409835" y="1098766"/>
                  <a:pt x="1321033" y="1088578"/>
                </a:cubicBezTo>
                <a:cubicBezTo>
                  <a:pt x="1063488" y="1106225"/>
                  <a:pt x="930657" y="1087380"/>
                  <a:pt x="626028" y="1088578"/>
                </a:cubicBezTo>
                <a:cubicBezTo>
                  <a:pt x="630803" y="1232955"/>
                  <a:pt x="670544" y="1313837"/>
                  <a:pt x="689842" y="1497818"/>
                </a:cubicBezTo>
                <a:cubicBezTo>
                  <a:pt x="494344" y="1303267"/>
                  <a:pt x="379780" y="1239014"/>
                  <a:pt x="250411" y="1088578"/>
                </a:cubicBezTo>
                <a:cubicBezTo>
                  <a:pt x="216763" y="1090497"/>
                  <a:pt x="202883" y="1085563"/>
                  <a:pt x="181433" y="1088578"/>
                </a:cubicBezTo>
                <a:cubicBezTo>
                  <a:pt x="104043" y="1079883"/>
                  <a:pt x="1936" y="1004587"/>
                  <a:pt x="0" y="907145"/>
                </a:cubicBezTo>
                <a:lnTo>
                  <a:pt x="0" y="907148"/>
                </a:lnTo>
                <a:cubicBezTo>
                  <a:pt x="274" y="824911"/>
                  <a:pt x="-4138" y="750401"/>
                  <a:pt x="0" y="635004"/>
                </a:cubicBezTo>
                <a:lnTo>
                  <a:pt x="0" y="635004"/>
                </a:lnTo>
                <a:cubicBezTo>
                  <a:pt x="-17226" y="469076"/>
                  <a:pt x="-1402" y="397001"/>
                  <a:pt x="0" y="181433"/>
                </a:cubicBezTo>
                <a:close/>
              </a:path>
            </a:pathLst>
          </a:custGeom>
          <a:solidFill>
            <a:srgbClr val="FFF8E5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73732152">
                  <a:prstGeom prst="wedgeRoundRectCallout">
                    <a:avLst>
                      <a:gd name="adj1" fmla="val -4086"/>
                      <a:gd name="adj2" fmla="val 8759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hlinkClick r:id="rId5" action="ppaction://hlinksldjump"/>
            <a:extLst>
              <a:ext uri="{FF2B5EF4-FFF2-40B4-BE49-F238E27FC236}">
                <a16:creationId xmlns:a16="http://schemas.microsoft.com/office/drawing/2014/main" id="{BCE71C43-67D8-4374-A261-7C1111690169}"/>
              </a:ext>
            </a:extLst>
          </p:cNvPr>
          <p:cNvSpPr/>
          <p:nvPr/>
        </p:nvSpPr>
        <p:spPr>
          <a:xfrm>
            <a:off x="2103680" y="1218951"/>
            <a:ext cx="1698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</a:t>
            </a:r>
            <a:r>
              <a:rPr lang="zh-TW" altLang="en-US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僖宗</a:t>
            </a:r>
            <a:r>
              <a:rPr lang="zh-TW" altLang="en-US" sz="2800" b="1" dirty="0">
                <a:solidFill>
                  <a:srgbClr val="631F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徵召出仕</a:t>
            </a:r>
          </a:p>
        </p:txBody>
      </p:sp>
      <p:pic>
        <p:nvPicPr>
          <p:cNvPr id="26" name="圖片 25">
            <a:hlinkClick r:id="rId5" action="ppaction://hlinksldjump"/>
            <a:extLst>
              <a:ext uri="{FF2B5EF4-FFF2-40B4-BE49-F238E27FC236}">
                <a16:creationId xmlns:a16="http://schemas.microsoft.com/office/drawing/2014/main" id="{C63EBA16-08A5-46C0-A0AE-FDEFFB5845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67167">
            <a:off x="2697126" y="2050796"/>
            <a:ext cx="332366" cy="401132"/>
          </a:xfrm>
          <a:prstGeom prst="rect">
            <a:avLst/>
          </a:prstGeom>
          <a:effectLst>
            <a:outerShdw blurRad="12700" dist="25400" dir="2700000" algn="tl" rotWithShape="0">
              <a:srgbClr val="CBAA61">
                <a:alpha val="36000"/>
              </a:srgbClr>
            </a:outerShdw>
          </a:effectLst>
        </p:spPr>
      </p:pic>
      <p:sp>
        <p:nvSpPr>
          <p:cNvPr id="27" name="語音泡泡: 圓角矩形 26">
            <a:hlinkClick r:id="rId7" action="ppaction://hlinksldjump"/>
            <a:extLst>
              <a:ext uri="{FF2B5EF4-FFF2-40B4-BE49-F238E27FC236}">
                <a16:creationId xmlns:a16="http://schemas.microsoft.com/office/drawing/2014/main" id="{B9E40015-403D-44AF-820B-4EFAF14685A6}"/>
              </a:ext>
            </a:extLst>
          </p:cNvPr>
          <p:cNvSpPr/>
          <p:nvPr/>
        </p:nvSpPr>
        <p:spPr>
          <a:xfrm>
            <a:off x="4076047" y="1153327"/>
            <a:ext cx="2570670" cy="1088578"/>
          </a:xfrm>
          <a:custGeom>
            <a:avLst/>
            <a:gdLst>
              <a:gd name="connsiteX0" fmla="*/ 0 w 2570670"/>
              <a:gd name="connsiteY0" fmla="*/ 181433 h 1088578"/>
              <a:gd name="connsiteX1" fmla="*/ 181433 w 2570670"/>
              <a:gd name="connsiteY1" fmla="*/ 0 h 1088578"/>
              <a:gd name="connsiteX2" fmla="*/ 428445 w 2570670"/>
              <a:gd name="connsiteY2" fmla="*/ 0 h 1088578"/>
              <a:gd name="connsiteX3" fmla="*/ 428445 w 2570670"/>
              <a:gd name="connsiteY3" fmla="*/ 0 h 1088578"/>
              <a:gd name="connsiteX4" fmla="*/ 1071113 w 2570670"/>
              <a:gd name="connsiteY4" fmla="*/ 0 h 1088578"/>
              <a:gd name="connsiteX5" fmla="*/ 1716994 w 2570670"/>
              <a:gd name="connsiteY5" fmla="*/ 0 h 1088578"/>
              <a:gd name="connsiteX6" fmla="*/ 2389237 w 2570670"/>
              <a:gd name="connsiteY6" fmla="*/ 0 h 1088578"/>
              <a:gd name="connsiteX7" fmla="*/ 2570670 w 2570670"/>
              <a:gd name="connsiteY7" fmla="*/ 181433 h 1088578"/>
              <a:gd name="connsiteX8" fmla="*/ 2570670 w 2570670"/>
              <a:gd name="connsiteY8" fmla="*/ 635004 h 1088578"/>
              <a:gd name="connsiteX9" fmla="*/ 2570670 w 2570670"/>
              <a:gd name="connsiteY9" fmla="*/ 635004 h 1088578"/>
              <a:gd name="connsiteX10" fmla="*/ 2570670 w 2570670"/>
              <a:gd name="connsiteY10" fmla="*/ 907148 h 1088578"/>
              <a:gd name="connsiteX11" fmla="*/ 2570670 w 2570670"/>
              <a:gd name="connsiteY11" fmla="*/ 907145 h 1088578"/>
              <a:gd name="connsiteX12" fmla="*/ 2389237 w 2570670"/>
              <a:gd name="connsiteY12" fmla="*/ 1088578 h 1088578"/>
              <a:gd name="connsiteX13" fmla="*/ 1703813 w 2570670"/>
              <a:gd name="connsiteY13" fmla="*/ 1088578 h 1088578"/>
              <a:gd name="connsiteX14" fmla="*/ 1071113 w 2570670"/>
              <a:gd name="connsiteY14" fmla="*/ 1088578 h 1088578"/>
              <a:gd name="connsiteX15" fmla="*/ 918783 w 2570670"/>
              <a:gd name="connsiteY15" fmla="*/ 1508704 h 1088578"/>
              <a:gd name="connsiteX16" fmla="*/ 428445 w 2570670"/>
              <a:gd name="connsiteY16" fmla="*/ 1088578 h 1088578"/>
              <a:gd name="connsiteX17" fmla="*/ 181433 w 2570670"/>
              <a:gd name="connsiteY17" fmla="*/ 1088578 h 1088578"/>
              <a:gd name="connsiteX18" fmla="*/ 0 w 2570670"/>
              <a:gd name="connsiteY18" fmla="*/ 907145 h 1088578"/>
              <a:gd name="connsiteX19" fmla="*/ 0 w 2570670"/>
              <a:gd name="connsiteY19" fmla="*/ 907148 h 1088578"/>
              <a:gd name="connsiteX20" fmla="*/ 0 w 2570670"/>
              <a:gd name="connsiteY20" fmla="*/ 635004 h 1088578"/>
              <a:gd name="connsiteX21" fmla="*/ 0 w 2570670"/>
              <a:gd name="connsiteY21" fmla="*/ 635004 h 1088578"/>
              <a:gd name="connsiteX22" fmla="*/ 0 w 2570670"/>
              <a:gd name="connsiteY22" fmla="*/ 181433 h 10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70670" h="1088578" fill="none" extrusionOk="0">
                <a:moveTo>
                  <a:pt x="0" y="181433"/>
                </a:moveTo>
                <a:cubicBezTo>
                  <a:pt x="7772" y="79218"/>
                  <a:pt x="68342" y="-5245"/>
                  <a:pt x="181433" y="0"/>
                </a:cubicBezTo>
                <a:cubicBezTo>
                  <a:pt x="264250" y="7184"/>
                  <a:pt x="357805" y="2391"/>
                  <a:pt x="428445" y="0"/>
                </a:cubicBezTo>
                <a:lnTo>
                  <a:pt x="428445" y="0"/>
                </a:lnTo>
                <a:cubicBezTo>
                  <a:pt x="732011" y="-28733"/>
                  <a:pt x="789697" y="-6299"/>
                  <a:pt x="1071113" y="0"/>
                </a:cubicBezTo>
                <a:cubicBezTo>
                  <a:pt x="1263263" y="-3515"/>
                  <a:pt x="1582507" y="-5010"/>
                  <a:pt x="1716994" y="0"/>
                </a:cubicBezTo>
                <a:cubicBezTo>
                  <a:pt x="1851481" y="5010"/>
                  <a:pt x="2099477" y="15680"/>
                  <a:pt x="2389237" y="0"/>
                </a:cubicBezTo>
                <a:cubicBezTo>
                  <a:pt x="2487812" y="11235"/>
                  <a:pt x="2572181" y="84362"/>
                  <a:pt x="2570670" y="181433"/>
                </a:cubicBezTo>
                <a:cubicBezTo>
                  <a:pt x="2585999" y="356910"/>
                  <a:pt x="2553243" y="509225"/>
                  <a:pt x="2570670" y="635004"/>
                </a:cubicBezTo>
                <a:lnTo>
                  <a:pt x="2570670" y="635004"/>
                </a:lnTo>
                <a:cubicBezTo>
                  <a:pt x="2566695" y="765378"/>
                  <a:pt x="2559924" y="834347"/>
                  <a:pt x="2570670" y="907148"/>
                </a:cubicBezTo>
                <a:lnTo>
                  <a:pt x="2570670" y="907145"/>
                </a:lnTo>
                <a:cubicBezTo>
                  <a:pt x="2565034" y="999667"/>
                  <a:pt x="2488576" y="1099158"/>
                  <a:pt x="2389237" y="1088578"/>
                </a:cubicBezTo>
                <a:cubicBezTo>
                  <a:pt x="2173360" y="1111126"/>
                  <a:pt x="2043078" y="1057957"/>
                  <a:pt x="1703813" y="1088578"/>
                </a:cubicBezTo>
                <a:cubicBezTo>
                  <a:pt x="1364548" y="1119199"/>
                  <a:pt x="1326194" y="1111193"/>
                  <a:pt x="1071113" y="1088578"/>
                </a:cubicBezTo>
                <a:cubicBezTo>
                  <a:pt x="1018255" y="1226193"/>
                  <a:pt x="999357" y="1350778"/>
                  <a:pt x="918783" y="1508704"/>
                </a:cubicBezTo>
                <a:cubicBezTo>
                  <a:pt x="727517" y="1325209"/>
                  <a:pt x="562874" y="1234028"/>
                  <a:pt x="428445" y="1088578"/>
                </a:cubicBezTo>
                <a:cubicBezTo>
                  <a:pt x="349635" y="1077059"/>
                  <a:pt x="299186" y="1088208"/>
                  <a:pt x="181433" y="1088578"/>
                </a:cubicBezTo>
                <a:cubicBezTo>
                  <a:pt x="74718" y="1090517"/>
                  <a:pt x="-6115" y="1001462"/>
                  <a:pt x="0" y="907145"/>
                </a:cubicBezTo>
                <a:lnTo>
                  <a:pt x="0" y="907148"/>
                </a:lnTo>
                <a:cubicBezTo>
                  <a:pt x="199" y="818051"/>
                  <a:pt x="-2713" y="734824"/>
                  <a:pt x="0" y="635004"/>
                </a:cubicBezTo>
                <a:lnTo>
                  <a:pt x="0" y="635004"/>
                </a:lnTo>
                <a:cubicBezTo>
                  <a:pt x="-16475" y="465797"/>
                  <a:pt x="-20467" y="384724"/>
                  <a:pt x="0" y="181433"/>
                </a:cubicBezTo>
                <a:close/>
              </a:path>
              <a:path w="2570670" h="1088578" stroke="0" extrusionOk="0">
                <a:moveTo>
                  <a:pt x="0" y="181433"/>
                </a:moveTo>
                <a:cubicBezTo>
                  <a:pt x="13808" y="99488"/>
                  <a:pt x="76053" y="-1702"/>
                  <a:pt x="181433" y="0"/>
                </a:cubicBezTo>
                <a:cubicBezTo>
                  <a:pt x="279859" y="1637"/>
                  <a:pt x="353167" y="8503"/>
                  <a:pt x="428445" y="0"/>
                </a:cubicBezTo>
                <a:lnTo>
                  <a:pt x="428445" y="0"/>
                </a:lnTo>
                <a:cubicBezTo>
                  <a:pt x="743595" y="-23861"/>
                  <a:pt x="778438" y="26218"/>
                  <a:pt x="1071113" y="0"/>
                </a:cubicBezTo>
                <a:cubicBezTo>
                  <a:pt x="1359798" y="34055"/>
                  <a:pt x="1558042" y="-11205"/>
                  <a:pt x="1756537" y="0"/>
                </a:cubicBezTo>
                <a:cubicBezTo>
                  <a:pt x="1955032" y="11205"/>
                  <a:pt x="2125691" y="-5680"/>
                  <a:pt x="2389237" y="0"/>
                </a:cubicBezTo>
                <a:cubicBezTo>
                  <a:pt x="2470954" y="-14217"/>
                  <a:pt x="2575098" y="80816"/>
                  <a:pt x="2570670" y="181433"/>
                </a:cubicBezTo>
                <a:cubicBezTo>
                  <a:pt x="2560691" y="389919"/>
                  <a:pt x="2574740" y="471974"/>
                  <a:pt x="2570670" y="635004"/>
                </a:cubicBezTo>
                <a:lnTo>
                  <a:pt x="2570670" y="635004"/>
                </a:lnTo>
                <a:cubicBezTo>
                  <a:pt x="2576727" y="689638"/>
                  <a:pt x="2570899" y="826764"/>
                  <a:pt x="2570670" y="907148"/>
                </a:cubicBezTo>
                <a:lnTo>
                  <a:pt x="2570670" y="907145"/>
                </a:lnTo>
                <a:cubicBezTo>
                  <a:pt x="2580133" y="1011446"/>
                  <a:pt x="2498889" y="1074677"/>
                  <a:pt x="2389237" y="1088578"/>
                </a:cubicBezTo>
                <a:cubicBezTo>
                  <a:pt x="2082810" y="1115975"/>
                  <a:pt x="1979284" y="1118080"/>
                  <a:pt x="1756537" y="1088578"/>
                </a:cubicBezTo>
                <a:cubicBezTo>
                  <a:pt x="1533790" y="1059076"/>
                  <a:pt x="1289644" y="1112328"/>
                  <a:pt x="1071113" y="1088578"/>
                </a:cubicBezTo>
                <a:cubicBezTo>
                  <a:pt x="1009508" y="1281458"/>
                  <a:pt x="1010367" y="1319909"/>
                  <a:pt x="918783" y="1508704"/>
                </a:cubicBezTo>
                <a:cubicBezTo>
                  <a:pt x="698017" y="1282472"/>
                  <a:pt x="636207" y="1278993"/>
                  <a:pt x="428445" y="1088578"/>
                </a:cubicBezTo>
                <a:cubicBezTo>
                  <a:pt x="336476" y="1094154"/>
                  <a:pt x="299074" y="1080262"/>
                  <a:pt x="181433" y="1088578"/>
                </a:cubicBezTo>
                <a:cubicBezTo>
                  <a:pt x="82329" y="1102072"/>
                  <a:pt x="6580" y="1000341"/>
                  <a:pt x="0" y="907145"/>
                </a:cubicBezTo>
                <a:lnTo>
                  <a:pt x="0" y="907148"/>
                </a:lnTo>
                <a:cubicBezTo>
                  <a:pt x="5913" y="836351"/>
                  <a:pt x="-10880" y="715704"/>
                  <a:pt x="0" y="635004"/>
                </a:cubicBezTo>
                <a:lnTo>
                  <a:pt x="0" y="635004"/>
                </a:lnTo>
                <a:cubicBezTo>
                  <a:pt x="-22167" y="533368"/>
                  <a:pt x="14701" y="371021"/>
                  <a:pt x="0" y="181433"/>
                </a:cubicBezTo>
                <a:close/>
              </a:path>
            </a:pathLst>
          </a:custGeom>
          <a:solidFill>
            <a:srgbClr val="FFF8E5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73732152">
                  <a:prstGeom prst="wedgeRoundRectCallout">
                    <a:avLst>
                      <a:gd name="adj1" fmla="val -14259"/>
                      <a:gd name="adj2" fmla="val 8859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hlinkClick r:id="rId7" action="ppaction://hlinksldjump"/>
            <a:extLst>
              <a:ext uri="{FF2B5EF4-FFF2-40B4-BE49-F238E27FC236}">
                <a16:creationId xmlns:a16="http://schemas.microsoft.com/office/drawing/2014/main" id="{664DC7AE-53AD-4EF6-A170-F7C23C15AA84}"/>
              </a:ext>
            </a:extLst>
          </p:cNvPr>
          <p:cNvSpPr/>
          <p:nvPr/>
        </p:nvSpPr>
        <p:spPr>
          <a:xfrm>
            <a:off x="4017818" y="1218951"/>
            <a:ext cx="2672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800" b="1" dirty="0">
                <a:solidFill>
                  <a:srgbClr val="631F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仕前蜀王建</a:t>
            </a:r>
            <a:r>
              <a:rPr lang="zh-TW" altLang="en-US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，獲賜廣成先生稱號</a:t>
            </a:r>
          </a:p>
        </p:txBody>
      </p:sp>
      <p:pic>
        <p:nvPicPr>
          <p:cNvPr id="29" name="圖片 28">
            <a:hlinkClick r:id="rId7" action="ppaction://hlinksldjump"/>
            <a:extLst>
              <a:ext uri="{FF2B5EF4-FFF2-40B4-BE49-F238E27FC236}">
                <a16:creationId xmlns:a16="http://schemas.microsoft.com/office/drawing/2014/main" id="{C5F7D04B-4109-41D6-9125-A4F7D49D57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67167">
            <a:off x="5058644" y="2047687"/>
            <a:ext cx="332366" cy="401132"/>
          </a:xfrm>
          <a:prstGeom prst="rect">
            <a:avLst/>
          </a:prstGeom>
          <a:effectLst>
            <a:outerShdw blurRad="12700" dist="25400" dir="2700000" algn="tl" rotWithShape="0">
              <a:srgbClr val="CBAA61">
                <a:alpha val="36000"/>
              </a:srgbClr>
            </a:outerShdw>
          </a:effectLst>
        </p:spPr>
      </p:pic>
      <p:sp>
        <p:nvSpPr>
          <p:cNvPr id="33" name="語音泡泡: 圓角矩形 32">
            <a:extLst>
              <a:ext uri="{FF2B5EF4-FFF2-40B4-BE49-F238E27FC236}">
                <a16:creationId xmlns:a16="http://schemas.microsoft.com/office/drawing/2014/main" id="{A45FA50B-232F-4E5F-A239-4EE3BA9ACFD5}"/>
              </a:ext>
            </a:extLst>
          </p:cNvPr>
          <p:cNvSpPr/>
          <p:nvPr/>
        </p:nvSpPr>
        <p:spPr>
          <a:xfrm>
            <a:off x="6984679" y="1147576"/>
            <a:ext cx="2076490" cy="1088578"/>
          </a:xfrm>
          <a:custGeom>
            <a:avLst/>
            <a:gdLst>
              <a:gd name="connsiteX0" fmla="*/ 0 w 2076490"/>
              <a:gd name="connsiteY0" fmla="*/ 181433 h 1088578"/>
              <a:gd name="connsiteX1" fmla="*/ 181433 w 2076490"/>
              <a:gd name="connsiteY1" fmla="*/ 0 h 1088578"/>
              <a:gd name="connsiteX2" fmla="*/ 346082 w 2076490"/>
              <a:gd name="connsiteY2" fmla="*/ 0 h 1088578"/>
              <a:gd name="connsiteX3" fmla="*/ 346082 w 2076490"/>
              <a:gd name="connsiteY3" fmla="*/ 0 h 1088578"/>
              <a:gd name="connsiteX4" fmla="*/ 865204 w 2076490"/>
              <a:gd name="connsiteY4" fmla="*/ 0 h 1088578"/>
              <a:gd name="connsiteX5" fmla="*/ 1369832 w 2076490"/>
              <a:gd name="connsiteY5" fmla="*/ 0 h 1088578"/>
              <a:gd name="connsiteX6" fmla="*/ 1895057 w 2076490"/>
              <a:gd name="connsiteY6" fmla="*/ 0 h 1088578"/>
              <a:gd name="connsiteX7" fmla="*/ 2076490 w 2076490"/>
              <a:gd name="connsiteY7" fmla="*/ 181433 h 1088578"/>
              <a:gd name="connsiteX8" fmla="*/ 2076490 w 2076490"/>
              <a:gd name="connsiteY8" fmla="*/ 635004 h 1088578"/>
              <a:gd name="connsiteX9" fmla="*/ 2076490 w 2076490"/>
              <a:gd name="connsiteY9" fmla="*/ 635004 h 1088578"/>
              <a:gd name="connsiteX10" fmla="*/ 2076490 w 2076490"/>
              <a:gd name="connsiteY10" fmla="*/ 907148 h 1088578"/>
              <a:gd name="connsiteX11" fmla="*/ 2076490 w 2076490"/>
              <a:gd name="connsiteY11" fmla="*/ 907145 h 1088578"/>
              <a:gd name="connsiteX12" fmla="*/ 1895057 w 2076490"/>
              <a:gd name="connsiteY12" fmla="*/ 1088578 h 1088578"/>
              <a:gd name="connsiteX13" fmla="*/ 1359533 w 2076490"/>
              <a:gd name="connsiteY13" fmla="*/ 1088578 h 1088578"/>
              <a:gd name="connsiteX14" fmla="*/ 865204 w 2076490"/>
              <a:gd name="connsiteY14" fmla="*/ 1088578 h 1088578"/>
              <a:gd name="connsiteX15" fmla="*/ 755614 w 2076490"/>
              <a:gd name="connsiteY15" fmla="*/ 1470604 h 1088578"/>
              <a:gd name="connsiteX16" fmla="*/ 346082 w 2076490"/>
              <a:gd name="connsiteY16" fmla="*/ 1088578 h 1088578"/>
              <a:gd name="connsiteX17" fmla="*/ 181433 w 2076490"/>
              <a:gd name="connsiteY17" fmla="*/ 1088578 h 1088578"/>
              <a:gd name="connsiteX18" fmla="*/ 0 w 2076490"/>
              <a:gd name="connsiteY18" fmla="*/ 907145 h 1088578"/>
              <a:gd name="connsiteX19" fmla="*/ 0 w 2076490"/>
              <a:gd name="connsiteY19" fmla="*/ 907148 h 1088578"/>
              <a:gd name="connsiteX20" fmla="*/ 0 w 2076490"/>
              <a:gd name="connsiteY20" fmla="*/ 635004 h 1088578"/>
              <a:gd name="connsiteX21" fmla="*/ 0 w 2076490"/>
              <a:gd name="connsiteY21" fmla="*/ 635004 h 1088578"/>
              <a:gd name="connsiteX22" fmla="*/ 0 w 2076490"/>
              <a:gd name="connsiteY22" fmla="*/ 181433 h 10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76490" h="1088578" fill="none" extrusionOk="0">
                <a:moveTo>
                  <a:pt x="0" y="181433"/>
                </a:moveTo>
                <a:cubicBezTo>
                  <a:pt x="7772" y="79218"/>
                  <a:pt x="68342" y="-5245"/>
                  <a:pt x="181433" y="0"/>
                </a:cubicBezTo>
                <a:cubicBezTo>
                  <a:pt x="218689" y="-3374"/>
                  <a:pt x="290498" y="6568"/>
                  <a:pt x="346082" y="0"/>
                </a:cubicBezTo>
                <a:lnTo>
                  <a:pt x="346082" y="0"/>
                </a:lnTo>
                <a:cubicBezTo>
                  <a:pt x="482339" y="18133"/>
                  <a:pt x="759947" y="12893"/>
                  <a:pt x="865204" y="0"/>
                </a:cubicBezTo>
                <a:cubicBezTo>
                  <a:pt x="967917" y="17225"/>
                  <a:pt x="1140523" y="-17292"/>
                  <a:pt x="1369832" y="0"/>
                </a:cubicBezTo>
                <a:cubicBezTo>
                  <a:pt x="1599141" y="17292"/>
                  <a:pt x="1669283" y="-23119"/>
                  <a:pt x="1895057" y="0"/>
                </a:cubicBezTo>
                <a:cubicBezTo>
                  <a:pt x="1993632" y="11235"/>
                  <a:pt x="2078001" y="84362"/>
                  <a:pt x="2076490" y="181433"/>
                </a:cubicBezTo>
                <a:cubicBezTo>
                  <a:pt x="2091819" y="356910"/>
                  <a:pt x="2059063" y="509225"/>
                  <a:pt x="2076490" y="635004"/>
                </a:cubicBezTo>
                <a:lnTo>
                  <a:pt x="2076490" y="635004"/>
                </a:lnTo>
                <a:cubicBezTo>
                  <a:pt x="2072515" y="765378"/>
                  <a:pt x="2065744" y="834347"/>
                  <a:pt x="2076490" y="907148"/>
                </a:cubicBezTo>
                <a:lnTo>
                  <a:pt x="2076490" y="907145"/>
                </a:lnTo>
                <a:cubicBezTo>
                  <a:pt x="2070854" y="999667"/>
                  <a:pt x="1994396" y="1099158"/>
                  <a:pt x="1895057" y="1088578"/>
                </a:cubicBezTo>
                <a:cubicBezTo>
                  <a:pt x="1780610" y="1078074"/>
                  <a:pt x="1536923" y="1083755"/>
                  <a:pt x="1359533" y="1088578"/>
                </a:cubicBezTo>
                <a:cubicBezTo>
                  <a:pt x="1182143" y="1093401"/>
                  <a:pt x="1023670" y="1090608"/>
                  <a:pt x="865204" y="1088578"/>
                </a:cubicBezTo>
                <a:cubicBezTo>
                  <a:pt x="813929" y="1245054"/>
                  <a:pt x="767546" y="1372983"/>
                  <a:pt x="755614" y="1470604"/>
                </a:cubicBezTo>
                <a:cubicBezTo>
                  <a:pt x="609235" y="1367363"/>
                  <a:pt x="454415" y="1161906"/>
                  <a:pt x="346082" y="1088578"/>
                </a:cubicBezTo>
                <a:cubicBezTo>
                  <a:pt x="309090" y="1094434"/>
                  <a:pt x="220780" y="1084473"/>
                  <a:pt x="181433" y="1088578"/>
                </a:cubicBezTo>
                <a:cubicBezTo>
                  <a:pt x="74718" y="1090517"/>
                  <a:pt x="-6115" y="1001462"/>
                  <a:pt x="0" y="907145"/>
                </a:cubicBezTo>
                <a:lnTo>
                  <a:pt x="0" y="907148"/>
                </a:lnTo>
                <a:cubicBezTo>
                  <a:pt x="199" y="818051"/>
                  <a:pt x="-2713" y="734824"/>
                  <a:pt x="0" y="635004"/>
                </a:cubicBezTo>
                <a:lnTo>
                  <a:pt x="0" y="635004"/>
                </a:lnTo>
                <a:cubicBezTo>
                  <a:pt x="-16475" y="465797"/>
                  <a:pt x="-20467" y="384724"/>
                  <a:pt x="0" y="181433"/>
                </a:cubicBezTo>
                <a:close/>
              </a:path>
              <a:path w="2076490" h="1088578" stroke="0" extrusionOk="0">
                <a:moveTo>
                  <a:pt x="0" y="181433"/>
                </a:moveTo>
                <a:cubicBezTo>
                  <a:pt x="13808" y="99488"/>
                  <a:pt x="76053" y="-1702"/>
                  <a:pt x="181433" y="0"/>
                </a:cubicBezTo>
                <a:cubicBezTo>
                  <a:pt x="256736" y="-6842"/>
                  <a:pt x="263879" y="-1614"/>
                  <a:pt x="346082" y="0"/>
                </a:cubicBezTo>
                <a:lnTo>
                  <a:pt x="346082" y="0"/>
                </a:lnTo>
                <a:cubicBezTo>
                  <a:pt x="603118" y="-23071"/>
                  <a:pt x="727084" y="-19289"/>
                  <a:pt x="865204" y="0"/>
                </a:cubicBezTo>
                <a:cubicBezTo>
                  <a:pt x="1015771" y="-14730"/>
                  <a:pt x="1290438" y="-3944"/>
                  <a:pt x="1400728" y="0"/>
                </a:cubicBezTo>
                <a:cubicBezTo>
                  <a:pt x="1511018" y="3944"/>
                  <a:pt x="1706131" y="-17115"/>
                  <a:pt x="1895057" y="0"/>
                </a:cubicBezTo>
                <a:cubicBezTo>
                  <a:pt x="1976774" y="-14217"/>
                  <a:pt x="2080918" y="80816"/>
                  <a:pt x="2076490" y="181433"/>
                </a:cubicBezTo>
                <a:cubicBezTo>
                  <a:pt x="2066511" y="389919"/>
                  <a:pt x="2080560" y="471974"/>
                  <a:pt x="2076490" y="635004"/>
                </a:cubicBezTo>
                <a:lnTo>
                  <a:pt x="2076490" y="635004"/>
                </a:lnTo>
                <a:cubicBezTo>
                  <a:pt x="2082547" y="689638"/>
                  <a:pt x="2076719" y="826764"/>
                  <a:pt x="2076490" y="907148"/>
                </a:cubicBezTo>
                <a:lnTo>
                  <a:pt x="2076490" y="907145"/>
                </a:lnTo>
                <a:cubicBezTo>
                  <a:pt x="2085953" y="1011446"/>
                  <a:pt x="2004709" y="1074677"/>
                  <a:pt x="1895057" y="1088578"/>
                </a:cubicBezTo>
                <a:cubicBezTo>
                  <a:pt x="1694257" y="1067427"/>
                  <a:pt x="1510093" y="1092070"/>
                  <a:pt x="1400728" y="1088578"/>
                </a:cubicBezTo>
                <a:cubicBezTo>
                  <a:pt x="1291363" y="1085086"/>
                  <a:pt x="1017674" y="1100629"/>
                  <a:pt x="865204" y="1088578"/>
                </a:cubicBezTo>
                <a:cubicBezTo>
                  <a:pt x="829975" y="1226040"/>
                  <a:pt x="792062" y="1327292"/>
                  <a:pt x="755614" y="1470604"/>
                </a:cubicBezTo>
                <a:cubicBezTo>
                  <a:pt x="641705" y="1369348"/>
                  <a:pt x="481796" y="1190472"/>
                  <a:pt x="346082" y="1088578"/>
                </a:cubicBezTo>
                <a:cubicBezTo>
                  <a:pt x="274531" y="1085539"/>
                  <a:pt x="247710" y="1083724"/>
                  <a:pt x="181433" y="1088578"/>
                </a:cubicBezTo>
                <a:cubicBezTo>
                  <a:pt x="82329" y="1102072"/>
                  <a:pt x="6580" y="1000341"/>
                  <a:pt x="0" y="907145"/>
                </a:cubicBezTo>
                <a:lnTo>
                  <a:pt x="0" y="907148"/>
                </a:lnTo>
                <a:cubicBezTo>
                  <a:pt x="5913" y="836351"/>
                  <a:pt x="-10880" y="715704"/>
                  <a:pt x="0" y="635004"/>
                </a:cubicBezTo>
                <a:lnTo>
                  <a:pt x="0" y="635004"/>
                </a:lnTo>
                <a:cubicBezTo>
                  <a:pt x="-22167" y="533368"/>
                  <a:pt x="14701" y="371021"/>
                  <a:pt x="0" y="181433"/>
                </a:cubicBezTo>
                <a:close/>
              </a:path>
            </a:pathLst>
          </a:custGeom>
          <a:solidFill>
            <a:srgbClr val="FFF8E5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73732152">
                  <a:prstGeom prst="wedgeRoundRectCallout">
                    <a:avLst>
                      <a:gd name="adj1" fmla="val -13611"/>
                      <a:gd name="adj2" fmla="val 8509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E01B65B-AE38-41CA-8A0A-C4041AD0A856}"/>
              </a:ext>
            </a:extLst>
          </p:cNvPr>
          <p:cNvSpPr/>
          <p:nvPr/>
        </p:nvSpPr>
        <p:spPr>
          <a:xfrm>
            <a:off x="6921111" y="1213200"/>
            <a:ext cx="2003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隱居青城山，自號東瀛子</a:t>
            </a:r>
          </a:p>
        </p:txBody>
      </p:sp>
      <p:sp>
        <p:nvSpPr>
          <p:cNvPr id="36" name="語音泡泡: 圓角矩形 35">
            <a:extLst>
              <a:ext uri="{FF2B5EF4-FFF2-40B4-BE49-F238E27FC236}">
                <a16:creationId xmlns:a16="http://schemas.microsoft.com/office/drawing/2014/main" id="{4DC855FD-4C7A-4D10-87A2-80D5F15709E4}"/>
              </a:ext>
            </a:extLst>
          </p:cNvPr>
          <p:cNvSpPr/>
          <p:nvPr/>
        </p:nvSpPr>
        <p:spPr>
          <a:xfrm>
            <a:off x="311367" y="3663214"/>
            <a:ext cx="1831870" cy="1088578"/>
          </a:xfrm>
          <a:custGeom>
            <a:avLst/>
            <a:gdLst>
              <a:gd name="connsiteX0" fmla="*/ 0 w 1831870"/>
              <a:gd name="connsiteY0" fmla="*/ 181433 h 1088578"/>
              <a:gd name="connsiteX1" fmla="*/ 181433 w 1831870"/>
              <a:gd name="connsiteY1" fmla="*/ 0 h 1088578"/>
              <a:gd name="connsiteX2" fmla="*/ 616140 w 1831870"/>
              <a:gd name="connsiteY2" fmla="*/ 0 h 1088578"/>
              <a:gd name="connsiteX3" fmla="*/ 1068591 w 1831870"/>
              <a:gd name="connsiteY3" fmla="*/ 0 h 1088578"/>
              <a:gd name="connsiteX4" fmla="*/ 1297532 w 1831870"/>
              <a:gd name="connsiteY4" fmla="*/ -267322 h 1088578"/>
              <a:gd name="connsiteX5" fmla="*/ 1526558 w 1831870"/>
              <a:gd name="connsiteY5" fmla="*/ 0 h 1088578"/>
              <a:gd name="connsiteX6" fmla="*/ 1650437 w 1831870"/>
              <a:gd name="connsiteY6" fmla="*/ 0 h 1088578"/>
              <a:gd name="connsiteX7" fmla="*/ 1831870 w 1831870"/>
              <a:gd name="connsiteY7" fmla="*/ 181433 h 1088578"/>
              <a:gd name="connsiteX8" fmla="*/ 1831870 w 1831870"/>
              <a:gd name="connsiteY8" fmla="*/ 181430 h 1088578"/>
              <a:gd name="connsiteX9" fmla="*/ 1831870 w 1831870"/>
              <a:gd name="connsiteY9" fmla="*/ 181430 h 1088578"/>
              <a:gd name="connsiteX10" fmla="*/ 1831870 w 1831870"/>
              <a:gd name="connsiteY10" fmla="*/ 453574 h 1088578"/>
              <a:gd name="connsiteX11" fmla="*/ 1831870 w 1831870"/>
              <a:gd name="connsiteY11" fmla="*/ 907145 h 1088578"/>
              <a:gd name="connsiteX12" fmla="*/ 1650437 w 1831870"/>
              <a:gd name="connsiteY12" fmla="*/ 1088578 h 1088578"/>
              <a:gd name="connsiteX13" fmla="*/ 1526558 w 1831870"/>
              <a:gd name="connsiteY13" fmla="*/ 1088578 h 1088578"/>
              <a:gd name="connsiteX14" fmla="*/ 1068591 w 1831870"/>
              <a:gd name="connsiteY14" fmla="*/ 1088578 h 1088578"/>
              <a:gd name="connsiteX15" fmla="*/ 1068591 w 1831870"/>
              <a:gd name="connsiteY15" fmla="*/ 1088578 h 1088578"/>
              <a:gd name="connsiteX16" fmla="*/ 651627 w 1831870"/>
              <a:gd name="connsiteY16" fmla="*/ 1088578 h 1088578"/>
              <a:gd name="connsiteX17" fmla="*/ 181433 w 1831870"/>
              <a:gd name="connsiteY17" fmla="*/ 1088578 h 1088578"/>
              <a:gd name="connsiteX18" fmla="*/ 0 w 1831870"/>
              <a:gd name="connsiteY18" fmla="*/ 907145 h 1088578"/>
              <a:gd name="connsiteX19" fmla="*/ 0 w 1831870"/>
              <a:gd name="connsiteY19" fmla="*/ 453574 h 1088578"/>
              <a:gd name="connsiteX20" fmla="*/ 0 w 1831870"/>
              <a:gd name="connsiteY20" fmla="*/ 181430 h 1088578"/>
              <a:gd name="connsiteX21" fmla="*/ 0 w 1831870"/>
              <a:gd name="connsiteY21" fmla="*/ 181430 h 1088578"/>
              <a:gd name="connsiteX22" fmla="*/ 0 w 1831870"/>
              <a:gd name="connsiteY22" fmla="*/ 181433 h 10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31870" h="1088578" fill="none" extrusionOk="0">
                <a:moveTo>
                  <a:pt x="0" y="181433"/>
                </a:moveTo>
                <a:cubicBezTo>
                  <a:pt x="7772" y="79218"/>
                  <a:pt x="68342" y="-5245"/>
                  <a:pt x="181433" y="0"/>
                </a:cubicBezTo>
                <a:cubicBezTo>
                  <a:pt x="353055" y="1857"/>
                  <a:pt x="410604" y="17622"/>
                  <a:pt x="616140" y="0"/>
                </a:cubicBezTo>
                <a:cubicBezTo>
                  <a:pt x="821676" y="-17622"/>
                  <a:pt x="845152" y="5565"/>
                  <a:pt x="1068591" y="0"/>
                </a:cubicBezTo>
                <a:cubicBezTo>
                  <a:pt x="1113530" y="-71041"/>
                  <a:pt x="1179170" y="-142384"/>
                  <a:pt x="1297532" y="-267322"/>
                </a:cubicBezTo>
                <a:cubicBezTo>
                  <a:pt x="1369583" y="-176412"/>
                  <a:pt x="1444731" y="-83089"/>
                  <a:pt x="1526558" y="0"/>
                </a:cubicBezTo>
                <a:cubicBezTo>
                  <a:pt x="1563568" y="-5822"/>
                  <a:pt x="1617940" y="379"/>
                  <a:pt x="1650437" y="0"/>
                </a:cubicBezTo>
                <a:cubicBezTo>
                  <a:pt x="1762124" y="1168"/>
                  <a:pt x="1844594" y="85108"/>
                  <a:pt x="1831870" y="181433"/>
                </a:cubicBezTo>
                <a:lnTo>
                  <a:pt x="1831870" y="181430"/>
                </a:lnTo>
                <a:lnTo>
                  <a:pt x="1831870" y="181430"/>
                </a:lnTo>
                <a:cubicBezTo>
                  <a:pt x="1827895" y="311804"/>
                  <a:pt x="1821124" y="380773"/>
                  <a:pt x="1831870" y="453574"/>
                </a:cubicBezTo>
                <a:cubicBezTo>
                  <a:pt x="1817933" y="545581"/>
                  <a:pt x="1823762" y="755838"/>
                  <a:pt x="1831870" y="907145"/>
                </a:cubicBezTo>
                <a:cubicBezTo>
                  <a:pt x="1846420" y="992636"/>
                  <a:pt x="1756621" y="1084597"/>
                  <a:pt x="1650437" y="1088578"/>
                </a:cubicBezTo>
                <a:cubicBezTo>
                  <a:pt x="1614065" y="1085403"/>
                  <a:pt x="1556944" y="1091635"/>
                  <a:pt x="1526558" y="1088578"/>
                </a:cubicBezTo>
                <a:cubicBezTo>
                  <a:pt x="1385032" y="1110488"/>
                  <a:pt x="1172661" y="1099057"/>
                  <a:pt x="1068591" y="1088578"/>
                </a:cubicBezTo>
                <a:lnTo>
                  <a:pt x="1068591" y="1088578"/>
                </a:lnTo>
                <a:cubicBezTo>
                  <a:pt x="938269" y="1092078"/>
                  <a:pt x="759729" y="1085154"/>
                  <a:pt x="651627" y="1088578"/>
                </a:cubicBezTo>
                <a:cubicBezTo>
                  <a:pt x="543525" y="1092002"/>
                  <a:pt x="371535" y="1082339"/>
                  <a:pt x="181433" y="1088578"/>
                </a:cubicBezTo>
                <a:cubicBezTo>
                  <a:pt x="74718" y="1090517"/>
                  <a:pt x="-6115" y="1001462"/>
                  <a:pt x="0" y="907145"/>
                </a:cubicBezTo>
                <a:cubicBezTo>
                  <a:pt x="4240" y="713591"/>
                  <a:pt x="-22528" y="557146"/>
                  <a:pt x="0" y="453574"/>
                </a:cubicBezTo>
                <a:cubicBezTo>
                  <a:pt x="-7583" y="321226"/>
                  <a:pt x="-4974" y="270404"/>
                  <a:pt x="0" y="181430"/>
                </a:cubicBezTo>
                <a:lnTo>
                  <a:pt x="0" y="181430"/>
                </a:lnTo>
                <a:lnTo>
                  <a:pt x="0" y="181433"/>
                </a:lnTo>
                <a:close/>
              </a:path>
              <a:path w="1831870" h="1088578" stroke="0" extrusionOk="0">
                <a:moveTo>
                  <a:pt x="0" y="181433"/>
                </a:moveTo>
                <a:cubicBezTo>
                  <a:pt x="13808" y="99488"/>
                  <a:pt x="76053" y="-1702"/>
                  <a:pt x="181433" y="0"/>
                </a:cubicBezTo>
                <a:cubicBezTo>
                  <a:pt x="391199" y="11245"/>
                  <a:pt x="505160" y="-6274"/>
                  <a:pt x="642755" y="0"/>
                </a:cubicBezTo>
                <a:cubicBezTo>
                  <a:pt x="780350" y="6274"/>
                  <a:pt x="884820" y="-14543"/>
                  <a:pt x="1068591" y="0"/>
                </a:cubicBezTo>
                <a:cubicBezTo>
                  <a:pt x="1127807" y="-44991"/>
                  <a:pt x="1209827" y="-152299"/>
                  <a:pt x="1297532" y="-267322"/>
                </a:cubicBezTo>
                <a:cubicBezTo>
                  <a:pt x="1354289" y="-180516"/>
                  <a:pt x="1470335" y="-61283"/>
                  <a:pt x="1526558" y="0"/>
                </a:cubicBezTo>
                <a:cubicBezTo>
                  <a:pt x="1552916" y="-2028"/>
                  <a:pt x="1591442" y="1269"/>
                  <a:pt x="1650437" y="0"/>
                </a:cubicBezTo>
                <a:cubicBezTo>
                  <a:pt x="1739775" y="11486"/>
                  <a:pt x="1845080" y="69208"/>
                  <a:pt x="1831870" y="181433"/>
                </a:cubicBezTo>
                <a:lnTo>
                  <a:pt x="1831870" y="181430"/>
                </a:lnTo>
                <a:lnTo>
                  <a:pt x="1831870" y="181430"/>
                </a:lnTo>
                <a:cubicBezTo>
                  <a:pt x="1837927" y="236064"/>
                  <a:pt x="1832099" y="373190"/>
                  <a:pt x="1831870" y="453574"/>
                </a:cubicBezTo>
                <a:cubicBezTo>
                  <a:pt x="1840594" y="605017"/>
                  <a:pt x="1814212" y="735743"/>
                  <a:pt x="1831870" y="907145"/>
                </a:cubicBezTo>
                <a:cubicBezTo>
                  <a:pt x="1816903" y="991280"/>
                  <a:pt x="1760188" y="1083976"/>
                  <a:pt x="1650437" y="1088578"/>
                </a:cubicBezTo>
                <a:cubicBezTo>
                  <a:pt x="1617927" y="1089324"/>
                  <a:pt x="1554105" y="1093359"/>
                  <a:pt x="1526558" y="1088578"/>
                </a:cubicBezTo>
                <a:cubicBezTo>
                  <a:pt x="1386952" y="1079647"/>
                  <a:pt x="1249838" y="1075276"/>
                  <a:pt x="1068591" y="1088578"/>
                </a:cubicBezTo>
                <a:lnTo>
                  <a:pt x="1068591" y="1088578"/>
                </a:lnTo>
                <a:cubicBezTo>
                  <a:pt x="913938" y="1087845"/>
                  <a:pt x="822885" y="1081860"/>
                  <a:pt x="642755" y="1088578"/>
                </a:cubicBezTo>
                <a:cubicBezTo>
                  <a:pt x="462625" y="1095296"/>
                  <a:pt x="286865" y="1105557"/>
                  <a:pt x="181433" y="1088578"/>
                </a:cubicBezTo>
                <a:cubicBezTo>
                  <a:pt x="82329" y="1102072"/>
                  <a:pt x="6580" y="1000341"/>
                  <a:pt x="0" y="907145"/>
                </a:cubicBezTo>
                <a:cubicBezTo>
                  <a:pt x="16215" y="681793"/>
                  <a:pt x="5874" y="679174"/>
                  <a:pt x="0" y="453574"/>
                </a:cubicBezTo>
                <a:cubicBezTo>
                  <a:pt x="6738" y="346222"/>
                  <a:pt x="7379" y="305995"/>
                  <a:pt x="0" y="181430"/>
                </a:cubicBezTo>
                <a:lnTo>
                  <a:pt x="0" y="181430"/>
                </a:lnTo>
                <a:lnTo>
                  <a:pt x="0" y="181433"/>
                </a:lnTo>
                <a:close/>
              </a:path>
            </a:pathLst>
          </a:custGeom>
          <a:solidFill>
            <a:srgbClr val="FFF8E5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73732152">
                  <a:prstGeom prst="wedgeRoundRectCallout">
                    <a:avLst>
                      <a:gd name="adj1" fmla="val 20831"/>
                      <a:gd name="adj2" fmla="val -7455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079E1DC-A4D3-4961-BAA5-6B15CDAC7A32}"/>
              </a:ext>
            </a:extLst>
          </p:cNvPr>
          <p:cNvSpPr/>
          <p:nvPr/>
        </p:nvSpPr>
        <p:spPr>
          <a:xfrm>
            <a:off x="209594" y="3728838"/>
            <a:ext cx="1994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入浙江天台山為道士</a:t>
            </a:r>
          </a:p>
        </p:txBody>
      </p:sp>
      <p:sp>
        <p:nvSpPr>
          <p:cNvPr id="39" name="語音泡泡: 圓角矩形 38">
            <a:extLst>
              <a:ext uri="{FF2B5EF4-FFF2-40B4-BE49-F238E27FC236}">
                <a16:creationId xmlns:a16="http://schemas.microsoft.com/office/drawing/2014/main" id="{CF0BE0A2-0B54-48EB-B6E8-FFAAF5FF51BF}"/>
              </a:ext>
            </a:extLst>
          </p:cNvPr>
          <p:cNvSpPr/>
          <p:nvPr/>
        </p:nvSpPr>
        <p:spPr>
          <a:xfrm>
            <a:off x="2586320" y="3663214"/>
            <a:ext cx="1510089" cy="1088578"/>
          </a:xfrm>
          <a:custGeom>
            <a:avLst/>
            <a:gdLst>
              <a:gd name="connsiteX0" fmla="*/ 0 w 1510089"/>
              <a:gd name="connsiteY0" fmla="*/ 181433 h 1088578"/>
              <a:gd name="connsiteX1" fmla="*/ 181433 w 1510089"/>
              <a:gd name="connsiteY1" fmla="*/ 0 h 1088578"/>
              <a:gd name="connsiteX2" fmla="*/ 880885 w 1510089"/>
              <a:gd name="connsiteY2" fmla="*/ 0 h 1088578"/>
              <a:gd name="connsiteX3" fmla="*/ 1081163 w 1510089"/>
              <a:gd name="connsiteY3" fmla="*/ -261879 h 1088578"/>
              <a:gd name="connsiteX4" fmla="*/ 1258408 w 1510089"/>
              <a:gd name="connsiteY4" fmla="*/ 0 h 1088578"/>
              <a:gd name="connsiteX5" fmla="*/ 1328656 w 1510089"/>
              <a:gd name="connsiteY5" fmla="*/ 0 h 1088578"/>
              <a:gd name="connsiteX6" fmla="*/ 1510089 w 1510089"/>
              <a:gd name="connsiteY6" fmla="*/ 181433 h 1088578"/>
              <a:gd name="connsiteX7" fmla="*/ 1510089 w 1510089"/>
              <a:gd name="connsiteY7" fmla="*/ 181430 h 1088578"/>
              <a:gd name="connsiteX8" fmla="*/ 1510089 w 1510089"/>
              <a:gd name="connsiteY8" fmla="*/ 181430 h 1088578"/>
              <a:gd name="connsiteX9" fmla="*/ 1510089 w 1510089"/>
              <a:gd name="connsiteY9" fmla="*/ 453574 h 1088578"/>
              <a:gd name="connsiteX10" fmla="*/ 1510089 w 1510089"/>
              <a:gd name="connsiteY10" fmla="*/ 907145 h 1088578"/>
              <a:gd name="connsiteX11" fmla="*/ 1328656 w 1510089"/>
              <a:gd name="connsiteY11" fmla="*/ 1088578 h 1088578"/>
              <a:gd name="connsiteX12" fmla="*/ 1258408 w 1510089"/>
              <a:gd name="connsiteY12" fmla="*/ 1088578 h 1088578"/>
              <a:gd name="connsiteX13" fmla="*/ 880885 w 1510089"/>
              <a:gd name="connsiteY13" fmla="*/ 1088578 h 1088578"/>
              <a:gd name="connsiteX14" fmla="*/ 880885 w 1510089"/>
              <a:gd name="connsiteY14" fmla="*/ 1088578 h 1088578"/>
              <a:gd name="connsiteX15" fmla="*/ 181433 w 1510089"/>
              <a:gd name="connsiteY15" fmla="*/ 1088578 h 1088578"/>
              <a:gd name="connsiteX16" fmla="*/ 0 w 1510089"/>
              <a:gd name="connsiteY16" fmla="*/ 907145 h 1088578"/>
              <a:gd name="connsiteX17" fmla="*/ 0 w 1510089"/>
              <a:gd name="connsiteY17" fmla="*/ 453574 h 1088578"/>
              <a:gd name="connsiteX18" fmla="*/ 0 w 1510089"/>
              <a:gd name="connsiteY18" fmla="*/ 181430 h 1088578"/>
              <a:gd name="connsiteX19" fmla="*/ 0 w 1510089"/>
              <a:gd name="connsiteY19" fmla="*/ 181430 h 1088578"/>
              <a:gd name="connsiteX20" fmla="*/ 0 w 1510089"/>
              <a:gd name="connsiteY20" fmla="*/ 181433 h 10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0089" h="1088578" fill="none" extrusionOk="0">
                <a:moveTo>
                  <a:pt x="0" y="181433"/>
                </a:moveTo>
                <a:cubicBezTo>
                  <a:pt x="7697" y="61020"/>
                  <a:pt x="62224" y="-3796"/>
                  <a:pt x="181433" y="0"/>
                </a:cubicBezTo>
                <a:cubicBezTo>
                  <a:pt x="433870" y="1209"/>
                  <a:pt x="615679" y="17657"/>
                  <a:pt x="880885" y="0"/>
                </a:cubicBezTo>
                <a:cubicBezTo>
                  <a:pt x="961264" y="-90197"/>
                  <a:pt x="986145" y="-161801"/>
                  <a:pt x="1081163" y="-261879"/>
                </a:cubicBezTo>
                <a:cubicBezTo>
                  <a:pt x="1128466" y="-211120"/>
                  <a:pt x="1193949" y="-104093"/>
                  <a:pt x="1258408" y="0"/>
                </a:cubicBezTo>
                <a:cubicBezTo>
                  <a:pt x="1290169" y="2100"/>
                  <a:pt x="1301311" y="656"/>
                  <a:pt x="1328656" y="0"/>
                </a:cubicBezTo>
                <a:cubicBezTo>
                  <a:pt x="1432441" y="1840"/>
                  <a:pt x="1516340" y="57605"/>
                  <a:pt x="1510089" y="181433"/>
                </a:cubicBezTo>
                <a:lnTo>
                  <a:pt x="1510089" y="181430"/>
                </a:lnTo>
                <a:lnTo>
                  <a:pt x="1510089" y="181430"/>
                </a:lnTo>
                <a:cubicBezTo>
                  <a:pt x="1507900" y="238842"/>
                  <a:pt x="1512064" y="366843"/>
                  <a:pt x="1510089" y="453574"/>
                </a:cubicBezTo>
                <a:cubicBezTo>
                  <a:pt x="1497763" y="579337"/>
                  <a:pt x="1491268" y="795877"/>
                  <a:pt x="1510089" y="907145"/>
                </a:cubicBezTo>
                <a:cubicBezTo>
                  <a:pt x="1505723" y="1025259"/>
                  <a:pt x="1435935" y="1077247"/>
                  <a:pt x="1328656" y="1088578"/>
                </a:cubicBezTo>
                <a:cubicBezTo>
                  <a:pt x="1298126" y="1087488"/>
                  <a:pt x="1291181" y="1087708"/>
                  <a:pt x="1258408" y="1088578"/>
                </a:cubicBezTo>
                <a:cubicBezTo>
                  <a:pt x="1110574" y="1092962"/>
                  <a:pt x="958691" y="1083542"/>
                  <a:pt x="880885" y="1088578"/>
                </a:cubicBezTo>
                <a:lnTo>
                  <a:pt x="880885" y="1088578"/>
                </a:lnTo>
                <a:cubicBezTo>
                  <a:pt x="538281" y="1073457"/>
                  <a:pt x="324459" y="1097314"/>
                  <a:pt x="181433" y="1088578"/>
                </a:cubicBezTo>
                <a:cubicBezTo>
                  <a:pt x="77494" y="1101063"/>
                  <a:pt x="-3057" y="1018559"/>
                  <a:pt x="0" y="907145"/>
                </a:cubicBezTo>
                <a:cubicBezTo>
                  <a:pt x="16142" y="756704"/>
                  <a:pt x="-7095" y="663923"/>
                  <a:pt x="0" y="453574"/>
                </a:cubicBezTo>
                <a:cubicBezTo>
                  <a:pt x="-10887" y="340543"/>
                  <a:pt x="-2780" y="280189"/>
                  <a:pt x="0" y="181430"/>
                </a:cubicBezTo>
                <a:lnTo>
                  <a:pt x="0" y="181430"/>
                </a:lnTo>
                <a:lnTo>
                  <a:pt x="0" y="181433"/>
                </a:lnTo>
                <a:close/>
              </a:path>
              <a:path w="1510089" h="1088578" stroke="0" extrusionOk="0">
                <a:moveTo>
                  <a:pt x="0" y="181433"/>
                </a:moveTo>
                <a:cubicBezTo>
                  <a:pt x="13808" y="99488"/>
                  <a:pt x="76053" y="-1702"/>
                  <a:pt x="181433" y="0"/>
                </a:cubicBezTo>
                <a:cubicBezTo>
                  <a:pt x="325295" y="-24701"/>
                  <a:pt x="549097" y="-16219"/>
                  <a:pt x="880885" y="0"/>
                </a:cubicBezTo>
                <a:cubicBezTo>
                  <a:pt x="915620" y="-56788"/>
                  <a:pt x="995826" y="-125587"/>
                  <a:pt x="1081163" y="-261879"/>
                </a:cubicBezTo>
                <a:cubicBezTo>
                  <a:pt x="1107162" y="-200324"/>
                  <a:pt x="1194191" y="-72810"/>
                  <a:pt x="1258408" y="0"/>
                </a:cubicBezTo>
                <a:cubicBezTo>
                  <a:pt x="1275695" y="2028"/>
                  <a:pt x="1301622" y="-1820"/>
                  <a:pt x="1328656" y="0"/>
                </a:cubicBezTo>
                <a:cubicBezTo>
                  <a:pt x="1433287" y="-414"/>
                  <a:pt x="1517748" y="57394"/>
                  <a:pt x="1510089" y="181433"/>
                </a:cubicBezTo>
                <a:lnTo>
                  <a:pt x="1510089" y="181430"/>
                </a:lnTo>
                <a:lnTo>
                  <a:pt x="1510089" y="181430"/>
                </a:lnTo>
                <a:cubicBezTo>
                  <a:pt x="1514917" y="281800"/>
                  <a:pt x="1509275" y="384360"/>
                  <a:pt x="1510089" y="453574"/>
                </a:cubicBezTo>
                <a:cubicBezTo>
                  <a:pt x="1526507" y="663408"/>
                  <a:pt x="1500237" y="690845"/>
                  <a:pt x="1510089" y="907145"/>
                </a:cubicBezTo>
                <a:cubicBezTo>
                  <a:pt x="1519538" y="993447"/>
                  <a:pt x="1422131" y="1095011"/>
                  <a:pt x="1328656" y="1088578"/>
                </a:cubicBezTo>
                <a:cubicBezTo>
                  <a:pt x="1309016" y="1089103"/>
                  <a:pt x="1281800" y="1088335"/>
                  <a:pt x="1258408" y="1088578"/>
                </a:cubicBezTo>
                <a:cubicBezTo>
                  <a:pt x="1175103" y="1075457"/>
                  <a:pt x="1030946" y="1086632"/>
                  <a:pt x="880885" y="1088578"/>
                </a:cubicBezTo>
                <a:lnTo>
                  <a:pt x="880885" y="1088578"/>
                </a:lnTo>
                <a:cubicBezTo>
                  <a:pt x="548384" y="1114499"/>
                  <a:pt x="327299" y="1111577"/>
                  <a:pt x="181433" y="1088578"/>
                </a:cubicBezTo>
                <a:cubicBezTo>
                  <a:pt x="104043" y="1079883"/>
                  <a:pt x="1936" y="1004587"/>
                  <a:pt x="0" y="907145"/>
                </a:cubicBezTo>
                <a:cubicBezTo>
                  <a:pt x="3939" y="680944"/>
                  <a:pt x="-18843" y="662735"/>
                  <a:pt x="0" y="453574"/>
                </a:cubicBezTo>
                <a:cubicBezTo>
                  <a:pt x="-12975" y="395649"/>
                  <a:pt x="-6394" y="289679"/>
                  <a:pt x="0" y="181430"/>
                </a:cubicBezTo>
                <a:lnTo>
                  <a:pt x="0" y="181430"/>
                </a:lnTo>
                <a:lnTo>
                  <a:pt x="0" y="181433"/>
                </a:lnTo>
                <a:close/>
              </a:path>
            </a:pathLst>
          </a:custGeom>
          <a:solidFill>
            <a:srgbClr val="FFF8E5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73732152">
                  <a:prstGeom prst="wedgeRoundRectCallout">
                    <a:avLst>
                      <a:gd name="adj1" fmla="val 21596"/>
                      <a:gd name="adj2" fmla="val -7405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F87ED62-70C9-4083-8BEA-4FC468FCEA4B}"/>
              </a:ext>
            </a:extLst>
          </p:cNvPr>
          <p:cNvSpPr/>
          <p:nvPr/>
        </p:nvSpPr>
        <p:spPr>
          <a:xfrm>
            <a:off x="2542778" y="3908451"/>
            <a:ext cx="1614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唐朝滅亡</a:t>
            </a:r>
          </a:p>
        </p:txBody>
      </p:sp>
      <p:sp>
        <p:nvSpPr>
          <p:cNvPr id="43" name="語音泡泡: 圓角矩形 42">
            <a:hlinkClick r:id="rId8" action="ppaction://hlinksldjump"/>
            <a:extLst>
              <a:ext uri="{FF2B5EF4-FFF2-40B4-BE49-F238E27FC236}">
                <a16:creationId xmlns:a16="http://schemas.microsoft.com/office/drawing/2014/main" id="{292FCABE-88BA-4F62-BCA5-53A1460CD4F4}"/>
              </a:ext>
            </a:extLst>
          </p:cNvPr>
          <p:cNvSpPr/>
          <p:nvPr/>
        </p:nvSpPr>
        <p:spPr>
          <a:xfrm>
            <a:off x="5007659" y="3663214"/>
            <a:ext cx="2699427" cy="1088578"/>
          </a:xfrm>
          <a:custGeom>
            <a:avLst/>
            <a:gdLst>
              <a:gd name="connsiteX0" fmla="*/ 0 w 2699427"/>
              <a:gd name="connsiteY0" fmla="*/ 181433 h 1088578"/>
              <a:gd name="connsiteX1" fmla="*/ 181433 w 2699427"/>
              <a:gd name="connsiteY1" fmla="*/ 0 h 1088578"/>
              <a:gd name="connsiteX2" fmla="*/ 449905 w 2699427"/>
              <a:gd name="connsiteY2" fmla="*/ 0 h 1088578"/>
              <a:gd name="connsiteX3" fmla="*/ 756595 w 2699427"/>
              <a:gd name="connsiteY3" fmla="*/ -240108 h 1088578"/>
              <a:gd name="connsiteX4" fmla="*/ 1124761 w 2699427"/>
              <a:gd name="connsiteY4" fmla="*/ 0 h 1088578"/>
              <a:gd name="connsiteX5" fmla="*/ 1807445 w 2699427"/>
              <a:gd name="connsiteY5" fmla="*/ 0 h 1088578"/>
              <a:gd name="connsiteX6" fmla="*/ 2517994 w 2699427"/>
              <a:gd name="connsiteY6" fmla="*/ 0 h 1088578"/>
              <a:gd name="connsiteX7" fmla="*/ 2699427 w 2699427"/>
              <a:gd name="connsiteY7" fmla="*/ 181433 h 1088578"/>
              <a:gd name="connsiteX8" fmla="*/ 2699427 w 2699427"/>
              <a:gd name="connsiteY8" fmla="*/ 181430 h 1088578"/>
              <a:gd name="connsiteX9" fmla="*/ 2699427 w 2699427"/>
              <a:gd name="connsiteY9" fmla="*/ 181430 h 1088578"/>
              <a:gd name="connsiteX10" fmla="*/ 2699427 w 2699427"/>
              <a:gd name="connsiteY10" fmla="*/ 453574 h 1088578"/>
              <a:gd name="connsiteX11" fmla="*/ 2699427 w 2699427"/>
              <a:gd name="connsiteY11" fmla="*/ 907145 h 1088578"/>
              <a:gd name="connsiteX12" fmla="*/ 2517994 w 2699427"/>
              <a:gd name="connsiteY12" fmla="*/ 1088578 h 1088578"/>
              <a:gd name="connsiteX13" fmla="*/ 1849242 w 2699427"/>
              <a:gd name="connsiteY13" fmla="*/ 1088578 h 1088578"/>
              <a:gd name="connsiteX14" fmla="*/ 1124761 w 2699427"/>
              <a:gd name="connsiteY14" fmla="*/ 1088578 h 1088578"/>
              <a:gd name="connsiteX15" fmla="*/ 449905 w 2699427"/>
              <a:gd name="connsiteY15" fmla="*/ 1088578 h 1088578"/>
              <a:gd name="connsiteX16" fmla="*/ 449905 w 2699427"/>
              <a:gd name="connsiteY16" fmla="*/ 1088578 h 1088578"/>
              <a:gd name="connsiteX17" fmla="*/ 181433 w 2699427"/>
              <a:gd name="connsiteY17" fmla="*/ 1088578 h 1088578"/>
              <a:gd name="connsiteX18" fmla="*/ 0 w 2699427"/>
              <a:gd name="connsiteY18" fmla="*/ 907145 h 1088578"/>
              <a:gd name="connsiteX19" fmla="*/ 0 w 2699427"/>
              <a:gd name="connsiteY19" fmla="*/ 453574 h 1088578"/>
              <a:gd name="connsiteX20" fmla="*/ 0 w 2699427"/>
              <a:gd name="connsiteY20" fmla="*/ 181430 h 1088578"/>
              <a:gd name="connsiteX21" fmla="*/ 0 w 2699427"/>
              <a:gd name="connsiteY21" fmla="*/ 181430 h 1088578"/>
              <a:gd name="connsiteX22" fmla="*/ 0 w 2699427"/>
              <a:gd name="connsiteY22" fmla="*/ 181433 h 10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99427" h="1088578" fill="none" extrusionOk="0">
                <a:moveTo>
                  <a:pt x="0" y="181433"/>
                </a:moveTo>
                <a:cubicBezTo>
                  <a:pt x="7772" y="79218"/>
                  <a:pt x="68342" y="-5245"/>
                  <a:pt x="181433" y="0"/>
                </a:cubicBezTo>
                <a:cubicBezTo>
                  <a:pt x="251108" y="4290"/>
                  <a:pt x="369460" y="-7503"/>
                  <a:pt x="449905" y="0"/>
                </a:cubicBezTo>
                <a:cubicBezTo>
                  <a:pt x="564886" y="-82733"/>
                  <a:pt x="674979" y="-154669"/>
                  <a:pt x="756595" y="-240108"/>
                </a:cubicBezTo>
                <a:cubicBezTo>
                  <a:pt x="851433" y="-204008"/>
                  <a:pt x="977098" y="-74473"/>
                  <a:pt x="1124761" y="0"/>
                </a:cubicBezTo>
                <a:cubicBezTo>
                  <a:pt x="1413463" y="34116"/>
                  <a:pt x="1562200" y="25590"/>
                  <a:pt x="1807445" y="0"/>
                </a:cubicBezTo>
                <a:cubicBezTo>
                  <a:pt x="2052690" y="-25590"/>
                  <a:pt x="2356490" y="-21898"/>
                  <a:pt x="2517994" y="0"/>
                </a:cubicBezTo>
                <a:cubicBezTo>
                  <a:pt x="2629681" y="1168"/>
                  <a:pt x="2712151" y="85108"/>
                  <a:pt x="2699427" y="181433"/>
                </a:cubicBezTo>
                <a:lnTo>
                  <a:pt x="2699427" y="181430"/>
                </a:lnTo>
                <a:lnTo>
                  <a:pt x="2699427" y="181430"/>
                </a:lnTo>
                <a:cubicBezTo>
                  <a:pt x="2695452" y="311804"/>
                  <a:pt x="2688681" y="380773"/>
                  <a:pt x="2699427" y="453574"/>
                </a:cubicBezTo>
                <a:cubicBezTo>
                  <a:pt x="2685490" y="545581"/>
                  <a:pt x="2691319" y="755838"/>
                  <a:pt x="2699427" y="907145"/>
                </a:cubicBezTo>
                <a:cubicBezTo>
                  <a:pt x="2713977" y="992636"/>
                  <a:pt x="2624178" y="1084597"/>
                  <a:pt x="2517994" y="1088578"/>
                </a:cubicBezTo>
                <a:cubicBezTo>
                  <a:pt x="2246634" y="1060484"/>
                  <a:pt x="2162752" y="1111610"/>
                  <a:pt x="1849242" y="1088578"/>
                </a:cubicBezTo>
                <a:cubicBezTo>
                  <a:pt x="1535732" y="1065546"/>
                  <a:pt x="1292111" y="1059725"/>
                  <a:pt x="1124761" y="1088578"/>
                </a:cubicBezTo>
                <a:cubicBezTo>
                  <a:pt x="904487" y="1089446"/>
                  <a:pt x="750877" y="1080658"/>
                  <a:pt x="449905" y="1088578"/>
                </a:cubicBezTo>
                <a:lnTo>
                  <a:pt x="449905" y="1088578"/>
                </a:lnTo>
                <a:cubicBezTo>
                  <a:pt x="354137" y="1091718"/>
                  <a:pt x="295647" y="1083494"/>
                  <a:pt x="181433" y="1088578"/>
                </a:cubicBezTo>
                <a:cubicBezTo>
                  <a:pt x="74718" y="1090517"/>
                  <a:pt x="-6115" y="1001462"/>
                  <a:pt x="0" y="907145"/>
                </a:cubicBezTo>
                <a:cubicBezTo>
                  <a:pt x="4240" y="713591"/>
                  <a:pt x="-22528" y="557146"/>
                  <a:pt x="0" y="453574"/>
                </a:cubicBezTo>
                <a:cubicBezTo>
                  <a:pt x="-7583" y="321226"/>
                  <a:pt x="-4974" y="270404"/>
                  <a:pt x="0" y="181430"/>
                </a:cubicBezTo>
                <a:lnTo>
                  <a:pt x="0" y="181430"/>
                </a:lnTo>
                <a:lnTo>
                  <a:pt x="0" y="181433"/>
                </a:lnTo>
                <a:close/>
              </a:path>
              <a:path w="2699427" h="1088578" stroke="0" extrusionOk="0">
                <a:moveTo>
                  <a:pt x="0" y="181433"/>
                </a:moveTo>
                <a:cubicBezTo>
                  <a:pt x="13808" y="99488"/>
                  <a:pt x="76053" y="-1702"/>
                  <a:pt x="181433" y="0"/>
                </a:cubicBezTo>
                <a:cubicBezTo>
                  <a:pt x="252821" y="8378"/>
                  <a:pt x="321119" y="5166"/>
                  <a:pt x="449905" y="0"/>
                </a:cubicBezTo>
                <a:cubicBezTo>
                  <a:pt x="578465" y="-114042"/>
                  <a:pt x="618092" y="-156222"/>
                  <a:pt x="756595" y="-240108"/>
                </a:cubicBezTo>
                <a:cubicBezTo>
                  <a:pt x="877234" y="-181241"/>
                  <a:pt x="943224" y="-93829"/>
                  <a:pt x="1124761" y="0"/>
                </a:cubicBezTo>
                <a:cubicBezTo>
                  <a:pt x="1381775" y="-3301"/>
                  <a:pt x="1485819" y="-26884"/>
                  <a:pt x="1793513" y="0"/>
                </a:cubicBezTo>
                <a:cubicBezTo>
                  <a:pt x="2101207" y="26884"/>
                  <a:pt x="2296944" y="-28729"/>
                  <a:pt x="2517994" y="0"/>
                </a:cubicBezTo>
                <a:cubicBezTo>
                  <a:pt x="2607332" y="11486"/>
                  <a:pt x="2712637" y="69208"/>
                  <a:pt x="2699427" y="181433"/>
                </a:cubicBezTo>
                <a:lnTo>
                  <a:pt x="2699427" y="181430"/>
                </a:lnTo>
                <a:lnTo>
                  <a:pt x="2699427" y="181430"/>
                </a:lnTo>
                <a:cubicBezTo>
                  <a:pt x="2705484" y="236064"/>
                  <a:pt x="2699656" y="373190"/>
                  <a:pt x="2699427" y="453574"/>
                </a:cubicBezTo>
                <a:cubicBezTo>
                  <a:pt x="2708151" y="605017"/>
                  <a:pt x="2681769" y="735743"/>
                  <a:pt x="2699427" y="907145"/>
                </a:cubicBezTo>
                <a:cubicBezTo>
                  <a:pt x="2684460" y="991280"/>
                  <a:pt x="2627745" y="1083976"/>
                  <a:pt x="2517994" y="1088578"/>
                </a:cubicBezTo>
                <a:cubicBezTo>
                  <a:pt x="2182189" y="1103061"/>
                  <a:pt x="2024489" y="1108885"/>
                  <a:pt x="1821378" y="1088578"/>
                </a:cubicBezTo>
                <a:cubicBezTo>
                  <a:pt x="1618267" y="1068271"/>
                  <a:pt x="1316365" y="1094979"/>
                  <a:pt x="1124761" y="1088578"/>
                </a:cubicBezTo>
                <a:cubicBezTo>
                  <a:pt x="804991" y="1076966"/>
                  <a:pt x="707435" y="1070269"/>
                  <a:pt x="449905" y="1088578"/>
                </a:cubicBezTo>
                <a:lnTo>
                  <a:pt x="449905" y="1088578"/>
                </a:lnTo>
                <a:cubicBezTo>
                  <a:pt x="328930" y="1084897"/>
                  <a:pt x="237820" y="1101137"/>
                  <a:pt x="181433" y="1088578"/>
                </a:cubicBezTo>
                <a:cubicBezTo>
                  <a:pt x="82329" y="1102072"/>
                  <a:pt x="6580" y="1000341"/>
                  <a:pt x="0" y="907145"/>
                </a:cubicBezTo>
                <a:cubicBezTo>
                  <a:pt x="16215" y="681793"/>
                  <a:pt x="5874" y="679174"/>
                  <a:pt x="0" y="453574"/>
                </a:cubicBezTo>
                <a:cubicBezTo>
                  <a:pt x="6738" y="346222"/>
                  <a:pt x="7379" y="305995"/>
                  <a:pt x="0" y="181430"/>
                </a:cubicBezTo>
                <a:lnTo>
                  <a:pt x="0" y="181430"/>
                </a:lnTo>
                <a:lnTo>
                  <a:pt x="0" y="181433"/>
                </a:lnTo>
                <a:close/>
              </a:path>
            </a:pathLst>
          </a:custGeom>
          <a:solidFill>
            <a:srgbClr val="FFF8E5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73732152">
                  <a:prstGeom prst="wedgeRoundRectCallout">
                    <a:avLst>
                      <a:gd name="adj1" fmla="val -21972"/>
                      <a:gd name="adj2" fmla="val -7205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hlinkClick r:id="rId8" action="ppaction://hlinksldjump"/>
            <a:extLst>
              <a:ext uri="{FF2B5EF4-FFF2-40B4-BE49-F238E27FC236}">
                <a16:creationId xmlns:a16="http://schemas.microsoft.com/office/drawing/2014/main" id="{548955F9-8326-4493-AB00-B52819F2CED6}"/>
              </a:ext>
            </a:extLst>
          </p:cNvPr>
          <p:cNvSpPr/>
          <p:nvPr/>
        </p:nvSpPr>
        <p:spPr>
          <a:xfrm>
            <a:off x="5007659" y="3728838"/>
            <a:ext cx="2699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631F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仕前蜀王衍</a:t>
            </a:r>
            <a:r>
              <a:rPr lang="zh-TW" altLang="en-US" sz="2800" b="1" dirty="0">
                <a:solidFill>
                  <a:srgbClr val="695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，獲賜傳真天師稱號</a:t>
            </a:r>
          </a:p>
        </p:txBody>
      </p:sp>
      <p:pic>
        <p:nvPicPr>
          <p:cNvPr id="45" name="圖片 44">
            <a:hlinkClick r:id="rId8" action="ppaction://hlinksldjump"/>
            <a:extLst>
              <a:ext uri="{FF2B5EF4-FFF2-40B4-BE49-F238E27FC236}">
                <a16:creationId xmlns:a16="http://schemas.microsoft.com/office/drawing/2014/main" id="{FA548CB8-C0C9-433E-9B7A-2B3C65E6F0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67167">
            <a:off x="6274305" y="4558378"/>
            <a:ext cx="332366" cy="401132"/>
          </a:xfrm>
          <a:prstGeom prst="rect">
            <a:avLst/>
          </a:prstGeom>
          <a:effectLst>
            <a:outerShdw blurRad="12700" dist="25400" dir="2700000" algn="tl" rotWithShape="0">
              <a:srgbClr val="CBAA61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2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受唐僖宗徵召出仕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C4AB0EC-5AD3-47BD-8993-C4F16A2A0F5E}"/>
              </a:ext>
            </a:extLst>
          </p:cNvPr>
          <p:cNvSpPr/>
          <p:nvPr/>
        </p:nvSpPr>
        <p:spPr>
          <a:xfrm>
            <a:off x="351700" y="1124369"/>
            <a:ext cx="6201500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唐僖宗因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黃巢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作亂，入蜀避難。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僖宗見蜀中道門衰落，欲尋名士振興之，道士潘尊師便推薦杜光庭。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僖宗對其十分賞識，杜光庭於是布教傳道，「在山中修靈寶道場，行羅天大醮，神燈千餘，輝灼林表」。</a:t>
            </a:r>
          </a:p>
        </p:txBody>
      </p:sp>
      <p:sp>
        <p:nvSpPr>
          <p:cNvPr id="3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03BAD19-41FB-4A01-9D02-31FFAD5E5B2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997D08D1-DC23-46D2-BE11-9DC305F83E0A}"/>
              </a:ext>
            </a:extLst>
          </p:cNvPr>
          <p:cNvGrpSpPr/>
          <p:nvPr/>
        </p:nvGrpSpPr>
        <p:grpSpPr>
          <a:xfrm>
            <a:off x="6727622" y="1632858"/>
            <a:ext cx="2064678" cy="1795964"/>
            <a:chOff x="6655421" y="1462361"/>
            <a:chExt cx="2179340" cy="189570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6213EDC-D33E-40B2-8F6B-98E7B703B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421" y="1462361"/>
              <a:ext cx="1506096" cy="1406977"/>
            </a:xfrm>
            <a:prstGeom prst="rect">
              <a:avLst/>
            </a:prstGeom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FC3ABD9B-E451-4BF1-A4A0-DBAA370CF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8665" y="1909674"/>
              <a:ext cx="1506096" cy="1406977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8437211-EBAE-4F3F-91F4-5158569BD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7326" y="1589314"/>
              <a:ext cx="658181" cy="594632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DB909CDA-2C4E-4E55-9820-37D7D2FE0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0995" y="2504850"/>
              <a:ext cx="944398" cy="853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5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仕前蜀王建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C4AB0EC-5AD3-47BD-8993-C4F16A2A0F5E}"/>
              </a:ext>
            </a:extLst>
          </p:cNvPr>
          <p:cNvSpPr/>
          <p:nvPr/>
        </p:nvSpPr>
        <p:spPr>
          <a:xfrm>
            <a:off x="351700" y="1124369"/>
            <a:ext cx="8024858" cy="296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王建原為唐西平王，唐亡後，稱帝於成都。王建對杜光庭特別禮遇，召為太子之師。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十國春秋前蜀二本紀載：「以道士杜光庭為金紫光祿大夫，封蔡國公，進號廣成先生。」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封官晉爵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，可見極受重用。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78EEC89-2148-4B50-90E0-8E201F1D965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8720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6DC27CBF-7CFA-40B4-A135-D1505BD15AF7}"/>
              </a:ext>
            </a:extLst>
          </p:cNvPr>
          <p:cNvGrpSpPr/>
          <p:nvPr/>
        </p:nvGrpSpPr>
        <p:grpSpPr>
          <a:xfrm>
            <a:off x="1410924" y="1431879"/>
            <a:ext cx="3552825" cy="965700"/>
            <a:chOff x="1323975" y="1828800"/>
            <a:chExt cx="3552825" cy="9657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747BCCA-3C9D-4548-AEE1-415A9F367F67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D0764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3383AFE-7C7F-4509-9F33-C806A21E3B1B}"/>
                </a:ext>
              </a:extLst>
            </p:cNvPr>
            <p:cNvSpPr txBox="1"/>
            <p:nvPr/>
          </p:nvSpPr>
          <p:spPr>
            <a:xfrm>
              <a:off x="2457450" y="1957707"/>
              <a:ext cx="241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7F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課前引導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1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仕前蜀王衍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C4AB0EC-5AD3-47BD-8993-C4F16A2A0F5E}"/>
              </a:ext>
            </a:extLst>
          </p:cNvPr>
          <p:cNvSpPr/>
          <p:nvPr/>
        </p:nvSpPr>
        <p:spPr>
          <a:xfrm>
            <a:off x="351700" y="1124369"/>
            <a:ext cx="8024858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建死後，其子王衍繼位，認為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敬仰道教神靈可以消災免禍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，杜光庭被封為傳真天師、崇真館大學士，並親自參與皇家花園宣華苑的建造。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當時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道教與皇權同尊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達到發展的極盛期。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3EA532-D619-49FF-88EB-5B164D480B45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6C5AB8E7-38D4-42E0-A26E-7D6019EE9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551" y="2930706"/>
            <a:ext cx="1558820" cy="1640863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19" name="圖片 18" descr="一張含有 黑色, 工具​​, 剪刀 的圖片&#10;&#10;自動產生的描述">
            <a:extLst>
              <a:ext uri="{FF2B5EF4-FFF2-40B4-BE49-F238E27FC236}">
                <a16:creationId xmlns:a16="http://schemas.microsoft.com/office/drawing/2014/main" id="{B83D1FE6-0A95-4F3D-B4C0-D2334B7391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3968">
            <a:off x="5060570" y="3539147"/>
            <a:ext cx="925754" cy="784759"/>
          </a:xfrm>
          <a:prstGeom prst="rect">
            <a:avLst/>
          </a:prstGeom>
        </p:spPr>
      </p:pic>
      <p:pic>
        <p:nvPicPr>
          <p:cNvPr id="21" name="圖片 20" descr="一張含有 黑色, 工具​​, 剪刀 的圖片&#10;&#10;自動產生的描述">
            <a:extLst>
              <a:ext uri="{FF2B5EF4-FFF2-40B4-BE49-F238E27FC236}">
                <a16:creationId xmlns:a16="http://schemas.microsoft.com/office/drawing/2014/main" id="{E77E1E56-CD94-455E-8B5F-27DB7660AE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3968">
            <a:off x="4812842" y="3598697"/>
            <a:ext cx="1128460" cy="956593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22" name="圖片 21" descr="一張含有 黑色, 工具​​, 剪刀 的圖片&#10;&#10;自動產生的描述">
            <a:extLst>
              <a:ext uri="{FF2B5EF4-FFF2-40B4-BE49-F238E27FC236}">
                <a16:creationId xmlns:a16="http://schemas.microsoft.com/office/drawing/2014/main" id="{3B616882-00EE-400D-B766-48F3E2B321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3968">
            <a:off x="4562011" y="3737509"/>
            <a:ext cx="1244252" cy="1054749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4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C4AB0EC-5AD3-47BD-8993-C4F16A2A0F5E}"/>
              </a:ext>
            </a:extLst>
          </p:cNvPr>
          <p:cNvSpPr/>
          <p:nvPr/>
        </p:nvSpPr>
        <p:spPr>
          <a:xfrm>
            <a:off x="351700" y="1124369"/>
            <a:ext cx="7099571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杜光庭能詩擅文，熟讀道教經典，倡導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在生行善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死後成仙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的道教思想。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8BFDD5-BFE8-4672-B6B5-DE544D7263A2}"/>
              </a:ext>
            </a:extLst>
          </p:cNvPr>
          <p:cNvSpPr/>
          <p:nvPr/>
        </p:nvSpPr>
        <p:spPr>
          <a:xfrm>
            <a:off x="351700" y="2422378"/>
            <a:ext cx="6027329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他亦曾將當時流傳的各種道教禮儀分門別類，編成道門科範大全集，使道士有所遵循，為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道教發展史上承先啟後的重要人物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907AB7E-0BEA-4793-837C-D0B9A4527931}"/>
              </a:ext>
            </a:extLst>
          </p:cNvPr>
          <p:cNvGrpSpPr/>
          <p:nvPr/>
        </p:nvGrpSpPr>
        <p:grpSpPr>
          <a:xfrm>
            <a:off x="6653889" y="2483533"/>
            <a:ext cx="1914322" cy="1822657"/>
            <a:chOff x="6670220" y="2399070"/>
            <a:chExt cx="2075991" cy="1976583"/>
          </a:xfrm>
        </p:grpSpPr>
        <p:pic>
          <p:nvPicPr>
            <p:cNvPr id="7" name="圖片 6" descr="一張含有 文字, 輪子 的圖片&#10;&#10;自動產生的描述">
              <a:extLst>
                <a:ext uri="{FF2B5EF4-FFF2-40B4-BE49-F238E27FC236}">
                  <a16:creationId xmlns:a16="http://schemas.microsoft.com/office/drawing/2014/main" id="{54C16C7D-9803-4975-B846-F486B9641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0220" y="2399070"/>
              <a:ext cx="1338943" cy="1338943"/>
            </a:xfrm>
            <a:prstGeom prst="rect">
              <a:avLst/>
            </a:prstGeom>
            <a:effectLst>
              <a:outerShdw blurRad="12700" dist="38100" dir="2700000" algn="tl" rotWithShape="0">
                <a:srgbClr val="CDBDAC">
                  <a:alpha val="40000"/>
                </a:srgbClr>
              </a:outerShdw>
            </a:effec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5016761-CD78-42F5-BF2D-47156B3A8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979363">
              <a:off x="7428087" y="3100371"/>
              <a:ext cx="1318124" cy="1275282"/>
            </a:xfrm>
            <a:prstGeom prst="rect">
              <a:avLst/>
            </a:prstGeom>
            <a:effectLst>
              <a:outerShdw blurRad="12700" dist="38100" dir="2700000" algn="tl" rotWithShape="0">
                <a:srgbClr val="CDBDAC">
                  <a:alpha val="40000"/>
                </a:srgbClr>
              </a:outerShdw>
            </a:effectLst>
          </p:spPr>
        </p:pic>
      </p:grpSp>
      <p:sp>
        <p:nvSpPr>
          <p:cNvPr id="14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878E311F-0FD2-43EE-BCA6-2362AE8524DA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39BAF8BD-FF24-418A-BBE3-1F58F6AB730D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1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C4AB0EC-5AD3-47BD-8993-C4F16A2A0F5E}"/>
              </a:ext>
            </a:extLst>
          </p:cNvPr>
          <p:cNvSpPr/>
          <p:nvPr/>
        </p:nvSpPr>
        <p:spPr>
          <a:xfrm>
            <a:off x="351700" y="1124369"/>
            <a:ext cx="8128271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他精通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儒、道典籍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，又作過許多實地調查，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著述極豐，收入正統道藏的二十七種，全唐文則收有三百多篇作品。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8BFDD5-BFE8-4672-B6B5-DE544D7263A2}"/>
              </a:ext>
            </a:extLst>
          </p:cNvPr>
          <p:cNvSpPr/>
          <p:nvPr/>
        </p:nvSpPr>
        <p:spPr>
          <a:xfrm>
            <a:off x="351699" y="2969444"/>
            <a:ext cx="8313329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他對道教的神話傳說、齋醮科儀、理論方術等，作了系統的整理、研究，對道教的建設與宣揚有重要的貢獻。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85C25FD-6545-4A85-98FC-A781BB1F0914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F0EDE4-071E-4CEB-80CA-B0E71BECB00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8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C4AB0EC-5AD3-47BD-8993-C4F16A2A0F5E}"/>
              </a:ext>
            </a:extLst>
          </p:cNvPr>
          <p:cNvSpPr/>
          <p:nvPr/>
        </p:nvSpPr>
        <p:spPr>
          <a:xfrm>
            <a:off x="351700" y="1124369"/>
            <a:ext cx="7807143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杜光庭的著作不僅反映了當時的道教面貌，也為道教在北宋的再度復興預留火苗。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8A44D8A-358D-473C-A187-36E35C1807D0}"/>
              </a:ext>
            </a:extLst>
          </p:cNvPr>
          <p:cNvSpPr/>
          <p:nvPr/>
        </p:nvSpPr>
        <p:spPr>
          <a:xfrm>
            <a:off x="351700" y="2571750"/>
            <a:ext cx="7807143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時人盛讚杜光庭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8BEF16-5B4E-4C15-BC07-0860A9110E17}"/>
              </a:ext>
            </a:extLst>
          </p:cNvPr>
          <p:cNvSpPr/>
          <p:nvPr/>
        </p:nvSpPr>
        <p:spPr>
          <a:xfrm>
            <a:off x="2273029" y="3358242"/>
            <a:ext cx="3964483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詞林萬葉，學海千尋，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扶宗立教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，天下第一。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F1CDFA2-6FD6-4C3E-BC55-1513BA0B4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09"/>
          <a:stretch/>
        </p:blipFill>
        <p:spPr>
          <a:xfrm>
            <a:off x="1720412" y="3296062"/>
            <a:ext cx="1210728" cy="7230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E533AAB-4386-423F-BA02-6B518498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606"/>
          <a:stretch/>
        </p:blipFill>
        <p:spPr>
          <a:xfrm>
            <a:off x="5680479" y="3785296"/>
            <a:ext cx="1363387" cy="723069"/>
          </a:xfrm>
          <a:prstGeom prst="rect">
            <a:avLst/>
          </a:prstGeom>
        </p:spPr>
      </p:pic>
      <p:pic>
        <p:nvPicPr>
          <p:cNvPr id="4" name="圖片 3" descr="一張含有 蠟燭 的圖片&#10;&#10;自動產生的描述">
            <a:extLst>
              <a:ext uri="{FF2B5EF4-FFF2-40B4-BE49-F238E27FC236}">
                <a16:creationId xmlns:a16="http://schemas.microsoft.com/office/drawing/2014/main" id="{8055C8DD-5AA0-4C36-BBCE-A5046F7ED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18" y="3296062"/>
            <a:ext cx="1077169" cy="1272873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11" name="圖片 10" descr="一張含有 蠟燭 的圖片&#10;&#10;自動產生的描述">
            <a:extLst>
              <a:ext uri="{FF2B5EF4-FFF2-40B4-BE49-F238E27FC236}">
                <a16:creationId xmlns:a16="http://schemas.microsoft.com/office/drawing/2014/main" id="{53C4B370-A3B5-4318-B60E-AFBC6BDD2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06" y="3296061"/>
            <a:ext cx="1077169" cy="1272873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sp>
        <p:nvSpPr>
          <p:cNvPr id="12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A655BC70-3DC1-4D93-B1CD-B52D7B8F37FA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FEB6CF5B-AD8C-4C70-B149-E2BD640F94C4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0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DF605B5A-5228-4FBB-B659-A12225972E42}"/>
              </a:ext>
            </a:extLst>
          </p:cNvPr>
          <p:cNvSpPr txBox="1"/>
          <p:nvPr/>
        </p:nvSpPr>
        <p:spPr>
          <a:xfrm>
            <a:off x="3299265" y="1653514"/>
            <a:ext cx="2301435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預告死期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E8EB91-0006-4C25-9E76-69E726AFF9B2}"/>
              </a:ext>
            </a:extLst>
          </p:cNvPr>
          <p:cNvSpPr/>
          <p:nvPr/>
        </p:nvSpPr>
        <p:spPr>
          <a:xfrm>
            <a:off x="2681988" y="1702296"/>
            <a:ext cx="463865" cy="428540"/>
          </a:xfrm>
          <a:prstGeom prst="rect">
            <a:avLst/>
          </a:prstGeom>
          <a:solidFill>
            <a:srgbClr val="F3ED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2C3F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D912E2F-734C-4905-BF2E-6200B8A9C492}"/>
              </a:ext>
            </a:extLst>
          </p:cNvPr>
          <p:cNvSpPr/>
          <p:nvPr/>
        </p:nvSpPr>
        <p:spPr>
          <a:xfrm>
            <a:off x="2681988" y="1773691"/>
            <a:ext cx="463865" cy="282868"/>
          </a:xfrm>
          <a:prstGeom prst="rect">
            <a:avLst/>
          </a:prstGeom>
          <a:solidFill>
            <a:srgbClr val="F3ED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8047EF5-6270-4B9C-8588-0543CDC82971}"/>
              </a:ext>
            </a:extLst>
          </p:cNvPr>
          <p:cNvSpPr txBox="1"/>
          <p:nvPr/>
        </p:nvSpPr>
        <p:spPr>
          <a:xfrm>
            <a:off x="3299266" y="2489445"/>
            <a:ext cx="2488670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馬糞是藥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8371633-2DB8-4B35-AC80-1AF7BEC8917F}"/>
              </a:ext>
            </a:extLst>
          </p:cNvPr>
          <p:cNvSpPr/>
          <p:nvPr/>
        </p:nvSpPr>
        <p:spPr>
          <a:xfrm>
            <a:off x="2681989" y="2538227"/>
            <a:ext cx="463865" cy="428540"/>
          </a:xfrm>
          <a:prstGeom prst="rect">
            <a:avLst/>
          </a:prstGeom>
          <a:solidFill>
            <a:srgbClr val="F3ED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2C3F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B66CC89-AD1E-4EBA-B22E-F2BFAE87D541}"/>
              </a:ext>
            </a:extLst>
          </p:cNvPr>
          <p:cNvSpPr/>
          <p:nvPr/>
        </p:nvSpPr>
        <p:spPr>
          <a:xfrm>
            <a:off x="2681989" y="2609622"/>
            <a:ext cx="463865" cy="282868"/>
          </a:xfrm>
          <a:prstGeom prst="rect">
            <a:avLst/>
          </a:prstGeom>
          <a:solidFill>
            <a:srgbClr val="F3ED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06FB509-35BB-493B-86F5-EF4C17AB5542}"/>
              </a:ext>
            </a:extLst>
          </p:cNvPr>
          <p:cNvSpPr/>
          <p:nvPr/>
        </p:nvSpPr>
        <p:spPr>
          <a:xfrm>
            <a:off x="-1" y="285430"/>
            <a:ext cx="4686301" cy="688426"/>
          </a:xfrm>
          <a:prstGeom prst="rect">
            <a:avLst/>
          </a:prstGeom>
          <a:solidFill>
            <a:srgbClr val="C68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38840"/>
            <a:ext cx="53633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您所不知道的杜光庭</a:t>
            </a:r>
          </a:p>
        </p:txBody>
      </p:sp>
      <p:sp>
        <p:nvSpPr>
          <p:cNvPr id="2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8459C7D-927A-46ED-BB72-C47C4E4C038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4E28464-33F5-4E15-92F0-08EC5905B1D0}"/>
              </a:ext>
            </a:extLst>
          </p:cNvPr>
          <p:cNvSpPr txBox="1"/>
          <p:nvPr/>
        </p:nvSpPr>
        <p:spPr>
          <a:xfrm>
            <a:off x="-1" y="1055907"/>
            <a:ext cx="297518" cy="915332"/>
          </a:xfrm>
          <a:prstGeom prst="rect">
            <a:avLst/>
          </a:prstGeom>
          <a:solidFill>
            <a:srgbClr val="2C5177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5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預告死期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C4AB0EC-5AD3-47BD-8993-C4F16A2A0F5E}"/>
              </a:ext>
            </a:extLst>
          </p:cNvPr>
          <p:cNvSpPr/>
          <p:nvPr/>
        </p:nvSpPr>
        <p:spPr>
          <a:xfrm>
            <a:off x="351700" y="1124369"/>
            <a:ext cx="8235053" cy="336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杜光庭八十四歲辭世，以古代來說，是非常罕有的高壽，而且他還能預見自己將要離世。</a:t>
            </a:r>
            <a:b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有一天他對門人說：「青城正在修建真宮，工程尚未結束，但我夢見上帝要我作岷峨主司，恐怕我將不久人世了。」過了幾天，他披上法服，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在告別門弟子之後，安然而逝。</a:t>
            </a: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9360D2-5C7B-4140-BB46-16D2290BA84D}"/>
              </a:ext>
            </a:extLst>
          </p:cNvPr>
          <p:cNvSpPr txBox="1"/>
          <p:nvPr/>
        </p:nvSpPr>
        <p:spPr>
          <a:xfrm>
            <a:off x="-1" y="2243421"/>
            <a:ext cx="297518" cy="1920365"/>
          </a:xfrm>
          <a:prstGeom prst="rect">
            <a:avLst/>
          </a:prstGeom>
          <a:solidFill>
            <a:srgbClr val="C68748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您所不知道的杜光庭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69C771C5-8232-4E4C-8130-30657CD3DF3A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77290A12-B291-42B5-AC6F-08F290550B9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4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馬糞是藥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C4AB0EC-5AD3-47BD-8993-C4F16A2A0F5E}"/>
              </a:ext>
            </a:extLst>
          </p:cNvPr>
          <p:cNvSpPr/>
          <p:nvPr/>
        </p:nvSpPr>
        <p:spPr>
          <a:xfrm>
            <a:off x="351700" y="1124369"/>
            <a:ext cx="8340543" cy="336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杜光庭在外人看來是嚴肅的道士，但其實與朋友在一起時，也和尋常人無異。</a:t>
            </a:r>
            <a:b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有一天，杜光庭與僧侶貫休兩人一起騎馬慢行，貫休的馬忽然間解了糞便掉落於地，杜光庭一看就揶揄貫休說：「大師大師，你的念珠掉了！」貫休也妙回道：「那可是大還丹啊！」</a:t>
            </a: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9360D2-5C7B-4140-BB46-16D2290BA84D}"/>
              </a:ext>
            </a:extLst>
          </p:cNvPr>
          <p:cNvSpPr txBox="1"/>
          <p:nvPr/>
        </p:nvSpPr>
        <p:spPr>
          <a:xfrm>
            <a:off x="-1" y="2243421"/>
            <a:ext cx="297518" cy="1920365"/>
          </a:xfrm>
          <a:prstGeom prst="rect">
            <a:avLst/>
          </a:prstGeom>
          <a:solidFill>
            <a:srgbClr val="C68748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您所不知道的杜光庭</a:t>
            </a:r>
          </a:p>
        </p:txBody>
      </p:sp>
      <p:sp>
        <p:nvSpPr>
          <p:cNvPr id="12" name="箭號: 向右 5">
            <a:extLst>
              <a:ext uri="{FF2B5EF4-FFF2-40B4-BE49-F238E27FC236}">
                <a16:creationId xmlns:a16="http://schemas.microsoft.com/office/drawing/2014/main" id="{69C771C5-8232-4E4C-8130-30657CD3DF3A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77290A12-B291-42B5-AC6F-08F290550B9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5EBB95E-93E3-41E5-981F-7AE0892A1DF7}"/>
              </a:ext>
            </a:extLst>
          </p:cNvPr>
          <p:cNvGrpSpPr/>
          <p:nvPr/>
        </p:nvGrpSpPr>
        <p:grpSpPr>
          <a:xfrm>
            <a:off x="6934159" y="3915184"/>
            <a:ext cx="1295204" cy="1125790"/>
            <a:chOff x="7000428" y="3895990"/>
            <a:chExt cx="1087462" cy="945221"/>
          </a:xfrm>
        </p:grpSpPr>
        <p:pic>
          <p:nvPicPr>
            <p:cNvPr id="7" name="圖片 6" descr="一張含有 配件, 項鍊, 裝飾 的圖片&#10;&#10;自動產生的描述">
              <a:extLst>
                <a:ext uri="{FF2B5EF4-FFF2-40B4-BE49-F238E27FC236}">
                  <a16:creationId xmlns:a16="http://schemas.microsoft.com/office/drawing/2014/main" id="{6E05943D-4034-48C6-9E30-421F4CC0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2136">
              <a:off x="7000428" y="4023681"/>
              <a:ext cx="678549" cy="817530"/>
            </a:xfrm>
            <a:prstGeom prst="rect">
              <a:avLst/>
            </a:prstGeom>
            <a:effectLst>
              <a:outerShdw blurRad="12700" dist="38100" dir="2700000" algn="tl" rotWithShape="0">
                <a:srgbClr val="CDBDAC">
                  <a:alpha val="40000"/>
                </a:srgbClr>
              </a:outerShdw>
            </a:effectLst>
          </p:spPr>
        </p:pic>
        <p:pic>
          <p:nvPicPr>
            <p:cNvPr id="4" name="圖片 3" descr="一張含有 文字, 植物 的圖片&#10;&#10;自動產生的描述">
              <a:extLst>
                <a:ext uri="{FF2B5EF4-FFF2-40B4-BE49-F238E27FC236}">
                  <a16:creationId xmlns:a16="http://schemas.microsoft.com/office/drawing/2014/main" id="{498AB718-1675-475C-89E3-F11D60D1B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361383">
              <a:off x="7588148" y="3895990"/>
              <a:ext cx="499742" cy="499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6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>
            <a:extLst>
              <a:ext uri="{FF2B5EF4-FFF2-40B4-BE49-F238E27FC236}">
                <a16:creationId xmlns:a16="http://schemas.microsoft.com/office/drawing/2014/main" id="{7F4D32F0-695E-4167-9522-F4FD991FC8A8}"/>
              </a:ext>
            </a:extLst>
          </p:cNvPr>
          <p:cNvGrpSpPr/>
          <p:nvPr/>
        </p:nvGrpSpPr>
        <p:grpSpPr>
          <a:xfrm>
            <a:off x="832512" y="4111904"/>
            <a:ext cx="6657016" cy="523220"/>
            <a:chOff x="832512" y="3828437"/>
            <a:chExt cx="6657016" cy="523220"/>
          </a:xfrm>
        </p:grpSpPr>
        <p:sp>
          <p:nvSpPr>
            <p:cNvPr id="32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A7311DB7-0BE9-483E-A2AF-EAD0DF7982A6}"/>
                </a:ext>
              </a:extLst>
            </p:cNvPr>
            <p:cNvSpPr txBox="1"/>
            <p:nvPr/>
          </p:nvSpPr>
          <p:spPr>
            <a:xfrm>
              <a:off x="1449790" y="3828437"/>
              <a:ext cx="603973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及期，入太原候之，</a:t>
              </a:r>
              <a:r>
                <a:rPr lang="en-US" altLang="zh-TW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96F6FBC-0349-4BCC-90D2-95B9FAAE2576}"/>
                </a:ext>
              </a:extLst>
            </p:cNvPr>
            <p:cNvSpPr/>
            <p:nvPr/>
          </p:nvSpPr>
          <p:spPr>
            <a:xfrm>
              <a:off x="832512" y="3877219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6A1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7851E67-B536-4AF5-BD15-1039B2061CE5}"/>
                </a:ext>
              </a:extLst>
            </p:cNvPr>
            <p:cNvSpPr/>
            <p:nvPr/>
          </p:nvSpPr>
          <p:spPr>
            <a:xfrm>
              <a:off x="832512" y="3948614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727AE001-CBD0-45A1-8156-1291FB3FB724}"/>
              </a:ext>
            </a:extLst>
          </p:cNvPr>
          <p:cNvGrpSpPr/>
          <p:nvPr/>
        </p:nvGrpSpPr>
        <p:grpSpPr>
          <a:xfrm>
            <a:off x="832512" y="628551"/>
            <a:ext cx="3011607" cy="646331"/>
            <a:chOff x="1462816" y="1834299"/>
            <a:chExt cx="3011607" cy="64633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EAE754D-69BF-4CDC-9318-14737BE386DF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D0764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F45E7798-DC65-4EC9-A6C9-8225B9A97F63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7F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1076187-CA4B-4F2A-B93B-1D8FAC1D8631}"/>
              </a:ext>
            </a:extLst>
          </p:cNvPr>
          <p:cNvGrpSpPr/>
          <p:nvPr/>
        </p:nvGrpSpPr>
        <p:grpSpPr>
          <a:xfrm>
            <a:off x="832512" y="1533727"/>
            <a:ext cx="7304898" cy="523220"/>
            <a:chOff x="832512" y="1717148"/>
            <a:chExt cx="7304898" cy="523220"/>
          </a:xfrm>
        </p:grpSpPr>
        <p:sp>
          <p:nvSpPr>
            <p:cNvPr id="6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73727A7D-D156-44C5-A73A-6FC7B4AB8B59}"/>
                </a:ext>
              </a:extLst>
            </p:cNvPr>
            <p:cNvSpPr txBox="1"/>
            <p:nvPr/>
          </p:nvSpPr>
          <p:spPr>
            <a:xfrm>
              <a:off x="1449790" y="1717148"/>
              <a:ext cx="6687620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隋煬帝之幸江都也，</a:t>
              </a:r>
              <a:r>
                <a:rPr lang="en-US" altLang="zh-TW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89B542B-700E-4ECD-9C97-3AC21A5FD9B9}"/>
                </a:ext>
              </a:extLst>
            </p:cNvPr>
            <p:cNvSpPr/>
            <p:nvPr/>
          </p:nvSpPr>
          <p:spPr>
            <a:xfrm>
              <a:off x="832512" y="1765930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BE27498-D267-4233-988D-787AB5359DC1}"/>
                </a:ext>
              </a:extLst>
            </p:cNvPr>
            <p:cNvSpPr/>
            <p:nvPr/>
          </p:nvSpPr>
          <p:spPr>
            <a:xfrm>
              <a:off x="832512" y="18373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55B36231-51B9-4B62-BEE0-7C02A453B0CF}"/>
              </a:ext>
            </a:extLst>
          </p:cNvPr>
          <p:cNvGrpSpPr/>
          <p:nvPr/>
        </p:nvGrpSpPr>
        <p:grpSpPr>
          <a:xfrm>
            <a:off x="832512" y="2049362"/>
            <a:ext cx="6722799" cy="523220"/>
            <a:chOff x="832512" y="2420911"/>
            <a:chExt cx="6722799" cy="523220"/>
          </a:xfrm>
        </p:grpSpPr>
        <p:sp>
          <p:nvSpPr>
            <p:cNvPr id="10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092B7274-9257-469B-9A74-ECD370BE7AD0}"/>
                </a:ext>
              </a:extLst>
            </p:cNvPr>
            <p:cNvSpPr txBox="1"/>
            <p:nvPr/>
          </p:nvSpPr>
          <p:spPr>
            <a:xfrm>
              <a:off x="1449788" y="2420911"/>
              <a:ext cx="6105523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sz="2800" dirty="0"/>
                <a:t>一日，衛公李靖以布衣來謁，</a:t>
              </a:r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02108FB-A90B-4CA4-B4BC-DA07FAE26228}"/>
                </a:ext>
              </a:extLst>
            </p:cNvPr>
            <p:cNvSpPr/>
            <p:nvPr/>
          </p:nvSpPr>
          <p:spPr>
            <a:xfrm>
              <a:off x="832512" y="2469693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2507FB9-FEE7-4627-A7D2-BC66AA4786D2}"/>
                </a:ext>
              </a:extLst>
            </p:cNvPr>
            <p:cNvSpPr/>
            <p:nvPr/>
          </p:nvSpPr>
          <p:spPr>
            <a:xfrm>
              <a:off x="832512" y="2541088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40C52C0-B43C-4818-8830-0314E4756462}"/>
              </a:ext>
            </a:extLst>
          </p:cNvPr>
          <p:cNvGrpSpPr/>
          <p:nvPr/>
        </p:nvGrpSpPr>
        <p:grpSpPr>
          <a:xfrm>
            <a:off x="832512" y="2564997"/>
            <a:ext cx="6587191" cy="523220"/>
            <a:chOff x="832512" y="3124674"/>
            <a:chExt cx="6587191" cy="523220"/>
          </a:xfrm>
        </p:grpSpPr>
        <p:sp>
          <p:nvSpPr>
            <p:cNvPr id="14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9F21E8B5-3939-4872-8CF5-72D77383DEAD}"/>
                </a:ext>
              </a:extLst>
            </p:cNvPr>
            <p:cNvSpPr txBox="1"/>
            <p:nvPr/>
          </p:nvSpPr>
          <p:spPr>
            <a:xfrm>
              <a:off x="1449789" y="3124674"/>
              <a:ext cx="5969914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sz="2800" dirty="0"/>
                <a:t>當靖之騁辯也，</a:t>
              </a:r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67EB3C3-88B9-463C-A14F-2A4437F98E91}"/>
                </a:ext>
              </a:extLst>
            </p:cNvPr>
            <p:cNvSpPr/>
            <p:nvPr/>
          </p:nvSpPr>
          <p:spPr>
            <a:xfrm>
              <a:off x="832512" y="3173456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DFB42A8-B58A-4724-AA5D-5490DEC962CB}"/>
                </a:ext>
              </a:extLst>
            </p:cNvPr>
            <p:cNvSpPr/>
            <p:nvPr/>
          </p:nvSpPr>
          <p:spPr>
            <a:xfrm>
              <a:off x="832512" y="3244851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CCA8B51E-FEAC-4331-8A71-DDA6B62B90B0}"/>
              </a:ext>
            </a:extLst>
          </p:cNvPr>
          <p:cNvSpPr/>
          <p:nvPr/>
        </p:nvSpPr>
        <p:spPr>
          <a:xfrm>
            <a:off x="6420254" y="4451532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extLst>
              <a:ext uri="{FF2B5EF4-FFF2-40B4-BE49-F238E27FC236}">
                <a16:creationId xmlns:a16="http://schemas.microsoft.com/office/drawing/2014/main" id="{5DC26BAE-AC56-4ECE-80F4-D1F71CE499E8}"/>
              </a:ext>
            </a:extLst>
          </p:cNvPr>
          <p:cNvSpPr/>
          <p:nvPr/>
        </p:nvSpPr>
        <p:spPr>
          <a:xfrm flipH="1">
            <a:off x="6012901" y="4451532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4861AAF4-492C-41CB-A4A4-69F41D5EFF32}"/>
              </a:ext>
            </a:extLst>
          </p:cNvPr>
          <p:cNvGrpSpPr/>
          <p:nvPr/>
        </p:nvGrpSpPr>
        <p:grpSpPr>
          <a:xfrm>
            <a:off x="832512" y="3080632"/>
            <a:ext cx="6657016" cy="523220"/>
            <a:chOff x="832512" y="3828437"/>
            <a:chExt cx="6657016" cy="523220"/>
          </a:xfrm>
        </p:grpSpPr>
        <p:sp>
          <p:nvSpPr>
            <p:cNvPr id="19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A11591D-8CEF-4290-B6BC-8F303423BF3B}"/>
                </a:ext>
              </a:extLst>
            </p:cNvPr>
            <p:cNvSpPr txBox="1"/>
            <p:nvPr/>
          </p:nvSpPr>
          <p:spPr>
            <a:xfrm>
              <a:off x="1449790" y="3828437"/>
              <a:ext cx="603973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靖歸逆旅。其夜五更初，</a:t>
              </a:r>
              <a:r>
                <a:rPr lang="en-US" altLang="zh-TW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63FB540-D1AD-4F5C-A26B-6529E1524A6E}"/>
                </a:ext>
              </a:extLst>
            </p:cNvPr>
            <p:cNvSpPr/>
            <p:nvPr/>
          </p:nvSpPr>
          <p:spPr>
            <a:xfrm>
              <a:off x="832512" y="3877219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6A1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D2404CE-062A-4ED4-85FC-BE32340789F1}"/>
                </a:ext>
              </a:extLst>
            </p:cNvPr>
            <p:cNvSpPr/>
            <p:nvPr/>
          </p:nvSpPr>
          <p:spPr>
            <a:xfrm>
              <a:off x="832512" y="3948614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E40F48F8-8FC6-4A78-97EC-AB56128B414B}"/>
              </a:ext>
            </a:extLst>
          </p:cNvPr>
          <p:cNvGrpSpPr/>
          <p:nvPr/>
        </p:nvGrpSpPr>
        <p:grpSpPr>
          <a:xfrm>
            <a:off x="832512" y="3596267"/>
            <a:ext cx="6657016" cy="523220"/>
            <a:chOff x="832512" y="3828437"/>
            <a:chExt cx="6657016" cy="523220"/>
          </a:xfrm>
        </p:grpSpPr>
        <p:sp>
          <p:nvSpPr>
            <p:cNvPr id="28" name="TextBox 6">
              <a:hlinkClick r:id="rId8" action="ppaction://hlinksldjump"/>
              <a:extLst>
                <a:ext uri="{FF2B5EF4-FFF2-40B4-BE49-F238E27FC236}">
                  <a16:creationId xmlns:a16="http://schemas.microsoft.com/office/drawing/2014/main" id="{EABE1164-FBC5-4AD3-B81C-109CCA29E656}"/>
                </a:ext>
              </a:extLst>
            </p:cNvPr>
            <p:cNvSpPr txBox="1"/>
            <p:nvPr/>
          </p:nvSpPr>
          <p:spPr>
            <a:xfrm>
              <a:off x="1449790" y="3828437"/>
              <a:ext cx="603973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行次靈石旅舍，</a:t>
              </a:r>
              <a:r>
                <a:rPr lang="en-US" altLang="zh-TW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CE9B6EF-3A71-4DE3-8546-36703E89B67E}"/>
                </a:ext>
              </a:extLst>
            </p:cNvPr>
            <p:cNvSpPr/>
            <p:nvPr/>
          </p:nvSpPr>
          <p:spPr>
            <a:xfrm>
              <a:off x="832512" y="3877219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6A1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0FE9F4E-1018-4F53-B8C0-A59BA11C628E}"/>
                </a:ext>
              </a:extLst>
            </p:cNvPr>
            <p:cNvSpPr/>
            <p:nvPr/>
          </p:nvSpPr>
          <p:spPr>
            <a:xfrm>
              <a:off x="832512" y="3948614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1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8574BA61-9F4D-4E11-9CCF-F14E0C9526BA}"/>
              </a:ext>
            </a:extLst>
          </p:cNvPr>
          <p:cNvSpPr/>
          <p:nvPr/>
        </p:nvSpPr>
        <p:spPr>
          <a:xfrm>
            <a:off x="6420254" y="4451532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9D70F93D-8264-42E0-A361-94930D2ABA03}"/>
              </a:ext>
            </a:extLst>
          </p:cNvPr>
          <p:cNvSpPr/>
          <p:nvPr/>
        </p:nvSpPr>
        <p:spPr>
          <a:xfrm flipH="1">
            <a:off x="6012901" y="4451532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A5F65C86-A1D0-4033-87C0-6E5DB946CC99}"/>
              </a:ext>
            </a:extLst>
          </p:cNvPr>
          <p:cNvGrpSpPr/>
          <p:nvPr/>
        </p:nvGrpSpPr>
        <p:grpSpPr>
          <a:xfrm>
            <a:off x="832512" y="1533727"/>
            <a:ext cx="7304898" cy="523220"/>
            <a:chOff x="832512" y="1717148"/>
            <a:chExt cx="7304898" cy="523220"/>
          </a:xfrm>
        </p:grpSpPr>
        <p:sp>
          <p:nvSpPr>
            <p:cNvPr id="50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34866D04-9720-4AEC-9AEA-2536542AEA85}"/>
                </a:ext>
              </a:extLst>
            </p:cNvPr>
            <p:cNvSpPr txBox="1"/>
            <p:nvPr/>
          </p:nvSpPr>
          <p:spPr>
            <a:xfrm>
              <a:off x="1449790" y="1717148"/>
              <a:ext cx="6687620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如期至，道士與虬髯已先坐矣</a:t>
              </a:r>
              <a:r>
                <a:rPr lang="en-US" altLang="zh-TW" sz="2800" dirty="0" smtClean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1BA0D90-DBD1-4848-8ED6-6659D222252E}"/>
                </a:ext>
              </a:extLst>
            </p:cNvPr>
            <p:cNvSpPr/>
            <p:nvPr/>
          </p:nvSpPr>
          <p:spPr>
            <a:xfrm>
              <a:off x="832512" y="1765930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27C5FA83-205A-4962-8EF1-96CE2CF7EF6E}"/>
                </a:ext>
              </a:extLst>
            </p:cNvPr>
            <p:cNvSpPr/>
            <p:nvPr/>
          </p:nvSpPr>
          <p:spPr>
            <a:xfrm>
              <a:off x="832512" y="18373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6AE230CB-FE7A-4CCC-84C3-97CBE6C4E17F}"/>
              </a:ext>
            </a:extLst>
          </p:cNvPr>
          <p:cNvGrpSpPr/>
          <p:nvPr/>
        </p:nvGrpSpPr>
        <p:grpSpPr>
          <a:xfrm>
            <a:off x="832512" y="2049362"/>
            <a:ext cx="6722799" cy="523220"/>
            <a:chOff x="832512" y="2420911"/>
            <a:chExt cx="6722799" cy="523220"/>
          </a:xfrm>
        </p:grpSpPr>
        <p:sp>
          <p:nvSpPr>
            <p:cNvPr id="56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0E43F504-19C8-48FC-9F08-890009DB94C6}"/>
                </a:ext>
              </a:extLst>
            </p:cNvPr>
            <p:cNvSpPr txBox="1"/>
            <p:nvPr/>
          </p:nvSpPr>
          <p:spPr>
            <a:xfrm>
              <a:off x="1449788" y="2420911"/>
              <a:ext cx="6105523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sz="2800" dirty="0"/>
                <a:t>靖亦策馬遄征，</a:t>
              </a:r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EE292DE-F70C-42F5-96BF-34292FE27E39}"/>
                </a:ext>
              </a:extLst>
            </p:cNvPr>
            <p:cNvSpPr/>
            <p:nvPr/>
          </p:nvSpPr>
          <p:spPr>
            <a:xfrm>
              <a:off x="832512" y="2469693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7F095930-E035-4E62-8D26-116C7072EB7B}"/>
                </a:ext>
              </a:extLst>
            </p:cNvPr>
            <p:cNvSpPr/>
            <p:nvPr/>
          </p:nvSpPr>
          <p:spPr>
            <a:xfrm>
              <a:off x="832512" y="2541088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AA3F9BB2-8D78-4342-A0DE-0A90A3BAC4D5}"/>
              </a:ext>
            </a:extLst>
          </p:cNvPr>
          <p:cNvGrpSpPr/>
          <p:nvPr/>
        </p:nvGrpSpPr>
        <p:grpSpPr>
          <a:xfrm>
            <a:off x="832512" y="2564997"/>
            <a:ext cx="6587191" cy="523220"/>
            <a:chOff x="832512" y="3124674"/>
            <a:chExt cx="6587191" cy="523220"/>
          </a:xfrm>
        </p:grpSpPr>
        <p:sp>
          <p:nvSpPr>
            <p:cNvPr id="60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A72554C4-F324-4EBD-82F0-FBE4827865EC}"/>
                </a:ext>
              </a:extLst>
            </p:cNvPr>
            <p:cNvSpPr txBox="1"/>
            <p:nvPr/>
          </p:nvSpPr>
          <p:spPr>
            <a:xfrm>
              <a:off x="1449789" y="3124674"/>
              <a:ext cx="5969914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sz="2800" dirty="0"/>
                <a:t>靖據其宅，遂為豪家，</a:t>
              </a:r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FE966343-600A-4D4D-B754-FB2CC719690D}"/>
                </a:ext>
              </a:extLst>
            </p:cNvPr>
            <p:cNvSpPr/>
            <p:nvPr/>
          </p:nvSpPr>
          <p:spPr>
            <a:xfrm>
              <a:off x="832512" y="3173456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156E6D20-14CC-4598-9D80-3587C4B1C65F}"/>
                </a:ext>
              </a:extLst>
            </p:cNvPr>
            <p:cNvSpPr/>
            <p:nvPr/>
          </p:nvSpPr>
          <p:spPr>
            <a:xfrm>
              <a:off x="832512" y="3244851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4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BB814DDA-012A-4CAE-ACEE-5BFDC8F3445D}"/>
              </a:ext>
            </a:extLst>
          </p:cNvPr>
          <p:cNvSpPr txBox="1"/>
          <p:nvPr/>
        </p:nvSpPr>
        <p:spPr>
          <a:xfrm>
            <a:off x="1449790" y="3080632"/>
            <a:ext cx="6039738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貞觀十年，靖以左</a:t>
            </a:r>
            <a:r>
              <a:rPr lang="zh-TW" altLang="en-US" sz="2800" dirty="0" smtClean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僕</a:t>
            </a:r>
            <a:r>
              <a: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射</a:t>
            </a:r>
            <a:r>
              <a:rPr lang="en-US" altLang="zh-TW" sz="2800" dirty="0" smtClean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>
              <a:solidFill>
                <a:srgbClr val="2318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1C87B2BD-3F8E-49BF-B8BF-5AB82D876420}"/>
              </a:ext>
            </a:extLst>
          </p:cNvPr>
          <p:cNvSpPr/>
          <p:nvPr/>
        </p:nvSpPr>
        <p:spPr>
          <a:xfrm>
            <a:off x="832512" y="3129414"/>
            <a:ext cx="463865" cy="428540"/>
          </a:xfrm>
          <a:prstGeom prst="rect">
            <a:avLst/>
          </a:prstGeom>
          <a:solidFill>
            <a:srgbClr val="F3ED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76A16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6F471773-3906-4EDF-B178-1A701C3F2446}"/>
              </a:ext>
            </a:extLst>
          </p:cNvPr>
          <p:cNvGrpSpPr/>
          <p:nvPr/>
        </p:nvGrpSpPr>
        <p:grpSpPr>
          <a:xfrm>
            <a:off x="832512" y="3596267"/>
            <a:ext cx="6657016" cy="523220"/>
            <a:chOff x="832512" y="3828437"/>
            <a:chExt cx="6657016" cy="523220"/>
          </a:xfrm>
        </p:grpSpPr>
        <p:sp>
          <p:nvSpPr>
            <p:cNvPr id="68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F93B1626-A3B6-48D6-8A96-745000ED9523}"/>
                </a:ext>
              </a:extLst>
            </p:cNvPr>
            <p:cNvSpPr txBox="1"/>
            <p:nvPr/>
          </p:nvSpPr>
          <p:spPr>
            <a:xfrm>
              <a:off x="1449790" y="3828437"/>
              <a:ext cx="6039738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乃知真人之興也，</a:t>
              </a:r>
              <a:r>
                <a:rPr lang="en-US" altLang="zh-TW" sz="28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C15189CA-3602-43D4-8B09-DC46B4FDF065}"/>
                </a:ext>
              </a:extLst>
            </p:cNvPr>
            <p:cNvSpPr/>
            <p:nvPr/>
          </p:nvSpPr>
          <p:spPr>
            <a:xfrm>
              <a:off x="832512" y="3877219"/>
              <a:ext cx="463865" cy="428540"/>
            </a:xfrm>
            <a:prstGeom prst="rect">
              <a:avLst/>
            </a:prstGeom>
            <a:solidFill>
              <a:srgbClr val="F3ED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6A1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CC2464AA-D5C9-4800-A449-5B73B2C7A7CB}"/>
              </a:ext>
            </a:extLst>
          </p:cNvPr>
          <p:cNvGrpSpPr/>
          <p:nvPr/>
        </p:nvGrpSpPr>
        <p:grpSpPr>
          <a:xfrm>
            <a:off x="832512" y="628551"/>
            <a:ext cx="3011607" cy="646331"/>
            <a:chOff x="1462816" y="1834299"/>
            <a:chExt cx="3011607" cy="646331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710A3B61-30FA-4A93-BEA5-432DDB678846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D0764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14E32E09-517F-4E79-8E82-394274F004E8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7F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700F38EA-1834-4019-8566-B335D6C98DF2}"/>
              </a:ext>
            </a:extLst>
          </p:cNvPr>
          <p:cNvSpPr/>
          <p:nvPr/>
        </p:nvSpPr>
        <p:spPr>
          <a:xfrm>
            <a:off x="797621" y="3211650"/>
            <a:ext cx="533645" cy="2828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pc="-15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CN" altLang="en-US" sz="2400" spc="-15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EA6AF1F4-7960-417C-B30B-F74C30D9AA1D}"/>
              </a:ext>
            </a:extLst>
          </p:cNvPr>
          <p:cNvSpPr/>
          <p:nvPr/>
        </p:nvSpPr>
        <p:spPr>
          <a:xfrm>
            <a:off x="797620" y="3716443"/>
            <a:ext cx="533645" cy="2828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pc="-15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CN" altLang="en-US" sz="2400" spc="-15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47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7" y="598579"/>
            <a:ext cx="85805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隋煬帝之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江都也，命司空楊素守西京。素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驕</a:t>
            </a:r>
            <a:r>
              <a:rPr lang="zh-TW" altLang="en-US" sz="3200" spc="-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zh-TW" altLang="en-US" sz="3200"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又以時</a:t>
            </a:r>
            <a:r>
              <a:rPr lang="zh-TW" altLang="en-US" sz="3200"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亂，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天下之權重望崇</a:t>
            </a:r>
            <a:r>
              <a:rPr lang="zh-TW" altLang="en-US" sz="3200" spc="-250" dirty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莫我若也，奢貴自奉，禮異人臣。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2304D73-0E2E-45FC-89BF-FD216D3DDE0C}"/>
              </a:ext>
            </a:extLst>
          </p:cNvPr>
          <p:cNvSpPr txBox="1"/>
          <p:nvPr/>
        </p:nvSpPr>
        <p:spPr>
          <a:xfrm>
            <a:off x="605719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8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D3F743F-C652-4528-97B8-3ACB14AB20C2}"/>
              </a:ext>
            </a:extLst>
          </p:cNvPr>
          <p:cNvSpPr txBox="1"/>
          <p:nvPr/>
        </p:nvSpPr>
        <p:spPr>
          <a:xfrm>
            <a:off x="672639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8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FFAAE9D-F687-4F0A-8E84-46195ED5484C}"/>
              </a:ext>
            </a:extLst>
          </p:cNvPr>
          <p:cNvSpPr txBox="1"/>
          <p:nvPr/>
        </p:nvSpPr>
        <p:spPr>
          <a:xfrm>
            <a:off x="7395587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1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5D261237-016C-408F-8A96-9B8FE1B7574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extLst>
              <a:ext uri="{FF2B5EF4-FFF2-40B4-BE49-F238E27FC236}">
                <a16:creationId xmlns:a16="http://schemas.microsoft.com/office/drawing/2014/main" id="{5E6F842D-8D2C-4D40-92BB-29EB88FCD49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567137A-F557-42FC-A4E4-0BACDEB3ED48}"/>
              </a:ext>
            </a:extLst>
          </p:cNvPr>
          <p:cNvCxnSpPr>
            <a:cxnSpLocks/>
          </p:cNvCxnSpPr>
          <p:nvPr/>
        </p:nvCxnSpPr>
        <p:spPr>
          <a:xfrm>
            <a:off x="3003658" y="1669450"/>
            <a:ext cx="116871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hlinkClick r:id="rId6" action="ppaction://hlinksldjump"/>
            <a:extLst>
              <a:ext uri="{FF2B5EF4-FFF2-40B4-BE49-F238E27FC236}">
                <a16:creationId xmlns:a16="http://schemas.microsoft.com/office/drawing/2014/main" id="{610BB270-6200-4559-B9F6-4D177DC17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658" y="1741458"/>
            <a:ext cx="609550" cy="29867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759B1293-2CEF-423F-8820-8B9F8551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6" y="4118111"/>
            <a:ext cx="52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楊素權傾天下，逾越人臣應有的儀制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602FE80D-D9F7-4C6C-81D7-8D9EFECDBB56}"/>
              </a:ext>
            </a:extLst>
          </p:cNvPr>
          <p:cNvCxnSpPr>
            <a:cxnSpLocks/>
          </p:cNvCxnSpPr>
          <p:nvPr/>
        </p:nvCxnSpPr>
        <p:spPr>
          <a:xfrm>
            <a:off x="4011870" y="2895562"/>
            <a:ext cx="480701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A5E06047-6575-442A-A56D-147203B56F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870" y="2967570"/>
            <a:ext cx="609550" cy="298679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92A36B1-9BF4-4CA8-AE86-80842DF38C0F}"/>
              </a:ext>
            </a:extLst>
          </p:cNvPr>
          <p:cNvCxnSpPr>
            <a:cxnSpLocks/>
          </p:cNvCxnSpPr>
          <p:nvPr/>
        </p:nvCxnSpPr>
        <p:spPr>
          <a:xfrm>
            <a:off x="435550" y="4114762"/>
            <a:ext cx="442770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4E1C0591-5C87-492F-8E7F-FFC97165A646}"/>
              </a:ext>
            </a:extLst>
          </p:cNvPr>
          <p:cNvSpPr/>
          <p:nvPr/>
        </p:nvSpPr>
        <p:spPr>
          <a:xfrm>
            <a:off x="856585" y="2443306"/>
            <a:ext cx="775788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A27A3F3-FB1F-4CDB-B463-CB5FA278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585" y="2869896"/>
            <a:ext cx="137184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驕橫顯貴</a:t>
            </a:r>
          </a:p>
        </p:txBody>
      </p:sp>
      <p:sp>
        <p:nvSpPr>
          <p:cNvPr id="2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C55FD5DB-3ACC-4CB5-BCAB-FE7D4B64F4EC}"/>
              </a:ext>
            </a:extLst>
          </p:cNvPr>
          <p:cNvSpPr txBox="1"/>
          <p:nvPr/>
        </p:nvSpPr>
        <p:spPr>
          <a:xfrm>
            <a:off x="3029436" y="902399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7" name="文字方塊 48">
            <a:extLst>
              <a:ext uri="{FF2B5EF4-FFF2-40B4-BE49-F238E27FC236}">
                <a16:creationId xmlns:a16="http://schemas.microsoft.com/office/drawing/2014/main" id="{B25879B6-C30A-43D6-9E84-9C3B1F3D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337" y="1958226"/>
            <a:ext cx="5535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倒裝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100AEC65-9FE4-4DD6-B2D3-62FC4EB120F4}"/>
              </a:ext>
            </a:extLst>
          </p:cNvPr>
          <p:cNvGrpSpPr/>
          <p:nvPr/>
        </p:nvGrpSpPr>
        <p:grpSpPr>
          <a:xfrm>
            <a:off x="7790414" y="2318993"/>
            <a:ext cx="878143" cy="77212"/>
            <a:chOff x="6291753" y="2356495"/>
            <a:chExt cx="878143" cy="77212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8F5ECC1E-0CDE-4FB4-8E14-4CDB21371C9A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E1352616-62E1-45A7-8D7D-79CE2649028B}"/>
                </a:ext>
              </a:extLst>
            </p:cNvPr>
            <p:cNvSpPr/>
            <p:nvPr/>
          </p:nvSpPr>
          <p:spPr>
            <a:xfrm>
              <a:off x="66976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18258032-0A65-49F5-8B77-FC62EE716D84}"/>
                </a:ext>
              </a:extLst>
            </p:cNvPr>
            <p:cNvSpPr/>
            <p:nvPr/>
          </p:nvSpPr>
          <p:spPr>
            <a:xfrm>
              <a:off x="7092684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1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 animBg="1"/>
      <p:bldP spid="22" grpId="0" animBg="1"/>
      <p:bldP spid="22" grpId="1" animBg="1"/>
      <p:bldP spid="26" grpId="0" animBg="1"/>
      <p:bldP spid="27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42918C98-0B54-4475-A02C-B73736EB5E86}"/>
              </a:ext>
            </a:extLst>
          </p:cNvPr>
          <p:cNvSpPr/>
          <p:nvPr/>
        </p:nvSpPr>
        <p:spPr>
          <a:xfrm>
            <a:off x="505140" y="2930434"/>
            <a:ext cx="8255725" cy="1650275"/>
          </a:xfrm>
          <a:custGeom>
            <a:avLst/>
            <a:gdLst>
              <a:gd name="connsiteX0" fmla="*/ 0 w 8255725"/>
              <a:gd name="connsiteY0" fmla="*/ 275051 h 1650275"/>
              <a:gd name="connsiteX1" fmla="*/ 275051 w 8255725"/>
              <a:gd name="connsiteY1" fmla="*/ 0 h 1650275"/>
              <a:gd name="connsiteX2" fmla="*/ 763074 w 8255725"/>
              <a:gd name="connsiteY2" fmla="*/ 0 h 1650275"/>
              <a:gd name="connsiteX3" fmla="*/ 1482265 w 8255725"/>
              <a:gd name="connsiteY3" fmla="*/ 0 h 1650275"/>
              <a:gd name="connsiteX4" fmla="*/ 2047344 w 8255725"/>
              <a:gd name="connsiteY4" fmla="*/ 0 h 1650275"/>
              <a:gd name="connsiteX5" fmla="*/ 2535367 w 8255725"/>
              <a:gd name="connsiteY5" fmla="*/ 0 h 1650275"/>
              <a:gd name="connsiteX6" fmla="*/ 3177502 w 8255725"/>
              <a:gd name="connsiteY6" fmla="*/ 0 h 1650275"/>
              <a:gd name="connsiteX7" fmla="*/ 3665525 w 8255725"/>
              <a:gd name="connsiteY7" fmla="*/ 0 h 1650275"/>
              <a:gd name="connsiteX8" fmla="*/ 4461773 w 8255725"/>
              <a:gd name="connsiteY8" fmla="*/ 0 h 1650275"/>
              <a:gd name="connsiteX9" fmla="*/ 5103908 w 8255725"/>
              <a:gd name="connsiteY9" fmla="*/ 0 h 1650275"/>
              <a:gd name="connsiteX10" fmla="*/ 5746043 w 8255725"/>
              <a:gd name="connsiteY10" fmla="*/ 0 h 1650275"/>
              <a:gd name="connsiteX11" fmla="*/ 6465235 w 8255725"/>
              <a:gd name="connsiteY11" fmla="*/ 0 h 1650275"/>
              <a:gd name="connsiteX12" fmla="*/ 7184426 w 8255725"/>
              <a:gd name="connsiteY12" fmla="*/ 0 h 1650275"/>
              <a:gd name="connsiteX13" fmla="*/ 7980674 w 8255725"/>
              <a:gd name="connsiteY13" fmla="*/ 0 h 1650275"/>
              <a:gd name="connsiteX14" fmla="*/ 8255725 w 8255725"/>
              <a:gd name="connsiteY14" fmla="*/ 275051 h 1650275"/>
              <a:gd name="connsiteX15" fmla="*/ 8255725 w 8255725"/>
              <a:gd name="connsiteY15" fmla="*/ 825138 h 1650275"/>
              <a:gd name="connsiteX16" fmla="*/ 8255725 w 8255725"/>
              <a:gd name="connsiteY16" fmla="*/ 1375224 h 1650275"/>
              <a:gd name="connsiteX17" fmla="*/ 7980674 w 8255725"/>
              <a:gd name="connsiteY17" fmla="*/ 1650275 h 1650275"/>
              <a:gd name="connsiteX18" fmla="*/ 7492651 w 8255725"/>
              <a:gd name="connsiteY18" fmla="*/ 1650275 h 1650275"/>
              <a:gd name="connsiteX19" fmla="*/ 7081685 w 8255725"/>
              <a:gd name="connsiteY19" fmla="*/ 1650275 h 1650275"/>
              <a:gd name="connsiteX20" fmla="*/ 6439549 w 8255725"/>
              <a:gd name="connsiteY20" fmla="*/ 1650275 h 1650275"/>
              <a:gd name="connsiteX21" fmla="*/ 5643302 w 8255725"/>
              <a:gd name="connsiteY21" fmla="*/ 1650275 h 1650275"/>
              <a:gd name="connsiteX22" fmla="*/ 5001166 w 8255725"/>
              <a:gd name="connsiteY22" fmla="*/ 1650275 h 1650275"/>
              <a:gd name="connsiteX23" fmla="*/ 4436087 w 8255725"/>
              <a:gd name="connsiteY23" fmla="*/ 1650275 h 1650275"/>
              <a:gd name="connsiteX24" fmla="*/ 4025121 w 8255725"/>
              <a:gd name="connsiteY24" fmla="*/ 1650275 h 1650275"/>
              <a:gd name="connsiteX25" fmla="*/ 3305929 w 8255725"/>
              <a:gd name="connsiteY25" fmla="*/ 1650275 h 1650275"/>
              <a:gd name="connsiteX26" fmla="*/ 2894963 w 8255725"/>
              <a:gd name="connsiteY26" fmla="*/ 1650275 h 1650275"/>
              <a:gd name="connsiteX27" fmla="*/ 2329884 w 8255725"/>
              <a:gd name="connsiteY27" fmla="*/ 1650275 h 1650275"/>
              <a:gd name="connsiteX28" fmla="*/ 1610692 w 8255725"/>
              <a:gd name="connsiteY28" fmla="*/ 1650275 h 1650275"/>
              <a:gd name="connsiteX29" fmla="*/ 891501 w 8255725"/>
              <a:gd name="connsiteY29" fmla="*/ 1650275 h 1650275"/>
              <a:gd name="connsiteX30" fmla="*/ 275051 w 8255725"/>
              <a:gd name="connsiteY30" fmla="*/ 1650275 h 1650275"/>
              <a:gd name="connsiteX31" fmla="*/ 0 w 8255725"/>
              <a:gd name="connsiteY31" fmla="*/ 1375224 h 1650275"/>
              <a:gd name="connsiteX32" fmla="*/ 0 w 8255725"/>
              <a:gd name="connsiteY32" fmla="*/ 836139 h 1650275"/>
              <a:gd name="connsiteX33" fmla="*/ 0 w 8255725"/>
              <a:gd name="connsiteY33" fmla="*/ 275051 h 165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255725" h="1650275" fill="none" extrusionOk="0">
                <a:moveTo>
                  <a:pt x="0" y="275051"/>
                </a:moveTo>
                <a:cubicBezTo>
                  <a:pt x="-17004" y="123141"/>
                  <a:pt x="138769" y="15860"/>
                  <a:pt x="275051" y="0"/>
                </a:cubicBezTo>
                <a:cubicBezTo>
                  <a:pt x="494011" y="1464"/>
                  <a:pt x="583929" y="-16338"/>
                  <a:pt x="763074" y="0"/>
                </a:cubicBezTo>
                <a:cubicBezTo>
                  <a:pt x="942219" y="16338"/>
                  <a:pt x="1258097" y="24556"/>
                  <a:pt x="1482265" y="0"/>
                </a:cubicBezTo>
                <a:cubicBezTo>
                  <a:pt x="1706433" y="-24556"/>
                  <a:pt x="1819933" y="6803"/>
                  <a:pt x="2047344" y="0"/>
                </a:cubicBezTo>
                <a:cubicBezTo>
                  <a:pt x="2274755" y="-6803"/>
                  <a:pt x="2309550" y="-7976"/>
                  <a:pt x="2535367" y="0"/>
                </a:cubicBezTo>
                <a:cubicBezTo>
                  <a:pt x="2761184" y="7976"/>
                  <a:pt x="3020657" y="22000"/>
                  <a:pt x="3177502" y="0"/>
                </a:cubicBezTo>
                <a:cubicBezTo>
                  <a:pt x="3334347" y="-22000"/>
                  <a:pt x="3502090" y="-12117"/>
                  <a:pt x="3665525" y="0"/>
                </a:cubicBezTo>
                <a:cubicBezTo>
                  <a:pt x="3828960" y="12117"/>
                  <a:pt x="4260693" y="28045"/>
                  <a:pt x="4461773" y="0"/>
                </a:cubicBezTo>
                <a:cubicBezTo>
                  <a:pt x="4662853" y="-28045"/>
                  <a:pt x="4823002" y="26873"/>
                  <a:pt x="5103908" y="0"/>
                </a:cubicBezTo>
                <a:cubicBezTo>
                  <a:pt x="5384815" y="-26873"/>
                  <a:pt x="5598105" y="21627"/>
                  <a:pt x="5746043" y="0"/>
                </a:cubicBezTo>
                <a:cubicBezTo>
                  <a:pt x="5893982" y="-21627"/>
                  <a:pt x="6276864" y="-31587"/>
                  <a:pt x="6465235" y="0"/>
                </a:cubicBezTo>
                <a:cubicBezTo>
                  <a:pt x="6653606" y="31587"/>
                  <a:pt x="6932897" y="6044"/>
                  <a:pt x="7184426" y="0"/>
                </a:cubicBezTo>
                <a:cubicBezTo>
                  <a:pt x="7435955" y="-6044"/>
                  <a:pt x="7656520" y="34397"/>
                  <a:pt x="7980674" y="0"/>
                </a:cubicBezTo>
                <a:cubicBezTo>
                  <a:pt x="8122429" y="-14843"/>
                  <a:pt x="8227064" y="120202"/>
                  <a:pt x="8255725" y="275051"/>
                </a:cubicBezTo>
                <a:cubicBezTo>
                  <a:pt x="8258031" y="457419"/>
                  <a:pt x="8244285" y="653136"/>
                  <a:pt x="8255725" y="825138"/>
                </a:cubicBezTo>
                <a:cubicBezTo>
                  <a:pt x="8267165" y="997140"/>
                  <a:pt x="8246061" y="1129319"/>
                  <a:pt x="8255725" y="1375224"/>
                </a:cubicBezTo>
                <a:cubicBezTo>
                  <a:pt x="8234657" y="1534495"/>
                  <a:pt x="8165393" y="1652846"/>
                  <a:pt x="7980674" y="1650275"/>
                </a:cubicBezTo>
                <a:cubicBezTo>
                  <a:pt x="7870252" y="1640465"/>
                  <a:pt x="7619866" y="1631243"/>
                  <a:pt x="7492651" y="1650275"/>
                </a:cubicBezTo>
                <a:cubicBezTo>
                  <a:pt x="7365436" y="1669307"/>
                  <a:pt x="7269178" y="1666064"/>
                  <a:pt x="7081685" y="1650275"/>
                </a:cubicBezTo>
                <a:cubicBezTo>
                  <a:pt x="6894192" y="1634486"/>
                  <a:pt x="6724538" y="1637764"/>
                  <a:pt x="6439549" y="1650275"/>
                </a:cubicBezTo>
                <a:cubicBezTo>
                  <a:pt x="6154560" y="1662786"/>
                  <a:pt x="5966019" y="1641073"/>
                  <a:pt x="5643302" y="1650275"/>
                </a:cubicBezTo>
                <a:cubicBezTo>
                  <a:pt x="5320585" y="1659477"/>
                  <a:pt x="5162384" y="1668485"/>
                  <a:pt x="5001166" y="1650275"/>
                </a:cubicBezTo>
                <a:cubicBezTo>
                  <a:pt x="4839948" y="1632065"/>
                  <a:pt x="4705968" y="1665621"/>
                  <a:pt x="4436087" y="1650275"/>
                </a:cubicBezTo>
                <a:cubicBezTo>
                  <a:pt x="4166206" y="1634929"/>
                  <a:pt x="4187199" y="1665850"/>
                  <a:pt x="4025121" y="1650275"/>
                </a:cubicBezTo>
                <a:cubicBezTo>
                  <a:pt x="3863043" y="1634700"/>
                  <a:pt x="3545414" y="1658186"/>
                  <a:pt x="3305929" y="1650275"/>
                </a:cubicBezTo>
                <a:cubicBezTo>
                  <a:pt x="3066444" y="1642364"/>
                  <a:pt x="3047797" y="1642516"/>
                  <a:pt x="2894963" y="1650275"/>
                </a:cubicBezTo>
                <a:cubicBezTo>
                  <a:pt x="2742129" y="1658034"/>
                  <a:pt x="2515467" y="1643663"/>
                  <a:pt x="2329884" y="1650275"/>
                </a:cubicBezTo>
                <a:cubicBezTo>
                  <a:pt x="2144301" y="1656887"/>
                  <a:pt x="1782241" y="1672333"/>
                  <a:pt x="1610692" y="1650275"/>
                </a:cubicBezTo>
                <a:cubicBezTo>
                  <a:pt x="1439143" y="1628217"/>
                  <a:pt x="1130340" y="1621615"/>
                  <a:pt x="891501" y="1650275"/>
                </a:cubicBezTo>
                <a:cubicBezTo>
                  <a:pt x="652662" y="1678935"/>
                  <a:pt x="533194" y="1674857"/>
                  <a:pt x="275051" y="1650275"/>
                </a:cubicBezTo>
                <a:cubicBezTo>
                  <a:pt x="117356" y="1656852"/>
                  <a:pt x="32328" y="1536690"/>
                  <a:pt x="0" y="1375224"/>
                </a:cubicBezTo>
                <a:cubicBezTo>
                  <a:pt x="24094" y="1176574"/>
                  <a:pt x="-372" y="960812"/>
                  <a:pt x="0" y="836139"/>
                </a:cubicBezTo>
                <a:cubicBezTo>
                  <a:pt x="372" y="711467"/>
                  <a:pt x="-22911" y="453265"/>
                  <a:pt x="0" y="275051"/>
                </a:cubicBezTo>
                <a:close/>
              </a:path>
              <a:path w="8255725" h="1650275" stroke="0" extrusionOk="0">
                <a:moveTo>
                  <a:pt x="0" y="275051"/>
                </a:moveTo>
                <a:cubicBezTo>
                  <a:pt x="5066" y="116916"/>
                  <a:pt x="106339" y="-16538"/>
                  <a:pt x="275051" y="0"/>
                </a:cubicBezTo>
                <a:cubicBezTo>
                  <a:pt x="568202" y="18871"/>
                  <a:pt x="652807" y="-22929"/>
                  <a:pt x="994242" y="0"/>
                </a:cubicBezTo>
                <a:cubicBezTo>
                  <a:pt x="1335677" y="22929"/>
                  <a:pt x="1398929" y="13335"/>
                  <a:pt x="1713434" y="0"/>
                </a:cubicBezTo>
                <a:cubicBezTo>
                  <a:pt x="2027939" y="-13335"/>
                  <a:pt x="2061769" y="26933"/>
                  <a:pt x="2278513" y="0"/>
                </a:cubicBezTo>
                <a:cubicBezTo>
                  <a:pt x="2495257" y="-26933"/>
                  <a:pt x="2798796" y="-24734"/>
                  <a:pt x="3074761" y="0"/>
                </a:cubicBezTo>
                <a:cubicBezTo>
                  <a:pt x="3350726" y="24734"/>
                  <a:pt x="3482494" y="-10926"/>
                  <a:pt x="3716896" y="0"/>
                </a:cubicBezTo>
                <a:cubicBezTo>
                  <a:pt x="3951299" y="10926"/>
                  <a:pt x="4217973" y="-10776"/>
                  <a:pt x="4359031" y="0"/>
                </a:cubicBezTo>
                <a:cubicBezTo>
                  <a:pt x="4500089" y="10776"/>
                  <a:pt x="4729570" y="-2379"/>
                  <a:pt x="4924110" y="0"/>
                </a:cubicBezTo>
                <a:cubicBezTo>
                  <a:pt x="5118650" y="2379"/>
                  <a:pt x="5436649" y="12900"/>
                  <a:pt x="5566245" y="0"/>
                </a:cubicBezTo>
                <a:cubicBezTo>
                  <a:pt x="5695841" y="-12900"/>
                  <a:pt x="5996238" y="16845"/>
                  <a:pt x="6208381" y="0"/>
                </a:cubicBezTo>
                <a:cubicBezTo>
                  <a:pt x="6420524" y="-16845"/>
                  <a:pt x="6592253" y="13746"/>
                  <a:pt x="6773460" y="0"/>
                </a:cubicBezTo>
                <a:cubicBezTo>
                  <a:pt x="6954667" y="-13746"/>
                  <a:pt x="7424665" y="-14347"/>
                  <a:pt x="7980674" y="0"/>
                </a:cubicBezTo>
                <a:cubicBezTo>
                  <a:pt x="8115247" y="-12463"/>
                  <a:pt x="8275636" y="151673"/>
                  <a:pt x="8255725" y="275051"/>
                </a:cubicBezTo>
                <a:cubicBezTo>
                  <a:pt x="8271276" y="475224"/>
                  <a:pt x="8236765" y="539832"/>
                  <a:pt x="8255725" y="803134"/>
                </a:cubicBezTo>
                <a:cubicBezTo>
                  <a:pt x="8274685" y="1066436"/>
                  <a:pt x="8264372" y="1103878"/>
                  <a:pt x="8255725" y="1375224"/>
                </a:cubicBezTo>
                <a:cubicBezTo>
                  <a:pt x="8245646" y="1538246"/>
                  <a:pt x="8135867" y="1638089"/>
                  <a:pt x="7980674" y="1650275"/>
                </a:cubicBezTo>
                <a:cubicBezTo>
                  <a:pt x="7767638" y="1655409"/>
                  <a:pt x="7506936" y="1643511"/>
                  <a:pt x="7338539" y="1650275"/>
                </a:cubicBezTo>
                <a:cubicBezTo>
                  <a:pt x="7170143" y="1657039"/>
                  <a:pt x="7020365" y="1649701"/>
                  <a:pt x="6850516" y="1650275"/>
                </a:cubicBezTo>
                <a:cubicBezTo>
                  <a:pt x="6680667" y="1650849"/>
                  <a:pt x="6432795" y="1640197"/>
                  <a:pt x="6285437" y="1650275"/>
                </a:cubicBezTo>
                <a:cubicBezTo>
                  <a:pt x="6138079" y="1660353"/>
                  <a:pt x="5960986" y="1642713"/>
                  <a:pt x="5797414" y="1650275"/>
                </a:cubicBezTo>
                <a:cubicBezTo>
                  <a:pt x="5633842" y="1657837"/>
                  <a:pt x="5369559" y="1625805"/>
                  <a:pt x="5155279" y="1650275"/>
                </a:cubicBezTo>
                <a:cubicBezTo>
                  <a:pt x="4940999" y="1674745"/>
                  <a:pt x="4844792" y="1656963"/>
                  <a:pt x="4590200" y="1650275"/>
                </a:cubicBezTo>
                <a:cubicBezTo>
                  <a:pt x="4335608" y="1643587"/>
                  <a:pt x="4199796" y="1661118"/>
                  <a:pt x="4102177" y="1650275"/>
                </a:cubicBezTo>
                <a:cubicBezTo>
                  <a:pt x="4004558" y="1639432"/>
                  <a:pt x="3878674" y="1662638"/>
                  <a:pt x="3691211" y="1650275"/>
                </a:cubicBezTo>
                <a:cubicBezTo>
                  <a:pt x="3503748" y="1637912"/>
                  <a:pt x="3330277" y="1626551"/>
                  <a:pt x="3049075" y="1650275"/>
                </a:cubicBezTo>
                <a:cubicBezTo>
                  <a:pt x="2767873" y="1673999"/>
                  <a:pt x="2448836" y="1623803"/>
                  <a:pt x="2252828" y="1650275"/>
                </a:cubicBezTo>
                <a:cubicBezTo>
                  <a:pt x="2056820" y="1676747"/>
                  <a:pt x="2045298" y="1668572"/>
                  <a:pt x="1841861" y="1650275"/>
                </a:cubicBezTo>
                <a:cubicBezTo>
                  <a:pt x="1638424" y="1631978"/>
                  <a:pt x="1588248" y="1649251"/>
                  <a:pt x="1430894" y="1650275"/>
                </a:cubicBezTo>
                <a:cubicBezTo>
                  <a:pt x="1273540" y="1651299"/>
                  <a:pt x="756724" y="1676687"/>
                  <a:pt x="275051" y="1650275"/>
                </a:cubicBezTo>
                <a:cubicBezTo>
                  <a:pt x="138041" y="1665669"/>
                  <a:pt x="-6030" y="1541704"/>
                  <a:pt x="0" y="1375224"/>
                </a:cubicBezTo>
                <a:cubicBezTo>
                  <a:pt x="1120" y="1164338"/>
                  <a:pt x="-16498" y="1109827"/>
                  <a:pt x="0" y="847141"/>
                </a:cubicBezTo>
                <a:cubicBezTo>
                  <a:pt x="16498" y="584455"/>
                  <a:pt x="16811" y="511163"/>
                  <a:pt x="0" y="275051"/>
                </a:cubicBezTo>
                <a:close/>
              </a:path>
            </a:pathLst>
          </a:custGeom>
          <a:solidFill>
            <a:srgbClr val="F8F5ED"/>
          </a:solidFill>
          <a:ln w="19050"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17083076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B2594BD-FD32-49FE-ABFB-2AEFDF9F11D5}"/>
              </a:ext>
            </a:extLst>
          </p:cNvPr>
          <p:cNvSpPr/>
          <p:nvPr/>
        </p:nvSpPr>
        <p:spPr>
          <a:xfrm>
            <a:off x="351699" y="1124369"/>
            <a:ext cx="8113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人生的道路充滿分歧點，向左走？向右走？每一次的決定都可能會改變未來。沒有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承擔風險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的自信和勇氣，便永遠不敢抉擇。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2A1749A-0A51-4BAF-9EF8-3F76ED73CE81}"/>
              </a:ext>
            </a:extLst>
          </p:cNvPr>
          <p:cNvSpPr txBox="1"/>
          <p:nvPr/>
        </p:nvSpPr>
        <p:spPr>
          <a:xfrm>
            <a:off x="351698" y="391708"/>
            <a:ext cx="206057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8A53ED-CB50-4646-B1A1-671AA655B39E}"/>
              </a:ext>
            </a:extLst>
          </p:cNvPr>
          <p:cNvSpPr/>
          <p:nvPr/>
        </p:nvSpPr>
        <p:spPr>
          <a:xfrm>
            <a:off x="615675" y="3204880"/>
            <a:ext cx="8073844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>
                <a:solidFill>
                  <a:srgbClr val="3611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當關鍵時刻來到，該如何才能</a:t>
            </a:r>
            <a:endParaRPr lang="en-US" altLang="zh-TW" sz="2800" b="1" dirty="0">
              <a:solidFill>
                <a:srgbClr val="36110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洞燭機先</a:t>
            </a:r>
            <a:r>
              <a:rPr lang="zh-TW" altLang="en-US" sz="2800" b="1" dirty="0">
                <a:solidFill>
                  <a:srgbClr val="3611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審慎評估</a:t>
            </a:r>
            <a:r>
              <a:rPr lang="zh-TW" altLang="en-US" sz="2800" b="1" dirty="0">
                <a:solidFill>
                  <a:srgbClr val="3611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，做出最好的判斷呢？</a:t>
            </a: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29EB4C8C-3971-4427-87B2-7591352F1E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113" y="2672431"/>
            <a:ext cx="1027612" cy="1128525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E63B79F-80E4-4528-921F-8487C5551F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5904" y="3556811"/>
            <a:ext cx="1027611" cy="1128525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F016DA6A-55F2-4E32-A752-5F88A5FFEA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5533">
            <a:off x="8523728" y="2458992"/>
            <a:ext cx="507002" cy="465973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8BAA95E1-3385-4D02-BEE5-A459741EF8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06556">
            <a:off x="40778" y="3507162"/>
            <a:ext cx="507002" cy="465973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義辨：幸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82920"/>
              </p:ext>
            </p:extLst>
          </p:nvPr>
        </p:nvGraphicFramePr>
        <p:xfrm>
          <a:off x="466227" y="916165"/>
          <a:ext cx="8279999" cy="405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70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207140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44502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396803">
                <a:tc rowSpan="4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帝王親臨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隋煬帝之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江都。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希望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計之詳矣，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無疑焉。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此係公事，先生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勿推卻。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（羅貫中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用奇謀孔明借箭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995"/>
                  </a:ext>
                </a:extLst>
              </a:tr>
              <a:tr h="3682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幸運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今日多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，遇一妹。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9884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僥倖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寧以義死，不苟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（歐陽脩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縱囚論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300679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77C3612-6CF8-4BEA-B277-5004DC480F5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94141C5-01EF-40C0-BA96-1C5E0A06DB6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40303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幸江都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899620"/>
            <a:ext cx="8338489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隋煬帝在位十三年，三次遊覽江都，其排場之大，耗費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之鉅，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在歷代帝王中是少見的。隋煬帝曾在揚州當過總管，當上皇帝後便一遊、再遊、三遊江都，最後被殺於江都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69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字方塊 30">
            <a:extLst>
              <a:ext uri="{FF2B5EF4-FFF2-40B4-BE49-F238E27FC236}">
                <a16:creationId xmlns:a16="http://schemas.microsoft.com/office/drawing/2014/main" id="{939A1BE4-F1A0-4405-9C64-CD2E2AB7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055" y="751395"/>
            <a:ext cx="486294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沒有不是，雙重否定句，即肯定之意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290897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公卿入言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，賓客上謁 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未嘗不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踞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床而見，令美人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捧出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，侍婢羅列，頗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僭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於上。末年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益甚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，無復知所負荷、有扶危持顛之心。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D261237-016C-408F-8A96-9B8FE1B7574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5E6F842D-8D2C-4D40-92BB-29EB88FCD49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8D7EF38-33C9-474C-9673-D4E4F283AFFA}"/>
              </a:ext>
            </a:extLst>
          </p:cNvPr>
          <p:cNvGrpSpPr/>
          <p:nvPr/>
        </p:nvGrpSpPr>
        <p:grpSpPr>
          <a:xfrm>
            <a:off x="4502630" y="1182419"/>
            <a:ext cx="601122" cy="457785"/>
            <a:chOff x="6047357" y="3267875"/>
            <a:chExt cx="601122" cy="457785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C0D468BD-7D0D-4F24-9B56-368A409F6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CA4A3BF8-6C51-497C-A2CE-D17209533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ㄧㄝ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7DBD530-2C00-4024-8D6A-9843F5F4284B}"/>
              </a:ext>
            </a:extLst>
          </p:cNvPr>
          <p:cNvGrpSpPr/>
          <p:nvPr/>
        </p:nvGrpSpPr>
        <p:grpSpPr>
          <a:xfrm>
            <a:off x="6046768" y="2451385"/>
            <a:ext cx="596837" cy="481799"/>
            <a:chOff x="7867881" y="1192800"/>
            <a:chExt cx="596837" cy="481799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0C63CD5E-A3B8-4292-84EC-5F710034E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6F2FCBD-A1FA-4EC8-8E16-90ED23308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ㄐㄧㄢ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1B73C87-7E01-4C2D-8591-C7357C3BFA65}"/>
              </a:ext>
            </a:extLst>
          </p:cNvPr>
          <p:cNvSpPr txBox="1"/>
          <p:nvPr/>
        </p:nvSpPr>
        <p:spPr>
          <a:xfrm>
            <a:off x="5904183" y="2108302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E5CB8AC-6088-4FA7-A18D-940296E2141B}"/>
              </a:ext>
            </a:extLst>
          </p:cNvPr>
          <p:cNvSpPr txBox="1"/>
          <p:nvPr/>
        </p:nvSpPr>
        <p:spPr>
          <a:xfrm>
            <a:off x="6528711" y="1662611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B307ECC-1D26-45F8-9215-B2CDB91C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00" y="756585"/>
            <a:ext cx="255445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三公九卿，指高官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ACF06CC-B6A7-4FC6-9D1C-8B9044E5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807" y="1663419"/>
            <a:ext cx="194023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前來稟告公事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F9C90EC-192A-4E1D-87A4-7935C5C7C83B}"/>
              </a:ext>
            </a:extLst>
          </p:cNvPr>
          <p:cNvSpPr/>
          <p:nvPr/>
        </p:nvSpPr>
        <p:spPr>
          <a:xfrm>
            <a:off x="5230287" y="1217569"/>
            <a:ext cx="122235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8BBDA01-7D47-41A4-BA81-63F1960C1EC7}"/>
              </a:ext>
            </a:extLst>
          </p:cNvPr>
          <p:cNvSpPr/>
          <p:nvPr/>
        </p:nvSpPr>
        <p:spPr>
          <a:xfrm>
            <a:off x="1752034" y="2443104"/>
            <a:ext cx="831839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DAA84E7-7846-410D-B097-AF75A14BD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62" y="2003467"/>
            <a:ext cx="139987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簇擁而出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B0D27E3-7FD3-4099-A929-A56E83B2084D}"/>
              </a:ext>
            </a:extLst>
          </p:cNvPr>
          <p:cNvSpPr/>
          <p:nvPr/>
        </p:nvSpPr>
        <p:spPr>
          <a:xfrm>
            <a:off x="442126" y="3666046"/>
            <a:ext cx="831839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5F20B4D1-4996-495B-89C7-B8B48F9DF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26" y="4092636"/>
            <a:ext cx="139987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更為過分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1D567B35-40BC-4CDF-9E6B-97A12ACF0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44" y="2879472"/>
            <a:ext cx="2690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楊素倨傲越禮之狀</a:t>
            </a: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F450C226-6FF9-4DD3-B714-EF2D917D0194}"/>
              </a:ext>
            </a:extLst>
          </p:cNvPr>
          <p:cNvCxnSpPr>
            <a:cxnSpLocks/>
          </p:cNvCxnSpPr>
          <p:nvPr/>
        </p:nvCxnSpPr>
        <p:spPr>
          <a:xfrm>
            <a:off x="5230287" y="1649131"/>
            <a:ext cx="337462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圖片 37">
            <a:extLst>
              <a:ext uri="{FF2B5EF4-FFF2-40B4-BE49-F238E27FC236}">
                <a16:creationId xmlns:a16="http://schemas.microsoft.com/office/drawing/2014/main" id="{74921049-5896-4FCF-90FA-3648389DFF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287" y="1721139"/>
            <a:ext cx="609550" cy="298679"/>
          </a:xfrm>
          <a:prstGeom prst="rect">
            <a:avLst/>
          </a:prstGeom>
        </p:spPr>
      </p:pic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65128604-5C9F-46B3-8EB2-B414AEB9B7B7}"/>
              </a:ext>
            </a:extLst>
          </p:cNvPr>
          <p:cNvCxnSpPr>
            <a:cxnSpLocks/>
          </p:cNvCxnSpPr>
          <p:nvPr/>
        </p:nvCxnSpPr>
        <p:spPr>
          <a:xfrm>
            <a:off x="442126" y="2872544"/>
            <a:ext cx="434461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0C6D6D0-9FED-468D-8254-11C5414C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375" y="2872270"/>
            <a:ext cx="245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指楊素僭用皇帝見客的排場</a:t>
            </a:r>
          </a:p>
        </p:txBody>
      </p: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891B36A3-FA52-4B42-B1BA-C9C40736E155}"/>
              </a:ext>
            </a:extLst>
          </p:cNvPr>
          <p:cNvCxnSpPr>
            <a:cxnSpLocks/>
          </p:cNvCxnSpPr>
          <p:nvPr/>
        </p:nvCxnSpPr>
        <p:spPr>
          <a:xfrm>
            <a:off x="5261323" y="2874238"/>
            <a:ext cx="196382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圖片 41">
            <a:extLst>
              <a:ext uri="{FF2B5EF4-FFF2-40B4-BE49-F238E27FC236}">
                <a16:creationId xmlns:a16="http://schemas.microsoft.com/office/drawing/2014/main" id="{4D5A87CF-87C4-4FDE-9CA4-CEB4B1A14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323" y="2946246"/>
            <a:ext cx="609550" cy="298679"/>
          </a:xfrm>
          <a:prstGeom prst="rect">
            <a:avLst/>
          </a:prstGeom>
        </p:spPr>
      </p:pic>
      <p:sp>
        <p:nvSpPr>
          <p:cNvPr id="4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9BD0444-BA02-423A-9AA5-D76DD5EADBE7}"/>
              </a:ext>
            </a:extLst>
          </p:cNvPr>
          <p:cNvSpPr txBox="1"/>
          <p:nvPr/>
        </p:nvSpPr>
        <p:spPr>
          <a:xfrm>
            <a:off x="4254008" y="166057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9FA481F-E7ED-49AF-B5ED-E32F50421A1F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E8CF15A-F4BF-4DA8-8842-E4070E01DCF1}"/>
              </a:ext>
            </a:extLst>
          </p:cNvPr>
          <p:cNvSpPr txBox="1"/>
          <p:nvPr/>
        </p:nvSpPr>
        <p:spPr>
          <a:xfrm>
            <a:off x="605719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31769377-9939-4E2C-92E7-6B25E48B367D}"/>
              </a:ext>
            </a:extLst>
          </p:cNvPr>
          <p:cNvSpPr txBox="1"/>
          <p:nvPr/>
        </p:nvSpPr>
        <p:spPr>
          <a:xfrm>
            <a:off x="672639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755CB35D-7D5C-4E8A-9F0F-5A021609BDA1}"/>
              </a:ext>
            </a:extLst>
          </p:cNvPr>
          <p:cNvSpPr txBox="1"/>
          <p:nvPr/>
        </p:nvSpPr>
        <p:spPr>
          <a:xfrm>
            <a:off x="7395587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8" name="文字方塊 48">
            <a:extLst>
              <a:ext uri="{FF2B5EF4-FFF2-40B4-BE49-F238E27FC236}">
                <a16:creationId xmlns:a16="http://schemas.microsoft.com/office/drawing/2014/main" id="{1386765A-05CB-4C9D-8478-A3FDF9CE5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199" y="1633153"/>
            <a:ext cx="73264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對偶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EAD9912A-8D89-4A43-A157-973D00BF38F0}"/>
              </a:ext>
            </a:extLst>
          </p:cNvPr>
          <p:cNvGrpSpPr/>
          <p:nvPr/>
        </p:nvGrpSpPr>
        <p:grpSpPr>
          <a:xfrm>
            <a:off x="847439" y="1240994"/>
            <a:ext cx="4061348" cy="671105"/>
            <a:chOff x="-5241451" y="2258106"/>
            <a:chExt cx="4061348" cy="671105"/>
          </a:xfrm>
        </p:grpSpPr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F971E8CF-8FA4-4342-B72E-2F1977FA9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41451" y="2258106"/>
              <a:ext cx="628598" cy="648000"/>
            </a:xfrm>
            <a:prstGeom prst="rect">
              <a:avLst/>
            </a:prstGeom>
          </p:spPr>
        </p:pic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A9EA6A9B-0F6A-406A-AF96-C20563075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08151" y="2281211"/>
              <a:ext cx="128048" cy="648000"/>
            </a:xfrm>
            <a:prstGeom prst="rect">
              <a:avLst/>
            </a:prstGeom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61624A3F-EAC3-46E0-886B-B540FD8C9909}"/>
              </a:ext>
            </a:extLst>
          </p:cNvPr>
          <p:cNvSpPr/>
          <p:nvPr/>
        </p:nvSpPr>
        <p:spPr>
          <a:xfrm>
            <a:off x="871900" y="1217569"/>
            <a:ext cx="81775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DADA8A9-9973-4865-940D-93679290110B}"/>
              </a:ext>
            </a:extLst>
          </p:cNvPr>
          <p:cNvSpPr/>
          <p:nvPr/>
        </p:nvSpPr>
        <p:spPr>
          <a:xfrm>
            <a:off x="1689655" y="1217569"/>
            <a:ext cx="81775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7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9" grpId="0" animBg="1"/>
      <p:bldP spid="20" grpId="0" animBg="1"/>
      <p:bldP spid="23" grpId="0" animBg="1"/>
      <p:bldP spid="23" grpId="1" animBg="1"/>
      <p:bldP spid="25" grpId="0" animBg="1"/>
      <p:bldP spid="25" grpId="1" animBg="1"/>
      <p:bldP spid="30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/>
      <p:bldP spid="36" grpId="1"/>
      <p:bldP spid="40" grpId="0"/>
      <p:bldP spid="40" grpId="1"/>
      <p:bldP spid="43" grpId="0" animBg="1"/>
      <p:bldP spid="48" grpId="0"/>
      <p:bldP spid="48" grpId="1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70A7A14-2BF2-45E1-92D8-C053C0536409}"/>
              </a:ext>
            </a:extLst>
          </p:cNvPr>
          <p:cNvSpPr txBox="1"/>
          <p:nvPr/>
        </p:nvSpPr>
        <p:spPr>
          <a:xfrm>
            <a:off x="297518" y="162891"/>
            <a:ext cx="540562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每公卿入言，賓客上謁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AFA875B-7C48-41DF-B5DC-02465B64083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F63DA3-9402-43AC-A54D-DC2D64B43009}"/>
              </a:ext>
            </a:extLst>
          </p:cNvPr>
          <p:cNvSpPr/>
          <p:nvPr/>
        </p:nvSpPr>
        <p:spPr>
          <a:xfrm>
            <a:off x="518400" y="1647894"/>
            <a:ext cx="8408853" cy="1480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西方有木焉，名曰「射」干／每公卿入言，賓客上「謁」：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ㄧㄝˋ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ㄧㄝˋ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BC0E9D-FF01-4C18-A156-054AD7AE330F}"/>
              </a:ext>
            </a:extLst>
          </p:cNvPr>
          <p:cNvSpPr/>
          <p:nvPr/>
        </p:nvSpPr>
        <p:spPr>
          <a:xfrm>
            <a:off x="518400" y="875859"/>
            <a:ext cx="1320613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102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9927E8-B8D3-4AB1-8167-B3A16123740C}"/>
              </a:ext>
            </a:extLst>
          </p:cNvPr>
          <p:cNvSpPr txBox="1"/>
          <p:nvPr/>
        </p:nvSpPr>
        <p:spPr>
          <a:xfrm>
            <a:off x="8015294" y="115612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4220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字辨：踞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14958"/>
              </p:ext>
            </p:extLst>
          </p:nvPr>
        </p:nvGraphicFramePr>
        <p:xfrm>
          <a:off x="472640" y="916165"/>
          <a:ext cx="8279999" cy="348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10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338602">
                  <a:extLst>
                    <a:ext uri="{9D8B030D-6E8A-4147-A177-3AD203B41FA5}">
                      <a16:colId xmlns:a16="http://schemas.microsoft.com/office/drawing/2014/main" val="2903090262"/>
                    </a:ext>
                  </a:extLst>
                </a:gridCol>
                <a:gridCol w="386229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98304"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踞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伸腿而坐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箕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踞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59830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蹲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龍蟠虎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踞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49113"/>
                  </a:ext>
                </a:extLst>
              </a:tr>
              <a:tr h="59830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占據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盤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踞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59830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倨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傲慢無禮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倨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傲。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  <a:tr h="59830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蹲坐，通「踞」。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08316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4883727" y="3796145"/>
            <a:ext cx="3865418" cy="595746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9A0E75A4-E983-43AC-93CA-CF94062224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字辨：僭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94876"/>
              </p:ext>
            </p:extLst>
          </p:nvPr>
        </p:nvGraphicFramePr>
        <p:xfrm>
          <a:off x="472640" y="916165"/>
          <a:ext cx="8280001" cy="287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31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57889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80491118"/>
                    </a:ext>
                  </a:extLst>
                </a:gridCol>
                <a:gridCol w="2290881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983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僭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ㄐㄧㄢˋ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僭越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頗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僭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5983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ㄗㄣˋ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毀謗、誣陷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言。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49113"/>
                  </a:ext>
                </a:extLst>
              </a:tr>
              <a:tr h="59830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ㄑ一ㄢˊ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入水，在水面下活動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鳥飛魚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潛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59830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深藏、隱藏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遁跡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潛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1615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敘隋</a:t>
            </a:r>
            <a:r>
              <a:rPr lang="zh-TW" altLang="en-US" sz="2800" b="0" dirty="0" smtClean="0"/>
              <a:t>末天下大亂</a:t>
            </a:r>
            <a:r>
              <a:rPr lang="zh-TW" altLang="en-US" sz="2800" b="0" dirty="0"/>
              <a:t>，楊素</a:t>
            </a:r>
            <a:r>
              <a:rPr lang="zh-TW" altLang="en-US" sz="2800" b="0" dirty="0" smtClean="0"/>
              <a:t>驕慢豪奢</a:t>
            </a:r>
            <a:r>
              <a:rPr lang="zh-TW" altLang="en-US" sz="2800" b="0" dirty="0"/>
              <a:t>，無救亡安定</a:t>
            </a:r>
            <a:r>
              <a:rPr lang="zh-TW" altLang="en-US" sz="2800" b="0" dirty="0" smtClean="0"/>
              <a:t>危局</a:t>
            </a:r>
            <a:r>
              <a:rPr lang="zh-TW" altLang="en-US" sz="2800" b="0" dirty="0"/>
              <a:t>之心。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2656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307697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本段點出故事背景在隋末，鋪陳楊素驕奢妄為，隱含隋亡乃勢之所趨。史實中楊素不曾任司空，李靖也並未投策謁見「楊司空」，此場景及以下情節皆為虛構。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2011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作者如何呈現楊素的驕貴妄為？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自以為尊，用度奢華：以時亂，天下之權重望崇者，莫我若也，奢貴自奉，禮異人臣。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賓客拜訪，排場盛大：公卿入言，賓客上謁，未嘗不踞床而見，令美人捧出，侍婢羅列，頗僭於上。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主理朝政，態度消極：末年益甚，無復知所負荷、有扶危持顛之心。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367F799-6BE8-404B-B08C-C2CC0196E1DC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0454E61-A627-4F26-A69E-EF60CBD4EB1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1928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230473"/>
            <a:ext cx="81732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一日，衛公李靖以布衣來謁，獻奇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，素亦踞見之。靖前揖 曰：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F00E7D6-885A-4164-A0CB-33B8F31384B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54ABB75-C95A-4BD6-BB2B-4B8382C0A2F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48">
            <a:extLst>
              <a:ext uri="{FF2B5EF4-FFF2-40B4-BE49-F238E27FC236}">
                <a16:creationId xmlns:a16="http://schemas.microsoft.com/office/drawing/2014/main" id="{5CB7C1E6-A092-46CB-9BA8-FCAEE6A20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022" y="740202"/>
            <a:ext cx="15956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借代</a:t>
            </a:r>
            <a:r>
              <a:rPr lang="zh-TW" altLang="en-US" sz="2100" b="1">
                <a:solidFill>
                  <a:srgbClr val="C74932"/>
                </a:solidFill>
                <a:ea typeface="微軟正黑體" panose="020B0604030504040204" pitchFamily="34" charset="-120"/>
              </a:rPr>
              <a:t>（平民）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2FA5E83-BD3C-4DA1-B1C5-CE47B8CB978C}"/>
              </a:ext>
            </a:extLst>
          </p:cNvPr>
          <p:cNvGrpSpPr/>
          <p:nvPr/>
        </p:nvGrpSpPr>
        <p:grpSpPr>
          <a:xfrm>
            <a:off x="4814742" y="1100969"/>
            <a:ext cx="510186" cy="77212"/>
            <a:chOff x="6291753" y="2356495"/>
            <a:chExt cx="510186" cy="77212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3A861280-BDCA-4493-BBAA-6A358B1E89B0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0199A44C-56CA-4B47-9516-B3F35C6725F2}"/>
                </a:ext>
              </a:extLst>
            </p:cNvPr>
            <p:cNvSpPr/>
            <p:nvPr/>
          </p:nvSpPr>
          <p:spPr>
            <a:xfrm>
              <a:off x="6724727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44493BD-575A-4062-8B59-C3DBEAA5A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81" y="3031930"/>
            <a:ext cx="392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FA7DF16-0212-4DB4-89E4-E6C92B92A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775" y="3377125"/>
            <a:ext cx="5447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「揖」為平輩相見之禮，可見李靖不滿楊素的傲慢態度，所以不行大禮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6733887F-2CA3-4AFC-B37A-79B9C242CC8F}"/>
              </a:ext>
            </a:extLst>
          </p:cNvPr>
          <p:cNvCxnSpPr>
            <a:cxnSpLocks/>
          </p:cNvCxnSpPr>
          <p:nvPr/>
        </p:nvCxnSpPr>
        <p:spPr>
          <a:xfrm>
            <a:off x="2880723" y="3379093"/>
            <a:ext cx="140679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D935E12A-B5D1-4D7F-8BCD-DCCA52F0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723" y="3451101"/>
            <a:ext cx="609550" cy="29867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D18A507-E994-48FA-9297-3004E3D134C7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512A095-605F-45AA-9181-3452E182EDD1}"/>
              </a:ext>
            </a:extLst>
          </p:cNvPr>
          <p:cNvSpPr txBox="1"/>
          <p:nvPr/>
        </p:nvSpPr>
        <p:spPr>
          <a:xfrm>
            <a:off x="605719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773960D-73E8-4D23-8E55-787506B27334}"/>
              </a:ext>
            </a:extLst>
          </p:cNvPr>
          <p:cNvSpPr txBox="1"/>
          <p:nvPr/>
        </p:nvSpPr>
        <p:spPr>
          <a:xfrm>
            <a:off x="672639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2530B1A2-5BC6-4BAD-BE35-EA7D1BEA22D6}"/>
              </a:ext>
            </a:extLst>
          </p:cNvPr>
          <p:cNvSpPr txBox="1"/>
          <p:nvPr/>
        </p:nvSpPr>
        <p:spPr>
          <a:xfrm>
            <a:off x="7395587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D812FC2-EC98-4C2C-8AE6-99310FAF041D}"/>
              </a:ext>
            </a:extLst>
          </p:cNvPr>
          <p:cNvSpPr/>
          <p:nvPr/>
        </p:nvSpPr>
        <p:spPr>
          <a:xfrm>
            <a:off x="7626769" y="1219744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6910EB2-6EF1-4EDA-B71A-F6A19B4A0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13" y="765528"/>
            <a:ext cx="169024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計謀、謀略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76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0" grpId="0"/>
      <p:bldP spid="20" grpId="1"/>
      <p:bldP spid="18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B2C058B7-B9F7-48B9-9CE6-D91E1D829EFE}"/>
              </a:ext>
            </a:extLst>
          </p:cNvPr>
          <p:cNvGrpSpPr/>
          <p:nvPr/>
        </p:nvGrpSpPr>
        <p:grpSpPr>
          <a:xfrm>
            <a:off x="832512" y="797331"/>
            <a:ext cx="3011607" cy="646331"/>
            <a:chOff x="1462816" y="1834299"/>
            <a:chExt cx="3011607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534AF99-816D-4EAB-BC06-590A1B4ACC28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D0764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ED66390-E610-4726-88F7-AECFDF78E7ED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7F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　解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9B41923C-BB1C-482C-9F08-E84DE82E8F13}"/>
              </a:ext>
            </a:extLst>
          </p:cNvPr>
          <p:cNvGrpSpPr/>
          <p:nvPr/>
        </p:nvGrpSpPr>
        <p:grpSpPr>
          <a:xfrm>
            <a:off x="832512" y="1802525"/>
            <a:ext cx="3036628" cy="584775"/>
            <a:chOff x="832512" y="1610409"/>
            <a:chExt cx="3036628" cy="584775"/>
          </a:xfrm>
        </p:grpSpPr>
        <p:sp>
          <p:nvSpPr>
            <p:cNvPr id="25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655B4A72-9DA8-4BB7-BA4B-5DCE50CC9924}"/>
                </a:ext>
              </a:extLst>
            </p:cNvPr>
            <p:cNvSpPr txBox="1"/>
            <p:nvPr/>
          </p:nvSpPr>
          <p:spPr>
            <a:xfrm>
              <a:off x="1449790" y="1610409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解題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0285169-7A7D-4973-B63F-EB9A2D9A6227}"/>
                </a:ext>
              </a:extLst>
            </p:cNvPr>
            <p:cNvSpPr/>
            <p:nvPr/>
          </p:nvSpPr>
          <p:spPr>
            <a:xfrm>
              <a:off x="832512" y="1689968"/>
              <a:ext cx="463865" cy="428540"/>
            </a:xfrm>
            <a:prstGeom prst="rect">
              <a:avLst/>
            </a:prstGeom>
            <a:solidFill>
              <a:srgbClr val="ECE0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1795178-38B0-4F80-9F2A-A0F1BEC4202D}"/>
                </a:ext>
              </a:extLst>
            </p:cNvPr>
            <p:cNvSpPr/>
            <p:nvPr/>
          </p:nvSpPr>
          <p:spPr>
            <a:xfrm>
              <a:off x="832512" y="1761363"/>
              <a:ext cx="463865" cy="282868"/>
            </a:xfrm>
            <a:prstGeom prst="rect">
              <a:avLst/>
            </a:prstGeom>
            <a:solidFill>
              <a:srgbClr val="ECE0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8D1EEDFA-4496-4D23-B7CE-163EFEC96254}"/>
              </a:ext>
            </a:extLst>
          </p:cNvPr>
          <p:cNvGrpSpPr/>
          <p:nvPr/>
        </p:nvGrpSpPr>
        <p:grpSpPr>
          <a:xfrm>
            <a:off x="832512" y="2515377"/>
            <a:ext cx="4237168" cy="584775"/>
            <a:chOff x="832512" y="2387300"/>
            <a:chExt cx="4237168" cy="584775"/>
          </a:xfrm>
        </p:grpSpPr>
        <p:sp>
          <p:nvSpPr>
            <p:cNvPr id="29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4B777B25-68FE-4E34-AEF6-F4672792375A}"/>
                </a:ext>
              </a:extLst>
            </p:cNvPr>
            <p:cNvSpPr txBox="1"/>
            <p:nvPr/>
          </p:nvSpPr>
          <p:spPr>
            <a:xfrm>
              <a:off x="1449789" y="2387300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寫作背景</a:t>
              </a:r>
              <a:endParaRPr lang="zh-CN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217AC93-A8BF-41D1-9E5A-B786EFC1E83E}"/>
                </a:ext>
              </a:extLst>
            </p:cNvPr>
            <p:cNvSpPr/>
            <p:nvPr/>
          </p:nvSpPr>
          <p:spPr>
            <a:xfrm>
              <a:off x="832512" y="2466859"/>
              <a:ext cx="463865" cy="428540"/>
            </a:xfrm>
            <a:prstGeom prst="rect">
              <a:avLst/>
            </a:prstGeom>
            <a:solidFill>
              <a:srgbClr val="ECE0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4510A4F-E681-4BF6-8BBB-2F799DAABFFC}"/>
                </a:ext>
              </a:extLst>
            </p:cNvPr>
            <p:cNvSpPr/>
            <p:nvPr/>
          </p:nvSpPr>
          <p:spPr>
            <a:xfrm>
              <a:off x="832512" y="2538254"/>
              <a:ext cx="463865" cy="282868"/>
            </a:xfrm>
            <a:prstGeom prst="rect">
              <a:avLst/>
            </a:prstGeom>
            <a:solidFill>
              <a:srgbClr val="ECE0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E75C2CDD-3C13-48CF-A96C-CB9E8CA6B125}"/>
              </a:ext>
            </a:extLst>
          </p:cNvPr>
          <p:cNvGrpSpPr/>
          <p:nvPr/>
        </p:nvGrpSpPr>
        <p:grpSpPr>
          <a:xfrm>
            <a:off x="832512" y="3228229"/>
            <a:ext cx="4237168" cy="584775"/>
            <a:chOff x="832512" y="3164191"/>
            <a:chExt cx="4237168" cy="584775"/>
          </a:xfrm>
        </p:grpSpPr>
        <p:sp>
          <p:nvSpPr>
            <p:cNvPr id="33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F5B25706-9731-4D45-99AE-F4A2F7E9D30F}"/>
                </a:ext>
              </a:extLst>
            </p:cNvPr>
            <p:cNvSpPr txBox="1"/>
            <p:nvPr/>
          </p:nvSpPr>
          <p:spPr>
            <a:xfrm>
              <a:off x="1449789" y="316419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寫作特色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803B24A-22B2-4C1A-8C4C-81802FCF171F}"/>
                </a:ext>
              </a:extLst>
            </p:cNvPr>
            <p:cNvSpPr/>
            <p:nvPr/>
          </p:nvSpPr>
          <p:spPr>
            <a:xfrm>
              <a:off x="832512" y="3243750"/>
              <a:ext cx="463865" cy="428540"/>
            </a:xfrm>
            <a:prstGeom prst="rect">
              <a:avLst/>
            </a:prstGeom>
            <a:solidFill>
              <a:srgbClr val="ECE0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2BB762B-0FF9-457B-8295-0DC91ED04805}"/>
                </a:ext>
              </a:extLst>
            </p:cNvPr>
            <p:cNvSpPr/>
            <p:nvPr/>
          </p:nvSpPr>
          <p:spPr>
            <a:xfrm>
              <a:off x="832512" y="3315145"/>
              <a:ext cx="463865" cy="282868"/>
            </a:xfrm>
            <a:prstGeom prst="rect">
              <a:avLst/>
            </a:prstGeom>
            <a:solidFill>
              <a:srgbClr val="ECE0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F8D90F6D-D261-4FDE-8F74-87FE99D3D079}"/>
              </a:ext>
            </a:extLst>
          </p:cNvPr>
          <p:cNvGrpSpPr/>
          <p:nvPr/>
        </p:nvGrpSpPr>
        <p:grpSpPr>
          <a:xfrm>
            <a:off x="832512" y="3941082"/>
            <a:ext cx="5036025" cy="584775"/>
            <a:chOff x="832512" y="3941082"/>
            <a:chExt cx="5036025" cy="584775"/>
          </a:xfrm>
        </p:grpSpPr>
        <p:sp>
          <p:nvSpPr>
            <p:cNvPr id="37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56BE5B4D-E7C0-4D82-A515-09F6AC693BB3}"/>
                </a:ext>
              </a:extLst>
            </p:cNvPr>
            <p:cNvSpPr txBox="1"/>
            <p:nvPr/>
          </p:nvSpPr>
          <p:spPr>
            <a:xfrm>
              <a:off x="1449789" y="3941082"/>
              <a:ext cx="441874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文體介紹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35FF0EA-E694-4A11-BDBD-BE494D066A89}"/>
                </a:ext>
              </a:extLst>
            </p:cNvPr>
            <p:cNvSpPr/>
            <p:nvPr/>
          </p:nvSpPr>
          <p:spPr>
            <a:xfrm>
              <a:off x="832512" y="4020641"/>
              <a:ext cx="463865" cy="428540"/>
            </a:xfrm>
            <a:prstGeom prst="rect">
              <a:avLst/>
            </a:prstGeom>
            <a:solidFill>
              <a:srgbClr val="ECE0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E36A9B7-4E6F-46DA-A37A-B9674700078E}"/>
                </a:ext>
              </a:extLst>
            </p:cNvPr>
            <p:cNvSpPr/>
            <p:nvPr/>
          </p:nvSpPr>
          <p:spPr>
            <a:xfrm>
              <a:off x="832512" y="4092036"/>
              <a:ext cx="463865" cy="282868"/>
            </a:xfrm>
            <a:prstGeom prst="rect">
              <a:avLst/>
            </a:prstGeom>
            <a:solidFill>
              <a:srgbClr val="ECE0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715E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rgbClr val="715E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1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「天下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亂，英雄競起，公為帝室重臣，須以收羅豪傑為心，不宜踞見賓客。」素斂容而起，與語大悅，收其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而退。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A524F3C-CE4F-4BE0-A3D2-EE51B2BE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609" y="1668564"/>
            <a:ext cx="4771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表現出李靖正直性格與膽識不凡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BA0F606-852A-40D4-BB3D-BF683ACC66BB}"/>
              </a:ext>
            </a:extLst>
          </p:cNvPr>
          <p:cNvCxnSpPr>
            <a:cxnSpLocks/>
          </p:cNvCxnSpPr>
          <p:nvPr/>
        </p:nvCxnSpPr>
        <p:spPr>
          <a:xfrm>
            <a:off x="861558" y="1650700"/>
            <a:ext cx="771348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F0D25173-53F3-4F87-9F50-D733916D2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58" y="1722708"/>
            <a:ext cx="609550" cy="298679"/>
          </a:xfrm>
          <a:prstGeom prst="rect">
            <a:avLst/>
          </a:prstGeom>
        </p:spPr>
      </p:pic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CBD8509-666D-437F-9EBA-0600E3AADDDD}"/>
              </a:ext>
            </a:extLst>
          </p:cNvPr>
          <p:cNvCxnSpPr>
            <a:cxnSpLocks/>
          </p:cNvCxnSpPr>
          <p:nvPr/>
        </p:nvCxnSpPr>
        <p:spPr>
          <a:xfrm>
            <a:off x="441611" y="2890220"/>
            <a:ext cx="530217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大括弧 18">
            <a:extLst>
              <a:ext uri="{FF2B5EF4-FFF2-40B4-BE49-F238E27FC236}">
                <a16:creationId xmlns:a16="http://schemas.microsoft.com/office/drawing/2014/main" id="{8962BE6B-2F0E-4FD8-9234-280E44DB6ED6}"/>
              </a:ext>
            </a:extLst>
          </p:cNvPr>
          <p:cNvSpPr/>
          <p:nvPr/>
        </p:nvSpPr>
        <p:spPr>
          <a:xfrm rot="5400000">
            <a:off x="776891" y="3301477"/>
            <a:ext cx="128693" cy="645661"/>
          </a:xfrm>
          <a:prstGeom prst="rightBrace">
            <a:avLst>
              <a:gd name="adj1" fmla="val 41530"/>
              <a:gd name="adj2" fmla="val 50252"/>
            </a:avLst>
          </a:prstGeom>
          <a:ln w="19050">
            <a:solidFill>
              <a:srgbClr val="C74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48">
            <a:extLst>
              <a:ext uri="{FF2B5EF4-FFF2-40B4-BE49-F238E27FC236}">
                <a16:creationId xmlns:a16="http://schemas.microsoft.com/office/drawing/2014/main" id="{80E94A54-5152-4220-9309-3D4578707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" y="3301199"/>
            <a:ext cx="16095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之（指李靖）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3161714-5982-4E87-94A4-98AF5C57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4085230"/>
            <a:ext cx="9036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藉由楊素改變態度，重視李靖的意見，再次凸顯李靖過人的才識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113B066-216B-4817-957E-AF079C37208F}"/>
              </a:ext>
            </a:extLst>
          </p:cNvPr>
          <p:cNvCxnSpPr>
            <a:cxnSpLocks/>
          </p:cNvCxnSpPr>
          <p:nvPr/>
        </p:nvCxnSpPr>
        <p:spPr>
          <a:xfrm>
            <a:off x="6554168" y="2893360"/>
            <a:ext cx="241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53A1C201-60AE-41C8-8FF7-055938355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168" y="2965368"/>
            <a:ext cx="609550" cy="298679"/>
          </a:xfrm>
          <a:prstGeom prst="rect">
            <a:avLst/>
          </a:prstGeom>
        </p:spPr>
      </p:pic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12D3F3A8-135F-43DA-BC2F-465C493AE196}"/>
              </a:ext>
            </a:extLst>
          </p:cNvPr>
          <p:cNvCxnSpPr>
            <a:cxnSpLocks/>
          </p:cNvCxnSpPr>
          <p:nvPr/>
        </p:nvCxnSpPr>
        <p:spPr>
          <a:xfrm>
            <a:off x="441611" y="4120242"/>
            <a:ext cx="406942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FD812FC2-EC98-4C2C-8AE6-99310FAF041D}"/>
              </a:ext>
            </a:extLst>
          </p:cNvPr>
          <p:cNvSpPr/>
          <p:nvPr/>
        </p:nvSpPr>
        <p:spPr>
          <a:xfrm>
            <a:off x="1669642" y="1220751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6910EB2-6EF1-4EDA-B71A-F6A19B4A0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642" y="787316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F21005-4F8B-468B-B93B-4704919275CB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2D9CBC3-6BF2-41C4-BDF7-F152F7BC390E}"/>
              </a:ext>
            </a:extLst>
          </p:cNvPr>
          <p:cNvSpPr txBox="1"/>
          <p:nvPr/>
        </p:nvSpPr>
        <p:spPr>
          <a:xfrm>
            <a:off x="605719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CB85019-D92D-4E05-AC47-1FA0F1B08148}"/>
              </a:ext>
            </a:extLst>
          </p:cNvPr>
          <p:cNvSpPr txBox="1"/>
          <p:nvPr/>
        </p:nvSpPr>
        <p:spPr>
          <a:xfrm>
            <a:off x="672639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40D1D57-E1AC-45AC-BDDA-EEE6E20727E7}"/>
              </a:ext>
            </a:extLst>
          </p:cNvPr>
          <p:cNvSpPr txBox="1"/>
          <p:nvPr/>
        </p:nvSpPr>
        <p:spPr>
          <a:xfrm>
            <a:off x="7395587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D812FC2-EC98-4C2C-8AE6-99310FAF041D}"/>
              </a:ext>
            </a:extLst>
          </p:cNvPr>
          <p:cNvSpPr/>
          <p:nvPr/>
        </p:nvSpPr>
        <p:spPr>
          <a:xfrm>
            <a:off x="3289164" y="3671122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6910EB2-6EF1-4EDA-B71A-F6A19B4A0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08" y="3216906"/>
            <a:ext cx="169024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書策、書簡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60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9" grpId="0" animBg="1"/>
      <p:bldP spid="21" grpId="0"/>
      <p:bldP spid="21" grpId="1"/>
      <p:bldP spid="22" grpId="0"/>
      <p:bldP spid="22" grpId="1"/>
      <p:bldP spid="27" grpId="0" animBg="1"/>
      <p:bldP spid="28" grpId="0" animBg="1"/>
      <p:bldP spid="28" grpId="1" animBg="1"/>
      <p:bldP spid="26" grpId="0" animBg="1"/>
      <p:bldP spid="29" grpId="0" animBg="1"/>
      <p:bldP spid="2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敘李靖獻策與進言，規勸楊素不可怠忽職守，並勸以禮賢下士。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1834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本段具承先啟後之</a:t>
            </a:r>
            <a:r>
              <a:rPr lang="zh-TW" altLang="en-US" sz="2800" b="0" dirty="0" smtClean="0"/>
              <a:t>作用</a:t>
            </a:r>
            <a:r>
              <a:rPr lang="zh-TW" altLang="en-US" sz="2800" b="0" dirty="0"/>
              <a:t>。前段寫楊素驕慢</a:t>
            </a:r>
            <a:r>
              <a:rPr lang="zh-TW" altLang="en-US" sz="2800" b="0" dirty="0" smtClean="0"/>
              <a:t>豪奢</a:t>
            </a:r>
            <a:r>
              <a:rPr lang="zh-TW" altLang="en-US" sz="2800" b="0" dirty="0"/>
              <a:t>，呈現時代的紛亂</a:t>
            </a:r>
            <a:r>
              <a:rPr lang="zh-TW" altLang="en-US" sz="2800" b="0" dirty="0" smtClean="0"/>
              <a:t>衰敗</a:t>
            </a:r>
            <a:r>
              <a:rPr lang="zh-TW" altLang="en-US" sz="2800" b="0" dirty="0"/>
              <a:t>，提供李靖獻策騁</a:t>
            </a:r>
            <a:r>
              <a:rPr lang="zh-TW" altLang="en-US" sz="2800" b="0" dirty="0" smtClean="0"/>
              <a:t>辯的</a:t>
            </a:r>
            <a:r>
              <a:rPr lang="zh-TW" altLang="en-US" sz="2800" b="0" dirty="0"/>
              <a:t>機會，反襯其雄心</a:t>
            </a:r>
            <a:r>
              <a:rPr lang="zh-TW" altLang="en-US" sz="2800" b="0" dirty="0" smtClean="0"/>
              <a:t>膽識</a:t>
            </a:r>
            <a:r>
              <a:rPr lang="zh-TW" altLang="en-US" sz="2800" b="0" dirty="0"/>
              <a:t>。而此段李靖的</a:t>
            </a:r>
            <a:r>
              <a:rPr lang="zh-TW" altLang="en-US" sz="2800" b="0" dirty="0" smtClean="0"/>
              <a:t>登場乃</a:t>
            </a:r>
            <a:r>
              <a:rPr lang="zh-TW" altLang="en-US" sz="2800" b="0" dirty="0"/>
              <a:t>藉以引出下</a:t>
            </a:r>
            <a:r>
              <a:rPr lang="zh-TW" altLang="en-US" sz="2800" b="0" dirty="0" smtClean="0"/>
              <a:t>一段紅拂</a:t>
            </a:r>
            <a:r>
              <a:rPr lang="zh-TW" altLang="en-US" sz="2800" b="0" dirty="0"/>
              <a:t>的慧眼識人。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B741600-6096-490C-94E5-36851D4DA3A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764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77288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李靖在楊素府中做了哪些事？分別展現了什麼樣的人格特質？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367F799-6BE8-404B-B08C-C2CC0196E1DC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967367B-839D-4F4A-8983-4157780A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獻奇策：見地卓越，有才。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勸諫楊素：無畏強權，有膽。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綜合特質：膽識不凡。</a:t>
            </a:r>
          </a:p>
        </p:txBody>
      </p:sp>
      <p:sp>
        <p:nvSpPr>
          <p:cNvPr id="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DF29604-3378-45DF-87E7-92A565318621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8251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230473"/>
            <a:ext cx="8173244" cy="320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當靖之騁辯也，一妓有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殊色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，執紅拂，立於前，獨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靖。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F00E7D6-885A-4164-A0CB-33B8F31384B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54ABB75-C95A-4BD6-BB2B-4B8382C0A2F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764C2C-F237-4CEC-BD59-C632172328D6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47A715E-E7EA-4582-8BEE-F3D4B062E499}"/>
              </a:ext>
            </a:extLst>
          </p:cNvPr>
          <p:cNvSpPr txBox="1"/>
          <p:nvPr/>
        </p:nvSpPr>
        <p:spPr>
          <a:xfrm>
            <a:off x="6726915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A8DA55B-4069-4483-9BCE-D3AC864AE68C}"/>
              </a:ext>
            </a:extLst>
          </p:cNvPr>
          <p:cNvSpPr txBox="1"/>
          <p:nvPr/>
        </p:nvSpPr>
        <p:spPr>
          <a:xfrm>
            <a:off x="7396110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7D129B9-0E88-46A5-A795-74F225890B2D}"/>
              </a:ext>
            </a:extLst>
          </p:cNvPr>
          <p:cNvSpPr/>
          <p:nvPr/>
        </p:nvSpPr>
        <p:spPr>
          <a:xfrm>
            <a:off x="5469076" y="1227524"/>
            <a:ext cx="891084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6C60815-A7C4-426E-BAD0-B323D262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076" y="1661643"/>
            <a:ext cx="2521546" cy="80021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與眾不同的美色，</a:t>
            </a:r>
          </a:p>
          <a:p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即特別美麗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8A8EB93-C187-4254-9310-F6AD136E3422}"/>
              </a:ext>
            </a:extLst>
          </p:cNvPr>
          <p:cNvSpPr/>
          <p:nvPr/>
        </p:nvSpPr>
        <p:spPr>
          <a:xfrm>
            <a:off x="2475264" y="2934404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D54B7FD-9024-4FF3-860D-070B00F28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264" y="2488128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注視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F9F01FE-F871-4ED5-962B-36053E940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655" y="3376690"/>
            <a:ext cx="52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呼應前段，李靖舉止完全吸引紅拂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B940B97-93FF-47FF-95E4-5E8AC049CBAB}"/>
              </a:ext>
            </a:extLst>
          </p:cNvPr>
          <p:cNvCxnSpPr>
            <a:cxnSpLocks/>
          </p:cNvCxnSpPr>
          <p:nvPr/>
        </p:nvCxnSpPr>
        <p:spPr>
          <a:xfrm>
            <a:off x="2047603" y="3378658"/>
            <a:ext cx="124423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片 32">
            <a:extLst>
              <a:ext uri="{FF2B5EF4-FFF2-40B4-BE49-F238E27FC236}">
                <a16:creationId xmlns:a16="http://schemas.microsoft.com/office/drawing/2014/main" id="{1F5AE412-D823-471F-B03E-3254F4DD63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603" y="3450666"/>
            <a:ext cx="609550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31" grpId="0"/>
      <p:bldP spid="31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230473"/>
            <a:ext cx="8173244" cy="320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靖既去，而執拂妓臨軒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吏，問曰：「去者處士第幾？住何處？」吏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以對，妓頷 而去。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F00E7D6-885A-4164-A0CB-33B8F31384B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54ABB75-C95A-4BD6-BB2B-4B8382C0A2F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23FA25A-0D17-4D54-A072-C25F793C5859}"/>
              </a:ext>
            </a:extLst>
          </p:cNvPr>
          <p:cNvGrpSpPr/>
          <p:nvPr/>
        </p:nvGrpSpPr>
        <p:grpSpPr>
          <a:xfrm>
            <a:off x="7303551" y="2896072"/>
            <a:ext cx="601122" cy="457785"/>
            <a:chOff x="6047357" y="3267875"/>
            <a:chExt cx="601122" cy="457785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3F35F91-07D2-4495-A49A-DE1B4D76B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347EFE2-CCCA-47D4-B91B-A0CC325EE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2DE9C2C-5BE6-4E26-8C30-BCB466C7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406" y="3749345"/>
            <a:ext cx="3585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為下文投奔李靖預留伏筆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339935B-45FD-4DE3-A4E2-C3B0DEEF0210}"/>
              </a:ext>
            </a:extLst>
          </p:cNvPr>
          <p:cNvCxnSpPr>
            <a:cxnSpLocks/>
          </p:cNvCxnSpPr>
          <p:nvPr/>
        </p:nvCxnSpPr>
        <p:spPr>
          <a:xfrm>
            <a:off x="6594809" y="3378658"/>
            <a:ext cx="184476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8B5BE55A-AE29-4E92-AB09-81C611929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809" y="3450666"/>
            <a:ext cx="609550" cy="29867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49F9BB3-A69D-4A63-A5A7-4CB5AA65F8EE}"/>
              </a:ext>
            </a:extLst>
          </p:cNvPr>
          <p:cNvSpPr/>
          <p:nvPr/>
        </p:nvSpPr>
        <p:spPr>
          <a:xfrm>
            <a:off x="4952613" y="2934404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03EE744-54FE-452C-9B6E-8C8AA79F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612" y="2488128"/>
            <a:ext cx="173067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詳細、詳盡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BD90123-3205-4BA2-934F-2058E60BACA5}"/>
              </a:ext>
            </a:extLst>
          </p:cNvPr>
          <p:cNvSpPr/>
          <p:nvPr/>
        </p:nvSpPr>
        <p:spPr>
          <a:xfrm>
            <a:off x="4647813" y="123049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F1E0D79-0AC4-426D-A456-54EFDD08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812" y="784221"/>
            <a:ext cx="78440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指著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AC1302-5746-4FBC-A294-FC8007CCEB02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B3C6B69-54DA-4D73-9870-EC7724A08DB6}"/>
              </a:ext>
            </a:extLst>
          </p:cNvPr>
          <p:cNvSpPr txBox="1"/>
          <p:nvPr/>
        </p:nvSpPr>
        <p:spPr>
          <a:xfrm>
            <a:off x="6726915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C75B679-9501-4C89-90E6-4F30C899AF76}"/>
              </a:ext>
            </a:extLst>
          </p:cNvPr>
          <p:cNvSpPr txBox="1"/>
          <p:nvPr/>
        </p:nvSpPr>
        <p:spPr>
          <a:xfrm>
            <a:off x="7396110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12970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敘紅拂慧眼識英雄。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5281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紅拂識見不凡。當李靖騁辯時，紅拂專注觀察，確定此人可託付終身，遂探詢其居處。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583C96A-B245-469C-9A26-45EF1F96672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8588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009824-5CB6-443A-89C2-626940E644F8}"/>
              </a:ext>
            </a:extLst>
          </p:cNvPr>
          <p:cNvSpPr/>
          <p:nvPr/>
        </p:nvSpPr>
        <p:spPr>
          <a:xfrm>
            <a:off x="351698" y="783928"/>
            <a:ext cx="8290897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靖歸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旅。其夜五更初，忽聞扣門而聲低者，靖起問焉。乃紫衣戴帽人，杖揭一囊。靖問：「誰？」曰：「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妾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楊家之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紅拂妓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也。」靖遽 延入。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690423-04EA-4519-A8CF-3FF0837C9D04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4A4517A-850E-4347-82B5-9FD45DE0AFCD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22C94F1-0904-441E-A1E8-E98BB7E54FFF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63EEF1C-95B6-4DB0-8105-F60825956890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A151705-00B9-417A-84EB-98515FD5A961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24D93F-9246-4FD5-8A1C-327DD3ABB4E8}"/>
              </a:ext>
            </a:extLst>
          </p:cNvPr>
          <p:cNvGrpSpPr/>
          <p:nvPr/>
        </p:nvGrpSpPr>
        <p:grpSpPr>
          <a:xfrm>
            <a:off x="1143158" y="4124329"/>
            <a:ext cx="601122" cy="457785"/>
            <a:chOff x="6047357" y="3267875"/>
            <a:chExt cx="601122" cy="457785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DF5B367-A060-41ED-9532-331ED72A9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D138E91-4166-4660-9D01-6FA511774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ㄐ ㄩ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F9A31974-50CC-4FA7-BD65-3A4AB0E65451}"/>
              </a:ext>
            </a:extLst>
          </p:cNvPr>
          <p:cNvSpPr/>
          <p:nvPr/>
        </p:nvSpPr>
        <p:spPr>
          <a:xfrm>
            <a:off x="6422629" y="3172409"/>
            <a:ext cx="126360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1F5EDC0-BD3B-4570-ABBB-532CDE35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31" y="3583360"/>
            <a:ext cx="2923664" cy="80021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明張鳳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翼</a:t>
            </a:r>
            <a:r>
              <a:rPr lang="en-US" altLang="zh-TW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拂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</a:t>
            </a:r>
            <a:r>
              <a:rPr lang="en-US" altLang="zh-TW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謂</a:t>
            </a:r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姓張，名出塵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60B4CF7-C3D5-4D64-A5E6-22879183B227}"/>
              </a:ext>
            </a:extLst>
          </p:cNvPr>
          <p:cNvSpPr/>
          <p:nvPr/>
        </p:nvSpPr>
        <p:spPr>
          <a:xfrm>
            <a:off x="4708129" y="3172409"/>
            <a:ext cx="409971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ECD5FA9-3E49-40B2-8CB2-684B41EF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373" y="2719357"/>
            <a:ext cx="282072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古代女性自稱的謙詞</a:t>
            </a:r>
          </a:p>
        </p:txBody>
      </p:sp>
      <p:sp>
        <p:nvSpPr>
          <p:cNvPr id="2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0BC1C661-50F8-4297-98E9-FC7429CB81F5}"/>
              </a:ext>
            </a:extLst>
          </p:cNvPr>
          <p:cNvSpPr txBox="1"/>
          <p:nvPr/>
        </p:nvSpPr>
        <p:spPr>
          <a:xfrm>
            <a:off x="2217552" y="937540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33714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1" grpId="0" animBg="1"/>
      <p:bldP spid="22" grpId="0" animBg="1"/>
      <p:bldP spid="22" grpId="1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義辨：逆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442302"/>
              </p:ext>
            </p:extLst>
          </p:nvPr>
        </p:nvGraphicFramePr>
        <p:xfrm>
          <a:off x="466227" y="916165"/>
          <a:ext cx="8279999" cy="304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70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98965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52677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396803">
                <a:tc rowSpan="3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迎接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靖歸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旅。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楚莊王伐鄭，鄭伯肉袒牽羊以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（蘇軾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留侯論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995"/>
                  </a:ext>
                </a:extLst>
              </a:tr>
              <a:tr h="3682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天地者，萬物之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旅。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（李白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春夜宴從弟桃花園序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9884"/>
                  </a:ext>
                </a:extLst>
              </a:tr>
            </a:tbl>
          </a:graphicData>
        </a:graphic>
      </p:graphicFrame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94141C5-01EF-40C0-BA96-1C5E0A06DB6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FAF0548D-BF78-48E8-919C-AEFF65799320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09AAA303-3152-4DD2-9D28-BE7BB6C88356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2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F51104FA-9BDE-4A55-904E-2AF72FF1D746}"/>
              </a:ext>
            </a:extLst>
          </p:cNvPr>
          <p:cNvSpPr/>
          <p:nvPr/>
        </p:nvSpPr>
        <p:spPr>
          <a:xfrm>
            <a:off x="786962" y="1062446"/>
            <a:ext cx="7799791" cy="1732721"/>
          </a:xfrm>
          <a:custGeom>
            <a:avLst/>
            <a:gdLst>
              <a:gd name="connsiteX0" fmla="*/ 0 w 7799791"/>
              <a:gd name="connsiteY0" fmla="*/ 153242 h 1732721"/>
              <a:gd name="connsiteX1" fmla="*/ 153242 w 7799791"/>
              <a:gd name="connsiteY1" fmla="*/ 0 h 1732721"/>
              <a:gd name="connsiteX2" fmla="*/ 804583 w 7799791"/>
              <a:gd name="connsiteY2" fmla="*/ 0 h 1732721"/>
              <a:gd name="connsiteX3" fmla="*/ 1306058 w 7799791"/>
              <a:gd name="connsiteY3" fmla="*/ 0 h 1732721"/>
              <a:gd name="connsiteX4" fmla="*/ 2032333 w 7799791"/>
              <a:gd name="connsiteY4" fmla="*/ 0 h 1732721"/>
              <a:gd name="connsiteX5" fmla="*/ 2383942 w 7799791"/>
              <a:gd name="connsiteY5" fmla="*/ 0 h 1732721"/>
              <a:gd name="connsiteX6" fmla="*/ 2735551 w 7799791"/>
              <a:gd name="connsiteY6" fmla="*/ 0 h 1732721"/>
              <a:gd name="connsiteX7" fmla="*/ 3237026 w 7799791"/>
              <a:gd name="connsiteY7" fmla="*/ 0 h 1732721"/>
              <a:gd name="connsiteX8" fmla="*/ 3888367 w 7799791"/>
              <a:gd name="connsiteY8" fmla="*/ 0 h 1732721"/>
              <a:gd name="connsiteX9" fmla="*/ 4239976 w 7799791"/>
              <a:gd name="connsiteY9" fmla="*/ 0 h 1732721"/>
              <a:gd name="connsiteX10" fmla="*/ 4816385 w 7799791"/>
              <a:gd name="connsiteY10" fmla="*/ 0 h 1732721"/>
              <a:gd name="connsiteX11" fmla="*/ 5467726 w 7799791"/>
              <a:gd name="connsiteY11" fmla="*/ 0 h 1732721"/>
              <a:gd name="connsiteX12" fmla="*/ 6119067 w 7799791"/>
              <a:gd name="connsiteY12" fmla="*/ 0 h 1732721"/>
              <a:gd name="connsiteX13" fmla="*/ 6845342 w 7799791"/>
              <a:gd name="connsiteY13" fmla="*/ 0 h 1732721"/>
              <a:gd name="connsiteX14" fmla="*/ 7646549 w 7799791"/>
              <a:gd name="connsiteY14" fmla="*/ 0 h 1732721"/>
              <a:gd name="connsiteX15" fmla="*/ 7799791 w 7799791"/>
              <a:gd name="connsiteY15" fmla="*/ 153242 h 1732721"/>
              <a:gd name="connsiteX16" fmla="*/ 7799791 w 7799791"/>
              <a:gd name="connsiteY16" fmla="*/ 642917 h 1732721"/>
              <a:gd name="connsiteX17" fmla="*/ 7799791 w 7799791"/>
              <a:gd name="connsiteY17" fmla="*/ 1132591 h 1732721"/>
              <a:gd name="connsiteX18" fmla="*/ 7799791 w 7799791"/>
              <a:gd name="connsiteY18" fmla="*/ 1579479 h 1732721"/>
              <a:gd name="connsiteX19" fmla="*/ 7646549 w 7799791"/>
              <a:gd name="connsiteY19" fmla="*/ 1732721 h 1732721"/>
              <a:gd name="connsiteX20" fmla="*/ 7145074 w 7799791"/>
              <a:gd name="connsiteY20" fmla="*/ 1732721 h 1732721"/>
              <a:gd name="connsiteX21" fmla="*/ 6493733 w 7799791"/>
              <a:gd name="connsiteY21" fmla="*/ 1732721 h 1732721"/>
              <a:gd name="connsiteX22" fmla="*/ 5842391 w 7799791"/>
              <a:gd name="connsiteY22" fmla="*/ 1732721 h 1732721"/>
              <a:gd name="connsiteX23" fmla="*/ 5490782 w 7799791"/>
              <a:gd name="connsiteY23" fmla="*/ 1732721 h 1732721"/>
              <a:gd name="connsiteX24" fmla="*/ 5064240 w 7799791"/>
              <a:gd name="connsiteY24" fmla="*/ 1732721 h 1732721"/>
              <a:gd name="connsiteX25" fmla="*/ 4562765 w 7799791"/>
              <a:gd name="connsiteY25" fmla="*/ 1732721 h 1732721"/>
              <a:gd name="connsiteX26" fmla="*/ 4061290 w 7799791"/>
              <a:gd name="connsiteY26" fmla="*/ 1732721 h 1732721"/>
              <a:gd name="connsiteX27" fmla="*/ 3709681 w 7799791"/>
              <a:gd name="connsiteY27" fmla="*/ 1732721 h 1732721"/>
              <a:gd name="connsiteX28" fmla="*/ 3058339 w 7799791"/>
              <a:gd name="connsiteY28" fmla="*/ 1732721 h 1732721"/>
              <a:gd name="connsiteX29" fmla="*/ 2406998 w 7799791"/>
              <a:gd name="connsiteY29" fmla="*/ 1732721 h 1732721"/>
              <a:gd name="connsiteX30" fmla="*/ 1680724 w 7799791"/>
              <a:gd name="connsiteY30" fmla="*/ 1732721 h 1732721"/>
              <a:gd name="connsiteX31" fmla="*/ 1254182 w 7799791"/>
              <a:gd name="connsiteY31" fmla="*/ 1732721 h 1732721"/>
              <a:gd name="connsiteX32" fmla="*/ 677773 w 7799791"/>
              <a:gd name="connsiteY32" fmla="*/ 1732721 h 1732721"/>
              <a:gd name="connsiteX33" fmla="*/ 153242 w 7799791"/>
              <a:gd name="connsiteY33" fmla="*/ 1732721 h 1732721"/>
              <a:gd name="connsiteX34" fmla="*/ 0 w 7799791"/>
              <a:gd name="connsiteY34" fmla="*/ 1579479 h 1732721"/>
              <a:gd name="connsiteX35" fmla="*/ 0 w 7799791"/>
              <a:gd name="connsiteY35" fmla="*/ 1146854 h 1732721"/>
              <a:gd name="connsiteX36" fmla="*/ 0 w 7799791"/>
              <a:gd name="connsiteY36" fmla="*/ 714229 h 1732721"/>
              <a:gd name="connsiteX37" fmla="*/ 0 w 7799791"/>
              <a:gd name="connsiteY37" fmla="*/ 153242 h 173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99791" h="1732721" fill="none" extrusionOk="0">
                <a:moveTo>
                  <a:pt x="0" y="153242"/>
                </a:moveTo>
                <a:cubicBezTo>
                  <a:pt x="7974" y="83526"/>
                  <a:pt x="80983" y="-13250"/>
                  <a:pt x="153242" y="0"/>
                </a:cubicBezTo>
                <a:cubicBezTo>
                  <a:pt x="403809" y="-7105"/>
                  <a:pt x="589282" y="40116"/>
                  <a:pt x="804583" y="0"/>
                </a:cubicBezTo>
                <a:cubicBezTo>
                  <a:pt x="1019884" y="-40116"/>
                  <a:pt x="1170151" y="867"/>
                  <a:pt x="1306058" y="0"/>
                </a:cubicBezTo>
                <a:cubicBezTo>
                  <a:pt x="1441966" y="-867"/>
                  <a:pt x="1672859" y="52779"/>
                  <a:pt x="2032333" y="0"/>
                </a:cubicBezTo>
                <a:cubicBezTo>
                  <a:pt x="2391807" y="-52779"/>
                  <a:pt x="2309528" y="11032"/>
                  <a:pt x="2383942" y="0"/>
                </a:cubicBezTo>
                <a:cubicBezTo>
                  <a:pt x="2458356" y="-11032"/>
                  <a:pt x="2639779" y="29884"/>
                  <a:pt x="2735551" y="0"/>
                </a:cubicBezTo>
                <a:cubicBezTo>
                  <a:pt x="2831323" y="-29884"/>
                  <a:pt x="3050221" y="37956"/>
                  <a:pt x="3237026" y="0"/>
                </a:cubicBezTo>
                <a:cubicBezTo>
                  <a:pt x="3423832" y="-37956"/>
                  <a:pt x="3700974" y="13712"/>
                  <a:pt x="3888367" y="0"/>
                </a:cubicBezTo>
                <a:cubicBezTo>
                  <a:pt x="4075760" y="-13712"/>
                  <a:pt x="4110670" y="14414"/>
                  <a:pt x="4239976" y="0"/>
                </a:cubicBezTo>
                <a:cubicBezTo>
                  <a:pt x="4369282" y="-14414"/>
                  <a:pt x="4538375" y="59930"/>
                  <a:pt x="4816385" y="0"/>
                </a:cubicBezTo>
                <a:cubicBezTo>
                  <a:pt x="5094395" y="-59930"/>
                  <a:pt x="5155052" y="68035"/>
                  <a:pt x="5467726" y="0"/>
                </a:cubicBezTo>
                <a:cubicBezTo>
                  <a:pt x="5780400" y="-68035"/>
                  <a:pt x="5959591" y="51833"/>
                  <a:pt x="6119067" y="0"/>
                </a:cubicBezTo>
                <a:cubicBezTo>
                  <a:pt x="6278543" y="-51833"/>
                  <a:pt x="6644156" y="76420"/>
                  <a:pt x="6845342" y="0"/>
                </a:cubicBezTo>
                <a:cubicBezTo>
                  <a:pt x="7046528" y="-76420"/>
                  <a:pt x="7293768" y="73474"/>
                  <a:pt x="7646549" y="0"/>
                </a:cubicBezTo>
                <a:cubicBezTo>
                  <a:pt x="7735797" y="3358"/>
                  <a:pt x="7798545" y="67075"/>
                  <a:pt x="7799791" y="153242"/>
                </a:cubicBezTo>
                <a:cubicBezTo>
                  <a:pt x="7829369" y="274188"/>
                  <a:pt x="7762805" y="492013"/>
                  <a:pt x="7799791" y="642917"/>
                </a:cubicBezTo>
                <a:cubicBezTo>
                  <a:pt x="7836777" y="793822"/>
                  <a:pt x="7785538" y="936341"/>
                  <a:pt x="7799791" y="1132591"/>
                </a:cubicBezTo>
                <a:cubicBezTo>
                  <a:pt x="7814044" y="1328841"/>
                  <a:pt x="7756564" y="1417967"/>
                  <a:pt x="7799791" y="1579479"/>
                </a:cubicBezTo>
                <a:cubicBezTo>
                  <a:pt x="7779723" y="1663875"/>
                  <a:pt x="7747382" y="1734102"/>
                  <a:pt x="7646549" y="1732721"/>
                </a:cubicBezTo>
                <a:cubicBezTo>
                  <a:pt x="7449703" y="1761336"/>
                  <a:pt x="7391971" y="1723228"/>
                  <a:pt x="7145074" y="1732721"/>
                </a:cubicBezTo>
                <a:cubicBezTo>
                  <a:pt x="6898177" y="1742214"/>
                  <a:pt x="6634613" y="1689174"/>
                  <a:pt x="6493733" y="1732721"/>
                </a:cubicBezTo>
                <a:cubicBezTo>
                  <a:pt x="6352853" y="1776268"/>
                  <a:pt x="6032044" y="1672640"/>
                  <a:pt x="5842391" y="1732721"/>
                </a:cubicBezTo>
                <a:cubicBezTo>
                  <a:pt x="5652738" y="1792802"/>
                  <a:pt x="5616949" y="1699028"/>
                  <a:pt x="5490782" y="1732721"/>
                </a:cubicBezTo>
                <a:cubicBezTo>
                  <a:pt x="5364615" y="1766414"/>
                  <a:pt x="5153227" y="1730275"/>
                  <a:pt x="5064240" y="1732721"/>
                </a:cubicBezTo>
                <a:cubicBezTo>
                  <a:pt x="4975253" y="1735167"/>
                  <a:pt x="4784380" y="1696980"/>
                  <a:pt x="4562765" y="1732721"/>
                </a:cubicBezTo>
                <a:cubicBezTo>
                  <a:pt x="4341151" y="1768462"/>
                  <a:pt x="4269665" y="1699732"/>
                  <a:pt x="4061290" y="1732721"/>
                </a:cubicBezTo>
                <a:cubicBezTo>
                  <a:pt x="3852915" y="1765710"/>
                  <a:pt x="3789148" y="1721727"/>
                  <a:pt x="3709681" y="1732721"/>
                </a:cubicBezTo>
                <a:cubicBezTo>
                  <a:pt x="3630214" y="1743715"/>
                  <a:pt x="3311114" y="1731922"/>
                  <a:pt x="3058339" y="1732721"/>
                </a:cubicBezTo>
                <a:cubicBezTo>
                  <a:pt x="2805564" y="1733520"/>
                  <a:pt x="2574095" y="1683218"/>
                  <a:pt x="2406998" y="1732721"/>
                </a:cubicBezTo>
                <a:cubicBezTo>
                  <a:pt x="2239901" y="1782224"/>
                  <a:pt x="1972396" y="1707610"/>
                  <a:pt x="1680724" y="1732721"/>
                </a:cubicBezTo>
                <a:cubicBezTo>
                  <a:pt x="1389052" y="1757832"/>
                  <a:pt x="1412864" y="1697999"/>
                  <a:pt x="1254182" y="1732721"/>
                </a:cubicBezTo>
                <a:cubicBezTo>
                  <a:pt x="1095500" y="1767443"/>
                  <a:pt x="959253" y="1690372"/>
                  <a:pt x="677773" y="1732721"/>
                </a:cubicBezTo>
                <a:cubicBezTo>
                  <a:pt x="396293" y="1775070"/>
                  <a:pt x="349696" y="1711785"/>
                  <a:pt x="153242" y="1732721"/>
                </a:cubicBezTo>
                <a:cubicBezTo>
                  <a:pt x="53167" y="1728700"/>
                  <a:pt x="-1708" y="1676238"/>
                  <a:pt x="0" y="1579479"/>
                </a:cubicBezTo>
                <a:cubicBezTo>
                  <a:pt x="-24555" y="1430883"/>
                  <a:pt x="4111" y="1298837"/>
                  <a:pt x="0" y="1146854"/>
                </a:cubicBezTo>
                <a:cubicBezTo>
                  <a:pt x="-4111" y="994871"/>
                  <a:pt x="11741" y="880801"/>
                  <a:pt x="0" y="714229"/>
                </a:cubicBezTo>
                <a:cubicBezTo>
                  <a:pt x="-11741" y="547658"/>
                  <a:pt x="8426" y="283144"/>
                  <a:pt x="0" y="153242"/>
                </a:cubicBezTo>
                <a:close/>
              </a:path>
              <a:path w="7799791" h="1732721" stroke="0" extrusionOk="0">
                <a:moveTo>
                  <a:pt x="0" y="153242"/>
                </a:moveTo>
                <a:cubicBezTo>
                  <a:pt x="-16446" y="80236"/>
                  <a:pt x="74962" y="-3331"/>
                  <a:pt x="153242" y="0"/>
                </a:cubicBezTo>
                <a:cubicBezTo>
                  <a:pt x="302333" y="-28349"/>
                  <a:pt x="331557" y="34137"/>
                  <a:pt x="504851" y="0"/>
                </a:cubicBezTo>
                <a:cubicBezTo>
                  <a:pt x="678145" y="-34137"/>
                  <a:pt x="831196" y="68515"/>
                  <a:pt x="1081259" y="0"/>
                </a:cubicBezTo>
                <a:cubicBezTo>
                  <a:pt x="1331322" y="-68515"/>
                  <a:pt x="1524179" y="852"/>
                  <a:pt x="1807534" y="0"/>
                </a:cubicBezTo>
                <a:cubicBezTo>
                  <a:pt x="2090889" y="-852"/>
                  <a:pt x="2210460" y="14485"/>
                  <a:pt x="2458875" y="0"/>
                </a:cubicBezTo>
                <a:cubicBezTo>
                  <a:pt x="2707290" y="-14485"/>
                  <a:pt x="2684058" y="40296"/>
                  <a:pt x="2885417" y="0"/>
                </a:cubicBezTo>
                <a:cubicBezTo>
                  <a:pt x="3086776" y="-40296"/>
                  <a:pt x="3434987" y="7562"/>
                  <a:pt x="3611691" y="0"/>
                </a:cubicBezTo>
                <a:cubicBezTo>
                  <a:pt x="3788395" y="-7562"/>
                  <a:pt x="4112926" y="13122"/>
                  <a:pt x="4263033" y="0"/>
                </a:cubicBezTo>
                <a:cubicBezTo>
                  <a:pt x="4413140" y="-13122"/>
                  <a:pt x="4645478" y="21740"/>
                  <a:pt x="4764508" y="0"/>
                </a:cubicBezTo>
                <a:cubicBezTo>
                  <a:pt x="4883538" y="-21740"/>
                  <a:pt x="5147735" y="32529"/>
                  <a:pt x="5490782" y="0"/>
                </a:cubicBezTo>
                <a:cubicBezTo>
                  <a:pt x="5833829" y="-32529"/>
                  <a:pt x="5879496" y="35466"/>
                  <a:pt x="5992257" y="0"/>
                </a:cubicBezTo>
                <a:cubicBezTo>
                  <a:pt x="6105019" y="-35466"/>
                  <a:pt x="6387355" y="63496"/>
                  <a:pt x="6568666" y="0"/>
                </a:cubicBezTo>
                <a:cubicBezTo>
                  <a:pt x="6749977" y="-63496"/>
                  <a:pt x="7214566" y="109644"/>
                  <a:pt x="7646549" y="0"/>
                </a:cubicBezTo>
                <a:cubicBezTo>
                  <a:pt x="7727529" y="-4495"/>
                  <a:pt x="7777317" y="73416"/>
                  <a:pt x="7799791" y="153242"/>
                </a:cubicBezTo>
                <a:cubicBezTo>
                  <a:pt x="7801693" y="341164"/>
                  <a:pt x="7785381" y="461644"/>
                  <a:pt x="7799791" y="585867"/>
                </a:cubicBezTo>
                <a:cubicBezTo>
                  <a:pt x="7814201" y="710090"/>
                  <a:pt x="7794988" y="850814"/>
                  <a:pt x="7799791" y="1089804"/>
                </a:cubicBezTo>
                <a:cubicBezTo>
                  <a:pt x="7804594" y="1328794"/>
                  <a:pt x="7763154" y="1461355"/>
                  <a:pt x="7799791" y="1579479"/>
                </a:cubicBezTo>
                <a:cubicBezTo>
                  <a:pt x="7798242" y="1661377"/>
                  <a:pt x="7735806" y="1730311"/>
                  <a:pt x="7646549" y="1732721"/>
                </a:cubicBezTo>
                <a:cubicBezTo>
                  <a:pt x="7547016" y="1769759"/>
                  <a:pt x="7313841" y="1716075"/>
                  <a:pt x="7220007" y="1732721"/>
                </a:cubicBezTo>
                <a:cubicBezTo>
                  <a:pt x="7126173" y="1749367"/>
                  <a:pt x="7031968" y="1708121"/>
                  <a:pt x="6868398" y="1732721"/>
                </a:cubicBezTo>
                <a:cubicBezTo>
                  <a:pt x="6704828" y="1757321"/>
                  <a:pt x="6532751" y="1657665"/>
                  <a:pt x="6217057" y="1732721"/>
                </a:cubicBezTo>
                <a:cubicBezTo>
                  <a:pt x="5901363" y="1807777"/>
                  <a:pt x="5944040" y="1729492"/>
                  <a:pt x="5790514" y="1732721"/>
                </a:cubicBezTo>
                <a:cubicBezTo>
                  <a:pt x="5636988" y="1735950"/>
                  <a:pt x="5475983" y="1723618"/>
                  <a:pt x="5363972" y="1732721"/>
                </a:cubicBezTo>
                <a:cubicBezTo>
                  <a:pt x="5251961" y="1741824"/>
                  <a:pt x="5141446" y="1729162"/>
                  <a:pt x="5012363" y="1732721"/>
                </a:cubicBezTo>
                <a:cubicBezTo>
                  <a:pt x="4883280" y="1736280"/>
                  <a:pt x="4662157" y="1707900"/>
                  <a:pt x="4510888" y="1732721"/>
                </a:cubicBezTo>
                <a:cubicBezTo>
                  <a:pt x="4359620" y="1757542"/>
                  <a:pt x="4098270" y="1691233"/>
                  <a:pt x="3859547" y="1732721"/>
                </a:cubicBezTo>
                <a:cubicBezTo>
                  <a:pt x="3620824" y="1774209"/>
                  <a:pt x="3343135" y="1656395"/>
                  <a:pt x="3133273" y="1732721"/>
                </a:cubicBezTo>
                <a:cubicBezTo>
                  <a:pt x="2923411" y="1809047"/>
                  <a:pt x="2721326" y="1648399"/>
                  <a:pt x="2406998" y="1732721"/>
                </a:cubicBezTo>
                <a:cubicBezTo>
                  <a:pt x="2092670" y="1817043"/>
                  <a:pt x="2070366" y="1676650"/>
                  <a:pt x="1755657" y="1732721"/>
                </a:cubicBezTo>
                <a:cubicBezTo>
                  <a:pt x="1440948" y="1788792"/>
                  <a:pt x="1182602" y="1730588"/>
                  <a:pt x="1029383" y="1732721"/>
                </a:cubicBezTo>
                <a:cubicBezTo>
                  <a:pt x="876164" y="1734854"/>
                  <a:pt x="471065" y="1711976"/>
                  <a:pt x="153242" y="1732721"/>
                </a:cubicBezTo>
                <a:cubicBezTo>
                  <a:pt x="74538" y="1723501"/>
                  <a:pt x="8481" y="1665480"/>
                  <a:pt x="0" y="1579479"/>
                </a:cubicBezTo>
                <a:cubicBezTo>
                  <a:pt x="-3763" y="1403010"/>
                  <a:pt x="53706" y="1216268"/>
                  <a:pt x="0" y="1089804"/>
                </a:cubicBezTo>
                <a:cubicBezTo>
                  <a:pt x="-53706" y="963340"/>
                  <a:pt x="36108" y="820243"/>
                  <a:pt x="0" y="585867"/>
                </a:cubicBezTo>
                <a:cubicBezTo>
                  <a:pt x="-36108" y="351491"/>
                  <a:pt x="46791" y="253704"/>
                  <a:pt x="0" y="153242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="" xmlns:ask="http://schemas.microsoft.com/office/drawing/2018/sketchyshapes" sd="1840387868">
                  <a:prstGeom prst="roundRect">
                    <a:avLst>
                      <a:gd name="adj" fmla="val 884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8DBB25DE-AA2D-4121-96AF-83B282D3481B}"/>
              </a:ext>
            </a:extLst>
          </p:cNvPr>
          <p:cNvSpPr/>
          <p:nvPr/>
        </p:nvSpPr>
        <p:spPr>
          <a:xfrm>
            <a:off x="3991714" y="3082832"/>
            <a:ext cx="1243339" cy="1243339"/>
          </a:xfrm>
          <a:prstGeom prst="ellipse">
            <a:avLst/>
          </a:prstGeom>
          <a:solidFill>
            <a:srgbClr val="F8F5ED"/>
          </a:solidFill>
          <a:ln w="38100" cmpd="thickThin">
            <a:solidFill>
              <a:srgbClr val="CDB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DFC533F-C967-4C0A-BC3F-DEFD364CFC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584" y="3082830"/>
            <a:ext cx="1236469" cy="1243339"/>
          </a:xfrm>
          <a:prstGeom prst="rect">
            <a:avLst/>
          </a:prstGeom>
        </p:spPr>
      </p:pic>
      <p:sp>
        <p:nvSpPr>
          <p:cNvPr id="37" name="矩形 36">
            <a:hlinkClick r:id="rId2" action="ppaction://hlinksldjump"/>
            <a:extLst>
              <a:ext uri="{FF2B5EF4-FFF2-40B4-BE49-F238E27FC236}">
                <a16:creationId xmlns:a16="http://schemas.microsoft.com/office/drawing/2014/main" id="{55BA477B-2C44-462C-8045-01C0C5D33D96}"/>
              </a:ext>
            </a:extLst>
          </p:cNvPr>
          <p:cNvSpPr/>
          <p:nvPr/>
        </p:nvSpPr>
        <p:spPr>
          <a:xfrm>
            <a:off x="2167534" y="3176050"/>
            <a:ext cx="1900643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zh-TW" altLang="en-US" sz="3000" b="1" spc="-8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長著蜷曲鬍子的人</a:t>
            </a: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0CF24753-603F-45E6-9AEC-2440B63D35BD}"/>
              </a:ext>
            </a:extLst>
          </p:cNvPr>
          <p:cNvSpPr/>
          <p:nvPr/>
        </p:nvSpPr>
        <p:spPr>
          <a:xfrm>
            <a:off x="1829294" y="2603862"/>
            <a:ext cx="3744000" cy="54000"/>
          </a:xfrm>
          <a:prstGeom prst="roundRect">
            <a:avLst>
              <a:gd name="adj" fmla="val 50000"/>
            </a:avLst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B3155BDB-B16E-47A7-9C72-B8427DF85F11}"/>
              </a:ext>
            </a:extLst>
          </p:cNvPr>
          <p:cNvCxnSpPr/>
          <p:nvPr/>
        </p:nvCxnSpPr>
        <p:spPr>
          <a:xfrm>
            <a:off x="3701294" y="2630862"/>
            <a:ext cx="0" cy="396000"/>
          </a:xfrm>
          <a:prstGeom prst="straightConnector1">
            <a:avLst/>
          </a:prstGeom>
          <a:ln w="41275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182C5135-397D-4F85-8BE5-D650AEA8C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320" y="1199802"/>
            <a:ext cx="5400947" cy="1317305"/>
          </a:xfrm>
          <a:prstGeom prst="rect">
            <a:avLst/>
          </a:prstGeom>
        </p:spPr>
      </p:pic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DD5D4C59-C1E1-4C38-B90B-F131C30A0123}"/>
              </a:ext>
            </a:extLst>
          </p:cNvPr>
          <p:cNvSpPr/>
          <p:nvPr/>
        </p:nvSpPr>
        <p:spPr>
          <a:xfrm>
            <a:off x="6119267" y="2603862"/>
            <a:ext cx="1080000" cy="54000"/>
          </a:xfrm>
          <a:prstGeom prst="roundRect">
            <a:avLst>
              <a:gd name="adj" fmla="val 50000"/>
            </a:avLst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904DE90B-3D09-4E58-9150-431D44B044E0}"/>
              </a:ext>
            </a:extLst>
          </p:cNvPr>
          <p:cNvCxnSpPr/>
          <p:nvPr/>
        </p:nvCxnSpPr>
        <p:spPr>
          <a:xfrm>
            <a:off x="6659418" y="2630862"/>
            <a:ext cx="0" cy="396000"/>
          </a:xfrm>
          <a:prstGeom prst="straightConnector1">
            <a:avLst/>
          </a:prstGeom>
          <a:ln w="41275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34A355C7-6B21-4673-A1EF-8EFACCE1251E}"/>
              </a:ext>
            </a:extLst>
          </p:cNvPr>
          <p:cNvSpPr/>
          <p:nvPr/>
        </p:nvSpPr>
        <p:spPr>
          <a:xfrm>
            <a:off x="5983195" y="3176050"/>
            <a:ext cx="2701825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zh-TW" altLang="en-US" sz="3000" b="1" spc="-8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記述人物生活事蹟的文字</a:t>
            </a:r>
          </a:p>
        </p:txBody>
      </p:sp>
    </p:spTree>
    <p:extLst>
      <p:ext uri="{BB962C8B-B14F-4D97-AF65-F5344CB8AC3E}">
        <p14:creationId xmlns:p14="http://schemas.microsoft.com/office/powerpoint/2010/main" val="35117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24746"/>
              </p:ext>
            </p:extLst>
          </p:nvPr>
        </p:nvGraphicFramePr>
        <p:xfrm>
          <a:off x="466227" y="916165"/>
          <a:ext cx="8279999" cy="314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70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98965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52677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違背、觸犯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順天者存，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天者亡。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孟子．離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婁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300679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違法亂紀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閹防伺甚嚴。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（方苞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左忠毅公逸事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199875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預先、事先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知、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逆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料（預料）。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92735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C439CC09-66CB-4754-8C32-7C125C4CC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義辨：逆</a:t>
            </a:r>
          </a:p>
        </p:txBody>
      </p:sp>
      <p:sp>
        <p:nvSpPr>
          <p:cNvPr id="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77C3612-6CF8-4BEA-B277-5004DC480F5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94141C5-01EF-40C0-BA96-1C5E0A06DB6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E913D974-1424-4FCF-891E-76E62EAECD1F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EBE7C938-253C-4173-A8A7-616F7C9D4795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2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CF7C69DB-D12B-4A7B-9AA0-E80418A1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379" y="3634986"/>
            <a:ext cx="48313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紅拂閱人無</a:t>
            </a:r>
            <a:r>
              <a:rPr lang="zh-TW" altLang="en-US" sz="2400" spc="-2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數，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最終決定選擇李</a:t>
            </a:r>
            <a:r>
              <a:rPr lang="zh-TW" altLang="en-US" sz="2400" spc="-2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靖，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以此顯示李靖不</a:t>
            </a:r>
            <a:r>
              <a:rPr lang="zh-TW" altLang="en-US" sz="2400" spc="-2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凡，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並強調紅拂之膽識與卓越的識人眼光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0009824-5CB6-443A-89C2-626940E644F8}"/>
              </a:ext>
            </a:extLst>
          </p:cNvPr>
          <p:cNvSpPr/>
          <p:nvPr/>
        </p:nvSpPr>
        <p:spPr>
          <a:xfrm>
            <a:off x="351698" y="783928"/>
            <a:ext cx="8290897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脫衣去帽，乃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十八九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佳麗人也，素面華衣而拜。靖驚答拜。曰：「妾侍楊司空久，閱天下之人多矣，未有如公者。絲蘿非獨生，願託喬木，故來奔耳。」</a:t>
            </a:r>
          </a:p>
        </p:txBody>
      </p:sp>
      <p:sp>
        <p:nvSpPr>
          <p:cNvPr id="11" name="文字方塊 48">
            <a:extLst>
              <a:ext uri="{FF2B5EF4-FFF2-40B4-BE49-F238E27FC236}">
                <a16:creationId xmlns:a16="http://schemas.microsoft.com/office/drawing/2014/main" id="{4308D69F-1F91-4000-B57A-474F38D4A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590" y="2914273"/>
            <a:ext cx="6095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借喻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B04BF3D6-F128-474E-8D7C-BBD619F62294}"/>
              </a:ext>
            </a:extLst>
          </p:cNvPr>
          <p:cNvGrpSpPr/>
          <p:nvPr/>
        </p:nvGrpSpPr>
        <p:grpSpPr>
          <a:xfrm>
            <a:off x="1601006" y="2937460"/>
            <a:ext cx="4530687" cy="1627283"/>
            <a:chOff x="-3618694" y="4241561"/>
            <a:chExt cx="4530687" cy="1627283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34B4764D-ECCC-4A23-96D5-50B46FEF3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18694" y="5220844"/>
              <a:ext cx="128048" cy="648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BB83AED-ECCE-4174-9869-C40A1D2D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606161D3-A997-4F4F-85BB-9DD9934BA5A2}"/>
              </a:ext>
            </a:extLst>
          </p:cNvPr>
          <p:cNvCxnSpPr>
            <a:cxnSpLocks/>
          </p:cNvCxnSpPr>
          <p:nvPr/>
        </p:nvCxnSpPr>
        <p:spPr>
          <a:xfrm>
            <a:off x="4739488" y="2666385"/>
            <a:ext cx="378545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FF65FBF9-AFF2-48A5-A5AF-5A6C70D49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88" y="2738393"/>
            <a:ext cx="609550" cy="298679"/>
          </a:xfrm>
          <a:prstGeom prst="rect">
            <a:avLst/>
          </a:prstGeom>
        </p:spPr>
      </p:pic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B261A62-EB9A-4064-9F40-AD98EF450726}"/>
              </a:ext>
            </a:extLst>
          </p:cNvPr>
          <p:cNvCxnSpPr>
            <a:cxnSpLocks/>
          </p:cNvCxnSpPr>
          <p:nvPr/>
        </p:nvCxnSpPr>
        <p:spPr>
          <a:xfrm>
            <a:off x="431800" y="3623560"/>
            <a:ext cx="809314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0930616A-DA1E-4B85-ADE6-462DAC0F7688}"/>
              </a:ext>
            </a:extLst>
          </p:cNvPr>
          <p:cNvCxnSpPr>
            <a:cxnSpLocks/>
          </p:cNvCxnSpPr>
          <p:nvPr/>
        </p:nvCxnSpPr>
        <p:spPr>
          <a:xfrm>
            <a:off x="431800" y="4614160"/>
            <a:ext cx="327468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1E8F203-8675-42EE-9B5D-3B1724D330FB}"/>
              </a:ext>
            </a:extLst>
          </p:cNvPr>
          <p:cNvSpPr/>
          <p:nvPr/>
        </p:nvSpPr>
        <p:spPr>
          <a:xfrm>
            <a:off x="3018126" y="1229309"/>
            <a:ext cx="126360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D134A31-2B4C-4A92-9BF2-94A94586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126" y="1655899"/>
            <a:ext cx="164954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十八、九歲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83EE7C-62E4-4716-AA4E-63389DC1D1CD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7D67A49-786A-461D-85C6-C12F1AD6CDFA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71AF786-E384-4D06-B684-B3B232CF611A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C5F19F48-5FA1-4600-A377-D219832E9BFF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ACBD1FB3-EE2D-4056-97CE-390AB37ADA01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0906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1" grpId="0"/>
      <p:bldP spid="11" grpId="1"/>
      <p:bldP spid="23" grpId="0" animBg="1"/>
      <p:bldP spid="24" grpId="0" animBg="1"/>
      <p:bldP spid="24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7" y="598579"/>
            <a:ext cx="8580598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靖曰：「楊司空權重京師，如何？」曰：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spc="-3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彼屍居餘</a:t>
            </a:r>
            <a:r>
              <a:rPr lang="zh-TW" altLang="en-US" sz="3200"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氣，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不足畏</a:t>
            </a:r>
            <a:r>
              <a:rPr lang="zh-TW" altLang="en-US" sz="3200"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也。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諸妓知其無</a:t>
            </a:r>
            <a:r>
              <a:rPr lang="zh-TW" altLang="en-US" sz="3200"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成，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去者眾矣，彼亦不甚逐也。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之詳矣，幸無疑</a:t>
            </a:r>
            <a:r>
              <a:rPr lang="zh-TW" altLang="en-US" sz="3200" spc="-500" dirty="0">
                <a:latin typeface="標楷體" panose="03000509000000000000" pitchFamily="65" charset="-120"/>
                <a:ea typeface="標楷體" panose="03000509000000000000" pitchFamily="65" charset="-120"/>
              </a:rPr>
              <a:t>焉。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76A3CEB-D028-4949-9197-4582C98C7C85}"/>
              </a:ext>
            </a:extLst>
          </p:cNvPr>
          <p:cNvSpPr/>
          <p:nvPr/>
        </p:nvSpPr>
        <p:spPr>
          <a:xfrm>
            <a:off x="4692727" y="3672179"/>
            <a:ext cx="41267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FD1BCC1-7B9E-4B11-B856-568B78A6C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727" y="3219130"/>
            <a:ext cx="77578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考量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18B9814-D5AE-4B4E-ABAA-87B277E60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779" y="4138818"/>
            <a:ext cx="2970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可見紅拂謀定後動，對時局的見解深刻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F3A5BE0-C995-4267-B77D-4F329AE697E2}"/>
              </a:ext>
            </a:extLst>
          </p:cNvPr>
          <p:cNvCxnSpPr>
            <a:cxnSpLocks/>
          </p:cNvCxnSpPr>
          <p:nvPr/>
        </p:nvCxnSpPr>
        <p:spPr>
          <a:xfrm>
            <a:off x="4692727" y="4140786"/>
            <a:ext cx="377817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07AAB9F7-B6D5-4FC4-ADB8-369840DE7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27" y="4212794"/>
            <a:ext cx="609550" cy="29867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113E1768-3266-443F-BA65-9A6B7E0E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48" y="2019814"/>
            <a:ext cx="6045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指楊素氣數已盡，眾叛親離，不成大事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A66D2E75-3948-436F-B614-194AA524E122}"/>
              </a:ext>
            </a:extLst>
          </p:cNvPr>
          <p:cNvCxnSpPr>
            <a:cxnSpLocks/>
          </p:cNvCxnSpPr>
          <p:nvPr/>
        </p:nvCxnSpPr>
        <p:spPr>
          <a:xfrm>
            <a:off x="805611" y="2886543"/>
            <a:ext cx="406483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BCD760E8-3AE6-4E33-A2E8-BAF51DCDC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11" y="2958551"/>
            <a:ext cx="609550" cy="2986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E50E1B-32BD-43A2-BB7C-E886F599AE9F}"/>
              </a:ext>
            </a:extLst>
          </p:cNvPr>
          <p:cNvSpPr/>
          <p:nvPr/>
        </p:nvSpPr>
        <p:spPr>
          <a:xfrm>
            <a:off x="7626351" y="0"/>
            <a:ext cx="151765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P.92~P.93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FA581F1-D2C3-4A79-826A-D61840979F09}"/>
              </a:ext>
            </a:extLst>
          </p:cNvPr>
          <p:cNvSpPr txBox="1"/>
          <p:nvPr/>
        </p:nvSpPr>
        <p:spPr>
          <a:xfrm>
            <a:off x="454748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96C81E1-C23F-4B5F-A104-FAB96E4D957D}"/>
              </a:ext>
            </a:extLst>
          </p:cNvPr>
          <p:cNvSpPr txBox="1"/>
          <p:nvPr/>
        </p:nvSpPr>
        <p:spPr>
          <a:xfrm>
            <a:off x="521667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FD2E2F02-CE3C-4B25-9F4B-8E0FF8A53921}"/>
              </a:ext>
            </a:extLst>
          </p:cNvPr>
          <p:cNvSpPr txBox="1"/>
          <p:nvPr/>
        </p:nvSpPr>
        <p:spPr>
          <a:xfrm>
            <a:off x="588587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8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94424C6-B6BB-419E-A3AA-292A823C79B1}"/>
              </a:ext>
            </a:extLst>
          </p:cNvPr>
          <p:cNvSpPr txBox="1"/>
          <p:nvPr/>
        </p:nvSpPr>
        <p:spPr>
          <a:xfrm>
            <a:off x="655506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0388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/>
      <p:bldP spid="13" grpId="1"/>
      <p:bldP spid="19" grpId="0"/>
      <p:bldP spid="19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問其姓，曰：「張。」問伯仲之次，曰：「最長。」觀其肌膚、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儀狀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、言詞、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氣性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，真天人也。靖不自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獲之，愈喜愈懼，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6AADCCCB-449C-409C-A13C-9738D585F986}"/>
              </a:ext>
            </a:extLst>
          </p:cNvPr>
          <p:cNvCxnSpPr>
            <a:cxnSpLocks/>
          </p:cNvCxnSpPr>
          <p:nvPr/>
        </p:nvCxnSpPr>
        <p:spPr>
          <a:xfrm>
            <a:off x="1268670" y="4106921"/>
            <a:ext cx="485442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hlinkClick r:id="rId5" action="ppaction://hlinksldjump"/>
            <a:extLst>
              <a:ext uri="{FF2B5EF4-FFF2-40B4-BE49-F238E27FC236}">
                <a16:creationId xmlns:a16="http://schemas.microsoft.com/office/drawing/2014/main" id="{FC4BDDFE-9CFD-4DFB-995F-9297A3C4B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670" y="4178929"/>
            <a:ext cx="609550" cy="29867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CD16B9E-36B1-4D4D-91EF-0FD7647D8159}"/>
              </a:ext>
            </a:extLst>
          </p:cNvPr>
          <p:cNvSpPr/>
          <p:nvPr/>
        </p:nvSpPr>
        <p:spPr>
          <a:xfrm>
            <a:off x="2482186" y="3669439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D1AD3F-0EF9-4620-B3A3-5118BE0F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186" y="3216390"/>
            <a:ext cx="77578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料想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B098B5-0359-47EC-B332-726295C21EF4}"/>
              </a:ext>
            </a:extLst>
          </p:cNvPr>
          <p:cNvSpPr/>
          <p:nvPr/>
        </p:nvSpPr>
        <p:spPr>
          <a:xfrm>
            <a:off x="3681067" y="2452979"/>
            <a:ext cx="863841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CB49CBA-6FC8-44D0-AC94-2A4904974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67" y="1999930"/>
            <a:ext cx="86384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儀態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6DD90F6-6380-4D77-955E-A747C1F53A3D}"/>
              </a:ext>
            </a:extLst>
          </p:cNvPr>
          <p:cNvSpPr/>
          <p:nvPr/>
        </p:nvSpPr>
        <p:spPr>
          <a:xfrm>
            <a:off x="6136639" y="2452979"/>
            <a:ext cx="863841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CF53E06-E8A6-4FC3-B837-C32EA5FF3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39" y="1999930"/>
            <a:ext cx="86384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氣質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E8A24E2-D982-4651-A084-6E5490CA1644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FC1B14D-0A2C-42FF-B1F4-738F18D75BAC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7ECE7DE-3F46-4FDB-A7B1-8823C7A25858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49400B8F-A862-43FC-B175-65EE62DA108A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4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1A391739-8175-4DA5-A6F6-888D1A39034E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5439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9" grpId="0" animBg="1"/>
      <p:bldP spid="21" grpId="0" animBg="1"/>
      <p:bldP spid="21" grpId="1" animBg="1"/>
      <p:bldP spid="22" grpId="0" animBg="1"/>
      <p:bldP spid="23" grpId="0" animBg="1"/>
      <p:bldP spid="23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靖不自意獲之，愈喜愈懼，瞬息萬慮不安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899620"/>
            <a:ext cx="8338489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描寫李靖又喜又懼，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內心不安，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頻頻探查，怕有人追來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3439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瞬息萬慮不安，而窺戶者足無停屨 。既數日，聞追訪之聲，意亦非峻，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雄服乘馬，排闥 而去，將歸太原。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48">
            <a:extLst>
              <a:ext uri="{FF2B5EF4-FFF2-40B4-BE49-F238E27FC236}">
                <a16:creationId xmlns:a16="http://schemas.microsoft.com/office/drawing/2014/main" id="{E275D88C-1ED4-4092-820F-C00564CB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31" y="930955"/>
            <a:ext cx="5476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誇飾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D200A32-759F-4BEC-B19F-96B269BEA47E}"/>
              </a:ext>
            </a:extLst>
          </p:cNvPr>
          <p:cNvGrpSpPr/>
          <p:nvPr/>
        </p:nvGrpSpPr>
        <p:grpSpPr>
          <a:xfrm>
            <a:off x="392336" y="954142"/>
            <a:ext cx="6608519" cy="662800"/>
            <a:chOff x="283395" y="4241561"/>
            <a:chExt cx="6608519" cy="66280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BA32491D-ED79-4FB8-A53B-3BD6638A3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3866" y="4256361"/>
              <a:ext cx="128048" cy="648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A074F182-3D2E-46C4-BFD7-660F6086A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6BC7703F-E29F-49B5-B1ED-0822F4E4A226}"/>
              </a:ext>
            </a:extLst>
          </p:cNvPr>
          <p:cNvGrpSpPr/>
          <p:nvPr/>
        </p:nvGrpSpPr>
        <p:grpSpPr>
          <a:xfrm>
            <a:off x="8500430" y="2406887"/>
            <a:ext cx="601122" cy="457785"/>
            <a:chOff x="6047357" y="3267875"/>
            <a:chExt cx="601122" cy="457785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2AFA26F-AA05-4EAB-B9BA-37E5850DC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715548D2-B95A-44AF-93FF-29A9B5B29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ㄊㄚ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946F2831-BBB3-474B-9B53-272AA9F1574E}"/>
              </a:ext>
            </a:extLst>
          </p:cNvPr>
          <p:cNvSpPr/>
          <p:nvPr/>
        </p:nvSpPr>
        <p:spPr>
          <a:xfrm>
            <a:off x="5184325" y="2442159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2BB461E-9E29-4D1D-91A3-D8B5114D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325" y="2868749"/>
            <a:ext cx="79200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</a:t>
            </a:r>
          </a:p>
        </p:txBody>
      </p:sp>
      <p:sp>
        <p:nvSpPr>
          <p:cNvPr id="23" name="文字方塊 48">
            <a:extLst>
              <a:ext uri="{FF2B5EF4-FFF2-40B4-BE49-F238E27FC236}">
                <a16:creationId xmlns:a16="http://schemas.microsoft.com/office/drawing/2014/main" id="{EB287FD4-3235-4E44-9CA3-A33C7DE2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679" y="2004180"/>
            <a:ext cx="178563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轉品（名→動）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05F92F36-0309-4ACA-9393-2250623CF555}"/>
              </a:ext>
            </a:extLst>
          </p:cNvPr>
          <p:cNvGrpSpPr/>
          <p:nvPr/>
        </p:nvGrpSpPr>
        <p:grpSpPr>
          <a:xfrm>
            <a:off x="6605796" y="1199675"/>
            <a:ext cx="601122" cy="457785"/>
            <a:chOff x="6047357" y="3267875"/>
            <a:chExt cx="601122" cy="457785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26E4F358-147D-494B-80D0-1374D683F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20CAF293-68F4-4D3F-B37E-4B075DF4F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ㄐㄩ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FFE33C9-E33B-4CC1-B5D0-0F92A2BE7CEA}"/>
              </a:ext>
            </a:extLst>
          </p:cNvPr>
          <p:cNvCxnSpPr>
            <a:cxnSpLocks/>
          </p:cNvCxnSpPr>
          <p:nvPr/>
        </p:nvCxnSpPr>
        <p:spPr>
          <a:xfrm>
            <a:off x="462644" y="1666513"/>
            <a:ext cx="247698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C7C3ACF8-8DC3-4F6C-BA32-DF80A03B5E8A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1A7193E-C370-446B-AC33-A91F70F62D15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CC35E3B5-FE16-42AF-98CB-3B10EE89A935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21981360-1FAB-424F-97ED-D9527A027B57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2846E13E-C97A-49FD-B750-68B5ACDFF74E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778889" y="2364947"/>
            <a:ext cx="496879" cy="77212"/>
            <a:chOff x="5778889" y="2364947"/>
            <a:chExt cx="496879" cy="77212"/>
          </a:xfrm>
        </p:grpSpPr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9ADA95D0-41C9-4FEA-8143-CE45A10DED5D}"/>
                </a:ext>
              </a:extLst>
            </p:cNvPr>
            <p:cNvSpPr/>
            <p:nvPr/>
          </p:nvSpPr>
          <p:spPr>
            <a:xfrm>
              <a:off x="5778889" y="2364947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9ADA95D0-41C9-4FEA-8143-CE45A10DED5D}"/>
                </a:ext>
              </a:extLst>
            </p:cNvPr>
            <p:cNvSpPr/>
            <p:nvPr/>
          </p:nvSpPr>
          <p:spPr>
            <a:xfrm>
              <a:off x="6198556" y="2364947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21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 animBg="1"/>
      <p:bldP spid="22" grpId="0" animBg="1"/>
      <p:bldP spid="22" grpId="1" animBg="1"/>
      <p:bldP spid="23" grpId="0"/>
      <p:bldP spid="23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449937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敘紅拂夜奔李靖，兩人同往太原避亂。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18D025E-F39A-4F1A-B313-91E65C9017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2690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248161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本段二俠對比，並以</a:t>
            </a:r>
            <a:r>
              <a:rPr lang="zh-TW" altLang="en-US" sz="2800" b="0" dirty="0" smtClean="0"/>
              <a:t>言語</a:t>
            </a:r>
            <a:r>
              <a:rPr lang="zh-TW" altLang="en-US" sz="2800" b="0" dirty="0"/>
              <a:t>行止生動刻劃紅拂</a:t>
            </a:r>
            <a:r>
              <a:rPr lang="zh-TW" altLang="en-US" sz="2800" b="0" dirty="0" smtClean="0"/>
              <a:t>的堅定</a:t>
            </a:r>
            <a:r>
              <a:rPr lang="zh-TW" altLang="en-US" sz="2800" b="0" dirty="0"/>
              <a:t>果決、謀定後動</a:t>
            </a:r>
            <a:r>
              <a:rPr lang="zh-TW" altLang="en-US" sz="2800" b="0" dirty="0" smtClean="0"/>
              <a:t>的大</a:t>
            </a:r>
            <a:r>
              <a:rPr lang="zh-TW" altLang="en-US" sz="2800" b="0" dirty="0"/>
              <a:t>氣魄，以及李靖</a:t>
            </a:r>
            <a:r>
              <a:rPr lang="zh-TW" altLang="en-US" sz="2800" b="0" dirty="0" smtClean="0"/>
              <a:t>謹慎沉穩</a:t>
            </a:r>
            <a:r>
              <a:rPr lang="zh-TW" altLang="en-US" sz="2800" b="0" dirty="0"/>
              <a:t>的個性與又喜又</a:t>
            </a:r>
            <a:r>
              <a:rPr lang="zh-TW" altLang="en-US" sz="2800" b="0" dirty="0" smtClean="0"/>
              <a:t>懼的</a:t>
            </a:r>
            <a:r>
              <a:rPr lang="zh-TW" altLang="en-US" sz="2800" b="0" dirty="0"/>
              <a:t>忐忑心情。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CBE096-CB18-43E5-8673-6819DCF0CC4B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3E2874C-F8D0-4DBD-944E-443917915D75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748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紅拂選擇離開楊府，投奔李靖的原因為何？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10E5F38-7953-4F26-9F3D-BB3F52D5F7B5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DDF33E9-12B0-4994-92E6-37F62DD7D1BC}"/>
              </a:ext>
            </a:extLst>
          </p:cNvPr>
          <p:cNvSpPr txBox="1"/>
          <p:nvPr/>
        </p:nvSpPr>
        <p:spPr>
          <a:xfrm>
            <a:off x="240482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1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E012A8D-6E72-4C8C-B392-A5D3128EB9BE}"/>
              </a:ext>
            </a:extLst>
          </p:cNvPr>
          <p:cNvSpPr txBox="1"/>
          <p:nvPr/>
        </p:nvSpPr>
        <p:spPr>
          <a:xfrm>
            <a:off x="3186887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19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5B3F96E-1727-451D-B748-F2FE6881451B}"/>
              </a:ext>
            </a:extLst>
          </p:cNvPr>
          <p:cNvSpPr txBox="1"/>
          <p:nvPr/>
        </p:nvSpPr>
        <p:spPr>
          <a:xfrm>
            <a:off x="3968949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7D4C182-CEB6-4A47-8BE8-2C167B00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楊素老朽昏庸，餘日無多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en-US" altLang="zh-TW" sz="2800" b="0" spc="-100" dirty="0" smtClean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研判情勢，出逃可以成功。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李靖進獻奇策，胸有智謀。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李靖直言敢諫，膽識過人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67DDE30-1F9D-4F32-BCC4-FC467F25689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719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紅拂夜奔，李靖的反應為何是「愈喜愈懼」？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7D4C182-CEB6-4A47-8BE8-2C167B00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楊素僅收其策，未有具體回應，失望之餘竟有知音紅拂來會，喜出望外。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如此內外兼備的天人主動告白，願意託付終身，自是喜不自勝。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不知楊府後續有何動靜，自是喜中帶憂。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8B52C61-98D0-469A-AA77-C909A034D758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B557B19-7F9F-4DC9-B382-64BD43D54386}"/>
              </a:ext>
            </a:extLst>
          </p:cNvPr>
          <p:cNvSpPr txBox="1"/>
          <p:nvPr/>
        </p:nvSpPr>
        <p:spPr>
          <a:xfrm>
            <a:off x="2404825" y="115613"/>
            <a:ext cx="71086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7975FF7-A45C-4815-B4E0-FBE2A475F2C1}"/>
              </a:ext>
            </a:extLst>
          </p:cNvPr>
          <p:cNvSpPr txBox="1"/>
          <p:nvPr/>
        </p:nvSpPr>
        <p:spPr>
          <a:xfrm>
            <a:off x="3186887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4F57BBE-C647-4F0E-B4F6-FE50208EED5A}"/>
              </a:ext>
            </a:extLst>
          </p:cNvPr>
          <p:cNvSpPr txBox="1"/>
          <p:nvPr/>
        </p:nvSpPr>
        <p:spPr>
          <a:xfrm>
            <a:off x="3968949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56958AA-FA2F-4051-8CD2-C9E37C2D4F2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90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561E5C0-F416-4C81-8CFA-4D42D7089CCB}"/>
              </a:ext>
            </a:extLst>
          </p:cNvPr>
          <p:cNvSpPr/>
          <p:nvPr/>
        </p:nvSpPr>
        <p:spPr>
          <a:xfrm>
            <a:off x="351699" y="1124369"/>
            <a:ext cx="4361815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本文選自</a:t>
            </a:r>
            <a:r>
              <a:rPr lang="en-US" altLang="zh-TW" sz="3000" b="1" dirty="0">
                <a:solidFill>
                  <a:srgbClr val="631F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b="1" dirty="0">
                <a:solidFill>
                  <a:srgbClr val="631F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太平廣記</a:t>
            </a:r>
            <a:r>
              <a:rPr lang="en-US" altLang="zh-TW" sz="3000" b="1" dirty="0">
                <a:solidFill>
                  <a:srgbClr val="631F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主線：記述三人審時度勢，在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關鍵時刻作出明智抉擇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的故事。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文末論贊之語，透露作者天命論的思想。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4E88C502-8B0C-4A0E-B2DC-9A6A9A24BD9C}"/>
              </a:ext>
            </a:extLst>
          </p:cNvPr>
          <p:cNvGrpSpPr/>
          <p:nvPr/>
        </p:nvGrpSpPr>
        <p:grpSpPr>
          <a:xfrm>
            <a:off x="6474294" y="1202099"/>
            <a:ext cx="914164" cy="914165"/>
            <a:chOff x="3991714" y="3082830"/>
            <a:chExt cx="1243339" cy="1243341"/>
          </a:xfrm>
        </p:grpSpPr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867D17DD-7586-4A81-B768-52263D8576FB}"/>
                </a:ext>
              </a:extLst>
            </p:cNvPr>
            <p:cNvSpPr/>
            <p:nvPr/>
          </p:nvSpPr>
          <p:spPr>
            <a:xfrm>
              <a:off x="3991714" y="3082832"/>
              <a:ext cx="1243339" cy="1243339"/>
            </a:xfrm>
            <a:prstGeom prst="ellipse">
              <a:avLst/>
            </a:prstGeom>
            <a:solidFill>
              <a:srgbClr val="F8F5ED"/>
            </a:solidFill>
            <a:ln w="38100" cmpd="thickThin">
              <a:solidFill>
                <a:srgbClr val="CD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E6A65C68-752E-4347-8FBB-A324EAD81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8584" y="3082830"/>
              <a:ext cx="1236469" cy="1243339"/>
            </a:xfrm>
            <a:prstGeom prst="rect">
              <a:avLst/>
            </a:prstGeom>
          </p:spPr>
        </p:pic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0DD5D0C4-F746-424C-B309-C590DB928488}"/>
              </a:ext>
            </a:extLst>
          </p:cNvPr>
          <p:cNvGrpSpPr/>
          <p:nvPr/>
        </p:nvGrpSpPr>
        <p:grpSpPr>
          <a:xfrm>
            <a:off x="5138699" y="3169636"/>
            <a:ext cx="3585354" cy="921923"/>
            <a:chOff x="5291099" y="2933132"/>
            <a:chExt cx="3585354" cy="921923"/>
          </a:xfrm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C428460D-B54F-4869-8774-5534114C93C2}"/>
                </a:ext>
              </a:extLst>
            </p:cNvPr>
            <p:cNvSpPr/>
            <p:nvPr/>
          </p:nvSpPr>
          <p:spPr>
            <a:xfrm>
              <a:off x="5294407" y="2933250"/>
              <a:ext cx="914164" cy="914164"/>
            </a:xfrm>
            <a:prstGeom prst="ellipse">
              <a:avLst/>
            </a:prstGeom>
            <a:solidFill>
              <a:srgbClr val="F8F5ED"/>
            </a:solidFill>
            <a:ln w="38100" cmpd="thickThin">
              <a:solidFill>
                <a:srgbClr val="CD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7E6E0198-A915-4898-9F13-3000E3BEC110}"/>
                </a:ext>
              </a:extLst>
            </p:cNvPr>
            <p:cNvSpPr/>
            <p:nvPr/>
          </p:nvSpPr>
          <p:spPr>
            <a:xfrm>
              <a:off x="7962289" y="2940891"/>
              <a:ext cx="914164" cy="914164"/>
            </a:xfrm>
            <a:prstGeom prst="ellipse">
              <a:avLst/>
            </a:prstGeom>
            <a:solidFill>
              <a:srgbClr val="F8F5ED"/>
            </a:solidFill>
            <a:ln w="38100" cmpd="thickThin">
              <a:solidFill>
                <a:srgbClr val="CD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" name="圖片 2" descr="一張含有 室內 的圖片&#10;&#10;自動產生的描述">
              <a:extLst>
                <a:ext uri="{FF2B5EF4-FFF2-40B4-BE49-F238E27FC236}">
                  <a16:creationId xmlns:a16="http://schemas.microsoft.com/office/drawing/2014/main" id="{4505A0AC-2349-4F24-8CAD-C6AABB6DA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1099" y="2933132"/>
              <a:ext cx="920780" cy="914400"/>
            </a:xfrm>
            <a:prstGeom prst="ellipse">
              <a:avLst/>
            </a:prstGeom>
          </p:spPr>
        </p:pic>
        <p:pic>
          <p:nvPicPr>
            <p:cNvPr id="7" name="圖片 6" descr="一張含有 室內 的圖片&#10;&#10;自動產生的描述">
              <a:extLst>
                <a:ext uri="{FF2B5EF4-FFF2-40B4-BE49-F238E27FC236}">
                  <a16:creationId xmlns:a16="http://schemas.microsoft.com/office/drawing/2014/main" id="{7B2186E8-BF2E-492D-B6CD-AC12ABD7FF7C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8371" y="2956973"/>
              <a:ext cx="889200" cy="889200"/>
            </a:xfrm>
            <a:prstGeom prst="ellipse">
              <a:avLst/>
            </a:prstGeom>
          </p:spPr>
        </p:pic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6927FA1B-B5C1-4E61-89CD-EBE834544FFF}"/>
              </a:ext>
            </a:extLst>
          </p:cNvPr>
          <p:cNvSpPr/>
          <p:nvPr/>
        </p:nvSpPr>
        <p:spPr>
          <a:xfrm>
            <a:off x="6196387" y="2656175"/>
            <a:ext cx="1535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TW" altLang="en-US" sz="2800" b="1" spc="-150" dirty="0">
                <a:solidFill>
                  <a:srgbClr val="977A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相遇相知的過程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0ED48BE-433B-4EF9-A34D-0A5B9CEDCE8E}"/>
              </a:ext>
            </a:extLst>
          </p:cNvPr>
          <p:cNvCxnSpPr>
            <a:cxnSpLocks/>
          </p:cNvCxnSpPr>
          <p:nvPr/>
        </p:nvCxnSpPr>
        <p:spPr>
          <a:xfrm flipV="1">
            <a:off x="5820588" y="2075964"/>
            <a:ext cx="751598" cy="1066233"/>
          </a:xfrm>
          <a:prstGeom prst="straightConnector1">
            <a:avLst/>
          </a:prstGeom>
          <a:ln w="38100">
            <a:solidFill>
              <a:srgbClr val="B7A08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F7726412-8D7E-4343-A74A-D5BC7F0219F2}"/>
              </a:ext>
            </a:extLst>
          </p:cNvPr>
          <p:cNvCxnSpPr>
            <a:cxnSpLocks/>
          </p:cNvCxnSpPr>
          <p:nvPr/>
        </p:nvCxnSpPr>
        <p:spPr>
          <a:xfrm flipH="1" flipV="1">
            <a:off x="7290566" y="2066996"/>
            <a:ext cx="751598" cy="1066233"/>
          </a:xfrm>
          <a:prstGeom prst="straightConnector1">
            <a:avLst/>
          </a:prstGeom>
          <a:ln w="38100">
            <a:solidFill>
              <a:srgbClr val="B7A08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33B7833B-33D9-4A7A-ACCC-BD197F790212}"/>
              </a:ext>
            </a:extLst>
          </p:cNvPr>
          <p:cNvCxnSpPr>
            <a:cxnSpLocks/>
          </p:cNvCxnSpPr>
          <p:nvPr/>
        </p:nvCxnSpPr>
        <p:spPr>
          <a:xfrm flipH="1">
            <a:off x="6128867" y="3782540"/>
            <a:ext cx="1608174" cy="0"/>
          </a:xfrm>
          <a:prstGeom prst="straightConnector1">
            <a:avLst/>
          </a:prstGeom>
          <a:ln w="38100">
            <a:solidFill>
              <a:srgbClr val="B7A08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: 圓角 50">
            <a:hlinkClick r:id="rId7" action="ppaction://hlinksldjump"/>
            <a:extLst>
              <a:ext uri="{FF2B5EF4-FFF2-40B4-BE49-F238E27FC236}">
                <a16:creationId xmlns:a16="http://schemas.microsoft.com/office/drawing/2014/main" id="{8033D46C-0458-4828-8042-089DB0BB663C}"/>
              </a:ext>
            </a:extLst>
          </p:cNvPr>
          <p:cNvSpPr/>
          <p:nvPr/>
        </p:nvSpPr>
        <p:spPr>
          <a:xfrm>
            <a:off x="2373086" y="1141973"/>
            <a:ext cx="2198914" cy="553959"/>
          </a:xfrm>
          <a:prstGeom prst="roundRect">
            <a:avLst>
              <a:gd name="adj" fmla="val 13523"/>
            </a:avLst>
          </a:prstGeom>
          <a:solidFill>
            <a:schemeClr val="accent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hlinkClick r:id="rId7" action="ppaction://hlinksldjump"/>
            <a:extLst>
              <a:ext uri="{FF2B5EF4-FFF2-40B4-BE49-F238E27FC236}">
                <a16:creationId xmlns:a16="http://schemas.microsoft.com/office/drawing/2014/main" id="{661D9545-8950-4F4E-BBF7-27E005ADD583}"/>
              </a:ext>
            </a:extLst>
          </p:cNvPr>
          <p:cNvSpPr txBox="1"/>
          <p:nvPr/>
        </p:nvSpPr>
        <p:spPr>
          <a:xfrm>
            <a:off x="4445282" y="997651"/>
            <a:ext cx="253435" cy="253435"/>
          </a:xfrm>
          <a:prstGeom prst="roundRect">
            <a:avLst/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</p:spTree>
    <p:extLst>
      <p:ext uri="{BB962C8B-B14F-4D97-AF65-F5344CB8AC3E}">
        <p14:creationId xmlns:p14="http://schemas.microsoft.com/office/powerpoint/2010/main" val="2388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從「李靖騁辯」到「紅拂夜奔」的情節描述中，可以看出紅拂的哪些個性特質？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7D4C182-CEB6-4A47-8BE8-2C167B00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主動積極：多數歌妓總是認命地依附主人，她卻能主動追求幸福並掌握自己的婚姻大事。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膽大心細：楊素權傾天下，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她卻敢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叛離逃跑，但她的叛逃不是盲目冒險，而是經過多方觀察，發現「去者眾矣，彼亦不甚逐」的情勢，經過深思熟慮後所做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的決定。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8AF8D3D5-2C18-4917-99D5-2DD2268D08E6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E53C0F26-D4D5-4ADB-9175-6B1C5B3C7432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4ADD22-2990-434E-A1D3-B2CADF42AF1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913EDA9-063A-41BC-B186-B337D85C8309}"/>
              </a:ext>
            </a:extLst>
          </p:cNvPr>
          <p:cNvSpPr txBox="1"/>
          <p:nvPr/>
        </p:nvSpPr>
        <p:spPr>
          <a:xfrm>
            <a:off x="240482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BDECBD0-1876-40D6-8861-762C5BF60A1F}"/>
              </a:ext>
            </a:extLst>
          </p:cNvPr>
          <p:cNvSpPr txBox="1"/>
          <p:nvPr/>
        </p:nvSpPr>
        <p:spPr>
          <a:xfrm>
            <a:off x="3186887" y="115613"/>
            <a:ext cx="71086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2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97127C9-2350-4015-B532-D5EB11C1BC0F}"/>
              </a:ext>
            </a:extLst>
          </p:cNvPr>
          <p:cNvSpPr txBox="1"/>
          <p:nvPr/>
        </p:nvSpPr>
        <p:spPr>
          <a:xfrm>
            <a:off x="3968949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16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從「李靖騁辯」到「紅拂夜奔」的情節描述中，可以看出紅拂的哪些個性特質？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7D4C182-CEB6-4A47-8BE8-2C167B00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b="0" spc="-100" dirty="0">
                <a:solidFill>
                  <a:srgbClr val="FF0000"/>
                </a:solidFill>
              </a:rPr>
              <a:t>果決明斷：當紅拂判定楊素「彼屍居餘氣，不足畏也」時，也許便著意尋覓可以託付終身的男人，一旦李靖出現，她便立刻付諸行動，絕不躊躇。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b="0" spc="-100" dirty="0">
                <a:solidFill>
                  <a:srgbClr val="FF0000"/>
                </a:solidFill>
              </a:rPr>
              <a:t>慧眼卓識：李靖當時是一位空有抱負而不得志的貧士，楊素府上歌妓眾多，誰也看不上他，唯獨紅拂一眼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便看出這位「真丈夫」將來必有大成就。</a:t>
            </a:r>
          </a:p>
        </p:txBody>
      </p:sp>
      <p:sp>
        <p:nvSpPr>
          <p:cNvPr id="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5CD76B53-02D4-460A-BCEC-FE26B3E114FB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73CE8BAC-E946-48FB-8CF6-5D5DE3E279EE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9782882-9F97-4FA9-9EEA-C7C1830EF0B8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B807FDA-7598-447C-A3B9-0EB545E0AE84}"/>
              </a:ext>
            </a:extLst>
          </p:cNvPr>
          <p:cNvSpPr txBox="1"/>
          <p:nvPr/>
        </p:nvSpPr>
        <p:spPr>
          <a:xfrm>
            <a:off x="240482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CD6FE56-8AD0-4391-8D3C-893B7F7BE9E8}"/>
              </a:ext>
            </a:extLst>
          </p:cNvPr>
          <p:cNvSpPr txBox="1"/>
          <p:nvPr/>
        </p:nvSpPr>
        <p:spPr>
          <a:xfrm>
            <a:off x="3186887" y="115613"/>
            <a:ext cx="71086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1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1675BEC-791B-4F85-887A-7FBC258CC07E}"/>
              </a:ext>
            </a:extLst>
          </p:cNvPr>
          <p:cNvSpPr txBox="1"/>
          <p:nvPr/>
        </p:nvSpPr>
        <p:spPr>
          <a:xfrm>
            <a:off x="3968949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13AA3AF-4CA7-4AA2-BF75-D485B7D330D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6346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從哪些地方可以看出李靖是個思慮縝密、行為謹慎之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人？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7D4C182-CEB6-4A47-8BE8-2C167B00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佳人深夜主動告白後，並未被喜悅沖昏理智，反問紅拂是否評估過後果。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確認紅拂來意與身分後，方細觀其肌膚、儀狀、言詞、氣性。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擔心楊素追捕，不斷察看外邊動靜，確保安全。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AC7516E-B0F2-4370-9315-71759EB864A4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extLst>
              <a:ext uri="{FF2B5EF4-FFF2-40B4-BE49-F238E27FC236}">
                <a16:creationId xmlns:a16="http://schemas.microsoft.com/office/drawing/2014/main" id="{584DA578-4661-48A6-8C93-DC8C68850905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BB9A13F-66EA-4A3D-A67E-6AE586F268B0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4083D3A-F82F-4D03-9224-F761D0180075}"/>
              </a:ext>
            </a:extLst>
          </p:cNvPr>
          <p:cNvSpPr txBox="1"/>
          <p:nvPr/>
        </p:nvSpPr>
        <p:spPr>
          <a:xfrm>
            <a:off x="240482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88CE24E-B9B0-4BB3-9F40-38904CFD173A}"/>
              </a:ext>
            </a:extLst>
          </p:cNvPr>
          <p:cNvSpPr txBox="1"/>
          <p:nvPr/>
        </p:nvSpPr>
        <p:spPr>
          <a:xfrm>
            <a:off x="3186887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620AC1C-AD47-4E8F-9501-DD7BF69989C8}"/>
              </a:ext>
            </a:extLst>
          </p:cNvPr>
          <p:cNvSpPr txBox="1"/>
          <p:nvPr/>
        </p:nvSpPr>
        <p:spPr>
          <a:xfrm>
            <a:off x="3968949" y="115613"/>
            <a:ext cx="71086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84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從哪些地方可以看出李靖是個思慮縝密、行為謹慎之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人？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7D4C182-CEB6-4A47-8BE8-2C167B00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4"/>
            </a:pPr>
            <a:r>
              <a:rPr lang="zh-TW" altLang="en-US" sz="2800" b="0" spc="-100" dirty="0">
                <a:solidFill>
                  <a:srgbClr val="FF0000"/>
                </a:solidFill>
              </a:rPr>
              <a:t>等待數日，追訪之聲不甚嚴厲，才動身離開客棧。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 startAt="4"/>
            </a:pPr>
            <a:r>
              <a:rPr lang="zh-TW" altLang="en-US" sz="2800" b="0" spc="-100" dirty="0">
                <a:solidFill>
                  <a:srgbClr val="FF0000"/>
                </a:solidFill>
              </a:rPr>
              <a:t>為避免紅拂曝光，刻意安排雄服乘馬，掩人耳目。</a:t>
            </a:r>
          </a:p>
        </p:txBody>
      </p:sp>
      <p:sp>
        <p:nvSpPr>
          <p:cNvPr id="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D5D6DD1-A53E-44B0-B166-80C0149BD965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DFC08872-D8CC-4B2A-8C30-A380C4544B03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CD53527-F7F6-4BFE-8829-7FD1D3FB5306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291F820-EAC1-4E33-A957-5AC78CA6734A}"/>
              </a:ext>
            </a:extLst>
          </p:cNvPr>
          <p:cNvSpPr txBox="1"/>
          <p:nvPr/>
        </p:nvSpPr>
        <p:spPr>
          <a:xfrm>
            <a:off x="240482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3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83B5AAF-2DEE-4E90-8A36-70A005468760}"/>
              </a:ext>
            </a:extLst>
          </p:cNvPr>
          <p:cNvSpPr txBox="1"/>
          <p:nvPr/>
        </p:nvSpPr>
        <p:spPr>
          <a:xfrm>
            <a:off x="3186887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3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CC6A37E-8E12-4D4D-93E1-99F0CAEC1DF1}"/>
              </a:ext>
            </a:extLst>
          </p:cNvPr>
          <p:cNvSpPr txBox="1"/>
          <p:nvPr/>
        </p:nvSpPr>
        <p:spPr>
          <a:xfrm>
            <a:off x="3968949" y="115613"/>
            <a:ext cx="710862" cy="279767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C9CE08F-910B-471F-AD63-FB3FE4931DC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0055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2D365EB5-5E83-479D-B1F0-298F1852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802" y="4085945"/>
            <a:ext cx="135667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中等身材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行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靈石旅舍，既設床，爐中烹肉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熟，張氏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髮長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委地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，立梳床前。靖方刷馬，忽有一人，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，赤髯而虬 ，乘蹇 驢而來，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7401612-458A-426C-9668-59855FE7757D}"/>
              </a:ext>
            </a:extLst>
          </p:cNvPr>
          <p:cNvSpPr txBox="1"/>
          <p:nvPr/>
        </p:nvSpPr>
        <p:spPr>
          <a:xfrm>
            <a:off x="1722252" y="937192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D8CA717-9E02-46EA-87B4-ADE4F0D885AC}"/>
              </a:ext>
            </a:extLst>
          </p:cNvPr>
          <p:cNvSpPr/>
          <p:nvPr/>
        </p:nvSpPr>
        <p:spPr>
          <a:xfrm>
            <a:off x="7377189" y="12279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2B4B5F1-69AA-40EB-9F1B-A9EBE80C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89" y="1654537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160159C-876E-49BD-9723-24C8BA1016D0}"/>
              </a:ext>
            </a:extLst>
          </p:cNvPr>
          <p:cNvSpPr/>
          <p:nvPr/>
        </p:nvSpPr>
        <p:spPr>
          <a:xfrm>
            <a:off x="1272225" y="24344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34AA941-6D91-4863-992D-373F26A4C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225" y="2861037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FBBD3FB-0AAD-48D7-964F-B5BC6E993FF5}"/>
              </a:ext>
            </a:extLst>
          </p:cNvPr>
          <p:cNvSpPr/>
          <p:nvPr/>
        </p:nvSpPr>
        <p:spPr>
          <a:xfrm>
            <a:off x="2485075" y="2434447"/>
            <a:ext cx="86137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D1BAA32-A9A3-4FEA-BD7B-89A968240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075" y="2861037"/>
            <a:ext cx="135667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垂向地面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29F9BA2-A9DE-4505-89A6-F7809B67C9EE}"/>
              </a:ext>
            </a:extLst>
          </p:cNvPr>
          <p:cNvSpPr/>
          <p:nvPr/>
        </p:nvSpPr>
        <p:spPr>
          <a:xfrm>
            <a:off x="1677802" y="3653005"/>
            <a:ext cx="80727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34FCD97F-47A0-493E-86B6-F5896DDCD610}"/>
              </a:ext>
            </a:extLst>
          </p:cNvPr>
          <p:cNvGrpSpPr/>
          <p:nvPr/>
        </p:nvGrpSpPr>
        <p:grpSpPr>
          <a:xfrm>
            <a:off x="4420545" y="3653005"/>
            <a:ext cx="596837" cy="481799"/>
            <a:chOff x="7867881" y="1192800"/>
            <a:chExt cx="596837" cy="481799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B3888A6E-BF33-4E32-A50E-F66A48D08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6E5044C8-089E-45EA-9C75-FE6CFF39F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ㄑ一ㄡ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380A98D6-A503-4FE0-BDB5-E159D19D9C9E}"/>
              </a:ext>
            </a:extLst>
          </p:cNvPr>
          <p:cNvGrpSpPr/>
          <p:nvPr/>
        </p:nvGrpSpPr>
        <p:grpSpPr>
          <a:xfrm>
            <a:off x="5817455" y="3659355"/>
            <a:ext cx="596837" cy="481799"/>
            <a:chOff x="7867881" y="1192800"/>
            <a:chExt cx="596837" cy="481799"/>
          </a:xfrm>
        </p:grpSpPr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594ECD69-3DA4-4151-A817-725769F3B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2C8EB3F7-7958-470E-9E3B-078E8E42E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ㄐ一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66490CD-0712-4AC6-9B2B-4E5F9A1DD482}"/>
              </a:ext>
            </a:extLst>
          </p:cNvPr>
          <p:cNvCxnSpPr>
            <a:cxnSpLocks/>
          </p:cNvCxnSpPr>
          <p:nvPr/>
        </p:nvCxnSpPr>
        <p:spPr>
          <a:xfrm>
            <a:off x="7795466" y="2889504"/>
            <a:ext cx="79474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圖片 40">
            <a:hlinkClick r:id="rId6" action="ppaction://hlinksldjump"/>
            <a:extLst>
              <a:ext uri="{FF2B5EF4-FFF2-40B4-BE49-F238E27FC236}">
                <a16:creationId xmlns:a16="http://schemas.microsoft.com/office/drawing/2014/main" id="{A53F77C3-7704-4775-B70F-AD822459EF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466" y="2961512"/>
            <a:ext cx="609550" cy="298679"/>
          </a:xfrm>
          <a:prstGeom prst="rect">
            <a:avLst/>
          </a:prstGeom>
        </p:spPr>
      </p:pic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1ED17EA6-9D85-4C78-AB76-4D873CDCF3EA}"/>
              </a:ext>
            </a:extLst>
          </p:cNvPr>
          <p:cNvCxnSpPr>
            <a:cxnSpLocks/>
          </p:cNvCxnSpPr>
          <p:nvPr/>
        </p:nvCxnSpPr>
        <p:spPr>
          <a:xfrm>
            <a:off x="458433" y="4082552"/>
            <a:ext cx="728856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9CCD2E02-336E-4EE1-B716-C5438BCC9543}"/>
              </a:ext>
            </a:extLst>
          </p:cNvPr>
          <p:cNvSpPr txBox="1"/>
          <p:nvPr/>
        </p:nvSpPr>
        <p:spPr>
          <a:xfrm>
            <a:off x="5668696" y="333649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C061382-E751-47D8-B490-03E711FDDEA7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47A1A634-2E6F-458C-85F5-1D62A52DD656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845100DE-5358-4EE1-891B-F2A7355C70E9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1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E4AA4B36-6BF7-423B-BE7F-14D0717E4FDD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2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9464A7DF-9CF5-4F59-A53D-8051C09FEA86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6906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4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義辨：次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77196"/>
              </p:ext>
            </p:extLst>
          </p:nvPr>
        </p:nvGraphicFramePr>
        <p:xfrm>
          <a:off x="466227" y="916165"/>
          <a:ext cx="8279999" cy="279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70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244050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07592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396803">
                <a:tc rowSpan="3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靈石旅舍。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396803"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等第、順序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伯仲之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29480"/>
                  </a:ext>
                </a:extLst>
              </a:tr>
              <a:tr h="396803"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次一等、第二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民為貴，社稷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之，君為輕。（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孟子．盡心下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303585"/>
                  </a:ext>
                </a:extLst>
              </a:tr>
            </a:tbl>
          </a:graphicData>
        </a:graphic>
      </p:graphicFrame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94141C5-01EF-40C0-BA96-1C5E0A06DB6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B3C4491-B90E-4F1C-A8F0-14BD460AB76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1183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70A7A14-2BF2-45E1-92D8-C053C0536409}"/>
              </a:ext>
            </a:extLst>
          </p:cNvPr>
          <p:cNvSpPr txBox="1"/>
          <p:nvPr/>
        </p:nvSpPr>
        <p:spPr>
          <a:xfrm>
            <a:off x="297518" y="162891"/>
            <a:ext cx="540562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乘蹇驢而來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AFA875B-7C48-41DF-B5DC-02465B64083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F63DA3-9402-43AC-A54D-DC2D64B43009}"/>
              </a:ext>
            </a:extLst>
          </p:cNvPr>
          <p:cNvSpPr/>
          <p:nvPr/>
        </p:nvSpPr>
        <p:spPr>
          <a:xfrm>
            <a:off x="518400" y="1647894"/>
            <a:ext cx="8408853" cy="74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眼「瞼」／乘「蹇」驢來：皆音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ㄐㄧㄢˇ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BC0E9D-FF01-4C18-A156-054AD7AE330F}"/>
              </a:ext>
            </a:extLst>
          </p:cNvPr>
          <p:cNvSpPr/>
          <p:nvPr/>
        </p:nvSpPr>
        <p:spPr>
          <a:xfrm>
            <a:off x="518400" y="875859"/>
            <a:ext cx="1320613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105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9927E8-B8D3-4AB1-8167-B3A16123740C}"/>
              </a:ext>
            </a:extLst>
          </p:cNvPr>
          <p:cNvSpPr txBox="1"/>
          <p:nvPr/>
        </p:nvSpPr>
        <p:spPr>
          <a:xfrm>
            <a:off x="8015294" y="115612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933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143885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忽有一人，中形，赤髯而虬，乘蹇驢而來，投革囊於爐前，取枕攲臥，看張氏梳頭。靖怒甚，未決，猶刷馬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797301"/>
            <a:ext cx="8578232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言虬髯客豪放不羈，甚至輕浮無禮之狀。虬髯客貿然闖入，大剌剌地取枕攲臥，看紅拂梳頭，李靖之怒可想而知。但虬髯客來意不明，李靖生性謹慎，因此強忍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怒氣未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發作，並尋思該如何應變。故雖「心不在馬」，但仍勉強自己刷馬，言李靖雖有情緒仍懂</a:t>
            </a:r>
            <a:r>
              <a:rPr lang="en-US" altLang="zh-TW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得鎮定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6027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投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革囊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於爐前，取枕攲 臥，看張氏梳頭。靖怒甚，未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，猶刷馬。張氏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觀其面，一手握髮，一手映身搖示，令勿怒。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A0A780-8027-463D-8971-281AAF4544FD}"/>
              </a:ext>
            </a:extLst>
          </p:cNvPr>
          <p:cNvSpPr/>
          <p:nvPr/>
        </p:nvSpPr>
        <p:spPr>
          <a:xfrm>
            <a:off x="2085848" y="244079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341628-BE5C-4532-845D-E15AB89B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848" y="2867387"/>
            <a:ext cx="77165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BBC850-637F-4E4F-80AF-C7A6AC8DAFCA}"/>
              </a:ext>
            </a:extLst>
          </p:cNvPr>
          <p:cNvSpPr/>
          <p:nvPr/>
        </p:nvSpPr>
        <p:spPr>
          <a:xfrm>
            <a:off x="865825" y="1221597"/>
            <a:ext cx="82327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B8C7A98-A728-4F72-AC26-37AE0EFE6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4" y="1648187"/>
            <a:ext cx="169322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皮製的袋子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1A7B921-B821-40E1-9F05-66B587E35477}"/>
              </a:ext>
            </a:extLst>
          </p:cNvPr>
          <p:cNvSpPr/>
          <p:nvPr/>
        </p:nvSpPr>
        <p:spPr>
          <a:xfrm>
            <a:off x="5339778" y="24344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0AE944E-2357-4493-9743-B6323465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78" y="1994521"/>
            <a:ext cx="77165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仔細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C9FAB5B-966E-433D-8E38-A9B72CEB0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320" y="1275750"/>
            <a:ext cx="392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ㄑ一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B2F340C6-9D80-44DE-AE3F-B7F543F39940}"/>
              </a:ext>
            </a:extLst>
          </p:cNvPr>
          <p:cNvCxnSpPr>
            <a:cxnSpLocks/>
          </p:cNvCxnSpPr>
          <p:nvPr/>
        </p:nvCxnSpPr>
        <p:spPr>
          <a:xfrm>
            <a:off x="458433" y="1644110"/>
            <a:ext cx="818416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4EC4269-A8BB-411B-AACF-39647CD20480}"/>
              </a:ext>
            </a:extLst>
          </p:cNvPr>
          <p:cNvCxnSpPr>
            <a:cxnSpLocks/>
          </p:cNvCxnSpPr>
          <p:nvPr/>
        </p:nvCxnSpPr>
        <p:spPr>
          <a:xfrm>
            <a:off x="458433" y="2863310"/>
            <a:ext cx="363096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ECA3BB0-6CBD-4C70-BE48-60637EE13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128" y="2863310"/>
            <a:ext cx="33666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顯現紅拂之沉著冷靜。「張氏熟觀其面」呼應「閱天下之人多矣」，暗示紅拂能相人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881C1DF8-7582-4744-9C1A-17026281A7FC}"/>
              </a:ext>
            </a:extLst>
          </p:cNvPr>
          <p:cNvCxnSpPr>
            <a:cxnSpLocks/>
          </p:cNvCxnSpPr>
          <p:nvPr/>
        </p:nvCxnSpPr>
        <p:spPr>
          <a:xfrm>
            <a:off x="4528320" y="2865278"/>
            <a:ext cx="406832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26">
            <a:extLst>
              <a:ext uri="{FF2B5EF4-FFF2-40B4-BE49-F238E27FC236}">
                <a16:creationId xmlns:a16="http://schemas.microsoft.com/office/drawing/2014/main" id="{B3C367F8-7392-49B3-BE92-EC56FA683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320" y="2937286"/>
            <a:ext cx="609550" cy="298679"/>
          </a:xfrm>
          <a:prstGeom prst="rect">
            <a:avLst/>
          </a:prstGeom>
        </p:spPr>
      </p:pic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8EC5E4BD-041D-4D38-AFAC-62A2EF6C6AF7}"/>
              </a:ext>
            </a:extLst>
          </p:cNvPr>
          <p:cNvCxnSpPr>
            <a:cxnSpLocks/>
          </p:cNvCxnSpPr>
          <p:nvPr/>
        </p:nvCxnSpPr>
        <p:spPr>
          <a:xfrm>
            <a:off x="451994" y="4108089"/>
            <a:ext cx="488134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D51C64D-3A7A-4A31-9349-3E99703948FE}"/>
              </a:ext>
            </a:extLst>
          </p:cNvPr>
          <p:cNvSpPr txBox="1"/>
          <p:nvPr/>
        </p:nvSpPr>
        <p:spPr>
          <a:xfrm>
            <a:off x="4572000" y="2138338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CB7C5D3-64F6-4677-B148-89A9B89A877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E73DD5C-0984-4A9F-98A6-B9AA1D68913F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F4B6E15-674E-4023-85ED-7B62A4300285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B2692C8E-6996-4F09-92A8-6690CC5E199E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1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67FF2B-1A31-4CF1-923C-A467DF541A3D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9393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 animBg="1"/>
      <p:bldP spid="17" grpId="1" animBg="1"/>
      <p:bldP spid="25" grpId="0"/>
      <p:bldP spid="25" grpId="1"/>
      <p:bldP spid="3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70A7A14-2BF2-45E1-92D8-C053C0536409}"/>
              </a:ext>
            </a:extLst>
          </p:cNvPr>
          <p:cNvSpPr txBox="1"/>
          <p:nvPr/>
        </p:nvSpPr>
        <p:spPr>
          <a:xfrm>
            <a:off x="297518" y="162891"/>
            <a:ext cx="764633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張氏（紅拂）熟視其面，</a:t>
            </a:r>
            <a:r>
              <a:rPr lang="en-US" altLang="zh-TW" sz="32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遽拜之</a:t>
            </a:r>
            <a:endParaRPr lang="en-US" altLang="zh-TW" sz="3200" b="1" spc="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AFA875B-7C48-41DF-B5DC-02465B64083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F63DA3-9402-43AC-A54D-DC2D64B43009}"/>
              </a:ext>
            </a:extLst>
          </p:cNvPr>
          <p:cNvSpPr/>
          <p:nvPr/>
        </p:nvSpPr>
        <p:spPr>
          <a:xfrm>
            <a:off x="518400" y="1588827"/>
            <a:ext cx="840885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張氏（紅拂）熟視其面，一手握髮，一手映身搖示（李）靖，令勿怒。急急梳頭畢，斂衽前問其姓。臥客答曰：「姓張。」對曰：「妾亦姓張，合是妹。」遽拜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endParaRPr lang="en-US" altLang="zh-TW" sz="3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3900"/>
              </a:lnSpc>
            </a:pP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→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顛覆文學作品中的女性，常被塑造成順從男性意志、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以男性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為中心的形象。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BC0E9D-FF01-4C18-A156-054AD7AE330F}"/>
              </a:ext>
            </a:extLst>
          </p:cNvPr>
          <p:cNvSpPr/>
          <p:nvPr/>
        </p:nvSpPr>
        <p:spPr>
          <a:xfrm>
            <a:off x="518400" y="875859"/>
            <a:ext cx="1320613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104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9927E8-B8D3-4AB1-8167-B3A16123740C}"/>
              </a:ext>
            </a:extLst>
          </p:cNvPr>
          <p:cNvSpPr txBox="1"/>
          <p:nvPr/>
        </p:nvSpPr>
        <p:spPr>
          <a:xfrm>
            <a:off x="8015294" y="115612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1154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0A74A12-9B62-4EDB-A255-2BD9B7ABB445}"/>
              </a:ext>
            </a:extLst>
          </p:cNvPr>
          <p:cNvSpPr txBox="1"/>
          <p:nvPr/>
        </p:nvSpPr>
        <p:spPr>
          <a:xfrm>
            <a:off x="351698" y="391708"/>
            <a:ext cx="26146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太平廣記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B79CEA-4603-4076-8FE8-DE51A177F015}"/>
              </a:ext>
            </a:extLst>
          </p:cNvPr>
          <p:cNvSpPr/>
          <p:nvPr/>
        </p:nvSpPr>
        <p:spPr>
          <a:xfrm>
            <a:off x="351699" y="1124369"/>
            <a:ext cx="652263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編成於宋太宗太平興國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年間。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全書按性質分為九十二大類，蒐集漢至宋初的野史傳奇與小說雜著，共約五百多種，保存大量古代小說資料，是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中國第一部小說總集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92BAE0B-1E8F-4A87-A804-A0CD470DAD27}"/>
              </a:ext>
            </a:extLst>
          </p:cNvPr>
          <p:cNvGrpSpPr/>
          <p:nvPr/>
        </p:nvGrpSpPr>
        <p:grpSpPr>
          <a:xfrm>
            <a:off x="7565191" y="1719942"/>
            <a:ext cx="1161795" cy="1139742"/>
            <a:chOff x="7497186" y="1672606"/>
            <a:chExt cx="1232240" cy="1208850"/>
          </a:xfrm>
        </p:grpSpPr>
        <p:pic>
          <p:nvPicPr>
            <p:cNvPr id="18" name="圖片 17" descr="一張含有 外殼, 配件 的圖片&#10;&#10;自動產生的描述">
              <a:extLst>
                <a:ext uri="{FF2B5EF4-FFF2-40B4-BE49-F238E27FC236}">
                  <a16:creationId xmlns:a16="http://schemas.microsoft.com/office/drawing/2014/main" id="{B7AEA3F1-A3A0-4005-AB71-E4C6F0546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7186" y="1772182"/>
              <a:ext cx="1036217" cy="1109274"/>
            </a:xfrm>
            <a:prstGeom prst="rect">
              <a:avLst/>
            </a:prstGeom>
          </p:spPr>
        </p:pic>
        <p:pic>
          <p:nvPicPr>
            <p:cNvPr id="19" name="圖片 18" descr="一張含有 外殼, 配件 的圖片&#10;&#10;自動產生的描述">
              <a:extLst>
                <a:ext uri="{FF2B5EF4-FFF2-40B4-BE49-F238E27FC236}">
                  <a16:creationId xmlns:a16="http://schemas.microsoft.com/office/drawing/2014/main" id="{EB721F2A-B4C7-4DA7-AEBA-24DF5FC6C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3209" y="1672606"/>
              <a:ext cx="1036217" cy="1109274"/>
            </a:xfrm>
            <a:prstGeom prst="rect">
              <a:avLst/>
            </a:prstGeom>
          </p:spPr>
        </p:pic>
      </p:grpSp>
      <p:pic>
        <p:nvPicPr>
          <p:cNvPr id="16" name="圖片 15" descr="一張含有 文字, 電子用品, 電腦 的圖片&#10;&#10;自動產生的描述">
            <a:extLst>
              <a:ext uri="{FF2B5EF4-FFF2-40B4-BE49-F238E27FC236}">
                <a16:creationId xmlns:a16="http://schemas.microsoft.com/office/drawing/2014/main" id="{F19EEE71-5F4C-4F5D-BD3E-B545F907F3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680" y="2699657"/>
            <a:ext cx="1390650" cy="1390650"/>
          </a:xfrm>
          <a:prstGeom prst="rect">
            <a:avLst/>
          </a:prstGeom>
          <a:effectLst>
            <a:outerShdw blurRad="12700" dist="38100" dir="2700000" algn="tl" rotWithShape="0">
              <a:srgbClr val="CDBDAC">
                <a:alpha val="40000"/>
              </a:srgbClr>
            </a:outerShdw>
          </a:effectLst>
        </p:spPr>
      </p:pic>
      <p:sp>
        <p:nvSpPr>
          <p:cNvPr id="21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FB26524A-A02C-4F8D-B819-79FC7BD2C9DE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extLst>
              <a:ext uri="{FF2B5EF4-FFF2-40B4-BE49-F238E27FC236}">
                <a16:creationId xmlns:a16="http://schemas.microsoft.com/office/drawing/2014/main" id="{B981E004-EDD8-4F31-AF0B-9ACA5E7F3600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5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>
            <a:extLst>
              <a:ext uri="{FF2B5EF4-FFF2-40B4-BE49-F238E27FC236}">
                <a16:creationId xmlns:a16="http://schemas.microsoft.com/office/drawing/2014/main" id="{CD98F229-F7D0-406D-8178-959BCC695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038" y="4089564"/>
            <a:ext cx="58348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果斷明快，將彼此定調為兄妹關係，化解可能的衝突，足見其機智與應變能力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急急梳頭畢，斂衽 前問其姓。臥客答曰：「姓張。」對曰：「妾亦姓張，合是妹。」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遽拜之。問：「第幾？」曰：「第三。」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2CF37A-650B-4487-8803-45703B49D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005" y="1667482"/>
            <a:ext cx="3900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以禮還無禮，化解緊張氣氛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FC738BB2-4699-46A4-BBD3-3927FE281E41}"/>
              </a:ext>
            </a:extLst>
          </p:cNvPr>
          <p:cNvCxnSpPr>
            <a:cxnSpLocks/>
          </p:cNvCxnSpPr>
          <p:nvPr/>
        </p:nvCxnSpPr>
        <p:spPr>
          <a:xfrm>
            <a:off x="467953" y="1669450"/>
            <a:ext cx="548852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2D338A25-7750-47B8-AFE8-47187ECAD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3" y="1741458"/>
            <a:ext cx="609550" cy="298679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134C48B4-71F6-4D26-9197-D773F987861B}"/>
              </a:ext>
            </a:extLst>
          </p:cNvPr>
          <p:cNvGrpSpPr/>
          <p:nvPr/>
        </p:nvGrpSpPr>
        <p:grpSpPr>
          <a:xfrm>
            <a:off x="3865558" y="1201347"/>
            <a:ext cx="601122" cy="457785"/>
            <a:chOff x="6047357" y="3267875"/>
            <a:chExt cx="601122" cy="457785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55ED3F11-E3E9-4708-9452-4F3E4A7BD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F67CA512-AE6A-40D1-8A27-A22A5DEBC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ㄖㄣ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94FB953B-8F78-41A7-87A4-9B58F51A14DB}"/>
              </a:ext>
            </a:extLst>
          </p:cNvPr>
          <p:cNvCxnSpPr>
            <a:cxnSpLocks/>
          </p:cNvCxnSpPr>
          <p:nvPr/>
        </p:nvCxnSpPr>
        <p:spPr>
          <a:xfrm>
            <a:off x="4319518" y="2873157"/>
            <a:ext cx="342712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FC5F0144-8918-421F-AB72-9D723EB93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518" y="2945165"/>
            <a:ext cx="609550" cy="2986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7091DEC-4C4E-4953-8E53-D6BF56805B93}"/>
              </a:ext>
            </a:extLst>
          </p:cNvPr>
          <p:cNvSpPr/>
          <p:nvPr/>
        </p:nvSpPr>
        <p:spPr>
          <a:xfrm>
            <a:off x="7626351" y="0"/>
            <a:ext cx="151765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P.94~P.95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6D52596-8A24-4268-A2D5-1456CEA99189}"/>
              </a:ext>
            </a:extLst>
          </p:cNvPr>
          <p:cNvSpPr txBox="1"/>
          <p:nvPr/>
        </p:nvSpPr>
        <p:spPr>
          <a:xfrm>
            <a:off x="45411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54CF0FA-60BD-44F3-9F33-9F9AC9354D39}"/>
              </a:ext>
            </a:extLst>
          </p:cNvPr>
          <p:cNvSpPr txBox="1"/>
          <p:nvPr/>
        </p:nvSpPr>
        <p:spPr>
          <a:xfrm>
            <a:off x="52103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39441EFA-6AF1-49B5-A5B4-CA008B1A8911}"/>
              </a:ext>
            </a:extLst>
          </p:cNvPr>
          <p:cNvSpPr txBox="1"/>
          <p:nvPr/>
        </p:nvSpPr>
        <p:spPr>
          <a:xfrm>
            <a:off x="58795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C4734C46-C766-4048-86D5-03762C99D9F5}"/>
              </a:ext>
            </a:extLst>
          </p:cNvPr>
          <p:cNvSpPr txBox="1"/>
          <p:nvPr/>
        </p:nvSpPr>
        <p:spPr>
          <a:xfrm>
            <a:off x="65487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1589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1" grpId="0"/>
      <p:bldP spid="11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問：「妹第幾？」曰：「最長。」遂喜曰：「今日多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，遇一妹。」張氏遙呼曰：「李郎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來拜三兄！」靖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拜，遂環坐。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481E9F-F29C-40A5-A6DD-76E873F19FA1}"/>
              </a:ext>
            </a:extLst>
          </p:cNvPr>
          <p:cNvSpPr/>
          <p:nvPr/>
        </p:nvSpPr>
        <p:spPr>
          <a:xfrm>
            <a:off x="2085848" y="244079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0FCB8A9-E0DB-4C42-AE22-B2C599A69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848" y="2867387"/>
            <a:ext cx="77165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幸運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3D19CB6-920E-4B86-BB64-9F97CB1BB4EE}"/>
              </a:ext>
            </a:extLst>
          </p:cNvPr>
          <p:cNvSpPr/>
          <p:nvPr/>
        </p:nvSpPr>
        <p:spPr>
          <a:xfrm>
            <a:off x="451758" y="3665705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376594E-E446-474B-B3F0-BF5F04AE1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8" y="4092295"/>
            <a:ext cx="77165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助詞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53F0EE5-E6F0-499E-B901-3E4B6E4202EE}"/>
              </a:ext>
            </a:extLst>
          </p:cNvPr>
          <p:cNvSpPr/>
          <p:nvPr/>
        </p:nvSpPr>
        <p:spPr>
          <a:xfrm>
            <a:off x="3690258" y="3665705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F26FFA-F89E-40DA-9733-95C392104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258" y="4092295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9CDFE67-4CCE-447F-93AD-B876061219C3}"/>
              </a:ext>
            </a:extLst>
          </p:cNvPr>
          <p:cNvSpPr/>
          <p:nvPr/>
        </p:nvSpPr>
        <p:spPr>
          <a:xfrm>
            <a:off x="7626351" y="0"/>
            <a:ext cx="151765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P.95~P.96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25162DA-A401-49A2-8570-D2DCA05A5997}"/>
              </a:ext>
            </a:extLst>
          </p:cNvPr>
          <p:cNvSpPr txBox="1"/>
          <p:nvPr/>
        </p:nvSpPr>
        <p:spPr>
          <a:xfrm>
            <a:off x="45411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828F3A9-64B7-4448-8369-E2D4A816B686}"/>
              </a:ext>
            </a:extLst>
          </p:cNvPr>
          <p:cNvSpPr txBox="1"/>
          <p:nvPr/>
        </p:nvSpPr>
        <p:spPr>
          <a:xfrm>
            <a:off x="52103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C2CD938-7993-4CDC-8123-4410AA76DE2B}"/>
              </a:ext>
            </a:extLst>
          </p:cNvPr>
          <p:cNvSpPr txBox="1"/>
          <p:nvPr/>
        </p:nvSpPr>
        <p:spPr>
          <a:xfrm>
            <a:off x="58795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0671E68D-8F0D-4961-AE62-0DBFD8362387}"/>
              </a:ext>
            </a:extLst>
          </p:cNvPr>
          <p:cNvSpPr txBox="1"/>
          <p:nvPr/>
        </p:nvSpPr>
        <p:spPr>
          <a:xfrm>
            <a:off x="65487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84992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 animBg="1"/>
      <p:bldP spid="17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2335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曰：「煮者何肉？」曰：「羊肉，計已熟矣。」客曰：「飢甚！」靖出市胡餅。客抽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匕首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，切肉共食。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95665AD-877B-4CA2-998E-F913A240927F}"/>
              </a:ext>
            </a:extLst>
          </p:cNvPr>
          <p:cNvSpPr/>
          <p:nvPr/>
        </p:nvSpPr>
        <p:spPr>
          <a:xfrm>
            <a:off x="451759" y="3659997"/>
            <a:ext cx="82327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3690F0-7879-49F8-B275-BA270D4B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9" y="4086587"/>
            <a:ext cx="82327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96DC1B8-1CAB-49E9-A352-DE63962217D7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423DD92-D9C2-4811-97AB-328BD63837B5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EB9BD2C-C14F-447B-83F1-4CA82C4C3F92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F31B32E-9F43-4FDA-84F2-16ABF881F253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C091FEAF-6B4B-4F33-9F22-85CA054F227C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2007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食竟，餘肉亂切送驢前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之，甚速。客曰：「觀李郎之行，貧士也，何以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斯異人？」曰：「靖雖貧，亦有心者焉。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33C8B2-6A56-4A56-A552-876110A9829C}"/>
              </a:ext>
            </a:extLst>
          </p:cNvPr>
          <p:cNvSpPr/>
          <p:nvPr/>
        </p:nvSpPr>
        <p:spPr>
          <a:xfrm>
            <a:off x="4751093" y="1220955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BCB41B2-942F-40DF-B5AD-5F0B0B4F1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093" y="762672"/>
            <a:ext cx="106550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飼、餵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429019-9BBD-447A-BB0A-2849FCE0B314}"/>
              </a:ext>
            </a:extLst>
          </p:cNvPr>
          <p:cNvSpPr/>
          <p:nvPr/>
        </p:nvSpPr>
        <p:spPr>
          <a:xfrm>
            <a:off x="5741693" y="2433805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0B5BFFB-33D0-4852-A77B-07E83BCBB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693" y="2860395"/>
            <a:ext cx="164970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獲得、求取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10DB48F-B263-4D8B-8239-5BF9216B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264" y="1654782"/>
            <a:ext cx="47613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驢應是吃草，此處卻安排為吃肉，戲劇效果外，也襯托了虬髯客之奇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8E4D0EBD-3023-4515-AB09-918325DA3FC0}"/>
              </a:ext>
            </a:extLst>
          </p:cNvPr>
          <p:cNvCxnSpPr>
            <a:cxnSpLocks/>
          </p:cNvCxnSpPr>
          <p:nvPr/>
        </p:nvCxnSpPr>
        <p:spPr>
          <a:xfrm>
            <a:off x="1721213" y="1656750"/>
            <a:ext cx="38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E735C01A-98C0-48A3-9DB7-6A3BF971F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13" y="1728758"/>
            <a:ext cx="609550" cy="298679"/>
          </a:xfrm>
          <a:prstGeom prst="rect">
            <a:avLst/>
          </a:prstGeom>
        </p:spPr>
      </p:pic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0431A93-2EDC-43CB-B1C6-32315FAB724D}"/>
              </a:ext>
            </a:extLst>
          </p:cNvPr>
          <p:cNvCxnSpPr>
            <a:cxnSpLocks/>
          </p:cNvCxnSpPr>
          <p:nvPr/>
        </p:nvCxnSpPr>
        <p:spPr>
          <a:xfrm>
            <a:off x="7329160" y="1656750"/>
            <a:ext cx="124817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>
            <a:hlinkClick r:id="rId6" action="ppaction://hlinksldjump"/>
            <a:extLst>
              <a:ext uri="{FF2B5EF4-FFF2-40B4-BE49-F238E27FC236}">
                <a16:creationId xmlns:a16="http://schemas.microsoft.com/office/drawing/2014/main" id="{C607C974-BFDB-486F-8521-3369AC646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60" y="1728758"/>
            <a:ext cx="609550" cy="298679"/>
          </a:xfrm>
          <a:prstGeom prst="rect">
            <a:avLst/>
          </a:prstGeom>
        </p:spPr>
      </p:pic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DEA31F34-A247-4004-96C2-F57EA1817059}"/>
              </a:ext>
            </a:extLst>
          </p:cNvPr>
          <p:cNvCxnSpPr>
            <a:cxnSpLocks/>
          </p:cNvCxnSpPr>
          <p:nvPr/>
        </p:nvCxnSpPr>
        <p:spPr>
          <a:xfrm>
            <a:off x="541010" y="2861461"/>
            <a:ext cx="84442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46BB3664-31A4-4B8E-915D-4876E7658417}"/>
              </a:ext>
            </a:extLst>
          </p:cNvPr>
          <p:cNvCxnSpPr>
            <a:cxnSpLocks/>
          </p:cNvCxnSpPr>
          <p:nvPr/>
        </p:nvCxnSpPr>
        <p:spPr>
          <a:xfrm>
            <a:off x="541010" y="4106061"/>
            <a:ext cx="43548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15F9A9BB-F948-4E60-BF1A-6B824F3FCE6A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FF7F715-1A11-4E04-B4E4-7999B2B028F8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D6885D5-5722-4B34-B5FC-762F079ACC4E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7239E76A-6F06-467A-89B4-E71BB7AEABEA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3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6155EBA7-D096-474E-AF1A-5E73624F38C8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16833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/>
      <p:bldP spid="15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1887696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客曰：「觀李郎之行，貧士也，何以致斯異人？」曰：「靖雖貧，亦有心者焉。他人見問，固不言，兄之問，則無隱耳。」具言其由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2246142"/>
            <a:ext cx="8578232" cy="195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小說重視以人物語言來顯現人物個性，如虬髯客之問可見虬髯客傾慕紅拂，故對李靖表現出輕蔑，但李靖之答不卑不亢，除謙虛內斂外，展現個人風骨，也對虬髯客釋出善意與誠意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319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他人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問，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不言，兄之問，則無隱耳。」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言其由。曰：「然則將何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？」曰：「將避地太原。」客曰：「然，吾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謂非君所能致也。」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DEB7E44-F635-4938-B8B2-5AEC4B7C722A}"/>
              </a:ext>
            </a:extLst>
          </p:cNvPr>
          <p:cNvCxnSpPr>
            <a:cxnSpLocks/>
          </p:cNvCxnSpPr>
          <p:nvPr/>
        </p:nvCxnSpPr>
        <p:spPr>
          <a:xfrm>
            <a:off x="425450" y="1656750"/>
            <a:ext cx="817245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B0CB031-4DEB-40D1-AB39-51CF25212E89}"/>
              </a:ext>
            </a:extLst>
          </p:cNvPr>
          <p:cNvCxnSpPr>
            <a:cxnSpLocks/>
          </p:cNvCxnSpPr>
          <p:nvPr/>
        </p:nvCxnSpPr>
        <p:spPr>
          <a:xfrm>
            <a:off x="425450" y="2888650"/>
            <a:ext cx="12192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17ED4632-DBDF-44CD-ABF0-73D7EB3A9A25}"/>
              </a:ext>
            </a:extLst>
          </p:cNvPr>
          <p:cNvSpPr/>
          <p:nvPr/>
        </p:nvSpPr>
        <p:spPr>
          <a:xfrm>
            <a:off x="4933907" y="245343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64DCA98-F76B-4084-AEC0-01834A2AD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07" y="2005123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57D39AD-F91E-41A5-850B-375F546691BB}"/>
              </a:ext>
            </a:extLst>
          </p:cNvPr>
          <p:cNvSpPr/>
          <p:nvPr/>
        </p:nvSpPr>
        <p:spPr>
          <a:xfrm>
            <a:off x="4933907" y="3655726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76C6259-E917-430B-884A-AD5257EEF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07" y="3209450"/>
            <a:ext cx="222889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通「固」，本來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3EB5805-09C1-4527-A7F0-A0C525451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901" y="4376332"/>
            <a:ext cx="4691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此處低估李靖，抬高紅拂。意指若非紅拂來奔，李靖無法招致之</a:t>
            </a: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39081CA7-C28F-4CA1-A7EE-5B7453CE6A98}"/>
              </a:ext>
            </a:extLst>
          </p:cNvPr>
          <p:cNvCxnSpPr>
            <a:cxnSpLocks/>
          </p:cNvCxnSpPr>
          <p:nvPr/>
        </p:nvCxnSpPr>
        <p:spPr>
          <a:xfrm>
            <a:off x="4515213" y="4082505"/>
            <a:ext cx="366993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>
            <a:extLst>
              <a:ext uri="{FF2B5EF4-FFF2-40B4-BE49-F238E27FC236}">
                <a16:creationId xmlns:a16="http://schemas.microsoft.com/office/drawing/2014/main" id="{EC102D0E-657F-4C55-82D6-D160FD7AD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213" y="4135463"/>
            <a:ext cx="609550" cy="2986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EA5A46C-8514-4CE9-9473-5EF355FA5417}"/>
              </a:ext>
            </a:extLst>
          </p:cNvPr>
          <p:cNvSpPr/>
          <p:nvPr/>
        </p:nvSpPr>
        <p:spPr>
          <a:xfrm>
            <a:off x="7626351" y="0"/>
            <a:ext cx="151765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P.96~P.97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1009776-5869-456C-B27E-7C20476D7446}"/>
              </a:ext>
            </a:extLst>
          </p:cNvPr>
          <p:cNvSpPr txBox="1"/>
          <p:nvPr/>
        </p:nvSpPr>
        <p:spPr>
          <a:xfrm>
            <a:off x="45411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CE46474-08CB-491A-B5C5-C741DE5D28D7}"/>
              </a:ext>
            </a:extLst>
          </p:cNvPr>
          <p:cNvSpPr txBox="1"/>
          <p:nvPr/>
        </p:nvSpPr>
        <p:spPr>
          <a:xfrm>
            <a:off x="52103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133EA305-91B0-4A8C-8BBF-EB949C783B5E}"/>
              </a:ext>
            </a:extLst>
          </p:cNvPr>
          <p:cNvSpPr txBox="1"/>
          <p:nvPr/>
        </p:nvSpPr>
        <p:spPr>
          <a:xfrm>
            <a:off x="58795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99AEB3FA-01EB-4DEB-ABC4-92AD1D548488}"/>
              </a:ext>
            </a:extLst>
          </p:cNvPr>
          <p:cNvSpPr txBox="1"/>
          <p:nvPr/>
        </p:nvSpPr>
        <p:spPr>
          <a:xfrm>
            <a:off x="65487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7ED4632-DBDF-44CD-ABF0-73D7EB3A9A25}"/>
              </a:ext>
            </a:extLst>
          </p:cNvPr>
          <p:cNvSpPr/>
          <p:nvPr/>
        </p:nvSpPr>
        <p:spPr>
          <a:xfrm>
            <a:off x="8197021" y="1223371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64DCA98-F76B-4084-AEC0-01834A2AD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775057"/>
            <a:ext cx="169200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詳細、詳盡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hlinkClick r:id="rId10" action="ppaction://hlinksldjump"/>
            <a:extLst>
              <a:ext uri="{FF2B5EF4-FFF2-40B4-BE49-F238E27FC236}">
                <a16:creationId xmlns:a16="http://schemas.microsoft.com/office/drawing/2014/main" id="{17ED4632-DBDF-44CD-ABF0-73D7EB3A9A25}"/>
              </a:ext>
            </a:extLst>
          </p:cNvPr>
          <p:cNvSpPr/>
          <p:nvPr/>
        </p:nvSpPr>
        <p:spPr>
          <a:xfrm>
            <a:off x="1275251" y="1222264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7ED4632-DBDF-44CD-ABF0-73D7EB3A9A25}"/>
              </a:ext>
            </a:extLst>
          </p:cNvPr>
          <p:cNvSpPr/>
          <p:nvPr/>
        </p:nvSpPr>
        <p:spPr>
          <a:xfrm>
            <a:off x="2480303" y="1231626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64DCA98-F76B-4084-AEC0-01834A2AD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302" y="768158"/>
            <a:ext cx="1692000" cy="446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一定、必定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2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6" grpId="0"/>
      <p:bldP spid="26" grpId="1"/>
      <p:bldP spid="20" grpId="0" animBg="1"/>
      <p:bldP spid="25" grpId="0" animBg="1"/>
      <p:bldP spid="25" grpId="1" animBg="1"/>
      <p:bldP spid="29" grpId="0" animBg="1"/>
      <p:bldP spid="31" grpId="0" animBg="1"/>
      <p:bldP spid="32" grpId="0" animBg="1"/>
      <p:bldP spid="32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971523"/>
            <a:ext cx="8042523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見，置於動詞之上，稱代動詞之下所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省略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的賓語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文言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文中常見此一用法，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如「見諒」（諒我）、「見笑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（笑我）、「見憐」（憐我）。</a:t>
            </a:r>
            <a:endParaRPr lang="zh-TW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3734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曰：「有酒乎？」靖曰：「主人西則酒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也。」靖取酒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。酒既巡，客曰：「吾有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下酒物，李郎能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乎？」靖曰：「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48">
            <a:extLst>
              <a:ext uri="{FF2B5EF4-FFF2-40B4-BE49-F238E27FC236}">
                <a16:creationId xmlns:a16="http://schemas.microsoft.com/office/drawing/2014/main" id="{6BF5B0DC-6A56-41E0-A9F6-E1EF162BE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829" y="767714"/>
            <a:ext cx="168518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借代（旅舍）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533522C-D5D7-4B06-8E3D-B1A1E9DBB23B}"/>
              </a:ext>
            </a:extLst>
          </p:cNvPr>
          <p:cNvGrpSpPr/>
          <p:nvPr/>
        </p:nvGrpSpPr>
        <p:grpSpPr>
          <a:xfrm>
            <a:off x="5492075" y="1128481"/>
            <a:ext cx="495794" cy="77212"/>
            <a:chOff x="6291753" y="2356495"/>
            <a:chExt cx="495794" cy="77212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C05D54C5-74B0-42C6-A970-A34628B4A462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A14BDC7A-ED2E-44DE-819D-B1086B2B21A3}"/>
                </a:ext>
              </a:extLst>
            </p:cNvPr>
            <p:cNvSpPr/>
            <p:nvPr/>
          </p:nvSpPr>
          <p:spPr>
            <a:xfrm>
              <a:off x="67103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DA09C8C-F3D7-47E1-A391-DD16214DDF52}"/>
              </a:ext>
            </a:extLst>
          </p:cNvPr>
          <p:cNvSpPr/>
          <p:nvPr/>
        </p:nvSpPr>
        <p:spPr>
          <a:xfrm>
            <a:off x="7368171" y="1218393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AD2EDB8-CE40-4507-8EEC-E2BDE2D91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171" y="1644983"/>
            <a:ext cx="778879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店鋪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E28DB6-9B97-469B-8B2B-EAC120069195}"/>
              </a:ext>
            </a:extLst>
          </p:cNvPr>
          <p:cNvSpPr/>
          <p:nvPr/>
        </p:nvSpPr>
        <p:spPr>
          <a:xfrm>
            <a:off x="1665871" y="2443943"/>
            <a:ext cx="823329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299D341-F7F1-4CA6-98FA-73D3BA934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871" y="2870533"/>
            <a:ext cx="823329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十升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6AB0B6-1E4C-411B-AF72-F386EDE413A3}"/>
              </a:ext>
            </a:extLst>
          </p:cNvPr>
          <p:cNvSpPr/>
          <p:nvPr/>
        </p:nvSpPr>
        <p:spPr>
          <a:xfrm>
            <a:off x="6962856" y="2443943"/>
            <a:ext cx="40531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8F96EDA-347A-4F42-B039-9806F8F8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336" y="2870533"/>
            <a:ext cx="193783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一些、一點點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5E17D2F-805E-49B9-A406-CA7F09305753}"/>
              </a:ext>
            </a:extLst>
          </p:cNvPr>
          <p:cNvSpPr/>
          <p:nvPr/>
        </p:nvSpPr>
        <p:spPr>
          <a:xfrm>
            <a:off x="1665871" y="3660254"/>
            <a:ext cx="823329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B724F6A-9ABA-416C-8267-899907F9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871" y="4086844"/>
            <a:ext cx="1356729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一起享用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263FE4D-89FC-47F8-99FB-2ED6534A2C0B}"/>
              </a:ext>
            </a:extLst>
          </p:cNvPr>
          <p:cNvSpPr/>
          <p:nvPr/>
        </p:nvSpPr>
        <p:spPr>
          <a:xfrm>
            <a:off x="5317123" y="3660254"/>
            <a:ext cx="823329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81C1A29-4842-4678-8DFF-D3352E84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123" y="4086000"/>
            <a:ext cx="2556000" cy="446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謙虛之詞</a:t>
            </a:r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。不敢當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50CD313-EADE-4FC3-A422-1D46C526D805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216C6C2-A90E-433D-9196-0A2DCFE0721F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DFD4258-6818-4530-84BE-971E1898C3EC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EC296AA-EDAE-40FD-BB44-04F94EB3ACA5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314501C4-4F5C-4B5B-977D-1CDBFD8E1B2A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12136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animBg="1"/>
      <p:bldP spid="17" grpId="0" animBg="1"/>
      <p:bldP spid="17" grpId="1" animBg="1"/>
      <p:bldP spid="19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於是開革囊，取一人頭並心肝，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收頭囊中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匕首切心肝共食之。曰：「此人天下負心者，銜之十年，今始獲，吾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憾釋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矣。」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7023651-48EA-4A5F-8BB7-C36EB6AF8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12" y="1648432"/>
            <a:ext cx="630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寫虬髯客驚人之舉，以襯托其豪邁不羈之個性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D7AAB22-E67A-43A6-9C42-880D9F01E7D7}"/>
              </a:ext>
            </a:extLst>
          </p:cNvPr>
          <p:cNvCxnSpPr>
            <a:cxnSpLocks/>
          </p:cNvCxnSpPr>
          <p:nvPr/>
        </p:nvCxnSpPr>
        <p:spPr>
          <a:xfrm>
            <a:off x="432160" y="1650400"/>
            <a:ext cx="814669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549D645C-E9FA-4D19-BA98-19BBF9ABA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0" y="1722408"/>
            <a:ext cx="609550" cy="298679"/>
          </a:xfrm>
          <a:prstGeom prst="rect">
            <a:avLst/>
          </a:prstGeom>
        </p:spPr>
      </p:pic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CECAAFC-38F9-4EDF-A8B3-A7F0881FDC10}"/>
              </a:ext>
            </a:extLst>
          </p:cNvPr>
          <p:cNvCxnSpPr>
            <a:cxnSpLocks/>
          </p:cNvCxnSpPr>
          <p:nvPr/>
        </p:nvCxnSpPr>
        <p:spPr>
          <a:xfrm>
            <a:off x="432160" y="2882300"/>
            <a:ext cx="36699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D84753AB-557C-4A2C-99E5-1F0E890BBC4B}"/>
              </a:ext>
            </a:extLst>
          </p:cNvPr>
          <p:cNvCxnSpPr>
            <a:cxnSpLocks/>
          </p:cNvCxnSpPr>
          <p:nvPr/>
        </p:nvCxnSpPr>
        <p:spPr>
          <a:xfrm>
            <a:off x="5747110" y="2882734"/>
            <a:ext cx="289548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hlinkClick r:id="rId6" action="ppaction://hlinksldjump"/>
            <a:extLst>
              <a:ext uri="{FF2B5EF4-FFF2-40B4-BE49-F238E27FC236}">
                <a16:creationId xmlns:a16="http://schemas.microsoft.com/office/drawing/2014/main" id="{1A2B0B9C-240E-4F33-9559-1E8A35970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110" y="2954742"/>
            <a:ext cx="609550" cy="29867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4AE8C0D9-1451-4AAD-9899-916149B4964D}"/>
              </a:ext>
            </a:extLst>
          </p:cNvPr>
          <p:cNvSpPr/>
          <p:nvPr/>
        </p:nvSpPr>
        <p:spPr>
          <a:xfrm>
            <a:off x="4493010" y="3658644"/>
            <a:ext cx="42049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E7029C6-D1E7-4D73-B163-A0BD72EB30B7}"/>
              </a:ext>
            </a:extLst>
          </p:cNvPr>
          <p:cNvSpPr/>
          <p:nvPr/>
        </p:nvSpPr>
        <p:spPr>
          <a:xfrm>
            <a:off x="4913505" y="3658644"/>
            <a:ext cx="42049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9D081FA0-0153-4E8C-A3BF-3E901BAF6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009" y="4099245"/>
            <a:ext cx="42049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恨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70AF293-9018-4429-A037-E565AF75B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505" y="3213087"/>
            <a:ext cx="78879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0987FD85-187D-4003-ADA1-F07F5D94C8E6}"/>
              </a:ext>
            </a:extLst>
          </p:cNvPr>
          <p:cNvCxnSpPr>
            <a:cxnSpLocks/>
          </p:cNvCxnSpPr>
          <p:nvPr/>
        </p:nvCxnSpPr>
        <p:spPr>
          <a:xfrm>
            <a:off x="432160" y="4098645"/>
            <a:ext cx="52701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45C2DFF7-ECFC-4E88-975B-4EB0B1EE138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7141DE9-30D7-48CD-86CC-3E13E931C21A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1D2CF58-B02A-4BBB-A9D5-93B74549A055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4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74644ED4-F24A-45C2-B7C8-4A737A9C915C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C5124E5D-7330-42C2-A682-FADCA9BAC428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23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97401612-458A-426C-9668-59855FE7757D}"/>
              </a:ext>
            </a:extLst>
          </p:cNvPr>
          <p:cNvSpPr txBox="1"/>
          <p:nvPr/>
        </p:nvSpPr>
        <p:spPr>
          <a:xfrm>
            <a:off x="6200652" y="937192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18393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：卻</a:t>
            </a:r>
            <a:endParaRPr lang="zh-TW" altLang="en-US" sz="3200" b="1" spc="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50063"/>
              </p:ext>
            </p:extLst>
          </p:nvPr>
        </p:nvGraphicFramePr>
        <p:xfrm>
          <a:off x="466227" y="916165"/>
          <a:ext cx="8279999" cy="341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70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34780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16862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42082">
                <a:tc rowSpan="3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取一人頭並心肝，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收頭囊中。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85767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助詞。例：於此失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局，奇哉！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（其他減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、忘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、拋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、了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、冷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等，亦同此用法）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008866"/>
                  </a:ext>
                </a:extLst>
              </a:tr>
              <a:tr h="825034"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推辭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無前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也。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21509"/>
                  </a:ext>
                </a:extLst>
              </a:tr>
            </a:tbl>
          </a:graphicData>
        </a:graphic>
      </p:graphicFrame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94141C5-01EF-40C0-BA96-1C5E0A06DB6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FAF0548D-BF78-48E8-919C-AEFF65799320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09AAA303-3152-4DD2-9D28-BE7BB6C88356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6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0A74A12-9B62-4EDB-A255-2BD9B7ABB445}"/>
              </a:ext>
            </a:extLst>
          </p:cNvPr>
          <p:cNvSpPr txBox="1"/>
          <p:nvPr/>
        </p:nvSpPr>
        <p:spPr>
          <a:xfrm>
            <a:off x="351698" y="391708"/>
            <a:ext cx="26146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太平廣記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B79CEA-4603-4076-8FE8-DE51A177F015}"/>
              </a:ext>
            </a:extLst>
          </p:cNvPr>
          <p:cNvSpPr/>
          <p:nvPr/>
        </p:nvSpPr>
        <p:spPr>
          <a:xfrm>
            <a:off x="351699" y="1124369"/>
            <a:ext cx="703970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四庫全書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總目列入</a:t>
            </a:r>
            <a:r>
              <a:rPr lang="zh-TW" altLang="en-US" sz="3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子部小說家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類，稱之為「小說家之淵海」。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它是宋元以後的說書人和小說家重要的參考資料，元明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雜劇和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清代戲曲取材於唐傳奇的更難以估計。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69C8D53-80B8-4138-9F45-80E2CAC54F5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箭號: 向右 5">
            <a:extLst>
              <a:ext uri="{FF2B5EF4-FFF2-40B4-BE49-F238E27FC236}">
                <a16:creationId xmlns:a16="http://schemas.microsoft.com/office/drawing/2014/main" id="{639A38AE-0028-4655-A851-A5D7A4DABD2A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D0C3F6D-9E6F-4E81-9DD1-64374505566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1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：卻</a:t>
            </a:r>
            <a:endParaRPr lang="zh-TW" altLang="en-US" sz="3200" b="1" spc="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84537"/>
              </p:ext>
            </p:extLst>
          </p:nvPr>
        </p:nvGraphicFramePr>
        <p:xfrm>
          <a:off x="466227" y="916165"/>
          <a:ext cx="8279999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70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34780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16862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42082">
                <a:tc rowSpan="2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又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才下眉頭，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上心頭。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（李清照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一翦梅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85767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豈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6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明日即將來射曹軍，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不甚便？（羅貫中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三國演義．用奇謀孔明借箭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008866"/>
                  </a:ext>
                </a:extLst>
              </a:tr>
            </a:tbl>
          </a:graphicData>
        </a:graphic>
      </p:graphicFrame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94141C5-01EF-40C0-BA96-1C5E0A06DB6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箭號: 向右 5">
            <a:extLst>
              <a:ext uri="{FF2B5EF4-FFF2-40B4-BE49-F238E27FC236}">
                <a16:creationId xmlns:a16="http://schemas.microsoft.com/office/drawing/2014/main" id="{FAF0548D-BF78-48E8-919C-AEFF65799320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9AAA303-3152-4DD2-9D28-BE7BB6C88356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7467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9900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此人天下負心者，銜之十年，今始獲，吾憾釋矣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348461"/>
            <a:ext cx="8578232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寫虬髯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客豪俠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行徑：其一，殺負心人乃替天下殺所該殺，非為私人仇恨。其二，抱恨十年足見虬髯客是個嫉惡如仇且有意志力的人，為了殺一人，可以「銜之十年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8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23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6A5140A9-591D-4F7A-9902-CF796BA6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2866456"/>
            <a:ext cx="51456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「亦知太原有異人乎」以下，漸次帶入主題，引出李世民之真天子形象。而虬髯客用了二次「異人」，一指紅拂，一指李世民，可見紅拂在他心目中的分量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又曰：「觀李郎儀形器宇，真丈夫也。亦知太原有異人乎？」曰：「嘗見一人，愚謂之真人，其餘，將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而已。」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1031122F-2511-425E-BA23-81A80E921EF3}"/>
              </a:ext>
            </a:extLst>
          </p:cNvPr>
          <p:cNvCxnSpPr>
            <a:cxnSpLocks/>
          </p:cNvCxnSpPr>
          <p:nvPr/>
        </p:nvCxnSpPr>
        <p:spPr>
          <a:xfrm>
            <a:off x="7393950" y="1669450"/>
            <a:ext cx="119625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8649BB59-C082-41B0-B97D-5AA6AF828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950" y="1741458"/>
            <a:ext cx="609550" cy="298679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E32280D-CCCA-435F-A14B-3F7AB87D729B}"/>
              </a:ext>
            </a:extLst>
          </p:cNvPr>
          <p:cNvCxnSpPr>
            <a:cxnSpLocks/>
          </p:cNvCxnSpPr>
          <p:nvPr/>
        </p:nvCxnSpPr>
        <p:spPr>
          <a:xfrm>
            <a:off x="420040" y="2866456"/>
            <a:ext cx="205646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45FD5E1-8FAE-456D-BF01-F1EA6C1D395A}"/>
              </a:ext>
            </a:extLst>
          </p:cNvPr>
          <p:cNvSpPr txBox="1"/>
          <p:nvPr/>
        </p:nvSpPr>
        <p:spPr>
          <a:xfrm>
            <a:off x="2128652" y="3350823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89DCCD7-F3E9-40AA-9AD1-27C27970D6EA}"/>
              </a:ext>
            </a:extLst>
          </p:cNvPr>
          <p:cNvSpPr/>
          <p:nvPr/>
        </p:nvSpPr>
        <p:spPr>
          <a:xfrm>
            <a:off x="7626351" y="0"/>
            <a:ext cx="151765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P.97~P.98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9802A06-850B-4780-9693-986EAEE6A5E4}"/>
              </a:ext>
            </a:extLst>
          </p:cNvPr>
          <p:cNvSpPr txBox="1"/>
          <p:nvPr/>
        </p:nvSpPr>
        <p:spPr>
          <a:xfrm>
            <a:off x="45411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0920109C-9197-4706-802A-F14CC55EAA55}"/>
              </a:ext>
            </a:extLst>
          </p:cNvPr>
          <p:cNvSpPr txBox="1"/>
          <p:nvPr/>
        </p:nvSpPr>
        <p:spPr>
          <a:xfrm>
            <a:off x="52103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F01AB1CC-C6EF-41AF-A8BB-FF63AC33BF69}"/>
              </a:ext>
            </a:extLst>
          </p:cNvPr>
          <p:cNvSpPr txBox="1"/>
          <p:nvPr/>
        </p:nvSpPr>
        <p:spPr>
          <a:xfrm>
            <a:off x="58795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CFBA3C0B-438A-4919-B997-27C0B98447E3}"/>
              </a:ext>
            </a:extLst>
          </p:cNvPr>
          <p:cNvSpPr txBox="1"/>
          <p:nvPr/>
        </p:nvSpPr>
        <p:spPr>
          <a:xfrm>
            <a:off x="65487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1734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34678"/>
              </p:ext>
            </p:extLst>
          </p:nvPr>
        </p:nvGraphicFramePr>
        <p:xfrm>
          <a:off x="466227" y="916165"/>
          <a:ext cx="8280000" cy="389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73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41996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883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spc="-1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ㄒㄧㄤ</a:t>
                      </a:r>
                      <a:r>
                        <a:rPr lang="zh-TW" altLang="en-US" sz="2800" spc="-5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職官名：百官之長，輔佐國君治理國政的人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嘗見一人，愚謂之真人，其餘，將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而已。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用觀察面</a:t>
                      </a:r>
                      <a:r>
                        <a:rPr lang="zh-TW" altLang="en-US" sz="2800" spc="-3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貌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、形體來推測人的命運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有善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者思見郎君，請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迎之。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F6663724-8096-45A7-84DD-299E4D4A9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音辨：相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6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1EBFBAD8-0B8B-4051-945F-A9569689A2EC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3F4A2F28-CD40-482D-AD71-8DB6E381B678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2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音辨：相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422563"/>
              </p:ext>
            </p:extLst>
          </p:nvPr>
        </p:nvGraphicFramePr>
        <p:xfrm>
          <a:off x="466227" y="916165"/>
          <a:ext cx="8280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73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41996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8830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spc="-1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ㄒㄧㄤ</a:t>
                      </a:r>
                      <a:r>
                        <a:rPr lang="zh-TW" altLang="en-US" sz="2800" spc="-5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審視、察看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量力而行之，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時而動，無累後人。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spc="-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左傳．隱公十一年</a:t>
                      </a:r>
                      <a:r>
                        <a:rPr lang="en-US" altLang="zh-TW" sz="2800" kern="1200" spc="-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64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輔佐、幫助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輔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天地之宜。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spc="-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易經．泰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卦．象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辭</a:t>
                      </a:r>
                      <a:r>
                        <a:rPr lang="en-US" altLang="zh-TW" sz="2800" kern="1200" spc="-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86132"/>
                  </a:ext>
                </a:extLst>
              </a:tr>
            </a:tbl>
          </a:graphicData>
        </a:graphic>
      </p:graphicFrame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A776D84A-62BF-4E40-9AE5-202970045D58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1F5EBFA-EFD9-4050-9A9E-5535130754CF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3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音辨：相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57196"/>
              </p:ext>
            </p:extLst>
          </p:nvPr>
        </p:nvGraphicFramePr>
        <p:xfrm>
          <a:off x="466227" y="916165"/>
          <a:ext cx="82800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73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41996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8830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spc="-1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ㄒㄧㄤ</a:t>
                      </a:r>
                      <a:r>
                        <a:rPr lang="zh-TW" altLang="en-US" sz="2800" spc="-5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挑選、選擇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良禽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木而棲，賢臣擇主而事。</a:t>
                      </a:r>
                      <a:r>
                        <a:rPr lang="zh-TW" altLang="en-US" sz="2800" kern="1200" spc="-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三國演義．六十五回</a:t>
                      </a:r>
                      <a:r>
                        <a:rPr lang="en-US" altLang="zh-TW" sz="2800" kern="1200" spc="-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033356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ㄒㄧㄤ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彼此、交</a:t>
                      </a:r>
                      <a:r>
                        <a:rPr lang="zh-TW" altLang="en-US" sz="2800" spc="-3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，兩方面都進行的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及期，入太原候之，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見大喜。</a:t>
                      </a:r>
                    </a:p>
                    <a:p>
                      <a:pPr marL="288000" indent="-288000" algn="l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乃虬髯紗帽裼裘而來，有龍虎之姿，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見歡</a:t>
                      </a:r>
                      <a:r>
                        <a:rPr lang="zh-TW" altLang="en-US" sz="2800" kern="1200" spc="-3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82096"/>
                  </a:ext>
                </a:extLst>
              </a:tr>
            </a:tbl>
          </a:graphicData>
        </a:graphic>
      </p:graphicFrame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箭號: 向右 12">
            <a:hlinkClick r:id="rId3" action="ppaction://hlinksldjump"/>
            <a:extLst>
              <a:ext uri="{FF2B5EF4-FFF2-40B4-BE49-F238E27FC236}">
                <a16:creationId xmlns:a16="http://schemas.microsoft.com/office/drawing/2014/main" id="{FAD09A73-6C17-4562-A0B4-63A53E5C19C9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4302D31-078C-4F6F-BB7A-CA1D5A6CBEF8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9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0047"/>
              </p:ext>
            </p:extLst>
          </p:nvPr>
        </p:nvGraphicFramePr>
        <p:xfrm>
          <a:off x="466227" y="916165"/>
          <a:ext cx="8280000" cy="389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73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41996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8830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ㄒㄧㄤ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置於動詞之上，稱代動詞之下所省略的賓語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到之明日，可與一妹同詣某坊曲小宅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訪。</a:t>
                      </a:r>
                    </a:p>
                    <a:p>
                      <a:pPr marL="288000" indent="-28800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一妹與李郎可瀝酒東南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賀。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39104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彼此，強調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雙方比較後的差異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異、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像、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得益彰、旗鼓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當。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68826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BBED6E45-904C-422D-A76F-4E69ADF34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音辨：相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3A8E924-0716-4798-B658-1730EB3EF14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6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39A77215-981E-4FF2-B171-747273557D27}"/>
              </a:ext>
            </a:extLst>
          </p:cNvPr>
          <p:cNvSpPr/>
          <p:nvPr/>
        </p:nvSpPr>
        <p:spPr>
          <a:xfrm>
            <a:off x="7913009" y="445936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609CD5B7-084F-41F9-851C-E10520BB004B}"/>
              </a:ext>
            </a:extLst>
          </p:cNvPr>
          <p:cNvSpPr/>
          <p:nvPr/>
        </p:nvSpPr>
        <p:spPr>
          <a:xfrm flipH="1">
            <a:off x="7505656" y="445936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4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0009824-5CB6-443A-89C2-626940E644F8}"/>
              </a:ext>
            </a:extLst>
          </p:cNvPr>
          <p:cNvSpPr/>
          <p:nvPr/>
        </p:nvSpPr>
        <p:spPr>
          <a:xfrm>
            <a:off x="351698" y="783928"/>
            <a:ext cx="8290897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曰：「何姓？」曰：「靖之同姓。」曰：「年幾？」曰：「近二十。」曰：「今何為？」曰：「州將之愛子也。」曰：「似矣，亦須見之，李郎能致吾一見否？」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3941F1-B795-46F1-B2EC-AA20541D1343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A1E045E-17B9-4317-AC16-C8EC95754259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E9EFAD6-10A6-4101-A28D-B75061EE79AA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E1C44B4-BE77-413F-8719-AFB070F57BF6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8E9BC4E-3599-4E89-8F54-56B15CA727B9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0658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曰：「靖之友劉文靜者與之狎 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文靜見之可也。兄欲何為？」曰：「望氣者言太原有奇氣，使吾訪之。李郎明發，何日到太原？」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ADFD04B-C8B7-42A8-A3A8-EFADDCD2A592}"/>
              </a:ext>
            </a:extLst>
          </p:cNvPr>
          <p:cNvGrpSpPr/>
          <p:nvPr/>
        </p:nvGrpSpPr>
        <p:grpSpPr>
          <a:xfrm>
            <a:off x="5800069" y="1218463"/>
            <a:ext cx="596837" cy="481799"/>
            <a:chOff x="7867881" y="1192800"/>
            <a:chExt cx="596837" cy="48179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EA367EB-D37C-43E4-A568-65EA39E33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DDE716D-5975-47D1-866B-0C786DF9C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ㄒㄧㄚ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895725E5-A9AA-424A-A3C5-BA6BD57D2D18}"/>
              </a:ext>
            </a:extLst>
          </p:cNvPr>
          <p:cNvSpPr/>
          <p:nvPr/>
        </p:nvSpPr>
        <p:spPr>
          <a:xfrm>
            <a:off x="6513742" y="1206447"/>
            <a:ext cx="40531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366751A-2F00-42E5-BFFF-2076BAB9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743" y="1633037"/>
            <a:ext cx="172150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通過、經由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5911CE7-C4F7-48AE-87E3-FF73F0D44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282" y="2890455"/>
            <a:ext cx="2978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配合主題，開始營造「天命」觀念之氛圍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2E5BECA2-93B6-4F76-829C-3A5B25D44256}"/>
              </a:ext>
            </a:extLst>
          </p:cNvPr>
          <p:cNvCxnSpPr>
            <a:cxnSpLocks/>
          </p:cNvCxnSpPr>
          <p:nvPr/>
        </p:nvCxnSpPr>
        <p:spPr>
          <a:xfrm>
            <a:off x="5350230" y="2892423"/>
            <a:ext cx="322066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90596369-A955-4D3E-8072-57BC018AB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230" y="2964431"/>
            <a:ext cx="609550" cy="298679"/>
          </a:xfrm>
          <a:prstGeom prst="rect">
            <a:avLst/>
          </a:prstGeom>
        </p:spPr>
      </p:pic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DA284B77-28E0-47ED-964A-0D08197EFE26}"/>
              </a:ext>
            </a:extLst>
          </p:cNvPr>
          <p:cNvCxnSpPr>
            <a:cxnSpLocks/>
          </p:cNvCxnSpPr>
          <p:nvPr/>
        </p:nvCxnSpPr>
        <p:spPr>
          <a:xfrm>
            <a:off x="460730" y="4098923"/>
            <a:ext cx="38382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04BD39F-060C-4D16-996A-0480F6240B0E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6733BD9-63E4-49FB-83BC-BC7C394E1F73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D6795DB-7165-40DE-BA3F-4BE12275543E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2433005B-ED10-4FB8-BD07-2AB486C64420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1ACF1DDA-783E-4236-B3FC-3EA35DEB9018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5683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7" grpId="0"/>
      <p:bldP spid="17" grpId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037943B-1C8B-4B07-BDC7-7052AEA0F99F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靖計之，曰：「某日當到。」曰：「達之明日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，候我於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汾 陽橋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。」言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，乘驢而去，其行若飛，回顧已遠。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F5FB19A-922F-452C-A24D-8C9710DCB40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9C58CC-CB3B-4972-9F7F-FC24FF6D4A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5D9A96-76A3-4955-A0D2-81C36C3EC56B}"/>
              </a:ext>
            </a:extLst>
          </p:cNvPr>
          <p:cNvSpPr/>
          <p:nvPr/>
        </p:nvSpPr>
        <p:spPr>
          <a:xfrm>
            <a:off x="445408" y="2444697"/>
            <a:ext cx="843642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3084C8B-61DA-4C2E-ACCB-96748F4F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08" y="2871287"/>
            <a:ext cx="107224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天剛亮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34DF667-54FE-4379-B18D-DB8DAEF02724}"/>
              </a:ext>
            </a:extLst>
          </p:cNvPr>
          <p:cNvGrpSpPr/>
          <p:nvPr/>
        </p:nvGrpSpPr>
        <p:grpSpPr>
          <a:xfrm>
            <a:off x="3265797" y="2415775"/>
            <a:ext cx="601122" cy="457785"/>
            <a:chOff x="6047357" y="3267875"/>
            <a:chExt cx="601122" cy="457785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0FB31F5-492D-467E-BAEF-8DF866486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6D8F121-3779-41C2-9CEA-1FECC6D23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ㄈㄣ</a:t>
              </a:r>
              <a:endParaRPr lang="en-US" altLang="zh-TW" sz="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02D53F5-DD89-48CC-8D9B-C68A112452AC}"/>
              </a:ext>
            </a:extLst>
          </p:cNvPr>
          <p:cNvSpPr txBox="1"/>
          <p:nvPr/>
        </p:nvSpPr>
        <p:spPr>
          <a:xfrm>
            <a:off x="5748152" y="2148708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19" name="文字方塊 48">
            <a:extLst>
              <a:ext uri="{FF2B5EF4-FFF2-40B4-BE49-F238E27FC236}">
                <a16:creationId xmlns:a16="http://schemas.microsoft.com/office/drawing/2014/main" id="{D3584E64-3F46-4D50-96F7-E2A1CADF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980" y="2150285"/>
            <a:ext cx="57487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誇飾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B732FE8C-1C64-43FD-BDED-B6F960DB12B9}"/>
              </a:ext>
            </a:extLst>
          </p:cNvPr>
          <p:cNvGrpSpPr/>
          <p:nvPr/>
        </p:nvGrpSpPr>
        <p:grpSpPr>
          <a:xfrm>
            <a:off x="4049747" y="2173472"/>
            <a:ext cx="3035336" cy="1891229"/>
            <a:chOff x="-2123343" y="4241561"/>
            <a:chExt cx="3035336" cy="1891229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3BC3EAE7-D458-4AF2-A29A-91B2643B7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23343" y="5484790"/>
              <a:ext cx="128048" cy="648000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41578305-7120-4F83-91BA-F69E7F68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1D60454-BC85-439B-9273-15962E55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03" y="4112463"/>
            <a:ext cx="7485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跛驢竟然行走飛快，又添神奇之狀，藉以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搭配「奇人」</a:t>
            </a:r>
            <a:endParaRPr lang="zh-TW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F31BEEF-9FBA-486A-AC72-6958C2C92A10}"/>
              </a:ext>
            </a:extLst>
          </p:cNvPr>
          <p:cNvCxnSpPr>
            <a:cxnSpLocks/>
          </p:cNvCxnSpPr>
          <p:nvPr/>
        </p:nvCxnSpPr>
        <p:spPr>
          <a:xfrm>
            <a:off x="6505430" y="2892423"/>
            <a:ext cx="208477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>
            <a:extLst>
              <a:ext uri="{FF2B5EF4-FFF2-40B4-BE49-F238E27FC236}">
                <a16:creationId xmlns:a16="http://schemas.microsoft.com/office/drawing/2014/main" id="{BDCF2074-C843-4B48-BF92-219CC8E7A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430" y="2964431"/>
            <a:ext cx="609550" cy="298679"/>
          </a:xfrm>
          <a:prstGeom prst="rect">
            <a:avLst/>
          </a:prstGeom>
        </p:spPr>
      </p:pic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511025B1-0C9C-4419-9808-524DE150DF99}"/>
              </a:ext>
            </a:extLst>
          </p:cNvPr>
          <p:cNvCxnSpPr>
            <a:cxnSpLocks/>
          </p:cNvCxnSpPr>
          <p:nvPr/>
        </p:nvCxnSpPr>
        <p:spPr>
          <a:xfrm>
            <a:off x="438969" y="4110892"/>
            <a:ext cx="367583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EC53730-5AF7-4F33-BE94-E53BE06B9BC8}"/>
              </a:ext>
            </a:extLst>
          </p:cNvPr>
          <p:cNvSpPr txBox="1"/>
          <p:nvPr/>
        </p:nvSpPr>
        <p:spPr>
          <a:xfrm>
            <a:off x="2949229" y="3374568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5A6782-6B0B-4CEF-8E1A-61B1BEF4D6CC}"/>
              </a:ext>
            </a:extLst>
          </p:cNvPr>
          <p:cNvSpPr/>
          <p:nvPr/>
        </p:nvSpPr>
        <p:spPr>
          <a:xfrm>
            <a:off x="8065827" y="0"/>
            <a:ext cx="1078173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P.99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8430E081-B920-4BB3-AAE3-BC1E50FD595C}"/>
              </a:ext>
            </a:extLst>
          </p:cNvPr>
          <p:cNvSpPr txBox="1"/>
          <p:nvPr/>
        </p:nvSpPr>
        <p:spPr>
          <a:xfrm>
            <a:off x="4972932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7CACC26A-FD10-4C43-B6EA-D0D086F8FB8B}"/>
              </a:ext>
            </a:extLst>
          </p:cNvPr>
          <p:cNvSpPr txBox="1"/>
          <p:nvPr/>
        </p:nvSpPr>
        <p:spPr>
          <a:xfrm>
            <a:off x="5642127" y="115613"/>
            <a:ext cx="595035" cy="279767"/>
          </a:xfrm>
          <a:prstGeom prst="rect">
            <a:avLst/>
          </a:prstGeom>
          <a:solidFill>
            <a:srgbClr val="D07642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3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F12E7C32-AC5C-4C6F-BCF2-8D7715D4D2A0}"/>
              </a:ext>
            </a:extLst>
          </p:cNvPr>
          <p:cNvSpPr txBox="1"/>
          <p:nvPr/>
        </p:nvSpPr>
        <p:spPr>
          <a:xfrm>
            <a:off x="6311322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5" name="文本框 328">
            <a:hlinkClick r:id="rId13" action="ppaction://hlinksldjump"/>
            <a:extLst>
              <a:ext uri="{FF2B5EF4-FFF2-40B4-BE49-F238E27FC236}">
                <a16:creationId xmlns:a16="http://schemas.microsoft.com/office/drawing/2014/main" id="{92DC761F-7326-4252-82C2-B57585D74625}"/>
              </a:ext>
            </a:extLst>
          </p:cNvPr>
          <p:cNvSpPr txBox="1"/>
          <p:nvPr/>
        </p:nvSpPr>
        <p:spPr>
          <a:xfrm>
            <a:off x="6980517" y="115613"/>
            <a:ext cx="101010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A79F321-264F-4324-94BE-5B247D7E8CA9}"/>
              </a:ext>
            </a:extLst>
          </p:cNvPr>
          <p:cNvSpPr/>
          <p:nvPr/>
        </p:nvSpPr>
        <p:spPr>
          <a:xfrm>
            <a:off x="2972391" y="2446992"/>
            <a:ext cx="145235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63E405F-67E8-41A5-A023-B3E5AE216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811" y="2000716"/>
            <a:ext cx="171425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在太原城東</a:t>
            </a:r>
          </a:p>
        </p:txBody>
      </p:sp>
    </p:spTree>
    <p:extLst>
      <p:ext uri="{BB962C8B-B14F-4D97-AF65-F5344CB8AC3E}">
        <p14:creationId xmlns:p14="http://schemas.microsoft.com/office/powerpoint/2010/main" val="31616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7" grpId="0" animBg="1"/>
      <p:bldP spid="19" grpId="0"/>
      <p:bldP spid="19" grpId="1"/>
      <p:bldP spid="24" grpId="0"/>
      <p:bldP spid="24" grpId="1"/>
      <p:bldP spid="28" grpId="0" animBg="1"/>
      <p:bldP spid="32" grpId="0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12886</TotalTime>
  <Words>12536</Words>
  <Application>Microsoft Office PowerPoint</Application>
  <PresentationFormat>如螢幕大小 (16:9)</PresentationFormat>
  <Paragraphs>1660</Paragraphs>
  <Slides>183</Slides>
  <Notes>56</Notes>
  <HiddenSlides>88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183</vt:i4>
      </vt:variant>
    </vt:vector>
  </HeadingPairs>
  <TitlesOfParts>
    <vt:vector size="192" baseType="lpstr">
      <vt:lpstr>等线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軒誼 余</dc:creator>
  <cp:lastModifiedBy>L40[洛妤]</cp:lastModifiedBy>
  <cp:revision>2705</cp:revision>
  <cp:lastPrinted>2020-11-27T03:20:41Z</cp:lastPrinted>
  <dcterms:created xsi:type="dcterms:W3CDTF">2019-10-12T01:08:41Z</dcterms:created>
  <dcterms:modified xsi:type="dcterms:W3CDTF">2021-10-20T10:13:03Z</dcterms:modified>
</cp:coreProperties>
</file>