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2"/>
  </p:notesMasterIdLst>
  <p:handoutMasterIdLst>
    <p:handoutMasterId r:id="rId193"/>
  </p:handoutMasterIdLst>
  <p:sldIdLst>
    <p:sldId id="256" r:id="rId2"/>
    <p:sldId id="257" r:id="rId3"/>
    <p:sldId id="596" r:id="rId4"/>
    <p:sldId id="262" r:id="rId5"/>
    <p:sldId id="259" r:id="rId6"/>
    <p:sldId id="263" r:id="rId7"/>
    <p:sldId id="913" r:id="rId8"/>
    <p:sldId id="912" r:id="rId9"/>
    <p:sldId id="914" r:id="rId10"/>
    <p:sldId id="915" r:id="rId11"/>
    <p:sldId id="916" r:id="rId12"/>
    <p:sldId id="917" r:id="rId13"/>
    <p:sldId id="918" r:id="rId14"/>
    <p:sldId id="608" r:id="rId15"/>
    <p:sldId id="260" r:id="rId16"/>
    <p:sldId id="264" r:id="rId17"/>
    <p:sldId id="919" r:id="rId18"/>
    <p:sldId id="920" r:id="rId19"/>
    <p:sldId id="921" r:id="rId20"/>
    <p:sldId id="922" r:id="rId21"/>
    <p:sldId id="923" r:id="rId22"/>
    <p:sldId id="924" r:id="rId23"/>
    <p:sldId id="925" r:id="rId24"/>
    <p:sldId id="926" r:id="rId25"/>
    <p:sldId id="927" r:id="rId26"/>
    <p:sldId id="928" r:id="rId27"/>
    <p:sldId id="929" r:id="rId28"/>
    <p:sldId id="930" r:id="rId29"/>
    <p:sldId id="931" r:id="rId30"/>
    <p:sldId id="932" r:id="rId31"/>
    <p:sldId id="933" r:id="rId32"/>
    <p:sldId id="934" r:id="rId33"/>
    <p:sldId id="935" r:id="rId34"/>
    <p:sldId id="936" r:id="rId35"/>
    <p:sldId id="937" r:id="rId36"/>
    <p:sldId id="938" r:id="rId37"/>
    <p:sldId id="939" r:id="rId38"/>
    <p:sldId id="940" r:id="rId39"/>
    <p:sldId id="941" r:id="rId40"/>
    <p:sldId id="942" r:id="rId41"/>
    <p:sldId id="633" r:id="rId42"/>
    <p:sldId id="261" r:id="rId43"/>
    <p:sldId id="702" r:id="rId44"/>
    <p:sldId id="703" r:id="rId45"/>
    <p:sldId id="754" r:id="rId46"/>
    <p:sldId id="758" r:id="rId47"/>
    <p:sldId id="759" r:id="rId48"/>
    <p:sldId id="613" r:id="rId49"/>
    <p:sldId id="760" r:id="rId50"/>
    <p:sldId id="390" r:id="rId51"/>
    <p:sldId id="726" r:id="rId52"/>
    <p:sldId id="704" r:id="rId53"/>
    <p:sldId id="761" r:id="rId54"/>
    <p:sldId id="762" r:id="rId55"/>
    <p:sldId id="771" r:id="rId56"/>
    <p:sldId id="946" r:id="rId57"/>
    <p:sldId id="763" r:id="rId58"/>
    <p:sldId id="764" r:id="rId59"/>
    <p:sldId id="765" r:id="rId60"/>
    <p:sldId id="770" r:id="rId61"/>
    <p:sldId id="769" r:id="rId62"/>
    <p:sldId id="772" r:id="rId63"/>
    <p:sldId id="773" r:id="rId64"/>
    <p:sldId id="774" r:id="rId65"/>
    <p:sldId id="775" r:id="rId66"/>
    <p:sldId id="776" r:id="rId67"/>
    <p:sldId id="803" r:id="rId68"/>
    <p:sldId id="805" r:id="rId69"/>
    <p:sldId id="806" r:id="rId70"/>
    <p:sldId id="945" r:id="rId71"/>
    <p:sldId id="807" r:id="rId72"/>
    <p:sldId id="950" r:id="rId73"/>
    <p:sldId id="727" r:id="rId74"/>
    <p:sldId id="729" r:id="rId75"/>
    <p:sldId id="705" r:id="rId76"/>
    <p:sldId id="809" r:id="rId77"/>
    <p:sldId id="811" r:id="rId78"/>
    <p:sldId id="810" r:id="rId79"/>
    <p:sldId id="812" r:id="rId80"/>
    <p:sldId id="813" r:id="rId81"/>
    <p:sldId id="814" r:id="rId82"/>
    <p:sldId id="819" r:id="rId83"/>
    <p:sldId id="730" r:id="rId84"/>
    <p:sldId id="731" r:id="rId85"/>
    <p:sldId id="816" r:id="rId86"/>
    <p:sldId id="817" r:id="rId87"/>
    <p:sldId id="820" r:id="rId88"/>
    <p:sldId id="821" r:id="rId89"/>
    <p:sldId id="822" r:id="rId90"/>
    <p:sldId id="823" r:id="rId91"/>
    <p:sldId id="824" r:id="rId92"/>
    <p:sldId id="827" r:id="rId93"/>
    <p:sldId id="826" r:id="rId94"/>
    <p:sldId id="825" r:id="rId95"/>
    <p:sldId id="828" r:id="rId96"/>
    <p:sldId id="830" r:id="rId97"/>
    <p:sldId id="831" r:id="rId98"/>
    <p:sldId id="832" r:id="rId99"/>
    <p:sldId id="835" r:id="rId100"/>
    <p:sldId id="836" r:id="rId101"/>
    <p:sldId id="837" r:id="rId102"/>
    <p:sldId id="838" r:id="rId103"/>
    <p:sldId id="841" r:id="rId104"/>
    <p:sldId id="842" r:id="rId105"/>
    <p:sldId id="847" r:id="rId106"/>
    <p:sldId id="844" r:id="rId107"/>
    <p:sldId id="845" r:id="rId108"/>
    <p:sldId id="846" r:id="rId109"/>
    <p:sldId id="732" r:id="rId110"/>
    <p:sldId id="733" r:id="rId111"/>
    <p:sldId id="947" r:id="rId112"/>
    <p:sldId id="709" r:id="rId113"/>
    <p:sldId id="848" r:id="rId114"/>
    <p:sldId id="849" r:id="rId115"/>
    <p:sldId id="850" r:id="rId116"/>
    <p:sldId id="853" r:id="rId117"/>
    <p:sldId id="852" r:id="rId118"/>
    <p:sldId id="854" r:id="rId119"/>
    <p:sldId id="855" r:id="rId120"/>
    <p:sldId id="856" r:id="rId121"/>
    <p:sldId id="857" r:id="rId122"/>
    <p:sldId id="859" r:id="rId123"/>
    <p:sldId id="860" r:id="rId124"/>
    <p:sldId id="861" r:id="rId125"/>
    <p:sldId id="734" r:id="rId126"/>
    <p:sldId id="735" r:id="rId127"/>
    <p:sldId id="710" r:id="rId128"/>
    <p:sldId id="862" r:id="rId129"/>
    <p:sldId id="864" r:id="rId130"/>
    <p:sldId id="865" r:id="rId131"/>
    <p:sldId id="866" r:id="rId132"/>
    <p:sldId id="736" r:id="rId133"/>
    <p:sldId id="737" r:id="rId134"/>
    <p:sldId id="867" r:id="rId135"/>
    <p:sldId id="868" r:id="rId136"/>
    <p:sldId id="869" r:id="rId137"/>
    <p:sldId id="870" r:id="rId138"/>
    <p:sldId id="872" r:id="rId139"/>
    <p:sldId id="875" r:id="rId140"/>
    <p:sldId id="874" r:id="rId141"/>
    <p:sldId id="879" r:id="rId142"/>
    <p:sldId id="877" r:id="rId143"/>
    <p:sldId id="878" r:id="rId144"/>
    <p:sldId id="949" r:id="rId145"/>
    <p:sldId id="880" r:id="rId146"/>
    <p:sldId id="882" r:id="rId147"/>
    <p:sldId id="911" r:id="rId148"/>
    <p:sldId id="886" r:id="rId149"/>
    <p:sldId id="887" r:id="rId150"/>
    <p:sldId id="890" r:id="rId151"/>
    <p:sldId id="891" r:id="rId152"/>
    <p:sldId id="738" r:id="rId153"/>
    <p:sldId id="739" r:id="rId154"/>
    <p:sldId id="712" r:id="rId155"/>
    <p:sldId id="892" r:id="rId156"/>
    <p:sldId id="894" r:id="rId157"/>
    <p:sldId id="895" r:id="rId158"/>
    <p:sldId id="896" r:id="rId159"/>
    <p:sldId id="897" r:id="rId160"/>
    <p:sldId id="900" r:id="rId161"/>
    <p:sldId id="898" r:id="rId162"/>
    <p:sldId id="899" r:id="rId163"/>
    <p:sldId id="740" r:id="rId164"/>
    <p:sldId id="741" r:id="rId165"/>
    <p:sldId id="713" r:id="rId166"/>
    <p:sldId id="901" r:id="rId167"/>
    <p:sldId id="903" r:id="rId168"/>
    <p:sldId id="904" r:id="rId169"/>
    <p:sldId id="905" r:id="rId170"/>
    <p:sldId id="906" r:id="rId171"/>
    <p:sldId id="910" r:id="rId172"/>
    <p:sldId id="948" r:id="rId173"/>
    <p:sldId id="908" r:id="rId174"/>
    <p:sldId id="909" r:id="rId175"/>
    <p:sldId id="742" r:id="rId176"/>
    <p:sldId id="743" r:id="rId177"/>
    <p:sldId id="715" r:id="rId178"/>
    <p:sldId id="714" r:id="rId179"/>
    <p:sldId id="589" r:id="rId180"/>
    <p:sldId id="700" r:id="rId181"/>
    <p:sldId id="716" r:id="rId182"/>
    <p:sldId id="717" r:id="rId183"/>
    <p:sldId id="718" r:id="rId184"/>
    <p:sldId id="719" r:id="rId185"/>
    <p:sldId id="720" r:id="rId186"/>
    <p:sldId id="721" r:id="rId187"/>
    <p:sldId id="330" r:id="rId188"/>
    <p:sldId id="609" r:id="rId189"/>
    <p:sldId id="943" r:id="rId190"/>
    <p:sldId id="944" r:id="rId191"/>
  </p:sldIdLst>
  <p:sldSz cx="9144000" cy="5143500" type="screen16x9"/>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512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軒誼 余" initials="軒誼" lastIdx="2" clrIdx="0">
    <p:extLst>
      <p:ext uri="{19B8F6BF-5375-455C-9EA6-DF929625EA0E}">
        <p15:presenceInfo xmlns:p15="http://schemas.microsoft.com/office/powerpoint/2012/main" userId="5bc686178c3a0a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75A1C9"/>
    <a:srgbClr val="9A6759"/>
    <a:srgbClr val="5A4530"/>
    <a:srgbClr val="F8F5ED"/>
    <a:srgbClr val="AE826E"/>
    <a:srgbClr val="6D533A"/>
    <a:srgbClr val="DED7D0"/>
    <a:srgbClr val="CBAA61"/>
    <a:srgbClr val="DBC4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00" autoAdjust="0"/>
    <p:restoredTop sz="92433" autoAdjust="0"/>
  </p:normalViewPr>
  <p:slideViewPr>
    <p:cSldViewPr snapToGrid="0" showGuides="1">
      <p:cViewPr varScale="1">
        <p:scale>
          <a:sx n="135" d="100"/>
          <a:sy n="135" d="100"/>
        </p:scale>
        <p:origin x="702" y="126"/>
      </p:cViewPr>
      <p:guideLst>
        <p:guide orient="horz" pos="1620"/>
        <p:guide pos="5125"/>
      </p:guideLst>
    </p:cSldViewPr>
  </p:slideViewPr>
  <p:notesTextViewPr>
    <p:cViewPr>
      <p:scale>
        <a:sx n="3" d="2"/>
        <a:sy n="3" d="2"/>
      </p:scale>
      <p:origin x="0" y="0"/>
    </p:cViewPr>
  </p:notesTextViewPr>
  <p:sorterViewPr>
    <p:cViewPr>
      <p:scale>
        <a:sx n="170" d="100"/>
        <a:sy n="170" d="100"/>
      </p:scale>
      <p:origin x="0" y="-44214"/>
    </p:cViewPr>
  </p:sorterViewPr>
  <p:notesViewPr>
    <p:cSldViewPr snapToGrid="0">
      <p:cViewPr varScale="1">
        <p:scale>
          <a:sx n="101" d="100"/>
          <a:sy n="101" d="100"/>
        </p:scale>
        <p:origin x="4293" y="5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EB5EA06-B9BA-45E7-9C58-960FC895BD7B}"/>
              </a:ext>
            </a:extLst>
          </p:cNvPr>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7FEAF812-ACD8-4C4C-8C39-EA232B576924}"/>
              </a:ext>
            </a:extLst>
          </p:cNvPr>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7FEC4A14-B7A8-4D20-96EF-B57E34DD3963}" type="datetimeFigureOut">
              <a:rPr lang="zh-TW" altLang="en-US" smtClean="0"/>
              <a:t>2020/12/16</a:t>
            </a:fld>
            <a:endParaRPr lang="zh-TW" altLang="en-US"/>
          </a:p>
        </p:txBody>
      </p:sp>
      <p:sp>
        <p:nvSpPr>
          <p:cNvPr id="4" name="頁尾版面配置區 3">
            <a:extLst>
              <a:ext uri="{FF2B5EF4-FFF2-40B4-BE49-F238E27FC236}">
                <a16:creationId xmlns:a16="http://schemas.microsoft.com/office/drawing/2014/main" id="{9D876005-59A3-4809-BD29-12FD7D7AEE9E}"/>
              </a:ext>
            </a:extLst>
          </p:cNvPr>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2707F48-A815-4F56-B2D8-EA98EBA29EA7}"/>
              </a:ext>
            </a:extLst>
          </p:cNvPr>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406DDA8D-4444-49B6-B2B0-6F69E55E87E0}" type="slidenum">
              <a:rPr lang="zh-TW" altLang="en-US" smtClean="0"/>
              <a:t>‹#›</a:t>
            </a:fld>
            <a:endParaRPr lang="zh-TW" altLang="en-US"/>
          </a:p>
        </p:txBody>
      </p:sp>
    </p:spTree>
    <p:extLst>
      <p:ext uri="{BB962C8B-B14F-4D97-AF65-F5344CB8AC3E}">
        <p14:creationId xmlns:p14="http://schemas.microsoft.com/office/powerpoint/2010/main" val="1981975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34CB389A-1616-436F-BE24-362EAB43D5CE}" type="datetimeFigureOut">
              <a:rPr lang="zh-TW" altLang="en-US" smtClean="0"/>
              <a:t>2020/12/16</a:t>
            </a:fld>
            <a:endParaRPr lang="zh-TW" altLang="en-US"/>
          </a:p>
        </p:txBody>
      </p:sp>
      <p:sp>
        <p:nvSpPr>
          <p:cNvPr id="4" name="投影片影像版面配置區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96DB32B4-9E3E-4428-8090-4FC0B50A6333}" type="slidenum">
              <a:rPr lang="zh-TW" altLang="en-US" smtClean="0"/>
              <a:t>‹#›</a:t>
            </a:fld>
            <a:endParaRPr lang="zh-TW" altLang="en-US"/>
          </a:p>
        </p:txBody>
      </p:sp>
    </p:spTree>
    <p:extLst>
      <p:ext uri="{BB962C8B-B14F-4D97-AF65-F5344CB8AC3E}">
        <p14:creationId xmlns:p14="http://schemas.microsoft.com/office/powerpoint/2010/main" val="896181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fjseFiZXQs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OoU8qp6Fyso"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youtu.be/fUHEifX-mSQ" TargetMode="External"/><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6DB32B4-9E3E-4428-8090-4FC0B50A6333}" type="slidenum">
              <a:rPr lang="zh-TW" altLang="en-US" smtClean="0"/>
              <a:t>8</a:t>
            </a:fld>
            <a:endParaRPr lang="zh-TW" altLang="en-US"/>
          </a:p>
        </p:txBody>
      </p:sp>
    </p:spTree>
    <p:extLst>
      <p:ext uri="{BB962C8B-B14F-4D97-AF65-F5344CB8AC3E}">
        <p14:creationId xmlns:p14="http://schemas.microsoft.com/office/powerpoint/2010/main" val="475621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6DB32B4-9E3E-4428-8090-4FC0B50A6333}" type="slidenum">
              <a:rPr lang="zh-TW" altLang="en-US" smtClean="0"/>
              <a:t>76</a:t>
            </a:fld>
            <a:endParaRPr lang="zh-TW" altLang="en-US"/>
          </a:p>
        </p:txBody>
      </p:sp>
    </p:spTree>
    <p:extLst>
      <p:ext uri="{BB962C8B-B14F-4D97-AF65-F5344CB8AC3E}">
        <p14:creationId xmlns:p14="http://schemas.microsoft.com/office/powerpoint/2010/main" val="3446135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78</a:t>
            </a:fld>
            <a:endParaRPr lang="zh-TW" altLang="en-US"/>
          </a:p>
        </p:txBody>
      </p:sp>
    </p:spTree>
    <p:extLst>
      <p:ext uri="{BB962C8B-B14F-4D97-AF65-F5344CB8AC3E}">
        <p14:creationId xmlns:p14="http://schemas.microsoft.com/office/powerpoint/2010/main" val="349258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91</a:t>
            </a:fld>
            <a:endParaRPr lang="zh-TW" altLang="en-US"/>
          </a:p>
        </p:txBody>
      </p:sp>
    </p:spTree>
    <p:extLst>
      <p:ext uri="{BB962C8B-B14F-4D97-AF65-F5344CB8AC3E}">
        <p14:creationId xmlns:p14="http://schemas.microsoft.com/office/powerpoint/2010/main" val="324191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93</a:t>
            </a:fld>
            <a:endParaRPr lang="zh-TW" altLang="en-US"/>
          </a:p>
        </p:txBody>
      </p:sp>
    </p:spTree>
    <p:extLst>
      <p:ext uri="{BB962C8B-B14F-4D97-AF65-F5344CB8AC3E}">
        <p14:creationId xmlns:p14="http://schemas.microsoft.com/office/powerpoint/2010/main" val="3099219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94</a:t>
            </a:fld>
            <a:endParaRPr lang="zh-TW" altLang="en-US"/>
          </a:p>
        </p:txBody>
      </p:sp>
    </p:spTree>
    <p:extLst>
      <p:ext uri="{BB962C8B-B14F-4D97-AF65-F5344CB8AC3E}">
        <p14:creationId xmlns:p14="http://schemas.microsoft.com/office/powerpoint/2010/main" val="1541885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95</a:t>
            </a:fld>
            <a:endParaRPr lang="zh-TW" altLang="en-US"/>
          </a:p>
        </p:txBody>
      </p:sp>
    </p:spTree>
    <p:extLst>
      <p:ext uri="{BB962C8B-B14F-4D97-AF65-F5344CB8AC3E}">
        <p14:creationId xmlns:p14="http://schemas.microsoft.com/office/powerpoint/2010/main" val="3676031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96</a:t>
            </a:fld>
            <a:endParaRPr lang="zh-TW" altLang="en-US"/>
          </a:p>
        </p:txBody>
      </p:sp>
    </p:spTree>
    <p:extLst>
      <p:ext uri="{BB962C8B-B14F-4D97-AF65-F5344CB8AC3E}">
        <p14:creationId xmlns:p14="http://schemas.microsoft.com/office/powerpoint/2010/main" val="2839368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97</a:t>
            </a:fld>
            <a:endParaRPr lang="zh-TW" altLang="en-US"/>
          </a:p>
        </p:txBody>
      </p:sp>
    </p:spTree>
    <p:extLst>
      <p:ext uri="{BB962C8B-B14F-4D97-AF65-F5344CB8AC3E}">
        <p14:creationId xmlns:p14="http://schemas.microsoft.com/office/powerpoint/2010/main" val="120805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98</a:t>
            </a:fld>
            <a:endParaRPr lang="zh-TW" altLang="en-US"/>
          </a:p>
        </p:txBody>
      </p:sp>
    </p:spTree>
    <p:extLst>
      <p:ext uri="{BB962C8B-B14F-4D97-AF65-F5344CB8AC3E}">
        <p14:creationId xmlns:p14="http://schemas.microsoft.com/office/powerpoint/2010/main" val="3700484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100</a:t>
            </a:fld>
            <a:endParaRPr lang="zh-TW" altLang="en-US"/>
          </a:p>
        </p:txBody>
      </p:sp>
    </p:spTree>
    <p:extLst>
      <p:ext uri="{BB962C8B-B14F-4D97-AF65-F5344CB8AC3E}">
        <p14:creationId xmlns:p14="http://schemas.microsoft.com/office/powerpoint/2010/main" val="238641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6DB32B4-9E3E-4428-8090-4FC0B50A6333}" type="slidenum">
              <a:rPr lang="zh-TW" altLang="en-US" smtClean="0"/>
              <a:t>10</a:t>
            </a:fld>
            <a:endParaRPr lang="zh-TW" altLang="en-US"/>
          </a:p>
        </p:txBody>
      </p:sp>
    </p:spTree>
    <p:extLst>
      <p:ext uri="{BB962C8B-B14F-4D97-AF65-F5344CB8AC3E}">
        <p14:creationId xmlns:p14="http://schemas.microsoft.com/office/powerpoint/2010/main" val="2739986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101</a:t>
            </a:fld>
            <a:endParaRPr lang="zh-TW" altLang="en-US"/>
          </a:p>
        </p:txBody>
      </p:sp>
    </p:spTree>
    <p:extLst>
      <p:ext uri="{BB962C8B-B14F-4D97-AF65-F5344CB8AC3E}">
        <p14:creationId xmlns:p14="http://schemas.microsoft.com/office/powerpoint/2010/main" val="2765295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102</a:t>
            </a:fld>
            <a:endParaRPr lang="zh-TW" altLang="en-US"/>
          </a:p>
        </p:txBody>
      </p:sp>
    </p:spTree>
    <p:extLst>
      <p:ext uri="{BB962C8B-B14F-4D97-AF65-F5344CB8AC3E}">
        <p14:creationId xmlns:p14="http://schemas.microsoft.com/office/powerpoint/2010/main" val="4155135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103</a:t>
            </a:fld>
            <a:endParaRPr lang="zh-TW" altLang="en-US"/>
          </a:p>
        </p:txBody>
      </p:sp>
    </p:spTree>
    <p:extLst>
      <p:ext uri="{BB962C8B-B14F-4D97-AF65-F5344CB8AC3E}">
        <p14:creationId xmlns:p14="http://schemas.microsoft.com/office/powerpoint/2010/main" val="3585189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104</a:t>
            </a:fld>
            <a:endParaRPr lang="zh-TW" altLang="en-US"/>
          </a:p>
        </p:txBody>
      </p:sp>
    </p:spTree>
    <p:extLst>
      <p:ext uri="{BB962C8B-B14F-4D97-AF65-F5344CB8AC3E}">
        <p14:creationId xmlns:p14="http://schemas.microsoft.com/office/powerpoint/2010/main" val="1949345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105</a:t>
            </a:fld>
            <a:endParaRPr lang="zh-TW" altLang="en-US"/>
          </a:p>
        </p:txBody>
      </p:sp>
    </p:spTree>
    <p:extLst>
      <p:ext uri="{BB962C8B-B14F-4D97-AF65-F5344CB8AC3E}">
        <p14:creationId xmlns:p14="http://schemas.microsoft.com/office/powerpoint/2010/main" val="3914556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106</a:t>
            </a:fld>
            <a:endParaRPr lang="zh-TW" altLang="en-US"/>
          </a:p>
        </p:txBody>
      </p:sp>
    </p:spTree>
    <p:extLst>
      <p:ext uri="{BB962C8B-B14F-4D97-AF65-F5344CB8AC3E}">
        <p14:creationId xmlns:p14="http://schemas.microsoft.com/office/powerpoint/2010/main" val="2134402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107</a:t>
            </a:fld>
            <a:endParaRPr lang="zh-TW" altLang="en-US"/>
          </a:p>
        </p:txBody>
      </p:sp>
    </p:spTree>
    <p:extLst>
      <p:ext uri="{BB962C8B-B14F-4D97-AF65-F5344CB8AC3E}">
        <p14:creationId xmlns:p14="http://schemas.microsoft.com/office/powerpoint/2010/main" val="3517175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108</a:t>
            </a:fld>
            <a:endParaRPr lang="zh-TW" altLang="en-US"/>
          </a:p>
        </p:txBody>
      </p:sp>
    </p:spTree>
    <p:extLst>
      <p:ext uri="{BB962C8B-B14F-4D97-AF65-F5344CB8AC3E}">
        <p14:creationId xmlns:p14="http://schemas.microsoft.com/office/powerpoint/2010/main" val="1985057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113</a:t>
            </a:fld>
            <a:endParaRPr lang="zh-TW" altLang="en-US"/>
          </a:p>
        </p:txBody>
      </p:sp>
    </p:spTree>
    <p:extLst>
      <p:ext uri="{BB962C8B-B14F-4D97-AF65-F5344CB8AC3E}">
        <p14:creationId xmlns:p14="http://schemas.microsoft.com/office/powerpoint/2010/main" val="717000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114</a:t>
            </a:fld>
            <a:endParaRPr lang="zh-TW" altLang="en-US"/>
          </a:p>
        </p:txBody>
      </p:sp>
    </p:spTree>
    <p:extLst>
      <p:ext uri="{BB962C8B-B14F-4D97-AF65-F5344CB8AC3E}">
        <p14:creationId xmlns:p14="http://schemas.microsoft.com/office/powerpoint/2010/main" val="2417706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本</a:t>
            </a:r>
            <a:r>
              <a:rPr lang="zh-TW" altLang="en-US" dirty="0"/>
              <a:t>片僅</a:t>
            </a:r>
            <a:r>
              <a:rPr lang="en-US" altLang="zh-TW" dirty="0"/>
              <a:t>5</a:t>
            </a:r>
            <a:r>
              <a:rPr lang="zh-TW" altLang="en-US" dirty="0"/>
              <a:t>分半，推薦全部觀賞</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網址</a:t>
            </a:r>
            <a:r>
              <a:rPr lang="zh-TW" altLang="en-US" sz="1200" dirty="0"/>
              <a:t>：</a:t>
            </a:r>
            <a:r>
              <a:rPr lang="en-US" altLang="zh-TW" sz="1200" dirty="0">
                <a:hlinkClick r:id="rId3"/>
              </a:rPr>
              <a:t>https://youtu.be/fjseFiZXQsM</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39</a:t>
            </a:fld>
            <a:endParaRPr lang="zh-TW" altLang="en-US"/>
          </a:p>
        </p:txBody>
      </p:sp>
    </p:spTree>
    <p:extLst>
      <p:ext uri="{BB962C8B-B14F-4D97-AF65-F5344CB8AC3E}">
        <p14:creationId xmlns:p14="http://schemas.microsoft.com/office/powerpoint/2010/main" val="2381486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115</a:t>
            </a:fld>
            <a:endParaRPr lang="zh-TW" altLang="en-US"/>
          </a:p>
        </p:txBody>
      </p:sp>
    </p:spTree>
    <p:extLst>
      <p:ext uri="{BB962C8B-B14F-4D97-AF65-F5344CB8AC3E}">
        <p14:creationId xmlns:p14="http://schemas.microsoft.com/office/powerpoint/2010/main" val="137088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116</a:t>
            </a:fld>
            <a:endParaRPr lang="zh-TW" altLang="en-US"/>
          </a:p>
        </p:txBody>
      </p:sp>
    </p:spTree>
    <p:extLst>
      <p:ext uri="{BB962C8B-B14F-4D97-AF65-F5344CB8AC3E}">
        <p14:creationId xmlns:p14="http://schemas.microsoft.com/office/powerpoint/2010/main" val="1142123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117</a:t>
            </a:fld>
            <a:endParaRPr lang="zh-TW" altLang="en-US"/>
          </a:p>
        </p:txBody>
      </p:sp>
    </p:spTree>
    <p:extLst>
      <p:ext uri="{BB962C8B-B14F-4D97-AF65-F5344CB8AC3E}">
        <p14:creationId xmlns:p14="http://schemas.microsoft.com/office/powerpoint/2010/main" val="2149755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118</a:t>
            </a:fld>
            <a:endParaRPr lang="zh-TW" altLang="en-US"/>
          </a:p>
        </p:txBody>
      </p:sp>
    </p:spTree>
    <p:extLst>
      <p:ext uri="{BB962C8B-B14F-4D97-AF65-F5344CB8AC3E}">
        <p14:creationId xmlns:p14="http://schemas.microsoft.com/office/powerpoint/2010/main" val="263912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119</a:t>
            </a:fld>
            <a:endParaRPr lang="zh-TW" altLang="en-US"/>
          </a:p>
        </p:txBody>
      </p:sp>
    </p:spTree>
    <p:extLst>
      <p:ext uri="{BB962C8B-B14F-4D97-AF65-F5344CB8AC3E}">
        <p14:creationId xmlns:p14="http://schemas.microsoft.com/office/powerpoint/2010/main" val="3502186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120</a:t>
            </a:fld>
            <a:endParaRPr lang="zh-TW" altLang="en-US"/>
          </a:p>
        </p:txBody>
      </p:sp>
    </p:spTree>
    <p:extLst>
      <p:ext uri="{BB962C8B-B14F-4D97-AF65-F5344CB8AC3E}">
        <p14:creationId xmlns:p14="http://schemas.microsoft.com/office/powerpoint/2010/main" val="1915903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121</a:t>
            </a:fld>
            <a:endParaRPr lang="zh-TW" altLang="en-US"/>
          </a:p>
        </p:txBody>
      </p:sp>
    </p:spTree>
    <p:extLst>
      <p:ext uri="{BB962C8B-B14F-4D97-AF65-F5344CB8AC3E}">
        <p14:creationId xmlns:p14="http://schemas.microsoft.com/office/powerpoint/2010/main" val="2251999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122</a:t>
            </a:fld>
            <a:endParaRPr lang="zh-TW" altLang="en-US"/>
          </a:p>
        </p:txBody>
      </p:sp>
    </p:spTree>
    <p:extLst>
      <p:ext uri="{BB962C8B-B14F-4D97-AF65-F5344CB8AC3E}">
        <p14:creationId xmlns:p14="http://schemas.microsoft.com/office/powerpoint/2010/main" val="144794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123</a:t>
            </a:fld>
            <a:endParaRPr lang="zh-TW" altLang="en-US"/>
          </a:p>
        </p:txBody>
      </p:sp>
    </p:spTree>
    <p:extLst>
      <p:ext uri="{BB962C8B-B14F-4D97-AF65-F5344CB8AC3E}">
        <p14:creationId xmlns:p14="http://schemas.microsoft.com/office/powerpoint/2010/main" val="1366516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124</a:t>
            </a:fld>
            <a:endParaRPr lang="zh-TW" altLang="en-US"/>
          </a:p>
        </p:txBody>
      </p:sp>
    </p:spTree>
    <p:extLst>
      <p:ext uri="{BB962C8B-B14F-4D97-AF65-F5344CB8AC3E}">
        <p14:creationId xmlns:p14="http://schemas.microsoft.com/office/powerpoint/2010/main" val="865856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本片僅</a:t>
            </a:r>
            <a:r>
              <a:rPr lang="en-US" altLang="zh-TW" dirty="0"/>
              <a:t>3</a:t>
            </a:r>
            <a:r>
              <a:rPr lang="zh-TW" altLang="en-US" dirty="0"/>
              <a:t>分半，推薦全部觀賞</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網址</a:t>
            </a:r>
            <a:r>
              <a:rPr lang="zh-TW" altLang="en-US" sz="1200" dirty="0"/>
              <a:t>：</a:t>
            </a:r>
            <a:r>
              <a:rPr lang="en-US" altLang="zh-TW" sz="1200" dirty="0">
                <a:hlinkClick r:id="rId3"/>
              </a:rPr>
              <a:t>https://youtu.be/OoU8qp6Fyso</a:t>
            </a:r>
            <a:endParaRPr lang="en-US" altLang="zh-TW" sz="1200" dirty="0"/>
          </a:p>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40</a:t>
            </a:fld>
            <a:endParaRPr lang="zh-TW" altLang="en-US"/>
          </a:p>
        </p:txBody>
      </p:sp>
    </p:spTree>
    <p:extLst>
      <p:ext uri="{BB962C8B-B14F-4D97-AF65-F5344CB8AC3E}">
        <p14:creationId xmlns:p14="http://schemas.microsoft.com/office/powerpoint/2010/main" val="73112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128</a:t>
            </a:fld>
            <a:endParaRPr lang="zh-TW" altLang="en-US"/>
          </a:p>
        </p:txBody>
      </p:sp>
    </p:spTree>
    <p:extLst>
      <p:ext uri="{BB962C8B-B14F-4D97-AF65-F5344CB8AC3E}">
        <p14:creationId xmlns:p14="http://schemas.microsoft.com/office/powerpoint/2010/main" val="2520800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129</a:t>
            </a:fld>
            <a:endParaRPr lang="zh-TW" altLang="en-US"/>
          </a:p>
        </p:txBody>
      </p:sp>
    </p:spTree>
    <p:extLst>
      <p:ext uri="{BB962C8B-B14F-4D97-AF65-F5344CB8AC3E}">
        <p14:creationId xmlns:p14="http://schemas.microsoft.com/office/powerpoint/2010/main" val="2670288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130</a:t>
            </a:fld>
            <a:endParaRPr lang="zh-TW" altLang="en-US"/>
          </a:p>
        </p:txBody>
      </p:sp>
    </p:spTree>
    <p:extLst>
      <p:ext uri="{BB962C8B-B14F-4D97-AF65-F5344CB8AC3E}">
        <p14:creationId xmlns:p14="http://schemas.microsoft.com/office/powerpoint/2010/main" val="13946104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131</a:t>
            </a:fld>
            <a:endParaRPr lang="zh-TW" altLang="en-US"/>
          </a:p>
        </p:txBody>
      </p:sp>
    </p:spTree>
    <p:extLst>
      <p:ext uri="{BB962C8B-B14F-4D97-AF65-F5344CB8AC3E}">
        <p14:creationId xmlns:p14="http://schemas.microsoft.com/office/powerpoint/2010/main" val="4192972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134</a:t>
            </a:fld>
            <a:endParaRPr lang="zh-TW" altLang="en-US"/>
          </a:p>
        </p:txBody>
      </p:sp>
    </p:spTree>
    <p:extLst>
      <p:ext uri="{BB962C8B-B14F-4D97-AF65-F5344CB8AC3E}">
        <p14:creationId xmlns:p14="http://schemas.microsoft.com/office/powerpoint/2010/main" val="1357082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135</a:t>
            </a:fld>
            <a:endParaRPr lang="zh-TW" altLang="en-US"/>
          </a:p>
        </p:txBody>
      </p:sp>
    </p:spTree>
    <p:extLst>
      <p:ext uri="{BB962C8B-B14F-4D97-AF65-F5344CB8AC3E}">
        <p14:creationId xmlns:p14="http://schemas.microsoft.com/office/powerpoint/2010/main" val="20450530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136</a:t>
            </a:fld>
            <a:endParaRPr lang="zh-TW" altLang="en-US"/>
          </a:p>
        </p:txBody>
      </p:sp>
    </p:spTree>
    <p:extLst>
      <p:ext uri="{BB962C8B-B14F-4D97-AF65-F5344CB8AC3E}">
        <p14:creationId xmlns:p14="http://schemas.microsoft.com/office/powerpoint/2010/main" val="40415091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137</a:t>
            </a:fld>
            <a:endParaRPr lang="zh-TW" altLang="en-US"/>
          </a:p>
        </p:txBody>
      </p:sp>
    </p:spTree>
    <p:extLst>
      <p:ext uri="{BB962C8B-B14F-4D97-AF65-F5344CB8AC3E}">
        <p14:creationId xmlns:p14="http://schemas.microsoft.com/office/powerpoint/2010/main" val="18927573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138</a:t>
            </a:fld>
            <a:endParaRPr lang="zh-TW" altLang="en-US"/>
          </a:p>
        </p:txBody>
      </p:sp>
    </p:spTree>
    <p:extLst>
      <p:ext uri="{BB962C8B-B14F-4D97-AF65-F5344CB8AC3E}">
        <p14:creationId xmlns:p14="http://schemas.microsoft.com/office/powerpoint/2010/main" val="1007812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139</a:t>
            </a:fld>
            <a:endParaRPr lang="zh-TW" altLang="en-US"/>
          </a:p>
        </p:txBody>
      </p:sp>
    </p:spTree>
    <p:extLst>
      <p:ext uri="{BB962C8B-B14F-4D97-AF65-F5344CB8AC3E}">
        <p14:creationId xmlns:p14="http://schemas.microsoft.com/office/powerpoint/2010/main" val="391400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56</a:t>
            </a:fld>
            <a:endParaRPr lang="zh-TW" altLang="en-US"/>
          </a:p>
        </p:txBody>
      </p:sp>
    </p:spTree>
    <p:extLst>
      <p:ext uri="{BB962C8B-B14F-4D97-AF65-F5344CB8AC3E}">
        <p14:creationId xmlns:p14="http://schemas.microsoft.com/office/powerpoint/2010/main" val="1639423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140</a:t>
            </a:fld>
            <a:endParaRPr lang="zh-TW" altLang="en-US"/>
          </a:p>
        </p:txBody>
      </p:sp>
    </p:spTree>
    <p:extLst>
      <p:ext uri="{BB962C8B-B14F-4D97-AF65-F5344CB8AC3E}">
        <p14:creationId xmlns:p14="http://schemas.microsoft.com/office/powerpoint/2010/main" val="2101427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141</a:t>
            </a:fld>
            <a:endParaRPr lang="zh-TW" altLang="en-US"/>
          </a:p>
        </p:txBody>
      </p:sp>
    </p:spTree>
    <p:extLst>
      <p:ext uri="{BB962C8B-B14F-4D97-AF65-F5344CB8AC3E}">
        <p14:creationId xmlns:p14="http://schemas.microsoft.com/office/powerpoint/2010/main" val="31873171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142</a:t>
            </a:fld>
            <a:endParaRPr lang="zh-TW" altLang="en-US"/>
          </a:p>
        </p:txBody>
      </p:sp>
    </p:spTree>
    <p:extLst>
      <p:ext uri="{BB962C8B-B14F-4D97-AF65-F5344CB8AC3E}">
        <p14:creationId xmlns:p14="http://schemas.microsoft.com/office/powerpoint/2010/main" val="36814039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143</a:t>
            </a:fld>
            <a:endParaRPr lang="zh-TW" altLang="en-US"/>
          </a:p>
        </p:txBody>
      </p:sp>
    </p:spTree>
    <p:extLst>
      <p:ext uri="{BB962C8B-B14F-4D97-AF65-F5344CB8AC3E}">
        <p14:creationId xmlns:p14="http://schemas.microsoft.com/office/powerpoint/2010/main" val="3474528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145</a:t>
            </a:fld>
            <a:endParaRPr lang="zh-TW" altLang="en-US"/>
          </a:p>
        </p:txBody>
      </p:sp>
    </p:spTree>
    <p:extLst>
      <p:ext uri="{BB962C8B-B14F-4D97-AF65-F5344CB8AC3E}">
        <p14:creationId xmlns:p14="http://schemas.microsoft.com/office/powerpoint/2010/main" val="617859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146</a:t>
            </a:fld>
            <a:endParaRPr lang="zh-TW" altLang="en-US"/>
          </a:p>
        </p:txBody>
      </p:sp>
    </p:spTree>
    <p:extLst>
      <p:ext uri="{BB962C8B-B14F-4D97-AF65-F5344CB8AC3E}">
        <p14:creationId xmlns:p14="http://schemas.microsoft.com/office/powerpoint/2010/main" val="10660873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148</a:t>
            </a:fld>
            <a:endParaRPr lang="zh-TW" altLang="en-US"/>
          </a:p>
        </p:txBody>
      </p:sp>
    </p:spTree>
    <p:extLst>
      <p:ext uri="{BB962C8B-B14F-4D97-AF65-F5344CB8AC3E}">
        <p14:creationId xmlns:p14="http://schemas.microsoft.com/office/powerpoint/2010/main" val="2500697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149</a:t>
            </a:fld>
            <a:endParaRPr lang="zh-TW" altLang="en-US"/>
          </a:p>
        </p:txBody>
      </p:sp>
    </p:spTree>
    <p:extLst>
      <p:ext uri="{BB962C8B-B14F-4D97-AF65-F5344CB8AC3E}">
        <p14:creationId xmlns:p14="http://schemas.microsoft.com/office/powerpoint/2010/main" val="33306914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150</a:t>
            </a:fld>
            <a:endParaRPr lang="zh-TW" altLang="en-US"/>
          </a:p>
        </p:txBody>
      </p:sp>
    </p:spTree>
    <p:extLst>
      <p:ext uri="{BB962C8B-B14F-4D97-AF65-F5344CB8AC3E}">
        <p14:creationId xmlns:p14="http://schemas.microsoft.com/office/powerpoint/2010/main" val="3590632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151</a:t>
            </a:fld>
            <a:endParaRPr lang="zh-TW" altLang="en-US"/>
          </a:p>
        </p:txBody>
      </p:sp>
    </p:spTree>
    <p:extLst>
      <p:ext uri="{BB962C8B-B14F-4D97-AF65-F5344CB8AC3E}">
        <p14:creationId xmlns:p14="http://schemas.microsoft.com/office/powerpoint/2010/main" val="2848858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60</a:t>
            </a:fld>
            <a:endParaRPr lang="zh-TW" altLang="en-US"/>
          </a:p>
        </p:txBody>
      </p:sp>
    </p:spTree>
    <p:extLst>
      <p:ext uri="{BB962C8B-B14F-4D97-AF65-F5344CB8AC3E}">
        <p14:creationId xmlns:p14="http://schemas.microsoft.com/office/powerpoint/2010/main" val="39317092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155</a:t>
            </a:fld>
            <a:endParaRPr lang="zh-TW" altLang="en-US"/>
          </a:p>
        </p:txBody>
      </p:sp>
    </p:spTree>
    <p:extLst>
      <p:ext uri="{BB962C8B-B14F-4D97-AF65-F5344CB8AC3E}">
        <p14:creationId xmlns:p14="http://schemas.microsoft.com/office/powerpoint/2010/main" val="33690184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156</a:t>
            </a:fld>
            <a:endParaRPr lang="zh-TW" altLang="en-US"/>
          </a:p>
        </p:txBody>
      </p:sp>
    </p:spTree>
    <p:extLst>
      <p:ext uri="{BB962C8B-B14F-4D97-AF65-F5344CB8AC3E}">
        <p14:creationId xmlns:p14="http://schemas.microsoft.com/office/powerpoint/2010/main" val="21164761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157</a:t>
            </a:fld>
            <a:endParaRPr lang="zh-TW" altLang="en-US"/>
          </a:p>
        </p:txBody>
      </p:sp>
    </p:spTree>
    <p:extLst>
      <p:ext uri="{BB962C8B-B14F-4D97-AF65-F5344CB8AC3E}">
        <p14:creationId xmlns:p14="http://schemas.microsoft.com/office/powerpoint/2010/main" val="3153411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158</a:t>
            </a:fld>
            <a:endParaRPr lang="zh-TW" altLang="en-US"/>
          </a:p>
        </p:txBody>
      </p:sp>
    </p:spTree>
    <p:extLst>
      <p:ext uri="{BB962C8B-B14F-4D97-AF65-F5344CB8AC3E}">
        <p14:creationId xmlns:p14="http://schemas.microsoft.com/office/powerpoint/2010/main" val="7600565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159</a:t>
            </a:fld>
            <a:endParaRPr lang="zh-TW" altLang="en-US"/>
          </a:p>
        </p:txBody>
      </p:sp>
    </p:spTree>
    <p:extLst>
      <p:ext uri="{BB962C8B-B14F-4D97-AF65-F5344CB8AC3E}">
        <p14:creationId xmlns:p14="http://schemas.microsoft.com/office/powerpoint/2010/main" val="29776409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160</a:t>
            </a:fld>
            <a:endParaRPr lang="zh-TW" altLang="en-US"/>
          </a:p>
        </p:txBody>
      </p:sp>
    </p:spTree>
    <p:extLst>
      <p:ext uri="{BB962C8B-B14F-4D97-AF65-F5344CB8AC3E}">
        <p14:creationId xmlns:p14="http://schemas.microsoft.com/office/powerpoint/2010/main" val="42767615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161</a:t>
            </a:fld>
            <a:endParaRPr lang="zh-TW" altLang="en-US"/>
          </a:p>
        </p:txBody>
      </p:sp>
    </p:spTree>
    <p:extLst>
      <p:ext uri="{BB962C8B-B14F-4D97-AF65-F5344CB8AC3E}">
        <p14:creationId xmlns:p14="http://schemas.microsoft.com/office/powerpoint/2010/main" val="39860224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162</a:t>
            </a:fld>
            <a:endParaRPr lang="zh-TW" altLang="en-US"/>
          </a:p>
        </p:txBody>
      </p:sp>
    </p:spTree>
    <p:extLst>
      <p:ext uri="{BB962C8B-B14F-4D97-AF65-F5344CB8AC3E}">
        <p14:creationId xmlns:p14="http://schemas.microsoft.com/office/powerpoint/2010/main" val="26905851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166</a:t>
            </a:fld>
            <a:endParaRPr lang="zh-TW" altLang="en-US"/>
          </a:p>
        </p:txBody>
      </p:sp>
    </p:spTree>
    <p:extLst>
      <p:ext uri="{BB962C8B-B14F-4D97-AF65-F5344CB8AC3E}">
        <p14:creationId xmlns:p14="http://schemas.microsoft.com/office/powerpoint/2010/main" val="35201150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167</a:t>
            </a:fld>
            <a:endParaRPr lang="zh-TW" altLang="en-US"/>
          </a:p>
        </p:txBody>
      </p:sp>
    </p:spTree>
    <p:extLst>
      <p:ext uri="{BB962C8B-B14F-4D97-AF65-F5344CB8AC3E}">
        <p14:creationId xmlns:p14="http://schemas.microsoft.com/office/powerpoint/2010/main" val="193893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70</a:t>
            </a:fld>
            <a:endParaRPr lang="zh-TW" altLang="en-US"/>
          </a:p>
        </p:txBody>
      </p:sp>
    </p:spTree>
    <p:extLst>
      <p:ext uri="{BB962C8B-B14F-4D97-AF65-F5344CB8AC3E}">
        <p14:creationId xmlns:p14="http://schemas.microsoft.com/office/powerpoint/2010/main" val="22632892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168</a:t>
            </a:fld>
            <a:endParaRPr lang="zh-TW" altLang="en-US"/>
          </a:p>
        </p:txBody>
      </p:sp>
    </p:spTree>
    <p:extLst>
      <p:ext uri="{BB962C8B-B14F-4D97-AF65-F5344CB8AC3E}">
        <p14:creationId xmlns:p14="http://schemas.microsoft.com/office/powerpoint/2010/main" val="36996206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169</a:t>
            </a:fld>
            <a:endParaRPr lang="zh-TW" altLang="en-US"/>
          </a:p>
        </p:txBody>
      </p:sp>
    </p:spTree>
    <p:extLst>
      <p:ext uri="{BB962C8B-B14F-4D97-AF65-F5344CB8AC3E}">
        <p14:creationId xmlns:p14="http://schemas.microsoft.com/office/powerpoint/2010/main" val="16103131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170</a:t>
            </a:fld>
            <a:endParaRPr lang="zh-TW" altLang="en-US"/>
          </a:p>
        </p:txBody>
      </p:sp>
    </p:spTree>
    <p:extLst>
      <p:ext uri="{BB962C8B-B14F-4D97-AF65-F5344CB8AC3E}">
        <p14:creationId xmlns:p14="http://schemas.microsoft.com/office/powerpoint/2010/main" val="5970884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171</a:t>
            </a:fld>
            <a:endParaRPr lang="zh-TW" altLang="en-US"/>
          </a:p>
        </p:txBody>
      </p:sp>
    </p:spTree>
    <p:extLst>
      <p:ext uri="{BB962C8B-B14F-4D97-AF65-F5344CB8AC3E}">
        <p14:creationId xmlns:p14="http://schemas.microsoft.com/office/powerpoint/2010/main" val="11446266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172</a:t>
            </a:fld>
            <a:endParaRPr lang="zh-TW" altLang="en-US"/>
          </a:p>
        </p:txBody>
      </p:sp>
    </p:spTree>
    <p:extLst>
      <p:ext uri="{BB962C8B-B14F-4D97-AF65-F5344CB8AC3E}">
        <p14:creationId xmlns:p14="http://schemas.microsoft.com/office/powerpoint/2010/main" val="34836696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173</a:t>
            </a:fld>
            <a:endParaRPr lang="zh-TW" altLang="en-US"/>
          </a:p>
        </p:txBody>
      </p:sp>
    </p:spTree>
    <p:extLst>
      <p:ext uri="{BB962C8B-B14F-4D97-AF65-F5344CB8AC3E}">
        <p14:creationId xmlns:p14="http://schemas.microsoft.com/office/powerpoint/2010/main" val="41582473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174</a:t>
            </a:fld>
            <a:endParaRPr lang="zh-TW" altLang="en-US"/>
          </a:p>
        </p:txBody>
      </p:sp>
    </p:spTree>
    <p:extLst>
      <p:ext uri="{BB962C8B-B14F-4D97-AF65-F5344CB8AC3E}">
        <p14:creationId xmlns:p14="http://schemas.microsoft.com/office/powerpoint/2010/main" val="2187379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影片最後也提供選項</a:t>
            </a:r>
            <a:r>
              <a:rPr lang="en-US" altLang="zh-TW" dirty="0"/>
              <a:t>(</a:t>
            </a:r>
            <a:r>
              <a:rPr lang="zh-TW" altLang="en-US" dirty="0"/>
              <a:t>如下頁</a:t>
            </a:r>
            <a:r>
              <a:rPr lang="en-US" altLang="zh-TW" dirty="0"/>
              <a:t>)</a:t>
            </a:r>
            <a:r>
              <a:rPr lang="zh-TW" altLang="en-US" dirty="0"/>
              <a:t>，可讓學生討論回答。</a:t>
            </a:r>
            <a:endParaRPr lang="en-US" altLang="zh-TW" dirty="0"/>
          </a:p>
          <a:p>
            <a:endParaRPr lang="en-US" altLang="zh-TW" sz="1200" dirty="0"/>
          </a:p>
          <a:p>
            <a:r>
              <a:rPr lang="zh-TW" altLang="en-US" sz="1200" dirty="0"/>
              <a:t>推薦觀看時間：</a:t>
            </a:r>
            <a:endParaRPr lang="en-US" altLang="zh-TW" sz="1200" dirty="0"/>
          </a:p>
          <a:p>
            <a:r>
              <a:rPr lang="zh-TW" altLang="en-US" sz="1200" dirty="0"/>
              <a:t>本片片長</a:t>
            </a:r>
            <a:r>
              <a:rPr lang="en-US" altLang="zh-TW" sz="1200" dirty="0"/>
              <a:t>10</a:t>
            </a:r>
            <a:r>
              <a:rPr lang="zh-TW" altLang="en-US" sz="1200" dirty="0"/>
              <a:t>分鐘，因原住民議題脈絡較深，建議全部看完，再讓學生進行討論較佳。</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引用來源：</a:t>
            </a:r>
            <a:r>
              <a:rPr lang="en-US" altLang="zh-TW" sz="1200" dirty="0">
                <a:hlinkClick r:id="rId3"/>
              </a:rPr>
              <a:t>https://youtu.be/fUHEifX-mSQ</a:t>
            </a:r>
            <a:endParaRPr lang="zh-TW" altLang="en-US" sz="1200" dirty="0"/>
          </a:p>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189</a:t>
            </a:fld>
            <a:endParaRPr lang="zh-TW" altLang="en-US"/>
          </a:p>
        </p:txBody>
      </p:sp>
    </p:spTree>
    <p:extLst>
      <p:ext uri="{BB962C8B-B14F-4D97-AF65-F5344CB8AC3E}">
        <p14:creationId xmlns:p14="http://schemas.microsoft.com/office/powerpoint/2010/main" val="32077309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190</a:t>
            </a:fld>
            <a:endParaRPr lang="zh-TW" altLang="en-US"/>
          </a:p>
        </p:txBody>
      </p:sp>
    </p:spTree>
    <p:extLst>
      <p:ext uri="{BB962C8B-B14F-4D97-AF65-F5344CB8AC3E}">
        <p14:creationId xmlns:p14="http://schemas.microsoft.com/office/powerpoint/2010/main" val="1822857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71</a:t>
            </a:fld>
            <a:endParaRPr lang="zh-TW" altLang="en-US"/>
          </a:p>
        </p:txBody>
      </p:sp>
    </p:spTree>
    <p:extLst>
      <p:ext uri="{BB962C8B-B14F-4D97-AF65-F5344CB8AC3E}">
        <p14:creationId xmlns:p14="http://schemas.microsoft.com/office/powerpoint/2010/main" val="241130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6DB32B4-9E3E-4428-8090-4FC0B50A6333}" type="slidenum">
              <a:rPr lang="zh-TW" altLang="en-US" smtClean="0"/>
              <a:t>72</a:t>
            </a:fld>
            <a:endParaRPr lang="zh-TW" altLang="en-US"/>
          </a:p>
        </p:txBody>
      </p:sp>
    </p:spTree>
    <p:extLst>
      <p:ext uri="{BB962C8B-B14F-4D97-AF65-F5344CB8AC3E}">
        <p14:creationId xmlns:p14="http://schemas.microsoft.com/office/powerpoint/2010/main" val="983594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slide" Target="../slides/slide2.xml"/><Relationship Id="rId5" Type="http://schemas.openxmlformats.org/officeDocument/2006/relationships/image" Target="../media/image4.png"/><Relationship Id="rId4" Type="http://schemas.openxmlformats.org/officeDocument/2006/relationships/slide" Target="../slides/slide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5.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slide" Target="../slides/slide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5.xml"/><Relationship Id="rId1" Type="http://schemas.openxmlformats.org/officeDocument/2006/relationships/slideMaster" Target="../slideMasters/slideMaster1.xml"/><Relationship Id="rId4" Type="http://schemas.openxmlformats.org/officeDocument/2006/relationships/slide" Target="../slides/slide2.xml"/></Relationships>
</file>

<file path=ppt/slideLayouts/_rels/slideLayout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42.xml"/><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slide" Target="../slides/slide2.xml"/></Relationships>
</file>

<file path=ppt/slideLayouts/_rels/slideLayout16.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slide" Target="../slides/slide17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slide" Target="../slides/slide179.xml"/></Relationships>
</file>

<file path=ppt/slideLayouts/_rels/slideLayout19.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slide" Target="../slides/slide2.xml"/><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42.xml"/><Relationship Id="rId3" Type="http://schemas.openxmlformats.org/officeDocument/2006/relationships/slide" Target="../slides/slide15.xml"/><Relationship Id="rId7" Type="http://schemas.openxmlformats.org/officeDocument/2006/relationships/slide" Target="../slides/slide5.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slide" Target="../slides/slide187.xml"/><Relationship Id="rId5" Type="http://schemas.openxmlformats.org/officeDocument/2006/relationships/slide" Target="../slides/slide179.xml"/><Relationship Id="rId4" Type="http://schemas.openxmlformats.org/officeDocument/2006/relationships/slide" Target="../slides/slide3.xml"/><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slide" Target="../slides/slide2.xml"/><Relationship Id="rId4" Type="http://schemas.openxmlformats.org/officeDocument/2006/relationships/slide" Target="../slides/slide42.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slide" Target="../slides/slide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slide" Target="../slides/slide2.xml"/><Relationship Id="rId5" Type="http://schemas.openxmlformats.org/officeDocument/2006/relationships/image" Target="../media/image4.png"/><Relationship Id="rId4" Type="http://schemas.openxmlformats.org/officeDocument/2006/relationships/slide" Target="../slides/slide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5.xml"/><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slide" Target="../slides/slide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5.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slide" Target="../slides/slide2.xml"/></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章首">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CC9B379-735C-415E-AD08-3A073025DD37}"/>
              </a:ext>
            </a:extLst>
          </p:cNvPr>
          <p:cNvSpPr/>
          <p:nvPr userDrawn="1"/>
        </p:nvSpPr>
        <p:spPr>
          <a:xfrm>
            <a:off x="0" y="0"/>
            <a:ext cx="9144000" cy="5143500"/>
          </a:xfrm>
          <a:prstGeom prst="rect">
            <a:avLst/>
          </a:prstGeom>
          <a:solidFill>
            <a:srgbClr val="FBF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D648F996-3C00-4F58-B2F1-4F0354C529A8}"/>
              </a:ext>
            </a:extLst>
          </p:cNvPr>
          <p:cNvGrpSpPr/>
          <p:nvPr userDrawn="1"/>
        </p:nvGrpSpPr>
        <p:grpSpPr>
          <a:xfrm>
            <a:off x="539383" y="508361"/>
            <a:ext cx="553998" cy="1018199"/>
            <a:chOff x="1113196" y="417906"/>
            <a:chExt cx="553998" cy="1018199"/>
          </a:xfrm>
        </p:grpSpPr>
        <p:sp>
          <p:nvSpPr>
            <p:cNvPr id="13" name="圓角矩形 2">
              <a:extLst>
                <a:ext uri="{FF2B5EF4-FFF2-40B4-BE49-F238E27FC236}">
                  <a16:creationId xmlns:a16="http://schemas.microsoft.com/office/drawing/2014/main" id="{A225E278-52A2-4A57-B502-0E48DC09A5DC}"/>
                </a:ext>
              </a:extLst>
            </p:cNvPr>
            <p:cNvSpPr/>
            <p:nvPr userDrawn="1"/>
          </p:nvSpPr>
          <p:spPr>
            <a:xfrm>
              <a:off x="1179548" y="417906"/>
              <a:ext cx="421293" cy="1018199"/>
            </a:xfrm>
            <a:prstGeom prst="roundRect">
              <a:avLst/>
            </a:prstGeom>
            <a:solidFill>
              <a:srgbClr val="8A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b="1"/>
            </a:p>
          </p:txBody>
        </p:sp>
        <p:sp>
          <p:nvSpPr>
            <p:cNvPr id="16" name="TextBox 9">
              <a:extLst>
                <a:ext uri="{FF2B5EF4-FFF2-40B4-BE49-F238E27FC236}">
                  <a16:creationId xmlns:a16="http://schemas.microsoft.com/office/drawing/2014/main" id="{B9DDF13C-9F65-4040-B615-E8F6998C8245}"/>
                </a:ext>
              </a:extLst>
            </p:cNvPr>
            <p:cNvSpPr txBox="1"/>
            <p:nvPr userDrawn="1"/>
          </p:nvSpPr>
          <p:spPr>
            <a:xfrm>
              <a:off x="1113196" y="417906"/>
              <a:ext cx="553998" cy="1018199"/>
            </a:xfrm>
            <a:prstGeom prst="rect">
              <a:avLst/>
            </a:prstGeom>
            <a:noFill/>
            <a:ln>
              <a:noFill/>
            </a:ln>
          </p:spPr>
          <p:txBody>
            <a:bodyPr vert="eaVert" wrap="square" rtlCol="0" anchor="ctr">
              <a:spAutoFit/>
            </a:bodyPr>
            <a:lstStyle>
              <a:defPPr>
                <a:defRPr lang="zh-TW"/>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a:lstStyle>
            <a:p>
              <a:r>
                <a:rPr lang="zh-TW" altLang="en-US" sz="2400" b="1" dirty="0">
                  <a:solidFill>
                    <a:srgbClr val="06070A"/>
                  </a:solidFill>
                  <a:latin typeface="微軟正黑體" panose="020B0604030504040204" pitchFamily="34" charset="-120"/>
                  <a:ea typeface="微軟正黑體" panose="020B0604030504040204" pitchFamily="34" charset="-120"/>
                </a:rPr>
                <a:t>第九課</a:t>
              </a:r>
              <a:endParaRPr lang="zh-CN" altLang="en-US" sz="2400" b="1" dirty="0">
                <a:solidFill>
                  <a:srgbClr val="06070A"/>
                </a:solidFill>
                <a:latin typeface="微軟正黑體" panose="020B0604030504040204" pitchFamily="34" charset="-120"/>
                <a:ea typeface="微軟正黑體" panose="020B0604030504040204" pitchFamily="34" charset="-120"/>
              </a:endParaRPr>
            </a:p>
          </p:txBody>
        </p:sp>
      </p:grpSp>
      <p:sp>
        <p:nvSpPr>
          <p:cNvPr id="7" name="TextBox 9">
            <a:extLst>
              <a:ext uri="{FF2B5EF4-FFF2-40B4-BE49-F238E27FC236}">
                <a16:creationId xmlns:a16="http://schemas.microsoft.com/office/drawing/2014/main" id="{092DCBEF-63C4-4297-82A8-96AA771C158D}"/>
              </a:ext>
            </a:extLst>
          </p:cNvPr>
          <p:cNvSpPr txBox="1"/>
          <p:nvPr userDrawn="1"/>
        </p:nvSpPr>
        <p:spPr>
          <a:xfrm>
            <a:off x="2413220" y="3008074"/>
            <a:ext cx="553998" cy="1109629"/>
          </a:xfrm>
          <a:prstGeom prst="rect">
            <a:avLst/>
          </a:prstGeom>
          <a:noFill/>
          <a:ln>
            <a:noFill/>
          </a:ln>
        </p:spPr>
        <p:txBody>
          <a:bodyPr vert="eaVert" wrap="square" rtlCol="0" anchor="ctr">
            <a:spAutoFit/>
          </a:bodyPr>
          <a:lstStyle>
            <a:defPPr>
              <a:defRPr lang="zh-TW"/>
            </a:defPPr>
            <a:lvl1pPr defTabSz="685732">
              <a:defRPr sz="3200">
                <a:solidFill>
                  <a:srgbClr val="857B76"/>
                </a:solidFill>
                <a:latin typeface="微軟正黑體" panose="020B0604030504040204" pitchFamily="34" charset="-120"/>
                <a:ea typeface="微軟正黑體" panose="020B0604030504040204" pitchFamily="34" charset="-120"/>
              </a:defRPr>
            </a:lvl1pPr>
            <a:lvl2pPr marL="342866" defTabSz="685732">
              <a:defRPr sz="1400"/>
            </a:lvl2pPr>
            <a:lvl3pPr marL="685732" defTabSz="685732">
              <a:defRPr sz="1400"/>
            </a:lvl3pPr>
            <a:lvl4pPr marL="1028598" defTabSz="685732">
              <a:defRPr sz="1400"/>
            </a:lvl4pPr>
            <a:lvl5pPr marL="1371464" defTabSz="685732">
              <a:defRPr sz="1400"/>
            </a:lvl5pPr>
            <a:lvl6pPr marL="1714331" defTabSz="685732">
              <a:defRPr sz="1400"/>
            </a:lvl6pPr>
            <a:lvl7pPr marL="2057195" defTabSz="685732">
              <a:defRPr sz="1400"/>
            </a:lvl7pPr>
            <a:lvl8pPr marL="2400060" defTabSz="685732">
              <a:defRPr sz="1400"/>
            </a:lvl8pPr>
            <a:lvl9pPr marL="2742926" defTabSz="685732">
              <a:defRPr sz="1400"/>
            </a:lvl9pPr>
          </a:lstStyle>
          <a:p>
            <a:pPr lvl="0" algn="dist"/>
            <a:r>
              <a:rPr lang="zh-TW" altLang="en-US" sz="2400" b="0" i="0" u="none" strike="noStrike" kern="1200" baseline="0" dirty="0">
                <a:solidFill>
                  <a:sysClr val="windowText" lastClr="000000"/>
                </a:solidFill>
                <a:latin typeface="微軟正黑體" panose="020B0604030504040204" pitchFamily="34" charset="-120"/>
                <a:ea typeface="微軟正黑體" panose="020B0604030504040204" pitchFamily="34" charset="-120"/>
                <a:cs typeface="+mn-cs"/>
              </a:rPr>
              <a:t>黃春明</a:t>
            </a:r>
            <a:endParaRPr lang="zh-CN" altLang="en-US" sz="2400" b="0" dirty="0">
              <a:solidFill>
                <a:sysClr val="windowText" lastClr="000000"/>
              </a:solidFill>
            </a:endParaRPr>
          </a:p>
        </p:txBody>
      </p:sp>
      <p:pic>
        <p:nvPicPr>
          <p:cNvPr id="11" name="圖片 10">
            <a:extLst>
              <a:ext uri="{FF2B5EF4-FFF2-40B4-BE49-F238E27FC236}">
                <a16:creationId xmlns:a16="http://schemas.microsoft.com/office/drawing/2014/main" id="{9C094C89-3718-4AF3-943A-3170BACC2CD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3586" y="4571783"/>
            <a:ext cx="1105806" cy="381145"/>
          </a:xfrm>
          <a:prstGeom prst="rect">
            <a:avLst/>
          </a:prstGeom>
        </p:spPr>
      </p:pic>
      <p:pic>
        <p:nvPicPr>
          <p:cNvPr id="14" name="圖片 13" descr="一張含有 文字 的圖片&#10;&#10;自動產生的描述">
            <a:extLst>
              <a:ext uri="{FF2B5EF4-FFF2-40B4-BE49-F238E27FC236}">
                <a16:creationId xmlns:a16="http://schemas.microsoft.com/office/drawing/2014/main" id="{53E11008-CBD2-4733-904B-A7291C9C13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7492" y="1338264"/>
            <a:ext cx="1615396" cy="2466972"/>
          </a:xfrm>
          <a:prstGeom prst="rect">
            <a:avLst/>
          </a:prstGeom>
        </p:spPr>
      </p:pic>
      <p:pic>
        <p:nvPicPr>
          <p:cNvPr id="2" name="圖片 1">
            <a:extLst>
              <a:ext uri="{FF2B5EF4-FFF2-40B4-BE49-F238E27FC236}">
                <a16:creationId xmlns:a16="http://schemas.microsoft.com/office/drawing/2014/main" id="{306D446F-E1B1-483D-BC96-06AB90335D62}"/>
              </a:ext>
            </a:extLst>
          </p:cNvPr>
          <p:cNvPicPr>
            <a:picLocks noChangeAspect="1"/>
          </p:cNvPicPr>
          <p:nvPr userDrawn="1"/>
        </p:nvPicPr>
        <p:blipFill>
          <a:blip r:embed="rId4"/>
          <a:stretch>
            <a:fillRect/>
          </a:stretch>
        </p:blipFill>
        <p:spPr>
          <a:xfrm>
            <a:off x="3147313" y="0"/>
            <a:ext cx="5996687" cy="5143500"/>
          </a:xfrm>
          <a:prstGeom prst="rect">
            <a:avLst/>
          </a:prstGeom>
        </p:spPr>
      </p:pic>
    </p:spTree>
    <p:extLst>
      <p:ext uri="{BB962C8B-B14F-4D97-AF65-F5344CB8AC3E}">
        <p14:creationId xmlns:p14="http://schemas.microsoft.com/office/powerpoint/2010/main" val="3802702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題解隱藏片">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6CF0F499-2C37-478D-A1FB-5B857667FFDE}"/>
              </a:ext>
            </a:extLst>
          </p:cNvPr>
          <p:cNvSpPr/>
          <p:nvPr userDrawn="1"/>
        </p:nvSpPr>
        <p:spPr>
          <a:xfrm>
            <a:off x="0" y="-1"/>
            <a:ext cx="9144000" cy="5152285"/>
          </a:xfrm>
          <a:prstGeom prst="rect">
            <a:avLst/>
          </a:prstGeom>
          <a:solidFill>
            <a:srgbClr val="DCC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pic>
        <p:nvPicPr>
          <p:cNvPr id="2" name="圖片 1">
            <a:extLst>
              <a:ext uri="{FF2B5EF4-FFF2-40B4-BE49-F238E27FC236}">
                <a16:creationId xmlns:a16="http://schemas.microsoft.com/office/drawing/2014/main" id="{C6A3264F-5DDC-41A4-94EA-0F8BE96E1E0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4334"/>
          <a:stretch/>
        </p:blipFill>
        <p:spPr>
          <a:xfrm>
            <a:off x="167258" y="-2"/>
            <a:ext cx="8809484" cy="4887502"/>
          </a:xfrm>
          <a:prstGeom prst="rect">
            <a:avLst/>
          </a:prstGeom>
        </p:spPr>
      </p:pic>
      <p:sp>
        <p:nvSpPr>
          <p:cNvPr id="12" name="矩形 11">
            <a:extLst>
              <a:ext uri="{FF2B5EF4-FFF2-40B4-BE49-F238E27FC236}">
                <a16:creationId xmlns:a16="http://schemas.microsoft.com/office/drawing/2014/main" id="{8295FBAA-DC17-4CC3-B514-A47A9E3A7694}"/>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2</a:t>
            </a:r>
            <a:endParaRPr lang="zh-TW" altLang="en-US" sz="2000" b="1" dirty="0">
              <a:latin typeface="微軟正黑體" panose="020B0604030504040204" pitchFamily="34" charset="-120"/>
              <a:ea typeface="微軟正黑體" panose="020B0604030504040204" pitchFamily="34" charset="-120"/>
            </a:endParaRPr>
          </a:p>
        </p:txBody>
      </p:sp>
      <p:sp>
        <p:nvSpPr>
          <p:cNvPr id="13" name="文本框 328">
            <a:hlinkClick r:id="rId3" action="ppaction://hlinksldjump"/>
            <a:extLst>
              <a:ext uri="{FF2B5EF4-FFF2-40B4-BE49-F238E27FC236}">
                <a16:creationId xmlns:a16="http://schemas.microsoft.com/office/drawing/2014/main" id="{B790B018-D859-4405-B665-5FF658179ED9}"/>
              </a:ext>
            </a:extLst>
          </p:cNvPr>
          <p:cNvSpPr txBox="1"/>
          <p:nvPr userDrawn="1"/>
        </p:nvSpPr>
        <p:spPr>
          <a:xfrm>
            <a:off x="-1" y="875859"/>
            <a:ext cx="297518" cy="510993"/>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a:solidFill>
                  <a:schemeClr val="bg1"/>
                </a:solidFill>
                <a:latin typeface="微軟正黑體" pitchFamily="34" charset="-120"/>
                <a:ea typeface="微軟正黑體" pitchFamily="34" charset="-120"/>
              </a:rPr>
              <a:t>題解</a:t>
            </a:r>
            <a:endParaRPr lang="zh-TW" altLang="en-US" sz="1600" kern="0" dirty="0">
              <a:solidFill>
                <a:schemeClr val="bg1"/>
              </a:solidFill>
              <a:latin typeface="微軟正黑體" pitchFamily="34" charset="-120"/>
              <a:ea typeface="微軟正黑體" pitchFamily="34" charset="-120"/>
            </a:endParaRPr>
          </a:p>
        </p:txBody>
      </p:sp>
      <p:pic>
        <p:nvPicPr>
          <p:cNvPr id="11" name="圖片 10">
            <a:extLst>
              <a:ext uri="{FF2B5EF4-FFF2-40B4-BE49-F238E27FC236}">
                <a16:creationId xmlns:a16="http://schemas.microsoft.com/office/drawing/2014/main" id="{6CBC9DF7-4EBB-4DA9-9FB1-1B2528A2514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pic>
        <p:nvPicPr>
          <p:cNvPr id="15" name="圖片 14">
            <a:extLst>
              <a:ext uri="{FF2B5EF4-FFF2-40B4-BE49-F238E27FC236}">
                <a16:creationId xmlns:a16="http://schemas.microsoft.com/office/drawing/2014/main" id="{A6B903A6-C484-4D0C-A183-AF5A8EEC8C8F}"/>
              </a:ext>
            </a:extLst>
          </p:cNvPr>
          <p:cNvPicPr>
            <a:picLocks noChangeAspect="1"/>
          </p:cNvPicPr>
          <p:nvPr userDrawn="1"/>
        </p:nvPicPr>
        <p:blipFill>
          <a:blip r:embed="rId5"/>
          <a:stretch>
            <a:fillRect/>
          </a:stretch>
        </p:blipFill>
        <p:spPr>
          <a:xfrm>
            <a:off x="7485744" y="4064414"/>
            <a:ext cx="1658256" cy="1079086"/>
          </a:xfrm>
          <a:prstGeom prst="rect">
            <a:avLst/>
          </a:prstGeom>
        </p:spPr>
      </p:pic>
    </p:spTree>
    <p:extLst>
      <p:ext uri="{BB962C8B-B14F-4D97-AF65-F5344CB8AC3E}">
        <p14:creationId xmlns:p14="http://schemas.microsoft.com/office/powerpoint/2010/main" val="4280251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作者介紹內文">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5C05C235-105D-4D2E-BA9F-E6AF95B36C33}"/>
              </a:ext>
            </a:extLst>
          </p:cNvPr>
          <p:cNvSpPr/>
          <p:nvPr userDrawn="1"/>
        </p:nvSpPr>
        <p:spPr>
          <a:xfrm>
            <a:off x="0" y="-1"/>
            <a:ext cx="9144000" cy="5152285"/>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pic>
        <p:nvPicPr>
          <p:cNvPr id="13" name="圖片 12">
            <a:extLst>
              <a:ext uri="{FF2B5EF4-FFF2-40B4-BE49-F238E27FC236}">
                <a16:creationId xmlns:a16="http://schemas.microsoft.com/office/drawing/2014/main" id="{D08CCFD0-C50D-4AF8-ACB7-434D6FEA5C7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a:ext>
            </a:extLst>
          </a:blip>
          <a:stretch>
            <a:fillRect/>
          </a:stretch>
        </p:blipFill>
        <p:spPr>
          <a:xfrm>
            <a:off x="8259910" y="4466771"/>
            <a:ext cx="641754" cy="641754"/>
          </a:xfrm>
          <a:prstGeom prst="rect">
            <a:avLst/>
          </a:prstGeom>
        </p:spPr>
      </p:pic>
      <p:sp>
        <p:nvSpPr>
          <p:cNvPr id="9" name="矩形 8">
            <a:extLst>
              <a:ext uri="{FF2B5EF4-FFF2-40B4-BE49-F238E27FC236}">
                <a16:creationId xmlns:a16="http://schemas.microsoft.com/office/drawing/2014/main" id="{0CA2D8A4-EBC4-42BC-A45B-A658E54194C5}"/>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3</a:t>
            </a:r>
            <a:endParaRPr lang="zh-TW" altLang="en-US" sz="2000" b="1" dirty="0">
              <a:latin typeface="微軟正黑體" panose="020B0604030504040204" pitchFamily="34" charset="-120"/>
              <a:ea typeface="微軟正黑體" panose="020B0604030504040204" pitchFamily="34" charset="-120"/>
            </a:endParaRPr>
          </a:p>
        </p:txBody>
      </p:sp>
      <p:sp>
        <p:nvSpPr>
          <p:cNvPr id="11" name="文本框 328">
            <a:hlinkClick r:id="rId4" action="ppaction://hlinksldjump"/>
            <a:extLst>
              <a:ext uri="{FF2B5EF4-FFF2-40B4-BE49-F238E27FC236}">
                <a16:creationId xmlns:a16="http://schemas.microsoft.com/office/drawing/2014/main" id="{182C0F8C-06D8-4783-860B-B79120F835AA}"/>
              </a:ext>
            </a:extLst>
          </p:cNvPr>
          <p:cNvSpPr txBox="1"/>
          <p:nvPr userDrawn="1"/>
        </p:nvSpPr>
        <p:spPr>
          <a:xfrm>
            <a:off x="-1" y="1121710"/>
            <a:ext cx="297518" cy="915332"/>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作者介紹</a:t>
            </a:r>
            <a:endParaRPr lang="en-US" altLang="zh-TW" sz="1600" kern="0" dirty="0">
              <a:solidFill>
                <a:schemeClr val="bg1"/>
              </a:solidFill>
              <a:latin typeface="微軟正黑體" pitchFamily="34" charset="-120"/>
              <a:ea typeface="微軟正黑體" pitchFamily="34" charset="-120"/>
            </a:endParaRPr>
          </a:p>
        </p:txBody>
      </p:sp>
      <p:pic>
        <p:nvPicPr>
          <p:cNvPr id="12" name="圖片 11">
            <a:extLst>
              <a:ext uri="{FF2B5EF4-FFF2-40B4-BE49-F238E27FC236}">
                <a16:creationId xmlns:a16="http://schemas.microsoft.com/office/drawing/2014/main" id="{2BB2416B-C1A0-40FB-ABE6-ACA0E98222C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
        <p:nvSpPr>
          <p:cNvPr id="10" name="文本框 328">
            <a:hlinkClick r:id="rId6" action="ppaction://hlinksldjump"/>
            <a:extLst>
              <a:ext uri="{FF2B5EF4-FFF2-40B4-BE49-F238E27FC236}">
                <a16:creationId xmlns:a16="http://schemas.microsoft.com/office/drawing/2014/main" id="{EA2B510C-F025-4E3B-B2C8-031405E173AB}"/>
              </a:ext>
            </a:extLst>
          </p:cNvPr>
          <p:cNvSpPr txBox="1"/>
          <p:nvPr userDrawn="1"/>
        </p:nvSpPr>
        <p:spPr>
          <a:xfrm>
            <a:off x="0" y="40828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Tree>
    <p:extLst>
      <p:ext uri="{BB962C8B-B14F-4D97-AF65-F5344CB8AC3E}">
        <p14:creationId xmlns:p14="http://schemas.microsoft.com/office/powerpoint/2010/main" val="1557474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作者介紹隱藏片">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E141CA27-84C2-49CF-B32E-8502C6EBD770}"/>
              </a:ext>
            </a:extLst>
          </p:cNvPr>
          <p:cNvSpPr/>
          <p:nvPr userDrawn="1"/>
        </p:nvSpPr>
        <p:spPr>
          <a:xfrm>
            <a:off x="0" y="-1"/>
            <a:ext cx="9144000" cy="5152285"/>
          </a:xfrm>
          <a:prstGeom prst="rect">
            <a:avLst/>
          </a:prstGeom>
          <a:solidFill>
            <a:srgbClr val="DCC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3" name="矩形 12">
            <a:extLst>
              <a:ext uri="{FF2B5EF4-FFF2-40B4-BE49-F238E27FC236}">
                <a16:creationId xmlns:a16="http://schemas.microsoft.com/office/drawing/2014/main" id="{0C606065-9DE1-47AE-A341-9EAE72032671}"/>
              </a:ext>
            </a:extLst>
          </p:cNvPr>
          <p:cNvSpPr/>
          <p:nvPr userDrawn="1"/>
        </p:nvSpPr>
        <p:spPr>
          <a:xfrm>
            <a:off x="170099" y="232797"/>
            <a:ext cx="8770150" cy="4644003"/>
          </a:xfrm>
          <a:prstGeom prst="rect">
            <a:avLst/>
          </a:prstGeom>
          <a:solidFill>
            <a:schemeClr val="bg1"/>
          </a:solidFill>
          <a:ln w="38100" cap="flat" cmpd="sng" algn="ctr">
            <a:solidFill>
              <a:srgbClr val="FBF3E0"/>
            </a:solidFill>
            <a:prstDash val="solid"/>
            <a:miter lim="800000"/>
          </a:ln>
          <a:effectLst/>
        </p:spPr>
        <p:txBody>
          <a:bodyPr rtlCol="0" anchor="ctr"/>
          <a:lstStyle/>
          <a:p>
            <a:pPr algn="ctr" defTabSz="685800"/>
            <a:endParaRPr lang="zh-TW" altLang="en-US" kern="0">
              <a:solidFill>
                <a:prstClr val="white"/>
              </a:solidFill>
            </a:endParaRPr>
          </a:p>
        </p:txBody>
      </p:sp>
      <p:sp>
        <p:nvSpPr>
          <p:cNvPr id="18" name="矩形 17">
            <a:extLst>
              <a:ext uri="{FF2B5EF4-FFF2-40B4-BE49-F238E27FC236}">
                <a16:creationId xmlns:a16="http://schemas.microsoft.com/office/drawing/2014/main" id="{B7F28177-7ECE-4936-99FB-BE3ADA2CAD2E}"/>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3</a:t>
            </a:r>
            <a:endParaRPr lang="zh-TW" altLang="en-US" sz="2000" b="1" dirty="0">
              <a:latin typeface="微軟正黑體" panose="020B0604030504040204" pitchFamily="34" charset="-120"/>
              <a:ea typeface="微軟正黑體" panose="020B0604030504040204" pitchFamily="34" charset="-120"/>
            </a:endParaRPr>
          </a:p>
        </p:txBody>
      </p:sp>
      <p:sp>
        <p:nvSpPr>
          <p:cNvPr id="8" name="文本框 328">
            <a:hlinkClick r:id="rId2" action="ppaction://hlinksldjump"/>
            <a:extLst>
              <a:ext uri="{FF2B5EF4-FFF2-40B4-BE49-F238E27FC236}">
                <a16:creationId xmlns:a16="http://schemas.microsoft.com/office/drawing/2014/main" id="{000BA560-B1A9-46F2-9940-4380FA35B054}"/>
              </a:ext>
            </a:extLst>
          </p:cNvPr>
          <p:cNvSpPr txBox="1"/>
          <p:nvPr userDrawn="1"/>
        </p:nvSpPr>
        <p:spPr>
          <a:xfrm>
            <a:off x="-1" y="1121710"/>
            <a:ext cx="297518" cy="915332"/>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作者介紹</a:t>
            </a:r>
            <a:endParaRPr lang="en-US" altLang="zh-TW" sz="1600" kern="0" dirty="0">
              <a:solidFill>
                <a:schemeClr val="bg1"/>
              </a:solidFill>
              <a:latin typeface="微軟正黑體" pitchFamily="34" charset="-120"/>
              <a:ea typeface="微軟正黑體" pitchFamily="34" charset="-120"/>
            </a:endParaRPr>
          </a:p>
        </p:txBody>
      </p:sp>
      <p:pic>
        <p:nvPicPr>
          <p:cNvPr id="9" name="圖片 8">
            <a:extLst>
              <a:ext uri="{FF2B5EF4-FFF2-40B4-BE49-F238E27FC236}">
                <a16:creationId xmlns:a16="http://schemas.microsoft.com/office/drawing/2014/main" id="{B55054A5-5638-4E2A-AA06-76BF2C2F4F0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
        <p:nvSpPr>
          <p:cNvPr id="14" name="文本框 328">
            <a:hlinkClick r:id="rId4" action="ppaction://hlinksldjump"/>
            <a:extLst>
              <a:ext uri="{FF2B5EF4-FFF2-40B4-BE49-F238E27FC236}">
                <a16:creationId xmlns:a16="http://schemas.microsoft.com/office/drawing/2014/main" id="{18789250-3395-4166-B33D-455820A343DC}"/>
              </a:ext>
            </a:extLst>
          </p:cNvPr>
          <p:cNvSpPr txBox="1"/>
          <p:nvPr userDrawn="1"/>
        </p:nvSpPr>
        <p:spPr>
          <a:xfrm>
            <a:off x="0" y="40828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pic>
        <p:nvPicPr>
          <p:cNvPr id="15" name="圖片 14">
            <a:extLst>
              <a:ext uri="{FF2B5EF4-FFF2-40B4-BE49-F238E27FC236}">
                <a16:creationId xmlns:a16="http://schemas.microsoft.com/office/drawing/2014/main" id="{F1CED3BA-627D-497B-9E6F-87BDFBBCB844}"/>
              </a:ext>
            </a:extLst>
          </p:cNvPr>
          <p:cNvPicPr>
            <a:picLocks noChangeAspect="1"/>
          </p:cNvPicPr>
          <p:nvPr userDrawn="1"/>
        </p:nvPicPr>
        <p:blipFill>
          <a:blip r:embed="rId5"/>
          <a:stretch>
            <a:fillRect/>
          </a:stretch>
        </p:blipFill>
        <p:spPr>
          <a:xfrm>
            <a:off x="7485744" y="4064414"/>
            <a:ext cx="1658256" cy="1079086"/>
          </a:xfrm>
          <a:prstGeom prst="rect">
            <a:avLst/>
          </a:prstGeom>
        </p:spPr>
      </p:pic>
    </p:spTree>
    <p:extLst>
      <p:ext uri="{BB962C8B-B14F-4D97-AF65-F5344CB8AC3E}">
        <p14:creationId xmlns:p14="http://schemas.microsoft.com/office/powerpoint/2010/main" val="3532882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作者介紹隱藏片3">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E141CA27-84C2-49CF-B32E-8502C6EBD770}"/>
              </a:ext>
            </a:extLst>
          </p:cNvPr>
          <p:cNvSpPr/>
          <p:nvPr userDrawn="1"/>
        </p:nvSpPr>
        <p:spPr>
          <a:xfrm>
            <a:off x="0" y="-1"/>
            <a:ext cx="9144000" cy="5152285"/>
          </a:xfrm>
          <a:prstGeom prst="rect">
            <a:avLst/>
          </a:prstGeom>
          <a:solidFill>
            <a:srgbClr val="DCC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3" name="矩形 12">
            <a:extLst>
              <a:ext uri="{FF2B5EF4-FFF2-40B4-BE49-F238E27FC236}">
                <a16:creationId xmlns:a16="http://schemas.microsoft.com/office/drawing/2014/main" id="{0C606065-9DE1-47AE-A341-9EAE72032671}"/>
              </a:ext>
            </a:extLst>
          </p:cNvPr>
          <p:cNvSpPr/>
          <p:nvPr userDrawn="1"/>
        </p:nvSpPr>
        <p:spPr>
          <a:xfrm>
            <a:off x="170099" y="232797"/>
            <a:ext cx="8770150" cy="4644003"/>
          </a:xfrm>
          <a:prstGeom prst="rect">
            <a:avLst/>
          </a:prstGeom>
          <a:solidFill>
            <a:schemeClr val="bg1"/>
          </a:solidFill>
          <a:ln w="38100" cap="flat" cmpd="sng" algn="ctr">
            <a:solidFill>
              <a:srgbClr val="FBF3E0"/>
            </a:solidFill>
            <a:prstDash val="solid"/>
            <a:miter lim="800000"/>
          </a:ln>
          <a:effectLst/>
        </p:spPr>
        <p:txBody>
          <a:bodyPr rtlCol="0" anchor="ctr"/>
          <a:lstStyle/>
          <a:p>
            <a:pPr algn="ctr" defTabSz="685800"/>
            <a:endParaRPr lang="zh-TW" altLang="en-US" kern="0">
              <a:solidFill>
                <a:prstClr val="white"/>
              </a:solidFill>
            </a:endParaRPr>
          </a:p>
        </p:txBody>
      </p:sp>
      <p:sp>
        <p:nvSpPr>
          <p:cNvPr id="18" name="矩形 17">
            <a:extLst>
              <a:ext uri="{FF2B5EF4-FFF2-40B4-BE49-F238E27FC236}">
                <a16:creationId xmlns:a16="http://schemas.microsoft.com/office/drawing/2014/main" id="{B7F28177-7ECE-4936-99FB-BE3ADA2CAD2E}"/>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3</a:t>
            </a:r>
            <a:endParaRPr lang="zh-TW" altLang="en-US" sz="2000" b="1" dirty="0">
              <a:latin typeface="微軟正黑體" panose="020B0604030504040204" pitchFamily="34" charset="-120"/>
              <a:ea typeface="微軟正黑體" panose="020B0604030504040204" pitchFamily="34" charset="-120"/>
            </a:endParaRPr>
          </a:p>
        </p:txBody>
      </p:sp>
      <p:sp>
        <p:nvSpPr>
          <p:cNvPr id="8" name="文本框 328">
            <a:hlinkClick r:id="rId2" action="ppaction://hlinksldjump"/>
            <a:extLst>
              <a:ext uri="{FF2B5EF4-FFF2-40B4-BE49-F238E27FC236}">
                <a16:creationId xmlns:a16="http://schemas.microsoft.com/office/drawing/2014/main" id="{000BA560-B1A9-46F2-9940-4380FA35B054}"/>
              </a:ext>
            </a:extLst>
          </p:cNvPr>
          <p:cNvSpPr txBox="1"/>
          <p:nvPr userDrawn="1"/>
        </p:nvSpPr>
        <p:spPr>
          <a:xfrm>
            <a:off x="-1" y="1121710"/>
            <a:ext cx="297518" cy="915332"/>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作者介紹</a:t>
            </a:r>
            <a:endParaRPr lang="en-US" altLang="zh-TW" sz="1600" kern="0" dirty="0">
              <a:solidFill>
                <a:schemeClr val="bg1"/>
              </a:solidFill>
              <a:latin typeface="微軟正黑體" pitchFamily="34" charset="-120"/>
              <a:ea typeface="微軟正黑體" pitchFamily="34" charset="-120"/>
            </a:endParaRPr>
          </a:p>
        </p:txBody>
      </p:sp>
      <p:pic>
        <p:nvPicPr>
          <p:cNvPr id="9" name="圖片 8">
            <a:extLst>
              <a:ext uri="{FF2B5EF4-FFF2-40B4-BE49-F238E27FC236}">
                <a16:creationId xmlns:a16="http://schemas.microsoft.com/office/drawing/2014/main" id="{B55054A5-5638-4E2A-AA06-76BF2C2F4F0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
        <p:nvSpPr>
          <p:cNvPr id="14" name="文本框 328">
            <a:hlinkClick r:id="rId4" action="ppaction://hlinksldjump"/>
            <a:extLst>
              <a:ext uri="{FF2B5EF4-FFF2-40B4-BE49-F238E27FC236}">
                <a16:creationId xmlns:a16="http://schemas.microsoft.com/office/drawing/2014/main" id="{18789250-3395-4166-B33D-455820A343DC}"/>
              </a:ext>
            </a:extLst>
          </p:cNvPr>
          <p:cNvSpPr txBox="1"/>
          <p:nvPr userDrawn="1"/>
        </p:nvSpPr>
        <p:spPr>
          <a:xfrm>
            <a:off x="0" y="40828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Tree>
    <p:extLst>
      <p:ext uri="{BB962C8B-B14F-4D97-AF65-F5344CB8AC3E}">
        <p14:creationId xmlns:p14="http://schemas.microsoft.com/office/powerpoint/2010/main" val="1997668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作者介紹隱藏片2">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ACC2C208-EBDB-4015-932C-ADC56ED0CFEA}"/>
              </a:ext>
            </a:extLst>
          </p:cNvPr>
          <p:cNvSpPr/>
          <p:nvPr userDrawn="1"/>
        </p:nvSpPr>
        <p:spPr>
          <a:xfrm>
            <a:off x="0" y="-1"/>
            <a:ext cx="9144000" cy="5152285"/>
          </a:xfrm>
          <a:prstGeom prst="rect">
            <a:avLst/>
          </a:prstGeom>
          <a:solidFill>
            <a:srgbClr val="DCC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pic>
        <p:nvPicPr>
          <p:cNvPr id="15" name="圖片 14">
            <a:extLst>
              <a:ext uri="{FF2B5EF4-FFF2-40B4-BE49-F238E27FC236}">
                <a16:creationId xmlns:a16="http://schemas.microsoft.com/office/drawing/2014/main" id="{4777C837-ED3B-43F5-AD19-58AACD14C4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4334"/>
          <a:stretch/>
        </p:blipFill>
        <p:spPr>
          <a:xfrm>
            <a:off x="167258" y="-2"/>
            <a:ext cx="8809484" cy="4887502"/>
          </a:xfrm>
          <a:prstGeom prst="rect">
            <a:avLst/>
          </a:prstGeom>
        </p:spPr>
      </p:pic>
      <p:sp>
        <p:nvSpPr>
          <p:cNvPr id="12" name="矩形 11">
            <a:extLst>
              <a:ext uri="{FF2B5EF4-FFF2-40B4-BE49-F238E27FC236}">
                <a16:creationId xmlns:a16="http://schemas.microsoft.com/office/drawing/2014/main" id="{8295FBAA-DC17-4CC3-B514-A47A9E3A7694}"/>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3</a:t>
            </a:r>
            <a:endParaRPr lang="zh-TW" altLang="en-US" sz="2000" b="1" dirty="0">
              <a:latin typeface="微軟正黑體" panose="020B0604030504040204" pitchFamily="34" charset="-120"/>
              <a:ea typeface="微軟正黑體" panose="020B0604030504040204" pitchFamily="34" charset="-120"/>
            </a:endParaRPr>
          </a:p>
        </p:txBody>
      </p:sp>
      <p:sp>
        <p:nvSpPr>
          <p:cNvPr id="11" name="文本框 328">
            <a:hlinkClick r:id="rId3" action="ppaction://hlinksldjump"/>
            <a:extLst>
              <a:ext uri="{FF2B5EF4-FFF2-40B4-BE49-F238E27FC236}">
                <a16:creationId xmlns:a16="http://schemas.microsoft.com/office/drawing/2014/main" id="{2144DB61-F892-460A-B334-E48E4D5E8D61}"/>
              </a:ext>
            </a:extLst>
          </p:cNvPr>
          <p:cNvSpPr txBox="1"/>
          <p:nvPr userDrawn="1"/>
        </p:nvSpPr>
        <p:spPr>
          <a:xfrm>
            <a:off x="-1" y="875859"/>
            <a:ext cx="297518" cy="915332"/>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作者介紹</a:t>
            </a:r>
            <a:endParaRPr lang="en-US" altLang="zh-TW" sz="1600" kern="0" dirty="0">
              <a:solidFill>
                <a:schemeClr val="bg1"/>
              </a:solidFill>
              <a:latin typeface="微軟正黑體" pitchFamily="34" charset="-120"/>
              <a:ea typeface="微軟正黑體" pitchFamily="34" charset="-120"/>
            </a:endParaRPr>
          </a:p>
        </p:txBody>
      </p:sp>
      <p:pic>
        <p:nvPicPr>
          <p:cNvPr id="13" name="圖片 12">
            <a:extLst>
              <a:ext uri="{FF2B5EF4-FFF2-40B4-BE49-F238E27FC236}">
                <a16:creationId xmlns:a16="http://schemas.microsoft.com/office/drawing/2014/main" id="{195674F5-0F66-434B-A1BB-37378DC6C78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pic>
        <p:nvPicPr>
          <p:cNvPr id="17" name="圖片 16">
            <a:extLst>
              <a:ext uri="{FF2B5EF4-FFF2-40B4-BE49-F238E27FC236}">
                <a16:creationId xmlns:a16="http://schemas.microsoft.com/office/drawing/2014/main" id="{BB007781-EDF2-4867-8668-95789E0A6B49}"/>
              </a:ext>
            </a:extLst>
          </p:cNvPr>
          <p:cNvPicPr>
            <a:picLocks noChangeAspect="1"/>
          </p:cNvPicPr>
          <p:nvPr userDrawn="1"/>
        </p:nvPicPr>
        <p:blipFill>
          <a:blip r:embed="rId5"/>
          <a:stretch>
            <a:fillRect/>
          </a:stretch>
        </p:blipFill>
        <p:spPr>
          <a:xfrm>
            <a:off x="7485744" y="4064414"/>
            <a:ext cx="1658256" cy="1079086"/>
          </a:xfrm>
          <a:prstGeom prst="rect">
            <a:avLst/>
          </a:prstGeom>
        </p:spPr>
      </p:pic>
    </p:spTree>
    <p:extLst>
      <p:ext uri="{BB962C8B-B14F-4D97-AF65-F5344CB8AC3E}">
        <p14:creationId xmlns:p14="http://schemas.microsoft.com/office/powerpoint/2010/main" val="1087278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課文探究內文">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266FEC8D-8779-477E-8C94-9B1D343D8014}"/>
              </a:ext>
            </a:extLst>
          </p:cNvPr>
          <p:cNvSpPr/>
          <p:nvPr userDrawn="1"/>
        </p:nvSpPr>
        <p:spPr>
          <a:xfrm>
            <a:off x="0" y="-1"/>
            <a:ext cx="9144000" cy="5152285"/>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6" name="文本框 328">
            <a:hlinkClick r:id="rId2" action="ppaction://hlinksldjump"/>
            <a:extLst>
              <a:ext uri="{FF2B5EF4-FFF2-40B4-BE49-F238E27FC236}">
                <a16:creationId xmlns:a16="http://schemas.microsoft.com/office/drawing/2014/main" id="{D0A31463-1EAA-4AA5-A5D6-40650AE31E0C}"/>
              </a:ext>
            </a:extLst>
          </p:cNvPr>
          <p:cNvSpPr txBox="1"/>
          <p:nvPr userDrawn="1"/>
        </p:nvSpPr>
        <p:spPr>
          <a:xfrm>
            <a:off x="0" y="976566"/>
            <a:ext cx="297518" cy="915332"/>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課文探究</a:t>
            </a:r>
            <a:endParaRPr lang="en-US" altLang="zh-TW" sz="1600" kern="0" dirty="0">
              <a:solidFill>
                <a:schemeClr val="bg1"/>
              </a:solidFill>
              <a:latin typeface="微軟正黑體" pitchFamily="34" charset="-120"/>
              <a:ea typeface="微軟正黑體" pitchFamily="34" charset="-120"/>
            </a:endParaRPr>
          </a:p>
        </p:txBody>
      </p:sp>
      <p:pic>
        <p:nvPicPr>
          <p:cNvPr id="9" name="圖片 8">
            <a:extLst>
              <a:ext uri="{FF2B5EF4-FFF2-40B4-BE49-F238E27FC236}">
                <a16:creationId xmlns:a16="http://schemas.microsoft.com/office/drawing/2014/main" id="{9FDB001B-2480-438A-86A3-E61668BC5B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
        <p:nvSpPr>
          <p:cNvPr id="10" name="文本框 328">
            <a:hlinkClick r:id="rId4" action="ppaction://hlinksldjump"/>
            <a:extLst>
              <a:ext uri="{FF2B5EF4-FFF2-40B4-BE49-F238E27FC236}">
                <a16:creationId xmlns:a16="http://schemas.microsoft.com/office/drawing/2014/main" id="{88971B32-0EAB-445D-810D-07BFEB3DD15D}"/>
              </a:ext>
            </a:extLst>
          </p:cNvPr>
          <p:cNvSpPr txBox="1"/>
          <p:nvPr userDrawn="1"/>
        </p:nvSpPr>
        <p:spPr>
          <a:xfrm>
            <a:off x="0" y="26184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pic>
        <p:nvPicPr>
          <p:cNvPr id="8" name="圖片 7">
            <a:extLst>
              <a:ext uri="{FF2B5EF4-FFF2-40B4-BE49-F238E27FC236}">
                <a16:creationId xmlns:a16="http://schemas.microsoft.com/office/drawing/2014/main" id="{F57FF3F4-3FEC-40BC-95EA-2C261105A938}"/>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a:ext>
            </a:extLst>
          </a:blip>
          <a:stretch>
            <a:fillRect/>
          </a:stretch>
        </p:blipFill>
        <p:spPr>
          <a:xfrm>
            <a:off x="8259910" y="4466771"/>
            <a:ext cx="641754" cy="641754"/>
          </a:xfrm>
          <a:prstGeom prst="rect">
            <a:avLst/>
          </a:prstGeom>
        </p:spPr>
      </p:pic>
    </p:spTree>
    <p:extLst>
      <p:ext uri="{BB962C8B-B14F-4D97-AF65-F5344CB8AC3E}">
        <p14:creationId xmlns:p14="http://schemas.microsoft.com/office/powerpoint/2010/main" val="699494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課文探究隱藏片">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55FBB09-99F7-45CD-A2C1-8AC3D8823EB8}"/>
              </a:ext>
            </a:extLst>
          </p:cNvPr>
          <p:cNvSpPr/>
          <p:nvPr userDrawn="1"/>
        </p:nvSpPr>
        <p:spPr>
          <a:xfrm>
            <a:off x="0" y="-1"/>
            <a:ext cx="9144000" cy="5152285"/>
          </a:xfrm>
          <a:prstGeom prst="rect">
            <a:avLst/>
          </a:prstGeom>
          <a:solidFill>
            <a:srgbClr val="DCC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pic>
        <p:nvPicPr>
          <p:cNvPr id="13" name="圖片 12">
            <a:extLst>
              <a:ext uri="{FF2B5EF4-FFF2-40B4-BE49-F238E27FC236}">
                <a16:creationId xmlns:a16="http://schemas.microsoft.com/office/drawing/2014/main" id="{78356944-F09A-4301-91EF-846F48C2E0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4334"/>
          <a:stretch/>
        </p:blipFill>
        <p:spPr>
          <a:xfrm>
            <a:off x="167258" y="-2"/>
            <a:ext cx="8809484" cy="4887502"/>
          </a:xfrm>
          <a:prstGeom prst="rect">
            <a:avLst/>
          </a:prstGeom>
        </p:spPr>
      </p:pic>
      <p:sp>
        <p:nvSpPr>
          <p:cNvPr id="9" name="文本框 328">
            <a:hlinkClick r:id="rId3" action="ppaction://hlinksldjump"/>
            <a:extLst>
              <a:ext uri="{FF2B5EF4-FFF2-40B4-BE49-F238E27FC236}">
                <a16:creationId xmlns:a16="http://schemas.microsoft.com/office/drawing/2014/main" id="{98C5A05F-4F05-4BDE-900E-F72F8FB9E5B9}"/>
              </a:ext>
            </a:extLst>
          </p:cNvPr>
          <p:cNvSpPr txBox="1"/>
          <p:nvPr userDrawn="1"/>
        </p:nvSpPr>
        <p:spPr>
          <a:xfrm>
            <a:off x="-1" y="875859"/>
            <a:ext cx="297518" cy="915332"/>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課文探究</a:t>
            </a:r>
            <a:endParaRPr lang="en-US" altLang="zh-TW" sz="1600" kern="0" dirty="0">
              <a:solidFill>
                <a:schemeClr val="bg1"/>
              </a:solidFill>
              <a:latin typeface="微軟正黑體" pitchFamily="34" charset="-120"/>
              <a:ea typeface="微軟正黑體" pitchFamily="34" charset="-120"/>
            </a:endParaRPr>
          </a:p>
        </p:txBody>
      </p:sp>
      <p:sp>
        <p:nvSpPr>
          <p:cNvPr id="12" name="矩形 11">
            <a:extLst>
              <a:ext uri="{FF2B5EF4-FFF2-40B4-BE49-F238E27FC236}">
                <a16:creationId xmlns:a16="http://schemas.microsoft.com/office/drawing/2014/main" id="{8295FBAA-DC17-4CC3-B514-A47A9E3A7694}"/>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4</a:t>
            </a:r>
            <a:endParaRPr lang="zh-TW" altLang="en-US" sz="2000" b="1" dirty="0">
              <a:latin typeface="微軟正黑體" panose="020B0604030504040204" pitchFamily="34" charset="-120"/>
              <a:ea typeface="微軟正黑體" panose="020B0604030504040204" pitchFamily="34" charset="-120"/>
            </a:endParaRPr>
          </a:p>
        </p:txBody>
      </p:sp>
      <p:pic>
        <p:nvPicPr>
          <p:cNvPr id="11" name="圖片 10">
            <a:extLst>
              <a:ext uri="{FF2B5EF4-FFF2-40B4-BE49-F238E27FC236}">
                <a16:creationId xmlns:a16="http://schemas.microsoft.com/office/drawing/2014/main" id="{A14FA612-ABDA-425E-8EF4-4211685B156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pic>
        <p:nvPicPr>
          <p:cNvPr id="2" name="圖片 1">
            <a:extLst>
              <a:ext uri="{FF2B5EF4-FFF2-40B4-BE49-F238E27FC236}">
                <a16:creationId xmlns:a16="http://schemas.microsoft.com/office/drawing/2014/main" id="{D00F441F-F017-4D73-A1EF-1201AC9FAED6}"/>
              </a:ext>
            </a:extLst>
          </p:cNvPr>
          <p:cNvPicPr>
            <a:picLocks noChangeAspect="1"/>
          </p:cNvPicPr>
          <p:nvPr userDrawn="1"/>
        </p:nvPicPr>
        <p:blipFill>
          <a:blip r:embed="rId5"/>
          <a:stretch>
            <a:fillRect/>
          </a:stretch>
        </p:blipFill>
        <p:spPr>
          <a:xfrm>
            <a:off x="7485744" y="4064414"/>
            <a:ext cx="1658256" cy="1079086"/>
          </a:xfrm>
          <a:prstGeom prst="rect">
            <a:avLst/>
          </a:prstGeom>
        </p:spPr>
      </p:pic>
    </p:spTree>
    <p:extLst>
      <p:ext uri="{BB962C8B-B14F-4D97-AF65-F5344CB8AC3E}">
        <p14:creationId xmlns:p14="http://schemas.microsoft.com/office/powerpoint/2010/main" val="148081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課文探究隱藏片">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E3D3975-336E-4A58-A805-91B289137BFD}"/>
              </a:ext>
            </a:extLst>
          </p:cNvPr>
          <p:cNvSpPr/>
          <p:nvPr userDrawn="1"/>
        </p:nvSpPr>
        <p:spPr>
          <a:xfrm>
            <a:off x="0" y="-1"/>
            <a:ext cx="9144000" cy="5152285"/>
          </a:xfrm>
          <a:prstGeom prst="rect">
            <a:avLst/>
          </a:prstGeom>
          <a:solidFill>
            <a:srgbClr val="DCC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pic>
        <p:nvPicPr>
          <p:cNvPr id="8" name="圖片 7">
            <a:extLst>
              <a:ext uri="{FF2B5EF4-FFF2-40B4-BE49-F238E27FC236}">
                <a16:creationId xmlns:a16="http://schemas.microsoft.com/office/drawing/2014/main" id="{9173CF12-3667-4177-A8FF-3EDA353DF36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4334"/>
          <a:stretch/>
        </p:blipFill>
        <p:spPr>
          <a:xfrm>
            <a:off x="167258" y="-2"/>
            <a:ext cx="8809484" cy="4887502"/>
          </a:xfrm>
          <a:prstGeom prst="rect">
            <a:avLst/>
          </a:prstGeom>
        </p:spPr>
      </p:pic>
      <p:sp>
        <p:nvSpPr>
          <p:cNvPr id="12" name="矩形 11">
            <a:extLst>
              <a:ext uri="{FF2B5EF4-FFF2-40B4-BE49-F238E27FC236}">
                <a16:creationId xmlns:a16="http://schemas.microsoft.com/office/drawing/2014/main" id="{8295FBAA-DC17-4CC3-B514-A47A9E3A7694}"/>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4</a:t>
            </a:r>
            <a:endParaRPr lang="zh-TW" altLang="en-US" sz="2000" b="1" dirty="0">
              <a:latin typeface="微軟正黑體" panose="020B0604030504040204" pitchFamily="34" charset="-120"/>
              <a:ea typeface="微軟正黑體" panose="020B0604030504040204" pitchFamily="34" charset="-120"/>
            </a:endParaRPr>
          </a:p>
        </p:txBody>
      </p:sp>
      <p:pic>
        <p:nvPicPr>
          <p:cNvPr id="13" name="圖片 12">
            <a:extLst>
              <a:ext uri="{FF2B5EF4-FFF2-40B4-BE49-F238E27FC236}">
                <a16:creationId xmlns:a16="http://schemas.microsoft.com/office/drawing/2014/main" id="{CEFD8A39-5077-431E-8E8B-835ABC238FC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
        <p:nvSpPr>
          <p:cNvPr id="9" name="文本框 328">
            <a:hlinkClick r:id="rId4" action="ppaction://hlinksldjump"/>
            <a:extLst>
              <a:ext uri="{FF2B5EF4-FFF2-40B4-BE49-F238E27FC236}">
                <a16:creationId xmlns:a16="http://schemas.microsoft.com/office/drawing/2014/main" id="{98C5A05F-4F05-4BDE-900E-F72F8FB9E5B9}"/>
              </a:ext>
            </a:extLst>
          </p:cNvPr>
          <p:cNvSpPr txBox="1"/>
          <p:nvPr userDrawn="1"/>
        </p:nvSpPr>
        <p:spPr>
          <a:xfrm>
            <a:off x="-1" y="875859"/>
            <a:ext cx="297518" cy="1120366"/>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問題與討論</a:t>
            </a:r>
            <a:endParaRPr lang="en-US" altLang="zh-TW" sz="1600" kern="0" dirty="0">
              <a:solidFill>
                <a:schemeClr val="bg1"/>
              </a:solidFill>
              <a:latin typeface="微軟正黑體" pitchFamily="34" charset="-120"/>
              <a:ea typeface="微軟正黑體" pitchFamily="34" charset="-120"/>
            </a:endParaRPr>
          </a:p>
        </p:txBody>
      </p:sp>
      <p:pic>
        <p:nvPicPr>
          <p:cNvPr id="15" name="圖片 14">
            <a:extLst>
              <a:ext uri="{FF2B5EF4-FFF2-40B4-BE49-F238E27FC236}">
                <a16:creationId xmlns:a16="http://schemas.microsoft.com/office/drawing/2014/main" id="{5027DCD5-B3F0-4F18-9F95-8729C3DB4C40}"/>
              </a:ext>
            </a:extLst>
          </p:cNvPr>
          <p:cNvPicPr>
            <a:picLocks noChangeAspect="1"/>
          </p:cNvPicPr>
          <p:nvPr userDrawn="1"/>
        </p:nvPicPr>
        <p:blipFill>
          <a:blip r:embed="rId5"/>
          <a:stretch>
            <a:fillRect/>
          </a:stretch>
        </p:blipFill>
        <p:spPr>
          <a:xfrm>
            <a:off x="7485744" y="4064414"/>
            <a:ext cx="1658256" cy="1079086"/>
          </a:xfrm>
          <a:prstGeom prst="rect">
            <a:avLst/>
          </a:prstGeom>
        </p:spPr>
      </p:pic>
    </p:spTree>
    <p:extLst>
      <p:ext uri="{BB962C8B-B14F-4D97-AF65-F5344CB8AC3E}">
        <p14:creationId xmlns:p14="http://schemas.microsoft.com/office/powerpoint/2010/main" val="1692186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課文探究隱藏片">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E3D3975-336E-4A58-A805-91B289137BFD}"/>
              </a:ext>
            </a:extLst>
          </p:cNvPr>
          <p:cNvSpPr/>
          <p:nvPr userDrawn="1"/>
        </p:nvSpPr>
        <p:spPr>
          <a:xfrm>
            <a:off x="0" y="-1"/>
            <a:ext cx="9144000" cy="5152285"/>
          </a:xfrm>
          <a:prstGeom prst="rect">
            <a:avLst/>
          </a:prstGeom>
          <a:solidFill>
            <a:srgbClr val="DCC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pic>
        <p:nvPicPr>
          <p:cNvPr id="8" name="圖片 7">
            <a:extLst>
              <a:ext uri="{FF2B5EF4-FFF2-40B4-BE49-F238E27FC236}">
                <a16:creationId xmlns:a16="http://schemas.microsoft.com/office/drawing/2014/main" id="{9173CF12-3667-4177-A8FF-3EDA353DF36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4334"/>
          <a:stretch/>
        </p:blipFill>
        <p:spPr>
          <a:xfrm>
            <a:off x="167258" y="-2"/>
            <a:ext cx="8809484" cy="4887502"/>
          </a:xfrm>
          <a:prstGeom prst="rect">
            <a:avLst/>
          </a:prstGeom>
        </p:spPr>
      </p:pic>
      <p:sp>
        <p:nvSpPr>
          <p:cNvPr id="12" name="矩形 11">
            <a:extLst>
              <a:ext uri="{FF2B5EF4-FFF2-40B4-BE49-F238E27FC236}">
                <a16:creationId xmlns:a16="http://schemas.microsoft.com/office/drawing/2014/main" id="{8295FBAA-DC17-4CC3-B514-A47A9E3A7694}"/>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4</a:t>
            </a:r>
            <a:endParaRPr lang="zh-TW" altLang="en-US" sz="2000" b="1" dirty="0">
              <a:latin typeface="微軟正黑體" panose="020B0604030504040204" pitchFamily="34" charset="-120"/>
              <a:ea typeface="微軟正黑體" panose="020B0604030504040204" pitchFamily="34" charset="-120"/>
            </a:endParaRPr>
          </a:p>
        </p:txBody>
      </p:sp>
      <p:pic>
        <p:nvPicPr>
          <p:cNvPr id="13" name="圖片 12">
            <a:extLst>
              <a:ext uri="{FF2B5EF4-FFF2-40B4-BE49-F238E27FC236}">
                <a16:creationId xmlns:a16="http://schemas.microsoft.com/office/drawing/2014/main" id="{CEFD8A39-5077-431E-8E8B-835ABC238FC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
        <p:nvSpPr>
          <p:cNvPr id="9" name="文本框 328">
            <a:hlinkClick r:id="rId4" action="ppaction://hlinksldjump"/>
            <a:extLst>
              <a:ext uri="{FF2B5EF4-FFF2-40B4-BE49-F238E27FC236}">
                <a16:creationId xmlns:a16="http://schemas.microsoft.com/office/drawing/2014/main" id="{98C5A05F-4F05-4BDE-900E-F72F8FB9E5B9}"/>
              </a:ext>
            </a:extLst>
          </p:cNvPr>
          <p:cNvSpPr txBox="1"/>
          <p:nvPr userDrawn="1"/>
        </p:nvSpPr>
        <p:spPr>
          <a:xfrm>
            <a:off x="-1" y="875859"/>
            <a:ext cx="297518" cy="1120366"/>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問題與討論</a:t>
            </a:r>
            <a:endParaRPr lang="en-US" altLang="zh-TW" sz="1600" kern="0"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42571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作者介紹內文">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17F7A988-C5A6-4369-AA47-6040F52C02F5}"/>
              </a:ext>
            </a:extLst>
          </p:cNvPr>
          <p:cNvSpPr/>
          <p:nvPr userDrawn="1"/>
        </p:nvSpPr>
        <p:spPr>
          <a:xfrm>
            <a:off x="0" y="-1"/>
            <a:ext cx="9144000" cy="5152285"/>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9" name="矩形 8">
            <a:extLst>
              <a:ext uri="{FF2B5EF4-FFF2-40B4-BE49-F238E27FC236}">
                <a16:creationId xmlns:a16="http://schemas.microsoft.com/office/drawing/2014/main" id="{0CA2D8A4-EBC4-42BC-A45B-A658E54194C5}"/>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6</a:t>
            </a:r>
            <a:endParaRPr lang="zh-TW" altLang="en-US" sz="2000" b="1" dirty="0">
              <a:latin typeface="微軟正黑體" panose="020B0604030504040204" pitchFamily="34" charset="-120"/>
              <a:ea typeface="微軟正黑體" panose="020B0604030504040204" pitchFamily="34" charset="-120"/>
            </a:endParaRPr>
          </a:p>
        </p:txBody>
      </p:sp>
      <p:sp>
        <p:nvSpPr>
          <p:cNvPr id="10" name="文本框 328">
            <a:hlinkClick r:id="rId2" action="ppaction://hlinksldjump"/>
            <a:extLst>
              <a:ext uri="{FF2B5EF4-FFF2-40B4-BE49-F238E27FC236}">
                <a16:creationId xmlns:a16="http://schemas.microsoft.com/office/drawing/2014/main" id="{03D2A82D-639D-4F79-902F-AE6292A906A2}"/>
              </a:ext>
            </a:extLst>
          </p:cNvPr>
          <p:cNvSpPr txBox="1"/>
          <p:nvPr userDrawn="1"/>
        </p:nvSpPr>
        <p:spPr>
          <a:xfrm>
            <a:off x="0" y="40828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11" name="文本框 328">
            <a:hlinkClick r:id="rId3" action="ppaction://hlinksldjump"/>
            <a:extLst>
              <a:ext uri="{FF2B5EF4-FFF2-40B4-BE49-F238E27FC236}">
                <a16:creationId xmlns:a16="http://schemas.microsoft.com/office/drawing/2014/main" id="{182C0F8C-06D8-4783-860B-B79120F835AA}"/>
              </a:ext>
            </a:extLst>
          </p:cNvPr>
          <p:cNvSpPr txBox="1"/>
          <p:nvPr userDrawn="1"/>
        </p:nvSpPr>
        <p:spPr>
          <a:xfrm>
            <a:off x="-1" y="1121710"/>
            <a:ext cx="297518" cy="915332"/>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課後補充</a:t>
            </a:r>
            <a:endParaRPr lang="en-US" altLang="zh-TW" sz="1600" kern="0" dirty="0">
              <a:solidFill>
                <a:schemeClr val="bg1"/>
              </a:solidFill>
              <a:latin typeface="微軟正黑體" pitchFamily="34" charset="-120"/>
              <a:ea typeface="微軟正黑體" pitchFamily="34" charset="-120"/>
            </a:endParaRPr>
          </a:p>
        </p:txBody>
      </p:sp>
      <p:pic>
        <p:nvPicPr>
          <p:cNvPr id="12" name="圖片 11">
            <a:extLst>
              <a:ext uri="{FF2B5EF4-FFF2-40B4-BE49-F238E27FC236}">
                <a16:creationId xmlns:a16="http://schemas.microsoft.com/office/drawing/2014/main" id="{0FB0AC64-B442-484B-A2CE-96CA701F686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pic>
        <p:nvPicPr>
          <p:cNvPr id="13" name="圖片 12">
            <a:extLst>
              <a:ext uri="{FF2B5EF4-FFF2-40B4-BE49-F238E27FC236}">
                <a16:creationId xmlns:a16="http://schemas.microsoft.com/office/drawing/2014/main" id="{38E6FA0A-9EF8-4188-B3CE-844A8FD4425A}"/>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a:ext>
            </a:extLst>
          </a:blip>
          <a:stretch>
            <a:fillRect/>
          </a:stretch>
        </p:blipFill>
        <p:spPr>
          <a:xfrm>
            <a:off x="8259910" y="4466771"/>
            <a:ext cx="641754" cy="641754"/>
          </a:xfrm>
          <a:prstGeom prst="rect">
            <a:avLst/>
          </a:prstGeom>
        </p:spPr>
      </p:pic>
    </p:spTree>
    <p:extLst>
      <p:ext uri="{BB962C8B-B14F-4D97-AF65-F5344CB8AC3E}">
        <p14:creationId xmlns:p14="http://schemas.microsoft.com/office/powerpoint/2010/main" val="4243575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大目錄">
    <p:spTree>
      <p:nvGrpSpPr>
        <p:cNvPr id="1" name=""/>
        <p:cNvGrpSpPr/>
        <p:nvPr/>
      </p:nvGrpSpPr>
      <p:grpSpPr>
        <a:xfrm>
          <a:off x="0" y="0"/>
          <a:ext cx="0" cy="0"/>
          <a:chOff x="0" y="0"/>
          <a:chExt cx="0" cy="0"/>
        </a:xfrm>
      </p:grpSpPr>
      <p:pic>
        <p:nvPicPr>
          <p:cNvPr id="52" name="圖片 51">
            <a:extLst>
              <a:ext uri="{FF2B5EF4-FFF2-40B4-BE49-F238E27FC236}">
                <a16:creationId xmlns:a16="http://schemas.microsoft.com/office/drawing/2014/main" id="{596FBA80-E9F7-4939-9198-133A6AB842B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
        <p:nvSpPr>
          <p:cNvPr id="8" name="矩形 7">
            <a:extLst>
              <a:ext uri="{FF2B5EF4-FFF2-40B4-BE49-F238E27FC236}">
                <a16:creationId xmlns:a16="http://schemas.microsoft.com/office/drawing/2014/main" id="{F89F7EE4-5BCC-4F8D-B645-FF84836D8D86}"/>
              </a:ext>
            </a:extLst>
          </p:cNvPr>
          <p:cNvSpPr/>
          <p:nvPr userDrawn="1"/>
        </p:nvSpPr>
        <p:spPr>
          <a:xfrm>
            <a:off x="513739" y="282340"/>
            <a:ext cx="8130109" cy="4550936"/>
          </a:xfrm>
          <a:prstGeom prst="rect">
            <a:avLst/>
          </a:prstGeom>
          <a:solidFill>
            <a:srgbClr val="FBF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a:extLst>
              <a:ext uri="{FF2B5EF4-FFF2-40B4-BE49-F238E27FC236}">
                <a16:creationId xmlns:a16="http://schemas.microsoft.com/office/drawing/2014/main" id="{4190A340-EF80-4ECB-ACD5-EC90BB5625DE}"/>
              </a:ext>
            </a:extLst>
          </p:cNvPr>
          <p:cNvSpPr/>
          <p:nvPr userDrawn="1"/>
        </p:nvSpPr>
        <p:spPr>
          <a:xfrm>
            <a:off x="455510" y="236584"/>
            <a:ext cx="8232980" cy="4653759"/>
          </a:xfrm>
          <a:prstGeom prst="rect">
            <a:avLst/>
          </a:prstGeom>
          <a:noFill/>
          <a:ln>
            <a:solidFill>
              <a:srgbClr val="FBF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TextBox 9">
            <a:extLst>
              <a:ext uri="{FF2B5EF4-FFF2-40B4-BE49-F238E27FC236}">
                <a16:creationId xmlns:a16="http://schemas.microsoft.com/office/drawing/2014/main" id="{D63C156D-237F-4B61-A899-9E8817847F24}"/>
              </a:ext>
            </a:extLst>
          </p:cNvPr>
          <p:cNvSpPr txBox="1"/>
          <p:nvPr userDrawn="1"/>
        </p:nvSpPr>
        <p:spPr>
          <a:xfrm>
            <a:off x="1177819" y="488580"/>
            <a:ext cx="861774" cy="792089"/>
          </a:xfrm>
          <a:prstGeom prst="rect">
            <a:avLst/>
          </a:prstGeom>
          <a:noFill/>
          <a:ln>
            <a:noFill/>
          </a:ln>
        </p:spPr>
        <p:txBody>
          <a:bodyPr vert="eaVert" wrap="square" rtlCol="0" anchor="ctr">
            <a:spAutoFit/>
          </a:bodyPr>
          <a:lstStyle/>
          <a:p>
            <a:r>
              <a:rPr lang="zh-TW" altLang="en-US" sz="4400" b="1" dirty="0">
                <a:solidFill>
                  <a:srgbClr val="5E453A"/>
                </a:solidFill>
                <a:latin typeface="新細明體" panose="02020500000000000000" pitchFamily="18" charset="-120"/>
                <a:ea typeface="新細明體" panose="02020500000000000000" pitchFamily="18" charset="-120"/>
              </a:rPr>
              <a:t>目</a:t>
            </a:r>
            <a:endParaRPr lang="zh-CN" altLang="en-US" sz="4400" b="1" dirty="0">
              <a:solidFill>
                <a:srgbClr val="5E453A"/>
              </a:solidFill>
              <a:latin typeface="新細明體" panose="02020500000000000000" pitchFamily="18" charset="-120"/>
              <a:ea typeface="新細明體" panose="02020500000000000000" pitchFamily="18" charset="-120"/>
            </a:endParaRPr>
          </a:p>
        </p:txBody>
      </p:sp>
      <p:sp>
        <p:nvSpPr>
          <p:cNvPr id="38" name="TextBox 9">
            <a:extLst>
              <a:ext uri="{FF2B5EF4-FFF2-40B4-BE49-F238E27FC236}">
                <a16:creationId xmlns:a16="http://schemas.microsoft.com/office/drawing/2014/main" id="{C02B6645-3CAD-4CA6-9FF5-CFEF7CD8D0DF}"/>
              </a:ext>
            </a:extLst>
          </p:cNvPr>
          <p:cNvSpPr txBox="1"/>
          <p:nvPr userDrawn="1"/>
        </p:nvSpPr>
        <p:spPr>
          <a:xfrm>
            <a:off x="1177819" y="1560930"/>
            <a:ext cx="861774" cy="792089"/>
          </a:xfrm>
          <a:prstGeom prst="rect">
            <a:avLst/>
          </a:prstGeom>
          <a:noFill/>
          <a:ln>
            <a:noFill/>
          </a:ln>
        </p:spPr>
        <p:txBody>
          <a:bodyPr vert="eaVert" wrap="square" rtlCol="0" anchor="ctr">
            <a:spAutoFit/>
          </a:bodyPr>
          <a:lstStyle/>
          <a:p>
            <a:r>
              <a:rPr lang="zh-TW" altLang="en-US" sz="4400" b="1" dirty="0">
                <a:solidFill>
                  <a:srgbClr val="5E453A"/>
                </a:solidFill>
                <a:latin typeface="新細明體" panose="02020500000000000000" pitchFamily="18" charset="-120"/>
                <a:ea typeface="新細明體" panose="02020500000000000000" pitchFamily="18" charset="-120"/>
              </a:rPr>
              <a:t>次</a:t>
            </a:r>
            <a:endParaRPr lang="zh-CN" altLang="en-US" sz="4400" b="1" dirty="0">
              <a:solidFill>
                <a:srgbClr val="5E453A"/>
              </a:solidFill>
              <a:latin typeface="新細明體" panose="02020500000000000000" pitchFamily="18" charset="-120"/>
              <a:ea typeface="新細明體" panose="02020500000000000000" pitchFamily="18" charset="-120"/>
            </a:endParaRPr>
          </a:p>
        </p:txBody>
      </p:sp>
      <p:grpSp>
        <p:nvGrpSpPr>
          <p:cNvPr id="84" name="群組 83">
            <a:extLst>
              <a:ext uri="{FF2B5EF4-FFF2-40B4-BE49-F238E27FC236}">
                <a16:creationId xmlns:a16="http://schemas.microsoft.com/office/drawing/2014/main" id="{0CE9F6BF-1ACD-4C17-9FE3-F200B476CB35}"/>
              </a:ext>
            </a:extLst>
          </p:cNvPr>
          <p:cNvGrpSpPr/>
          <p:nvPr userDrawn="1"/>
        </p:nvGrpSpPr>
        <p:grpSpPr>
          <a:xfrm>
            <a:off x="4741594" y="-287896"/>
            <a:ext cx="677108" cy="3791747"/>
            <a:chOff x="1658491" y="-741048"/>
            <a:chExt cx="677108" cy="3791747"/>
          </a:xfrm>
        </p:grpSpPr>
        <p:sp>
          <p:nvSpPr>
            <p:cNvPr id="87" name="矩形 86">
              <a:hlinkClick r:id="rId3" action="ppaction://hlinksldjump"/>
              <a:extLst>
                <a:ext uri="{FF2B5EF4-FFF2-40B4-BE49-F238E27FC236}">
                  <a16:creationId xmlns:a16="http://schemas.microsoft.com/office/drawing/2014/main" id="{F05AB86A-51DE-4106-943D-4941A66489DE}"/>
                </a:ext>
              </a:extLst>
            </p:cNvPr>
            <p:cNvSpPr/>
            <p:nvPr/>
          </p:nvSpPr>
          <p:spPr>
            <a:xfrm>
              <a:off x="1698951" y="133589"/>
              <a:ext cx="591095" cy="28847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8" name="直接连接符 12">
              <a:extLst>
                <a:ext uri="{FF2B5EF4-FFF2-40B4-BE49-F238E27FC236}">
                  <a16:creationId xmlns:a16="http://schemas.microsoft.com/office/drawing/2014/main" id="{E253872F-EA8E-49CA-AAE3-883B28EB8778}"/>
                </a:ext>
              </a:extLst>
            </p:cNvPr>
            <p:cNvCxnSpPr/>
            <p:nvPr/>
          </p:nvCxnSpPr>
          <p:spPr>
            <a:xfrm>
              <a:off x="1713351" y="-741048"/>
              <a:ext cx="0" cy="3348372"/>
            </a:xfrm>
            <a:prstGeom prst="line">
              <a:avLst/>
            </a:prstGeom>
            <a:ln w="28575">
              <a:solidFill>
                <a:schemeClr val="bg1"/>
              </a:solidFill>
              <a:prstDash val="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89" name="TextBox 6">
              <a:hlinkClick r:id="rId3" action="ppaction://hlinksldjump"/>
              <a:extLst>
                <a:ext uri="{FF2B5EF4-FFF2-40B4-BE49-F238E27FC236}">
                  <a16:creationId xmlns:a16="http://schemas.microsoft.com/office/drawing/2014/main" id="{021A192C-2702-4AAB-AB91-0540FCC1CCB0}"/>
                </a:ext>
              </a:extLst>
            </p:cNvPr>
            <p:cNvSpPr txBox="1"/>
            <p:nvPr/>
          </p:nvSpPr>
          <p:spPr>
            <a:xfrm>
              <a:off x="1658491" y="623088"/>
              <a:ext cx="677108" cy="24276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rtlCol="0" anchor="ctr">
              <a:spAutoFit/>
            </a:bodyPr>
            <a:lstStyle/>
            <a:p>
              <a:pPr algn="dist"/>
              <a:r>
                <a:rPr lang="zh-TW" altLang="en-US" sz="3200" spc="400" dirty="0">
                  <a:solidFill>
                    <a:srgbClr val="5E453A"/>
                  </a:solidFill>
                  <a:latin typeface="微軟正黑體" panose="020B0604030504040204" pitchFamily="34" charset="-120"/>
                  <a:ea typeface="微軟正黑體" panose="020B0604030504040204" pitchFamily="34" charset="-120"/>
                </a:rPr>
                <a:t>作</a:t>
              </a:r>
              <a:r>
                <a:rPr lang="zh-TW" altLang="en-US" sz="3200" spc="400" dirty="0">
                  <a:solidFill>
                    <a:srgbClr val="A27B6A"/>
                  </a:solidFill>
                  <a:latin typeface="微軟正黑體" panose="020B0604030504040204" pitchFamily="34" charset="-120"/>
                  <a:ea typeface="微軟正黑體" panose="020B0604030504040204" pitchFamily="34" charset="-120"/>
                </a:rPr>
                <a:t>者介紹</a:t>
              </a:r>
              <a:endParaRPr lang="zh-CN" altLang="en-US" sz="3200" spc="400" dirty="0">
                <a:solidFill>
                  <a:srgbClr val="A27B6A"/>
                </a:solidFill>
                <a:latin typeface="微軟正黑體" panose="020B0604030504040204" pitchFamily="34" charset="-120"/>
                <a:ea typeface="微軟正黑體" panose="020B0604030504040204" pitchFamily="34" charset="-120"/>
              </a:endParaRPr>
            </a:p>
          </p:txBody>
        </p:sp>
      </p:grpSp>
      <p:sp>
        <p:nvSpPr>
          <p:cNvPr id="55" name="矩形 54">
            <a:hlinkClick r:id="rId4" action="ppaction://hlinksldjump"/>
            <a:extLst>
              <a:ext uri="{FF2B5EF4-FFF2-40B4-BE49-F238E27FC236}">
                <a16:creationId xmlns:a16="http://schemas.microsoft.com/office/drawing/2014/main" id="{A3DA3B19-86E2-4F54-AB3E-F018F4187C78}"/>
              </a:ext>
            </a:extLst>
          </p:cNvPr>
          <p:cNvSpPr/>
          <p:nvPr userDrawn="1"/>
        </p:nvSpPr>
        <p:spPr>
          <a:xfrm>
            <a:off x="4844405" y="646329"/>
            <a:ext cx="463865" cy="428400"/>
          </a:xfrm>
          <a:prstGeom prst="rect">
            <a:avLst/>
          </a:prstGeom>
          <a:solidFill>
            <a:srgbClr val="9A675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微軟正黑體" panose="020B0604030504040204" pitchFamily="34" charset="-120"/>
                <a:ea typeface="微軟正黑體" panose="020B0604030504040204" pitchFamily="34" charset="-120"/>
              </a:rPr>
              <a:t>３</a:t>
            </a:r>
            <a:endParaRPr lang="zh-CN" altLang="en-US" sz="2800" dirty="0">
              <a:solidFill>
                <a:schemeClr val="bg1"/>
              </a:solidFill>
              <a:latin typeface="微軟正黑體" panose="020B0604030504040204" pitchFamily="34" charset="-120"/>
              <a:ea typeface="微軟正黑體" panose="020B0604030504040204" pitchFamily="34" charset="-120"/>
            </a:endParaRPr>
          </a:p>
        </p:txBody>
      </p:sp>
      <p:grpSp>
        <p:nvGrpSpPr>
          <p:cNvPr id="99" name="群組 98">
            <a:extLst>
              <a:ext uri="{FF2B5EF4-FFF2-40B4-BE49-F238E27FC236}">
                <a16:creationId xmlns:a16="http://schemas.microsoft.com/office/drawing/2014/main" id="{F6292F24-FFC5-4C9F-B284-B8407AE12352}"/>
              </a:ext>
            </a:extLst>
          </p:cNvPr>
          <p:cNvGrpSpPr/>
          <p:nvPr userDrawn="1"/>
        </p:nvGrpSpPr>
        <p:grpSpPr>
          <a:xfrm>
            <a:off x="6572302" y="-287896"/>
            <a:ext cx="677108" cy="4293839"/>
            <a:chOff x="1658491" y="-741048"/>
            <a:chExt cx="677108" cy="4293839"/>
          </a:xfrm>
        </p:grpSpPr>
        <p:sp>
          <p:nvSpPr>
            <p:cNvPr id="102" name="矩形 101">
              <a:hlinkClick r:id="rId5" action="ppaction://hlinksldjump"/>
              <a:extLst>
                <a:ext uri="{FF2B5EF4-FFF2-40B4-BE49-F238E27FC236}">
                  <a16:creationId xmlns:a16="http://schemas.microsoft.com/office/drawing/2014/main" id="{55533D5F-E0A4-4F76-B2C8-487570947943}"/>
                </a:ext>
              </a:extLst>
            </p:cNvPr>
            <p:cNvSpPr/>
            <p:nvPr/>
          </p:nvSpPr>
          <p:spPr>
            <a:xfrm>
              <a:off x="1698951" y="133588"/>
              <a:ext cx="591095" cy="34192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03" name="直接连接符 12">
              <a:extLst>
                <a:ext uri="{FF2B5EF4-FFF2-40B4-BE49-F238E27FC236}">
                  <a16:creationId xmlns:a16="http://schemas.microsoft.com/office/drawing/2014/main" id="{E58B4A4D-4AEB-4046-A378-689F7F9568CC}"/>
                </a:ext>
              </a:extLst>
            </p:cNvPr>
            <p:cNvCxnSpPr/>
            <p:nvPr/>
          </p:nvCxnSpPr>
          <p:spPr>
            <a:xfrm>
              <a:off x="1713351" y="-741048"/>
              <a:ext cx="0" cy="3348372"/>
            </a:xfrm>
            <a:prstGeom prst="line">
              <a:avLst/>
            </a:prstGeom>
            <a:ln w="28575">
              <a:solidFill>
                <a:schemeClr val="bg1"/>
              </a:solidFill>
              <a:prstDash val="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04" name="TextBox 6">
              <a:hlinkClick r:id="rId5" action="ppaction://hlinksldjump"/>
              <a:extLst>
                <a:ext uri="{FF2B5EF4-FFF2-40B4-BE49-F238E27FC236}">
                  <a16:creationId xmlns:a16="http://schemas.microsoft.com/office/drawing/2014/main" id="{F9C09F69-D75A-4381-A2A7-2154381E18EF}"/>
                </a:ext>
              </a:extLst>
            </p:cNvPr>
            <p:cNvSpPr txBox="1"/>
            <p:nvPr userDrawn="1"/>
          </p:nvSpPr>
          <p:spPr>
            <a:xfrm>
              <a:off x="1658491" y="623088"/>
              <a:ext cx="677108" cy="28835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rtlCol="0" anchor="ctr">
              <a:spAutoFit/>
            </a:bodyPr>
            <a:lstStyle/>
            <a:p>
              <a:pPr algn="dist"/>
              <a:r>
                <a:rPr lang="zh-TW" altLang="en-US" sz="3200" kern="1200" spc="400" dirty="0">
                  <a:solidFill>
                    <a:srgbClr val="5E453A"/>
                  </a:solidFill>
                  <a:latin typeface="微軟正黑體" panose="020B0604030504040204" pitchFamily="34" charset="-120"/>
                  <a:ea typeface="微軟正黑體" panose="020B0604030504040204" pitchFamily="34" charset="-120"/>
                  <a:cs typeface="+mn-cs"/>
                </a:rPr>
                <a:t>問</a:t>
              </a:r>
              <a:r>
                <a:rPr lang="zh-TW" altLang="en-US" sz="3200" kern="1200" spc="400" dirty="0">
                  <a:solidFill>
                    <a:srgbClr val="A27B6A"/>
                  </a:solidFill>
                  <a:latin typeface="微軟正黑體" panose="020B0604030504040204" pitchFamily="34" charset="-120"/>
                  <a:ea typeface="微軟正黑體" panose="020B0604030504040204" pitchFamily="34" charset="-120"/>
                  <a:cs typeface="+mn-cs"/>
                </a:rPr>
                <a:t>題與討論</a:t>
              </a:r>
              <a:endParaRPr lang="zh-CN" altLang="en-US" sz="3200" kern="1200" spc="400" dirty="0">
                <a:solidFill>
                  <a:srgbClr val="A27B6A"/>
                </a:solidFill>
                <a:latin typeface="微軟正黑體" panose="020B0604030504040204" pitchFamily="34" charset="-120"/>
                <a:ea typeface="微軟正黑體" panose="020B0604030504040204" pitchFamily="34" charset="-120"/>
                <a:cs typeface="+mn-cs"/>
              </a:endParaRPr>
            </a:p>
          </p:txBody>
        </p:sp>
      </p:grpSp>
      <p:sp>
        <p:nvSpPr>
          <p:cNvPr id="57" name="矩形 56">
            <a:hlinkClick r:id="rId4" action="ppaction://hlinksldjump"/>
            <a:extLst>
              <a:ext uri="{FF2B5EF4-FFF2-40B4-BE49-F238E27FC236}">
                <a16:creationId xmlns:a16="http://schemas.microsoft.com/office/drawing/2014/main" id="{3F6E206E-2E0D-4469-9675-26BF1D8C035E}"/>
              </a:ext>
            </a:extLst>
          </p:cNvPr>
          <p:cNvSpPr/>
          <p:nvPr userDrawn="1"/>
        </p:nvSpPr>
        <p:spPr>
          <a:xfrm>
            <a:off x="6674749" y="646329"/>
            <a:ext cx="463865" cy="428400"/>
          </a:xfrm>
          <a:prstGeom prst="rect">
            <a:avLst/>
          </a:prstGeom>
          <a:solidFill>
            <a:srgbClr val="9A675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微軟正黑體" panose="020B0604030504040204" pitchFamily="34" charset="-120"/>
                <a:ea typeface="微軟正黑體" panose="020B0604030504040204" pitchFamily="34" charset="-120"/>
              </a:rPr>
              <a:t>５</a:t>
            </a:r>
            <a:endParaRPr lang="zh-CN" altLang="en-US" sz="2800" dirty="0">
              <a:solidFill>
                <a:schemeClr val="bg1"/>
              </a:solidFill>
              <a:latin typeface="微軟正黑體" panose="020B0604030504040204" pitchFamily="34" charset="-120"/>
              <a:ea typeface="微軟正黑體" panose="020B0604030504040204" pitchFamily="34" charset="-120"/>
            </a:endParaRPr>
          </a:p>
        </p:txBody>
      </p:sp>
      <p:grpSp>
        <p:nvGrpSpPr>
          <p:cNvPr id="105" name="群組 104">
            <a:extLst>
              <a:ext uri="{FF2B5EF4-FFF2-40B4-BE49-F238E27FC236}">
                <a16:creationId xmlns:a16="http://schemas.microsoft.com/office/drawing/2014/main" id="{C5A8A83B-8C65-40CE-A449-1D1C696F7831}"/>
              </a:ext>
            </a:extLst>
          </p:cNvPr>
          <p:cNvGrpSpPr/>
          <p:nvPr userDrawn="1"/>
        </p:nvGrpSpPr>
        <p:grpSpPr>
          <a:xfrm>
            <a:off x="7487658" y="1666143"/>
            <a:ext cx="677108" cy="3380740"/>
            <a:chOff x="2776036" y="1666143"/>
            <a:chExt cx="677108" cy="3380740"/>
          </a:xfrm>
        </p:grpSpPr>
        <p:sp>
          <p:nvSpPr>
            <p:cNvPr id="106" name="矩形 105">
              <a:hlinkClick r:id="rId6" action="ppaction://hlinksldjump"/>
              <a:extLst>
                <a:ext uri="{FF2B5EF4-FFF2-40B4-BE49-F238E27FC236}">
                  <a16:creationId xmlns:a16="http://schemas.microsoft.com/office/drawing/2014/main" id="{C30235E7-4230-4244-9216-511B243F6302}"/>
                </a:ext>
              </a:extLst>
            </p:cNvPr>
            <p:cNvSpPr/>
            <p:nvPr userDrawn="1"/>
          </p:nvSpPr>
          <p:spPr>
            <a:xfrm>
              <a:off x="2816496" y="1666143"/>
              <a:ext cx="591095" cy="2883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07" name="直接连接符 12">
              <a:extLst>
                <a:ext uri="{FF2B5EF4-FFF2-40B4-BE49-F238E27FC236}">
                  <a16:creationId xmlns:a16="http://schemas.microsoft.com/office/drawing/2014/main" id="{4236CBCE-BE6E-47BB-B898-845CF47094D9}"/>
                </a:ext>
              </a:extLst>
            </p:cNvPr>
            <p:cNvCxnSpPr/>
            <p:nvPr/>
          </p:nvCxnSpPr>
          <p:spPr>
            <a:xfrm>
              <a:off x="2830896" y="1698511"/>
              <a:ext cx="0" cy="3348372"/>
            </a:xfrm>
            <a:prstGeom prst="line">
              <a:avLst/>
            </a:prstGeom>
            <a:ln w="28575">
              <a:solidFill>
                <a:schemeClr val="bg1"/>
              </a:solidFill>
              <a:prstDash val="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08" name="TextBox 6">
              <a:hlinkClick r:id="rId6" action="ppaction://hlinksldjump"/>
              <a:extLst>
                <a:ext uri="{FF2B5EF4-FFF2-40B4-BE49-F238E27FC236}">
                  <a16:creationId xmlns:a16="http://schemas.microsoft.com/office/drawing/2014/main" id="{B656A3A5-D252-4298-A83F-4B62F697AACE}"/>
                </a:ext>
              </a:extLst>
            </p:cNvPr>
            <p:cNvSpPr txBox="1"/>
            <p:nvPr/>
          </p:nvSpPr>
          <p:spPr>
            <a:xfrm>
              <a:off x="2776036" y="2172686"/>
              <a:ext cx="677108" cy="23770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rtlCol="0" anchor="ctr">
              <a:spAutoFit/>
            </a:bodyPr>
            <a:lstStyle/>
            <a:p>
              <a:pPr algn="dist"/>
              <a:r>
                <a:rPr lang="zh-TW" altLang="en-US" sz="3200" spc="400" dirty="0">
                  <a:solidFill>
                    <a:srgbClr val="5E453A"/>
                  </a:solidFill>
                  <a:latin typeface="微軟正黑體" panose="020B0604030504040204" pitchFamily="34" charset="-120"/>
                  <a:ea typeface="微軟正黑體" panose="020B0604030504040204" pitchFamily="34" charset="-120"/>
                </a:rPr>
                <a:t>課</a:t>
              </a:r>
              <a:r>
                <a:rPr lang="zh-TW" altLang="en-US" sz="3200" spc="400" dirty="0">
                  <a:solidFill>
                    <a:srgbClr val="A27B6A"/>
                  </a:solidFill>
                  <a:latin typeface="微軟正黑體" panose="020B0604030504040204" pitchFamily="34" charset="-120"/>
                  <a:ea typeface="微軟正黑體" panose="020B0604030504040204" pitchFamily="34" charset="-120"/>
                </a:rPr>
                <a:t>後補充</a:t>
              </a:r>
              <a:endParaRPr lang="zh-CN" altLang="en-US" sz="3200" spc="400" dirty="0">
                <a:solidFill>
                  <a:srgbClr val="A27B6A"/>
                </a:solidFill>
                <a:latin typeface="微軟正黑體" panose="020B0604030504040204" pitchFamily="34" charset="-120"/>
                <a:ea typeface="微軟正黑體" panose="020B0604030504040204" pitchFamily="34" charset="-120"/>
              </a:endParaRPr>
            </a:p>
          </p:txBody>
        </p:sp>
      </p:grpSp>
      <p:sp>
        <p:nvSpPr>
          <p:cNvPr id="59" name="矩形 58">
            <a:hlinkClick r:id="rId4" action="ppaction://hlinksldjump"/>
            <a:extLst>
              <a:ext uri="{FF2B5EF4-FFF2-40B4-BE49-F238E27FC236}">
                <a16:creationId xmlns:a16="http://schemas.microsoft.com/office/drawing/2014/main" id="{CF910478-B56D-4517-BD65-5601227511C7}"/>
              </a:ext>
            </a:extLst>
          </p:cNvPr>
          <p:cNvSpPr/>
          <p:nvPr userDrawn="1"/>
        </p:nvSpPr>
        <p:spPr>
          <a:xfrm>
            <a:off x="7595469" y="1739932"/>
            <a:ext cx="463865" cy="428400"/>
          </a:xfrm>
          <a:prstGeom prst="rect">
            <a:avLst/>
          </a:prstGeom>
          <a:solidFill>
            <a:srgbClr val="9A675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微軟正黑體" panose="020B0604030504040204" pitchFamily="34" charset="-120"/>
                <a:ea typeface="微軟正黑體" panose="020B0604030504040204" pitchFamily="34" charset="-120"/>
              </a:rPr>
              <a:t>６</a:t>
            </a:r>
            <a:endParaRPr lang="zh-CN" altLang="en-US" sz="2800" dirty="0">
              <a:solidFill>
                <a:schemeClr val="bg1"/>
              </a:solidFill>
              <a:latin typeface="微軟正黑體" panose="020B0604030504040204" pitchFamily="34" charset="-120"/>
              <a:ea typeface="微軟正黑體" panose="020B0604030504040204" pitchFamily="34" charset="-120"/>
            </a:endParaRPr>
          </a:p>
        </p:txBody>
      </p:sp>
      <p:grpSp>
        <p:nvGrpSpPr>
          <p:cNvPr id="46" name="群組 45">
            <a:extLst>
              <a:ext uri="{FF2B5EF4-FFF2-40B4-BE49-F238E27FC236}">
                <a16:creationId xmlns:a16="http://schemas.microsoft.com/office/drawing/2014/main" id="{D189958F-591C-4DD6-AD03-84E9879FEA89}"/>
              </a:ext>
            </a:extLst>
          </p:cNvPr>
          <p:cNvGrpSpPr/>
          <p:nvPr userDrawn="1"/>
        </p:nvGrpSpPr>
        <p:grpSpPr>
          <a:xfrm>
            <a:off x="3826240" y="1666142"/>
            <a:ext cx="677108" cy="3349266"/>
            <a:chOff x="4611728" y="1666142"/>
            <a:chExt cx="677108" cy="3349266"/>
          </a:xfrm>
        </p:grpSpPr>
        <p:sp>
          <p:nvSpPr>
            <p:cNvPr id="47" name="矩形 46">
              <a:hlinkClick r:id="rId7" action="ppaction://hlinksldjump"/>
              <a:extLst>
                <a:ext uri="{FF2B5EF4-FFF2-40B4-BE49-F238E27FC236}">
                  <a16:creationId xmlns:a16="http://schemas.microsoft.com/office/drawing/2014/main" id="{4B80FD1D-7F89-4656-813D-60674700D3FE}"/>
                </a:ext>
              </a:extLst>
            </p:cNvPr>
            <p:cNvSpPr/>
            <p:nvPr/>
          </p:nvSpPr>
          <p:spPr>
            <a:xfrm>
              <a:off x="4652188" y="1666142"/>
              <a:ext cx="591095" cy="288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8" name="直接连接符 12">
              <a:extLst>
                <a:ext uri="{FF2B5EF4-FFF2-40B4-BE49-F238E27FC236}">
                  <a16:creationId xmlns:a16="http://schemas.microsoft.com/office/drawing/2014/main" id="{B8BCA36C-5948-4F8A-B1AD-FBEEA2BEC88F}"/>
                </a:ext>
              </a:extLst>
            </p:cNvPr>
            <p:cNvCxnSpPr/>
            <p:nvPr/>
          </p:nvCxnSpPr>
          <p:spPr>
            <a:xfrm>
              <a:off x="4666588" y="1667036"/>
              <a:ext cx="0" cy="334837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8" name="TextBox 6">
              <a:hlinkClick r:id="rId7" action="ppaction://hlinksldjump"/>
              <a:extLst>
                <a:ext uri="{FF2B5EF4-FFF2-40B4-BE49-F238E27FC236}">
                  <a16:creationId xmlns:a16="http://schemas.microsoft.com/office/drawing/2014/main" id="{4B1284F7-7470-4520-9727-A15F7500FA75}"/>
                </a:ext>
              </a:extLst>
            </p:cNvPr>
            <p:cNvSpPr txBox="1"/>
            <p:nvPr/>
          </p:nvSpPr>
          <p:spPr>
            <a:xfrm>
              <a:off x="4611728" y="2163161"/>
              <a:ext cx="677108" cy="2427611"/>
            </a:xfrm>
            <a:prstGeom prst="rect">
              <a:avLst/>
            </a:prstGeom>
            <a:noFill/>
          </p:spPr>
          <p:txBody>
            <a:bodyPr vert="eaVert" wrap="square" rtlCol="0" anchor="ctr">
              <a:spAutoFit/>
            </a:bodyPr>
            <a:lstStyle/>
            <a:p>
              <a:pPr algn="dist"/>
              <a:r>
                <a:rPr lang="zh-TW" altLang="en-US" sz="3200" spc="400" dirty="0">
                  <a:solidFill>
                    <a:srgbClr val="5E453A"/>
                  </a:solidFill>
                  <a:latin typeface="微軟正黑體" panose="020B0604030504040204" pitchFamily="34" charset="-120"/>
                  <a:ea typeface="微軟正黑體" panose="020B0604030504040204" pitchFamily="34" charset="-120"/>
                </a:rPr>
                <a:t>題</a:t>
              </a:r>
              <a:r>
                <a:rPr lang="zh-TW" altLang="en-US" sz="3200" spc="400" dirty="0">
                  <a:solidFill>
                    <a:srgbClr val="A27B6A"/>
                  </a:solidFill>
                  <a:latin typeface="微軟正黑體" panose="020B0604030504040204" pitchFamily="34" charset="-120"/>
                  <a:ea typeface="微軟正黑體" panose="020B0604030504040204" pitchFamily="34" charset="-120"/>
                </a:rPr>
                <a:t>解</a:t>
              </a:r>
              <a:endParaRPr lang="zh-CN" altLang="en-US" sz="3200" spc="400" dirty="0">
                <a:solidFill>
                  <a:srgbClr val="A27B6A"/>
                </a:solidFill>
                <a:latin typeface="微軟正黑體" panose="020B0604030504040204" pitchFamily="34" charset="-120"/>
                <a:ea typeface="微軟正黑體" panose="020B0604030504040204" pitchFamily="34" charset="-120"/>
              </a:endParaRPr>
            </a:p>
          </p:txBody>
        </p:sp>
      </p:grpSp>
      <p:sp>
        <p:nvSpPr>
          <p:cNvPr id="54" name="矩形 53">
            <a:hlinkClick r:id="rId4" action="ppaction://hlinksldjump"/>
            <a:extLst>
              <a:ext uri="{FF2B5EF4-FFF2-40B4-BE49-F238E27FC236}">
                <a16:creationId xmlns:a16="http://schemas.microsoft.com/office/drawing/2014/main" id="{7B86ABCC-E5A3-49D4-9E0D-35393BE22CF1}"/>
              </a:ext>
            </a:extLst>
          </p:cNvPr>
          <p:cNvSpPr/>
          <p:nvPr userDrawn="1"/>
        </p:nvSpPr>
        <p:spPr>
          <a:xfrm>
            <a:off x="3935074" y="1739932"/>
            <a:ext cx="463865" cy="428400"/>
          </a:xfrm>
          <a:prstGeom prst="rect">
            <a:avLst/>
          </a:prstGeom>
          <a:solidFill>
            <a:srgbClr val="9A675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微軟正黑體" panose="020B0604030504040204" pitchFamily="34" charset="-120"/>
                <a:ea typeface="微軟正黑體" panose="020B0604030504040204" pitchFamily="34" charset="-120"/>
              </a:rPr>
              <a:t>２</a:t>
            </a:r>
            <a:endParaRPr lang="zh-CN" altLang="en-US" sz="2800" dirty="0">
              <a:solidFill>
                <a:schemeClr val="bg1"/>
              </a:solidFill>
              <a:latin typeface="微軟正黑體" panose="020B0604030504040204" pitchFamily="34" charset="-120"/>
              <a:ea typeface="微軟正黑體" panose="020B0604030504040204" pitchFamily="34" charset="-120"/>
            </a:endParaRPr>
          </a:p>
        </p:txBody>
      </p:sp>
      <p:grpSp>
        <p:nvGrpSpPr>
          <p:cNvPr id="90" name="群組 89">
            <a:extLst>
              <a:ext uri="{FF2B5EF4-FFF2-40B4-BE49-F238E27FC236}">
                <a16:creationId xmlns:a16="http://schemas.microsoft.com/office/drawing/2014/main" id="{78EDC139-42ED-4DD2-A20F-5E92A663325B}"/>
              </a:ext>
            </a:extLst>
          </p:cNvPr>
          <p:cNvGrpSpPr/>
          <p:nvPr userDrawn="1"/>
        </p:nvGrpSpPr>
        <p:grpSpPr>
          <a:xfrm>
            <a:off x="5656948" y="1666143"/>
            <a:ext cx="677108" cy="3380740"/>
            <a:chOff x="2776036" y="1666143"/>
            <a:chExt cx="677108" cy="3380740"/>
          </a:xfrm>
        </p:grpSpPr>
        <p:sp>
          <p:nvSpPr>
            <p:cNvPr id="91" name="矩形 90">
              <a:hlinkClick r:id="rId8" action="ppaction://hlinksldjump"/>
              <a:extLst>
                <a:ext uri="{FF2B5EF4-FFF2-40B4-BE49-F238E27FC236}">
                  <a16:creationId xmlns:a16="http://schemas.microsoft.com/office/drawing/2014/main" id="{FB090BC4-D3CF-4E61-89A4-BE2083AA0801}"/>
                </a:ext>
              </a:extLst>
            </p:cNvPr>
            <p:cNvSpPr/>
            <p:nvPr/>
          </p:nvSpPr>
          <p:spPr>
            <a:xfrm>
              <a:off x="2816496" y="1666143"/>
              <a:ext cx="591095" cy="2883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3" name="直接连接符 12">
              <a:extLst>
                <a:ext uri="{FF2B5EF4-FFF2-40B4-BE49-F238E27FC236}">
                  <a16:creationId xmlns:a16="http://schemas.microsoft.com/office/drawing/2014/main" id="{FAD7103B-7AF8-4F0D-95E3-3D9B1777B616}"/>
                </a:ext>
              </a:extLst>
            </p:cNvPr>
            <p:cNvCxnSpPr/>
            <p:nvPr/>
          </p:nvCxnSpPr>
          <p:spPr>
            <a:xfrm>
              <a:off x="2830896" y="1698511"/>
              <a:ext cx="0" cy="3348372"/>
            </a:xfrm>
            <a:prstGeom prst="line">
              <a:avLst/>
            </a:prstGeom>
            <a:ln w="28575">
              <a:solidFill>
                <a:schemeClr val="bg1"/>
              </a:solidFill>
              <a:prstDash val="dash"/>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94" name="TextBox 6">
              <a:hlinkClick r:id="rId8" action="ppaction://hlinksldjump"/>
              <a:extLst>
                <a:ext uri="{FF2B5EF4-FFF2-40B4-BE49-F238E27FC236}">
                  <a16:creationId xmlns:a16="http://schemas.microsoft.com/office/drawing/2014/main" id="{ADF98F6C-2084-49FB-9D4E-962221231C16}"/>
                </a:ext>
              </a:extLst>
            </p:cNvPr>
            <p:cNvSpPr txBox="1"/>
            <p:nvPr/>
          </p:nvSpPr>
          <p:spPr>
            <a:xfrm>
              <a:off x="2776036" y="2172686"/>
              <a:ext cx="677108" cy="23770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rtlCol="0" anchor="ctr">
              <a:spAutoFit/>
            </a:bodyPr>
            <a:lstStyle/>
            <a:p>
              <a:pPr algn="dist"/>
              <a:r>
                <a:rPr lang="zh-TW" altLang="en-US" sz="3200" spc="400" dirty="0">
                  <a:solidFill>
                    <a:srgbClr val="5E453A"/>
                  </a:solidFill>
                  <a:latin typeface="微軟正黑體" panose="020B0604030504040204" pitchFamily="34" charset="-120"/>
                  <a:ea typeface="微軟正黑體" panose="020B0604030504040204" pitchFamily="34" charset="-120"/>
                </a:rPr>
                <a:t>課</a:t>
              </a:r>
              <a:r>
                <a:rPr lang="zh-TW" altLang="en-US" sz="3200" spc="400" dirty="0">
                  <a:solidFill>
                    <a:srgbClr val="A27B6A"/>
                  </a:solidFill>
                  <a:latin typeface="微軟正黑體" panose="020B0604030504040204" pitchFamily="34" charset="-120"/>
                  <a:ea typeface="微軟正黑體" panose="020B0604030504040204" pitchFamily="34" charset="-120"/>
                </a:rPr>
                <a:t>文探究</a:t>
              </a:r>
              <a:endParaRPr lang="zh-CN" altLang="en-US" sz="3200" spc="400" dirty="0">
                <a:solidFill>
                  <a:srgbClr val="A27B6A"/>
                </a:solidFill>
                <a:latin typeface="微軟正黑體" panose="020B0604030504040204" pitchFamily="34" charset="-120"/>
                <a:ea typeface="微軟正黑體" panose="020B0604030504040204" pitchFamily="34" charset="-120"/>
              </a:endParaRPr>
            </a:p>
          </p:txBody>
        </p:sp>
      </p:grpSp>
      <p:sp>
        <p:nvSpPr>
          <p:cNvPr id="56" name="矩形 55">
            <a:hlinkClick r:id="rId4" action="ppaction://hlinksldjump"/>
            <a:extLst>
              <a:ext uri="{FF2B5EF4-FFF2-40B4-BE49-F238E27FC236}">
                <a16:creationId xmlns:a16="http://schemas.microsoft.com/office/drawing/2014/main" id="{2C80304E-F38C-444F-A458-0FC44C73D8FC}"/>
              </a:ext>
            </a:extLst>
          </p:cNvPr>
          <p:cNvSpPr/>
          <p:nvPr userDrawn="1"/>
        </p:nvSpPr>
        <p:spPr>
          <a:xfrm>
            <a:off x="5764762" y="1739932"/>
            <a:ext cx="463865" cy="428400"/>
          </a:xfrm>
          <a:prstGeom prst="rect">
            <a:avLst/>
          </a:prstGeom>
          <a:solidFill>
            <a:srgbClr val="9A675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微軟正黑體" panose="020B0604030504040204" pitchFamily="34" charset="-120"/>
                <a:ea typeface="微軟正黑體" panose="020B0604030504040204" pitchFamily="34" charset="-120"/>
              </a:rPr>
              <a:t>４</a:t>
            </a:r>
            <a:endParaRPr lang="zh-CN" altLang="en-US" sz="2800" dirty="0">
              <a:solidFill>
                <a:schemeClr val="bg1"/>
              </a:solidFill>
              <a:latin typeface="微軟正黑體" panose="020B0604030504040204" pitchFamily="34" charset="-120"/>
              <a:ea typeface="微軟正黑體" panose="020B0604030504040204" pitchFamily="34" charset="-120"/>
            </a:endParaRPr>
          </a:p>
        </p:txBody>
      </p:sp>
      <p:sp>
        <p:nvSpPr>
          <p:cNvPr id="40" name="矩形 39">
            <a:hlinkClick r:id="rId4" action="ppaction://hlinksldjump"/>
            <a:extLst>
              <a:ext uri="{FF2B5EF4-FFF2-40B4-BE49-F238E27FC236}">
                <a16:creationId xmlns:a16="http://schemas.microsoft.com/office/drawing/2014/main" id="{F0714A78-593F-4343-80C1-22C9DAA4DAA6}"/>
              </a:ext>
            </a:extLst>
          </p:cNvPr>
          <p:cNvSpPr/>
          <p:nvPr/>
        </p:nvSpPr>
        <p:spPr>
          <a:xfrm>
            <a:off x="2951346" y="586741"/>
            <a:ext cx="591095" cy="2884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1" name="直接连接符 12">
            <a:extLst>
              <a:ext uri="{FF2B5EF4-FFF2-40B4-BE49-F238E27FC236}">
                <a16:creationId xmlns:a16="http://schemas.microsoft.com/office/drawing/2014/main" id="{9A798A09-CCD7-4E19-835E-7B125984E2E3}"/>
              </a:ext>
            </a:extLst>
          </p:cNvPr>
          <p:cNvCxnSpPr/>
          <p:nvPr/>
        </p:nvCxnSpPr>
        <p:spPr>
          <a:xfrm>
            <a:off x="2972946" y="-287896"/>
            <a:ext cx="0" cy="3348372"/>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5" name="矩形 44">
            <a:hlinkClick r:id="rId4" action="ppaction://hlinksldjump"/>
            <a:extLst>
              <a:ext uri="{FF2B5EF4-FFF2-40B4-BE49-F238E27FC236}">
                <a16:creationId xmlns:a16="http://schemas.microsoft.com/office/drawing/2014/main" id="{CA3ACFA0-7B0A-40DB-967D-71271B75DFFE}"/>
              </a:ext>
            </a:extLst>
          </p:cNvPr>
          <p:cNvSpPr/>
          <p:nvPr/>
        </p:nvSpPr>
        <p:spPr>
          <a:xfrm>
            <a:off x="3017508" y="647840"/>
            <a:ext cx="463865" cy="428400"/>
          </a:xfrm>
          <a:prstGeom prst="rect">
            <a:avLst/>
          </a:prstGeom>
          <a:solidFill>
            <a:srgbClr val="9A675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chemeClr val="bg1"/>
                </a:solidFill>
                <a:latin typeface="微軟正黑體" panose="020B0604030504040204" pitchFamily="34" charset="-120"/>
                <a:ea typeface="微軟正黑體" panose="020B0604030504040204" pitchFamily="34" charset="-120"/>
              </a:rPr>
              <a:t>1</a:t>
            </a:r>
            <a:endParaRPr lang="zh-CN" altLang="en-US" sz="2800" dirty="0">
              <a:solidFill>
                <a:schemeClr val="bg1"/>
              </a:solidFill>
              <a:latin typeface="微軟正黑體" panose="020B0604030504040204" pitchFamily="34" charset="-120"/>
              <a:ea typeface="微軟正黑體" panose="020B0604030504040204" pitchFamily="34" charset="-120"/>
            </a:endParaRPr>
          </a:p>
        </p:txBody>
      </p:sp>
      <p:pic>
        <p:nvPicPr>
          <p:cNvPr id="2" name="圖片 1">
            <a:extLst>
              <a:ext uri="{FF2B5EF4-FFF2-40B4-BE49-F238E27FC236}">
                <a16:creationId xmlns:a16="http://schemas.microsoft.com/office/drawing/2014/main" id="{0B310B0C-CD9E-459E-A7F2-057B9211AF7B}"/>
              </a:ext>
            </a:extLst>
          </p:cNvPr>
          <p:cNvPicPr>
            <a:picLocks noChangeAspect="1"/>
          </p:cNvPicPr>
          <p:nvPr userDrawn="1"/>
        </p:nvPicPr>
        <p:blipFill>
          <a:blip r:embed="rId9"/>
          <a:stretch>
            <a:fillRect/>
          </a:stretch>
        </p:blipFill>
        <p:spPr>
          <a:xfrm>
            <a:off x="513274" y="2480016"/>
            <a:ext cx="2828789" cy="2353260"/>
          </a:xfrm>
          <a:prstGeom prst="rect">
            <a:avLst/>
          </a:prstGeom>
        </p:spPr>
      </p:pic>
      <p:sp>
        <p:nvSpPr>
          <p:cNvPr id="42" name="TextBox 6">
            <a:hlinkClick r:id="rId4" action="ppaction://hlinksldjump"/>
            <a:extLst>
              <a:ext uri="{FF2B5EF4-FFF2-40B4-BE49-F238E27FC236}">
                <a16:creationId xmlns:a16="http://schemas.microsoft.com/office/drawing/2014/main" id="{443A0DE8-CEEE-4C8D-8C7D-7AF2259BF1A0}"/>
              </a:ext>
            </a:extLst>
          </p:cNvPr>
          <p:cNvSpPr txBox="1"/>
          <p:nvPr/>
        </p:nvSpPr>
        <p:spPr>
          <a:xfrm>
            <a:off x="2910886" y="1076240"/>
            <a:ext cx="677108" cy="2427611"/>
          </a:xfrm>
          <a:prstGeom prst="rect">
            <a:avLst/>
          </a:prstGeom>
          <a:noFill/>
        </p:spPr>
        <p:txBody>
          <a:bodyPr vert="eaVert" wrap="square" rtlCol="0" anchor="ctr">
            <a:spAutoFit/>
          </a:bodyPr>
          <a:lstStyle/>
          <a:p>
            <a:pPr algn="dist"/>
            <a:r>
              <a:rPr lang="zh-TW" altLang="en-US" sz="3200" spc="400" dirty="0">
                <a:solidFill>
                  <a:srgbClr val="5E453A"/>
                </a:solidFill>
                <a:latin typeface="微軟正黑體" panose="020B0604030504040204" pitchFamily="34" charset="-120"/>
                <a:ea typeface="微軟正黑體" panose="020B0604030504040204" pitchFamily="34" charset="-120"/>
              </a:rPr>
              <a:t>課</a:t>
            </a:r>
            <a:r>
              <a:rPr lang="zh-TW" altLang="en-US" sz="3200" spc="400" dirty="0">
                <a:solidFill>
                  <a:srgbClr val="A27B6A"/>
                </a:solidFill>
                <a:latin typeface="微軟正黑體" panose="020B0604030504040204" pitchFamily="34" charset="-120"/>
                <a:ea typeface="微軟正黑體" panose="020B0604030504040204" pitchFamily="34" charset="-120"/>
              </a:rPr>
              <a:t>前引導</a:t>
            </a:r>
            <a:endParaRPr lang="zh-CN" altLang="en-US" sz="3200" spc="400" dirty="0">
              <a:solidFill>
                <a:srgbClr val="A27B6A"/>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25076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課文探究隱藏片(文意修辭)">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DF92D39-CA66-48AF-ADB0-E10095E4DC6A}"/>
              </a:ext>
            </a:extLst>
          </p:cNvPr>
          <p:cNvSpPr/>
          <p:nvPr userDrawn="1"/>
        </p:nvSpPr>
        <p:spPr>
          <a:xfrm>
            <a:off x="0" y="-1"/>
            <a:ext cx="9144000" cy="5152285"/>
          </a:xfrm>
          <a:prstGeom prst="rect">
            <a:avLst/>
          </a:prstGeom>
          <a:solidFill>
            <a:srgbClr val="DCC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3" name="矩形 2">
            <a:extLst>
              <a:ext uri="{FF2B5EF4-FFF2-40B4-BE49-F238E27FC236}">
                <a16:creationId xmlns:a16="http://schemas.microsoft.com/office/drawing/2014/main" id="{B24C967E-E622-49CE-BC03-9E9555B50B5A}"/>
              </a:ext>
            </a:extLst>
          </p:cNvPr>
          <p:cNvSpPr/>
          <p:nvPr userDrawn="1"/>
        </p:nvSpPr>
        <p:spPr>
          <a:xfrm>
            <a:off x="170099" y="232797"/>
            <a:ext cx="8770150" cy="4644003"/>
          </a:xfrm>
          <a:prstGeom prst="rect">
            <a:avLst/>
          </a:prstGeom>
          <a:solidFill>
            <a:schemeClr val="bg1"/>
          </a:solidFill>
          <a:ln w="38100" cap="flat" cmpd="sng" algn="ctr">
            <a:solidFill>
              <a:srgbClr val="FBF3E0"/>
            </a:solidFill>
            <a:prstDash val="solid"/>
            <a:miter lim="800000"/>
          </a:ln>
          <a:effectLst/>
        </p:spPr>
        <p:txBody>
          <a:bodyPr rtlCol="0" anchor="ctr"/>
          <a:lstStyle/>
          <a:p>
            <a:pPr algn="ctr" defTabSz="685800"/>
            <a:endParaRPr lang="zh-TW" altLang="en-US" kern="0">
              <a:solidFill>
                <a:prstClr val="white"/>
              </a:solidFill>
            </a:endParaRPr>
          </a:p>
        </p:txBody>
      </p:sp>
      <p:pic>
        <p:nvPicPr>
          <p:cNvPr id="5" name="圖片 4">
            <a:extLst>
              <a:ext uri="{FF2B5EF4-FFF2-40B4-BE49-F238E27FC236}">
                <a16:creationId xmlns:a16="http://schemas.microsoft.com/office/drawing/2014/main" id="{5008A647-A827-446A-8045-BA334CBA6270}"/>
              </a:ext>
            </a:extLst>
          </p:cNvPr>
          <p:cNvPicPr>
            <a:picLocks noChangeAspect="1"/>
          </p:cNvPicPr>
          <p:nvPr userDrawn="1"/>
        </p:nvPicPr>
        <p:blipFill>
          <a:blip r:embed="rId2"/>
          <a:stretch>
            <a:fillRect/>
          </a:stretch>
        </p:blipFill>
        <p:spPr>
          <a:xfrm>
            <a:off x="7485744" y="4064414"/>
            <a:ext cx="1658256" cy="1079086"/>
          </a:xfrm>
          <a:prstGeom prst="rect">
            <a:avLst/>
          </a:prstGeom>
        </p:spPr>
      </p:pic>
      <p:pic>
        <p:nvPicPr>
          <p:cNvPr id="20" name="圖片 19">
            <a:extLst>
              <a:ext uri="{FF2B5EF4-FFF2-40B4-BE49-F238E27FC236}">
                <a16:creationId xmlns:a16="http://schemas.microsoft.com/office/drawing/2014/main" id="{414A3209-BEE9-48AD-9576-F08BF38211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054" y="4959531"/>
            <a:ext cx="472516" cy="113404"/>
          </a:xfrm>
          <a:prstGeom prst="rect">
            <a:avLst/>
          </a:prstGeom>
        </p:spPr>
      </p:pic>
      <p:sp>
        <p:nvSpPr>
          <p:cNvPr id="8" name="文本框 328">
            <a:hlinkClick r:id="rId4" action="ppaction://hlinksldjump"/>
            <a:extLst>
              <a:ext uri="{FF2B5EF4-FFF2-40B4-BE49-F238E27FC236}">
                <a16:creationId xmlns:a16="http://schemas.microsoft.com/office/drawing/2014/main" id="{8581DAF4-9ACA-4A5A-B2AA-B6FDE50D3ADC}"/>
              </a:ext>
            </a:extLst>
          </p:cNvPr>
          <p:cNvSpPr txBox="1"/>
          <p:nvPr userDrawn="1"/>
        </p:nvSpPr>
        <p:spPr>
          <a:xfrm>
            <a:off x="0" y="1121710"/>
            <a:ext cx="297518" cy="915332"/>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課文探究</a:t>
            </a:r>
            <a:endParaRPr lang="en-US" altLang="zh-TW" sz="1600" kern="0" dirty="0">
              <a:solidFill>
                <a:schemeClr val="bg1"/>
              </a:solidFill>
              <a:latin typeface="微軟正黑體" pitchFamily="34" charset="-120"/>
              <a:ea typeface="微軟正黑體" pitchFamily="34" charset="-120"/>
            </a:endParaRPr>
          </a:p>
        </p:txBody>
      </p:sp>
      <p:sp>
        <p:nvSpPr>
          <p:cNvPr id="22" name="文本框 328">
            <a:hlinkClick r:id="rId5" action="ppaction://hlinksldjump"/>
            <a:extLst>
              <a:ext uri="{FF2B5EF4-FFF2-40B4-BE49-F238E27FC236}">
                <a16:creationId xmlns:a16="http://schemas.microsoft.com/office/drawing/2014/main" id="{7E3C2C57-7038-4E6D-BE78-15C19681A3AC}"/>
              </a:ext>
            </a:extLst>
          </p:cNvPr>
          <p:cNvSpPr txBox="1"/>
          <p:nvPr userDrawn="1"/>
        </p:nvSpPr>
        <p:spPr>
          <a:xfrm>
            <a:off x="0" y="40698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24" name="矩形 23">
            <a:extLst>
              <a:ext uri="{FF2B5EF4-FFF2-40B4-BE49-F238E27FC236}">
                <a16:creationId xmlns:a16="http://schemas.microsoft.com/office/drawing/2014/main" id="{6BE7E960-9CDC-4A38-827F-9C06DDC7FD24}"/>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4</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41499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中目錄">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5BE66671-579E-47BF-8A91-560D293B1AA2}"/>
              </a:ext>
            </a:extLst>
          </p:cNvPr>
          <p:cNvSpPr/>
          <p:nvPr userDrawn="1"/>
        </p:nvSpPr>
        <p:spPr>
          <a:xfrm>
            <a:off x="0" y="0"/>
            <a:ext cx="9144000" cy="51435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DB1651DD-C9D6-4B47-9852-B49035FF164F}"/>
              </a:ext>
            </a:extLst>
          </p:cNvPr>
          <p:cNvSpPr/>
          <p:nvPr userDrawn="1"/>
        </p:nvSpPr>
        <p:spPr>
          <a:xfrm>
            <a:off x="418563" y="320868"/>
            <a:ext cx="8365074" cy="4519134"/>
          </a:xfrm>
          <a:prstGeom prst="rect">
            <a:avLst/>
          </a:prstGeom>
          <a:solidFill>
            <a:sysClr val="window" lastClr="FFFFFF"/>
          </a:solidFill>
          <a:ln w="38100" cap="flat" cmpd="sng" algn="ctr">
            <a:solidFill>
              <a:srgbClr val="FBF3E0"/>
            </a:solidFill>
            <a:prstDash val="solid"/>
            <a:miter lim="800000"/>
          </a:ln>
          <a:effectLst/>
        </p:spPr>
        <p:txBody>
          <a:bodyPr rtlCol="0" anchor="ctr"/>
          <a:lstStyle/>
          <a:p>
            <a:pPr algn="ctr" defTabSz="685800"/>
            <a:endParaRPr lang="zh-TW" altLang="en-US" kern="0">
              <a:solidFill>
                <a:prstClr val="white"/>
              </a:solidFill>
            </a:endParaRPr>
          </a:p>
        </p:txBody>
      </p:sp>
      <p:pic>
        <p:nvPicPr>
          <p:cNvPr id="7" name="圖片 6">
            <a:extLst>
              <a:ext uri="{FF2B5EF4-FFF2-40B4-BE49-F238E27FC236}">
                <a16:creationId xmlns:a16="http://schemas.microsoft.com/office/drawing/2014/main" id="{A16DE54E-8427-454A-9AFC-3AFF5FF364F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8583" y="4935215"/>
            <a:ext cx="522226" cy="179998"/>
          </a:xfrm>
          <a:prstGeom prst="rect">
            <a:avLst/>
          </a:prstGeom>
        </p:spPr>
      </p:pic>
      <p:sp>
        <p:nvSpPr>
          <p:cNvPr id="10" name="文本框 328">
            <a:hlinkClick r:id="rId3" action="ppaction://hlinksldjump"/>
            <a:extLst>
              <a:ext uri="{FF2B5EF4-FFF2-40B4-BE49-F238E27FC236}">
                <a16:creationId xmlns:a16="http://schemas.microsoft.com/office/drawing/2014/main" id="{F3827C8B-153C-43DA-BCF1-013562225C9B}"/>
              </a:ext>
            </a:extLst>
          </p:cNvPr>
          <p:cNvSpPr txBox="1"/>
          <p:nvPr userDrawn="1"/>
        </p:nvSpPr>
        <p:spPr>
          <a:xfrm>
            <a:off x="0" y="40828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pic>
        <p:nvPicPr>
          <p:cNvPr id="2" name="圖片 1">
            <a:extLst>
              <a:ext uri="{FF2B5EF4-FFF2-40B4-BE49-F238E27FC236}">
                <a16:creationId xmlns:a16="http://schemas.microsoft.com/office/drawing/2014/main" id="{F667639D-C593-45D8-8E45-C8737E3A2FE7}"/>
              </a:ext>
            </a:extLst>
          </p:cNvPr>
          <p:cNvPicPr>
            <a:picLocks noChangeAspect="1"/>
          </p:cNvPicPr>
          <p:nvPr userDrawn="1"/>
        </p:nvPicPr>
        <p:blipFill>
          <a:blip r:embed="rId4"/>
          <a:stretch>
            <a:fillRect/>
          </a:stretch>
        </p:blipFill>
        <p:spPr>
          <a:xfrm>
            <a:off x="6147471" y="1560989"/>
            <a:ext cx="2621507" cy="3261643"/>
          </a:xfrm>
          <a:prstGeom prst="rect">
            <a:avLst/>
          </a:prstGeom>
        </p:spPr>
      </p:pic>
    </p:spTree>
    <p:extLst>
      <p:ext uri="{BB962C8B-B14F-4D97-AF65-F5344CB8AC3E}">
        <p14:creationId xmlns:p14="http://schemas.microsoft.com/office/powerpoint/2010/main" val="834603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中目錄2">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C5153018-1A48-4EBC-BCD4-E95BE81EADAF}"/>
              </a:ext>
            </a:extLst>
          </p:cNvPr>
          <p:cNvSpPr/>
          <p:nvPr userDrawn="1"/>
        </p:nvSpPr>
        <p:spPr>
          <a:xfrm>
            <a:off x="0" y="0"/>
            <a:ext cx="9144000" cy="51435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8611E847-392B-493A-8BC3-DCB013F14E59}"/>
              </a:ext>
            </a:extLst>
          </p:cNvPr>
          <p:cNvSpPr/>
          <p:nvPr userDrawn="1"/>
        </p:nvSpPr>
        <p:spPr>
          <a:xfrm>
            <a:off x="418563" y="320868"/>
            <a:ext cx="8365074" cy="4519134"/>
          </a:xfrm>
          <a:prstGeom prst="rect">
            <a:avLst/>
          </a:prstGeom>
          <a:solidFill>
            <a:sysClr val="window" lastClr="FFFFFF"/>
          </a:solidFill>
          <a:ln w="38100" cap="flat" cmpd="sng" algn="ctr">
            <a:solidFill>
              <a:srgbClr val="FBF3E0"/>
            </a:solidFill>
            <a:prstDash val="solid"/>
            <a:miter lim="800000"/>
          </a:ln>
          <a:effectLst/>
        </p:spPr>
        <p:txBody>
          <a:bodyPr rtlCol="0" anchor="ctr"/>
          <a:lstStyle/>
          <a:p>
            <a:pPr algn="ctr" defTabSz="685800"/>
            <a:endParaRPr lang="zh-TW" altLang="en-US" kern="0">
              <a:solidFill>
                <a:prstClr val="white"/>
              </a:solidFill>
            </a:endParaRPr>
          </a:p>
        </p:txBody>
      </p:sp>
      <p:pic>
        <p:nvPicPr>
          <p:cNvPr id="10" name="圖片 9">
            <a:extLst>
              <a:ext uri="{FF2B5EF4-FFF2-40B4-BE49-F238E27FC236}">
                <a16:creationId xmlns:a16="http://schemas.microsoft.com/office/drawing/2014/main" id="{A9CDE3E4-204B-437A-8632-660CEC3A8D3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8583" y="4935215"/>
            <a:ext cx="522226" cy="179998"/>
          </a:xfrm>
          <a:prstGeom prst="rect">
            <a:avLst/>
          </a:prstGeom>
        </p:spPr>
      </p:pic>
      <p:sp>
        <p:nvSpPr>
          <p:cNvPr id="13" name="文本框 328">
            <a:hlinkClick r:id="rId3" action="ppaction://hlinksldjump"/>
            <a:extLst>
              <a:ext uri="{FF2B5EF4-FFF2-40B4-BE49-F238E27FC236}">
                <a16:creationId xmlns:a16="http://schemas.microsoft.com/office/drawing/2014/main" id="{76BBFFFB-AA3C-44C1-9303-E6B9A68F2E98}"/>
              </a:ext>
            </a:extLst>
          </p:cNvPr>
          <p:cNvSpPr txBox="1"/>
          <p:nvPr userDrawn="1"/>
        </p:nvSpPr>
        <p:spPr>
          <a:xfrm>
            <a:off x="0" y="40828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pic>
        <p:nvPicPr>
          <p:cNvPr id="2" name="圖片 1">
            <a:extLst>
              <a:ext uri="{FF2B5EF4-FFF2-40B4-BE49-F238E27FC236}">
                <a16:creationId xmlns:a16="http://schemas.microsoft.com/office/drawing/2014/main" id="{22994988-4396-4DBA-A856-24D666459531}"/>
              </a:ext>
            </a:extLst>
          </p:cNvPr>
          <p:cNvPicPr>
            <a:picLocks noChangeAspect="1"/>
          </p:cNvPicPr>
          <p:nvPr userDrawn="1"/>
        </p:nvPicPr>
        <p:blipFill>
          <a:blip r:embed="rId4"/>
          <a:stretch>
            <a:fillRect/>
          </a:stretch>
        </p:blipFill>
        <p:spPr>
          <a:xfrm>
            <a:off x="7040030" y="2669638"/>
            <a:ext cx="1743607" cy="2170364"/>
          </a:xfrm>
          <a:prstGeom prst="rect">
            <a:avLst/>
          </a:prstGeom>
        </p:spPr>
      </p:pic>
    </p:spTree>
    <p:extLst>
      <p:ext uri="{BB962C8B-B14F-4D97-AF65-F5344CB8AC3E}">
        <p14:creationId xmlns:p14="http://schemas.microsoft.com/office/powerpoint/2010/main" val="4209567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課前引導內文">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4C764865-B007-4A12-83BA-0C538159E27B}"/>
              </a:ext>
            </a:extLst>
          </p:cNvPr>
          <p:cNvSpPr/>
          <p:nvPr userDrawn="1"/>
        </p:nvSpPr>
        <p:spPr>
          <a:xfrm>
            <a:off x="0" y="-1"/>
            <a:ext cx="9144000" cy="5152285"/>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9" name="矩形 8">
            <a:extLst>
              <a:ext uri="{FF2B5EF4-FFF2-40B4-BE49-F238E27FC236}">
                <a16:creationId xmlns:a16="http://schemas.microsoft.com/office/drawing/2014/main" id="{0CA2D8A4-EBC4-42BC-A45B-A658E54194C5}"/>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1</a:t>
            </a:r>
            <a:endParaRPr lang="zh-TW" altLang="en-US" sz="2000" b="1" dirty="0">
              <a:latin typeface="微軟正黑體" panose="020B0604030504040204" pitchFamily="34" charset="-120"/>
              <a:ea typeface="微軟正黑體" panose="020B0604030504040204" pitchFamily="34" charset="-120"/>
            </a:endParaRPr>
          </a:p>
        </p:txBody>
      </p:sp>
      <p:sp>
        <p:nvSpPr>
          <p:cNvPr id="21" name="文本框 328">
            <a:hlinkClick r:id="rId2" action="ppaction://hlinksldjump"/>
            <a:extLst>
              <a:ext uri="{FF2B5EF4-FFF2-40B4-BE49-F238E27FC236}">
                <a16:creationId xmlns:a16="http://schemas.microsoft.com/office/drawing/2014/main" id="{6A5EFEE4-D4BF-43EB-9396-BCF8D2FBE5CC}"/>
              </a:ext>
            </a:extLst>
          </p:cNvPr>
          <p:cNvSpPr txBox="1"/>
          <p:nvPr userDrawn="1"/>
        </p:nvSpPr>
        <p:spPr>
          <a:xfrm>
            <a:off x="-1" y="1121710"/>
            <a:ext cx="297518" cy="915332"/>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課前引導</a:t>
            </a:r>
            <a:endParaRPr lang="en-US" altLang="zh-TW" sz="1600" kern="0" dirty="0">
              <a:solidFill>
                <a:schemeClr val="bg1"/>
              </a:solidFill>
              <a:latin typeface="微軟正黑體" pitchFamily="34" charset="-120"/>
              <a:ea typeface="微軟正黑體" pitchFamily="34" charset="-120"/>
            </a:endParaRPr>
          </a:p>
        </p:txBody>
      </p:sp>
      <p:pic>
        <p:nvPicPr>
          <p:cNvPr id="8" name="圖片 7">
            <a:extLst>
              <a:ext uri="{FF2B5EF4-FFF2-40B4-BE49-F238E27FC236}">
                <a16:creationId xmlns:a16="http://schemas.microsoft.com/office/drawing/2014/main" id="{290CDBC5-E44C-49D0-8AC1-1FCAA058C4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
        <p:nvSpPr>
          <p:cNvPr id="13" name="文本框 328">
            <a:hlinkClick r:id="rId4" action="ppaction://hlinksldjump"/>
            <a:extLst>
              <a:ext uri="{FF2B5EF4-FFF2-40B4-BE49-F238E27FC236}">
                <a16:creationId xmlns:a16="http://schemas.microsoft.com/office/drawing/2014/main" id="{370E2AA6-C969-42C8-87C4-C1ACEC446E56}"/>
              </a:ext>
            </a:extLst>
          </p:cNvPr>
          <p:cNvSpPr txBox="1"/>
          <p:nvPr userDrawn="1"/>
        </p:nvSpPr>
        <p:spPr>
          <a:xfrm>
            <a:off x="-1047" y="40828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Tree>
    <p:extLst>
      <p:ext uri="{BB962C8B-B14F-4D97-AF65-F5344CB8AC3E}">
        <p14:creationId xmlns:p14="http://schemas.microsoft.com/office/powerpoint/2010/main" val="2859600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題解內文">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9A22B828-0899-4956-A30A-63DDD3685D91}"/>
              </a:ext>
            </a:extLst>
          </p:cNvPr>
          <p:cNvSpPr/>
          <p:nvPr userDrawn="1"/>
        </p:nvSpPr>
        <p:spPr>
          <a:xfrm>
            <a:off x="0" y="-1"/>
            <a:ext cx="9144000" cy="5152285"/>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pic>
        <p:nvPicPr>
          <p:cNvPr id="6" name="圖片 5">
            <a:extLst>
              <a:ext uri="{FF2B5EF4-FFF2-40B4-BE49-F238E27FC236}">
                <a16:creationId xmlns:a16="http://schemas.microsoft.com/office/drawing/2014/main" id="{99965FD8-9779-4DD9-A190-36A9BDB41CCB}"/>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a:ext>
            </a:extLst>
          </a:blip>
          <a:stretch>
            <a:fillRect/>
          </a:stretch>
        </p:blipFill>
        <p:spPr>
          <a:xfrm>
            <a:off x="8189887" y="4466771"/>
            <a:ext cx="641754" cy="641754"/>
          </a:xfrm>
          <a:prstGeom prst="rect">
            <a:avLst/>
          </a:prstGeom>
        </p:spPr>
      </p:pic>
      <p:sp>
        <p:nvSpPr>
          <p:cNvPr id="9" name="矩形 8">
            <a:extLst>
              <a:ext uri="{FF2B5EF4-FFF2-40B4-BE49-F238E27FC236}">
                <a16:creationId xmlns:a16="http://schemas.microsoft.com/office/drawing/2014/main" id="{0CA2D8A4-EBC4-42BC-A45B-A658E54194C5}"/>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2</a:t>
            </a:r>
            <a:endParaRPr lang="zh-TW" altLang="en-US" sz="2000" b="1" dirty="0">
              <a:latin typeface="微軟正黑體" panose="020B0604030504040204" pitchFamily="34" charset="-120"/>
              <a:ea typeface="微軟正黑體" panose="020B0604030504040204" pitchFamily="34" charset="-120"/>
            </a:endParaRPr>
          </a:p>
        </p:txBody>
      </p:sp>
      <p:sp>
        <p:nvSpPr>
          <p:cNvPr id="11" name="文本框 328">
            <a:hlinkClick r:id="rId4" action="ppaction://hlinksldjump"/>
            <a:extLst>
              <a:ext uri="{FF2B5EF4-FFF2-40B4-BE49-F238E27FC236}">
                <a16:creationId xmlns:a16="http://schemas.microsoft.com/office/drawing/2014/main" id="{5219F2D4-0189-41AA-AAB5-63B1BD25A34B}"/>
              </a:ext>
            </a:extLst>
          </p:cNvPr>
          <p:cNvSpPr txBox="1"/>
          <p:nvPr userDrawn="1"/>
        </p:nvSpPr>
        <p:spPr>
          <a:xfrm>
            <a:off x="-1" y="1121710"/>
            <a:ext cx="297518" cy="510993"/>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a:solidFill>
                  <a:schemeClr val="bg1"/>
                </a:solidFill>
                <a:latin typeface="微軟正黑體" pitchFamily="34" charset="-120"/>
                <a:ea typeface="微軟正黑體" pitchFamily="34" charset="-120"/>
              </a:rPr>
              <a:t>題解</a:t>
            </a:r>
            <a:endParaRPr lang="zh-TW" altLang="en-US" sz="1600" kern="0" dirty="0">
              <a:solidFill>
                <a:schemeClr val="bg1"/>
              </a:solidFill>
              <a:latin typeface="微軟正黑體" pitchFamily="34" charset="-120"/>
              <a:ea typeface="微軟正黑體" pitchFamily="34" charset="-120"/>
            </a:endParaRPr>
          </a:p>
        </p:txBody>
      </p:sp>
      <p:pic>
        <p:nvPicPr>
          <p:cNvPr id="12" name="圖片 11">
            <a:extLst>
              <a:ext uri="{FF2B5EF4-FFF2-40B4-BE49-F238E27FC236}">
                <a16:creationId xmlns:a16="http://schemas.microsoft.com/office/drawing/2014/main" id="{14376AE9-4736-4A9C-AE30-876FD7BA945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
        <p:nvSpPr>
          <p:cNvPr id="17" name="文本框 328">
            <a:hlinkClick r:id="rId6" action="ppaction://hlinksldjump"/>
            <a:extLst>
              <a:ext uri="{FF2B5EF4-FFF2-40B4-BE49-F238E27FC236}">
                <a16:creationId xmlns:a16="http://schemas.microsoft.com/office/drawing/2014/main" id="{CC2DA97C-E01C-4790-8518-848746BA829E}"/>
              </a:ext>
            </a:extLst>
          </p:cNvPr>
          <p:cNvSpPr txBox="1"/>
          <p:nvPr userDrawn="1"/>
        </p:nvSpPr>
        <p:spPr>
          <a:xfrm>
            <a:off x="-1047" y="40828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Tree>
    <p:extLst>
      <p:ext uri="{BB962C8B-B14F-4D97-AF65-F5344CB8AC3E}">
        <p14:creationId xmlns:p14="http://schemas.microsoft.com/office/powerpoint/2010/main" val="306035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題解內文">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CEFC9030-24F0-40BB-BF51-5CC710C9431A}"/>
              </a:ext>
            </a:extLst>
          </p:cNvPr>
          <p:cNvSpPr/>
          <p:nvPr userDrawn="1"/>
        </p:nvSpPr>
        <p:spPr>
          <a:xfrm>
            <a:off x="0" y="-1"/>
            <a:ext cx="9144000" cy="5152285"/>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9" name="矩形 8">
            <a:extLst>
              <a:ext uri="{FF2B5EF4-FFF2-40B4-BE49-F238E27FC236}">
                <a16:creationId xmlns:a16="http://schemas.microsoft.com/office/drawing/2014/main" id="{0CA2D8A4-EBC4-42BC-A45B-A658E54194C5}"/>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2</a:t>
            </a:r>
            <a:endParaRPr lang="zh-TW" altLang="en-US" sz="2000" b="1" dirty="0">
              <a:latin typeface="微軟正黑體" panose="020B0604030504040204" pitchFamily="34" charset="-120"/>
              <a:ea typeface="微軟正黑體" panose="020B0604030504040204" pitchFamily="34" charset="-120"/>
            </a:endParaRPr>
          </a:p>
        </p:txBody>
      </p:sp>
      <p:sp>
        <p:nvSpPr>
          <p:cNvPr id="11" name="文本框 328">
            <a:hlinkClick r:id="rId2" action="ppaction://hlinksldjump"/>
            <a:extLst>
              <a:ext uri="{FF2B5EF4-FFF2-40B4-BE49-F238E27FC236}">
                <a16:creationId xmlns:a16="http://schemas.microsoft.com/office/drawing/2014/main" id="{5219F2D4-0189-41AA-AAB5-63B1BD25A34B}"/>
              </a:ext>
            </a:extLst>
          </p:cNvPr>
          <p:cNvSpPr txBox="1"/>
          <p:nvPr userDrawn="1"/>
        </p:nvSpPr>
        <p:spPr>
          <a:xfrm>
            <a:off x="-1" y="1121710"/>
            <a:ext cx="297518" cy="510993"/>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a:solidFill>
                  <a:schemeClr val="bg1"/>
                </a:solidFill>
                <a:latin typeface="微軟正黑體" pitchFamily="34" charset="-120"/>
                <a:ea typeface="微軟正黑體" pitchFamily="34" charset="-120"/>
              </a:rPr>
              <a:t>題解</a:t>
            </a:r>
            <a:endParaRPr lang="zh-TW" altLang="en-US" sz="1600" kern="0" dirty="0">
              <a:solidFill>
                <a:schemeClr val="bg1"/>
              </a:solidFill>
              <a:latin typeface="微軟正黑體" pitchFamily="34" charset="-120"/>
              <a:ea typeface="微軟正黑體" pitchFamily="34" charset="-120"/>
            </a:endParaRPr>
          </a:p>
        </p:txBody>
      </p:sp>
      <p:pic>
        <p:nvPicPr>
          <p:cNvPr id="7" name="圖片 6">
            <a:extLst>
              <a:ext uri="{FF2B5EF4-FFF2-40B4-BE49-F238E27FC236}">
                <a16:creationId xmlns:a16="http://schemas.microsoft.com/office/drawing/2014/main" id="{71C37C86-0026-4C2F-9A66-7A5563E8308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
        <p:nvSpPr>
          <p:cNvPr id="13" name="文本框 328">
            <a:hlinkClick r:id="rId4" action="ppaction://hlinksldjump"/>
            <a:extLst>
              <a:ext uri="{FF2B5EF4-FFF2-40B4-BE49-F238E27FC236}">
                <a16:creationId xmlns:a16="http://schemas.microsoft.com/office/drawing/2014/main" id="{36E8222A-90A0-46B7-A75B-9D3EA9E46767}"/>
              </a:ext>
            </a:extLst>
          </p:cNvPr>
          <p:cNvSpPr txBox="1"/>
          <p:nvPr userDrawn="1"/>
        </p:nvSpPr>
        <p:spPr>
          <a:xfrm>
            <a:off x="-1047" y="40828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pic>
        <p:nvPicPr>
          <p:cNvPr id="12" name="圖片 11">
            <a:extLst>
              <a:ext uri="{FF2B5EF4-FFF2-40B4-BE49-F238E27FC236}">
                <a16:creationId xmlns:a16="http://schemas.microsoft.com/office/drawing/2014/main" id="{420D968D-E4C8-450A-89EF-C5C0E5C72125}"/>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a:ext>
            </a:extLst>
          </a:blip>
          <a:stretch>
            <a:fillRect/>
          </a:stretch>
        </p:blipFill>
        <p:spPr>
          <a:xfrm>
            <a:off x="8189887" y="4466771"/>
            <a:ext cx="641754" cy="641754"/>
          </a:xfrm>
          <a:prstGeom prst="rect">
            <a:avLst/>
          </a:prstGeom>
        </p:spPr>
      </p:pic>
    </p:spTree>
    <p:extLst>
      <p:ext uri="{BB962C8B-B14F-4D97-AF65-F5344CB8AC3E}">
        <p14:creationId xmlns:p14="http://schemas.microsoft.com/office/powerpoint/2010/main" val="154903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題解隱藏片2">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0377C3C7-A034-44AB-8359-2B38DC4F8B74}"/>
              </a:ext>
            </a:extLst>
          </p:cNvPr>
          <p:cNvSpPr/>
          <p:nvPr userDrawn="1"/>
        </p:nvSpPr>
        <p:spPr>
          <a:xfrm>
            <a:off x="0" y="-1"/>
            <a:ext cx="9144000" cy="5152285"/>
          </a:xfrm>
          <a:prstGeom prst="rect">
            <a:avLst/>
          </a:prstGeom>
          <a:solidFill>
            <a:srgbClr val="CAB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2" name="矩形 11">
            <a:extLst>
              <a:ext uri="{FF2B5EF4-FFF2-40B4-BE49-F238E27FC236}">
                <a16:creationId xmlns:a16="http://schemas.microsoft.com/office/drawing/2014/main" id="{46CB5F29-AB8F-4B5C-B439-66CBB8866499}"/>
              </a:ext>
            </a:extLst>
          </p:cNvPr>
          <p:cNvSpPr/>
          <p:nvPr userDrawn="1"/>
        </p:nvSpPr>
        <p:spPr>
          <a:xfrm>
            <a:off x="170099" y="232797"/>
            <a:ext cx="8770150" cy="4644003"/>
          </a:xfrm>
          <a:prstGeom prst="rect">
            <a:avLst/>
          </a:prstGeom>
          <a:solidFill>
            <a:schemeClr val="bg1"/>
          </a:solidFill>
          <a:ln w="38100" cap="flat" cmpd="sng" algn="ctr">
            <a:solidFill>
              <a:srgbClr val="FBF3E0"/>
            </a:solidFill>
            <a:prstDash val="solid"/>
            <a:miter lim="800000"/>
          </a:ln>
          <a:effectLst/>
        </p:spPr>
        <p:txBody>
          <a:bodyPr rtlCol="0" anchor="ctr"/>
          <a:lstStyle/>
          <a:p>
            <a:pPr algn="ctr" defTabSz="685800"/>
            <a:endParaRPr lang="zh-TW" altLang="en-US" kern="0">
              <a:solidFill>
                <a:prstClr val="white"/>
              </a:solidFill>
            </a:endParaRPr>
          </a:p>
        </p:txBody>
      </p:sp>
      <p:sp>
        <p:nvSpPr>
          <p:cNvPr id="18" name="矩形 17">
            <a:extLst>
              <a:ext uri="{FF2B5EF4-FFF2-40B4-BE49-F238E27FC236}">
                <a16:creationId xmlns:a16="http://schemas.microsoft.com/office/drawing/2014/main" id="{B7F28177-7ECE-4936-99FB-BE3ADA2CAD2E}"/>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2</a:t>
            </a:r>
            <a:endParaRPr lang="zh-TW" altLang="en-US" sz="2000" b="1" dirty="0">
              <a:latin typeface="微軟正黑體" panose="020B0604030504040204" pitchFamily="34" charset="-120"/>
              <a:ea typeface="微軟正黑體" panose="020B0604030504040204" pitchFamily="34" charset="-120"/>
            </a:endParaRPr>
          </a:p>
        </p:txBody>
      </p:sp>
      <p:sp>
        <p:nvSpPr>
          <p:cNvPr id="9" name="文本框 328">
            <a:hlinkClick r:id="rId2" action="ppaction://hlinksldjump"/>
            <a:extLst>
              <a:ext uri="{FF2B5EF4-FFF2-40B4-BE49-F238E27FC236}">
                <a16:creationId xmlns:a16="http://schemas.microsoft.com/office/drawing/2014/main" id="{40BA4A3C-DE19-4AAE-A0D6-A3A848EF5CCF}"/>
              </a:ext>
            </a:extLst>
          </p:cNvPr>
          <p:cNvSpPr txBox="1"/>
          <p:nvPr userDrawn="1"/>
        </p:nvSpPr>
        <p:spPr>
          <a:xfrm>
            <a:off x="-1" y="1121710"/>
            <a:ext cx="297518" cy="510993"/>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a:solidFill>
                  <a:schemeClr val="bg1"/>
                </a:solidFill>
                <a:latin typeface="微軟正黑體" pitchFamily="34" charset="-120"/>
                <a:ea typeface="微軟正黑體" pitchFamily="34" charset="-120"/>
              </a:rPr>
              <a:t>題解</a:t>
            </a:r>
            <a:endParaRPr lang="zh-TW" altLang="en-US" sz="1600" kern="0" dirty="0">
              <a:solidFill>
                <a:schemeClr val="bg1"/>
              </a:solidFill>
              <a:latin typeface="微軟正黑體" pitchFamily="34" charset="-120"/>
              <a:ea typeface="微軟正黑體" pitchFamily="34" charset="-120"/>
            </a:endParaRPr>
          </a:p>
        </p:txBody>
      </p:sp>
      <p:pic>
        <p:nvPicPr>
          <p:cNvPr id="11" name="圖片 10">
            <a:extLst>
              <a:ext uri="{FF2B5EF4-FFF2-40B4-BE49-F238E27FC236}">
                <a16:creationId xmlns:a16="http://schemas.microsoft.com/office/drawing/2014/main" id="{6BE704AB-B644-47E8-81AE-2B3138C6E2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
        <p:nvSpPr>
          <p:cNvPr id="13" name="文本框 328">
            <a:hlinkClick r:id="rId4" action="ppaction://hlinksldjump"/>
            <a:extLst>
              <a:ext uri="{FF2B5EF4-FFF2-40B4-BE49-F238E27FC236}">
                <a16:creationId xmlns:a16="http://schemas.microsoft.com/office/drawing/2014/main" id="{818A7CEE-3D54-4800-A63C-6D33F75FB37C}"/>
              </a:ext>
            </a:extLst>
          </p:cNvPr>
          <p:cNvSpPr txBox="1"/>
          <p:nvPr userDrawn="1"/>
        </p:nvSpPr>
        <p:spPr>
          <a:xfrm>
            <a:off x="-1047" y="40828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pic>
        <p:nvPicPr>
          <p:cNvPr id="15" name="圖片 14">
            <a:extLst>
              <a:ext uri="{FF2B5EF4-FFF2-40B4-BE49-F238E27FC236}">
                <a16:creationId xmlns:a16="http://schemas.microsoft.com/office/drawing/2014/main" id="{6B4F444E-D6DC-49AC-B682-02A5C3994028}"/>
              </a:ext>
            </a:extLst>
          </p:cNvPr>
          <p:cNvPicPr>
            <a:picLocks noChangeAspect="1"/>
          </p:cNvPicPr>
          <p:nvPr userDrawn="1"/>
        </p:nvPicPr>
        <p:blipFill>
          <a:blip r:embed="rId5"/>
          <a:stretch>
            <a:fillRect/>
          </a:stretch>
        </p:blipFill>
        <p:spPr>
          <a:xfrm>
            <a:off x="7485744" y="4064414"/>
            <a:ext cx="1658256" cy="1079086"/>
          </a:xfrm>
          <a:prstGeom prst="rect">
            <a:avLst/>
          </a:prstGeom>
        </p:spPr>
      </p:pic>
    </p:spTree>
    <p:extLst>
      <p:ext uri="{BB962C8B-B14F-4D97-AF65-F5344CB8AC3E}">
        <p14:creationId xmlns:p14="http://schemas.microsoft.com/office/powerpoint/2010/main" val="118254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題解隱藏片2">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87E09042-023F-4F2D-B31F-43212E1E5B17}"/>
              </a:ext>
            </a:extLst>
          </p:cNvPr>
          <p:cNvSpPr/>
          <p:nvPr userDrawn="1"/>
        </p:nvSpPr>
        <p:spPr>
          <a:xfrm>
            <a:off x="0" y="-1"/>
            <a:ext cx="9144000" cy="5152285"/>
          </a:xfrm>
          <a:prstGeom prst="rect">
            <a:avLst/>
          </a:prstGeom>
          <a:solidFill>
            <a:srgbClr val="DCC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sp>
        <p:nvSpPr>
          <p:cNvPr id="12" name="矩形 11">
            <a:extLst>
              <a:ext uri="{FF2B5EF4-FFF2-40B4-BE49-F238E27FC236}">
                <a16:creationId xmlns:a16="http://schemas.microsoft.com/office/drawing/2014/main" id="{285C74B9-C26E-467D-8CF2-9312CF6B845E}"/>
              </a:ext>
            </a:extLst>
          </p:cNvPr>
          <p:cNvSpPr/>
          <p:nvPr userDrawn="1"/>
        </p:nvSpPr>
        <p:spPr>
          <a:xfrm>
            <a:off x="170099" y="232797"/>
            <a:ext cx="8770150" cy="4644003"/>
          </a:xfrm>
          <a:prstGeom prst="rect">
            <a:avLst/>
          </a:prstGeom>
          <a:solidFill>
            <a:schemeClr val="bg1"/>
          </a:solidFill>
          <a:ln w="38100" cap="flat" cmpd="sng" algn="ctr">
            <a:solidFill>
              <a:srgbClr val="FBF3E0"/>
            </a:solidFill>
            <a:prstDash val="solid"/>
            <a:miter lim="800000"/>
          </a:ln>
          <a:effectLst/>
        </p:spPr>
        <p:txBody>
          <a:bodyPr rtlCol="0" anchor="ctr"/>
          <a:lstStyle/>
          <a:p>
            <a:pPr algn="ctr" defTabSz="685800"/>
            <a:endParaRPr lang="zh-TW" altLang="en-US" kern="0">
              <a:solidFill>
                <a:prstClr val="white"/>
              </a:solidFill>
            </a:endParaRPr>
          </a:p>
        </p:txBody>
      </p:sp>
      <p:sp>
        <p:nvSpPr>
          <p:cNvPr id="15" name="矩形 14">
            <a:extLst>
              <a:ext uri="{FF2B5EF4-FFF2-40B4-BE49-F238E27FC236}">
                <a16:creationId xmlns:a16="http://schemas.microsoft.com/office/drawing/2014/main" id="{FCEBBDCE-ACA6-48CF-A3A9-7EFF087548D2}"/>
              </a:ext>
            </a:extLst>
          </p:cNvPr>
          <p:cNvSpPr/>
          <p:nvPr userDrawn="1"/>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2</a:t>
            </a:r>
            <a:endParaRPr lang="zh-TW" altLang="en-US" sz="2000" b="1" dirty="0">
              <a:latin typeface="微軟正黑體" panose="020B0604030504040204" pitchFamily="34" charset="-120"/>
              <a:ea typeface="微軟正黑體" panose="020B0604030504040204" pitchFamily="34" charset="-120"/>
            </a:endParaRPr>
          </a:p>
        </p:txBody>
      </p:sp>
      <p:sp>
        <p:nvSpPr>
          <p:cNvPr id="16" name="文本框 328">
            <a:hlinkClick r:id="rId2" action="ppaction://hlinksldjump"/>
            <a:extLst>
              <a:ext uri="{FF2B5EF4-FFF2-40B4-BE49-F238E27FC236}">
                <a16:creationId xmlns:a16="http://schemas.microsoft.com/office/drawing/2014/main" id="{3EC5BB9C-46A3-417E-9D75-485AE8AF0B69}"/>
              </a:ext>
            </a:extLst>
          </p:cNvPr>
          <p:cNvSpPr txBox="1"/>
          <p:nvPr userDrawn="1"/>
        </p:nvSpPr>
        <p:spPr>
          <a:xfrm>
            <a:off x="0" y="408280"/>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17" name="文本框 328">
            <a:hlinkClick r:id="rId3" action="ppaction://hlinksldjump"/>
            <a:extLst>
              <a:ext uri="{FF2B5EF4-FFF2-40B4-BE49-F238E27FC236}">
                <a16:creationId xmlns:a16="http://schemas.microsoft.com/office/drawing/2014/main" id="{77DBE86C-6419-4E81-B9B3-D8950B94A5EB}"/>
              </a:ext>
            </a:extLst>
          </p:cNvPr>
          <p:cNvSpPr txBox="1"/>
          <p:nvPr userDrawn="1"/>
        </p:nvSpPr>
        <p:spPr>
          <a:xfrm>
            <a:off x="-1" y="1121710"/>
            <a:ext cx="297518" cy="510993"/>
          </a:xfrm>
          <a:prstGeom prst="rect">
            <a:avLst/>
          </a:prstGeom>
          <a:solidFill>
            <a:schemeClr val="accent2">
              <a:lumMod val="75000"/>
            </a:schemeClr>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a:solidFill>
                  <a:schemeClr val="bg1"/>
                </a:solidFill>
                <a:latin typeface="微軟正黑體" pitchFamily="34" charset="-120"/>
                <a:ea typeface="微軟正黑體" pitchFamily="34" charset="-120"/>
              </a:rPr>
              <a:t>題解</a:t>
            </a:r>
            <a:endParaRPr lang="zh-TW" altLang="en-US" sz="1600" kern="0" dirty="0">
              <a:solidFill>
                <a:schemeClr val="bg1"/>
              </a:solidFill>
              <a:latin typeface="微軟正黑體" pitchFamily="34" charset="-120"/>
              <a:ea typeface="微軟正黑體" pitchFamily="34" charset="-120"/>
            </a:endParaRPr>
          </a:p>
        </p:txBody>
      </p:sp>
      <p:pic>
        <p:nvPicPr>
          <p:cNvPr id="19" name="圖片 18">
            <a:extLst>
              <a:ext uri="{FF2B5EF4-FFF2-40B4-BE49-F238E27FC236}">
                <a16:creationId xmlns:a16="http://schemas.microsoft.com/office/drawing/2014/main" id="{2636F0CC-0B2C-4771-BB7E-DCAC21D3473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357" y="4929893"/>
            <a:ext cx="522229" cy="179999"/>
          </a:xfrm>
          <a:prstGeom prst="rect">
            <a:avLst/>
          </a:prstGeom>
        </p:spPr>
      </p:pic>
    </p:spTree>
    <p:extLst>
      <p:ext uri="{BB962C8B-B14F-4D97-AF65-F5344CB8AC3E}">
        <p14:creationId xmlns:p14="http://schemas.microsoft.com/office/powerpoint/2010/main" val="3248270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F2A1877-760A-4ECF-BBC8-FA126BCFA630}" type="datetimeFigureOut">
              <a:rPr lang="zh-TW" altLang="en-US" smtClean="0"/>
              <a:t>2020/12/16</a:t>
            </a:fld>
            <a:endParaRPr lang="zh-TW"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C27764-FDE0-4F3D-B366-5E93EE4D6C97}" type="slidenum">
              <a:rPr lang="zh-TW" altLang="en-US" smtClean="0"/>
              <a:t>‹#›</a:t>
            </a:fld>
            <a:endParaRPr lang="zh-TW" altLang="en-US"/>
          </a:p>
        </p:txBody>
      </p:sp>
    </p:spTree>
    <p:extLst>
      <p:ext uri="{BB962C8B-B14F-4D97-AF65-F5344CB8AC3E}">
        <p14:creationId xmlns:p14="http://schemas.microsoft.com/office/powerpoint/2010/main" val="2903140600"/>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90" r:id="rId4"/>
    <p:sldLayoutId id="2147483678" r:id="rId5"/>
    <p:sldLayoutId id="2147483679" r:id="rId6"/>
    <p:sldLayoutId id="2147483685" r:id="rId7"/>
    <p:sldLayoutId id="2147483686" r:id="rId8"/>
    <p:sldLayoutId id="2147483687" r:id="rId9"/>
    <p:sldLayoutId id="2147483683" r:id="rId10"/>
    <p:sldLayoutId id="2147483680" r:id="rId11"/>
    <p:sldLayoutId id="2147483688" r:id="rId12"/>
    <p:sldLayoutId id="2147483693" r:id="rId13"/>
    <p:sldLayoutId id="2147483689" r:id="rId14"/>
    <p:sldLayoutId id="2147483675" r:id="rId15"/>
    <p:sldLayoutId id="2147483676" r:id="rId16"/>
    <p:sldLayoutId id="2147483677" r:id="rId17"/>
    <p:sldLayoutId id="2147483691" r:id="rId18"/>
    <p:sldLayoutId id="2147483684" r:id="rId19"/>
    <p:sldLayoutId id="2147483692" r:id="rId2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8.xml"/><Relationship Id="rId5" Type="http://schemas.openxmlformats.org/officeDocument/2006/relationships/slide" Target="slide12.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slide" Target="slide101.xml"/><Relationship Id="rId7" Type="http://schemas.openxmlformats.org/officeDocument/2006/relationships/slide" Target="slide112.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slide" Target="slide110.xml"/><Relationship Id="rId5" Type="http://schemas.openxmlformats.org/officeDocument/2006/relationships/slide" Target="slide109.xml"/><Relationship Id="rId4" Type="http://schemas.openxmlformats.org/officeDocument/2006/relationships/slide" Target="slide99.xml"/></Relationships>
</file>

<file path=ppt/slides/_rels/slide101.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slide" Target="slide102.xml"/><Relationship Id="rId7" Type="http://schemas.openxmlformats.org/officeDocument/2006/relationships/slide" Target="slide110.xm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slide" Target="slide109.xml"/><Relationship Id="rId5" Type="http://schemas.openxmlformats.org/officeDocument/2006/relationships/image" Target="../media/image68.png"/><Relationship Id="rId4" Type="http://schemas.openxmlformats.org/officeDocument/2006/relationships/slide" Target="slide100.xml"/><Relationship Id="rId9" Type="http://schemas.openxmlformats.org/officeDocument/2006/relationships/slide" Target="slide111.xml"/></Relationships>
</file>

<file path=ppt/slides/_rels/slide102.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slide" Target="slide103.xml"/><Relationship Id="rId7" Type="http://schemas.openxmlformats.org/officeDocument/2006/relationships/slide" Target="slide112.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slide" Target="slide110.xml"/><Relationship Id="rId5" Type="http://schemas.openxmlformats.org/officeDocument/2006/relationships/slide" Target="slide109.xml"/><Relationship Id="rId4" Type="http://schemas.openxmlformats.org/officeDocument/2006/relationships/slide" Target="slide101.xml"/></Relationships>
</file>

<file path=ppt/slides/_rels/slide103.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slide" Target="slide104.xml"/><Relationship Id="rId7" Type="http://schemas.openxmlformats.org/officeDocument/2006/relationships/slide" Target="slide112.xm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slide" Target="slide110.xml"/><Relationship Id="rId5" Type="http://schemas.openxmlformats.org/officeDocument/2006/relationships/slide" Target="slide109.xml"/><Relationship Id="rId4" Type="http://schemas.openxmlformats.org/officeDocument/2006/relationships/slide" Target="slide102.xml"/></Relationships>
</file>

<file path=ppt/slides/_rels/slide104.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slide" Target="slide105.xml"/><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71.png"/><Relationship Id="rId11" Type="http://schemas.openxmlformats.org/officeDocument/2006/relationships/slide" Target="slide112.xml"/><Relationship Id="rId5" Type="http://schemas.openxmlformats.org/officeDocument/2006/relationships/image" Target="../media/image68.png"/><Relationship Id="rId10" Type="http://schemas.openxmlformats.org/officeDocument/2006/relationships/slide" Target="slide111.xml"/><Relationship Id="rId4" Type="http://schemas.openxmlformats.org/officeDocument/2006/relationships/slide" Target="slide103.xml"/><Relationship Id="rId9" Type="http://schemas.openxmlformats.org/officeDocument/2006/relationships/slide" Target="slide110.xml"/></Relationships>
</file>

<file path=ppt/slides/_rels/slide105.xml.rels><?xml version="1.0" encoding="UTF-8" standalone="yes"?>
<Relationships xmlns="http://schemas.openxmlformats.org/package/2006/relationships"><Relationship Id="rId8" Type="http://schemas.openxmlformats.org/officeDocument/2006/relationships/slide" Target="slide110.xml"/><Relationship Id="rId3" Type="http://schemas.openxmlformats.org/officeDocument/2006/relationships/slide" Target="slide107.xml"/><Relationship Id="rId7" Type="http://schemas.openxmlformats.org/officeDocument/2006/relationships/slide" Target="slide109.xm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slide" Target="slide106.xml"/><Relationship Id="rId10" Type="http://schemas.openxmlformats.org/officeDocument/2006/relationships/slide" Target="slide111.xml"/><Relationship Id="rId4" Type="http://schemas.openxmlformats.org/officeDocument/2006/relationships/slide" Target="slide104.xml"/><Relationship Id="rId9" Type="http://schemas.openxmlformats.org/officeDocument/2006/relationships/slide" Target="slide112.xml"/></Relationships>
</file>

<file path=ppt/slides/_rels/slide106.xml.rels><?xml version="1.0" encoding="UTF-8" standalone="yes"?>
<Relationships xmlns="http://schemas.openxmlformats.org/package/2006/relationships"><Relationship Id="rId3" Type="http://schemas.openxmlformats.org/officeDocument/2006/relationships/slide" Target="slide105.xml"/><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slide" Target="slide108.xml"/><Relationship Id="rId7" Type="http://schemas.openxmlformats.org/officeDocument/2006/relationships/slide" Target="slide112.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slide" Target="slide110.xml"/><Relationship Id="rId5" Type="http://schemas.openxmlformats.org/officeDocument/2006/relationships/slide" Target="slide109.xml"/><Relationship Id="rId4" Type="http://schemas.openxmlformats.org/officeDocument/2006/relationships/slide" Target="slide105.xml"/></Relationships>
</file>

<file path=ppt/slides/_rels/slide108.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slide" Target="slide113.xml"/><Relationship Id="rId7" Type="http://schemas.openxmlformats.org/officeDocument/2006/relationships/slide" Target="slide112.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slide" Target="slide110.xml"/><Relationship Id="rId5" Type="http://schemas.openxmlformats.org/officeDocument/2006/relationships/slide" Target="slide109.xml"/><Relationship Id="rId4" Type="http://schemas.openxmlformats.org/officeDocument/2006/relationships/slide" Target="slide107.xml"/></Relationships>
</file>

<file path=ppt/slides/_rels/slide10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85.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slide" Target="slide10.xml"/><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10.png"/><Relationship Id="rId16" Type="http://schemas.microsoft.com/office/2007/relationships/hdphoto" Target="../media/hdphoto7.wdp"/><Relationship Id="rId1" Type="http://schemas.openxmlformats.org/officeDocument/2006/relationships/slideLayout" Target="../slideLayouts/slideLayout8.xml"/><Relationship Id="rId6" Type="http://schemas.openxmlformats.org/officeDocument/2006/relationships/image" Target="../media/image23.png"/><Relationship Id="rId11" Type="http://schemas.microsoft.com/office/2007/relationships/hdphoto" Target="../media/hdphoto5.wdp"/><Relationship Id="rId5" Type="http://schemas.microsoft.com/office/2007/relationships/hdphoto" Target="../media/hdphoto3.wdp"/><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2.png"/><Relationship Id="rId9" Type="http://schemas.microsoft.com/office/2007/relationships/hdphoto" Target="../media/hdphoto4.wdp"/><Relationship Id="rId14" Type="http://schemas.microsoft.com/office/2007/relationships/hdphoto" Target="../media/hdphoto6.wdp"/></Relationships>
</file>

<file path=ppt/slides/_rels/slide110.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slide" Target="slide111.xml"/><Relationship Id="rId2" Type="http://schemas.openxmlformats.org/officeDocument/2006/relationships/slide" Target="slide2.xml"/><Relationship Id="rId1" Type="http://schemas.openxmlformats.org/officeDocument/2006/relationships/slideLayout" Target="../slideLayouts/slideLayout16.xml"/><Relationship Id="rId5" Type="http://schemas.openxmlformats.org/officeDocument/2006/relationships/slide" Target="slide112.xml"/><Relationship Id="rId4" Type="http://schemas.openxmlformats.org/officeDocument/2006/relationships/slide" Target="slide85.xml"/></Relationships>
</file>

<file path=ppt/slides/_rels/slide112.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slide" Target="slide2.xml"/><Relationship Id="rId1" Type="http://schemas.openxmlformats.org/officeDocument/2006/relationships/slideLayout" Target="../slideLayouts/slideLayout16.xml"/><Relationship Id="rId5" Type="http://schemas.openxmlformats.org/officeDocument/2006/relationships/slide" Target="slide112.xml"/><Relationship Id="rId4" Type="http://schemas.openxmlformats.org/officeDocument/2006/relationships/slide" Target="slide111.xml"/></Relationships>
</file>

<file path=ppt/slides/_rels/slide113.xml.rels><?xml version="1.0" encoding="UTF-8" standalone="yes"?>
<Relationships xmlns="http://schemas.openxmlformats.org/package/2006/relationships"><Relationship Id="rId3" Type="http://schemas.openxmlformats.org/officeDocument/2006/relationships/slide" Target="slide114.xml"/><Relationship Id="rId7" Type="http://schemas.openxmlformats.org/officeDocument/2006/relationships/slide" Target="slide127.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slide" Target="slide126.xml"/><Relationship Id="rId5" Type="http://schemas.openxmlformats.org/officeDocument/2006/relationships/slide" Target="slide125.xml"/><Relationship Id="rId4" Type="http://schemas.openxmlformats.org/officeDocument/2006/relationships/slide" Target="slide108.xml"/></Relationships>
</file>

<file path=ppt/slides/_rels/slide114.xml.rels><?xml version="1.0" encoding="UTF-8" standalone="yes"?>
<Relationships xmlns="http://schemas.openxmlformats.org/package/2006/relationships"><Relationship Id="rId3" Type="http://schemas.openxmlformats.org/officeDocument/2006/relationships/slide" Target="slide115.xml"/><Relationship Id="rId7" Type="http://schemas.openxmlformats.org/officeDocument/2006/relationships/slide" Target="slide127.xm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slide" Target="slide126.xml"/><Relationship Id="rId5" Type="http://schemas.openxmlformats.org/officeDocument/2006/relationships/slide" Target="slide125.xml"/><Relationship Id="rId4" Type="http://schemas.openxmlformats.org/officeDocument/2006/relationships/slide" Target="slide113.xml"/></Relationships>
</file>

<file path=ppt/slides/_rels/slide1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 Target="slide116.xml"/><Relationship Id="rId7" Type="http://schemas.openxmlformats.org/officeDocument/2006/relationships/slide" Target="slide127.xm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slide" Target="slide126.xml"/><Relationship Id="rId5" Type="http://schemas.openxmlformats.org/officeDocument/2006/relationships/slide" Target="slide125.xml"/><Relationship Id="rId4" Type="http://schemas.openxmlformats.org/officeDocument/2006/relationships/slide" Target="slide114.xml"/></Relationships>
</file>

<file path=ppt/slides/_rels/slide116.xml.rels><?xml version="1.0" encoding="UTF-8" standalone="yes"?>
<Relationships xmlns="http://schemas.openxmlformats.org/package/2006/relationships"><Relationship Id="rId8" Type="http://schemas.openxmlformats.org/officeDocument/2006/relationships/slide" Target="slide126.xml"/><Relationship Id="rId3" Type="http://schemas.openxmlformats.org/officeDocument/2006/relationships/slide" Target="slide118.xml"/><Relationship Id="rId7" Type="http://schemas.openxmlformats.org/officeDocument/2006/relationships/slide" Target="slide125.xm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slide" Target="slide117.xml"/><Relationship Id="rId4" Type="http://schemas.openxmlformats.org/officeDocument/2006/relationships/slide" Target="slide115.xml"/><Relationship Id="rId9" Type="http://schemas.openxmlformats.org/officeDocument/2006/relationships/slide" Target="slide127.xml"/></Relationships>
</file>

<file path=ppt/slides/_rels/slide117.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19.xml"/><Relationship Id="rId7" Type="http://schemas.openxmlformats.org/officeDocument/2006/relationships/slide" Target="slide126.xm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slide" Target="slide125.xml"/><Relationship Id="rId5" Type="http://schemas.openxmlformats.org/officeDocument/2006/relationships/image" Target="../media/image68.png"/><Relationship Id="rId4" Type="http://schemas.openxmlformats.org/officeDocument/2006/relationships/slide" Target="slide116.xml"/></Relationships>
</file>

<file path=ppt/slides/_rels/slide119.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slide" Target="slide120.xml"/><Relationship Id="rId7"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8.png"/><Relationship Id="rId10" Type="http://schemas.openxmlformats.org/officeDocument/2006/relationships/slide" Target="slide127.xml"/><Relationship Id="rId4" Type="http://schemas.openxmlformats.org/officeDocument/2006/relationships/slide" Target="slide118.xml"/><Relationship Id="rId9" Type="http://schemas.openxmlformats.org/officeDocument/2006/relationships/slide" Target="slide126.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slide" Target="slide10.xml"/></Relationships>
</file>

<file path=ppt/slides/_rels/slide120.xml.rels><?xml version="1.0" encoding="UTF-8" standalone="yes"?>
<Relationships xmlns="http://schemas.openxmlformats.org/package/2006/relationships"><Relationship Id="rId3" Type="http://schemas.openxmlformats.org/officeDocument/2006/relationships/slide" Target="slide121.xml"/><Relationship Id="rId7" Type="http://schemas.openxmlformats.org/officeDocument/2006/relationships/slide" Target="slide127.xml"/><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slide" Target="slide126.xml"/><Relationship Id="rId5" Type="http://schemas.openxmlformats.org/officeDocument/2006/relationships/slide" Target="slide125.xml"/><Relationship Id="rId4" Type="http://schemas.openxmlformats.org/officeDocument/2006/relationships/slide" Target="slide119.xml"/></Relationships>
</file>

<file path=ppt/slides/_rels/slide121.xml.rels><?xml version="1.0" encoding="UTF-8" standalone="yes"?>
<Relationships xmlns="http://schemas.openxmlformats.org/package/2006/relationships"><Relationship Id="rId8" Type="http://schemas.openxmlformats.org/officeDocument/2006/relationships/slide" Target="slide126.xml"/><Relationship Id="rId3" Type="http://schemas.openxmlformats.org/officeDocument/2006/relationships/slide" Target="slide122.xml"/><Relationship Id="rId7" Type="http://schemas.openxmlformats.org/officeDocument/2006/relationships/slide" Target="slide125.xml"/><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slide" Target="slide120.xml"/><Relationship Id="rId9" Type="http://schemas.openxmlformats.org/officeDocument/2006/relationships/slide" Target="slide127.xml"/></Relationships>
</file>

<file path=ppt/slides/_rels/slide122.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23.xml"/><Relationship Id="rId7" Type="http://schemas.openxmlformats.org/officeDocument/2006/relationships/slide" Target="slide126.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slide" Target="slide125.xml"/><Relationship Id="rId5" Type="http://schemas.openxmlformats.org/officeDocument/2006/relationships/image" Target="../media/image68.png"/><Relationship Id="rId4" Type="http://schemas.openxmlformats.org/officeDocument/2006/relationships/slide" Target="slide121.xml"/></Relationships>
</file>

<file path=ppt/slides/_rels/slide123.xml.rels><?xml version="1.0" encoding="UTF-8" standalone="yes"?>
<Relationships xmlns="http://schemas.openxmlformats.org/package/2006/relationships"><Relationship Id="rId3" Type="http://schemas.openxmlformats.org/officeDocument/2006/relationships/slide" Target="slide124.xml"/><Relationship Id="rId7" Type="http://schemas.openxmlformats.org/officeDocument/2006/relationships/slide" Target="slide127.xm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slide" Target="slide126.xml"/><Relationship Id="rId5" Type="http://schemas.openxmlformats.org/officeDocument/2006/relationships/slide" Target="slide125.xml"/><Relationship Id="rId4" Type="http://schemas.openxmlformats.org/officeDocument/2006/relationships/slide" Target="slide122.xml"/></Relationships>
</file>

<file path=ppt/slides/_rels/slide124.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28.xml"/><Relationship Id="rId7" Type="http://schemas.openxmlformats.org/officeDocument/2006/relationships/slide" Target="slide126.xml"/><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slide" Target="slide125.xml"/><Relationship Id="rId5" Type="http://schemas.openxmlformats.org/officeDocument/2006/relationships/image" Target="../media/image68.png"/><Relationship Id="rId4" Type="http://schemas.openxmlformats.org/officeDocument/2006/relationships/slide" Target="slide123.xml"/></Relationships>
</file>

<file path=ppt/slides/_rels/slide1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13.xml"/><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slide" Target="slide127.xm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slide" Target="slide113.xml"/></Relationships>
</file>

<file path=ppt/slides/_rels/slide1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 Target="slide129.xml"/><Relationship Id="rId7" Type="http://schemas.openxmlformats.org/officeDocument/2006/relationships/slide" Target="slide133.xml"/><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slide" Target="slide132.xml"/><Relationship Id="rId5" Type="http://schemas.openxmlformats.org/officeDocument/2006/relationships/image" Target="../media/image68.png"/><Relationship Id="rId4" Type="http://schemas.openxmlformats.org/officeDocument/2006/relationships/slide" Target="slide124.xml"/><Relationship Id="rId9" Type="http://schemas.openxmlformats.org/officeDocument/2006/relationships/image" Target="../media/image69.png"/></Relationships>
</file>

<file path=ppt/slides/_rels/slide129.xml.rels><?xml version="1.0" encoding="UTF-8" standalone="yes"?>
<Relationships xmlns="http://schemas.openxmlformats.org/package/2006/relationships"><Relationship Id="rId3" Type="http://schemas.openxmlformats.org/officeDocument/2006/relationships/slide" Target="slide130.xml"/><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slide" Target="slide133.xml"/><Relationship Id="rId5" Type="http://schemas.openxmlformats.org/officeDocument/2006/relationships/slide" Target="slide132.xml"/><Relationship Id="rId4" Type="http://schemas.openxmlformats.org/officeDocument/2006/relationships/slide" Target="slide128.xml"/></Relationships>
</file>

<file path=ppt/slides/_rels/slide13.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slide" Target="slide131.xml"/><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slide" Target="slide133.xml"/><Relationship Id="rId5" Type="http://schemas.openxmlformats.org/officeDocument/2006/relationships/slide" Target="slide132.xml"/><Relationship Id="rId4" Type="http://schemas.openxmlformats.org/officeDocument/2006/relationships/slide" Target="slide129.xml"/></Relationships>
</file>

<file path=ppt/slides/_rels/slide131.xml.rels><?xml version="1.0" encoding="UTF-8" standalone="yes"?>
<Relationships xmlns="http://schemas.openxmlformats.org/package/2006/relationships"><Relationship Id="rId3" Type="http://schemas.openxmlformats.org/officeDocument/2006/relationships/slide" Target="slide134.xm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slide" Target="slide133.xml"/><Relationship Id="rId5" Type="http://schemas.openxmlformats.org/officeDocument/2006/relationships/slide" Target="slide132.xml"/><Relationship Id="rId4" Type="http://schemas.openxmlformats.org/officeDocument/2006/relationships/slide" Target="slide130.xml"/></Relationships>
</file>

<file path=ppt/slides/_rels/slide1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28.xml"/><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slide" Target="slide135.xml"/><Relationship Id="rId7" Type="http://schemas.openxmlformats.org/officeDocument/2006/relationships/slide" Target="slide144.xml"/><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slide" Target="slide153.xml"/><Relationship Id="rId5" Type="http://schemas.openxmlformats.org/officeDocument/2006/relationships/slide" Target="slide152.xml"/><Relationship Id="rId4" Type="http://schemas.openxmlformats.org/officeDocument/2006/relationships/slide" Target="slide131.xml"/></Relationships>
</file>

<file path=ppt/slides/_rels/slide135.xml.rels><?xml version="1.0" encoding="UTF-8" standalone="yes"?>
<Relationships xmlns="http://schemas.openxmlformats.org/package/2006/relationships"><Relationship Id="rId8" Type="http://schemas.openxmlformats.org/officeDocument/2006/relationships/slide" Target="slide144.xml"/><Relationship Id="rId3" Type="http://schemas.openxmlformats.org/officeDocument/2006/relationships/slide" Target="slide136.xml"/><Relationship Id="rId7" Type="http://schemas.openxmlformats.org/officeDocument/2006/relationships/slide" Target="slide153.xml"/><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slide" Target="slide152.xml"/><Relationship Id="rId5" Type="http://schemas.openxmlformats.org/officeDocument/2006/relationships/image" Target="../media/image68.png"/><Relationship Id="rId4" Type="http://schemas.openxmlformats.org/officeDocument/2006/relationships/slide" Target="slide134.xml"/></Relationships>
</file>

<file path=ppt/slides/_rels/slide136.xml.rels><?xml version="1.0" encoding="UTF-8" standalone="yes"?>
<Relationships xmlns="http://schemas.openxmlformats.org/package/2006/relationships"><Relationship Id="rId3" Type="http://schemas.openxmlformats.org/officeDocument/2006/relationships/slide" Target="slide137.xml"/><Relationship Id="rId7" Type="http://schemas.openxmlformats.org/officeDocument/2006/relationships/slide" Target="slide144.xml"/><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slide" Target="slide153.xml"/><Relationship Id="rId5" Type="http://schemas.openxmlformats.org/officeDocument/2006/relationships/slide" Target="slide152.xml"/><Relationship Id="rId4" Type="http://schemas.openxmlformats.org/officeDocument/2006/relationships/slide" Target="slide135.xml"/></Relationships>
</file>

<file path=ppt/slides/_rels/slide137.xml.rels><?xml version="1.0" encoding="UTF-8" standalone="yes"?>
<Relationships xmlns="http://schemas.openxmlformats.org/package/2006/relationships"><Relationship Id="rId3" Type="http://schemas.openxmlformats.org/officeDocument/2006/relationships/slide" Target="slide138.xml"/><Relationship Id="rId7" Type="http://schemas.openxmlformats.org/officeDocument/2006/relationships/slide" Target="slide144.xml"/><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slide" Target="slide153.xml"/><Relationship Id="rId5" Type="http://schemas.openxmlformats.org/officeDocument/2006/relationships/slide" Target="slide152.xml"/><Relationship Id="rId4" Type="http://schemas.openxmlformats.org/officeDocument/2006/relationships/slide" Target="slide136.xml"/></Relationships>
</file>

<file path=ppt/slides/_rels/slide138.xml.rels><?xml version="1.0" encoding="UTF-8" standalone="yes"?>
<Relationships xmlns="http://schemas.openxmlformats.org/package/2006/relationships"><Relationship Id="rId3" Type="http://schemas.openxmlformats.org/officeDocument/2006/relationships/slide" Target="slide139.xml"/><Relationship Id="rId7" Type="http://schemas.openxmlformats.org/officeDocument/2006/relationships/slide" Target="slide144.xml"/><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slide" Target="slide153.xml"/><Relationship Id="rId5" Type="http://schemas.openxmlformats.org/officeDocument/2006/relationships/slide" Target="slide152.xml"/><Relationship Id="rId4" Type="http://schemas.openxmlformats.org/officeDocument/2006/relationships/slide" Target="slide137.xml"/></Relationships>
</file>

<file path=ppt/slides/_rels/slide139.xml.rels><?xml version="1.0" encoding="UTF-8" standalone="yes"?>
<Relationships xmlns="http://schemas.openxmlformats.org/package/2006/relationships"><Relationship Id="rId3" Type="http://schemas.openxmlformats.org/officeDocument/2006/relationships/slide" Target="slide152.xml"/><Relationship Id="rId7" Type="http://schemas.openxmlformats.org/officeDocument/2006/relationships/slide" Target="slide138.xml"/><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openxmlformats.org/officeDocument/2006/relationships/slide" Target="slide140.xml"/><Relationship Id="rId5" Type="http://schemas.openxmlformats.org/officeDocument/2006/relationships/slide" Target="slide144.xml"/><Relationship Id="rId4" Type="http://schemas.openxmlformats.org/officeDocument/2006/relationships/slide" Target="slide153.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4.xml"/><Relationship Id="rId1" Type="http://schemas.openxmlformats.org/officeDocument/2006/relationships/slideLayout" Target="../slideLayouts/slideLayout10.xml"/><Relationship Id="rId4" Type="http://schemas.openxmlformats.org/officeDocument/2006/relationships/slide" Target="slide6.xml"/></Relationships>
</file>

<file path=ppt/slides/_rels/slide140.xml.rels><?xml version="1.0" encoding="UTF-8" standalone="yes"?>
<Relationships xmlns="http://schemas.openxmlformats.org/package/2006/relationships"><Relationship Id="rId8" Type="http://schemas.openxmlformats.org/officeDocument/2006/relationships/slide" Target="slide144.xml"/><Relationship Id="rId3" Type="http://schemas.openxmlformats.org/officeDocument/2006/relationships/slide" Target="slide141.xml"/><Relationship Id="rId7" Type="http://schemas.openxmlformats.org/officeDocument/2006/relationships/slide" Target="slide153.xml"/><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slide" Target="slide152.xml"/><Relationship Id="rId5" Type="http://schemas.openxmlformats.org/officeDocument/2006/relationships/image" Target="../media/image68.png"/><Relationship Id="rId4" Type="http://schemas.openxmlformats.org/officeDocument/2006/relationships/slide" Target="slide139.xml"/></Relationships>
</file>

<file path=ppt/slides/_rels/slide141.xml.rels><?xml version="1.0" encoding="UTF-8" standalone="yes"?>
<Relationships xmlns="http://schemas.openxmlformats.org/package/2006/relationships"><Relationship Id="rId3" Type="http://schemas.openxmlformats.org/officeDocument/2006/relationships/slide" Target="slide142.xml"/><Relationship Id="rId7" Type="http://schemas.openxmlformats.org/officeDocument/2006/relationships/slide" Target="slide144.xml"/><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slide" Target="slide153.xml"/><Relationship Id="rId5" Type="http://schemas.openxmlformats.org/officeDocument/2006/relationships/slide" Target="slide152.xml"/><Relationship Id="rId4" Type="http://schemas.openxmlformats.org/officeDocument/2006/relationships/slide" Target="slide140.xml"/></Relationships>
</file>

<file path=ppt/slides/_rels/slide142.xml.rels><?xml version="1.0" encoding="UTF-8" standalone="yes"?>
<Relationships xmlns="http://schemas.openxmlformats.org/package/2006/relationships"><Relationship Id="rId8" Type="http://schemas.openxmlformats.org/officeDocument/2006/relationships/slide" Target="slide153.xml"/><Relationship Id="rId3" Type="http://schemas.openxmlformats.org/officeDocument/2006/relationships/slide" Target="slide145.xml"/><Relationship Id="rId7" Type="http://schemas.openxmlformats.org/officeDocument/2006/relationships/slide" Target="slide152.xml"/><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slide" Target="slide143.xml"/><Relationship Id="rId5" Type="http://schemas.openxmlformats.org/officeDocument/2006/relationships/image" Target="../media/image68.png"/><Relationship Id="rId4" Type="http://schemas.openxmlformats.org/officeDocument/2006/relationships/slide" Target="slide141.xml"/><Relationship Id="rId9" Type="http://schemas.openxmlformats.org/officeDocument/2006/relationships/slide" Target="slide144.xml"/></Relationships>
</file>

<file path=ppt/slides/_rels/slide143.xml.rels><?xml version="1.0" encoding="UTF-8" standalone="yes"?>
<Relationships xmlns="http://schemas.openxmlformats.org/package/2006/relationships"><Relationship Id="rId3" Type="http://schemas.openxmlformats.org/officeDocument/2006/relationships/slide" Target="slide142.xml"/><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slide" Target="slide134.xml"/></Relationships>
</file>

<file path=ppt/slides/_rels/slide145.xml.rels><?xml version="1.0" encoding="UTF-8" standalone="yes"?>
<Relationships xmlns="http://schemas.openxmlformats.org/package/2006/relationships"><Relationship Id="rId8" Type="http://schemas.openxmlformats.org/officeDocument/2006/relationships/slide" Target="slide146.xml"/><Relationship Id="rId3" Type="http://schemas.openxmlformats.org/officeDocument/2006/relationships/image" Target="../media/image70.png"/><Relationship Id="rId7" Type="http://schemas.openxmlformats.org/officeDocument/2006/relationships/slide" Target="slide154.xml"/><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slide" Target="slide153.xml"/><Relationship Id="rId5" Type="http://schemas.openxmlformats.org/officeDocument/2006/relationships/slide" Target="slide152.xml"/><Relationship Id="rId4" Type="http://schemas.openxmlformats.org/officeDocument/2006/relationships/image" Target="../media/image69.png"/><Relationship Id="rId9" Type="http://schemas.openxmlformats.org/officeDocument/2006/relationships/slide" Target="slide142.xml"/></Relationships>
</file>

<file path=ppt/slides/_rels/slide146.xml.rels><?xml version="1.0" encoding="UTF-8" standalone="yes"?>
<Relationships xmlns="http://schemas.openxmlformats.org/package/2006/relationships"><Relationship Id="rId8" Type="http://schemas.openxmlformats.org/officeDocument/2006/relationships/slide" Target="slide154.xml"/><Relationship Id="rId3" Type="http://schemas.openxmlformats.org/officeDocument/2006/relationships/image" Target="../media/image68.png"/><Relationship Id="rId7" Type="http://schemas.openxmlformats.org/officeDocument/2006/relationships/slide" Target="slide153.xml"/><Relationship Id="rId12" Type="http://schemas.openxmlformats.org/officeDocument/2006/relationships/slide" Target="slide145.xml"/><Relationship Id="rId2" Type="http://schemas.openxmlformats.org/officeDocument/2006/relationships/notesSlide" Target="../notesSlides/notesSlide55.xml"/><Relationship Id="rId1" Type="http://schemas.openxmlformats.org/officeDocument/2006/relationships/slideLayout" Target="../slideLayouts/slideLayout15.xml"/><Relationship Id="rId6" Type="http://schemas.openxmlformats.org/officeDocument/2006/relationships/slide" Target="slide152.xml"/><Relationship Id="rId11" Type="http://schemas.openxmlformats.org/officeDocument/2006/relationships/slide" Target="slide148.xml"/><Relationship Id="rId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73.png"/><Relationship Id="rId9" Type="http://schemas.openxmlformats.org/officeDocument/2006/relationships/slide" Target="slide147.xml"/></Relationships>
</file>

<file path=ppt/slides/_rels/slide147.xml.rels><?xml version="1.0" encoding="UTF-8" standalone="yes"?>
<Relationships xmlns="http://schemas.openxmlformats.org/package/2006/relationships"><Relationship Id="rId2" Type="http://schemas.openxmlformats.org/officeDocument/2006/relationships/slide" Target="slide146.xml"/><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8" Type="http://schemas.openxmlformats.org/officeDocument/2006/relationships/slide" Target="slide147.xml"/><Relationship Id="rId3" Type="http://schemas.openxmlformats.org/officeDocument/2006/relationships/slide" Target="slide149.xml"/><Relationship Id="rId7" Type="http://schemas.openxmlformats.org/officeDocument/2006/relationships/slide" Target="slide154.xml"/><Relationship Id="rId2" Type="http://schemas.openxmlformats.org/officeDocument/2006/relationships/notesSlide" Target="../notesSlides/notesSlide56.xml"/><Relationship Id="rId1" Type="http://schemas.openxmlformats.org/officeDocument/2006/relationships/slideLayout" Target="../slideLayouts/slideLayout15.xml"/><Relationship Id="rId6" Type="http://schemas.openxmlformats.org/officeDocument/2006/relationships/slide" Target="slide153.xml"/><Relationship Id="rId11" Type="http://schemas.openxmlformats.org/officeDocument/2006/relationships/slide" Target="slide146.xml"/><Relationship Id="rId5" Type="http://schemas.openxmlformats.org/officeDocument/2006/relationships/slide" Target="slide152.xml"/><Relationship Id="rId10" Type="http://schemas.openxmlformats.org/officeDocument/2006/relationships/slide" Target="slide150.xml"/><Relationship Id="rId4" Type="http://schemas.openxmlformats.org/officeDocument/2006/relationships/image" Target="../media/image68.png"/><Relationship Id="rId9" Type="http://schemas.openxmlformats.org/officeDocument/2006/relationships/image" Target="../media/image70.png"/></Relationships>
</file>

<file path=ppt/slides/_rels/slide149.xml.rels><?xml version="1.0" encoding="UTF-8" standalone="yes"?>
<Relationships xmlns="http://schemas.openxmlformats.org/package/2006/relationships"><Relationship Id="rId3" Type="http://schemas.openxmlformats.org/officeDocument/2006/relationships/slide" Target="slide148.xml"/><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6.xml"/><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slide" Target="slide38.xml"/><Relationship Id="rId4" Type="http://schemas.openxmlformats.org/officeDocument/2006/relationships/slide" Target="slide30.xml"/></Relationships>
</file>

<file path=ppt/slides/_rels/slide150.xml.rels><?xml version="1.0" encoding="UTF-8" standalone="yes"?>
<Relationships xmlns="http://schemas.openxmlformats.org/package/2006/relationships"><Relationship Id="rId3" Type="http://schemas.openxmlformats.org/officeDocument/2006/relationships/slide" Target="slide152.xml"/><Relationship Id="rId7" Type="http://schemas.openxmlformats.org/officeDocument/2006/relationships/slide" Target="slide148.xml"/><Relationship Id="rId2" Type="http://schemas.openxmlformats.org/officeDocument/2006/relationships/notesSlide" Target="../notesSlides/notesSlide58.xml"/><Relationship Id="rId1" Type="http://schemas.openxmlformats.org/officeDocument/2006/relationships/slideLayout" Target="../slideLayouts/slideLayout15.xml"/><Relationship Id="rId6" Type="http://schemas.openxmlformats.org/officeDocument/2006/relationships/slide" Target="slide151.xml"/><Relationship Id="rId5" Type="http://schemas.openxmlformats.org/officeDocument/2006/relationships/slide" Target="slide154.xml"/><Relationship Id="rId4" Type="http://schemas.openxmlformats.org/officeDocument/2006/relationships/slide" Target="slide153.xml"/></Relationships>
</file>

<file path=ppt/slides/_rels/slide151.xml.rels><?xml version="1.0" encoding="UTF-8" standalone="yes"?>
<Relationships xmlns="http://schemas.openxmlformats.org/package/2006/relationships"><Relationship Id="rId3" Type="http://schemas.openxmlformats.org/officeDocument/2006/relationships/slide" Target="slide152.xml"/><Relationship Id="rId7" Type="http://schemas.openxmlformats.org/officeDocument/2006/relationships/slide" Target="slide150.xml"/><Relationship Id="rId2" Type="http://schemas.openxmlformats.org/officeDocument/2006/relationships/notesSlide" Target="../notesSlides/notesSlide59.xml"/><Relationship Id="rId1" Type="http://schemas.openxmlformats.org/officeDocument/2006/relationships/slideLayout" Target="../slideLayouts/slideLayout15.xml"/><Relationship Id="rId6" Type="http://schemas.openxmlformats.org/officeDocument/2006/relationships/slide" Target="slide155.xml"/><Relationship Id="rId5" Type="http://schemas.openxmlformats.org/officeDocument/2006/relationships/slide" Target="slide154.xml"/><Relationship Id="rId4" Type="http://schemas.openxmlformats.org/officeDocument/2006/relationships/slide" Target="slide153.xml"/></Relationships>
</file>

<file path=ppt/slides/_rels/slide152.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slide" Target="slide134.xml"/></Relationships>
</file>

<file path=ppt/slides/_rels/slide153.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slide" Target="slide134.xml"/></Relationships>
</file>

<file path=ppt/slides/_rels/slide154.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slide" Target="slide145.xml"/></Relationships>
</file>

<file path=ppt/slides/_rels/slide155.xml.rels><?xml version="1.0" encoding="UTF-8" standalone="yes"?>
<Relationships xmlns="http://schemas.openxmlformats.org/package/2006/relationships"><Relationship Id="rId3" Type="http://schemas.openxmlformats.org/officeDocument/2006/relationships/slide" Target="slide156.xml"/><Relationship Id="rId7" Type="http://schemas.openxmlformats.org/officeDocument/2006/relationships/slide" Target="slide165.xml"/><Relationship Id="rId2" Type="http://schemas.openxmlformats.org/officeDocument/2006/relationships/notesSlide" Target="../notesSlides/notesSlide60.xml"/><Relationship Id="rId1" Type="http://schemas.openxmlformats.org/officeDocument/2006/relationships/slideLayout" Target="../slideLayouts/slideLayout15.xml"/><Relationship Id="rId6" Type="http://schemas.openxmlformats.org/officeDocument/2006/relationships/slide" Target="slide164.xml"/><Relationship Id="rId5" Type="http://schemas.openxmlformats.org/officeDocument/2006/relationships/slide" Target="slide163.xml"/><Relationship Id="rId4" Type="http://schemas.openxmlformats.org/officeDocument/2006/relationships/slide" Target="slide151.xml"/></Relationships>
</file>

<file path=ppt/slides/_rels/slide156.xml.rels><?xml version="1.0" encoding="UTF-8" standalone="yes"?>
<Relationships xmlns="http://schemas.openxmlformats.org/package/2006/relationships"><Relationship Id="rId3" Type="http://schemas.openxmlformats.org/officeDocument/2006/relationships/slide" Target="slide157.xml"/><Relationship Id="rId7" Type="http://schemas.openxmlformats.org/officeDocument/2006/relationships/slide" Target="slide165.xml"/><Relationship Id="rId2" Type="http://schemas.openxmlformats.org/officeDocument/2006/relationships/notesSlide" Target="../notesSlides/notesSlide61.xml"/><Relationship Id="rId1" Type="http://schemas.openxmlformats.org/officeDocument/2006/relationships/slideLayout" Target="../slideLayouts/slideLayout15.xml"/><Relationship Id="rId6" Type="http://schemas.openxmlformats.org/officeDocument/2006/relationships/slide" Target="slide164.xml"/><Relationship Id="rId5" Type="http://schemas.openxmlformats.org/officeDocument/2006/relationships/slide" Target="slide163.xml"/><Relationship Id="rId4" Type="http://schemas.openxmlformats.org/officeDocument/2006/relationships/slide" Target="slide155.xml"/></Relationships>
</file>

<file path=ppt/slides/_rels/slide157.xml.rels><?xml version="1.0" encoding="UTF-8" standalone="yes"?>
<Relationships xmlns="http://schemas.openxmlformats.org/package/2006/relationships"><Relationship Id="rId8" Type="http://schemas.openxmlformats.org/officeDocument/2006/relationships/slide" Target="slide164.xml"/><Relationship Id="rId3" Type="http://schemas.openxmlformats.org/officeDocument/2006/relationships/slide" Target="slide158.xml"/><Relationship Id="rId7" Type="http://schemas.openxmlformats.org/officeDocument/2006/relationships/slide" Target="slide163.xml"/><Relationship Id="rId2" Type="http://schemas.openxmlformats.org/officeDocument/2006/relationships/notesSlide" Target="../notesSlides/notesSlide62.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slide" Target="slide156.xml"/><Relationship Id="rId9" Type="http://schemas.openxmlformats.org/officeDocument/2006/relationships/slide" Target="slide165.xml"/></Relationships>
</file>

<file path=ppt/slides/_rels/slide158.xml.rels><?xml version="1.0" encoding="UTF-8" standalone="yes"?>
<Relationships xmlns="http://schemas.openxmlformats.org/package/2006/relationships"><Relationship Id="rId8" Type="http://schemas.openxmlformats.org/officeDocument/2006/relationships/slide" Target="slide163.xml"/><Relationship Id="rId3" Type="http://schemas.openxmlformats.org/officeDocument/2006/relationships/slide" Target="slide159.xml"/><Relationship Id="rId7"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70.png"/><Relationship Id="rId10" Type="http://schemas.openxmlformats.org/officeDocument/2006/relationships/slide" Target="slide165.xml"/><Relationship Id="rId4" Type="http://schemas.openxmlformats.org/officeDocument/2006/relationships/slide" Target="slide157.xml"/><Relationship Id="rId9" Type="http://schemas.openxmlformats.org/officeDocument/2006/relationships/slide" Target="slide164.xml"/></Relationships>
</file>

<file path=ppt/slides/_rels/slide159.xml.rels><?xml version="1.0" encoding="UTF-8" standalone="yes"?>
<Relationships xmlns="http://schemas.openxmlformats.org/package/2006/relationships"><Relationship Id="rId8" Type="http://schemas.openxmlformats.org/officeDocument/2006/relationships/slide" Target="slide163.xml"/><Relationship Id="rId3" Type="http://schemas.openxmlformats.org/officeDocument/2006/relationships/slide" Target="slide161.xml"/><Relationship Id="rId7" Type="http://schemas.openxmlformats.org/officeDocument/2006/relationships/slide" Target="slide160.xml"/><Relationship Id="rId2" Type="http://schemas.openxmlformats.org/officeDocument/2006/relationships/notesSlide" Target="../notesSlides/notesSlide64.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70.png"/><Relationship Id="rId10" Type="http://schemas.openxmlformats.org/officeDocument/2006/relationships/slide" Target="slide165.xml"/><Relationship Id="rId4" Type="http://schemas.openxmlformats.org/officeDocument/2006/relationships/slide" Target="slide158.xml"/><Relationship Id="rId9" Type="http://schemas.openxmlformats.org/officeDocument/2006/relationships/slide" Target="slide164.xml"/></Relationships>
</file>

<file path=ppt/slides/_rels/slide1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17.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5.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slide" Target="slide159.xml"/></Relationships>
</file>

<file path=ppt/slides/_rels/slide161.xml.rels><?xml version="1.0" encoding="UTF-8" standalone="yes"?>
<Relationships xmlns="http://schemas.openxmlformats.org/package/2006/relationships"><Relationship Id="rId3" Type="http://schemas.openxmlformats.org/officeDocument/2006/relationships/slide" Target="slide162.xml"/><Relationship Id="rId7" Type="http://schemas.openxmlformats.org/officeDocument/2006/relationships/slide" Target="slide165.xml"/><Relationship Id="rId2" Type="http://schemas.openxmlformats.org/officeDocument/2006/relationships/notesSlide" Target="../notesSlides/notesSlide66.xml"/><Relationship Id="rId1" Type="http://schemas.openxmlformats.org/officeDocument/2006/relationships/slideLayout" Target="../slideLayouts/slideLayout15.xml"/><Relationship Id="rId6" Type="http://schemas.openxmlformats.org/officeDocument/2006/relationships/slide" Target="slide164.xml"/><Relationship Id="rId5" Type="http://schemas.openxmlformats.org/officeDocument/2006/relationships/slide" Target="slide163.xml"/><Relationship Id="rId4" Type="http://schemas.openxmlformats.org/officeDocument/2006/relationships/slide" Target="slide159.xml"/></Relationships>
</file>

<file path=ppt/slides/_rels/slide162.xml.rels><?xml version="1.0" encoding="UTF-8" standalone="yes"?>
<Relationships xmlns="http://schemas.openxmlformats.org/package/2006/relationships"><Relationship Id="rId8" Type="http://schemas.openxmlformats.org/officeDocument/2006/relationships/slide" Target="slide163.xml"/><Relationship Id="rId3" Type="http://schemas.openxmlformats.org/officeDocument/2006/relationships/slide" Target="slide166.xml"/><Relationship Id="rId7"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70.png"/><Relationship Id="rId10" Type="http://schemas.openxmlformats.org/officeDocument/2006/relationships/slide" Target="slide165.xml"/><Relationship Id="rId4" Type="http://schemas.openxmlformats.org/officeDocument/2006/relationships/slide" Target="slide161.xml"/><Relationship Id="rId9" Type="http://schemas.openxmlformats.org/officeDocument/2006/relationships/slide" Target="slide164.xml"/></Relationships>
</file>

<file path=ppt/slides/_rels/slide1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55.xml"/><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3" Type="http://schemas.openxmlformats.org/officeDocument/2006/relationships/slide" Target="slide155.xm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3" Type="http://schemas.openxmlformats.org/officeDocument/2006/relationships/slide" Target="slide165.xm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slide" Target="slide155.xml"/></Relationships>
</file>

<file path=ppt/slides/_rels/slide166.xml.rels><?xml version="1.0" encoding="UTF-8" standalone="yes"?>
<Relationships xmlns="http://schemas.openxmlformats.org/package/2006/relationships"><Relationship Id="rId3" Type="http://schemas.openxmlformats.org/officeDocument/2006/relationships/slide" Target="slide175.xml"/><Relationship Id="rId7" Type="http://schemas.openxmlformats.org/officeDocument/2006/relationships/slide" Target="slide162.xml"/><Relationship Id="rId2" Type="http://schemas.openxmlformats.org/officeDocument/2006/relationships/notesSlide" Target="../notesSlides/notesSlide68.xml"/><Relationship Id="rId1" Type="http://schemas.openxmlformats.org/officeDocument/2006/relationships/slideLayout" Target="../slideLayouts/slideLayout15.xml"/><Relationship Id="rId6" Type="http://schemas.openxmlformats.org/officeDocument/2006/relationships/slide" Target="slide167.xml"/><Relationship Id="rId5" Type="http://schemas.openxmlformats.org/officeDocument/2006/relationships/slide" Target="slide177.xml"/><Relationship Id="rId4" Type="http://schemas.openxmlformats.org/officeDocument/2006/relationships/slide" Target="slide176.xml"/></Relationships>
</file>

<file path=ppt/slides/_rels/slide167.xml.rels><?xml version="1.0" encoding="UTF-8" standalone="yes"?>
<Relationships xmlns="http://schemas.openxmlformats.org/package/2006/relationships"><Relationship Id="rId8" Type="http://schemas.openxmlformats.org/officeDocument/2006/relationships/slide" Target="slide177.xml"/><Relationship Id="rId3" Type="http://schemas.openxmlformats.org/officeDocument/2006/relationships/slide" Target="slide168.xml"/><Relationship Id="rId7" Type="http://schemas.openxmlformats.org/officeDocument/2006/relationships/slide" Target="slide176.xml"/><Relationship Id="rId2" Type="http://schemas.openxmlformats.org/officeDocument/2006/relationships/notesSlide" Target="../notesSlides/notesSlide69.xml"/><Relationship Id="rId1" Type="http://schemas.openxmlformats.org/officeDocument/2006/relationships/slideLayout" Target="../slideLayouts/slideLayout15.xml"/><Relationship Id="rId6" Type="http://schemas.openxmlformats.org/officeDocument/2006/relationships/slide" Target="slide175.xml"/><Relationship Id="rId5" Type="http://schemas.openxmlformats.org/officeDocument/2006/relationships/image" Target="../media/image68.png"/><Relationship Id="rId4" Type="http://schemas.openxmlformats.org/officeDocument/2006/relationships/slide" Target="slide166.xml"/></Relationships>
</file>

<file path=ppt/slides/_rels/slide168.xml.rels><?xml version="1.0" encoding="UTF-8" standalone="yes"?>
<Relationships xmlns="http://schemas.openxmlformats.org/package/2006/relationships"><Relationship Id="rId8" Type="http://schemas.openxmlformats.org/officeDocument/2006/relationships/slide" Target="slide167.xml"/><Relationship Id="rId3" Type="http://schemas.openxmlformats.org/officeDocument/2006/relationships/slide" Target="slide175.xml"/><Relationship Id="rId7" Type="http://schemas.openxmlformats.org/officeDocument/2006/relationships/slide" Target="slide169.xml"/><Relationship Id="rId2" Type="http://schemas.openxmlformats.org/officeDocument/2006/relationships/notesSlide" Target="../notesSlides/notesSlide70.xml"/><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slide" Target="slide177.xml"/><Relationship Id="rId4" Type="http://schemas.openxmlformats.org/officeDocument/2006/relationships/slide" Target="slide176.xml"/></Relationships>
</file>

<file path=ppt/slides/_rels/slide169.xml.rels><?xml version="1.0" encoding="UTF-8" standalone="yes"?>
<Relationships xmlns="http://schemas.openxmlformats.org/package/2006/relationships"><Relationship Id="rId8" Type="http://schemas.openxmlformats.org/officeDocument/2006/relationships/slide" Target="slide171.xml"/><Relationship Id="rId3" Type="http://schemas.openxmlformats.org/officeDocument/2006/relationships/slide" Target="slide170.xml"/><Relationship Id="rId7" Type="http://schemas.openxmlformats.org/officeDocument/2006/relationships/slide" Target="slide177.xml"/><Relationship Id="rId2" Type="http://schemas.openxmlformats.org/officeDocument/2006/relationships/notesSlide" Target="../notesSlides/notesSlide71.xml"/><Relationship Id="rId1" Type="http://schemas.openxmlformats.org/officeDocument/2006/relationships/slideLayout" Target="../slideLayouts/slideLayout15.xml"/><Relationship Id="rId6" Type="http://schemas.openxmlformats.org/officeDocument/2006/relationships/slide" Target="slide176.xml"/><Relationship Id="rId5" Type="http://schemas.openxmlformats.org/officeDocument/2006/relationships/slide" Target="slide175.xml"/><Relationship Id="rId4" Type="http://schemas.openxmlformats.org/officeDocument/2006/relationships/image" Target="../media/image68.png"/><Relationship Id="rId9" Type="http://schemas.openxmlformats.org/officeDocument/2006/relationships/slide" Target="slide168.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image" Target="../media/image34.png"/><Relationship Id="rId2" Type="http://schemas.openxmlformats.org/officeDocument/2006/relationships/slide" Target="slide18.xml"/><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33.png"/><Relationship Id="rId4" Type="http://schemas.openxmlformats.org/officeDocument/2006/relationships/image" Target="../media/image32.png"/></Relationships>
</file>

<file path=ppt/slides/_rels/slide170.xml.rels><?xml version="1.0" encoding="UTF-8" standalone="yes"?>
<Relationships xmlns="http://schemas.openxmlformats.org/package/2006/relationships"><Relationship Id="rId3" Type="http://schemas.openxmlformats.org/officeDocument/2006/relationships/slide" Target="slide169.xml"/><Relationship Id="rId2" Type="http://schemas.openxmlformats.org/officeDocument/2006/relationships/notesSlide" Target="../notesSlides/notesSlide72.xml"/><Relationship Id="rId1" Type="http://schemas.openxmlformats.org/officeDocument/2006/relationships/slideLayout" Target="../slideLayouts/slideLayout20.xml"/></Relationships>
</file>

<file path=ppt/slides/_rels/slide171.xml.rels><?xml version="1.0" encoding="UTF-8" standalone="yes"?>
<Relationships xmlns="http://schemas.openxmlformats.org/package/2006/relationships"><Relationship Id="rId8" Type="http://schemas.openxmlformats.org/officeDocument/2006/relationships/slide" Target="slide177.xml"/><Relationship Id="rId3" Type="http://schemas.openxmlformats.org/officeDocument/2006/relationships/slide" Target="slide173.xml"/><Relationship Id="rId7" Type="http://schemas.openxmlformats.org/officeDocument/2006/relationships/slide" Target="slide176.xml"/><Relationship Id="rId2" Type="http://schemas.openxmlformats.org/officeDocument/2006/relationships/notesSlide" Target="../notesSlides/notesSlide73.xml"/><Relationship Id="rId1" Type="http://schemas.openxmlformats.org/officeDocument/2006/relationships/slideLayout" Target="../slideLayouts/slideLayout15.xml"/><Relationship Id="rId6" Type="http://schemas.openxmlformats.org/officeDocument/2006/relationships/slide" Target="slide175.xml"/><Relationship Id="rId5" Type="http://schemas.openxmlformats.org/officeDocument/2006/relationships/image" Target="../media/image68.png"/><Relationship Id="rId4" Type="http://schemas.openxmlformats.org/officeDocument/2006/relationships/slide" Target="slide169.xml"/><Relationship Id="rId9" Type="http://schemas.openxmlformats.org/officeDocument/2006/relationships/slide" Target="slide172.xml"/></Relationships>
</file>

<file path=ppt/slides/_rels/slide172.xml.rels><?xml version="1.0" encoding="UTF-8" standalone="yes"?>
<Relationships xmlns="http://schemas.openxmlformats.org/package/2006/relationships"><Relationship Id="rId3" Type="http://schemas.openxmlformats.org/officeDocument/2006/relationships/slide" Target="slide171.xml"/><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173.xml.rels><?xml version="1.0" encoding="UTF-8" standalone="yes"?>
<Relationships xmlns="http://schemas.openxmlformats.org/package/2006/relationships"><Relationship Id="rId3" Type="http://schemas.openxmlformats.org/officeDocument/2006/relationships/slide" Target="slide174.xml"/><Relationship Id="rId7" Type="http://schemas.openxmlformats.org/officeDocument/2006/relationships/slide" Target="slide177.xml"/><Relationship Id="rId2" Type="http://schemas.openxmlformats.org/officeDocument/2006/relationships/notesSlide" Target="../notesSlides/notesSlide75.xml"/><Relationship Id="rId1" Type="http://schemas.openxmlformats.org/officeDocument/2006/relationships/slideLayout" Target="../slideLayouts/slideLayout15.xml"/><Relationship Id="rId6" Type="http://schemas.openxmlformats.org/officeDocument/2006/relationships/slide" Target="slide176.xml"/><Relationship Id="rId5" Type="http://schemas.openxmlformats.org/officeDocument/2006/relationships/slide" Target="slide175.xml"/><Relationship Id="rId4" Type="http://schemas.openxmlformats.org/officeDocument/2006/relationships/slide" Target="slide171.xml"/></Relationships>
</file>

<file path=ppt/slides/_rels/slide17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173.xml"/><Relationship Id="rId7" Type="http://schemas.openxmlformats.org/officeDocument/2006/relationships/image" Target="../media/image70.png"/><Relationship Id="rId2" Type="http://schemas.openxmlformats.org/officeDocument/2006/relationships/notesSlide" Target="../notesSlides/notesSlide76.xml"/><Relationship Id="rId1" Type="http://schemas.openxmlformats.org/officeDocument/2006/relationships/slideLayout" Target="../slideLayouts/slideLayout15.xml"/><Relationship Id="rId6" Type="http://schemas.openxmlformats.org/officeDocument/2006/relationships/slide" Target="slide177.xml"/><Relationship Id="rId5" Type="http://schemas.openxmlformats.org/officeDocument/2006/relationships/slide" Target="slide176.xml"/><Relationship Id="rId4" Type="http://schemas.openxmlformats.org/officeDocument/2006/relationships/slide" Target="slide175.xml"/></Relationships>
</file>

<file path=ppt/slides/_rels/slide1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66.xml"/><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3" Type="http://schemas.openxmlformats.org/officeDocument/2006/relationships/slide" Target="slide166.xm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177.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slide" Target="slide2.xml"/><Relationship Id="rId1" Type="http://schemas.openxmlformats.org/officeDocument/2006/relationships/slideLayout" Target="../slideLayouts/slideLayout16.xml"/><Relationship Id="rId5" Type="http://schemas.openxmlformats.org/officeDocument/2006/relationships/slide" Target="slide166.xml"/><Relationship Id="rId4" Type="http://schemas.openxmlformats.org/officeDocument/2006/relationships/slide" Target="slide177.xml"/></Relationships>
</file>

<file path=ppt/slides/_rels/slide178.xml.rels><?xml version="1.0" encoding="UTF-8" standalone="yes"?>
<Relationships xmlns="http://schemas.openxmlformats.org/package/2006/relationships"><Relationship Id="rId3" Type="http://schemas.openxmlformats.org/officeDocument/2006/relationships/slide" Target="slide178.xml"/><Relationship Id="rId2" Type="http://schemas.openxmlformats.org/officeDocument/2006/relationships/slide" Target="slide2.xml"/><Relationship Id="rId1" Type="http://schemas.openxmlformats.org/officeDocument/2006/relationships/slideLayout" Target="../slideLayouts/slideLayout16.xml"/><Relationship Id="rId5" Type="http://schemas.openxmlformats.org/officeDocument/2006/relationships/slide" Target="slide166.xml"/><Relationship Id="rId4" Type="http://schemas.openxmlformats.org/officeDocument/2006/relationships/slide" Target="slide177.xml"/></Relationships>
</file>

<file path=ppt/slides/_rels/slide179.xml.rels><?xml version="1.0" encoding="UTF-8" standalone="yes"?>
<Relationships xmlns="http://schemas.openxmlformats.org/package/2006/relationships"><Relationship Id="rId3" Type="http://schemas.openxmlformats.org/officeDocument/2006/relationships/slide" Target="slide183.xml"/><Relationship Id="rId2" Type="http://schemas.openxmlformats.org/officeDocument/2006/relationships/slide" Target="slide180.xml"/><Relationship Id="rId1" Type="http://schemas.openxmlformats.org/officeDocument/2006/relationships/slideLayout" Target="../slideLayouts/slideLayout3.xml"/><Relationship Id="rId4" Type="http://schemas.openxmlformats.org/officeDocument/2006/relationships/slide" Target="slide186.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 Target="slide17.xml"/><Relationship Id="rId7" Type="http://schemas.microsoft.com/office/2007/relationships/hdphoto" Target="../media/hdphoto10.wdp"/><Relationship Id="rId2" Type="http://schemas.openxmlformats.org/officeDocument/2006/relationships/slide" Target="slide24.xml"/><Relationship Id="rId1" Type="http://schemas.openxmlformats.org/officeDocument/2006/relationships/slideLayout" Target="../slideLayouts/slideLayout11.xml"/><Relationship Id="rId6" Type="http://schemas.openxmlformats.org/officeDocument/2006/relationships/image" Target="../media/image36.png"/><Relationship Id="rId5" Type="http://schemas.microsoft.com/office/2007/relationships/hdphoto" Target="../media/hdphoto9.wdp"/><Relationship Id="rId10" Type="http://schemas.openxmlformats.org/officeDocument/2006/relationships/image" Target="../media/image38.png"/><Relationship Id="rId4" Type="http://schemas.openxmlformats.org/officeDocument/2006/relationships/image" Target="../media/image35.png"/><Relationship Id="rId9" Type="http://schemas.microsoft.com/office/2007/relationships/hdphoto" Target="../media/hdphoto11.wdp"/></Relationships>
</file>

<file path=ppt/slides/_rels/slide18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81.xml"/><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slide" Target="slide186.xml"/><Relationship Id="rId5" Type="http://schemas.openxmlformats.org/officeDocument/2006/relationships/slide" Target="slide183.xml"/><Relationship Id="rId4" Type="http://schemas.openxmlformats.org/officeDocument/2006/relationships/slide" Target="slide180.xml"/></Relationships>
</file>

<file path=ppt/slides/_rels/slide18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82.xml"/><Relationship Id="rId2" Type="http://schemas.openxmlformats.org/officeDocument/2006/relationships/image" Target="../media/image10.png"/><Relationship Id="rId1" Type="http://schemas.openxmlformats.org/officeDocument/2006/relationships/slideLayout" Target="../slideLayouts/slideLayout17.xml"/><Relationship Id="rId6" Type="http://schemas.openxmlformats.org/officeDocument/2006/relationships/slide" Target="slide186.xml"/><Relationship Id="rId5" Type="http://schemas.openxmlformats.org/officeDocument/2006/relationships/slide" Target="slide183.xml"/><Relationship Id="rId4" Type="http://schemas.openxmlformats.org/officeDocument/2006/relationships/slide" Target="slide180.xml"/></Relationships>
</file>

<file path=ppt/slides/_rels/slide182.xml.rels><?xml version="1.0" encoding="UTF-8" standalone="yes"?>
<Relationships xmlns="http://schemas.openxmlformats.org/package/2006/relationships"><Relationship Id="rId3" Type="http://schemas.openxmlformats.org/officeDocument/2006/relationships/slide" Target="slide181.xml"/><Relationship Id="rId2" Type="http://schemas.openxmlformats.org/officeDocument/2006/relationships/slide" Target="slide2.xml"/><Relationship Id="rId1" Type="http://schemas.openxmlformats.org/officeDocument/2006/relationships/slideLayout" Target="../slideLayouts/slideLayout17.xml"/><Relationship Id="rId6" Type="http://schemas.openxmlformats.org/officeDocument/2006/relationships/slide" Target="slide186.xml"/><Relationship Id="rId5" Type="http://schemas.openxmlformats.org/officeDocument/2006/relationships/slide" Target="slide183.xml"/><Relationship Id="rId4" Type="http://schemas.openxmlformats.org/officeDocument/2006/relationships/slide" Target="slide180.xml"/></Relationships>
</file>

<file path=ppt/slides/_rels/slide183.xml.rels><?xml version="1.0" encoding="UTF-8" standalone="yes"?>
<Relationships xmlns="http://schemas.openxmlformats.org/package/2006/relationships"><Relationship Id="rId3" Type="http://schemas.openxmlformats.org/officeDocument/2006/relationships/slide" Target="slide184.xml"/><Relationship Id="rId2" Type="http://schemas.openxmlformats.org/officeDocument/2006/relationships/slide" Target="slide2.xml"/><Relationship Id="rId1" Type="http://schemas.openxmlformats.org/officeDocument/2006/relationships/slideLayout" Target="../slideLayouts/slideLayout17.xml"/><Relationship Id="rId6" Type="http://schemas.openxmlformats.org/officeDocument/2006/relationships/slide" Target="slide186.xml"/><Relationship Id="rId5" Type="http://schemas.openxmlformats.org/officeDocument/2006/relationships/slide" Target="slide183.xml"/><Relationship Id="rId4" Type="http://schemas.openxmlformats.org/officeDocument/2006/relationships/slide" Target="slide180.xml"/></Relationships>
</file>

<file path=ppt/slides/_rels/slide184.xml.rels><?xml version="1.0" encoding="UTF-8" standalone="yes"?>
<Relationships xmlns="http://schemas.openxmlformats.org/package/2006/relationships"><Relationship Id="rId3" Type="http://schemas.openxmlformats.org/officeDocument/2006/relationships/slide" Target="slide185.xml"/><Relationship Id="rId2" Type="http://schemas.openxmlformats.org/officeDocument/2006/relationships/slide" Target="slide2.xml"/><Relationship Id="rId1" Type="http://schemas.openxmlformats.org/officeDocument/2006/relationships/slideLayout" Target="../slideLayouts/slideLayout17.xml"/><Relationship Id="rId6" Type="http://schemas.openxmlformats.org/officeDocument/2006/relationships/slide" Target="slide186.xml"/><Relationship Id="rId5" Type="http://schemas.openxmlformats.org/officeDocument/2006/relationships/slide" Target="slide180.xml"/><Relationship Id="rId4" Type="http://schemas.openxmlformats.org/officeDocument/2006/relationships/slide" Target="slide183.xml"/></Relationships>
</file>

<file path=ppt/slides/_rels/slide185.xml.rels><?xml version="1.0" encoding="UTF-8" standalone="yes"?>
<Relationships xmlns="http://schemas.openxmlformats.org/package/2006/relationships"><Relationship Id="rId3" Type="http://schemas.openxmlformats.org/officeDocument/2006/relationships/slide" Target="slide184.xml"/><Relationship Id="rId2" Type="http://schemas.openxmlformats.org/officeDocument/2006/relationships/slide" Target="slide2.xml"/><Relationship Id="rId1" Type="http://schemas.openxmlformats.org/officeDocument/2006/relationships/slideLayout" Target="../slideLayouts/slideLayout18.xml"/><Relationship Id="rId6" Type="http://schemas.openxmlformats.org/officeDocument/2006/relationships/slide" Target="slide186.xml"/><Relationship Id="rId5" Type="http://schemas.openxmlformats.org/officeDocument/2006/relationships/slide" Target="slide183.xml"/><Relationship Id="rId4" Type="http://schemas.openxmlformats.org/officeDocument/2006/relationships/slide" Target="slide180.xml"/></Relationships>
</file>

<file path=ppt/slides/_rels/slide186.xml.rels><?xml version="1.0" encoding="UTF-8" standalone="yes"?>
<Relationships xmlns="http://schemas.openxmlformats.org/package/2006/relationships"><Relationship Id="rId3" Type="http://schemas.openxmlformats.org/officeDocument/2006/relationships/slide" Target="slide180.xml"/><Relationship Id="rId2" Type="http://schemas.openxmlformats.org/officeDocument/2006/relationships/slide" Target="slide2.xml"/><Relationship Id="rId1" Type="http://schemas.openxmlformats.org/officeDocument/2006/relationships/slideLayout" Target="../slideLayouts/slideLayout17.xml"/><Relationship Id="rId5" Type="http://schemas.openxmlformats.org/officeDocument/2006/relationships/slide" Target="slide186.xml"/><Relationship Id="rId4" Type="http://schemas.openxmlformats.org/officeDocument/2006/relationships/slide" Target="slide18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slide" Target="slide189.xml"/><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18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 Target="slide190.xml"/><Relationship Id="rId7"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19.xml"/><Relationship Id="rId6" Type="http://schemas.openxmlformats.org/officeDocument/2006/relationships/image" Target="../media/image76.jpg"/><Relationship Id="rId5" Type="http://schemas.openxmlformats.org/officeDocument/2006/relationships/hyperlink" Target="https://ltn.tw/j29yw8E" TargetMode="External"/><Relationship Id="rId4" Type="http://schemas.openxmlformats.org/officeDocument/2006/relationships/slide" Target="slide188.xml"/><Relationship Id="rId9" Type="http://schemas.microsoft.com/office/2007/relationships/hdphoto" Target="../media/hdphoto21.wdp"/></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slide" Target="slide189.xml"/><Relationship Id="rId2" Type="http://schemas.openxmlformats.org/officeDocument/2006/relationships/notesSlide" Target="../notesSlides/notesSlide78.xml"/><Relationship Id="rId1" Type="http://schemas.openxmlformats.org/officeDocument/2006/relationships/slideLayout" Target="../slideLayouts/slideLayout1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 Target="slide18.xml"/></Relationships>
</file>

<file path=ppt/slides/_rels/slide24.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18.xml"/><Relationship Id="rId7" Type="http://schemas.openxmlformats.org/officeDocument/2006/relationships/image" Target="../media/image38.png"/><Relationship Id="rId2" Type="http://schemas.openxmlformats.org/officeDocument/2006/relationships/slide" Target="slide30.xml"/><Relationship Id="rId1" Type="http://schemas.openxmlformats.org/officeDocument/2006/relationships/slideLayout" Target="../slideLayouts/slideLayout11.xml"/><Relationship Id="rId6" Type="http://schemas.openxmlformats.org/officeDocument/2006/relationships/slide" Target="slide26.xml"/><Relationship Id="rId11" Type="http://schemas.openxmlformats.org/officeDocument/2006/relationships/slide" Target="slide29.xml"/><Relationship Id="rId5" Type="http://schemas.microsoft.com/office/2007/relationships/hdphoto" Target="../media/hdphoto11.wdp"/><Relationship Id="rId10" Type="http://schemas.openxmlformats.org/officeDocument/2006/relationships/slide" Target="slide27.xml"/><Relationship Id="rId4" Type="http://schemas.openxmlformats.org/officeDocument/2006/relationships/image" Target="../media/image37.png"/><Relationship Id="rId9" Type="http://schemas.openxmlformats.org/officeDocument/2006/relationships/slide" Target="slide2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slide" Target="slide24.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slide" Target="slide24.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slide" Target="slide24.xml"/><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slide" Target="slide33.xml"/><Relationship Id="rId3" Type="http://schemas.microsoft.com/office/2007/relationships/hdphoto" Target="../media/hdphoto16.wdp"/><Relationship Id="rId7" Type="http://schemas.openxmlformats.org/officeDocument/2006/relationships/slide" Target="slide32.xml"/><Relationship Id="rId2" Type="http://schemas.openxmlformats.org/officeDocument/2006/relationships/image" Target="../media/image53.png"/><Relationship Id="rId1" Type="http://schemas.openxmlformats.org/officeDocument/2006/relationships/slideLayout" Target="../slideLayouts/slideLayout11.xml"/><Relationship Id="rId6" Type="http://schemas.openxmlformats.org/officeDocument/2006/relationships/slide" Target="slide31.xml"/><Relationship Id="rId11" Type="http://schemas.openxmlformats.org/officeDocument/2006/relationships/image" Target="../media/image55.png"/><Relationship Id="rId5" Type="http://schemas.openxmlformats.org/officeDocument/2006/relationships/slide" Target="slide24.xml"/><Relationship Id="rId10" Type="http://schemas.openxmlformats.org/officeDocument/2006/relationships/image" Target="../media/image54.png"/><Relationship Id="rId4" Type="http://schemas.openxmlformats.org/officeDocument/2006/relationships/slide" Target="slide35.xml"/><Relationship Id="rId9" Type="http://schemas.openxmlformats.org/officeDocument/2006/relationships/slide" Target="slide34.xml"/></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slide" Target="slide30.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slide" Target="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30.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36.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7.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8.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39.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slide" Target="slide40.xml"/><Relationship Id="rId7" Type="http://schemas.openxmlformats.org/officeDocument/2006/relationships/hyperlink" Target="https://youtu.be/fjseFiZXQsM"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microsoft.com/office/2007/relationships/hdphoto" Target="../media/hdphoto19.wdp"/><Relationship Id="rId11" Type="http://schemas.openxmlformats.org/officeDocument/2006/relationships/image" Target="../media/image65.png"/><Relationship Id="rId5" Type="http://schemas.openxmlformats.org/officeDocument/2006/relationships/image" Target="../media/image63.png"/><Relationship Id="rId10" Type="http://schemas.microsoft.com/office/2007/relationships/hdphoto" Target="../media/hdphoto13.wdp"/><Relationship Id="rId4" Type="http://schemas.openxmlformats.org/officeDocument/2006/relationships/slide" Target="slide38.xml"/><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slide" Target="slide39.xml"/><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6.jpg"/><Relationship Id="rId4" Type="http://schemas.openxmlformats.org/officeDocument/2006/relationships/hyperlink" Target="https://youtu.be/OoU8qp6Fyso" TargetMode="Externa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1.xml"/><Relationship Id="rId1" Type="http://schemas.openxmlformats.org/officeDocument/2006/relationships/slideLayout" Target="../slideLayouts/slideLayout14.xml"/><Relationship Id="rId4" Type="http://schemas.openxmlformats.org/officeDocument/2006/relationships/slide" Target="slide16.xml"/></Relationships>
</file>

<file path=ppt/slides/_rels/slide4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slide" Target="slide45.xml"/><Relationship Id="rId1" Type="http://schemas.openxmlformats.org/officeDocument/2006/relationships/slideLayout" Target="../slideLayouts/slideLayout4.xml"/><Relationship Id="rId6" Type="http://schemas.openxmlformats.org/officeDocument/2006/relationships/slide" Target="slide43.xml"/><Relationship Id="rId5" Type="http://schemas.openxmlformats.org/officeDocument/2006/relationships/slide" Target="slide76.xml"/><Relationship Id="rId4" Type="http://schemas.openxmlformats.org/officeDocument/2006/relationships/slide" Target="slide62.xml"/></Relationships>
</file>

<file path=ppt/slides/_rels/slide43.xml.rels><?xml version="1.0" encoding="UTF-8" standalone="yes"?>
<Relationships xmlns="http://schemas.openxmlformats.org/package/2006/relationships"><Relationship Id="rId3" Type="http://schemas.openxmlformats.org/officeDocument/2006/relationships/slide" Target="slide113.xml"/><Relationship Id="rId7" Type="http://schemas.openxmlformats.org/officeDocument/2006/relationships/slide" Target="slide42.xml"/><Relationship Id="rId2" Type="http://schemas.openxmlformats.org/officeDocument/2006/relationships/slide" Target="slide85.xml"/><Relationship Id="rId1" Type="http://schemas.openxmlformats.org/officeDocument/2006/relationships/slideLayout" Target="../slideLayouts/slideLayout4.xml"/><Relationship Id="rId6" Type="http://schemas.openxmlformats.org/officeDocument/2006/relationships/slide" Target="slide44.xml"/><Relationship Id="rId5" Type="http://schemas.openxmlformats.org/officeDocument/2006/relationships/slide" Target="slide134.xml"/><Relationship Id="rId4" Type="http://schemas.openxmlformats.org/officeDocument/2006/relationships/slide" Target="slide128.xml"/></Relationships>
</file>

<file path=ppt/slides/_rels/slide44.xml.rels><?xml version="1.0" encoding="UTF-8" standalone="yes"?>
<Relationships xmlns="http://schemas.openxmlformats.org/package/2006/relationships"><Relationship Id="rId3" Type="http://schemas.openxmlformats.org/officeDocument/2006/relationships/slide" Target="slide155.xml"/><Relationship Id="rId2" Type="http://schemas.openxmlformats.org/officeDocument/2006/relationships/slide" Target="slide145.xml"/><Relationship Id="rId1" Type="http://schemas.openxmlformats.org/officeDocument/2006/relationships/slideLayout" Target="../slideLayouts/slideLayout4.xml"/><Relationship Id="rId5" Type="http://schemas.openxmlformats.org/officeDocument/2006/relationships/slide" Target="slide43.xml"/><Relationship Id="rId4" Type="http://schemas.openxmlformats.org/officeDocument/2006/relationships/slide" Target="slide166.xml"/></Relationships>
</file>

<file path=ppt/slides/_rels/slide45.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 Target="slide46.xml"/><Relationship Id="rId1" Type="http://schemas.openxmlformats.org/officeDocument/2006/relationships/slideLayout" Target="../slideLayouts/slideLayout15.xml"/><Relationship Id="rId5" Type="http://schemas.openxmlformats.org/officeDocument/2006/relationships/slide" Target="slide52.xml"/><Relationship Id="rId4" Type="http://schemas.openxmlformats.org/officeDocument/2006/relationships/slide" Target="slide51.xml"/></Relationships>
</file>

<file path=ppt/slides/_rels/slide46.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slide" Target="slide45.xml"/><Relationship Id="rId7" Type="http://schemas.openxmlformats.org/officeDocument/2006/relationships/slide" Target="slide50.xml"/><Relationship Id="rId2" Type="http://schemas.openxmlformats.org/officeDocument/2006/relationships/slide" Target="slide47.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slide" Target="slide48.xml"/><Relationship Id="rId4" Type="http://schemas.openxmlformats.org/officeDocument/2006/relationships/image" Target="../media/image68.png"/><Relationship Id="rId9" Type="http://schemas.openxmlformats.org/officeDocument/2006/relationships/slide" Target="slide52.xml"/></Relationships>
</file>

<file path=ppt/slides/_rels/slide47.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slide" Target="slide46.xml"/><Relationship Id="rId7" Type="http://schemas.openxmlformats.org/officeDocument/2006/relationships/slide" Target="slide50.xml"/><Relationship Id="rId2" Type="http://schemas.openxmlformats.org/officeDocument/2006/relationships/slide" Target="slide49.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slide" Target="slide48.xml"/><Relationship Id="rId4" Type="http://schemas.openxmlformats.org/officeDocument/2006/relationships/image" Target="../media/image68.png"/><Relationship Id="rId9" Type="http://schemas.openxmlformats.org/officeDocument/2006/relationships/slide" Target="slide52.xml"/></Relationships>
</file>

<file path=ppt/slides/_rels/slide48.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53.xml"/><Relationship Id="rId1" Type="http://schemas.openxmlformats.org/officeDocument/2006/relationships/slideLayout" Target="../slideLayouts/slideLayout15.xml"/><Relationship Id="rId6" Type="http://schemas.openxmlformats.org/officeDocument/2006/relationships/slide" Target="slide52.xml"/><Relationship Id="rId5" Type="http://schemas.openxmlformats.org/officeDocument/2006/relationships/slide" Target="slide51.xml"/><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6.xml"/><Relationship Id="rId1" Type="http://schemas.openxmlformats.org/officeDocument/2006/relationships/slideLayout" Target="../slideLayouts/slideLayout3.xml"/><Relationship Id="rId4" Type="http://schemas.openxmlformats.org/officeDocument/2006/relationships/slide" Target="slide13.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5.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slide" Target="slide45.xml"/></Relationships>
</file>

<file path=ppt/slides/_rels/slide53.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slide" Target="slide54.xml"/><Relationship Id="rId1" Type="http://schemas.openxmlformats.org/officeDocument/2006/relationships/slideLayout" Target="../slideLayouts/slideLayout15.xml"/><Relationship Id="rId5" Type="http://schemas.openxmlformats.org/officeDocument/2006/relationships/slide" Target="slide74.xml"/><Relationship Id="rId4" Type="http://schemas.openxmlformats.org/officeDocument/2006/relationships/slide" Target="slide73.xml"/></Relationships>
</file>

<file path=ppt/slides/_rels/slide54.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slide" Target="slide56.xml"/><Relationship Id="rId2" Type="http://schemas.openxmlformats.org/officeDocument/2006/relationships/slide" Target="slide57.xml"/><Relationship Id="rId1" Type="http://schemas.openxmlformats.org/officeDocument/2006/relationships/slideLayout" Target="../slideLayouts/slideLayout15.xml"/><Relationship Id="rId6" Type="http://schemas.openxmlformats.org/officeDocument/2006/relationships/slide" Target="slide74.xml"/><Relationship Id="rId5" Type="http://schemas.openxmlformats.org/officeDocument/2006/relationships/slide" Target="slide73.xml"/><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58.xml"/><Relationship Id="rId1" Type="http://schemas.openxmlformats.org/officeDocument/2006/relationships/slideLayout" Target="../slideLayouts/slideLayout15.xml"/><Relationship Id="rId5" Type="http://schemas.openxmlformats.org/officeDocument/2006/relationships/slide" Target="slide74.xml"/><Relationship Id="rId4" Type="http://schemas.openxmlformats.org/officeDocument/2006/relationships/slide" Target="slide73.xml"/></Relationships>
</file>

<file path=ppt/slides/_rels/slide58.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slide" Target="slide59.xml"/><Relationship Id="rId1" Type="http://schemas.openxmlformats.org/officeDocument/2006/relationships/slideLayout" Target="../slideLayouts/slideLayout15.xml"/><Relationship Id="rId6" Type="http://schemas.openxmlformats.org/officeDocument/2006/relationships/slide" Target="slide74.xml"/><Relationship Id="rId5" Type="http://schemas.openxmlformats.org/officeDocument/2006/relationships/slide" Target="slide73.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slide" Target="slide58.xml"/><Relationship Id="rId7" Type="http://schemas.openxmlformats.org/officeDocument/2006/relationships/slide" Target="slide74.xml"/><Relationship Id="rId2" Type="http://schemas.openxmlformats.org/officeDocument/2006/relationships/slide" Target="slide61.xml"/><Relationship Id="rId1" Type="http://schemas.openxmlformats.org/officeDocument/2006/relationships/slideLayout" Target="../slideLayouts/slideLayout15.xml"/><Relationship Id="rId6" Type="http://schemas.openxmlformats.org/officeDocument/2006/relationships/slide" Target="slide73.xml"/><Relationship Id="rId5" Type="http://schemas.openxmlformats.org/officeDocument/2006/relationships/image" Target="../media/image68.png"/><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14.xml"/><Relationship Id="rId1" Type="http://schemas.openxmlformats.org/officeDocument/2006/relationships/slideLayout" Target="../slideLayouts/slideLayout6.xml"/><Relationship Id="rId5" Type="http://schemas.openxmlformats.org/officeDocument/2006/relationships/slide" Target="slide8.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 Target="slide62.xml"/><Relationship Id="rId1" Type="http://schemas.openxmlformats.org/officeDocument/2006/relationships/slideLayout" Target="../slideLayouts/slideLayout15.xml"/><Relationship Id="rId5" Type="http://schemas.openxmlformats.org/officeDocument/2006/relationships/slide" Target="slide74.xml"/><Relationship Id="rId4" Type="http://schemas.openxmlformats.org/officeDocument/2006/relationships/slide" Target="slide73.xml"/></Relationships>
</file>

<file path=ppt/slides/_rels/slide62.xml.rels><?xml version="1.0" encoding="UTF-8" standalone="yes"?>
<Relationships xmlns="http://schemas.openxmlformats.org/package/2006/relationships"><Relationship Id="rId3" Type="http://schemas.openxmlformats.org/officeDocument/2006/relationships/slide" Target="slide61.xml"/><Relationship Id="rId7" Type="http://schemas.openxmlformats.org/officeDocument/2006/relationships/slide" Target="slide75.xml"/><Relationship Id="rId2" Type="http://schemas.openxmlformats.org/officeDocument/2006/relationships/slide" Target="slide63.xml"/><Relationship Id="rId1" Type="http://schemas.openxmlformats.org/officeDocument/2006/relationships/slideLayout" Target="../slideLayouts/slideLayout15.xml"/><Relationship Id="rId6" Type="http://schemas.openxmlformats.org/officeDocument/2006/relationships/slide" Target="slide74.xml"/><Relationship Id="rId5" Type="http://schemas.openxmlformats.org/officeDocument/2006/relationships/slide" Target="slide73.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62.xml"/><Relationship Id="rId7" Type="http://schemas.openxmlformats.org/officeDocument/2006/relationships/image" Target="../media/image70.png"/><Relationship Id="rId2" Type="http://schemas.openxmlformats.org/officeDocument/2006/relationships/slide" Target="slide64.xml"/><Relationship Id="rId1" Type="http://schemas.openxmlformats.org/officeDocument/2006/relationships/slideLayout" Target="../slideLayouts/slideLayout15.xml"/><Relationship Id="rId6" Type="http://schemas.openxmlformats.org/officeDocument/2006/relationships/slide" Target="slide75.xml"/><Relationship Id="rId5" Type="http://schemas.openxmlformats.org/officeDocument/2006/relationships/slide" Target="slide74.xml"/><Relationship Id="rId4" Type="http://schemas.openxmlformats.org/officeDocument/2006/relationships/slide" Target="slide73.xml"/></Relationships>
</file>

<file path=ppt/slides/_rels/slide64.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slide" Target="slide65.xml"/><Relationship Id="rId1" Type="http://schemas.openxmlformats.org/officeDocument/2006/relationships/slideLayout" Target="../slideLayouts/slideLayout15.xml"/><Relationship Id="rId6" Type="http://schemas.openxmlformats.org/officeDocument/2006/relationships/slide" Target="slide75.xml"/><Relationship Id="rId5" Type="http://schemas.openxmlformats.org/officeDocument/2006/relationships/slide" Target="slide74.xml"/><Relationship Id="rId4" Type="http://schemas.openxmlformats.org/officeDocument/2006/relationships/slide" Target="slide73.xml"/></Relationships>
</file>

<file path=ppt/slides/_rels/slide65.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slide" Target="slide73.xml"/><Relationship Id="rId1" Type="http://schemas.openxmlformats.org/officeDocument/2006/relationships/slideLayout" Target="../slideLayouts/slideLayout15.xml"/><Relationship Id="rId6" Type="http://schemas.openxmlformats.org/officeDocument/2006/relationships/slide" Target="slide64.xml"/><Relationship Id="rId5" Type="http://schemas.openxmlformats.org/officeDocument/2006/relationships/slide" Target="slide66.xml"/><Relationship Id="rId4" Type="http://schemas.openxmlformats.org/officeDocument/2006/relationships/slide" Target="slide75.xml"/></Relationships>
</file>

<file path=ppt/slides/_rels/slide66.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slide" Target="slide67.xml"/><Relationship Id="rId1" Type="http://schemas.openxmlformats.org/officeDocument/2006/relationships/slideLayout" Target="../slideLayouts/slideLayout15.xml"/><Relationship Id="rId6" Type="http://schemas.openxmlformats.org/officeDocument/2006/relationships/slide" Target="slide75.xml"/><Relationship Id="rId5" Type="http://schemas.openxmlformats.org/officeDocument/2006/relationships/slide" Target="slide74.xml"/><Relationship Id="rId4" Type="http://schemas.openxmlformats.org/officeDocument/2006/relationships/slide" Target="slide73.xml"/></Relationships>
</file>

<file path=ppt/slides/_rels/slide67.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slide" Target="slide68.xml"/><Relationship Id="rId1" Type="http://schemas.openxmlformats.org/officeDocument/2006/relationships/slideLayout" Target="../slideLayouts/slideLayout15.xml"/><Relationship Id="rId6" Type="http://schemas.openxmlformats.org/officeDocument/2006/relationships/slide" Target="slide75.xml"/><Relationship Id="rId5" Type="http://schemas.openxmlformats.org/officeDocument/2006/relationships/slide" Target="slide74.xml"/><Relationship Id="rId4" Type="http://schemas.openxmlformats.org/officeDocument/2006/relationships/slide" Target="slide73.xml"/></Relationships>
</file>

<file path=ppt/slides/_rels/slide68.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slide" Target="slide67.xml"/><Relationship Id="rId7" Type="http://schemas.openxmlformats.org/officeDocument/2006/relationships/image" Target="../media/image69.png"/><Relationship Id="rId2" Type="http://schemas.openxmlformats.org/officeDocument/2006/relationships/slide" Target="slide69.xml"/><Relationship Id="rId1" Type="http://schemas.openxmlformats.org/officeDocument/2006/relationships/slideLayout" Target="../slideLayouts/slideLayout15.xml"/><Relationship Id="rId6" Type="http://schemas.openxmlformats.org/officeDocument/2006/relationships/slide" Target="slide72.xml"/><Relationship Id="rId11" Type="http://schemas.openxmlformats.org/officeDocument/2006/relationships/slide" Target="slide70.xml"/><Relationship Id="rId5" Type="http://schemas.openxmlformats.org/officeDocument/2006/relationships/image" Target="../media/image68.png"/><Relationship Id="rId10" Type="http://schemas.openxmlformats.org/officeDocument/2006/relationships/slide" Target="slide75.xml"/><Relationship Id="rId4" Type="http://schemas.openxmlformats.org/officeDocument/2006/relationships/slide" Target="slide71.xml"/><Relationship Id="rId9" Type="http://schemas.openxmlformats.org/officeDocument/2006/relationships/slide" Target="slide74.xml"/></Relationships>
</file>

<file path=ppt/slides/_rels/slide69.xml.rels><?xml version="1.0" encoding="UTF-8" standalone="yes"?>
<Relationships xmlns="http://schemas.openxmlformats.org/package/2006/relationships"><Relationship Id="rId3" Type="http://schemas.openxmlformats.org/officeDocument/2006/relationships/slide" Target="slide68.xml"/><Relationship Id="rId7" Type="http://schemas.openxmlformats.org/officeDocument/2006/relationships/image" Target="../media/image70.png"/><Relationship Id="rId2" Type="http://schemas.openxmlformats.org/officeDocument/2006/relationships/slide" Target="slide76.xml"/><Relationship Id="rId1" Type="http://schemas.openxmlformats.org/officeDocument/2006/relationships/slideLayout" Target="../slideLayouts/slideLayout15.xml"/><Relationship Id="rId6" Type="http://schemas.openxmlformats.org/officeDocument/2006/relationships/slide" Target="slide75.xml"/><Relationship Id="rId5" Type="http://schemas.openxmlformats.org/officeDocument/2006/relationships/slide" Target="slide74.xml"/><Relationship Id="rId4" Type="http://schemas.openxmlformats.org/officeDocument/2006/relationships/slide" Target="slide73.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62.xml"/><Relationship Id="rId1" Type="http://schemas.openxmlformats.org/officeDocument/2006/relationships/slideLayout" Target="../slideLayouts/slideLayout16.xml"/><Relationship Id="rId4" Type="http://schemas.openxmlformats.org/officeDocument/2006/relationships/slide" Target="slide53.xml"/></Relationships>
</file>

<file path=ppt/slides/_rels/slide74.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slide" Target="slide53.xml"/></Relationships>
</file>

<file path=ppt/slides/_rels/slide75.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slide" Target="slide2.xml"/><Relationship Id="rId1" Type="http://schemas.openxmlformats.org/officeDocument/2006/relationships/slideLayout" Target="../slideLayouts/slideLayout16.xml"/><Relationship Id="rId4" Type="http://schemas.openxmlformats.org/officeDocument/2006/relationships/slide" Target="slide75.xml"/></Relationships>
</file>

<file path=ppt/slides/_rels/slide76.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slide" Target="slide79.xml"/><Relationship Id="rId7" Type="http://schemas.openxmlformats.org/officeDocument/2006/relationships/slide" Target="slide77.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slide" Target="slide78.xml"/><Relationship Id="rId5" Type="http://schemas.openxmlformats.org/officeDocument/2006/relationships/image" Target="../media/image68.png"/><Relationship Id="rId4" Type="http://schemas.openxmlformats.org/officeDocument/2006/relationships/slide" Target="slide69.xml"/><Relationship Id="rId9" Type="http://schemas.openxmlformats.org/officeDocument/2006/relationships/slide" Target="slide84.xml"/></Relationships>
</file>

<file path=ppt/slides/_rels/slide77.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slide" Target="slide80.xml"/><Relationship Id="rId1" Type="http://schemas.openxmlformats.org/officeDocument/2006/relationships/slideLayout" Target="../slideLayouts/slideLayout15.xml"/><Relationship Id="rId5" Type="http://schemas.openxmlformats.org/officeDocument/2006/relationships/slide" Target="slide84.xml"/><Relationship Id="rId4" Type="http://schemas.openxmlformats.org/officeDocument/2006/relationships/slide" Target="slide8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10.xml"/><Relationship Id="rId4" Type="http://schemas.openxmlformats.org/officeDocument/2006/relationships/slide" Target="slide9.xml"/></Relationships>
</file>

<file path=ppt/slides/_rels/slide80.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slide" Target="slide79.xml"/><Relationship Id="rId7" Type="http://schemas.openxmlformats.org/officeDocument/2006/relationships/slide" Target="slide83.xml"/><Relationship Id="rId2" Type="http://schemas.openxmlformats.org/officeDocument/2006/relationships/slide" Target="slide81.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70.png"/><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slide" Target="slide82.xml"/><Relationship Id="rId1" Type="http://schemas.openxmlformats.org/officeDocument/2006/relationships/slideLayout" Target="../slideLayouts/slideLayout15.xml"/><Relationship Id="rId5" Type="http://schemas.openxmlformats.org/officeDocument/2006/relationships/slide" Target="slide84.xml"/><Relationship Id="rId4" Type="http://schemas.openxmlformats.org/officeDocument/2006/relationships/slide" Target="slide83.xml"/></Relationships>
</file>

<file path=ppt/slides/_rels/slide82.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slide" Target="slide85.xml"/><Relationship Id="rId1" Type="http://schemas.openxmlformats.org/officeDocument/2006/relationships/slideLayout" Target="../slideLayouts/slideLayout15.xml"/><Relationship Id="rId6" Type="http://schemas.openxmlformats.org/officeDocument/2006/relationships/slide" Target="slide84.xml"/><Relationship Id="rId5" Type="http://schemas.openxmlformats.org/officeDocument/2006/relationships/slide" Target="slide83.xml"/><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76.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slide" Target="slide82.xml"/><Relationship Id="rId7" Type="http://schemas.openxmlformats.org/officeDocument/2006/relationships/slide" Target="slide112.xml"/><Relationship Id="rId2" Type="http://schemas.openxmlformats.org/officeDocument/2006/relationships/slide" Target="slide86.xml"/><Relationship Id="rId1" Type="http://schemas.openxmlformats.org/officeDocument/2006/relationships/slideLayout" Target="../slideLayouts/slideLayout15.xml"/><Relationship Id="rId6" Type="http://schemas.openxmlformats.org/officeDocument/2006/relationships/slide" Target="slide111.xml"/><Relationship Id="rId5" Type="http://schemas.openxmlformats.org/officeDocument/2006/relationships/slide" Target="slide110.xml"/><Relationship Id="rId4" Type="http://schemas.openxmlformats.org/officeDocument/2006/relationships/slide" Target="slide109.xml"/></Relationships>
</file>

<file path=ppt/slides/_rels/slide86.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slide" Target="slide85.xml"/><Relationship Id="rId7" Type="http://schemas.openxmlformats.org/officeDocument/2006/relationships/slide" Target="slide111.xml"/><Relationship Id="rId2" Type="http://schemas.openxmlformats.org/officeDocument/2006/relationships/slide" Target="slide87.xml"/><Relationship Id="rId1" Type="http://schemas.openxmlformats.org/officeDocument/2006/relationships/slideLayout" Target="../slideLayouts/slideLayout15.xml"/><Relationship Id="rId6" Type="http://schemas.openxmlformats.org/officeDocument/2006/relationships/slide" Target="slide110.xml"/><Relationship Id="rId5" Type="http://schemas.openxmlformats.org/officeDocument/2006/relationships/slide" Target="slide109.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slide" Target="slide86.xml"/><Relationship Id="rId7" Type="http://schemas.openxmlformats.org/officeDocument/2006/relationships/slide" Target="slide111.xml"/><Relationship Id="rId2" Type="http://schemas.openxmlformats.org/officeDocument/2006/relationships/slide" Target="slide88.xml"/><Relationship Id="rId1" Type="http://schemas.openxmlformats.org/officeDocument/2006/relationships/slideLayout" Target="../slideLayouts/slideLayout15.xml"/><Relationship Id="rId6" Type="http://schemas.openxmlformats.org/officeDocument/2006/relationships/slide" Target="slide112.xml"/><Relationship Id="rId5" Type="http://schemas.openxmlformats.org/officeDocument/2006/relationships/slide" Target="slide110.xml"/><Relationship Id="rId4" Type="http://schemas.openxmlformats.org/officeDocument/2006/relationships/slide" Target="slide109.xml"/></Relationships>
</file>

<file path=ppt/slides/_rels/slide88.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slide" Target="slide87.xml"/><Relationship Id="rId7" Type="http://schemas.openxmlformats.org/officeDocument/2006/relationships/slide" Target="slide112.xml"/><Relationship Id="rId2" Type="http://schemas.openxmlformats.org/officeDocument/2006/relationships/slide" Target="slide89.xml"/><Relationship Id="rId1" Type="http://schemas.openxmlformats.org/officeDocument/2006/relationships/slideLayout" Target="../slideLayouts/slideLayout15.xml"/><Relationship Id="rId6" Type="http://schemas.openxmlformats.org/officeDocument/2006/relationships/slide" Target="slide110.xml"/><Relationship Id="rId5" Type="http://schemas.openxmlformats.org/officeDocument/2006/relationships/slide" Target="slide109.xml"/><Relationship Id="rId4" Type="http://schemas.openxmlformats.org/officeDocument/2006/relationships/image" Target="../media/image68.png"/></Relationships>
</file>

<file path=ppt/slides/_rels/slide89.xml.rels><?xml version="1.0" encoding="UTF-8" standalone="yes"?>
<Relationships xmlns="http://schemas.openxmlformats.org/package/2006/relationships"><Relationship Id="rId3" Type="http://schemas.openxmlformats.org/officeDocument/2006/relationships/slide" Target="slide88.xml"/><Relationship Id="rId7" Type="http://schemas.openxmlformats.org/officeDocument/2006/relationships/slide" Target="slide111.xml"/><Relationship Id="rId2" Type="http://schemas.openxmlformats.org/officeDocument/2006/relationships/slide" Target="slide90.xml"/><Relationship Id="rId1" Type="http://schemas.openxmlformats.org/officeDocument/2006/relationships/slideLayout" Target="../slideLayouts/slideLayout15.xml"/><Relationship Id="rId6" Type="http://schemas.openxmlformats.org/officeDocument/2006/relationships/slide" Target="slide112.xml"/><Relationship Id="rId5" Type="http://schemas.openxmlformats.org/officeDocument/2006/relationships/slide" Target="slide110.xml"/><Relationship Id="rId4" Type="http://schemas.openxmlformats.org/officeDocument/2006/relationships/slide" Target="slide10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slide" Target="slide8.xml"/></Relationships>
</file>

<file path=ppt/slides/_rels/slide90.xml.rels><?xml version="1.0" encoding="UTF-8" standalone="yes"?>
<Relationships xmlns="http://schemas.openxmlformats.org/package/2006/relationships"><Relationship Id="rId8" Type="http://schemas.openxmlformats.org/officeDocument/2006/relationships/slide" Target="slide110.xml"/><Relationship Id="rId3" Type="http://schemas.openxmlformats.org/officeDocument/2006/relationships/slide" Target="slide89.xml"/><Relationship Id="rId7" Type="http://schemas.openxmlformats.org/officeDocument/2006/relationships/slide" Target="slide109.xml"/><Relationship Id="rId2" Type="http://schemas.openxmlformats.org/officeDocument/2006/relationships/slide" Target="slide91.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70.png"/><Relationship Id="rId10" Type="http://schemas.openxmlformats.org/officeDocument/2006/relationships/slide" Target="slide111.xml"/><Relationship Id="rId4" Type="http://schemas.openxmlformats.org/officeDocument/2006/relationships/image" Target="../media/image68.png"/><Relationship Id="rId9" Type="http://schemas.openxmlformats.org/officeDocument/2006/relationships/slide" Target="slide112.xml"/></Relationships>
</file>

<file path=ppt/slides/_rels/slide91.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slide" Target="slide94.xml"/><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slide" Target="slide93.xml"/><Relationship Id="rId11" Type="http://schemas.openxmlformats.org/officeDocument/2006/relationships/slide" Target="slide111.xml"/><Relationship Id="rId5" Type="http://schemas.openxmlformats.org/officeDocument/2006/relationships/slide" Target="slide92.xml"/><Relationship Id="rId10" Type="http://schemas.openxmlformats.org/officeDocument/2006/relationships/slide" Target="slide112.xml"/><Relationship Id="rId4" Type="http://schemas.openxmlformats.org/officeDocument/2006/relationships/slide" Target="slide90.xml"/><Relationship Id="rId9" Type="http://schemas.openxmlformats.org/officeDocument/2006/relationships/slide" Target="slide110.xml"/></Relationships>
</file>

<file path=ppt/slides/_rels/slide92.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slide" Target="slide2.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slide" Target="slide95.xml"/><Relationship Id="rId7" Type="http://schemas.openxmlformats.org/officeDocument/2006/relationships/slide" Target="slide112.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slide" Target="slide110.xml"/><Relationship Id="rId5" Type="http://schemas.openxmlformats.org/officeDocument/2006/relationships/slide" Target="slide109.xml"/><Relationship Id="rId4" Type="http://schemas.openxmlformats.org/officeDocument/2006/relationships/slide" Target="slide91.xml"/></Relationships>
</file>

<file path=ppt/slides/_rels/slide95.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slide" Target="slide96.xml"/><Relationship Id="rId7" Type="http://schemas.openxmlformats.org/officeDocument/2006/relationships/slide" Target="slide111.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slide" Target="slide110.xml"/><Relationship Id="rId5" Type="http://schemas.openxmlformats.org/officeDocument/2006/relationships/slide" Target="slide109.xml"/><Relationship Id="rId4" Type="http://schemas.openxmlformats.org/officeDocument/2006/relationships/slide" Target="slide94.xml"/></Relationships>
</file>

<file path=ppt/slides/_rels/slide96.xml.rels><?xml version="1.0" encoding="UTF-8" standalone="yes"?>
<Relationships xmlns="http://schemas.openxmlformats.org/package/2006/relationships"><Relationship Id="rId8" Type="http://schemas.openxmlformats.org/officeDocument/2006/relationships/slide" Target="slide112.xml"/><Relationship Id="rId3" Type="http://schemas.openxmlformats.org/officeDocument/2006/relationships/slide" Target="slide97.xml"/><Relationship Id="rId7" Type="http://schemas.openxmlformats.org/officeDocument/2006/relationships/slide" Target="slide110.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slide" Target="slide109.xml"/><Relationship Id="rId5" Type="http://schemas.openxmlformats.org/officeDocument/2006/relationships/image" Target="../media/image68.png"/><Relationship Id="rId4" Type="http://schemas.openxmlformats.org/officeDocument/2006/relationships/slide" Target="slide95.xml"/><Relationship Id="rId9" Type="http://schemas.openxmlformats.org/officeDocument/2006/relationships/slide" Target="slide111.xml"/></Relationships>
</file>

<file path=ppt/slides/_rels/slide97.xml.rels><?xml version="1.0" encoding="UTF-8" standalone="yes"?>
<Relationships xmlns="http://schemas.openxmlformats.org/package/2006/relationships"><Relationship Id="rId8" Type="http://schemas.openxmlformats.org/officeDocument/2006/relationships/slide" Target="slide110.xml"/><Relationship Id="rId3" Type="http://schemas.openxmlformats.org/officeDocument/2006/relationships/slide" Target="slide99.xml"/><Relationship Id="rId7" Type="http://schemas.openxmlformats.org/officeDocument/2006/relationships/slide" Target="slide109.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68.png"/><Relationship Id="rId5" Type="http://schemas.openxmlformats.org/officeDocument/2006/relationships/slide" Target="slide98.xml"/><Relationship Id="rId10" Type="http://schemas.openxmlformats.org/officeDocument/2006/relationships/slide" Target="slide111.xml"/><Relationship Id="rId4" Type="http://schemas.openxmlformats.org/officeDocument/2006/relationships/slide" Target="slide96.xml"/><Relationship Id="rId9" Type="http://schemas.openxmlformats.org/officeDocument/2006/relationships/slide" Target="slide112.xml"/></Relationships>
</file>

<file path=ppt/slides/_rels/slide98.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slide" Target="slide97.xml"/><Relationship Id="rId7" Type="http://schemas.openxmlformats.org/officeDocument/2006/relationships/slide" Target="slide112.xml"/><Relationship Id="rId2" Type="http://schemas.openxmlformats.org/officeDocument/2006/relationships/slide" Target="slide100.xml"/><Relationship Id="rId1" Type="http://schemas.openxmlformats.org/officeDocument/2006/relationships/slideLayout" Target="../slideLayouts/slideLayout15.xml"/><Relationship Id="rId6" Type="http://schemas.openxmlformats.org/officeDocument/2006/relationships/slide" Target="slide111.xml"/><Relationship Id="rId5" Type="http://schemas.openxmlformats.org/officeDocument/2006/relationships/slide" Target="slide110.xml"/><Relationship Id="rId4" Type="http://schemas.openxmlformats.org/officeDocument/2006/relationships/slide" Target="slide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142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D9A73E71-1076-48BA-BEC6-3C5F5AB0AA8A}"/>
              </a:ext>
            </a:extLst>
          </p:cNvPr>
          <p:cNvSpPr txBox="1"/>
          <p:nvPr/>
        </p:nvSpPr>
        <p:spPr>
          <a:xfrm>
            <a:off x="351698" y="391708"/>
            <a:ext cx="2538459"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寫作背景</a:t>
            </a:r>
          </a:p>
        </p:txBody>
      </p:sp>
      <p:sp>
        <p:nvSpPr>
          <p:cNvPr id="7" name="矩形 6">
            <a:extLst>
              <a:ext uri="{FF2B5EF4-FFF2-40B4-BE49-F238E27FC236}">
                <a16:creationId xmlns:a16="http://schemas.microsoft.com/office/drawing/2014/main" id="{CA566E8F-9005-4BE5-BC90-CF466392593F}"/>
              </a:ext>
            </a:extLst>
          </p:cNvPr>
          <p:cNvSpPr/>
          <p:nvPr/>
        </p:nvSpPr>
        <p:spPr>
          <a:xfrm>
            <a:off x="351700" y="976483"/>
            <a:ext cx="8524753" cy="2565895"/>
          </a:xfrm>
          <a:prstGeom prst="rect">
            <a:avLst/>
          </a:prstGeom>
        </p:spPr>
        <p:txBody>
          <a:bodyPr wrap="square">
            <a:spAutoFit/>
          </a:bodyPr>
          <a:lstStyle/>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民國六十二年，作者為了籌劃拍攝紀錄片，因緣際會來到屏東 </a:t>
            </a:r>
            <a:r>
              <a:rPr lang="zh-TW" altLang="en-US" sz="3000" b="1" spc="-80" dirty="0">
                <a:solidFill>
                  <a:srgbClr val="AE826E"/>
                </a:solidFill>
                <a:latin typeface="微軟正黑體" panose="020B0604030504040204" pitchFamily="34" charset="-120"/>
                <a:ea typeface="微軟正黑體" panose="020B0604030504040204" pitchFamily="34" charset="-120"/>
              </a:rPr>
              <a:t>好茶村</a:t>
            </a:r>
            <a:r>
              <a:rPr lang="zh-TW" altLang="en-US" sz="3000" spc="-80" dirty="0">
                <a:latin typeface="微軟正黑體" panose="020B0604030504040204" pitchFamily="34" charset="-120"/>
                <a:ea typeface="微軟正黑體" panose="020B0604030504040204" pitchFamily="34" charset="-120"/>
              </a:rPr>
              <a:t> ，看到杜熊家中所掛父兄遺像，他們穿著不同軍服，被迫「</a:t>
            </a:r>
            <a:r>
              <a:rPr lang="zh-TW" altLang="en-US" sz="3000" b="1" spc="-80" dirty="0">
                <a:solidFill>
                  <a:schemeClr val="accent2"/>
                </a:solidFill>
                <a:latin typeface="微軟正黑體" panose="020B0604030504040204" pitchFamily="34" charset="-120"/>
                <a:ea typeface="微軟正黑體" panose="020B0604030504040204" pitchFamily="34" charset="-120"/>
              </a:rPr>
              <a:t>為他人而戰</a:t>
            </a:r>
            <a:r>
              <a:rPr lang="zh-TW" altLang="en-US" sz="3000" spc="-80" dirty="0">
                <a:latin typeface="微軟正黑體" panose="020B0604030504040204" pitchFamily="34" charset="-120"/>
                <a:ea typeface="微軟正黑體" panose="020B0604030504040204" pitchFamily="34" charset="-120"/>
              </a:rPr>
              <a:t>」。</a:t>
            </a:r>
          </a:p>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本文為追憶一件真實往事。</a:t>
            </a:r>
          </a:p>
        </p:txBody>
      </p:sp>
      <p:sp>
        <p:nvSpPr>
          <p:cNvPr id="21" name="矩形: 圓角 20">
            <a:hlinkClick r:id="rId3" action="ppaction://hlinksldjump"/>
            <a:extLst>
              <a:ext uri="{FF2B5EF4-FFF2-40B4-BE49-F238E27FC236}">
                <a16:creationId xmlns:a16="http://schemas.microsoft.com/office/drawing/2014/main" id="{9EEAB401-14E6-4B11-A001-B52CCADAF74E}"/>
              </a:ext>
            </a:extLst>
          </p:cNvPr>
          <p:cNvSpPr/>
          <p:nvPr/>
        </p:nvSpPr>
        <p:spPr>
          <a:xfrm>
            <a:off x="2993571" y="1558348"/>
            <a:ext cx="1302658" cy="553959"/>
          </a:xfrm>
          <a:prstGeom prst="roundRect">
            <a:avLst>
              <a:gd name="adj" fmla="val 13523"/>
            </a:avLst>
          </a:prstGeom>
          <a:solidFill>
            <a:schemeClr val="accent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hlinkClick r:id="rId3" action="ppaction://hlinksldjump"/>
            <a:extLst>
              <a:ext uri="{FF2B5EF4-FFF2-40B4-BE49-F238E27FC236}">
                <a16:creationId xmlns:a16="http://schemas.microsoft.com/office/drawing/2014/main" id="{52676420-E526-4952-B6FE-026AF0A66DE0}"/>
              </a:ext>
            </a:extLst>
          </p:cNvPr>
          <p:cNvSpPr txBox="1"/>
          <p:nvPr/>
        </p:nvSpPr>
        <p:spPr>
          <a:xfrm>
            <a:off x="4182211" y="1491440"/>
            <a:ext cx="253435" cy="253435"/>
          </a:xfrm>
          <a:prstGeom prst="roundRect">
            <a:avLst/>
          </a:prstGeom>
          <a:solidFill>
            <a:srgbClr val="AE826E"/>
          </a:solidFill>
        </p:spPr>
        <p:txBody>
          <a:bodyPr wrap="square" rtlCol="0" anchor="ctr">
            <a:noAutofit/>
          </a:bodyPr>
          <a:lstStyle/>
          <a:p>
            <a:pPr algn="ctr"/>
            <a:r>
              <a:rPr lang="zh-TW" altLang="en-US" sz="1200" b="1" dirty="0">
                <a:solidFill>
                  <a:schemeClr val="bg1"/>
                </a:solidFill>
                <a:latin typeface="微軟正黑體" panose="020B0604030504040204" pitchFamily="34" charset="-120"/>
                <a:ea typeface="微軟正黑體" panose="020B0604030504040204" pitchFamily="34" charset="-120"/>
              </a:rPr>
              <a:t>補</a:t>
            </a:r>
          </a:p>
        </p:txBody>
      </p:sp>
      <p:pic>
        <p:nvPicPr>
          <p:cNvPr id="2" name="圖片 1">
            <a:extLst>
              <a:ext uri="{FF2B5EF4-FFF2-40B4-BE49-F238E27FC236}">
                <a16:creationId xmlns:a16="http://schemas.microsoft.com/office/drawing/2014/main" id="{EEF29E57-0126-41FC-8F3B-E0786E5457F3}"/>
              </a:ext>
            </a:extLst>
          </p:cNvPr>
          <p:cNvPicPr>
            <a:picLocks noChangeAspect="1"/>
          </p:cNvPicPr>
          <p:nvPr/>
        </p:nvPicPr>
        <p:blipFill>
          <a:blip r:embed="rId4"/>
          <a:stretch>
            <a:fillRect/>
          </a:stretch>
        </p:blipFill>
        <p:spPr>
          <a:xfrm>
            <a:off x="5681388" y="3097226"/>
            <a:ext cx="2462997" cy="1402202"/>
          </a:xfrm>
          <a:prstGeom prst="rect">
            <a:avLst/>
          </a:prstGeom>
        </p:spPr>
      </p:pic>
      <p:sp>
        <p:nvSpPr>
          <p:cNvPr id="14" name="箭號: 向右 5">
            <a:hlinkClick r:id="rId5" action="ppaction://hlinksldjump"/>
            <a:extLst>
              <a:ext uri="{FF2B5EF4-FFF2-40B4-BE49-F238E27FC236}">
                <a16:creationId xmlns:a16="http://schemas.microsoft.com/office/drawing/2014/main" id="{5927816D-358B-46EA-AA4F-0FBD7A2DC3BE}"/>
              </a:ext>
            </a:extLst>
          </p:cNvPr>
          <p:cNvSpPr/>
          <p:nvPr/>
        </p:nvSpPr>
        <p:spPr>
          <a:xfrm>
            <a:off x="8586753" y="4499428"/>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右 6">
            <a:hlinkClick r:id="rId6" action="ppaction://hlinksldjump"/>
            <a:extLst>
              <a:ext uri="{FF2B5EF4-FFF2-40B4-BE49-F238E27FC236}">
                <a16:creationId xmlns:a16="http://schemas.microsoft.com/office/drawing/2014/main" id="{8A4D2F5F-235D-4439-B878-D019EAB73511}"/>
              </a:ext>
            </a:extLst>
          </p:cNvPr>
          <p:cNvSpPr/>
          <p:nvPr/>
        </p:nvSpPr>
        <p:spPr>
          <a:xfrm flipH="1">
            <a:off x="8144385" y="4499428"/>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85187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有一次出任務的時候為國犧牲了。看！」他指著另外一張彩色照片。「這是在鄉公所的追悼會，部隊長也來了。聽說是到大陸突襲，被共匪打死的。但是，部隊長在追悼會說，我大哥他們的任務完成了。很偉大。」</a:t>
            </a:r>
          </a:p>
        </p:txBody>
      </p:sp>
      <p:sp>
        <p:nvSpPr>
          <p:cNvPr id="7" name="矩形 6">
            <a:extLst>
              <a:ext uri="{FF2B5EF4-FFF2-40B4-BE49-F238E27FC236}">
                <a16:creationId xmlns:a16="http://schemas.microsoft.com/office/drawing/2014/main" id="{8BEE0BE6-5AC8-424A-A6DA-98DFA78294C9}"/>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P.138</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42A4CE3E-E6EF-4301-BEC6-75E282A31655}"/>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237CB82D-949E-4426-A1C9-6552F262FEEC}"/>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8" name="文本框 328">
            <a:hlinkClick r:id="rId7" action="ppaction://hlinksldjump"/>
            <a:extLst>
              <a:ext uri="{FF2B5EF4-FFF2-40B4-BE49-F238E27FC236}">
                <a16:creationId xmlns:a16="http://schemas.microsoft.com/office/drawing/2014/main" id="{F8685DE1-2C63-40C1-96A8-CFCCB9EFE3D0}"/>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3" name="文本框 328">
            <a:hlinkClick r:id="rId8"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3808969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440604"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我直覺地覺得無法再聽下去，特別是這樣悲慘的事情，全發生在他們家身上，讓他說來像是在說別人的遭遇似的。不。說別人的悲慘故事，也不會像熊這樣平平淡淡地說著的吧。</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3FA7C414-8300-4828-A8FD-5B8F07607782}"/>
              </a:ext>
            </a:extLst>
          </p:cNvPr>
          <p:cNvSpPr txBox="1">
            <a:spLocks noChangeArrowheads="1"/>
          </p:cNvSpPr>
          <p:nvPr/>
        </p:nvSpPr>
        <p:spPr bwMode="auto">
          <a:xfrm>
            <a:off x="2367888" y="450639"/>
            <a:ext cx="66567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母親前夫是日本兵，與</a:t>
            </a:r>
            <a:r>
              <a:rPr lang="zh-TW" altLang="en-US" sz="2400" dirty="0" smtClean="0">
                <a:solidFill>
                  <a:srgbClr val="006600"/>
                </a:solidFill>
                <a:latin typeface="微軟正黑體" panose="020B0604030504040204" pitchFamily="34" charset="-120"/>
                <a:ea typeface="微軟正黑體" panose="020B0604030504040204" pitchFamily="34" charset="-120"/>
              </a:rPr>
              <a:t>國軍</a:t>
            </a:r>
            <a:r>
              <a:rPr lang="zh-TW" altLang="en-US" sz="2400" dirty="0">
                <a:solidFill>
                  <a:srgbClr val="006600"/>
                </a:solidFill>
                <a:latin typeface="微軟正黑體" panose="020B0604030504040204" pitchFamily="34" charset="-120"/>
                <a:ea typeface="微軟正黑體" panose="020B0604030504040204" pitchFamily="34" charset="-120"/>
              </a:rPr>
              <a:t>作戰。父親是八路軍，大哥、二哥都是</a:t>
            </a:r>
            <a:r>
              <a:rPr lang="zh-TW" altLang="en-US" sz="2400" dirty="0" smtClean="0">
                <a:solidFill>
                  <a:srgbClr val="006600"/>
                </a:solidFill>
                <a:latin typeface="微軟正黑體" panose="020B0604030504040204" pitchFamily="34" charset="-120"/>
                <a:ea typeface="微軟正黑體" panose="020B0604030504040204" pitchFamily="34" charset="-120"/>
              </a:rPr>
              <a:t>國軍</a:t>
            </a:r>
            <a:r>
              <a:rPr lang="zh-TW" altLang="en-US" sz="2400" dirty="0">
                <a:solidFill>
                  <a:srgbClr val="006600"/>
                </a:solidFill>
                <a:latin typeface="微軟正黑體" panose="020B0604030504040204" pitchFamily="34" charset="-120"/>
                <a:ea typeface="微軟正黑體" panose="020B0604030504040204" pitchFamily="34" charset="-120"/>
              </a:rPr>
              <a:t>，大哥被共匪打死</a:t>
            </a:r>
          </a:p>
        </p:txBody>
      </p:sp>
      <p:cxnSp>
        <p:nvCxnSpPr>
          <p:cNvPr id="17" name="直線接點 16">
            <a:extLst>
              <a:ext uri="{FF2B5EF4-FFF2-40B4-BE49-F238E27FC236}">
                <a16:creationId xmlns:a16="http://schemas.microsoft.com/office/drawing/2014/main" id="{439B0C29-37FE-4508-8D7C-6A093B39A893}"/>
              </a:ext>
            </a:extLst>
          </p:cNvPr>
          <p:cNvCxnSpPr>
            <a:cxnSpLocks/>
          </p:cNvCxnSpPr>
          <p:nvPr/>
        </p:nvCxnSpPr>
        <p:spPr>
          <a:xfrm>
            <a:off x="6641107" y="1669450"/>
            <a:ext cx="2066475"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6850E6FB-2E80-4952-9B46-6425471C654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41107" y="1741458"/>
            <a:ext cx="609550" cy="298679"/>
          </a:xfrm>
          <a:prstGeom prst="rect">
            <a:avLst/>
          </a:prstGeom>
        </p:spPr>
      </p:pic>
      <p:cxnSp>
        <p:nvCxnSpPr>
          <p:cNvPr id="20" name="直線接點 19">
            <a:extLst>
              <a:ext uri="{FF2B5EF4-FFF2-40B4-BE49-F238E27FC236}">
                <a16:creationId xmlns:a16="http://schemas.microsoft.com/office/drawing/2014/main" id="{99AF5A69-C03B-4AFB-A887-CA7E5A45E500}"/>
              </a:ext>
            </a:extLst>
          </p:cNvPr>
          <p:cNvCxnSpPr>
            <a:cxnSpLocks/>
          </p:cNvCxnSpPr>
          <p:nvPr/>
        </p:nvCxnSpPr>
        <p:spPr>
          <a:xfrm>
            <a:off x="471810" y="2647950"/>
            <a:ext cx="2028935"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FA580814-3DDE-4B78-9038-353F496A3F3B}"/>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P.138</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0" name="文本框 328">
            <a:hlinkClick r:id="rId6" action="ppaction://hlinksldjump"/>
            <a:extLst>
              <a:ext uri="{FF2B5EF4-FFF2-40B4-BE49-F238E27FC236}">
                <a16:creationId xmlns:a16="http://schemas.microsoft.com/office/drawing/2014/main" id="{004CD37A-DE10-4398-B292-6CFEE9853B87}"/>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32" name="文本框 328">
            <a:hlinkClick r:id="rId7" action="ppaction://hlinksldjump"/>
            <a:extLst>
              <a:ext uri="{FF2B5EF4-FFF2-40B4-BE49-F238E27FC236}">
                <a16:creationId xmlns:a16="http://schemas.microsoft.com/office/drawing/2014/main" id="{53592E37-24FB-489E-BF70-A4406F3B39A9}"/>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36" name="文本框 328">
            <a:hlinkClick r:id="rId8" action="ppaction://hlinksldjump"/>
            <a:extLst>
              <a:ext uri="{FF2B5EF4-FFF2-40B4-BE49-F238E27FC236}">
                <a16:creationId xmlns:a16="http://schemas.microsoft.com/office/drawing/2014/main" id="{5A13E0BA-BBDB-4B19-98D5-D57200EBAE28}"/>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24" name="文本框 328">
            <a:hlinkClick r:id="rId9"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610228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4"/>
                                        </p:tgtEl>
                                      </p:cBhvr>
                                    </p:animEffect>
                                    <p:set>
                                      <p:cBhvr>
                                        <p:cTn id="18"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4" grpId="0"/>
      <p:bldP spid="14"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440604"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但我又不敢阻止他說下去。</a:t>
            </a:r>
          </a:p>
          <a:p>
            <a:pPr algn="just">
              <a:lnSpc>
                <a:spcPct val="200000"/>
              </a:lnSpc>
            </a:pPr>
            <a:r>
              <a:rPr lang="zh-TW" altLang="en-US" sz="3200" dirty="0">
                <a:latin typeface="標楷體" panose="03000509000000000000" pitchFamily="65" charset="-120"/>
                <a:ea typeface="標楷體" panose="03000509000000000000" pitchFamily="65" charset="-120"/>
              </a:rPr>
              <a:t>　　「這是我二哥。他沒死。他退役之前，他們被選上莒光連。現在在海上捕魚。他也是霧臺鄉的馬拉松選手。」</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73DE2002-27DC-4D76-BF07-81DF5336F755}"/>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P.138</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5" action="ppaction://hlinksldjump"/>
            <a:extLst>
              <a:ext uri="{FF2B5EF4-FFF2-40B4-BE49-F238E27FC236}">
                <a16:creationId xmlns:a16="http://schemas.microsoft.com/office/drawing/2014/main" id="{99CB59E5-F0D0-4CB1-A9DA-4F873D4959C4}"/>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6" action="ppaction://hlinksldjump"/>
            <a:extLst>
              <a:ext uri="{FF2B5EF4-FFF2-40B4-BE49-F238E27FC236}">
                <a16:creationId xmlns:a16="http://schemas.microsoft.com/office/drawing/2014/main" id="{BEEBFEF9-81E4-4117-A6C5-2C897D511544}"/>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6" name="文本框 328">
            <a:hlinkClick r:id="rId7" action="ppaction://hlinksldjump"/>
            <a:extLst>
              <a:ext uri="{FF2B5EF4-FFF2-40B4-BE49-F238E27FC236}">
                <a16:creationId xmlns:a16="http://schemas.microsoft.com/office/drawing/2014/main" id="{293E084B-62B6-41BE-8548-FB78AB169C63}"/>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3" name="文本框 328">
            <a:hlinkClick r:id="rId8"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2122451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他指著戴大盤軍帽的照片，又接著指一群馬拉松選手照片當中的一張臉孔。</a:t>
            </a:r>
          </a:p>
          <a:p>
            <a:pPr algn="just">
              <a:lnSpc>
                <a:spcPct val="150000"/>
              </a:lnSpc>
            </a:pPr>
            <a:r>
              <a:rPr lang="zh-TW" altLang="en-US" sz="3200" dirty="0">
                <a:latin typeface="標楷體" panose="03000509000000000000" pitchFamily="65" charset="-120"/>
                <a:ea typeface="標楷體" panose="03000509000000000000" pitchFamily="65" charset="-120"/>
              </a:rPr>
              <a:t>　　「天哪！」我把一直在心裡喃喃唸著的天，破口叫了出來。</a:t>
            </a:r>
          </a:p>
          <a:p>
            <a:pPr algn="just">
              <a:lnSpc>
                <a:spcPct val="150000"/>
              </a:lnSpc>
            </a:pPr>
            <a:r>
              <a:rPr lang="zh-TW" altLang="en-US" sz="3200" dirty="0">
                <a:latin typeface="標楷體" panose="03000509000000000000" pitchFamily="65" charset="-120"/>
                <a:ea typeface="標楷體" panose="03000509000000000000" pitchFamily="65" charset="-120"/>
              </a:rPr>
              <a:t>　　「天？什麼天？」熊沒能了解地問著。</a:t>
            </a:r>
          </a:p>
        </p:txBody>
      </p:sp>
      <p:sp>
        <p:nvSpPr>
          <p:cNvPr id="42" name="矩形 41">
            <a:extLst>
              <a:ext uri="{FF2B5EF4-FFF2-40B4-BE49-F238E27FC236}">
                <a16:creationId xmlns:a16="http://schemas.microsoft.com/office/drawing/2014/main" id="{3BE156A3-885B-497B-85D4-6A16AD91FF0F}"/>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P.138</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44" name="文本框 328">
            <a:hlinkClick r:id="rId5" action="ppaction://hlinksldjump"/>
            <a:extLst>
              <a:ext uri="{FF2B5EF4-FFF2-40B4-BE49-F238E27FC236}">
                <a16:creationId xmlns:a16="http://schemas.microsoft.com/office/drawing/2014/main" id="{5325362F-C489-4216-A48D-45DB499AEB42}"/>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46" name="文本框 328">
            <a:hlinkClick r:id="rId6" action="ppaction://hlinksldjump"/>
            <a:extLst>
              <a:ext uri="{FF2B5EF4-FFF2-40B4-BE49-F238E27FC236}">
                <a16:creationId xmlns:a16="http://schemas.microsoft.com/office/drawing/2014/main" id="{002E2A71-90DF-4482-9E79-A5CF98F46DF3}"/>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50" name="文本框 328">
            <a:hlinkClick r:id="rId7" action="ppaction://hlinksldjump"/>
            <a:extLst>
              <a:ext uri="{FF2B5EF4-FFF2-40B4-BE49-F238E27FC236}">
                <a16:creationId xmlns:a16="http://schemas.microsoft.com/office/drawing/2014/main" id="{FF67B8C4-2C19-4962-AC7C-B0E13597117D}"/>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3" name="文本框 328">
            <a:hlinkClick r:id="rId8"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2144564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290897"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「沒什麼，我們吃麵。」</a:t>
            </a:r>
            <a:endParaRPr lang="en-US" altLang="zh-TW" sz="3200" dirty="0">
              <a:latin typeface="標楷體" panose="03000509000000000000" pitchFamily="65" charset="-120"/>
              <a:ea typeface="標楷體" panose="03000509000000000000" pitchFamily="65" charset="-120"/>
            </a:endParaRPr>
          </a:p>
          <a:p>
            <a:pPr algn="just">
              <a:lnSpc>
                <a:spcPct val="200000"/>
              </a:lnSpc>
            </a:pPr>
            <a:r>
              <a:rPr lang="zh-TW" altLang="en-US" sz="3200" dirty="0">
                <a:latin typeface="標楷體" panose="03000509000000000000" pitchFamily="65" charset="-120"/>
                <a:ea typeface="標楷體" panose="03000509000000000000" pitchFamily="65" charset="-120"/>
              </a:rPr>
              <a:t>　　我們轉身坐到桌上，熊很快地動了筷子就</a:t>
            </a:r>
            <a:r>
              <a:rPr lang="zh-TW" altLang="en-US" sz="3200" dirty="0">
                <a:solidFill>
                  <a:srgbClr val="0070C0"/>
                </a:solidFill>
                <a:latin typeface="標楷體" panose="03000509000000000000" pitchFamily="65" charset="-120"/>
                <a:ea typeface="標楷體" panose="03000509000000000000" pitchFamily="65" charset="-120"/>
              </a:rPr>
              <a:t>扒</a:t>
            </a:r>
            <a:r>
              <a:rPr lang="zh-TW" altLang="en-US" sz="3200" dirty="0">
                <a:latin typeface="標楷體" panose="03000509000000000000" pitchFamily="65" charset="-120"/>
                <a:ea typeface="標楷體" panose="03000509000000000000" pitchFamily="65" charset="-120"/>
              </a:rPr>
              <a:t>起來了。我肚子實在很餓，可是一點胃口都沒有。</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5327C58F-EDE6-483E-B8CA-DD6698D8F9B8}"/>
              </a:ext>
            </a:extLst>
          </p:cNvPr>
          <p:cNvSpPr txBox="1">
            <a:spLocks noChangeArrowheads="1"/>
          </p:cNvSpPr>
          <p:nvPr/>
        </p:nvSpPr>
        <p:spPr bwMode="auto">
          <a:xfrm>
            <a:off x="2299442" y="1667482"/>
            <a:ext cx="66328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作者不希望杜熊探知自己的內疚，所以轉移話題</a:t>
            </a:r>
          </a:p>
        </p:txBody>
      </p:sp>
      <p:cxnSp>
        <p:nvCxnSpPr>
          <p:cNvPr id="14" name="直線接點 13">
            <a:extLst>
              <a:ext uri="{FF2B5EF4-FFF2-40B4-BE49-F238E27FC236}">
                <a16:creationId xmlns:a16="http://schemas.microsoft.com/office/drawing/2014/main" id="{39F6C01A-EA5D-49EF-BF97-59113CE108EC}"/>
              </a:ext>
            </a:extLst>
          </p:cNvPr>
          <p:cNvCxnSpPr>
            <a:cxnSpLocks/>
          </p:cNvCxnSpPr>
          <p:nvPr/>
        </p:nvCxnSpPr>
        <p:spPr>
          <a:xfrm>
            <a:off x="1695390" y="1669450"/>
            <a:ext cx="3215277"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720C3576-3112-4819-9CA8-A25FAFACCC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95390" y="1741458"/>
            <a:ext cx="609550" cy="298679"/>
          </a:xfrm>
          <a:prstGeom prst="rect">
            <a:avLst/>
          </a:prstGeom>
        </p:spPr>
      </p:pic>
      <p:sp>
        <p:nvSpPr>
          <p:cNvPr id="16" name="矩形 15">
            <a:extLst>
              <a:ext uri="{FF2B5EF4-FFF2-40B4-BE49-F238E27FC236}">
                <a16:creationId xmlns:a16="http://schemas.microsoft.com/office/drawing/2014/main" id="{7F711FB6-3427-4393-862D-1F8176A81600}"/>
              </a:ext>
            </a:extLst>
          </p:cNvPr>
          <p:cNvSpPr/>
          <p:nvPr/>
        </p:nvSpPr>
        <p:spPr>
          <a:xfrm>
            <a:off x="870132" y="3178243"/>
            <a:ext cx="418277"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AB9B86FB-6D5D-42CB-911D-D3214E7237E1}"/>
              </a:ext>
            </a:extLst>
          </p:cNvPr>
          <p:cNvSpPr txBox="1">
            <a:spLocks noChangeArrowheads="1"/>
          </p:cNvSpPr>
          <p:nvPr/>
        </p:nvSpPr>
        <p:spPr bwMode="auto">
          <a:xfrm>
            <a:off x="870132" y="2735352"/>
            <a:ext cx="3986348"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用餐具把碗裡的食物往嘴裡送</a:t>
            </a:r>
          </a:p>
        </p:txBody>
      </p:sp>
      <p:sp>
        <p:nvSpPr>
          <p:cNvPr id="18" name="文字方塊 48">
            <a:extLst>
              <a:ext uri="{FF2B5EF4-FFF2-40B4-BE49-F238E27FC236}">
                <a16:creationId xmlns:a16="http://schemas.microsoft.com/office/drawing/2014/main" id="{1E6AECA9-8CD6-4C12-A252-1A50D8FAF672}"/>
              </a:ext>
            </a:extLst>
          </p:cNvPr>
          <p:cNvSpPr txBox="1">
            <a:spLocks noChangeArrowheads="1"/>
          </p:cNvSpPr>
          <p:nvPr/>
        </p:nvSpPr>
        <p:spPr bwMode="auto">
          <a:xfrm>
            <a:off x="3639669" y="3584501"/>
            <a:ext cx="81751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映襯</a:t>
            </a:r>
          </a:p>
        </p:txBody>
      </p:sp>
      <p:grpSp>
        <p:nvGrpSpPr>
          <p:cNvPr id="19" name="群組 18">
            <a:extLst>
              <a:ext uri="{FF2B5EF4-FFF2-40B4-BE49-F238E27FC236}">
                <a16:creationId xmlns:a16="http://schemas.microsoft.com/office/drawing/2014/main" id="{FF92B524-C9D4-4086-8AC2-F0F6DA219D8D}"/>
              </a:ext>
            </a:extLst>
          </p:cNvPr>
          <p:cNvGrpSpPr/>
          <p:nvPr/>
        </p:nvGrpSpPr>
        <p:grpSpPr>
          <a:xfrm>
            <a:off x="2000165" y="3209555"/>
            <a:ext cx="1575356" cy="1620431"/>
            <a:chOff x="307815" y="4222726"/>
            <a:chExt cx="1575356" cy="1620431"/>
          </a:xfrm>
        </p:grpSpPr>
        <p:pic>
          <p:nvPicPr>
            <p:cNvPr id="20" name="圖片 19">
              <a:extLst>
                <a:ext uri="{FF2B5EF4-FFF2-40B4-BE49-F238E27FC236}">
                  <a16:creationId xmlns:a16="http://schemas.microsoft.com/office/drawing/2014/main" id="{1EE92DC0-9A88-4FCE-A898-D05671255F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54573" y="4222726"/>
              <a:ext cx="628598" cy="648000"/>
            </a:xfrm>
            <a:prstGeom prst="rect">
              <a:avLst/>
            </a:prstGeom>
          </p:spPr>
        </p:pic>
        <p:pic>
          <p:nvPicPr>
            <p:cNvPr id="21" name="圖片 20">
              <a:extLst>
                <a:ext uri="{FF2B5EF4-FFF2-40B4-BE49-F238E27FC236}">
                  <a16:creationId xmlns:a16="http://schemas.microsoft.com/office/drawing/2014/main" id="{696844F3-012E-4D66-90EA-0566426FBB3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7815" y="5195157"/>
              <a:ext cx="128048" cy="648000"/>
            </a:xfrm>
            <a:prstGeom prst="rect">
              <a:avLst/>
            </a:prstGeom>
          </p:spPr>
        </p:pic>
      </p:grpSp>
      <p:sp>
        <p:nvSpPr>
          <p:cNvPr id="30" name="矩形 29">
            <a:extLst>
              <a:ext uri="{FF2B5EF4-FFF2-40B4-BE49-F238E27FC236}">
                <a16:creationId xmlns:a16="http://schemas.microsoft.com/office/drawing/2014/main" id="{3844B6A6-6DD3-43C3-AFED-559A200D132F}"/>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P.138~P.139</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2" name="文本框 328">
            <a:hlinkClick r:id="rId8" action="ppaction://hlinksldjump"/>
            <a:extLst>
              <a:ext uri="{FF2B5EF4-FFF2-40B4-BE49-F238E27FC236}">
                <a16:creationId xmlns:a16="http://schemas.microsoft.com/office/drawing/2014/main" id="{758D8E63-1213-4950-9CD7-0F8EE786E6BD}"/>
              </a:ext>
            </a:extLst>
          </p:cNvPr>
          <p:cNvSpPr txBox="1"/>
          <p:nvPr/>
        </p:nvSpPr>
        <p:spPr>
          <a:xfrm>
            <a:off x="428882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34" name="文本框 328">
            <a:hlinkClick r:id="rId9" action="ppaction://hlinksldjump"/>
            <a:extLst>
              <a:ext uri="{FF2B5EF4-FFF2-40B4-BE49-F238E27FC236}">
                <a16:creationId xmlns:a16="http://schemas.microsoft.com/office/drawing/2014/main" id="{BD6A53B2-B094-4CB8-95EF-C15386D73CB4}"/>
              </a:ext>
            </a:extLst>
          </p:cNvPr>
          <p:cNvSpPr txBox="1"/>
          <p:nvPr/>
        </p:nvSpPr>
        <p:spPr>
          <a:xfrm>
            <a:off x="495802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36" name="文本框 328">
            <a:hlinkClick r:id="rId10" action="ppaction://hlinksldjump"/>
            <a:extLst>
              <a:ext uri="{FF2B5EF4-FFF2-40B4-BE49-F238E27FC236}">
                <a16:creationId xmlns:a16="http://schemas.microsoft.com/office/drawing/2014/main" id="{86DDB754-BD81-4821-B175-5947932B89BE}"/>
              </a:ext>
            </a:extLst>
          </p:cNvPr>
          <p:cNvSpPr txBox="1"/>
          <p:nvPr/>
        </p:nvSpPr>
        <p:spPr>
          <a:xfrm>
            <a:off x="5627216"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38" name="文本框 328">
            <a:hlinkClick r:id="rId11" action="ppaction://hlinksldjump"/>
            <a:extLst>
              <a:ext uri="{FF2B5EF4-FFF2-40B4-BE49-F238E27FC236}">
                <a16:creationId xmlns:a16="http://schemas.microsoft.com/office/drawing/2014/main" id="{328CA826-8C80-40A0-B8B4-6EAFD5322404}"/>
              </a:ext>
            </a:extLst>
          </p:cNvPr>
          <p:cNvSpPr txBox="1"/>
          <p:nvPr/>
        </p:nvSpPr>
        <p:spPr>
          <a:xfrm>
            <a:off x="6296411"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3086676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5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50"/>
                                        <p:tgtEl>
                                          <p:spTgt spid="13"/>
                                        </p:tgtEl>
                                      </p:cBhvr>
                                    </p:animEffect>
                                    <p:set>
                                      <p:cBhvr>
                                        <p:cTn id="24"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5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50"/>
                                        <p:tgtEl>
                                          <p:spTgt spid="17"/>
                                        </p:tgtEl>
                                      </p:cBhvr>
                                    </p:animEffect>
                                    <p:set>
                                      <p:cBhvr>
                                        <p:cTn id="35" dur="1" fill="hold">
                                          <p:stCondLst>
                                            <p:cond delay="24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5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250"/>
                                        <p:tgtEl>
                                          <p:spTgt spid="18"/>
                                        </p:tgtEl>
                                      </p:cBhvr>
                                    </p:animEffect>
                                    <p:set>
                                      <p:cBhvr>
                                        <p:cTn id="46"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3" grpId="0"/>
      <p:bldP spid="13" grpId="1"/>
      <p:bldP spid="16" grpId="0" animBg="1"/>
      <p:bldP spid="17" grpId="0" animBg="1"/>
      <p:bldP spid="17" grpId="1" animBg="1"/>
      <p:bldP spid="18" grpId="0"/>
      <p:bldP spid="18" grpId="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我抑制內心由許多感觸所引起的傷感，望著吃得津津有味的熊，看他無怨無恨、無憂無愁的模樣，不是他就是我，我們之間有一個人不屬於這個房間，我想應該是他。我是由牆壁上照片的人像，觸發我內心的激盪，</a:t>
            </a:r>
          </a:p>
        </p:txBody>
      </p:sp>
      <p:cxnSp>
        <p:nvCxnSpPr>
          <p:cNvPr id="25" name="直線接點 24">
            <a:extLst>
              <a:ext uri="{FF2B5EF4-FFF2-40B4-BE49-F238E27FC236}">
                <a16:creationId xmlns:a16="http://schemas.microsoft.com/office/drawing/2014/main" id="{8A6C42F0-D578-4887-A2C9-04C94505B478}"/>
              </a:ext>
            </a:extLst>
          </p:cNvPr>
          <p:cNvCxnSpPr>
            <a:cxnSpLocks/>
          </p:cNvCxnSpPr>
          <p:nvPr/>
        </p:nvCxnSpPr>
        <p:spPr>
          <a:xfrm>
            <a:off x="1654749" y="3096470"/>
            <a:ext cx="694043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6" name="圖片 25">
            <a:hlinkClick r:id="rId5" action="ppaction://hlinksldjump"/>
            <a:extLst>
              <a:ext uri="{FF2B5EF4-FFF2-40B4-BE49-F238E27FC236}">
                <a16:creationId xmlns:a16="http://schemas.microsoft.com/office/drawing/2014/main" id="{1A098853-E9DD-4163-9B30-52270B25C62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54749" y="3127840"/>
            <a:ext cx="609550" cy="298679"/>
          </a:xfrm>
          <a:prstGeom prst="rect">
            <a:avLst/>
          </a:prstGeom>
        </p:spPr>
      </p:pic>
      <p:cxnSp>
        <p:nvCxnSpPr>
          <p:cNvPr id="27" name="直線接點 26">
            <a:extLst>
              <a:ext uri="{FF2B5EF4-FFF2-40B4-BE49-F238E27FC236}">
                <a16:creationId xmlns:a16="http://schemas.microsoft.com/office/drawing/2014/main" id="{B33711BA-0769-4210-8B9E-607E92CEDA71}"/>
              </a:ext>
            </a:extLst>
          </p:cNvPr>
          <p:cNvCxnSpPr>
            <a:cxnSpLocks/>
          </p:cNvCxnSpPr>
          <p:nvPr/>
        </p:nvCxnSpPr>
        <p:spPr>
          <a:xfrm>
            <a:off x="432408" y="3841052"/>
            <a:ext cx="4904978"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4299F562-A7A2-4138-8E7D-71810ACD4E86}"/>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P.139</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7" action="ppaction://hlinksldjump"/>
            <a:extLst>
              <a:ext uri="{FF2B5EF4-FFF2-40B4-BE49-F238E27FC236}">
                <a16:creationId xmlns:a16="http://schemas.microsoft.com/office/drawing/2014/main" id="{53753322-AED4-46C3-8CD5-9A770155C677}"/>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8" action="ppaction://hlinksldjump"/>
            <a:extLst>
              <a:ext uri="{FF2B5EF4-FFF2-40B4-BE49-F238E27FC236}">
                <a16:creationId xmlns:a16="http://schemas.microsoft.com/office/drawing/2014/main" id="{71CE2650-4F8B-4DF0-91BF-7D895AA16ECA}"/>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34" name="文本框 328">
            <a:hlinkClick r:id="rId9" action="ppaction://hlinksldjump"/>
            <a:extLst>
              <a:ext uri="{FF2B5EF4-FFF2-40B4-BE49-F238E27FC236}">
                <a16:creationId xmlns:a16="http://schemas.microsoft.com/office/drawing/2014/main" id="{AC8A9680-162C-415E-94A6-839148129769}"/>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8" name="文本框 328">
            <a:hlinkClick r:id="rId10"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2228665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990015"/>
          </a:xfrm>
          <a:prstGeom prst="rect">
            <a:avLst/>
          </a:prstGeom>
          <a:noFill/>
        </p:spPr>
        <p:txBody>
          <a:bodyPr vert="horz" wrap="square" rtlCol="0" anchor="t">
            <a:spAutoFit/>
          </a:bodyPr>
          <a:lstStyle/>
          <a:p>
            <a:pPr algn="just">
              <a:lnSpc>
                <a:spcPts val="3500"/>
              </a:lnSpc>
            </a:pPr>
            <a:r>
              <a:rPr lang="zh-TW" altLang="en-US" sz="3000" b="1" spc="400" dirty="0">
                <a:latin typeface="標楷體" panose="03000509000000000000" pitchFamily="65" charset="-120"/>
                <a:ea typeface="標楷體" panose="03000509000000000000" pitchFamily="65" charset="-120"/>
              </a:rPr>
              <a:t>不是他就是我，我們之間有一個人不屬於這個房間，我想應該是他</a:t>
            </a: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1348461"/>
            <a:ext cx="8520464" cy="15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a:solidFill>
                  <a:srgbClr val="006600"/>
                </a:solidFill>
                <a:latin typeface="微軟正黑體" panose="020B0604030504040204" pitchFamily="34" charset="-120"/>
                <a:ea typeface="微軟正黑體" panose="020B0604030504040204" pitchFamily="34" charset="-120"/>
              </a:rPr>
              <a:t>類似戲劇的獨白效果，外來作客的作者情緒激動難抑，久居此屋的主人</a:t>
            </a:r>
            <a:r>
              <a:rPr lang="zh-TW" altLang="en-US" sz="2800" dirty="0" smtClean="0">
                <a:solidFill>
                  <a:srgbClr val="006600"/>
                </a:solidFill>
                <a:latin typeface="微軟正黑體" panose="020B0604030504040204" pitchFamily="34" charset="-120"/>
                <a:ea typeface="微軟正黑體" panose="020B0604030504040204" pitchFamily="34" charset="-120"/>
              </a:rPr>
              <a:t>卻淡然得像</a:t>
            </a:r>
            <a:r>
              <a:rPr lang="zh-TW" altLang="en-US" sz="2800" dirty="0">
                <a:solidFill>
                  <a:srgbClr val="006600"/>
                </a:solidFill>
                <a:latin typeface="微軟正黑體" panose="020B0604030504040204" pitchFamily="34" charset="-120"/>
                <a:ea typeface="微軟正黑體" panose="020B0604030504040204" pitchFamily="34" charset="-120"/>
              </a:rPr>
              <a:t>局外人似的，兩人形成高度的反差效果</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173427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一直沒有離開過這個房間的。但是，話又說回來，熊和這些人像相處多久了！怎麼解釋，我都不能了解，熊在說這些人的遭遇，乃至於是他家族的遭遇，竟然是那麼淡然得不能再淡然。熊突然感到奇怪，抬起眼望著我，</a:t>
            </a:r>
          </a:p>
        </p:txBody>
      </p:sp>
      <p:sp>
        <p:nvSpPr>
          <p:cNvPr id="7" name="矩形 6">
            <a:extLst>
              <a:ext uri="{FF2B5EF4-FFF2-40B4-BE49-F238E27FC236}">
                <a16:creationId xmlns:a16="http://schemas.microsoft.com/office/drawing/2014/main" id="{ED1F3203-5B61-43E3-9A43-009354E07394}"/>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P.139</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93F38422-7485-4A9C-ADE7-0703B86BA8CC}"/>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41B3787F-64A3-4D1F-8C17-B92E38F6748E}"/>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8" name="文本框 328">
            <a:hlinkClick r:id="rId7" action="ppaction://hlinksldjump"/>
            <a:extLst>
              <a:ext uri="{FF2B5EF4-FFF2-40B4-BE49-F238E27FC236}">
                <a16:creationId xmlns:a16="http://schemas.microsoft.com/office/drawing/2014/main" id="{602FBD3D-402F-426A-84F8-DB320B0FF953}"/>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3" name="文本框 328">
            <a:hlinkClick r:id="rId8"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1416560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把懸在碗上面的麵條吸進去之後說：</a:t>
            </a:r>
          </a:p>
          <a:p>
            <a:pPr algn="just">
              <a:lnSpc>
                <a:spcPct val="150000"/>
              </a:lnSpc>
            </a:pPr>
            <a:r>
              <a:rPr lang="zh-TW" altLang="en-US" sz="3200" dirty="0">
                <a:latin typeface="標楷體" panose="03000509000000000000" pitchFamily="65" charset="-120"/>
                <a:ea typeface="標楷體" panose="03000509000000000000" pitchFamily="65" charset="-120"/>
              </a:rPr>
              <a:t>　　「你不吃？」</a:t>
            </a:r>
          </a:p>
          <a:p>
            <a:pPr algn="just">
              <a:lnSpc>
                <a:spcPct val="150000"/>
              </a:lnSpc>
            </a:pPr>
            <a:r>
              <a:rPr lang="zh-TW" altLang="en-US" sz="3200" dirty="0">
                <a:latin typeface="標楷體" panose="03000509000000000000" pitchFamily="65" charset="-120"/>
                <a:ea typeface="標楷體" panose="03000509000000000000" pitchFamily="65" charset="-120"/>
              </a:rPr>
              <a:t>　　「等一等。我腦子裡有好多事情在想。」</a:t>
            </a:r>
          </a:p>
          <a:p>
            <a:pPr algn="just">
              <a:lnSpc>
                <a:spcPct val="150000"/>
              </a:lnSpc>
            </a:pPr>
            <a:r>
              <a:rPr lang="zh-TW" altLang="en-US" sz="3200" dirty="0">
                <a:latin typeface="標楷體" panose="03000509000000000000" pitchFamily="65" charset="-120"/>
                <a:ea typeface="標楷體" panose="03000509000000000000" pitchFamily="65" charset="-120"/>
              </a:rPr>
              <a:t>　　「來到我們山上，還有什麼事好想。」熊又扒了一口麵。</a:t>
            </a:r>
          </a:p>
        </p:txBody>
      </p:sp>
      <p:sp>
        <p:nvSpPr>
          <p:cNvPr id="20" name="矩形 19">
            <a:extLst>
              <a:ext uri="{FF2B5EF4-FFF2-40B4-BE49-F238E27FC236}">
                <a16:creationId xmlns:a16="http://schemas.microsoft.com/office/drawing/2014/main" id="{114E12F6-E3F2-450F-9AE2-110D9FD39570}"/>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P.139</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22" name="文本框 328">
            <a:hlinkClick r:id="rId5" action="ppaction://hlinksldjump"/>
            <a:extLst>
              <a:ext uri="{FF2B5EF4-FFF2-40B4-BE49-F238E27FC236}">
                <a16:creationId xmlns:a16="http://schemas.microsoft.com/office/drawing/2014/main" id="{C29ED26D-393D-44F2-B71A-F31331FBAF76}"/>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6" name="文本框 328">
            <a:hlinkClick r:id="rId6" action="ppaction://hlinksldjump"/>
            <a:extLst>
              <a:ext uri="{FF2B5EF4-FFF2-40B4-BE49-F238E27FC236}">
                <a16:creationId xmlns:a16="http://schemas.microsoft.com/office/drawing/2014/main" id="{5C416F49-1036-48A0-91D5-BF9E58AF45FB}"/>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30" name="文本框 328">
            <a:hlinkClick r:id="rId7" action="ppaction://hlinksldjump"/>
            <a:extLst>
              <a:ext uri="{FF2B5EF4-FFF2-40B4-BE49-F238E27FC236}">
                <a16:creationId xmlns:a16="http://schemas.microsoft.com/office/drawing/2014/main" id="{83F9540F-D85B-4877-9EE1-7D5647F25298}"/>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3" name="文本框 328">
            <a:hlinkClick r:id="rId8"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2403038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70" y="1131652"/>
            <a:ext cx="7887750"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敘作者聽聞杜熊家族遭遇後的感受。</a:t>
            </a:r>
          </a:p>
        </p:txBody>
      </p:sp>
      <p:sp>
        <p:nvSpPr>
          <p:cNvPr id="6" name="文本框 328">
            <a:hlinkClick r:id="rId2" action="ppaction://hlinksldjump"/>
            <a:extLst>
              <a:ext uri="{FF2B5EF4-FFF2-40B4-BE49-F238E27FC236}">
                <a16:creationId xmlns:a16="http://schemas.microsoft.com/office/drawing/2014/main" id="{E27C4240-BA60-4287-9FC5-A603AB384398}"/>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3"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第五段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段旨</a:t>
            </a:r>
          </a:p>
        </p:txBody>
      </p:sp>
    </p:spTree>
    <p:extLst>
      <p:ext uri="{BB962C8B-B14F-4D97-AF65-F5344CB8AC3E}">
        <p14:creationId xmlns:p14="http://schemas.microsoft.com/office/powerpoint/2010/main" val="1650991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48DA5B45-4EDA-48AA-9AF5-2E8D5BBB1BFC}"/>
              </a:ext>
            </a:extLst>
          </p:cNvPr>
          <p:cNvSpPr/>
          <p:nvPr/>
        </p:nvSpPr>
        <p:spPr>
          <a:xfrm>
            <a:off x="5756343" y="633537"/>
            <a:ext cx="3035955" cy="3802678"/>
          </a:xfrm>
          <a:custGeom>
            <a:avLst/>
            <a:gdLst>
              <a:gd name="connsiteX0" fmla="*/ 0 w 3035955"/>
              <a:gd name="connsiteY0" fmla="*/ 201193 h 3802678"/>
              <a:gd name="connsiteX1" fmla="*/ 201193 w 3035955"/>
              <a:gd name="connsiteY1" fmla="*/ 0 h 3802678"/>
              <a:gd name="connsiteX2" fmla="*/ 885921 w 3035955"/>
              <a:gd name="connsiteY2" fmla="*/ 0 h 3802678"/>
              <a:gd name="connsiteX3" fmla="*/ 1596985 w 3035955"/>
              <a:gd name="connsiteY3" fmla="*/ 0 h 3802678"/>
              <a:gd name="connsiteX4" fmla="*/ 2176370 w 3035955"/>
              <a:gd name="connsiteY4" fmla="*/ 0 h 3802678"/>
              <a:gd name="connsiteX5" fmla="*/ 2834762 w 3035955"/>
              <a:gd name="connsiteY5" fmla="*/ 0 h 3802678"/>
              <a:gd name="connsiteX6" fmla="*/ 3035955 w 3035955"/>
              <a:gd name="connsiteY6" fmla="*/ 201193 h 3802678"/>
              <a:gd name="connsiteX7" fmla="*/ 3035955 w 3035955"/>
              <a:gd name="connsiteY7" fmla="*/ 847248 h 3802678"/>
              <a:gd name="connsiteX8" fmla="*/ 3035955 w 3035955"/>
              <a:gd name="connsiteY8" fmla="*/ 1561310 h 3802678"/>
              <a:gd name="connsiteX9" fmla="*/ 3035955 w 3035955"/>
              <a:gd name="connsiteY9" fmla="*/ 2275371 h 3802678"/>
              <a:gd name="connsiteX10" fmla="*/ 3035955 w 3035955"/>
              <a:gd name="connsiteY10" fmla="*/ 3601485 h 3802678"/>
              <a:gd name="connsiteX11" fmla="*/ 2834762 w 3035955"/>
              <a:gd name="connsiteY11" fmla="*/ 3802678 h 3802678"/>
              <a:gd name="connsiteX12" fmla="*/ 2150034 w 3035955"/>
              <a:gd name="connsiteY12" fmla="*/ 3802678 h 3802678"/>
              <a:gd name="connsiteX13" fmla="*/ 1570649 w 3035955"/>
              <a:gd name="connsiteY13" fmla="*/ 3802678 h 3802678"/>
              <a:gd name="connsiteX14" fmla="*/ 912257 w 3035955"/>
              <a:gd name="connsiteY14" fmla="*/ 3802678 h 3802678"/>
              <a:gd name="connsiteX15" fmla="*/ 201193 w 3035955"/>
              <a:gd name="connsiteY15" fmla="*/ 3802678 h 3802678"/>
              <a:gd name="connsiteX16" fmla="*/ 0 w 3035955"/>
              <a:gd name="connsiteY16" fmla="*/ 3601485 h 3802678"/>
              <a:gd name="connsiteX17" fmla="*/ 0 w 3035955"/>
              <a:gd name="connsiteY17" fmla="*/ 2955430 h 3802678"/>
              <a:gd name="connsiteX18" fmla="*/ 0 w 3035955"/>
              <a:gd name="connsiteY18" fmla="*/ 2309374 h 3802678"/>
              <a:gd name="connsiteX19" fmla="*/ 0 w 3035955"/>
              <a:gd name="connsiteY19" fmla="*/ 1595313 h 3802678"/>
              <a:gd name="connsiteX20" fmla="*/ 0 w 3035955"/>
              <a:gd name="connsiteY20" fmla="*/ 915254 h 3802678"/>
              <a:gd name="connsiteX21" fmla="*/ 0 w 3035955"/>
              <a:gd name="connsiteY21" fmla="*/ 201193 h 380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35955" h="3802678" fill="none" extrusionOk="0">
                <a:moveTo>
                  <a:pt x="0" y="201193"/>
                </a:moveTo>
                <a:cubicBezTo>
                  <a:pt x="6701" y="88033"/>
                  <a:pt x="87160" y="2129"/>
                  <a:pt x="201193" y="0"/>
                </a:cubicBezTo>
                <a:cubicBezTo>
                  <a:pt x="392649" y="-12315"/>
                  <a:pt x="575848" y="12419"/>
                  <a:pt x="885921" y="0"/>
                </a:cubicBezTo>
                <a:cubicBezTo>
                  <a:pt x="1195994" y="-12419"/>
                  <a:pt x="1374067" y="-14357"/>
                  <a:pt x="1596985" y="0"/>
                </a:cubicBezTo>
                <a:cubicBezTo>
                  <a:pt x="1819903" y="14357"/>
                  <a:pt x="1916487" y="6016"/>
                  <a:pt x="2176370" y="0"/>
                </a:cubicBezTo>
                <a:cubicBezTo>
                  <a:pt x="2436253" y="-6016"/>
                  <a:pt x="2691991" y="-12999"/>
                  <a:pt x="2834762" y="0"/>
                </a:cubicBezTo>
                <a:cubicBezTo>
                  <a:pt x="2935080" y="14611"/>
                  <a:pt x="3035863" y="86907"/>
                  <a:pt x="3035955" y="201193"/>
                </a:cubicBezTo>
                <a:cubicBezTo>
                  <a:pt x="3016173" y="505016"/>
                  <a:pt x="3030440" y="546640"/>
                  <a:pt x="3035955" y="847248"/>
                </a:cubicBezTo>
                <a:cubicBezTo>
                  <a:pt x="3041470" y="1147857"/>
                  <a:pt x="3034722" y="1207721"/>
                  <a:pt x="3035955" y="1561310"/>
                </a:cubicBezTo>
                <a:cubicBezTo>
                  <a:pt x="3037188" y="1914899"/>
                  <a:pt x="3063232" y="2020920"/>
                  <a:pt x="3035955" y="2275371"/>
                </a:cubicBezTo>
                <a:cubicBezTo>
                  <a:pt x="3008678" y="2529822"/>
                  <a:pt x="3049117" y="3043456"/>
                  <a:pt x="3035955" y="3601485"/>
                </a:cubicBezTo>
                <a:cubicBezTo>
                  <a:pt x="3028043" y="3717322"/>
                  <a:pt x="2937217" y="3789827"/>
                  <a:pt x="2834762" y="3802678"/>
                </a:cubicBezTo>
                <a:cubicBezTo>
                  <a:pt x="2604214" y="3806070"/>
                  <a:pt x="2400838" y="3826135"/>
                  <a:pt x="2150034" y="3802678"/>
                </a:cubicBezTo>
                <a:cubicBezTo>
                  <a:pt x="1899230" y="3779221"/>
                  <a:pt x="1718041" y="3788371"/>
                  <a:pt x="1570649" y="3802678"/>
                </a:cubicBezTo>
                <a:cubicBezTo>
                  <a:pt x="1423258" y="3816985"/>
                  <a:pt x="1225963" y="3812248"/>
                  <a:pt x="912257" y="3802678"/>
                </a:cubicBezTo>
                <a:cubicBezTo>
                  <a:pt x="598551" y="3793108"/>
                  <a:pt x="515381" y="3820724"/>
                  <a:pt x="201193" y="3802678"/>
                </a:cubicBezTo>
                <a:cubicBezTo>
                  <a:pt x="91973" y="3804866"/>
                  <a:pt x="-16395" y="3729150"/>
                  <a:pt x="0" y="3601485"/>
                </a:cubicBezTo>
                <a:cubicBezTo>
                  <a:pt x="-11709" y="3359542"/>
                  <a:pt x="27975" y="3130260"/>
                  <a:pt x="0" y="2955430"/>
                </a:cubicBezTo>
                <a:cubicBezTo>
                  <a:pt x="-27975" y="2780600"/>
                  <a:pt x="-2087" y="2517660"/>
                  <a:pt x="0" y="2309374"/>
                </a:cubicBezTo>
                <a:cubicBezTo>
                  <a:pt x="2087" y="2101088"/>
                  <a:pt x="9276" y="1748167"/>
                  <a:pt x="0" y="1595313"/>
                </a:cubicBezTo>
                <a:cubicBezTo>
                  <a:pt x="-9276" y="1442459"/>
                  <a:pt x="-1203" y="1067023"/>
                  <a:pt x="0" y="915254"/>
                </a:cubicBezTo>
                <a:cubicBezTo>
                  <a:pt x="1203" y="763485"/>
                  <a:pt x="25120" y="503621"/>
                  <a:pt x="0" y="201193"/>
                </a:cubicBezTo>
                <a:close/>
              </a:path>
              <a:path w="3035955" h="3802678" stroke="0" extrusionOk="0">
                <a:moveTo>
                  <a:pt x="0" y="201193"/>
                </a:moveTo>
                <a:cubicBezTo>
                  <a:pt x="-10674" y="76757"/>
                  <a:pt x="96208" y="11383"/>
                  <a:pt x="201193" y="0"/>
                </a:cubicBezTo>
                <a:cubicBezTo>
                  <a:pt x="349258" y="-25628"/>
                  <a:pt x="651911" y="5347"/>
                  <a:pt x="833250" y="0"/>
                </a:cubicBezTo>
                <a:cubicBezTo>
                  <a:pt x="1014589" y="-5347"/>
                  <a:pt x="1275591" y="26832"/>
                  <a:pt x="1465306" y="0"/>
                </a:cubicBezTo>
                <a:cubicBezTo>
                  <a:pt x="1655021" y="-26832"/>
                  <a:pt x="1808120" y="-28571"/>
                  <a:pt x="2123698" y="0"/>
                </a:cubicBezTo>
                <a:cubicBezTo>
                  <a:pt x="2439276" y="28571"/>
                  <a:pt x="2539770" y="3506"/>
                  <a:pt x="2834762" y="0"/>
                </a:cubicBezTo>
                <a:cubicBezTo>
                  <a:pt x="2944818" y="12132"/>
                  <a:pt x="3013583" y="81715"/>
                  <a:pt x="3035955" y="201193"/>
                </a:cubicBezTo>
                <a:cubicBezTo>
                  <a:pt x="3007644" y="389972"/>
                  <a:pt x="3061000" y="693239"/>
                  <a:pt x="3035955" y="847248"/>
                </a:cubicBezTo>
                <a:cubicBezTo>
                  <a:pt x="3010910" y="1001258"/>
                  <a:pt x="3030292" y="1284797"/>
                  <a:pt x="3035955" y="1425298"/>
                </a:cubicBezTo>
                <a:cubicBezTo>
                  <a:pt x="3041619" y="1565799"/>
                  <a:pt x="3014735" y="1805778"/>
                  <a:pt x="3035955" y="2071354"/>
                </a:cubicBezTo>
                <a:cubicBezTo>
                  <a:pt x="3057175" y="2336930"/>
                  <a:pt x="3019700" y="2633024"/>
                  <a:pt x="3035955" y="2819418"/>
                </a:cubicBezTo>
                <a:cubicBezTo>
                  <a:pt x="3052210" y="3005812"/>
                  <a:pt x="3043002" y="3401562"/>
                  <a:pt x="3035955" y="3601485"/>
                </a:cubicBezTo>
                <a:cubicBezTo>
                  <a:pt x="3046437" y="3731187"/>
                  <a:pt x="2944624" y="3799208"/>
                  <a:pt x="2834762" y="3802678"/>
                </a:cubicBezTo>
                <a:cubicBezTo>
                  <a:pt x="2637675" y="3780920"/>
                  <a:pt x="2318133" y="3773133"/>
                  <a:pt x="2123698" y="3802678"/>
                </a:cubicBezTo>
                <a:cubicBezTo>
                  <a:pt x="1929263" y="3832223"/>
                  <a:pt x="1744227" y="3779147"/>
                  <a:pt x="1517978" y="3802678"/>
                </a:cubicBezTo>
                <a:cubicBezTo>
                  <a:pt x="1291729" y="3826209"/>
                  <a:pt x="1113810" y="3826722"/>
                  <a:pt x="885921" y="3802678"/>
                </a:cubicBezTo>
                <a:cubicBezTo>
                  <a:pt x="658032" y="3778634"/>
                  <a:pt x="538555" y="3777881"/>
                  <a:pt x="201193" y="3802678"/>
                </a:cubicBezTo>
                <a:cubicBezTo>
                  <a:pt x="93276" y="3799704"/>
                  <a:pt x="11031" y="3722203"/>
                  <a:pt x="0" y="3601485"/>
                </a:cubicBezTo>
                <a:cubicBezTo>
                  <a:pt x="3279" y="3401758"/>
                  <a:pt x="15846" y="3144911"/>
                  <a:pt x="0" y="2921427"/>
                </a:cubicBezTo>
                <a:cubicBezTo>
                  <a:pt x="-15846" y="2697943"/>
                  <a:pt x="-26364" y="2533187"/>
                  <a:pt x="0" y="2343377"/>
                </a:cubicBezTo>
                <a:cubicBezTo>
                  <a:pt x="26364" y="2153567"/>
                  <a:pt x="-17522" y="1930856"/>
                  <a:pt x="0" y="1765327"/>
                </a:cubicBezTo>
                <a:cubicBezTo>
                  <a:pt x="17522" y="1599798"/>
                  <a:pt x="17850" y="1433144"/>
                  <a:pt x="0" y="1119272"/>
                </a:cubicBezTo>
                <a:cubicBezTo>
                  <a:pt x="-17850" y="805401"/>
                  <a:pt x="-23459" y="434046"/>
                  <a:pt x="0" y="201193"/>
                </a:cubicBezTo>
                <a:close/>
              </a:path>
            </a:pathLst>
          </a:custGeom>
          <a:solidFill>
            <a:srgbClr val="FCF4E4"/>
          </a:solidFill>
          <a:ln w="9525">
            <a:solidFill>
              <a:srgbClr val="DED7D0"/>
            </a:solidFill>
            <a:extLst>
              <a:ext uri="{C807C97D-BFC1-408E-A445-0C87EB9F89A2}">
                <ask:lineSketchStyleProps xmlns="" xmlns:ask="http://schemas.microsoft.com/office/drawing/2018/sketchyshapes" sd="692385527">
                  <a:prstGeom prst="roundRect">
                    <a:avLst>
                      <a:gd name="adj" fmla="val 662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extBox 6">
            <a:extLst>
              <a:ext uri="{FF2B5EF4-FFF2-40B4-BE49-F238E27FC236}">
                <a16:creationId xmlns:a16="http://schemas.microsoft.com/office/drawing/2014/main" id="{91BFC308-2698-4D38-9BAF-9B357F13B11B}"/>
              </a:ext>
            </a:extLst>
          </p:cNvPr>
          <p:cNvSpPr txBox="1"/>
          <p:nvPr/>
        </p:nvSpPr>
        <p:spPr>
          <a:xfrm>
            <a:off x="351697" y="391708"/>
            <a:ext cx="6778445"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好茶村與魯凱族傳說</a:t>
            </a:r>
          </a:p>
        </p:txBody>
      </p:sp>
      <p:pic>
        <p:nvPicPr>
          <p:cNvPr id="5" name="圖片 4">
            <a:extLst>
              <a:ext uri="{FF2B5EF4-FFF2-40B4-BE49-F238E27FC236}">
                <a16:creationId xmlns:a16="http://schemas.microsoft.com/office/drawing/2014/main" id="{0345A5F2-AD6F-4509-86EA-C50DDEB95D73}"/>
              </a:ext>
            </a:extLst>
          </p:cNvPr>
          <p:cNvPicPr>
            <a:picLocks noChangeAspect="1"/>
          </p:cNvPicPr>
          <p:nvPr/>
        </p:nvPicPr>
        <p:blipFill>
          <a:blip r:embed="rId2"/>
          <a:stretch>
            <a:fillRect/>
          </a:stretch>
        </p:blipFill>
        <p:spPr>
          <a:xfrm>
            <a:off x="7485744" y="4064414"/>
            <a:ext cx="1658256" cy="1079086"/>
          </a:xfrm>
          <a:prstGeom prst="rect">
            <a:avLst/>
          </a:prstGeom>
        </p:spPr>
      </p:pic>
      <p:sp>
        <p:nvSpPr>
          <p:cNvPr id="9" name="矩形 8">
            <a:extLst>
              <a:ext uri="{FF2B5EF4-FFF2-40B4-BE49-F238E27FC236}">
                <a16:creationId xmlns:a16="http://schemas.microsoft.com/office/drawing/2014/main" id="{DCD23D66-E1FC-44BE-8510-3D72BEB041D5}"/>
              </a:ext>
            </a:extLst>
          </p:cNvPr>
          <p:cNvSpPr/>
          <p:nvPr/>
        </p:nvSpPr>
        <p:spPr>
          <a:xfrm>
            <a:off x="351702" y="976483"/>
            <a:ext cx="5181870" cy="3366114"/>
          </a:xfrm>
          <a:prstGeom prst="rect">
            <a:avLst/>
          </a:prstGeom>
        </p:spPr>
        <p:txBody>
          <a:bodyPr wrap="square">
            <a:spAutoFit/>
          </a:bodyPr>
          <a:lstStyle/>
          <a:p>
            <a:pPr algn="just">
              <a:lnSpc>
                <a:spcPct val="120000"/>
              </a:lnSpc>
              <a:spcBef>
                <a:spcPts val="2400"/>
              </a:spcBef>
            </a:pPr>
            <a:r>
              <a:rPr lang="zh-TW" altLang="en-US" sz="3000" spc="-150" dirty="0">
                <a:latin typeface="微軟正黑體" panose="020B0604030504040204" pitchFamily="34" charset="-120"/>
                <a:ea typeface="微軟正黑體" panose="020B0604030504040204" pitchFamily="34" charset="-120"/>
              </a:rPr>
              <a:t>傳說部分族人跟著部落領袖，由雲豹及老鷹引路，翻山越嶺來到舊好茶。由於雲豹在此不肯離開，族人遂在舊好茶建立了部落。為了感恩，魯凱族禁止狩獵雲豹和老鷹。</a:t>
            </a:r>
          </a:p>
        </p:txBody>
      </p:sp>
      <p:sp>
        <p:nvSpPr>
          <p:cNvPr id="8" name="文本框 328">
            <a:hlinkClick r:id="rId3" action="ppaction://hlinksldjump"/>
            <a:extLst>
              <a:ext uri="{FF2B5EF4-FFF2-40B4-BE49-F238E27FC236}">
                <a16:creationId xmlns:a16="http://schemas.microsoft.com/office/drawing/2014/main" id="{6506F892-1544-480F-AF39-81AFAE0B09C1}"/>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13" name="矩形 12">
            <a:extLst>
              <a:ext uri="{FF2B5EF4-FFF2-40B4-BE49-F238E27FC236}">
                <a16:creationId xmlns:a16="http://schemas.microsoft.com/office/drawing/2014/main" id="{D32B47B1-D756-4102-AE34-FC06B9F8C436}"/>
              </a:ext>
            </a:extLst>
          </p:cNvPr>
          <p:cNvSpPr/>
          <p:nvPr/>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2</a:t>
            </a:r>
            <a:endParaRPr lang="zh-TW" altLang="en-US" sz="2000" b="1" dirty="0">
              <a:latin typeface="微軟正黑體" panose="020B0604030504040204" pitchFamily="34" charset="-120"/>
              <a:ea typeface="微軟正黑體" panose="020B0604030504040204" pitchFamily="34" charset="-120"/>
            </a:endParaRPr>
          </a:p>
        </p:txBody>
      </p:sp>
      <p:grpSp>
        <p:nvGrpSpPr>
          <p:cNvPr id="11" name="群組 10">
            <a:extLst>
              <a:ext uri="{FF2B5EF4-FFF2-40B4-BE49-F238E27FC236}">
                <a16:creationId xmlns:a16="http://schemas.microsoft.com/office/drawing/2014/main" id="{01DE73B3-2269-4DE1-AE2C-C972FFACA86F}"/>
              </a:ext>
            </a:extLst>
          </p:cNvPr>
          <p:cNvGrpSpPr/>
          <p:nvPr/>
        </p:nvGrpSpPr>
        <p:grpSpPr>
          <a:xfrm>
            <a:off x="6144066" y="2247008"/>
            <a:ext cx="2370852" cy="2079172"/>
            <a:chOff x="5735377" y="2496457"/>
            <a:chExt cx="1983057" cy="1705429"/>
          </a:xfrm>
        </p:grpSpPr>
        <p:pic>
          <p:nvPicPr>
            <p:cNvPr id="4" name="圖片 3" descr="一張含有 文字, 電子用品 的圖片&#10;&#10;自動產生的描述">
              <a:extLst>
                <a:ext uri="{FF2B5EF4-FFF2-40B4-BE49-F238E27FC236}">
                  <a16:creationId xmlns:a16="http://schemas.microsoft.com/office/drawing/2014/main" id="{38277BB9-233B-44EB-BDF0-0CDABA411924}"/>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a:ext>
              </a:extLst>
            </a:blip>
            <a:stretch>
              <a:fillRect/>
            </a:stretch>
          </p:blipFill>
          <p:spPr>
            <a:xfrm>
              <a:off x="5735377" y="2496457"/>
              <a:ext cx="1983057" cy="1705429"/>
            </a:xfrm>
            <a:prstGeom prst="rect">
              <a:avLst/>
            </a:prstGeom>
          </p:spPr>
        </p:pic>
        <p:pic>
          <p:nvPicPr>
            <p:cNvPr id="10" name="圖片 9" descr="一張含有 文字, 手錶 的圖片&#10;&#10;自動產生的描述">
              <a:extLst>
                <a:ext uri="{FF2B5EF4-FFF2-40B4-BE49-F238E27FC236}">
                  <a16:creationId xmlns:a16="http://schemas.microsoft.com/office/drawing/2014/main" id="{D8C3E8CC-9738-4243-88DF-116178AD4F9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91871" y="3349171"/>
              <a:ext cx="406043" cy="456870"/>
            </a:xfrm>
            <a:prstGeom prst="rect">
              <a:avLst/>
            </a:prstGeom>
          </p:spPr>
        </p:pic>
      </p:grpSp>
      <p:grpSp>
        <p:nvGrpSpPr>
          <p:cNvPr id="36" name="群組 35">
            <a:extLst>
              <a:ext uri="{FF2B5EF4-FFF2-40B4-BE49-F238E27FC236}">
                <a16:creationId xmlns:a16="http://schemas.microsoft.com/office/drawing/2014/main" id="{C40176AE-D201-4A1C-A1E3-19EA9C320CDE}"/>
              </a:ext>
            </a:extLst>
          </p:cNvPr>
          <p:cNvGrpSpPr/>
          <p:nvPr/>
        </p:nvGrpSpPr>
        <p:grpSpPr>
          <a:xfrm>
            <a:off x="7120234" y="1318416"/>
            <a:ext cx="1738084" cy="1541041"/>
            <a:chOff x="7130585" y="1167164"/>
            <a:chExt cx="1823161" cy="1616473"/>
          </a:xfrm>
        </p:grpSpPr>
        <p:grpSp>
          <p:nvGrpSpPr>
            <p:cNvPr id="23" name="群組 22">
              <a:extLst>
                <a:ext uri="{FF2B5EF4-FFF2-40B4-BE49-F238E27FC236}">
                  <a16:creationId xmlns:a16="http://schemas.microsoft.com/office/drawing/2014/main" id="{4EF9AA39-48E8-4C4D-8F41-C8D1C618634B}"/>
                </a:ext>
              </a:extLst>
            </p:cNvPr>
            <p:cNvGrpSpPr/>
            <p:nvPr/>
          </p:nvGrpSpPr>
          <p:grpSpPr>
            <a:xfrm>
              <a:off x="7303007" y="1330100"/>
              <a:ext cx="1427626" cy="1427626"/>
              <a:chOff x="5976454" y="430082"/>
              <a:chExt cx="1706829" cy="1706829"/>
            </a:xfrm>
          </p:grpSpPr>
          <p:sp>
            <p:nvSpPr>
              <p:cNvPr id="24" name="橢圓 23">
                <a:extLst>
                  <a:ext uri="{FF2B5EF4-FFF2-40B4-BE49-F238E27FC236}">
                    <a16:creationId xmlns:a16="http://schemas.microsoft.com/office/drawing/2014/main" id="{E227C3C2-8439-474B-AA28-BAA309F1AAFB}"/>
                  </a:ext>
                </a:extLst>
              </p:cNvPr>
              <p:cNvSpPr/>
              <p:nvPr/>
            </p:nvSpPr>
            <p:spPr>
              <a:xfrm>
                <a:off x="5976454" y="430082"/>
                <a:ext cx="1706829" cy="1706829"/>
              </a:xfrm>
              <a:prstGeom prst="ellipse">
                <a:avLst/>
              </a:prstGeom>
              <a:solidFill>
                <a:srgbClr val="6D5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橢圓 24">
                <a:extLst>
                  <a:ext uri="{FF2B5EF4-FFF2-40B4-BE49-F238E27FC236}">
                    <a16:creationId xmlns:a16="http://schemas.microsoft.com/office/drawing/2014/main" id="{9E75CFFD-E647-4001-8C4F-D28B5C9C43FF}"/>
                  </a:ext>
                </a:extLst>
              </p:cNvPr>
              <p:cNvSpPr/>
              <p:nvPr/>
            </p:nvSpPr>
            <p:spPr>
              <a:xfrm>
                <a:off x="6060611" y="514239"/>
                <a:ext cx="1538514" cy="1538514"/>
              </a:xfrm>
              <a:prstGeom prst="ellipse">
                <a:avLst/>
              </a:prstGeom>
              <a:noFill/>
              <a:ln cap="flat">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橢圓 25">
                <a:extLst>
                  <a:ext uri="{FF2B5EF4-FFF2-40B4-BE49-F238E27FC236}">
                    <a16:creationId xmlns:a16="http://schemas.microsoft.com/office/drawing/2014/main" id="{681AFB5F-5AB7-4692-BF38-1C4448FF0EFA}"/>
                  </a:ext>
                </a:extLst>
              </p:cNvPr>
              <p:cNvSpPr/>
              <p:nvPr/>
            </p:nvSpPr>
            <p:spPr>
              <a:xfrm>
                <a:off x="6020518" y="467025"/>
                <a:ext cx="1618701" cy="1632943"/>
              </a:xfrm>
              <a:prstGeom prst="ellipse">
                <a:avLst/>
              </a:prstGeom>
              <a:noFill/>
              <a:ln cap="rnd" cmpd="dbl">
                <a:solidFill>
                  <a:schemeClr val="bg1"/>
                </a:solidFill>
                <a:prstDash val="solid"/>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a:extLst>
                  <a:ext uri="{FF2B5EF4-FFF2-40B4-BE49-F238E27FC236}">
                    <a16:creationId xmlns:a16="http://schemas.microsoft.com/office/drawing/2014/main" id="{202BF7EE-6984-4EB3-82F2-40898D41408A}"/>
                  </a:ext>
                </a:extLst>
              </p:cNvPr>
              <p:cNvSpPr/>
              <p:nvPr/>
            </p:nvSpPr>
            <p:spPr>
              <a:xfrm>
                <a:off x="6139543" y="586073"/>
                <a:ext cx="1395982" cy="1395982"/>
              </a:xfrm>
              <a:prstGeom prst="ellipse">
                <a:avLst/>
              </a:prstGeom>
              <a:solidFill>
                <a:srgbClr val="F8F5ED"/>
              </a:solidFill>
              <a:ln>
                <a:solidFill>
                  <a:srgbClr val="CEC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圖片 27">
                <a:extLst>
                  <a:ext uri="{FF2B5EF4-FFF2-40B4-BE49-F238E27FC236}">
                    <a16:creationId xmlns:a16="http://schemas.microsoft.com/office/drawing/2014/main" id="{D68A11BC-0561-4B65-80D8-83EBDCA8A81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4876" b="-4590"/>
              <a:stretch/>
            </p:blipFill>
            <p:spPr>
              <a:xfrm>
                <a:off x="6102117" y="595092"/>
                <a:ext cx="1426149" cy="1362292"/>
              </a:xfrm>
              <a:prstGeom prst="ellipse">
                <a:avLst/>
              </a:prstGeom>
            </p:spPr>
          </p:pic>
        </p:grpSp>
        <p:pic>
          <p:nvPicPr>
            <p:cNvPr id="31" name="圖片 30">
              <a:extLst>
                <a:ext uri="{FF2B5EF4-FFF2-40B4-BE49-F238E27FC236}">
                  <a16:creationId xmlns:a16="http://schemas.microsoft.com/office/drawing/2014/main" id="{601AA7B2-C3F1-4711-B47D-4B103BEA31C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a:ext>
              </a:extLst>
            </a:blip>
            <a:srcRect/>
            <a:stretch/>
          </p:blipFill>
          <p:spPr>
            <a:xfrm rot="20890224">
              <a:off x="7130585" y="1794760"/>
              <a:ext cx="636340" cy="988877"/>
            </a:xfrm>
            <a:prstGeom prst="rect">
              <a:avLst/>
            </a:prstGeom>
            <a:effectLst>
              <a:glow rad="25400">
                <a:schemeClr val="bg1"/>
              </a:glow>
            </a:effectLst>
          </p:spPr>
        </p:pic>
        <p:pic>
          <p:nvPicPr>
            <p:cNvPr id="32" name="圖片 31">
              <a:extLst>
                <a:ext uri="{FF2B5EF4-FFF2-40B4-BE49-F238E27FC236}">
                  <a16:creationId xmlns:a16="http://schemas.microsoft.com/office/drawing/2014/main" id="{2466A037-4FA0-44D2-AD59-30B7378BC741}"/>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a:ext>
              </a:extLst>
            </a:blip>
            <a:srcRect t="-2650" r="-43516"/>
            <a:stretch/>
          </p:blipFill>
          <p:spPr>
            <a:xfrm rot="20163383">
              <a:off x="8317406" y="1167164"/>
              <a:ext cx="636340" cy="988877"/>
            </a:xfrm>
            <a:prstGeom prst="rect">
              <a:avLst/>
            </a:prstGeom>
            <a:effectLst>
              <a:glow rad="25400">
                <a:schemeClr val="bg1"/>
              </a:glow>
            </a:effectLst>
          </p:spPr>
        </p:pic>
      </p:grpSp>
      <p:grpSp>
        <p:nvGrpSpPr>
          <p:cNvPr id="37" name="群組 36">
            <a:extLst>
              <a:ext uri="{FF2B5EF4-FFF2-40B4-BE49-F238E27FC236}">
                <a16:creationId xmlns:a16="http://schemas.microsoft.com/office/drawing/2014/main" id="{199C67AE-639A-48BB-ACCE-C11D553855CC}"/>
              </a:ext>
            </a:extLst>
          </p:cNvPr>
          <p:cNvGrpSpPr/>
          <p:nvPr/>
        </p:nvGrpSpPr>
        <p:grpSpPr>
          <a:xfrm>
            <a:off x="5799247" y="694338"/>
            <a:ext cx="1554095" cy="1601033"/>
            <a:chOff x="5833700" y="646857"/>
            <a:chExt cx="1501905" cy="1547267"/>
          </a:xfrm>
        </p:grpSpPr>
        <p:grpSp>
          <p:nvGrpSpPr>
            <p:cNvPr id="22" name="群組 21">
              <a:extLst>
                <a:ext uri="{FF2B5EF4-FFF2-40B4-BE49-F238E27FC236}">
                  <a16:creationId xmlns:a16="http://schemas.microsoft.com/office/drawing/2014/main" id="{49E52710-AC44-4136-8C67-8BC03DA0E68F}"/>
                </a:ext>
              </a:extLst>
            </p:cNvPr>
            <p:cNvGrpSpPr/>
            <p:nvPr/>
          </p:nvGrpSpPr>
          <p:grpSpPr>
            <a:xfrm>
              <a:off x="5906489" y="668865"/>
              <a:ext cx="1427626" cy="1427626"/>
              <a:chOff x="5976454" y="430082"/>
              <a:chExt cx="1706829" cy="1706829"/>
            </a:xfrm>
          </p:grpSpPr>
          <p:sp>
            <p:nvSpPr>
              <p:cNvPr id="19" name="橢圓 18">
                <a:extLst>
                  <a:ext uri="{FF2B5EF4-FFF2-40B4-BE49-F238E27FC236}">
                    <a16:creationId xmlns:a16="http://schemas.microsoft.com/office/drawing/2014/main" id="{B90A5946-683F-4ED9-9C47-CAC42386755B}"/>
                  </a:ext>
                </a:extLst>
              </p:cNvPr>
              <p:cNvSpPr/>
              <p:nvPr/>
            </p:nvSpPr>
            <p:spPr>
              <a:xfrm>
                <a:off x="5976454" y="430082"/>
                <a:ext cx="1706829" cy="1706829"/>
              </a:xfrm>
              <a:prstGeom prst="ellipse">
                <a:avLst/>
              </a:prstGeom>
              <a:solidFill>
                <a:srgbClr val="6D5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a:extLst>
                  <a:ext uri="{FF2B5EF4-FFF2-40B4-BE49-F238E27FC236}">
                    <a16:creationId xmlns:a16="http://schemas.microsoft.com/office/drawing/2014/main" id="{B867F081-8E72-40C1-90A3-7883A007032B}"/>
                  </a:ext>
                </a:extLst>
              </p:cNvPr>
              <p:cNvSpPr/>
              <p:nvPr/>
            </p:nvSpPr>
            <p:spPr>
              <a:xfrm>
                <a:off x="6060611" y="514239"/>
                <a:ext cx="1538514" cy="1538514"/>
              </a:xfrm>
              <a:prstGeom prst="ellipse">
                <a:avLst/>
              </a:prstGeom>
              <a:noFill/>
              <a:ln cap="flat">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a:extLst>
                  <a:ext uri="{FF2B5EF4-FFF2-40B4-BE49-F238E27FC236}">
                    <a16:creationId xmlns:a16="http://schemas.microsoft.com/office/drawing/2014/main" id="{9962AAFE-77C0-4C3B-A0CB-E27E748B794B}"/>
                  </a:ext>
                </a:extLst>
              </p:cNvPr>
              <p:cNvSpPr/>
              <p:nvPr/>
            </p:nvSpPr>
            <p:spPr>
              <a:xfrm>
                <a:off x="6020518" y="467025"/>
                <a:ext cx="1618701" cy="1632943"/>
              </a:xfrm>
              <a:prstGeom prst="ellipse">
                <a:avLst/>
              </a:prstGeom>
              <a:noFill/>
              <a:ln cap="rnd" cmpd="dbl">
                <a:solidFill>
                  <a:schemeClr val="bg1"/>
                </a:solidFill>
                <a:prstDash val="solid"/>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016CEBAE-E923-4417-B915-F65E66FB841D}"/>
                  </a:ext>
                </a:extLst>
              </p:cNvPr>
              <p:cNvSpPr/>
              <p:nvPr/>
            </p:nvSpPr>
            <p:spPr>
              <a:xfrm>
                <a:off x="6139543" y="586073"/>
                <a:ext cx="1395982" cy="1395982"/>
              </a:xfrm>
              <a:prstGeom prst="ellipse">
                <a:avLst/>
              </a:prstGeom>
              <a:solidFill>
                <a:srgbClr val="F8F5ED"/>
              </a:solidFill>
              <a:ln>
                <a:solidFill>
                  <a:srgbClr val="CEC3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a:extLst>
                  <a:ext uri="{FF2B5EF4-FFF2-40B4-BE49-F238E27FC236}">
                    <a16:creationId xmlns:a16="http://schemas.microsoft.com/office/drawing/2014/main" id="{9DE48A75-B152-4D54-9959-5062F3058A5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6538" t="-5310"/>
              <a:stretch/>
            </p:blipFill>
            <p:spPr>
              <a:xfrm>
                <a:off x="6102117" y="574889"/>
                <a:ext cx="1426150" cy="1402700"/>
              </a:xfrm>
              <a:prstGeom prst="ellipse">
                <a:avLst/>
              </a:prstGeom>
            </p:spPr>
          </p:pic>
        </p:grpSp>
        <p:pic>
          <p:nvPicPr>
            <p:cNvPr id="33" name="圖片 32">
              <a:extLst>
                <a:ext uri="{FF2B5EF4-FFF2-40B4-BE49-F238E27FC236}">
                  <a16:creationId xmlns:a16="http://schemas.microsoft.com/office/drawing/2014/main" id="{F720CD24-F77F-433B-81CA-5E5DCE3F96FE}"/>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artisticCrisscrossEtching/>
                      </a14:imgEffect>
                    </a14:imgLayer>
                  </a14:imgProps>
                </a:ext>
                <a:ext uri="{28A0092B-C50C-407E-A947-70E740481C1C}">
                  <a14:useLocalDpi xmlns:a14="http://schemas.microsoft.com/office/drawing/2010/main"/>
                </a:ext>
              </a:extLst>
            </a:blip>
            <a:srcRect/>
            <a:stretch/>
          </p:blipFill>
          <p:spPr>
            <a:xfrm rot="1704111">
              <a:off x="5833700" y="646857"/>
              <a:ext cx="636340" cy="988877"/>
            </a:xfrm>
            <a:prstGeom prst="rect">
              <a:avLst/>
            </a:prstGeom>
            <a:effectLst>
              <a:glow rad="25400">
                <a:schemeClr val="bg1"/>
              </a:glow>
            </a:effectLst>
          </p:spPr>
        </p:pic>
        <p:pic>
          <p:nvPicPr>
            <p:cNvPr id="34" name="圖片 33">
              <a:extLst>
                <a:ext uri="{FF2B5EF4-FFF2-40B4-BE49-F238E27FC236}">
                  <a16:creationId xmlns:a16="http://schemas.microsoft.com/office/drawing/2014/main" id="{5F7CC8FE-9389-4371-9D1E-6B844E9804CF}"/>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artisticCrisscrossEtching/>
                      </a14:imgEffect>
                    </a14:imgLayer>
                  </a14:imgProps>
                </a:ext>
                <a:ext uri="{28A0092B-C50C-407E-A947-70E740481C1C}">
                  <a14:useLocalDpi xmlns:a14="http://schemas.microsoft.com/office/drawing/2010/main"/>
                </a:ext>
              </a:extLst>
            </a:blip>
            <a:srcRect t="-2650" r="-43516"/>
            <a:stretch/>
          </p:blipFill>
          <p:spPr>
            <a:xfrm>
              <a:off x="6858785" y="1453142"/>
              <a:ext cx="476820" cy="740982"/>
            </a:xfrm>
            <a:prstGeom prst="rect">
              <a:avLst/>
            </a:prstGeom>
            <a:effectLst>
              <a:glow rad="25400">
                <a:schemeClr val="bg1"/>
              </a:glow>
            </a:effectLst>
          </p:spPr>
        </p:pic>
      </p:grpSp>
    </p:spTree>
    <p:extLst>
      <p:ext uri="{BB962C8B-B14F-4D97-AF65-F5344CB8AC3E}">
        <p14:creationId xmlns:p14="http://schemas.microsoft.com/office/powerpoint/2010/main" val="1579866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69" y="1131652"/>
            <a:ext cx="8510898" cy="31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marL="288000" indent="-288000">
              <a:lnSpc>
                <a:spcPct val="120000"/>
              </a:lnSpc>
              <a:buFont typeface="+mj-lt"/>
              <a:buAutoNum type="arabicPeriod"/>
            </a:pPr>
            <a:r>
              <a:rPr lang="zh-TW" altLang="en-US" sz="2800" b="0" dirty="0"/>
              <a:t>透過對話開展情節，氣氛漸次緊張，終而化為難以壓抑的呼喊，將主題帶至高潮。</a:t>
            </a:r>
          </a:p>
          <a:p>
            <a:pPr marL="288000" indent="-288000">
              <a:lnSpc>
                <a:spcPct val="120000"/>
              </a:lnSpc>
              <a:buFont typeface="+mj-lt"/>
              <a:buAutoNum type="arabicPeriod"/>
            </a:pPr>
            <a:r>
              <a:rPr lang="zh-TW" altLang="en-US" sz="2800" b="0" dirty="0"/>
              <a:t>在短短的幾年，同族的人竟然當了不同國家的軍人，並且都不是為了自己族人打仗，甚至死於對方所屬的軍隊之下。這樣辛酸的歷史經驗，世上恐怕很難找到，更令人唏噓。</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2"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第五段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段析</a:t>
            </a:r>
          </a:p>
        </p:txBody>
      </p:sp>
      <p:sp>
        <p:nvSpPr>
          <p:cNvPr id="3" name="文本框 328">
            <a:hlinkClick r:id="rId3" action="ppaction://hlinksldjump"/>
            <a:extLst>
              <a:ext uri="{FF2B5EF4-FFF2-40B4-BE49-F238E27FC236}">
                <a16:creationId xmlns:a16="http://schemas.microsoft.com/office/drawing/2014/main" id="{B5D2077E-8EB4-4F6A-A5E9-87AFABA04EBF}"/>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4044134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4" y="395380"/>
            <a:ext cx="840561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請說明掛在牆上</a:t>
            </a:r>
            <a:r>
              <a:rPr lang="zh-TW" altLang="en-US" sz="2800" b="0" dirty="0" smtClean="0"/>
              <a:t>的</a:t>
            </a:r>
            <a:r>
              <a:rPr lang="en-US" altLang="zh-TW" sz="2800" b="0" dirty="0"/>
              <a:t>〈</a:t>
            </a:r>
            <a:r>
              <a:rPr lang="zh-TW" altLang="en-US" sz="2800" b="0" dirty="0" smtClean="0"/>
              <a:t>耶穌</a:t>
            </a:r>
            <a:r>
              <a:rPr lang="zh-TW" altLang="en-US" sz="2800" b="0" dirty="0"/>
              <a:t>受難</a:t>
            </a:r>
            <a:r>
              <a:rPr lang="zh-TW" altLang="en-US" sz="2800" b="0" dirty="0" smtClean="0"/>
              <a:t>圖</a:t>
            </a:r>
            <a:r>
              <a:rPr lang="en-US" altLang="zh-TW" sz="2800" b="0" dirty="0" smtClean="0"/>
              <a:t>〉</a:t>
            </a:r>
            <a:r>
              <a:rPr lang="zh-TW" altLang="en-US" sz="2800" b="0" dirty="0" smtClean="0"/>
              <a:t>在</a:t>
            </a:r>
            <a:r>
              <a:rPr lang="zh-TW" altLang="en-US" sz="2800" b="0" dirty="0"/>
              <a:t>本文中的意義。</a:t>
            </a:r>
          </a:p>
        </p:txBody>
      </p:sp>
      <p:sp>
        <p:nvSpPr>
          <p:cNvPr id="10" name="文字方塊 9">
            <a:extLst>
              <a:ext uri="{FF2B5EF4-FFF2-40B4-BE49-F238E27FC236}">
                <a16:creationId xmlns:a16="http://schemas.microsoft.com/office/drawing/2014/main" id="{FE06CBA1-FCDE-44CB-AE35-C3E2D48FD283}"/>
              </a:ext>
            </a:extLst>
          </p:cNvPr>
          <p:cNvSpPr txBox="1">
            <a:spLocks noChangeArrowheads="1"/>
          </p:cNvSpPr>
          <p:nvPr/>
        </p:nvSpPr>
        <p:spPr bwMode="auto">
          <a:xfrm>
            <a:off x="369193" y="957970"/>
            <a:ext cx="8477289"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spc="-100" dirty="0">
                <a:solidFill>
                  <a:srgbClr val="FF0000"/>
                </a:solidFill>
              </a:rPr>
              <a:t>作者特意</a:t>
            </a:r>
            <a:r>
              <a:rPr lang="zh-TW" altLang="en-US" sz="2800" b="0" spc="-100" dirty="0" smtClean="0">
                <a:solidFill>
                  <a:srgbClr val="FF0000"/>
                </a:solidFill>
              </a:rPr>
              <a:t>使用</a:t>
            </a:r>
            <a:r>
              <a:rPr lang="en-US" altLang="zh-TW" sz="2800" b="0" spc="-100" dirty="0" smtClean="0">
                <a:solidFill>
                  <a:srgbClr val="FF0000"/>
                </a:solidFill>
              </a:rPr>
              <a:t>〈</a:t>
            </a:r>
            <a:r>
              <a:rPr lang="zh-TW" altLang="en-US" sz="2800" b="0" spc="-100" dirty="0" smtClean="0">
                <a:solidFill>
                  <a:srgbClr val="FF0000"/>
                </a:solidFill>
              </a:rPr>
              <a:t>耶穌</a:t>
            </a:r>
            <a:r>
              <a:rPr lang="zh-TW" altLang="en-US" sz="2800" b="0" spc="-100" dirty="0">
                <a:solidFill>
                  <a:srgbClr val="FF0000"/>
                </a:solidFill>
              </a:rPr>
              <a:t>受難</a:t>
            </a:r>
            <a:r>
              <a:rPr lang="zh-TW" altLang="en-US" sz="2800" b="0" spc="-100" dirty="0" smtClean="0">
                <a:solidFill>
                  <a:srgbClr val="FF0000"/>
                </a:solidFill>
              </a:rPr>
              <a:t>圖</a:t>
            </a:r>
            <a:r>
              <a:rPr lang="en-US" altLang="zh-TW" sz="2800" b="0" spc="-100" dirty="0" smtClean="0">
                <a:solidFill>
                  <a:srgbClr val="FF0000"/>
                </a:solidFill>
              </a:rPr>
              <a:t>〉</a:t>
            </a:r>
            <a:r>
              <a:rPr lang="zh-TW" altLang="en-US" sz="2800" b="0" spc="-100" dirty="0" smtClean="0">
                <a:solidFill>
                  <a:srgbClr val="FF0000"/>
                </a:solidFill>
              </a:rPr>
              <a:t>中</a:t>
            </a:r>
            <a:r>
              <a:rPr lang="zh-TW" altLang="en-US" sz="2800" b="0" spc="-100" dirty="0">
                <a:solidFill>
                  <a:srgbClr val="FF0000"/>
                </a:solidFill>
              </a:rPr>
              <a:t>耶穌受難的形象與涵義，類比出其他三幅照片中的人物亦為「受難者」的涵義。</a:t>
            </a:r>
          </a:p>
        </p:txBody>
      </p:sp>
      <p:sp>
        <p:nvSpPr>
          <p:cNvPr id="16" name="文本框 328">
            <a:hlinkClick r:id="rId2" action="ppaction://hlinksldjump"/>
            <a:extLst>
              <a:ext uri="{FF2B5EF4-FFF2-40B4-BE49-F238E27FC236}">
                <a16:creationId xmlns:a16="http://schemas.microsoft.com/office/drawing/2014/main" id="{186D5430-43F9-4A2D-AB40-ED39D0AB44B7}"/>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11" name="文本框 328">
            <a:hlinkClick r:id="rId3" action="ppaction://hlinksldjump"/>
            <a:extLst>
              <a:ext uri="{FF2B5EF4-FFF2-40B4-BE49-F238E27FC236}">
                <a16:creationId xmlns:a16="http://schemas.microsoft.com/office/drawing/2014/main" id="{1367F799-6BE8-404B-B08C-C2CC0196E1DC}"/>
              </a:ext>
            </a:extLst>
          </p:cNvPr>
          <p:cNvSpPr txBox="1"/>
          <p:nvPr/>
        </p:nvSpPr>
        <p:spPr>
          <a:xfrm>
            <a:off x="460713" y="115613"/>
            <a:ext cx="710862"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5</a:t>
            </a:r>
            <a:endParaRPr lang="zh-CN" altLang="en-US" dirty="0"/>
          </a:p>
        </p:txBody>
      </p:sp>
      <p:sp>
        <p:nvSpPr>
          <p:cNvPr id="4" name="文本框 328">
            <a:hlinkClick r:id="rId4" action="ppaction://hlinksldjump"/>
            <a:extLst>
              <a:ext uri="{FF2B5EF4-FFF2-40B4-BE49-F238E27FC236}">
                <a16:creationId xmlns:a16="http://schemas.microsoft.com/office/drawing/2014/main" id="{0E8FE458-7A47-49B1-AB1D-39124D432388}"/>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7" name="文本框 328">
            <a:hlinkClick r:id="rId5" action="ppaction://hlinksldjump"/>
            <a:extLst>
              <a:ext uri="{FF2B5EF4-FFF2-40B4-BE49-F238E27FC236}">
                <a16:creationId xmlns:a16="http://schemas.microsoft.com/office/drawing/2014/main" id="{4ED4F33F-9D52-468E-86A9-145711FE2082}"/>
              </a:ext>
            </a:extLst>
          </p:cNvPr>
          <p:cNvSpPr txBox="1"/>
          <p:nvPr/>
        </p:nvSpPr>
        <p:spPr>
          <a:xfrm>
            <a:off x="1242000" y="115613"/>
            <a:ext cx="1872912" cy="27976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stStyle>
          <a:p>
            <a:r>
              <a:rPr lang="zh-TW" altLang="en-US" dirty="0"/>
              <a:t>問題</a:t>
            </a:r>
            <a:r>
              <a:rPr lang="en-US" altLang="zh-TW" dirty="0"/>
              <a:t>6【</a:t>
            </a:r>
            <a:r>
              <a:rPr lang="zh-TW" altLang="en-US" dirty="0"/>
              <a:t>閱讀檢測</a:t>
            </a:r>
            <a:r>
              <a:rPr lang="en-US" altLang="zh-TW" dirty="0"/>
              <a:t>】</a:t>
            </a:r>
            <a:endParaRPr lang="zh-CN" altLang="en-US" dirty="0"/>
          </a:p>
        </p:txBody>
      </p:sp>
    </p:spTree>
    <p:extLst>
      <p:ext uri="{BB962C8B-B14F-4D97-AF65-F5344CB8AC3E}">
        <p14:creationId xmlns:p14="http://schemas.microsoft.com/office/powerpoint/2010/main" val="3449862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4" y="395380"/>
            <a:ext cx="8405612"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作者所看到杜熊家牆上的景象為何？請口頭描述或畫出來。</a:t>
            </a:r>
          </a:p>
        </p:txBody>
      </p:sp>
      <p:sp>
        <p:nvSpPr>
          <p:cNvPr id="10" name="文字方塊 9">
            <a:extLst>
              <a:ext uri="{FF2B5EF4-FFF2-40B4-BE49-F238E27FC236}">
                <a16:creationId xmlns:a16="http://schemas.microsoft.com/office/drawing/2014/main" id="{FE06CBA1-FCDE-44CB-AE35-C3E2D48FD283}"/>
              </a:ext>
            </a:extLst>
          </p:cNvPr>
          <p:cNvSpPr txBox="1">
            <a:spLocks noChangeArrowheads="1"/>
          </p:cNvSpPr>
          <p:nvPr/>
        </p:nvSpPr>
        <p:spPr bwMode="auto">
          <a:xfrm>
            <a:off x="369193" y="1480257"/>
            <a:ext cx="8477289"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spc="-100" dirty="0">
                <a:solidFill>
                  <a:srgbClr val="FF0000"/>
                </a:solidFill>
              </a:rPr>
              <a:t>作者看到在掛滿錦旗和獎狀的牆壁間，還掛了兩個裡面排滿小照片的鏡框，和單獨個別鑲在框子裡的三張人像。三張人像分別是</a:t>
            </a:r>
            <a:r>
              <a:rPr lang="zh-TW" altLang="en-US" sz="2800" b="0" spc="-100" dirty="0" smtClean="0">
                <a:solidFill>
                  <a:srgbClr val="FF0000"/>
                </a:solidFill>
              </a:rPr>
              <a:t>：</a:t>
            </a:r>
            <a:r>
              <a:rPr lang="en-US" altLang="zh-TW" sz="2800" b="0" spc="-100" dirty="0" smtClean="0">
                <a:solidFill>
                  <a:srgbClr val="FF0000"/>
                </a:solidFill>
              </a:rPr>
              <a:t>〈</a:t>
            </a:r>
            <a:r>
              <a:rPr lang="zh-TW" altLang="en-US" sz="2800" b="0" spc="-100" dirty="0">
                <a:solidFill>
                  <a:srgbClr val="FF0000"/>
                </a:solidFill>
              </a:rPr>
              <a:t>耶穌受難圖</a:t>
            </a:r>
            <a:r>
              <a:rPr lang="en-US" altLang="zh-TW" sz="2800" b="0" spc="-100" dirty="0" smtClean="0">
                <a:solidFill>
                  <a:srgbClr val="FF0000"/>
                </a:solidFill>
              </a:rPr>
              <a:t>〉</a:t>
            </a:r>
            <a:r>
              <a:rPr lang="zh-TW" altLang="en-US" sz="2800" b="0" spc="-100" dirty="0" smtClean="0">
                <a:solidFill>
                  <a:srgbClr val="FF0000"/>
                </a:solidFill>
              </a:rPr>
              <a:t>、</a:t>
            </a:r>
            <a:r>
              <a:rPr lang="zh-TW" altLang="en-US" sz="2800" b="0" spc="-100" dirty="0">
                <a:solidFill>
                  <a:srgbClr val="FF0000"/>
                </a:solidFill>
              </a:rPr>
              <a:t>日本兵（杜熊母親的前夫）、共軍（杜熊父親），大鏡框裡面小照片的人物有二：一為國軍（杜熊大哥），一為國軍及馬拉松選手（杜熊二哥）。</a:t>
            </a:r>
          </a:p>
        </p:txBody>
      </p:sp>
      <p:sp>
        <p:nvSpPr>
          <p:cNvPr id="16" name="文本框 328">
            <a:hlinkClick r:id="rId2" action="ppaction://hlinksldjump"/>
            <a:extLst>
              <a:ext uri="{FF2B5EF4-FFF2-40B4-BE49-F238E27FC236}">
                <a16:creationId xmlns:a16="http://schemas.microsoft.com/office/drawing/2014/main" id="{186D5430-43F9-4A2D-AB40-ED39D0AB44B7}"/>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3" name="文本框 328">
            <a:hlinkClick r:id="rId3" action="ppaction://hlinksldjump"/>
            <a:extLst>
              <a:ext uri="{FF2B5EF4-FFF2-40B4-BE49-F238E27FC236}">
                <a16:creationId xmlns:a16="http://schemas.microsoft.com/office/drawing/2014/main" id="{171A979E-B20E-4892-B429-7B5C20082752}"/>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7" name="文本框 328">
            <a:hlinkClick r:id="rId4" action="ppaction://hlinksldjump"/>
            <a:extLst>
              <a:ext uri="{FF2B5EF4-FFF2-40B4-BE49-F238E27FC236}">
                <a16:creationId xmlns:a16="http://schemas.microsoft.com/office/drawing/2014/main" id="{1367F799-6BE8-404B-B08C-C2CC0196E1DC}"/>
              </a:ext>
            </a:extLst>
          </p:cNvPr>
          <p:cNvSpPr txBox="1"/>
          <p:nvPr/>
        </p:nvSpPr>
        <p:spPr>
          <a:xfrm>
            <a:off x="460713" y="115613"/>
            <a:ext cx="710862" cy="27976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stStyle>
          <a:p>
            <a:r>
              <a:rPr lang="zh-TW" altLang="en-US" dirty="0"/>
              <a:t>問題</a:t>
            </a:r>
            <a:r>
              <a:rPr lang="en-US" altLang="zh-TW" dirty="0"/>
              <a:t>5</a:t>
            </a:r>
            <a:endParaRPr lang="zh-CN" altLang="en-US" dirty="0"/>
          </a:p>
        </p:txBody>
      </p:sp>
      <p:sp>
        <p:nvSpPr>
          <p:cNvPr id="8" name="文本框 328">
            <a:hlinkClick r:id="rId5" action="ppaction://hlinksldjump"/>
            <a:extLst>
              <a:ext uri="{FF2B5EF4-FFF2-40B4-BE49-F238E27FC236}">
                <a16:creationId xmlns:a16="http://schemas.microsoft.com/office/drawing/2014/main" id="{4ED4F33F-9D52-468E-86A9-145711FE2082}"/>
              </a:ext>
            </a:extLst>
          </p:cNvPr>
          <p:cNvSpPr txBox="1"/>
          <p:nvPr/>
        </p:nvSpPr>
        <p:spPr>
          <a:xfrm>
            <a:off x="1242000" y="115613"/>
            <a:ext cx="1872912"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stStyle>
          <a:p>
            <a:r>
              <a:rPr lang="zh-TW" altLang="en-US" dirty="0"/>
              <a:t>問題</a:t>
            </a:r>
            <a:r>
              <a:rPr lang="en-US" altLang="zh-TW" dirty="0"/>
              <a:t>6【</a:t>
            </a:r>
            <a:r>
              <a:rPr lang="zh-TW" altLang="en-US" dirty="0"/>
              <a:t>閱讀檢測</a:t>
            </a:r>
            <a:r>
              <a:rPr lang="en-US" altLang="zh-TW" dirty="0"/>
              <a:t>】</a:t>
            </a:r>
            <a:endParaRPr lang="zh-CN" altLang="en-US" dirty="0"/>
          </a:p>
        </p:txBody>
      </p:sp>
    </p:spTree>
    <p:extLst>
      <p:ext uri="{BB962C8B-B14F-4D97-AF65-F5344CB8AC3E}">
        <p14:creationId xmlns:p14="http://schemas.microsoft.com/office/powerpoint/2010/main" val="1325043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第六段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　　「你祖父有沒有照片？」</a:t>
            </a:r>
          </a:p>
          <a:p>
            <a:pPr algn="just">
              <a:lnSpc>
                <a:spcPct val="150000"/>
              </a:lnSpc>
            </a:pPr>
            <a:r>
              <a:rPr lang="zh-TW" altLang="en-US" sz="3200" dirty="0">
                <a:latin typeface="標楷體" panose="03000509000000000000" pitchFamily="65" charset="-120"/>
                <a:ea typeface="標楷體" panose="03000509000000000000" pitchFamily="65" charset="-120"/>
              </a:rPr>
              <a:t>　　「怎麼可能？又是在我們山上。」</a:t>
            </a:r>
          </a:p>
          <a:p>
            <a:pPr algn="just">
              <a:lnSpc>
                <a:spcPct val="150000"/>
              </a:lnSpc>
            </a:pPr>
            <a:r>
              <a:rPr lang="zh-TW" altLang="en-US" sz="3200" dirty="0">
                <a:latin typeface="標楷體" panose="03000509000000000000" pitchFamily="65" charset="-120"/>
                <a:ea typeface="標楷體" panose="03000509000000000000" pitchFamily="65" charset="-120"/>
              </a:rPr>
              <a:t>　　「你知道你祖父以前做什麼？」</a:t>
            </a:r>
            <a:endParaRPr lang="en-US" altLang="zh-TW" sz="3200" dirty="0">
              <a:latin typeface="標楷體" panose="03000509000000000000" pitchFamily="65" charset="-120"/>
              <a:ea typeface="標楷體" panose="03000509000000000000" pitchFamily="65" charset="-120"/>
            </a:endParaRPr>
          </a:p>
          <a:p>
            <a:pPr algn="just">
              <a:lnSpc>
                <a:spcPct val="150000"/>
              </a:lnSpc>
            </a:pPr>
            <a:r>
              <a:rPr lang="zh-TW" altLang="en-US" sz="3200" dirty="0">
                <a:latin typeface="標楷體" panose="03000509000000000000" pitchFamily="65" charset="-120"/>
                <a:ea typeface="標楷體" panose="03000509000000000000" pitchFamily="65" charset="-120"/>
              </a:rPr>
              <a:t>　　「做什麼？山地人打獵啊。」他笑著說：「他打過熊。我們山地的老人，</a:t>
            </a:r>
          </a:p>
        </p:txBody>
      </p:sp>
      <p:sp>
        <p:nvSpPr>
          <p:cNvPr id="7" name="矩形 6">
            <a:extLst>
              <a:ext uri="{FF2B5EF4-FFF2-40B4-BE49-F238E27FC236}">
                <a16:creationId xmlns:a16="http://schemas.microsoft.com/office/drawing/2014/main" id="{8D26A9AB-8CA9-4838-9FE0-20F9DD274D25}"/>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P.140</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0F1B11F6-05EC-4919-A5DC-A6A40DC89074}"/>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F99D7FBB-D5B1-4ECD-B736-D1305F7C8F45}"/>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6" name="文本框 328">
            <a:hlinkClick r:id="rId7" action="ppaction://hlinksldjump"/>
            <a:extLst>
              <a:ext uri="{FF2B5EF4-FFF2-40B4-BE49-F238E27FC236}">
                <a16:creationId xmlns:a16="http://schemas.microsoft.com/office/drawing/2014/main" id="{D6E22E9B-3709-4C4D-8A19-A8D1C12C7C2E}"/>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8" name="文本框 328">
            <a:hlinkClick r:id="rId7" action="ppaction://hlinksldjump"/>
            <a:extLst>
              <a:ext uri="{FF2B5EF4-FFF2-40B4-BE49-F238E27FC236}">
                <a16:creationId xmlns:a16="http://schemas.microsoft.com/office/drawing/2014/main" id="{6CA5D3A9-1954-4725-BBFC-8AC87CB24C27}"/>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1956012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第六段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785652"/>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都說他年輕的時候打過熊。」</a:t>
            </a:r>
            <a:endParaRPr lang="en-US" altLang="zh-TW" sz="3200" dirty="0">
              <a:latin typeface="標楷體" panose="03000509000000000000" pitchFamily="65" charset="-120"/>
              <a:ea typeface="標楷體" panose="03000509000000000000" pitchFamily="65" charset="-120"/>
            </a:endParaRPr>
          </a:p>
          <a:p>
            <a:pPr algn="just">
              <a:lnSpc>
                <a:spcPct val="150000"/>
              </a:lnSpc>
            </a:pPr>
            <a:r>
              <a:rPr lang="zh-TW" altLang="en-US" sz="3200" dirty="0">
                <a:latin typeface="標楷體" panose="03000509000000000000" pitchFamily="65" charset="-120"/>
                <a:ea typeface="標楷體" panose="03000509000000000000" pitchFamily="65" charset="-120"/>
              </a:rPr>
              <a:t>　　「他沒當過兵吧？」</a:t>
            </a:r>
          </a:p>
          <a:p>
            <a:pPr algn="just">
              <a:lnSpc>
                <a:spcPct val="150000"/>
              </a:lnSpc>
            </a:pPr>
            <a:r>
              <a:rPr lang="zh-TW" altLang="en-US" sz="3200" dirty="0">
                <a:latin typeface="標楷體" panose="03000509000000000000" pitchFamily="65" charset="-120"/>
                <a:ea typeface="標楷體" panose="03000509000000000000" pitchFamily="65" charset="-120"/>
              </a:rPr>
              <a:t>　　「沒有。但是跟日本人打過仗。」稍停了一下，「還有我祖父的</a:t>
            </a:r>
            <a:r>
              <a:rPr lang="zh-TW" altLang="en-US" sz="3200" dirty="0" smtClean="0">
                <a:latin typeface="標楷體" panose="03000509000000000000" pitchFamily="65" charset="-120"/>
                <a:ea typeface="標楷體" panose="03000509000000000000" pitchFamily="65" charset="-120"/>
              </a:rPr>
              <a:t>父親</a:t>
            </a:r>
            <a:r>
              <a:rPr lang="en-US" altLang="zh-TW" sz="3200" spc="-100" dirty="0">
                <a:latin typeface="標楷體" panose="03000509000000000000" pitchFamily="65" charset="-120"/>
                <a:ea typeface="標楷體" panose="03000509000000000000" pitchFamily="65" charset="-120"/>
              </a:rPr>
              <a:t>…… </a:t>
            </a:r>
            <a:r>
              <a:rPr lang="zh-TW" altLang="en-US" sz="3200" dirty="0" smtClean="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a:p>
            <a:pPr algn="just">
              <a:lnSpc>
                <a:spcPct val="150000"/>
              </a:lnSpc>
            </a:pPr>
            <a:r>
              <a:rPr lang="zh-TW" altLang="en-US" sz="3200" dirty="0">
                <a:latin typeface="標楷體" panose="03000509000000000000" pitchFamily="65" charset="-120"/>
                <a:ea typeface="標楷體" panose="03000509000000000000" pitchFamily="65" charset="-120"/>
              </a:rPr>
              <a:t>「曾祖父。」</a:t>
            </a:r>
          </a:p>
        </p:txBody>
      </p:sp>
      <p:sp>
        <p:nvSpPr>
          <p:cNvPr id="7" name="矩形 6">
            <a:extLst>
              <a:ext uri="{FF2B5EF4-FFF2-40B4-BE49-F238E27FC236}">
                <a16:creationId xmlns:a16="http://schemas.microsoft.com/office/drawing/2014/main" id="{104D00E5-EA61-4B33-B1B1-8FEC89C5DFE5}"/>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P.140</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790419EB-C305-4665-9EFB-430FB8469A00}"/>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F81D8CB3-8379-4B7B-A3CD-D9372EEBD484}"/>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6" name="文本框 328">
            <a:hlinkClick r:id="rId7" action="ppaction://hlinksldjump"/>
            <a:extLst>
              <a:ext uri="{FF2B5EF4-FFF2-40B4-BE49-F238E27FC236}">
                <a16:creationId xmlns:a16="http://schemas.microsoft.com/office/drawing/2014/main" id="{39961F0C-6767-477A-AEEA-6D3CD3D7128B}"/>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8" name="文本框 328">
            <a:hlinkClick r:id="rId7" action="ppaction://hlinksldjump"/>
            <a:extLst>
              <a:ext uri="{FF2B5EF4-FFF2-40B4-BE49-F238E27FC236}">
                <a16:creationId xmlns:a16="http://schemas.microsoft.com/office/drawing/2014/main" id="{1395278F-3B29-4B51-9C36-F58DC77A1B63}"/>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4041274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92676"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「對，我的曾祖父也打過仗，和你們平地人</a:t>
            </a:r>
            <a:r>
              <a:rPr lang="en-US" altLang="zh-TW" sz="3200" spc="-100" dirty="0">
                <a:latin typeface="標楷體" panose="03000509000000000000" pitchFamily="65" charset="-120"/>
                <a:ea typeface="標楷體" panose="03000509000000000000" pitchFamily="65" charset="-120"/>
              </a:rPr>
              <a:t>……</a:t>
            </a:r>
            <a:r>
              <a:rPr lang="zh-TW" altLang="en-US" sz="3200" spc="-100" dirty="0">
                <a:latin typeface="標楷體" panose="03000509000000000000" pitchFamily="65" charset="-120"/>
                <a:ea typeface="標楷體" panose="03000509000000000000" pitchFamily="65" charset="-120"/>
              </a:rPr>
              <a:t>」</a:t>
            </a:r>
          </a:p>
          <a:p>
            <a:pPr algn="just">
              <a:lnSpc>
                <a:spcPct val="200000"/>
              </a:lnSpc>
            </a:pPr>
            <a:r>
              <a:rPr lang="zh-TW" altLang="en-US" sz="3200" dirty="0">
                <a:latin typeface="標楷體" panose="03000509000000000000" pitchFamily="65" charset="-120"/>
                <a:ea typeface="標楷體" panose="03000509000000000000" pitchFamily="65" charset="-120"/>
              </a:rPr>
              <a:t>　　「漢人。」</a:t>
            </a:r>
          </a:p>
          <a:p>
            <a:pPr algn="just">
              <a:lnSpc>
                <a:spcPct val="200000"/>
              </a:lnSpc>
            </a:pPr>
            <a:r>
              <a:rPr lang="zh-TW" altLang="en-US" sz="3200" dirty="0">
                <a:latin typeface="標楷體" panose="03000509000000000000" pitchFamily="65" charset="-120"/>
                <a:ea typeface="標楷體" panose="03000509000000000000" pitchFamily="65" charset="-120"/>
              </a:rPr>
              <a:t>　　「對，和你們漢人打過很多次的仗。</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第六段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1761A7A9-8891-495C-8B4E-05111580A7B6}"/>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P.140</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5" action="ppaction://hlinksldjump"/>
            <a:extLst>
              <a:ext uri="{FF2B5EF4-FFF2-40B4-BE49-F238E27FC236}">
                <a16:creationId xmlns:a16="http://schemas.microsoft.com/office/drawing/2014/main" id="{63E36A0F-E656-4E70-BB54-46F5A4626D48}"/>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6" action="ppaction://hlinksldjump"/>
            <a:extLst>
              <a:ext uri="{FF2B5EF4-FFF2-40B4-BE49-F238E27FC236}">
                <a16:creationId xmlns:a16="http://schemas.microsoft.com/office/drawing/2014/main" id="{D269E1E8-0A3E-46DD-8A43-D372D07E247E}"/>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9" name="文本框 328">
            <a:hlinkClick r:id="rId7" action="ppaction://hlinksldjump"/>
            <a:extLst>
              <a:ext uri="{FF2B5EF4-FFF2-40B4-BE49-F238E27FC236}">
                <a16:creationId xmlns:a16="http://schemas.microsoft.com/office/drawing/2014/main" id="{7730B15D-72E6-4E2A-873F-527DE2CD775F}"/>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6" name="文本框 328">
            <a:hlinkClick r:id="rId7" action="ppaction://hlinksldjump"/>
            <a:extLst>
              <a:ext uri="{FF2B5EF4-FFF2-40B4-BE49-F238E27FC236}">
                <a16:creationId xmlns:a16="http://schemas.microsoft.com/office/drawing/2014/main" id="{CEFEE374-2F43-4085-BDCC-A3046A8C5549}"/>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3" name="文字方塊 12">
            <a:extLst>
              <a:ext uri="{FF2B5EF4-FFF2-40B4-BE49-F238E27FC236}">
                <a16:creationId xmlns:a16="http://schemas.microsoft.com/office/drawing/2014/main" id="{5327C58F-EDE6-483E-B8CA-DD6698D8F9B8}"/>
              </a:ext>
            </a:extLst>
          </p:cNvPr>
          <p:cNvSpPr txBox="1">
            <a:spLocks noChangeArrowheads="1"/>
          </p:cNvSpPr>
          <p:nvPr/>
        </p:nvSpPr>
        <p:spPr bwMode="auto">
          <a:xfrm>
            <a:off x="3112242" y="1667482"/>
            <a:ext cx="56321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昔日族人與平地人交戰對立，如今彼此卻成為可相處共話的朋友</a:t>
            </a:r>
          </a:p>
        </p:txBody>
      </p:sp>
      <p:cxnSp>
        <p:nvCxnSpPr>
          <p:cNvPr id="14" name="直線接點 13">
            <a:extLst>
              <a:ext uri="{FF2B5EF4-FFF2-40B4-BE49-F238E27FC236}">
                <a16:creationId xmlns:a16="http://schemas.microsoft.com/office/drawing/2014/main" id="{39F6C01A-EA5D-49EF-BF97-59113CE108EC}"/>
              </a:ext>
            </a:extLst>
          </p:cNvPr>
          <p:cNvCxnSpPr>
            <a:cxnSpLocks/>
          </p:cNvCxnSpPr>
          <p:nvPr/>
        </p:nvCxnSpPr>
        <p:spPr>
          <a:xfrm>
            <a:off x="2508189" y="1669450"/>
            <a:ext cx="6192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720C3576-3112-4819-9CA8-A25FAFACCC1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08190" y="1741458"/>
            <a:ext cx="609550" cy="298679"/>
          </a:xfrm>
          <a:prstGeom prst="rect">
            <a:avLst/>
          </a:prstGeom>
        </p:spPr>
      </p:pic>
      <p:cxnSp>
        <p:nvCxnSpPr>
          <p:cNvPr id="17" name="直線接點 16">
            <a:extLst>
              <a:ext uri="{FF2B5EF4-FFF2-40B4-BE49-F238E27FC236}">
                <a16:creationId xmlns:a16="http://schemas.microsoft.com/office/drawing/2014/main" id="{39F6C01A-EA5D-49EF-BF97-59113CE108EC}"/>
              </a:ext>
            </a:extLst>
          </p:cNvPr>
          <p:cNvCxnSpPr>
            <a:cxnSpLocks/>
          </p:cNvCxnSpPr>
          <p:nvPr/>
        </p:nvCxnSpPr>
        <p:spPr>
          <a:xfrm>
            <a:off x="488890" y="2647350"/>
            <a:ext cx="1152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254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p:bldP spid="13" grpId="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第六段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羅牧師說，我的祖父和曾祖父他們很幸運，他們都為我們魯凱族自己打過仗。」</a:t>
            </a:r>
          </a:p>
          <a:p>
            <a:pPr algn="just">
              <a:lnSpc>
                <a:spcPct val="150000"/>
              </a:lnSpc>
            </a:pPr>
            <a:r>
              <a:rPr lang="zh-TW" altLang="en-US" sz="3200" dirty="0">
                <a:latin typeface="標楷體" panose="03000509000000000000" pitchFamily="65" charset="-120"/>
                <a:ea typeface="標楷體" panose="03000509000000000000" pitchFamily="65" charset="-120"/>
              </a:rPr>
              <a:t>　　「羅牧師是外國人？」</a:t>
            </a:r>
          </a:p>
          <a:p>
            <a:pPr algn="just">
              <a:lnSpc>
                <a:spcPct val="150000"/>
              </a:lnSpc>
            </a:pPr>
            <a:r>
              <a:rPr lang="zh-TW" altLang="en-US" sz="3200" dirty="0">
                <a:latin typeface="標楷體" panose="03000509000000000000" pitchFamily="65" charset="-120"/>
                <a:ea typeface="標楷體" panose="03000509000000000000" pitchFamily="65" charset="-120"/>
              </a:rPr>
              <a:t>　　「不是。羅牧師是我們魯凱族的人。他說我的祖父、曾祖父他們是我們魯凱族的戰士。」</a:t>
            </a:r>
          </a:p>
        </p:txBody>
      </p:sp>
      <p:cxnSp>
        <p:nvCxnSpPr>
          <p:cNvPr id="13" name="直線接點 12">
            <a:extLst>
              <a:ext uri="{FF2B5EF4-FFF2-40B4-BE49-F238E27FC236}">
                <a16:creationId xmlns:a16="http://schemas.microsoft.com/office/drawing/2014/main" id="{49208561-9C43-4661-A120-5695F2B3838C}"/>
              </a:ext>
            </a:extLst>
          </p:cNvPr>
          <p:cNvCxnSpPr>
            <a:cxnSpLocks/>
          </p:cNvCxnSpPr>
          <p:nvPr/>
        </p:nvCxnSpPr>
        <p:spPr>
          <a:xfrm>
            <a:off x="2487869" y="1628811"/>
            <a:ext cx="6093944"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4" name="圖片 13">
            <a:hlinkClick r:id="rId5" action="ppaction://hlinksldjump"/>
            <a:extLst>
              <a:ext uri="{FF2B5EF4-FFF2-40B4-BE49-F238E27FC236}">
                <a16:creationId xmlns:a16="http://schemas.microsoft.com/office/drawing/2014/main" id="{813089D4-FDCF-4483-BA08-ED76D134FC9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87869" y="1660181"/>
            <a:ext cx="609550" cy="298679"/>
          </a:xfrm>
          <a:prstGeom prst="rect">
            <a:avLst/>
          </a:prstGeom>
        </p:spPr>
      </p:pic>
      <p:cxnSp>
        <p:nvCxnSpPr>
          <p:cNvPr id="15" name="直線接點 14">
            <a:extLst>
              <a:ext uri="{FF2B5EF4-FFF2-40B4-BE49-F238E27FC236}">
                <a16:creationId xmlns:a16="http://schemas.microsoft.com/office/drawing/2014/main" id="{838C2E2C-DB1A-407E-9DED-C99107BC0FDC}"/>
              </a:ext>
            </a:extLst>
          </p:cNvPr>
          <p:cNvCxnSpPr>
            <a:cxnSpLocks/>
          </p:cNvCxnSpPr>
          <p:nvPr/>
        </p:nvCxnSpPr>
        <p:spPr>
          <a:xfrm>
            <a:off x="444328" y="2373876"/>
            <a:ext cx="5301464"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140BF66E-B3D1-4EA7-86C9-B711001F2933}"/>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P.140~P.141</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44" name="文本框 328">
            <a:hlinkClick r:id="rId7" action="ppaction://hlinksldjump"/>
            <a:extLst>
              <a:ext uri="{FF2B5EF4-FFF2-40B4-BE49-F238E27FC236}">
                <a16:creationId xmlns:a16="http://schemas.microsoft.com/office/drawing/2014/main" id="{FD98E820-8FFA-43B6-9CE3-6A3745DE7580}"/>
              </a:ext>
            </a:extLst>
          </p:cNvPr>
          <p:cNvSpPr txBox="1"/>
          <p:nvPr/>
        </p:nvSpPr>
        <p:spPr>
          <a:xfrm>
            <a:off x="428882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46" name="文本框 328">
            <a:hlinkClick r:id="rId8" action="ppaction://hlinksldjump"/>
            <a:extLst>
              <a:ext uri="{FF2B5EF4-FFF2-40B4-BE49-F238E27FC236}">
                <a16:creationId xmlns:a16="http://schemas.microsoft.com/office/drawing/2014/main" id="{1BE6EB57-F316-45FB-A0DB-740FF01B5EC0}"/>
              </a:ext>
            </a:extLst>
          </p:cNvPr>
          <p:cNvSpPr txBox="1"/>
          <p:nvPr/>
        </p:nvSpPr>
        <p:spPr>
          <a:xfrm>
            <a:off x="495802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48" name="文本框 328">
            <a:hlinkClick r:id="rId9" action="ppaction://hlinksldjump"/>
            <a:extLst>
              <a:ext uri="{FF2B5EF4-FFF2-40B4-BE49-F238E27FC236}">
                <a16:creationId xmlns:a16="http://schemas.microsoft.com/office/drawing/2014/main" id="{250DDD9E-8912-47AD-B71B-A6B2EDC37506}"/>
              </a:ext>
            </a:extLst>
          </p:cNvPr>
          <p:cNvSpPr txBox="1"/>
          <p:nvPr/>
        </p:nvSpPr>
        <p:spPr>
          <a:xfrm>
            <a:off x="5627216"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50" name="文本框 328">
            <a:hlinkClick r:id="rId9" action="ppaction://hlinksldjump"/>
            <a:extLst>
              <a:ext uri="{FF2B5EF4-FFF2-40B4-BE49-F238E27FC236}">
                <a16:creationId xmlns:a16="http://schemas.microsoft.com/office/drawing/2014/main" id="{9C5D8360-12F7-4BCE-BA34-9DD6FDCB7662}"/>
              </a:ext>
            </a:extLst>
          </p:cNvPr>
          <p:cNvSpPr txBox="1"/>
          <p:nvPr/>
        </p:nvSpPr>
        <p:spPr>
          <a:xfrm>
            <a:off x="6296411"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309818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990015"/>
          </a:xfrm>
          <a:prstGeom prst="rect">
            <a:avLst/>
          </a:prstGeom>
          <a:noFill/>
        </p:spPr>
        <p:txBody>
          <a:bodyPr vert="horz" wrap="square" rtlCol="0" anchor="t">
            <a:spAutoFit/>
          </a:bodyPr>
          <a:lstStyle/>
          <a:p>
            <a:pPr algn="just">
              <a:lnSpc>
                <a:spcPts val="3500"/>
              </a:lnSpc>
            </a:pPr>
            <a:r>
              <a:rPr lang="zh-TW" altLang="en-US" sz="3000" b="1" spc="400" dirty="0">
                <a:latin typeface="標楷體" panose="03000509000000000000" pitchFamily="65" charset="-120"/>
                <a:ea typeface="標楷體" panose="03000509000000000000" pitchFamily="65" charset="-120"/>
              </a:rPr>
              <a:t>我的祖父和曾祖父他們很幸運，他們都為我們魯凱族自己打過仗</a:t>
            </a: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1348461"/>
            <a:ext cx="8520464"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a:solidFill>
                  <a:srgbClr val="006600"/>
                </a:solidFill>
                <a:latin typeface="微軟正黑體" panose="020B0604030504040204" pitchFamily="34" charset="-120"/>
                <a:ea typeface="微軟正黑體" panose="020B0604030504040204" pitchFamily="34" charset="-120"/>
              </a:rPr>
              <a:t>祖父和曾祖父都是</a:t>
            </a:r>
            <a:r>
              <a:rPr lang="zh-TW" altLang="en-US" sz="2800" dirty="0" smtClean="0">
                <a:solidFill>
                  <a:srgbClr val="006600"/>
                </a:solidFill>
                <a:latin typeface="微軟正黑體" panose="020B0604030504040204" pitchFamily="34" charset="-120"/>
                <a:ea typeface="微軟正黑體" panose="020B0604030504040204" pitchFamily="34" charset="-120"/>
              </a:rPr>
              <a:t>為了</a:t>
            </a:r>
            <a:r>
              <a:rPr lang="zh-TW" altLang="en-US" sz="2800" dirty="0">
                <a:solidFill>
                  <a:srgbClr val="006600"/>
                </a:solidFill>
                <a:latin typeface="微軟正黑體" panose="020B0604030504040204" pitchFamily="34" charset="-120"/>
                <a:ea typeface="微軟正黑體" panose="020B0604030504040204" pitchFamily="34" charset="-120"/>
              </a:rPr>
              <a:t>自己族人</a:t>
            </a:r>
            <a:r>
              <a:rPr lang="zh-TW" altLang="en-US" sz="2800" dirty="0" smtClean="0">
                <a:solidFill>
                  <a:srgbClr val="006600"/>
                </a:solidFill>
                <a:latin typeface="微軟正黑體" panose="020B0604030504040204" pitchFamily="34" charset="-120"/>
                <a:ea typeface="微軟正黑體" panose="020B0604030504040204" pitchFamily="34" charset="-120"/>
              </a:rPr>
              <a:t>的</a:t>
            </a:r>
            <a:r>
              <a:rPr lang="zh-TW" altLang="en-US" sz="2800" dirty="0">
                <a:solidFill>
                  <a:srgbClr val="006600"/>
                </a:solidFill>
                <a:latin typeface="微軟正黑體" panose="020B0604030504040204" pitchFamily="34" charset="-120"/>
                <a:ea typeface="微軟正黑體" panose="020B0604030504040204" pitchFamily="34" charset="-120"/>
              </a:rPr>
              <a:t>生存發展而戰，所以說「很幸運」。和祖父或曾祖父輩比較，照片中受難的三位戰士就顯得不幸和荒謬</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860523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440605"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我終於看到熊興奮激動。他很快地把麵吃完，把湯也喝光。</a:t>
            </a:r>
          </a:p>
          <a:p>
            <a:pPr algn="just">
              <a:lnSpc>
                <a:spcPct val="200000"/>
              </a:lnSpc>
            </a:pPr>
            <a:r>
              <a:rPr lang="zh-TW" altLang="en-US" sz="3200" spc="-100" dirty="0">
                <a:latin typeface="標楷體" panose="03000509000000000000" pitchFamily="65" charset="-120"/>
                <a:ea typeface="標楷體" panose="03000509000000000000" pitchFamily="65" charset="-120"/>
              </a:rPr>
              <a:t>　　「這碗再給你。」我把麵推過去。</a:t>
            </a:r>
            <a:endParaRPr lang="en-US" altLang="zh-TW" sz="3200" spc="-100" dirty="0">
              <a:latin typeface="標楷體" panose="03000509000000000000" pitchFamily="65" charset="-120"/>
              <a:ea typeface="標楷體" panose="03000509000000000000" pitchFamily="65" charset="-120"/>
            </a:endParaRPr>
          </a:p>
          <a:p>
            <a:pPr algn="just">
              <a:lnSpc>
                <a:spcPct val="200000"/>
              </a:lnSpc>
            </a:pPr>
            <a:r>
              <a:rPr lang="zh-TW" altLang="en-US" sz="3200" spc="-100" dirty="0">
                <a:latin typeface="標楷體" panose="03000509000000000000" pitchFamily="65" charset="-120"/>
                <a:ea typeface="標楷體" panose="03000509000000000000" pitchFamily="65" charset="-120"/>
              </a:rPr>
              <a:t>　　「很好吃你不想吃？沒有別的東西了。」</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第六段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1E62CFB3-F666-4D61-93E0-F4E302B842F1}"/>
              </a:ext>
            </a:extLst>
          </p:cNvPr>
          <p:cNvSpPr txBox="1">
            <a:spLocks noChangeArrowheads="1"/>
          </p:cNvSpPr>
          <p:nvPr/>
        </p:nvSpPr>
        <p:spPr bwMode="auto">
          <a:xfrm>
            <a:off x="3624474" y="1700256"/>
            <a:ext cx="540522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杜熊對家族中充當日本兵、國軍、國軍蛙人等戰士態度淡然，對為本族而奮戰的戰士興奮激動</a:t>
            </a:r>
          </a:p>
        </p:txBody>
      </p:sp>
      <p:cxnSp>
        <p:nvCxnSpPr>
          <p:cNvPr id="14" name="直線接點 13">
            <a:extLst>
              <a:ext uri="{FF2B5EF4-FFF2-40B4-BE49-F238E27FC236}">
                <a16:creationId xmlns:a16="http://schemas.microsoft.com/office/drawing/2014/main" id="{1F8C3C56-D276-499B-B0C9-A01CE0E2E981}"/>
              </a:ext>
            </a:extLst>
          </p:cNvPr>
          <p:cNvCxnSpPr>
            <a:cxnSpLocks/>
          </p:cNvCxnSpPr>
          <p:nvPr/>
        </p:nvCxnSpPr>
        <p:spPr>
          <a:xfrm>
            <a:off x="1255123" y="1669450"/>
            <a:ext cx="4248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273322B3-974A-410C-97C6-FB6C612D2B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55123" y="1741458"/>
            <a:ext cx="609550" cy="298679"/>
          </a:xfrm>
          <a:prstGeom prst="rect">
            <a:avLst/>
          </a:prstGeom>
        </p:spPr>
      </p:pic>
      <p:sp>
        <p:nvSpPr>
          <p:cNvPr id="9" name="矩形 8">
            <a:extLst>
              <a:ext uri="{FF2B5EF4-FFF2-40B4-BE49-F238E27FC236}">
                <a16:creationId xmlns:a16="http://schemas.microsoft.com/office/drawing/2014/main" id="{CD6E532B-5805-4008-9365-5CECC7245C51}"/>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P.141</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7" name="文本框 328">
            <a:hlinkClick r:id="rId6" action="ppaction://hlinksldjump"/>
            <a:extLst>
              <a:ext uri="{FF2B5EF4-FFF2-40B4-BE49-F238E27FC236}">
                <a16:creationId xmlns:a16="http://schemas.microsoft.com/office/drawing/2014/main" id="{5E44EE9C-2C6D-4130-875E-F531A13A82AC}"/>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9" name="文本框 328">
            <a:hlinkClick r:id="rId7" action="ppaction://hlinksldjump"/>
            <a:extLst>
              <a:ext uri="{FF2B5EF4-FFF2-40B4-BE49-F238E27FC236}">
                <a16:creationId xmlns:a16="http://schemas.microsoft.com/office/drawing/2014/main" id="{6346C642-5F4B-4936-8C57-AF856F43DF10}"/>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1" name="文本框 328">
            <a:hlinkClick r:id="rId8" action="ppaction://hlinksldjump"/>
            <a:extLst>
              <a:ext uri="{FF2B5EF4-FFF2-40B4-BE49-F238E27FC236}">
                <a16:creationId xmlns:a16="http://schemas.microsoft.com/office/drawing/2014/main" id="{3CB0DBAA-E6AA-48C2-BFED-7924491BA2B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3" name="文本框 328">
            <a:hlinkClick r:id="rId8" action="ppaction://hlinksldjump"/>
            <a:extLst>
              <a:ext uri="{FF2B5EF4-FFF2-40B4-BE49-F238E27FC236}">
                <a16:creationId xmlns:a16="http://schemas.microsoft.com/office/drawing/2014/main" id="{5E1497CD-C791-4F46-B1A4-9AACF758C40D}"/>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3552406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p:bldP spid="13" grpId="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a:extLst>
              <a:ext uri="{FF2B5EF4-FFF2-40B4-BE49-F238E27FC236}">
                <a16:creationId xmlns:a16="http://schemas.microsoft.com/office/drawing/2014/main" id="{EFE59C25-59F3-41A9-ACA1-B69BB8D132C9}"/>
              </a:ext>
            </a:extLst>
          </p:cNvPr>
          <p:cNvSpPr txBox="1">
            <a:spLocks noChangeArrowheads="1"/>
          </p:cNvSpPr>
          <p:nvPr/>
        </p:nvSpPr>
        <p:spPr bwMode="auto">
          <a:xfrm>
            <a:off x="3078377" y="3626150"/>
            <a:ext cx="60656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作者沉思中無意識的動作，暗指生命之易逝與脆弱。夏蟲翅膀被火燒焦，為下文杜熊外祖父言「燒不死的螞蟻」，埋設對比</a:t>
            </a:r>
            <a:r>
              <a:rPr lang="en-US" altLang="zh-TW" sz="2400" dirty="0">
                <a:solidFill>
                  <a:srgbClr val="006600"/>
                </a:solidFill>
                <a:latin typeface="微軟正黑體" panose="020B0604030504040204" pitchFamily="34" charset="-120"/>
                <a:ea typeface="微軟正黑體" panose="020B0604030504040204" pitchFamily="34" charset="-120"/>
              </a:rPr>
              <a:t/>
            </a:r>
            <a:br>
              <a:rPr lang="en-US" altLang="zh-TW" sz="2400" dirty="0">
                <a:solidFill>
                  <a:srgbClr val="006600"/>
                </a:solidFill>
                <a:latin typeface="微軟正黑體" panose="020B0604030504040204" pitchFamily="34" charset="-120"/>
                <a:ea typeface="微軟正黑體" panose="020B0604030504040204" pitchFamily="34" charset="-120"/>
              </a:rPr>
            </a:br>
            <a:r>
              <a:rPr lang="zh-TW" altLang="en-US" sz="2400" dirty="0">
                <a:solidFill>
                  <a:srgbClr val="006600"/>
                </a:solidFill>
                <a:latin typeface="微軟正黑體" panose="020B0604030504040204" pitchFamily="34" charset="-120"/>
                <a:ea typeface="微軟正黑體" panose="020B0604030504040204" pitchFamily="34" charset="-120"/>
              </a:rPr>
              <a:t>性的伏筆</a:t>
            </a:r>
          </a:p>
        </p:txBody>
      </p:sp>
      <p:sp>
        <p:nvSpPr>
          <p:cNvPr id="57" name="矩形 56">
            <a:extLst>
              <a:ext uri="{FF2B5EF4-FFF2-40B4-BE49-F238E27FC236}">
                <a16:creationId xmlns:a16="http://schemas.microsoft.com/office/drawing/2014/main" id="{5E79E70A-AD3A-4DE0-9C73-4DF9A3F6BF91}"/>
              </a:ext>
            </a:extLst>
          </p:cNvPr>
          <p:cNvSpPr/>
          <p:nvPr/>
        </p:nvSpPr>
        <p:spPr>
          <a:xfrm>
            <a:off x="351698" y="783928"/>
            <a:ext cx="8338490"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我搖搖頭，他猶豫了一下，拿起筷子吃起第二碗麵。圍繞著燭火飛舞的夏蟲，翅膀被火燒焦，掉到桌上亂爬，我隨意地用指頭，一隻一隻把牠彈掉。</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第六段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a:extLst>
              <a:ext uri="{FF2B5EF4-FFF2-40B4-BE49-F238E27FC236}">
                <a16:creationId xmlns:a16="http://schemas.microsoft.com/office/drawing/2014/main" id="{FB3F1247-DB4D-4323-9424-C0866C0B13A7}"/>
              </a:ext>
            </a:extLst>
          </p:cNvPr>
          <p:cNvCxnSpPr>
            <a:cxnSpLocks/>
          </p:cNvCxnSpPr>
          <p:nvPr/>
        </p:nvCxnSpPr>
        <p:spPr>
          <a:xfrm>
            <a:off x="2521737" y="2642842"/>
            <a:ext cx="6120858"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F733BFD9-7C1D-4003-921E-992F3DD8037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21737" y="2716818"/>
            <a:ext cx="609550" cy="298679"/>
          </a:xfrm>
          <a:prstGeom prst="rect">
            <a:avLst/>
          </a:prstGeom>
        </p:spPr>
      </p:pic>
      <p:cxnSp>
        <p:nvCxnSpPr>
          <p:cNvPr id="16" name="直線接點 15">
            <a:extLst>
              <a:ext uri="{FF2B5EF4-FFF2-40B4-BE49-F238E27FC236}">
                <a16:creationId xmlns:a16="http://schemas.microsoft.com/office/drawing/2014/main" id="{65E1BD94-B1AA-4B77-B5BF-9F7F4E6C1961}"/>
              </a:ext>
            </a:extLst>
          </p:cNvPr>
          <p:cNvCxnSpPr>
            <a:cxnSpLocks/>
          </p:cNvCxnSpPr>
          <p:nvPr/>
        </p:nvCxnSpPr>
        <p:spPr>
          <a:xfrm>
            <a:off x="428777" y="3611429"/>
            <a:ext cx="8213818"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B52CDD39-F91A-4152-8918-62E58E378D84}"/>
              </a:ext>
            </a:extLst>
          </p:cNvPr>
          <p:cNvCxnSpPr>
            <a:cxnSpLocks/>
          </p:cNvCxnSpPr>
          <p:nvPr/>
        </p:nvCxnSpPr>
        <p:spPr>
          <a:xfrm>
            <a:off x="428777" y="4599850"/>
            <a:ext cx="2382156"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20" name="文字方塊 48">
            <a:extLst>
              <a:ext uri="{FF2B5EF4-FFF2-40B4-BE49-F238E27FC236}">
                <a16:creationId xmlns:a16="http://schemas.microsoft.com/office/drawing/2014/main" id="{EC33A477-A8CC-42D0-8ECB-A69B00748B74}"/>
              </a:ext>
            </a:extLst>
          </p:cNvPr>
          <p:cNvSpPr txBox="1">
            <a:spLocks noChangeArrowheads="1"/>
          </p:cNvSpPr>
          <p:nvPr/>
        </p:nvSpPr>
        <p:spPr bwMode="auto">
          <a:xfrm>
            <a:off x="3083876" y="1922267"/>
            <a:ext cx="11291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視覺摹寫</a:t>
            </a:r>
          </a:p>
        </p:txBody>
      </p:sp>
      <p:grpSp>
        <p:nvGrpSpPr>
          <p:cNvPr id="21" name="群組 20">
            <a:extLst>
              <a:ext uri="{FF2B5EF4-FFF2-40B4-BE49-F238E27FC236}">
                <a16:creationId xmlns:a16="http://schemas.microsoft.com/office/drawing/2014/main" id="{AEFCFD3B-478F-44BC-A972-3E2F2DD9E4BD}"/>
              </a:ext>
            </a:extLst>
          </p:cNvPr>
          <p:cNvGrpSpPr/>
          <p:nvPr/>
        </p:nvGrpSpPr>
        <p:grpSpPr>
          <a:xfrm>
            <a:off x="2425381" y="1945454"/>
            <a:ext cx="628598" cy="2627789"/>
            <a:chOff x="283395" y="4241561"/>
            <a:chExt cx="628598" cy="2627789"/>
          </a:xfrm>
        </p:grpSpPr>
        <p:pic>
          <p:nvPicPr>
            <p:cNvPr id="22" name="圖片 21">
              <a:extLst>
                <a:ext uri="{FF2B5EF4-FFF2-40B4-BE49-F238E27FC236}">
                  <a16:creationId xmlns:a16="http://schemas.microsoft.com/office/drawing/2014/main" id="{F79C9310-DE3D-49B3-9AD9-0FC947650FF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7370" y="6221350"/>
              <a:ext cx="128048" cy="648000"/>
            </a:xfrm>
            <a:prstGeom prst="rect">
              <a:avLst/>
            </a:prstGeom>
          </p:spPr>
        </p:pic>
        <p:pic>
          <p:nvPicPr>
            <p:cNvPr id="23" name="圖片 22">
              <a:extLst>
                <a:ext uri="{FF2B5EF4-FFF2-40B4-BE49-F238E27FC236}">
                  <a16:creationId xmlns:a16="http://schemas.microsoft.com/office/drawing/2014/main" id="{233AAD00-A29E-4E78-B52D-AD4140C12B4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3395" y="4241561"/>
              <a:ext cx="628598" cy="648000"/>
            </a:xfrm>
            <a:prstGeom prst="rect">
              <a:avLst/>
            </a:prstGeom>
          </p:spPr>
        </p:pic>
      </p:grpSp>
      <p:sp>
        <p:nvSpPr>
          <p:cNvPr id="17" name="矩形 16">
            <a:extLst>
              <a:ext uri="{FF2B5EF4-FFF2-40B4-BE49-F238E27FC236}">
                <a16:creationId xmlns:a16="http://schemas.microsoft.com/office/drawing/2014/main" id="{91F91B2E-1E88-4D53-A7E4-FFC486CF5D85}"/>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P.141</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9" name="文本框 328">
            <a:hlinkClick r:id="rId8" action="ppaction://hlinksldjump"/>
            <a:extLst>
              <a:ext uri="{FF2B5EF4-FFF2-40B4-BE49-F238E27FC236}">
                <a16:creationId xmlns:a16="http://schemas.microsoft.com/office/drawing/2014/main" id="{96EC1A59-8313-4818-8023-704A13C60B29}"/>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7" name="文本框 328">
            <a:hlinkClick r:id="rId9" action="ppaction://hlinksldjump"/>
            <a:extLst>
              <a:ext uri="{FF2B5EF4-FFF2-40B4-BE49-F238E27FC236}">
                <a16:creationId xmlns:a16="http://schemas.microsoft.com/office/drawing/2014/main" id="{8C039B4A-3FB3-4399-B8D6-4B70381954A1}"/>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9" name="文本框 328">
            <a:hlinkClick r:id="rId10" action="ppaction://hlinksldjump"/>
            <a:extLst>
              <a:ext uri="{FF2B5EF4-FFF2-40B4-BE49-F238E27FC236}">
                <a16:creationId xmlns:a16="http://schemas.microsoft.com/office/drawing/2014/main" id="{D88A7716-7A83-4976-8B32-16E46C2D635A}"/>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31" name="文本框 328">
            <a:hlinkClick r:id="rId10" action="ppaction://hlinksldjump"/>
            <a:extLst>
              <a:ext uri="{FF2B5EF4-FFF2-40B4-BE49-F238E27FC236}">
                <a16:creationId xmlns:a16="http://schemas.microsoft.com/office/drawing/2014/main" id="{E21F128B-5CEC-49CF-B512-C682806D2B0D}"/>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1555250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3"/>
                                        </p:tgtEl>
                                      </p:cBhvr>
                                    </p:animEffect>
                                    <p:set>
                                      <p:cBhvr>
                                        <p:cTn id="21"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20"/>
                                        </p:tgtEl>
                                      </p:cBhvr>
                                    </p:animEffect>
                                    <p:set>
                                      <p:cBhvr>
                                        <p:cTn id="32" dur="1" fill="hold">
                                          <p:stCondLst>
                                            <p:cond delay="24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3" grpId="0"/>
      <p:bldP spid="13" grpId="1"/>
      <p:bldP spid="20" grpId="0"/>
      <p:bldP spid="2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BFF6328B-EF81-4187-A2F7-8B1D10E85DBD}"/>
              </a:ext>
            </a:extLst>
          </p:cNvPr>
          <p:cNvGrpSpPr/>
          <p:nvPr/>
        </p:nvGrpSpPr>
        <p:grpSpPr>
          <a:xfrm>
            <a:off x="5651742" y="1805338"/>
            <a:ext cx="2708508" cy="2604297"/>
            <a:chOff x="5595257" y="1841863"/>
            <a:chExt cx="3241765" cy="3117037"/>
          </a:xfrm>
          <a:solidFill>
            <a:srgbClr val="F8F5ED"/>
          </a:solidFill>
        </p:grpSpPr>
        <p:sp>
          <p:nvSpPr>
            <p:cNvPr id="8" name="矩形: 圓角 7">
              <a:extLst>
                <a:ext uri="{FF2B5EF4-FFF2-40B4-BE49-F238E27FC236}">
                  <a16:creationId xmlns:a16="http://schemas.microsoft.com/office/drawing/2014/main" id="{F075E175-FC22-424B-A7DE-4EDF908167D9}"/>
                </a:ext>
              </a:extLst>
            </p:cNvPr>
            <p:cNvSpPr/>
            <p:nvPr/>
          </p:nvSpPr>
          <p:spPr>
            <a:xfrm>
              <a:off x="5595257" y="1841863"/>
              <a:ext cx="988423" cy="9896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254926C8-28A6-477B-9EDA-41223D9E81BB}"/>
                </a:ext>
              </a:extLst>
            </p:cNvPr>
            <p:cNvSpPr/>
            <p:nvPr/>
          </p:nvSpPr>
          <p:spPr>
            <a:xfrm>
              <a:off x="6721928" y="1841863"/>
              <a:ext cx="988423" cy="9896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圓角 18">
              <a:extLst>
                <a:ext uri="{FF2B5EF4-FFF2-40B4-BE49-F238E27FC236}">
                  <a16:creationId xmlns:a16="http://schemas.microsoft.com/office/drawing/2014/main" id="{90F13EE8-AB06-464C-83DB-239D9E4C0498}"/>
                </a:ext>
              </a:extLst>
            </p:cNvPr>
            <p:cNvSpPr/>
            <p:nvPr/>
          </p:nvSpPr>
          <p:spPr>
            <a:xfrm>
              <a:off x="7848599" y="1841863"/>
              <a:ext cx="988423" cy="9896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C2FAA533-F62F-49B7-B299-A21EE31AB6DA}"/>
                </a:ext>
              </a:extLst>
            </p:cNvPr>
            <p:cNvSpPr/>
            <p:nvPr/>
          </p:nvSpPr>
          <p:spPr>
            <a:xfrm>
              <a:off x="5595257" y="2908348"/>
              <a:ext cx="988423" cy="9896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297A0F26-5772-4658-927A-6E208FE40CAD}"/>
                </a:ext>
              </a:extLst>
            </p:cNvPr>
            <p:cNvSpPr/>
            <p:nvPr/>
          </p:nvSpPr>
          <p:spPr>
            <a:xfrm>
              <a:off x="6721928" y="2908348"/>
              <a:ext cx="988423" cy="9896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 22">
              <a:extLst>
                <a:ext uri="{FF2B5EF4-FFF2-40B4-BE49-F238E27FC236}">
                  <a16:creationId xmlns:a16="http://schemas.microsoft.com/office/drawing/2014/main" id="{B2DC15A1-0C8E-4E37-B90B-7189397D2D57}"/>
                </a:ext>
              </a:extLst>
            </p:cNvPr>
            <p:cNvSpPr/>
            <p:nvPr/>
          </p:nvSpPr>
          <p:spPr>
            <a:xfrm>
              <a:off x="7848599" y="2908348"/>
              <a:ext cx="988423" cy="9896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圓角 23">
              <a:extLst>
                <a:ext uri="{FF2B5EF4-FFF2-40B4-BE49-F238E27FC236}">
                  <a16:creationId xmlns:a16="http://schemas.microsoft.com/office/drawing/2014/main" id="{F7463A89-FC00-4A58-A108-CA8A71DD756C}"/>
                </a:ext>
              </a:extLst>
            </p:cNvPr>
            <p:cNvSpPr/>
            <p:nvPr/>
          </p:nvSpPr>
          <p:spPr>
            <a:xfrm>
              <a:off x="5595257" y="3969212"/>
              <a:ext cx="988423" cy="9896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4">
              <a:extLst>
                <a:ext uri="{FF2B5EF4-FFF2-40B4-BE49-F238E27FC236}">
                  <a16:creationId xmlns:a16="http://schemas.microsoft.com/office/drawing/2014/main" id="{FEC18BDE-B08C-4899-AD84-2702541BBDCB}"/>
                </a:ext>
              </a:extLst>
            </p:cNvPr>
            <p:cNvSpPr/>
            <p:nvPr/>
          </p:nvSpPr>
          <p:spPr>
            <a:xfrm>
              <a:off x="6721928" y="3969212"/>
              <a:ext cx="988423" cy="9896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787B8071-6AB8-46EB-A2A4-FA73B1A6B76B}"/>
                </a:ext>
              </a:extLst>
            </p:cNvPr>
            <p:cNvSpPr/>
            <p:nvPr/>
          </p:nvSpPr>
          <p:spPr>
            <a:xfrm>
              <a:off x="7848599" y="3969212"/>
              <a:ext cx="988423" cy="9896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TextBox 6">
            <a:extLst>
              <a:ext uri="{FF2B5EF4-FFF2-40B4-BE49-F238E27FC236}">
                <a16:creationId xmlns:a16="http://schemas.microsoft.com/office/drawing/2014/main" id="{D9A73E71-1076-48BA-BEC6-3C5F5AB0AA8A}"/>
              </a:ext>
            </a:extLst>
          </p:cNvPr>
          <p:cNvSpPr txBox="1"/>
          <p:nvPr/>
        </p:nvSpPr>
        <p:spPr>
          <a:xfrm>
            <a:off x="351698" y="391708"/>
            <a:ext cx="5561422"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呼喊「乾杯」的意義</a:t>
            </a:r>
          </a:p>
        </p:txBody>
      </p:sp>
      <p:sp>
        <p:nvSpPr>
          <p:cNvPr id="7" name="矩形 6">
            <a:extLst>
              <a:ext uri="{FF2B5EF4-FFF2-40B4-BE49-F238E27FC236}">
                <a16:creationId xmlns:a16="http://schemas.microsoft.com/office/drawing/2014/main" id="{CA566E8F-9005-4BE5-BC90-CF466392593F}"/>
              </a:ext>
            </a:extLst>
          </p:cNvPr>
          <p:cNvSpPr/>
          <p:nvPr/>
        </p:nvSpPr>
        <p:spPr>
          <a:xfrm>
            <a:off x="351700" y="976483"/>
            <a:ext cx="8235053" cy="596125"/>
          </a:xfrm>
          <a:prstGeom prst="rect">
            <a:avLst/>
          </a:prstGeom>
        </p:spPr>
        <p:txBody>
          <a:bodyPr wrap="square">
            <a:spAutoFit/>
          </a:bodyPr>
          <a:lstStyle/>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指</a:t>
            </a:r>
            <a:r>
              <a:rPr lang="zh-TW" altLang="en-US" sz="3000" b="1" spc="-80" dirty="0">
                <a:solidFill>
                  <a:schemeClr val="accent2"/>
                </a:solidFill>
                <a:latin typeface="微軟正黑體" panose="020B0604030504040204" pitchFamily="34" charset="-120"/>
                <a:ea typeface="微軟正黑體" panose="020B0604030504040204" pitchFamily="34" charset="-120"/>
              </a:rPr>
              <a:t>把酒喝光</a:t>
            </a:r>
            <a:r>
              <a:rPr lang="zh-TW" altLang="en-US" sz="3000" spc="-80" dirty="0">
                <a:latin typeface="微軟正黑體" panose="020B0604030504040204" pitchFamily="34" charset="-120"/>
                <a:ea typeface="微軟正黑體" panose="020B0604030504040204" pitchFamily="34" charset="-120"/>
              </a:rPr>
              <a:t>，即本文中杜熊請作者喝酒的情節。</a:t>
            </a:r>
          </a:p>
        </p:txBody>
      </p:sp>
      <p:sp>
        <p:nvSpPr>
          <p:cNvPr id="10" name="矩形 9">
            <a:extLst>
              <a:ext uri="{FF2B5EF4-FFF2-40B4-BE49-F238E27FC236}">
                <a16:creationId xmlns:a16="http://schemas.microsoft.com/office/drawing/2014/main" id="{448E2CBD-9913-45E1-BE70-5A6C19699341}"/>
              </a:ext>
            </a:extLst>
          </p:cNvPr>
          <p:cNvSpPr/>
          <p:nvPr/>
        </p:nvSpPr>
        <p:spPr>
          <a:xfrm>
            <a:off x="351698" y="1840998"/>
            <a:ext cx="5243557" cy="1150123"/>
          </a:xfrm>
          <a:prstGeom prst="rect">
            <a:avLst/>
          </a:prstGeom>
        </p:spPr>
        <p:txBody>
          <a:bodyPr wrap="square">
            <a:spAutoFit/>
          </a:bodyPr>
          <a:lstStyle/>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緊扣原住民</a:t>
            </a:r>
            <a:r>
              <a:rPr lang="zh-TW" altLang="en-US" sz="3000" b="1" spc="-80" dirty="0">
                <a:solidFill>
                  <a:schemeClr val="accent2"/>
                </a:solidFill>
                <a:latin typeface="微軟正黑體" panose="020B0604030504040204" pitchFamily="34" charset="-120"/>
                <a:ea typeface="微軟正黑體" panose="020B0604030504040204" pitchFamily="34" charset="-120"/>
              </a:rPr>
              <a:t>樂天豪邁</a:t>
            </a:r>
            <a:r>
              <a:rPr lang="zh-TW" altLang="en-US" sz="3000" spc="-80" dirty="0">
                <a:latin typeface="微軟正黑體" panose="020B0604030504040204" pitchFamily="34" charset="-120"/>
                <a:ea typeface="微軟正黑體" panose="020B0604030504040204" pitchFamily="34" charset="-120"/>
              </a:rPr>
              <a:t>的形象，表達痛快喝酒的豪情。</a:t>
            </a:r>
          </a:p>
        </p:txBody>
      </p:sp>
      <p:sp>
        <p:nvSpPr>
          <p:cNvPr id="11" name="矩形 10">
            <a:extLst>
              <a:ext uri="{FF2B5EF4-FFF2-40B4-BE49-F238E27FC236}">
                <a16:creationId xmlns:a16="http://schemas.microsoft.com/office/drawing/2014/main" id="{F94FCBB7-9C7F-4A77-B87F-FD03703DFFC0}"/>
              </a:ext>
            </a:extLst>
          </p:cNvPr>
          <p:cNvSpPr/>
          <p:nvPr/>
        </p:nvSpPr>
        <p:spPr>
          <a:xfrm>
            <a:off x="351698" y="3259512"/>
            <a:ext cx="5243557" cy="1150123"/>
          </a:xfrm>
          <a:prstGeom prst="rect">
            <a:avLst/>
          </a:prstGeom>
        </p:spPr>
        <p:txBody>
          <a:bodyPr wrap="square">
            <a:spAutoFit/>
          </a:bodyPr>
          <a:lstStyle/>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對杜熊家族及原住民戰士的</a:t>
            </a:r>
            <a:r>
              <a:rPr lang="zh-TW" altLang="en-US" sz="3000" b="1" spc="-80" dirty="0">
                <a:solidFill>
                  <a:schemeClr val="accent2"/>
                </a:solidFill>
                <a:latin typeface="微軟正黑體" panose="020B0604030504040204" pitchFamily="34" charset="-120"/>
                <a:ea typeface="微軟正黑體" panose="020B0604030504040204" pitchFamily="34" charset="-120"/>
              </a:rPr>
              <a:t>同情與禮敬</a:t>
            </a:r>
            <a:r>
              <a:rPr lang="zh-TW" altLang="en-US" sz="3000" spc="-80" dirty="0">
                <a:latin typeface="微軟正黑體" panose="020B0604030504040204" pitchFamily="34" charset="-120"/>
                <a:ea typeface="微軟正黑體" panose="020B0604030504040204" pitchFamily="34" charset="-120"/>
              </a:rPr>
              <a:t>。</a:t>
            </a:r>
          </a:p>
        </p:txBody>
      </p:sp>
      <p:pic>
        <p:nvPicPr>
          <p:cNvPr id="4" name="圖片 3" descr="一張含有 杯子, 室內 的圖片&#10;&#10;自動產生的描述">
            <a:extLst>
              <a:ext uri="{FF2B5EF4-FFF2-40B4-BE49-F238E27FC236}">
                <a16:creationId xmlns:a16="http://schemas.microsoft.com/office/drawing/2014/main" id="{1B974D42-DADF-4E8A-9155-87395F74BE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69178" y="1918989"/>
            <a:ext cx="2673633" cy="2044108"/>
          </a:xfrm>
          <a:prstGeom prst="rect">
            <a:avLst/>
          </a:prstGeom>
          <a:effectLst>
            <a:outerShdw blurRad="12700" dist="50800" dir="2700000" algn="tl" rotWithShape="0">
              <a:srgbClr val="CEC3B9">
                <a:alpha val="63000"/>
              </a:srgbClr>
            </a:outerShdw>
          </a:effectLst>
        </p:spPr>
      </p:pic>
      <p:sp>
        <p:nvSpPr>
          <p:cNvPr id="14" name="箭號: 向右 5">
            <a:hlinkClick r:id="rId3" action="ppaction://hlinksldjump"/>
            <a:extLst>
              <a:ext uri="{FF2B5EF4-FFF2-40B4-BE49-F238E27FC236}">
                <a16:creationId xmlns:a16="http://schemas.microsoft.com/office/drawing/2014/main" id="{5927816D-358B-46EA-AA4F-0FBD7A2DC3BE}"/>
              </a:ext>
            </a:extLst>
          </p:cNvPr>
          <p:cNvSpPr/>
          <p:nvPr/>
        </p:nvSpPr>
        <p:spPr>
          <a:xfrm>
            <a:off x="8586753" y="4499428"/>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右 6">
            <a:hlinkClick r:id="rId4" action="ppaction://hlinksldjump"/>
            <a:extLst>
              <a:ext uri="{FF2B5EF4-FFF2-40B4-BE49-F238E27FC236}">
                <a16:creationId xmlns:a16="http://schemas.microsoft.com/office/drawing/2014/main" id="{8A4D2F5F-235D-4439-B878-D019EAB73511}"/>
              </a:ext>
            </a:extLst>
          </p:cNvPr>
          <p:cNvSpPr/>
          <p:nvPr/>
        </p:nvSpPr>
        <p:spPr>
          <a:xfrm flipH="1">
            <a:off x="8144385" y="4499428"/>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10480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第六段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785652"/>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「你剛才問我祖父他們有沒有照片。你是不是想看到他們也被掛在那裡？」</a:t>
            </a:r>
          </a:p>
          <a:p>
            <a:pPr algn="just">
              <a:lnSpc>
                <a:spcPct val="150000"/>
              </a:lnSpc>
            </a:pPr>
            <a:r>
              <a:rPr lang="zh-TW" altLang="en-US" sz="3200" dirty="0">
                <a:latin typeface="標楷體" panose="03000509000000000000" pitchFamily="65" charset="-120"/>
                <a:ea typeface="標楷體" panose="03000509000000000000" pitchFamily="65" charset="-120"/>
              </a:rPr>
              <a:t>　　熊的話叫我嚇了一跳，我正在想這個問題。其實在我的心目中</a:t>
            </a:r>
            <a:r>
              <a:rPr lang="zh-TW" altLang="en-US" sz="3200" dirty="0" smtClean="0">
                <a:latin typeface="標楷體" panose="03000509000000000000" pitchFamily="65" charset="-120"/>
                <a:ea typeface="標楷體" panose="03000509000000000000" pitchFamily="65" charset="-120"/>
              </a:rPr>
              <a:t>，</a:t>
            </a:r>
            <a:r>
              <a:rPr lang="en-US" altLang="zh-TW" sz="3200" dirty="0" smtClean="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耶穌</a:t>
            </a:r>
            <a:r>
              <a:rPr lang="zh-TW" altLang="en-US" sz="3200" dirty="0">
                <a:latin typeface="標楷體" panose="03000509000000000000" pitchFamily="65" charset="-120"/>
                <a:ea typeface="標楷體" panose="03000509000000000000" pitchFamily="65" charset="-120"/>
              </a:rPr>
              <a:t>受難</a:t>
            </a:r>
            <a:r>
              <a:rPr lang="zh-TW" altLang="en-US" sz="3200" dirty="0" smtClean="0">
                <a:latin typeface="標楷體" panose="03000509000000000000" pitchFamily="65" charset="-120"/>
                <a:ea typeface="標楷體" panose="03000509000000000000" pitchFamily="65" charset="-120"/>
              </a:rPr>
              <a:t>圖</a:t>
            </a:r>
            <a:r>
              <a:rPr lang="en-US" altLang="zh-TW" sz="3200" dirty="0" smtClean="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的</a:t>
            </a:r>
            <a:r>
              <a:rPr lang="zh-TW" altLang="en-US" sz="3200" dirty="0">
                <a:latin typeface="標楷體" panose="03000509000000000000" pitchFamily="65" charset="-120"/>
                <a:ea typeface="標楷體" panose="03000509000000000000" pitchFamily="65" charset="-120"/>
              </a:rPr>
              <a:t>旁邊，又多了兩幀戰士的人像：</a:t>
            </a:r>
          </a:p>
        </p:txBody>
      </p:sp>
      <p:sp>
        <p:nvSpPr>
          <p:cNvPr id="20" name="矩形 19">
            <a:extLst>
              <a:ext uri="{FF2B5EF4-FFF2-40B4-BE49-F238E27FC236}">
                <a16:creationId xmlns:a16="http://schemas.microsoft.com/office/drawing/2014/main" id="{ACCFBC76-9A84-4D61-A392-7A287867E9F9}"/>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P.141~P.142</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22" name="文本框 328">
            <a:hlinkClick r:id="rId5" action="ppaction://hlinksldjump"/>
            <a:extLst>
              <a:ext uri="{FF2B5EF4-FFF2-40B4-BE49-F238E27FC236}">
                <a16:creationId xmlns:a16="http://schemas.microsoft.com/office/drawing/2014/main" id="{4D4760F1-A987-4ED8-B186-66181C0FC0C2}"/>
              </a:ext>
            </a:extLst>
          </p:cNvPr>
          <p:cNvSpPr txBox="1"/>
          <p:nvPr/>
        </p:nvSpPr>
        <p:spPr>
          <a:xfrm>
            <a:off x="428882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6" name="文本框 328">
            <a:hlinkClick r:id="rId6" action="ppaction://hlinksldjump"/>
            <a:extLst>
              <a:ext uri="{FF2B5EF4-FFF2-40B4-BE49-F238E27FC236}">
                <a16:creationId xmlns:a16="http://schemas.microsoft.com/office/drawing/2014/main" id="{C488EA79-094D-4920-9138-A646039B8C80}"/>
              </a:ext>
            </a:extLst>
          </p:cNvPr>
          <p:cNvSpPr txBox="1"/>
          <p:nvPr/>
        </p:nvSpPr>
        <p:spPr>
          <a:xfrm>
            <a:off x="495802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8" name="文本框 328">
            <a:hlinkClick r:id="rId7" action="ppaction://hlinksldjump"/>
            <a:extLst>
              <a:ext uri="{FF2B5EF4-FFF2-40B4-BE49-F238E27FC236}">
                <a16:creationId xmlns:a16="http://schemas.microsoft.com/office/drawing/2014/main" id="{3153C272-4E0B-4807-8EA5-B7143D594C52}"/>
              </a:ext>
            </a:extLst>
          </p:cNvPr>
          <p:cNvSpPr txBox="1"/>
          <p:nvPr/>
        </p:nvSpPr>
        <p:spPr>
          <a:xfrm>
            <a:off x="5627216"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30" name="文本框 328">
            <a:hlinkClick r:id="rId7" action="ppaction://hlinksldjump"/>
            <a:extLst>
              <a:ext uri="{FF2B5EF4-FFF2-40B4-BE49-F238E27FC236}">
                <a16:creationId xmlns:a16="http://schemas.microsoft.com/office/drawing/2014/main" id="{51A277CD-AA92-4E82-B6BD-9BFF4306F995}"/>
              </a:ext>
            </a:extLst>
          </p:cNvPr>
          <p:cNvSpPr txBox="1"/>
          <p:nvPr/>
        </p:nvSpPr>
        <p:spPr>
          <a:xfrm>
            <a:off x="6296411"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818883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第六段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一幀頭戴藤盔，身披藤甲，手握標槍的，就是曾祖父。一幀不披甲不戴盔，腰掛板針彎刀的，就是祖父。</a:t>
            </a:r>
            <a:endParaRPr lang="en-US" altLang="zh-TW" sz="3200" dirty="0">
              <a:latin typeface="標楷體" panose="03000509000000000000" pitchFamily="65" charset="-120"/>
              <a:ea typeface="標楷體" panose="03000509000000000000" pitchFamily="65" charset="-120"/>
            </a:endParaRPr>
          </a:p>
          <a:p>
            <a:pPr algn="just">
              <a:lnSpc>
                <a:spcPct val="150000"/>
              </a:lnSpc>
            </a:pPr>
            <a:r>
              <a:rPr lang="zh-TW" altLang="en-US" sz="3200" dirty="0">
                <a:latin typeface="標楷體" panose="03000509000000000000" pitchFamily="65" charset="-120"/>
                <a:ea typeface="標楷體" panose="03000509000000000000" pitchFamily="65" charset="-120"/>
              </a:rPr>
              <a:t>　　「如果有照片，和日本兵、共匪，還有我們中國國軍掛在一排，嘿，那真熱鬧。」</a:t>
            </a:r>
          </a:p>
        </p:txBody>
      </p:sp>
      <p:sp>
        <p:nvSpPr>
          <p:cNvPr id="13" name="文字方塊 48">
            <a:extLst>
              <a:ext uri="{FF2B5EF4-FFF2-40B4-BE49-F238E27FC236}">
                <a16:creationId xmlns:a16="http://schemas.microsoft.com/office/drawing/2014/main" id="{8C97FA7F-CB7A-478E-9263-01241FB1EDF6}"/>
              </a:ext>
            </a:extLst>
          </p:cNvPr>
          <p:cNvSpPr txBox="1">
            <a:spLocks noChangeArrowheads="1"/>
          </p:cNvSpPr>
          <p:nvPr/>
        </p:nvSpPr>
        <p:spPr bwMode="auto">
          <a:xfrm>
            <a:off x="1890157" y="955800"/>
            <a:ext cx="56179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排比</a:t>
            </a:r>
          </a:p>
        </p:txBody>
      </p:sp>
      <p:grpSp>
        <p:nvGrpSpPr>
          <p:cNvPr id="14" name="群組 13">
            <a:extLst>
              <a:ext uri="{FF2B5EF4-FFF2-40B4-BE49-F238E27FC236}">
                <a16:creationId xmlns:a16="http://schemas.microsoft.com/office/drawing/2014/main" id="{801D7EDF-1762-4FAD-B338-93B6DEF6E12B}"/>
              </a:ext>
            </a:extLst>
          </p:cNvPr>
          <p:cNvGrpSpPr/>
          <p:nvPr/>
        </p:nvGrpSpPr>
        <p:grpSpPr>
          <a:xfrm>
            <a:off x="1231662" y="978987"/>
            <a:ext cx="5767638" cy="651326"/>
            <a:chOff x="283395" y="4241561"/>
            <a:chExt cx="5767638" cy="651326"/>
          </a:xfrm>
        </p:grpSpPr>
        <p:pic>
          <p:nvPicPr>
            <p:cNvPr id="15" name="圖片 14">
              <a:extLst>
                <a:ext uri="{FF2B5EF4-FFF2-40B4-BE49-F238E27FC236}">
                  <a16:creationId xmlns:a16="http://schemas.microsoft.com/office/drawing/2014/main" id="{3593364F-103C-4624-8C52-78F56C6DAA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22985" y="4244887"/>
              <a:ext cx="128048" cy="648000"/>
            </a:xfrm>
            <a:prstGeom prst="rect">
              <a:avLst/>
            </a:prstGeom>
          </p:spPr>
        </p:pic>
        <p:pic>
          <p:nvPicPr>
            <p:cNvPr id="16" name="圖片 15">
              <a:extLst>
                <a:ext uri="{FF2B5EF4-FFF2-40B4-BE49-F238E27FC236}">
                  <a16:creationId xmlns:a16="http://schemas.microsoft.com/office/drawing/2014/main" id="{438D500C-30F5-4D96-B0A2-96242032B5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3395" y="4241561"/>
              <a:ext cx="628598" cy="648000"/>
            </a:xfrm>
            <a:prstGeom prst="rect">
              <a:avLst/>
            </a:prstGeom>
          </p:spPr>
        </p:pic>
      </p:grpSp>
      <p:sp>
        <p:nvSpPr>
          <p:cNvPr id="7" name="矩形 6">
            <a:extLst>
              <a:ext uri="{FF2B5EF4-FFF2-40B4-BE49-F238E27FC236}">
                <a16:creationId xmlns:a16="http://schemas.microsoft.com/office/drawing/2014/main" id="{33CE526D-0803-41ED-8ACF-2F980ADEB327}"/>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P.142</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7" action="ppaction://hlinksldjump"/>
            <a:extLst>
              <a:ext uri="{FF2B5EF4-FFF2-40B4-BE49-F238E27FC236}">
                <a16:creationId xmlns:a16="http://schemas.microsoft.com/office/drawing/2014/main" id="{C16ECB4E-9C50-4E8D-9634-55C416B2E174}"/>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8" action="ppaction://hlinksldjump"/>
            <a:extLst>
              <a:ext uri="{FF2B5EF4-FFF2-40B4-BE49-F238E27FC236}">
                <a16:creationId xmlns:a16="http://schemas.microsoft.com/office/drawing/2014/main" id="{BEBB3693-58E0-438C-98DA-806D72D6F503}"/>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0" name="文本框 328">
            <a:hlinkClick r:id="rId9" action="ppaction://hlinksldjump"/>
            <a:extLst>
              <a:ext uri="{FF2B5EF4-FFF2-40B4-BE49-F238E27FC236}">
                <a16:creationId xmlns:a16="http://schemas.microsoft.com/office/drawing/2014/main" id="{81FF20CC-842A-458E-9B5C-281A7439BAA7}"/>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2" name="文本框 328">
            <a:hlinkClick r:id="rId9" action="ppaction://hlinksldjump"/>
            <a:extLst>
              <a:ext uri="{FF2B5EF4-FFF2-40B4-BE49-F238E27FC236}">
                <a16:creationId xmlns:a16="http://schemas.microsoft.com/office/drawing/2014/main" id="{5751BA11-60BC-44A9-A274-BBE4CE06C2C6}"/>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4150159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p:bldP spid="13" grpId="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580597"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熊很輕鬆地說著。</a:t>
            </a:r>
          </a:p>
          <a:p>
            <a:pPr algn="just">
              <a:lnSpc>
                <a:spcPct val="200000"/>
              </a:lnSpc>
            </a:pPr>
            <a:r>
              <a:rPr lang="zh-TW" altLang="en-US" sz="3200" spc="-100" dirty="0">
                <a:latin typeface="標楷體" panose="03000509000000000000" pitchFamily="65" charset="-120"/>
                <a:ea typeface="標楷體" panose="03000509000000000000" pitchFamily="65" charset="-120"/>
              </a:rPr>
              <a:t>　　「你有沒有想到，他們是你們的一家人啊？」我認真地問著。</a:t>
            </a:r>
            <a:endParaRPr lang="en-US" altLang="zh-TW" sz="3200" spc="-100" dirty="0">
              <a:latin typeface="標楷體" panose="03000509000000000000" pitchFamily="65" charset="-120"/>
              <a:ea typeface="標楷體" panose="03000509000000000000" pitchFamily="65" charset="-120"/>
            </a:endParaRPr>
          </a:p>
          <a:p>
            <a:pPr algn="just">
              <a:lnSpc>
                <a:spcPct val="200000"/>
              </a:lnSpc>
            </a:pPr>
            <a:r>
              <a:rPr lang="zh-TW" altLang="en-US" sz="3200" spc="-100" dirty="0">
                <a:latin typeface="標楷體" panose="03000509000000000000" pitchFamily="65" charset="-120"/>
                <a:ea typeface="標楷體" panose="03000509000000000000" pitchFamily="65" charset="-120"/>
              </a:rPr>
              <a:t>　　「是啊，我們山地人，很多都是這樣的。」</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第六段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363867A3-3D3C-451C-A254-4AC1F85BB626}"/>
              </a:ext>
            </a:extLst>
          </p:cNvPr>
          <p:cNvSpPr txBox="1">
            <a:spLocks noChangeArrowheads="1"/>
          </p:cNvSpPr>
          <p:nvPr/>
        </p:nvSpPr>
        <p:spPr bwMode="auto">
          <a:xfrm>
            <a:off x="1071003" y="1667482"/>
            <a:ext cx="2071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呼應「淡然」</a:t>
            </a:r>
            <a:endParaRPr lang="en-US" altLang="zh-TW" sz="2400" dirty="0">
              <a:solidFill>
                <a:srgbClr val="006600"/>
              </a:solidFill>
              <a:latin typeface="微軟正黑體" panose="020B0604030504040204" pitchFamily="34" charset="-120"/>
              <a:ea typeface="微軟正黑體" panose="020B0604030504040204" pitchFamily="34" charset="-120"/>
            </a:endParaRPr>
          </a:p>
        </p:txBody>
      </p:sp>
      <p:cxnSp>
        <p:nvCxnSpPr>
          <p:cNvPr id="14" name="直線接點 13">
            <a:extLst>
              <a:ext uri="{FF2B5EF4-FFF2-40B4-BE49-F238E27FC236}">
                <a16:creationId xmlns:a16="http://schemas.microsoft.com/office/drawing/2014/main" id="{9EB45B43-D442-49AD-B8DB-57AADF9F4574}"/>
              </a:ext>
            </a:extLst>
          </p:cNvPr>
          <p:cNvCxnSpPr>
            <a:cxnSpLocks/>
          </p:cNvCxnSpPr>
          <p:nvPr/>
        </p:nvCxnSpPr>
        <p:spPr>
          <a:xfrm>
            <a:off x="466951" y="1669450"/>
            <a:ext cx="273006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7C2EC08C-2F9F-42D5-8C8C-24F54702541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6951" y="1741458"/>
            <a:ext cx="609550" cy="298679"/>
          </a:xfrm>
          <a:prstGeom prst="rect">
            <a:avLst/>
          </a:prstGeom>
        </p:spPr>
      </p:pic>
      <p:sp>
        <p:nvSpPr>
          <p:cNvPr id="16" name="文字方塊 15">
            <a:extLst>
              <a:ext uri="{FF2B5EF4-FFF2-40B4-BE49-F238E27FC236}">
                <a16:creationId xmlns:a16="http://schemas.microsoft.com/office/drawing/2014/main" id="{3EF4C65E-D353-4054-8100-0D7B6FD91612}"/>
              </a:ext>
            </a:extLst>
          </p:cNvPr>
          <p:cNvSpPr txBox="1">
            <a:spLocks noChangeArrowheads="1"/>
          </p:cNvSpPr>
          <p:nvPr/>
        </p:nvSpPr>
        <p:spPr bwMode="auto">
          <a:xfrm>
            <a:off x="3181495" y="3377427"/>
            <a:ext cx="5750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呈現這家族的苦難具有代表性和象徵意義，「從部分見全體，從微塵見大千」</a:t>
            </a:r>
          </a:p>
        </p:txBody>
      </p:sp>
      <p:cxnSp>
        <p:nvCxnSpPr>
          <p:cNvPr id="17" name="直線接點 16">
            <a:extLst>
              <a:ext uri="{FF2B5EF4-FFF2-40B4-BE49-F238E27FC236}">
                <a16:creationId xmlns:a16="http://schemas.microsoft.com/office/drawing/2014/main" id="{C2991016-08F6-4578-A45F-1F8ED169B333}"/>
              </a:ext>
            </a:extLst>
          </p:cNvPr>
          <p:cNvCxnSpPr>
            <a:cxnSpLocks/>
          </p:cNvCxnSpPr>
          <p:nvPr/>
        </p:nvCxnSpPr>
        <p:spPr>
          <a:xfrm>
            <a:off x="1635771" y="4587918"/>
            <a:ext cx="6261936"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D724C5CC-0809-4E16-9B27-229FEA2CBB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35771" y="4659926"/>
            <a:ext cx="609550" cy="298679"/>
          </a:xfrm>
          <a:prstGeom prst="rect">
            <a:avLst/>
          </a:prstGeom>
        </p:spPr>
      </p:pic>
      <p:sp>
        <p:nvSpPr>
          <p:cNvPr id="8" name="矩形 7">
            <a:extLst>
              <a:ext uri="{FF2B5EF4-FFF2-40B4-BE49-F238E27FC236}">
                <a16:creationId xmlns:a16="http://schemas.microsoft.com/office/drawing/2014/main" id="{FAB425DE-FF49-4BFB-AEB7-EE19F503DB32}"/>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P.142</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9" name="文本框 328">
            <a:hlinkClick r:id="rId6" action="ppaction://hlinksldjump"/>
            <a:extLst>
              <a:ext uri="{FF2B5EF4-FFF2-40B4-BE49-F238E27FC236}">
                <a16:creationId xmlns:a16="http://schemas.microsoft.com/office/drawing/2014/main" id="{AF8B1C48-2778-4F3B-B60F-A632D269C514}"/>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0" name="文本框 328">
            <a:hlinkClick r:id="rId7" action="ppaction://hlinksldjump"/>
            <a:extLst>
              <a:ext uri="{FF2B5EF4-FFF2-40B4-BE49-F238E27FC236}">
                <a16:creationId xmlns:a16="http://schemas.microsoft.com/office/drawing/2014/main" id="{BDDFB2F5-3E86-41DF-893B-22024B02D23F}"/>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2" name="文本框 328">
            <a:hlinkClick r:id="rId8" action="ppaction://hlinksldjump"/>
            <a:extLst>
              <a:ext uri="{FF2B5EF4-FFF2-40B4-BE49-F238E27FC236}">
                <a16:creationId xmlns:a16="http://schemas.microsoft.com/office/drawing/2014/main" id="{E22F286A-D96B-463C-9BF6-AD9CE5BD0019}"/>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6" name="文本框 328">
            <a:hlinkClick r:id="rId8" action="ppaction://hlinksldjump"/>
            <a:extLst>
              <a:ext uri="{FF2B5EF4-FFF2-40B4-BE49-F238E27FC236}">
                <a16:creationId xmlns:a16="http://schemas.microsoft.com/office/drawing/2014/main" id="{8F8085D8-9A5F-4D70-89E1-CD878FDBAA14}"/>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2776741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3"/>
                                        </p:tgtEl>
                                      </p:cBhvr>
                                    </p:animEffect>
                                    <p:set>
                                      <p:cBhvr>
                                        <p:cTn id="21"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p:bldP spid="13" grpId="1"/>
      <p:bldP spid="16" grpId="0"/>
      <p:bldP spid="16" grpId="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第六段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他的語氣又歸平淡。</a:t>
            </a:r>
            <a:endParaRPr lang="en-US" altLang="zh-TW" sz="3200" dirty="0">
              <a:latin typeface="標楷體" panose="03000509000000000000" pitchFamily="65" charset="-120"/>
              <a:ea typeface="標楷體" panose="03000509000000000000" pitchFamily="65" charset="-120"/>
            </a:endParaRPr>
          </a:p>
          <a:p>
            <a:pPr algn="just">
              <a:lnSpc>
                <a:spcPct val="150000"/>
              </a:lnSpc>
            </a:pPr>
            <a:r>
              <a:rPr lang="zh-TW" altLang="en-US" sz="3200" dirty="0">
                <a:latin typeface="標楷體" panose="03000509000000000000" pitchFamily="65" charset="-120"/>
                <a:ea typeface="標楷體" panose="03000509000000000000" pitchFamily="65" charset="-120"/>
              </a:rPr>
              <a:t>　　「對這樣的事情，你不悲憤？」</a:t>
            </a:r>
          </a:p>
          <a:p>
            <a:pPr algn="just">
              <a:lnSpc>
                <a:spcPct val="150000"/>
              </a:lnSpc>
            </a:pPr>
            <a:r>
              <a:rPr lang="zh-TW" altLang="en-US" sz="3200" dirty="0">
                <a:latin typeface="標楷體" panose="03000509000000000000" pitchFamily="65" charset="-120"/>
                <a:ea typeface="標楷體" panose="03000509000000000000" pitchFamily="65" charset="-120"/>
              </a:rPr>
              <a:t>　　「悲憤？」</a:t>
            </a:r>
          </a:p>
          <a:p>
            <a:pPr algn="just">
              <a:lnSpc>
                <a:spcPct val="150000"/>
              </a:lnSpc>
            </a:pPr>
            <a:r>
              <a:rPr lang="zh-TW" altLang="en-US" sz="3200" dirty="0">
                <a:latin typeface="標楷體" panose="03000509000000000000" pitchFamily="65" charset="-120"/>
                <a:ea typeface="標楷體" panose="03000509000000000000" pitchFamily="65" charset="-120"/>
              </a:rPr>
              <a:t>　　「讓你覺得又難過又憤怒⋯⋯」</a:t>
            </a:r>
            <a:endParaRPr lang="en-US" altLang="zh-TW" sz="3200" dirty="0">
              <a:latin typeface="標楷體" panose="03000509000000000000" pitchFamily="65" charset="-120"/>
              <a:ea typeface="標楷體" panose="03000509000000000000" pitchFamily="65" charset="-120"/>
            </a:endParaRPr>
          </a:p>
          <a:p>
            <a:pPr algn="just">
              <a:lnSpc>
                <a:spcPct val="150000"/>
              </a:lnSpc>
            </a:pPr>
            <a:r>
              <a:rPr lang="zh-TW" altLang="en-US" sz="3200" dirty="0">
                <a:latin typeface="標楷體" panose="03000509000000000000" pitchFamily="65" charset="-120"/>
                <a:ea typeface="標楷體" panose="03000509000000000000" pitchFamily="65" charset="-120"/>
              </a:rPr>
              <a:t>　　我的話使他沉思起來。過了片刻，</a:t>
            </a:r>
          </a:p>
        </p:txBody>
      </p:sp>
      <p:sp>
        <p:nvSpPr>
          <p:cNvPr id="7" name="矩形 6">
            <a:extLst>
              <a:ext uri="{FF2B5EF4-FFF2-40B4-BE49-F238E27FC236}">
                <a16:creationId xmlns:a16="http://schemas.microsoft.com/office/drawing/2014/main" id="{94928BE1-FD16-41EA-BCB2-F7DCA1547A28}"/>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P.142</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60487522-479A-4AF9-A963-DDE5B2A19383}"/>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5CB4768E-0236-4C09-9130-E6BE5791DF1B}"/>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6" name="文本框 328">
            <a:hlinkClick r:id="rId7" action="ppaction://hlinksldjump"/>
            <a:extLst>
              <a:ext uri="{FF2B5EF4-FFF2-40B4-BE49-F238E27FC236}">
                <a16:creationId xmlns:a16="http://schemas.microsoft.com/office/drawing/2014/main" id="{5C0BF1C3-D187-4CBA-9B79-2629CC25F518}"/>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8" name="文本框 328">
            <a:hlinkClick r:id="rId7" action="ppaction://hlinksldjump"/>
            <a:extLst>
              <a:ext uri="{FF2B5EF4-FFF2-40B4-BE49-F238E27FC236}">
                <a16:creationId xmlns:a16="http://schemas.microsoft.com/office/drawing/2014/main" id="{1873A982-0C3C-4FE3-9495-0FFB5FD14DE7}"/>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2324092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第六段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我又追問：「你不覺得難過和憤怒？」</a:t>
            </a:r>
          </a:p>
          <a:p>
            <a:pPr algn="just">
              <a:lnSpc>
                <a:spcPct val="150000"/>
              </a:lnSpc>
            </a:pPr>
            <a:r>
              <a:rPr lang="zh-TW" altLang="en-US" sz="3200" dirty="0">
                <a:latin typeface="標楷體" panose="03000509000000000000" pitchFamily="65" charset="-120"/>
                <a:ea typeface="標楷體" panose="03000509000000000000" pitchFamily="65" charset="-120"/>
              </a:rPr>
              <a:t>　　「向誰憤怒？」</a:t>
            </a:r>
          </a:p>
          <a:p>
            <a:pPr algn="just">
              <a:lnSpc>
                <a:spcPct val="150000"/>
              </a:lnSpc>
            </a:pPr>
            <a:r>
              <a:rPr lang="zh-TW" altLang="en-US" sz="3200" dirty="0">
                <a:latin typeface="標楷體" panose="03000509000000000000" pitchFamily="65" charset="-120"/>
                <a:ea typeface="標楷體" panose="03000509000000000000" pitchFamily="65" charset="-120"/>
              </a:rPr>
              <a:t>　　熊的質疑，或者也是一種控訴。他讓我一時啞口無言以對。要不是他接著又說話，我可就更難堪了。</a:t>
            </a:r>
          </a:p>
        </p:txBody>
      </p:sp>
      <p:sp>
        <p:nvSpPr>
          <p:cNvPr id="13" name="文字方塊 12">
            <a:extLst>
              <a:ext uri="{FF2B5EF4-FFF2-40B4-BE49-F238E27FC236}">
                <a16:creationId xmlns:a16="http://schemas.microsoft.com/office/drawing/2014/main" id="{8181B778-5A14-4430-A632-B19695548AC6}"/>
              </a:ext>
            </a:extLst>
          </p:cNvPr>
          <p:cNvSpPr txBox="1">
            <a:spLocks noChangeArrowheads="1"/>
          </p:cNvSpPr>
          <p:nvPr/>
        </p:nvSpPr>
        <p:spPr bwMode="auto">
          <a:xfrm>
            <a:off x="3919402" y="1591470"/>
            <a:ext cx="51000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在龐大的憤怒之後卻</a:t>
            </a:r>
            <a:r>
              <a:rPr lang="zh-TW" altLang="en-US" sz="2400" dirty="0" smtClean="0">
                <a:solidFill>
                  <a:srgbClr val="006600"/>
                </a:solidFill>
                <a:latin typeface="微軟正黑體" panose="020B0604030504040204" pitchFamily="34" charset="-120"/>
                <a:ea typeface="微軟正黑體" panose="020B0604030504040204" pitchFamily="34" charset="-120"/>
              </a:rPr>
              <a:t>無法控訴，</a:t>
            </a:r>
            <a:r>
              <a:rPr lang="zh-TW" altLang="en-US" sz="2400" dirty="0">
                <a:solidFill>
                  <a:srgbClr val="006600"/>
                </a:solidFill>
                <a:latin typeface="微軟正黑體" panose="020B0604030504040204" pitchFamily="34" charset="-120"/>
                <a:ea typeface="微軟正黑體" panose="020B0604030504040204" pitchFamily="34" charset="-120"/>
              </a:rPr>
              <a:t>這種不得不淡然以對或認命接受的心情背後，其實是更深沉的悲憤</a:t>
            </a:r>
          </a:p>
        </p:txBody>
      </p:sp>
      <p:cxnSp>
        <p:nvCxnSpPr>
          <p:cNvPr id="14" name="直線接點 13">
            <a:extLst>
              <a:ext uri="{FF2B5EF4-FFF2-40B4-BE49-F238E27FC236}">
                <a16:creationId xmlns:a16="http://schemas.microsoft.com/office/drawing/2014/main" id="{155D2530-FDDD-42B9-9BD5-06D0216CD599}"/>
              </a:ext>
            </a:extLst>
          </p:cNvPr>
          <p:cNvCxnSpPr>
            <a:cxnSpLocks/>
          </p:cNvCxnSpPr>
          <p:nvPr/>
        </p:nvCxnSpPr>
        <p:spPr>
          <a:xfrm>
            <a:off x="1688618" y="2363948"/>
            <a:ext cx="1555809"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8CA2F7B4-EBDE-4B8A-80E0-C3179F34D56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88618" y="2402091"/>
            <a:ext cx="609550" cy="298679"/>
          </a:xfrm>
          <a:prstGeom prst="rect">
            <a:avLst/>
          </a:prstGeom>
        </p:spPr>
      </p:pic>
      <p:sp>
        <p:nvSpPr>
          <p:cNvPr id="9" name="矩形 8">
            <a:extLst>
              <a:ext uri="{FF2B5EF4-FFF2-40B4-BE49-F238E27FC236}">
                <a16:creationId xmlns:a16="http://schemas.microsoft.com/office/drawing/2014/main" id="{BEB547CD-32C5-4AA6-B409-68981F824EC8}"/>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P.142</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20" name="文本框 328">
            <a:hlinkClick r:id="rId6" action="ppaction://hlinksldjump"/>
            <a:extLst>
              <a:ext uri="{FF2B5EF4-FFF2-40B4-BE49-F238E27FC236}">
                <a16:creationId xmlns:a16="http://schemas.microsoft.com/office/drawing/2014/main" id="{A475F301-868C-4200-8299-EB89067C91DF}"/>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2" name="文本框 328">
            <a:hlinkClick r:id="rId7" action="ppaction://hlinksldjump"/>
            <a:extLst>
              <a:ext uri="{FF2B5EF4-FFF2-40B4-BE49-F238E27FC236}">
                <a16:creationId xmlns:a16="http://schemas.microsoft.com/office/drawing/2014/main" id="{CECAF4F2-9676-4237-BE40-73DD997FE948}"/>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6" name="文本框 328">
            <a:hlinkClick r:id="rId8" action="ppaction://hlinksldjump"/>
            <a:extLst>
              <a:ext uri="{FF2B5EF4-FFF2-40B4-BE49-F238E27FC236}">
                <a16:creationId xmlns:a16="http://schemas.microsoft.com/office/drawing/2014/main" id="{C15B300A-481C-415A-9F6E-6FA789BCCEB0}"/>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8" name="文本框 328">
            <a:hlinkClick r:id="rId8" action="ppaction://hlinksldjump"/>
            <a:extLst>
              <a:ext uri="{FF2B5EF4-FFF2-40B4-BE49-F238E27FC236}">
                <a16:creationId xmlns:a16="http://schemas.microsoft.com/office/drawing/2014/main" id="{961EFEB8-7D4D-46DA-886D-12A79A1D6912}"/>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4238786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p:bldP spid="13" grpId="1"/>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70" y="1131652"/>
            <a:ext cx="7887750"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敘杜熊的祖父與曾祖父曾為族人作戰。</a:t>
            </a:r>
          </a:p>
        </p:txBody>
      </p:sp>
      <p:sp>
        <p:nvSpPr>
          <p:cNvPr id="6" name="文本框 328">
            <a:hlinkClick r:id="rId2" action="ppaction://hlinksldjump"/>
            <a:extLst>
              <a:ext uri="{FF2B5EF4-FFF2-40B4-BE49-F238E27FC236}">
                <a16:creationId xmlns:a16="http://schemas.microsoft.com/office/drawing/2014/main" id="{E27C4240-BA60-4287-9FC5-A603AB384398}"/>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3"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第六段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段旨</a:t>
            </a:r>
          </a:p>
        </p:txBody>
      </p:sp>
    </p:spTree>
    <p:extLst>
      <p:ext uri="{BB962C8B-B14F-4D97-AF65-F5344CB8AC3E}">
        <p14:creationId xmlns:p14="http://schemas.microsoft.com/office/powerpoint/2010/main" val="2177316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68" y="1131652"/>
            <a:ext cx="8517671" cy="21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祖父、曾祖父都是魯凱族戰士，他們以自主意識為捍衛族群而戰的精神，與父兄輩身不由己充當「日軍</a:t>
            </a:r>
            <a:r>
              <a:rPr lang="zh-TW" altLang="en-US" sz="2800" b="0" spc="-500" dirty="0"/>
              <a:t>」</a:t>
            </a:r>
            <a:r>
              <a:rPr lang="zh-TW" altLang="en-US" sz="2800" b="0" dirty="0"/>
              <a:t>、「共匪」、「國軍」而犧牲的際遇相對比，後者既荒謬又悲哀。同為「戰士」，而格局、命運大不相同。</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2"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第六段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段析</a:t>
            </a:r>
          </a:p>
        </p:txBody>
      </p:sp>
      <p:sp>
        <p:nvSpPr>
          <p:cNvPr id="3" name="文本框 328">
            <a:hlinkClick r:id="rId3" action="ppaction://hlinksldjump"/>
            <a:extLst>
              <a:ext uri="{FF2B5EF4-FFF2-40B4-BE49-F238E27FC236}">
                <a16:creationId xmlns:a16="http://schemas.microsoft.com/office/drawing/2014/main" id="{71D828C1-074A-4D33-9EF8-B3FDA3C5CEDF}"/>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3777727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3" y="395380"/>
            <a:ext cx="8578379"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杜熊敘述他母親前夫、父親、哥哥的事時，語氣淡然，但講到曾祖父和祖父時卻興奮激動，原因為何？</a:t>
            </a:r>
          </a:p>
        </p:txBody>
      </p:sp>
      <p:sp>
        <p:nvSpPr>
          <p:cNvPr id="10" name="文字方塊 9">
            <a:extLst>
              <a:ext uri="{FF2B5EF4-FFF2-40B4-BE49-F238E27FC236}">
                <a16:creationId xmlns:a16="http://schemas.microsoft.com/office/drawing/2014/main" id="{FE06CBA1-FCDE-44CB-AE35-C3E2D48FD283}"/>
              </a:ext>
            </a:extLst>
          </p:cNvPr>
          <p:cNvSpPr txBox="1">
            <a:spLocks noChangeArrowheads="1"/>
          </p:cNvSpPr>
          <p:nvPr/>
        </p:nvSpPr>
        <p:spPr bwMode="auto">
          <a:xfrm>
            <a:off x="369193" y="1475035"/>
            <a:ext cx="8477289" cy="31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marL="288000" indent="-288000">
              <a:lnSpc>
                <a:spcPct val="120000"/>
              </a:lnSpc>
              <a:buFont typeface="+mj-lt"/>
              <a:buAutoNum type="arabicPeriod"/>
            </a:pPr>
            <a:r>
              <a:rPr lang="zh-TW" altLang="en-US" sz="2800" b="0" spc="-100" dirty="0">
                <a:solidFill>
                  <a:srgbClr val="FF0000"/>
                </a:solidFill>
              </a:rPr>
              <a:t>因為杜熊母親的前夫、父親、大哥都是身不由己、為他人而戰，杜熊深感原住民被宰制的無奈，又無力反抗，因而語氣淡然。</a:t>
            </a:r>
          </a:p>
          <a:p>
            <a:pPr marL="288000" indent="-288000">
              <a:lnSpc>
                <a:spcPct val="120000"/>
              </a:lnSpc>
              <a:buFont typeface="+mj-lt"/>
              <a:buAutoNum type="arabicPeriod"/>
            </a:pPr>
            <a:r>
              <a:rPr lang="zh-TW" altLang="en-US" sz="2800" b="0" spc="-100" dirty="0">
                <a:solidFill>
                  <a:srgbClr val="FF0000"/>
                </a:solidFill>
              </a:rPr>
              <a:t>相對的，杜熊的祖父與曾祖父是值得驕傲的戰士，杜熊說：「他們很幸運，他們都為我們魯凱族自己打過仗」，因此他變得興奮激動。</a:t>
            </a:r>
          </a:p>
        </p:txBody>
      </p:sp>
      <p:sp>
        <p:nvSpPr>
          <p:cNvPr id="16" name="文本框 328">
            <a:hlinkClick r:id="rId2" action="ppaction://hlinksldjump"/>
            <a:extLst>
              <a:ext uri="{FF2B5EF4-FFF2-40B4-BE49-F238E27FC236}">
                <a16:creationId xmlns:a16="http://schemas.microsoft.com/office/drawing/2014/main" id="{186D5430-43F9-4A2D-AB40-ED39D0AB44B7}"/>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2" name="文本框 328">
            <a:hlinkClick r:id="rId3" action="ppaction://hlinksldjump"/>
            <a:extLst>
              <a:ext uri="{FF2B5EF4-FFF2-40B4-BE49-F238E27FC236}">
                <a16:creationId xmlns:a16="http://schemas.microsoft.com/office/drawing/2014/main" id="{4ED4F33F-9D52-468E-86A9-145711FE2082}"/>
              </a:ext>
            </a:extLst>
          </p:cNvPr>
          <p:cNvSpPr txBox="1"/>
          <p:nvPr/>
        </p:nvSpPr>
        <p:spPr>
          <a:xfrm>
            <a:off x="460713" y="115613"/>
            <a:ext cx="1872912"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7【</a:t>
            </a:r>
            <a:r>
              <a:rPr lang="zh-TW" altLang="en-US" dirty="0"/>
              <a:t>閱讀檢測</a:t>
            </a:r>
            <a:r>
              <a:rPr lang="en-US" altLang="zh-TW" dirty="0"/>
              <a:t>】</a:t>
            </a:r>
            <a:endParaRPr lang="zh-CN" altLang="en-US" dirty="0"/>
          </a:p>
        </p:txBody>
      </p:sp>
      <p:sp>
        <p:nvSpPr>
          <p:cNvPr id="6" name="文本框 328">
            <a:hlinkClick r:id="rId4" action="ppaction://hlinksldjump"/>
            <a:extLst>
              <a:ext uri="{FF2B5EF4-FFF2-40B4-BE49-F238E27FC236}">
                <a16:creationId xmlns:a16="http://schemas.microsoft.com/office/drawing/2014/main" id="{7CEBFF41-E87C-4FC1-A1F9-14D9E92B7C3C}"/>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969660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494276"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「我的外祖父他也是戰士。他說我們燒死了一窩螞蟻，然後你又在別的地方看到螞蟻的時候，你就知道剛才那一窩螞蟻，並沒有被燒死。」熊為了想給我說明什麼的關係，他說得很吃力。</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第七段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2C351342-7506-427B-A2BF-F3A08D8A5775}"/>
              </a:ext>
            </a:extLst>
          </p:cNvPr>
          <p:cNvSpPr txBox="1">
            <a:spLocks noChangeArrowheads="1"/>
          </p:cNvSpPr>
          <p:nvPr/>
        </p:nvSpPr>
        <p:spPr bwMode="auto">
          <a:xfrm>
            <a:off x="1746178" y="433654"/>
            <a:ext cx="68549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即使其他族群要澈底消滅原住民，但原住民有著強韌的生命力，會想辦法生存下去</a:t>
            </a:r>
          </a:p>
        </p:txBody>
      </p:sp>
      <p:cxnSp>
        <p:nvCxnSpPr>
          <p:cNvPr id="18" name="直線接點 17">
            <a:extLst>
              <a:ext uri="{FF2B5EF4-FFF2-40B4-BE49-F238E27FC236}">
                <a16:creationId xmlns:a16="http://schemas.microsoft.com/office/drawing/2014/main" id="{0A4BD5E8-EEC0-485A-9103-E62913B41ACC}"/>
              </a:ext>
            </a:extLst>
          </p:cNvPr>
          <p:cNvCxnSpPr>
            <a:cxnSpLocks/>
          </p:cNvCxnSpPr>
          <p:nvPr/>
        </p:nvCxnSpPr>
        <p:spPr>
          <a:xfrm>
            <a:off x="6802483" y="1669450"/>
            <a:ext cx="1891244"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EBB5FCA5-08F0-4533-8723-924B13A0ABF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02483" y="1741458"/>
            <a:ext cx="609550" cy="298679"/>
          </a:xfrm>
          <a:prstGeom prst="rect">
            <a:avLst/>
          </a:prstGeom>
        </p:spPr>
      </p:pic>
      <p:cxnSp>
        <p:nvCxnSpPr>
          <p:cNvPr id="25" name="直線接點 24">
            <a:extLst>
              <a:ext uri="{FF2B5EF4-FFF2-40B4-BE49-F238E27FC236}">
                <a16:creationId xmlns:a16="http://schemas.microsoft.com/office/drawing/2014/main" id="{5C8A73D5-AAE4-442B-9959-829E25D73D7E}"/>
              </a:ext>
            </a:extLst>
          </p:cNvPr>
          <p:cNvCxnSpPr>
            <a:cxnSpLocks/>
          </p:cNvCxnSpPr>
          <p:nvPr/>
        </p:nvCxnSpPr>
        <p:spPr>
          <a:xfrm>
            <a:off x="453813" y="2644810"/>
            <a:ext cx="8642774"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F86A3A2B-DA04-4DEB-A236-04D3A3DE2C72}"/>
              </a:ext>
            </a:extLst>
          </p:cNvPr>
          <p:cNvCxnSpPr>
            <a:cxnSpLocks/>
          </p:cNvCxnSpPr>
          <p:nvPr/>
        </p:nvCxnSpPr>
        <p:spPr>
          <a:xfrm>
            <a:off x="453813" y="3595061"/>
            <a:ext cx="719051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97C50837-B4BF-4DBA-859E-31852B64ACEB}"/>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P.143</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7" name="文本框 328">
            <a:hlinkClick r:id="rId6" action="ppaction://hlinksldjump"/>
            <a:extLst>
              <a:ext uri="{FF2B5EF4-FFF2-40B4-BE49-F238E27FC236}">
                <a16:creationId xmlns:a16="http://schemas.microsoft.com/office/drawing/2014/main" id="{D6DF8CE7-10B2-4337-95A7-5BDA46EFBBAE}"/>
              </a:ext>
            </a:extLst>
          </p:cNvPr>
          <p:cNvSpPr txBox="1"/>
          <p:nvPr/>
        </p:nvSpPr>
        <p:spPr>
          <a:xfrm>
            <a:off x="666430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39" name="文本框 328">
            <a:hlinkClick r:id="rId7" action="ppaction://hlinksldjump"/>
            <a:extLst>
              <a:ext uri="{FF2B5EF4-FFF2-40B4-BE49-F238E27FC236}">
                <a16:creationId xmlns:a16="http://schemas.microsoft.com/office/drawing/2014/main" id="{2DA33288-FD16-47FE-84C9-10266F46A521}"/>
              </a:ext>
            </a:extLst>
          </p:cNvPr>
          <p:cNvSpPr txBox="1"/>
          <p:nvPr/>
        </p:nvSpPr>
        <p:spPr>
          <a:xfrm>
            <a:off x="733349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4" name="文字方塊 48">
            <a:extLst>
              <a:ext uri="{FF2B5EF4-FFF2-40B4-BE49-F238E27FC236}">
                <a16:creationId xmlns:a16="http://schemas.microsoft.com/office/drawing/2014/main" id="{EC33A477-A8CC-42D0-8ECB-A69B00748B74}"/>
              </a:ext>
            </a:extLst>
          </p:cNvPr>
          <p:cNvSpPr txBox="1">
            <a:spLocks noChangeArrowheads="1"/>
          </p:cNvSpPr>
          <p:nvPr/>
        </p:nvSpPr>
        <p:spPr bwMode="auto">
          <a:xfrm>
            <a:off x="7446605" y="969550"/>
            <a:ext cx="11291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smtClean="0">
                <a:solidFill>
                  <a:srgbClr val="C74932"/>
                </a:solidFill>
                <a:ea typeface="微軟正黑體" panose="020B0604030504040204" pitchFamily="34" charset="-120"/>
              </a:rPr>
              <a:t>借喻</a:t>
            </a:r>
            <a:endParaRPr lang="zh-TW" altLang="en-US" sz="2100" b="1" dirty="0">
              <a:solidFill>
                <a:srgbClr val="C74932"/>
              </a:solidFill>
              <a:ea typeface="微軟正黑體" panose="020B0604030504040204" pitchFamily="34" charset="-120"/>
            </a:endParaRPr>
          </a:p>
        </p:txBody>
      </p:sp>
      <p:grpSp>
        <p:nvGrpSpPr>
          <p:cNvPr id="28" name="群組 27">
            <a:extLst>
              <a:ext uri="{FF2B5EF4-FFF2-40B4-BE49-F238E27FC236}">
                <a16:creationId xmlns:a16="http://schemas.microsoft.com/office/drawing/2014/main" id="{AEFCFD3B-478F-44BC-A972-3E2F2DD9E4BD}"/>
              </a:ext>
            </a:extLst>
          </p:cNvPr>
          <p:cNvGrpSpPr/>
          <p:nvPr/>
        </p:nvGrpSpPr>
        <p:grpSpPr>
          <a:xfrm>
            <a:off x="6788110" y="992737"/>
            <a:ext cx="906523" cy="2627789"/>
            <a:chOff x="283395" y="4241561"/>
            <a:chExt cx="906523" cy="2627789"/>
          </a:xfrm>
        </p:grpSpPr>
        <p:pic>
          <p:nvPicPr>
            <p:cNvPr id="29" name="圖片 28">
              <a:extLst>
                <a:ext uri="{FF2B5EF4-FFF2-40B4-BE49-F238E27FC236}">
                  <a16:creationId xmlns:a16="http://schemas.microsoft.com/office/drawing/2014/main" id="{F79C9310-DE3D-49B3-9AD9-0FC947650F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61870" y="6221350"/>
              <a:ext cx="128048" cy="648000"/>
            </a:xfrm>
            <a:prstGeom prst="rect">
              <a:avLst/>
            </a:prstGeom>
          </p:spPr>
        </p:pic>
        <p:pic>
          <p:nvPicPr>
            <p:cNvPr id="30" name="圖片 29">
              <a:extLst>
                <a:ext uri="{FF2B5EF4-FFF2-40B4-BE49-F238E27FC236}">
                  <a16:creationId xmlns:a16="http://schemas.microsoft.com/office/drawing/2014/main" id="{233AAD00-A29E-4E78-B52D-AD4140C12B4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3395" y="4241561"/>
              <a:ext cx="628598" cy="648000"/>
            </a:xfrm>
            <a:prstGeom prst="rect">
              <a:avLst/>
            </a:prstGeom>
          </p:spPr>
        </p:pic>
      </p:grpSp>
    </p:spTree>
    <p:extLst>
      <p:ext uri="{BB962C8B-B14F-4D97-AF65-F5344CB8AC3E}">
        <p14:creationId xmlns:p14="http://schemas.microsoft.com/office/powerpoint/2010/main" val="1062583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5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7"/>
                                        </p:tgtEl>
                                      </p:cBhvr>
                                    </p:animEffect>
                                    <p:set>
                                      <p:cBhvr>
                                        <p:cTn id="21" dur="1" fill="hold">
                                          <p:stCondLst>
                                            <p:cond delay="24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5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7" grpId="0"/>
      <p:bldP spid="17" grpId="1"/>
      <p:bldP spid="24" grpId="0"/>
      <p:bldP spid="24" grpId="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第七段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生怕我不知道他的意思，他又說：「真的把一窩螞蟻全都燒死了，你知道？」</a:t>
            </a:r>
          </a:p>
          <a:p>
            <a:pPr algn="just">
              <a:lnSpc>
                <a:spcPct val="150000"/>
              </a:lnSpc>
            </a:pPr>
            <a:r>
              <a:rPr lang="zh-TW" altLang="en-US" sz="3200" dirty="0">
                <a:latin typeface="標楷體" panose="03000509000000000000" pitchFamily="65" charset="-120"/>
                <a:ea typeface="標楷體" panose="03000509000000000000" pitchFamily="65" charset="-120"/>
              </a:rPr>
              <a:t>　　我點點頭，熊卻擔心地再問我一次：你知道？其實我也懷疑，他真的能夠完全明白這個比喻的哲理。</a:t>
            </a:r>
          </a:p>
        </p:txBody>
      </p:sp>
      <p:sp>
        <p:nvSpPr>
          <p:cNvPr id="7" name="矩形 6">
            <a:extLst>
              <a:ext uri="{FF2B5EF4-FFF2-40B4-BE49-F238E27FC236}">
                <a16:creationId xmlns:a16="http://schemas.microsoft.com/office/drawing/2014/main" id="{CF7F644A-FE4C-45EA-8C29-E172BD8AD16E}"/>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P.143</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0A87373C-DBB1-4DFD-BE8F-4CD02F9728B3}"/>
              </a:ext>
            </a:extLst>
          </p:cNvPr>
          <p:cNvSpPr txBox="1"/>
          <p:nvPr/>
        </p:nvSpPr>
        <p:spPr>
          <a:xfrm>
            <a:off x="666430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5F9B5B89-7BA5-4BD6-B0AA-1CE76BD5B650}"/>
              </a:ext>
            </a:extLst>
          </p:cNvPr>
          <p:cNvSpPr txBox="1"/>
          <p:nvPr/>
        </p:nvSpPr>
        <p:spPr>
          <a:xfrm>
            <a:off x="733349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1801127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D9A73E71-1076-48BA-BEC6-3C5F5AB0AA8A}"/>
              </a:ext>
            </a:extLst>
          </p:cNvPr>
          <p:cNvSpPr txBox="1"/>
          <p:nvPr/>
        </p:nvSpPr>
        <p:spPr>
          <a:xfrm>
            <a:off x="351698" y="391708"/>
            <a:ext cx="5561422"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寫作特色</a:t>
            </a:r>
          </a:p>
        </p:txBody>
      </p:sp>
      <p:sp>
        <p:nvSpPr>
          <p:cNvPr id="7" name="矩形 6">
            <a:extLst>
              <a:ext uri="{FF2B5EF4-FFF2-40B4-BE49-F238E27FC236}">
                <a16:creationId xmlns:a16="http://schemas.microsoft.com/office/drawing/2014/main" id="{CA566E8F-9005-4BE5-BC90-CF466392593F}"/>
              </a:ext>
            </a:extLst>
          </p:cNvPr>
          <p:cNvSpPr/>
          <p:nvPr/>
        </p:nvSpPr>
        <p:spPr>
          <a:xfrm>
            <a:off x="351700" y="976483"/>
            <a:ext cx="8235053" cy="1150123"/>
          </a:xfrm>
          <a:prstGeom prst="rect">
            <a:avLst/>
          </a:prstGeom>
        </p:spPr>
        <p:txBody>
          <a:bodyPr wrap="square">
            <a:spAutoFit/>
          </a:bodyPr>
          <a:lstStyle/>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本篇</a:t>
            </a:r>
            <a:r>
              <a:rPr lang="zh-TW" altLang="en-US" sz="3000" b="1" spc="-80" dirty="0">
                <a:solidFill>
                  <a:schemeClr val="accent2"/>
                </a:solidFill>
                <a:latin typeface="微軟正黑體" panose="020B0604030504040204" pitchFamily="34" charset="-120"/>
                <a:ea typeface="微軟正黑體" panose="020B0604030504040204" pitchFamily="34" charset="-120"/>
              </a:rPr>
              <a:t>散文</a:t>
            </a:r>
            <a:r>
              <a:rPr lang="zh-TW" altLang="en-US" sz="3000" spc="-80" dirty="0">
                <a:latin typeface="微軟正黑體" panose="020B0604030504040204" pitchFamily="34" charset="-120"/>
                <a:ea typeface="微軟正黑體" panose="020B0604030504040204" pitchFamily="34" charset="-120"/>
              </a:rPr>
              <a:t>以敘事見長，描摹情景及人物對話，均寫實而生動，具有深刻感染力。</a:t>
            </a:r>
          </a:p>
        </p:txBody>
      </p:sp>
      <p:sp>
        <p:nvSpPr>
          <p:cNvPr id="10" name="矩形 9">
            <a:extLst>
              <a:ext uri="{FF2B5EF4-FFF2-40B4-BE49-F238E27FC236}">
                <a16:creationId xmlns:a16="http://schemas.microsoft.com/office/drawing/2014/main" id="{448E2CBD-9913-45E1-BE70-5A6C19699341}"/>
              </a:ext>
            </a:extLst>
          </p:cNvPr>
          <p:cNvSpPr/>
          <p:nvPr/>
        </p:nvSpPr>
        <p:spPr>
          <a:xfrm>
            <a:off x="351698" y="2248908"/>
            <a:ext cx="8082387" cy="1200329"/>
          </a:xfrm>
          <a:prstGeom prst="rect">
            <a:avLst/>
          </a:prstGeom>
        </p:spPr>
        <p:txBody>
          <a:bodyPr wrap="square">
            <a:spAutoFit/>
          </a:bodyPr>
          <a:lstStyle/>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杜熊的父兄被迫從軍出征，是原住民</a:t>
            </a:r>
            <a:r>
              <a:rPr lang="zh-TW" altLang="en-US" sz="3000" b="1" spc="-80" dirty="0">
                <a:solidFill>
                  <a:schemeClr val="accent2"/>
                </a:solidFill>
                <a:latin typeface="微軟正黑體" panose="020B0604030504040204" pitchFamily="34" charset="-120"/>
                <a:ea typeface="微軟正黑體" panose="020B0604030504040204" pitchFamily="34" charset="-120"/>
              </a:rPr>
              <a:t>苦難命運的</a:t>
            </a:r>
            <a:r>
              <a:rPr lang="zh-TW" altLang="en-US" sz="3000" b="1" spc="-80" dirty="0" smtClean="0">
                <a:solidFill>
                  <a:schemeClr val="accent2"/>
                </a:solidFill>
                <a:latin typeface="微軟正黑體" panose="020B0604030504040204" pitchFamily="34" charset="-120"/>
                <a:ea typeface="微軟正黑體" panose="020B0604030504040204" pitchFamily="34" charset="-120"/>
              </a:rPr>
              <a:t>縮影</a:t>
            </a:r>
            <a:r>
              <a:rPr lang="zh-TW" altLang="en-US" sz="3000" spc="-80" dirty="0">
                <a:latin typeface="微軟正黑體" panose="020B0604030504040204" pitchFamily="34" charset="-120"/>
                <a:ea typeface="微軟正黑體" panose="020B0604030504040204" pitchFamily="34" charset="-120"/>
              </a:rPr>
              <a:t>。</a:t>
            </a:r>
            <a:endParaRPr lang="zh-TW" altLang="en-US" sz="3000" b="1" spc="-80" dirty="0">
              <a:solidFill>
                <a:schemeClr val="accent2"/>
              </a:solidFill>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EF6316F-2755-451C-AC7D-22BE3119392D}"/>
              </a:ext>
            </a:extLst>
          </p:cNvPr>
          <p:cNvSpPr/>
          <p:nvPr/>
        </p:nvSpPr>
        <p:spPr>
          <a:xfrm>
            <a:off x="1012511" y="3349305"/>
            <a:ext cx="7264986" cy="1200329"/>
          </a:xfrm>
          <a:prstGeom prst="rect">
            <a:avLst/>
          </a:prstGeom>
        </p:spPr>
        <p:txBody>
          <a:bodyPr wrap="square">
            <a:spAutoFit/>
          </a:bodyPr>
          <a:lstStyle/>
          <a:p>
            <a:pPr algn="just">
              <a:lnSpc>
                <a:spcPct val="120000"/>
              </a:lnSpc>
              <a:spcBef>
                <a:spcPts val="2400"/>
              </a:spcBef>
            </a:pPr>
            <a:r>
              <a:rPr lang="zh-TW" altLang="en-US" sz="3000" spc="-80" dirty="0">
                <a:latin typeface="微軟正黑體" panose="020B0604030504040204" pitchFamily="34" charset="-120"/>
                <a:ea typeface="微軟正黑體" panose="020B0604030504040204" pitchFamily="34" charset="-120"/>
              </a:rPr>
              <a:t>引領讀者回顧歷史，關懷弱勢群體的生存</a:t>
            </a:r>
            <a:r>
              <a:rPr lang="en-US" altLang="zh-TW" sz="3000" spc="-80" dirty="0">
                <a:latin typeface="微軟正黑體" panose="020B0604030504040204" pitchFamily="34" charset="-120"/>
                <a:ea typeface="微軟正黑體" panose="020B0604030504040204" pitchFamily="34" charset="-120"/>
              </a:rPr>
              <a:t/>
            </a:r>
            <a:br>
              <a:rPr lang="en-US" altLang="zh-TW" sz="3000" spc="-80" dirty="0">
                <a:latin typeface="微軟正黑體" panose="020B0604030504040204" pitchFamily="34" charset="-120"/>
                <a:ea typeface="微軟正黑體" panose="020B0604030504040204" pitchFamily="34" charset="-120"/>
              </a:rPr>
            </a:br>
            <a:r>
              <a:rPr lang="zh-TW" altLang="en-US" sz="3000" spc="-80" dirty="0">
                <a:latin typeface="微軟正黑體" panose="020B0604030504040204" pitchFamily="34" charset="-120"/>
                <a:ea typeface="微軟正黑體" panose="020B0604030504040204" pitchFamily="34" charset="-120"/>
              </a:rPr>
              <a:t>處境，促進彼此的了解與尊重。</a:t>
            </a:r>
          </a:p>
        </p:txBody>
      </p:sp>
      <p:sp>
        <p:nvSpPr>
          <p:cNvPr id="2" name="箭號: 向右 1">
            <a:extLst>
              <a:ext uri="{FF2B5EF4-FFF2-40B4-BE49-F238E27FC236}">
                <a16:creationId xmlns:a16="http://schemas.microsoft.com/office/drawing/2014/main" id="{D7E24171-248A-4536-85C7-46F21A1B91A1}"/>
              </a:ext>
            </a:extLst>
          </p:cNvPr>
          <p:cNvSpPr/>
          <p:nvPr/>
        </p:nvSpPr>
        <p:spPr>
          <a:xfrm>
            <a:off x="801467" y="3548993"/>
            <a:ext cx="248195" cy="24077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右 5">
            <a:extLst>
              <a:ext uri="{FF2B5EF4-FFF2-40B4-BE49-F238E27FC236}">
                <a16:creationId xmlns:a16="http://schemas.microsoft.com/office/drawing/2014/main" id="{5927816D-358B-46EA-AA4F-0FBD7A2DC3BE}"/>
              </a:ext>
            </a:extLst>
          </p:cNvPr>
          <p:cNvSpPr/>
          <p:nvPr/>
        </p:nvSpPr>
        <p:spPr>
          <a:xfrm>
            <a:off x="8586753" y="4499428"/>
            <a:ext cx="289700" cy="28556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右 6">
            <a:hlinkClick r:id="rId2" action="ppaction://hlinksldjump"/>
            <a:extLst>
              <a:ext uri="{FF2B5EF4-FFF2-40B4-BE49-F238E27FC236}">
                <a16:creationId xmlns:a16="http://schemas.microsoft.com/office/drawing/2014/main" id="{8A4D2F5F-235D-4439-B878-D019EAB73511}"/>
              </a:ext>
            </a:extLst>
          </p:cNvPr>
          <p:cNvSpPr/>
          <p:nvPr/>
        </p:nvSpPr>
        <p:spPr>
          <a:xfrm flipH="1">
            <a:off x="8144385" y="4499428"/>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41834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第七段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不過，我是被這一則外祖父說的比喻</a:t>
            </a:r>
            <a:r>
              <a:rPr lang="zh-TW" altLang="en-US" sz="3200" dirty="0">
                <a:solidFill>
                  <a:srgbClr val="0070C0"/>
                </a:solidFill>
                <a:latin typeface="標楷體" panose="03000509000000000000" pitchFamily="65" charset="-120"/>
                <a:ea typeface="標楷體" panose="03000509000000000000" pitchFamily="65" charset="-120"/>
              </a:rPr>
              <a:t>著</a:t>
            </a:r>
            <a:r>
              <a:rPr lang="zh-TW" altLang="en-US" sz="3200" dirty="0">
                <a:latin typeface="標楷體" panose="03000509000000000000" pitchFamily="65" charset="-120"/>
                <a:ea typeface="標楷體" panose="03000509000000000000" pitchFamily="65" charset="-120"/>
              </a:rPr>
              <a:t>了一驚。它有徹底攻擊消滅的意義。當然，對山胞而言，從歷史來看，他們只有被攻擊而已。所以這個比喻的另一個意義是抵抗，只要還有一兵一卒，就還有希望。這種沒有個人，</a:t>
            </a:r>
          </a:p>
        </p:txBody>
      </p:sp>
      <p:sp>
        <p:nvSpPr>
          <p:cNvPr id="13" name="矩形 12">
            <a:extLst>
              <a:ext uri="{FF2B5EF4-FFF2-40B4-BE49-F238E27FC236}">
                <a16:creationId xmlns:a16="http://schemas.microsoft.com/office/drawing/2014/main" id="{85F0C7B7-0719-49F8-888B-150E57ED9E2C}"/>
              </a:ext>
            </a:extLst>
          </p:cNvPr>
          <p:cNvSpPr/>
          <p:nvPr/>
        </p:nvSpPr>
        <p:spPr>
          <a:xfrm>
            <a:off x="6980518" y="1220751"/>
            <a:ext cx="409190"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9F40E40E-47C4-4134-833D-C5341B4DBB0D}"/>
              </a:ext>
            </a:extLst>
          </p:cNvPr>
          <p:cNvSpPr txBox="1">
            <a:spLocks noChangeArrowheads="1"/>
          </p:cNvSpPr>
          <p:nvPr/>
        </p:nvSpPr>
        <p:spPr bwMode="auto">
          <a:xfrm>
            <a:off x="6980517" y="778592"/>
            <a:ext cx="409190"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受</a:t>
            </a:r>
          </a:p>
        </p:txBody>
      </p:sp>
      <p:sp>
        <p:nvSpPr>
          <p:cNvPr id="7" name="矩形 6">
            <a:extLst>
              <a:ext uri="{FF2B5EF4-FFF2-40B4-BE49-F238E27FC236}">
                <a16:creationId xmlns:a16="http://schemas.microsoft.com/office/drawing/2014/main" id="{9DB9FE6A-8DB2-427E-AE9C-052181EE2484}"/>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P.143</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FB69AFFD-9162-446A-9A18-B6894C9CD20B}"/>
              </a:ext>
            </a:extLst>
          </p:cNvPr>
          <p:cNvSpPr txBox="1"/>
          <p:nvPr/>
        </p:nvSpPr>
        <p:spPr>
          <a:xfrm>
            <a:off x="666430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75A3003C-0552-434B-9AEE-4A3F5D999A0D}"/>
              </a:ext>
            </a:extLst>
          </p:cNvPr>
          <p:cNvSpPr txBox="1"/>
          <p:nvPr/>
        </p:nvSpPr>
        <p:spPr>
          <a:xfrm>
            <a:off x="733349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2030769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4"/>
                                        </p:tgtEl>
                                      </p:cBhvr>
                                    </p:animEffect>
                                    <p:set>
                                      <p:cBhvr>
                                        <p:cTn id="18"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14" grpId="0" animBg="1"/>
      <p:bldP spid="14"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第七段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只有種族、民族的集體意識，把個人的犧牲視為度外的哲理，不知是熊懂得這個道理，或這個道理已經成為山地人的文化中的文法，每個人不用懂得也會做。難怪熊談起那些人像和他們不幸的遭遇時，才顯得那樣地淡然。</a:t>
            </a:r>
          </a:p>
        </p:txBody>
      </p:sp>
      <p:sp>
        <p:nvSpPr>
          <p:cNvPr id="7" name="矩形 6">
            <a:extLst>
              <a:ext uri="{FF2B5EF4-FFF2-40B4-BE49-F238E27FC236}">
                <a16:creationId xmlns:a16="http://schemas.microsoft.com/office/drawing/2014/main" id="{3AC09C62-D454-49D0-AA9F-58FC213681CE}"/>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P.143</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3F16CADE-A6C9-460A-A519-76DF5A13B3B0}"/>
              </a:ext>
            </a:extLst>
          </p:cNvPr>
          <p:cNvSpPr txBox="1"/>
          <p:nvPr/>
        </p:nvSpPr>
        <p:spPr>
          <a:xfrm>
            <a:off x="666430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FFBAFAC1-80DC-403B-808F-D1B6CB1C8804}"/>
              </a:ext>
            </a:extLst>
          </p:cNvPr>
          <p:cNvSpPr txBox="1"/>
          <p:nvPr/>
        </p:nvSpPr>
        <p:spPr>
          <a:xfrm>
            <a:off x="733349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1610478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70" y="1131652"/>
            <a:ext cx="7887750"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記述杜熊外祖父的話語，道出原住民種族的韌性。</a:t>
            </a:r>
          </a:p>
        </p:txBody>
      </p:sp>
      <p:sp>
        <p:nvSpPr>
          <p:cNvPr id="6" name="文本框 328">
            <a:hlinkClick r:id="rId2" action="ppaction://hlinksldjump"/>
            <a:extLst>
              <a:ext uri="{FF2B5EF4-FFF2-40B4-BE49-F238E27FC236}">
                <a16:creationId xmlns:a16="http://schemas.microsoft.com/office/drawing/2014/main" id="{E27C4240-BA60-4287-9FC5-A603AB384398}"/>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3"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第七段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段旨</a:t>
            </a:r>
          </a:p>
        </p:txBody>
      </p:sp>
    </p:spTree>
    <p:extLst>
      <p:ext uri="{BB962C8B-B14F-4D97-AF65-F5344CB8AC3E}">
        <p14:creationId xmlns:p14="http://schemas.microsoft.com/office/powerpoint/2010/main" val="2393180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69" y="1131652"/>
            <a:ext cx="8510898"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本段以譬喻法呈現堅毅</a:t>
            </a:r>
            <a:r>
              <a:rPr lang="zh-TW" altLang="en-US" sz="2800" b="0" dirty="0" smtClean="0"/>
              <a:t>不屈的</a:t>
            </a:r>
            <a:r>
              <a:rPr lang="zh-TW" altLang="en-US" sz="2800" b="0" dirty="0"/>
              <a:t>生命力，而大無畏且堅韌的精神，正是戰士精神之所在。</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2"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第七段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段析</a:t>
            </a:r>
          </a:p>
        </p:txBody>
      </p:sp>
      <p:sp>
        <p:nvSpPr>
          <p:cNvPr id="3" name="文本框 328">
            <a:hlinkClick r:id="rId3" action="ppaction://hlinksldjump"/>
            <a:extLst>
              <a:ext uri="{FF2B5EF4-FFF2-40B4-BE49-F238E27FC236}">
                <a16:creationId xmlns:a16="http://schemas.microsoft.com/office/drawing/2014/main" id="{ACB47491-C2A2-4D86-B94B-63D9220E7B0C}"/>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50412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第八段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　　談話間，熊的母親從床上拋話過來。我只聽熊和她用山地話對了幾句，像是有什麼爭執的語氣。熊說他母親以為我們在喝酒，她也想喝一點。</a:t>
            </a:r>
          </a:p>
          <a:p>
            <a:pPr algn="just">
              <a:lnSpc>
                <a:spcPct val="150000"/>
              </a:lnSpc>
            </a:pPr>
            <a:r>
              <a:rPr lang="zh-TW" altLang="en-US" sz="3200" dirty="0">
                <a:latin typeface="標楷體" panose="03000509000000000000" pitchFamily="65" charset="-120"/>
                <a:ea typeface="標楷體" panose="03000509000000000000" pitchFamily="65" charset="-120"/>
              </a:rPr>
              <a:t>　　「你要不要喝一點酒？」</a:t>
            </a:r>
          </a:p>
        </p:txBody>
      </p:sp>
      <p:sp>
        <p:nvSpPr>
          <p:cNvPr id="7" name="矩形 6">
            <a:extLst>
              <a:ext uri="{FF2B5EF4-FFF2-40B4-BE49-F238E27FC236}">
                <a16:creationId xmlns:a16="http://schemas.microsoft.com/office/drawing/2014/main" id="{92E4848D-71CA-45C5-9556-5AAC2A4FEF80}"/>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P.144</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0DA2D6AA-9A53-44B6-8522-A94276128D70}"/>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3018303B-4D34-4290-B233-5C7641B2D7FE}"/>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6" name="文本框 328">
            <a:hlinkClick r:id="rId7" action="ppaction://hlinksldjump"/>
            <a:extLst>
              <a:ext uri="{FF2B5EF4-FFF2-40B4-BE49-F238E27FC236}">
                <a16:creationId xmlns:a16="http://schemas.microsoft.com/office/drawing/2014/main" id="{05FD3B31-C523-4ECB-8CC6-FF26465651E6}"/>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smtClean="0">
                <a:solidFill>
                  <a:schemeClr val="bg1"/>
                </a:solidFill>
                <a:latin typeface="微軟正黑體" pitchFamily="34" charset="-120"/>
                <a:ea typeface="微軟正黑體" pitchFamily="34" charset="-120"/>
              </a:rPr>
              <a:t>提問</a:t>
            </a:r>
            <a:endParaRPr lang="zh-TW" altLang="en-US" sz="1600" kern="0"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2928118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440605"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「噢！不不不，我不會喝酒。一小杯我就醉，並且醉得很厲害，像害一場大病。」我不勝酒量，一提到酒，就必須向對方解釋更多的理由。「如果你想喝，你就喝吧，不要理我。」</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第八段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147A0997-4F61-4C57-8F8C-3411601CFFBC}"/>
              </a:ext>
            </a:extLst>
          </p:cNvPr>
          <p:cNvSpPr txBox="1">
            <a:spLocks noChangeArrowheads="1"/>
          </p:cNvSpPr>
          <p:nvPr/>
        </p:nvSpPr>
        <p:spPr bwMode="auto">
          <a:xfrm>
            <a:off x="4798801" y="1667482"/>
            <a:ext cx="25502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為後文埋下伏筆</a:t>
            </a:r>
          </a:p>
        </p:txBody>
      </p:sp>
      <p:cxnSp>
        <p:nvCxnSpPr>
          <p:cNvPr id="14" name="直線接點 13">
            <a:extLst>
              <a:ext uri="{FF2B5EF4-FFF2-40B4-BE49-F238E27FC236}">
                <a16:creationId xmlns:a16="http://schemas.microsoft.com/office/drawing/2014/main" id="{6CA02639-3DCE-46F3-AF62-BCDD692ED03C}"/>
              </a:ext>
            </a:extLst>
          </p:cNvPr>
          <p:cNvCxnSpPr>
            <a:cxnSpLocks/>
          </p:cNvCxnSpPr>
          <p:nvPr/>
        </p:nvCxnSpPr>
        <p:spPr>
          <a:xfrm>
            <a:off x="4194749" y="1669450"/>
            <a:ext cx="4515758"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7A5F6FE3-BD64-4316-9101-CF2FB42BFD4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94749" y="1741458"/>
            <a:ext cx="609550" cy="298679"/>
          </a:xfrm>
          <a:prstGeom prst="rect">
            <a:avLst/>
          </a:prstGeom>
        </p:spPr>
      </p:pic>
      <p:cxnSp>
        <p:nvCxnSpPr>
          <p:cNvPr id="16" name="直線接點 15">
            <a:extLst>
              <a:ext uri="{FF2B5EF4-FFF2-40B4-BE49-F238E27FC236}">
                <a16:creationId xmlns:a16="http://schemas.microsoft.com/office/drawing/2014/main" id="{3BA71144-2156-4676-BFEE-1B51368CA491}"/>
              </a:ext>
            </a:extLst>
          </p:cNvPr>
          <p:cNvCxnSpPr>
            <a:cxnSpLocks/>
          </p:cNvCxnSpPr>
          <p:nvPr/>
        </p:nvCxnSpPr>
        <p:spPr>
          <a:xfrm>
            <a:off x="457174" y="2644810"/>
            <a:ext cx="389493"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FE31C39A-63F2-4B62-B5A1-1E2E754A7E7F}"/>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P.144</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7" name="文本框 328">
            <a:hlinkClick r:id="rId6" action="ppaction://hlinksldjump"/>
            <a:extLst>
              <a:ext uri="{FF2B5EF4-FFF2-40B4-BE49-F238E27FC236}">
                <a16:creationId xmlns:a16="http://schemas.microsoft.com/office/drawing/2014/main" id="{453D93D7-83D2-4BB8-93B7-907DEC8B96B7}"/>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9" name="文本框 328">
            <a:hlinkClick r:id="rId7" action="ppaction://hlinksldjump"/>
            <a:extLst>
              <a:ext uri="{FF2B5EF4-FFF2-40B4-BE49-F238E27FC236}">
                <a16:creationId xmlns:a16="http://schemas.microsoft.com/office/drawing/2014/main" id="{7488366B-FD4F-4E42-B960-16F918133A02}"/>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8" name="文本框 328">
            <a:hlinkClick r:id="rId8" action="ppaction://hlinksldjump"/>
            <a:extLst>
              <a:ext uri="{FF2B5EF4-FFF2-40B4-BE49-F238E27FC236}">
                <a16:creationId xmlns:a16="http://schemas.microsoft.com/office/drawing/2014/main" id="{05FD3B31-C523-4ECB-8CC6-FF26465651E6}"/>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smtClean="0">
                <a:solidFill>
                  <a:schemeClr val="bg1"/>
                </a:solidFill>
                <a:latin typeface="微軟正黑體" pitchFamily="34" charset="-120"/>
                <a:ea typeface="微軟正黑體" pitchFamily="34" charset="-120"/>
              </a:rPr>
              <a:t>提問</a:t>
            </a:r>
            <a:endParaRPr lang="zh-TW" altLang="en-US" sz="1600" kern="0"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3889054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p:bldP spid="13" grpId="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第八段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　　「好，我來喝半碗好睡覺。」說著他就站起來，去摸半瓶的米酒回來。他把酒瓶稍移近燭火，看了一下說：「糟糕！我母親偷喝酒了。她肝不好，不能喝啊。」他回過頭，用嚴厲一點的口氣，向裡邊說話。</a:t>
            </a:r>
          </a:p>
        </p:txBody>
      </p:sp>
      <p:sp>
        <p:nvSpPr>
          <p:cNvPr id="7" name="矩形 6">
            <a:extLst>
              <a:ext uri="{FF2B5EF4-FFF2-40B4-BE49-F238E27FC236}">
                <a16:creationId xmlns:a16="http://schemas.microsoft.com/office/drawing/2014/main" id="{3488153E-4DEA-4742-9235-5EF8665144A6}"/>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P.144</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083F2940-9354-4940-8DB5-075C34D71668}"/>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93738D19-8555-46BF-AD9D-60B75D021B8E}"/>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3" name="文本框 328">
            <a:hlinkClick r:id="rId7" action="ppaction://hlinksldjump"/>
            <a:extLst>
              <a:ext uri="{FF2B5EF4-FFF2-40B4-BE49-F238E27FC236}">
                <a16:creationId xmlns:a16="http://schemas.microsoft.com/office/drawing/2014/main" id="{05FD3B31-C523-4ECB-8CC6-FF26465651E6}"/>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smtClean="0">
                <a:solidFill>
                  <a:schemeClr val="bg1"/>
                </a:solidFill>
                <a:latin typeface="微軟正黑體" pitchFamily="34" charset="-120"/>
                <a:ea typeface="微軟正黑體" pitchFamily="34" charset="-120"/>
              </a:rPr>
              <a:t>提問</a:t>
            </a:r>
            <a:endParaRPr lang="zh-TW" altLang="en-US" sz="1600" kern="0"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4227880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第八段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熊的母親也回話，但是熊用稍微大一點的聲音把她壓下來。奇怪的是，這時熊的母親不說話了。她改用唱歌，其實就是用半唱半誦，沒什麼旋律，這種聲音在白天聽起來不會覺得怎麼樣，可是，在這深山的夜晚，</a:t>
            </a:r>
          </a:p>
        </p:txBody>
      </p:sp>
      <p:sp>
        <p:nvSpPr>
          <p:cNvPr id="7" name="矩形 6">
            <a:extLst>
              <a:ext uri="{FF2B5EF4-FFF2-40B4-BE49-F238E27FC236}">
                <a16:creationId xmlns:a16="http://schemas.microsoft.com/office/drawing/2014/main" id="{0CB7770D-056E-422C-9794-6D8860EFC1F4}"/>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P.144</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E4A56065-84EA-4231-B32E-629DD88187B8}"/>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6BDB8028-072D-4951-A010-0D8A9F5EBD52}"/>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3" name="文本框 328">
            <a:hlinkClick r:id="rId7" action="ppaction://hlinksldjump"/>
            <a:extLst>
              <a:ext uri="{FF2B5EF4-FFF2-40B4-BE49-F238E27FC236}">
                <a16:creationId xmlns:a16="http://schemas.microsoft.com/office/drawing/2014/main" id="{05FD3B31-C523-4ECB-8CC6-FF26465651E6}"/>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smtClean="0">
                <a:solidFill>
                  <a:schemeClr val="bg1"/>
                </a:solidFill>
                <a:latin typeface="微軟正黑體" pitchFamily="34" charset="-120"/>
                <a:ea typeface="微軟正黑體" pitchFamily="34" charset="-120"/>
              </a:rPr>
              <a:t>提問</a:t>
            </a:r>
            <a:endParaRPr lang="zh-TW" altLang="en-US" sz="1600" kern="0"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2039496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440605"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像整個世界都充滿了它的那種感覺，叫人寒毛豎立。我感到有點熟悉，在我們鄉下，特別是老太婆，在喪事的哭靈也差不多這種調子。我</a:t>
            </a:r>
            <a:r>
              <a:rPr lang="zh-TW" altLang="en-US" sz="3200" spc="-100" dirty="0">
                <a:solidFill>
                  <a:srgbClr val="0070C0"/>
                </a:solidFill>
                <a:latin typeface="標楷體" panose="03000509000000000000" pitchFamily="65" charset="-120"/>
                <a:ea typeface="標楷體" panose="03000509000000000000" pitchFamily="65" charset="-120"/>
              </a:rPr>
              <a:t>凝神</a:t>
            </a:r>
            <a:r>
              <a:rPr lang="zh-TW" altLang="en-US" sz="3200" spc="-100" dirty="0">
                <a:latin typeface="標楷體" panose="03000509000000000000" pitchFamily="65" charset="-120"/>
                <a:ea typeface="標楷體" panose="03000509000000000000" pitchFamily="65" charset="-120"/>
              </a:rPr>
              <a:t>地聽著。</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第八段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4899C962-DD11-4486-AEAB-667272C2442F}"/>
              </a:ext>
            </a:extLst>
          </p:cNvPr>
          <p:cNvSpPr/>
          <p:nvPr/>
        </p:nvSpPr>
        <p:spPr>
          <a:xfrm>
            <a:off x="423464" y="4161861"/>
            <a:ext cx="846628"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BF12260C-11E4-4021-8120-15E3629A51C9}"/>
              </a:ext>
            </a:extLst>
          </p:cNvPr>
          <p:cNvSpPr txBox="1">
            <a:spLocks noChangeArrowheads="1"/>
          </p:cNvSpPr>
          <p:nvPr/>
        </p:nvSpPr>
        <p:spPr bwMode="auto">
          <a:xfrm>
            <a:off x="423465" y="3715585"/>
            <a:ext cx="2814188"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全神貫注、聚精會神</a:t>
            </a:r>
          </a:p>
        </p:txBody>
      </p:sp>
      <p:sp>
        <p:nvSpPr>
          <p:cNvPr id="2" name="矩形 1">
            <a:extLst>
              <a:ext uri="{FF2B5EF4-FFF2-40B4-BE49-F238E27FC236}">
                <a16:creationId xmlns:a16="http://schemas.microsoft.com/office/drawing/2014/main" id="{040A7D21-433F-4DB8-BFC5-F4C0B8C8FB7A}"/>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P.144~P.145</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8" name="文本框 328">
            <a:hlinkClick r:id="rId5" action="ppaction://hlinksldjump"/>
            <a:extLst>
              <a:ext uri="{FF2B5EF4-FFF2-40B4-BE49-F238E27FC236}">
                <a16:creationId xmlns:a16="http://schemas.microsoft.com/office/drawing/2014/main" id="{47B9C2AE-6488-485C-9BE7-13756EE4290B}"/>
              </a:ext>
            </a:extLst>
          </p:cNvPr>
          <p:cNvSpPr txBox="1"/>
          <p:nvPr/>
        </p:nvSpPr>
        <p:spPr>
          <a:xfrm>
            <a:off x="5375348"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40" name="文本框 328">
            <a:hlinkClick r:id="rId6" action="ppaction://hlinksldjump"/>
            <a:extLst>
              <a:ext uri="{FF2B5EF4-FFF2-40B4-BE49-F238E27FC236}">
                <a16:creationId xmlns:a16="http://schemas.microsoft.com/office/drawing/2014/main" id="{197169BA-C362-4172-AFC9-73ED1B4A98B1}"/>
              </a:ext>
            </a:extLst>
          </p:cNvPr>
          <p:cNvSpPr txBox="1"/>
          <p:nvPr/>
        </p:nvSpPr>
        <p:spPr>
          <a:xfrm>
            <a:off x="6044543"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42" name="文本框 328">
            <a:hlinkClick r:id="rId7" action="ppaction://hlinksldjump"/>
            <a:extLst>
              <a:ext uri="{FF2B5EF4-FFF2-40B4-BE49-F238E27FC236}">
                <a16:creationId xmlns:a16="http://schemas.microsoft.com/office/drawing/2014/main" id="{AD5B40BB-FC0D-4DFB-9FCE-B684B6BEE98D}"/>
              </a:ext>
            </a:extLst>
          </p:cNvPr>
          <p:cNvSpPr txBox="1"/>
          <p:nvPr/>
        </p:nvSpPr>
        <p:spPr>
          <a:xfrm>
            <a:off x="6713738"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2392665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5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8"/>
                                        </p:tgtEl>
                                      </p:cBhvr>
                                    </p:animEffect>
                                    <p:set>
                                      <p:cBhvr>
                                        <p:cTn id="18"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7" grpId="0" animBg="1"/>
      <p:bldP spid="18" grpId="0" animBg="1"/>
      <p:bldP spid="18"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第八段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　　「不要理她，你也喝一點點。」桌上有一只小汽水杯子，他把酒注了半杯，「這樣就好。」剩下來他全都倒入麵碗裡，剛好一碗。</a:t>
            </a:r>
          </a:p>
          <a:p>
            <a:pPr algn="just">
              <a:lnSpc>
                <a:spcPct val="150000"/>
              </a:lnSpc>
            </a:pPr>
            <a:r>
              <a:rPr lang="zh-TW" altLang="en-US" sz="3200" dirty="0">
                <a:latin typeface="標楷體" panose="03000509000000000000" pitchFamily="65" charset="-120"/>
                <a:ea typeface="標楷體" panose="03000509000000000000" pitchFamily="65" charset="-120"/>
              </a:rPr>
              <a:t>　　「你媽媽唱的歌，有沒有意思？」</a:t>
            </a:r>
          </a:p>
          <a:p>
            <a:pPr algn="just">
              <a:lnSpc>
                <a:spcPct val="150000"/>
              </a:lnSpc>
            </a:pPr>
            <a:r>
              <a:rPr lang="zh-TW" altLang="en-US" sz="3200" dirty="0">
                <a:latin typeface="標楷體" panose="03000509000000000000" pitchFamily="65" charset="-120"/>
                <a:ea typeface="標楷體" panose="03000509000000000000" pitchFamily="65" charset="-120"/>
              </a:rPr>
              <a:t>　　「有。她說她命不好，說我不給酒喝，</a:t>
            </a:r>
          </a:p>
        </p:txBody>
      </p:sp>
      <p:sp>
        <p:nvSpPr>
          <p:cNvPr id="7" name="矩形 6">
            <a:extLst>
              <a:ext uri="{FF2B5EF4-FFF2-40B4-BE49-F238E27FC236}">
                <a16:creationId xmlns:a16="http://schemas.microsoft.com/office/drawing/2014/main" id="{4D914AE4-768D-46A4-94CB-A109FE99F7AD}"/>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P.145</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3" action="ppaction://hlinksldjump"/>
            <a:extLst>
              <a:ext uri="{FF2B5EF4-FFF2-40B4-BE49-F238E27FC236}">
                <a16:creationId xmlns:a16="http://schemas.microsoft.com/office/drawing/2014/main" id="{796F6843-1D45-471A-8AA9-5B0163B8CC09}"/>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4" action="ppaction://hlinksldjump"/>
            <a:extLst>
              <a:ext uri="{FF2B5EF4-FFF2-40B4-BE49-F238E27FC236}">
                <a16:creationId xmlns:a16="http://schemas.microsoft.com/office/drawing/2014/main" id="{2A058270-8B15-4237-B68B-4024AFBDCFD2}"/>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3" name="文本框 328">
            <a:hlinkClick r:id="rId5" action="ppaction://hlinksldjump"/>
            <a:extLst>
              <a:ext uri="{FF2B5EF4-FFF2-40B4-BE49-F238E27FC236}">
                <a16:creationId xmlns:a16="http://schemas.microsoft.com/office/drawing/2014/main" id="{05FD3B31-C523-4ECB-8CC6-FF26465651E6}"/>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smtClean="0">
                <a:solidFill>
                  <a:schemeClr val="bg1"/>
                </a:solidFill>
                <a:latin typeface="微軟正黑體" pitchFamily="34" charset="-120"/>
                <a:ea typeface="微軟正黑體" pitchFamily="34" charset="-120"/>
              </a:rPr>
              <a:t>提問</a:t>
            </a:r>
            <a:endParaRPr lang="zh-TW" altLang="en-US" sz="1600" kern="0" dirty="0">
              <a:solidFill>
                <a:schemeClr val="bg1"/>
              </a:solidFill>
              <a:latin typeface="微軟正黑體" pitchFamily="34" charset="-120"/>
              <a:ea typeface="微軟正黑體" pitchFamily="34" charset="-120"/>
            </a:endParaRPr>
          </a:p>
        </p:txBody>
      </p:sp>
      <p:sp>
        <p:nvSpPr>
          <p:cNvPr id="11" name="箭號: 向右 5">
            <a:hlinkClick r:id="rId6"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7"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08375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4" y="395380"/>
            <a:ext cx="7734132"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魯凱族青年杜熊家族四代男人，除了為自己部落奮戰之外，還擔任過什麼戰士？</a:t>
            </a:r>
          </a:p>
        </p:txBody>
      </p:sp>
      <p:sp>
        <p:nvSpPr>
          <p:cNvPr id="12" name="文本框 328">
            <a:hlinkClick r:id="rId2" action="ppaction://hlinksldjump"/>
            <a:extLst>
              <a:ext uri="{FF2B5EF4-FFF2-40B4-BE49-F238E27FC236}">
                <a16:creationId xmlns:a16="http://schemas.microsoft.com/office/drawing/2014/main" id="{894131CA-5085-416E-9F16-46C3A8579E66}"/>
              </a:ext>
            </a:extLst>
          </p:cNvPr>
          <p:cNvSpPr txBox="1"/>
          <p:nvPr/>
        </p:nvSpPr>
        <p:spPr>
          <a:xfrm>
            <a:off x="460714" y="115613"/>
            <a:ext cx="710862"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a:t>
            </a:r>
            <a:endParaRPr lang="zh-CN" altLang="en-US" dirty="0"/>
          </a:p>
        </p:txBody>
      </p:sp>
      <p:sp>
        <p:nvSpPr>
          <p:cNvPr id="13" name="文本框 328">
            <a:hlinkClick r:id="rId3" action="ppaction://hlinksldjump"/>
            <a:extLst>
              <a:ext uri="{FF2B5EF4-FFF2-40B4-BE49-F238E27FC236}">
                <a16:creationId xmlns:a16="http://schemas.microsoft.com/office/drawing/2014/main" id="{3ACD786E-9A5C-4F3B-8ADE-3845036B5974}"/>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11" name="文本框 328">
            <a:hlinkClick r:id="rId4" action="ppaction://hlinksldjump"/>
            <a:extLst>
              <a:ext uri="{FF2B5EF4-FFF2-40B4-BE49-F238E27FC236}">
                <a16:creationId xmlns:a16="http://schemas.microsoft.com/office/drawing/2014/main" id="{147D0C7B-D625-4D94-8574-55C266D668D7}"/>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15" name="文字方塊 14">
            <a:extLst>
              <a:ext uri="{FF2B5EF4-FFF2-40B4-BE49-F238E27FC236}">
                <a16:creationId xmlns:a16="http://schemas.microsoft.com/office/drawing/2014/main" id="{515D3061-05F2-4A56-9E28-2B24EC147845}"/>
              </a:ext>
            </a:extLst>
          </p:cNvPr>
          <p:cNvSpPr txBox="1">
            <a:spLocks noChangeArrowheads="1"/>
          </p:cNvSpPr>
          <p:nvPr/>
        </p:nvSpPr>
        <p:spPr bwMode="auto">
          <a:xfrm>
            <a:off x="369193" y="1475035"/>
            <a:ext cx="8477289"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spc="-100" dirty="0">
                <a:solidFill>
                  <a:srgbClr val="FF0000"/>
                </a:solidFill>
              </a:rPr>
              <a:t>日本兵、共軍及國軍。</a:t>
            </a:r>
          </a:p>
        </p:txBody>
      </p:sp>
    </p:spTree>
    <p:extLst>
      <p:ext uri="{BB962C8B-B14F-4D97-AF65-F5344CB8AC3E}">
        <p14:creationId xmlns:p14="http://schemas.microsoft.com/office/powerpoint/2010/main" val="3830548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440605"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要我爸爸，我們的祖先評評理。都是和死人說話，和牆壁上的人像說話。不要管她，今晚她會唱到天亮的。來，」他舉起杯子，「歡迎你，我們喝一口。」他喝了一大口。</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第八段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00970E1E-C858-4CFF-BEE2-1451B7C33036}"/>
              </a:ext>
            </a:extLst>
          </p:cNvPr>
          <p:cNvSpPr txBox="1">
            <a:spLocks noChangeArrowheads="1"/>
          </p:cNvSpPr>
          <p:nvPr/>
        </p:nvSpPr>
        <p:spPr bwMode="auto">
          <a:xfrm>
            <a:off x="1064230" y="1667482"/>
            <a:ext cx="78680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祖靈是原住民的守護神。原住民敬奉祖靈，由此可見一斑</a:t>
            </a:r>
          </a:p>
        </p:txBody>
      </p:sp>
      <p:cxnSp>
        <p:nvCxnSpPr>
          <p:cNvPr id="14" name="直線接點 13">
            <a:extLst>
              <a:ext uri="{FF2B5EF4-FFF2-40B4-BE49-F238E27FC236}">
                <a16:creationId xmlns:a16="http://schemas.microsoft.com/office/drawing/2014/main" id="{9E7E4E8A-289F-43BE-A012-D8D03C35F2B4}"/>
              </a:ext>
            </a:extLst>
          </p:cNvPr>
          <p:cNvCxnSpPr>
            <a:cxnSpLocks/>
          </p:cNvCxnSpPr>
          <p:nvPr/>
        </p:nvCxnSpPr>
        <p:spPr>
          <a:xfrm>
            <a:off x="460178" y="1669450"/>
            <a:ext cx="8250329"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DEA40E02-4F52-4EBD-A173-7610E53E30C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0178" y="1741458"/>
            <a:ext cx="609550" cy="298679"/>
          </a:xfrm>
          <a:prstGeom prst="rect">
            <a:avLst/>
          </a:prstGeom>
        </p:spPr>
      </p:pic>
      <p:cxnSp>
        <p:nvCxnSpPr>
          <p:cNvPr id="16" name="直線接點 15">
            <a:extLst>
              <a:ext uri="{FF2B5EF4-FFF2-40B4-BE49-F238E27FC236}">
                <a16:creationId xmlns:a16="http://schemas.microsoft.com/office/drawing/2014/main" id="{D4C0C912-21C0-4726-924F-BE1306EA7492}"/>
              </a:ext>
            </a:extLst>
          </p:cNvPr>
          <p:cNvCxnSpPr>
            <a:cxnSpLocks/>
          </p:cNvCxnSpPr>
          <p:nvPr/>
        </p:nvCxnSpPr>
        <p:spPr>
          <a:xfrm>
            <a:off x="460178" y="2651584"/>
            <a:ext cx="4512754"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481670BD-29BA-4D7C-9E2E-6A0DF3FC53D9}"/>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P.145</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9" name="文本框 328">
            <a:hlinkClick r:id="rId6" action="ppaction://hlinksldjump"/>
            <a:extLst>
              <a:ext uri="{FF2B5EF4-FFF2-40B4-BE49-F238E27FC236}">
                <a16:creationId xmlns:a16="http://schemas.microsoft.com/office/drawing/2014/main" id="{BFA3ECE4-1210-4F11-A860-B66D5F1DEE9C}"/>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8" name="文本框 328">
            <a:hlinkClick r:id="rId7" action="ppaction://hlinksldjump"/>
            <a:extLst>
              <a:ext uri="{FF2B5EF4-FFF2-40B4-BE49-F238E27FC236}">
                <a16:creationId xmlns:a16="http://schemas.microsoft.com/office/drawing/2014/main" id="{6B5BE0C0-1763-4C38-9689-8A715A65E6EF}"/>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7" name="文本框 328">
            <a:hlinkClick r:id="rId8" action="ppaction://hlinksldjump"/>
            <a:extLst>
              <a:ext uri="{FF2B5EF4-FFF2-40B4-BE49-F238E27FC236}">
                <a16:creationId xmlns:a16="http://schemas.microsoft.com/office/drawing/2014/main" id="{05FD3B31-C523-4ECB-8CC6-FF26465651E6}"/>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smtClean="0">
                <a:solidFill>
                  <a:schemeClr val="bg1"/>
                </a:solidFill>
                <a:latin typeface="微軟正黑體" pitchFamily="34" charset="-120"/>
                <a:ea typeface="微軟正黑體" pitchFamily="34" charset="-120"/>
              </a:rPr>
              <a:t>提問</a:t>
            </a:r>
            <a:endParaRPr lang="zh-TW" altLang="en-US" sz="1600" kern="0"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2152147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p:bldP spid="13" grpId="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440605"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我也喝掉一半。令我自己感到意外的是，一開始沾上嘴脣就不覺得辛辣，含在口裡也一樣。「這是米酒？」「是啊，是公賣局的米酒。你看。」他從底下把酒瓶拿到桌上來。</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第八段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6A3D5C9F-683D-4AF6-A6C6-A64A35F41372}"/>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P.145</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5" action="ppaction://hlinksldjump"/>
            <a:extLst>
              <a:ext uri="{FF2B5EF4-FFF2-40B4-BE49-F238E27FC236}">
                <a16:creationId xmlns:a16="http://schemas.microsoft.com/office/drawing/2014/main" id="{0ED85B4C-1BF2-451F-BC82-2795E2ECC4EE}"/>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6" action="ppaction://hlinksldjump"/>
            <a:extLst>
              <a:ext uri="{FF2B5EF4-FFF2-40B4-BE49-F238E27FC236}">
                <a16:creationId xmlns:a16="http://schemas.microsoft.com/office/drawing/2014/main" id="{9A89EC66-01B9-4BFE-AFC4-70FBC08EE3AD}"/>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3" name="文本框 328">
            <a:hlinkClick r:id="rId7" action="ppaction://hlinksldjump"/>
            <a:extLst>
              <a:ext uri="{FF2B5EF4-FFF2-40B4-BE49-F238E27FC236}">
                <a16:creationId xmlns:a16="http://schemas.microsoft.com/office/drawing/2014/main" id="{05FD3B31-C523-4ECB-8CC6-FF26465651E6}"/>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smtClean="0">
                <a:solidFill>
                  <a:schemeClr val="bg1"/>
                </a:solidFill>
                <a:latin typeface="微軟正黑體" pitchFamily="34" charset="-120"/>
                <a:ea typeface="微軟正黑體" pitchFamily="34" charset="-120"/>
              </a:rPr>
              <a:t>提問</a:t>
            </a:r>
            <a:endParaRPr lang="zh-TW" altLang="en-US" sz="1600" kern="0"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2510518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440605"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說喝酒要看心情，這是我</a:t>
            </a:r>
            <a:r>
              <a:rPr lang="zh-TW" altLang="en-US" sz="3200" spc="-100" dirty="0">
                <a:solidFill>
                  <a:srgbClr val="0070C0"/>
                </a:solidFill>
                <a:latin typeface="標楷體" panose="03000509000000000000" pitchFamily="65" charset="-120"/>
                <a:ea typeface="標楷體" panose="03000509000000000000" pitchFamily="65" charset="-120"/>
              </a:rPr>
              <a:t>頭一遭</a:t>
            </a:r>
            <a:r>
              <a:rPr lang="zh-TW" altLang="en-US" sz="3200" spc="-100" dirty="0">
                <a:latin typeface="標楷體" panose="03000509000000000000" pitchFamily="65" charset="-120"/>
                <a:ea typeface="標楷體" panose="03000509000000000000" pitchFamily="65" charset="-120"/>
              </a:rPr>
              <a:t>的經驗。我把剩下來的又喝光了。</a:t>
            </a:r>
          </a:p>
          <a:p>
            <a:pPr algn="just">
              <a:lnSpc>
                <a:spcPct val="200000"/>
              </a:lnSpc>
            </a:pPr>
            <a:r>
              <a:rPr lang="zh-TW" altLang="en-US" sz="3200" spc="-100" dirty="0">
                <a:latin typeface="標楷體" panose="03000509000000000000" pitchFamily="65" charset="-120"/>
                <a:ea typeface="標楷體" panose="03000509000000000000" pitchFamily="65" charset="-120"/>
              </a:rPr>
              <a:t>　　「老黃，你會喝酒。來，我們喝我們的小米酒。」熊又去找小米酒。</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第八段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00970E1E-C858-4CFF-BEE2-1451B7C33036}"/>
              </a:ext>
            </a:extLst>
          </p:cNvPr>
          <p:cNvSpPr txBox="1">
            <a:spLocks noChangeArrowheads="1"/>
          </p:cNvSpPr>
          <p:nvPr/>
        </p:nvSpPr>
        <p:spPr bwMode="auto">
          <a:xfrm>
            <a:off x="1877031" y="1667482"/>
            <a:ext cx="3908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正所謂「借酒澆愁愁更愁」</a:t>
            </a:r>
            <a:endParaRPr lang="en-US" altLang="zh-TW" sz="2400" dirty="0">
              <a:solidFill>
                <a:srgbClr val="006600"/>
              </a:solidFill>
              <a:latin typeface="微軟正黑體" panose="020B0604030504040204" pitchFamily="34" charset="-120"/>
              <a:ea typeface="微軟正黑體" panose="020B0604030504040204" pitchFamily="34" charset="-120"/>
            </a:endParaRPr>
          </a:p>
        </p:txBody>
      </p:sp>
      <p:cxnSp>
        <p:nvCxnSpPr>
          <p:cNvPr id="14" name="直線接點 13">
            <a:extLst>
              <a:ext uri="{FF2B5EF4-FFF2-40B4-BE49-F238E27FC236}">
                <a16:creationId xmlns:a16="http://schemas.microsoft.com/office/drawing/2014/main" id="{9E7E4E8A-289F-43BE-A012-D8D03C35F2B4}"/>
              </a:ext>
            </a:extLst>
          </p:cNvPr>
          <p:cNvCxnSpPr>
            <a:cxnSpLocks/>
          </p:cNvCxnSpPr>
          <p:nvPr/>
        </p:nvCxnSpPr>
        <p:spPr>
          <a:xfrm>
            <a:off x="1272978" y="1669450"/>
            <a:ext cx="2885849"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DEA40E02-4F52-4EBD-A173-7610E53E30C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72978" y="1741458"/>
            <a:ext cx="609550" cy="298679"/>
          </a:xfrm>
          <a:prstGeom prst="rect">
            <a:avLst/>
          </a:prstGeom>
        </p:spPr>
      </p:pic>
      <p:sp>
        <p:nvSpPr>
          <p:cNvPr id="17" name="矩形 16">
            <a:extLst>
              <a:ext uri="{FF2B5EF4-FFF2-40B4-BE49-F238E27FC236}">
                <a16:creationId xmlns:a16="http://schemas.microsoft.com/office/drawing/2014/main" id="{570F64D4-745A-4639-99E5-066835CA4BC6}"/>
              </a:ext>
            </a:extLst>
          </p:cNvPr>
          <p:cNvSpPr/>
          <p:nvPr/>
        </p:nvSpPr>
        <p:spPr>
          <a:xfrm>
            <a:off x="5825658" y="1234297"/>
            <a:ext cx="1252475"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78790041-71C1-45F8-93FA-40FA0FBDC1EB}"/>
              </a:ext>
            </a:extLst>
          </p:cNvPr>
          <p:cNvSpPr txBox="1">
            <a:spLocks noChangeArrowheads="1"/>
          </p:cNvSpPr>
          <p:nvPr/>
        </p:nvSpPr>
        <p:spPr bwMode="auto">
          <a:xfrm>
            <a:off x="5825657" y="783928"/>
            <a:ext cx="1080699"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第一次</a:t>
            </a:r>
          </a:p>
        </p:txBody>
      </p:sp>
      <p:cxnSp>
        <p:nvCxnSpPr>
          <p:cNvPr id="20" name="直線接點 19">
            <a:extLst>
              <a:ext uri="{FF2B5EF4-FFF2-40B4-BE49-F238E27FC236}">
                <a16:creationId xmlns:a16="http://schemas.microsoft.com/office/drawing/2014/main" id="{EBAE3594-A6DB-4412-9D97-F8E17BE80F39}"/>
              </a:ext>
            </a:extLst>
          </p:cNvPr>
          <p:cNvCxnSpPr>
            <a:cxnSpLocks/>
          </p:cNvCxnSpPr>
          <p:nvPr/>
        </p:nvCxnSpPr>
        <p:spPr>
          <a:xfrm>
            <a:off x="5825657" y="3616153"/>
            <a:ext cx="2885849"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1" name="圖片 20">
            <a:hlinkClick r:id="rId6" action="ppaction://hlinksldjump"/>
            <a:extLst>
              <a:ext uri="{FF2B5EF4-FFF2-40B4-BE49-F238E27FC236}">
                <a16:creationId xmlns:a16="http://schemas.microsoft.com/office/drawing/2014/main" id="{8FF71721-4458-4CD9-81F3-0557008B7A6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25657" y="3688161"/>
            <a:ext cx="609550" cy="298679"/>
          </a:xfrm>
          <a:prstGeom prst="rect">
            <a:avLst/>
          </a:prstGeom>
        </p:spPr>
      </p:pic>
      <p:cxnSp>
        <p:nvCxnSpPr>
          <p:cNvPr id="22" name="直線接點 21">
            <a:extLst>
              <a:ext uri="{FF2B5EF4-FFF2-40B4-BE49-F238E27FC236}">
                <a16:creationId xmlns:a16="http://schemas.microsoft.com/office/drawing/2014/main" id="{094E3592-48FD-40F1-A4D4-D294136A6525}"/>
              </a:ext>
            </a:extLst>
          </p:cNvPr>
          <p:cNvCxnSpPr>
            <a:cxnSpLocks/>
          </p:cNvCxnSpPr>
          <p:nvPr/>
        </p:nvCxnSpPr>
        <p:spPr>
          <a:xfrm>
            <a:off x="454887" y="4571670"/>
            <a:ext cx="764313"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8A6EF050-9EE7-41D8-AA12-BE53E4171D99}"/>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P.145</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2" name="文本框 328">
            <a:hlinkClick r:id="rId7" action="ppaction://hlinksldjump"/>
            <a:extLst>
              <a:ext uri="{FF2B5EF4-FFF2-40B4-BE49-F238E27FC236}">
                <a16:creationId xmlns:a16="http://schemas.microsoft.com/office/drawing/2014/main" id="{3321C8E1-FE5E-4550-A850-2D29D90DED77}"/>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34" name="文本框 328">
            <a:hlinkClick r:id="rId8" action="ppaction://hlinksldjump"/>
            <a:extLst>
              <a:ext uri="{FF2B5EF4-FFF2-40B4-BE49-F238E27FC236}">
                <a16:creationId xmlns:a16="http://schemas.microsoft.com/office/drawing/2014/main" id="{FBAA4FBD-3DB6-4169-99AB-F3823D9D6C3C}"/>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9" name="文本框 328">
            <a:hlinkClick r:id="rId9" action="ppaction://hlinksldjump"/>
            <a:extLst>
              <a:ext uri="{FF2B5EF4-FFF2-40B4-BE49-F238E27FC236}">
                <a16:creationId xmlns:a16="http://schemas.microsoft.com/office/drawing/2014/main" id="{05FD3B31-C523-4ECB-8CC6-FF26465651E6}"/>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smtClean="0">
                <a:solidFill>
                  <a:schemeClr val="bg1"/>
                </a:solidFill>
                <a:latin typeface="微軟正黑體" pitchFamily="34" charset="-120"/>
                <a:ea typeface="微軟正黑體" pitchFamily="34" charset="-120"/>
              </a:rPr>
              <a:t>提問</a:t>
            </a:r>
            <a:endParaRPr lang="zh-TW" altLang="en-US" sz="1600" kern="0"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1310936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5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50"/>
                                        <p:tgtEl>
                                          <p:spTgt spid="13"/>
                                        </p:tgtEl>
                                      </p:cBhvr>
                                    </p:animEffect>
                                    <p:set>
                                      <p:cBhvr>
                                        <p:cTn id="24"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50"/>
                                        <p:tgtEl>
                                          <p:spTgt spid="18"/>
                                        </p:tgtEl>
                                      </p:cBhvr>
                                    </p:animEffect>
                                    <p:set>
                                      <p:cBhvr>
                                        <p:cTn id="35"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3" grpId="0"/>
      <p:bldP spid="13" grpId="1"/>
      <p:bldP spid="17" grpId="0" animBg="1"/>
      <p:bldP spid="18" grpId="0" animBg="1"/>
      <p:bldP spid="18" grpId="1" animBg="1"/>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541174"/>
          </a:xfrm>
          <a:prstGeom prst="rect">
            <a:avLst/>
          </a:prstGeom>
          <a:noFill/>
        </p:spPr>
        <p:txBody>
          <a:bodyPr vert="horz" wrap="square" rtlCol="0" anchor="t">
            <a:spAutoFit/>
          </a:bodyPr>
          <a:lstStyle/>
          <a:p>
            <a:pPr algn="just">
              <a:lnSpc>
                <a:spcPts val="3500"/>
              </a:lnSpc>
            </a:pPr>
            <a:r>
              <a:rPr lang="zh-TW" altLang="en-US" sz="3000" b="1" spc="400" dirty="0">
                <a:latin typeface="標楷體" panose="03000509000000000000" pitchFamily="65" charset="-120"/>
                <a:ea typeface="標楷體" panose="03000509000000000000" pitchFamily="65" charset="-120"/>
              </a:rPr>
              <a:t>我們喝我們的小米酒</a:t>
            </a: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899620"/>
            <a:ext cx="8520464" cy="15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a:solidFill>
                  <a:srgbClr val="006600"/>
                </a:solidFill>
                <a:latin typeface="微軟正黑體" panose="020B0604030504040204" pitchFamily="34" charset="-120"/>
                <a:ea typeface="微軟正黑體" panose="020B0604030504040204" pitchFamily="34" charset="-120"/>
              </a:rPr>
              <a:t>由喝菸酒公賣局的米酒，到喝原住民自家產製的小米酒，顯見主人誠意十足，把作者當自家人看待，頗有酒逢知己千杯少之感</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638978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4" y="395380"/>
            <a:ext cx="840561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本文中，母親的角色有何特殊涵義？</a:t>
            </a:r>
          </a:p>
        </p:txBody>
      </p:sp>
      <p:sp>
        <p:nvSpPr>
          <p:cNvPr id="10" name="文字方塊 9">
            <a:extLst>
              <a:ext uri="{FF2B5EF4-FFF2-40B4-BE49-F238E27FC236}">
                <a16:creationId xmlns:a16="http://schemas.microsoft.com/office/drawing/2014/main" id="{FE06CBA1-FCDE-44CB-AE35-C3E2D48FD283}"/>
              </a:ext>
            </a:extLst>
          </p:cNvPr>
          <p:cNvSpPr txBox="1">
            <a:spLocks noChangeArrowheads="1"/>
          </p:cNvSpPr>
          <p:nvPr/>
        </p:nvSpPr>
        <p:spPr bwMode="auto">
          <a:xfrm>
            <a:off x="369193" y="957970"/>
            <a:ext cx="8477289" cy="15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spc="-100" dirty="0">
                <a:solidFill>
                  <a:srgbClr val="FF0000"/>
                </a:solidFill>
              </a:rPr>
              <a:t>母親的人生苦難而卑微，象徵原住民女性弱勢的處境。母親的「靈歌」，傳達出原住民對自身命運的無奈與控訴。</a:t>
            </a:r>
          </a:p>
        </p:txBody>
      </p:sp>
      <p:sp>
        <p:nvSpPr>
          <p:cNvPr id="16" name="文本框 328">
            <a:hlinkClick r:id="rId2" action="ppaction://hlinksldjump"/>
            <a:extLst>
              <a:ext uri="{FF2B5EF4-FFF2-40B4-BE49-F238E27FC236}">
                <a16:creationId xmlns:a16="http://schemas.microsoft.com/office/drawing/2014/main" id="{186D5430-43F9-4A2D-AB40-ED39D0AB44B7}"/>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11" name="文本框 328">
            <a:hlinkClick r:id="rId3" action="ppaction://hlinksldjump"/>
            <a:extLst>
              <a:ext uri="{FF2B5EF4-FFF2-40B4-BE49-F238E27FC236}">
                <a16:creationId xmlns:a16="http://schemas.microsoft.com/office/drawing/2014/main" id="{1367F799-6BE8-404B-B08C-C2CC0196E1DC}"/>
              </a:ext>
            </a:extLst>
          </p:cNvPr>
          <p:cNvSpPr txBox="1"/>
          <p:nvPr/>
        </p:nvSpPr>
        <p:spPr>
          <a:xfrm>
            <a:off x="460713" y="115613"/>
            <a:ext cx="710862"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8</a:t>
            </a:r>
            <a:endParaRPr lang="zh-CN" altLang="en-US" dirty="0"/>
          </a:p>
        </p:txBody>
      </p:sp>
      <p:sp>
        <p:nvSpPr>
          <p:cNvPr id="12" name="文本框 328">
            <a:hlinkClick r:id="rId4" action="ppaction://hlinksldjump"/>
            <a:extLst>
              <a:ext uri="{FF2B5EF4-FFF2-40B4-BE49-F238E27FC236}">
                <a16:creationId xmlns:a16="http://schemas.microsoft.com/office/drawing/2014/main" id="{A0454E61-A627-4F26-A69E-EF60CBD4EB1A}"/>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557817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92676"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我喝下去的米酒酒精，很快地在我身上發生作用。除了覺得渾身發燒之外，腦子裡多了一點幻覺。此刻從病床上傳來的靈歌，招來一陣陣微微的</a:t>
            </a:r>
            <a:r>
              <a:rPr lang="zh-TW" altLang="en-US" sz="3200" spc="-100" dirty="0">
                <a:solidFill>
                  <a:srgbClr val="0070C0"/>
                </a:solidFill>
                <a:latin typeface="標楷體" panose="03000509000000000000" pitchFamily="65" charset="-120"/>
                <a:ea typeface="標楷體" panose="03000509000000000000" pitchFamily="65" charset="-120"/>
              </a:rPr>
              <a:t>陰風</a:t>
            </a:r>
            <a:r>
              <a:rPr lang="zh-TW" altLang="en-US" sz="3200" spc="-100" dirty="0">
                <a:latin typeface="標楷體" panose="03000509000000000000" pitchFamily="65" charset="-120"/>
                <a:ea typeface="標楷體" panose="03000509000000000000" pitchFamily="65" charset="-120"/>
              </a:rPr>
              <a:t>交流，</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第九段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ADADBEEE-CCA1-47B7-8588-F51E576B4E50}"/>
              </a:ext>
            </a:extLst>
          </p:cNvPr>
          <p:cNvSpPr/>
          <p:nvPr/>
        </p:nvSpPr>
        <p:spPr>
          <a:xfrm>
            <a:off x="2421225" y="4158883"/>
            <a:ext cx="815880"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7AA16CF9-1D71-40B6-A3CE-E71F234E0306}"/>
              </a:ext>
            </a:extLst>
          </p:cNvPr>
          <p:cNvSpPr txBox="1">
            <a:spLocks noChangeArrowheads="1"/>
          </p:cNvSpPr>
          <p:nvPr/>
        </p:nvSpPr>
        <p:spPr bwMode="auto">
          <a:xfrm>
            <a:off x="2421225" y="4585472"/>
            <a:ext cx="5442616"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俗言鬼魅出現時有風隨行，稱為「陰風」</a:t>
            </a:r>
            <a:endParaRPr lang="en-US" altLang="zh-TW" sz="2300" dirty="0">
              <a:solidFill>
                <a:schemeClr val="bg1"/>
              </a:solidFill>
              <a:latin typeface="微軟正黑體" panose="020B0604030504040204" pitchFamily="34" charset="-120"/>
              <a:ea typeface="微軟正黑體" panose="020B0604030504040204" pitchFamily="34" charset="-120"/>
            </a:endParaRPr>
          </a:p>
        </p:txBody>
      </p:sp>
      <p:sp>
        <p:nvSpPr>
          <p:cNvPr id="15" name="文字方塊 48">
            <a:extLst>
              <a:ext uri="{FF2B5EF4-FFF2-40B4-BE49-F238E27FC236}">
                <a16:creationId xmlns:a16="http://schemas.microsoft.com/office/drawing/2014/main" id="{D65FF35D-B363-48B7-BE4D-5715C4E71E5C}"/>
              </a:ext>
            </a:extLst>
          </p:cNvPr>
          <p:cNvSpPr txBox="1">
            <a:spLocks noChangeArrowheads="1"/>
          </p:cNvSpPr>
          <p:nvPr/>
        </p:nvSpPr>
        <p:spPr bwMode="auto">
          <a:xfrm>
            <a:off x="3093266" y="2903348"/>
            <a:ext cx="8158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人性化</a:t>
            </a:r>
          </a:p>
        </p:txBody>
      </p:sp>
      <p:grpSp>
        <p:nvGrpSpPr>
          <p:cNvPr id="16" name="群組 15">
            <a:extLst>
              <a:ext uri="{FF2B5EF4-FFF2-40B4-BE49-F238E27FC236}">
                <a16:creationId xmlns:a16="http://schemas.microsoft.com/office/drawing/2014/main" id="{26823300-1D8F-4C09-89F3-255207748049}"/>
              </a:ext>
            </a:extLst>
          </p:cNvPr>
          <p:cNvGrpSpPr/>
          <p:nvPr/>
        </p:nvGrpSpPr>
        <p:grpSpPr>
          <a:xfrm>
            <a:off x="2434771" y="2926535"/>
            <a:ext cx="1602423" cy="1638208"/>
            <a:chOff x="283395" y="4241561"/>
            <a:chExt cx="1602423" cy="1638208"/>
          </a:xfrm>
        </p:grpSpPr>
        <p:pic>
          <p:nvPicPr>
            <p:cNvPr id="17" name="圖片 16">
              <a:extLst>
                <a:ext uri="{FF2B5EF4-FFF2-40B4-BE49-F238E27FC236}">
                  <a16:creationId xmlns:a16="http://schemas.microsoft.com/office/drawing/2014/main" id="{1377D3A9-1A66-4EFD-81F5-2222664A2D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7770" y="5231769"/>
              <a:ext cx="128048" cy="648000"/>
            </a:xfrm>
            <a:prstGeom prst="rect">
              <a:avLst/>
            </a:prstGeom>
          </p:spPr>
        </p:pic>
        <p:pic>
          <p:nvPicPr>
            <p:cNvPr id="18" name="圖片 17">
              <a:extLst>
                <a:ext uri="{FF2B5EF4-FFF2-40B4-BE49-F238E27FC236}">
                  <a16:creationId xmlns:a16="http://schemas.microsoft.com/office/drawing/2014/main" id="{3102E296-3469-45DF-8509-2DBDCE0261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395" y="4241561"/>
              <a:ext cx="628598" cy="648000"/>
            </a:xfrm>
            <a:prstGeom prst="rect">
              <a:avLst/>
            </a:prstGeom>
          </p:spPr>
        </p:pic>
      </p:grpSp>
      <p:sp>
        <p:nvSpPr>
          <p:cNvPr id="19" name="矩形 18">
            <a:extLst>
              <a:ext uri="{FF2B5EF4-FFF2-40B4-BE49-F238E27FC236}">
                <a16:creationId xmlns:a16="http://schemas.microsoft.com/office/drawing/2014/main" id="{85FE9DFF-E065-497F-AF67-0835A596E0DF}"/>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P.146</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20" name="文本框 328">
            <a:hlinkClick r:id="rId5" action="ppaction://hlinksldjump"/>
            <a:extLst>
              <a:ext uri="{FF2B5EF4-FFF2-40B4-BE49-F238E27FC236}">
                <a16:creationId xmlns:a16="http://schemas.microsoft.com/office/drawing/2014/main" id="{F8051BD7-B564-4693-AECD-A59A2BAD918D}"/>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1" name="文本框 328">
            <a:hlinkClick r:id="rId6" action="ppaction://hlinksldjump"/>
            <a:extLst>
              <a:ext uri="{FF2B5EF4-FFF2-40B4-BE49-F238E27FC236}">
                <a16:creationId xmlns:a16="http://schemas.microsoft.com/office/drawing/2014/main" id="{01070136-510F-4A3D-9A87-DFE2341A98B6}"/>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2" name="文本框 328">
            <a:hlinkClick r:id="rId7" action="ppaction://hlinksldjump"/>
            <a:extLst>
              <a:ext uri="{FF2B5EF4-FFF2-40B4-BE49-F238E27FC236}">
                <a16:creationId xmlns:a16="http://schemas.microsoft.com/office/drawing/2014/main" id="{E2D6F2FA-E1F6-4C02-8D19-63BBF59B8B97}"/>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1" name="箭號: 向右 5">
            <a:hlinkClick r:id="rId8"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9"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11834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4"/>
                                        </p:tgtEl>
                                      </p:cBhvr>
                                    </p:animEffect>
                                    <p:set>
                                      <p:cBhvr>
                                        <p:cTn id="21"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15"/>
                                        </p:tgtEl>
                                      </p:cBhvr>
                                    </p:animEffect>
                                    <p:set>
                                      <p:cBhvr>
                                        <p:cTn id="32" dur="1" fill="hold">
                                          <p:stCondLst>
                                            <p:cond delay="24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4" grpId="1" animBg="1"/>
      <p:bldP spid="15" grpId="0"/>
      <p:bldP spid="15" grpId="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第九段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721CE331-F3C0-40EA-A3B0-D44650B25A6B}"/>
              </a:ext>
            </a:extLst>
          </p:cNvPr>
          <p:cNvSpPr/>
          <p:nvPr/>
        </p:nvSpPr>
        <p:spPr>
          <a:xfrm>
            <a:off x="351698" y="598579"/>
            <a:ext cx="8340544" cy="3575979"/>
          </a:xfrm>
          <a:prstGeom prst="rect">
            <a:avLst/>
          </a:prstGeom>
        </p:spPr>
        <p:txBody>
          <a:bodyPr wrap="square">
            <a:spAutoFit/>
          </a:bodyPr>
          <a:lstStyle/>
          <a:p>
            <a:pPr algn="just">
              <a:lnSpc>
                <a:spcPct val="250000"/>
              </a:lnSpc>
            </a:pPr>
            <a:r>
              <a:rPr lang="zh-TW" altLang="en-US" sz="3200" dirty="0">
                <a:latin typeface="標楷體" panose="03000509000000000000" pitchFamily="65" charset="-120"/>
                <a:ea typeface="標楷體" panose="03000509000000000000" pitchFamily="65" charset="-120"/>
              </a:rPr>
              <a:t>而雞心大小的火蕊，不安地想掙脫燈芯，由它的晃動使燭淚化得快，冒出來的燈芯越燒越長，雞心的火蕊變成火焰開了花。</a:t>
            </a:r>
          </a:p>
        </p:txBody>
      </p:sp>
      <p:sp>
        <p:nvSpPr>
          <p:cNvPr id="18" name="文字方塊 17">
            <a:extLst>
              <a:ext uri="{FF2B5EF4-FFF2-40B4-BE49-F238E27FC236}">
                <a16:creationId xmlns:a16="http://schemas.microsoft.com/office/drawing/2014/main" id="{2F61EC75-55CA-4CFA-B687-A7B3162E66BC}"/>
              </a:ext>
            </a:extLst>
          </p:cNvPr>
          <p:cNvSpPr txBox="1">
            <a:spLocks noChangeArrowheads="1"/>
          </p:cNvSpPr>
          <p:nvPr/>
        </p:nvSpPr>
        <p:spPr bwMode="auto">
          <a:xfrm>
            <a:off x="2310409" y="1641671"/>
            <a:ext cx="54653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不安地想掙脫燈芯的火蕊，象徵內心</a:t>
            </a:r>
            <a:r>
              <a:rPr lang="en-US" altLang="zh-TW" sz="2400" dirty="0">
                <a:solidFill>
                  <a:srgbClr val="006600"/>
                </a:solidFill>
                <a:latin typeface="微軟正黑體" panose="020B0604030504040204" pitchFamily="34" charset="-120"/>
                <a:ea typeface="微軟正黑體" panose="020B0604030504040204" pitchFamily="34" charset="-120"/>
              </a:rPr>
              <a:t/>
            </a:r>
            <a:br>
              <a:rPr lang="en-US" altLang="zh-TW" sz="2400" dirty="0">
                <a:solidFill>
                  <a:srgbClr val="006600"/>
                </a:solidFill>
                <a:latin typeface="微軟正黑體" panose="020B0604030504040204" pitchFamily="34" charset="-120"/>
                <a:ea typeface="微軟正黑體" panose="020B0604030504040204" pitchFamily="34" charset="-120"/>
              </a:rPr>
            </a:br>
            <a:r>
              <a:rPr lang="zh-TW" altLang="en-US" sz="2400" dirty="0">
                <a:solidFill>
                  <a:srgbClr val="006600"/>
                </a:solidFill>
                <a:latin typeface="微軟正黑體" panose="020B0604030504040204" pitchFamily="34" charset="-120"/>
                <a:ea typeface="微軟正黑體" panose="020B0604030504040204" pitchFamily="34" charset="-120"/>
              </a:rPr>
              <a:t>充滿不安感，且想逃出這個氛圍的作者</a:t>
            </a:r>
          </a:p>
        </p:txBody>
      </p:sp>
      <p:cxnSp>
        <p:nvCxnSpPr>
          <p:cNvPr id="19" name="直線接點 18">
            <a:extLst>
              <a:ext uri="{FF2B5EF4-FFF2-40B4-BE49-F238E27FC236}">
                <a16:creationId xmlns:a16="http://schemas.microsoft.com/office/drawing/2014/main" id="{63CB42F3-4243-4D81-8BB7-70F894CE2495}"/>
              </a:ext>
            </a:extLst>
          </p:cNvPr>
          <p:cNvCxnSpPr>
            <a:cxnSpLocks/>
          </p:cNvCxnSpPr>
          <p:nvPr/>
        </p:nvCxnSpPr>
        <p:spPr>
          <a:xfrm>
            <a:off x="458531" y="1642358"/>
            <a:ext cx="812328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0" name="圖片 19">
            <a:extLst>
              <a:ext uri="{FF2B5EF4-FFF2-40B4-BE49-F238E27FC236}">
                <a16:creationId xmlns:a16="http://schemas.microsoft.com/office/drawing/2014/main" id="{83A5EC1E-DCA3-424F-BC0E-EDA9E3BA2A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531" y="1936013"/>
            <a:ext cx="609550" cy="298679"/>
          </a:xfrm>
          <a:prstGeom prst="rect">
            <a:avLst/>
          </a:prstGeom>
        </p:spPr>
      </p:pic>
      <p:cxnSp>
        <p:nvCxnSpPr>
          <p:cNvPr id="21" name="直線接點 20">
            <a:extLst>
              <a:ext uri="{FF2B5EF4-FFF2-40B4-BE49-F238E27FC236}">
                <a16:creationId xmlns:a16="http://schemas.microsoft.com/office/drawing/2014/main" id="{F6046C8E-BB92-47C6-AE12-A0C3B835270D}"/>
              </a:ext>
            </a:extLst>
          </p:cNvPr>
          <p:cNvCxnSpPr>
            <a:cxnSpLocks/>
          </p:cNvCxnSpPr>
          <p:nvPr/>
        </p:nvCxnSpPr>
        <p:spPr>
          <a:xfrm>
            <a:off x="458531" y="2888650"/>
            <a:ext cx="8536456"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438D76EA-1C26-4D38-A137-B1F734D580EF}"/>
              </a:ext>
            </a:extLst>
          </p:cNvPr>
          <p:cNvCxnSpPr>
            <a:cxnSpLocks/>
          </p:cNvCxnSpPr>
          <p:nvPr/>
        </p:nvCxnSpPr>
        <p:spPr>
          <a:xfrm>
            <a:off x="458531" y="4121396"/>
            <a:ext cx="4865309"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grpSp>
        <p:nvGrpSpPr>
          <p:cNvPr id="29" name="群組 28">
            <a:extLst>
              <a:ext uri="{FF2B5EF4-FFF2-40B4-BE49-F238E27FC236}">
                <a16:creationId xmlns:a16="http://schemas.microsoft.com/office/drawing/2014/main" id="{9ED4355E-8879-4D84-88FF-12962861B777}"/>
              </a:ext>
            </a:extLst>
          </p:cNvPr>
          <p:cNvGrpSpPr/>
          <p:nvPr/>
        </p:nvGrpSpPr>
        <p:grpSpPr>
          <a:xfrm>
            <a:off x="827239" y="1255806"/>
            <a:ext cx="6625840" cy="648000"/>
            <a:chOff x="3441376" y="4542401"/>
            <a:chExt cx="6625840" cy="648000"/>
          </a:xfrm>
        </p:grpSpPr>
        <p:pic>
          <p:nvPicPr>
            <p:cNvPr id="30" name="圖片 29">
              <a:extLst>
                <a:ext uri="{FF2B5EF4-FFF2-40B4-BE49-F238E27FC236}">
                  <a16:creationId xmlns:a16="http://schemas.microsoft.com/office/drawing/2014/main" id="{68E397A9-9874-4415-A30C-84737A9AED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41376" y="4542401"/>
              <a:ext cx="659640" cy="648000"/>
            </a:xfrm>
            <a:prstGeom prst="rect">
              <a:avLst/>
            </a:prstGeom>
          </p:spPr>
        </p:pic>
        <p:pic>
          <p:nvPicPr>
            <p:cNvPr id="31" name="圖片 30">
              <a:extLst>
                <a:ext uri="{FF2B5EF4-FFF2-40B4-BE49-F238E27FC236}">
                  <a16:creationId xmlns:a16="http://schemas.microsoft.com/office/drawing/2014/main" id="{697A0340-3A82-4D0A-8EB2-9C2FD8BA0C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08126" y="4542401"/>
              <a:ext cx="159090" cy="648000"/>
            </a:xfrm>
            <a:prstGeom prst="rect">
              <a:avLst/>
            </a:prstGeom>
          </p:spPr>
        </p:pic>
      </p:grpSp>
      <p:sp>
        <p:nvSpPr>
          <p:cNvPr id="32" name="文字方塊 48">
            <a:extLst>
              <a:ext uri="{FF2B5EF4-FFF2-40B4-BE49-F238E27FC236}">
                <a16:creationId xmlns:a16="http://schemas.microsoft.com/office/drawing/2014/main" id="{0A745F00-D1C5-4064-B827-8E3FE4161E18}"/>
              </a:ext>
            </a:extLst>
          </p:cNvPr>
          <p:cNvSpPr txBox="1">
            <a:spLocks noChangeArrowheads="1"/>
          </p:cNvSpPr>
          <p:nvPr/>
        </p:nvSpPr>
        <p:spPr bwMode="auto">
          <a:xfrm>
            <a:off x="1492893" y="1626432"/>
            <a:ext cx="81751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人性化</a:t>
            </a:r>
          </a:p>
        </p:txBody>
      </p:sp>
      <p:sp>
        <p:nvSpPr>
          <p:cNvPr id="36" name="矩形 35">
            <a:extLst>
              <a:ext uri="{FF2B5EF4-FFF2-40B4-BE49-F238E27FC236}">
                <a16:creationId xmlns:a16="http://schemas.microsoft.com/office/drawing/2014/main" id="{85309594-1BBD-4301-A382-18C6048BACD5}"/>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P.146</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8" name="文本框 328">
            <a:hlinkClick r:id="rId6" action="ppaction://hlinksldjump"/>
            <a:extLst>
              <a:ext uri="{FF2B5EF4-FFF2-40B4-BE49-F238E27FC236}">
                <a16:creationId xmlns:a16="http://schemas.microsoft.com/office/drawing/2014/main" id="{7DCE1890-20F4-4181-99B5-42F7264520C9}"/>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40" name="文本框 328">
            <a:hlinkClick r:id="rId7" action="ppaction://hlinksldjump"/>
            <a:extLst>
              <a:ext uri="{FF2B5EF4-FFF2-40B4-BE49-F238E27FC236}">
                <a16:creationId xmlns:a16="http://schemas.microsoft.com/office/drawing/2014/main" id="{2E74B9DF-EB14-45CF-9906-19D5B980C5BD}"/>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42" name="文本框 328">
            <a:hlinkClick r:id="rId8" action="ppaction://hlinksldjump"/>
            <a:extLst>
              <a:ext uri="{FF2B5EF4-FFF2-40B4-BE49-F238E27FC236}">
                <a16:creationId xmlns:a16="http://schemas.microsoft.com/office/drawing/2014/main" id="{ACFF451C-3BC3-45DB-AD55-B9D2D61F0E53}"/>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pic>
        <p:nvPicPr>
          <p:cNvPr id="44" name="圖片 43">
            <a:hlinkClick r:id="rId9" action="ppaction://hlinksldjump"/>
            <a:extLst>
              <a:ext uri="{FF2B5EF4-FFF2-40B4-BE49-F238E27FC236}">
                <a16:creationId xmlns:a16="http://schemas.microsoft.com/office/drawing/2014/main" id="{2EB463AB-6735-46D4-9CAF-8970060C111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1093" y="978255"/>
            <a:ext cx="628598" cy="648000"/>
          </a:xfrm>
          <a:prstGeom prst="rect">
            <a:avLst/>
          </a:prstGeom>
        </p:spPr>
      </p:pic>
      <p:sp>
        <p:nvSpPr>
          <p:cNvPr id="11" name="箭號: 向右 5">
            <a:hlinkClick r:id="rId11"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12"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00883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5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8"/>
                                        </p:tgtEl>
                                      </p:cBhvr>
                                    </p:animEffect>
                                    <p:set>
                                      <p:cBhvr>
                                        <p:cTn id="21"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32"/>
                                        </p:tgtEl>
                                      </p:cBhvr>
                                    </p:animEffect>
                                    <p:set>
                                      <p:cBhvr>
                                        <p:cTn id="32" dur="1" fill="hold">
                                          <p:stCondLst>
                                            <p:cond delay="24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8" grpId="0"/>
      <p:bldP spid="18" grpId="1"/>
      <p:bldP spid="32" grpId="0"/>
      <p:bldP spid="32" grpId="1"/>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0EC7D02-E523-4D34-AABF-B2CDA336CDC9}"/>
              </a:ext>
            </a:extLst>
          </p:cNvPr>
          <p:cNvSpPr/>
          <p:nvPr/>
        </p:nvSpPr>
        <p:spPr>
          <a:xfrm>
            <a:off x="313200" y="360000"/>
            <a:ext cx="8419266" cy="2554545"/>
          </a:xfrm>
          <a:prstGeom prst="rect">
            <a:avLst/>
          </a:prstGeom>
        </p:spPr>
        <p:txBody>
          <a:bodyPr wrap="square">
            <a:spAutoFit/>
          </a:bodyPr>
          <a:lstStyle/>
          <a:p>
            <a:r>
              <a:rPr lang="zh-TW" altLang="en-US" sz="3200" b="1" dirty="0">
                <a:latin typeface="標楷體" panose="03000509000000000000" pitchFamily="65" charset="-120"/>
                <a:ea typeface="標楷體" panose="03000509000000000000" pitchFamily="65" charset="-120"/>
              </a:rPr>
              <a:t>雞心大小的火蕊，不安地想掙脫燈芯，由它的晃動使燭淚化得快，冒出來的燈芯越燒越長，雞心的火蕊變成火焰開了花。熊的影子打在牆上顫慄得厲害，牆壁上的人像，在光影閃爍中開始生動起來。</a:t>
            </a:r>
          </a:p>
        </p:txBody>
      </p:sp>
      <p:sp>
        <p:nvSpPr>
          <p:cNvPr id="3" name="矩形 2">
            <a:extLst>
              <a:ext uri="{FF2B5EF4-FFF2-40B4-BE49-F238E27FC236}">
                <a16:creationId xmlns:a16="http://schemas.microsoft.com/office/drawing/2014/main" id="{8F5C95A9-6A6F-48EE-BDD7-B2226A8E59A1}"/>
              </a:ext>
            </a:extLst>
          </p:cNvPr>
          <p:cNvSpPr/>
          <p:nvPr/>
        </p:nvSpPr>
        <p:spPr>
          <a:xfrm>
            <a:off x="313200" y="3000133"/>
            <a:ext cx="1620957" cy="523220"/>
          </a:xfrm>
          <a:prstGeom prst="rect">
            <a:avLst/>
          </a:prstGeom>
        </p:spPr>
        <p:txBody>
          <a:bodyPr wrap="none">
            <a:spAutoFit/>
          </a:bodyPr>
          <a:lstStyle/>
          <a:p>
            <a:r>
              <a:rPr lang="zh-TW" altLang="en-US" sz="2800" b="1" dirty="0">
                <a:solidFill>
                  <a:srgbClr val="C74932"/>
                </a:solidFill>
                <a:ea typeface="微軟正黑體" panose="020B0604030504040204" pitchFamily="34" charset="-120"/>
              </a:rPr>
              <a:t>視覺摹寫</a:t>
            </a:r>
            <a:endParaRPr lang="zh-TW" altLang="en-US" sz="2800" dirty="0"/>
          </a:p>
        </p:txBody>
      </p:sp>
      <p:sp>
        <p:nvSpPr>
          <p:cNvPr id="7" name="文本框 328">
            <a:hlinkClick r:id="rId2" action="ppaction://hlinksldjump"/>
            <a:extLst>
              <a:ext uri="{FF2B5EF4-FFF2-40B4-BE49-F238E27FC236}">
                <a16:creationId xmlns:a16="http://schemas.microsoft.com/office/drawing/2014/main" id="{FA41B1C9-817E-4804-8ACD-4E6421CBD6DF}"/>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4112459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第九段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熊的影子打在牆上顫慄得厲害，牆壁上的人像，在光影閃爍中開始生動起來。</a:t>
            </a:r>
          </a:p>
          <a:p>
            <a:pPr algn="just">
              <a:lnSpc>
                <a:spcPct val="150000"/>
              </a:lnSpc>
            </a:pPr>
            <a:r>
              <a:rPr lang="zh-TW" altLang="en-US" sz="3200" dirty="0">
                <a:latin typeface="標楷體" panose="03000509000000000000" pitchFamily="65" charset="-120"/>
                <a:ea typeface="標楷體" panose="03000509000000000000" pitchFamily="65" charset="-120"/>
              </a:rPr>
              <a:t>　　很顯然，小米酒的酒勁比米酒更烈，我覺得我的呼吸急促，心跳加快，頭也開始感到昏沉。我知道我不能再多喝一點點了。</a:t>
            </a:r>
          </a:p>
        </p:txBody>
      </p:sp>
      <p:cxnSp>
        <p:nvCxnSpPr>
          <p:cNvPr id="14" name="直線接點 13">
            <a:extLst>
              <a:ext uri="{FF2B5EF4-FFF2-40B4-BE49-F238E27FC236}">
                <a16:creationId xmlns:a16="http://schemas.microsoft.com/office/drawing/2014/main" id="{F82385B7-E622-404C-B953-DC51FC1A3A16}"/>
              </a:ext>
            </a:extLst>
          </p:cNvPr>
          <p:cNvCxnSpPr>
            <a:cxnSpLocks/>
          </p:cNvCxnSpPr>
          <p:nvPr/>
        </p:nvCxnSpPr>
        <p:spPr>
          <a:xfrm>
            <a:off x="473724" y="1635585"/>
            <a:ext cx="8521263"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hlinkClick r:id="rId3" action="ppaction://hlinksldjump"/>
            <a:extLst>
              <a:ext uri="{FF2B5EF4-FFF2-40B4-BE49-F238E27FC236}">
                <a16:creationId xmlns:a16="http://schemas.microsoft.com/office/drawing/2014/main" id="{6D35B521-A8A4-433A-B3D6-B59CCBB72A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724" y="1673728"/>
            <a:ext cx="609550" cy="298679"/>
          </a:xfrm>
          <a:prstGeom prst="rect">
            <a:avLst/>
          </a:prstGeom>
        </p:spPr>
      </p:pic>
      <p:cxnSp>
        <p:nvCxnSpPr>
          <p:cNvPr id="16" name="直線接點 15">
            <a:extLst>
              <a:ext uri="{FF2B5EF4-FFF2-40B4-BE49-F238E27FC236}">
                <a16:creationId xmlns:a16="http://schemas.microsoft.com/office/drawing/2014/main" id="{DE23126F-708A-4802-8C56-5B5662F411D5}"/>
              </a:ext>
            </a:extLst>
          </p:cNvPr>
          <p:cNvCxnSpPr>
            <a:cxnSpLocks/>
          </p:cNvCxnSpPr>
          <p:nvPr/>
        </p:nvCxnSpPr>
        <p:spPr>
          <a:xfrm>
            <a:off x="473724" y="2387425"/>
            <a:ext cx="4850116"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B5BBB674-0DC7-40AD-B4D6-6F780EFEFC90}"/>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P.146</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8" name="文本框 328">
            <a:hlinkClick r:id="rId5" action="ppaction://hlinksldjump"/>
            <a:extLst>
              <a:ext uri="{FF2B5EF4-FFF2-40B4-BE49-F238E27FC236}">
                <a16:creationId xmlns:a16="http://schemas.microsoft.com/office/drawing/2014/main" id="{8442538E-8450-4617-88A2-6339B8A50446}"/>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0" name="文本框 328">
            <a:hlinkClick r:id="rId6" action="ppaction://hlinksldjump"/>
            <a:extLst>
              <a:ext uri="{FF2B5EF4-FFF2-40B4-BE49-F238E27FC236}">
                <a16:creationId xmlns:a16="http://schemas.microsoft.com/office/drawing/2014/main" id="{2D18C0B3-49D5-472F-AFE1-4999C18D3CF8}"/>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2" name="文本框 328">
            <a:hlinkClick r:id="rId7" action="ppaction://hlinksldjump"/>
            <a:extLst>
              <a:ext uri="{FF2B5EF4-FFF2-40B4-BE49-F238E27FC236}">
                <a16:creationId xmlns:a16="http://schemas.microsoft.com/office/drawing/2014/main" id="{7E8167D0-BA39-42EB-968B-BB240F7BC467}"/>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pic>
        <p:nvPicPr>
          <p:cNvPr id="27" name="圖片 26">
            <a:hlinkClick r:id="rId8" action="ppaction://hlinksldjump"/>
            <a:extLst>
              <a:ext uri="{FF2B5EF4-FFF2-40B4-BE49-F238E27FC236}">
                <a16:creationId xmlns:a16="http://schemas.microsoft.com/office/drawing/2014/main" id="{946649F2-CE25-44D2-9115-2649E7894EC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264095" y="1739425"/>
            <a:ext cx="128048" cy="648000"/>
          </a:xfrm>
          <a:prstGeom prst="rect">
            <a:avLst/>
          </a:prstGeom>
        </p:spPr>
      </p:pic>
      <p:sp>
        <p:nvSpPr>
          <p:cNvPr id="11" name="箭號: 向右 5">
            <a:hlinkClick r:id="rId10"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11"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71828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990015"/>
          </a:xfrm>
          <a:prstGeom prst="rect">
            <a:avLst/>
          </a:prstGeom>
          <a:noFill/>
        </p:spPr>
        <p:txBody>
          <a:bodyPr vert="horz" wrap="square" rtlCol="0" anchor="t">
            <a:spAutoFit/>
          </a:bodyPr>
          <a:lstStyle/>
          <a:p>
            <a:pPr algn="just">
              <a:lnSpc>
                <a:spcPts val="3500"/>
              </a:lnSpc>
            </a:pPr>
            <a:r>
              <a:rPr lang="zh-TW" altLang="en-US" sz="3000" b="1" spc="400" dirty="0">
                <a:latin typeface="標楷體" panose="03000509000000000000" pitchFamily="65" charset="-120"/>
                <a:ea typeface="標楷體" panose="03000509000000000000" pitchFamily="65" charset="-120"/>
              </a:rPr>
              <a:t>熊的影子打在牆上顫慄得厲害，牆壁上的人像，在光影閃爍中開始生動起來</a:t>
            </a: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1348461"/>
            <a:ext cx="8520464"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a:solidFill>
                  <a:srgbClr val="006600"/>
                </a:solidFill>
                <a:latin typeface="微軟正黑體" panose="020B0604030504040204" pitchFamily="34" charset="-120"/>
                <a:ea typeface="微軟正黑體" panose="020B0604030504040204" pitchFamily="34" charset="-120"/>
              </a:rPr>
              <a:t>此處一如電影蒙太奇的手法，充滿畫面感與對比性</a:t>
            </a:r>
            <a:r>
              <a:rPr lang="zh-TW" altLang="en-US" sz="2800" dirty="0" smtClean="0">
                <a:solidFill>
                  <a:srgbClr val="006600"/>
                </a:solidFill>
                <a:latin typeface="微軟正黑體" panose="020B0604030504040204" pitchFamily="34" charset="-120"/>
                <a:ea typeface="微軟正黑體" panose="020B0604030504040204" pitchFamily="34" charset="-120"/>
              </a:rPr>
              <a:t>。壁</a:t>
            </a:r>
            <a:r>
              <a:rPr lang="zh-TW" altLang="en-US" sz="2800" dirty="0">
                <a:solidFill>
                  <a:srgbClr val="006600"/>
                </a:solidFill>
                <a:latin typeface="微軟正黑體" panose="020B0604030504040204" pitchFamily="34" charset="-120"/>
                <a:ea typeface="微軟正黑體" panose="020B0604030504040204" pitchFamily="34" charset="-120"/>
              </a:rPr>
              <a:t>上四幅人像，在杜熊母親的歌聲中</a:t>
            </a:r>
            <a:r>
              <a:rPr lang="zh-TW" altLang="en-US" sz="2800" dirty="0" smtClean="0">
                <a:solidFill>
                  <a:srgbClr val="006600"/>
                </a:solidFill>
                <a:latin typeface="微軟正黑體" panose="020B0604030504040204" pitchFamily="34" charset="-120"/>
                <a:ea typeface="微軟正黑體" panose="020B0604030504040204" pitchFamily="34" charset="-120"/>
              </a:rPr>
              <a:t>，召靈</a:t>
            </a:r>
            <a:r>
              <a:rPr lang="zh-TW" altLang="en-US" sz="2800" dirty="0">
                <a:solidFill>
                  <a:srgbClr val="006600"/>
                </a:solidFill>
                <a:latin typeface="微軟正黑體" panose="020B0604030504040204" pitchFamily="34" charset="-120"/>
                <a:ea typeface="微軟正黑體" panose="020B0604030504040204" pitchFamily="34" charset="-120"/>
              </a:rPr>
              <a:t>般恍若重生</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3518280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727AE001-CBD0-45A1-8156-1291FB3FB724}"/>
              </a:ext>
            </a:extLst>
          </p:cNvPr>
          <p:cNvGrpSpPr/>
          <p:nvPr/>
        </p:nvGrpSpPr>
        <p:grpSpPr>
          <a:xfrm>
            <a:off x="3066196" y="721058"/>
            <a:ext cx="3011607" cy="646331"/>
            <a:chOff x="1462816" y="1834299"/>
            <a:chExt cx="3011607" cy="646331"/>
          </a:xfrm>
        </p:grpSpPr>
        <p:sp>
          <p:nvSpPr>
            <p:cNvPr id="3" name="矩形 2">
              <a:extLst>
                <a:ext uri="{FF2B5EF4-FFF2-40B4-BE49-F238E27FC236}">
                  <a16:creationId xmlns:a16="http://schemas.microsoft.com/office/drawing/2014/main" id="{AEAE754D-69BF-4CDC-9318-14737BE386DF}"/>
                </a:ext>
              </a:extLst>
            </p:cNvPr>
            <p:cNvSpPr/>
            <p:nvPr/>
          </p:nvSpPr>
          <p:spPr>
            <a:xfrm>
              <a:off x="1462816" y="1865076"/>
              <a:ext cx="565795" cy="584776"/>
            </a:xfrm>
            <a:prstGeom prst="rect">
              <a:avLst/>
            </a:prstGeom>
            <a:solidFill>
              <a:srgbClr val="9A67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3</a:t>
              </a:r>
              <a:endParaRPr lang="zh-CN" altLang="en-US" sz="3200"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F45E7798-DC65-4EC9-A6C9-8225B9A97F63}"/>
                </a:ext>
              </a:extLst>
            </p:cNvPr>
            <p:cNvSpPr txBox="1"/>
            <p:nvPr/>
          </p:nvSpPr>
          <p:spPr>
            <a:xfrm>
              <a:off x="2143125" y="1834299"/>
              <a:ext cx="2331298" cy="646331"/>
            </a:xfrm>
            <a:prstGeom prst="rect">
              <a:avLst/>
            </a:prstGeom>
            <a:noFill/>
          </p:spPr>
          <p:txBody>
            <a:bodyPr wrap="square" rtlCol="0">
              <a:spAutoFit/>
            </a:bodyPr>
            <a:lstStyle/>
            <a:p>
              <a:r>
                <a:rPr lang="zh-TW" altLang="en-US" sz="3600" b="1" dirty="0">
                  <a:solidFill>
                    <a:srgbClr val="5E453A"/>
                  </a:solidFill>
                  <a:latin typeface="微軟正黑體" panose="020B0604030504040204" pitchFamily="34" charset="-120"/>
                  <a:ea typeface="微軟正黑體" panose="020B0604030504040204" pitchFamily="34" charset="-120"/>
                </a:rPr>
                <a:t>作者介紹</a:t>
              </a:r>
            </a:p>
          </p:txBody>
        </p:sp>
      </p:grpSp>
      <p:grpSp>
        <p:nvGrpSpPr>
          <p:cNvPr id="5" name="群組 4">
            <a:extLst>
              <a:ext uri="{FF2B5EF4-FFF2-40B4-BE49-F238E27FC236}">
                <a16:creationId xmlns:a16="http://schemas.microsoft.com/office/drawing/2014/main" id="{31CD2BA8-30ED-4F20-B069-1B26302B5BA9}"/>
              </a:ext>
            </a:extLst>
          </p:cNvPr>
          <p:cNvGrpSpPr/>
          <p:nvPr/>
        </p:nvGrpSpPr>
        <p:grpSpPr>
          <a:xfrm>
            <a:off x="832512" y="1610409"/>
            <a:ext cx="3036628" cy="584775"/>
            <a:chOff x="832512" y="1610409"/>
            <a:chExt cx="3036628" cy="584775"/>
          </a:xfrm>
        </p:grpSpPr>
        <p:sp>
          <p:nvSpPr>
            <p:cNvPr id="6" name="TextBox 6">
              <a:hlinkClick r:id="rId2" action="ppaction://hlinksldjump"/>
              <a:extLst>
                <a:ext uri="{FF2B5EF4-FFF2-40B4-BE49-F238E27FC236}">
                  <a16:creationId xmlns:a16="http://schemas.microsoft.com/office/drawing/2014/main" id="{73727A7D-D156-44C5-A73A-6FC7B4AB8B59}"/>
                </a:ext>
              </a:extLst>
            </p:cNvPr>
            <p:cNvSpPr txBox="1"/>
            <p:nvPr/>
          </p:nvSpPr>
          <p:spPr>
            <a:xfrm>
              <a:off x="1449790" y="1610409"/>
              <a:ext cx="2419350" cy="584775"/>
            </a:xfrm>
            <a:prstGeom prst="rect">
              <a:avLst/>
            </a:prstGeom>
            <a:noFill/>
          </p:spPr>
          <p:txBody>
            <a:bodyPr vert="horz" wrap="square" rtlCol="0" anchor="ctr">
              <a:spAutoFit/>
            </a:bodyPr>
            <a:lstStyle/>
            <a:p>
              <a:r>
                <a:rPr lang="zh-TW" altLang="en-US" sz="3200" spc="400" dirty="0">
                  <a:solidFill>
                    <a:srgbClr val="231815"/>
                  </a:solidFill>
                  <a:latin typeface="微軟正黑體" panose="020B0604030504040204" pitchFamily="34" charset="-120"/>
                  <a:ea typeface="微軟正黑體" panose="020B0604030504040204" pitchFamily="34" charset="-120"/>
                </a:rPr>
                <a:t>簡介</a:t>
              </a:r>
            </a:p>
          </p:txBody>
        </p:sp>
        <p:sp>
          <p:nvSpPr>
            <p:cNvPr id="7" name="矩形 6">
              <a:extLst>
                <a:ext uri="{FF2B5EF4-FFF2-40B4-BE49-F238E27FC236}">
                  <a16:creationId xmlns:a16="http://schemas.microsoft.com/office/drawing/2014/main" id="{E89B542B-700E-4ECD-9C97-3AC21A5FD9B9}"/>
                </a:ext>
              </a:extLst>
            </p:cNvPr>
            <p:cNvSpPr/>
            <p:nvPr/>
          </p:nvSpPr>
          <p:spPr>
            <a:xfrm>
              <a:off x="832512" y="1689968"/>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1BE27498-D267-4233-988D-787AB5359DC1}"/>
                </a:ext>
              </a:extLst>
            </p:cNvPr>
            <p:cNvSpPr/>
            <p:nvPr/>
          </p:nvSpPr>
          <p:spPr>
            <a:xfrm>
              <a:off x="832512" y="1761363"/>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1</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grpSp>
        <p:nvGrpSpPr>
          <p:cNvPr id="9" name="群組 8">
            <a:extLst>
              <a:ext uri="{FF2B5EF4-FFF2-40B4-BE49-F238E27FC236}">
                <a16:creationId xmlns:a16="http://schemas.microsoft.com/office/drawing/2014/main" id="{88FDCCA0-95E9-4DDB-836F-302219414E6D}"/>
              </a:ext>
            </a:extLst>
          </p:cNvPr>
          <p:cNvGrpSpPr/>
          <p:nvPr/>
        </p:nvGrpSpPr>
        <p:grpSpPr>
          <a:xfrm>
            <a:off x="832512" y="2212967"/>
            <a:ext cx="4237168" cy="584775"/>
            <a:chOff x="832512" y="2171426"/>
            <a:chExt cx="4237168" cy="584775"/>
          </a:xfrm>
        </p:grpSpPr>
        <p:sp>
          <p:nvSpPr>
            <p:cNvPr id="10" name="TextBox 6">
              <a:hlinkClick r:id="rId3" action="ppaction://hlinksldjump"/>
              <a:extLst>
                <a:ext uri="{FF2B5EF4-FFF2-40B4-BE49-F238E27FC236}">
                  <a16:creationId xmlns:a16="http://schemas.microsoft.com/office/drawing/2014/main" id="{092B7274-9257-469B-9A74-ECD370BE7AD0}"/>
                </a:ext>
              </a:extLst>
            </p:cNvPr>
            <p:cNvSpPr txBox="1"/>
            <p:nvPr/>
          </p:nvSpPr>
          <p:spPr>
            <a:xfrm>
              <a:off x="1449789" y="2171426"/>
              <a:ext cx="3619891" cy="584775"/>
            </a:xfrm>
            <a:prstGeom prst="rect">
              <a:avLst/>
            </a:prstGeom>
            <a:noFill/>
          </p:spPr>
          <p:txBody>
            <a:bodyPr vert="horz" wrap="square" rtlCol="0" anchor="ctr">
              <a:spAutoFit/>
            </a:bodyPr>
            <a:lstStyle/>
            <a:p>
              <a:r>
                <a:rPr lang="zh-TW" altLang="en-US" sz="3200" spc="400" dirty="0">
                  <a:solidFill>
                    <a:srgbClr val="231815"/>
                  </a:solidFill>
                  <a:latin typeface="微軟正黑體" panose="020B0604030504040204" pitchFamily="34" charset="-120"/>
                  <a:ea typeface="微軟正黑體" panose="020B0604030504040204" pitchFamily="34" charset="-120"/>
                </a:rPr>
                <a:t>重要生平事蹟</a:t>
              </a:r>
            </a:p>
          </p:txBody>
        </p:sp>
        <p:sp>
          <p:nvSpPr>
            <p:cNvPr id="11" name="矩形 10">
              <a:extLst>
                <a:ext uri="{FF2B5EF4-FFF2-40B4-BE49-F238E27FC236}">
                  <a16:creationId xmlns:a16="http://schemas.microsoft.com/office/drawing/2014/main" id="{902108FB-A90B-4CA4-B4BC-DA07FAE26228}"/>
                </a:ext>
              </a:extLst>
            </p:cNvPr>
            <p:cNvSpPr/>
            <p:nvPr/>
          </p:nvSpPr>
          <p:spPr>
            <a:xfrm>
              <a:off x="832512" y="2250985"/>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92507FB9-FEE7-4627-A7D2-BC66AA4786D2}"/>
                </a:ext>
              </a:extLst>
            </p:cNvPr>
            <p:cNvSpPr/>
            <p:nvPr/>
          </p:nvSpPr>
          <p:spPr>
            <a:xfrm>
              <a:off x="832512" y="2322380"/>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5E453A"/>
                  </a:solidFill>
                  <a:latin typeface="微軟正黑體" panose="020B0604030504040204" pitchFamily="34" charset="-120"/>
                  <a:ea typeface="微軟正黑體" panose="020B0604030504040204" pitchFamily="34" charset="-120"/>
                </a:rPr>
                <a:t>２</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grpSp>
        <p:nvGrpSpPr>
          <p:cNvPr id="13" name="群組 12">
            <a:extLst>
              <a:ext uri="{FF2B5EF4-FFF2-40B4-BE49-F238E27FC236}">
                <a16:creationId xmlns:a16="http://schemas.microsoft.com/office/drawing/2014/main" id="{432F43C8-C629-4D8A-AA06-79CFF6EE30A9}"/>
              </a:ext>
            </a:extLst>
          </p:cNvPr>
          <p:cNvGrpSpPr/>
          <p:nvPr/>
        </p:nvGrpSpPr>
        <p:grpSpPr>
          <a:xfrm>
            <a:off x="832512" y="2815525"/>
            <a:ext cx="4237168" cy="584775"/>
            <a:chOff x="832512" y="2795290"/>
            <a:chExt cx="4237168" cy="584775"/>
          </a:xfrm>
        </p:grpSpPr>
        <p:sp>
          <p:nvSpPr>
            <p:cNvPr id="18" name="TextBox 6">
              <a:hlinkClick r:id="rId4" action="ppaction://hlinksldjump"/>
              <a:extLst>
                <a:ext uri="{FF2B5EF4-FFF2-40B4-BE49-F238E27FC236}">
                  <a16:creationId xmlns:a16="http://schemas.microsoft.com/office/drawing/2014/main" id="{56269D54-BC5E-4395-A438-BFF1D3CA54D1}"/>
                </a:ext>
              </a:extLst>
            </p:cNvPr>
            <p:cNvSpPr txBox="1"/>
            <p:nvPr/>
          </p:nvSpPr>
          <p:spPr>
            <a:xfrm>
              <a:off x="1449789" y="2795290"/>
              <a:ext cx="3619891" cy="584775"/>
            </a:xfrm>
            <a:prstGeom prst="rect">
              <a:avLst/>
            </a:prstGeom>
            <a:noFill/>
          </p:spPr>
          <p:txBody>
            <a:bodyPr vert="horz" wrap="square" rtlCol="0" anchor="ctr">
              <a:spAutoFit/>
            </a:bodyPr>
            <a:lstStyle/>
            <a:p>
              <a:r>
                <a:rPr lang="zh-TW" altLang="en-US" sz="3200" spc="400" dirty="0">
                  <a:solidFill>
                    <a:srgbClr val="231815"/>
                  </a:solidFill>
                  <a:latin typeface="微軟正黑體" panose="020B0604030504040204" pitchFamily="34" charset="-120"/>
                  <a:ea typeface="微軟正黑體" panose="020B0604030504040204" pitchFamily="34" charset="-120"/>
                </a:rPr>
                <a:t>寫作特色及作品</a:t>
              </a:r>
            </a:p>
          </p:txBody>
        </p:sp>
        <p:sp>
          <p:nvSpPr>
            <p:cNvPr id="19" name="矩形 18">
              <a:extLst>
                <a:ext uri="{FF2B5EF4-FFF2-40B4-BE49-F238E27FC236}">
                  <a16:creationId xmlns:a16="http://schemas.microsoft.com/office/drawing/2014/main" id="{2693D31C-9C09-430D-96BA-AE1D98F35D05}"/>
                </a:ext>
              </a:extLst>
            </p:cNvPr>
            <p:cNvSpPr/>
            <p:nvPr/>
          </p:nvSpPr>
          <p:spPr>
            <a:xfrm>
              <a:off x="832512" y="2874849"/>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1AD12472-3AB6-42BD-99CD-964F990FB2EB}"/>
                </a:ext>
              </a:extLst>
            </p:cNvPr>
            <p:cNvSpPr/>
            <p:nvPr/>
          </p:nvSpPr>
          <p:spPr>
            <a:xfrm>
              <a:off x="832512" y="2946244"/>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3</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grpSp>
        <p:nvGrpSpPr>
          <p:cNvPr id="15" name="群組 14">
            <a:extLst>
              <a:ext uri="{FF2B5EF4-FFF2-40B4-BE49-F238E27FC236}">
                <a16:creationId xmlns:a16="http://schemas.microsoft.com/office/drawing/2014/main" id="{F14C21C5-2EE8-4FA3-9A3E-418D029554D8}"/>
              </a:ext>
            </a:extLst>
          </p:cNvPr>
          <p:cNvGrpSpPr/>
          <p:nvPr/>
        </p:nvGrpSpPr>
        <p:grpSpPr>
          <a:xfrm>
            <a:off x="832512" y="4020641"/>
            <a:ext cx="5036025" cy="584775"/>
            <a:chOff x="832512" y="3941082"/>
            <a:chExt cx="5036025" cy="584775"/>
          </a:xfrm>
        </p:grpSpPr>
        <p:sp>
          <p:nvSpPr>
            <p:cNvPr id="22" name="TextBox 6">
              <a:hlinkClick r:id="rId5" action="ppaction://hlinksldjump"/>
              <a:extLst>
                <a:ext uri="{FF2B5EF4-FFF2-40B4-BE49-F238E27FC236}">
                  <a16:creationId xmlns:a16="http://schemas.microsoft.com/office/drawing/2014/main" id="{C4779685-C4D5-4D0E-B682-CFB6F27838A0}"/>
                </a:ext>
              </a:extLst>
            </p:cNvPr>
            <p:cNvSpPr txBox="1"/>
            <p:nvPr/>
          </p:nvSpPr>
          <p:spPr>
            <a:xfrm>
              <a:off x="1449789" y="3941082"/>
              <a:ext cx="4418748" cy="584775"/>
            </a:xfrm>
            <a:prstGeom prst="rect">
              <a:avLst/>
            </a:prstGeom>
            <a:noFill/>
          </p:spPr>
          <p:txBody>
            <a:bodyPr vert="horz" wrap="square" rtlCol="0" anchor="ctr">
              <a:spAutoFit/>
            </a:bodyPr>
            <a:lstStyle/>
            <a:p>
              <a:r>
                <a:rPr lang="zh-TW" altLang="en-US" sz="3200" spc="400" dirty="0">
                  <a:solidFill>
                    <a:srgbClr val="231815"/>
                  </a:solidFill>
                  <a:latin typeface="微軟正黑體" panose="020B0604030504040204" pitchFamily="34" charset="-120"/>
                  <a:ea typeface="微軟正黑體" panose="020B0604030504040204" pitchFamily="34" charset="-120"/>
                </a:rPr>
                <a:t>您所不知道的黃春明</a:t>
              </a:r>
            </a:p>
          </p:txBody>
        </p:sp>
        <p:sp>
          <p:nvSpPr>
            <p:cNvPr id="23" name="矩形 22">
              <a:extLst>
                <a:ext uri="{FF2B5EF4-FFF2-40B4-BE49-F238E27FC236}">
                  <a16:creationId xmlns:a16="http://schemas.microsoft.com/office/drawing/2014/main" id="{F2B2616D-F320-4199-B54B-B3E3CC36A7EC}"/>
                </a:ext>
              </a:extLst>
            </p:cNvPr>
            <p:cNvSpPr/>
            <p:nvPr/>
          </p:nvSpPr>
          <p:spPr>
            <a:xfrm>
              <a:off x="832512" y="4020641"/>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79C156D5-EB50-4A7F-AD91-F607D823F8EA}"/>
                </a:ext>
              </a:extLst>
            </p:cNvPr>
            <p:cNvSpPr/>
            <p:nvPr/>
          </p:nvSpPr>
          <p:spPr>
            <a:xfrm>
              <a:off x="832512" y="4092036"/>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5</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grpSp>
        <p:nvGrpSpPr>
          <p:cNvPr id="14" name="群組 13">
            <a:extLst>
              <a:ext uri="{FF2B5EF4-FFF2-40B4-BE49-F238E27FC236}">
                <a16:creationId xmlns:a16="http://schemas.microsoft.com/office/drawing/2014/main" id="{5F3368F0-57C6-4C8B-BD06-BB2420DAA957}"/>
              </a:ext>
            </a:extLst>
          </p:cNvPr>
          <p:cNvGrpSpPr/>
          <p:nvPr/>
        </p:nvGrpSpPr>
        <p:grpSpPr>
          <a:xfrm>
            <a:off x="832512" y="3418083"/>
            <a:ext cx="4237168" cy="584775"/>
            <a:chOff x="832512" y="3368186"/>
            <a:chExt cx="4237168" cy="584775"/>
          </a:xfrm>
        </p:grpSpPr>
        <p:sp>
          <p:nvSpPr>
            <p:cNvPr id="17" name="TextBox 6">
              <a:hlinkClick r:id="rId6" action="ppaction://hlinksldjump"/>
              <a:extLst>
                <a:ext uri="{FF2B5EF4-FFF2-40B4-BE49-F238E27FC236}">
                  <a16:creationId xmlns:a16="http://schemas.microsoft.com/office/drawing/2014/main" id="{3719D06E-BCA1-4764-ACBB-0BF73F087C74}"/>
                </a:ext>
              </a:extLst>
            </p:cNvPr>
            <p:cNvSpPr txBox="1"/>
            <p:nvPr/>
          </p:nvSpPr>
          <p:spPr>
            <a:xfrm>
              <a:off x="1449789" y="3368186"/>
              <a:ext cx="3619891" cy="584775"/>
            </a:xfrm>
            <a:prstGeom prst="rect">
              <a:avLst/>
            </a:prstGeom>
            <a:noFill/>
          </p:spPr>
          <p:txBody>
            <a:bodyPr vert="horz" wrap="square" rtlCol="0" anchor="ctr">
              <a:spAutoFit/>
            </a:bodyPr>
            <a:lstStyle/>
            <a:p>
              <a:r>
                <a:rPr lang="zh-TW" altLang="en-US" sz="3200" spc="400" dirty="0">
                  <a:solidFill>
                    <a:srgbClr val="231815"/>
                  </a:solidFill>
                  <a:latin typeface="微軟正黑體" panose="020B0604030504040204" pitchFamily="34" charset="-120"/>
                  <a:ea typeface="微軟正黑體" panose="020B0604030504040204" pitchFamily="34" charset="-120"/>
                </a:rPr>
                <a:t>評價與地位</a:t>
              </a:r>
            </a:p>
          </p:txBody>
        </p:sp>
        <p:sp>
          <p:nvSpPr>
            <p:cNvPr id="21" name="矩形 20">
              <a:extLst>
                <a:ext uri="{FF2B5EF4-FFF2-40B4-BE49-F238E27FC236}">
                  <a16:creationId xmlns:a16="http://schemas.microsoft.com/office/drawing/2014/main" id="{AC595CC9-1314-4BD7-BEC6-6A15EC0076EF}"/>
                </a:ext>
              </a:extLst>
            </p:cNvPr>
            <p:cNvSpPr/>
            <p:nvPr/>
          </p:nvSpPr>
          <p:spPr>
            <a:xfrm>
              <a:off x="832512" y="3447745"/>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41DC7304-7263-4980-BBEB-63409F96ECE7}"/>
                </a:ext>
              </a:extLst>
            </p:cNvPr>
            <p:cNvSpPr/>
            <p:nvPr/>
          </p:nvSpPr>
          <p:spPr>
            <a:xfrm>
              <a:off x="832512" y="3519140"/>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4</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72685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92676"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我趁還清醒的時候，向熊建議，說我希望一個人留在飯桌上寫一點東西，要他先去休息。</a:t>
            </a:r>
          </a:p>
          <a:p>
            <a:pPr algn="just">
              <a:lnSpc>
                <a:spcPct val="200000"/>
              </a:lnSpc>
            </a:pPr>
            <a:r>
              <a:rPr lang="zh-TW" altLang="en-US" sz="3200" spc="-100" dirty="0">
                <a:latin typeface="標楷體" panose="03000509000000000000" pitchFamily="65" charset="-120"/>
                <a:ea typeface="標楷體" panose="03000509000000000000" pitchFamily="65" charset="-120"/>
              </a:rPr>
              <a:t>　　熊是很不會勉強別人，尊重別人的人。他教我睡覺的房間和明天的一些事之後，</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第九段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FD0E0589-65BB-4D84-82DB-19FFA9572321}"/>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P.146</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3" action="ppaction://hlinksldjump"/>
            <a:extLst>
              <a:ext uri="{FF2B5EF4-FFF2-40B4-BE49-F238E27FC236}">
                <a16:creationId xmlns:a16="http://schemas.microsoft.com/office/drawing/2014/main" id="{1B87040D-1AFF-4B55-BDA2-71F6C294C80F}"/>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4" action="ppaction://hlinksldjump"/>
            <a:extLst>
              <a:ext uri="{FF2B5EF4-FFF2-40B4-BE49-F238E27FC236}">
                <a16:creationId xmlns:a16="http://schemas.microsoft.com/office/drawing/2014/main" id="{3A0E7692-57FA-47C6-BF53-F456B7B8FA46}"/>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9" name="文本框 328">
            <a:hlinkClick r:id="rId5" action="ppaction://hlinksldjump"/>
            <a:extLst>
              <a:ext uri="{FF2B5EF4-FFF2-40B4-BE49-F238E27FC236}">
                <a16:creationId xmlns:a16="http://schemas.microsoft.com/office/drawing/2014/main" id="{E7159214-0816-41D8-8814-469E95E5A89F}"/>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1" name="箭號: 向右 5">
            <a:hlinkClick r:id="rId6"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7"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35583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92676"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「對了。如果你碰到大蛇，你不要害怕，那是我家裡的錦蛇，牠不會咬人，我們屋子裡因為牠，一隻老鼠也沒有。牠很少出來。我倒希望你會看到牠。」說完他就離開桌子。</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第九段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8B456E4A-8246-4FAC-9C07-E13F0871EE0B}"/>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P.146</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3" action="ppaction://hlinksldjump"/>
            <a:extLst>
              <a:ext uri="{FF2B5EF4-FFF2-40B4-BE49-F238E27FC236}">
                <a16:creationId xmlns:a16="http://schemas.microsoft.com/office/drawing/2014/main" id="{093CCB7A-431D-42DB-AA1D-AC56C2616E0F}"/>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4" action="ppaction://hlinksldjump"/>
            <a:extLst>
              <a:ext uri="{FF2B5EF4-FFF2-40B4-BE49-F238E27FC236}">
                <a16:creationId xmlns:a16="http://schemas.microsoft.com/office/drawing/2014/main" id="{EBAFCE7C-CF9E-4F9E-9A8D-52E6DF6DA76E}"/>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9" name="文本框 328">
            <a:hlinkClick r:id="rId5" action="ppaction://hlinksldjump"/>
            <a:extLst>
              <a:ext uri="{FF2B5EF4-FFF2-40B4-BE49-F238E27FC236}">
                <a16:creationId xmlns:a16="http://schemas.microsoft.com/office/drawing/2014/main" id="{1B611642-CD5F-492B-9AFB-440112C3F2C9}"/>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1" name="箭號: 向右 5">
            <a:hlinkClick r:id="rId6"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7"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6256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70" y="1131652"/>
            <a:ext cx="8456710"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杜熊母親索酒不遂，向祖靈唱歌訴苦。歌聲中，杜熊請作者飲酒。</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46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2"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第八、九段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段旨</a:t>
            </a:r>
          </a:p>
        </p:txBody>
      </p:sp>
      <p:sp>
        <p:nvSpPr>
          <p:cNvPr id="7" name="文本框 328">
            <a:hlinkClick r:id="rId3" action="ppaction://hlinksldjump"/>
            <a:extLst>
              <a:ext uri="{FF2B5EF4-FFF2-40B4-BE49-F238E27FC236}">
                <a16:creationId xmlns:a16="http://schemas.microsoft.com/office/drawing/2014/main" id="{E27C4240-BA60-4287-9FC5-A603AB384398}"/>
              </a:ext>
            </a:extLst>
          </p:cNvPr>
          <p:cNvSpPr txBox="1"/>
          <p:nvPr/>
        </p:nvSpPr>
        <p:spPr>
          <a:xfrm>
            <a:off x="7393352" y="115613"/>
            <a:ext cx="1219199"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a:defRPr/>
            </a:pPr>
            <a:r>
              <a:rPr lang="zh-TW" altLang="en-US" sz="1600" kern="0" dirty="0">
                <a:solidFill>
                  <a:schemeClr val="bg1"/>
                </a:solidFill>
                <a:latin typeface="微軟正黑體" pitchFamily="34" charset="-120"/>
                <a:ea typeface="微軟正黑體" pitchFamily="34" charset="-120"/>
              </a:rPr>
              <a:t>返回</a:t>
            </a:r>
            <a:r>
              <a:rPr lang="zh-TW" altLang="en-US" sz="1600" kern="0" dirty="0" smtClean="0">
                <a:solidFill>
                  <a:schemeClr val="bg1"/>
                </a:solidFill>
                <a:latin typeface="微軟正黑體" pitchFamily="34" charset="-120"/>
                <a:ea typeface="微軟正黑體" pitchFamily="34" charset="-120"/>
              </a:rPr>
              <a:t>第九段</a:t>
            </a:r>
            <a:endParaRPr lang="en-US" altLang="zh-TW" sz="1600" kern="0" dirty="0" smtClean="0">
              <a:solidFill>
                <a:schemeClr val="bg1"/>
              </a:solidFill>
              <a:latin typeface="微軟正黑體" pitchFamily="34" charset="-120"/>
              <a:ea typeface="微軟正黑體" pitchFamily="34" charset="-120"/>
            </a:endParaRPr>
          </a:p>
        </p:txBody>
      </p:sp>
      <p:sp>
        <p:nvSpPr>
          <p:cNvPr id="8" name="文本框 328">
            <a:hlinkClick r:id="rId4" action="ppaction://hlinksldjump"/>
            <a:extLst>
              <a:ext uri="{FF2B5EF4-FFF2-40B4-BE49-F238E27FC236}">
                <a16:creationId xmlns:a16="http://schemas.microsoft.com/office/drawing/2014/main" id="{E27C4240-BA60-4287-9FC5-A603AB384398}"/>
              </a:ext>
            </a:extLst>
          </p:cNvPr>
          <p:cNvSpPr txBox="1"/>
          <p:nvPr/>
        </p:nvSpPr>
        <p:spPr>
          <a:xfrm>
            <a:off x="6129359" y="115613"/>
            <a:ext cx="1219199"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a:defRPr/>
            </a:pPr>
            <a:r>
              <a:rPr lang="zh-TW" altLang="en-US" sz="1600" kern="0" dirty="0">
                <a:solidFill>
                  <a:schemeClr val="bg1"/>
                </a:solidFill>
                <a:latin typeface="微軟正黑體" pitchFamily="34" charset="-120"/>
                <a:ea typeface="微軟正黑體" pitchFamily="34" charset="-120"/>
              </a:rPr>
              <a:t>返回</a:t>
            </a:r>
            <a:r>
              <a:rPr lang="zh-TW" altLang="en-US" sz="1600" kern="0" dirty="0" smtClean="0">
                <a:solidFill>
                  <a:schemeClr val="bg1"/>
                </a:solidFill>
                <a:latin typeface="微軟正黑體" pitchFamily="34" charset="-120"/>
                <a:ea typeface="微軟正黑體" pitchFamily="34" charset="-120"/>
              </a:rPr>
              <a:t>第八段</a:t>
            </a:r>
            <a:endParaRPr lang="en-US" altLang="zh-TW" sz="1600" kern="0" dirty="0" smtClean="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353221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70" y="1131652"/>
            <a:ext cx="8477030" cy="15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本大段以聽覺（對亡靈歌唱）、觸覺（喝酒後渾身發燙）、視覺（燈蕊搖晃照映）交織</a:t>
            </a:r>
            <a:r>
              <a:rPr lang="zh-TW" altLang="en-US" sz="2800" b="0" dirty="0" smtClean="0"/>
              <a:t>刻劃內心</a:t>
            </a:r>
            <a:r>
              <a:rPr lang="zh-TW" altLang="en-US" sz="2800" b="0" dirty="0"/>
              <a:t>的激動與感傷，</a:t>
            </a:r>
            <a:r>
              <a:rPr lang="zh-TW" altLang="en-US" sz="2800" b="0" dirty="0" smtClean="0"/>
              <a:t>平添</a:t>
            </a:r>
            <a:r>
              <a:rPr lang="zh-TW" altLang="en-US" sz="2800" b="0" dirty="0"/>
              <a:t>悲劇的張力與</a:t>
            </a:r>
            <a:r>
              <a:rPr lang="zh-TW" altLang="en-US" sz="2800" b="0" dirty="0" smtClean="0"/>
              <a:t>感染力</a:t>
            </a:r>
            <a:r>
              <a:rPr lang="zh-TW" altLang="en-US" sz="2800" b="0" dirty="0"/>
              <a:t>。</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46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2"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第八、九段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段析</a:t>
            </a:r>
          </a:p>
        </p:txBody>
      </p:sp>
      <p:sp>
        <p:nvSpPr>
          <p:cNvPr id="7" name="文本框 328">
            <a:hlinkClick r:id="rId3" action="ppaction://hlinksldjump"/>
            <a:extLst>
              <a:ext uri="{FF2B5EF4-FFF2-40B4-BE49-F238E27FC236}">
                <a16:creationId xmlns:a16="http://schemas.microsoft.com/office/drawing/2014/main" id="{E27C4240-BA60-4287-9FC5-A603AB384398}"/>
              </a:ext>
            </a:extLst>
          </p:cNvPr>
          <p:cNvSpPr txBox="1"/>
          <p:nvPr/>
        </p:nvSpPr>
        <p:spPr>
          <a:xfrm>
            <a:off x="7393352" y="115613"/>
            <a:ext cx="1219199"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a:defRPr/>
            </a:pPr>
            <a:r>
              <a:rPr lang="zh-TW" altLang="en-US" sz="1600" kern="0" dirty="0">
                <a:solidFill>
                  <a:schemeClr val="bg1"/>
                </a:solidFill>
                <a:latin typeface="微軟正黑體" pitchFamily="34" charset="-120"/>
                <a:ea typeface="微軟正黑體" pitchFamily="34" charset="-120"/>
              </a:rPr>
              <a:t>返回</a:t>
            </a:r>
            <a:r>
              <a:rPr lang="zh-TW" altLang="en-US" sz="1600" kern="0" dirty="0" smtClean="0">
                <a:solidFill>
                  <a:schemeClr val="bg1"/>
                </a:solidFill>
                <a:latin typeface="微軟正黑體" pitchFamily="34" charset="-120"/>
                <a:ea typeface="微軟正黑體" pitchFamily="34" charset="-120"/>
              </a:rPr>
              <a:t>第九段</a:t>
            </a:r>
            <a:endParaRPr lang="en-US" altLang="zh-TW" sz="1600" kern="0" dirty="0" smtClean="0">
              <a:solidFill>
                <a:schemeClr val="bg1"/>
              </a:solidFill>
              <a:latin typeface="微軟正黑體" pitchFamily="34" charset="-120"/>
              <a:ea typeface="微軟正黑體" pitchFamily="34" charset="-120"/>
            </a:endParaRPr>
          </a:p>
        </p:txBody>
      </p:sp>
      <p:sp>
        <p:nvSpPr>
          <p:cNvPr id="8" name="文本框 328">
            <a:hlinkClick r:id="rId4" action="ppaction://hlinksldjump"/>
            <a:extLst>
              <a:ext uri="{FF2B5EF4-FFF2-40B4-BE49-F238E27FC236}">
                <a16:creationId xmlns:a16="http://schemas.microsoft.com/office/drawing/2014/main" id="{E27C4240-BA60-4287-9FC5-A603AB384398}"/>
              </a:ext>
            </a:extLst>
          </p:cNvPr>
          <p:cNvSpPr txBox="1"/>
          <p:nvPr/>
        </p:nvSpPr>
        <p:spPr>
          <a:xfrm>
            <a:off x="6129359" y="115613"/>
            <a:ext cx="1219199"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a:defRPr/>
            </a:pPr>
            <a:r>
              <a:rPr lang="zh-TW" altLang="en-US" sz="1600" kern="0" dirty="0">
                <a:solidFill>
                  <a:schemeClr val="bg1"/>
                </a:solidFill>
                <a:latin typeface="微軟正黑體" pitchFamily="34" charset="-120"/>
                <a:ea typeface="微軟正黑體" pitchFamily="34" charset="-120"/>
              </a:rPr>
              <a:t>返回</a:t>
            </a:r>
            <a:r>
              <a:rPr lang="zh-TW" altLang="en-US" sz="1600" kern="0" dirty="0" smtClean="0">
                <a:solidFill>
                  <a:schemeClr val="bg1"/>
                </a:solidFill>
                <a:latin typeface="微軟正黑體" pitchFamily="34" charset="-120"/>
                <a:ea typeface="微軟正黑體" pitchFamily="34" charset="-120"/>
              </a:rPr>
              <a:t>第八段</a:t>
            </a:r>
            <a:endParaRPr lang="en-US" altLang="zh-TW" sz="1600" kern="0" dirty="0" smtClean="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1236289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4" y="395380"/>
            <a:ext cx="8405612"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作者如何描摹內心受到的強烈衝擊？</a:t>
            </a:r>
          </a:p>
        </p:txBody>
      </p:sp>
      <p:sp>
        <p:nvSpPr>
          <p:cNvPr id="10" name="文字方塊 9">
            <a:extLst>
              <a:ext uri="{FF2B5EF4-FFF2-40B4-BE49-F238E27FC236}">
                <a16:creationId xmlns:a16="http://schemas.microsoft.com/office/drawing/2014/main" id="{FE06CBA1-FCDE-44CB-AE35-C3E2D48FD283}"/>
              </a:ext>
            </a:extLst>
          </p:cNvPr>
          <p:cNvSpPr txBox="1">
            <a:spLocks noChangeArrowheads="1"/>
          </p:cNvSpPr>
          <p:nvPr/>
        </p:nvSpPr>
        <p:spPr bwMode="auto">
          <a:xfrm>
            <a:off x="369193" y="957970"/>
            <a:ext cx="8477289" cy="15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spc="-100" dirty="0">
                <a:solidFill>
                  <a:srgbClr val="FF0000"/>
                </a:solidFill>
              </a:rPr>
              <a:t>作者藉由靈歌的繚繞、陰風的吹拂、晃動的火蕊、牆上人影顫慄等等</a:t>
            </a:r>
            <a:r>
              <a:rPr lang="zh-TW" altLang="en-US" sz="2800" b="0" spc="-100" dirty="0" smtClean="0">
                <a:solidFill>
                  <a:srgbClr val="FF0000"/>
                </a:solidFill>
              </a:rPr>
              <a:t>周遭</a:t>
            </a:r>
            <a:r>
              <a:rPr lang="zh-TW" altLang="en-US" sz="2800" b="0" spc="-100" dirty="0">
                <a:solidFill>
                  <a:srgbClr val="FF0000"/>
                </a:solidFill>
              </a:rPr>
              <a:t>景象的摹寫，來暗示其內心受到強烈的衝擊。</a:t>
            </a:r>
          </a:p>
        </p:txBody>
      </p:sp>
      <p:sp>
        <p:nvSpPr>
          <p:cNvPr id="16" name="文本框 328">
            <a:hlinkClick r:id="rId2" action="ppaction://hlinksldjump"/>
            <a:extLst>
              <a:ext uri="{FF2B5EF4-FFF2-40B4-BE49-F238E27FC236}">
                <a16:creationId xmlns:a16="http://schemas.microsoft.com/office/drawing/2014/main" id="{186D5430-43F9-4A2D-AB40-ED39D0AB44B7}"/>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5" name="文本框 328">
            <a:hlinkClick r:id="rId3" action="ppaction://hlinksldjump"/>
            <a:extLst>
              <a:ext uri="{FF2B5EF4-FFF2-40B4-BE49-F238E27FC236}">
                <a16:creationId xmlns:a16="http://schemas.microsoft.com/office/drawing/2014/main" id="{DABA570D-A650-4793-AD98-F642FED785CE}"/>
              </a:ext>
            </a:extLst>
          </p:cNvPr>
          <p:cNvSpPr txBox="1"/>
          <p:nvPr/>
        </p:nvSpPr>
        <p:spPr>
          <a:xfrm>
            <a:off x="460800" y="115613"/>
            <a:ext cx="710862"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9</a:t>
            </a:r>
            <a:endParaRPr lang="zh-CN" altLang="en-US" dirty="0"/>
          </a:p>
        </p:txBody>
      </p:sp>
      <p:sp>
        <p:nvSpPr>
          <p:cNvPr id="6" name="文本框 328">
            <a:hlinkClick r:id="rId4" action="ppaction://hlinksldjump"/>
            <a:extLst>
              <a:ext uri="{FF2B5EF4-FFF2-40B4-BE49-F238E27FC236}">
                <a16:creationId xmlns:a16="http://schemas.microsoft.com/office/drawing/2014/main" id="{B7BB186F-4DA8-44A1-B316-60BD8F6091B5}"/>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561027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　　我拿出筆記本攤在桌子上，但是感觸又多又深，一時不知要怎麼記起，只好放下原子筆，用雙手撐著額頭，隨自己的腦子愛怎麼想就怎麼想。不多時，幾滴抑不住的淚水答答地滴在筆記本上。我注視著淚滴的水跡，</a:t>
            </a:r>
          </a:p>
        </p:txBody>
      </p:sp>
      <p:sp>
        <p:nvSpPr>
          <p:cNvPr id="20" name="矩形 19">
            <a:extLst>
              <a:ext uri="{FF2B5EF4-FFF2-40B4-BE49-F238E27FC236}">
                <a16:creationId xmlns:a16="http://schemas.microsoft.com/office/drawing/2014/main" id="{B9E673A4-DCD7-4600-9FE1-D2D0BA323BC7}"/>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P.146~P.147</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8" name="文本框 328">
            <a:hlinkClick r:id="rId5" action="ppaction://hlinksldjump"/>
            <a:extLst>
              <a:ext uri="{FF2B5EF4-FFF2-40B4-BE49-F238E27FC236}">
                <a16:creationId xmlns:a16="http://schemas.microsoft.com/office/drawing/2014/main" id="{833DBCC8-F14C-4488-8D64-15B1A3414319}"/>
              </a:ext>
            </a:extLst>
          </p:cNvPr>
          <p:cNvSpPr txBox="1"/>
          <p:nvPr/>
        </p:nvSpPr>
        <p:spPr>
          <a:xfrm>
            <a:off x="4291083"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40" name="文本框 328">
            <a:hlinkClick r:id="rId6" action="ppaction://hlinksldjump"/>
            <a:extLst>
              <a:ext uri="{FF2B5EF4-FFF2-40B4-BE49-F238E27FC236}">
                <a16:creationId xmlns:a16="http://schemas.microsoft.com/office/drawing/2014/main" id="{A1294718-30CD-4C31-9492-0CD7A4FEB3FB}"/>
              </a:ext>
            </a:extLst>
          </p:cNvPr>
          <p:cNvSpPr txBox="1"/>
          <p:nvPr/>
        </p:nvSpPr>
        <p:spPr>
          <a:xfrm>
            <a:off x="4960278"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42" name="文本框 328">
            <a:hlinkClick r:id="rId7" action="ppaction://hlinksldjump"/>
            <a:extLst>
              <a:ext uri="{FF2B5EF4-FFF2-40B4-BE49-F238E27FC236}">
                <a16:creationId xmlns:a16="http://schemas.microsoft.com/office/drawing/2014/main" id="{C39B79EA-9B20-49CD-B942-87B484EE2D66}"/>
              </a:ext>
            </a:extLst>
          </p:cNvPr>
          <p:cNvSpPr txBox="1"/>
          <p:nvPr/>
        </p:nvSpPr>
        <p:spPr>
          <a:xfrm>
            <a:off x="5629473"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44" name="文本框 328">
            <a:hlinkClick r:id="rId7" action="ppaction://hlinksldjump"/>
            <a:extLst>
              <a:ext uri="{FF2B5EF4-FFF2-40B4-BE49-F238E27FC236}">
                <a16:creationId xmlns:a16="http://schemas.microsoft.com/office/drawing/2014/main" id="{3E4AC14C-AAF0-4927-B9E1-CF0C1D6B244F}"/>
              </a:ext>
            </a:extLst>
          </p:cNvPr>
          <p:cNvSpPr txBox="1"/>
          <p:nvPr/>
        </p:nvSpPr>
        <p:spPr>
          <a:xfrm>
            <a:off x="6298668"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324883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7" y="955800"/>
            <a:ext cx="8460409" cy="3785652"/>
          </a:xfrm>
          <a:prstGeom prst="rect">
            <a:avLst/>
          </a:prstGeom>
        </p:spPr>
        <p:txBody>
          <a:bodyPr wrap="square">
            <a:spAutoFit/>
          </a:bodyPr>
          <a:lstStyle/>
          <a:p>
            <a:pPr algn="just">
              <a:lnSpc>
                <a:spcPct val="150000"/>
              </a:lnSpc>
            </a:pPr>
            <a:r>
              <a:rPr lang="zh-TW" altLang="en-US" sz="3200" spc="-100" dirty="0" smtClean="0">
                <a:latin typeface="標楷體" panose="03000509000000000000" pitchFamily="65" charset="-120"/>
                <a:ea typeface="標楷體" panose="03000509000000000000" pitchFamily="65" charset="-120"/>
              </a:rPr>
              <a:t>看到</a:t>
            </a:r>
            <a:r>
              <a:rPr lang="en-US" altLang="zh-TW" sz="3200" spc="-100" dirty="0" smtClean="0">
                <a:latin typeface="標楷體" panose="03000509000000000000" pitchFamily="65" charset="-120"/>
                <a:ea typeface="標楷體" panose="03000509000000000000" pitchFamily="65" charset="-120"/>
              </a:rPr>
              <a:t>〈</a:t>
            </a:r>
            <a:r>
              <a:rPr lang="zh-TW" altLang="en-US" sz="3200" spc="-100" dirty="0" smtClean="0">
                <a:latin typeface="標楷體" panose="03000509000000000000" pitchFamily="65" charset="-120"/>
                <a:ea typeface="標楷體" panose="03000509000000000000" pitchFamily="65" charset="-120"/>
              </a:rPr>
              <a:t>耶穌</a:t>
            </a:r>
            <a:r>
              <a:rPr lang="zh-TW" altLang="en-US" sz="3200" spc="-100" dirty="0">
                <a:latin typeface="標楷體" panose="03000509000000000000" pitchFamily="65" charset="-120"/>
                <a:ea typeface="標楷體" panose="03000509000000000000" pitchFamily="65" charset="-120"/>
              </a:rPr>
              <a:t>受難</a:t>
            </a:r>
            <a:r>
              <a:rPr lang="zh-TW" altLang="en-US" sz="3200" spc="-100" dirty="0" smtClean="0">
                <a:latin typeface="標楷體" panose="03000509000000000000" pitchFamily="65" charset="-120"/>
                <a:ea typeface="標楷體" panose="03000509000000000000" pitchFamily="65" charset="-120"/>
              </a:rPr>
              <a:t>圖</a:t>
            </a:r>
            <a:r>
              <a:rPr lang="en-US" altLang="zh-TW" sz="3200" spc="-100" dirty="0" smtClean="0">
                <a:latin typeface="標楷體" panose="03000509000000000000" pitchFamily="65" charset="-120"/>
                <a:ea typeface="標楷體" panose="03000509000000000000" pitchFamily="65" charset="-120"/>
              </a:rPr>
              <a:t>〉</a:t>
            </a:r>
            <a:r>
              <a:rPr lang="zh-TW" altLang="en-US" sz="3200" spc="-100" dirty="0" smtClean="0">
                <a:latin typeface="標楷體" panose="03000509000000000000" pitchFamily="65" charset="-120"/>
                <a:ea typeface="標楷體" panose="03000509000000000000" pitchFamily="65" charset="-120"/>
              </a:rPr>
              <a:t>旁邊</a:t>
            </a:r>
            <a:r>
              <a:rPr lang="zh-TW" altLang="en-US" sz="3200" spc="-100" dirty="0">
                <a:latin typeface="標楷體" panose="03000509000000000000" pitchFamily="65" charset="-120"/>
                <a:ea typeface="標楷體" panose="03000509000000000000" pitchFamily="65" charset="-120"/>
              </a:rPr>
              <a:t>的日本兵、共匪，我也一樣清楚地在另一邊，看到兩位魯凱族的戰士。我知道這是我的幻覺，但是，鼓膜裡同時清清楚楚地聽到從病床傳來的靈歌，和小孩子們興奮的笑聲。最後我也聽到熊過去拍打小孩子的聲音。</a:t>
            </a:r>
          </a:p>
        </p:txBody>
      </p:sp>
      <p:sp>
        <p:nvSpPr>
          <p:cNvPr id="20" name="矩形 19">
            <a:extLst>
              <a:ext uri="{FF2B5EF4-FFF2-40B4-BE49-F238E27FC236}">
                <a16:creationId xmlns:a16="http://schemas.microsoft.com/office/drawing/2014/main" id="{0DBCE9E4-36D0-47E2-902E-C62CA4DBB00C}"/>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P.147</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22" name="文本框 328">
            <a:hlinkClick r:id="rId5" action="ppaction://hlinksldjump"/>
            <a:extLst>
              <a:ext uri="{FF2B5EF4-FFF2-40B4-BE49-F238E27FC236}">
                <a16:creationId xmlns:a16="http://schemas.microsoft.com/office/drawing/2014/main" id="{A8F4DE57-C62A-4CF3-A14A-A11551771F72}"/>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6" name="文本框 328">
            <a:hlinkClick r:id="rId6" action="ppaction://hlinksldjump"/>
            <a:extLst>
              <a:ext uri="{FF2B5EF4-FFF2-40B4-BE49-F238E27FC236}">
                <a16:creationId xmlns:a16="http://schemas.microsoft.com/office/drawing/2014/main" id="{A4D03DA4-9275-4796-9B7B-6A699E99B1B1}"/>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8" name="文本框 328">
            <a:hlinkClick r:id="rId7" action="ppaction://hlinksldjump"/>
            <a:extLst>
              <a:ext uri="{FF2B5EF4-FFF2-40B4-BE49-F238E27FC236}">
                <a16:creationId xmlns:a16="http://schemas.microsoft.com/office/drawing/2014/main" id="{8AEE1493-B12F-46FF-9981-F2509239F917}"/>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30" name="文本框 328">
            <a:hlinkClick r:id="rId7" action="ppaction://hlinksldjump"/>
            <a:extLst>
              <a:ext uri="{FF2B5EF4-FFF2-40B4-BE49-F238E27FC236}">
                <a16:creationId xmlns:a16="http://schemas.microsoft.com/office/drawing/2014/main" id="{38B7B72B-BB3A-4874-B976-AB35DD6B6A67}"/>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2899187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611D5C7F-1509-4438-90C6-8669010FCA79}"/>
              </a:ext>
            </a:extLst>
          </p:cNvPr>
          <p:cNvGrpSpPr/>
          <p:nvPr/>
        </p:nvGrpSpPr>
        <p:grpSpPr>
          <a:xfrm>
            <a:off x="6327734" y="1227397"/>
            <a:ext cx="596837" cy="481799"/>
            <a:chOff x="7867881" y="1192800"/>
            <a:chExt cx="596837" cy="481799"/>
          </a:xfrm>
        </p:grpSpPr>
        <p:sp>
          <p:nvSpPr>
            <p:cNvPr id="16" name="文字方塊 15">
              <a:extLst>
                <a:ext uri="{FF2B5EF4-FFF2-40B4-BE49-F238E27FC236}">
                  <a16:creationId xmlns:a16="http://schemas.microsoft.com/office/drawing/2014/main" id="{58C08F7F-3F88-4EE0-B056-CD349941D44B}"/>
                </a:ext>
              </a:extLst>
            </p:cNvPr>
            <p:cNvSpPr txBox="1">
              <a:spLocks noChangeArrowheads="1"/>
            </p:cNvSpPr>
            <p:nvPr/>
          </p:nvSpPr>
          <p:spPr bwMode="auto">
            <a:xfrm>
              <a:off x="7997057" y="1208309"/>
              <a:ext cx="467661" cy="36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500"/>
                </a:lnSpc>
              </a:pPr>
              <a:r>
                <a:rPr lang="zh-TW" altLang="en-US" sz="900" b="1" dirty="0">
                  <a:solidFill>
                    <a:srgbClr val="0070C0"/>
                  </a:solidFill>
                  <a:latin typeface="標楷體" panose="03000509000000000000" pitchFamily="65" charset="-120"/>
                  <a:ea typeface="標楷體" panose="03000509000000000000" pitchFamily="65" charset="-120"/>
                </a:rPr>
                <a:t>ˇ</a:t>
              </a:r>
              <a:endParaRPr lang="en-US" altLang="zh-TW" sz="900" b="1" dirty="0">
                <a:solidFill>
                  <a:srgbClr val="0070C0"/>
                </a:solidFill>
                <a:latin typeface="標楷體" panose="03000509000000000000" pitchFamily="65" charset="-120"/>
                <a:ea typeface="標楷體" panose="03000509000000000000" pitchFamily="65" charset="-120"/>
              </a:endParaRPr>
            </a:p>
          </p:txBody>
        </p:sp>
        <p:sp>
          <p:nvSpPr>
            <p:cNvPr id="17" name="文字方塊 16">
              <a:extLst>
                <a:ext uri="{FF2B5EF4-FFF2-40B4-BE49-F238E27FC236}">
                  <a16:creationId xmlns:a16="http://schemas.microsoft.com/office/drawing/2014/main" id="{272807E7-D4B4-4F56-8CBF-DE71DCBD71B2}"/>
                </a:ext>
              </a:extLst>
            </p:cNvPr>
            <p:cNvSpPr txBox="1">
              <a:spLocks noChangeArrowheads="1"/>
            </p:cNvSpPr>
            <p:nvPr/>
          </p:nvSpPr>
          <p:spPr bwMode="auto">
            <a:xfrm>
              <a:off x="7867881" y="1192800"/>
              <a:ext cx="392020" cy="48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000"/>
                </a:lnSpc>
              </a:pPr>
              <a:r>
                <a:rPr lang="zh-TW" altLang="en-US" sz="1200" b="1" dirty="0">
                  <a:solidFill>
                    <a:srgbClr val="0070C0"/>
                  </a:solidFill>
                  <a:latin typeface="標楷體" panose="03000509000000000000" pitchFamily="65" charset="-120"/>
                  <a:ea typeface="標楷體" panose="03000509000000000000" pitchFamily="65" charset="-120"/>
                </a:rPr>
                <a:t>ㄋㄧㄠ</a:t>
              </a:r>
              <a:endParaRPr lang="en-US" altLang="zh-TW" sz="1200" b="1" dirty="0">
                <a:solidFill>
                  <a:srgbClr val="0070C0"/>
                </a:solidFill>
                <a:latin typeface="標楷體" panose="03000509000000000000" pitchFamily="65" charset="-120"/>
                <a:ea typeface="標楷體" panose="03000509000000000000" pitchFamily="65" charset="-120"/>
              </a:endParaRPr>
            </a:p>
          </p:txBody>
        </p:sp>
      </p:grpSp>
      <p:sp>
        <p:nvSpPr>
          <p:cNvPr id="57" name="矩形 56">
            <a:extLst>
              <a:ext uri="{FF2B5EF4-FFF2-40B4-BE49-F238E27FC236}">
                <a16:creationId xmlns:a16="http://schemas.microsoft.com/office/drawing/2014/main" id="{5E79E70A-AD3A-4DE0-9C73-4DF9A3F6BF91}"/>
              </a:ext>
            </a:extLst>
          </p:cNvPr>
          <p:cNvSpPr/>
          <p:nvPr/>
        </p:nvSpPr>
        <p:spPr>
          <a:xfrm>
            <a:off x="351698" y="783928"/>
            <a:ext cx="8392676"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一切都安靜下來了，靈歌的</a:t>
            </a:r>
            <a:r>
              <a:rPr lang="zh-TW" altLang="en-US" sz="3200" spc="-100" dirty="0">
                <a:solidFill>
                  <a:srgbClr val="0070C0"/>
                </a:solidFill>
                <a:latin typeface="標楷體" panose="03000509000000000000" pitchFamily="65" charset="-120"/>
                <a:ea typeface="標楷體" panose="03000509000000000000" pitchFamily="65" charset="-120"/>
              </a:rPr>
              <a:t>裊 繞</a:t>
            </a:r>
            <a:r>
              <a:rPr lang="zh-TW" altLang="en-US" sz="3200" spc="-100" dirty="0">
                <a:latin typeface="標楷體" panose="03000509000000000000" pitchFamily="65" charset="-120"/>
                <a:ea typeface="標楷體" panose="03000509000000000000" pitchFamily="65" charset="-120"/>
              </a:rPr>
              <a:t>，更顯得夜靜。腦中拂不去人像的幻影，更顯得夜深。我還記得，我在淚溼了的筆記本上，抓起原子筆，不大聽使喚的原子筆，</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1BE2FE4C-664B-4FF1-864F-19D6C5126144}"/>
              </a:ext>
            </a:extLst>
          </p:cNvPr>
          <p:cNvSpPr/>
          <p:nvPr/>
        </p:nvSpPr>
        <p:spPr>
          <a:xfrm>
            <a:off x="6040657" y="1234297"/>
            <a:ext cx="1057796"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C52102E6-EB91-4066-B0E2-59AADD7F0F1C}"/>
              </a:ext>
            </a:extLst>
          </p:cNvPr>
          <p:cNvSpPr txBox="1">
            <a:spLocks noChangeArrowheads="1"/>
          </p:cNvSpPr>
          <p:nvPr/>
        </p:nvSpPr>
        <p:spPr bwMode="auto">
          <a:xfrm>
            <a:off x="6040657" y="1660887"/>
            <a:ext cx="768086"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繚繞</a:t>
            </a:r>
          </a:p>
        </p:txBody>
      </p:sp>
      <p:sp>
        <p:nvSpPr>
          <p:cNvPr id="18" name="文字方塊 48">
            <a:extLst>
              <a:ext uri="{FF2B5EF4-FFF2-40B4-BE49-F238E27FC236}">
                <a16:creationId xmlns:a16="http://schemas.microsoft.com/office/drawing/2014/main" id="{3FBDC67B-BA0D-443E-997D-D2E936C5116E}"/>
              </a:ext>
            </a:extLst>
          </p:cNvPr>
          <p:cNvSpPr txBox="1">
            <a:spLocks noChangeArrowheads="1"/>
          </p:cNvSpPr>
          <p:nvPr/>
        </p:nvSpPr>
        <p:spPr bwMode="auto">
          <a:xfrm>
            <a:off x="5439383" y="947086"/>
            <a:ext cx="6012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映襯</a:t>
            </a:r>
          </a:p>
        </p:txBody>
      </p:sp>
      <p:grpSp>
        <p:nvGrpSpPr>
          <p:cNvPr id="19" name="群組 18">
            <a:extLst>
              <a:ext uri="{FF2B5EF4-FFF2-40B4-BE49-F238E27FC236}">
                <a16:creationId xmlns:a16="http://schemas.microsoft.com/office/drawing/2014/main" id="{D84BB921-CC54-4889-ABF3-076489A634FA}"/>
              </a:ext>
            </a:extLst>
          </p:cNvPr>
          <p:cNvGrpSpPr/>
          <p:nvPr/>
        </p:nvGrpSpPr>
        <p:grpSpPr>
          <a:xfrm>
            <a:off x="1212523" y="970273"/>
            <a:ext cx="4196963" cy="1642115"/>
            <a:chOff x="-3284970" y="4241561"/>
            <a:chExt cx="4196963" cy="1642115"/>
          </a:xfrm>
        </p:grpSpPr>
        <p:pic>
          <p:nvPicPr>
            <p:cNvPr id="20" name="圖片 19">
              <a:extLst>
                <a:ext uri="{FF2B5EF4-FFF2-40B4-BE49-F238E27FC236}">
                  <a16:creationId xmlns:a16="http://schemas.microsoft.com/office/drawing/2014/main" id="{CC91589E-2573-4245-9B24-6FF9B8808C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84970" y="5235676"/>
              <a:ext cx="128048" cy="648000"/>
            </a:xfrm>
            <a:prstGeom prst="rect">
              <a:avLst/>
            </a:prstGeom>
          </p:spPr>
        </p:pic>
        <p:pic>
          <p:nvPicPr>
            <p:cNvPr id="21" name="圖片 20">
              <a:extLst>
                <a:ext uri="{FF2B5EF4-FFF2-40B4-BE49-F238E27FC236}">
                  <a16:creationId xmlns:a16="http://schemas.microsoft.com/office/drawing/2014/main" id="{3081ADB3-7F90-4ADD-A426-2EC3817AF31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3395" y="4241561"/>
              <a:ext cx="628598" cy="648000"/>
            </a:xfrm>
            <a:prstGeom prst="rect">
              <a:avLst/>
            </a:prstGeom>
          </p:spPr>
        </p:pic>
      </p:grpSp>
      <p:sp>
        <p:nvSpPr>
          <p:cNvPr id="2" name="矩形 1">
            <a:extLst>
              <a:ext uri="{FF2B5EF4-FFF2-40B4-BE49-F238E27FC236}">
                <a16:creationId xmlns:a16="http://schemas.microsoft.com/office/drawing/2014/main" id="{51C2178F-F94C-4E8D-8854-50C58DAD3631}"/>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P.147</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7" action="ppaction://hlinksldjump"/>
            <a:extLst>
              <a:ext uri="{FF2B5EF4-FFF2-40B4-BE49-F238E27FC236}">
                <a16:creationId xmlns:a16="http://schemas.microsoft.com/office/drawing/2014/main" id="{6681F131-A314-4841-B71D-4197DFE8F32C}"/>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8" action="ppaction://hlinksldjump"/>
            <a:extLst>
              <a:ext uri="{FF2B5EF4-FFF2-40B4-BE49-F238E27FC236}">
                <a16:creationId xmlns:a16="http://schemas.microsoft.com/office/drawing/2014/main" id="{F72355B3-1C9F-4D8B-BB76-1BC3F9292D1C}"/>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9" name="文本框 328">
            <a:hlinkClick r:id="rId9" action="ppaction://hlinksldjump"/>
            <a:extLst>
              <a:ext uri="{FF2B5EF4-FFF2-40B4-BE49-F238E27FC236}">
                <a16:creationId xmlns:a16="http://schemas.microsoft.com/office/drawing/2014/main" id="{FD155C71-8733-4A98-90EB-A54B0D64109F}"/>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7" name="文本框 328">
            <a:hlinkClick r:id="rId9" action="ppaction://hlinksldjump"/>
            <a:extLst>
              <a:ext uri="{FF2B5EF4-FFF2-40B4-BE49-F238E27FC236}">
                <a16:creationId xmlns:a16="http://schemas.microsoft.com/office/drawing/2014/main" id="{1CB5F902-896A-4724-B89C-6D651B566C90}"/>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745649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4"/>
                                        </p:tgtEl>
                                      </p:cBhvr>
                                    </p:animEffect>
                                    <p:set>
                                      <p:cBhvr>
                                        <p:cTn id="21"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18"/>
                                        </p:tgtEl>
                                      </p:cBhvr>
                                    </p:animEffect>
                                    <p:set>
                                      <p:cBhvr>
                                        <p:cTn id="32"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3" grpId="0" animBg="1"/>
      <p:bldP spid="14" grpId="0" animBg="1"/>
      <p:bldP spid="14" grpId="1" animBg="1"/>
      <p:bldP spid="18" grpId="0"/>
      <p:bldP spid="18" grpId="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92676"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歪歪斜斜地寫著：世界上，哪裡還有比這更辛酸的歷史？哪裡還有比這更悲慘的少數民族的命運？</a:t>
            </a:r>
            <a:endParaRPr lang="en-US" altLang="zh-TW" sz="3200" spc="-100" dirty="0">
              <a:latin typeface="標楷體" panose="03000509000000000000" pitchFamily="65" charset="-120"/>
              <a:ea typeface="標楷體" panose="03000509000000000000" pitchFamily="65" charset="-120"/>
            </a:endParaRPr>
          </a:p>
          <a:p>
            <a:pPr algn="just">
              <a:lnSpc>
                <a:spcPct val="200000"/>
              </a:lnSpc>
            </a:pPr>
            <a:r>
              <a:rPr lang="zh-TW" altLang="en-US" sz="3200" spc="-100" dirty="0">
                <a:latin typeface="標楷體" panose="03000509000000000000" pitchFamily="65" charset="-120"/>
                <a:ea typeface="標楷體" panose="03000509000000000000" pitchFamily="65" charset="-120"/>
              </a:rPr>
              <a:t>　　我朝不朝牆上看都一樣，</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48">
            <a:extLst>
              <a:ext uri="{FF2B5EF4-FFF2-40B4-BE49-F238E27FC236}">
                <a16:creationId xmlns:a16="http://schemas.microsoft.com/office/drawing/2014/main" id="{4F8EBE42-3639-4101-A7D4-1E66D4A06DF6}"/>
              </a:ext>
            </a:extLst>
          </p:cNvPr>
          <p:cNvSpPr txBox="1">
            <a:spLocks noChangeArrowheads="1"/>
          </p:cNvSpPr>
          <p:nvPr/>
        </p:nvSpPr>
        <p:spPr bwMode="auto">
          <a:xfrm>
            <a:off x="4312001" y="947086"/>
            <a:ext cx="6012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激問</a:t>
            </a:r>
          </a:p>
        </p:txBody>
      </p:sp>
      <p:grpSp>
        <p:nvGrpSpPr>
          <p:cNvPr id="14" name="群組 13">
            <a:extLst>
              <a:ext uri="{FF2B5EF4-FFF2-40B4-BE49-F238E27FC236}">
                <a16:creationId xmlns:a16="http://schemas.microsoft.com/office/drawing/2014/main" id="{D5EE0F5E-E20F-4C14-904D-935C3E4CF39F}"/>
              </a:ext>
            </a:extLst>
          </p:cNvPr>
          <p:cNvGrpSpPr/>
          <p:nvPr/>
        </p:nvGrpSpPr>
        <p:grpSpPr>
          <a:xfrm>
            <a:off x="1169827" y="970273"/>
            <a:ext cx="3112277" cy="2637795"/>
            <a:chOff x="-2200284" y="4241561"/>
            <a:chExt cx="3112277" cy="2637795"/>
          </a:xfrm>
        </p:grpSpPr>
        <p:pic>
          <p:nvPicPr>
            <p:cNvPr id="15" name="圖片 14">
              <a:extLst>
                <a:ext uri="{FF2B5EF4-FFF2-40B4-BE49-F238E27FC236}">
                  <a16:creationId xmlns:a16="http://schemas.microsoft.com/office/drawing/2014/main" id="{2E7409B5-91C8-4719-AECE-1D6B5F7FC2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00284" y="6231356"/>
              <a:ext cx="128048" cy="648000"/>
            </a:xfrm>
            <a:prstGeom prst="rect">
              <a:avLst/>
            </a:prstGeom>
          </p:spPr>
        </p:pic>
        <p:pic>
          <p:nvPicPr>
            <p:cNvPr id="16" name="圖片 15">
              <a:extLst>
                <a:ext uri="{FF2B5EF4-FFF2-40B4-BE49-F238E27FC236}">
                  <a16:creationId xmlns:a16="http://schemas.microsoft.com/office/drawing/2014/main" id="{79068545-B2E2-438D-B0F0-6B62BC29AF0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3395" y="4241561"/>
              <a:ext cx="628598" cy="648000"/>
            </a:xfrm>
            <a:prstGeom prst="rect">
              <a:avLst/>
            </a:prstGeom>
          </p:spPr>
        </p:pic>
      </p:grpSp>
      <p:sp>
        <p:nvSpPr>
          <p:cNvPr id="17" name="文字方塊 16">
            <a:extLst>
              <a:ext uri="{FF2B5EF4-FFF2-40B4-BE49-F238E27FC236}">
                <a16:creationId xmlns:a16="http://schemas.microsoft.com/office/drawing/2014/main" id="{D66BE110-AB2D-4A61-A6F5-E35FDBA06BC8}"/>
              </a:ext>
            </a:extLst>
          </p:cNvPr>
          <p:cNvSpPr txBox="1">
            <a:spLocks noChangeArrowheads="1"/>
          </p:cNvSpPr>
          <p:nvPr/>
        </p:nvSpPr>
        <p:spPr bwMode="auto">
          <a:xfrm>
            <a:off x="1667410" y="2669638"/>
            <a:ext cx="69751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此為本文最直接明白點出主旨之處。藉兩句追問，逼仄出戰爭的殘酷與荒謬，悲憫時代交織下民族與個人的無奈</a:t>
            </a:r>
          </a:p>
        </p:txBody>
      </p:sp>
      <p:cxnSp>
        <p:nvCxnSpPr>
          <p:cNvPr id="18" name="直線接點 17">
            <a:extLst>
              <a:ext uri="{FF2B5EF4-FFF2-40B4-BE49-F238E27FC236}">
                <a16:creationId xmlns:a16="http://schemas.microsoft.com/office/drawing/2014/main" id="{52913C27-DA71-4EC5-AFB8-E6E1615F3782}"/>
              </a:ext>
            </a:extLst>
          </p:cNvPr>
          <p:cNvCxnSpPr>
            <a:cxnSpLocks/>
          </p:cNvCxnSpPr>
          <p:nvPr/>
        </p:nvCxnSpPr>
        <p:spPr>
          <a:xfrm>
            <a:off x="3702451" y="1669450"/>
            <a:ext cx="4940144"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91A41AE0-1D82-41AE-BCA2-11CFE23915F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02451" y="1741458"/>
            <a:ext cx="609550" cy="298679"/>
          </a:xfrm>
          <a:prstGeom prst="rect">
            <a:avLst/>
          </a:prstGeom>
        </p:spPr>
      </p:pic>
      <p:cxnSp>
        <p:nvCxnSpPr>
          <p:cNvPr id="20" name="直線接點 19">
            <a:extLst>
              <a:ext uri="{FF2B5EF4-FFF2-40B4-BE49-F238E27FC236}">
                <a16:creationId xmlns:a16="http://schemas.microsoft.com/office/drawing/2014/main" id="{00504127-D80B-4E01-8BF6-7F6C6EDAFBC8}"/>
              </a:ext>
            </a:extLst>
          </p:cNvPr>
          <p:cNvCxnSpPr>
            <a:cxnSpLocks/>
          </p:cNvCxnSpPr>
          <p:nvPr/>
        </p:nvCxnSpPr>
        <p:spPr>
          <a:xfrm>
            <a:off x="453813" y="2658356"/>
            <a:ext cx="8188782"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BFDC9A5E-6B53-4910-BC02-B012E84C2AB2}"/>
              </a:ext>
            </a:extLst>
          </p:cNvPr>
          <p:cNvCxnSpPr>
            <a:cxnSpLocks/>
          </p:cNvCxnSpPr>
          <p:nvPr/>
        </p:nvCxnSpPr>
        <p:spPr>
          <a:xfrm>
            <a:off x="453813" y="3621614"/>
            <a:ext cx="785707"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7970992C-FF14-4134-B23D-40BF1F656188}"/>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P.147~P.148</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4" name="文本框 328">
            <a:hlinkClick r:id="rId8" action="ppaction://hlinksldjump"/>
            <a:extLst>
              <a:ext uri="{FF2B5EF4-FFF2-40B4-BE49-F238E27FC236}">
                <a16:creationId xmlns:a16="http://schemas.microsoft.com/office/drawing/2014/main" id="{5E037C0D-4A2A-4DB6-9B6F-809B0CF25503}"/>
              </a:ext>
            </a:extLst>
          </p:cNvPr>
          <p:cNvSpPr txBox="1"/>
          <p:nvPr/>
        </p:nvSpPr>
        <p:spPr>
          <a:xfrm>
            <a:off x="4291083"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36" name="文本框 328">
            <a:hlinkClick r:id="rId9" action="ppaction://hlinksldjump"/>
            <a:extLst>
              <a:ext uri="{FF2B5EF4-FFF2-40B4-BE49-F238E27FC236}">
                <a16:creationId xmlns:a16="http://schemas.microsoft.com/office/drawing/2014/main" id="{18D6BC66-113B-400E-B91F-45573A3BA552}"/>
              </a:ext>
            </a:extLst>
          </p:cNvPr>
          <p:cNvSpPr txBox="1"/>
          <p:nvPr/>
        </p:nvSpPr>
        <p:spPr>
          <a:xfrm>
            <a:off x="4960278"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38" name="文本框 328">
            <a:hlinkClick r:id="rId10" action="ppaction://hlinksldjump"/>
            <a:extLst>
              <a:ext uri="{FF2B5EF4-FFF2-40B4-BE49-F238E27FC236}">
                <a16:creationId xmlns:a16="http://schemas.microsoft.com/office/drawing/2014/main" id="{F844195E-A382-416B-B967-E4EA6CAC6E2E}"/>
              </a:ext>
            </a:extLst>
          </p:cNvPr>
          <p:cNvSpPr txBox="1"/>
          <p:nvPr/>
        </p:nvSpPr>
        <p:spPr>
          <a:xfrm>
            <a:off x="5629473"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40" name="文本框 328">
            <a:hlinkClick r:id="rId10" action="ppaction://hlinksldjump"/>
            <a:extLst>
              <a:ext uri="{FF2B5EF4-FFF2-40B4-BE49-F238E27FC236}">
                <a16:creationId xmlns:a16="http://schemas.microsoft.com/office/drawing/2014/main" id="{ADA0C8FD-809C-44E3-B329-361F3A661FF5}"/>
              </a:ext>
            </a:extLst>
          </p:cNvPr>
          <p:cNvSpPr txBox="1"/>
          <p:nvPr/>
        </p:nvSpPr>
        <p:spPr>
          <a:xfrm>
            <a:off x="6298668"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3893164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3"/>
                                        </p:tgtEl>
                                      </p:cBhvr>
                                    </p:animEffect>
                                    <p:set>
                                      <p:cBhvr>
                                        <p:cTn id="21"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17"/>
                                        </p:tgtEl>
                                      </p:cBhvr>
                                    </p:animEffect>
                                    <p:set>
                                      <p:cBhvr>
                                        <p:cTn id="32" dur="1" fill="hold">
                                          <p:stCondLst>
                                            <p:cond delay="24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3" grpId="0"/>
      <p:bldP spid="13" grpId="1"/>
      <p:bldP spid="17" grpId="0"/>
      <p:bldP spid="17" grpId="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92676"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那些各代的各種戰士的影像，一直浮在眼前，當我的意志力快給酒性擊</a:t>
            </a:r>
            <a:r>
              <a:rPr lang="zh-TW" altLang="en-US" sz="3200" spc="-100" dirty="0">
                <a:solidFill>
                  <a:srgbClr val="FF5050"/>
                </a:solidFill>
                <a:latin typeface="標楷體" panose="03000509000000000000" pitchFamily="65" charset="-120"/>
                <a:ea typeface="標楷體" panose="03000509000000000000" pitchFamily="65" charset="-120"/>
              </a:rPr>
              <a:t>潰</a:t>
            </a:r>
            <a:r>
              <a:rPr lang="zh-TW" altLang="en-US" sz="3200" spc="-100" dirty="0">
                <a:latin typeface="標楷體" panose="03000509000000000000" pitchFamily="65" charset="-120"/>
                <a:ea typeface="標楷體" panose="03000509000000000000" pitchFamily="65" charset="-120"/>
              </a:rPr>
              <a:t>之前，那些影像顯得更為突出。我還是朝著排滿照片的牆壁，拿起還有幾滴酒的空杯子舉向他們，</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48">
            <a:extLst>
              <a:ext uri="{FF2B5EF4-FFF2-40B4-BE49-F238E27FC236}">
                <a16:creationId xmlns:a16="http://schemas.microsoft.com/office/drawing/2014/main" id="{489F9B92-E5E5-4C9C-9BCC-F25CC1CF507C}"/>
              </a:ext>
            </a:extLst>
          </p:cNvPr>
          <p:cNvSpPr txBox="1">
            <a:spLocks noChangeArrowheads="1"/>
          </p:cNvSpPr>
          <p:nvPr/>
        </p:nvSpPr>
        <p:spPr bwMode="auto">
          <a:xfrm>
            <a:off x="1085213" y="1931102"/>
            <a:ext cx="8621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形象化</a:t>
            </a:r>
          </a:p>
        </p:txBody>
      </p:sp>
      <p:grpSp>
        <p:nvGrpSpPr>
          <p:cNvPr id="23" name="群組 22">
            <a:extLst>
              <a:ext uri="{FF2B5EF4-FFF2-40B4-BE49-F238E27FC236}">
                <a16:creationId xmlns:a16="http://schemas.microsoft.com/office/drawing/2014/main" id="{979E6DC6-DFD1-4143-98B2-5FEB17A2D494}"/>
              </a:ext>
            </a:extLst>
          </p:cNvPr>
          <p:cNvGrpSpPr/>
          <p:nvPr/>
        </p:nvGrpSpPr>
        <p:grpSpPr>
          <a:xfrm>
            <a:off x="426718" y="1954289"/>
            <a:ext cx="5843319" cy="660700"/>
            <a:chOff x="283395" y="4241561"/>
            <a:chExt cx="5843319" cy="660700"/>
          </a:xfrm>
        </p:grpSpPr>
        <p:pic>
          <p:nvPicPr>
            <p:cNvPr id="25" name="圖片 24">
              <a:extLst>
                <a:ext uri="{FF2B5EF4-FFF2-40B4-BE49-F238E27FC236}">
                  <a16:creationId xmlns:a16="http://schemas.microsoft.com/office/drawing/2014/main" id="{4F19F30D-E492-4F75-A15A-AC8B793B01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8666" y="4254261"/>
              <a:ext cx="128048" cy="648000"/>
            </a:xfrm>
            <a:prstGeom prst="rect">
              <a:avLst/>
            </a:prstGeom>
          </p:spPr>
        </p:pic>
        <p:pic>
          <p:nvPicPr>
            <p:cNvPr id="26" name="圖片 25">
              <a:extLst>
                <a:ext uri="{FF2B5EF4-FFF2-40B4-BE49-F238E27FC236}">
                  <a16:creationId xmlns:a16="http://schemas.microsoft.com/office/drawing/2014/main" id="{60CB3532-56FB-4930-A09D-DBA2DDFC57B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3395" y="4241561"/>
              <a:ext cx="628598" cy="648000"/>
            </a:xfrm>
            <a:prstGeom prst="rect">
              <a:avLst/>
            </a:prstGeom>
          </p:spPr>
        </p:pic>
      </p:grpSp>
      <p:sp>
        <p:nvSpPr>
          <p:cNvPr id="27" name="文本框 328">
            <a:hlinkClick r:id="rId7" action="ppaction://hlinksldjump"/>
            <a:extLst>
              <a:ext uri="{FF2B5EF4-FFF2-40B4-BE49-F238E27FC236}">
                <a16:creationId xmlns:a16="http://schemas.microsoft.com/office/drawing/2014/main" id="{54C73EE9-A59A-4DA8-A939-C0F8EC0E9F38}"/>
              </a:ext>
            </a:extLst>
          </p:cNvPr>
          <p:cNvSpPr txBox="1"/>
          <p:nvPr/>
        </p:nvSpPr>
        <p:spPr>
          <a:xfrm>
            <a:off x="5028009" y="1891837"/>
            <a:ext cx="297518" cy="279767"/>
          </a:xfrm>
          <a:prstGeom prst="rect">
            <a:avLst/>
          </a:prstGeom>
          <a:solidFill>
            <a:schemeClr val="bg1"/>
          </a:solidFill>
          <a:ln w="19050">
            <a:solidFill>
              <a:srgbClr val="FF5050"/>
            </a:solid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algn="ctr" defTabSz="914400" eaLnBrk="1" fontAlgn="auto" hangingPunct="1">
              <a:spcBef>
                <a:spcPts val="0"/>
              </a:spcBef>
              <a:spcAft>
                <a:spcPts val="0"/>
              </a:spcAft>
              <a:defRPr/>
            </a:pPr>
            <a:r>
              <a:rPr lang="zh-TW" altLang="en-US" sz="1600" kern="0" dirty="0">
                <a:solidFill>
                  <a:srgbClr val="FF5050"/>
                </a:solidFill>
                <a:latin typeface="微軟正黑體" pitchFamily="34" charset="-120"/>
                <a:ea typeface="微軟正黑體" pitchFamily="34" charset="-120"/>
              </a:rPr>
              <a:t>辨</a:t>
            </a:r>
          </a:p>
        </p:txBody>
      </p:sp>
      <p:sp>
        <p:nvSpPr>
          <p:cNvPr id="2" name="矩形 1">
            <a:extLst>
              <a:ext uri="{FF2B5EF4-FFF2-40B4-BE49-F238E27FC236}">
                <a16:creationId xmlns:a16="http://schemas.microsoft.com/office/drawing/2014/main" id="{C02822F1-C57D-4CF2-A0A8-599DC8269412}"/>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P.148</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8" action="ppaction://hlinksldjump"/>
            <a:extLst>
              <a:ext uri="{FF2B5EF4-FFF2-40B4-BE49-F238E27FC236}">
                <a16:creationId xmlns:a16="http://schemas.microsoft.com/office/drawing/2014/main" id="{4CD7EFF7-3D6D-4F3C-BCB9-C386193CB91C}"/>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9" action="ppaction://hlinksldjump"/>
            <a:extLst>
              <a:ext uri="{FF2B5EF4-FFF2-40B4-BE49-F238E27FC236}">
                <a16:creationId xmlns:a16="http://schemas.microsoft.com/office/drawing/2014/main" id="{377EBDA0-E82D-4CD7-AD0D-3BBF635B0DA8}"/>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9" name="文本框 328">
            <a:hlinkClick r:id="rId10" action="ppaction://hlinksldjump"/>
            <a:extLst>
              <a:ext uri="{FF2B5EF4-FFF2-40B4-BE49-F238E27FC236}">
                <a16:creationId xmlns:a16="http://schemas.microsoft.com/office/drawing/2014/main" id="{5DAE4FA5-16A4-4CBD-9A04-4C3A4E4A0858}"/>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32" name="文本框 328">
            <a:hlinkClick r:id="rId10" action="ppaction://hlinksldjump"/>
            <a:extLst>
              <a:ext uri="{FF2B5EF4-FFF2-40B4-BE49-F238E27FC236}">
                <a16:creationId xmlns:a16="http://schemas.microsoft.com/office/drawing/2014/main" id="{EC56E305-1FD3-46C3-95F1-FA44BBB8B7EA}"/>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3481381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5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22"/>
                                        </p:tgtEl>
                                      </p:cBhvr>
                                    </p:animEffect>
                                    <p:set>
                                      <p:cBhvr>
                                        <p:cTn id="2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p:bldP spid="22" grpId="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3CC82A5C-3C80-4574-9A88-2B8ECAEBB0FF}"/>
              </a:ext>
            </a:extLst>
          </p:cNvPr>
          <p:cNvGraphicFramePr>
            <a:graphicFrameLocks noGrp="1"/>
          </p:cNvGraphicFramePr>
          <p:nvPr>
            <p:extLst>
              <p:ext uri="{D42A27DB-BD31-4B8C-83A1-F6EECF244321}">
                <p14:modId xmlns:p14="http://schemas.microsoft.com/office/powerpoint/2010/main" val="387385244"/>
              </p:ext>
            </p:extLst>
          </p:nvPr>
        </p:nvGraphicFramePr>
        <p:xfrm>
          <a:off x="1138369" y="1423216"/>
          <a:ext cx="6141997" cy="2916720"/>
        </p:xfrm>
        <a:graphic>
          <a:graphicData uri="http://schemas.openxmlformats.org/drawingml/2006/table">
            <a:tbl>
              <a:tblPr firstRow="1" bandRow="1">
                <a:tableStyleId>{5C22544A-7EE6-4342-B048-85BDC9FD1C3A}</a:tableStyleId>
              </a:tblPr>
              <a:tblGrid>
                <a:gridCol w="1286968">
                  <a:extLst>
                    <a:ext uri="{9D8B030D-6E8A-4147-A177-3AD203B41FA5}">
                      <a16:colId xmlns:a16="http://schemas.microsoft.com/office/drawing/2014/main" val="2309151277"/>
                    </a:ext>
                  </a:extLst>
                </a:gridCol>
                <a:gridCol w="4855029">
                  <a:extLst>
                    <a:ext uri="{9D8B030D-6E8A-4147-A177-3AD203B41FA5}">
                      <a16:colId xmlns:a16="http://schemas.microsoft.com/office/drawing/2014/main" val="1515670564"/>
                    </a:ext>
                  </a:extLst>
                </a:gridCol>
              </a:tblGrid>
              <a:tr h="864000">
                <a:tc>
                  <a:txBody>
                    <a:bodyPr/>
                    <a:lstStyle/>
                    <a:p>
                      <a:pPr algn="ctr"/>
                      <a:r>
                        <a:rPr lang="zh-TW" altLang="en-US" sz="2600" b="1" dirty="0">
                          <a:solidFill>
                            <a:srgbClr val="6D533A"/>
                          </a:solidFill>
                          <a:latin typeface="微軟正黑體" panose="020B0604030504040204" pitchFamily="34" charset="-120"/>
                          <a:ea typeface="微軟正黑體" panose="020B0604030504040204" pitchFamily="34" charset="-120"/>
                        </a:rPr>
                        <a:t>姓　名</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ECE0C6"/>
                    </a:solidFill>
                  </a:tcPr>
                </a:tc>
                <a:tc>
                  <a:txBody>
                    <a:bodyPr/>
                    <a:lstStyle/>
                    <a:p>
                      <a:pPr algn="l">
                        <a:lnSpc>
                          <a:spcPct val="120000"/>
                        </a:lnSpc>
                      </a:pPr>
                      <a:r>
                        <a:rPr lang="zh-TW" altLang="en-US" sz="3000" b="0" dirty="0">
                          <a:solidFill>
                            <a:schemeClr val="tx1"/>
                          </a:solidFill>
                          <a:latin typeface="微軟正黑體" panose="020B0604030504040204" pitchFamily="34" charset="-120"/>
                          <a:ea typeface="微軟正黑體" panose="020B0604030504040204" pitchFamily="34" charset="-120"/>
                        </a:rPr>
                        <a:t>黃春明</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extLst>
                  <a:ext uri="{0D108BD9-81ED-4DB2-BD59-A6C34878D82A}">
                    <a16:rowId xmlns:a16="http://schemas.microsoft.com/office/drawing/2014/main" val="3926041508"/>
                  </a:ext>
                </a:extLst>
              </a:tr>
              <a:tr h="864000">
                <a:tc>
                  <a:txBody>
                    <a:bodyPr/>
                    <a:lstStyle/>
                    <a:p>
                      <a:pPr marL="0" algn="ctr" defTabSz="685800" rtl="0" eaLnBrk="1" latinLnBrk="0" hangingPunct="1">
                        <a:lnSpc>
                          <a:spcPct val="120000"/>
                        </a:lnSpc>
                      </a:pPr>
                      <a:r>
                        <a:rPr lang="zh-TW" altLang="en-US" sz="2600" b="1" i="0" u="none" strike="noStrike" kern="1200" baseline="0" dirty="0">
                          <a:solidFill>
                            <a:srgbClr val="6D533A"/>
                          </a:solidFill>
                          <a:latin typeface="微軟正黑體" panose="020B0604030504040204" pitchFamily="34" charset="-120"/>
                          <a:ea typeface="微軟正黑體" panose="020B0604030504040204" pitchFamily="34" charset="-120"/>
                          <a:cs typeface="+mn-cs"/>
                        </a:rPr>
                        <a:t>籍    貫</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ECE0C6"/>
                    </a:solidFill>
                  </a:tcPr>
                </a:tc>
                <a:tc>
                  <a:txBody>
                    <a:bodyPr/>
                    <a:lstStyle/>
                    <a:p>
                      <a:pPr algn="l">
                        <a:lnSpc>
                          <a:spcPct val="120000"/>
                        </a:lnSpc>
                      </a:pPr>
                      <a:r>
                        <a:rPr lang="zh-TW" altLang="en-US" sz="300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宜蘭</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extLst>
                  <a:ext uri="{0D108BD9-81ED-4DB2-BD59-A6C34878D82A}">
                    <a16:rowId xmlns:a16="http://schemas.microsoft.com/office/drawing/2014/main" val="3242462042"/>
                  </a:ext>
                </a:extLst>
              </a:tr>
              <a:tr h="864000">
                <a:tc>
                  <a:txBody>
                    <a:bodyPr/>
                    <a:lstStyle/>
                    <a:p>
                      <a:pPr marL="0" algn="ctr" defTabSz="685800" rtl="0" eaLnBrk="1" latinLnBrk="0" hangingPunct="1">
                        <a:lnSpc>
                          <a:spcPct val="120000"/>
                        </a:lnSpc>
                      </a:pPr>
                      <a:r>
                        <a:rPr lang="zh-TW" altLang="en-US" sz="2600" b="1" i="0" u="none" strike="noStrike" kern="1200" baseline="0" dirty="0">
                          <a:solidFill>
                            <a:srgbClr val="6D533A"/>
                          </a:solidFill>
                          <a:latin typeface="微軟正黑體" panose="020B0604030504040204" pitchFamily="34" charset="-120"/>
                          <a:ea typeface="微軟正黑體" panose="020B0604030504040204" pitchFamily="34" charset="-120"/>
                          <a:cs typeface="+mn-cs"/>
                        </a:rPr>
                        <a:t>生</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ECE0C6"/>
                    </a:solidFill>
                  </a:tcPr>
                </a:tc>
                <a:tc>
                  <a:txBody>
                    <a:bodyPr/>
                    <a:lstStyle/>
                    <a:p>
                      <a:pPr algn="l">
                        <a:lnSpc>
                          <a:spcPct val="120000"/>
                        </a:lnSpc>
                      </a:pPr>
                      <a:r>
                        <a:rPr lang="zh-TW" altLang="en-US" sz="300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日治時期昭和十年</a:t>
                      </a:r>
                      <a:r>
                        <a:rPr lang="en-US" altLang="zh-TW" sz="300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
                      </a:r>
                      <a:br>
                        <a:rPr lang="en-US" altLang="zh-TW" sz="300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br>
                      <a:r>
                        <a:rPr lang="zh-TW" altLang="en-US" sz="300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（民國二十四年）</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extLst>
                  <a:ext uri="{0D108BD9-81ED-4DB2-BD59-A6C34878D82A}">
                    <a16:rowId xmlns:a16="http://schemas.microsoft.com/office/drawing/2014/main" val="2784899096"/>
                  </a:ext>
                </a:extLst>
              </a:tr>
            </a:tbl>
          </a:graphicData>
        </a:graphic>
      </p:graphicFrame>
      <p:sp>
        <p:nvSpPr>
          <p:cNvPr id="2" name="TextBox 6">
            <a:extLst>
              <a:ext uri="{FF2B5EF4-FFF2-40B4-BE49-F238E27FC236}">
                <a16:creationId xmlns:a16="http://schemas.microsoft.com/office/drawing/2014/main" id="{596AEA7F-10EB-46E3-88DC-703C7BC49684}"/>
              </a:ext>
            </a:extLst>
          </p:cNvPr>
          <p:cNvSpPr txBox="1"/>
          <p:nvPr/>
        </p:nvSpPr>
        <p:spPr>
          <a:xfrm>
            <a:off x="351698" y="391708"/>
            <a:ext cx="2990216"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簡介</a:t>
            </a:r>
          </a:p>
        </p:txBody>
      </p:sp>
      <p:sp>
        <p:nvSpPr>
          <p:cNvPr id="12" name="箭號: 向右 5">
            <a:hlinkClick r:id="rId2" action="ppaction://hlinksldjump"/>
            <a:extLst>
              <a:ext uri="{FF2B5EF4-FFF2-40B4-BE49-F238E27FC236}">
                <a16:creationId xmlns:a16="http://schemas.microsoft.com/office/drawing/2014/main" id="{706E9AF5-8DBD-47C5-890A-A504A05A3BE9}"/>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6">
            <a:extLst>
              <a:ext uri="{FF2B5EF4-FFF2-40B4-BE49-F238E27FC236}">
                <a16:creationId xmlns:a16="http://schemas.microsoft.com/office/drawing/2014/main" id="{1AF2F0FB-713F-4C1C-BA45-64FE91C570DE}"/>
              </a:ext>
            </a:extLst>
          </p:cNvPr>
          <p:cNvSpPr/>
          <p:nvPr/>
        </p:nvSpPr>
        <p:spPr>
          <a:xfrm flipH="1">
            <a:off x="8235242" y="4564743"/>
            <a:ext cx="289700" cy="28556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本框 328">
            <a:hlinkClick r:id="rId3" action="ppaction://hlinksldjump"/>
            <a:extLst>
              <a:ext uri="{FF2B5EF4-FFF2-40B4-BE49-F238E27FC236}">
                <a16:creationId xmlns:a16="http://schemas.microsoft.com/office/drawing/2014/main" id="{EA8C268F-4DFD-413B-83C7-C6D4E6EBFA80}"/>
              </a:ext>
            </a:extLst>
          </p:cNvPr>
          <p:cNvSpPr txBox="1"/>
          <p:nvPr/>
        </p:nvSpPr>
        <p:spPr>
          <a:xfrm>
            <a:off x="800757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pic>
        <p:nvPicPr>
          <p:cNvPr id="4" name="圖片 3">
            <a:extLst>
              <a:ext uri="{FF2B5EF4-FFF2-40B4-BE49-F238E27FC236}">
                <a16:creationId xmlns:a16="http://schemas.microsoft.com/office/drawing/2014/main" id="{409F3F5F-A48D-4D7A-A548-0500E77ED907}"/>
              </a:ext>
            </a:extLst>
          </p:cNvPr>
          <p:cNvPicPr>
            <a:picLocks noChangeAspect="1"/>
          </p:cNvPicPr>
          <p:nvPr/>
        </p:nvPicPr>
        <p:blipFill>
          <a:blip r:embed="rId4"/>
          <a:stretch>
            <a:fillRect/>
          </a:stretch>
        </p:blipFill>
        <p:spPr>
          <a:xfrm>
            <a:off x="6392624" y="684095"/>
            <a:ext cx="1987468" cy="1956986"/>
          </a:xfrm>
          <a:prstGeom prst="rect">
            <a:avLst/>
          </a:prstGeom>
        </p:spPr>
      </p:pic>
    </p:spTree>
    <p:extLst>
      <p:ext uri="{BB962C8B-B14F-4D97-AF65-F5344CB8AC3E}">
        <p14:creationId xmlns:p14="http://schemas.microsoft.com/office/powerpoint/2010/main" val="3396247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6010DB4D-178B-4441-A10E-C5014E902221}"/>
              </a:ext>
            </a:extLst>
          </p:cNvPr>
          <p:cNvSpPr/>
          <p:nvPr/>
        </p:nvSpPr>
        <p:spPr>
          <a:xfrm>
            <a:off x="0" y="115613"/>
            <a:ext cx="46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6">
            <a:extLst>
              <a:ext uri="{FF2B5EF4-FFF2-40B4-BE49-F238E27FC236}">
                <a16:creationId xmlns:a16="http://schemas.microsoft.com/office/drawing/2014/main" id="{64A07DAE-854D-4826-88E2-B7E00448B831}"/>
              </a:ext>
            </a:extLst>
          </p:cNvPr>
          <p:cNvSpPr txBox="1"/>
          <p:nvPr/>
        </p:nvSpPr>
        <p:spPr>
          <a:xfrm>
            <a:off x="250130" y="162891"/>
            <a:ext cx="4356000"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第十段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字辨：潰</a:t>
            </a:r>
          </a:p>
        </p:txBody>
      </p:sp>
      <p:sp>
        <p:nvSpPr>
          <p:cNvPr id="11" name="文本框 328">
            <a:hlinkClick r:id="rId3" action="ppaction://hlinksldjump"/>
            <a:extLst>
              <a:ext uri="{FF2B5EF4-FFF2-40B4-BE49-F238E27FC236}">
                <a16:creationId xmlns:a16="http://schemas.microsoft.com/office/drawing/2014/main" id="{E860543D-0702-4CF0-80AD-3E77999574D3}"/>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graphicFrame>
        <p:nvGraphicFramePr>
          <p:cNvPr id="12" name="表格 11">
            <a:extLst>
              <a:ext uri="{FF2B5EF4-FFF2-40B4-BE49-F238E27FC236}">
                <a16:creationId xmlns:a16="http://schemas.microsoft.com/office/drawing/2014/main" id="{09FDAB76-4466-40C9-82F2-88465D194DF1}"/>
              </a:ext>
            </a:extLst>
          </p:cNvPr>
          <p:cNvGraphicFramePr>
            <a:graphicFrameLocks noGrp="1"/>
          </p:cNvGraphicFramePr>
          <p:nvPr>
            <p:extLst>
              <p:ext uri="{D42A27DB-BD31-4B8C-83A1-F6EECF244321}">
                <p14:modId xmlns:p14="http://schemas.microsoft.com/office/powerpoint/2010/main" val="3313588866"/>
              </p:ext>
            </p:extLst>
          </p:nvPr>
        </p:nvGraphicFramePr>
        <p:xfrm>
          <a:off x="472640" y="916165"/>
          <a:ext cx="8280000" cy="3887921"/>
        </p:xfrm>
        <a:graphic>
          <a:graphicData uri="http://schemas.openxmlformats.org/drawingml/2006/table">
            <a:tbl>
              <a:tblPr firstRow="1" bandRow="1">
                <a:tableStyleId>{5C22544A-7EE6-4342-B048-85BDC9FD1C3A}</a:tableStyleId>
              </a:tblPr>
              <a:tblGrid>
                <a:gridCol w="1079105">
                  <a:extLst>
                    <a:ext uri="{9D8B030D-6E8A-4147-A177-3AD203B41FA5}">
                      <a16:colId xmlns:a16="http://schemas.microsoft.com/office/drawing/2014/main" val="626480026"/>
                    </a:ext>
                  </a:extLst>
                </a:gridCol>
                <a:gridCol w="1910096">
                  <a:extLst>
                    <a:ext uri="{9D8B030D-6E8A-4147-A177-3AD203B41FA5}">
                      <a16:colId xmlns:a16="http://schemas.microsoft.com/office/drawing/2014/main" val="1379560426"/>
                    </a:ext>
                  </a:extLst>
                </a:gridCol>
                <a:gridCol w="5290799">
                  <a:extLst>
                    <a:ext uri="{9D8B030D-6E8A-4147-A177-3AD203B41FA5}">
                      <a16:colId xmlns:a16="http://schemas.microsoft.com/office/drawing/2014/main" val="3832308648"/>
                    </a:ext>
                  </a:extLst>
                </a:gridCol>
              </a:tblGrid>
              <a:tr h="464481">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形</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音</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例</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extLst>
                  <a:ext uri="{0D108BD9-81ED-4DB2-BD59-A6C34878D82A}">
                    <a16:rowId xmlns:a16="http://schemas.microsoft.com/office/drawing/2014/main" val="3926041508"/>
                  </a:ext>
                </a:extLst>
              </a:tr>
              <a:tr h="598304">
                <a:tc>
                  <a:txBody>
                    <a:bodyPr/>
                    <a:lstStyle/>
                    <a:p>
                      <a:pPr algn="ctr">
                        <a:lnSpc>
                          <a:spcPct val="110000"/>
                        </a:lnSpc>
                      </a:pPr>
                      <a:r>
                        <a:rPr lang="zh-TW" altLang="en-US" sz="2800" dirty="0">
                          <a:solidFill>
                            <a:schemeClr val="dk1"/>
                          </a:solidFill>
                          <a:latin typeface="微軟正黑體" panose="020B0604030504040204" pitchFamily="34" charset="-120"/>
                          <a:ea typeface="微軟正黑體" panose="020B0604030504040204" pitchFamily="34" charset="-120"/>
                        </a:rPr>
                        <a:t>潰</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algn="ctr">
                        <a:lnSpc>
                          <a:spcPct val="110000"/>
                        </a:lnSpc>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ㄎㄨㄟˋ</a:t>
                      </a:r>
                      <a:endParaRPr lang="zh-TW" altLang="en-US" sz="2800" kern="1200" dirty="0">
                        <a:solidFill>
                          <a:schemeClr val="dk1"/>
                        </a:solidFill>
                        <a:latin typeface="標楷體" panose="03000509000000000000" pitchFamily="65" charset="-120"/>
                        <a:ea typeface="標楷體" panose="03000509000000000000" pitchFamily="65"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10000"/>
                        </a:lnSpc>
                        <a:buClr>
                          <a:schemeClr val="tx1"/>
                        </a:buClr>
                        <a:buFont typeface="+mj-lt"/>
                        <a:buNone/>
                      </a:pPr>
                      <a:r>
                        <a:rPr lang="zh-TW" altLang="en-US" sz="2800" dirty="0">
                          <a:solidFill>
                            <a:schemeClr val="tx1"/>
                          </a:solidFill>
                          <a:latin typeface="微軟正黑體" panose="020B0604030504040204" pitchFamily="34" charset="-120"/>
                          <a:ea typeface="微軟正黑體" panose="020B0604030504040204" pitchFamily="34" charset="-120"/>
                        </a:rPr>
                        <a:t>擊</a:t>
                      </a:r>
                      <a:r>
                        <a:rPr lang="zh-TW" altLang="en-US" sz="2800" dirty="0">
                          <a:solidFill>
                            <a:srgbClr val="0070C0"/>
                          </a:solidFill>
                          <a:latin typeface="微軟正黑體" panose="020B0604030504040204" pitchFamily="34" charset="-120"/>
                          <a:ea typeface="微軟正黑體" panose="020B0604030504040204" pitchFamily="34" charset="-120"/>
                        </a:rPr>
                        <a:t>潰</a:t>
                      </a:r>
                      <a:r>
                        <a:rPr lang="zh-TW" altLang="en-US" sz="2800" dirty="0" smtClean="0">
                          <a:solidFill>
                            <a:schemeClr val="tx1"/>
                          </a:solidFill>
                          <a:latin typeface="微軟正黑體" panose="020B0604030504040204" pitchFamily="34" charset="-120"/>
                          <a:ea typeface="微軟正黑體" panose="020B0604030504040204" pitchFamily="34" charset="-120"/>
                        </a:rPr>
                        <a:t>、</a:t>
                      </a:r>
                      <a:r>
                        <a:rPr lang="zh-TW" altLang="en-US" sz="2800" dirty="0" smtClean="0">
                          <a:solidFill>
                            <a:srgbClr val="0070C0"/>
                          </a:solidFill>
                          <a:latin typeface="微軟正黑體" panose="020B0604030504040204" pitchFamily="34" charset="-120"/>
                          <a:ea typeface="微軟正黑體" panose="020B0604030504040204" pitchFamily="34" charset="-120"/>
                        </a:rPr>
                        <a:t>潰</a:t>
                      </a:r>
                      <a:r>
                        <a:rPr lang="zh-TW" altLang="en-US" sz="2800" dirty="0" smtClean="0">
                          <a:solidFill>
                            <a:schemeClr val="tx1"/>
                          </a:solidFill>
                          <a:latin typeface="微軟正黑體" panose="020B0604030504040204" pitchFamily="34" charset="-120"/>
                          <a:ea typeface="微軟正黑體" panose="020B0604030504040204" pitchFamily="34" charset="-120"/>
                        </a:rPr>
                        <a:t>不成軍、</a:t>
                      </a:r>
                      <a:r>
                        <a:rPr lang="zh-TW" altLang="en-US" sz="2800" dirty="0">
                          <a:solidFill>
                            <a:srgbClr val="0070C0"/>
                          </a:solidFill>
                          <a:latin typeface="微軟正黑體" panose="020B0604030504040204" pitchFamily="34" charset="-120"/>
                          <a:ea typeface="微軟正黑體" panose="020B0604030504040204" pitchFamily="34" charset="-120"/>
                        </a:rPr>
                        <a:t>潰</a:t>
                      </a:r>
                      <a:r>
                        <a:rPr lang="zh-TW" altLang="en-US" sz="2800" dirty="0">
                          <a:solidFill>
                            <a:schemeClr val="tx1"/>
                          </a:solidFill>
                          <a:latin typeface="微軟正黑體" panose="020B0604030504040204" pitchFamily="34" charset="-120"/>
                          <a:ea typeface="微軟正黑體" panose="020B0604030504040204" pitchFamily="34" charset="-120"/>
                        </a:rPr>
                        <a:t>爛。</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984595088"/>
                  </a:ext>
                </a:extLst>
              </a:tr>
              <a:tr h="598304">
                <a:tc>
                  <a:txBody>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lang="zh-TW" altLang="en-US" sz="2800" dirty="0">
                          <a:solidFill>
                            <a:schemeClr val="dk1"/>
                          </a:solidFill>
                          <a:latin typeface="微軟正黑體" panose="020B0604030504040204" pitchFamily="34" charset="-120"/>
                          <a:ea typeface="微軟正黑體" panose="020B0604030504040204" pitchFamily="34" charset="-120"/>
                        </a:rPr>
                        <a:t>饋</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ㄎㄨㄟˋ</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10000"/>
                        </a:lnSpc>
                        <a:buClr>
                          <a:schemeClr val="tx1"/>
                        </a:buClr>
                        <a:buFont typeface="+mj-lt"/>
                        <a:buNone/>
                      </a:pPr>
                      <a:r>
                        <a:rPr lang="zh-TW" altLang="en-US" sz="2800" dirty="0">
                          <a:solidFill>
                            <a:srgbClr val="0070C0"/>
                          </a:solidFill>
                          <a:latin typeface="微軟正黑體" panose="020B0604030504040204" pitchFamily="34" charset="-120"/>
                          <a:ea typeface="微軟正黑體" panose="020B0604030504040204" pitchFamily="34" charset="-120"/>
                        </a:rPr>
                        <a:t>饋</a:t>
                      </a:r>
                      <a:r>
                        <a:rPr lang="zh-TW" altLang="en-US" sz="2800" dirty="0">
                          <a:solidFill>
                            <a:schemeClr val="tx1"/>
                          </a:solidFill>
                          <a:latin typeface="微軟正黑體" panose="020B0604030504040204" pitchFamily="34" charset="-120"/>
                          <a:ea typeface="微軟正黑體" panose="020B0604030504040204" pitchFamily="34" charset="-120"/>
                        </a:rPr>
                        <a:t>贈</a:t>
                      </a:r>
                      <a:r>
                        <a:rPr lang="zh-TW" altLang="en-US" sz="2800" dirty="0" smtClean="0">
                          <a:solidFill>
                            <a:schemeClr val="tx1"/>
                          </a:solidFill>
                          <a:latin typeface="微軟正黑體" panose="020B0604030504040204" pitchFamily="34" charset="-120"/>
                          <a:ea typeface="微軟正黑體" panose="020B0604030504040204" pitchFamily="34" charset="-120"/>
                        </a:rPr>
                        <a:t>、中</a:t>
                      </a:r>
                      <a:r>
                        <a:rPr lang="zh-TW" altLang="en-US" sz="2800" dirty="0" smtClean="0">
                          <a:solidFill>
                            <a:srgbClr val="0070C0"/>
                          </a:solidFill>
                          <a:latin typeface="微軟正黑體" panose="020B0604030504040204" pitchFamily="34" charset="-120"/>
                          <a:ea typeface="微軟正黑體" panose="020B0604030504040204" pitchFamily="34" charset="-120"/>
                        </a:rPr>
                        <a:t>饋</a:t>
                      </a:r>
                      <a:r>
                        <a:rPr lang="zh-TW" altLang="en-US" sz="2800" dirty="0" smtClean="0">
                          <a:solidFill>
                            <a:schemeClr val="tx1"/>
                          </a:solidFill>
                          <a:latin typeface="微軟正黑體" panose="020B0604030504040204" pitchFamily="34" charset="-120"/>
                          <a:ea typeface="微軟正黑體" panose="020B0604030504040204" pitchFamily="34" charset="-120"/>
                        </a:rPr>
                        <a:t>猶虛。</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2453349113"/>
                  </a:ext>
                </a:extLst>
              </a:tr>
              <a:tr h="598304">
                <a:tc>
                  <a:txBody>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簣</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kumimoji="0" lang="zh-TW" altLang="en-US" sz="2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ㄎㄨㄟˋ</a:t>
                      </a:r>
                      <a:endPar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10000"/>
                        </a:lnSpc>
                        <a:buClr>
                          <a:schemeClr val="tx1"/>
                        </a:buClr>
                        <a:buFont typeface="+mj-lt"/>
                        <a:buNone/>
                      </a:pPr>
                      <a:r>
                        <a:rPr lang="zh-TW" altLang="en-US" sz="2800" dirty="0">
                          <a:solidFill>
                            <a:schemeClr val="tx1"/>
                          </a:solidFill>
                          <a:latin typeface="微軟正黑體" panose="020B0604030504040204" pitchFamily="34" charset="-120"/>
                          <a:ea typeface="微軟正黑體" panose="020B0604030504040204" pitchFamily="34" charset="-120"/>
                        </a:rPr>
                        <a:t>功虧一</a:t>
                      </a:r>
                      <a:r>
                        <a:rPr lang="zh-TW" altLang="en-US" sz="2800" dirty="0">
                          <a:solidFill>
                            <a:srgbClr val="0070C0"/>
                          </a:solidFill>
                          <a:latin typeface="微軟正黑體" panose="020B0604030504040204" pitchFamily="34" charset="-120"/>
                          <a:ea typeface="微軟正黑體" panose="020B0604030504040204" pitchFamily="34" charset="-120"/>
                        </a:rPr>
                        <a:t>簣</a:t>
                      </a:r>
                      <a:r>
                        <a:rPr lang="zh-TW" altLang="en-US" sz="2800" dirty="0">
                          <a:solidFill>
                            <a:schemeClr val="tx1"/>
                          </a:solidFill>
                          <a:latin typeface="微軟正黑體" panose="020B0604030504040204" pitchFamily="34" charset="-120"/>
                          <a:ea typeface="微軟正黑體" panose="020B0604030504040204" pitchFamily="34" charset="-120"/>
                        </a:rPr>
                        <a:t>。</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322053289"/>
                  </a:ext>
                </a:extLst>
              </a:tr>
              <a:tr h="598304">
                <a:tc>
                  <a:txBody>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匱</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ㄎㄨㄟˋ</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10000"/>
                        </a:lnSpc>
                        <a:buClr>
                          <a:schemeClr val="tx1"/>
                        </a:buClr>
                        <a:buFont typeface="+mj-lt"/>
                        <a:buNone/>
                      </a:pPr>
                      <a:r>
                        <a:rPr lang="zh-TW" altLang="en-US" sz="2800" dirty="0" smtClean="0">
                          <a:solidFill>
                            <a:schemeClr val="tx1"/>
                          </a:solidFill>
                          <a:latin typeface="微軟正黑體" panose="020B0604030504040204" pitchFamily="34" charset="-120"/>
                          <a:ea typeface="微軟正黑體" panose="020B0604030504040204" pitchFamily="34" charset="-120"/>
                        </a:rPr>
                        <a:t>不虞</a:t>
                      </a:r>
                      <a:r>
                        <a:rPr lang="zh-TW" altLang="en-US" sz="2800" dirty="0" smtClean="0">
                          <a:solidFill>
                            <a:srgbClr val="0070C0"/>
                          </a:solidFill>
                          <a:latin typeface="微軟正黑體" panose="020B0604030504040204" pitchFamily="34" charset="-120"/>
                          <a:ea typeface="微軟正黑體" panose="020B0604030504040204" pitchFamily="34" charset="-120"/>
                        </a:rPr>
                        <a:t>匱</a:t>
                      </a:r>
                      <a:r>
                        <a:rPr lang="zh-TW" altLang="en-US" sz="2800" dirty="0" smtClean="0">
                          <a:solidFill>
                            <a:schemeClr val="tx1"/>
                          </a:solidFill>
                          <a:latin typeface="微軟正黑體" panose="020B0604030504040204" pitchFamily="34" charset="-120"/>
                          <a:ea typeface="微軟正黑體" panose="020B0604030504040204" pitchFamily="34" charset="-120"/>
                        </a:rPr>
                        <a:t>乏。</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2081931948"/>
                  </a:ext>
                </a:extLst>
              </a:tr>
              <a:tr h="598304">
                <a:tc>
                  <a:txBody>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聵</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1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ㄎㄨㄟˋ</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10000"/>
                        </a:lnSpc>
                        <a:buClr>
                          <a:schemeClr val="tx1"/>
                        </a:buClr>
                        <a:buFont typeface="+mj-lt"/>
                        <a:buNone/>
                      </a:pPr>
                      <a:r>
                        <a:rPr lang="zh-TW" altLang="en-US" sz="2800" dirty="0">
                          <a:solidFill>
                            <a:schemeClr val="tx1"/>
                          </a:solidFill>
                          <a:latin typeface="微軟正黑體" panose="020B0604030504040204" pitchFamily="34" charset="-120"/>
                          <a:ea typeface="微軟正黑體" panose="020B0604030504040204" pitchFamily="34" charset="-120"/>
                        </a:rPr>
                        <a:t>振聾發</a:t>
                      </a:r>
                      <a:r>
                        <a:rPr lang="zh-TW" altLang="en-US" sz="2800" dirty="0">
                          <a:solidFill>
                            <a:srgbClr val="0070C0"/>
                          </a:solidFill>
                          <a:latin typeface="微軟正黑體" panose="020B0604030504040204" pitchFamily="34" charset="-120"/>
                          <a:ea typeface="微軟正黑體" panose="020B0604030504040204" pitchFamily="34" charset="-120"/>
                        </a:rPr>
                        <a:t>聵</a:t>
                      </a:r>
                      <a:r>
                        <a:rPr lang="zh-TW" altLang="en-US" sz="2800" dirty="0">
                          <a:solidFill>
                            <a:schemeClr val="tx1"/>
                          </a:solidFill>
                          <a:latin typeface="微軟正黑體" panose="020B0604030504040204" pitchFamily="34" charset="-120"/>
                          <a:ea typeface="微軟正黑體" panose="020B0604030504040204" pitchFamily="34" charset="-120"/>
                        </a:rPr>
                        <a:t>（比喻大聲疾呼，以喚醒愚昧的人）。</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1568976354"/>
                  </a:ext>
                </a:extLst>
              </a:tr>
            </a:tbl>
          </a:graphicData>
        </a:graphic>
      </p:graphicFrame>
      <p:sp>
        <p:nvSpPr>
          <p:cNvPr id="21" name="文本框 328">
            <a:hlinkClick r:id="rId4" action="ppaction://hlinksldjump"/>
            <a:extLst>
              <a:ext uri="{FF2B5EF4-FFF2-40B4-BE49-F238E27FC236}">
                <a16:creationId xmlns:a16="http://schemas.microsoft.com/office/drawing/2014/main" id="{A836F04E-F8A9-463C-A20F-8055CA11869D}"/>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pic>
        <p:nvPicPr>
          <p:cNvPr id="2" name="圖片 1">
            <a:extLst>
              <a:ext uri="{FF2B5EF4-FFF2-40B4-BE49-F238E27FC236}">
                <a16:creationId xmlns:a16="http://schemas.microsoft.com/office/drawing/2014/main" id="{9AF564E4-07C2-4951-9F51-CF44A12DB3D7}"/>
              </a:ext>
            </a:extLst>
          </p:cNvPr>
          <p:cNvPicPr>
            <a:picLocks noChangeAspect="1"/>
          </p:cNvPicPr>
          <p:nvPr/>
        </p:nvPicPr>
        <p:blipFill>
          <a:blip r:embed="rId5"/>
          <a:stretch>
            <a:fillRect/>
          </a:stretch>
        </p:blipFill>
        <p:spPr>
          <a:xfrm>
            <a:off x="7485744" y="4064414"/>
            <a:ext cx="1658256" cy="1079086"/>
          </a:xfrm>
          <a:prstGeom prst="rect">
            <a:avLst/>
          </a:prstGeom>
        </p:spPr>
      </p:pic>
    </p:spTree>
    <p:extLst>
      <p:ext uri="{BB962C8B-B14F-4D97-AF65-F5344CB8AC3E}">
        <p14:creationId xmlns:p14="http://schemas.microsoft.com/office/powerpoint/2010/main" val="250297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7" y="955800"/>
            <a:ext cx="8460409" cy="3699090"/>
          </a:xfrm>
          <a:prstGeom prst="rect">
            <a:avLst/>
          </a:prstGeom>
        </p:spPr>
        <p:txBody>
          <a:bodyPr wrap="square">
            <a:spAutoFit/>
          </a:bodyPr>
          <a:lstStyle/>
          <a:p>
            <a:pPr algn="just">
              <a:lnSpc>
                <a:spcPct val="150000"/>
              </a:lnSpc>
            </a:pPr>
            <a:r>
              <a:rPr lang="zh-TW" altLang="en-US" sz="3200" spc="-100" dirty="0">
                <a:latin typeface="標楷體" panose="03000509000000000000" pitchFamily="65" charset="-120"/>
                <a:ea typeface="標楷體" panose="03000509000000000000" pitchFamily="65" charset="-120"/>
              </a:rPr>
              <a:t>心裡喃喃地叫著：</a:t>
            </a:r>
            <a:endParaRPr lang="en-US" altLang="zh-TW" sz="3200" spc="-100" dirty="0">
              <a:latin typeface="標楷體" panose="03000509000000000000" pitchFamily="65" charset="-120"/>
              <a:ea typeface="標楷體" panose="03000509000000000000" pitchFamily="65" charset="-120"/>
            </a:endParaRPr>
          </a:p>
          <a:p>
            <a:pPr algn="just">
              <a:lnSpc>
                <a:spcPct val="150000"/>
              </a:lnSpc>
            </a:pPr>
            <a:r>
              <a:rPr lang="zh-TW" altLang="en-US" sz="3200" spc="-100" dirty="0">
                <a:latin typeface="標楷體" panose="03000509000000000000" pitchFamily="65" charset="-120"/>
                <a:ea typeface="標楷體" panose="03000509000000000000" pitchFamily="65" charset="-120"/>
              </a:rPr>
              <a:t>　　「戰士，乾杯！」</a:t>
            </a:r>
            <a:endParaRPr lang="en-US" altLang="zh-TW" sz="3200" spc="-100" dirty="0">
              <a:latin typeface="標楷體" panose="03000509000000000000" pitchFamily="65" charset="-120"/>
              <a:ea typeface="標楷體" panose="03000509000000000000" pitchFamily="65" charset="-120"/>
            </a:endParaRPr>
          </a:p>
          <a:p>
            <a:pPr algn="just">
              <a:lnSpc>
                <a:spcPct val="150000"/>
              </a:lnSpc>
            </a:pPr>
            <a:r>
              <a:rPr lang="zh-TW" altLang="en-US" sz="3200" spc="-100" dirty="0">
                <a:latin typeface="標楷體" panose="03000509000000000000" pitchFamily="65" charset="-120"/>
                <a:ea typeface="標楷體" panose="03000509000000000000" pitchFamily="65" charset="-120"/>
              </a:rPr>
              <a:t>　　當我垂下頭來，鼻孔發顫，鼻水鼻涕失禁地流下，心裡難過得只能張大嘴巴，才能控制自己的激動，口水也流下來了，淚水更不用說。</a:t>
            </a:r>
          </a:p>
        </p:txBody>
      </p:sp>
      <p:sp>
        <p:nvSpPr>
          <p:cNvPr id="7" name="矩形 6">
            <a:extLst>
              <a:ext uri="{FF2B5EF4-FFF2-40B4-BE49-F238E27FC236}">
                <a16:creationId xmlns:a16="http://schemas.microsoft.com/office/drawing/2014/main" id="{54E515BB-CD35-4312-B64C-8B0524C5746A}"/>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P.148</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565EB3D0-8EA2-403A-8C0C-C934A4461160}"/>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CDF4366F-6918-4F02-8E8D-58C45C02A7CF}"/>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6" name="文本框 328">
            <a:hlinkClick r:id="rId7" action="ppaction://hlinksldjump"/>
            <a:extLst>
              <a:ext uri="{FF2B5EF4-FFF2-40B4-BE49-F238E27FC236}">
                <a16:creationId xmlns:a16="http://schemas.microsoft.com/office/drawing/2014/main" id="{FC2622CD-1CA5-423C-AD8E-FE632E442177}"/>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8" name="文本框 328">
            <a:hlinkClick r:id="rId7" action="ppaction://hlinksldjump"/>
            <a:extLst>
              <a:ext uri="{FF2B5EF4-FFF2-40B4-BE49-F238E27FC236}">
                <a16:creationId xmlns:a16="http://schemas.microsoft.com/office/drawing/2014/main" id="{65D94193-78A9-4CB5-B54E-BF207976E352}"/>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509967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92676"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我知道我抑壓不住</a:t>
            </a:r>
            <a:r>
              <a:rPr lang="zh-TW" altLang="en-US" sz="3200" spc="-100" dirty="0">
                <a:solidFill>
                  <a:srgbClr val="0070C0"/>
                </a:solidFill>
                <a:latin typeface="標楷體" panose="03000509000000000000" pitchFamily="65" charset="-120"/>
                <a:ea typeface="標楷體" panose="03000509000000000000" pitchFamily="65" charset="-120"/>
              </a:rPr>
              <a:t>慟 哭</a:t>
            </a:r>
            <a:r>
              <a:rPr lang="zh-TW" altLang="en-US" sz="3200" spc="-100" dirty="0">
                <a:latin typeface="標楷體" panose="03000509000000000000" pitchFamily="65" charset="-120"/>
                <a:ea typeface="標楷體" panose="03000509000000000000" pitchFamily="65" charset="-120"/>
              </a:rPr>
              <a:t>，我只求不要發出聲音，不要</a:t>
            </a:r>
            <a:r>
              <a:rPr lang="zh-TW" altLang="en-US" sz="3200" spc="-100" dirty="0">
                <a:solidFill>
                  <a:srgbClr val="0070C0"/>
                </a:solidFill>
                <a:latin typeface="標楷體" panose="03000509000000000000" pitchFamily="65" charset="-120"/>
                <a:ea typeface="標楷體" panose="03000509000000000000" pitchFamily="65" charset="-120"/>
              </a:rPr>
              <a:t>失態</a:t>
            </a:r>
            <a:r>
              <a:rPr lang="zh-TW" altLang="en-US" sz="3200" spc="-100" dirty="0">
                <a:latin typeface="標楷體" panose="03000509000000000000" pitchFamily="65" charset="-120"/>
                <a:ea typeface="標楷體" panose="03000509000000000000" pitchFamily="65" charset="-120"/>
              </a:rPr>
              <a:t>，不要驚動別人。我盡量張大嘴巴。我發現這是控制出聲的辦法。我依稀聽見有人大聲喊著「戰士，乾杯！」我依稀</a:t>
            </a:r>
            <a:r>
              <a:rPr lang="en-US" altLang="zh-TW" sz="3200" dirty="0">
                <a:latin typeface="標楷體" panose="03000509000000000000" pitchFamily="65" charset="-120"/>
                <a:ea typeface="標楷體" panose="03000509000000000000" pitchFamily="65" charset="-120"/>
              </a:rPr>
              <a:t>……</a:t>
            </a:r>
            <a:endParaRPr lang="zh-TW" altLang="en-US" sz="3200" spc="-100" dirty="0">
              <a:latin typeface="標楷體" panose="03000509000000000000" pitchFamily="65" charset="-120"/>
              <a:ea typeface="標楷體" panose="03000509000000000000" pitchFamily="65" charset="-120"/>
            </a:endParaRP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 name="群組 12">
            <a:extLst>
              <a:ext uri="{FF2B5EF4-FFF2-40B4-BE49-F238E27FC236}">
                <a16:creationId xmlns:a16="http://schemas.microsoft.com/office/drawing/2014/main" id="{7AB3F461-0300-4F1D-881B-2F4ECBB77345}"/>
              </a:ext>
            </a:extLst>
          </p:cNvPr>
          <p:cNvGrpSpPr/>
          <p:nvPr/>
        </p:nvGrpSpPr>
        <p:grpSpPr>
          <a:xfrm>
            <a:off x="3961930" y="1221851"/>
            <a:ext cx="596837" cy="481799"/>
            <a:chOff x="7867881" y="1192800"/>
            <a:chExt cx="596837" cy="481799"/>
          </a:xfrm>
        </p:grpSpPr>
        <p:sp>
          <p:nvSpPr>
            <p:cNvPr id="14" name="文字方塊 13">
              <a:extLst>
                <a:ext uri="{FF2B5EF4-FFF2-40B4-BE49-F238E27FC236}">
                  <a16:creationId xmlns:a16="http://schemas.microsoft.com/office/drawing/2014/main" id="{4F267905-7375-457E-A66F-340DE7C95A1F}"/>
                </a:ext>
              </a:extLst>
            </p:cNvPr>
            <p:cNvSpPr txBox="1">
              <a:spLocks noChangeArrowheads="1"/>
            </p:cNvSpPr>
            <p:nvPr/>
          </p:nvSpPr>
          <p:spPr bwMode="auto">
            <a:xfrm>
              <a:off x="7997057" y="1208309"/>
              <a:ext cx="467661" cy="36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500"/>
                </a:lnSpc>
              </a:pPr>
              <a:r>
                <a:rPr lang="zh-TW" altLang="en-US" sz="900" b="1" dirty="0">
                  <a:solidFill>
                    <a:srgbClr val="0070C0"/>
                  </a:solidFill>
                  <a:latin typeface="標楷體" panose="03000509000000000000" pitchFamily="65" charset="-120"/>
                  <a:ea typeface="標楷體" panose="03000509000000000000" pitchFamily="65" charset="-120"/>
                </a:rPr>
                <a:t>ˋ</a:t>
              </a:r>
              <a:endParaRPr lang="en-US" altLang="zh-TW" sz="900" b="1" dirty="0">
                <a:solidFill>
                  <a:srgbClr val="0070C0"/>
                </a:solidFill>
                <a:latin typeface="標楷體" panose="03000509000000000000" pitchFamily="65" charset="-120"/>
                <a:ea typeface="標楷體" panose="03000509000000000000" pitchFamily="65" charset="-120"/>
              </a:endParaRPr>
            </a:p>
          </p:txBody>
        </p:sp>
        <p:sp>
          <p:nvSpPr>
            <p:cNvPr id="15" name="文字方塊 14">
              <a:extLst>
                <a:ext uri="{FF2B5EF4-FFF2-40B4-BE49-F238E27FC236}">
                  <a16:creationId xmlns:a16="http://schemas.microsoft.com/office/drawing/2014/main" id="{A22A06CE-2498-4EEA-85EA-777661B180C1}"/>
                </a:ext>
              </a:extLst>
            </p:cNvPr>
            <p:cNvSpPr txBox="1">
              <a:spLocks noChangeArrowheads="1"/>
            </p:cNvSpPr>
            <p:nvPr/>
          </p:nvSpPr>
          <p:spPr bwMode="auto">
            <a:xfrm>
              <a:off x="7867881" y="1192800"/>
              <a:ext cx="392020" cy="48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000"/>
                </a:lnSpc>
              </a:pPr>
              <a:r>
                <a:rPr lang="zh-TW" altLang="en-US" sz="1200" b="1" dirty="0">
                  <a:solidFill>
                    <a:srgbClr val="0070C0"/>
                  </a:solidFill>
                  <a:latin typeface="標楷體" panose="03000509000000000000" pitchFamily="65" charset="-120"/>
                  <a:ea typeface="標楷體" panose="03000509000000000000" pitchFamily="65" charset="-120"/>
                </a:rPr>
                <a:t>ㄊㄨㄥ</a:t>
              </a:r>
              <a:endParaRPr lang="en-US" altLang="zh-TW" sz="1200" b="1" dirty="0">
                <a:solidFill>
                  <a:srgbClr val="0070C0"/>
                </a:solidFill>
                <a:latin typeface="標楷體" panose="03000509000000000000" pitchFamily="65" charset="-120"/>
                <a:ea typeface="標楷體" panose="03000509000000000000" pitchFamily="65" charset="-120"/>
              </a:endParaRPr>
            </a:p>
          </p:txBody>
        </p:sp>
      </p:grpSp>
      <p:sp>
        <p:nvSpPr>
          <p:cNvPr id="16" name="矩形 15">
            <a:extLst>
              <a:ext uri="{FF2B5EF4-FFF2-40B4-BE49-F238E27FC236}">
                <a16:creationId xmlns:a16="http://schemas.microsoft.com/office/drawing/2014/main" id="{8001A270-3AA8-4FFD-828F-EC6921287B06}"/>
              </a:ext>
            </a:extLst>
          </p:cNvPr>
          <p:cNvSpPr/>
          <p:nvPr/>
        </p:nvSpPr>
        <p:spPr>
          <a:xfrm>
            <a:off x="3660181" y="1234297"/>
            <a:ext cx="1020192"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00BD8284-208F-42E0-A0FB-AA860E42FED8}"/>
              </a:ext>
            </a:extLst>
          </p:cNvPr>
          <p:cNvSpPr txBox="1">
            <a:spLocks noChangeArrowheads="1"/>
          </p:cNvSpPr>
          <p:nvPr/>
        </p:nvSpPr>
        <p:spPr bwMode="auto">
          <a:xfrm>
            <a:off x="351697" y="781798"/>
            <a:ext cx="4328676"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痛嘆號泣，意即悲痛的哀號哭泣</a:t>
            </a:r>
          </a:p>
        </p:txBody>
      </p:sp>
      <p:sp>
        <p:nvSpPr>
          <p:cNvPr id="18" name="文字方塊 48">
            <a:extLst>
              <a:ext uri="{FF2B5EF4-FFF2-40B4-BE49-F238E27FC236}">
                <a16:creationId xmlns:a16="http://schemas.microsoft.com/office/drawing/2014/main" id="{B5702252-A5BE-4D74-8E47-59AF6F665A23}"/>
              </a:ext>
            </a:extLst>
          </p:cNvPr>
          <p:cNvSpPr txBox="1">
            <a:spLocks noChangeArrowheads="1"/>
          </p:cNvSpPr>
          <p:nvPr/>
        </p:nvSpPr>
        <p:spPr bwMode="auto">
          <a:xfrm>
            <a:off x="6949975" y="968751"/>
            <a:ext cx="59528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排比</a:t>
            </a:r>
          </a:p>
        </p:txBody>
      </p:sp>
      <p:grpSp>
        <p:nvGrpSpPr>
          <p:cNvPr id="19" name="群組 18">
            <a:extLst>
              <a:ext uri="{FF2B5EF4-FFF2-40B4-BE49-F238E27FC236}">
                <a16:creationId xmlns:a16="http://schemas.microsoft.com/office/drawing/2014/main" id="{586A8E49-E5C4-4289-88D0-FDA553351DC4}"/>
              </a:ext>
            </a:extLst>
          </p:cNvPr>
          <p:cNvGrpSpPr/>
          <p:nvPr/>
        </p:nvGrpSpPr>
        <p:grpSpPr>
          <a:xfrm>
            <a:off x="4908908" y="991938"/>
            <a:ext cx="1973070" cy="1593358"/>
            <a:chOff x="208923" y="4241561"/>
            <a:chExt cx="1973070" cy="1593358"/>
          </a:xfrm>
        </p:grpSpPr>
        <p:pic>
          <p:nvPicPr>
            <p:cNvPr id="20" name="圖片 19">
              <a:extLst>
                <a:ext uri="{FF2B5EF4-FFF2-40B4-BE49-F238E27FC236}">
                  <a16:creationId xmlns:a16="http://schemas.microsoft.com/office/drawing/2014/main" id="{17C9FD85-F31A-4802-8F6D-5EA3C73449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8923" y="5186919"/>
              <a:ext cx="128048" cy="648000"/>
            </a:xfrm>
            <a:prstGeom prst="rect">
              <a:avLst/>
            </a:prstGeom>
          </p:spPr>
        </p:pic>
        <p:pic>
          <p:nvPicPr>
            <p:cNvPr id="21" name="圖片 20">
              <a:extLst>
                <a:ext uri="{FF2B5EF4-FFF2-40B4-BE49-F238E27FC236}">
                  <a16:creationId xmlns:a16="http://schemas.microsoft.com/office/drawing/2014/main" id="{F902EBCD-1D65-432B-8C96-2B28E8952E5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53395" y="4241561"/>
              <a:ext cx="628598" cy="648000"/>
            </a:xfrm>
            <a:prstGeom prst="rect">
              <a:avLst/>
            </a:prstGeom>
          </p:spPr>
        </p:pic>
      </p:grpSp>
      <p:sp>
        <p:nvSpPr>
          <p:cNvPr id="22" name="矩形 21">
            <a:extLst>
              <a:ext uri="{FF2B5EF4-FFF2-40B4-BE49-F238E27FC236}">
                <a16:creationId xmlns:a16="http://schemas.microsoft.com/office/drawing/2014/main" id="{0F2E16CA-70C9-4D07-BDCB-92270DD6E35C}"/>
              </a:ext>
            </a:extLst>
          </p:cNvPr>
          <p:cNvSpPr/>
          <p:nvPr/>
        </p:nvSpPr>
        <p:spPr>
          <a:xfrm>
            <a:off x="1283305" y="2202885"/>
            <a:ext cx="823202"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a:extLst>
              <a:ext uri="{FF2B5EF4-FFF2-40B4-BE49-F238E27FC236}">
                <a16:creationId xmlns:a16="http://schemas.microsoft.com/office/drawing/2014/main" id="{5BCDFB96-86BE-4C1B-A6A1-D83D173D4E63}"/>
              </a:ext>
            </a:extLst>
          </p:cNvPr>
          <p:cNvSpPr txBox="1">
            <a:spLocks noChangeArrowheads="1"/>
          </p:cNvSpPr>
          <p:nvPr/>
        </p:nvSpPr>
        <p:spPr bwMode="auto">
          <a:xfrm>
            <a:off x="1283305" y="2629475"/>
            <a:ext cx="5449388"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言行、舉止不得當，有失身分或不合禮節</a:t>
            </a:r>
          </a:p>
        </p:txBody>
      </p:sp>
      <p:sp>
        <p:nvSpPr>
          <p:cNvPr id="25" name="文字方塊 24">
            <a:extLst>
              <a:ext uri="{FF2B5EF4-FFF2-40B4-BE49-F238E27FC236}">
                <a16:creationId xmlns:a16="http://schemas.microsoft.com/office/drawing/2014/main" id="{FDE42AEE-8BC1-4B76-A375-7FF485097B4B}"/>
              </a:ext>
            </a:extLst>
          </p:cNvPr>
          <p:cNvSpPr txBox="1">
            <a:spLocks noChangeArrowheads="1"/>
          </p:cNvSpPr>
          <p:nvPr/>
        </p:nvSpPr>
        <p:spPr bwMode="auto">
          <a:xfrm>
            <a:off x="745839" y="4550611"/>
            <a:ext cx="5379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300"/>
              </a:lnSpc>
            </a:pPr>
            <a:r>
              <a:rPr lang="zh-TW" altLang="en-US" sz="2400" dirty="0">
                <a:solidFill>
                  <a:srgbClr val="006600"/>
                </a:solidFill>
                <a:latin typeface="微軟正黑體" panose="020B0604030504040204" pitchFamily="34" charset="-120"/>
                <a:ea typeface="微軟正黑體" panose="020B0604030504040204" pitchFamily="34" charset="-120"/>
              </a:rPr>
              <a:t>重複「依稀」二字，作者愈是不確定，愈呈現此事其實是明確而真實的發生過</a:t>
            </a:r>
          </a:p>
        </p:txBody>
      </p:sp>
      <p:cxnSp>
        <p:nvCxnSpPr>
          <p:cNvPr id="26" name="直線接點 25">
            <a:extLst>
              <a:ext uri="{FF2B5EF4-FFF2-40B4-BE49-F238E27FC236}">
                <a16:creationId xmlns:a16="http://schemas.microsoft.com/office/drawing/2014/main" id="{7AE1A959-C9EC-4DEC-83F2-2DCCF8BA72D3}"/>
              </a:ext>
            </a:extLst>
          </p:cNvPr>
          <p:cNvCxnSpPr>
            <a:cxnSpLocks/>
          </p:cNvCxnSpPr>
          <p:nvPr/>
        </p:nvCxnSpPr>
        <p:spPr>
          <a:xfrm>
            <a:off x="5793256" y="3630889"/>
            <a:ext cx="2900471"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7" name="圖片 26">
            <a:extLst>
              <a:ext uri="{FF2B5EF4-FFF2-40B4-BE49-F238E27FC236}">
                <a16:creationId xmlns:a16="http://schemas.microsoft.com/office/drawing/2014/main" id="{0ABDFC79-D686-4D79-B2F4-0B21E947AF0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793256" y="3702897"/>
            <a:ext cx="609550" cy="298679"/>
          </a:xfrm>
          <a:prstGeom prst="rect">
            <a:avLst/>
          </a:prstGeom>
        </p:spPr>
      </p:pic>
      <p:sp>
        <p:nvSpPr>
          <p:cNvPr id="7" name="矩形 6">
            <a:extLst>
              <a:ext uri="{FF2B5EF4-FFF2-40B4-BE49-F238E27FC236}">
                <a16:creationId xmlns:a16="http://schemas.microsoft.com/office/drawing/2014/main" id="{2FC0182B-EFD2-4D11-9853-804DF3A7232A}"/>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P.148</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8" action="ppaction://hlinksldjump"/>
            <a:extLst>
              <a:ext uri="{FF2B5EF4-FFF2-40B4-BE49-F238E27FC236}">
                <a16:creationId xmlns:a16="http://schemas.microsoft.com/office/drawing/2014/main" id="{3B6AD457-6EAA-4C80-8294-272484DA0E18}"/>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9" action="ppaction://hlinksldjump"/>
            <a:extLst>
              <a:ext uri="{FF2B5EF4-FFF2-40B4-BE49-F238E27FC236}">
                <a16:creationId xmlns:a16="http://schemas.microsoft.com/office/drawing/2014/main" id="{0E0C1E83-B099-4069-A7E4-846FE4FDEAAB}"/>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31" name="文本框 328">
            <a:hlinkClick r:id="rId10" action="ppaction://hlinksldjump"/>
            <a:extLst>
              <a:ext uri="{FF2B5EF4-FFF2-40B4-BE49-F238E27FC236}">
                <a16:creationId xmlns:a16="http://schemas.microsoft.com/office/drawing/2014/main" id="{38899848-AA82-45FF-9841-11F91B7A5731}"/>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33" name="文本框 328">
            <a:hlinkClick r:id="rId10" action="ppaction://hlinksldjump"/>
            <a:extLst>
              <a:ext uri="{FF2B5EF4-FFF2-40B4-BE49-F238E27FC236}">
                <a16:creationId xmlns:a16="http://schemas.microsoft.com/office/drawing/2014/main" id="{D2BB9936-4240-4F1A-B278-BDE4B7CD9540}"/>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cxnSp>
        <p:nvCxnSpPr>
          <p:cNvPr id="28" name="直線接點 27">
            <a:extLst>
              <a:ext uri="{FF2B5EF4-FFF2-40B4-BE49-F238E27FC236}">
                <a16:creationId xmlns:a16="http://schemas.microsoft.com/office/drawing/2014/main" id="{7AE1A959-C9EC-4DEC-83F2-2DCCF8BA72D3}"/>
              </a:ext>
            </a:extLst>
          </p:cNvPr>
          <p:cNvCxnSpPr>
            <a:cxnSpLocks/>
          </p:cNvCxnSpPr>
          <p:nvPr/>
        </p:nvCxnSpPr>
        <p:spPr>
          <a:xfrm>
            <a:off x="484382" y="4563311"/>
            <a:ext cx="6732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36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5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250"/>
                                        <p:tgtEl>
                                          <p:spTgt spid="17"/>
                                        </p:tgtEl>
                                      </p:cBhvr>
                                    </p:animEffect>
                                    <p:set>
                                      <p:cBhvr>
                                        <p:cTn id="27" dur="1" fill="hold">
                                          <p:stCondLst>
                                            <p:cond delay="24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250"/>
                                        <p:tgtEl>
                                          <p:spTgt spid="18"/>
                                        </p:tgtEl>
                                      </p:cBhvr>
                                    </p:animEffect>
                                    <p:set>
                                      <p:cBhvr>
                                        <p:cTn id="38"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250"/>
                                        <p:tgtEl>
                                          <p:spTgt spid="23"/>
                                        </p:tgtEl>
                                      </p:cBhvr>
                                    </p:animEffect>
                                    <p:set>
                                      <p:cBhvr>
                                        <p:cTn id="49" dur="1" fill="hold">
                                          <p:stCondLst>
                                            <p:cond delay="24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25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250"/>
                                        <p:tgtEl>
                                          <p:spTgt spid="25"/>
                                        </p:tgtEl>
                                      </p:cBhvr>
                                    </p:animEffect>
                                    <p:set>
                                      <p:cBhvr>
                                        <p:cTn id="60" dur="1" fill="hold">
                                          <p:stCondLst>
                                            <p:cond delay="24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6" grpId="0" animBg="1"/>
      <p:bldP spid="17" grpId="0" animBg="1"/>
      <p:bldP spid="17" grpId="1" animBg="1"/>
      <p:bldP spid="18" grpId="0"/>
      <p:bldP spid="18" grpId="1"/>
      <p:bldP spid="22" grpId="0" animBg="1"/>
      <p:bldP spid="23" grpId="0" animBg="1"/>
      <p:bldP spid="23" grpId="1" animBg="1"/>
      <p:bldP spid="25" grpId="0"/>
      <p:bldP spid="25" grpId="1"/>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85616" y="1131652"/>
            <a:ext cx="788775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作者</a:t>
            </a:r>
            <a:r>
              <a:rPr lang="zh-TW" altLang="en-US" sz="2800" b="0" dirty="0" smtClean="0"/>
              <a:t>難抑</a:t>
            </a:r>
            <a:r>
              <a:rPr lang="zh-TW" altLang="en-US" sz="2800" b="0" dirty="0"/>
              <a:t>滿腔悲憤與愧疚</a:t>
            </a:r>
            <a:r>
              <a:rPr lang="zh-TW" altLang="en-US" sz="2800" b="0" dirty="0" smtClean="0"/>
              <a:t>，而</a:t>
            </a:r>
            <a:r>
              <a:rPr lang="zh-TW" altLang="en-US" sz="2800" b="0" dirty="0"/>
              <a:t>於酒後涕泗縱橫地</a:t>
            </a:r>
          </a:p>
          <a:p>
            <a:pPr>
              <a:lnSpc>
                <a:spcPct val="120000"/>
              </a:lnSpc>
            </a:pPr>
            <a:r>
              <a:rPr lang="zh-TW" altLang="en-US" sz="2800" b="0" dirty="0"/>
              <a:t>大呼「戰士，乾杯！</a:t>
            </a:r>
            <a:r>
              <a:rPr lang="zh-TW" altLang="en-US" sz="2800" b="0" dirty="0" smtClean="0"/>
              <a:t>」</a:t>
            </a:r>
            <a:endParaRPr lang="zh-TW" altLang="en-US" sz="2800" b="0" dirty="0"/>
          </a:p>
        </p:txBody>
      </p:sp>
      <p:sp>
        <p:nvSpPr>
          <p:cNvPr id="6" name="文本框 328">
            <a:hlinkClick r:id="rId2" action="ppaction://hlinksldjump"/>
            <a:extLst>
              <a:ext uri="{FF2B5EF4-FFF2-40B4-BE49-F238E27FC236}">
                <a16:creationId xmlns:a16="http://schemas.microsoft.com/office/drawing/2014/main" id="{E27C4240-BA60-4287-9FC5-A603AB384398}"/>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3"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第十段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段旨</a:t>
            </a:r>
          </a:p>
        </p:txBody>
      </p:sp>
    </p:spTree>
    <p:extLst>
      <p:ext uri="{BB962C8B-B14F-4D97-AF65-F5344CB8AC3E}">
        <p14:creationId xmlns:p14="http://schemas.microsoft.com/office/powerpoint/2010/main" val="4249692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69" y="1131652"/>
            <a:ext cx="8510898" cy="15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承接上一段的「幻覺」，在似幻似真的場景中，作者內心澎湃激動，化為難以壓抑的聲聲吶喊「戰士，乾杯」，點明文章的主題。</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2"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第十段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段析</a:t>
            </a:r>
          </a:p>
        </p:txBody>
      </p:sp>
      <p:sp>
        <p:nvSpPr>
          <p:cNvPr id="3" name="文本框 328">
            <a:hlinkClick r:id="rId3" action="ppaction://hlinksldjump"/>
            <a:extLst>
              <a:ext uri="{FF2B5EF4-FFF2-40B4-BE49-F238E27FC236}">
                <a16:creationId xmlns:a16="http://schemas.microsoft.com/office/drawing/2014/main" id="{82F4B55B-EF23-45B6-B851-992043F5DD12}"/>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623485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4" y="395380"/>
            <a:ext cx="8405612"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作者在什麼狀態之下發出「戰士，乾杯」的呼喊？</a:t>
            </a:r>
          </a:p>
        </p:txBody>
      </p:sp>
      <p:sp>
        <p:nvSpPr>
          <p:cNvPr id="10" name="文字方塊 9">
            <a:extLst>
              <a:ext uri="{FF2B5EF4-FFF2-40B4-BE49-F238E27FC236}">
                <a16:creationId xmlns:a16="http://schemas.microsoft.com/office/drawing/2014/main" id="{FE06CBA1-FCDE-44CB-AE35-C3E2D48FD283}"/>
              </a:ext>
            </a:extLst>
          </p:cNvPr>
          <p:cNvSpPr txBox="1">
            <a:spLocks noChangeArrowheads="1"/>
          </p:cNvSpPr>
          <p:nvPr/>
        </p:nvSpPr>
        <p:spPr bwMode="auto">
          <a:xfrm>
            <a:off x="369193" y="957970"/>
            <a:ext cx="8477289" cy="21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spc="-100" dirty="0">
                <a:solidFill>
                  <a:srgbClr val="FF0000"/>
                </a:solidFill>
              </a:rPr>
              <a:t>作者因喝酒產生了錯覺，在半醉半醒之間，對杜熊家族故事，產生</a:t>
            </a:r>
            <a:r>
              <a:rPr lang="zh-TW" altLang="en-US" sz="2800" b="0" spc="-100" dirty="0" smtClean="0">
                <a:solidFill>
                  <a:srgbClr val="FF0000"/>
                </a:solidFill>
              </a:rPr>
              <a:t>按捺不住</a:t>
            </a:r>
            <a:r>
              <a:rPr lang="zh-TW" altLang="en-US" sz="2800" b="0" spc="-100" dirty="0">
                <a:solidFill>
                  <a:srgbClr val="FF0000"/>
                </a:solidFill>
              </a:rPr>
              <a:t>的激動情緒，拿出筆記亦無法下筆，心裡難過得只能張大嘴巴，</a:t>
            </a:r>
            <a:r>
              <a:rPr lang="zh-TW" altLang="en-US" sz="2800" b="0" spc="-100" dirty="0" smtClean="0">
                <a:solidFill>
                  <a:srgbClr val="FF0000"/>
                </a:solidFill>
              </a:rPr>
              <a:t>終於</a:t>
            </a:r>
            <a:r>
              <a:rPr lang="zh-TW" altLang="en-US" sz="2800" b="0" spc="-100" dirty="0">
                <a:solidFill>
                  <a:srgbClr val="FF0000"/>
                </a:solidFill>
              </a:rPr>
              <a:t>將強烈的感受匯聚</a:t>
            </a:r>
            <a:r>
              <a:rPr lang="zh-TW" altLang="en-US" sz="2800" b="0" spc="-100" dirty="0" smtClean="0">
                <a:solidFill>
                  <a:srgbClr val="FF0000"/>
                </a:solidFill>
              </a:rPr>
              <a:t>成</a:t>
            </a:r>
            <a:r>
              <a:rPr lang="zh-TW" altLang="en-US" sz="2800" b="0" spc="-100" dirty="0">
                <a:solidFill>
                  <a:srgbClr val="FF0000"/>
                </a:solidFill>
              </a:rPr>
              <a:t>「</a:t>
            </a:r>
            <a:r>
              <a:rPr lang="zh-TW" altLang="en-US" sz="2800" b="0" spc="-100" dirty="0" smtClean="0">
                <a:solidFill>
                  <a:srgbClr val="FF0000"/>
                </a:solidFill>
              </a:rPr>
              <a:t>戰士</a:t>
            </a:r>
            <a:r>
              <a:rPr lang="zh-TW" altLang="en-US" sz="2800" b="0" spc="-100" dirty="0">
                <a:solidFill>
                  <a:srgbClr val="FF0000"/>
                </a:solidFill>
              </a:rPr>
              <a:t>，</a:t>
            </a:r>
            <a:r>
              <a:rPr lang="zh-TW" altLang="en-US" sz="2800" b="0" spc="-100" dirty="0" smtClean="0">
                <a:solidFill>
                  <a:srgbClr val="FF0000"/>
                </a:solidFill>
              </a:rPr>
              <a:t>乾杯」的</a:t>
            </a:r>
            <a:r>
              <a:rPr lang="zh-TW" altLang="en-US" sz="2800" b="0" spc="-100" dirty="0">
                <a:solidFill>
                  <a:srgbClr val="FF0000"/>
                </a:solidFill>
              </a:rPr>
              <a:t>呼喊。</a:t>
            </a:r>
            <a:endParaRPr lang="en-US" altLang="zh-TW" sz="2800" b="0" spc="-100" dirty="0">
              <a:solidFill>
                <a:srgbClr val="FF0000"/>
              </a:solidFill>
            </a:endParaRPr>
          </a:p>
        </p:txBody>
      </p:sp>
      <p:sp>
        <p:nvSpPr>
          <p:cNvPr id="16" name="文本框 328">
            <a:hlinkClick r:id="rId2" action="ppaction://hlinksldjump"/>
            <a:extLst>
              <a:ext uri="{FF2B5EF4-FFF2-40B4-BE49-F238E27FC236}">
                <a16:creationId xmlns:a16="http://schemas.microsoft.com/office/drawing/2014/main" id="{186D5430-43F9-4A2D-AB40-ED39D0AB44B7}"/>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2" name="文本框 328">
            <a:hlinkClick r:id="rId3" action="ppaction://hlinksldjump"/>
            <a:extLst>
              <a:ext uri="{FF2B5EF4-FFF2-40B4-BE49-F238E27FC236}">
                <a16:creationId xmlns:a16="http://schemas.microsoft.com/office/drawing/2014/main" id="{4ED4F33F-9D52-468E-86A9-145711FE2082}"/>
              </a:ext>
            </a:extLst>
          </p:cNvPr>
          <p:cNvSpPr txBox="1"/>
          <p:nvPr/>
        </p:nvSpPr>
        <p:spPr>
          <a:xfrm>
            <a:off x="460712" y="115613"/>
            <a:ext cx="1957367"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10【</a:t>
            </a:r>
            <a:r>
              <a:rPr lang="zh-TW" altLang="en-US" dirty="0"/>
              <a:t>閱讀檢測</a:t>
            </a:r>
            <a:r>
              <a:rPr lang="en-US" altLang="zh-TW" dirty="0"/>
              <a:t>】</a:t>
            </a:r>
            <a:endParaRPr lang="zh-CN" altLang="en-US" dirty="0"/>
          </a:p>
        </p:txBody>
      </p:sp>
      <p:sp>
        <p:nvSpPr>
          <p:cNvPr id="3" name="文本框 328">
            <a:hlinkClick r:id="rId4" action="ppaction://hlinksldjump"/>
            <a:extLst>
              <a:ext uri="{FF2B5EF4-FFF2-40B4-BE49-F238E27FC236}">
                <a16:creationId xmlns:a16="http://schemas.microsoft.com/office/drawing/2014/main" id="{0BFFA96F-69E8-4599-B26B-B7734D587012}"/>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382081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2012195"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第十一段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F33CDD55-B639-4D24-9C59-75F34E17F75F}"/>
              </a:ext>
            </a:extLst>
          </p:cNvPr>
          <p:cNvSpPr/>
          <p:nvPr/>
        </p:nvSpPr>
        <p:spPr>
          <a:xfrm>
            <a:off x="351697" y="783928"/>
            <a:ext cx="8501049"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第二天上午，我們默默地往阿禮的村落走，熊說那裡有一條產業道路，我可以搭鐵牛車回到霧臺。熊很細心地想安慰我，但又不知怎樣安慰才好。他不會明白我為我們來開拓臺灣的祖先，</a:t>
            </a:r>
          </a:p>
        </p:txBody>
      </p:sp>
      <p:sp>
        <p:nvSpPr>
          <p:cNvPr id="8" name="矩形 7">
            <a:extLst>
              <a:ext uri="{FF2B5EF4-FFF2-40B4-BE49-F238E27FC236}">
                <a16:creationId xmlns:a16="http://schemas.microsoft.com/office/drawing/2014/main" id="{137CFEF8-ADD1-4BE0-A2A1-F97DE1474A73}"/>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P.148</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9" name="文本框 328">
            <a:hlinkClick r:id="rId3" action="ppaction://hlinksldjump"/>
            <a:extLst>
              <a:ext uri="{FF2B5EF4-FFF2-40B4-BE49-F238E27FC236}">
                <a16:creationId xmlns:a16="http://schemas.microsoft.com/office/drawing/2014/main" id="{371DA1E9-9060-4471-ACE7-A31045AA93B7}"/>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6" name="文本框 328">
            <a:hlinkClick r:id="rId4" action="ppaction://hlinksldjump"/>
            <a:extLst>
              <a:ext uri="{FF2B5EF4-FFF2-40B4-BE49-F238E27FC236}">
                <a16:creationId xmlns:a16="http://schemas.microsoft.com/office/drawing/2014/main" id="{FCC4B4AD-5FD5-4953-A0C2-FC7A83C115C8}"/>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8" name="文本框 328">
            <a:hlinkClick r:id="rId5" action="ppaction://hlinksldjump"/>
            <a:extLst>
              <a:ext uri="{FF2B5EF4-FFF2-40B4-BE49-F238E27FC236}">
                <a16:creationId xmlns:a16="http://schemas.microsoft.com/office/drawing/2014/main" id="{7BA8C18F-8CD1-44B5-8397-CF7A493B2AC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0" name="文本框 328">
            <a:hlinkClick r:id="rId5" action="ppaction://hlinksldjump"/>
            <a:extLst>
              <a:ext uri="{FF2B5EF4-FFF2-40B4-BE49-F238E27FC236}">
                <a16:creationId xmlns:a16="http://schemas.microsoft.com/office/drawing/2014/main" id="{3FDDE5E0-BD96-4756-A3C1-4B093BCEDD50}"/>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1" name="箭號: 向右 5">
            <a:hlinkClick r:id="rId6"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7"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34118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a:extLst>
              <a:ext uri="{FF2B5EF4-FFF2-40B4-BE49-F238E27FC236}">
                <a16:creationId xmlns:a16="http://schemas.microsoft.com/office/drawing/2014/main" id="{47BD5B82-4C6D-47AA-A95D-4B9C00C84BE1}"/>
              </a:ext>
            </a:extLst>
          </p:cNvPr>
          <p:cNvSpPr txBox="1">
            <a:spLocks noChangeArrowheads="1"/>
          </p:cNvSpPr>
          <p:nvPr/>
        </p:nvSpPr>
        <p:spPr bwMode="auto">
          <a:xfrm>
            <a:off x="755432" y="3694449"/>
            <a:ext cx="80320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作者之所以聽聞杜熊一家的受難記後，心情一直激動難抑，除了同理的哀感外，也對這苦難正是強勢帝國主義、殖民主義、國家所造成的結構暴力，感到愧疚傷痛</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2012195"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第十一段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F33CDD55-B639-4D24-9C59-75F34E17F75F}"/>
              </a:ext>
            </a:extLst>
          </p:cNvPr>
          <p:cNvSpPr/>
          <p:nvPr/>
        </p:nvSpPr>
        <p:spPr>
          <a:xfrm>
            <a:off x="351697" y="783928"/>
            <a:ext cx="8501049" cy="2898870"/>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一直到我們對山地人所構成的結構暴力，找到原罪的那種心情的。所以他不能理解我什麼都還沒看到就想走了。</a:t>
            </a:r>
          </a:p>
        </p:txBody>
      </p:sp>
      <p:cxnSp>
        <p:nvCxnSpPr>
          <p:cNvPr id="14" name="直線接點 13">
            <a:extLst>
              <a:ext uri="{FF2B5EF4-FFF2-40B4-BE49-F238E27FC236}">
                <a16:creationId xmlns:a16="http://schemas.microsoft.com/office/drawing/2014/main" id="{7C0D48F4-6670-437F-A886-E105CFB1BEB3}"/>
              </a:ext>
            </a:extLst>
          </p:cNvPr>
          <p:cNvCxnSpPr>
            <a:cxnSpLocks/>
          </p:cNvCxnSpPr>
          <p:nvPr/>
        </p:nvCxnSpPr>
        <p:spPr>
          <a:xfrm>
            <a:off x="440202" y="1669450"/>
            <a:ext cx="8297398"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811710F9-39B0-4081-A408-C6E35E9DCB5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0202" y="1741458"/>
            <a:ext cx="609550" cy="298679"/>
          </a:xfrm>
          <a:prstGeom prst="rect">
            <a:avLst/>
          </a:prstGeom>
        </p:spPr>
      </p:pic>
      <p:cxnSp>
        <p:nvCxnSpPr>
          <p:cNvPr id="16" name="直線接點 15">
            <a:extLst>
              <a:ext uri="{FF2B5EF4-FFF2-40B4-BE49-F238E27FC236}">
                <a16:creationId xmlns:a16="http://schemas.microsoft.com/office/drawing/2014/main" id="{CD3033F5-2906-41D4-9853-3419B4E11136}"/>
              </a:ext>
            </a:extLst>
          </p:cNvPr>
          <p:cNvCxnSpPr>
            <a:cxnSpLocks/>
          </p:cNvCxnSpPr>
          <p:nvPr/>
        </p:nvCxnSpPr>
        <p:spPr>
          <a:xfrm>
            <a:off x="440202" y="2651583"/>
            <a:ext cx="3278358"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DDD252D0-0D64-441E-B246-138D0639C556}"/>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P.148</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9" name="文本框 328">
            <a:hlinkClick r:id="rId6" action="ppaction://hlinksldjump"/>
            <a:extLst>
              <a:ext uri="{FF2B5EF4-FFF2-40B4-BE49-F238E27FC236}">
                <a16:creationId xmlns:a16="http://schemas.microsoft.com/office/drawing/2014/main" id="{F0BEB11B-E524-4598-A3D7-8C23A4AADDAF}"/>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1" name="文本框 328">
            <a:hlinkClick r:id="rId7" action="ppaction://hlinksldjump"/>
            <a:extLst>
              <a:ext uri="{FF2B5EF4-FFF2-40B4-BE49-F238E27FC236}">
                <a16:creationId xmlns:a16="http://schemas.microsoft.com/office/drawing/2014/main" id="{85FD5E09-C6E3-4019-8590-A895501EE541}"/>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3" name="文本框 328">
            <a:hlinkClick r:id="rId8" action="ppaction://hlinksldjump"/>
            <a:extLst>
              <a:ext uri="{FF2B5EF4-FFF2-40B4-BE49-F238E27FC236}">
                <a16:creationId xmlns:a16="http://schemas.microsoft.com/office/drawing/2014/main" id="{4CD029F1-07DB-4FAA-8352-618471E8FF43}"/>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7" name="文本框 328">
            <a:hlinkClick r:id="rId8" action="ppaction://hlinksldjump"/>
            <a:extLst>
              <a:ext uri="{FF2B5EF4-FFF2-40B4-BE49-F238E27FC236}">
                <a16:creationId xmlns:a16="http://schemas.microsoft.com/office/drawing/2014/main" id="{AE1B3405-F08E-41D7-969E-ABE0ACF3CAB2}"/>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1656533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p:bldP spid="13" grpId="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2012195"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第十一段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F33CDD55-B639-4D24-9C59-75F34E17F75F}"/>
              </a:ext>
            </a:extLst>
          </p:cNvPr>
          <p:cNvSpPr/>
          <p:nvPr/>
        </p:nvSpPr>
        <p:spPr>
          <a:xfrm>
            <a:off x="351698" y="783928"/>
            <a:ext cx="8501049"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「我的母親也被你嚇壞了。不然她一定會唱到天亮。」</a:t>
            </a:r>
          </a:p>
          <a:p>
            <a:pPr algn="just">
              <a:lnSpc>
                <a:spcPct val="200000"/>
              </a:lnSpc>
            </a:pPr>
            <a:r>
              <a:rPr lang="zh-TW" altLang="en-US" sz="3200" spc="-100" dirty="0">
                <a:latin typeface="標楷體" panose="03000509000000000000" pitchFamily="65" charset="-120"/>
                <a:ea typeface="標楷體" panose="03000509000000000000" pitchFamily="65" charset="-120"/>
              </a:rPr>
              <a:t>　　「我真的沒做什麼丟臉的事嗎？」</a:t>
            </a:r>
          </a:p>
          <a:p>
            <a:pPr algn="just">
              <a:lnSpc>
                <a:spcPct val="200000"/>
              </a:lnSpc>
            </a:pPr>
            <a:r>
              <a:rPr lang="zh-TW" altLang="en-US" sz="3200" spc="-100" dirty="0">
                <a:latin typeface="標楷體" panose="03000509000000000000" pitchFamily="65" charset="-120"/>
                <a:ea typeface="標楷體" panose="03000509000000000000" pitchFamily="65" charset="-120"/>
              </a:rPr>
              <a:t>　　</a:t>
            </a:r>
            <a:r>
              <a:rPr lang="zh-TW" altLang="en-US" sz="3200" spc="-500" dirty="0">
                <a:latin typeface="標楷體" panose="03000509000000000000" pitchFamily="65" charset="-120"/>
                <a:ea typeface="標楷體" panose="03000509000000000000" pitchFamily="65" charset="-120"/>
              </a:rPr>
              <a:t>「</a:t>
            </a:r>
            <a:r>
              <a:rPr lang="zh-TW" altLang="en-US" sz="3200" spc="-100" dirty="0">
                <a:latin typeface="標楷體" panose="03000509000000000000" pitchFamily="65" charset="-120"/>
                <a:ea typeface="標楷體" panose="03000509000000000000" pitchFamily="65" charset="-120"/>
              </a:rPr>
              <a:t>你只是叫戰士乾</a:t>
            </a:r>
            <a:r>
              <a:rPr lang="zh-TW" altLang="en-US" sz="3200" spc="-500" dirty="0">
                <a:latin typeface="標楷體" panose="03000509000000000000" pitchFamily="65" charset="-120"/>
                <a:ea typeface="標楷體" panose="03000509000000000000" pitchFamily="65" charset="-120"/>
              </a:rPr>
              <a:t>杯，吐，</a:t>
            </a:r>
            <a:r>
              <a:rPr lang="zh-TW" altLang="en-US" sz="3200" spc="-100" dirty="0">
                <a:latin typeface="標楷體" panose="03000509000000000000" pitchFamily="65" charset="-120"/>
                <a:ea typeface="標楷體" panose="03000509000000000000" pitchFamily="65" charset="-120"/>
              </a:rPr>
              <a:t>還大聲地哭而</a:t>
            </a:r>
            <a:r>
              <a:rPr lang="zh-TW" altLang="en-US" sz="3200" spc="-500" dirty="0">
                <a:latin typeface="標楷體" panose="03000509000000000000" pitchFamily="65" charset="-120"/>
                <a:ea typeface="標楷體" panose="03000509000000000000" pitchFamily="65" charset="-120"/>
              </a:rPr>
              <a:t>已。</a:t>
            </a:r>
            <a:r>
              <a:rPr lang="zh-TW" altLang="en-US" sz="3200" spc="-100" dirty="0">
                <a:latin typeface="標楷體" panose="03000509000000000000" pitchFamily="65" charset="-120"/>
                <a:ea typeface="標楷體" panose="03000509000000000000" pitchFamily="65" charset="-120"/>
              </a:rPr>
              <a:t>」</a:t>
            </a:r>
          </a:p>
        </p:txBody>
      </p:sp>
      <p:sp>
        <p:nvSpPr>
          <p:cNvPr id="2" name="矩形 1">
            <a:extLst>
              <a:ext uri="{FF2B5EF4-FFF2-40B4-BE49-F238E27FC236}">
                <a16:creationId xmlns:a16="http://schemas.microsoft.com/office/drawing/2014/main" id="{913B752A-FCC0-4E85-B320-0879D823D868}"/>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P.148~P.149</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0" name="文本框 328">
            <a:hlinkClick r:id="rId3" action="ppaction://hlinksldjump"/>
            <a:extLst>
              <a:ext uri="{FF2B5EF4-FFF2-40B4-BE49-F238E27FC236}">
                <a16:creationId xmlns:a16="http://schemas.microsoft.com/office/drawing/2014/main" id="{9D86BF7D-209F-4A4D-84A1-02983FFF8E87}"/>
              </a:ext>
            </a:extLst>
          </p:cNvPr>
          <p:cNvSpPr txBox="1"/>
          <p:nvPr/>
        </p:nvSpPr>
        <p:spPr>
          <a:xfrm>
            <a:off x="4291083"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32" name="文本框 328">
            <a:hlinkClick r:id="rId4" action="ppaction://hlinksldjump"/>
            <a:extLst>
              <a:ext uri="{FF2B5EF4-FFF2-40B4-BE49-F238E27FC236}">
                <a16:creationId xmlns:a16="http://schemas.microsoft.com/office/drawing/2014/main" id="{2FF53204-B36F-4936-BADE-11A62965A3DF}"/>
              </a:ext>
            </a:extLst>
          </p:cNvPr>
          <p:cNvSpPr txBox="1"/>
          <p:nvPr/>
        </p:nvSpPr>
        <p:spPr>
          <a:xfrm>
            <a:off x="4960278"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34" name="文本框 328">
            <a:hlinkClick r:id="rId5" action="ppaction://hlinksldjump"/>
            <a:extLst>
              <a:ext uri="{FF2B5EF4-FFF2-40B4-BE49-F238E27FC236}">
                <a16:creationId xmlns:a16="http://schemas.microsoft.com/office/drawing/2014/main" id="{0B876149-9032-4A2E-AFA1-D40A14AC8FE9}"/>
              </a:ext>
            </a:extLst>
          </p:cNvPr>
          <p:cNvSpPr txBox="1"/>
          <p:nvPr/>
        </p:nvSpPr>
        <p:spPr>
          <a:xfrm>
            <a:off x="5629473"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36" name="文本框 328">
            <a:hlinkClick r:id="rId5" action="ppaction://hlinksldjump"/>
            <a:extLst>
              <a:ext uri="{FF2B5EF4-FFF2-40B4-BE49-F238E27FC236}">
                <a16:creationId xmlns:a16="http://schemas.microsoft.com/office/drawing/2014/main" id="{44864885-E973-4856-83E7-78E15FE96E60}"/>
              </a:ext>
            </a:extLst>
          </p:cNvPr>
          <p:cNvSpPr txBox="1"/>
          <p:nvPr/>
        </p:nvSpPr>
        <p:spPr>
          <a:xfrm>
            <a:off x="6298668"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3" name="文字方塊 12">
            <a:extLst>
              <a:ext uri="{FF2B5EF4-FFF2-40B4-BE49-F238E27FC236}">
                <a16:creationId xmlns:a16="http://schemas.microsoft.com/office/drawing/2014/main" id="{47BD5B82-4C6D-47AA-A95D-4B9C00C84BE1}"/>
              </a:ext>
            </a:extLst>
          </p:cNvPr>
          <p:cNvSpPr txBox="1">
            <a:spLocks noChangeArrowheads="1"/>
          </p:cNvSpPr>
          <p:nvPr/>
        </p:nvSpPr>
        <p:spPr bwMode="auto">
          <a:xfrm>
            <a:off x="2199752" y="4571394"/>
            <a:ext cx="4603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呼應前文：不會喝酒，一杯即醉</a:t>
            </a:r>
          </a:p>
        </p:txBody>
      </p:sp>
      <p:cxnSp>
        <p:nvCxnSpPr>
          <p:cNvPr id="14" name="直線接點 13">
            <a:extLst>
              <a:ext uri="{FF2B5EF4-FFF2-40B4-BE49-F238E27FC236}">
                <a16:creationId xmlns:a16="http://schemas.microsoft.com/office/drawing/2014/main" id="{7C0D48F4-6670-437F-A886-E105CFB1BEB3}"/>
              </a:ext>
            </a:extLst>
          </p:cNvPr>
          <p:cNvCxnSpPr>
            <a:cxnSpLocks/>
          </p:cNvCxnSpPr>
          <p:nvPr/>
        </p:nvCxnSpPr>
        <p:spPr>
          <a:xfrm>
            <a:off x="1583202" y="4566083"/>
            <a:ext cx="6912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811710F9-39B0-4081-A408-C6E35E9DCB5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83202" y="4638091"/>
            <a:ext cx="609550" cy="298679"/>
          </a:xfrm>
          <a:prstGeom prst="rect">
            <a:avLst/>
          </a:prstGeom>
        </p:spPr>
      </p:pic>
      <p:sp>
        <p:nvSpPr>
          <p:cNvPr id="16" name="文字方塊 15">
            <a:extLst>
              <a:ext uri="{FF2B5EF4-FFF2-40B4-BE49-F238E27FC236}">
                <a16:creationId xmlns:a16="http://schemas.microsoft.com/office/drawing/2014/main" id="{47BD5B82-4C6D-47AA-A95D-4B9C00C84BE1}"/>
              </a:ext>
            </a:extLst>
          </p:cNvPr>
          <p:cNvSpPr txBox="1">
            <a:spLocks noChangeArrowheads="1"/>
          </p:cNvSpPr>
          <p:nvPr/>
        </p:nvSpPr>
        <p:spPr bwMode="auto">
          <a:xfrm>
            <a:off x="2287693" y="1684246"/>
            <a:ext cx="6511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呼應並映襯第八</a:t>
            </a:r>
            <a:r>
              <a:rPr lang="zh-TW" altLang="en-US" sz="2400" dirty="0" smtClean="0">
                <a:solidFill>
                  <a:srgbClr val="006600"/>
                </a:solidFill>
                <a:latin typeface="微軟正黑體" panose="020B0604030504040204" pitchFamily="34" charset="-120"/>
                <a:ea typeface="微軟正黑體" panose="020B0604030504040204" pitchFamily="34" charset="-120"/>
              </a:rPr>
              <a:t>段</a:t>
            </a:r>
            <a:r>
              <a:rPr lang="zh-TW" altLang="en-US" sz="2400" dirty="0">
                <a:solidFill>
                  <a:srgbClr val="006600"/>
                </a:solidFill>
                <a:latin typeface="微軟正黑體" panose="020B0604030504040204" pitchFamily="34" charset="-120"/>
                <a:ea typeface="微軟正黑體" panose="020B0604030504040204" pitchFamily="34" charset="-120"/>
              </a:rPr>
              <a:t>「</a:t>
            </a:r>
            <a:r>
              <a:rPr lang="zh-TW" altLang="en-US" sz="2400" dirty="0" smtClean="0">
                <a:solidFill>
                  <a:srgbClr val="006600"/>
                </a:solidFill>
                <a:latin typeface="微軟正黑體" panose="020B0604030504040204" pitchFamily="34" charset="-120"/>
                <a:ea typeface="微軟正黑體" panose="020B0604030504040204" pitchFamily="34" charset="-120"/>
              </a:rPr>
              <a:t>不要</a:t>
            </a:r>
            <a:r>
              <a:rPr lang="zh-TW" altLang="en-US" sz="2400" dirty="0">
                <a:solidFill>
                  <a:srgbClr val="006600"/>
                </a:solidFill>
                <a:latin typeface="微軟正黑體" panose="020B0604030504040204" pitchFamily="34" charset="-120"/>
                <a:ea typeface="微軟正黑體" panose="020B0604030504040204" pitchFamily="34" charset="-120"/>
              </a:rPr>
              <a:t>管她，今晚她會唱到天亮</a:t>
            </a:r>
            <a:r>
              <a:rPr lang="zh-TW" altLang="en-US" sz="2400" dirty="0" smtClean="0">
                <a:solidFill>
                  <a:srgbClr val="006600"/>
                </a:solidFill>
                <a:latin typeface="微軟正黑體" panose="020B0604030504040204" pitchFamily="34" charset="-120"/>
                <a:ea typeface="微軟正黑體" panose="020B0604030504040204" pitchFamily="34" charset="-120"/>
              </a:rPr>
              <a:t>的」。</a:t>
            </a:r>
            <a:r>
              <a:rPr lang="zh-TW" altLang="en-US" sz="2400" dirty="0">
                <a:solidFill>
                  <a:srgbClr val="006600"/>
                </a:solidFill>
                <a:latin typeface="微軟正黑體" panose="020B0604030504040204" pitchFamily="34" charset="-120"/>
                <a:ea typeface="微軟正黑體" panose="020B0604030504040204" pitchFamily="34" charset="-120"/>
              </a:rPr>
              <a:t>杜熊母親被</a:t>
            </a:r>
            <a:r>
              <a:rPr lang="zh-TW" altLang="en-US" sz="2400" dirty="0" smtClean="0">
                <a:solidFill>
                  <a:srgbClr val="006600"/>
                </a:solidFill>
                <a:latin typeface="微軟正黑體" panose="020B0604030504040204" pitchFamily="34" charset="-120"/>
                <a:ea typeface="微軟正黑體" panose="020B0604030504040204" pitchFamily="34" charset="-120"/>
              </a:rPr>
              <a:t>作者夜半一連串</a:t>
            </a:r>
            <a:r>
              <a:rPr lang="zh-TW" altLang="en-US" sz="2400" dirty="0">
                <a:solidFill>
                  <a:srgbClr val="006600"/>
                </a:solidFill>
                <a:latin typeface="微軟正黑體" panose="020B0604030504040204" pitchFamily="34" charset="-120"/>
                <a:ea typeface="微軟正黑體" panose="020B0604030504040204" pitchFamily="34" charset="-120"/>
              </a:rPr>
              <a:t>「</a:t>
            </a:r>
            <a:r>
              <a:rPr lang="zh-TW" altLang="en-US" sz="2400" dirty="0" smtClean="0">
                <a:solidFill>
                  <a:srgbClr val="006600"/>
                </a:solidFill>
                <a:latin typeface="微軟正黑體" panose="020B0604030504040204" pitchFamily="34" charset="-120"/>
                <a:ea typeface="微軟正黑體" panose="020B0604030504040204" pitchFamily="34" charset="-120"/>
              </a:rPr>
              <a:t>戰士</a:t>
            </a:r>
            <a:r>
              <a:rPr lang="zh-TW" altLang="en-US" sz="2400" dirty="0">
                <a:solidFill>
                  <a:srgbClr val="006600"/>
                </a:solidFill>
                <a:latin typeface="微軟正黑體" panose="020B0604030504040204" pitchFamily="34" charset="-120"/>
                <a:ea typeface="微軟正黑體" panose="020B0604030504040204" pitchFamily="34" charset="-120"/>
              </a:rPr>
              <a:t>，乾杯</a:t>
            </a:r>
            <a:r>
              <a:rPr lang="zh-TW" altLang="en-US" sz="2400" dirty="0" smtClean="0">
                <a:solidFill>
                  <a:srgbClr val="006600"/>
                </a:solidFill>
                <a:latin typeface="微軟正黑體" panose="020B0604030504040204" pitchFamily="34" charset="-120"/>
                <a:ea typeface="微軟正黑體" panose="020B0604030504040204" pitchFamily="34" charset="-120"/>
              </a:rPr>
              <a:t>！」的</a:t>
            </a:r>
            <a:r>
              <a:rPr lang="zh-TW" altLang="en-US" sz="2400" dirty="0">
                <a:solidFill>
                  <a:srgbClr val="006600"/>
                </a:solidFill>
                <a:latin typeface="微軟正黑體" panose="020B0604030504040204" pitchFamily="34" charset="-120"/>
                <a:ea typeface="微軟正黑體" panose="020B0604030504040204" pitchFamily="34" charset="-120"/>
              </a:rPr>
              <a:t>高呼聲，嚇得終止歌唱</a:t>
            </a:r>
          </a:p>
        </p:txBody>
      </p:sp>
      <p:cxnSp>
        <p:nvCxnSpPr>
          <p:cNvPr id="17" name="直線接點 16">
            <a:extLst>
              <a:ext uri="{FF2B5EF4-FFF2-40B4-BE49-F238E27FC236}">
                <a16:creationId xmlns:a16="http://schemas.microsoft.com/office/drawing/2014/main" id="{7C0D48F4-6670-437F-A886-E105CFB1BEB3}"/>
              </a:ext>
            </a:extLst>
          </p:cNvPr>
          <p:cNvCxnSpPr>
            <a:cxnSpLocks/>
          </p:cNvCxnSpPr>
          <p:nvPr/>
        </p:nvCxnSpPr>
        <p:spPr>
          <a:xfrm>
            <a:off x="1671143" y="1678935"/>
            <a:ext cx="7128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811710F9-39B0-4081-A408-C6E35E9DCB5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71143" y="1750943"/>
            <a:ext cx="609550" cy="298679"/>
          </a:xfrm>
          <a:prstGeom prst="rect">
            <a:avLst/>
          </a:prstGeom>
        </p:spPr>
      </p:pic>
      <p:cxnSp>
        <p:nvCxnSpPr>
          <p:cNvPr id="19" name="直線接點 18">
            <a:extLst>
              <a:ext uri="{FF2B5EF4-FFF2-40B4-BE49-F238E27FC236}">
                <a16:creationId xmlns:a16="http://schemas.microsoft.com/office/drawing/2014/main" id="{7C0D48F4-6670-437F-A886-E105CFB1BEB3}"/>
              </a:ext>
            </a:extLst>
          </p:cNvPr>
          <p:cNvCxnSpPr>
            <a:cxnSpLocks/>
          </p:cNvCxnSpPr>
          <p:nvPr/>
        </p:nvCxnSpPr>
        <p:spPr>
          <a:xfrm>
            <a:off x="502743" y="2644135"/>
            <a:ext cx="1152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1" name="箭號: 向右 5">
            <a:hlinkClick r:id="rId7"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8"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93651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3"/>
                                        </p:tgtEl>
                                      </p:cBhvr>
                                    </p:animEffect>
                                    <p:set>
                                      <p:cBhvr>
                                        <p:cTn id="21"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p:bldP spid="13" grpId="1"/>
      <p:bldP spid="16" grpId="0"/>
      <p:bldP spid="16" grpId="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2012195"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第十一段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F33CDD55-B639-4D24-9C59-75F34E17F75F}"/>
              </a:ext>
            </a:extLst>
          </p:cNvPr>
          <p:cNvSpPr/>
          <p:nvPr/>
        </p:nvSpPr>
        <p:spPr>
          <a:xfrm>
            <a:off x="351698" y="783928"/>
            <a:ext cx="8094650" cy="3883755"/>
          </a:xfrm>
          <a:prstGeom prst="rect">
            <a:avLst/>
          </a:prstGeom>
        </p:spPr>
        <p:txBody>
          <a:bodyPr wrap="square">
            <a:spAutoFit/>
          </a:bodyPr>
          <a:lstStyle/>
          <a:p>
            <a:pPr algn="just">
              <a:lnSpc>
                <a:spcPct val="200000"/>
              </a:lnSpc>
            </a:pPr>
            <a:r>
              <a:rPr lang="zh-TW" altLang="en-US" sz="3200" spc="-100" dirty="0">
                <a:latin typeface="標楷體" panose="03000509000000000000" pitchFamily="65" charset="-120"/>
                <a:ea typeface="標楷體" panose="03000509000000000000" pitchFamily="65" charset="-120"/>
              </a:rPr>
              <a:t>　　「真對不起。」</a:t>
            </a:r>
            <a:endParaRPr lang="en-US" altLang="zh-TW" sz="3200" spc="-100" dirty="0">
              <a:latin typeface="標楷體" panose="03000509000000000000" pitchFamily="65" charset="-120"/>
              <a:ea typeface="標楷體" panose="03000509000000000000" pitchFamily="65" charset="-120"/>
            </a:endParaRPr>
          </a:p>
          <a:p>
            <a:pPr algn="just">
              <a:lnSpc>
                <a:spcPct val="200000"/>
              </a:lnSpc>
            </a:pPr>
            <a:r>
              <a:rPr lang="zh-TW" altLang="en-US" sz="3200" spc="-100" dirty="0">
                <a:latin typeface="標楷體" panose="03000509000000000000" pitchFamily="65" charset="-120"/>
                <a:ea typeface="標楷體" panose="03000509000000000000" pitchFamily="65" charset="-120"/>
              </a:rPr>
              <a:t>　　「沒有。村子裡的人都來看你。我告訴他們之後，老年人都說你是好朋友。」</a:t>
            </a:r>
            <a:endParaRPr lang="en-US" altLang="zh-TW" sz="3200" spc="-100" dirty="0">
              <a:latin typeface="標楷體" panose="03000509000000000000" pitchFamily="65" charset="-120"/>
              <a:ea typeface="標楷體" panose="03000509000000000000" pitchFamily="65" charset="-120"/>
            </a:endParaRPr>
          </a:p>
          <a:p>
            <a:pPr algn="just">
              <a:lnSpc>
                <a:spcPct val="200000"/>
              </a:lnSpc>
            </a:pPr>
            <a:r>
              <a:rPr lang="zh-TW" altLang="en-US" sz="3200" spc="-100" dirty="0">
                <a:latin typeface="標楷體" panose="03000509000000000000" pitchFamily="65" charset="-120"/>
                <a:ea typeface="標楷體" panose="03000509000000000000" pitchFamily="65" charset="-120"/>
              </a:rPr>
              <a:t>　　「你已經告訴我很詳細了，我自己會回去。</a:t>
            </a:r>
          </a:p>
        </p:txBody>
      </p:sp>
      <p:cxnSp>
        <p:nvCxnSpPr>
          <p:cNvPr id="14" name="直線接點 13">
            <a:extLst>
              <a:ext uri="{FF2B5EF4-FFF2-40B4-BE49-F238E27FC236}">
                <a16:creationId xmlns:a16="http://schemas.microsoft.com/office/drawing/2014/main" id="{4D1EC8B6-FFF9-4D2C-8A89-3335EEB663B5}"/>
              </a:ext>
            </a:extLst>
          </p:cNvPr>
          <p:cNvCxnSpPr>
            <a:cxnSpLocks/>
          </p:cNvCxnSpPr>
          <p:nvPr/>
        </p:nvCxnSpPr>
        <p:spPr>
          <a:xfrm>
            <a:off x="1645856" y="2631264"/>
            <a:ext cx="6719211"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hlinkClick r:id="rId3" action="ppaction://hlinksldjump"/>
            <a:extLst>
              <a:ext uri="{FF2B5EF4-FFF2-40B4-BE49-F238E27FC236}">
                <a16:creationId xmlns:a16="http://schemas.microsoft.com/office/drawing/2014/main" id="{35BA70F7-FBA5-43FF-95B3-26D8A5E453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45856" y="2703272"/>
            <a:ext cx="609550" cy="298679"/>
          </a:xfrm>
          <a:prstGeom prst="rect">
            <a:avLst/>
          </a:prstGeom>
        </p:spPr>
      </p:pic>
      <p:cxnSp>
        <p:nvCxnSpPr>
          <p:cNvPr id="16" name="直線接點 15">
            <a:extLst>
              <a:ext uri="{FF2B5EF4-FFF2-40B4-BE49-F238E27FC236}">
                <a16:creationId xmlns:a16="http://schemas.microsoft.com/office/drawing/2014/main" id="{38309361-86AC-4BC3-9896-26C2AF3BAC80}"/>
              </a:ext>
            </a:extLst>
          </p:cNvPr>
          <p:cNvCxnSpPr>
            <a:cxnSpLocks/>
          </p:cNvCxnSpPr>
          <p:nvPr/>
        </p:nvCxnSpPr>
        <p:spPr>
          <a:xfrm>
            <a:off x="467360" y="3613397"/>
            <a:ext cx="5499947"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57138351-15CC-4E6D-873F-A2CCFCABC9A6}"/>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P.149</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9" name="文本框 328">
            <a:hlinkClick r:id="rId5" action="ppaction://hlinksldjump"/>
            <a:extLst>
              <a:ext uri="{FF2B5EF4-FFF2-40B4-BE49-F238E27FC236}">
                <a16:creationId xmlns:a16="http://schemas.microsoft.com/office/drawing/2014/main" id="{CC9D1126-2407-4D2C-932E-533273D2F7B7}"/>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1" name="文本框 328">
            <a:hlinkClick r:id="rId6" action="ppaction://hlinksldjump"/>
            <a:extLst>
              <a:ext uri="{FF2B5EF4-FFF2-40B4-BE49-F238E27FC236}">
                <a16:creationId xmlns:a16="http://schemas.microsoft.com/office/drawing/2014/main" id="{B84A0826-3E7C-448F-966F-75DE084CA7C0}"/>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3" name="文本框 328">
            <a:hlinkClick r:id="rId7" action="ppaction://hlinksldjump"/>
            <a:extLst>
              <a:ext uri="{FF2B5EF4-FFF2-40B4-BE49-F238E27FC236}">
                <a16:creationId xmlns:a16="http://schemas.microsoft.com/office/drawing/2014/main" id="{2BD8952B-08D3-4A52-A577-EB08CE5CCD1F}"/>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7" name="文本框 328">
            <a:hlinkClick r:id="rId7" action="ppaction://hlinksldjump"/>
            <a:extLst>
              <a:ext uri="{FF2B5EF4-FFF2-40B4-BE49-F238E27FC236}">
                <a16:creationId xmlns:a16="http://schemas.microsoft.com/office/drawing/2014/main" id="{1763EE74-83A8-4838-AFB2-1D1BCFF0FA54}"/>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1" name="箭號: 向右 5">
            <a:hlinkClick r:id="rId8"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9"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95726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A3C94680-AC03-4FD1-8A08-240AF22870E8}"/>
              </a:ext>
            </a:extLst>
          </p:cNvPr>
          <p:cNvSpPr/>
          <p:nvPr/>
        </p:nvSpPr>
        <p:spPr>
          <a:xfrm>
            <a:off x="6431280" y="2764972"/>
            <a:ext cx="1915136" cy="1188720"/>
          </a:xfrm>
          <a:prstGeom prst="roundRect">
            <a:avLst>
              <a:gd name="adj" fmla="val 7876"/>
            </a:avLst>
          </a:prstGeom>
          <a:solidFill>
            <a:srgbClr val="F8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extBox 6">
            <a:extLst>
              <a:ext uri="{FF2B5EF4-FFF2-40B4-BE49-F238E27FC236}">
                <a16:creationId xmlns:a16="http://schemas.microsoft.com/office/drawing/2014/main" id="{596AEA7F-10EB-46E3-88DC-703C7BC49684}"/>
              </a:ext>
            </a:extLst>
          </p:cNvPr>
          <p:cNvSpPr txBox="1"/>
          <p:nvPr/>
        </p:nvSpPr>
        <p:spPr>
          <a:xfrm>
            <a:off x="351698" y="391708"/>
            <a:ext cx="2990216"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重要生平事蹟</a:t>
            </a:r>
          </a:p>
        </p:txBody>
      </p:sp>
      <p:sp>
        <p:nvSpPr>
          <p:cNvPr id="12" name="箭號: 向右 5">
            <a:hlinkClick r:id="rId2" action="ppaction://hlinksldjump"/>
            <a:extLst>
              <a:ext uri="{FF2B5EF4-FFF2-40B4-BE49-F238E27FC236}">
                <a16:creationId xmlns:a16="http://schemas.microsoft.com/office/drawing/2014/main" id="{706E9AF5-8DBD-47C5-890A-A504A05A3BE9}"/>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6">
            <a:hlinkClick r:id="rId3" action="ppaction://hlinksldjump"/>
            <a:extLst>
              <a:ext uri="{FF2B5EF4-FFF2-40B4-BE49-F238E27FC236}">
                <a16:creationId xmlns:a16="http://schemas.microsoft.com/office/drawing/2014/main" id="{1AF2F0FB-713F-4C1C-BA45-64FE91C570DE}"/>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ED3A6D17-F78E-4C52-B049-F20A53EC7D76}"/>
              </a:ext>
            </a:extLst>
          </p:cNvPr>
          <p:cNvSpPr/>
          <p:nvPr/>
        </p:nvSpPr>
        <p:spPr>
          <a:xfrm>
            <a:off x="805392" y="2684165"/>
            <a:ext cx="5591004" cy="1704121"/>
          </a:xfrm>
          <a:prstGeom prst="rect">
            <a:avLst/>
          </a:prstGeom>
        </p:spPr>
        <p:txBody>
          <a:bodyPr wrap="square">
            <a:spAutoFit/>
          </a:bodyPr>
          <a:lstStyle/>
          <a:p>
            <a:pPr>
              <a:lnSpc>
                <a:spcPct val="120000"/>
              </a:lnSpc>
              <a:spcBef>
                <a:spcPts val="2400"/>
              </a:spcBef>
            </a:pPr>
            <a:r>
              <a:rPr lang="zh-TW" altLang="en-US" sz="3000" spc="-80" dirty="0">
                <a:latin typeface="微軟正黑體" panose="020B0604030504040204" pitchFamily="34" charset="-120"/>
                <a:ea typeface="微軟正黑體" panose="020B0604030504040204" pitchFamily="34" charset="-120"/>
              </a:rPr>
              <a:t>曾擔任小學教師、廣播電臺記者、廣告公司職員、電影編劇、兒童劇團創辦人等，人生經歷豐富。</a:t>
            </a:r>
          </a:p>
        </p:txBody>
      </p:sp>
      <p:sp>
        <p:nvSpPr>
          <p:cNvPr id="16" name="矩形 15">
            <a:extLst>
              <a:ext uri="{FF2B5EF4-FFF2-40B4-BE49-F238E27FC236}">
                <a16:creationId xmlns:a16="http://schemas.microsoft.com/office/drawing/2014/main" id="{1BF27E8E-2F05-48C6-92FF-BB7BC10DF9FE}"/>
              </a:ext>
            </a:extLst>
          </p:cNvPr>
          <p:cNvSpPr/>
          <p:nvPr/>
        </p:nvSpPr>
        <p:spPr>
          <a:xfrm>
            <a:off x="783620" y="1803669"/>
            <a:ext cx="7251324" cy="596125"/>
          </a:xfrm>
          <a:prstGeom prst="rect">
            <a:avLst/>
          </a:prstGeom>
        </p:spPr>
        <p:txBody>
          <a:bodyPr wrap="square">
            <a:spAutoFit/>
          </a:bodyPr>
          <a:lstStyle/>
          <a:p>
            <a:pPr algn="dist">
              <a:lnSpc>
                <a:spcPct val="120000"/>
              </a:lnSpc>
              <a:spcBef>
                <a:spcPts val="2400"/>
              </a:spcBef>
            </a:pPr>
            <a:r>
              <a:rPr lang="zh-TW" altLang="en-US" sz="3000" spc="-80" dirty="0">
                <a:latin typeface="微軟正黑體" panose="020B0604030504040204" pitchFamily="34" charset="-120"/>
                <a:ea typeface="微軟正黑體" panose="020B0604030504040204" pitchFamily="34" charset="-120"/>
              </a:rPr>
              <a:t>省立屏東師範學校（今屏東大學）畢業</a:t>
            </a:r>
          </a:p>
        </p:txBody>
      </p:sp>
      <p:pic>
        <p:nvPicPr>
          <p:cNvPr id="6" name="圖片 5">
            <a:extLst>
              <a:ext uri="{FF2B5EF4-FFF2-40B4-BE49-F238E27FC236}">
                <a16:creationId xmlns:a16="http://schemas.microsoft.com/office/drawing/2014/main" id="{AA946FC5-310E-44E7-A4DA-E7A76B8480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46720" y="921317"/>
            <a:ext cx="3049962" cy="1158399"/>
          </a:xfrm>
          <a:prstGeom prst="rect">
            <a:avLst/>
          </a:prstGeom>
        </p:spPr>
      </p:pic>
      <p:pic>
        <p:nvPicPr>
          <p:cNvPr id="18" name="圖片 17">
            <a:extLst>
              <a:ext uri="{FF2B5EF4-FFF2-40B4-BE49-F238E27FC236}">
                <a16:creationId xmlns:a16="http://schemas.microsoft.com/office/drawing/2014/main" id="{DAA4192E-0952-44CF-A00F-B80D953D327C}"/>
              </a:ext>
            </a:extLst>
          </p:cNvPr>
          <p:cNvPicPr>
            <a:picLocks noChangeAspect="1"/>
          </p:cNvPicPr>
          <p:nvPr/>
        </p:nvPicPr>
        <p:blipFill>
          <a:blip r:embed="rId5">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a:ext>
            </a:extLst>
          </a:blip>
          <a:stretch>
            <a:fillRect/>
          </a:stretch>
        </p:blipFill>
        <p:spPr>
          <a:xfrm>
            <a:off x="708460" y="1989801"/>
            <a:ext cx="7848726" cy="510167"/>
          </a:xfrm>
          <a:prstGeom prst="rect">
            <a:avLst/>
          </a:prstGeom>
        </p:spPr>
      </p:pic>
      <p:pic>
        <p:nvPicPr>
          <p:cNvPr id="20" name="圖片 19" descr="一張含有 文字 的圖片&#10;&#10;自動產生的描述">
            <a:extLst>
              <a:ext uri="{FF2B5EF4-FFF2-40B4-BE49-F238E27FC236}">
                <a16:creationId xmlns:a16="http://schemas.microsoft.com/office/drawing/2014/main" id="{196ADBB1-EE79-4ADA-9905-4B718BBE645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40138" y="2589892"/>
            <a:ext cx="1585110" cy="1892669"/>
          </a:xfrm>
          <a:prstGeom prst="rect">
            <a:avLst/>
          </a:prstGeom>
          <a:effectLst>
            <a:outerShdw blurRad="12700" dist="38100" algn="tl" rotWithShape="0">
              <a:srgbClr val="CEC3B9">
                <a:alpha val="40000"/>
              </a:srgbClr>
            </a:outerShdw>
          </a:effectLst>
        </p:spPr>
      </p:pic>
    </p:spTree>
    <p:extLst>
      <p:ext uri="{BB962C8B-B14F-4D97-AF65-F5344CB8AC3E}">
        <p14:creationId xmlns:p14="http://schemas.microsoft.com/office/powerpoint/2010/main" val="1259749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990015"/>
          </a:xfrm>
          <a:prstGeom prst="rect">
            <a:avLst/>
          </a:prstGeom>
          <a:noFill/>
        </p:spPr>
        <p:txBody>
          <a:bodyPr vert="horz" wrap="square" rtlCol="0" anchor="t">
            <a:spAutoFit/>
          </a:bodyPr>
          <a:lstStyle/>
          <a:p>
            <a:pPr algn="just">
              <a:lnSpc>
                <a:spcPts val="3500"/>
              </a:lnSpc>
            </a:pPr>
            <a:r>
              <a:rPr lang="zh-TW" altLang="en-US" sz="3000" b="1" spc="400" dirty="0">
                <a:latin typeface="標楷體" panose="03000509000000000000" pitchFamily="65" charset="-120"/>
                <a:ea typeface="標楷體" panose="03000509000000000000" pitchFamily="65" charset="-120"/>
              </a:rPr>
              <a:t>沒有。村子裡的人都來看你。我告訴他們之後，老年人都說你是好朋友</a:t>
            </a: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1348461"/>
            <a:ext cx="8520464"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a:solidFill>
                  <a:srgbClr val="006600"/>
                </a:solidFill>
                <a:latin typeface="微軟正黑體" panose="020B0604030504040204" pitchFamily="34" charset="-120"/>
                <a:ea typeface="微軟正黑體" panose="020B0604030504040204" pitchFamily="34" charset="-120"/>
              </a:rPr>
              <a:t>呼應並映襯第三段「要不是熊沿路一直吆喝那些狗，恐怕全村的人都會被吵醒起來」，結果村民未被犬吠</a:t>
            </a:r>
            <a:r>
              <a:rPr lang="zh-TW" altLang="en-US" sz="2800" dirty="0" smtClean="0">
                <a:solidFill>
                  <a:srgbClr val="006600"/>
                </a:solidFill>
                <a:latin typeface="微軟正黑體" panose="020B0604030504040204" pitchFamily="34" charset="-120"/>
                <a:ea typeface="微軟正黑體" panose="020B0604030504040204" pitchFamily="34" charset="-120"/>
              </a:rPr>
              <a:t>聲吵</a:t>
            </a:r>
            <a:r>
              <a:rPr lang="zh-TW" altLang="en-US" sz="2800" dirty="0">
                <a:solidFill>
                  <a:srgbClr val="006600"/>
                </a:solidFill>
                <a:latin typeface="微軟正黑體" panose="020B0604030504040204" pitchFamily="34" charset="-120"/>
                <a:ea typeface="微軟正黑體" panose="020B0604030504040204" pitchFamily="34" charset="-120"/>
              </a:rPr>
              <a:t>醒，反而被酒後高喊「戰士，乾杯！」的作者吵醒。流露真性情的作者，因此贏得原住民長者的接納</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3392820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2012195"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第十一段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61151F8E-D7D1-4DBE-BB4E-682D21D3FA98}"/>
              </a:ext>
            </a:extLst>
          </p:cNvPr>
          <p:cNvSpPr/>
          <p:nvPr/>
        </p:nvSpPr>
        <p:spPr>
          <a:xfrm>
            <a:off x="351697" y="955800"/>
            <a:ext cx="8460409"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你不要再送了。」</a:t>
            </a:r>
          </a:p>
          <a:p>
            <a:pPr algn="just">
              <a:lnSpc>
                <a:spcPct val="150000"/>
              </a:lnSpc>
            </a:pPr>
            <a:r>
              <a:rPr lang="zh-TW" altLang="en-US" sz="3200" dirty="0">
                <a:latin typeface="標楷體" panose="03000509000000000000" pitchFamily="65" charset="-120"/>
                <a:ea typeface="標楷體" panose="03000509000000000000" pitchFamily="65" charset="-120"/>
              </a:rPr>
              <a:t>　　「不行，這個坡很陡，一直下兩個小時才到阿禮。我送你到阿禮就好了。」</a:t>
            </a:r>
          </a:p>
          <a:p>
            <a:pPr algn="just">
              <a:lnSpc>
                <a:spcPct val="150000"/>
              </a:lnSpc>
            </a:pPr>
            <a:r>
              <a:rPr lang="zh-TW" altLang="en-US" sz="3200" dirty="0">
                <a:latin typeface="標楷體" panose="03000509000000000000" pitchFamily="65" charset="-120"/>
                <a:ea typeface="標楷體" panose="03000509000000000000" pitchFamily="65" charset="-120"/>
              </a:rPr>
              <a:t>　　「但是你回來又要上這個坡啊？」</a:t>
            </a:r>
          </a:p>
          <a:p>
            <a:pPr algn="just">
              <a:lnSpc>
                <a:spcPct val="150000"/>
              </a:lnSpc>
            </a:pPr>
            <a:r>
              <a:rPr lang="zh-TW" altLang="en-US" sz="3200" dirty="0">
                <a:latin typeface="標楷體" panose="03000509000000000000" pitchFamily="65" charset="-120"/>
                <a:ea typeface="標楷體" panose="03000509000000000000" pitchFamily="65" charset="-120"/>
              </a:rPr>
              <a:t>　　「我的外祖父說上一次坡長一歲。」</a:t>
            </a:r>
          </a:p>
        </p:txBody>
      </p:sp>
      <p:sp>
        <p:nvSpPr>
          <p:cNvPr id="13" name="文字方塊 12">
            <a:extLst>
              <a:ext uri="{FF2B5EF4-FFF2-40B4-BE49-F238E27FC236}">
                <a16:creationId xmlns:a16="http://schemas.microsoft.com/office/drawing/2014/main" id="{34C859B9-0D7C-4998-B3A3-25C2C0AF6A31}"/>
              </a:ext>
            </a:extLst>
          </p:cNvPr>
          <p:cNvSpPr txBox="1">
            <a:spLocks noChangeArrowheads="1"/>
          </p:cNvSpPr>
          <p:nvPr/>
        </p:nvSpPr>
        <p:spPr bwMode="auto">
          <a:xfrm>
            <a:off x="3689463" y="472692"/>
            <a:ext cx="50953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「坡」就像人生中的艱難險阻，原住民面對被欺壓宰制的命運，就在一次次「上坡」中，克服險阻，磨練出生命的韌性</a:t>
            </a:r>
          </a:p>
        </p:txBody>
      </p:sp>
      <p:cxnSp>
        <p:nvCxnSpPr>
          <p:cNvPr id="14" name="直線接點 13">
            <a:extLst>
              <a:ext uri="{FF2B5EF4-FFF2-40B4-BE49-F238E27FC236}">
                <a16:creationId xmlns:a16="http://schemas.microsoft.com/office/drawing/2014/main" id="{72DF54E3-F04E-4170-8C20-89BD449711B5}"/>
              </a:ext>
            </a:extLst>
          </p:cNvPr>
          <p:cNvCxnSpPr>
            <a:cxnSpLocks/>
          </p:cNvCxnSpPr>
          <p:nvPr/>
        </p:nvCxnSpPr>
        <p:spPr>
          <a:xfrm>
            <a:off x="2937648" y="2365345"/>
            <a:ext cx="2035284"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EE002B55-2534-4EE8-B4E7-4719380110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37648" y="2410261"/>
            <a:ext cx="609550" cy="298679"/>
          </a:xfrm>
          <a:prstGeom prst="rect">
            <a:avLst/>
          </a:prstGeom>
        </p:spPr>
      </p:pic>
      <p:sp>
        <p:nvSpPr>
          <p:cNvPr id="7" name="矩形 6">
            <a:extLst>
              <a:ext uri="{FF2B5EF4-FFF2-40B4-BE49-F238E27FC236}">
                <a16:creationId xmlns:a16="http://schemas.microsoft.com/office/drawing/2014/main" id="{E463C572-2AF0-4D53-8424-58895DAA801A}"/>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P.149</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6" action="ppaction://hlinksldjump"/>
            <a:extLst>
              <a:ext uri="{FF2B5EF4-FFF2-40B4-BE49-F238E27FC236}">
                <a16:creationId xmlns:a16="http://schemas.microsoft.com/office/drawing/2014/main" id="{304CB78C-2D07-4DF3-A8FD-1C30A14EEDD7}"/>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7" action="ppaction://hlinksldjump"/>
            <a:extLst>
              <a:ext uri="{FF2B5EF4-FFF2-40B4-BE49-F238E27FC236}">
                <a16:creationId xmlns:a16="http://schemas.microsoft.com/office/drawing/2014/main" id="{C1859523-01A9-4B00-ABB2-11650BCF2513}"/>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9" name="文本框 328">
            <a:hlinkClick r:id="rId8" action="ppaction://hlinksldjump"/>
            <a:extLst>
              <a:ext uri="{FF2B5EF4-FFF2-40B4-BE49-F238E27FC236}">
                <a16:creationId xmlns:a16="http://schemas.microsoft.com/office/drawing/2014/main" id="{B1419962-1A2C-4C48-A237-631BAC0E4505}"/>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1" name="文本框 328">
            <a:hlinkClick r:id="rId8" action="ppaction://hlinksldjump"/>
            <a:extLst>
              <a:ext uri="{FF2B5EF4-FFF2-40B4-BE49-F238E27FC236}">
                <a16:creationId xmlns:a16="http://schemas.microsoft.com/office/drawing/2014/main" id="{84F8A5DD-6162-4619-8EEE-611F0845E168}"/>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cxnSp>
        <p:nvCxnSpPr>
          <p:cNvPr id="17" name="直線接點 16">
            <a:extLst>
              <a:ext uri="{FF2B5EF4-FFF2-40B4-BE49-F238E27FC236}">
                <a16:creationId xmlns:a16="http://schemas.microsoft.com/office/drawing/2014/main" id="{7C0D48F4-6670-437F-A886-E105CFB1BEB3}"/>
              </a:ext>
            </a:extLst>
          </p:cNvPr>
          <p:cNvCxnSpPr>
            <a:cxnSpLocks/>
          </p:cNvCxnSpPr>
          <p:nvPr/>
        </p:nvCxnSpPr>
        <p:spPr>
          <a:xfrm>
            <a:off x="1659402" y="4591483"/>
            <a:ext cx="5328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8" name="圖片 17">
            <a:hlinkClick r:id="rId9" action="ppaction://hlinksldjump"/>
            <a:extLst>
              <a:ext uri="{FF2B5EF4-FFF2-40B4-BE49-F238E27FC236}">
                <a16:creationId xmlns:a16="http://schemas.microsoft.com/office/drawing/2014/main" id="{811710F9-39B0-4081-A408-C6E35E9DCB5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59402" y="4663491"/>
            <a:ext cx="609550" cy="298679"/>
          </a:xfrm>
          <a:prstGeom prst="rect">
            <a:avLst/>
          </a:prstGeom>
        </p:spPr>
      </p:pic>
    </p:spTree>
    <p:extLst>
      <p:ext uri="{BB962C8B-B14F-4D97-AF65-F5344CB8AC3E}">
        <p14:creationId xmlns:p14="http://schemas.microsoft.com/office/powerpoint/2010/main" val="3582668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3"/>
                                        </p:tgtEl>
                                      </p:cBhvr>
                                    </p:animEffect>
                                    <p:set>
                                      <p:cBhvr>
                                        <p:cTn id="21"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p:bldP spid="13" grpId="1"/>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541174"/>
          </a:xfrm>
          <a:prstGeom prst="rect">
            <a:avLst/>
          </a:prstGeom>
          <a:noFill/>
        </p:spPr>
        <p:txBody>
          <a:bodyPr vert="horz" wrap="square" rtlCol="0" anchor="t">
            <a:spAutoFit/>
          </a:bodyPr>
          <a:lstStyle/>
          <a:p>
            <a:pPr algn="just">
              <a:lnSpc>
                <a:spcPts val="3500"/>
              </a:lnSpc>
            </a:pPr>
            <a:r>
              <a:rPr lang="zh-TW" altLang="en-US" sz="3000" b="1" spc="400" dirty="0">
                <a:latin typeface="標楷體" panose="03000509000000000000" pitchFamily="65" charset="-120"/>
                <a:ea typeface="標楷體" panose="03000509000000000000" pitchFamily="65" charset="-120"/>
              </a:rPr>
              <a:t>我的外祖父說上一次坡長一歲</a:t>
            </a: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992861"/>
            <a:ext cx="8520464"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a:solidFill>
                  <a:srgbClr val="006600"/>
                </a:solidFill>
                <a:latin typeface="微軟正黑體" panose="020B0604030504040204" pitchFamily="34" charset="-120"/>
                <a:ea typeface="微軟正黑體" panose="020B0604030504040204" pitchFamily="34" charset="-120"/>
              </a:rPr>
              <a:t>外祖父之言意謂：唯有接受艱難的考驗，才能累積經驗、增長智慧與生命韌性</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2379428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2012195"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第十一段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61151F8E-D7D1-4DBE-BB4E-682D21D3FA98}"/>
              </a:ext>
            </a:extLst>
          </p:cNvPr>
          <p:cNvSpPr/>
          <p:nvPr/>
        </p:nvSpPr>
        <p:spPr>
          <a:xfrm>
            <a:off x="351697" y="955800"/>
            <a:ext cx="8460409"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　　我又聽到熊提起外祖父，我想著他的話，我想他不就是魯凱族的哲學家？同時他也是魯凱族的戰士啊。</a:t>
            </a:r>
          </a:p>
          <a:p>
            <a:pPr algn="just">
              <a:lnSpc>
                <a:spcPct val="150000"/>
              </a:lnSpc>
            </a:pPr>
            <a:r>
              <a:rPr lang="zh-TW" altLang="en-US" sz="3200" dirty="0">
                <a:latin typeface="標楷體" panose="03000509000000000000" pitchFamily="65" charset="-120"/>
                <a:ea typeface="標楷體" panose="03000509000000000000" pitchFamily="65" charset="-120"/>
              </a:rPr>
              <a:t>　　「老黃，」他表示認真地叫我一聲說：「你會不會再來我們好茶？」</a:t>
            </a:r>
          </a:p>
        </p:txBody>
      </p:sp>
      <p:sp>
        <p:nvSpPr>
          <p:cNvPr id="8" name="矩形 7">
            <a:extLst>
              <a:ext uri="{FF2B5EF4-FFF2-40B4-BE49-F238E27FC236}">
                <a16:creationId xmlns:a16="http://schemas.microsoft.com/office/drawing/2014/main" id="{B1DDEA97-68CB-43FF-BDB2-372EC9103468}"/>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P.150</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9" name="文本框 328">
            <a:hlinkClick r:id="rId5" action="ppaction://hlinksldjump"/>
            <a:extLst>
              <a:ext uri="{FF2B5EF4-FFF2-40B4-BE49-F238E27FC236}">
                <a16:creationId xmlns:a16="http://schemas.microsoft.com/office/drawing/2014/main" id="{C64CDDC2-0313-4AFB-8075-D8899DB4A4FF}"/>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6" name="文本框 328">
            <a:hlinkClick r:id="rId6" action="ppaction://hlinksldjump"/>
            <a:extLst>
              <a:ext uri="{FF2B5EF4-FFF2-40B4-BE49-F238E27FC236}">
                <a16:creationId xmlns:a16="http://schemas.microsoft.com/office/drawing/2014/main" id="{01EEDB04-A5C6-42B6-9416-D11358E1E75C}"/>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8" name="文本框 328">
            <a:hlinkClick r:id="rId7" action="ppaction://hlinksldjump"/>
            <a:extLst>
              <a:ext uri="{FF2B5EF4-FFF2-40B4-BE49-F238E27FC236}">
                <a16:creationId xmlns:a16="http://schemas.microsoft.com/office/drawing/2014/main" id="{750716DB-F4AA-48C3-A0E5-794AA394A1D4}"/>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0" name="文本框 328">
            <a:hlinkClick r:id="rId7" action="ppaction://hlinksldjump"/>
            <a:extLst>
              <a:ext uri="{FF2B5EF4-FFF2-40B4-BE49-F238E27FC236}">
                <a16:creationId xmlns:a16="http://schemas.microsoft.com/office/drawing/2014/main" id="{714FD455-1E8C-49B5-A73C-3B25AE612377}"/>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3104839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2012195"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第十一段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 action="ppaction://noaction"/>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F33CDD55-B639-4D24-9C59-75F34E17F75F}"/>
              </a:ext>
            </a:extLst>
          </p:cNvPr>
          <p:cNvSpPr/>
          <p:nvPr/>
        </p:nvSpPr>
        <p:spPr>
          <a:xfrm>
            <a:off x="351698" y="783928"/>
            <a:ext cx="8501049"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「會！我會再來好茶和戰士乾杯。」</a:t>
            </a:r>
          </a:p>
          <a:p>
            <a:pPr algn="just">
              <a:lnSpc>
                <a:spcPct val="200000"/>
              </a:lnSpc>
            </a:pPr>
            <a:r>
              <a:rPr lang="zh-TW" altLang="en-US" sz="3200" dirty="0">
                <a:latin typeface="標楷體" panose="03000509000000000000" pitchFamily="65" charset="-120"/>
                <a:ea typeface="標楷體" panose="03000509000000000000" pitchFamily="65" charset="-120"/>
              </a:rPr>
              <a:t>　　「戰士乾杯！」熊叫著。</a:t>
            </a:r>
          </a:p>
          <a:p>
            <a:pPr algn="just">
              <a:lnSpc>
                <a:spcPct val="200000"/>
              </a:lnSpc>
            </a:pPr>
            <a:r>
              <a:rPr lang="zh-TW" altLang="en-US" sz="3200" dirty="0">
                <a:latin typeface="標楷體" panose="03000509000000000000" pitchFamily="65" charset="-120"/>
                <a:ea typeface="標楷體" panose="03000509000000000000" pitchFamily="65" charset="-120"/>
              </a:rPr>
              <a:t>　　我們在這趟帶有</a:t>
            </a:r>
            <a:r>
              <a:rPr lang="zh-TW" altLang="en-US" sz="3200" dirty="0">
                <a:solidFill>
                  <a:srgbClr val="0070C0"/>
                </a:solidFill>
                <a:latin typeface="標楷體" panose="03000509000000000000" pitchFamily="65" charset="-120"/>
                <a:ea typeface="標楷體" panose="03000509000000000000" pitchFamily="65" charset="-120"/>
              </a:rPr>
              <a:t>悲緒</a:t>
            </a:r>
            <a:r>
              <a:rPr lang="zh-TW" altLang="en-US" sz="3200" dirty="0">
                <a:latin typeface="標楷體" panose="03000509000000000000" pitchFamily="65" charset="-120"/>
                <a:ea typeface="標楷體" panose="03000509000000000000" pitchFamily="65" charset="-120"/>
              </a:rPr>
              <a:t>的歸途中，第一次有了不是很</a:t>
            </a:r>
            <a:r>
              <a:rPr lang="zh-TW" altLang="en-US" sz="3200" dirty="0">
                <a:solidFill>
                  <a:srgbClr val="0070C0"/>
                </a:solidFill>
                <a:latin typeface="標楷體" panose="03000509000000000000" pitchFamily="65" charset="-120"/>
                <a:ea typeface="標楷體" panose="03000509000000000000" pitchFamily="65" charset="-120"/>
              </a:rPr>
              <a:t>合時宜</a:t>
            </a:r>
            <a:r>
              <a:rPr lang="zh-TW" altLang="en-US" sz="3200" dirty="0">
                <a:latin typeface="標楷體" panose="03000509000000000000" pitchFamily="65" charset="-120"/>
                <a:ea typeface="標楷體" panose="03000509000000000000" pitchFamily="65" charset="-120"/>
              </a:rPr>
              <a:t>的笑聲，笑破沉悶的天空。</a:t>
            </a:r>
          </a:p>
        </p:txBody>
      </p:sp>
      <p:sp>
        <p:nvSpPr>
          <p:cNvPr id="13" name="矩形 12">
            <a:extLst>
              <a:ext uri="{FF2B5EF4-FFF2-40B4-BE49-F238E27FC236}">
                <a16:creationId xmlns:a16="http://schemas.microsoft.com/office/drawing/2014/main" id="{101DC1EB-477F-4DB1-AE13-32CC352A517E}"/>
              </a:ext>
            </a:extLst>
          </p:cNvPr>
          <p:cNvSpPr/>
          <p:nvPr/>
        </p:nvSpPr>
        <p:spPr>
          <a:xfrm>
            <a:off x="4204846" y="3178244"/>
            <a:ext cx="834514"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8884561B-888D-4EBD-BCBA-6D164A3B5DEB}"/>
              </a:ext>
            </a:extLst>
          </p:cNvPr>
          <p:cNvSpPr txBox="1">
            <a:spLocks noChangeArrowheads="1"/>
          </p:cNvSpPr>
          <p:nvPr/>
        </p:nvSpPr>
        <p:spPr bwMode="auto">
          <a:xfrm>
            <a:off x="3431737" y="2659934"/>
            <a:ext cx="1647314"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悲傷的情緒</a:t>
            </a:r>
          </a:p>
        </p:txBody>
      </p:sp>
      <p:sp>
        <p:nvSpPr>
          <p:cNvPr id="15" name="矩形 14">
            <a:extLst>
              <a:ext uri="{FF2B5EF4-FFF2-40B4-BE49-F238E27FC236}">
                <a16:creationId xmlns:a16="http://schemas.microsoft.com/office/drawing/2014/main" id="{9207B38A-92EC-4893-ADBF-83C98385AAE8}"/>
              </a:ext>
            </a:extLst>
          </p:cNvPr>
          <p:cNvSpPr/>
          <p:nvPr/>
        </p:nvSpPr>
        <p:spPr>
          <a:xfrm>
            <a:off x="2078019" y="4148315"/>
            <a:ext cx="1213822"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1047A3F4-5538-43B4-9573-59879538F7F3}"/>
              </a:ext>
            </a:extLst>
          </p:cNvPr>
          <p:cNvSpPr txBox="1">
            <a:spLocks noChangeArrowheads="1"/>
          </p:cNvSpPr>
          <p:nvPr/>
        </p:nvSpPr>
        <p:spPr bwMode="auto">
          <a:xfrm>
            <a:off x="607509" y="4574905"/>
            <a:ext cx="7194674"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合乎時代風氣、適合當代需要。此指不切合當時的情形</a:t>
            </a:r>
          </a:p>
        </p:txBody>
      </p:sp>
      <p:sp>
        <p:nvSpPr>
          <p:cNvPr id="2" name="矩形 1">
            <a:extLst>
              <a:ext uri="{FF2B5EF4-FFF2-40B4-BE49-F238E27FC236}">
                <a16:creationId xmlns:a16="http://schemas.microsoft.com/office/drawing/2014/main" id="{55129982-F96B-4440-B8FE-A5B5BDE58582}"/>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P.150</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4" action="ppaction://hlinksldjump"/>
            <a:extLst>
              <a:ext uri="{FF2B5EF4-FFF2-40B4-BE49-F238E27FC236}">
                <a16:creationId xmlns:a16="http://schemas.microsoft.com/office/drawing/2014/main" id="{506C0F26-437E-4934-9258-61AFAEF30A2B}"/>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5" action="ppaction://hlinksldjump"/>
            <a:extLst>
              <a:ext uri="{FF2B5EF4-FFF2-40B4-BE49-F238E27FC236}">
                <a16:creationId xmlns:a16="http://schemas.microsoft.com/office/drawing/2014/main" id="{DB0392AE-B715-481A-BA05-1E5A598C4FF3}"/>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0" name="文本框 328">
            <a:hlinkClick r:id="rId6" action="ppaction://hlinksldjump"/>
            <a:extLst>
              <a:ext uri="{FF2B5EF4-FFF2-40B4-BE49-F238E27FC236}">
                <a16:creationId xmlns:a16="http://schemas.microsoft.com/office/drawing/2014/main" id="{9CBCF4E3-F747-44CF-A9E4-83A1056C83F7}"/>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2" name="文本框 328">
            <a:hlinkClick r:id="rId6" action="ppaction://hlinksldjump"/>
            <a:extLst>
              <a:ext uri="{FF2B5EF4-FFF2-40B4-BE49-F238E27FC236}">
                <a16:creationId xmlns:a16="http://schemas.microsoft.com/office/drawing/2014/main" id="{E08BA3F7-50A4-410A-96E8-3B872BE3791F}"/>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7" name="文字方塊 48">
            <a:extLst>
              <a:ext uri="{FF2B5EF4-FFF2-40B4-BE49-F238E27FC236}">
                <a16:creationId xmlns:a16="http://schemas.microsoft.com/office/drawing/2014/main" id="{B5702252-A5BE-4D74-8E47-59AF6F665A23}"/>
              </a:ext>
            </a:extLst>
          </p:cNvPr>
          <p:cNvSpPr txBox="1">
            <a:spLocks noChangeArrowheads="1"/>
          </p:cNvSpPr>
          <p:nvPr/>
        </p:nvSpPr>
        <p:spPr bwMode="auto">
          <a:xfrm>
            <a:off x="5578695" y="3872742"/>
            <a:ext cx="133408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形象化</a:t>
            </a:r>
          </a:p>
        </p:txBody>
      </p:sp>
      <p:grpSp>
        <p:nvGrpSpPr>
          <p:cNvPr id="18" name="群組 17">
            <a:extLst>
              <a:ext uri="{FF2B5EF4-FFF2-40B4-BE49-F238E27FC236}">
                <a16:creationId xmlns:a16="http://schemas.microsoft.com/office/drawing/2014/main" id="{586A8E49-E5C4-4289-88D0-FDA553351DC4}"/>
              </a:ext>
            </a:extLst>
          </p:cNvPr>
          <p:cNvGrpSpPr/>
          <p:nvPr/>
        </p:nvGrpSpPr>
        <p:grpSpPr>
          <a:xfrm>
            <a:off x="4882100" y="3895929"/>
            <a:ext cx="2940143" cy="663536"/>
            <a:chOff x="1553395" y="4241561"/>
            <a:chExt cx="2940143" cy="663536"/>
          </a:xfrm>
        </p:grpSpPr>
        <p:pic>
          <p:nvPicPr>
            <p:cNvPr id="19" name="圖片 18">
              <a:extLst>
                <a:ext uri="{FF2B5EF4-FFF2-40B4-BE49-F238E27FC236}">
                  <a16:creationId xmlns:a16="http://schemas.microsoft.com/office/drawing/2014/main" id="{17C9FD85-F31A-4802-8F6D-5EA3C73449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65490" y="4257097"/>
              <a:ext cx="128048" cy="648000"/>
            </a:xfrm>
            <a:prstGeom prst="rect">
              <a:avLst/>
            </a:prstGeom>
          </p:spPr>
        </p:pic>
        <p:pic>
          <p:nvPicPr>
            <p:cNvPr id="21" name="圖片 20">
              <a:extLst>
                <a:ext uri="{FF2B5EF4-FFF2-40B4-BE49-F238E27FC236}">
                  <a16:creationId xmlns:a16="http://schemas.microsoft.com/office/drawing/2014/main" id="{F902EBCD-1D65-432B-8C96-2B28E8952E5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3395" y="4241561"/>
              <a:ext cx="628598" cy="648000"/>
            </a:xfrm>
            <a:prstGeom prst="rect">
              <a:avLst/>
            </a:prstGeom>
          </p:spPr>
        </p:pic>
      </p:grpSp>
    </p:spTree>
    <p:extLst>
      <p:ext uri="{BB962C8B-B14F-4D97-AF65-F5344CB8AC3E}">
        <p14:creationId xmlns:p14="http://schemas.microsoft.com/office/powerpoint/2010/main" val="133661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5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50"/>
                                        <p:tgtEl>
                                          <p:spTgt spid="14"/>
                                        </p:tgtEl>
                                      </p:cBhvr>
                                    </p:animEffect>
                                    <p:set>
                                      <p:cBhvr>
                                        <p:cTn id="24"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5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50"/>
                                        <p:tgtEl>
                                          <p:spTgt spid="16"/>
                                        </p:tgtEl>
                                      </p:cBhvr>
                                    </p:animEffect>
                                    <p:set>
                                      <p:cBhvr>
                                        <p:cTn id="35" dur="1" fill="hold">
                                          <p:stCondLst>
                                            <p:cond delay="24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5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250"/>
                                        <p:tgtEl>
                                          <p:spTgt spid="17"/>
                                        </p:tgtEl>
                                      </p:cBhvr>
                                    </p:animEffect>
                                    <p:set>
                                      <p:cBhvr>
                                        <p:cTn id="46" dur="1" fill="hold">
                                          <p:stCondLst>
                                            <p:cond delay="24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4" grpId="0" animBg="1"/>
      <p:bldP spid="14" grpId="1" animBg="1"/>
      <p:bldP spid="15" grpId="0" animBg="1"/>
      <p:bldP spid="16" grpId="0" animBg="1"/>
      <p:bldP spid="16" grpId="1" animBg="1"/>
      <p:bldP spid="17" grpId="0"/>
      <p:bldP spid="17" grpId="1"/>
    </p:bld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70" y="1131652"/>
            <a:ext cx="8497350"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作者無心參觀其他地方，懷著原罪的心情離開好茶。</a:t>
            </a:r>
          </a:p>
        </p:txBody>
      </p:sp>
      <p:sp>
        <p:nvSpPr>
          <p:cNvPr id="6" name="文本框 328">
            <a:hlinkClick r:id="rId2" action="ppaction://hlinksldjump"/>
            <a:extLst>
              <a:ext uri="{FF2B5EF4-FFF2-40B4-BE49-F238E27FC236}">
                <a16:creationId xmlns:a16="http://schemas.microsoft.com/office/drawing/2014/main" id="{E27C4240-BA60-4287-9FC5-A603AB384398}"/>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414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3"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第十一段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段旨</a:t>
            </a:r>
          </a:p>
        </p:txBody>
      </p:sp>
    </p:spTree>
    <p:extLst>
      <p:ext uri="{BB962C8B-B14F-4D97-AF65-F5344CB8AC3E}">
        <p14:creationId xmlns:p14="http://schemas.microsoft.com/office/powerpoint/2010/main" val="31874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69" y="1131652"/>
            <a:ext cx="8510898"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本段以對話呈現，杜熊個性質樸，</a:t>
            </a:r>
            <a:r>
              <a:rPr lang="zh-TW" altLang="en-US" sz="2800" b="0" dirty="0" smtClean="0"/>
              <a:t>作者</a:t>
            </a:r>
            <a:r>
              <a:rPr lang="zh-TW" altLang="en-US" sz="2800" b="0" dirty="0"/>
              <a:t>是</a:t>
            </a:r>
            <a:r>
              <a:rPr lang="zh-TW" altLang="en-US" sz="2800" b="0" dirty="0" smtClean="0"/>
              <a:t>性情</a:t>
            </a:r>
            <a:r>
              <a:rPr lang="zh-TW" altLang="en-US" sz="2800" b="0" dirty="0"/>
              <a:t>中人，在「戰士，乾杯！」的相約聲以及滿懷悲緒的笑聲中，再度呼應主題，也留下無盡的餘韻。</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414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2"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第十一段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段析</a:t>
            </a:r>
          </a:p>
        </p:txBody>
      </p:sp>
      <p:sp>
        <p:nvSpPr>
          <p:cNvPr id="3" name="文本框 328">
            <a:hlinkClick r:id="rId3" action="ppaction://hlinksldjump"/>
            <a:extLst>
              <a:ext uri="{FF2B5EF4-FFF2-40B4-BE49-F238E27FC236}">
                <a16:creationId xmlns:a16="http://schemas.microsoft.com/office/drawing/2014/main" id="{60C7D257-1F39-47F9-80FF-3A03BC7762B9}"/>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3243792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4" y="395380"/>
            <a:ext cx="8405612"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作者「原罪」的心情是如何產生的？</a:t>
            </a:r>
          </a:p>
        </p:txBody>
      </p:sp>
      <p:sp>
        <p:nvSpPr>
          <p:cNvPr id="10" name="文字方塊 9">
            <a:extLst>
              <a:ext uri="{FF2B5EF4-FFF2-40B4-BE49-F238E27FC236}">
                <a16:creationId xmlns:a16="http://schemas.microsoft.com/office/drawing/2014/main" id="{FE06CBA1-FCDE-44CB-AE35-C3E2D48FD283}"/>
              </a:ext>
            </a:extLst>
          </p:cNvPr>
          <p:cNvSpPr txBox="1">
            <a:spLocks noChangeArrowheads="1"/>
          </p:cNvSpPr>
          <p:nvPr/>
        </p:nvSpPr>
        <p:spPr bwMode="auto">
          <a:xfrm>
            <a:off x="369193" y="957970"/>
            <a:ext cx="8477289" cy="21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spc="-100" dirty="0">
                <a:solidFill>
                  <a:srgbClr val="FF0000"/>
                </a:solidFill>
              </a:rPr>
              <a:t>作者並非剝奪、宰制原住民的始作俑者，但他身為一位既得利益的漢人，深刻感受到社會、國家強權對於弱勢群體的暴力宰制，因而在面對杜熊家族照片時有背負「原罪」、受審判的感受。</a:t>
            </a:r>
          </a:p>
        </p:txBody>
      </p:sp>
      <p:sp>
        <p:nvSpPr>
          <p:cNvPr id="16" name="文本框 328">
            <a:hlinkClick r:id="rId2" action="ppaction://hlinksldjump"/>
            <a:extLst>
              <a:ext uri="{FF2B5EF4-FFF2-40B4-BE49-F238E27FC236}">
                <a16:creationId xmlns:a16="http://schemas.microsoft.com/office/drawing/2014/main" id="{186D5430-43F9-4A2D-AB40-ED39D0AB44B7}"/>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3" name="文本框 328">
            <a:hlinkClick r:id="rId3" action="ppaction://hlinksldjump"/>
            <a:extLst>
              <a:ext uri="{FF2B5EF4-FFF2-40B4-BE49-F238E27FC236}">
                <a16:creationId xmlns:a16="http://schemas.microsoft.com/office/drawing/2014/main" id="{B19B52CF-0AA6-4715-8621-E81939A203CF}"/>
              </a:ext>
            </a:extLst>
          </p:cNvPr>
          <p:cNvSpPr txBox="1"/>
          <p:nvPr/>
        </p:nvSpPr>
        <p:spPr>
          <a:xfrm>
            <a:off x="2489755" y="115613"/>
            <a:ext cx="835951" cy="27976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12</a:t>
            </a:r>
            <a:endParaRPr lang="zh-CN" altLang="en-US" dirty="0"/>
          </a:p>
        </p:txBody>
      </p:sp>
      <p:sp>
        <p:nvSpPr>
          <p:cNvPr id="4" name="文本框 328">
            <a:hlinkClick r:id="rId4" action="ppaction://hlinksldjump"/>
            <a:extLst>
              <a:ext uri="{FF2B5EF4-FFF2-40B4-BE49-F238E27FC236}">
                <a16:creationId xmlns:a16="http://schemas.microsoft.com/office/drawing/2014/main" id="{5594D26D-96CA-4B75-A0E1-84E3D8252D3C}"/>
              </a:ext>
            </a:extLst>
          </p:cNvPr>
          <p:cNvSpPr txBox="1"/>
          <p:nvPr/>
        </p:nvSpPr>
        <p:spPr>
          <a:xfrm>
            <a:off x="460712" y="115613"/>
            <a:ext cx="1957367"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11【</a:t>
            </a:r>
            <a:r>
              <a:rPr lang="zh-TW" altLang="en-US" dirty="0"/>
              <a:t>閱讀檢測</a:t>
            </a:r>
            <a:r>
              <a:rPr lang="en-US" altLang="zh-TW" dirty="0"/>
              <a:t>】</a:t>
            </a:r>
            <a:endParaRPr lang="zh-CN" altLang="en-US" dirty="0"/>
          </a:p>
        </p:txBody>
      </p:sp>
      <p:sp>
        <p:nvSpPr>
          <p:cNvPr id="5" name="文本框 328">
            <a:hlinkClick r:id="rId5" action="ppaction://hlinksldjump"/>
            <a:extLst>
              <a:ext uri="{FF2B5EF4-FFF2-40B4-BE49-F238E27FC236}">
                <a16:creationId xmlns:a16="http://schemas.microsoft.com/office/drawing/2014/main" id="{482EB8F8-AC06-488B-8CB1-78C42DA4510E}"/>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3931151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4" y="395380"/>
            <a:ext cx="8405612"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作者為何在文末寫：「第一次有了不是很合時宜的笑聲」？</a:t>
            </a:r>
          </a:p>
        </p:txBody>
      </p:sp>
      <p:sp>
        <p:nvSpPr>
          <p:cNvPr id="10" name="文字方塊 9">
            <a:extLst>
              <a:ext uri="{FF2B5EF4-FFF2-40B4-BE49-F238E27FC236}">
                <a16:creationId xmlns:a16="http://schemas.microsoft.com/office/drawing/2014/main" id="{FE06CBA1-FCDE-44CB-AE35-C3E2D48FD283}"/>
              </a:ext>
            </a:extLst>
          </p:cNvPr>
          <p:cNvSpPr txBox="1">
            <a:spLocks noChangeArrowheads="1"/>
          </p:cNvSpPr>
          <p:nvPr/>
        </p:nvSpPr>
        <p:spPr bwMode="auto">
          <a:xfrm>
            <a:off x="369193" y="1475035"/>
            <a:ext cx="8477289"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spc="-100" dirty="0" smtClean="0">
                <a:solidFill>
                  <a:srgbClr val="FF0000"/>
                </a:solidFill>
              </a:rPr>
              <a:t>離開好茶時，作者</a:t>
            </a:r>
            <a:r>
              <a:rPr lang="zh-TW" altLang="en-US" sz="2800" b="0" spc="-100" dirty="0">
                <a:solidFill>
                  <a:srgbClr val="FF0000"/>
                </a:solidFill>
              </a:rPr>
              <a:t>滿懷悲緒與歉意，杜熊不理解作者糾結的情緒，單純的因自己及家人被對方肯定而開懷，於是跟著作者高喊「戰士乾杯」，豪邁奔放的笑聲與作者當下的悲緒與歉意是不符合的。</a:t>
            </a:r>
          </a:p>
        </p:txBody>
      </p:sp>
      <p:sp>
        <p:nvSpPr>
          <p:cNvPr id="16" name="文本框 328">
            <a:hlinkClick r:id="rId2" action="ppaction://hlinksldjump"/>
            <a:extLst>
              <a:ext uri="{FF2B5EF4-FFF2-40B4-BE49-F238E27FC236}">
                <a16:creationId xmlns:a16="http://schemas.microsoft.com/office/drawing/2014/main" id="{186D5430-43F9-4A2D-AB40-ED39D0AB44B7}"/>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3" name="文本框 328">
            <a:hlinkClick r:id="rId3" action="ppaction://hlinksldjump"/>
            <a:extLst>
              <a:ext uri="{FF2B5EF4-FFF2-40B4-BE49-F238E27FC236}">
                <a16:creationId xmlns:a16="http://schemas.microsoft.com/office/drawing/2014/main" id="{B19B52CF-0AA6-4715-8621-E81939A203CF}"/>
              </a:ext>
            </a:extLst>
          </p:cNvPr>
          <p:cNvSpPr txBox="1"/>
          <p:nvPr/>
        </p:nvSpPr>
        <p:spPr>
          <a:xfrm>
            <a:off x="2489755" y="115613"/>
            <a:ext cx="835951"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12</a:t>
            </a:r>
            <a:endParaRPr lang="zh-CN" altLang="en-US" dirty="0"/>
          </a:p>
        </p:txBody>
      </p:sp>
      <p:sp>
        <p:nvSpPr>
          <p:cNvPr id="4" name="文本框 328">
            <a:hlinkClick r:id="rId4" action="ppaction://hlinksldjump"/>
            <a:extLst>
              <a:ext uri="{FF2B5EF4-FFF2-40B4-BE49-F238E27FC236}">
                <a16:creationId xmlns:a16="http://schemas.microsoft.com/office/drawing/2014/main" id="{5594D26D-96CA-4B75-A0E1-84E3D8252D3C}"/>
              </a:ext>
            </a:extLst>
          </p:cNvPr>
          <p:cNvSpPr txBox="1"/>
          <p:nvPr/>
        </p:nvSpPr>
        <p:spPr>
          <a:xfrm>
            <a:off x="460712" y="115613"/>
            <a:ext cx="1957367" cy="27976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11【</a:t>
            </a:r>
            <a:r>
              <a:rPr lang="zh-TW" altLang="en-US" dirty="0"/>
              <a:t>閱讀檢測</a:t>
            </a:r>
            <a:r>
              <a:rPr lang="en-US" altLang="zh-TW" dirty="0"/>
              <a:t>】</a:t>
            </a:r>
            <a:endParaRPr lang="zh-CN" altLang="en-US" dirty="0"/>
          </a:p>
        </p:txBody>
      </p:sp>
      <p:sp>
        <p:nvSpPr>
          <p:cNvPr id="5" name="文本框 328">
            <a:hlinkClick r:id="rId5" action="ppaction://hlinksldjump"/>
            <a:extLst>
              <a:ext uri="{FF2B5EF4-FFF2-40B4-BE49-F238E27FC236}">
                <a16:creationId xmlns:a16="http://schemas.microsoft.com/office/drawing/2014/main" id="{1834A49A-AC83-44BD-907A-9B9764ADAB14}"/>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400089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85675933-06D7-4D4C-896E-B603D7C461D9}"/>
              </a:ext>
            </a:extLst>
          </p:cNvPr>
          <p:cNvGrpSpPr/>
          <p:nvPr/>
        </p:nvGrpSpPr>
        <p:grpSpPr>
          <a:xfrm>
            <a:off x="2762610" y="1389399"/>
            <a:ext cx="3618781" cy="718885"/>
            <a:chOff x="1323975" y="1828800"/>
            <a:chExt cx="3618781" cy="718885"/>
          </a:xfrm>
        </p:grpSpPr>
        <p:sp>
          <p:nvSpPr>
            <p:cNvPr id="3" name="矩形 2">
              <a:extLst>
                <a:ext uri="{FF2B5EF4-FFF2-40B4-BE49-F238E27FC236}">
                  <a16:creationId xmlns:a16="http://schemas.microsoft.com/office/drawing/2014/main" id="{9822CEC3-76E3-4686-9237-64C448588883}"/>
                </a:ext>
              </a:extLst>
            </p:cNvPr>
            <p:cNvSpPr/>
            <p:nvPr/>
          </p:nvSpPr>
          <p:spPr>
            <a:xfrm>
              <a:off x="1323975" y="1828800"/>
              <a:ext cx="700088" cy="718885"/>
            </a:xfrm>
            <a:prstGeom prst="rect">
              <a:avLst/>
            </a:prstGeom>
            <a:solidFill>
              <a:srgbClr val="9A67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a:solidFill>
                    <a:schemeClr val="bg1"/>
                  </a:solidFill>
                  <a:latin typeface="微軟正黑體" panose="020B0604030504040204" pitchFamily="34" charset="-120"/>
                  <a:ea typeface="微軟正黑體" panose="020B0604030504040204" pitchFamily="34" charset="-120"/>
                </a:rPr>
                <a:t>5</a:t>
              </a:r>
              <a:endParaRPr lang="zh-CN" altLang="en-US" sz="4000"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2122410C-47BF-441D-9A67-1ABB6B31ECDB}"/>
                </a:ext>
              </a:extLst>
            </p:cNvPr>
            <p:cNvSpPr txBox="1"/>
            <p:nvPr/>
          </p:nvSpPr>
          <p:spPr>
            <a:xfrm>
              <a:off x="2143125" y="1834299"/>
              <a:ext cx="2799631" cy="707886"/>
            </a:xfrm>
            <a:prstGeom prst="rect">
              <a:avLst/>
            </a:prstGeom>
            <a:noFill/>
          </p:spPr>
          <p:txBody>
            <a:bodyPr wrap="square" rtlCol="0">
              <a:spAutoFit/>
            </a:bodyPr>
            <a:lstStyle/>
            <a:p>
              <a:r>
                <a:rPr lang="zh-TW" altLang="en-US" sz="4000" b="1" dirty="0">
                  <a:solidFill>
                    <a:srgbClr val="5E453A"/>
                  </a:solidFill>
                  <a:latin typeface="微軟正黑體" panose="020B0604030504040204" pitchFamily="34" charset="-120"/>
                  <a:ea typeface="微軟正黑體" panose="020B0604030504040204" pitchFamily="34" charset="-120"/>
                </a:rPr>
                <a:t>問題與討論</a:t>
              </a:r>
            </a:p>
          </p:txBody>
        </p:sp>
      </p:grpSp>
      <p:sp>
        <p:nvSpPr>
          <p:cNvPr id="5" name="矩形 4">
            <a:hlinkClick r:id="rId2" action="ppaction://hlinksldjump"/>
            <a:extLst>
              <a:ext uri="{FF2B5EF4-FFF2-40B4-BE49-F238E27FC236}">
                <a16:creationId xmlns:a16="http://schemas.microsoft.com/office/drawing/2014/main" id="{B99042FE-4419-44FC-925F-F2D41C6D278A}"/>
              </a:ext>
            </a:extLst>
          </p:cNvPr>
          <p:cNvSpPr/>
          <p:nvPr/>
        </p:nvSpPr>
        <p:spPr>
          <a:xfrm>
            <a:off x="3054237" y="2517160"/>
            <a:ext cx="700088" cy="718885"/>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a:solidFill>
                  <a:srgbClr val="5E453A"/>
                </a:solidFill>
                <a:latin typeface="微軟正黑體" panose="020B0604030504040204" pitchFamily="34" charset="-120"/>
                <a:ea typeface="微軟正黑體" panose="020B0604030504040204" pitchFamily="34" charset="-120"/>
              </a:rPr>
              <a:t>1</a:t>
            </a:r>
            <a:endParaRPr lang="zh-CN" altLang="en-US" sz="4000" dirty="0">
              <a:solidFill>
                <a:srgbClr val="5E453A"/>
              </a:solidFill>
              <a:latin typeface="微軟正黑體" panose="020B0604030504040204" pitchFamily="34" charset="-120"/>
              <a:ea typeface="微軟正黑體" panose="020B0604030504040204" pitchFamily="34" charset="-120"/>
            </a:endParaRPr>
          </a:p>
        </p:txBody>
      </p:sp>
      <p:sp>
        <p:nvSpPr>
          <p:cNvPr id="6" name="矩形 5">
            <a:hlinkClick r:id="rId3" action="ppaction://hlinksldjump"/>
            <a:extLst>
              <a:ext uri="{FF2B5EF4-FFF2-40B4-BE49-F238E27FC236}">
                <a16:creationId xmlns:a16="http://schemas.microsoft.com/office/drawing/2014/main" id="{06607848-19CF-488B-98B1-707A10460FC1}"/>
              </a:ext>
            </a:extLst>
          </p:cNvPr>
          <p:cNvSpPr/>
          <p:nvPr/>
        </p:nvSpPr>
        <p:spPr>
          <a:xfrm>
            <a:off x="4221956" y="2517160"/>
            <a:ext cx="700088" cy="718885"/>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a:solidFill>
                  <a:srgbClr val="5E453A"/>
                </a:solidFill>
                <a:latin typeface="微軟正黑體" panose="020B0604030504040204" pitchFamily="34" charset="-120"/>
                <a:ea typeface="微軟正黑體" panose="020B0604030504040204" pitchFamily="34" charset="-120"/>
              </a:rPr>
              <a:t>2</a:t>
            </a:r>
            <a:endParaRPr lang="zh-CN" altLang="en-US" sz="4000" dirty="0">
              <a:solidFill>
                <a:srgbClr val="5E453A"/>
              </a:solidFill>
              <a:latin typeface="微軟正黑體" panose="020B0604030504040204" pitchFamily="34" charset="-120"/>
              <a:ea typeface="微軟正黑體" panose="020B0604030504040204" pitchFamily="34" charset="-120"/>
            </a:endParaRPr>
          </a:p>
        </p:txBody>
      </p:sp>
      <p:sp>
        <p:nvSpPr>
          <p:cNvPr id="7" name="矩形 6">
            <a:hlinkClick r:id="rId4" action="ppaction://hlinksldjump"/>
            <a:extLst>
              <a:ext uri="{FF2B5EF4-FFF2-40B4-BE49-F238E27FC236}">
                <a16:creationId xmlns:a16="http://schemas.microsoft.com/office/drawing/2014/main" id="{7F5242DB-EBC3-4E8C-823E-F3BB62AFC1E0}"/>
              </a:ext>
            </a:extLst>
          </p:cNvPr>
          <p:cNvSpPr/>
          <p:nvPr/>
        </p:nvSpPr>
        <p:spPr>
          <a:xfrm>
            <a:off x="5389675" y="2517160"/>
            <a:ext cx="700088" cy="718885"/>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a:solidFill>
                  <a:srgbClr val="5E453A"/>
                </a:solidFill>
                <a:latin typeface="微軟正黑體" panose="020B0604030504040204" pitchFamily="34" charset="-120"/>
                <a:ea typeface="微軟正黑體" panose="020B0604030504040204" pitchFamily="34" charset="-120"/>
              </a:rPr>
              <a:t>3</a:t>
            </a:r>
            <a:endParaRPr lang="zh-CN" altLang="en-US" sz="4000" dirty="0">
              <a:solidFill>
                <a:srgbClr val="5E453A"/>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51875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單箭頭接點 25">
            <a:extLst>
              <a:ext uri="{FF2B5EF4-FFF2-40B4-BE49-F238E27FC236}">
                <a16:creationId xmlns:a16="http://schemas.microsoft.com/office/drawing/2014/main" id="{14E5D3B6-1B57-4AFF-B6D3-662C5883299A}"/>
              </a:ext>
            </a:extLst>
          </p:cNvPr>
          <p:cNvCxnSpPr>
            <a:cxnSpLocks/>
            <a:endCxn id="5" idx="0"/>
          </p:cNvCxnSpPr>
          <p:nvPr/>
        </p:nvCxnSpPr>
        <p:spPr>
          <a:xfrm>
            <a:off x="962362" y="2203168"/>
            <a:ext cx="0" cy="297145"/>
          </a:xfrm>
          <a:prstGeom prst="straightConnector1">
            <a:avLst/>
          </a:prstGeom>
          <a:ln w="19050">
            <a:solidFill>
              <a:srgbClr val="CBAA6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6">
            <a:extLst>
              <a:ext uri="{FF2B5EF4-FFF2-40B4-BE49-F238E27FC236}">
                <a16:creationId xmlns:a16="http://schemas.microsoft.com/office/drawing/2014/main" id="{596AEA7F-10EB-46E3-88DC-703C7BC49684}"/>
              </a:ext>
            </a:extLst>
          </p:cNvPr>
          <p:cNvSpPr txBox="1"/>
          <p:nvPr/>
        </p:nvSpPr>
        <p:spPr>
          <a:xfrm>
            <a:off x="351698" y="391708"/>
            <a:ext cx="2990216"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重要生平事蹟</a:t>
            </a:r>
          </a:p>
        </p:txBody>
      </p:sp>
      <p:sp>
        <p:nvSpPr>
          <p:cNvPr id="12" name="箭號: 向右 5">
            <a:hlinkClick r:id="rId2" action="ppaction://hlinksldjump"/>
            <a:extLst>
              <a:ext uri="{FF2B5EF4-FFF2-40B4-BE49-F238E27FC236}">
                <a16:creationId xmlns:a16="http://schemas.microsoft.com/office/drawing/2014/main" id="{706E9AF5-8DBD-47C5-890A-A504A05A3BE9}"/>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6">
            <a:hlinkClick r:id="rId3" action="ppaction://hlinksldjump"/>
            <a:extLst>
              <a:ext uri="{FF2B5EF4-FFF2-40B4-BE49-F238E27FC236}">
                <a16:creationId xmlns:a16="http://schemas.microsoft.com/office/drawing/2014/main" id="{1AF2F0FB-713F-4C1C-BA45-64FE91C570DE}"/>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箭號: 向右 2">
            <a:extLst>
              <a:ext uri="{FF2B5EF4-FFF2-40B4-BE49-F238E27FC236}">
                <a16:creationId xmlns:a16="http://schemas.microsoft.com/office/drawing/2014/main" id="{A7B64702-E2AB-481A-9F1F-13F41FFBFF2B}"/>
              </a:ext>
            </a:extLst>
          </p:cNvPr>
          <p:cNvSpPr/>
          <p:nvPr/>
        </p:nvSpPr>
        <p:spPr>
          <a:xfrm>
            <a:off x="351698" y="2286000"/>
            <a:ext cx="8580597" cy="1149531"/>
          </a:xfrm>
          <a:custGeom>
            <a:avLst/>
            <a:gdLst>
              <a:gd name="connsiteX0" fmla="*/ 0 w 8580597"/>
              <a:gd name="connsiteY0" fmla="*/ 370114 h 1149531"/>
              <a:gd name="connsiteX1" fmla="*/ 664250 w 8580597"/>
              <a:gd name="connsiteY1" fmla="*/ 370114 h 1149531"/>
              <a:gd name="connsiteX2" fmla="*/ 1169080 w 8580597"/>
              <a:gd name="connsiteY2" fmla="*/ 370114 h 1149531"/>
              <a:gd name="connsiteX3" fmla="*/ 1913040 w 8580597"/>
              <a:gd name="connsiteY3" fmla="*/ 370114 h 1149531"/>
              <a:gd name="connsiteX4" fmla="*/ 2338160 w 8580597"/>
              <a:gd name="connsiteY4" fmla="*/ 370114 h 1149531"/>
              <a:gd name="connsiteX5" fmla="*/ 3002410 w 8580597"/>
              <a:gd name="connsiteY5" fmla="*/ 370114 h 1149531"/>
              <a:gd name="connsiteX6" fmla="*/ 3427530 w 8580597"/>
              <a:gd name="connsiteY6" fmla="*/ 370114 h 1149531"/>
              <a:gd name="connsiteX7" fmla="*/ 4091781 w 8580597"/>
              <a:gd name="connsiteY7" fmla="*/ 370114 h 1149531"/>
              <a:gd name="connsiteX8" fmla="*/ 4835741 w 8580597"/>
              <a:gd name="connsiteY8" fmla="*/ 370114 h 1149531"/>
              <a:gd name="connsiteX9" fmla="*/ 5420281 w 8580597"/>
              <a:gd name="connsiteY9" fmla="*/ 370114 h 1149531"/>
              <a:gd name="connsiteX10" fmla="*/ 6084531 w 8580597"/>
              <a:gd name="connsiteY10" fmla="*/ 370114 h 1149531"/>
              <a:gd name="connsiteX11" fmla="*/ 6908201 w 8580597"/>
              <a:gd name="connsiteY11" fmla="*/ 370114 h 1149531"/>
              <a:gd name="connsiteX12" fmla="*/ 7971001 w 8580597"/>
              <a:gd name="connsiteY12" fmla="*/ 370114 h 1149531"/>
              <a:gd name="connsiteX13" fmla="*/ 7971001 w 8580597"/>
              <a:gd name="connsiteY13" fmla="*/ 0 h 1149531"/>
              <a:gd name="connsiteX14" fmla="*/ 8287991 w 8580597"/>
              <a:gd name="connsiteY14" fmla="*/ 298878 h 1149531"/>
              <a:gd name="connsiteX15" fmla="*/ 8580597 w 8580597"/>
              <a:gd name="connsiteY15" fmla="*/ 574766 h 1149531"/>
              <a:gd name="connsiteX16" fmla="*/ 8287991 w 8580597"/>
              <a:gd name="connsiteY16" fmla="*/ 850653 h 1149531"/>
              <a:gd name="connsiteX17" fmla="*/ 7971001 w 8580597"/>
              <a:gd name="connsiteY17" fmla="*/ 1149531 h 1149531"/>
              <a:gd name="connsiteX18" fmla="*/ 7971001 w 8580597"/>
              <a:gd name="connsiteY18" fmla="*/ 779417 h 1149531"/>
              <a:gd name="connsiteX19" fmla="*/ 7227041 w 8580597"/>
              <a:gd name="connsiteY19" fmla="*/ 779417 h 1149531"/>
              <a:gd name="connsiteX20" fmla="*/ 6801921 w 8580597"/>
              <a:gd name="connsiteY20" fmla="*/ 779417 h 1149531"/>
              <a:gd name="connsiteX21" fmla="*/ 5978251 w 8580597"/>
              <a:gd name="connsiteY21" fmla="*/ 779417 h 1149531"/>
              <a:gd name="connsiteX22" fmla="*/ 5234291 w 8580597"/>
              <a:gd name="connsiteY22" fmla="*/ 779417 h 1149531"/>
              <a:gd name="connsiteX23" fmla="*/ 4649751 w 8580597"/>
              <a:gd name="connsiteY23" fmla="*/ 779417 h 1149531"/>
              <a:gd name="connsiteX24" fmla="*/ 4144921 w 8580597"/>
              <a:gd name="connsiteY24" fmla="*/ 779417 h 1149531"/>
              <a:gd name="connsiteX25" fmla="*/ 3400960 w 8580597"/>
              <a:gd name="connsiteY25" fmla="*/ 779417 h 1149531"/>
              <a:gd name="connsiteX26" fmla="*/ 2816420 w 8580597"/>
              <a:gd name="connsiteY26" fmla="*/ 779417 h 1149531"/>
              <a:gd name="connsiteX27" fmla="*/ 2152170 w 8580597"/>
              <a:gd name="connsiteY27" fmla="*/ 779417 h 1149531"/>
              <a:gd name="connsiteX28" fmla="*/ 1567630 w 8580597"/>
              <a:gd name="connsiteY28" fmla="*/ 779417 h 1149531"/>
              <a:gd name="connsiteX29" fmla="*/ 1062800 w 8580597"/>
              <a:gd name="connsiteY29" fmla="*/ 779417 h 1149531"/>
              <a:gd name="connsiteX30" fmla="*/ 0 w 8580597"/>
              <a:gd name="connsiteY30" fmla="*/ 779417 h 1149531"/>
              <a:gd name="connsiteX31" fmla="*/ 0 w 8580597"/>
              <a:gd name="connsiteY31" fmla="*/ 370114 h 11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0597" h="1149531" fill="none" extrusionOk="0">
                <a:moveTo>
                  <a:pt x="0" y="370114"/>
                </a:moveTo>
                <a:cubicBezTo>
                  <a:pt x="149463" y="363768"/>
                  <a:pt x="456550" y="336990"/>
                  <a:pt x="664250" y="370114"/>
                </a:cubicBezTo>
                <a:cubicBezTo>
                  <a:pt x="871950" y="403239"/>
                  <a:pt x="1024092" y="387420"/>
                  <a:pt x="1169080" y="370114"/>
                </a:cubicBezTo>
                <a:cubicBezTo>
                  <a:pt x="1314068" y="352809"/>
                  <a:pt x="1550415" y="386508"/>
                  <a:pt x="1913040" y="370114"/>
                </a:cubicBezTo>
                <a:cubicBezTo>
                  <a:pt x="2275665" y="353720"/>
                  <a:pt x="2132985" y="387642"/>
                  <a:pt x="2338160" y="370114"/>
                </a:cubicBezTo>
                <a:cubicBezTo>
                  <a:pt x="2543335" y="352586"/>
                  <a:pt x="2753390" y="364252"/>
                  <a:pt x="3002410" y="370114"/>
                </a:cubicBezTo>
                <a:cubicBezTo>
                  <a:pt x="3251430" y="375977"/>
                  <a:pt x="3284285" y="362169"/>
                  <a:pt x="3427530" y="370114"/>
                </a:cubicBezTo>
                <a:cubicBezTo>
                  <a:pt x="3570775" y="378059"/>
                  <a:pt x="3882867" y="371921"/>
                  <a:pt x="4091781" y="370114"/>
                </a:cubicBezTo>
                <a:cubicBezTo>
                  <a:pt x="4300695" y="368307"/>
                  <a:pt x="4512258" y="406645"/>
                  <a:pt x="4835741" y="370114"/>
                </a:cubicBezTo>
                <a:cubicBezTo>
                  <a:pt x="5159224" y="333583"/>
                  <a:pt x="5154420" y="357139"/>
                  <a:pt x="5420281" y="370114"/>
                </a:cubicBezTo>
                <a:cubicBezTo>
                  <a:pt x="5686142" y="383089"/>
                  <a:pt x="5769930" y="388965"/>
                  <a:pt x="6084531" y="370114"/>
                </a:cubicBezTo>
                <a:cubicBezTo>
                  <a:pt x="6399132" y="351264"/>
                  <a:pt x="6678657" y="363194"/>
                  <a:pt x="6908201" y="370114"/>
                </a:cubicBezTo>
                <a:cubicBezTo>
                  <a:pt x="7137745" y="377035"/>
                  <a:pt x="7647233" y="364714"/>
                  <a:pt x="7971001" y="370114"/>
                </a:cubicBezTo>
                <a:cubicBezTo>
                  <a:pt x="7972245" y="279256"/>
                  <a:pt x="7982191" y="96251"/>
                  <a:pt x="7971001" y="0"/>
                </a:cubicBezTo>
                <a:cubicBezTo>
                  <a:pt x="8059396" y="93903"/>
                  <a:pt x="8134250" y="152547"/>
                  <a:pt x="8287991" y="298878"/>
                </a:cubicBezTo>
                <a:cubicBezTo>
                  <a:pt x="8441732" y="445210"/>
                  <a:pt x="8507007" y="487749"/>
                  <a:pt x="8580597" y="574766"/>
                </a:cubicBezTo>
                <a:cubicBezTo>
                  <a:pt x="8493144" y="652878"/>
                  <a:pt x="8377379" y="765282"/>
                  <a:pt x="8287991" y="850653"/>
                </a:cubicBezTo>
                <a:cubicBezTo>
                  <a:pt x="8198603" y="936024"/>
                  <a:pt x="8088011" y="1045420"/>
                  <a:pt x="7971001" y="1149531"/>
                </a:cubicBezTo>
                <a:cubicBezTo>
                  <a:pt x="7967706" y="1033417"/>
                  <a:pt x="7952966" y="865222"/>
                  <a:pt x="7971001" y="779417"/>
                </a:cubicBezTo>
                <a:cubicBezTo>
                  <a:pt x="7822148" y="785156"/>
                  <a:pt x="7397337" y="753350"/>
                  <a:pt x="7227041" y="779417"/>
                </a:cubicBezTo>
                <a:cubicBezTo>
                  <a:pt x="7056745" y="805484"/>
                  <a:pt x="7012768" y="777525"/>
                  <a:pt x="6801921" y="779417"/>
                </a:cubicBezTo>
                <a:cubicBezTo>
                  <a:pt x="6591074" y="781309"/>
                  <a:pt x="6153936" y="745956"/>
                  <a:pt x="5978251" y="779417"/>
                </a:cubicBezTo>
                <a:cubicBezTo>
                  <a:pt x="5802566" y="812879"/>
                  <a:pt x="5511670" y="769930"/>
                  <a:pt x="5234291" y="779417"/>
                </a:cubicBezTo>
                <a:cubicBezTo>
                  <a:pt x="4956912" y="788904"/>
                  <a:pt x="4822275" y="767218"/>
                  <a:pt x="4649751" y="779417"/>
                </a:cubicBezTo>
                <a:cubicBezTo>
                  <a:pt x="4477227" y="791616"/>
                  <a:pt x="4298703" y="789908"/>
                  <a:pt x="4144921" y="779417"/>
                </a:cubicBezTo>
                <a:cubicBezTo>
                  <a:pt x="3991139" y="768927"/>
                  <a:pt x="3675166" y="777120"/>
                  <a:pt x="3400960" y="779417"/>
                </a:cubicBezTo>
                <a:cubicBezTo>
                  <a:pt x="3126754" y="781714"/>
                  <a:pt x="3047288" y="769080"/>
                  <a:pt x="2816420" y="779417"/>
                </a:cubicBezTo>
                <a:cubicBezTo>
                  <a:pt x="2585552" y="789754"/>
                  <a:pt x="2482328" y="755382"/>
                  <a:pt x="2152170" y="779417"/>
                </a:cubicBezTo>
                <a:cubicBezTo>
                  <a:pt x="1822012" y="803453"/>
                  <a:pt x="1702533" y="764833"/>
                  <a:pt x="1567630" y="779417"/>
                </a:cubicBezTo>
                <a:cubicBezTo>
                  <a:pt x="1432727" y="794001"/>
                  <a:pt x="1300197" y="763573"/>
                  <a:pt x="1062800" y="779417"/>
                </a:cubicBezTo>
                <a:cubicBezTo>
                  <a:pt x="825403" y="795262"/>
                  <a:pt x="433530" y="772156"/>
                  <a:pt x="0" y="779417"/>
                </a:cubicBezTo>
                <a:cubicBezTo>
                  <a:pt x="9675" y="624672"/>
                  <a:pt x="3821" y="470671"/>
                  <a:pt x="0" y="370114"/>
                </a:cubicBezTo>
                <a:close/>
              </a:path>
              <a:path w="8580597" h="1149531" stroke="0" extrusionOk="0">
                <a:moveTo>
                  <a:pt x="0" y="370114"/>
                </a:moveTo>
                <a:cubicBezTo>
                  <a:pt x="199143" y="378166"/>
                  <a:pt x="273820" y="356673"/>
                  <a:pt x="504830" y="370114"/>
                </a:cubicBezTo>
                <a:cubicBezTo>
                  <a:pt x="735840" y="383556"/>
                  <a:pt x="841472" y="387066"/>
                  <a:pt x="929950" y="370114"/>
                </a:cubicBezTo>
                <a:cubicBezTo>
                  <a:pt x="1018428" y="353162"/>
                  <a:pt x="1191746" y="382193"/>
                  <a:pt x="1355070" y="370114"/>
                </a:cubicBezTo>
                <a:cubicBezTo>
                  <a:pt x="1518394" y="358035"/>
                  <a:pt x="1780965" y="385432"/>
                  <a:pt x="2099030" y="370114"/>
                </a:cubicBezTo>
                <a:cubicBezTo>
                  <a:pt x="2417095" y="354796"/>
                  <a:pt x="2431472" y="377521"/>
                  <a:pt x="2683570" y="370114"/>
                </a:cubicBezTo>
                <a:cubicBezTo>
                  <a:pt x="2935668" y="362707"/>
                  <a:pt x="3063444" y="360652"/>
                  <a:pt x="3268110" y="370114"/>
                </a:cubicBezTo>
                <a:cubicBezTo>
                  <a:pt x="3472776" y="379576"/>
                  <a:pt x="3636227" y="372395"/>
                  <a:pt x="3772940" y="370114"/>
                </a:cubicBezTo>
                <a:cubicBezTo>
                  <a:pt x="3909653" y="367834"/>
                  <a:pt x="4084837" y="389290"/>
                  <a:pt x="4198061" y="370114"/>
                </a:cubicBezTo>
                <a:cubicBezTo>
                  <a:pt x="4311285" y="350938"/>
                  <a:pt x="4703507" y="387822"/>
                  <a:pt x="5021731" y="370114"/>
                </a:cubicBezTo>
                <a:cubicBezTo>
                  <a:pt x="5339955" y="352407"/>
                  <a:pt x="5448645" y="343393"/>
                  <a:pt x="5606271" y="370114"/>
                </a:cubicBezTo>
                <a:cubicBezTo>
                  <a:pt x="5763897" y="396835"/>
                  <a:pt x="6044430" y="357620"/>
                  <a:pt x="6270521" y="370114"/>
                </a:cubicBezTo>
                <a:cubicBezTo>
                  <a:pt x="6496612" y="382609"/>
                  <a:pt x="6775528" y="407235"/>
                  <a:pt x="7014481" y="370114"/>
                </a:cubicBezTo>
                <a:cubicBezTo>
                  <a:pt x="7253434" y="332993"/>
                  <a:pt x="7776362" y="361245"/>
                  <a:pt x="7971001" y="370114"/>
                </a:cubicBezTo>
                <a:cubicBezTo>
                  <a:pt x="7979165" y="256985"/>
                  <a:pt x="7979466" y="164315"/>
                  <a:pt x="7971001" y="0"/>
                </a:cubicBezTo>
                <a:cubicBezTo>
                  <a:pt x="8074519" y="102097"/>
                  <a:pt x="8187540" y="229678"/>
                  <a:pt x="8263607" y="275888"/>
                </a:cubicBezTo>
                <a:cubicBezTo>
                  <a:pt x="8339674" y="322098"/>
                  <a:pt x="8428581" y="458547"/>
                  <a:pt x="8580597" y="574766"/>
                </a:cubicBezTo>
                <a:cubicBezTo>
                  <a:pt x="8457585" y="706084"/>
                  <a:pt x="8382668" y="786856"/>
                  <a:pt x="8263607" y="873644"/>
                </a:cubicBezTo>
                <a:cubicBezTo>
                  <a:pt x="8144546" y="960432"/>
                  <a:pt x="8048112" y="1071283"/>
                  <a:pt x="7971001" y="1149531"/>
                </a:cubicBezTo>
                <a:cubicBezTo>
                  <a:pt x="7976107" y="985089"/>
                  <a:pt x="7972625" y="930077"/>
                  <a:pt x="7971001" y="779417"/>
                </a:cubicBezTo>
                <a:cubicBezTo>
                  <a:pt x="7714508" y="774656"/>
                  <a:pt x="7568255" y="777683"/>
                  <a:pt x="7386461" y="779417"/>
                </a:cubicBezTo>
                <a:cubicBezTo>
                  <a:pt x="7204667" y="781151"/>
                  <a:pt x="6862067" y="768501"/>
                  <a:pt x="6722211" y="779417"/>
                </a:cubicBezTo>
                <a:cubicBezTo>
                  <a:pt x="6582355" y="790334"/>
                  <a:pt x="6172730" y="782787"/>
                  <a:pt x="5978251" y="779417"/>
                </a:cubicBezTo>
                <a:cubicBezTo>
                  <a:pt x="5783772" y="776047"/>
                  <a:pt x="5629723" y="756799"/>
                  <a:pt x="5393711" y="779417"/>
                </a:cubicBezTo>
                <a:cubicBezTo>
                  <a:pt x="5157699" y="802035"/>
                  <a:pt x="4934056" y="747990"/>
                  <a:pt x="4570041" y="779417"/>
                </a:cubicBezTo>
                <a:cubicBezTo>
                  <a:pt x="4206026" y="810845"/>
                  <a:pt x="4233595" y="782129"/>
                  <a:pt x="4144921" y="779417"/>
                </a:cubicBezTo>
                <a:cubicBezTo>
                  <a:pt x="4056247" y="776705"/>
                  <a:pt x="3819551" y="794998"/>
                  <a:pt x="3640090" y="779417"/>
                </a:cubicBezTo>
                <a:cubicBezTo>
                  <a:pt x="3460629" y="763836"/>
                  <a:pt x="3155850" y="749371"/>
                  <a:pt x="2896130" y="779417"/>
                </a:cubicBezTo>
                <a:cubicBezTo>
                  <a:pt x="2636410" y="809463"/>
                  <a:pt x="2455003" y="789107"/>
                  <a:pt x="2152170" y="779417"/>
                </a:cubicBezTo>
                <a:cubicBezTo>
                  <a:pt x="1849337" y="769727"/>
                  <a:pt x="1694133" y="806528"/>
                  <a:pt x="1487920" y="779417"/>
                </a:cubicBezTo>
                <a:cubicBezTo>
                  <a:pt x="1281707" y="752307"/>
                  <a:pt x="896896" y="746204"/>
                  <a:pt x="743960" y="779417"/>
                </a:cubicBezTo>
                <a:cubicBezTo>
                  <a:pt x="591024" y="812630"/>
                  <a:pt x="280776" y="781762"/>
                  <a:pt x="0" y="779417"/>
                </a:cubicBezTo>
                <a:cubicBezTo>
                  <a:pt x="6166" y="686977"/>
                  <a:pt x="16337" y="570335"/>
                  <a:pt x="0" y="370114"/>
                </a:cubicBezTo>
                <a:close/>
              </a:path>
            </a:pathLst>
          </a:custGeom>
          <a:solidFill>
            <a:srgbClr val="DED7D0"/>
          </a:solidFill>
          <a:ln>
            <a:solidFill>
              <a:srgbClr val="CEC3B9"/>
            </a:solidFill>
            <a:extLst>
              <a:ext uri="{C807C97D-BFC1-408E-A445-0C87EB9F89A2}">
                <ask:lineSketchStyleProps xmlns="" xmlns:ask="http://schemas.microsoft.com/office/drawing/2018/sketchyshapes" sd="2922197999">
                  <a:prstGeom prst="rightArrow">
                    <a:avLst>
                      <a:gd name="adj1" fmla="val 35606"/>
                      <a:gd name="adj2" fmla="val 5303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鞋 的圖片&#10;&#10;自動產生的描述">
            <a:extLst>
              <a:ext uri="{FF2B5EF4-FFF2-40B4-BE49-F238E27FC236}">
                <a16:creationId xmlns:a16="http://schemas.microsoft.com/office/drawing/2014/main" id="{72A70388-5D01-4F0D-B678-FC6849C494F6}"/>
              </a:ext>
            </a:extLst>
          </p:cNvPr>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a:ext>
            </a:extLst>
          </a:blip>
          <a:stretch>
            <a:fillRect/>
          </a:stretch>
        </p:blipFill>
        <p:spPr>
          <a:xfrm>
            <a:off x="648788" y="2500313"/>
            <a:ext cx="627147" cy="776697"/>
          </a:xfrm>
          <a:prstGeom prst="rect">
            <a:avLst/>
          </a:prstGeom>
        </p:spPr>
      </p:pic>
      <p:pic>
        <p:nvPicPr>
          <p:cNvPr id="8" name="圖片 7">
            <a:extLst>
              <a:ext uri="{FF2B5EF4-FFF2-40B4-BE49-F238E27FC236}">
                <a16:creationId xmlns:a16="http://schemas.microsoft.com/office/drawing/2014/main" id="{3C378EC6-839A-4BD3-A330-960998689DD7}"/>
              </a:ext>
            </a:extLst>
          </p:cNvPr>
          <p:cNvPicPr>
            <a:picLocks noChangeAspect="1"/>
          </p:cNvPicPr>
          <p:nvPr/>
        </p:nvPicPr>
        <p:blipFill>
          <a:blip r:embed="rId6" cstate="print">
            <a:graysc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p:blipFill>
        <p:spPr>
          <a:xfrm>
            <a:off x="2198942" y="2437278"/>
            <a:ext cx="728943" cy="902767"/>
          </a:xfrm>
          <a:prstGeom prst="rect">
            <a:avLst/>
          </a:prstGeom>
        </p:spPr>
      </p:pic>
      <p:pic>
        <p:nvPicPr>
          <p:cNvPr id="17" name="圖片 16" descr="一張含有 文字, 黑暗 的圖片&#10;&#10;自動產生的描述">
            <a:extLst>
              <a:ext uri="{FF2B5EF4-FFF2-40B4-BE49-F238E27FC236}">
                <a16:creationId xmlns:a16="http://schemas.microsoft.com/office/drawing/2014/main" id="{E467BBD3-64DB-4173-AFB7-331CB3BC5653}"/>
              </a:ext>
            </a:extLst>
          </p:cNvPr>
          <p:cNvPicPr>
            <a:picLocks noChangeAspect="1"/>
          </p:cNvPicPr>
          <p:nvPr/>
        </p:nvPicPr>
        <p:blipFill>
          <a:blip r:embed="rId8" cstate="print">
            <a:duotone>
              <a:prstClr val="black"/>
              <a:srgbClr val="D9C3A5">
                <a:tint val="50000"/>
                <a:satMod val="180000"/>
              </a:srgbClr>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850892" y="2437277"/>
            <a:ext cx="728943" cy="902768"/>
          </a:xfrm>
          <a:prstGeom prst="rect">
            <a:avLst/>
          </a:prstGeom>
        </p:spPr>
      </p:pic>
      <p:pic>
        <p:nvPicPr>
          <p:cNvPr id="19" name="圖片 18" descr="一張含有 文字, 黑暗 的圖片&#10;&#10;自動產生的描述">
            <a:extLst>
              <a:ext uri="{FF2B5EF4-FFF2-40B4-BE49-F238E27FC236}">
                <a16:creationId xmlns:a16="http://schemas.microsoft.com/office/drawing/2014/main" id="{6D91FDC6-17CB-4035-B21F-5BA82BB4D241}"/>
              </a:ext>
            </a:extLst>
          </p:cNvPr>
          <p:cNvPicPr>
            <a:picLocks noChangeAspect="1"/>
          </p:cNvPicPr>
          <p:nvPr/>
        </p:nvPicPr>
        <p:blipFill>
          <a:blip r:embed="rId8" cstate="print">
            <a:duotone>
              <a:prstClr val="black"/>
              <a:srgbClr val="D9C3A5">
                <a:tint val="50000"/>
                <a:satMod val="180000"/>
              </a:srgbClr>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502842" y="2437277"/>
            <a:ext cx="728943" cy="902768"/>
          </a:xfrm>
          <a:prstGeom prst="rect">
            <a:avLst/>
          </a:prstGeom>
        </p:spPr>
      </p:pic>
      <p:pic>
        <p:nvPicPr>
          <p:cNvPr id="22" name="圖片 21" descr="一張含有 文字, 黑暗 的圖片&#10;&#10;自動產生的描述">
            <a:extLst>
              <a:ext uri="{FF2B5EF4-FFF2-40B4-BE49-F238E27FC236}">
                <a16:creationId xmlns:a16="http://schemas.microsoft.com/office/drawing/2014/main" id="{12BBDCBC-D60B-46F5-AD2C-E88A29DC4041}"/>
              </a:ext>
            </a:extLst>
          </p:cNvPr>
          <p:cNvPicPr>
            <a:picLocks noChangeAspect="1"/>
          </p:cNvPicPr>
          <p:nvPr/>
        </p:nvPicPr>
        <p:blipFill>
          <a:blip r:embed="rId8" cstate="print">
            <a:duotone>
              <a:prstClr val="black"/>
              <a:srgbClr val="D9C3A5">
                <a:tint val="50000"/>
                <a:satMod val="180000"/>
              </a:srgbClr>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154791" y="2437277"/>
            <a:ext cx="728943" cy="902768"/>
          </a:xfrm>
          <a:prstGeom prst="rect">
            <a:avLst/>
          </a:prstGeom>
        </p:spPr>
      </p:pic>
      <p:sp>
        <p:nvSpPr>
          <p:cNvPr id="9" name="矩形: 圓角 8">
            <a:extLst>
              <a:ext uri="{FF2B5EF4-FFF2-40B4-BE49-F238E27FC236}">
                <a16:creationId xmlns:a16="http://schemas.microsoft.com/office/drawing/2014/main" id="{BA0C8CD9-C526-417D-9531-EF1118A6DA31}"/>
              </a:ext>
            </a:extLst>
          </p:cNvPr>
          <p:cNvSpPr/>
          <p:nvPr/>
        </p:nvSpPr>
        <p:spPr>
          <a:xfrm>
            <a:off x="385620" y="1125747"/>
            <a:ext cx="2056222" cy="1149530"/>
          </a:xfrm>
          <a:custGeom>
            <a:avLst/>
            <a:gdLst>
              <a:gd name="connsiteX0" fmla="*/ 0 w 2056222"/>
              <a:gd name="connsiteY0" fmla="*/ 110205 h 1149530"/>
              <a:gd name="connsiteX1" fmla="*/ 110205 w 2056222"/>
              <a:gd name="connsiteY1" fmla="*/ 0 h 1149530"/>
              <a:gd name="connsiteX2" fmla="*/ 569158 w 2056222"/>
              <a:gd name="connsiteY2" fmla="*/ 0 h 1149530"/>
              <a:gd name="connsiteX3" fmla="*/ 1028111 w 2056222"/>
              <a:gd name="connsiteY3" fmla="*/ 0 h 1149530"/>
              <a:gd name="connsiteX4" fmla="*/ 1431990 w 2056222"/>
              <a:gd name="connsiteY4" fmla="*/ 0 h 1149530"/>
              <a:gd name="connsiteX5" fmla="*/ 1946017 w 2056222"/>
              <a:gd name="connsiteY5" fmla="*/ 0 h 1149530"/>
              <a:gd name="connsiteX6" fmla="*/ 2056222 w 2056222"/>
              <a:gd name="connsiteY6" fmla="*/ 110205 h 1149530"/>
              <a:gd name="connsiteX7" fmla="*/ 2056222 w 2056222"/>
              <a:gd name="connsiteY7" fmla="*/ 574765 h 1149530"/>
              <a:gd name="connsiteX8" fmla="*/ 2056222 w 2056222"/>
              <a:gd name="connsiteY8" fmla="*/ 1039325 h 1149530"/>
              <a:gd name="connsiteX9" fmla="*/ 1946017 w 2056222"/>
              <a:gd name="connsiteY9" fmla="*/ 1149530 h 1149530"/>
              <a:gd name="connsiteX10" fmla="*/ 1450348 w 2056222"/>
              <a:gd name="connsiteY10" fmla="*/ 1149530 h 1149530"/>
              <a:gd name="connsiteX11" fmla="*/ 1046469 w 2056222"/>
              <a:gd name="connsiteY11" fmla="*/ 1149530 h 1149530"/>
              <a:gd name="connsiteX12" fmla="*/ 569158 w 2056222"/>
              <a:gd name="connsiteY12" fmla="*/ 1149530 h 1149530"/>
              <a:gd name="connsiteX13" fmla="*/ 110205 w 2056222"/>
              <a:gd name="connsiteY13" fmla="*/ 1149530 h 1149530"/>
              <a:gd name="connsiteX14" fmla="*/ 0 w 2056222"/>
              <a:gd name="connsiteY14" fmla="*/ 1039325 h 1149530"/>
              <a:gd name="connsiteX15" fmla="*/ 0 w 2056222"/>
              <a:gd name="connsiteY15" fmla="*/ 574765 h 1149530"/>
              <a:gd name="connsiteX16" fmla="*/ 0 w 2056222"/>
              <a:gd name="connsiteY16" fmla="*/ 110205 h 11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6222" h="1149530" fill="none" extrusionOk="0">
                <a:moveTo>
                  <a:pt x="0" y="110205"/>
                </a:moveTo>
                <a:cubicBezTo>
                  <a:pt x="-9007" y="44372"/>
                  <a:pt x="39618" y="-913"/>
                  <a:pt x="110205" y="0"/>
                </a:cubicBezTo>
                <a:cubicBezTo>
                  <a:pt x="268060" y="-21413"/>
                  <a:pt x="371635" y="8677"/>
                  <a:pt x="569158" y="0"/>
                </a:cubicBezTo>
                <a:cubicBezTo>
                  <a:pt x="766681" y="-8677"/>
                  <a:pt x="893116" y="6211"/>
                  <a:pt x="1028111" y="0"/>
                </a:cubicBezTo>
                <a:cubicBezTo>
                  <a:pt x="1163106" y="-6211"/>
                  <a:pt x="1257754" y="39177"/>
                  <a:pt x="1431990" y="0"/>
                </a:cubicBezTo>
                <a:cubicBezTo>
                  <a:pt x="1606226" y="-39177"/>
                  <a:pt x="1810299" y="59931"/>
                  <a:pt x="1946017" y="0"/>
                </a:cubicBezTo>
                <a:cubicBezTo>
                  <a:pt x="2013745" y="1406"/>
                  <a:pt x="2040147" y="53075"/>
                  <a:pt x="2056222" y="110205"/>
                </a:cubicBezTo>
                <a:cubicBezTo>
                  <a:pt x="2090363" y="232041"/>
                  <a:pt x="2051434" y="402633"/>
                  <a:pt x="2056222" y="574765"/>
                </a:cubicBezTo>
                <a:cubicBezTo>
                  <a:pt x="2061010" y="746897"/>
                  <a:pt x="2003764" y="846369"/>
                  <a:pt x="2056222" y="1039325"/>
                </a:cubicBezTo>
                <a:cubicBezTo>
                  <a:pt x="2054196" y="1097530"/>
                  <a:pt x="1990028" y="1145382"/>
                  <a:pt x="1946017" y="1149530"/>
                </a:cubicBezTo>
                <a:cubicBezTo>
                  <a:pt x="1744605" y="1169948"/>
                  <a:pt x="1633758" y="1109497"/>
                  <a:pt x="1450348" y="1149530"/>
                </a:cubicBezTo>
                <a:cubicBezTo>
                  <a:pt x="1266938" y="1189563"/>
                  <a:pt x="1159797" y="1112493"/>
                  <a:pt x="1046469" y="1149530"/>
                </a:cubicBezTo>
                <a:cubicBezTo>
                  <a:pt x="933141" y="1186567"/>
                  <a:pt x="722297" y="1125574"/>
                  <a:pt x="569158" y="1149530"/>
                </a:cubicBezTo>
                <a:cubicBezTo>
                  <a:pt x="416019" y="1173486"/>
                  <a:pt x="230930" y="1097294"/>
                  <a:pt x="110205" y="1149530"/>
                </a:cubicBezTo>
                <a:cubicBezTo>
                  <a:pt x="64004" y="1158262"/>
                  <a:pt x="3999" y="1104398"/>
                  <a:pt x="0" y="1039325"/>
                </a:cubicBezTo>
                <a:cubicBezTo>
                  <a:pt x="-21682" y="894225"/>
                  <a:pt x="17385" y="686048"/>
                  <a:pt x="0" y="574765"/>
                </a:cubicBezTo>
                <a:cubicBezTo>
                  <a:pt x="-17385" y="463482"/>
                  <a:pt x="53906" y="238675"/>
                  <a:pt x="0" y="110205"/>
                </a:cubicBezTo>
                <a:close/>
              </a:path>
              <a:path w="2056222" h="1149530" stroke="0" extrusionOk="0">
                <a:moveTo>
                  <a:pt x="0" y="110205"/>
                </a:moveTo>
                <a:cubicBezTo>
                  <a:pt x="500" y="45481"/>
                  <a:pt x="42712" y="206"/>
                  <a:pt x="110205" y="0"/>
                </a:cubicBezTo>
                <a:cubicBezTo>
                  <a:pt x="321977" y="-22207"/>
                  <a:pt x="444218" y="33539"/>
                  <a:pt x="569158" y="0"/>
                </a:cubicBezTo>
                <a:cubicBezTo>
                  <a:pt x="694098" y="-33539"/>
                  <a:pt x="813946" y="12249"/>
                  <a:pt x="973037" y="0"/>
                </a:cubicBezTo>
                <a:cubicBezTo>
                  <a:pt x="1132128" y="-12249"/>
                  <a:pt x="1294711" y="15114"/>
                  <a:pt x="1468706" y="0"/>
                </a:cubicBezTo>
                <a:cubicBezTo>
                  <a:pt x="1642701" y="-15114"/>
                  <a:pt x="1848759" y="46199"/>
                  <a:pt x="1946017" y="0"/>
                </a:cubicBezTo>
                <a:cubicBezTo>
                  <a:pt x="2006541" y="4260"/>
                  <a:pt x="2052105" y="38725"/>
                  <a:pt x="2056222" y="110205"/>
                </a:cubicBezTo>
                <a:cubicBezTo>
                  <a:pt x="2109491" y="249937"/>
                  <a:pt x="2038074" y="456695"/>
                  <a:pt x="2056222" y="556183"/>
                </a:cubicBezTo>
                <a:cubicBezTo>
                  <a:pt x="2074370" y="655671"/>
                  <a:pt x="2048258" y="832136"/>
                  <a:pt x="2056222" y="1039325"/>
                </a:cubicBezTo>
                <a:cubicBezTo>
                  <a:pt x="2063338" y="1100105"/>
                  <a:pt x="2002330" y="1133599"/>
                  <a:pt x="1946017" y="1149530"/>
                </a:cubicBezTo>
                <a:cubicBezTo>
                  <a:pt x="1820425" y="1186957"/>
                  <a:pt x="1644369" y="1142412"/>
                  <a:pt x="1542138" y="1149530"/>
                </a:cubicBezTo>
                <a:cubicBezTo>
                  <a:pt x="1439907" y="1156648"/>
                  <a:pt x="1240743" y="1144141"/>
                  <a:pt x="1064827" y="1149530"/>
                </a:cubicBezTo>
                <a:cubicBezTo>
                  <a:pt x="888911" y="1154919"/>
                  <a:pt x="789388" y="1133733"/>
                  <a:pt x="642590" y="1149530"/>
                </a:cubicBezTo>
                <a:cubicBezTo>
                  <a:pt x="495792" y="1165327"/>
                  <a:pt x="341350" y="1110809"/>
                  <a:pt x="110205" y="1149530"/>
                </a:cubicBezTo>
                <a:cubicBezTo>
                  <a:pt x="54798" y="1159978"/>
                  <a:pt x="1403" y="1101947"/>
                  <a:pt x="0" y="1039325"/>
                </a:cubicBezTo>
                <a:cubicBezTo>
                  <a:pt x="-12076" y="928010"/>
                  <a:pt x="34929" y="712569"/>
                  <a:pt x="0" y="593347"/>
                </a:cubicBezTo>
                <a:cubicBezTo>
                  <a:pt x="-34929" y="474125"/>
                  <a:pt x="24391" y="229436"/>
                  <a:pt x="0" y="110205"/>
                </a:cubicBezTo>
                <a:close/>
              </a:path>
            </a:pathLst>
          </a:custGeom>
          <a:solidFill>
            <a:srgbClr val="ECE0C6"/>
          </a:solidFill>
          <a:ln>
            <a:solidFill>
              <a:srgbClr val="CBAA61"/>
            </a:solidFill>
            <a:extLst>
              <a:ext uri="{C807C97D-BFC1-408E-A445-0C87EB9F89A2}">
                <ask:lineSketchStyleProps xmlns="" xmlns:ask="http://schemas.microsoft.com/office/drawing/2018/sketchyshapes" sd="28305173">
                  <a:prstGeom prst="roundRect">
                    <a:avLst>
                      <a:gd name="adj" fmla="val 958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9B33A573-046B-486B-A0D4-08C5D570517D}"/>
              </a:ext>
            </a:extLst>
          </p:cNvPr>
          <p:cNvSpPr/>
          <p:nvPr/>
        </p:nvSpPr>
        <p:spPr>
          <a:xfrm>
            <a:off x="449256" y="1249061"/>
            <a:ext cx="1928949" cy="954107"/>
          </a:xfrm>
          <a:prstGeom prst="rect">
            <a:avLst/>
          </a:prstGeom>
          <a:effectLst/>
        </p:spPr>
        <p:txBody>
          <a:bodyPr wrap="square">
            <a:spAutoFit/>
          </a:bodyPr>
          <a:lstStyle/>
          <a:p>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童年時踏遍家鄉地理</a:t>
            </a:r>
          </a:p>
        </p:txBody>
      </p:sp>
      <p:pic>
        <p:nvPicPr>
          <p:cNvPr id="34" name="圖片 33">
            <a:extLst>
              <a:ext uri="{FF2B5EF4-FFF2-40B4-BE49-F238E27FC236}">
                <a16:creationId xmlns:a16="http://schemas.microsoft.com/office/drawing/2014/main" id="{3271ED70-7229-4F8A-9275-4FE6B2BEBEF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9567167">
            <a:off x="2035357" y="1858479"/>
            <a:ext cx="332366" cy="401132"/>
          </a:xfrm>
          <a:prstGeom prst="rect">
            <a:avLst/>
          </a:prstGeom>
          <a:effectLst>
            <a:outerShdw blurRad="12700" dist="25400" dir="2700000" algn="tl" rotWithShape="0">
              <a:srgbClr val="CBAA61">
                <a:alpha val="36000"/>
              </a:srgbClr>
            </a:outerShdw>
          </a:effectLst>
        </p:spPr>
      </p:pic>
      <p:cxnSp>
        <p:nvCxnSpPr>
          <p:cNvPr id="35" name="直線單箭頭接點 34">
            <a:extLst>
              <a:ext uri="{FF2B5EF4-FFF2-40B4-BE49-F238E27FC236}">
                <a16:creationId xmlns:a16="http://schemas.microsoft.com/office/drawing/2014/main" id="{B24232BE-FA02-4D58-BA8C-8FCF6E89CD5E}"/>
              </a:ext>
            </a:extLst>
          </p:cNvPr>
          <p:cNvCxnSpPr>
            <a:cxnSpLocks/>
          </p:cNvCxnSpPr>
          <p:nvPr/>
        </p:nvCxnSpPr>
        <p:spPr>
          <a:xfrm flipV="1">
            <a:off x="2569358" y="3220540"/>
            <a:ext cx="0" cy="547551"/>
          </a:xfrm>
          <a:prstGeom prst="straightConnector1">
            <a:avLst/>
          </a:prstGeom>
          <a:ln w="19050">
            <a:solidFill>
              <a:srgbClr val="CBAA6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圓角 35">
            <a:extLst>
              <a:ext uri="{FF2B5EF4-FFF2-40B4-BE49-F238E27FC236}">
                <a16:creationId xmlns:a16="http://schemas.microsoft.com/office/drawing/2014/main" id="{476FC74C-0ADB-47C1-9FB1-1F9A29774E9A}"/>
              </a:ext>
            </a:extLst>
          </p:cNvPr>
          <p:cNvSpPr/>
          <p:nvPr/>
        </p:nvSpPr>
        <p:spPr>
          <a:xfrm>
            <a:off x="1245815" y="3453441"/>
            <a:ext cx="2056222" cy="1149530"/>
          </a:xfrm>
          <a:custGeom>
            <a:avLst/>
            <a:gdLst>
              <a:gd name="connsiteX0" fmla="*/ 0 w 2056222"/>
              <a:gd name="connsiteY0" fmla="*/ 110205 h 1149530"/>
              <a:gd name="connsiteX1" fmla="*/ 110205 w 2056222"/>
              <a:gd name="connsiteY1" fmla="*/ 0 h 1149530"/>
              <a:gd name="connsiteX2" fmla="*/ 569158 w 2056222"/>
              <a:gd name="connsiteY2" fmla="*/ 0 h 1149530"/>
              <a:gd name="connsiteX3" fmla="*/ 1028111 w 2056222"/>
              <a:gd name="connsiteY3" fmla="*/ 0 h 1149530"/>
              <a:gd name="connsiteX4" fmla="*/ 1431990 w 2056222"/>
              <a:gd name="connsiteY4" fmla="*/ 0 h 1149530"/>
              <a:gd name="connsiteX5" fmla="*/ 1946017 w 2056222"/>
              <a:gd name="connsiteY5" fmla="*/ 0 h 1149530"/>
              <a:gd name="connsiteX6" fmla="*/ 2056222 w 2056222"/>
              <a:gd name="connsiteY6" fmla="*/ 110205 h 1149530"/>
              <a:gd name="connsiteX7" fmla="*/ 2056222 w 2056222"/>
              <a:gd name="connsiteY7" fmla="*/ 574765 h 1149530"/>
              <a:gd name="connsiteX8" fmla="*/ 2056222 w 2056222"/>
              <a:gd name="connsiteY8" fmla="*/ 1039325 h 1149530"/>
              <a:gd name="connsiteX9" fmla="*/ 1946017 w 2056222"/>
              <a:gd name="connsiteY9" fmla="*/ 1149530 h 1149530"/>
              <a:gd name="connsiteX10" fmla="*/ 1450348 w 2056222"/>
              <a:gd name="connsiteY10" fmla="*/ 1149530 h 1149530"/>
              <a:gd name="connsiteX11" fmla="*/ 1046469 w 2056222"/>
              <a:gd name="connsiteY11" fmla="*/ 1149530 h 1149530"/>
              <a:gd name="connsiteX12" fmla="*/ 569158 w 2056222"/>
              <a:gd name="connsiteY12" fmla="*/ 1149530 h 1149530"/>
              <a:gd name="connsiteX13" fmla="*/ 110205 w 2056222"/>
              <a:gd name="connsiteY13" fmla="*/ 1149530 h 1149530"/>
              <a:gd name="connsiteX14" fmla="*/ 0 w 2056222"/>
              <a:gd name="connsiteY14" fmla="*/ 1039325 h 1149530"/>
              <a:gd name="connsiteX15" fmla="*/ 0 w 2056222"/>
              <a:gd name="connsiteY15" fmla="*/ 574765 h 1149530"/>
              <a:gd name="connsiteX16" fmla="*/ 0 w 2056222"/>
              <a:gd name="connsiteY16" fmla="*/ 110205 h 11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6222" h="1149530" fill="none" extrusionOk="0">
                <a:moveTo>
                  <a:pt x="0" y="110205"/>
                </a:moveTo>
                <a:cubicBezTo>
                  <a:pt x="-9007" y="44372"/>
                  <a:pt x="39618" y="-913"/>
                  <a:pt x="110205" y="0"/>
                </a:cubicBezTo>
                <a:cubicBezTo>
                  <a:pt x="268060" y="-21413"/>
                  <a:pt x="371635" y="8677"/>
                  <a:pt x="569158" y="0"/>
                </a:cubicBezTo>
                <a:cubicBezTo>
                  <a:pt x="766681" y="-8677"/>
                  <a:pt x="893116" y="6211"/>
                  <a:pt x="1028111" y="0"/>
                </a:cubicBezTo>
                <a:cubicBezTo>
                  <a:pt x="1163106" y="-6211"/>
                  <a:pt x="1257754" y="39177"/>
                  <a:pt x="1431990" y="0"/>
                </a:cubicBezTo>
                <a:cubicBezTo>
                  <a:pt x="1606226" y="-39177"/>
                  <a:pt x="1810299" y="59931"/>
                  <a:pt x="1946017" y="0"/>
                </a:cubicBezTo>
                <a:cubicBezTo>
                  <a:pt x="2013745" y="1406"/>
                  <a:pt x="2040147" y="53075"/>
                  <a:pt x="2056222" y="110205"/>
                </a:cubicBezTo>
                <a:cubicBezTo>
                  <a:pt x="2090363" y="232041"/>
                  <a:pt x="2051434" y="402633"/>
                  <a:pt x="2056222" y="574765"/>
                </a:cubicBezTo>
                <a:cubicBezTo>
                  <a:pt x="2061010" y="746897"/>
                  <a:pt x="2003764" y="846369"/>
                  <a:pt x="2056222" y="1039325"/>
                </a:cubicBezTo>
                <a:cubicBezTo>
                  <a:pt x="2054196" y="1097530"/>
                  <a:pt x="1990028" y="1145382"/>
                  <a:pt x="1946017" y="1149530"/>
                </a:cubicBezTo>
                <a:cubicBezTo>
                  <a:pt x="1744605" y="1169948"/>
                  <a:pt x="1633758" y="1109497"/>
                  <a:pt x="1450348" y="1149530"/>
                </a:cubicBezTo>
                <a:cubicBezTo>
                  <a:pt x="1266938" y="1189563"/>
                  <a:pt x="1159797" y="1112493"/>
                  <a:pt x="1046469" y="1149530"/>
                </a:cubicBezTo>
                <a:cubicBezTo>
                  <a:pt x="933141" y="1186567"/>
                  <a:pt x="722297" y="1125574"/>
                  <a:pt x="569158" y="1149530"/>
                </a:cubicBezTo>
                <a:cubicBezTo>
                  <a:pt x="416019" y="1173486"/>
                  <a:pt x="230930" y="1097294"/>
                  <a:pt x="110205" y="1149530"/>
                </a:cubicBezTo>
                <a:cubicBezTo>
                  <a:pt x="64004" y="1158262"/>
                  <a:pt x="3999" y="1104398"/>
                  <a:pt x="0" y="1039325"/>
                </a:cubicBezTo>
                <a:cubicBezTo>
                  <a:pt x="-21682" y="894225"/>
                  <a:pt x="17385" y="686048"/>
                  <a:pt x="0" y="574765"/>
                </a:cubicBezTo>
                <a:cubicBezTo>
                  <a:pt x="-17385" y="463482"/>
                  <a:pt x="53906" y="238675"/>
                  <a:pt x="0" y="110205"/>
                </a:cubicBezTo>
                <a:close/>
              </a:path>
              <a:path w="2056222" h="1149530" stroke="0" extrusionOk="0">
                <a:moveTo>
                  <a:pt x="0" y="110205"/>
                </a:moveTo>
                <a:cubicBezTo>
                  <a:pt x="500" y="45481"/>
                  <a:pt x="42712" y="206"/>
                  <a:pt x="110205" y="0"/>
                </a:cubicBezTo>
                <a:cubicBezTo>
                  <a:pt x="321977" y="-22207"/>
                  <a:pt x="444218" y="33539"/>
                  <a:pt x="569158" y="0"/>
                </a:cubicBezTo>
                <a:cubicBezTo>
                  <a:pt x="694098" y="-33539"/>
                  <a:pt x="813946" y="12249"/>
                  <a:pt x="973037" y="0"/>
                </a:cubicBezTo>
                <a:cubicBezTo>
                  <a:pt x="1132128" y="-12249"/>
                  <a:pt x="1294711" y="15114"/>
                  <a:pt x="1468706" y="0"/>
                </a:cubicBezTo>
                <a:cubicBezTo>
                  <a:pt x="1642701" y="-15114"/>
                  <a:pt x="1848759" y="46199"/>
                  <a:pt x="1946017" y="0"/>
                </a:cubicBezTo>
                <a:cubicBezTo>
                  <a:pt x="2006541" y="4260"/>
                  <a:pt x="2052105" y="38725"/>
                  <a:pt x="2056222" y="110205"/>
                </a:cubicBezTo>
                <a:cubicBezTo>
                  <a:pt x="2109491" y="249937"/>
                  <a:pt x="2038074" y="456695"/>
                  <a:pt x="2056222" y="556183"/>
                </a:cubicBezTo>
                <a:cubicBezTo>
                  <a:pt x="2074370" y="655671"/>
                  <a:pt x="2048258" y="832136"/>
                  <a:pt x="2056222" y="1039325"/>
                </a:cubicBezTo>
                <a:cubicBezTo>
                  <a:pt x="2063338" y="1100105"/>
                  <a:pt x="2002330" y="1133599"/>
                  <a:pt x="1946017" y="1149530"/>
                </a:cubicBezTo>
                <a:cubicBezTo>
                  <a:pt x="1820425" y="1186957"/>
                  <a:pt x="1644369" y="1142412"/>
                  <a:pt x="1542138" y="1149530"/>
                </a:cubicBezTo>
                <a:cubicBezTo>
                  <a:pt x="1439907" y="1156648"/>
                  <a:pt x="1240743" y="1144141"/>
                  <a:pt x="1064827" y="1149530"/>
                </a:cubicBezTo>
                <a:cubicBezTo>
                  <a:pt x="888911" y="1154919"/>
                  <a:pt x="789388" y="1133733"/>
                  <a:pt x="642590" y="1149530"/>
                </a:cubicBezTo>
                <a:cubicBezTo>
                  <a:pt x="495792" y="1165327"/>
                  <a:pt x="341350" y="1110809"/>
                  <a:pt x="110205" y="1149530"/>
                </a:cubicBezTo>
                <a:cubicBezTo>
                  <a:pt x="54798" y="1159978"/>
                  <a:pt x="1403" y="1101947"/>
                  <a:pt x="0" y="1039325"/>
                </a:cubicBezTo>
                <a:cubicBezTo>
                  <a:pt x="-12076" y="928010"/>
                  <a:pt x="34929" y="712569"/>
                  <a:pt x="0" y="593347"/>
                </a:cubicBezTo>
                <a:cubicBezTo>
                  <a:pt x="-34929" y="474125"/>
                  <a:pt x="24391" y="229436"/>
                  <a:pt x="0" y="110205"/>
                </a:cubicBezTo>
                <a:close/>
              </a:path>
            </a:pathLst>
          </a:custGeom>
          <a:solidFill>
            <a:srgbClr val="ECE0C6"/>
          </a:solidFill>
          <a:ln>
            <a:solidFill>
              <a:srgbClr val="CBAA61"/>
            </a:solidFill>
            <a:extLst>
              <a:ext uri="{C807C97D-BFC1-408E-A445-0C87EB9F89A2}">
                <ask:lineSketchStyleProps xmlns="" xmlns:ask="http://schemas.microsoft.com/office/drawing/2018/sketchyshapes" sd="28305173">
                  <a:prstGeom prst="roundRect">
                    <a:avLst>
                      <a:gd name="adj" fmla="val 958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B5D39CF7-D52B-46AA-B7CD-30B35AC5AA81}"/>
              </a:ext>
            </a:extLst>
          </p:cNvPr>
          <p:cNvSpPr/>
          <p:nvPr/>
        </p:nvSpPr>
        <p:spPr>
          <a:xfrm>
            <a:off x="1309451" y="3576755"/>
            <a:ext cx="1928949" cy="954107"/>
          </a:xfrm>
          <a:prstGeom prst="rect">
            <a:avLst/>
          </a:prstGeom>
          <a:effectLst/>
        </p:spPr>
        <p:txBody>
          <a:bodyPr wrap="square">
            <a:spAutoFit/>
          </a:bodyPr>
          <a:lstStyle/>
          <a:p>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血氣方剛的成長歲月</a:t>
            </a:r>
          </a:p>
        </p:txBody>
      </p:sp>
      <p:pic>
        <p:nvPicPr>
          <p:cNvPr id="38" name="圖片 37">
            <a:extLst>
              <a:ext uri="{FF2B5EF4-FFF2-40B4-BE49-F238E27FC236}">
                <a16:creationId xmlns:a16="http://schemas.microsoft.com/office/drawing/2014/main" id="{F4F2AC37-A0B6-452F-BCA3-8173F9E5E6E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9567167">
            <a:off x="2895552" y="4186173"/>
            <a:ext cx="332366" cy="401132"/>
          </a:xfrm>
          <a:prstGeom prst="rect">
            <a:avLst/>
          </a:prstGeom>
          <a:effectLst>
            <a:outerShdw blurRad="12700" dist="25400" dir="2700000" algn="tl" rotWithShape="0">
              <a:srgbClr val="CBAA61">
                <a:alpha val="36000"/>
              </a:srgbClr>
            </a:outerShdw>
          </a:effectLst>
        </p:spPr>
      </p:pic>
      <p:cxnSp>
        <p:nvCxnSpPr>
          <p:cNvPr id="42" name="直線單箭頭接點 41">
            <a:extLst>
              <a:ext uri="{FF2B5EF4-FFF2-40B4-BE49-F238E27FC236}">
                <a16:creationId xmlns:a16="http://schemas.microsoft.com/office/drawing/2014/main" id="{6EDE7213-ECD9-44FF-B737-B0908D4A3773}"/>
              </a:ext>
            </a:extLst>
          </p:cNvPr>
          <p:cNvCxnSpPr>
            <a:cxnSpLocks/>
          </p:cNvCxnSpPr>
          <p:nvPr/>
        </p:nvCxnSpPr>
        <p:spPr>
          <a:xfrm>
            <a:off x="4221067" y="2207198"/>
            <a:ext cx="0" cy="297145"/>
          </a:xfrm>
          <a:prstGeom prst="straightConnector1">
            <a:avLst/>
          </a:prstGeom>
          <a:ln w="19050">
            <a:solidFill>
              <a:srgbClr val="CBAA61"/>
            </a:solidFill>
            <a:tailEnd type="triangle"/>
          </a:ln>
        </p:spPr>
        <p:style>
          <a:lnRef idx="1">
            <a:schemeClr val="accent1"/>
          </a:lnRef>
          <a:fillRef idx="0">
            <a:schemeClr val="accent1"/>
          </a:fillRef>
          <a:effectRef idx="0">
            <a:schemeClr val="accent1"/>
          </a:effectRef>
          <a:fontRef idx="minor">
            <a:schemeClr val="tx1"/>
          </a:fontRef>
        </p:style>
      </p:cxnSp>
      <p:sp>
        <p:nvSpPr>
          <p:cNvPr id="43" name="矩形: 圓角 42">
            <a:extLst>
              <a:ext uri="{FF2B5EF4-FFF2-40B4-BE49-F238E27FC236}">
                <a16:creationId xmlns:a16="http://schemas.microsoft.com/office/drawing/2014/main" id="{F1A351E3-0EF0-4739-8CF6-DC94CB12A745}"/>
              </a:ext>
            </a:extLst>
          </p:cNvPr>
          <p:cNvSpPr/>
          <p:nvPr/>
        </p:nvSpPr>
        <p:spPr>
          <a:xfrm>
            <a:off x="3265502" y="1129777"/>
            <a:ext cx="2056222" cy="1149530"/>
          </a:xfrm>
          <a:custGeom>
            <a:avLst/>
            <a:gdLst>
              <a:gd name="connsiteX0" fmla="*/ 0 w 2056222"/>
              <a:gd name="connsiteY0" fmla="*/ 110205 h 1149530"/>
              <a:gd name="connsiteX1" fmla="*/ 110205 w 2056222"/>
              <a:gd name="connsiteY1" fmla="*/ 0 h 1149530"/>
              <a:gd name="connsiteX2" fmla="*/ 569158 w 2056222"/>
              <a:gd name="connsiteY2" fmla="*/ 0 h 1149530"/>
              <a:gd name="connsiteX3" fmla="*/ 1028111 w 2056222"/>
              <a:gd name="connsiteY3" fmla="*/ 0 h 1149530"/>
              <a:gd name="connsiteX4" fmla="*/ 1431990 w 2056222"/>
              <a:gd name="connsiteY4" fmla="*/ 0 h 1149530"/>
              <a:gd name="connsiteX5" fmla="*/ 1946017 w 2056222"/>
              <a:gd name="connsiteY5" fmla="*/ 0 h 1149530"/>
              <a:gd name="connsiteX6" fmla="*/ 2056222 w 2056222"/>
              <a:gd name="connsiteY6" fmla="*/ 110205 h 1149530"/>
              <a:gd name="connsiteX7" fmla="*/ 2056222 w 2056222"/>
              <a:gd name="connsiteY7" fmla="*/ 574765 h 1149530"/>
              <a:gd name="connsiteX8" fmla="*/ 2056222 w 2056222"/>
              <a:gd name="connsiteY8" fmla="*/ 1039325 h 1149530"/>
              <a:gd name="connsiteX9" fmla="*/ 1946017 w 2056222"/>
              <a:gd name="connsiteY9" fmla="*/ 1149530 h 1149530"/>
              <a:gd name="connsiteX10" fmla="*/ 1450348 w 2056222"/>
              <a:gd name="connsiteY10" fmla="*/ 1149530 h 1149530"/>
              <a:gd name="connsiteX11" fmla="*/ 1046469 w 2056222"/>
              <a:gd name="connsiteY11" fmla="*/ 1149530 h 1149530"/>
              <a:gd name="connsiteX12" fmla="*/ 569158 w 2056222"/>
              <a:gd name="connsiteY12" fmla="*/ 1149530 h 1149530"/>
              <a:gd name="connsiteX13" fmla="*/ 110205 w 2056222"/>
              <a:gd name="connsiteY13" fmla="*/ 1149530 h 1149530"/>
              <a:gd name="connsiteX14" fmla="*/ 0 w 2056222"/>
              <a:gd name="connsiteY14" fmla="*/ 1039325 h 1149530"/>
              <a:gd name="connsiteX15" fmla="*/ 0 w 2056222"/>
              <a:gd name="connsiteY15" fmla="*/ 574765 h 1149530"/>
              <a:gd name="connsiteX16" fmla="*/ 0 w 2056222"/>
              <a:gd name="connsiteY16" fmla="*/ 110205 h 11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6222" h="1149530" fill="none" extrusionOk="0">
                <a:moveTo>
                  <a:pt x="0" y="110205"/>
                </a:moveTo>
                <a:cubicBezTo>
                  <a:pt x="-9007" y="44372"/>
                  <a:pt x="39618" y="-913"/>
                  <a:pt x="110205" y="0"/>
                </a:cubicBezTo>
                <a:cubicBezTo>
                  <a:pt x="268060" y="-21413"/>
                  <a:pt x="371635" y="8677"/>
                  <a:pt x="569158" y="0"/>
                </a:cubicBezTo>
                <a:cubicBezTo>
                  <a:pt x="766681" y="-8677"/>
                  <a:pt x="893116" y="6211"/>
                  <a:pt x="1028111" y="0"/>
                </a:cubicBezTo>
                <a:cubicBezTo>
                  <a:pt x="1163106" y="-6211"/>
                  <a:pt x="1257754" y="39177"/>
                  <a:pt x="1431990" y="0"/>
                </a:cubicBezTo>
                <a:cubicBezTo>
                  <a:pt x="1606226" y="-39177"/>
                  <a:pt x="1810299" y="59931"/>
                  <a:pt x="1946017" y="0"/>
                </a:cubicBezTo>
                <a:cubicBezTo>
                  <a:pt x="2013745" y="1406"/>
                  <a:pt x="2040147" y="53075"/>
                  <a:pt x="2056222" y="110205"/>
                </a:cubicBezTo>
                <a:cubicBezTo>
                  <a:pt x="2090363" y="232041"/>
                  <a:pt x="2051434" y="402633"/>
                  <a:pt x="2056222" y="574765"/>
                </a:cubicBezTo>
                <a:cubicBezTo>
                  <a:pt x="2061010" y="746897"/>
                  <a:pt x="2003764" y="846369"/>
                  <a:pt x="2056222" y="1039325"/>
                </a:cubicBezTo>
                <a:cubicBezTo>
                  <a:pt x="2054196" y="1097530"/>
                  <a:pt x="1990028" y="1145382"/>
                  <a:pt x="1946017" y="1149530"/>
                </a:cubicBezTo>
                <a:cubicBezTo>
                  <a:pt x="1744605" y="1169948"/>
                  <a:pt x="1633758" y="1109497"/>
                  <a:pt x="1450348" y="1149530"/>
                </a:cubicBezTo>
                <a:cubicBezTo>
                  <a:pt x="1266938" y="1189563"/>
                  <a:pt x="1159797" y="1112493"/>
                  <a:pt x="1046469" y="1149530"/>
                </a:cubicBezTo>
                <a:cubicBezTo>
                  <a:pt x="933141" y="1186567"/>
                  <a:pt x="722297" y="1125574"/>
                  <a:pt x="569158" y="1149530"/>
                </a:cubicBezTo>
                <a:cubicBezTo>
                  <a:pt x="416019" y="1173486"/>
                  <a:pt x="230930" y="1097294"/>
                  <a:pt x="110205" y="1149530"/>
                </a:cubicBezTo>
                <a:cubicBezTo>
                  <a:pt x="64004" y="1158262"/>
                  <a:pt x="3999" y="1104398"/>
                  <a:pt x="0" y="1039325"/>
                </a:cubicBezTo>
                <a:cubicBezTo>
                  <a:pt x="-21682" y="894225"/>
                  <a:pt x="17385" y="686048"/>
                  <a:pt x="0" y="574765"/>
                </a:cubicBezTo>
                <a:cubicBezTo>
                  <a:pt x="-17385" y="463482"/>
                  <a:pt x="53906" y="238675"/>
                  <a:pt x="0" y="110205"/>
                </a:cubicBezTo>
                <a:close/>
              </a:path>
              <a:path w="2056222" h="1149530" stroke="0" extrusionOk="0">
                <a:moveTo>
                  <a:pt x="0" y="110205"/>
                </a:moveTo>
                <a:cubicBezTo>
                  <a:pt x="500" y="45481"/>
                  <a:pt x="42712" y="206"/>
                  <a:pt x="110205" y="0"/>
                </a:cubicBezTo>
                <a:cubicBezTo>
                  <a:pt x="321977" y="-22207"/>
                  <a:pt x="444218" y="33539"/>
                  <a:pt x="569158" y="0"/>
                </a:cubicBezTo>
                <a:cubicBezTo>
                  <a:pt x="694098" y="-33539"/>
                  <a:pt x="813946" y="12249"/>
                  <a:pt x="973037" y="0"/>
                </a:cubicBezTo>
                <a:cubicBezTo>
                  <a:pt x="1132128" y="-12249"/>
                  <a:pt x="1294711" y="15114"/>
                  <a:pt x="1468706" y="0"/>
                </a:cubicBezTo>
                <a:cubicBezTo>
                  <a:pt x="1642701" y="-15114"/>
                  <a:pt x="1848759" y="46199"/>
                  <a:pt x="1946017" y="0"/>
                </a:cubicBezTo>
                <a:cubicBezTo>
                  <a:pt x="2006541" y="4260"/>
                  <a:pt x="2052105" y="38725"/>
                  <a:pt x="2056222" y="110205"/>
                </a:cubicBezTo>
                <a:cubicBezTo>
                  <a:pt x="2109491" y="249937"/>
                  <a:pt x="2038074" y="456695"/>
                  <a:pt x="2056222" y="556183"/>
                </a:cubicBezTo>
                <a:cubicBezTo>
                  <a:pt x="2074370" y="655671"/>
                  <a:pt x="2048258" y="832136"/>
                  <a:pt x="2056222" y="1039325"/>
                </a:cubicBezTo>
                <a:cubicBezTo>
                  <a:pt x="2063338" y="1100105"/>
                  <a:pt x="2002330" y="1133599"/>
                  <a:pt x="1946017" y="1149530"/>
                </a:cubicBezTo>
                <a:cubicBezTo>
                  <a:pt x="1820425" y="1186957"/>
                  <a:pt x="1644369" y="1142412"/>
                  <a:pt x="1542138" y="1149530"/>
                </a:cubicBezTo>
                <a:cubicBezTo>
                  <a:pt x="1439907" y="1156648"/>
                  <a:pt x="1240743" y="1144141"/>
                  <a:pt x="1064827" y="1149530"/>
                </a:cubicBezTo>
                <a:cubicBezTo>
                  <a:pt x="888911" y="1154919"/>
                  <a:pt x="789388" y="1133733"/>
                  <a:pt x="642590" y="1149530"/>
                </a:cubicBezTo>
                <a:cubicBezTo>
                  <a:pt x="495792" y="1165327"/>
                  <a:pt x="341350" y="1110809"/>
                  <a:pt x="110205" y="1149530"/>
                </a:cubicBezTo>
                <a:cubicBezTo>
                  <a:pt x="54798" y="1159978"/>
                  <a:pt x="1403" y="1101947"/>
                  <a:pt x="0" y="1039325"/>
                </a:cubicBezTo>
                <a:cubicBezTo>
                  <a:pt x="-12076" y="928010"/>
                  <a:pt x="34929" y="712569"/>
                  <a:pt x="0" y="593347"/>
                </a:cubicBezTo>
                <a:cubicBezTo>
                  <a:pt x="-34929" y="474125"/>
                  <a:pt x="24391" y="229436"/>
                  <a:pt x="0" y="110205"/>
                </a:cubicBezTo>
                <a:close/>
              </a:path>
            </a:pathLst>
          </a:custGeom>
          <a:solidFill>
            <a:srgbClr val="ECE0C6"/>
          </a:solidFill>
          <a:ln>
            <a:solidFill>
              <a:srgbClr val="CBAA61"/>
            </a:solidFill>
            <a:extLst>
              <a:ext uri="{C807C97D-BFC1-408E-A445-0C87EB9F89A2}">
                <ask:lineSketchStyleProps xmlns="" xmlns:ask="http://schemas.microsoft.com/office/drawing/2018/sketchyshapes" sd="28305173">
                  <a:prstGeom prst="roundRect">
                    <a:avLst>
                      <a:gd name="adj" fmla="val 958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AE90E49B-F4D7-4291-8C5C-110A5D6B3FE2}"/>
              </a:ext>
            </a:extLst>
          </p:cNvPr>
          <p:cNvSpPr/>
          <p:nvPr/>
        </p:nvSpPr>
        <p:spPr>
          <a:xfrm>
            <a:off x="3329138" y="1253091"/>
            <a:ext cx="1928949" cy="954107"/>
          </a:xfrm>
          <a:prstGeom prst="rect">
            <a:avLst/>
          </a:prstGeom>
          <a:effectLst/>
        </p:spPr>
        <p:txBody>
          <a:bodyPr wrap="square">
            <a:spAutoFit/>
          </a:bodyPr>
          <a:lstStyle/>
          <a:p>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邁向</a:t>
            </a:r>
            <a:endParaRPr lang="en-US" altLang="zh-TW"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endParaRPr>
          </a:p>
          <a:p>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寫作之路</a:t>
            </a:r>
          </a:p>
        </p:txBody>
      </p:sp>
      <p:pic>
        <p:nvPicPr>
          <p:cNvPr id="45" name="圖片 44">
            <a:extLst>
              <a:ext uri="{FF2B5EF4-FFF2-40B4-BE49-F238E27FC236}">
                <a16:creationId xmlns:a16="http://schemas.microsoft.com/office/drawing/2014/main" id="{E80E962C-AE2B-4598-A38E-90FD1091739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9567167">
            <a:off x="4915239" y="1862509"/>
            <a:ext cx="332366" cy="401132"/>
          </a:xfrm>
          <a:prstGeom prst="rect">
            <a:avLst/>
          </a:prstGeom>
          <a:effectLst>
            <a:outerShdw blurRad="12700" dist="25400" dir="2700000" algn="tl" rotWithShape="0">
              <a:srgbClr val="CBAA61">
                <a:alpha val="36000"/>
              </a:srgbClr>
            </a:outerShdw>
          </a:effectLst>
        </p:spPr>
      </p:pic>
      <p:cxnSp>
        <p:nvCxnSpPr>
          <p:cNvPr id="46" name="直線單箭頭接點 45">
            <a:extLst>
              <a:ext uri="{FF2B5EF4-FFF2-40B4-BE49-F238E27FC236}">
                <a16:creationId xmlns:a16="http://schemas.microsoft.com/office/drawing/2014/main" id="{B6EF405E-6E16-46AC-A08C-DD3ABFFD14F7}"/>
              </a:ext>
            </a:extLst>
          </p:cNvPr>
          <p:cNvCxnSpPr>
            <a:cxnSpLocks/>
          </p:cNvCxnSpPr>
          <p:nvPr/>
        </p:nvCxnSpPr>
        <p:spPr>
          <a:xfrm flipV="1">
            <a:off x="5852490" y="3220540"/>
            <a:ext cx="0" cy="547551"/>
          </a:xfrm>
          <a:prstGeom prst="straightConnector1">
            <a:avLst/>
          </a:prstGeom>
          <a:ln w="19050">
            <a:solidFill>
              <a:srgbClr val="CBAA61"/>
            </a:solidFill>
            <a:tailEnd type="triangle"/>
          </a:ln>
        </p:spPr>
        <p:style>
          <a:lnRef idx="1">
            <a:schemeClr val="accent1"/>
          </a:lnRef>
          <a:fillRef idx="0">
            <a:schemeClr val="accent1"/>
          </a:fillRef>
          <a:effectRef idx="0">
            <a:schemeClr val="accent1"/>
          </a:effectRef>
          <a:fontRef idx="minor">
            <a:schemeClr val="tx1"/>
          </a:fontRef>
        </p:style>
      </p:cxnSp>
      <p:sp>
        <p:nvSpPr>
          <p:cNvPr id="47" name="矩形: 圓角 46">
            <a:extLst>
              <a:ext uri="{FF2B5EF4-FFF2-40B4-BE49-F238E27FC236}">
                <a16:creationId xmlns:a16="http://schemas.microsoft.com/office/drawing/2014/main" id="{3B71B4E0-6A98-4D9C-B628-2FC842C0283A}"/>
              </a:ext>
            </a:extLst>
          </p:cNvPr>
          <p:cNvSpPr/>
          <p:nvPr/>
        </p:nvSpPr>
        <p:spPr>
          <a:xfrm>
            <a:off x="5038398" y="3453441"/>
            <a:ext cx="2585957" cy="1149530"/>
          </a:xfrm>
          <a:custGeom>
            <a:avLst/>
            <a:gdLst>
              <a:gd name="connsiteX0" fmla="*/ 0 w 2585957"/>
              <a:gd name="connsiteY0" fmla="*/ 110205 h 1149530"/>
              <a:gd name="connsiteX1" fmla="*/ 110205 w 2585957"/>
              <a:gd name="connsiteY1" fmla="*/ 0 h 1149530"/>
              <a:gd name="connsiteX2" fmla="*/ 701592 w 2585957"/>
              <a:gd name="connsiteY2" fmla="*/ 0 h 1149530"/>
              <a:gd name="connsiteX3" fmla="*/ 1292979 w 2585957"/>
              <a:gd name="connsiteY3" fmla="*/ 0 h 1149530"/>
              <a:gd name="connsiteX4" fmla="*/ 1813399 w 2585957"/>
              <a:gd name="connsiteY4" fmla="*/ 0 h 1149530"/>
              <a:gd name="connsiteX5" fmla="*/ 2475752 w 2585957"/>
              <a:gd name="connsiteY5" fmla="*/ 0 h 1149530"/>
              <a:gd name="connsiteX6" fmla="*/ 2585957 w 2585957"/>
              <a:gd name="connsiteY6" fmla="*/ 110205 h 1149530"/>
              <a:gd name="connsiteX7" fmla="*/ 2585957 w 2585957"/>
              <a:gd name="connsiteY7" fmla="*/ 574765 h 1149530"/>
              <a:gd name="connsiteX8" fmla="*/ 2585957 w 2585957"/>
              <a:gd name="connsiteY8" fmla="*/ 1039325 h 1149530"/>
              <a:gd name="connsiteX9" fmla="*/ 2475752 w 2585957"/>
              <a:gd name="connsiteY9" fmla="*/ 1149530 h 1149530"/>
              <a:gd name="connsiteX10" fmla="*/ 1837054 w 2585957"/>
              <a:gd name="connsiteY10" fmla="*/ 1149530 h 1149530"/>
              <a:gd name="connsiteX11" fmla="*/ 1316634 w 2585957"/>
              <a:gd name="connsiteY11" fmla="*/ 1149530 h 1149530"/>
              <a:gd name="connsiteX12" fmla="*/ 701592 w 2585957"/>
              <a:gd name="connsiteY12" fmla="*/ 1149530 h 1149530"/>
              <a:gd name="connsiteX13" fmla="*/ 110205 w 2585957"/>
              <a:gd name="connsiteY13" fmla="*/ 1149530 h 1149530"/>
              <a:gd name="connsiteX14" fmla="*/ 0 w 2585957"/>
              <a:gd name="connsiteY14" fmla="*/ 1039325 h 1149530"/>
              <a:gd name="connsiteX15" fmla="*/ 0 w 2585957"/>
              <a:gd name="connsiteY15" fmla="*/ 574765 h 1149530"/>
              <a:gd name="connsiteX16" fmla="*/ 0 w 2585957"/>
              <a:gd name="connsiteY16" fmla="*/ 110205 h 11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5957" h="1149530" fill="none" extrusionOk="0">
                <a:moveTo>
                  <a:pt x="0" y="110205"/>
                </a:moveTo>
                <a:cubicBezTo>
                  <a:pt x="-9007" y="44372"/>
                  <a:pt x="39618" y="-913"/>
                  <a:pt x="110205" y="0"/>
                </a:cubicBezTo>
                <a:cubicBezTo>
                  <a:pt x="317951" y="-3107"/>
                  <a:pt x="495990" y="5687"/>
                  <a:pt x="701592" y="0"/>
                </a:cubicBezTo>
                <a:cubicBezTo>
                  <a:pt x="907194" y="-5687"/>
                  <a:pt x="1155255" y="20580"/>
                  <a:pt x="1292979" y="0"/>
                </a:cubicBezTo>
                <a:cubicBezTo>
                  <a:pt x="1430703" y="-20580"/>
                  <a:pt x="1617466" y="3672"/>
                  <a:pt x="1813399" y="0"/>
                </a:cubicBezTo>
                <a:cubicBezTo>
                  <a:pt x="2009332" y="-3672"/>
                  <a:pt x="2240912" y="52402"/>
                  <a:pt x="2475752" y="0"/>
                </a:cubicBezTo>
                <a:cubicBezTo>
                  <a:pt x="2543480" y="1406"/>
                  <a:pt x="2569882" y="53075"/>
                  <a:pt x="2585957" y="110205"/>
                </a:cubicBezTo>
                <a:cubicBezTo>
                  <a:pt x="2620098" y="232041"/>
                  <a:pt x="2581169" y="402633"/>
                  <a:pt x="2585957" y="574765"/>
                </a:cubicBezTo>
                <a:cubicBezTo>
                  <a:pt x="2590745" y="746897"/>
                  <a:pt x="2533499" y="846369"/>
                  <a:pt x="2585957" y="1039325"/>
                </a:cubicBezTo>
                <a:cubicBezTo>
                  <a:pt x="2583931" y="1097530"/>
                  <a:pt x="2519763" y="1145382"/>
                  <a:pt x="2475752" y="1149530"/>
                </a:cubicBezTo>
                <a:cubicBezTo>
                  <a:pt x="2228187" y="1166960"/>
                  <a:pt x="1968469" y="1114212"/>
                  <a:pt x="1837054" y="1149530"/>
                </a:cubicBezTo>
                <a:cubicBezTo>
                  <a:pt x="1705639" y="1184848"/>
                  <a:pt x="1449409" y="1131910"/>
                  <a:pt x="1316634" y="1149530"/>
                </a:cubicBezTo>
                <a:cubicBezTo>
                  <a:pt x="1183859" y="1167150"/>
                  <a:pt x="1001618" y="1087116"/>
                  <a:pt x="701592" y="1149530"/>
                </a:cubicBezTo>
                <a:cubicBezTo>
                  <a:pt x="401566" y="1211944"/>
                  <a:pt x="332969" y="1080858"/>
                  <a:pt x="110205" y="1149530"/>
                </a:cubicBezTo>
                <a:cubicBezTo>
                  <a:pt x="64004" y="1158262"/>
                  <a:pt x="3999" y="1104398"/>
                  <a:pt x="0" y="1039325"/>
                </a:cubicBezTo>
                <a:cubicBezTo>
                  <a:pt x="-21682" y="894225"/>
                  <a:pt x="17385" y="686048"/>
                  <a:pt x="0" y="574765"/>
                </a:cubicBezTo>
                <a:cubicBezTo>
                  <a:pt x="-17385" y="463482"/>
                  <a:pt x="53906" y="238675"/>
                  <a:pt x="0" y="110205"/>
                </a:cubicBezTo>
                <a:close/>
              </a:path>
              <a:path w="2585957" h="1149530" stroke="0" extrusionOk="0">
                <a:moveTo>
                  <a:pt x="0" y="110205"/>
                </a:moveTo>
                <a:cubicBezTo>
                  <a:pt x="500" y="45481"/>
                  <a:pt x="42712" y="206"/>
                  <a:pt x="110205" y="0"/>
                </a:cubicBezTo>
                <a:cubicBezTo>
                  <a:pt x="387446" y="-20275"/>
                  <a:pt x="581067" y="24132"/>
                  <a:pt x="701592" y="0"/>
                </a:cubicBezTo>
                <a:cubicBezTo>
                  <a:pt x="822117" y="-24132"/>
                  <a:pt x="1102269" y="13068"/>
                  <a:pt x="1222012" y="0"/>
                </a:cubicBezTo>
                <a:cubicBezTo>
                  <a:pt x="1341755" y="-13068"/>
                  <a:pt x="1693343" y="44295"/>
                  <a:pt x="1860710" y="0"/>
                </a:cubicBezTo>
                <a:cubicBezTo>
                  <a:pt x="2028077" y="-44295"/>
                  <a:pt x="2253095" y="50838"/>
                  <a:pt x="2475752" y="0"/>
                </a:cubicBezTo>
                <a:cubicBezTo>
                  <a:pt x="2536276" y="4260"/>
                  <a:pt x="2581840" y="38725"/>
                  <a:pt x="2585957" y="110205"/>
                </a:cubicBezTo>
                <a:cubicBezTo>
                  <a:pt x="2639226" y="249937"/>
                  <a:pt x="2567809" y="456695"/>
                  <a:pt x="2585957" y="556183"/>
                </a:cubicBezTo>
                <a:cubicBezTo>
                  <a:pt x="2604105" y="655671"/>
                  <a:pt x="2577993" y="832136"/>
                  <a:pt x="2585957" y="1039325"/>
                </a:cubicBezTo>
                <a:cubicBezTo>
                  <a:pt x="2593073" y="1100105"/>
                  <a:pt x="2532065" y="1133599"/>
                  <a:pt x="2475752" y="1149530"/>
                </a:cubicBezTo>
                <a:cubicBezTo>
                  <a:pt x="2361293" y="1191957"/>
                  <a:pt x="2059519" y="1108341"/>
                  <a:pt x="1955332" y="1149530"/>
                </a:cubicBezTo>
                <a:cubicBezTo>
                  <a:pt x="1851145" y="1190719"/>
                  <a:pt x="1509081" y="1088481"/>
                  <a:pt x="1340289" y="1149530"/>
                </a:cubicBezTo>
                <a:cubicBezTo>
                  <a:pt x="1171497" y="1210579"/>
                  <a:pt x="1020908" y="1133451"/>
                  <a:pt x="796214" y="1149530"/>
                </a:cubicBezTo>
                <a:cubicBezTo>
                  <a:pt x="571520" y="1165609"/>
                  <a:pt x="297528" y="1108622"/>
                  <a:pt x="110205" y="1149530"/>
                </a:cubicBezTo>
                <a:cubicBezTo>
                  <a:pt x="54798" y="1159978"/>
                  <a:pt x="1403" y="1101947"/>
                  <a:pt x="0" y="1039325"/>
                </a:cubicBezTo>
                <a:cubicBezTo>
                  <a:pt x="-12076" y="928010"/>
                  <a:pt x="34929" y="712569"/>
                  <a:pt x="0" y="593347"/>
                </a:cubicBezTo>
                <a:cubicBezTo>
                  <a:pt x="-34929" y="474125"/>
                  <a:pt x="24391" y="229436"/>
                  <a:pt x="0" y="110205"/>
                </a:cubicBezTo>
                <a:close/>
              </a:path>
            </a:pathLst>
          </a:custGeom>
          <a:solidFill>
            <a:srgbClr val="ECE0C6"/>
          </a:solidFill>
          <a:ln>
            <a:solidFill>
              <a:srgbClr val="CBAA61"/>
            </a:solidFill>
            <a:extLst>
              <a:ext uri="{C807C97D-BFC1-408E-A445-0C87EB9F89A2}">
                <ask:lineSketchStyleProps xmlns="" xmlns:ask="http://schemas.microsoft.com/office/drawing/2018/sketchyshapes" sd="28305173">
                  <a:prstGeom prst="roundRect">
                    <a:avLst>
                      <a:gd name="adj" fmla="val 958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2C961F98-F183-4DB0-A951-D68E0B00D9CE}"/>
              </a:ext>
            </a:extLst>
          </p:cNvPr>
          <p:cNvSpPr/>
          <p:nvPr/>
        </p:nvSpPr>
        <p:spPr>
          <a:xfrm>
            <a:off x="5102036" y="3576755"/>
            <a:ext cx="2348216" cy="954107"/>
          </a:xfrm>
          <a:prstGeom prst="rect">
            <a:avLst/>
          </a:prstGeom>
          <a:effectLst/>
        </p:spPr>
        <p:txBody>
          <a:bodyPr wrap="square">
            <a:spAutoFit/>
          </a:bodyPr>
          <a:lstStyle/>
          <a:p>
            <a:r>
              <a:rPr lang="zh-TW" altLang="en-US" sz="2800" b="1" spc="-80" dirty="0" smtClean="0">
                <a:solidFill>
                  <a:srgbClr val="6D533A"/>
                </a:solidFill>
                <a:effectLst>
                  <a:glow rad="76200">
                    <a:schemeClr val="bg1"/>
                  </a:glow>
                </a:effectLst>
                <a:latin typeface="微軟正黑體" panose="020B0604030504040204" pitchFamily="34" charset="-120"/>
                <a:ea typeface="微軟正黑體" panose="020B0604030504040204" pitchFamily="34" charset="-120"/>
              </a:rPr>
              <a:t>投稿</a:t>
            </a:r>
            <a:r>
              <a:rPr lang="en-US" altLang="zh-TW" sz="2800" b="1" spc="-80" dirty="0" smtClean="0">
                <a:solidFill>
                  <a:srgbClr val="6D533A"/>
                </a:solidFill>
                <a:effectLst>
                  <a:glow rad="76200">
                    <a:schemeClr val="bg1"/>
                  </a:glow>
                </a:effectLst>
                <a:latin typeface="微軟正黑體" panose="020B0604030504040204" pitchFamily="34" charset="-120"/>
                <a:ea typeface="微軟正黑體" panose="020B0604030504040204" pitchFamily="34" charset="-120"/>
              </a:rPr>
              <a:t>《</a:t>
            </a:r>
            <a:r>
              <a:rPr lang="zh-TW" altLang="en-US" sz="2800" b="1" spc="-80" dirty="0" smtClean="0">
                <a:solidFill>
                  <a:srgbClr val="6D533A"/>
                </a:solidFill>
                <a:effectLst>
                  <a:glow rad="76200">
                    <a:schemeClr val="bg1"/>
                  </a:glow>
                </a:effectLst>
                <a:latin typeface="微軟正黑體" panose="020B0604030504040204" pitchFamily="34" charset="-120"/>
                <a:ea typeface="微軟正黑體" panose="020B0604030504040204" pitchFamily="34" charset="-120"/>
              </a:rPr>
              <a:t>聯合報</a:t>
            </a:r>
            <a:r>
              <a:rPr lang="en-US" altLang="zh-TW" sz="2800" b="1" spc="-80" dirty="0" smtClean="0">
                <a:solidFill>
                  <a:srgbClr val="6D533A"/>
                </a:solidFill>
                <a:effectLst>
                  <a:glow rad="76200">
                    <a:schemeClr val="bg1"/>
                  </a:glow>
                </a:effectLst>
                <a:latin typeface="微軟正黑體" panose="020B0604030504040204" pitchFamily="34" charset="-120"/>
                <a:ea typeface="微軟正黑體" panose="020B0604030504040204" pitchFamily="34" charset="-120"/>
              </a:rPr>
              <a:t>》</a:t>
            </a:r>
            <a:r>
              <a:rPr lang="zh-TW" altLang="en-US" sz="2800" b="1" spc="-80" dirty="0" smtClean="0">
                <a:solidFill>
                  <a:srgbClr val="6D533A"/>
                </a:solidFill>
                <a:effectLst>
                  <a:glow rad="76200">
                    <a:schemeClr val="bg1"/>
                  </a:glow>
                </a:effectLst>
                <a:latin typeface="微軟正黑體" panose="020B0604030504040204" pitchFamily="34" charset="-120"/>
                <a:ea typeface="微軟正黑體" panose="020B0604030504040204" pitchFamily="34" charset="-120"/>
              </a:rPr>
              <a:t>而受</a:t>
            </a:r>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文壇矚目</a:t>
            </a:r>
          </a:p>
        </p:txBody>
      </p:sp>
      <p:pic>
        <p:nvPicPr>
          <p:cNvPr id="49" name="圖片 48">
            <a:extLst>
              <a:ext uri="{FF2B5EF4-FFF2-40B4-BE49-F238E27FC236}">
                <a16:creationId xmlns:a16="http://schemas.microsoft.com/office/drawing/2014/main" id="{9D3F89F8-09A3-4D89-888B-C591ECF5445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9567167">
            <a:off x="7151948" y="4186174"/>
            <a:ext cx="332366" cy="401132"/>
          </a:xfrm>
          <a:prstGeom prst="rect">
            <a:avLst/>
          </a:prstGeom>
          <a:effectLst>
            <a:outerShdw blurRad="12700" dist="25400" dir="2700000" algn="tl" rotWithShape="0">
              <a:srgbClr val="CBAA61">
                <a:alpha val="36000"/>
              </a:srgbClr>
            </a:outerShdw>
          </a:effectLst>
        </p:spPr>
      </p:pic>
      <p:cxnSp>
        <p:nvCxnSpPr>
          <p:cNvPr id="50" name="直線單箭頭接點 49">
            <a:extLst>
              <a:ext uri="{FF2B5EF4-FFF2-40B4-BE49-F238E27FC236}">
                <a16:creationId xmlns:a16="http://schemas.microsoft.com/office/drawing/2014/main" id="{00DFF706-CCFE-41B6-976C-6FF9EF14FFD7}"/>
              </a:ext>
            </a:extLst>
          </p:cNvPr>
          <p:cNvCxnSpPr>
            <a:cxnSpLocks/>
          </p:cNvCxnSpPr>
          <p:nvPr/>
        </p:nvCxnSpPr>
        <p:spPr>
          <a:xfrm>
            <a:off x="7506834" y="2170970"/>
            <a:ext cx="0" cy="297145"/>
          </a:xfrm>
          <a:prstGeom prst="straightConnector1">
            <a:avLst/>
          </a:prstGeom>
          <a:ln w="19050">
            <a:solidFill>
              <a:srgbClr val="CBAA61"/>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圓角 50">
            <a:extLst>
              <a:ext uri="{FF2B5EF4-FFF2-40B4-BE49-F238E27FC236}">
                <a16:creationId xmlns:a16="http://schemas.microsoft.com/office/drawing/2014/main" id="{38AC122E-1AF7-4541-9467-8F6A7117B066}"/>
              </a:ext>
            </a:extLst>
          </p:cNvPr>
          <p:cNvSpPr/>
          <p:nvPr/>
        </p:nvSpPr>
        <p:spPr>
          <a:xfrm>
            <a:off x="6175672" y="1093549"/>
            <a:ext cx="2056222" cy="1149530"/>
          </a:xfrm>
          <a:custGeom>
            <a:avLst/>
            <a:gdLst>
              <a:gd name="connsiteX0" fmla="*/ 0 w 2056222"/>
              <a:gd name="connsiteY0" fmla="*/ 110205 h 1149530"/>
              <a:gd name="connsiteX1" fmla="*/ 110205 w 2056222"/>
              <a:gd name="connsiteY1" fmla="*/ 0 h 1149530"/>
              <a:gd name="connsiteX2" fmla="*/ 569158 w 2056222"/>
              <a:gd name="connsiteY2" fmla="*/ 0 h 1149530"/>
              <a:gd name="connsiteX3" fmla="*/ 1028111 w 2056222"/>
              <a:gd name="connsiteY3" fmla="*/ 0 h 1149530"/>
              <a:gd name="connsiteX4" fmla="*/ 1431990 w 2056222"/>
              <a:gd name="connsiteY4" fmla="*/ 0 h 1149530"/>
              <a:gd name="connsiteX5" fmla="*/ 1946017 w 2056222"/>
              <a:gd name="connsiteY5" fmla="*/ 0 h 1149530"/>
              <a:gd name="connsiteX6" fmla="*/ 2056222 w 2056222"/>
              <a:gd name="connsiteY6" fmla="*/ 110205 h 1149530"/>
              <a:gd name="connsiteX7" fmla="*/ 2056222 w 2056222"/>
              <a:gd name="connsiteY7" fmla="*/ 574765 h 1149530"/>
              <a:gd name="connsiteX8" fmla="*/ 2056222 w 2056222"/>
              <a:gd name="connsiteY8" fmla="*/ 1039325 h 1149530"/>
              <a:gd name="connsiteX9" fmla="*/ 1946017 w 2056222"/>
              <a:gd name="connsiteY9" fmla="*/ 1149530 h 1149530"/>
              <a:gd name="connsiteX10" fmla="*/ 1450348 w 2056222"/>
              <a:gd name="connsiteY10" fmla="*/ 1149530 h 1149530"/>
              <a:gd name="connsiteX11" fmla="*/ 1046469 w 2056222"/>
              <a:gd name="connsiteY11" fmla="*/ 1149530 h 1149530"/>
              <a:gd name="connsiteX12" fmla="*/ 569158 w 2056222"/>
              <a:gd name="connsiteY12" fmla="*/ 1149530 h 1149530"/>
              <a:gd name="connsiteX13" fmla="*/ 110205 w 2056222"/>
              <a:gd name="connsiteY13" fmla="*/ 1149530 h 1149530"/>
              <a:gd name="connsiteX14" fmla="*/ 0 w 2056222"/>
              <a:gd name="connsiteY14" fmla="*/ 1039325 h 1149530"/>
              <a:gd name="connsiteX15" fmla="*/ 0 w 2056222"/>
              <a:gd name="connsiteY15" fmla="*/ 574765 h 1149530"/>
              <a:gd name="connsiteX16" fmla="*/ 0 w 2056222"/>
              <a:gd name="connsiteY16" fmla="*/ 110205 h 11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6222" h="1149530" fill="none" extrusionOk="0">
                <a:moveTo>
                  <a:pt x="0" y="110205"/>
                </a:moveTo>
                <a:cubicBezTo>
                  <a:pt x="-9007" y="44372"/>
                  <a:pt x="39618" y="-913"/>
                  <a:pt x="110205" y="0"/>
                </a:cubicBezTo>
                <a:cubicBezTo>
                  <a:pt x="268060" y="-21413"/>
                  <a:pt x="371635" y="8677"/>
                  <a:pt x="569158" y="0"/>
                </a:cubicBezTo>
                <a:cubicBezTo>
                  <a:pt x="766681" y="-8677"/>
                  <a:pt x="893116" y="6211"/>
                  <a:pt x="1028111" y="0"/>
                </a:cubicBezTo>
                <a:cubicBezTo>
                  <a:pt x="1163106" y="-6211"/>
                  <a:pt x="1257754" y="39177"/>
                  <a:pt x="1431990" y="0"/>
                </a:cubicBezTo>
                <a:cubicBezTo>
                  <a:pt x="1606226" y="-39177"/>
                  <a:pt x="1810299" y="59931"/>
                  <a:pt x="1946017" y="0"/>
                </a:cubicBezTo>
                <a:cubicBezTo>
                  <a:pt x="2013745" y="1406"/>
                  <a:pt x="2040147" y="53075"/>
                  <a:pt x="2056222" y="110205"/>
                </a:cubicBezTo>
                <a:cubicBezTo>
                  <a:pt x="2090363" y="232041"/>
                  <a:pt x="2051434" y="402633"/>
                  <a:pt x="2056222" y="574765"/>
                </a:cubicBezTo>
                <a:cubicBezTo>
                  <a:pt x="2061010" y="746897"/>
                  <a:pt x="2003764" y="846369"/>
                  <a:pt x="2056222" y="1039325"/>
                </a:cubicBezTo>
                <a:cubicBezTo>
                  <a:pt x="2054196" y="1097530"/>
                  <a:pt x="1990028" y="1145382"/>
                  <a:pt x="1946017" y="1149530"/>
                </a:cubicBezTo>
                <a:cubicBezTo>
                  <a:pt x="1744605" y="1169948"/>
                  <a:pt x="1633758" y="1109497"/>
                  <a:pt x="1450348" y="1149530"/>
                </a:cubicBezTo>
                <a:cubicBezTo>
                  <a:pt x="1266938" y="1189563"/>
                  <a:pt x="1159797" y="1112493"/>
                  <a:pt x="1046469" y="1149530"/>
                </a:cubicBezTo>
                <a:cubicBezTo>
                  <a:pt x="933141" y="1186567"/>
                  <a:pt x="722297" y="1125574"/>
                  <a:pt x="569158" y="1149530"/>
                </a:cubicBezTo>
                <a:cubicBezTo>
                  <a:pt x="416019" y="1173486"/>
                  <a:pt x="230930" y="1097294"/>
                  <a:pt x="110205" y="1149530"/>
                </a:cubicBezTo>
                <a:cubicBezTo>
                  <a:pt x="64004" y="1158262"/>
                  <a:pt x="3999" y="1104398"/>
                  <a:pt x="0" y="1039325"/>
                </a:cubicBezTo>
                <a:cubicBezTo>
                  <a:pt x="-21682" y="894225"/>
                  <a:pt x="17385" y="686048"/>
                  <a:pt x="0" y="574765"/>
                </a:cubicBezTo>
                <a:cubicBezTo>
                  <a:pt x="-17385" y="463482"/>
                  <a:pt x="53906" y="238675"/>
                  <a:pt x="0" y="110205"/>
                </a:cubicBezTo>
                <a:close/>
              </a:path>
              <a:path w="2056222" h="1149530" stroke="0" extrusionOk="0">
                <a:moveTo>
                  <a:pt x="0" y="110205"/>
                </a:moveTo>
                <a:cubicBezTo>
                  <a:pt x="500" y="45481"/>
                  <a:pt x="42712" y="206"/>
                  <a:pt x="110205" y="0"/>
                </a:cubicBezTo>
                <a:cubicBezTo>
                  <a:pt x="321977" y="-22207"/>
                  <a:pt x="444218" y="33539"/>
                  <a:pt x="569158" y="0"/>
                </a:cubicBezTo>
                <a:cubicBezTo>
                  <a:pt x="694098" y="-33539"/>
                  <a:pt x="813946" y="12249"/>
                  <a:pt x="973037" y="0"/>
                </a:cubicBezTo>
                <a:cubicBezTo>
                  <a:pt x="1132128" y="-12249"/>
                  <a:pt x="1294711" y="15114"/>
                  <a:pt x="1468706" y="0"/>
                </a:cubicBezTo>
                <a:cubicBezTo>
                  <a:pt x="1642701" y="-15114"/>
                  <a:pt x="1848759" y="46199"/>
                  <a:pt x="1946017" y="0"/>
                </a:cubicBezTo>
                <a:cubicBezTo>
                  <a:pt x="2006541" y="4260"/>
                  <a:pt x="2052105" y="38725"/>
                  <a:pt x="2056222" y="110205"/>
                </a:cubicBezTo>
                <a:cubicBezTo>
                  <a:pt x="2109491" y="249937"/>
                  <a:pt x="2038074" y="456695"/>
                  <a:pt x="2056222" y="556183"/>
                </a:cubicBezTo>
                <a:cubicBezTo>
                  <a:pt x="2074370" y="655671"/>
                  <a:pt x="2048258" y="832136"/>
                  <a:pt x="2056222" y="1039325"/>
                </a:cubicBezTo>
                <a:cubicBezTo>
                  <a:pt x="2063338" y="1100105"/>
                  <a:pt x="2002330" y="1133599"/>
                  <a:pt x="1946017" y="1149530"/>
                </a:cubicBezTo>
                <a:cubicBezTo>
                  <a:pt x="1820425" y="1186957"/>
                  <a:pt x="1644369" y="1142412"/>
                  <a:pt x="1542138" y="1149530"/>
                </a:cubicBezTo>
                <a:cubicBezTo>
                  <a:pt x="1439907" y="1156648"/>
                  <a:pt x="1240743" y="1144141"/>
                  <a:pt x="1064827" y="1149530"/>
                </a:cubicBezTo>
                <a:cubicBezTo>
                  <a:pt x="888911" y="1154919"/>
                  <a:pt x="789388" y="1133733"/>
                  <a:pt x="642590" y="1149530"/>
                </a:cubicBezTo>
                <a:cubicBezTo>
                  <a:pt x="495792" y="1165327"/>
                  <a:pt x="341350" y="1110809"/>
                  <a:pt x="110205" y="1149530"/>
                </a:cubicBezTo>
                <a:cubicBezTo>
                  <a:pt x="54798" y="1159978"/>
                  <a:pt x="1403" y="1101947"/>
                  <a:pt x="0" y="1039325"/>
                </a:cubicBezTo>
                <a:cubicBezTo>
                  <a:pt x="-12076" y="928010"/>
                  <a:pt x="34929" y="712569"/>
                  <a:pt x="0" y="593347"/>
                </a:cubicBezTo>
                <a:cubicBezTo>
                  <a:pt x="-34929" y="474125"/>
                  <a:pt x="24391" y="229436"/>
                  <a:pt x="0" y="110205"/>
                </a:cubicBezTo>
                <a:close/>
              </a:path>
            </a:pathLst>
          </a:custGeom>
          <a:solidFill>
            <a:srgbClr val="ECE0C6"/>
          </a:solidFill>
          <a:ln>
            <a:solidFill>
              <a:srgbClr val="CBAA61"/>
            </a:solidFill>
            <a:extLst>
              <a:ext uri="{C807C97D-BFC1-408E-A445-0C87EB9F89A2}">
                <ask:lineSketchStyleProps xmlns="" xmlns:ask="http://schemas.microsoft.com/office/drawing/2018/sketchyshapes" sd="28305173">
                  <a:prstGeom prst="roundRect">
                    <a:avLst>
                      <a:gd name="adj" fmla="val 958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5EA7C177-E086-4880-8FD7-5362F34FAEE8}"/>
              </a:ext>
            </a:extLst>
          </p:cNvPr>
          <p:cNvSpPr/>
          <p:nvPr/>
        </p:nvSpPr>
        <p:spPr>
          <a:xfrm>
            <a:off x="6239308" y="1216863"/>
            <a:ext cx="1928949" cy="954107"/>
          </a:xfrm>
          <a:prstGeom prst="rect">
            <a:avLst/>
          </a:prstGeom>
          <a:effectLst/>
        </p:spPr>
        <p:txBody>
          <a:bodyPr wrap="square">
            <a:spAutoFit/>
          </a:bodyPr>
          <a:lstStyle/>
          <a:p>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因廣播與</a:t>
            </a:r>
            <a:r>
              <a:rPr lang="en-US" altLang="zh-TW"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
            </a:r>
            <a:br>
              <a:rPr lang="en-US" altLang="zh-TW"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br>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妻子結緣</a:t>
            </a:r>
          </a:p>
        </p:txBody>
      </p:sp>
      <p:pic>
        <p:nvPicPr>
          <p:cNvPr id="53" name="圖片 52">
            <a:extLst>
              <a:ext uri="{FF2B5EF4-FFF2-40B4-BE49-F238E27FC236}">
                <a16:creationId xmlns:a16="http://schemas.microsoft.com/office/drawing/2014/main" id="{FF45C6FE-555F-4A3E-9951-800665CC6D9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9567167">
            <a:off x="7825409" y="1826281"/>
            <a:ext cx="332366" cy="401132"/>
          </a:xfrm>
          <a:prstGeom prst="rect">
            <a:avLst/>
          </a:prstGeom>
          <a:effectLst>
            <a:outerShdw blurRad="12700" dist="25400" dir="2700000" algn="tl" rotWithShape="0">
              <a:srgbClr val="CBAA61">
                <a:alpha val="36000"/>
              </a:srgbClr>
            </a:outerShdw>
          </a:effectLst>
        </p:spPr>
      </p:pic>
    </p:spTree>
    <p:extLst>
      <p:ext uri="{BB962C8B-B14F-4D97-AF65-F5344CB8AC3E}">
        <p14:creationId xmlns:p14="http://schemas.microsoft.com/office/powerpoint/2010/main" val="21743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16">
            <a:extLst>
              <a:ext uri="{FF2B5EF4-FFF2-40B4-BE49-F238E27FC236}">
                <a16:creationId xmlns:a16="http://schemas.microsoft.com/office/drawing/2014/main" id="{C7F6E722-8F14-46A3-AE54-8FF108DE5990}"/>
              </a:ext>
            </a:extLst>
          </p:cNvPr>
          <p:cNvGraphicFramePr>
            <a:graphicFrameLocks noGrp="1"/>
          </p:cNvGraphicFramePr>
          <p:nvPr>
            <p:extLst>
              <p:ext uri="{D42A27DB-BD31-4B8C-83A1-F6EECF244321}">
                <p14:modId xmlns:p14="http://schemas.microsoft.com/office/powerpoint/2010/main" val="1096884829"/>
              </p:ext>
            </p:extLst>
          </p:nvPr>
        </p:nvGraphicFramePr>
        <p:xfrm>
          <a:off x="460712" y="2919647"/>
          <a:ext cx="8280001" cy="1877568"/>
        </p:xfrm>
        <a:graphic>
          <a:graphicData uri="http://schemas.openxmlformats.org/drawingml/2006/table">
            <a:tbl>
              <a:tblPr firstRow="1" bandRow="1">
                <a:tableStyleId>{5C22544A-7EE6-4342-B048-85BDC9FD1C3A}</a:tableStyleId>
              </a:tblPr>
              <a:tblGrid>
                <a:gridCol w="968461">
                  <a:extLst>
                    <a:ext uri="{9D8B030D-6E8A-4147-A177-3AD203B41FA5}">
                      <a16:colId xmlns:a16="http://schemas.microsoft.com/office/drawing/2014/main" val="626480026"/>
                    </a:ext>
                  </a:extLst>
                </a:gridCol>
                <a:gridCol w="1964267">
                  <a:extLst>
                    <a:ext uri="{9D8B030D-6E8A-4147-A177-3AD203B41FA5}">
                      <a16:colId xmlns:a16="http://schemas.microsoft.com/office/drawing/2014/main" val="636784142"/>
                    </a:ext>
                  </a:extLst>
                </a:gridCol>
                <a:gridCol w="2397760">
                  <a:extLst>
                    <a:ext uri="{9D8B030D-6E8A-4147-A177-3AD203B41FA5}">
                      <a16:colId xmlns:a16="http://schemas.microsoft.com/office/drawing/2014/main" val="1430613337"/>
                    </a:ext>
                  </a:extLst>
                </a:gridCol>
                <a:gridCol w="2949513">
                  <a:extLst>
                    <a:ext uri="{9D8B030D-6E8A-4147-A177-3AD203B41FA5}">
                      <a16:colId xmlns:a16="http://schemas.microsoft.com/office/drawing/2014/main" val="3832308648"/>
                    </a:ext>
                  </a:extLst>
                </a:gridCol>
              </a:tblGrid>
              <a:tr h="416058">
                <a:tc>
                  <a:txBody>
                    <a:bodyPr/>
                    <a:lstStyle/>
                    <a:p>
                      <a:pPr algn="ctr"/>
                      <a:r>
                        <a:rPr lang="zh-TW" altLang="en-US" sz="2200" dirty="0">
                          <a:solidFill>
                            <a:srgbClr val="FF0000"/>
                          </a:solidFill>
                          <a:latin typeface="微軟正黑體" panose="020B0604030504040204" pitchFamily="34" charset="-120"/>
                          <a:ea typeface="微軟正黑體" panose="020B0604030504040204" pitchFamily="34" charset="-120"/>
                        </a:rPr>
                        <a:t>家族成員</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dirty="0">
                          <a:solidFill>
                            <a:srgbClr val="FF0000"/>
                          </a:solidFill>
                          <a:latin typeface="微軟正黑體" panose="020B0604030504040204" pitchFamily="34" charset="-120"/>
                          <a:ea typeface="微軟正黑體" panose="020B0604030504040204" pitchFamily="34" charset="-120"/>
                        </a:rPr>
                        <a:t>戰士身分</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dirty="0">
                          <a:solidFill>
                            <a:srgbClr val="FF0000"/>
                          </a:solidFill>
                          <a:latin typeface="微軟正黑體" panose="020B0604030504040204" pitchFamily="34" charset="-120"/>
                          <a:ea typeface="微軟正黑體" panose="020B0604030504040204" pitchFamily="34" charset="-120"/>
                        </a:rPr>
                        <a:t>作戰對象</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algn="ctr"/>
                      <a:r>
                        <a:rPr lang="zh-TW" altLang="en-US" sz="2200" dirty="0">
                          <a:solidFill>
                            <a:srgbClr val="FF0000"/>
                          </a:solidFill>
                          <a:latin typeface="微軟正黑體" panose="020B0604030504040204" pitchFamily="34" charset="-120"/>
                          <a:ea typeface="微軟正黑體" panose="020B0604030504040204" pitchFamily="34" charset="-120"/>
                        </a:rPr>
                        <a:t>作戰動機</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extLst>
                  <a:ext uri="{0D108BD9-81ED-4DB2-BD59-A6C34878D82A}">
                    <a16:rowId xmlns:a16="http://schemas.microsoft.com/office/drawing/2014/main" val="3926041508"/>
                  </a:ext>
                </a:extLst>
              </a:tr>
              <a:tr h="664441">
                <a:tc>
                  <a:txBody>
                    <a:bodyPr/>
                    <a:lstStyle/>
                    <a:p>
                      <a:pPr algn="l">
                        <a:lnSpc>
                          <a:spcPct val="120000"/>
                        </a:lnSpc>
                      </a:pPr>
                      <a:r>
                        <a:rPr lang="zh-TW" altLang="en-US" sz="2800" kern="1200" dirty="0">
                          <a:solidFill>
                            <a:srgbClr val="FF0000"/>
                          </a:solidFill>
                          <a:latin typeface="微軟正黑體" panose="020B0604030504040204" pitchFamily="34" charset="-120"/>
                          <a:ea typeface="微軟正黑體" panose="020B0604030504040204" pitchFamily="34" charset="-120"/>
                          <a:cs typeface="+mn-cs"/>
                        </a:rPr>
                        <a:t>母親前夫</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日本兵</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英、美盟軍</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indent="0" algn="l" defTabSz="685800" rtl="0" eaLnBrk="1" latinLnBrk="0" hangingPunct="1">
                        <a:lnSpc>
                          <a:spcPct val="120000"/>
                        </a:lnSpc>
                        <a:buClr>
                          <a:schemeClr val="tx1"/>
                        </a:buClr>
                        <a:buFont typeface="+mj-lt"/>
                        <a:buNone/>
                      </a:pPr>
                      <a:r>
                        <a:rPr lang="zh-TW" altLang="en-US" sz="2800" kern="1200" dirty="0" smtClean="0">
                          <a:solidFill>
                            <a:srgbClr val="FF0000"/>
                          </a:solidFill>
                          <a:latin typeface="微軟正黑體" panose="020B0604030504040204" pitchFamily="34" charset="-120"/>
                          <a:ea typeface="微軟正黑體" panose="020B0604030504040204" pitchFamily="34" charset="-120"/>
                          <a:cs typeface="+mn-cs"/>
                        </a:rPr>
                        <a:t>被迫為</a:t>
                      </a:r>
                      <a:r>
                        <a:rPr lang="zh-TW" altLang="en-US" sz="2800" kern="1200" dirty="0">
                          <a:solidFill>
                            <a:srgbClr val="FF0000"/>
                          </a:solidFill>
                          <a:latin typeface="微軟正黑體" panose="020B0604030504040204" pitchFamily="34" charset="-120"/>
                          <a:ea typeface="微軟正黑體" panose="020B0604030504040204" pitchFamily="34" charset="-120"/>
                          <a:cs typeface="+mn-cs"/>
                        </a:rPr>
                        <a:t>他人而戰</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1038955198"/>
                  </a:ext>
                </a:extLst>
              </a:tr>
            </a:tbl>
          </a:graphicData>
        </a:graphic>
      </p:graphicFrame>
      <p:pic>
        <p:nvPicPr>
          <p:cNvPr id="3" name="圖片 2">
            <a:extLst>
              <a:ext uri="{FF2B5EF4-FFF2-40B4-BE49-F238E27FC236}">
                <a16:creationId xmlns:a16="http://schemas.microsoft.com/office/drawing/2014/main" id="{F88305C3-EEF3-4E68-96AA-D02F3048358B}"/>
              </a:ext>
            </a:extLst>
          </p:cNvPr>
          <p:cNvPicPr>
            <a:picLocks noChangeAspect="1"/>
          </p:cNvPicPr>
          <p:nvPr/>
        </p:nvPicPr>
        <p:blipFill>
          <a:blip r:embed="rId2"/>
          <a:stretch>
            <a:fillRect/>
          </a:stretch>
        </p:blipFill>
        <p:spPr>
          <a:xfrm>
            <a:off x="7485744" y="4064414"/>
            <a:ext cx="1658256" cy="1079086"/>
          </a:xfrm>
          <a:prstGeom prst="rect">
            <a:avLst/>
          </a:prstGeom>
        </p:spPr>
      </p:pic>
      <p:sp>
        <p:nvSpPr>
          <p:cNvPr id="2" name="文本框 328">
            <a:hlinkClick r:id="rId3" action="ppaction://hlinksldjump"/>
            <a:extLst>
              <a:ext uri="{FF2B5EF4-FFF2-40B4-BE49-F238E27FC236}">
                <a16:creationId xmlns:a16="http://schemas.microsoft.com/office/drawing/2014/main" id="{8B787B1A-B6C8-4A73-B577-15928346152B}"/>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9" name="文字方塊 8">
            <a:extLst>
              <a:ext uri="{FF2B5EF4-FFF2-40B4-BE49-F238E27FC236}">
                <a16:creationId xmlns:a16="http://schemas.microsoft.com/office/drawing/2014/main" id="{D9557E48-2A62-478A-8B2C-5EF6801BA297}"/>
              </a:ext>
            </a:extLst>
          </p:cNvPr>
          <p:cNvSpPr txBox="1">
            <a:spLocks noChangeArrowheads="1"/>
          </p:cNvSpPr>
          <p:nvPr/>
        </p:nvSpPr>
        <p:spPr bwMode="auto">
          <a:xfrm>
            <a:off x="369194" y="395380"/>
            <a:ext cx="8477288"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本文中的「戰士」指哪些人？請就他們的身分、經歷、作戰對象與作戰動機加以整理說明。</a:t>
            </a:r>
          </a:p>
        </p:txBody>
      </p:sp>
      <p:sp>
        <p:nvSpPr>
          <p:cNvPr id="13" name="文本框 328">
            <a:hlinkClick r:id="rId4" action="ppaction://hlinksldjump"/>
            <a:extLst>
              <a:ext uri="{FF2B5EF4-FFF2-40B4-BE49-F238E27FC236}">
                <a16:creationId xmlns:a16="http://schemas.microsoft.com/office/drawing/2014/main" id="{C91A5E18-43CA-4B0A-AB66-3E38611C5139}"/>
              </a:ext>
            </a:extLst>
          </p:cNvPr>
          <p:cNvSpPr txBox="1"/>
          <p:nvPr/>
        </p:nvSpPr>
        <p:spPr>
          <a:xfrm>
            <a:off x="460713" y="115613"/>
            <a:ext cx="736716"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a:t>
            </a:r>
            <a:endParaRPr lang="zh-CN" altLang="en-US" dirty="0"/>
          </a:p>
        </p:txBody>
      </p:sp>
      <p:sp>
        <p:nvSpPr>
          <p:cNvPr id="16" name="文本框 328">
            <a:hlinkClick r:id="rId5" action="ppaction://hlinksldjump"/>
            <a:extLst>
              <a:ext uri="{FF2B5EF4-FFF2-40B4-BE49-F238E27FC236}">
                <a16:creationId xmlns:a16="http://schemas.microsoft.com/office/drawing/2014/main" id="{F11F9046-42B6-42AF-ABE4-711664E3D10D}"/>
              </a:ext>
            </a:extLst>
          </p:cNvPr>
          <p:cNvSpPr txBox="1"/>
          <p:nvPr/>
        </p:nvSpPr>
        <p:spPr>
          <a:xfrm>
            <a:off x="1288948" y="115613"/>
            <a:ext cx="736716" cy="2797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2</a:t>
            </a:r>
            <a:endParaRPr lang="zh-CN" altLang="en-US" dirty="0"/>
          </a:p>
        </p:txBody>
      </p:sp>
      <p:sp>
        <p:nvSpPr>
          <p:cNvPr id="11" name="文字方塊 10">
            <a:extLst>
              <a:ext uri="{FF2B5EF4-FFF2-40B4-BE49-F238E27FC236}">
                <a16:creationId xmlns:a16="http://schemas.microsoft.com/office/drawing/2014/main" id="{45B9BE89-B614-4544-881C-21156355215E}"/>
              </a:ext>
            </a:extLst>
          </p:cNvPr>
          <p:cNvSpPr txBox="1">
            <a:spLocks noChangeArrowheads="1"/>
          </p:cNvSpPr>
          <p:nvPr/>
        </p:nvSpPr>
        <p:spPr bwMode="auto">
          <a:xfrm>
            <a:off x="369193" y="1475035"/>
            <a:ext cx="847728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ts val="3600"/>
              </a:lnSpc>
            </a:pPr>
            <a:r>
              <a:rPr lang="zh-TW" altLang="en-US" sz="2800" b="0" dirty="0">
                <a:solidFill>
                  <a:srgbClr val="FF0000"/>
                </a:solidFill>
              </a:rPr>
              <a:t>本文中的戰士，包括有照片</a:t>
            </a:r>
            <a:r>
              <a:rPr lang="zh-TW" altLang="en-US" sz="2800" b="0" dirty="0" smtClean="0">
                <a:solidFill>
                  <a:srgbClr val="FF0000"/>
                </a:solidFill>
              </a:rPr>
              <a:t>的杜熊母親</a:t>
            </a:r>
            <a:r>
              <a:rPr lang="zh-TW" altLang="en-US" sz="2800" b="0" dirty="0">
                <a:solidFill>
                  <a:srgbClr val="FF0000"/>
                </a:solidFill>
              </a:rPr>
              <a:t>前夫、杜熊父親、大哥與二哥，以及無照片可懸掛的曾祖父、祖父、外祖父：</a:t>
            </a:r>
          </a:p>
        </p:txBody>
      </p:sp>
      <p:sp>
        <p:nvSpPr>
          <p:cNvPr id="10" name="文本框 328">
            <a:hlinkClick r:id="rId6" action="ppaction://hlinksldjump"/>
            <a:extLst>
              <a:ext uri="{FF2B5EF4-FFF2-40B4-BE49-F238E27FC236}">
                <a16:creationId xmlns:a16="http://schemas.microsoft.com/office/drawing/2014/main" id="{0227D513-0B69-41FB-95BE-A6FD9FD96661}"/>
              </a:ext>
            </a:extLst>
          </p:cNvPr>
          <p:cNvSpPr txBox="1"/>
          <p:nvPr/>
        </p:nvSpPr>
        <p:spPr>
          <a:xfrm>
            <a:off x="2097341" y="115613"/>
            <a:ext cx="736716" cy="2797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3</a:t>
            </a:r>
            <a:endParaRPr lang="zh-CN" altLang="en-US" dirty="0"/>
          </a:p>
        </p:txBody>
      </p:sp>
      <p:sp>
        <p:nvSpPr>
          <p:cNvPr id="18" name="箭號: 向右 5">
            <a:hlinkClick r:id="rId7" action="ppaction://hlinksldjump"/>
            <a:extLst>
              <a:ext uri="{FF2B5EF4-FFF2-40B4-BE49-F238E27FC236}">
                <a16:creationId xmlns:a16="http://schemas.microsoft.com/office/drawing/2014/main" id="{CB89A5A5-A4A2-461A-910F-4E051A2C29CA}"/>
              </a:ext>
            </a:extLst>
          </p:cNvPr>
          <p:cNvSpPr/>
          <p:nvPr/>
        </p:nvSpPr>
        <p:spPr>
          <a:xfrm>
            <a:off x="7515681" y="4448477"/>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6">
            <a:extLst>
              <a:ext uri="{FF2B5EF4-FFF2-40B4-BE49-F238E27FC236}">
                <a16:creationId xmlns:a16="http://schemas.microsoft.com/office/drawing/2014/main" id="{2B51C7C1-EF12-480B-844F-39A3CC192E5A}"/>
              </a:ext>
            </a:extLst>
          </p:cNvPr>
          <p:cNvSpPr/>
          <p:nvPr/>
        </p:nvSpPr>
        <p:spPr>
          <a:xfrm flipH="1">
            <a:off x="7108328" y="4448477"/>
            <a:ext cx="289700" cy="285562"/>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25580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a:extLst>
              <a:ext uri="{FF2B5EF4-FFF2-40B4-BE49-F238E27FC236}">
                <a16:creationId xmlns:a16="http://schemas.microsoft.com/office/drawing/2014/main" id="{9A079ECB-5E64-4344-9EE6-0120ECE6BA1F}"/>
              </a:ext>
            </a:extLst>
          </p:cNvPr>
          <p:cNvGraphicFramePr>
            <a:graphicFrameLocks noGrp="1"/>
          </p:cNvGraphicFramePr>
          <p:nvPr>
            <p:extLst>
              <p:ext uri="{D42A27DB-BD31-4B8C-83A1-F6EECF244321}">
                <p14:modId xmlns:p14="http://schemas.microsoft.com/office/powerpoint/2010/main" val="384607478"/>
              </p:ext>
            </p:extLst>
          </p:nvPr>
        </p:nvGraphicFramePr>
        <p:xfrm>
          <a:off x="460712" y="506571"/>
          <a:ext cx="8280001" cy="4176225"/>
        </p:xfrm>
        <a:graphic>
          <a:graphicData uri="http://schemas.openxmlformats.org/drawingml/2006/table">
            <a:tbl>
              <a:tblPr firstRow="1" bandRow="1">
                <a:tableStyleId>{5C22544A-7EE6-4342-B048-85BDC9FD1C3A}</a:tableStyleId>
              </a:tblPr>
              <a:tblGrid>
                <a:gridCol w="968461">
                  <a:extLst>
                    <a:ext uri="{9D8B030D-6E8A-4147-A177-3AD203B41FA5}">
                      <a16:colId xmlns:a16="http://schemas.microsoft.com/office/drawing/2014/main" val="626480026"/>
                    </a:ext>
                  </a:extLst>
                </a:gridCol>
                <a:gridCol w="1964267">
                  <a:extLst>
                    <a:ext uri="{9D8B030D-6E8A-4147-A177-3AD203B41FA5}">
                      <a16:colId xmlns:a16="http://schemas.microsoft.com/office/drawing/2014/main" val="636784142"/>
                    </a:ext>
                  </a:extLst>
                </a:gridCol>
                <a:gridCol w="3278293">
                  <a:extLst>
                    <a:ext uri="{9D8B030D-6E8A-4147-A177-3AD203B41FA5}">
                      <a16:colId xmlns:a16="http://schemas.microsoft.com/office/drawing/2014/main" val="1430613337"/>
                    </a:ext>
                  </a:extLst>
                </a:gridCol>
                <a:gridCol w="2068980">
                  <a:extLst>
                    <a:ext uri="{9D8B030D-6E8A-4147-A177-3AD203B41FA5}">
                      <a16:colId xmlns:a16="http://schemas.microsoft.com/office/drawing/2014/main" val="3832308648"/>
                    </a:ext>
                  </a:extLst>
                </a:gridCol>
              </a:tblGrid>
              <a:tr h="416058">
                <a:tc>
                  <a:txBody>
                    <a:bodyPr/>
                    <a:lstStyle/>
                    <a:p>
                      <a:pPr algn="ctr"/>
                      <a:r>
                        <a:rPr lang="zh-TW" altLang="en-US" sz="2200" dirty="0">
                          <a:solidFill>
                            <a:srgbClr val="FF0000"/>
                          </a:solidFill>
                          <a:latin typeface="微軟正黑體" panose="020B0604030504040204" pitchFamily="34" charset="-120"/>
                          <a:ea typeface="微軟正黑體" panose="020B0604030504040204" pitchFamily="34" charset="-120"/>
                        </a:rPr>
                        <a:t>家族成員</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dirty="0">
                          <a:solidFill>
                            <a:srgbClr val="FF0000"/>
                          </a:solidFill>
                          <a:latin typeface="微軟正黑體" panose="020B0604030504040204" pitchFamily="34" charset="-120"/>
                          <a:ea typeface="微軟正黑體" panose="020B0604030504040204" pitchFamily="34" charset="-120"/>
                        </a:rPr>
                        <a:t>戰士身分</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dirty="0">
                          <a:solidFill>
                            <a:srgbClr val="FF0000"/>
                          </a:solidFill>
                          <a:latin typeface="微軟正黑體" panose="020B0604030504040204" pitchFamily="34" charset="-120"/>
                          <a:ea typeface="微軟正黑體" panose="020B0604030504040204" pitchFamily="34" charset="-120"/>
                        </a:rPr>
                        <a:t>作戰對象</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algn="ctr"/>
                      <a:r>
                        <a:rPr lang="zh-TW" altLang="en-US" sz="2200" dirty="0">
                          <a:solidFill>
                            <a:srgbClr val="FF0000"/>
                          </a:solidFill>
                          <a:latin typeface="微軟正黑體" panose="020B0604030504040204" pitchFamily="34" charset="-120"/>
                          <a:ea typeface="微軟正黑體" panose="020B0604030504040204" pitchFamily="34" charset="-120"/>
                        </a:rPr>
                        <a:t>作戰動機</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extLst>
                  <a:ext uri="{0D108BD9-81ED-4DB2-BD59-A6C34878D82A}">
                    <a16:rowId xmlns:a16="http://schemas.microsoft.com/office/drawing/2014/main" val="3926041508"/>
                  </a:ext>
                </a:extLst>
              </a:tr>
              <a:tr h="67102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父親</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原為國軍。被俘成為共軍</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smtClean="0">
                          <a:solidFill>
                            <a:srgbClr val="FF0000"/>
                          </a:solidFill>
                          <a:latin typeface="微軟正黑體" panose="020B0604030504040204" pitchFamily="34" charset="-120"/>
                          <a:ea typeface="微軟正黑體" panose="020B0604030504040204" pitchFamily="34" charset="-120"/>
                        </a:rPr>
                        <a:t>原去打</a:t>
                      </a:r>
                      <a:r>
                        <a:rPr lang="zh-TW" altLang="en-US" sz="2800" dirty="0">
                          <a:solidFill>
                            <a:srgbClr val="FF0000"/>
                          </a:solidFill>
                          <a:latin typeface="微軟正黑體" panose="020B0604030504040204" pitchFamily="34" charset="-120"/>
                          <a:ea typeface="微軟正黑體" panose="020B0604030504040204" pitchFamily="34" charset="-120"/>
                        </a:rPr>
                        <a:t>共軍。被俘後變為打國軍</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rowSpan="3">
                  <a:txBody>
                    <a:bodyPr/>
                    <a:lstStyle/>
                    <a:p>
                      <a:pPr marL="0" indent="0" algn="l" defTabSz="685800" rtl="0" eaLnBrk="1" latinLnBrk="0" hangingPunct="1">
                        <a:lnSpc>
                          <a:spcPct val="100000"/>
                        </a:lnSpc>
                        <a:buClr>
                          <a:schemeClr val="tx1"/>
                        </a:buClr>
                        <a:buFont typeface="+mj-lt"/>
                        <a:buNone/>
                      </a:pPr>
                      <a:r>
                        <a:rPr lang="zh-TW" altLang="en-US" sz="2800" kern="1200" dirty="0" smtClean="0">
                          <a:solidFill>
                            <a:srgbClr val="FF0000"/>
                          </a:solidFill>
                          <a:latin typeface="微軟正黑體" panose="020B0604030504040204" pitchFamily="34" charset="-120"/>
                          <a:ea typeface="微軟正黑體" panose="020B0604030504040204" pitchFamily="34" charset="-120"/>
                          <a:cs typeface="+mn-cs"/>
                        </a:rPr>
                        <a:t>被迫為</a:t>
                      </a:r>
                      <a:r>
                        <a:rPr lang="zh-TW" altLang="en-US" sz="2800" kern="1200" dirty="0">
                          <a:solidFill>
                            <a:srgbClr val="FF0000"/>
                          </a:solidFill>
                          <a:latin typeface="微軟正黑體" panose="020B0604030504040204" pitchFamily="34" charset="-120"/>
                          <a:ea typeface="微軟正黑體" panose="020B0604030504040204" pitchFamily="34" charset="-120"/>
                          <a:cs typeface="+mn-cs"/>
                        </a:rPr>
                        <a:t>他人而戰</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2405363042"/>
                  </a:ext>
                </a:extLst>
              </a:tr>
              <a:tr h="67102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大哥</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國軍蛙人</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共軍</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vMerge="1">
                  <a:txBody>
                    <a:bodyPr/>
                    <a:lstStyle/>
                    <a:p>
                      <a:pPr marL="0" indent="0" algn="l" defTabSz="685800" rtl="0" eaLnBrk="1" latinLnBrk="0" hangingPunct="1">
                        <a:lnSpc>
                          <a:spcPct val="100000"/>
                        </a:lnSpc>
                        <a:buClr>
                          <a:schemeClr val="tx1"/>
                        </a:buClr>
                        <a:buFont typeface="+mj-lt"/>
                        <a:buNone/>
                      </a:pPr>
                      <a:endParaRPr lang="zh-TW" altLang="en-US" sz="2800" kern="1200" dirty="0">
                        <a:solidFill>
                          <a:srgbClr val="FF000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3022088261"/>
                  </a:ext>
                </a:extLst>
              </a:tr>
              <a:tr h="67102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二哥</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國軍</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服兵役（未上戰場，是馬拉松選手，現在在捕魚）</a:t>
                      </a:r>
                      <a:endParaRPr lang="en-US" altLang="zh-TW" sz="2800" dirty="0">
                        <a:solidFill>
                          <a:srgbClr val="FF0000"/>
                        </a:solidFill>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vMerge="1">
                  <a:txBody>
                    <a:bodyPr/>
                    <a:lstStyle/>
                    <a:p>
                      <a:pPr marL="0" indent="0" algn="l" defTabSz="685800" rtl="0" eaLnBrk="1" latinLnBrk="0" hangingPunct="1">
                        <a:lnSpc>
                          <a:spcPct val="100000"/>
                        </a:lnSpc>
                        <a:buClr>
                          <a:schemeClr val="tx1"/>
                        </a:buClr>
                        <a:buFont typeface="+mj-lt"/>
                        <a:buNone/>
                      </a:pPr>
                      <a:endParaRPr lang="zh-TW" altLang="en-US" sz="2800" kern="1200" dirty="0">
                        <a:solidFill>
                          <a:srgbClr val="FF000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3027974080"/>
                  </a:ext>
                </a:extLst>
              </a:tr>
            </a:tbl>
          </a:graphicData>
        </a:graphic>
      </p:graphicFrame>
      <p:pic>
        <p:nvPicPr>
          <p:cNvPr id="6" name="圖片 5">
            <a:extLst>
              <a:ext uri="{FF2B5EF4-FFF2-40B4-BE49-F238E27FC236}">
                <a16:creationId xmlns:a16="http://schemas.microsoft.com/office/drawing/2014/main" id="{7710F590-4476-458C-9865-EACAAE89A4BF}"/>
              </a:ext>
            </a:extLst>
          </p:cNvPr>
          <p:cNvPicPr>
            <a:picLocks noChangeAspect="1"/>
          </p:cNvPicPr>
          <p:nvPr/>
        </p:nvPicPr>
        <p:blipFill>
          <a:blip r:embed="rId2"/>
          <a:stretch>
            <a:fillRect/>
          </a:stretch>
        </p:blipFill>
        <p:spPr>
          <a:xfrm>
            <a:off x="7485744" y="4064414"/>
            <a:ext cx="1658256" cy="1079086"/>
          </a:xfrm>
          <a:prstGeom prst="rect">
            <a:avLst/>
          </a:prstGeom>
        </p:spPr>
      </p:pic>
      <p:sp>
        <p:nvSpPr>
          <p:cNvPr id="2" name="文本框 328">
            <a:hlinkClick r:id="rId3" action="ppaction://hlinksldjump"/>
            <a:extLst>
              <a:ext uri="{FF2B5EF4-FFF2-40B4-BE49-F238E27FC236}">
                <a16:creationId xmlns:a16="http://schemas.microsoft.com/office/drawing/2014/main" id="{8B787B1A-B6C8-4A73-B577-15928346152B}"/>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3" name="文本框 328">
            <a:hlinkClick r:id="rId4" action="ppaction://hlinksldjump"/>
            <a:extLst>
              <a:ext uri="{FF2B5EF4-FFF2-40B4-BE49-F238E27FC236}">
                <a16:creationId xmlns:a16="http://schemas.microsoft.com/office/drawing/2014/main" id="{6EE3F0FB-4DEA-473E-944A-937F3C20C3D7}"/>
              </a:ext>
            </a:extLst>
          </p:cNvPr>
          <p:cNvSpPr txBox="1"/>
          <p:nvPr/>
        </p:nvSpPr>
        <p:spPr>
          <a:xfrm>
            <a:off x="460713" y="115613"/>
            <a:ext cx="736716"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a:t>
            </a:r>
            <a:endParaRPr lang="zh-CN" altLang="en-US" dirty="0"/>
          </a:p>
        </p:txBody>
      </p:sp>
      <p:sp>
        <p:nvSpPr>
          <p:cNvPr id="4" name="文本框 328">
            <a:hlinkClick r:id="rId5" action="ppaction://hlinksldjump"/>
            <a:extLst>
              <a:ext uri="{FF2B5EF4-FFF2-40B4-BE49-F238E27FC236}">
                <a16:creationId xmlns:a16="http://schemas.microsoft.com/office/drawing/2014/main" id="{E94A3152-0115-4363-B8F7-A52A6C5F1AF2}"/>
              </a:ext>
            </a:extLst>
          </p:cNvPr>
          <p:cNvSpPr txBox="1"/>
          <p:nvPr/>
        </p:nvSpPr>
        <p:spPr>
          <a:xfrm>
            <a:off x="1288948" y="115613"/>
            <a:ext cx="736716" cy="2797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2</a:t>
            </a:r>
            <a:endParaRPr lang="zh-CN" altLang="en-US" dirty="0"/>
          </a:p>
        </p:txBody>
      </p:sp>
      <p:sp>
        <p:nvSpPr>
          <p:cNvPr id="5" name="文本框 328">
            <a:hlinkClick r:id="rId6" action="ppaction://hlinksldjump"/>
            <a:extLst>
              <a:ext uri="{FF2B5EF4-FFF2-40B4-BE49-F238E27FC236}">
                <a16:creationId xmlns:a16="http://schemas.microsoft.com/office/drawing/2014/main" id="{73AA1B25-8245-4BC1-A174-7AD65338AFC5}"/>
              </a:ext>
            </a:extLst>
          </p:cNvPr>
          <p:cNvSpPr txBox="1"/>
          <p:nvPr/>
        </p:nvSpPr>
        <p:spPr>
          <a:xfrm>
            <a:off x="2097341" y="115613"/>
            <a:ext cx="736716" cy="2797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3</a:t>
            </a:r>
            <a:endParaRPr lang="zh-CN" altLang="en-US" dirty="0"/>
          </a:p>
        </p:txBody>
      </p:sp>
      <p:sp>
        <p:nvSpPr>
          <p:cNvPr id="18" name="箭號: 向右 5">
            <a:hlinkClick r:id="rId7" action="ppaction://hlinksldjump"/>
            <a:extLst>
              <a:ext uri="{FF2B5EF4-FFF2-40B4-BE49-F238E27FC236}">
                <a16:creationId xmlns:a16="http://schemas.microsoft.com/office/drawing/2014/main" id="{CB89A5A5-A4A2-461A-910F-4E051A2C29CA}"/>
              </a:ext>
            </a:extLst>
          </p:cNvPr>
          <p:cNvSpPr/>
          <p:nvPr/>
        </p:nvSpPr>
        <p:spPr>
          <a:xfrm>
            <a:off x="7515681" y="4448477"/>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6">
            <a:hlinkClick r:id="rId4" action="ppaction://hlinksldjump"/>
            <a:extLst>
              <a:ext uri="{FF2B5EF4-FFF2-40B4-BE49-F238E27FC236}">
                <a16:creationId xmlns:a16="http://schemas.microsoft.com/office/drawing/2014/main" id="{2B51C7C1-EF12-480B-844F-39A3CC192E5A}"/>
              </a:ext>
            </a:extLst>
          </p:cNvPr>
          <p:cNvSpPr/>
          <p:nvPr/>
        </p:nvSpPr>
        <p:spPr>
          <a:xfrm flipH="1">
            <a:off x="7108328" y="4448477"/>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42385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28">
            <a:hlinkClick r:id="rId2" action="ppaction://hlinksldjump"/>
            <a:extLst>
              <a:ext uri="{FF2B5EF4-FFF2-40B4-BE49-F238E27FC236}">
                <a16:creationId xmlns:a16="http://schemas.microsoft.com/office/drawing/2014/main" id="{8B787B1A-B6C8-4A73-B577-15928346152B}"/>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18" name="箭號: 向右 5">
            <a:hlinkClick r:id="" action="ppaction://noaction"/>
            <a:extLst>
              <a:ext uri="{FF2B5EF4-FFF2-40B4-BE49-F238E27FC236}">
                <a16:creationId xmlns:a16="http://schemas.microsoft.com/office/drawing/2014/main" id="{CB89A5A5-A4A2-461A-910F-4E051A2C29CA}"/>
              </a:ext>
            </a:extLst>
          </p:cNvPr>
          <p:cNvSpPr/>
          <p:nvPr/>
        </p:nvSpPr>
        <p:spPr>
          <a:xfrm>
            <a:off x="7515681" y="4448477"/>
            <a:ext cx="289700" cy="285562"/>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6">
            <a:hlinkClick r:id="rId3" action="ppaction://hlinksldjump"/>
            <a:extLst>
              <a:ext uri="{FF2B5EF4-FFF2-40B4-BE49-F238E27FC236}">
                <a16:creationId xmlns:a16="http://schemas.microsoft.com/office/drawing/2014/main" id="{2B51C7C1-EF12-480B-844F-39A3CC192E5A}"/>
              </a:ext>
            </a:extLst>
          </p:cNvPr>
          <p:cNvSpPr/>
          <p:nvPr/>
        </p:nvSpPr>
        <p:spPr>
          <a:xfrm flipH="1">
            <a:off x="7108328" y="4448477"/>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12" name="表格 11">
            <a:extLst>
              <a:ext uri="{FF2B5EF4-FFF2-40B4-BE49-F238E27FC236}">
                <a16:creationId xmlns:a16="http://schemas.microsoft.com/office/drawing/2014/main" id="{9A079ECB-5E64-4344-9EE6-0120ECE6BA1F}"/>
              </a:ext>
            </a:extLst>
          </p:cNvPr>
          <p:cNvGraphicFramePr>
            <a:graphicFrameLocks noGrp="1"/>
          </p:cNvGraphicFramePr>
          <p:nvPr>
            <p:extLst>
              <p:ext uri="{D42A27DB-BD31-4B8C-83A1-F6EECF244321}">
                <p14:modId xmlns:p14="http://schemas.microsoft.com/office/powerpoint/2010/main" val="2762697958"/>
              </p:ext>
            </p:extLst>
          </p:nvPr>
        </p:nvGraphicFramePr>
        <p:xfrm>
          <a:off x="460712" y="506571"/>
          <a:ext cx="8280001" cy="3322785"/>
        </p:xfrm>
        <a:graphic>
          <a:graphicData uri="http://schemas.openxmlformats.org/drawingml/2006/table">
            <a:tbl>
              <a:tblPr firstRow="1" bandRow="1">
                <a:tableStyleId>{5C22544A-7EE6-4342-B048-85BDC9FD1C3A}</a:tableStyleId>
              </a:tblPr>
              <a:tblGrid>
                <a:gridCol w="968461">
                  <a:extLst>
                    <a:ext uri="{9D8B030D-6E8A-4147-A177-3AD203B41FA5}">
                      <a16:colId xmlns:a16="http://schemas.microsoft.com/office/drawing/2014/main" val="626480026"/>
                    </a:ext>
                  </a:extLst>
                </a:gridCol>
                <a:gridCol w="1964267">
                  <a:extLst>
                    <a:ext uri="{9D8B030D-6E8A-4147-A177-3AD203B41FA5}">
                      <a16:colId xmlns:a16="http://schemas.microsoft.com/office/drawing/2014/main" val="636784142"/>
                    </a:ext>
                  </a:extLst>
                </a:gridCol>
                <a:gridCol w="3278293">
                  <a:extLst>
                    <a:ext uri="{9D8B030D-6E8A-4147-A177-3AD203B41FA5}">
                      <a16:colId xmlns:a16="http://schemas.microsoft.com/office/drawing/2014/main" val="1430613337"/>
                    </a:ext>
                  </a:extLst>
                </a:gridCol>
                <a:gridCol w="2068980">
                  <a:extLst>
                    <a:ext uri="{9D8B030D-6E8A-4147-A177-3AD203B41FA5}">
                      <a16:colId xmlns:a16="http://schemas.microsoft.com/office/drawing/2014/main" val="3832308648"/>
                    </a:ext>
                  </a:extLst>
                </a:gridCol>
              </a:tblGrid>
              <a:tr h="416058">
                <a:tc>
                  <a:txBody>
                    <a:bodyPr/>
                    <a:lstStyle/>
                    <a:p>
                      <a:pPr algn="ctr"/>
                      <a:r>
                        <a:rPr lang="zh-TW" altLang="en-US" sz="2200" dirty="0">
                          <a:solidFill>
                            <a:srgbClr val="FF0000"/>
                          </a:solidFill>
                          <a:latin typeface="微軟正黑體" panose="020B0604030504040204" pitchFamily="34" charset="-120"/>
                          <a:ea typeface="微軟正黑體" panose="020B0604030504040204" pitchFamily="34" charset="-120"/>
                        </a:rPr>
                        <a:t>家族成員</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dirty="0">
                          <a:solidFill>
                            <a:srgbClr val="FF0000"/>
                          </a:solidFill>
                          <a:latin typeface="微軟正黑體" panose="020B0604030504040204" pitchFamily="34" charset="-120"/>
                          <a:ea typeface="微軟正黑體" panose="020B0604030504040204" pitchFamily="34" charset="-120"/>
                        </a:rPr>
                        <a:t>戰士身分</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dirty="0">
                          <a:solidFill>
                            <a:srgbClr val="FF0000"/>
                          </a:solidFill>
                          <a:latin typeface="微軟正黑體" panose="020B0604030504040204" pitchFamily="34" charset="-120"/>
                          <a:ea typeface="微軟正黑體" panose="020B0604030504040204" pitchFamily="34" charset="-120"/>
                        </a:rPr>
                        <a:t>作戰對象</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algn="ctr"/>
                      <a:r>
                        <a:rPr lang="zh-TW" altLang="en-US" sz="2200" dirty="0">
                          <a:solidFill>
                            <a:srgbClr val="FF0000"/>
                          </a:solidFill>
                          <a:latin typeface="微軟正黑體" panose="020B0604030504040204" pitchFamily="34" charset="-120"/>
                          <a:ea typeface="微軟正黑體" panose="020B0604030504040204" pitchFamily="34" charset="-120"/>
                        </a:rPr>
                        <a:t>作戰動機</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extLst>
                  <a:ext uri="{0D108BD9-81ED-4DB2-BD59-A6C34878D82A}">
                    <a16:rowId xmlns:a16="http://schemas.microsoft.com/office/drawing/2014/main" val="3926041508"/>
                  </a:ext>
                </a:extLst>
              </a:tr>
              <a:tr h="67102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曾祖父</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魯凱族戰士</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漢人</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rowSpan="3">
                  <a:txBody>
                    <a:bodyPr/>
                    <a:lstStyle/>
                    <a:p>
                      <a:pPr marL="0" indent="0" algn="l" defTabSz="685800" rtl="0" eaLnBrk="1" latinLnBrk="0" hangingPunct="1">
                        <a:lnSpc>
                          <a:spcPct val="100000"/>
                        </a:lnSpc>
                        <a:buClr>
                          <a:schemeClr val="tx1"/>
                        </a:buClr>
                        <a:buFont typeface="+mj-lt"/>
                        <a:buNone/>
                      </a:pPr>
                      <a:r>
                        <a:rPr lang="zh-TW" altLang="en-US" sz="2800" kern="1200" dirty="0">
                          <a:solidFill>
                            <a:srgbClr val="FF0000"/>
                          </a:solidFill>
                          <a:latin typeface="微軟正黑體" panose="020B0604030504040204" pitchFamily="34" charset="-120"/>
                          <a:ea typeface="微軟正黑體" panose="020B0604030504040204" pitchFamily="34" charset="-120"/>
                          <a:cs typeface="+mn-cs"/>
                        </a:rPr>
                        <a:t>為自己的族群而戰</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1648050214"/>
                  </a:ext>
                </a:extLst>
              </a:tr>
              <a:tr h="67102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祖父</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魯凱族戰士</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日本人</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vMerge="1">
                  <a:txBody>
                    <a:bodyPr/>
                    <a:lstStyle/>
                    <a:p>
                      <a:pPr marL="0" indent="0" algn="l" defTabSz="685800" rtl="0" eaLnBrk="1" latinLnBrk="0" hangingPunct="1">
                        <a:lnSpc>
                          <a:spcPct val="120000"/>
                        </a:lnSpc>
                        <a:buClr>
                          <a:schemeClr val="tx1"/>
                        </a:buClr>
                        <a:buFont typeface="+mj-lt"/>
                        <a:buNone/>
                      </a:pPr>
                      <a:endParaRPr lang="zh-TW" altLang="en-US" sz="2800" kern="1200" dirty="0">
                        <a:solidFill>
                          <a:srgbClr val="FF000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1376701061"/>
                  </a:ext>
                </a:extLst>
              </a:tr>
              <a:tr h="67102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外祖父</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魯凱族戰士</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文中未提及</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vMerge="1">
                  <a:txBody>
                    <a:bodyPr/>
                    <a:lstStyle/>
                    <a:p>
                      <a:pPr marL="0" indent="0" algn="l" defTabSz="685800" rtl="0" eaLnBrk="1" latinLnBrk="0" hangingPunct="1">
                        <a:lnSpc>
                          <a:spcPct val="120000"/>
                        </a:lnSpc>
                        <a:buClr>
                          <a:schemeClr val="tx1"/>
                        </a:buClr>
                        <a:buFont typeface="+mj-lt"/>
                        <a:buNone/>
                      </a:pPr>
                      <a:endParaRPr lang="zh-TW" altLang="en-US" sz="2800" kern="1200" dirty="0">
                        <a:solidFill>
                          <a:srgbClr val="FF000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2027234408"/>
                  </a:ext>
                </a:extLst>
              </a:tr>
            </a:tbl>
          </a:graphicData>
        </a:graphic>
      </p:graphicFrame>
      <p:sp>
        <p:nvSpPr>
          <p:cNvPr id="3" name="文本框 328">
            <a:hlinkClick r:id="rId4" action="ppaction://hlinksldjump"/>
            <a:extLst>
              <a:ext uri="{FF2B5EF4-FFF2-40B4-BE49-F238E27FC236}">
                <a16:creationId xmlns:a16="http://schemas.microsoft.com/office/drawing/2014/main" id="{A5C04882-84B3-49E7-804A-388E604874BD}"/>
              </a:ext>
            </a:extLst>
          </p:cNvPr>
          <p:cNvSpPr txBox="1"/>
          <p:nvPr/>
        </p:nvSpPr>
        <p:spPr>
          <a:xfrm>
            <a:off x="460713" y="115613"/>
            <a:ext cx="736716"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a:t>
            </a:r>
            <a:endParaRPr lang="zh-CN" altLang="en-US" dirty="0"/>
          </a:p>
        </p:txBody>
      </p:sp>
      <p:sp>
        <p:nvSpPr>
          <p:cNvPr id="4" name="文本框 328">
            <a:hlinkClick r:id="rId5" action="ppaction://hlinksldjump"/>
            <a:extLst>
              <a:ext uri="{FF2B5EF4-FFF2-40B4-BE49-F238E27FC236}">
                <a16:creationId xmlns:a16="http://schemas.microsoft.com/office/drawing/2014/main" id="{60F722F4-F8A8-4458-839C-1365979425D2}"/>
              </a:ext>
            </a:extLst>
          </p:cNvPr>
          <p:cNvSpPr txBox="1"/>
          <p:nvPr/>
        </p:nvSpPr>
        <p:spPr>
          <a:xfrm>
            <a:off x="1288948" y="115613"/>
            <a:ext cx="736716" cy="2797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2</a:t>
            </a:r>
            <a:endParaRPr lang="zh-CN" altLang="en-US" dirty="0"/>
          </a:p>
        </p:txBody>
      </p:sp>
      <p:sp>
        <p:nvSpPr>
          <p:cNvPr id="5" name="文本框 328">
            <a:hlinkClick r:id="rId6" action="ppaction://hlinksldjump"/>
            <a:extLst>
              <a:ext uri="{FF2B5EF4-FFF2-40B4-BE49-F238E27FC236}">
                <a16:creationId xmlns:a16="http://schemas.microsoft.com/office/drawing/2014/main" id="{0F759C6A-A5C1-4D3B-BE8F-41B8ABB5017C}"/>
              </a:ext>
            </a:extLst>
          </p:cNvPr>
          <p:cNvSpPr txBox="1"/>
          <p:nvPr/>
        </p:nvSpPr>
        <p:spPr>
          <a:xfrm>
            <a:off x="2097341" y="115613"/>
            <a:ext cx="736716" cy="2797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3</a:t>
            </a:r>
            <a:endParaRPr lang="zh-CN" altLang="en-US" dirty="0"/>
          </a:p>
        </p:txBody>
      </p:sp>
    </p:spTree>
    <p:extLst>
      <p:ext uri="{BB962C8B-B14F-4D97-AF65-F5344CB8AC3E}">
        <p14:creationId xmlns:p14="http://schemas.microsoft.com/office/powerpoint/2010/main" val="1787149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28">
            <a:hlinkClick r:id="rId2" action="ppaction://hlinksldjump"/>
            <a:extLst>
              <a:ext uri="{FF2B5EF4-FFF2-40B4-BE49-F238E27FC236}">
                <a16:creationId xmlns:a16="http://schemas.microsoft.com/office/drawing/2014/main" id="{8B787B1A-B6C8-4A73-B577-15928346152B}"/>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9" name="文字方塊 8">
            <a:extLst>
              <a:ext uri="{FF2B5EF4-FFF2-40B4-BE49-F238E27FC236}">
                <a16:creationId xmlns:a16="http://schemas.microsoft.com/office/drawing/2014/main" id="{D9557E48-2A62-478A-8B2C-5EF6801BA297}"/>
              </a:ext>
            </a:extLst>
          </p:cNvPr>
          <p:cNvSpPr txBox="1">
            <a:spLocks noChangeArrowheads="1"/>
          </p:cNvSpPr>
          <p:nvPr/>
        </p:nvSpPr>
        <p:spPr bwMode="auto">
          <a:xfrm>
            <a:off x="369194" y="395380"/>
            <a:ext cx="8178753"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作者筆下的杜熊是個什麼樣的人？作者如何描摹他的形象？</a:t>
            </a:r>
          </a:p>
        </p:txBody>
      </p:sp>
      <p:sp>
        <p:nvSpPr>
          <p:cNvPr id="11" name="文字方塊 10">
            <a:extLst>
              <a:ext uri="{FF2B5EF4-FFF2-40B4-BE49-F238E27FC236}">
                <a16:creationId xmlns:a16="http://schemas.microsoft.com/office/drawing/2014/main" id="{45B9BE89-B614-4544-881C-21156355215E}"/>
              </a:ext>
            </a:extLst>
          </p:cNvPr>
          <p:cNvSpPr txBox="1">
            <a:spLocks noChangeArrowheads="1"/>
          </p:cNvSpPr>
          <p:nvPr/>
        </p:nvSpPr>
        <p:spPr bwMode="auto">
          <a:xfrm>
            <a:off x="369193" y="1475035"/>
            <a:ext cx="8477289" cy="98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ts val="3600"/>
              </a:lnSpc>
            </a:pPr>
            <a:r>
              <a:rPr lang="zh-TW" altLang="en-US" sz="2800" b="0" spc="-100" dirty="0">
                <a:solidFill>
                  <a:srgbClr val="FF0000"/>
                </a:solidFill>
              </a:rPr>
              <a:t>本文運用反襯手法，以作者的好奇、多言與激動，襯托出杜熊的形象：</a:t>
            </a:r>
            <a:endParaRPr lang="en-US" altLang="zh-TW" sz="2800" b="0" spc="-100" dirty="0">
              <a:solidFill>
                <a:srgbClr val="FF0000"/>
              </a:solidFill>
            </a:endParaRPr>
          </a:p>
        </p:txBody>
      </p:sp>
      <p:sp>
        <p:nvSpPr>
          <p:cNvPr id="18" name="箭號: 向右 5">
            <a:hlinkClick r:id="rId3" action="ppaction://hlinksldjump"/>
            <a:extLst>
              <a:ext uri="{FF2B5EF4-FFF2-40B4-BE49-F238E27FC236}">
                <a16:creationId xmlns:a16="http://schemas.microsoft.com/office/drawing/2014/main" id="{CB89A5A5-A4A2-461A-910F-4E051A2C29CA}"/>
              </a:ext>
            </a:extLst>
          </p:cNvPr>
          <p:cNvSpPr/>
          <p:nvPr/>
        </p:nvSpPr>
        <p:spPr>
          <a:xfrm>
            <a:off x="7515681" y="4448477"/>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6">
            <a:extLst>
              <a:ext uri="{FF2B5EF4-FFF2-40B4-BE49-F238E27FC236}">
                <a16:creationId xmlns:a16="http://schemas.microsoft.com/office/drawing/2014/main" id="{2B51C7C1-EF12-480B-844F-39A3CC192E5A}"/>
              </a:ext>
            </a:extLst>
          </p:cNvPr>
          <p:cNvSpPr/>
          <p:nvPr/>
        </p:nvSpPr>
        <p:spPr>
          <a:xfrm flipH="1">
            <a:off x="7108328" y="4448477"/>
            <a:ext cx="289700" cy="285562"/>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本框 328">
            <a:hlinkClick r:id="rId4" action="ppaction://hlinksldjump"/>
            <a:extLst>
              <a:ext uri="{FF2B5EF4-FFF2-40B4-BE49-F238E27FC236}">
                <a16:creationId xmlns:a16="http://schemas.microsoft.com/office/drawing/2014/main" id="{8928E414-CF8B-4693-8AE7-3F63C45D4F91}"/>
              </a:ext>
            </a:extLst>
          </p:cNvPr>
          <p:cNvSpPr txBox="1"/>
          <p:nvPr/>
        </p:nvSpPr>
        <p:spPr>
          <a:xfrm>
            <a:off x="460713" y="115613"/>
            <a:ext cx="736716" cy="27976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a:t>
            </a:r>
            <a:endParaRPr lang="zh-CN" altLang="en-US" dirty="0"/>
          </a:p>
        </p:txBody>
      </p:sp>
      <p:sp>
        <p:nvSpPr>
          <p:cNvPr id="4" name="文本框 328">
            <a:hlinkClick r:id="rId5" action="ppaction://hlinksldjump"/>
            <a:extLst>
              <a:ext uri="{FF2B5EF4-FFF2-40B4-BE49-F238E27FC236}">
                <a16:creationId xmlns:a16="http://schemas.microsoft.com/office/drawing/2014/main" id="{364CD788-8015-494D-BF0B-5DB2005FEFF7}"/>
              </a:ext>
            </a:extLst>
          </p:cNvPr>
          <p:cNvSpPr txBox="1"/>
          <p:nvPr/>
        </p:nvSpPr>
        <p:spPr>
          <a:xfrm>
            <a:off x="1288948" y="115613"/>
            <a:ext cx="736716"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2</a:t>
            </a:r>
            <a:endParaRPr lang="zh-CN" altLang="en-US" dirty="0"/>
          </a:p>
        </p:txBody>
      </p:sp>
      <p:sp>
        <p:nvSpPr>
          <p:cNvPr id="5" name="文本框 328">
            <a:hlinkClick r:id="rId6" action="ppaction://hlinksldjump"/>
            <a:extLst>
              <a:ext uri="{FF2B5EF4-FFF2-40B4-BE49-F238E27FC236}">
                <a16:creationId xmlns:a16="http://schemas.microsoft.com/office/drawing/2014/main" id="{B2CB1B1F-E483-4CC4-AA07-1214DE51FA4C}"/>
              </a:ext>
            </a:extLst>
          </p:cNvPr>
          <p:cNvSpPr txBox="1"/>
          <p:nvPr/>
        </p:nvSpPr>
        <p:spPr>
          <a:xfrm>
            <a:off x="2097341" y="115613"/>
            <a:ext cx="736716" cy="2797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3</a:t>
            </a:r>
            <a:endParaRPr lang="zh-CN" altLang="en-US" dirty="0"/>
          </a:p>
        </p:txBody>
      </p:sp>
    </p:spTree>
    <p:extLst>
      <p:ext uri="{BB962C8B-B14F-4D97-AF65-F5344CB8AC3E}">
        <p14:creationId xmlns:p14="http://schemas.microsoft.com/office/powerpoint/2010/main" val="1567130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28">
            <a:hlinkClick r:id="rId2" action="ppaction://hlinksldjump"/>
            <a:extLst>
              <a:ext uri="{FF2B5EF4-FFF2-40B4-BE49-F238E27FC236}">
                <a16:creationId xmlns:a16="http://schemas.microsoft.com/office/drawing/2014/main" id="{8B787B1A-B6C8-4A73-B577-15928346152B}"/>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18" name="箭號: 向右 5">
            <a:hlinkClick r:id="rId3" action="ppaction://hlinksldjump"/>
            <a:extLst>
              <a:ext uri="{FF2B5EF4-FFF2-40B4-BE49-F238E27FC236}">
                <a16:creationId xmlns:a16="http://schemas.microsoft.com/office/drawing/2014/main" id="{CB89A5A5-A4A2-461A-910F-4E051A2C29CA}"/>
              </a:ext>
            </a:extLst>
          </p:cNvPr>
          <p:cNvSpPr/>
          <p:nvPr/>
        </p:nvSpPr>
        <p:spPr>
          <a:xfrm>
            <a:off x="7515681" y="4448477"/>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6">
            <a:hlinkClick r:id="rId4" action="ppaction://hlinksldjump"/>
            <a:extLst>
              <a:ext uri="{FF2B5EF4-FFF2-40B4-BE49-F238E27FC236}">
                <a16:creationId xmlns:a16="http://schemas.microsoft.com/office/drawing/2014/main" id="{2B51C7C1-EF12-480B-844F-39A3CC192E5A}"/>
              </a:ext>
            </a:extLst>
          </p:cNvPr>
          <p:cNvSpPr/>
          <p:nvPr/>
        </p:nvSpPr>
        <p:spPr>
          <a:xfrm flipH="1">
            <a:off x="7108328" y="4448477"/>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29D4B9EB-A139-4477-8D2E-3865FC85B350}"/>
              </a:ext>
            </a:extLst>
          </p:cNvPr>
          <p:cNvSpPr txBox="1">
            <a:spLocks noChangeArrowheads="1"/>
          </p:cNvSpPr>
          <p:nvPr/>
        </p:nvSpPr>
        <p:spPr bwMode="auto">
          <a:xfrm>
            <a:off x="369193" y="409461"/>
            <a:ext cx="8477289" cy="375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marL="288000" indent="-288000">
              <a:lnSpc>
                <a:spcPts val="3600"/>
              </a:lnSpc>
              <a:buFont typeface="+mj-lt"/>
              <a:buAutoNum type="arabicPeriod"/>
            </a:pPr>
            <a:r>
              <a:rPr lang="zh-TW" altLang="en-US" sz="2800" b="0" spc="-100" dirty="0">
                <a:solidFill>
                  <a:srgbClr val="FF0000"/>
                </a:solidFill>
              </a:rPr>
              <a:t>沉默而不木訥：杜熊對作者十分友善與關懷，也能對自己家族的過往侃侃而談，特別是在談到為自己族群而戰的先人時，一反先前淡然得不能再淡然的口氣，轉而慷慨激昂，顯示對自己族群的驕傲，以及對自己</a:t>
            </a:r>
            <a:r>
              <a:rPr lang="zh-TW" altLang="en-US" sz="2800" b="0" spc="-100" dirty="0" smtClean="0">
                <a:solidFill>
                  <a:srgbClr val="FF0000"/>
                </a:solidFill>
              </a:rPr>
              <a:t>族群所面臨</a:t>
            </a:r>
            <a:r>
              <a:rPr lang="zh-TW" altLang="en-US" sz="2800" b="0" spc="-100" dirty="0">
                <a:solidFill>
                  <a:srgbClr val="FF0000"/>
                </a:solidFill>
              </a:rPr>
              <a:t>苦難命運的無奈和沉痛抗議。他並適時引述了外祖父「螞蟻」的寓言，以示原住民堅韌的生命力，這都顯示杜熊以自己族群為傲，以及不屈服命運的意志。</a:t>
            </a:r>
          </a:p>
        </p:txBody>
      </p:sp>
      <p:sp>
        <p:nvSpPr>
          <p:cNvPr id="3" name="文本框 328">
            <a:hlinkClick r:id="rId5" action="ppaction://hlinksldjump"/>
            <a:extLst>
              <a:ext uri="{FF2B5EF4-FFF2-40B4-BE49-F238E27FC236}">
                <a16:creationId xmlns:a16="http://schemas.microsoft.com/office/drawing/2014/main" id="{D822BD03-E57E-41BD-A91E-8DB741DCADF0}"/>
              </a:ext>
            </a:extLst>
          </p:cNvPr>
          <p:cNvSpPr txBox="1"/>
          <p:nvPr/>
        </p:nvSpPr>
        <p:spPr>
          <a:xfrm>
            <a:off x="460713" y="115613"/>
            <a:ext cx="736716" cy="27976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a:t>
            </a:r>
            <a:endParaRPr lang="zh-CN" altLang="en-US" dirty="0"/>
          </a:p>
        </p:txBody>
      </p:sp>
      <p:sp>
        <p:nvSpPr>
          <p:cNvPr id="4" name="文本框 328">
            <a:hlinkClick r:id="rId4" action="ppaction://hlinksldjump"/>
            <a:extLst>
              <a:ext uri="{FF2B5EF4-FFF2-40B4-BE49-F238E27FC236}">
                <a16:creationId xmlns:a16="http://schemas.microsoft.com/office/drawing/2014/main" id="{54A209AA-F2F0-42F2-ABCA-6F6A1592D3B6}"/>
              </a:ext>
            </a:extLst>
          </p:cNvPr>
          <p:cNvSpPr txBox="1"/>
          <p:nvPr/>
        </p:nvSpPr>
        <p:spPr>
          <a:xfrm>
            <a:off x="1288948" y="115613"/>
            <a:ext cx="736716"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2</a:t>
            </a:r>
            <a:endParaRPr lang="zh-CN" altLang="en-US" dirty="0"/>
          </a:p>
        </p:txBody>
      </p:sp>
      <p:sp>
        <p:nvSpPr>
          <p:cNvPr id="5" name="文本框 328">
            <a:hlinkClick r:id="rId6" action="ppaction://hlinksldjump"/>
            <a:extLst>
              <a:ext uri="{FF2B5EF4-FFF2-40B4-BE49-F238E27FC236}">
                <a16:creationId xmlns:a16="http://schemas.microsoft.com/office/drawing/2014/main" id="{AB3C7A39-ADB6-45EB-9DBD-B1AB74803D80}"/>
              </a:ext>
            </a:extLst>
          </p:cNvPr>
          <p:cNvSpPr txBox="1"/>
          <p:nvPr/>
        </p:nvSpPr>
        <p:spPr>
          <a:xfrm>
            <a:off x="2097341" y="115613"/>
            <a:ext cx="736716" cy="2797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3</a:t>
            </a:r>
            <a:endParaRPr lang="zh-CN" altLang="en-US" dirty="0"/>
          </a:p>
        </p:txBody>
      </p:sp>
    </p:spTree>
    <p:extLst>
      <p:ext uri="{BB962C8B-B14F-4D97-AF65-F5344CB8AC3E}">
        <p14:creationId xmlns:p14="http://schemas.microsoft.com/office/powerpoint/2010/main" val="3702672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字方塊 14">
            <a:extLst>
              <a:ext uri="{FF2B5EF4-FFF2-40B4-BE49-F238E27FC236}">
                <a16:creationId xmlns:a16="http://schemas.microsoft.com/office/drawing/2014/main" id="{29D4B9EB-A139-4477-8D2E-3865FC85B350}"/>
              </a:ext>
            </a:extLst>
          </p:cNvPr>
          <p:cNvSpPr txBox="1">
            <a:spLocks noChangeArrowheads="1"/>
          </p:cNvSpPr>
          <p:nvPr/>
        </p:nvSpPr>
        <p:spPr bwMode="auto">
          <a:xfrm>
            <a:off x="369193" y="409461"/>
            <a:ext cx="8477289" cy="421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marL="288000" indent="-288000">
              <a:lnSpc>
                <a:spcPts val="3600"/>
              </a:lnSpc>
              <a:buFont typeface="+mj-lt"/>
              <a:buAutoNum type="arabicPeriod" startAt="2"/>
            </a:pPr>
            <a:r>
              <a:rPr lang="zh-TW" altLang="en-US" sz="2800" b="0" spc="-100" dirty="0">
                <a:solidFill>
                  <a:srgbClr val="FF0000"/>
                </a:solidFill>
              </a:rPr>
              <a:t>平和順服，但非無所知覺：杜熊是原住民被迫服從強權的一種典型，因為各種政府強權對原住民的宰制，除了軀體上的施暴，更有精神上的施暴，控制原住民文化傳統的延續、主宰他們的命運、限制發聲的機會，長久下來，原住民大都習慣沉默、順服，但他們並非無所知覺，所以當作者憤憤不平：「對這樣的事情，你不悲憤？</a:t>
            </a:r>
            <a:r>
              <a:rPr lang="zh-TW" altLang="en-US" sz="2800" b="0" spc="-1500" dirty="0">
                <a:solidFill>
                  <a:srgbClr val="FF0000"/>
                </a:solidFill>
              </a:rPr>
              <a:t>」</a:t>
            </a:r>
            <a:r>
              <a:rPr lang="zh-TW" altLang="en-US" sz="2800" b="0" spc="-100" dirty="0">
                <a:solidFill>
                  <a:srgbClr val="FF0000"/>
                </a:solidFill>
              </a:rPr>
              <a:t>「你不覺得難過和憤怒？」熊回答</a:t>
            </a:r>
            <a:r>
              <a:rPr lang="zh-TW" altLang="en-US" sz="2800" b="0" spc="-1500" dirty="0">
                <a:solidFill>
                  <a:srgbClr val="FF0000"/>
                </a:solidFill>
              </a:rPr>
              <a:t>：</a:t>
            </a:r>
            <a:r>
              <a:rPr lang="zh-TW" altLang="en-US" sz="2800" b="0" spc="-100" dirty="0">
                <a:solidFill>
                  <a:srgbClr val="FF0000"/>
                </a:solidFill>
              </a:rPr>
              <a:t>「悲憤？」「向誰憤怒？」使得作者覺得難堪：「熊的質疑，或許也是一種控訴。他讓我一時啞口無言以對」。</a:t>
            </a:r>
          </a:p>
        </p:txBody>
      </p:sp>
      <p:sp>
        <p:nvSpPr>
          <p:cNvPr id="2" name="文本框 328">
            <a:hlinkClick r:id="rId2" action="ppaction://hlinksldjump"/>
            <a:extLst>
              <a:ext uri="{FF2B5EF4-FFF2-40B4-BE49-F238E27FC236}">
                <a16:creationId xmlns:a16="http://schemas.microsoft.com/office/drawing/2014/main" id="{8B787B1A-B6C8-4A73-B577-15928346152B}"/>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18" name="箭號: 向右 5">
            <a:hlinkClick r:id="" action="ppaction://noaction"/>
            <a:extLst>
              <a:ext uri="{FF2B5EF4-FFF2-40B4-BE49-F238E27FC236}">
                <a16:creationId xmlns:a16="http://schemas.microsoft.com/office/drawing/2014/main" id="{CB89A5A5-A4A2-461A-910F-4E051A2C29CA}"/>
              </a:ext>
            </a:extLst>
          </p:cNvPr>
          <p:cNvSpPr/>
          <p:nvPr/>
        </p:nvSpPr>
        <p:spPr>
          <a:xfrm>
            <a:off x="7515681" y="4448477"/>
            <a:ext cx="289700" cy="285562"/>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6">
            <a:hlinkClick r:id="rId3" action="ppaction://hlinksldjump"/>
            <a:extLst>
              <a:ext uri="{FF2B5EF4-FFF2-40B4-BE49-F238E27FC236}">
                <a16:creationId xmlns:a16="http://schemas.microsoft.com/office/drawing/2014/main" id="{2B51C7C1-EF12-480B-844F-39A3CC192E5A}"/>
              </a:ext>
            </a:extLst>
          </p:cNvPr>
          <p:cNvSpPr/>
          <p:nvPr/>
        </p:nvSpPr>
        <p:spPr>
          <a:xfrm flipH="1">
            <a:off x="7108328" y="4448477"/>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本框 328">
            <a:hlinkClick r:id="rId4" action="ppaction://hlinksldjump"/>
            <a:extLst>
              <a:ext uri="{FF2B5EF4-FFF2-40B4-BE49-F238E27FC236}">
                <a16:creationId xmlns:a16="http://schemas.microsoft.com/office/drawing/2014/main" id="{958B35AD-7E02-4EC1-8399-12B799CED9DE}"/>
              </a:ext>
            </a:extLst>
          </p:cNvPr>
          <p:cNvSpPr txBox="1"/>
          <p:nvPr/>
        </p:nvSpPr>
        <p:spPr>
          <a:xfrm>
            <a:off x="460713" y="115613"/>
            <a:ext cx="736716" cy="27976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a:t>
            </a:r>
            <a:endParaRPr lang="zh-CN" altLang="en-US" dirty="0"/>
          </a:p>
        </p:txBody>
      </p:sp>
      <p:sp>
        <p:nvSpPr>
          <p:cNvPr id="4" name="文本框 328">
            <a:hlinkClick r:id="rId5" action="ppaction://hlinksldjump"/>
            <a:extLst>
              <a:ext uri="{FF2B5EF4-FFF2-40B4-BE49-F238E27FC236}">
                <a16:creationId xmlns:a16="http://schemas.microsoft.com/office/drawing/2014/main" id="{4EE24BE9-1E7D-4052-99BE-F88D3E4B31ED}"/>
              </a:ext>
            </a:extLst>
          </p:cNvPr>
          <p:cNvSpPr txBox="1"/>
          <p:nvPr/>
        </p:nvSpPr>
        <p:spPr>
          <a:xfrm>
            <a:off x="1288948" y="115613"/>
            <a:ext cx="736716"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2</a:t>
            </a:r>
            <a:endParaRPr lang="zh-CN" altLang="en-US" dirty="0"/>
          </a:p>
        </p:txBody>
      </p:sp>
      <p:sp>
        <p:nvSpPr>
          <p:cNvPr id="5" name="文本框 328">
            <a:hlinkClick r:id="rId6" action="ppaction://hlinksldjump"/>
            <a:extLst>
              <a:ext uri="{FF2B5EF4-FFF2-40B4-BE49-F238E27FC236}">
                <a16:creationId xmlns:a16="http://schemas.microsoft.com/office/drawing/2014/main" id="{94D34B5F-515D-4025-9425-5B922E7B8A1F}"/>
              </a:ext>
            </a:extLst>
          </p:cNvPr>
          <p:cNvSpPr txBox="1"/>
          <p:nvPr/>
        </p:nvSpPr>
        <p:spPr>
          <a:xfrm>
            <a:off x="2097341" y="115613"/>
            <a:ext cx="736716" cy="2797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3</a:t>
            </a:r>
            <a:endParaRPr lang="zh-CN" altLang="en-US" dirty="0"/>
          </a:p>
        </p:txBody>
      </p:sp>
    </p:spTree>
    <p:extLst>
      <p:ext uri="{BB962C8B-B14F-4D97-AF65-F5344CB8AC3E}">
        <p14:creationId xmlns:p14="http://schemas.microsoft.com/office/powerpoint/2010/main" val="2745111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28">
            <a:hlinkClick r:id="rId2" action="ppaction://hlinksldjump"/>
            <a:extLst>
              <a:ext uri="{FF2B5EF4-FFF2-40B4-BE49-F238E27FC236}">
                <a16:creationId xmlns:a16="http://schemas.microsoft.com/office/drawing/2014/main" id="{8B787B1A-B6C8-4A73-B577-15928346152B}"/>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9" name="文字方塊 8">
            <a:extLst>
              <a:ext uri="{FF2B5EF4-FFF2-40B4-BE49-F238E27FC236}">
                <a16:creationId xmlns:a16="http://schemas.microsoft.com/office/drawing/2014/main" id="{D9557E48-2A62-478A-8B2C-5EF6801BA297}"/>
              </a:ext>
            </a:extLst>
          </p:cNvPr>
          <p:cNvSpPr txBox="1">
            <a:spLocks noChangeArrowheads="1"/>
          </p:cNvSpPr>
          <p:nvPr/>
        </p:nvSpPr>
        <p:spPr bwMode="auto">
          <a:xfrm>
            <a:off x="369194" y="395380"/>
            <a:ext cx="8530966"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杜熊外祖父所說「一窩螞蟻」的比喻所指為何？請就平日觀察或訪問所得，分享家中長輩的「生存哲學」。</a:t>
            </a:r>
          </a:p>
        </p:txBody>
      </p:sp>
      <p:sp>
        <p:nvSpPr>
          <p:cNvPr id="11" name="文字方塊 10">
            <a:extLst>
              <a:ext uri="{FF2B5EF4-FFF2-40B4-BE49-F238E27FC236}">
                <a16:creationId xmlns:a16="http://schemas.microsoft.com/office/drawing/2014/main" id="{45B9BE89-B614-4544-881C-21156355215E}"/>
              </a:ext>
            </a:extLst>
          </p:cNvPr>
          <p:cNvSpPr txBox="1">
            <a:spLocks noChangeArrowheads="1"/>
          </p:cNvSpPr>
          <p:nvPr/>
        </p:nvSpPr>
        <p:spPr bwMode="auto">
          <a:xfrm>
            <a:off x="369193" y="1475035"/>
            <a:ext cx="84772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marL="288000" indent="-288000">
              <a:lnSpc>
                <a:spcPts val="3600"/>
              </a:lnSpc>
              <a:buFont typeface="+mj-lt"/>
              <a:buAutoNum type="arabicPeriod"/>
            </a:pPr>
            <a:r>
              <a:rPr lang="zh-TW" altLang="en-US" sz="2800" b="0" spc="-100" dirty="0">
                <a:solidFill>
                  <a:srgbClr val="FF0000"/>
                </a:solidFill>
              </a:rPr>
              <a:t>杜熊外祖父所說「一窩螞蟻</a:t>
            </a:r>
            <a:r>
              <a:rPr lang="zh-TW" altLang="en-US" sz="2800" b="0" spc="-100" dirty="0" smtClean="0">
                <a:solidFill>
                  <a:srgbClr val="FF0000"/>
                </a:solidFill>
              </a:rPr>
              <a:t>」的比喻</a:t>
            </a:r>
            <a:r>
              <a:rPr lang="zh-TW" altLang="en-US" sz="2800" b="0" spc="-100" dirty="0">
                <a:solidFill>
                  <a:srgbClr val="FF0000"/>
                </a:solidFill>
              </a:rPr>
              <a:t>：</a:t>
            </a:r>
          </a:p>
        </p:txBody>
      </p:sp>
      <p:sp>
        <p:nvSpPr>
          <p:cNvPr id="12" name="文字方塊 11">
            <a:extLst>
              <a:ext uri="{FF2B5EF4-FFF2-40B4-BE49-F238E27FC236}">
                <a16:creationId xmlns:a16="http://schemas.microsoft.com/office/drawing/2014/main" id="{45A1342D-D385-4478-BF25-3273AB587DFA}"/>
              </a:ext>
            </a:extLst>
          </p:cNvPr>
          <p:cNvSpPr txBox="1">
            <a:spLocks noChangeArrowheads="1"/>
          </p:cNvSpPr>
          <p:nvPr/>
        </p:nvSpPr>
        <p:spPr bwMode="auto">
          <a:xfrm>
            <a:off x="613034" y="1996075"/>
            <a:ext cx="823344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marL="514350" indent="-514350">
              <a:lnSpc>
                <a:spcPts val="3600"/>
              </a:lnSpc>
              <a:buAutoNum type="arabicParenBoth"/>
            </a:pPr>
            <a:r>
              <a:rPr lang="zh-TW" altLang="en-US" sz="2800" b="0" spc="-100" dirty="0" smtClean="0">
                <a:solidFill>
                  <a:srgbClr val="FF0000"/>
                </a:solidFill>
              </a:rPr>
              <a:t>即使</a:t>
            </a:r>
            <a:r>
              <a:rPr lang="zh-TW" altLang="en-US" sz="2800" b="0" spc="-100" dirty="0">
                <a:solidFill>
                  <a:srgbClr val="FF0000"/>
                </a:solidFill>
              </a:rPr>
              <a:t>遭受不同入侵者的攻擊或壓迫，仍頑強抵抗。只要還有一兵一卒，就還有希望</a:t>
            </a:r>
            <a:r>
              <a:rPr lang="zh-TW" altLang="en-US" sz="2800" b="0" spc="-100" dirty="0" smtClean="0">
                <a:solidFill>
                  <a:srgbClr val="FF0000"/>
                </a:solidFill>
              </a:rPr>
              <a:t>。</a:t>
            </a:r>
            <a:endParaRPr lang="en-US" altLang="zh-TW" sz="2800" b="0" spc="-100" dirty="0">
              <a:solidFill>
                <a:srgbClr val="FF0000"/>
              </a:solidFill>
            </a:endParaRPr>
          </a:p>
          <a:p>
            <a:pPr marL="514350" indent="-514350">
              <a:lnSpc>
                <a:spcPts val="3600"/>
              </a:lnSpc>
              <a:buAutoNum type="arabicParenBoth"/>
            </a:pPr>
            <a:r>
              <a:rPr lang="zh-TW" altLang="en-US" sz="2800" b="0" spc="-100" dirty="0" smtClean="0">
                <a:solidFill>
                  <a:srgbClr val="FF0000"/>
                </a:solidFill>
              </a:rPr>
              <a:t>沒有</a:t>
            </a:r>
            <a:r>
              <a:rPr lang="zh-TW" altLang="en-US" sz="2800" b="0" spc="-100" dirty="0">
                <a:solidFill>
                  <a:srgbClr val="FF0000"/>
                </a:solidFill>
              </a:rPr>
              <a:t>個人，只有種族、民族的集體意識，把個人的犧牲視為</a:t>
            </a:r>
            <a:r>
              <a:rPr lang="zh-TW" altLang="en-US" sz="2800" b="0" spc="-100" dirty="0" smtClean="0">
                <a:solidFill>
                  <a:srgbClr val="FF0000"/>
                </a:solidFill>
              </a:rPr>
              <a:t>度外。</a:t>
            </a:r>
            <a:endParaRPr lang="en-US" altLang="zh-TW" sz="2800" b="0" spc="-100" dirty="0" smtClean="0">
              <a:solidFill>
                <a:srgbClr val="FF0000"/>
              </a:solidFill>
            </a:endParaRPr>
          </a:p>
          <a:p>
            <a:pPr marL="514350" indent="-514350">
              <a:lnSpc>
                <a:spcPts val="3600"/>
              </a:lnSpc>
              <a:buFontTx/>
              <a:buAutoNum type="arabicParenBoth"/>
            </a:pPr>
            <a:r>
              <a:rPr lang="zh-TW" altLang="en-US" sz="2800" b="0" spc="-100" dirty="0" smtClean="0">
                <a:solidFill>
                  <a:srgbClr val="FF0000"/>
                </a:solidFill>
              </a:rPr>
              <a:t>克服</a:t>
            </a:r>
            <a:r>
              <a:rPr lang="zh-TW" altLang="en-US" sz="2800" b="0" spc="-100" dirty="0">
                <a:solidFill>
                  <a:srgbClr val="FF0000"/>
                </a:solidFill>
              </a:rPr>
              <a:t>艱難險阻，轉化為堅韌生命力</a:t>
            </a:r>
            <a:r>
              <a:rPr lang="zh-TW" altLang="en-US" sz="2800" b="0" spc="-100" dirty="0" smtClean="0">
                <a:solidFill>
                  <a:srgbClr val="FF0000"/>
                </a:solidFill>
              </a:rPr>
              <a:t>。</a:t>
            </a:r>
            <a:endParaRPr lang="en-US" altLang="zh-TW" sz="2800" b="0" spc="-100" dirty="0">
              <a:solidFill>
                <a:srgbClr val="FF0000"/>
              </a:solidFill>
            </a:endParaRPr>
          </a:p>
        </p:txBody>
      </p:sp>
      <p:sp>
        <p:nvSpPr>
          <p:cNvPr id="3" name="文本框 328">
            <a:hlinkClick r:id="rId3" action="ppaction://hlinksldjump"/>
            <a:extLst>
              <a:ext uri="{FF2B5EF4-FFF2-40B4-BE49-F238E27FC236}">
                <a16:creationId xmlns:a16="http://schemas.microsoft.com/office/drawing/2014/main" id="{0AD8C7F2-2D6A-44A7-88D2-29DBA8E76E52}"/>
              </a:ext>
            </a:extLst>
          </p:cNvPr>
          <p:cNvSpPr txBox="1"/>
          <p:nvPr/>
        </p:nvSpPr>
        <p:spPr>
          <a:xfrm>
            <a:off x="460713" y="115613"/>
            <a:ext cx="736716" cy="27976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1</a:t>
            </a:r>
            <a:endParaRPr lang="zh-CN" altLang="en-US" dirty="0"/>
          </a:p>
        </p:txBody>
      </p:sp>
      <p:sp>
        <p:nvSpPr>
          <p:cNvPr id="4" name="文本框 328">
            <a:hlinkClick r:id="rId4" action="ppaction://hlinksldjump"/>
            <a:extLst>
              <a:ext uri="{FF2B5EF4-FFF2-40B4-BE49-F238E27FC236}">
                <a16:creationId xmlns:a16="http://schemas.microsoft.com/office/drawing/2014/main" id="{634ABBC1-090A-49AD-8CCE-811269EC09B1}"/>
              </a:ext>
            </a:extLst>
          </p:cNvPr>
          <p:cNvSpPr txBox="1"/>
          <p:nvPr/>
        </p:nvSpPr>
        <p:spPr>
          <a:xfrm>
            <a:off x="1288948" y="115613"/>
            <a:ext cx="736716" cy="27976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2</a:t>
            </a:r>
            <a:endParaRPr lang="zh-CN" altLang="en-US" dirty="0"/>
          </a:p>
        </p:txBody>
      </p:sp>
      <p:sp>
        <p:nvSpPr>
          <p:cNvPr id="5" name="文本框 328">
            <a:hlinkClick r:id="rId5" action="ppaction://hlinksldjump"/>
            <a:extLst>
              <a:ext uri="{FF2B5EF4-FFF2-40B4-BE49-F238E27FC236}">
                <a16:creationId xmlns:a16="http://schemas.microsoft.com/office/drawing/2014/main" id="{4A4138C4-8ACD-4F11-AB26-0F1EF1457D98}"/>
              </a:ext>
            </a:extLst>
          </p:cNvPr>
          <p:cNvSpPr txBox="1"/>
          <p:nvPr/>
        </p:nvSpPr>
        <p:spPr>
          <a:xfrm>
            <a:off x="2097341" y="115613"/>
            <a:ext cx="736716"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3</a:t>
            </a:r>
            <a:endParaRPr lang="zh-CN" altLang="en-US" dirty="0"/>
          </a:p>
        </p:txBody>
      </p:sp>
      <p:sp>
        <p:nvSpPr>
          <p:cNvPr id="13" name="文字方塊 12">
            <a:extLst>
              <a:ext uri="{FF2B5EF4-FFF2-40B4-BE49-F238E27FC236}">
                <a16:creationId xmlns:a16="http://schemas.microsoft.com/office/drawing/2014/main" id="{45B9BE89-B614-4544-881C-21156355215E}"/>
              </a:ext>
            </a:extLst>
          </p:cNvPr>
          <p:cNvSpPr txBox="1">
            <a:spLocks noChangeArrowheads="1"/>
          </p:cNvSpPr>
          <p:nvPr/>
        </p:nvSpPr>
        <p:spPr bwMode="auto">
          <a:xfrm>
            <a:off x="297517" y="4314259"/>
            <a:ext cx="623614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marL="288000" indent="-288000">
              <a:lnSpc>
                <a:spcPts val="3600"/>
              </a:lnSpc>
              <a:buFont typeface="+mj-lt"/>
              <a:buAutoNum type="arabicPeriod" startAt="2"/>
            </a:pPr>
            <a:r>
              <a:rPr lang="en-US" altLang="zh-TW" sz="2800" b="0" spc="-100" dirty="0">
                <a:solidFill>
                  <a:srgbClr val="FF0000"/>
                </a:solidFill>
              </a:rPr>
              <a:t>【</a:t>
            </a:r>
            <a:r>
              <a:rPr lang="zh-TW" altLang="en-US" sz="2800" b="0" spc="-100" dirty="0">
                <a:solidFill>
                  <a:srgbClr val="FF0000"/>
                </a:solidFill>
              </a:rPr>
              <a:t>略</a:t>
            </a:r>
            <a:r>
              <a:rPr lang="en-US" altLang="zh-TW" sz="2800" b="0" spc="-100" dirty="0">
                <a:solidFill>
                  <a:srgbClr val="FF0000"/>
                </a:solidFill>
              </a:rPr>
              <a:t>】</a:t>
            </a:r>
            <a:endParaRPr lang="zh-TW" altLang="en-US" sz="2800" b="0" spc="-100" dirty="0">
              <a:solidFill>
                <a:srgbClr val="FF0000"/>
              </a:solidFill>
            </a:endParaRPr>
          </a:p>
        </p:txBody>
      </p:sp>
    </p:spTree>
    <p:extLst>
      <p:ext uri="{BB962C8B-B14F-4D97-AF65-F5344CB8AC3E}">
        <p14:creationId xmlns:p14="http://schemas.microsoft.com/office/powerpoint/2010/main" val="512685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727AE001-CBD0-45A1-8156-1291FB3FB724}"/>
              </a:ext>
            </a:extLst>
          </p:cNvPr>
          <p:cNvGrpSpPr/>
          <p:nvPr/>
        </p:nvGrpSpPr>
        <p:grpSpPr>
          <a:xfrm>
            <a:off x="1255959" y="1806959"/>
            <a:ext cx="3707927" cy="718885"/>
            <a:chOff x="1323975" y="1828800"/>
            <a:chExt cx="3707927" cy="718885"/>
          </a:xfrm>
        </p:grpSpPr>
        <p:sp>
          <p:nvSpPr>
            <p:cNvPr id="3" name="矩形 2">
              <a:extLst>
                <a:ext uri="{FF2B5EF4-FFF2-40B4-BE49-F238E27FC236}">
                  <a16:creationId xmlns:a16="http://schemas.microsoft.com/office/drawing/2014/main" id="{AEAE754D-69BF-4CDC-9318-14737BE386DF}"/>
                </a:ext>
              </a:extLst>
            </p:cNvPr>
            <p:cNvSpPr/>
            <p:nvPr/>
          </p:nvSpPr>
          <p:spPr>
            <a:xfrm>
              <a:off x="1323975" y="1828800"/>
              <a:ext cx="700088" cy="718885"/>
            </a:xfrm>
            <a:prstGeom prst="rect">
              <a:avLst/>
            </a:prstGeom>
            <a:solidFill>
              <a:srgbClr val="9A67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a:solidFill>
                    <a:schemeClr val="bg1"/>
                  </a:solidFill>
                  <a:latin typeface="微軟正黑體" panose="020B0604030504040204" pitchFamily="34" charset="-120"/>
                  <a:ea typeface="微軟正黑體" panose="020B0604030504040204" pitchFamily="34" charset="-120"/>
                </a:rPr>
                <a:t>6</a:t>
              </a:r>
              <a:endParaRPr lang="zh-CN" altLang="en-US" sz="4000"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F45E7798-DC65-4EC9-A6C9-8225B9A97F63}"/>
                </a:ext>
              </a:extLst>
            </p:cNvPr>
            <p:cNvSpPr txBox="1"/>
            <p:nvPr/>
          </p:nvSpPr>
          <p:spPr>
            <a:xfrm>
              <a:off x="2143125" y="1834299"/>
              <a:ext cx="2888777" cy="707886"/>
            </a:xfrm>
            <a:prstGeom prst="rect">
              <a:avLst/>
            </a:prstGeom>
            <a:noFill/>
          </p:spPr>
          <p:txBody>
            <a:bodyPr wrap="square" rtlCol="0">
              <a:spAutoFit/>
            </a:bodyPr>
            <a:lstStyle/>
            <a:p>
              <a:r>
                <a:rPr lang="zh-TW" altLang="en-US" sz="4000" b="1" dirty="0">
                  <a:solidFill>
                    <a:srgbClr val="5E453A"/>
                  </a:solidFill>
                  <a:latin typeface="微軟正黑體" panose="020B0604030504040204" pitchFamily="34" charset="-120"/>
                  <a:ea typeface="微軟正黑體" panose="020B0604030504040204" pitchFamily="34" charset="-120"/>
                </a:rPr>
                <a:t>課後補充</a:t>
              </a:r>
            </a:p>
          </p:txBody>
        </p:sp>
      </p:grpSp>
      <p:sp>
        <p:nvSpPr>
          <p:cNvPr id="6" name="TextBox 6">
            <a:hlinkClick r:id="" action="ppaction://noaction"/>
            <a:extLst>
              <a:ext uri="{FF2B5EF4-FFF2-40B4-BE49-F238E27FC236}">
                <a16:creationId xmlns:a16="http://schemas.microsoft.com/office/drawing/2014/main" id="{73727A7D-D156-44C5-A73A-6FC7B4AB8B59}"/>
              </a:ext>
            </a:extLst>
          </p:cNvPr>
          <p:cNvSpPr txBox="1"/>
          <p:nvPr/>
        </p:nvSpPr>
        <p:spPr>
          <a:xfrm>
            <a:off x="1255959" y="2684672"/>
            <a:ext cx="5057756" cy="584775"/>
          </a:xfrm>
          <a:prstGeom prst="rect">
            <a:avLst/>
          </a:prstGeom>
          <a:noFill/>
        </p:spPr>
        <p:txBody>
          <a:bodyPr vert="horz" wrap="square" rtlCol="0" anchor="ctr">
            <a:spAutoFit/>
          </a:bodyPr>
          <a:lstStyle/>
          <a:p>
            <a:pPr algn="ctr"/>
            <a:r>
              <a:rPr lang="zh-TW" altLang="en-US" sz="3200" spc="400" dirty="0">
                <a:solidFill>
                  <a:srgbClr val="231815"/>
                </a:solidFill>
                <a:latin typeface="微軟正黑體" panose="020B0604030504040204" pitchFamily="34" charset="-120"/>
                <a:ea typeface="微軟正黑體" panose="020B0604030504040204" pitchFamily="34" charset="-120"/>
              </a:rPr>
              <a:t>原住民憑什麼可以加分？</a:t>
            </a:r>
          </a:p>
        </p:txBody>
      </p:sp>
    </p:spTree>
    <p:extLst>
      <p:ext uri="{BB962C8B-B14F-4D97-AF65-F5344CB8AC3E}">
        <p14:creationId xmlns:p14="http://schemas.microsoft.com/office/powerpoint/2010/main" val="3616801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圓角 4">
            <a:extLst>
              <a:ext uri="{FF2B5EF4-FFF2-40B4-BE49-F238E27FC236}">
                <a16:creationId xmlns:a16="http://schemas.microsoft.com/office/drawing/2014/main" id="{F7F0AB50-72D1-4A46-AB87-DF310EDCCFB7}"/>
              </a:ext>
            </a:extLst>
          </p:cNvPr>
          <p:cNvSpPr/>
          <p:nvPr/>
        </p:nvSpPr>
        <p:spPr>
          <a:xfrm>
            <a:off x="3363685" y="3194957"/>
            <a:ext cx="2699657" cy="1409353"/>
          </a:xfrm>
          <a:custGeom>
            <a:avLst/>
            <a:gdLst>
              <a:gd name="connsiteX0" fmla="*/ 0 w 2699657"/>
              <a:gd name="connsiteY0" fmla="*/ 234897 h 1409353"/>
              <a:gd name="connsiteX1" fmla="*/ 234897 w 2699657"/>
              <a:gd name="connsiteY1" fmla="*/ 0 h 1409353"/>
              <a:gd name="connsiteX2" fmla="*/ 725467 w 2699657"/>
              <a:gd name="connsiteY2" fmla="*/ 0 h 1409353"/>
              <a:gd name="connsiteX3" fmla="*/ 1216037 w 2699657"/>
              <a:gd name="connsiteY3" fmla="*/ 0 h 1409353"/>
              <a:gd name="connsiteX4" fmla="*/ 1751204 w 2699657"/>
              <a:gd name="connsiteY4" fmla="*/ 0 h 1409353"/>
              <a:gd name="connsiteX5" fmla="*/ 2464760 w 2699657"/>
              <a:gd name="connsiteY5" fmla="*/ 0 h 1409353"/>
              <a:gd name="connsiteX6" fmla="*/ 2699657 w 2699657"/>
              <a:gd name="connsiteY6" fmla="*/ 234897 h 1409353"/>
              <a:gd name="connsiteX7" fmla="*/ 2699657 w 2699657"/>
              <a:gd name="connsiteY7" fmla="*/ 695281 h 1409353"/>
              <a:gd name="connsiteX8" fmla="*/ 2699657 w 2699657"/>
              <a:gd name="connsiteY8" fmla="*/ 1174456 h 1409353"/>
              <a:gd name="connsiteX9" fmla="*/ 2464760 w 2699657"/>
              <a:gd name="connsiteY9" fmla="*/ 1409353 h 1409353"/>
              <a:gd name="connsiteX10" fmla="*/ 1907294 w 2699657"/>
              <a:gd name="connsiteY10" fmla="*/ 1409353 h 1409353"/>
              <a:gd name="connsiteX11" fmla="*/ 1372127 w 2699657"/>
              <a:gd name="connsiteY11" fmla="*/ 1409353 h 1409353"/>
              <a:gd name="connsiteX12" fmla="*/ 859259 w 2699657"/>
              <a:gd name="connsiteY12" fmla="*/ 1409353 h 1409353"/>
              <a:gd name="connsiteX13" fmla="*/ 234897 w 2699657"/>
              <a:gd name="connsiteY13" fmla="*/ 1409353 h 1409353"/>
              <a:gd name="connsiteX14" fmla="*/ 0 w 2699657"/>
              <a:gd name="connsiteY14" fmla="*/ 1174456 h 1409353"/>
              <a:gd name="connsiteX15" fmla="*/ 0 w 2699657"/>
              <a:gd name="connsiteY15" fmla="*/ 723468 h 1409353"/>
              <a:gd name="connsiteX16" fmla="*/ 0 w 2699657"/>
              <a:gd name="connsiteY16" fmla="*/ 234897 h 140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99657" h="1409353" fill="none" extrusionOk="0">
                <a:moveTo>
                  <a:pt x="0" y="234897"/>
                </a:moveTo>
                <a:cubicBezTo>
                  <a:pt x="-1549" y="101864"/>
                  <a:pt x="125689" y="13171"/>
                  <a:pt x="234897" y="0"/>
                </a:cubicBezTo>
                <a:cubicBezTo>
                  <a:pt x="348956" y="-19962"/>
                  <a:pt x="505486" y="53935"/>
                  <a:pt x="725467" y="0"/>
                </a:cubicBezTo>
                <a:cubicBezTo>
                  <a:pt x="945448" y="-53935"/>
                  <a:pt x="1006062" y="14202"/>
                  <a:pt x="1216037" y="0"/>
                </a:cubicBezTo>
                <a:cubicBezTo>
                  <a:pt x="1426012" y="-14202"/>
                  <a:pt x="1518089" y="43447"/>
                  <a:pt x="1751204" y="0"/>
                </a:cubicBezTo>
                <a:cubicBezTo>
                  <a:pt x="1984319" y="-43447"/>
                  <a:pt x="2253185" y="58731"/>
                  <a:pt x="2464760" y="0"/>
                </a:cubicBezTo>
                <a:cubicBezTo>
                  <a:pt x="2570783" y="6708"/>
                  <a:pt x="2700559" y="108135"/>
                  <a:pt x="2699657" y="234897"/>
                </a:cubicBezTo>
                <a:cubicBezTo>
                  <a:pt x="2738105" y="396940"/>
                  <a:pt x="2669092" y="519033"/>
                  <a:pt x="2699657" y="695281"/>
                </a:cubicBezTo>
                <a:cubicBezTo>
                  <a:pt x="2730222" y="871529"/>
                  <a:pt x="2647691" y="1043124"/>
                  <a:pt x="2699657" y="1174456"/>
                </a:cubicBezTo>
                <a:cubicBezTo>
                  <a:pt x="2731147" y="1306672"/>
                  <a:pt x="2597359" y="1373048"/>
                  <a:pt x="2464760" y="1409353"/>
                </a:cubicBezTo>
                <a:cubicBezTo>
                  <a:pt x="2334498" y="1435144"/>
                  <a:pt x="2019360" y="1369734"/>
                  <a:pt x="1907294" y="1409353"/>
                </a:cubicBezTo>
                <a:cubicBezTo>
                  <a:pt x="1795228" y="1448972"/>
                  <a:pt x="1515099" y="1364730"/>
                  <a:pt x="1372127" y="1409353"/>
                </a:cubicBezTo>
                <a:cubicBezTo>
                  <a:pt x="1229155" y="1453976"/>
                  <a:pt x="1114060" y="1357449"/>
                  <a:pt x="859259" y="1409353"/>
                </a:cubicBezTo>
                <a:cubicBezTo>
                  <a:pt x="604458" y="1461257"/>
                  <a:pt x="437301" y="1389691"/>
                  <a:pt x="234897" y="1409353"/>
                </a:cubicBezTo>
                <a:cubicBezTo>
                  <a:pt x="70479" y="1404104"/>
                  <a:pt x="-7321" y="1330296"/>
                  <a:pt x="0" y="1174456"/>
                </a:cubicBezTo>
                <a:cubicBezTo>
                  <a:pt x="-11935" y="949968"/>
                  <a:pt x="11905" y="841890"/>
                  <a:pt x="0" y="723468"/>
                </a:cubicBezTo>
                <a:cubicBezTo>
                  <a:pt x="-11905" y="605046"/>
                  <a:pt x="4504" y="361888"/>
                  <a:pt x="0" y="234897"/>
                </a:cubicBezTo>
                <a:close/>
              </a:path>
              <a:path w="2699657" h="1409353" stroke="0" extrusionOk="0">
                <a:moveTo>
                  <a:pt x="0" y="234897"/>
                </a:moveTo>
                <a:cubicBezTo>
                  <a:pt x="21407" y="117558"/>
                  <a:pt x="136688" y="6054"/>
                  <a:pt x="234897" y="0"/>
                </a:cubicBezTo>
                <a:cubicBezTo>
                  <a:pt x="409067" y="-42781"/>
                  <a:pt x="587678" y="7453"/>
                  <a:pt x="770064" y="0"/>
                </a:cubicBezTo>
                <a:cubicBezTo>
                  <a:pt x="952450" y="-7453"/>
                  <a:pt x="1086212" y="4190"/>
                  <a:pt x="1282933" y="0"/>
                </a:cubicBezTo>
                <a:cubicBezTo>
                  <a:pt x="1479654" y="-4190"/>
                  <a:pt x="1663735" y="11276"/>
                  <a:pt x="1773502" y="0"/>
                </a:cubicBezTo>
                <a:cubicBezTo>
                  <a:pt x="1883269" y="-11276"/>
                  <a:pt x="2284064" y="49820"/>
                  <a:pt x="2464760" y="0"/>
                </a:cubicBezTo>
                <a:cubicBezTo>
                  <a:pt x="2621521" y="-366"/>
                  <a:pt x="2723537" y="117079"/>
                  <a:pt x="2699657" y="234897"/>
                </a:cubicBezTo>
                <a:cubicBezTo>
                  <a:pt x="2728265" y="405382"/>
                  <a:pt x="2683472" y="624736"/>
                  <a:pt x="2699657" y="723468"/>
                </a:cubicBezTo>
                <a:cubicBezTo>
                  <a:pt x="2715842" y="822200"/>
                  <a:pt x="2673772" y="994343"/>
                  <a:pt x="2699657" y="1174456"/>
                </a:cubicBezTo>
                <a:cubicBezTo>
                  <a:pt x="2697990" y="1295926"/>
                  <a:pt x="2588527" y="1411425"/>
                  <a:pt x="2464760" y="1409353"/>
                </a:cubicBezTo>
                <a:cubicBezTo>
                  <a:pt x="2256277" y="1426195"/>
                  <a:pt x="2051457" y="1405225"/>
                  <a:pt x="1907294" y="1409353"/>
                </a:cubicBezTo>
                <a:cubicBezTo>
                  <a:pt x="1763131" y="1413481"/>
                  <a:pt x="1597564" y="1358257"/>
                  <a:pt x="1416724" y="1409353"/>
                </a:cubicBezTo>
                <a:cubicBezTo>
                  <a:pt x="1235884" y="1460449"/>
                  <a:pt x="1111529" y="1369225"/>
                  <a:pt x="836960" y="1409353"/>
                </a:cubicBezTo>
                <a:cubicBezTo>
                  <a:pt x="562391" y="1449481"/>
                  <a:pt x="477331" y="1374321"/>
                  <a:pt x="234897" y="1409353"/>
                </a:cubicBezTo>
                <a:cubicBezTo>
                  <a:pt x="109028" y="1414911"/>
                  <a:pt x="-748" y="1273232"/>
                  <a:pt x="0" y="1174456"/>
                </a:cubicBezTo>
                <a:cubicBezTo>
                  <a:pt x="-18655" y="1035983"/>
                  <a:pt x="30854" y="865668"/>
                  <a:pt x="0" y="714072"/>
                </a:cubicBezTo>
                <a:cubicBezTo>
                  <a:pt x="-30854" y="562476"/>
                  <a:pt x="33978" y="379261"/>
                  <a:pt x="0" y="234897"/>
                </a:cubicBezTo>
                <a:close/>
              </a:path>
            </a:pathLst>
          </a:custGeom>
          <a:solidFill>
            <a:schemeClr val="bg1">
              <a:lumMod val="95000"/>
            </a:schemeClr>
          </a:solidFill>
          <a:ln>
            <a:solidFill>
              <a:schemeClr val="bg1">
                <a:lumMod val="85000"/>
              </a:schemeClr>
            </a:solidFill>
            <a:extLst>
              <a:ext uri="{C807C97D-BFC1-408E-A445-0C87EB9F89A2}">
                <ask:lineSketchStyleProps xmlns="" xmlns:ask="http://schemas.microsoft.com/office/drawing/2018/sketchyshapes" sd="358755384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291457"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原住民憑什麼可以加分？</a:t>
            </a:r>
          </a:p>
        </p:txBody>
      </p:sp>
      <p:sp>
        <p:nvSpPr>
          <p:cNvPr id="9" name="矩形 8">
            <a:extLst>
              <a:ext uri="{FF2B5EF4-FFF2-40B4-BE49-F238E27FC236}">
                <a16:creationId xmlns:a16="http://schemas.microsoft.com/office/drawing/2014/main" id="{18FDECDB-41C8-4A61-BA70-9C14A21DED92}"/>
              </a:ext>
            </a:extLst>
          </p:cNvPr>
          <p:cNvSpPr/>
          <p:nvPr/>
        </p:nvSpPr>
        <p:spPr>
          <a:xfrm>
            <a:off x="351699" y="1124369"/>
            <a:ext cx="8580596" cy="2113784"/>
          </a:xfrm>
          <a:prstGeom prst="rect">
            <a:avLst/>
          </a:prstGeom>
        </p:spPr>
        <p:txBody>
          <a:bodyPr wrap="square">
            <a:spAutoFit/>
          </a:bodyPr>
          <a:lstStyle/>
          <a:p>
            <a:pPr>
              <a:lnSpc>
                <a:spcPct val="120000"/>
              </a:lnSpc>
              <a:spcBef>
                <a:spcPts val="1800"/>
              </a:spcBef>
            </a:pPr>
            <a:r>
              <a:rPr lang="zh-TW" altLang="en-US" sz="2800" dirty="0">
                <a:latin typeface="微軟正黑體" panose="020B0604030504040204" pitchFamily="34" charset="-120"/>
                <a:ea typeface="微軟正黑體" panose="020B0604030504040204" pitchFamily="34" charset="-120"/>
              </a:rPr>
              <a:t>這個問題應該很多人都在心中想過，但其中的緣由，或許連原住民同學都不見得清楚，就讓我們跟著影片一起釐清歷史脈絡，一起來想想，加分到底是不是個合理制度呢？</a:t>
            </a:r>
          </a:p>
        </p:txBody>
      </p:sp>
      <p:pic>
        <p:nvPicPr>
          <p:cNvPr id="4" name="圖片 3" descr="一張含有 文字, 玩具, 布偶 的圖片&#10;&#10;自動產生的描述">
            <a:extLst>
              <a:ext uri="{FF2B5EF4-FFF2-40B4-BE49-F238E27FC236}">
                <a16:creationId xmlns:a16="http://schemas.microsoft.com/office/drawing/2014/main" id="{1F5F9EBC-EB60-4EB7-903F-59940680DD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01169" y="3086681"/>
            <a:ext cx="1941662" cy="1737014"/>
          </a:xfrm>
          <a:prstGeom prst="rect">
            <a:avLst/>
          </a:prstGeom>
        </p:spPr>
      </p:pic>
      <p:sp>
        <p:nvSpPr>
          <p:cNvPr id="7" name="箭號: 向右 5">
            <a:hlinkClick r:id="rId3" action="ppaction://hlinksldjump"/>
            <a:extLst>
              <a:ext uri="{FF2B5EF4-FFF2-40B4-BE49-F238E27FC236}">
                <a16:creationId xmlns:a16="http://schemas.microsoft.com/office/drawing/2014/main" id="{E337A996-C310-4E45-BC77-A6E346686E4C}"/>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箭號: 向右 6">
            <a:extLst>
              <a:ext uri="{FF2B5EF4-FFF2-40B4-BE49-F238E27FC236}">
                <a16:creationId xmlns:a16="http://schemas.microsoft.com/office/drawing/2014/main" id="{20113C82-749D-48B2-B658-70665D0691D1}"/>
              </a:ext>
            </a:extLst>
          </p:cNvPr>
          <p:cNvSpPr/>
          <p:nvPr/>
        </p:nvSpPr>
        <p:spPr>
          <a:xfrm flipH="1">
            <a:off x="8235242" y="4564743"/>
            <a:ext cx="289700" cy="28556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51863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291457"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原住民憑什麼可以加分？</a:t>
            </a:r>
          </a:p>
        </p:txBody>
      </p:sp>
      <p:sp>
        <p:nvSpPr>
          <p:cNvPr id="7" name="箭號: 向右 5">
            <a:hlinkClick r:id="rId3" action="ppaction://hlinksldjump"/>
            <a:extLst>
              <a:ext uri="{FF2B5EF4-FFF2-40B4-BE49-F238E27FC236}">
                <a16:creationId xmlns:a16="http://schemas.microsoft.com/office/drawing/2014/main" id="{E337A996-C310-4E45-BC77-A6E346686E4C}"/>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箭號: 向右 6">
            <a:hlinkClick r:id="rId4" action="ppaction://hlinksldjump"/>
            <a:extLst>
              <a:ext uri="{FF2B5EF4-FFF2-40B4-BE49-F238E27FC236}">
                <a16:creationId xmlns:a16="http://schemas.microsoft.com/office/drawing/2014/main" id="{20113C82-749D-48B2-B658-70665D0691D1}"/>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459A9AB8-BC80-4AE6-B96D-B39D7F61FC9E}"/>
              </a:ext>
            </a:extLst>
          </p:cNvPr>
          <p:cNvSpPr/>
          <p:nvPr/>
        </p:nvSpPr>
        <p:spPr>
          <a:xfrm>
            <a:off x="4620486" y="1443358"/>
            <a:ext cx="4270965" cy="2113784"/>
          </a:xfrm>
          <a:prstGeom prst="rect">
            <a:avLst/>
          </a:prstGeom>
        </p:spPr>
        <p:txBody>
          <a:bodyPr wrap="square">
            <a:spAutoFit/>
          </a:bodyPr>
          <a:lstStyle/>
          <a:p>
            <a:pPr algn="just">
              <a:lnSpc>
                <a:spcPct val="120000"/>
              </a:lnSpc>
              <a:spcBef>
                <a:spcPts val="1800"/>
              </a:spcBef>
            </a:pPr>
            <a:r>
              <a:rPr lang="zh-TW" altLang="en-US" sz="2800" dirty="0">
                <a:latin typeface="微軟正黑體" panose="020B0604030504040204" pitchFamily="34" charset="-120"/>
                <a:ea typeface="微軟正黑體" panose="020B0604030504040204" pitchFamily="34" charset="-120"/>
              </a:rPr>
              <a:t>本片簡述加分制度，並從設立此制度的源起分析，也針對學生容易有的疑問進行回答。</a:t>
            </a:r>
          </a:p>
        </p:txBody>
      </p:sp>
      <p:pic>
        <p:nvPicPr>
          <p:cNvPr id="12" name="圖片 11">
            <a:hlinkClick r:id="rId5"/>
            <a:extLst>
              <a:ext uri="{FF2B5EF4-FFF2-40B4-BE49-F238E27FC236}">
                <a16:creationId xmlns:a16="http://schemas.microsoft.com/office/drawing/2014/main" id="{5F202296-4B70-4554-9A2D-09A8BA3B4B9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539814" y="1526428"/>
            <a:ext cx="3830591" cy="2152347"/>
          </a:xfrm>
          <a:prstGeom prst="rect">
            <a:avLst/>
          </a:prstGeom>
        </p:spPr>
      </p:pic>
      <p:pic>
        <p:nvPicPr>
          <p:cNvPr id="14" name="圖片 13" descr="一張含有 監視器, 螢幕, 坐, 電腦 的圖片&#10;&#10;自動產生的描述">
            <a:hlinkClick r:id="rId5"/>
            <a:extLst>
              <a:ext uri="{FF2B5EF4-FFF2-40B4-BE49-F238E27FC236}">
                <a16:creationId xmlns:a16="http://schemas.microsoft.com/office/drawing/2014/main" id="{F755375E-7934-4729-9F9F-55239752184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7767" y="1443358"/>
            <a:ext cx="4005375" cy="2718649"/>
          </a:xfrm>
          <a:prstGeom prst="rect">
            <a:avLst/>
          </a:prstGeom>
        </p:spPr>
      </p:pic>
      <p:pic>
        <p:nvPicPr>
          <p:cNvPr id="6" name="圖片 5">
            <a:extLst>
              <a:ext uri="{FF2B5EF4-FFF2-40B4-BE49-F238E27FC236}">
                <a16:creationId xmlns:a16="http://schemas.microsoft.com/office/drawing/2014/main" id="{1DC7B6EB-C583-4D36-8153-0B4603F04840}"/>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a:ext>
            </a:extLst>
          </a:blip>
          <a:stretch>
            <a:fillRect/>
          </a:stretch>
        </p:blipFill>
        <p:spPr>
          <a:xfrm>
            <a:off x="4650131" y="3862545"/>
            <a:ext cx="4254383" cy="255263"/>
          </a:xfrm>
          <a:prstGeom prst="rect">
            <a:avLst/>
          </a:prstGeom>
        </p:spPr>
      </p:pic>
      <p:sp>
        <p:nvSpPr>
          <p:cNvPr id="3" name="文字方塊 2"/>
          <p:cNvSpPr txBox="1"/>
          <p:nvPr/>
        </p:nvSpPr>
        <p:spPr>
          <a:xfrm>
            <a:off x="457767" y="4245077"/>
            <a:ext cx="3640740" cy="276999"/>
          </a:xfrm>
          <a:prstGeom prst="rect">
            <a:avLst/>
          </a:prstGeom>
          <a:noFill/>
        </p:spPr>
        <p:txBody>
          <a:bodyPr wrap="none" rtlCol="0">
            <a:spAutoFit/>
          </a:bodyPr>
          <a:lstStyle/>
          <a:p>
            <a:r>
              <a:rPr lang="zh-TW" altLang="en-US" sz="1200" dirty="0">
                <a:latin typeface="微軟正黑體" panose="020B0604030504040204" pitchFamily="34" charset="-120"/>
                <a:ea typeface="微軟正黑體" panose="020B0604030504040204" pitchFamily="34" charset="-120"/>
              </a:rPr>
              <a:t>影片出處</a:t>
            </a:r>
            <a:r>
              <a:rPr lang="zh-TW" altLang="en-US" sz="1200" dirty="0" smtClean="0">
                <a:latin typeface="微軟正黑體" panose="020B0604030504040204" pitchFamily="34" charset="-120"/>
                <a:ea typeface="微軟正黑體" panose="020B0604030504040204" pitchFamily="34" charset="-120"/>
              </a:rPr>
              <a:t>：</a:t>
            </a:r>
            <a:r>
              <a:rPr lang="en-US" altLang="zh-TW" sz="1200" dirty="0">
                <a:latin typeface="微軟正黑體" panose="020B0604030504040204" pitchFamily="34" charset="-120"/>
                <a:ea typeface="微軟正黑體" panose="020B0604030504040204" pitchFamily="34" charset="-120"/>
              </a:rPr>
              <a:t>【 </a:t>
            </a:r>
            <a:r>
              <a:rPr lang="zh-TW" altLang="en-US" sz="1200" dirty="0">
                <a:latin typeface="微軟正黑體" panose="020B0604030504040204" pitchFamily="34" charset="-120"/>
                <a:ea typeface="微軟正黑體" panose="020B0604030504040204" pitchFamily="34" charset="-120"/>
              </a:rPr>
              <a:t>志祺七七 </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原住民為什麼可以加分</a:t>
            </a:r>
            <a:r>
              <a:rPr lang="zh-TW" altLang="en-US" sz="1200" dirty="0" smtClean="0">
                <a:latin typeface="微軟正黑體" panose="020B0604030504040204" pitchFamily="34" charset="-120"/>
                <a:ea typeface="微軟正黑體" panose="020B0604030504040204" pitchFamily="34" charset="-120"/>
              </a:rPr>
              <a:t>？</a:t>
            </a:r>
            <a:endParaRPr lang="zh-TW" altLang="en-US" sz="1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8346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8" y="391708"/>
            <a:ext cx="4773296"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童年時踏遍家鄉地理</a:t>
            </a:r>
          </a:p>
        </p:txBody>
      </p:sp>
      <p:sp>
        <p:nvSpPr>
          <p:cNvPr id="31" name="矩形 30">
            <a:extLst>
              <a:ext uri="{FF2B5EF4-FFF2-40B4-BE49-F238E27FC236}">
                <a16:creationId xmlns:a16="http://schemas.microsoft.com/office/drawing/2014/main" id="{788AE6AB-B9D3-466D-A7F5-FE3F0E0AB8CE}"/>
              </a:ext>
            </a:extLst>
          </p:cNvPr>
          <p:cNvSpPr/>
          <p:nvPr/>
        </p:nvSpPr>
        <p:spPr>
          <a:xfrm>
            <a:off x="351699" y="976483"/>
            <a:ext cx="8435745" cy="2258119"/>
          </a:xfrm>
          <a:prstGeom prst="rect">
            <a:avLst/>
          </a:prstGeom>
        </p:spPr>
        <p:txBody>
          <a:bodyPr wrap="square">
            <a:spAutoFit/>
          </a:bodyPr>
          <a:lstStyle/>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黃春明幼時正值</a:t>
            </a:r>
            <a:r>
              <a:rPr lang="zh-TW" altLang="en-US" sz="3000" b="1" spc="-80" dirty="0">
                <a:solidFill>
                  <a:schemeClr val="accent2"/>
                </a:solidFill>
                <a:latin typeface="微軟正黑體" panose="020B0604030504040204" pitchFamily="34" charset="-120"/>
                <a:ea typeface="微軟正黑體" panose="020B0604030504040204" pitchFamily="34" charset="-120"/>
              </a:rPr>
              <a:t>第二次世界大戰末期</a:t>
            </a:r>
            <a:r>
              <a:rPr lang="zh-TW" altLang="en-US" sz="3000" spc="-80" dirty="0">
                <a:latin typeface="微軟正黑體" panose="020B0604030504040204" pitchFamily="34" charset="-120"/>
                <a:ea typeface="微軟正黑體" panose="020B0604030504040204" pitchFamily="34" charset="-120"/>
              </a:rPr>
              <a:t>，</a:t>
            </a:r>
            <a:r>
              <a:rPr lang="en-US" altLang="zh-TW" sz="3000" spc="-80" dirty="0">
                <a:latin typeface="微軟正黑體" panose="020B0604030504040204" pitchFamily="34" charset="-120"/>
                <a:ea typeface="微軟正黑體" panose="020B0604030504040204" pitchFamily="34" charset="-120"/>
              </a:rPr>
              <a:t/>
            </a:r>
            <a:br>
              <a:rPr lang="en-US" altLang="zh-TW" sz="3000" spc="-80" dirty="0">
                <a:latin typeface="微軟正黑體" panose="020B0604030504040204" pitchFamily="34" charset="-120"/>
                <a:ea typeface="微軟正黑體" panose="020B0604030504040204" pitchFamily="34" charset="-120"/>
              </a:rPr>
            </a:br>
            <a:r>
              <a:rPr lang="zh-TW" altLang="en-US" sz="3000" spc="-80" dirty="0">
                <a:latin typeface="微軟正黑體" panose="020B0604030504040204" pitchFamily="34" charset="-120"/>
                <a:ea typeface="微軟正黑體" panose="020B0604030504040204" pitchFamily="34" charset="-120"/>
              </a:rPr>
              <a:t>美軍飛機天天轟炸，小學幾乎不上課，</a:t>
            </a:r>
            <a:r>
              <a:rPr lang="en-US" altLang="zh-TW" sz="3000" spc="-80" dirty="0">
                <a:latin typeface="微軟正黑體" panose="020B0604030504040204" pitchFamily="34" charset="-120"/>
                <a:ea typeface="微軟正黑體" panose="020B0604030504040204" pitchFamily="34" charset="-120"/>
              </a:rPr>
              <a:t/>
            </a:r>
            <a:br>
              <a:rPr lang="en-US" altLang="zh-TW" sz="3000" spc="-80" dirty="0">
                <a:latin typeface="微軟正黑體" panose="020B0604030504040204" pitchFamily="34" charset="-120"/>
                <a:ea typeface="微軟正黑體" panose="020B0604030504040204" pitchFamily="34" charset="-120"/>
              </a:rPr>
            </a:br>
            <a:r>
              <a:rPr lang="zh-TW" altLang="en-US" sz="3000" spc="-80" dirty="0">
                <a:latin typeface="微軟正黑體" panose="020B0604030504040204" pitchFamily="34" charset="-120"/>
                <a:ea typeface="微軟正黑體" panose="020B0604030504040204" pitchFamily="34" charset="-120"/>
              </a:rPr>
              <a:t>戰後也只有半天課，所以黃春明常到田野裡遊戲，也漸漸熟悉農事及大自然。</a:t>
            </a:r>
          </a:p>
        </p:txBody>
      </p:sp>
      <p:sp>
        <p:nvSpPr>
          <p:cNvPr id="33" name="矩形 32">
            <a:extLst>
              <a:ext uri="{FF2B5EF4-FFF2-40B4-BE49-F238E27FC236}">
                <a16:creationId xmlns:a16="http://schemas.microsoft.com/office/drawing/2014/main" id="{AF245189-1D9C-434F-B043-107C0698198A}"/>
              </a:ext>
            </a:extLst>
          </p:cNvPr>
          <p:cNvSpPr/>
          <p:nvPr/>
        </p:nvSpPr>
        <p:spPr>
          <a:xfrm>
            <a:off x="346843" y="3414620"/>
            <a:ext cx="8440602" cy="1150123"/>
          </a:xfrm>
          <a:prstGeom prst="rect">
            <a:avLst/>
          </a:prstGeom>
        </p:spPr>
        <p:txBody>
          <a:bodyPr wrap="square">
            <a:spAutoFit/>
          </a:bodyPr>
          <a:lstStyle/>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他也常在羅東戲院</a:t>
            </a:r>
            <a:r>
              <a:rPr lang="zh-TW" altLang="en-US" sz="3000" b="1" spc="-80" dirty="0">
                <a:solidFill>
                  <a:schemeClr val="accent2"/>
                </a:solidFill>
                <a:latin typeface="微軟正黑體" panose="020B0604030504040204" pitchFamily="34" charset="-120"/>
                <a:ea typeface="微軟正黑體" panose="020B0604030504040204" pitchFamily="34" charset="-120"/>
              </a:rPr>
              <a:t>看戲尾</a:t>
            </a:r>
            <a:r>
              <a:rPr lang="zh-TW" altLang="en-US" sz="3000" spc="-80" dirty="0">
                <a:latin typeface="微軟正黑體" panose="020B0604030504040204" pitchFamily="34" charset="-120"/>
                <a:ea typeface="微軟正黑體" panose="020B0604030504040204" pitchFamily="34" charset="-120"/>
              </a:rPr>
              <a:t>，或四處</a:t>
            </a:r>
            <a:r>
              <a:rPr lang="zh-TW" altLang="en-US" sz="3000" b="1" spc="-80" dirty="0">
                <a:solidFill>
                  <a:schemeClr val="accent2"/>
                </a:solidFill>
                <a:latin typeface="微軟正黑體" panose="020B0604030504040204" pitchFamily="34" charset="-120"/>
                <a:ea typeface="微軟正黑體" panose="020B0604030504040204" pitchFamily="34" charset="-120"/>
              </a:rPr>
              <a:t>觀察眾生百態</a:t>
            </a:r>
            <a:r>
              <a:rPr lang="zh-TW" altLang="en-US" sz="3000" spc="-80" dirty="0">
                <a:latin typeface="微軟正黑體" panose="020B0604030504040204" pitchFamily="34" charset="-120"/>
                <a:ea typeface="微軟正黑體" panose="020B0604030504040204" pitchFamily="34" charset="-120"/>
              </a:rPr>
              <a:t>，羅東就是他成長、遊戲的天地。</a:t>
            </a:r>
          </a:p>
        </p:txBody>
      </p:sp>
      <p:pic>
        <p:nvPicPr>
          <p:cNvPr id="6" name="圖片 5" descr="一張含有 文字 的圖片&#10;&#10;自動產生的描述">
            <a:extLst>
              <a:ext uri="{FF2B5EF4-FFF2-40B4-BE49-F238E27FC236}">
                <a16:creationId xmlns:a16="http://schemas.microsoft.com/office/drawing/2014/main" id="{F43772AE-CBB4-4991-B918-6A905205D0C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01989" y="541728"/>
            <a:ext cx="1758634" cy="1343915"/>
          </a:xfrm>
          <a:prstGeom prst="rect">
            <a:avLst/>
          </a:prstGeom>
        </p:spPr>
      </p:pic>
      <p:sp>
        <p:nvSpPr>
          <p:cNvPr id="39" name="文本框 328">
            <a:hlinkClick r:id="rId3" action="ppaction://hlinksldjump"/>
            <a:extLst>
              <a:ext uri="{FF2B5EF4-FFF2-40B4-BE49-F238E27FC236}">
                <a16:creationId xmlns:a16="http://schemas.microsoft.com/office/drawing/2014/main" id="{C1765F39-9D5F-451D-835A-867E2C1EB7E5}"/>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35615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291457"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看完影片後，你的想法是？</a:t>
            </a:r>
          </a:p>
        </p:txBody>
      </p:sp>
      <p:sp>
        <p:nvSpPr>
          <p:cNvPr id="7" name="箭號: 向右 5">
            <a:extLst>
              <a:ext uri="{FF2B5EF4-FFF2-40B4-BE49-F238E27FC236}">
                <a16:creationId xmlns:a16="http://schemas.microsoft.com/office/drawing/2014/main" id="{E337A996-C310-4E45-BC77-A6E346686E4C}"/>
              </a:ext>
            </a:extLst>
          </p:cNvPr>
          <p:cNvSpPr/>
          <p:nvPr/>
        </p:nvSpPr>
        <p:spPr>
          <a:xfrm>
            <a:off x="8642595" y="4564743"/>
            <a:ext cx="289700" cy="28556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箭號: 向右 6">
            <a:hlinkClick r:id="rId3" action="ppaction://hlinksldjump"/>
            <a:extLst>
              <a:ext uri="{FF2B5EF4-FFF2-40B4-BE49-F238E27FC236}">
                <a16:creationId xmlns:a16="http://schemas.microsoft.com/office/drawing/2014/main" id="{20113C82-749D-48B2-B658-70665D0691D1}"/>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2C75D4CF-B989-491A-89C6-0E78E00A5377}"/>
              </a:ext>
            </a:extLst>
          </p:cNvPr>
          <p:cNvSpPr/>
          <p:nvPr/>
        </p:nvSpPr>
        <p:spPr>
          <a:xfrm>
            <a:off x="809596" y="1124369"/>
            <a:ext cx="8164852" cy="3246402"/>
          </a:xfrm>
          <a:prstGeom prst="rect">
            <a:avLst/>
          </a:prstGeom>
        </p:spPr>
        <p:txBody>
          <a:bodyPr wrap="square">
            <a:spAutoFit/>
          </a:bodyPr>
          <a:lstStyle/>
          <a:p>
            <a:pPr>
              <a:lnSpc>
                <a:spcPct val="120000"/>
              </a:lnSpc>
              <a:spcBef>
                <a:spcPts val="2400"/>
              </a:spcBef>
            </a:pPr>
            <a:r>
              <a:rPr lang="zh-TW" altLang="en-US" sz="2800" spc="-100" dirty="0">
                <a:latin typeface="微軟正黑體" panose="020B0604030504040204" pitchFamily="34" charset="-120"/>
                <a:ea typeface="微軟正黑體" panose="020B0604030504040204" pitchFamily="34" charset="-120"/>
              </a:rPr>
              <a:t>支持原住民加分，對保存文化有幫助，也不會影響到一般學生的權益，在沒有更好的作法下我支持。</a:t>
            </a:r>
          </a:p>
          <a:p>
            <a:pPr>
              <a:lnSpc>
                <a:spcPct val="120000"/>
              </a:lnSpc>
              <a:spcBef>
                <a:spcPts val="2400"/>
              </a:spcBef>
            </a:pPr>
            <a:r>
              <a:rPr lang="zh-TW" altLang="en-US" sz="2800" spc="-100" dirty="0">
                <a:latin typeface="微軟正黑體" panose="020B0604030504040204" pitchFamily="34" charset="-120"/>
                <a:ea typeface="微軟正黑體" panose="020B0604030504040204" pitchFamily="34" charset="-120"/>
              </a:rPr>
              <a:t>不支持原住民加分，雖然原住民受到很多傷害，要保存自己的文化也很困難，但這個制度解決不了問題。</a:t>
            </a:r>
          </a:p>
          <a:p>
            <a:pPr>
              <a:lnSpc>
                <a:spcPct val="120000"/>
              </a:lnSpc>
              <a:spcBef>
                <a:spcPts val="2400"/>
              </a:spcBef>
            </a:pPr>
            <a:r>
              <a:rPr lang="zh-TW" altLang="en-US" sz="2800" spc="-100" dirty="0">
                <a:latin typeface="微軟正黑體" panose="020B0604030504040204" pitchFamily="34" charset="-120"/>
                <a:ea typeface="微軟正黑體" panose="020B0604030504040204" pitchFamily="34" charset="-120"/>
              </a:rPr>
              <a:t>其他</a:t>
            </a:r>
          </a:p>
        </p:txBody>
      </p:sp>
      <p:pic>
        <p:nvPicPr>
          <p:cNvPr id="4" name="圖片 3" descr="一張含有 文字, 橙色, 光 的圖片&#10;&#10;自動產生的描述">
            <a:extLst>
              <a:ext uri="{FF2B5EF4-FFF2-40B4-BE49-F238E27FC236}">
                <a16:creationId xmlns:a16="http://schemas.microsoft.com/office/drawing/2014/main" id="{882A763B-4B93-47CC-9F6D-99DEEC7293F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1697" y="1187905"/>
            <a:ext cx="491219" cy="489092"/>
          </a:xfrm>
          <a:prstGeom prst="rect">
            <a:avLst/>
          </a:prstGeom>
        </p:spPr>
      </p:pic>
      <p:pic>
        <p:nvPicPr>
          <p:cNvPr id="13" name="圖片 12">
            <a:extLst>
              <a:ext uri="{FF2B5EF4-FFF2-40B4-BE49-F238E27FC236}">
                <a16:creationId xmlns:a16="http://schemas.microsoft.com/office/drawing/2014/main" id="{A6E9FDEE-8F1A-43A2-B829-F83D54D5F00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51697" y="2503024"/>
            <a:ext cx="491218" cy="489092"/>
          </a:xfrm>
          <a:prstGeom prst="rect">
            <a:avLst/>
          </a:prstGeom>
        </p:spPr>
      </p:pic>
      <p:pic>
        <p:nvPicPr>
          <p:cNvPr id="15" name="圖片 14">
            <a:extLst>
              <a:ext uri="{FF2B5EF4-FFF2-40B4-BE49-F238E27FC236}">
                <a16:creationId xmlns:a16="http://schemas.microsoft.com/office/drawing/2014/main" id="{B007AFE7-0AC5-4E92-8364-85B47DCCD86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51697" y="3818143"/>
            <a:ext cx="491218" cy="489091"/>
          </a:xfrm>
          <a:prstGeom prst="rect">
            <a:avLst/>
          </a:prstGeom>
        </p:spPr>
      </p:pic>
    </p:spTree>
    <p:extLst>
      <p:ext uri="{BB962C8B-B14F-4D97-AF65-F5344CB8AC3E}">
        <p14:creationId xmlns:p14="http://schemas.microsoft.com/office/powerpoint/2010/main" val="3724142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193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語音泡泡: 圓角矩形 4">
            <a:extLst>
              <a:ext uri="{FF2B5EF4-FFF2-40B4-BE49-F238E27FC236}">
                <a16:creationId xmlns:a16="http://schemas.microsoft.com/office/drawing/2014/main" id="{3A74F084-321E-4C9D-8591-7D96A900E159}"/>
              </a:ext>
            </a:extLst>
          </p:cNvPr>
          <p:cNvSpPr/>
          <p:nvPr/>
        </p:nvSpPr>
        <p:spPr>
          <a:xfrm>
            <a:off x="1566148" y="3238528"/>
            <a:ext cx="7117691" cy="1088649"/>
          </a:xfrm>
          <a:custGeom>
            <a:avLst/>
            <a:gdLst>
              <a:gd name="connsiteX0" fmla="*/ 0 w 7117691"/>
              <a:gd name="connsiteY0" fmla="*/ 181445 h 1088649"/>
              <a:gd name="connsiteX1" fmla="*/ 181445 w 7117691"/>
              <a:gd name="connsiteY1" fmla="*/ 0 h 1088649"/>
              <a:gd name="connsiteX2" fmla="*/ 683864 w 7117691"/>
              <a:gd name="connsiteY2" fmla="*/ 0 h 1088649"/>
              <a:gd name="connsiteX3" fmla="*/ 1186282 w 7117691"/>
              <a:gd name="connsiteY3" fmla="*/ 0 h 1088649"/>
              <a:gd name="connsiteX4" fmla="*/ 1186282 w 7117691"/>
              <a:gd name="connsiteY4" fmla="*/ 0 h 1088649"/>
              <a:gd name="connsiteX5" fmla="*/ 1743835 w 7117691"/>
              <a:gd name="connsiteY5" fmla="*/ 0 h 1088649"/>
              <a:gd name="connsiteX6" fmla="*/ 2336976 w 7117691"/>
              <a:gd name="connsiteY6" fmla="*/ 0 h 1088649"/>
              <a:gd name="connsiteX7" fmla="*/ 2965705 w 7117691"/>
              <a:gd name="connsiteY7" fmla="*/ 0 h 1088649"/>
              <a:gd name="connsiteX8" fmla="*/ 3572631 w 7117691"/>
              <a:gd name="connsiteY8" fmla="*/ 0 h 1088649"/>
              <a:gd name="connsiteX9" fmla="*/ 4139851 w 7117691"/>
              <a:gd name="connsiteY9" fmla="*/ 0 h 1088649"/>
              <a:gd name="connsiteX10" fmla="*/ 4786482 w 7117691"/>
              <a:gd name="connsiteY10" fmla="*/ 0 h 1088649"/>
              <a:gd name="connsiteX11" fmla="*/ 5274291 w 7117691"/>
              <a:gd name="connsiteY11" fmla="*/ 0 h 1088649"/>
              <a:gd name="connsiteX12" fmla="*/ 5841511 w 7117691"/>
              <a:gd name="connsiteY12" fmla="*/ 0 h 1088649"/>
              <a:gd name="connsiteX13" fmla="*/ 6448437 w 7117691"/>
              <a:gd name="connsiteY13" fmla="*/ 0 h 1088649"/>
              <a:gd name="connsiteX14" fmla="*/ 6936246 w 7117691"/>
              <a:gd name="connsiteY14" fmla="*/ 0 h 1088649"/>
              <a:gd name="connsiteX15" fmla="*/ 7117691 w 7117691"/>
              <a:gd name="connsiteY15" fmla="*/ 181445 h 1088649"/>
              <a:gd name="connsiteX16" fmla="*/ 7117691 w 7117691"/>
              <a:gd name="connsiteY16" fmla="*/ 635045 h 1088649"/>
              <a:gd name="connsiteX17" fmla="*/ 7117691 w 7117691"/>
              <a:gd name="connsiteY17" fmla="*/ 635045 h 1088649"/>
              <a:gd name="connsiteX18" fmla="*/ 7117691 w 7117691"/>
              <a:gd name="connsiteY18" fmla="*/ 907208 h 1088649"/>
              <a:gd name="connsiteX19" fmla="*/ 7117691 w 7117691"/>
              <a:gd name="connsiteY19" fmla="*/ 907204 h 1088649"/>
              <a:gd name="connsiteX20" fmla="*/ 6936246 w 7117691"/>
              <a:gd name="connsiteY20" fmla="*/ 1088649 h 1088649"/>
              <a:gd name="connsiteX21" fmla="*/ 6329320 w 7117691"/>
              <a:gd name="connsiteY21" fmla="*/ 1088649 h 1088649"/>
              <a:gd name="connsiteX22" fmla="*/ 5881217 w 7117691"/>
              <a:gd name="connsiteY22" fmla="*/ 1088649 h 1088649"/>
              <a:gd name="connsiteX23" fmla="*/ 5313996 w 7117691"/>
              <a:gd name="connsiteY23" fmla="*/ 1088649 h 1088649"/>
              <a:gd name="connsiteX24" fmla="*/ 4786482 w 7117691"/>
              <a:gd name="connsiteY24" fmla="*/ 1088649 h 1088649"/>
              <a:gd name="connsiteX25" fmla="*/ 4298672 w 7117691"/>
              <a:gd name="connsiteY25" fmla="*/ 1088649 h 1088649"/>
              <a:gd name="connsiteX26" fmla="*/ 3652041 w 7117691"/>
              <a:gd name="connsiteY26" fmla="*/ 1088649 h 1088649"/>
              <a:gd name="connsiteX27" fmla="*/ 2965705 w 7117691"/>
              <a:gd name="connsiteY27" fmla="*/ 1088649 h 1088649"/>
              <a:gd name="connsiteX28" fmla="*/ 2390358 w 7117691"/>
              <a:gd name="connsiteY28" fmla="*/ 1088649 h 1088649"/>
              <a:gd name="connsiteX29" fmla="*/ 1761629 w 7117691"/>
              <a:gd name="connsiteY29" fmla="*/ 1088649 h 1088649"/>
              <a:gd name="connsiteX30" fmla="*/ 1186282 w 7117691"/>
              <a:gd name="connsiteY30" fmla="*/ 1088649 h 1088649"/>
              <a:gd name="connsiteX31" fmla="*/ 1186282 w 7117691"/>
              <a:gd name="connsiteY31" fmla="*/ 1088649 h 1088649"/>
              <a:gd name="connsiteX32" fmla="*/ 714009 w 7117691"/>
              <a:gd name="connsiteY32" fmla="*/ 1088649 h 1088649"/>
              <a:gd name="connsiteX33" fmla="*/ 181445 w 7117691"/>
              <a:gd name="connsiteY33" fmla="*/ 1088649 h 1088649"/>
              <a:gd name="connsiteX34" fmla="*/ 0 w 7117691"/>
              <a:gd name="connsiteY34" fmla="*/ 907204 h 1088649"/>
              <a:gd name="connsiteX35" fmla="*/ 0 w 7117691"/>
              <a:gd name="connsiteY35" fmla="*/ 907208 h 1088649"/>
              <a:gd name="connsiteX36" fmla="*/ -184633 w 7117691"/>
              <a:gd name="connsiteY36" fmla="*/ 786984 h 1088649"/>
              <a:gd name="connsiteX37" fmla="*/ 0 w 7117691"/>
              <a:gd name="connsiteY37" fmla="*/ 635045 h 1088649"/>
              <a:gd name="connsiteX38" fmla="*/ 0 w 7117691"/>
              <a:gd name="connsiteY38" fmla="*/ 181445 h 108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117691" h="1088649" fill="none" extrusionOk="0">
                <a:moveTo>
                  <a:pt x="0" y="181445"/>
                </a:moveTo>
                <a:cubicBezTo>
                  <a:pt x="-718" y="86239"/>
                  <a:pt x="86313" y="5657"/>
                  <a:pt x="181445" y="0"/>
                </a:cubicBezTo>
                <a:cubicBezTo>
                  <a:pt x="282136" y="-31552"/>
                  <a:pt x="505933" y="41452"/>
                  <a:pt x="683864" y="0"/>
                </a:cubicBezTo>
                <a:cubicBezTo>
                  <a:pt x="861795" y="-41452"/>
                  <a:pt x="952238" y="2699"/>
                  <a:pt x="1186282" y="0"/>
                </a:cubicBezTo>
                <a:lnTo>
                  <a:pt x="1186282" y="0"/>
                </a:lnTo>
                <a:cubicBezTo>
                  <a:pt x="1367092" y="-18786"/>
                  <a:pt x="1497250" y="39760"/>
                  <a:pt x="1743835" y="0"/>
                </a:cubicBezTo>
                <a:cubicBezTo>
                  <a:pt x="1990420" y="-39760"/>
                  <a:pt x="2199252" y="54306"/>
                  <a:pt x="2336976" y="0"/>
                </a:cubicBezTo>
                <a:cubicBezTo>
                  <a:pt x="2474700" y="-54306"/>
                  <a:pt x="2799624" y="64493"/>
                  <a:pt x="2965705" y="0"/>
                </a:cubicBezTo>
                <a:cubicBezTo>
                  <a:pt x="3193523" y="-64095"/>
                  <a:pt x="3337046" y="36122"/>
                  <a:pt x="3572631" y="0"/>
                </a:cubicBezTo>
                <a:cubicBezTo>
                  <a:pt x="3808216" y="-36122"/>
                  <a:pt x="3917420" y="21697"/>
                  <a:pt x="4139851" y="0"/>
                </a:cubicBezTo>
                <a:cubicBezTo>
                  <a:pt x="4362282" y="-21697"/>
                  <a:pt x="4466024" y="57475"/>
                  <a:pt x="4786482" y="0"/>
                </a:cubicBezTo>
                <a:cubicBezTo>
                  <a:pt x="5106940" y="-57475"/>
                  <a:pt x="5103231" y="11692"/>
                  <a:pt x="5274291" y="0"/>
                </a:cubicBezTo>
                <a:cubicBezTo>
                  <a:pt x="5445351" y="-11692"/>
                  <a:pt x="5566380" y="33210"/>
                  <a:pt x="5841511" y="0"/>
                </a:cubicBezTo>
                <a:cubicBezTo>
                  <a:pt x="6116642" y="-33210"/>
                  <a:pt x="6203384" y="17516"/>
                  <a:pt x="6448437" y="0"/>
                </a:cubicBezTo>
                <a:cubicBezTo>
                  <a:pt x="6693490" y="-17516"/>
                  <a:pt x="6731062" y="3685"/>
                  <a:pt x="6936246" y="0"/>
                </a:cubicBezTo>
                <a:cubicBezTo>
                  <a:pt x="7042516" y="-7885"/>
                  <a:pt x="7096265" y="72597"/>
                  <a:pt x="7117691" y="181445"/>
                </a:cubicBezTo>
                <a:cubicBezTo>
                  <a:pt x="7161655" y="273335"/>
                  <a:pt x="7102464" y="488249"/>
                  <a:pt x="7117691" y="635045"/>
                </a:cubicBezTo>
                <a:lnTo>
                  <a:pt x="7117691" y="635045"/>
                </a:lnTo>
                <a:cubicBezTo>
                  <a:pt x="7126892" y="759100"/>
                  <a:pt x="7109465" y="815645"/>
                  <a:pt x="7117691" y="907208"/>
                </a:cubicBezTo>
                <a:lnTo>
                  <a:pt x="7117691" y="907204"/>
                </a:lnTo>
                <a:cubicBezTo>
                  <a:pt x="7118799" y="1011939"/>
                  <a:pt x="7016319" y="1083562"/>
                  <a:pt x="6936246" y="1088649"/>
                </a:cubicBezTo>
                <a:cubicBezTo>
                  <a:pt x="6774998" y="1101035"/>
                  <a:pt x="6467880" y="1019206"/>
                  <a:pt x="6329320" y="1088649"/>
                </a:cubicBezTo>
                <a:cubicBezTo>
                  <a:pt x="6190760" y="1158092"/>
                  <a:pt x="6032993" y="1079686"/>
                  <a:pt x="5881217" y="1088649"/>
                </a:cubicBezTo>
                <a:cubicBezTo>
                  <a:pt x="5729441" y="1097612"/>
                  <a:pt x="5460800" y="1083452"/>
                  <a:pt x="5313996" y="1088649"/>
                </a:cubicBezTo>
                <a:cubicBezTo>
                  <a:pt x="5167192" y="1093846"/>
                  <a:pt x="4998571" y="1035678"/>
                  <a:pt x="4786482" y="1088649"/>
                </a:cubicBezTo>
                <a:cubicBezTo>
                  <a:pt x="4574393" y="1141620"/>
                  <a:pt x="4520642" y="1084864"/>
                  <a:pt x="4298672" y="1088649"/>
                </a:cubicBezTo>
                <a:cubicBezTo>
                  <a:pt x="4076702" y="1092434"/>
                  <a:pt x="3851135" y="1083994"/>
                  <a:pt x="3652041" y="1088649"/>
                </a:cubicBezTo>
                <a:cubicBezTo>
                  <a:pt x="3452947" y="1093304"/>
                  <a:pt x="3149513" y="1017305"/>
                  <a:pt x="2965705" y="1088649"/>
                </a:cubicBezTo>
                <a:cubicBezTo>
                  <a:pt x="2818002" y="1131409"/>
                  <a:pt x="2636981" y="1037708"/>
                  <a:pt x="2390358" y="1088649"/>
                </a:cubicBezTo>
                <a:cubicBezTo>
                  <a:pt x="2143735" y="1139590"/>
                  <a:pt x="1906561" y="1035016"/>
                  <a:pt x="1761629" y="1088649"/>
                </a:cubicBezTo>
                <a:cubicBezTo>
                  <a:pt x="1616697" y="1142282"/>
                  <a:pt x="1374289" y="1057853"/>
                  <a:pt x="1186282" y="1088649"/>
                </a:cubicBezTo>
                <a:lnTo>
                  <a:pt x="1186282" y="1088649"/>
                </a:lnTo>
                <a:cubicBezTo>
                  <a:pt x="1043380" y="1134392"/>
                  <a:pt x="904966" y="1058695"/>
                  <a:pt x="714009" y="1088649"/>
                </a:cubicBezTo>
                <a:cubicBezTo>
                  <a:pt x="523052" y="1118603"/>
                  <a:pt x="345022" y="1027538"/>
                  <a:pt x="181445" y="1088649"/>
                </a:cubicBezTo>
                <a:cubicBezTo>
                  <a:pt x="73176" y="1088178"/>
                  <a:pt x="6498" y="1022623"/>
                  <a:pt x="0" y="907204"/>
                </a:cubicBezTo>
                <a:lnTo>
                  <a:pt x="0" y="907208"/>
                </a:lnTo>
                <a:cubicBezTo>
                  <a:pt x="-67261" y="869942"/>
                  <a:pt x="-85807" y="825131"/>
                  <a:pt x="-184633" y="786984"/>
                </a:cubicBezTo>
                <a:cubicBezTo>
                  <a:pt x="-125088" y="729148"/>
                  <a:pt x="-25381" y="687405"/>
                  <a:pt x="0" y="635045"/>
                </a:cubicBezTo>
                <a:cubicBezTo>
                  <a:pt x="-30673" y="494611"/>
                  <a:pt x="15070" y="288535"/>
                  <a:pt x="0" y="181445"/>
                </a:cubicBezTo>
                <a:close/>
              </a:path>
              <a:path w="7117691" h="1088649" stroke="0" extrusionOk="0">
                <a:moveTo>
                  <a:pt x="0" y="181445"/>
                </a:moveTo>
                <a:cubicBezTo>
                  <a:pt x="7857" y="81429"/>
                  <a:pt x="79201" y="6193"/>
                  <a:pt x="181445" y="0"/>
                </a:cubicBezTo>
                <a:cubicBezTo>
                  <a:pt x="289517" y="-10807"/>
                  <a:pt x="436261" y="53860"/>
                  <a:pt x="673815" y="0"/>
                </a:cubicBezTo>
                <a:cubicBezTo>
                  <a:pt x="911369" y="-53860"/>
                  <a:pt x="1056674" y="60773"/>
                  <a:pt x="1186282" y="0"/>
                </a:cubicBezTo>
                <a:lnTo>
                  <a:pt x="1186282" y="0"/>
                </a:lnTo>
                <a:cubicBezTo>
                  <a:pt x="1398913" y="-22738"/>
                  <a:pt x="1506542" y="47853"/>
                  <a:pt x="1815011" y="0"/>
                </a:cubicBezTo>
                <a:cubicBezTo>
                  <a:pt x="2123480" y="-47853"/>
                  <a:pt x="2142201" y="25220"/>
                  <a:pt x="2354770" y="0"/>
                </a:cubicBezTo>
                <a:cubicBezTo>
                  <a:pt x="2567339" y="-25220"/>
                  <a:pt x="2666531" y="6192"/>
                  <a:pt x="2965705" y="0"/>
                </a:cubicBezTo>
                <a:cubicBezTo>
                  <a:pt x="3185621" y="-36317"/>
                  <a:pt x="3250111" y="2403"/>
                  <a:pt x="3453514" y="0"/>
                </a:cubicBezTo>
                <a:cubicBezTo>
                  <a:pt x="3656917" y="-2403"/>
                  <a:pt x="3829678" y="37175"/>
                  <a:pt x="4060440" y="0"/>
                </a:cubicBezTo>
                <a:cubicBezTo>
                  <a:pt x="4291202" y="-37175"/>
                  <a:pt x="4441943" y="28207"/>
                  <a:pt x="4627660" y="0"/>
                </a:cubicBezTo>
                <a:cubicBezTo>
                  <a:pt x="4813377" y="-28207"/>
                  <a:pt x="5075773" y="23738"/>
                  <a:pt x="5234586" y="0"/>
                </a:cubicBezTo>
                <a:cubicBezTo>
                  <a:pt x="5393399" y="-23738"/>
                  <a:pt x="5633064" y="52068"/>
                  <a:pt x="5801806" y="0"/>
                </a:cubicBezTo>
                <a:cubicBezTo>
                  <a:pt x="5970548" y="-52068"/>
                  <a:pt x="6094736" y="4491"/>
                  <a:pt x="6289615" y="0"/>
                </a:cubicBezTo>
                <a:cubicBezTo>
                  <a:pt x="6484494" y="-4491"/>
                  <a:pt x="6659162" y="42245"/>
                  <a:pt x="6936246" y="0"/>
                </a:cubicBezTo>
                <a:cubicBezTo>
                  <a:pt x="7038577" y="-2097"/>
                  <a:pt x="7096271" y="66451"/>
                  <a:pt x="7117691" y="181445"/>
                </a:cubicBezTo>
                <a:cubicBezTo>
                  <a:pt x="7137996" y="325386"/>
                  <a:pt x="7063829" y="499794"/>
                  <a:pt x="7117691" y="635045"/>
                </a:cubicBezTo>
                <a:lnTo>
                  <a:pt x="7117691" y="635045"/>
                </a:lnTo>
                <a:cubicBezTo>
                  <a:pt x="7139596" y="691544"/>
                  <a:pt x="7093685" y="775343"/>
                  <a:pt x="7117691" y="907208"/>
                </a:cubicBezTo>
                <a:lnTo>
                  <a:pt x="7117691" y="907204"/>
                </a:lnTo>
                <a:cubicBezTo>
                  <a:pt x="7112712" y="1020050"/>
                  <a:pt x="7018271" y="1104176"/>
                  <a:pt x="6936246" y="1088649"/>
                </a:cubicBezTo>
                <a:cubicBezTo>
                  <a:pt x="6777014" y="1143084"/>
                  <a:pt x="6657340" y="1041005"/>
                  <a:pt x="6448437" y="1088649"/>
                </a:cubicBezTo>
                <a:cubicBezTo>
                  <a:pt x="6239534" y="1136293"/>
                  <a:pt x="6142955" y="1029897"/>
                  <a:pt x="5841511" y="1088649"/>
                </a:cubicBezTo>
                <a:cubicBezTo>
                  <a:pt x="5540067" y="1147401"/>
                  <a:pt x="5426738" y="1034332"/>
                  <a:pt x="5313996" y="1088649"/>
                </a:cubicBezTo>
                <a:cubicBezTo>
                  <a:pt x="5201255" y="1142966"/>
                  <a:pt x="4971186" y="1066095"/>
                  <a:pt x="4707071" y="1088649"/>
                </a:cubicBezTo>
                <a:cubicBezTo>
                  <a:pt x="4442957" y="1111203"/>
                  <a:pt x="4379282" y="1060339"/>
                  <a:pt x="4258967" y="1088649"/>
                </a:cubicBezTo>
                <a:cubicBezTo>
                  <a:pt x="4138652" y="1116959"/>
                  <a:pt x="3878410" y="1059919"/>
                  <a:pt x="3691747" y="1088649"/>
                </a:cubicBezTo>
                <a:cubicBezTo>
                  <a:pt x="3505084" y="1117379"/>
                  <a:pt x="3198636" y="1038978"/>
                  <a:pt x="2965705" y="1088649"/>
                </a:cubicBezTo>
                <a:cubicBezTo>
                  <a:pt x="2755673" y="1106413"/>
                  <a:pt x="2502691" y="1048372"/>
                  <a:pt x="2372564" y="1088649"/>
                </a:cubicBezTo>
                <a:cubicBezTo>
                  <a:pt x="2242437" y="1128926"/>
                  <a:pt x="1951823" y="1060409"/>
                  <a:pt x="1832806" y="1088649"/>
                </a:cubicBezTo>
                <a:cubicBezTo>
                  <a:pt x="1713789" y="1116889"/>
                  <a:pt x="1426151" y="1049158"/>
                  <a:pt x="1186282" y="1088649"/>
                </a:cubicBezTo>
                <a:lnTo>
                  <a:pt x="1186282" y="1088649"/>
                </a:lnTo>
                <a:cubicBezTo>
                  <a:pt x="1011082" y="1144088"/>
                  <a:pt x="928215" y="1085226"/>
                  <a:pt x="714009" y="1088649"/>
                </a:cubicBezTo>
                <a:cubicBezTo>
                  <a:pt x="499803" y="1092072"/>
                  <a:pt x="433854" y="1041880"/>
                  <a:pt x="181445" y="1088649"/>
                </a:cubicBezTo>
                <a:cubicBezTo>
                  <a:pt x="81578" y="1075934"/>
                  <a:pt x="-9919" y="1031274"/>
                  <a:pt x="0" y="907204"/>
                </a:cubicBezTo>
                <a:lnTo>
                  <a:pt x="0" y="907208"/>
                </a:lnTo>
                <a:cubicBezTo>
                  <a:pt x="-37567" y="883033"/>
                  <a:pt x="-115338" y="805854"/>
                  <a:pt x="-184633" y="786984"/>
                </a:cubicBezTo>
                <a:cubicBezTo>
                  <a:pt x="-144069" y="745946"/>
                  <a:pt x="-54484" y="710882"/>
                  <a:pt x="0" y="635045"/>
                </a:cubicBezTo>
                <a:cubicBezTo>
                  <a:pt x="-42061" y="496736"/>
                  <a:pt x="38042" y="294165"/>
                  <a:pt x="0" y="181445"/>
                </a:cubicBezTo>
                <a:close/>
              </a:path>
            </a:pathLst>
          </a:custGeom>
          <a:solidFill>
            <a:srgbClr val="F8F5ED"/>
          </a:solidFill>
          <a:ln>
            <a:solidFill>
              <a:srgbClr val="DED7D0"/>
            </a:solidFill>
            <a:extLst>
              <a:ext uri="{C807C97D-BFC1-408E-A445-0C87EB9F89A2}">
                <ask:lineSketchStyleProps xmlns="" xmlns:ask="http://schemas.microsoft.com/office/drawing/2018/sketchyshapes" sd="2771889488">
                  <a:prstGeom prst="wedgeRoundRectCallout">
                    <a:avLst>
                      <a:gd name="adj1" fmla="val -52594"/>
                      <a:gd name="adj2" fmla="val 22290"/>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extBox 6">
            <a:extLst>
              <a:ext uri="{FF2B5EF4-FFF2-40B4-BE49-F238E27FC236}">
                <a16:creationId xmlns:a16="http://schemas.microsoft.com/office/drawing/2014/main" id="{596AEA7F-10EB-46E3-88DC-703C7BC49684}"/>
              </a:ext>
            </a:extLst>
          </p:cNvPr>
          <p:cNvSpPr txBox="1"/>
          <p:nvPr/>
        </p:nvSpPr>
        <p:spPr>
          <a:xfrm>
            <a:off x="351698" y="391708"/>
            <a:ext cx="4773296"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童年時踏遍家鄉地理</a:t>
            </a:r>
          </a:p>
        </p:txBody>
      </p:sp>
      <p:sp>
        <p:nvSpPr>
          <p:cNvPr id="31" name="矩形 30">
            <a:extLst>
              <a:ext uri="{FF2B5EF4-FFF2-40B4-BE49-F238E27FC236}">
                <a16:creationId xmlns:a16="http://schemas.microsoft.com/office/drawing/2014/main" id="{788AE6AB-B9D3-466D-A7F5-FE3F0E0AB8CE}"/>
              </a:ext>
            </a:extLst>
          </p:cNvPr>
          <p:cNvSpPr/>
          <p:nvPr/>
        </p:nvSpPr>
        <p:spPr>
          <a:xfrm>
            <a:off x="351701" y="976483"/>
            <a:ext cx="8378641" cy="1591269"/>
          </a:xfrm>
          <a:prstGeom prst="rect">
            <a:avLst/>
          </a:prstGeom>
        </p:spPr>
        <p:txBody>
          <a:bodyPr wrap="square">
            <a:spAutoFit/>
          </a:bodyPr>
          <a:lstStyle/>
          <a:p>
            <a:pPr marL="288000" indent="-288000">
              <a:lnSpc>
                <a:spcPts val="4000"/>
              </a:lnSpc>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進入中學的黃春明血氣方剛，個性倔強易衝動，卻又敏感脆弱；他因逃學、打教官、破壞公物等原因，六年中輾轉就讀五所學校。</a:t>
            </a:r>
          </a:p>
        </p:txBody>
      </p:sp>
      <p:sp>
        <p:nvSpPr>
          <p:cNvPr id="8" name="矩形 7">
            <a:extLst>
              <a:ext uri="{FF2B5EF4-FFF2-40B4-BE49-F238E27FC236}">
                <a16:creationId xmlns:a16="http://schemas.microsoft.com/office/drawing/2014/main" id="{6AAB3A89-D891-4238-AA08-972DBC92AF12}"/>
              </a:ext>
            </a:extLst>
          </p:cNvPr>
          <p:cNvSpPr/>
          <p:nvPr/>
        </p:nvSpPr>
        <p:spPr>
          <a:xfrm>
            <a:off x="351698" y="2663467"/>
            <a:ext cx="8378644" cy="1150123"/>
          </a:xfrm>
          <a:prstGeom prst="rect">
            <a:avLst/>
          </a:prstGeom>
        </p:spPr>
        <p:txBody>
          <a:bodyPr wrap="square">
            <a:spAutoFit/>
          </a:bodyPr>
          <a:lstStyle/>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最後轉到屏東師範學校時，校長訓勉他說：</a:t>
            </a:r>
            <a:r>
              <a:rPr lang="en-US" altLang="zh-TW" sz="3000" spc="-80" dirty="0">
                <a:latin typeface="微軟正黑體" panose="020B0604030504040204" pitchFamily="34" charset="-120"/>
                <a:ea typeface="微軟正黑體" panose="020B0604030504040204" pitchFamily="34" charset="-120"/>
              </a:rPr>
              <a:t/>
            </a:r>
            <a:br>
              <a:rPr lang="en-US" altLang="zh-TW" sz="3000" spc="-80" dirty="0">
                <a:latin typeface="微軟正黑體" panose="020B0604030504040204" pitchFamily="34" charset="-120"/>
                <a:ea typeface="微軟正黑體" panose="020B0604030504040204" pitchFamily="34" charset="-120"/>
              </a:rPr>
            </a:br>
            <a:endParaRPr lang="zh-TW" altLang="en-US" sz="3000" spc="-80" dirty="0">
              <a:latin typeface="微軟正黑體" panose="020B0604030504040204" pitchFamily="34" charset="-120"/>
              <a:ea typeface="微軟正黑體" panose="020B0604030504040204" pitchFamily="34" charset="-120"/>
            </a:endParaRPr>
          </a:p>
        </p:txBody>
      </p:sp>
      <p:pic>
        <p:nvPicPr>
          <p:cNvPr id="4" name="圖片 3" descr="一張含有 玩具, 布偶 的圖片&#10;&#10;自動產生的描述">
            <a:extLst>
              <a:ext uri="{FF2B5EF4-FFF2-40B4-BE49-F238E27FC236}">
                <a16:creationId xmlns:a16="http://schemas.microsoft.com/office/drawing/2014/main" id="{03B0C11E-2C2D-4297-962B-4454EF4B71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9058" y="3244705"/>
            <a:ext cx="885115" cy="1092452"/>
          </a:xfrm>
          <a:prstGeom prst="rect">
            <a:avLst/>
          </a:prstGeom>
        </p:spPr>
      </p:pic>
      <p:sp>
        <p:nvSpPr>
          <p:cNvPr id="11" name="矩形 10">
            <a:extLst>
              <a:ext uri="{FF2B5EF4-FFF2-40B4-BE49-F238E27FC236}">
                <a16:creationId xmlns:a16="http://schemas.microsoft.com/office/drawing/2014/main" id="{EDAF6A8E-8B6F-4326-B665-FB812D354669}"/>
              </a:ext>
            </a:extLst>
          </p:cNvPr>
          <p:cNvSpPr/>
          <p:nvPr/>
        </p:nvSpPr>
        <p:spPr>
          <a:xfrm>
            <a:off x="1648380" y="3299578"/>
            <a:ext cx="6953226" cy="1015663"/>
          </a:xfrm>
          <a:prstGeom prst="rect">
            <a:avLst/>
          </a:prstGeom>
        </p:spPr>
        <p:txBody>
          <a:bodyPr wrap="square">
            <a:spAutoFit/>
          </a:bodyPr>
          <a:lstStyle/>
          <a:p>
            <a:pPr>
              <a:lnSpc>
                <a:spcPts val="3600"/>
              </a:lnSpc>
            </a:pPr>
            <a:r>
              <a:rPr lang="zh-TW" altLang="en-US" sz="2800" spc="-80" dirty="0">
                <a:latin typeface="微軟正黑體" panose="020B0604030504040204" pitchFamily="34" charset="-120"/>
                <a:ea typeface="微軟正黑體" panose="020B0604030504040204" pitchFamily="34" charset="-120"/>
              </a:rPr>
              <a:t>「你要好好唸書，從臺北、臺南，唸到屏東，再下去只有巴士海峽</a:t>
            </a:r>
            <a:r>
              <a:rPr lang="zh-TW" altLang="en-US" sz="2800" spc="-80" dirty="0" smtClean="0">
                <a:latin typeface="微軟正黑體" panose="020B0604030504040204" pitchFamily="34" charset="-120"/>
                <a:ea typeface="微軟正黑體" panose="020B0604030504040204" pitchFamily="34" charset="-120"/>
              </a:rPr>
              <a:t>了。」</a:t>
            </a:r>
            <a:endParaRPr lang="zh-TW" altLang="en-US" sz="2800" spc="-80" dirty="0">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76E20450-359A-4646-BE9D-6C3E293C4216}"/>
              </a:ext>
            </a:extLst>
          </p:cNvPr>
          <p:cNvSpPr/>
          <p:nvPr/>
        </p:nvSpPr>
        <p:spPr>
          <a:xfrm>
            <a:off x="630373" y="4266680"/>
            <a:ext cx="3815353" cy="596125"/>
          </a:xfrm>
          <a:prstGeom prst="rect">
            <a:avLst/>
          </a:prstGeom>
        </p:spPr>
        <p:txBody>
          <a:bodyPr wrap="square">
            <a:spAutoFit/>
          </a:bodyPr>
          <a:lstStyle/>
          <a:p>
            <a:pPr>
              <a:lnSpc>
                <a:spcPct val="120000"/>
              </a:lnSpc>
              <a:spcBef>
                <a:spcPts val="2400"/>
              </a:spcBef>
            </a:pPr>
            <a:r>
              <a:rPr lang="zh-TW" altLang="en-US" sz="3000" spc="-80" dirty="0">
                <a:latin typeface="微軟正黑體" panose="020B0604030504040204" pitchFamily="34" charset="-120"/>
                <a:ea typeface="微軟正黑體" panose="020B0604030504040204" pitchFamily="34" charset="-120"/>
              </a:rPr>
              <a:t>這才終於順利畢業。</a:t>
            </a:r>
          </a:p>
        </p:txBody>
      </p:sp>
      <p:sp>
        <p:nvSpPr>
          <p:cNvPr id="15" name="文本框 328">
            <a:hlinkClick r:id="rId3" action="ppaction://hlinksldjump"/>
            <a:extLst>
              <a:ext uri="{FF2B5EF4-FFF2-40B4-BE49-F238E27FC236}">
                <a16:creationId xmlns:a16="http://schemas.microsoft.com/office/drawing/2014/main" id="{CB311DDA-6BFE-4B28-A9AF-42D5BD3C40C4}"/>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359442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8" y="391708"/>
            <a:ext cx="4773296"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邁向寫作之路</a:t>
            </a:r>
          </a:p>
        </p:txBody>
      </p:sp>
      <p:sp>
        <p:nvSpPr>
          <p:cNvPr id="8" name="文本框 328">
            <a:hlinkClick r:id="rId2" action="ppaction://hlinksldjump"/>
            <a:extLst>
              <a:ext uri="{FF2B5EF4-FFF2-40B4-BE49-F238E27FC236}">
                <a16:creationId xmlns:a16="http://schemas.microsoft.com/office/drawing/2014/main" id="{A0594BBC-E7E6-4F10-928D-9B60E6CDA603}"/>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3" name="矩形: 圓角 2">
            <a:extLst>
              <a:ext uri="{FF2B5EF4-FFF2-40B4-BE49-F238E27FC236}">
                <a16:creationId xmlns:a16="http://schemas.microsoft.com/office/drawing/2014/main" id="{6F66B7C3-BF33-414E-8D99-D115835ADA08}"/>
              </a:ext>
            </a:extLst>
          </p:cNvPr>
          <p:cNvSpPr/>
          <p:nvPr/>
        </p:nvSpPr>
        <p:spPr>
          <a:xfrm>
            <a:off x="766354" y="1171303"/>
            <a:ext cx="1175657" cy="1400447"/>
          </a:xfrm>
          <a:custGeom>
            <a:avLst/>
            <a:gdLst>
              <a:gd name="connsiteX0" fmla="*/ 0 w 1175657"/>
              <a:gd name="connsiteY0" fmla="*/ 130627 h 1400447"/>
              <a:gd name="connsiteX1" fmla="*/ 130627 w 1175657"/>
              <a:gd name="connsiteY1" fmla="*/ 0 h 1400447"/>
              <a:gd name="connsiteX2" fmla="*/ 587829 w 1175657"/>
              <a:gd name="connsiteY2" fmla="*/ 0 h 1400447"/>
              <a:gd name="connsiteX3" fmla="*/ 1045030 w 1175657"/>
              <a:gd name="connsiteY3" fmla="*/ 0 h 1400447"/>
              <a:gd name="connsiteX4" fmla="*/ 1175657 w 1175657"/>
              <a:gd name="connsiteY4" fmla="*/ 130627 h 1400447"/>
              <a:gd name="connsiteX5" fmla="*/ 1175657 w 1175657"/>
              <a:gd name="connsiteY5" fmla="*/ 666048 h 1400447"/>
              <a:gd name="connsiteX6" fmla="*/ 1175657 w 1175657"/>
              <a:gd name="connsiteY6" fmla="*/ 1269820 h 1400447"/>
              <a:gd name="connsiteX7" fmla="*/ 1045030 w 1175657"/>
              <a:gd name="connsiteY7" fmla="*/ 1400447 h 1400447"/>
              <a:gd name="connsiteX8" fmla="*/ 578684 w 1175657"/>
              <a:gd name="connsiteY8" fmla="*/ 1400447 h 1400447"/>
              <a:gd name="connsiteX9" fmla="*/ 130627 w 1175657"/>
              <a:gd name="connsiteY9" fmla="*/ 1400447 h 1400447"/>
              <a:gd name="connsiteX10" fmla="*/ 0 w 1175657"/>
              <a:gd name="connsiteY10" fmla="*/ 1269820 h 1400447"/>
              <a:gd name="connsiteX11" fmla="*/ 0 w 1175657"/>
              <a:gd name="connsiteY11" fmla="*/ 688832 h 1400447"/>
              <a:gd name="connsiteX12" fmla="*/ 0 w 1175657"/>
              <a:gd name="connsiteY12" fmla="*/ 130627 h 140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5657" h="1400447" fill="none" extrusionOk="0">
                <a:moveTo>
                  <a:pt x="0" y="130627"/>
                </a:moveTo>
                <a:cubicBezTo>
                  <a:pt x="-16645" y="57977"/>
                  <a:pt x="52558" y="10153"/>
                  <a:pt x="130627" y="0"/>
                </a:cubicBezTo>
                <a:cubicBezTo>
                  <a:pt x="252888" y="16712"/>
                  <a:pt x="435635" y="-19090"/>
                  <a:pt x="587829" y="0"/>
                </a:cubicBezTo>
                <a:cubicBezTo>
                  <a:pt x="740023" y="19090"/>
                  <a:pt x="858471" y="-7367"/>
                  <a:pt x="1045030" y="0"/>
                </a:cubicBezTo>
                <a:cubicBezTo>
                  <a:pt x="1114408" y="-3399"/>
                  <a:pt x="1178571" y="60761"/>
                  <a:pt x="1175657" y="130627"/>
                </a:cubicBezTo>
                <a:cubicBezTo>
                  <a:pt x="1150083" y="398097"/>
                  <a:pt x="1191446" y="497265"/>
                  <a:pt x="1175657" y="666048"/>
                </a:cubicBezTo>
                <a:cubicBezTo>
                  <a:pt x="1159868" y="834831"/>
                  <a:pt x="1168577" y="1149035"/>
                  <a:pt x="1175657" y="1269820"/>
                </a:cubicBezTo>
                <a:cubicBezTo>
                  <a:pt x="1181677" y="1349733"/>
                  <a:pt x="1114439" y="1406883"/>
                  <a:pt x="1045030" y="1400447"/>
                </a:cubicBezTo>
                <a:cubicBezTo>
                  <a:pt x="915825" y="1391322"/>
                  <a:pt x="778044" y="1390347"/>
                  <a:pt x="578684" y="1400447"/>
                </a:cubicBezTo>
                <a:cubicBezTo>
                  <a:pt x="379324" y="1410547"/>
                  <a:pt x="252481" y="1414110"/>
                  <a:pt x="130627" y="1400447"/>
                </a:cubicBezTo>
                <a:cubicBezTo>
                  <a:pt x="49600" y="1411294"/>
                  <a:pt x="6049" y="1332011"/>
                  <a:pt x="0" y="1269820"/>
                </a:cubicBezTo>
                <a:cubicBezTo>
                  <a:pt x="-7972" y="1152826"/>
                  <a:pt x="-28009" y="872127"/>
                  <a:pt x="0" y="688832"/>
                </a:cubicBezTo>
                <a:cubicBezTo>
                  <a:pt x="28009" y="505537"/>
                  <a:pt x="-3040" y="393805"/>
                  <a:pt x="0" y="130627"/>
                </a:cubicBezTo>
                <a:close/>
              </a:path>
              <a:path w="1175657" h="1400447" stroke="0" extrusionOk="0">
                <a:moveTo>
                  <a:pt x="0" y="130627"/>
                </a:moveTo>
                <a:cubicBezTo>
                  <a:pt x="2463" y="44394"/>
                  <a:pt x="54873" y="10075"/>
                  <a:pt x="130627" y="0"/>
                </a:cubicBezTo>
                <a:cubicBezTo>
                  <a:pt x="324463" y="3867"/>
                  <a:pt x="428475" y="-22707"/>
                  <a:pt x="606117" y="0"/>
                </a:cubicBezTo>
                <a:cubicBezTo>
                  <a:pt x="783759" y="22707"/>
                  <a:pt x="931578" y="-11165"/>
                  <a:pt x="1045030" y="0"/>
                </a:cubicBezTo>
                <a:cubicBezTo>
                  <a:pt x="1105709" y="-10997"/>
                  <a:pt x="1177845" y="73976"/>
                  <a:pt x="1175657" y="130627"/>
                </a:cubicBezTo>
                <a:cubicBezTo>
                  <a:pt x="1162442" y="352487"/>
                  <a:pt x="1158699" y="460137"/>
                  <a:pt x="1175657" y="700224"/>
                </a:cubicBezTo>
                <a:cubicBezTo>
                  <a:pt x="1192615" y="940311"/>
                  <a:pt x="1162385" y="990003"/>
                  <a:pt x="1175657" y="1269820"/>
                </a:cubicBezTo>
                <a:cubicBezTo>
                  <a:pt x="1187944" y="1330750"/>
                  <a:pt x="1124197" y="1409818"/>
                  <a:pt x="1045030" y="1400447"/>
                </a:cubicBezTo>
                <a:cubicBezTo>
                  <a:pt x="862724" y="1411770"/>
                  <a:pt x="769177" y="1422137"/>
                  <a:pt x="587829" y="1400447"/>
                </a:cubicBezTo>
                <a:cubicBezTo>
                  <a:pt x="406481" y="1378757"/>
                  <a:pt x="272211" y="1397363"/>
                  <a:pt x="130627" y="1400447"/>
                </a:cubicBezTo>
                <a:cubicBezTo>
                  <a:pt x="46985" y="1404258"/>
                  <a:pt x="-4174" y="1338345"/>
                  <a:pt x="0" y="1269820"/>
                </a:cubicBezTo>
                <a:cubicBezTo>
                  <a:pt x="-6061" y="1020946"/>
                  <a:pt x="28932" y="944570"/>
                  <a:pt x="0" y="677440"/>
                </a:cubicBezTo>
                <a:cubicBezTo>
                  <a:pt x="-28932" y="410310"/>
                  <a:pt x="7036" y="368464"/>
                  <a:pt x="0" y="130627"/>
                </a:cubicBezTo>
                <a:close/>
              </a:path>
            </a:pathLst>
          </a:custGeom>
          <a:solidFill>
            <a:srgbClr val="AE826E"/>
          </a:solidFill>
          <a:ln>
            <a:solidFill>
              <a:srgbClr val="6D533A"/>
            </a:solidFill>
            <a:extLst>
              <a:ext uri="{C807C97D-BFC1-408E-A445-0C87EB9F89A2}">
                <ask:lineSketchStyleProps xmlns="" xmlns:ask="http://schemas.microsoft.com/office/drawing/2018/sketchyshapes" sd="2233765685">
                  <a:prstGeom prst="roundRect">
                    <a:avLst>
                      <a:gd name="adj" fmla="val 1111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71AB46FD-84F4-48F4-BD4D-4D0E02A7A7F6}"/>
              </a:ext>
            </a:extLst>
          </p:cNvPr>
          <p:cNvSpPr/>
          <p:nvPr/>
        </p:nvSpPr>
        <p:spPr>
          <a:xfrm>
            <a:off x="2116183" y="1171303"/>
            <a:ext cx="6261463" cy="1400447"/>
          </a:xfrm>
          <a:custGeom>
            <a:avLst/>
            <a:gdLst>
              <a:gd name="connsiteX0" fmla="*/ 0 w 6261463"/>
              <a:gd name="connsiteY0" fmla="*/ 123267 h 1400447"/>
              <a:gd name="connsiteX1" fmla="*/ 123267 w 6261463"/>
              <a:gd name="connsiteY1" fmla="*/ 0 h 1400447"/>
              <a:gd name="connsiteX2" fmla="*/ 851742 w 6261463"/>
              <a:gd name="connsiteY2" fmla="*/ 0 h 1400447"/>
              <a:gd name="connsiteX3" fmla="*/ 1339619 w 6261463"/>
              <a:gd name="connsiteY3" fmla="*/ 0 h 1400447"/>
              <a:gd name="connsiteX4" fmla="*/ 2007945 w 6261463"/>
              <a:gd name="connsiteY4" fmla="*/ 0 h 1400447"/>
              <a:gd name="connsiteX5" fmla="*/ 2555972 w 6261463"/>
              <a:gd name="connsiteY5" fmla="*/ 0 h 1400447"/>
              <a:gd name="connsiteX6" fmla="*/ 3164148 w 6261463"/>
              <a:gd name="connsiteY6" fmla="*/ 0 h 1400447"/>
              <a:gd name="connsiteX7" fmla="*/ 3832473 w 6261463"/>
              <a:gd name="connsiteY7" fmla="*/ 0 h 1400447"/>
              <a:gd name="connsiteX8" fmla="*/ 4380500 w 6261463"/>
              <a:gd name="connsiteY8" fmla="*/ 0 h 1400447"/>
              <a:gd name="connsiteX9" fmla="*/ 4928527 w 6261463"/>
              <a:gd name="connsiteY9" fmla="*/ 0 h 1400447"/>
              <a:gd name="connsiteX10" fmla="*/ 6138196 w 6261463"/>
              <a:gd name="connsiteY10" fmla="*/ 0 h 1400447"/>
              <a:gd name="connsiteX11" fmla="*/ 6261463 w 6261463"/>
              <a:gd name="connsiteY11" fmla="*/ 123267 h 1400447"/>
              <a:gd name="connsiteX12" fmla="*/ 6261463 w 6261463"/>
              <a:gd name="connsiteY12" fmla="*/ 677145 h 1400447"/>
              <a:gd name="connsiteX13" fmla="*/ 6261463 w 6261463"/>
              <a:gd name="connsiteY13" fmla="*/ 1277180 h 1400447"/>
              <a:gd name="connsiteX14" fmla="*/ 6138196 w 6261463"/>
              <a:gd name="connsiteY14" fmla="*/ 1400447 h 1400447"/>
              <a:gd name="connsiteX15" fmla="*/ 5469871 w 6261463"/>
              <a:gd name="connsiteY15" fmla="*/ 1400447 h 1400447"/>
              <a:gd name="connsiteX16" fmla="*/ 4861694 w 6261463"/>
              <a:gd name="connsiteY16" fmla="*/ 1400447 h 1400447"/>
              <a:gd name="connsiteX17" fmla="*/ 4373817 w 6261463"/>
              <a:gd name="connsiteY17" fmla="*/ 1400447 h 1400447"/>
              <a:gd name="connsiteX18" fmla="*/ 3825790 w 6261463"/>
              <a:gd name="connsiteY18" fmla="*/ 1400447 h 1400447"/>
              <a:gd name="connsiteX19" fmla="*/ 3157465 w 6261463"/>
              <a:gd name="connsiteY19" fmla="*/ 1400447 h 1400447"/>
              <a:gd name="connsiteX20" fmla="*/ 2549288 w 6261463"/>
              <a:gd name="connsiteY20" fmla="*/ 1400447 h 1400447"/>
              <a:gd name="connsiteX21" fmla="*/ 2061411 w 6261463"/>
              <a:gd name="connsiteY21" fmla="*/ 1400447 h 1400447"/>
              <a:gd name="connsiteX22" fmla="*/ 1272787 w 6261463"/>
              <a:gd name="connsiteY22" fmla="*/ 1400447 h 1400447"/>
              <a:gd name="connsiteX23" fmla="*/ 123267 w 6261463"/>
              <a:gd name="connsiteY23" fmla="*/ 1400447 h 1400447"/>
              <a:gd name="connsiteX24" fmla="*/ 0 w 6261463"/>
              <a:gd name="connsiteY24" fmla="*/ 1277180 h 1400447"/>
              <a:gd name="connsiteX25" fmla="*/ 0 w 6261463"/>
              <a:gd name="connsiteY25" fmla="*/ 734841 h 1400447"/>
              <a:gd name="connsiteX26" fmla="*/ 0 w 6261463"/>
              <a:gd name="connsiteY26" fmla="*/ 123267 h 140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61463" h="1400447" fill="none" extrusionOk="0">
                <a:moveTo>
                  <a:pt x="0" y="123267"/>
                </a:moveTo>
                <a:cubicBezTo>
                  <a:pt x="9855" y="48838"/>
                  <a:pt x="50200" y="585"/>
                  <a:pt x="123267" y="0"/>
                </a:cubicBezTo>
                <a:cubicBezTo>
                  <a:pt x="423326" y="9769"/>
                  <a:pt x="581303" y="-16137"/>
                  <a:pt x="851742" y="0"/>
                </a:cubicBezTo>
                <a:cubicBezTo>
                  <a:pt x="1122182" y="16137"/>
                  <a:pt x="1184923" y="-3103"/>
                  <a:pt x="1339619" y="0"/>
                </a:cubicBezTo>
                <a:cubicBezTo>
                  <a:pt x="1494315" y="3103"/>
                  <a:pt x="1813489" y="-11255"/>
                  <a:pt x="2007945" y="0"/>
                </a:cubicBezTo>
                <a:cubicBezTo>
                  <a:pt x="2202401" y="11255"/>
                  <a:pt x="2428772" y="26981"/>
                  <a:pt x="2555972" y="0"/>
                </a:cubicBezTo>
                <a:cubicBezTo>
                  <a:pt x="2683172" y="-26981"/>
                  <a:pt x="3025231" y="-21406"/>
                  <a:pt x="3164148" y="0"/>
                </a:cubicBezTo>
                <a:cubicBezTo>
                  <a:pt x="3303065" y="21406"/>
                  <a:pt x="3628026" y="-5328"/>
                  <a:pt x="3832473" y="0"/>
                </a:cubicBezTo>
                <a:cubicBezTo>
                  <a:pt x="4036921" y="5328"/>
                  <a:pt x="4149791" y="-935"/>
                  <a:pt x="4380500" y="0"/>
                </a:cubicBezTo>
                <a:cubicBezTo>
                  <a:pt x="4611209" y="935"/>
                  <a:pt x="4764337" y="-19733"/>
                  <a:pt x="4928527" y="0"/>
                </a:cubicBezTo>
                <a:cubicBezTo>
                  <a:pt x="5092717" y="19733"/>
                  <a:pt x="5831888" y="14807"/>
                  <a:pt x="6138196" y="0"/>
                </a:cubicBezTo>
                <a:cubicBezTo>
                  <a:pt x="6201125" y="-5043"/>
                  <a:pt x="6262136" y="51849"/>
                  <a:pt x="6261463" y="123267"/>
                </a:cubicBezTo>
                <a:cubicBezTo>
                  <a:pt x="6235934" y="264903"/>
                  <a:pt x="6246466" y="452788"/>
                  <a:pt x="6261463" y="677145"/>
                </a:cubicBezTo>
                <a:cubicBezTo>
                  <a:pt x="6276460" y="901502"/>
                  <a:pt x="6242445" y="1117711"/>
                  <a:pt x="6261463" y="1277180"/>
                </a:cubicBezTo>
                <a:cubicBezTo>
                  <a:pt x="6258711" y="1334382"/>
                  <a:pt x="6208422" y="1412938"/>
                  <a:pt x="6138196" y="1400447"/>
                </a:cubicBezTo>
                <a:cubicBezTo>
                  <a:pt x="5896192" y="1421529"/>
                  <a:pt x="5728278" y="1380046"/>
                  <a:pt x="5469871" y="1400447"/>
                </a:cubicBezTo>
                <a:cubicBezTo>
                  <a:pt x="5211465" y="1420848"/>
                  <a:pt x="4999796" y="1387672"/>
                  <a:pt x="4861694" y="1400447"/>
                </a:cubicBezTo>
                <a:cubicBezTo>
                  <a:pt x="4723592" y="1413222"/>
                  <a:pt x="4536106" y="1416422"/>
                  <a:pt x="4373817" y="1400447"/>
                </a:cubicBezTo>
                <a:cubicBezTo>
                  <a:pt x="4211528" y="1384472"/>
                  <a:pt x="3962707" y="1412045"/>
                  <a:pt x="3825790" y="1400447"/>
                </a:cubicBezTo>
                <a:cubicBezTo>
                  <a:pt x="3688873" y="1388849"/>
                  <a:pt x="3465011" y="1408847"/>
                  <a:pt x="3157465" y="1400447"/>
                </a:cubicBezTo>
                <a:cubicBezTo>
                  <a:pt x="2849919" y="1392047"/>
                  <a:pt x="2818668" y="1420479"/>
                  <a:pt x="2549288" y="1400447"/>
                </a:cubicBezTo>
                <a:cubicBezTo>
                  <a:pt x="2279908" y="1380415"/>
                  <a:pt x="2231578" y="1379147"/>
                  <a:pt x="2061411" y="1400447"/>
                </a:cubicBezTo>
                <a:cubicBezTo>
                  <a:pt x="1891244" y="1421747"/>
                  <a:pt x="1625451" y="1418062"/>
                  <a:pt x="1272787" y="1400447"/>
                </a:cubicBezTo>
                <a:cubicBezTo>
                  <a:pt x="920123" y="1382832"/>
                  <a:pt x="599700" y="1344279"/>
                  <a:pt x="123267" y="1400447"/>
                </a:cubicBezTo>
                <a:cubicBezTo>
                  <a:pt x="49390" y="1386292"/>
                  <a:pt x="-2117" y="1342988"/>
                  <a:pt x="0" y="1277180"/>
                </a:cubicBezTo>
                <a:cubicBezTo>
                  <a:pt x="-19527" y="1161541"/>
                  <a:pt x="-1196" y="960632"/>
                  <a:pt x="0" y="734841"/>
                </a:cubicBezTo>
                <a:cubicBezTo>
                  <a:pt x="1196" y="509050"/>
                  <a:pt x="15855" y="406907"/>
                  <a:pt x="0" y="123267"/>
                </a:cubicBezTo>
                <a:close/>
              </a:path>
              <a:path w="6261463" h="1400447" stroke="0" extrusionOk="0">
                <a:moveTo>
                  <a:pt x="0" y="123267"/>
                </a:moveTo>
                <a:cubicBezTo>
                  <a:pt x="3481" y="52743"/>
                  <a:pt x="69410" y="-7797"/>
                  <a:pt x="123267" y="0"/>
                </a:cubicBezTo>
                <a:cubicBezTo>
                  <a:pt x="290510" y="7362"/>
                  <a:pt x="454584" y="10785"/>
                  <a:pt x="671294" y="0"/>
                </a:cubicBezTo>
                <a:cubicBezTo>
                  <a:pt x="888004" y="-10785"/>
                  <a:pt x="1046285" y="27162"/>
                  <a:pt x="1279470" y="0"/>
                </a:cubicBezTo>
                <a:cubicBezTo>
                  <a:pt x="1512655" y="-27162"/>
                  <a:pt x="1694308" y="11560"/>
                  <a:pt x="1947795" y="0"/>
                </a:cubicBezTo>
                <a:cubicBezTo>
                  <a:pt x="2201282" y="-11560"/>
                  <a:pt x="2314606" y="12716"/>
                  <a:pt x="2555972" y="0"/>
                </a:cubicBezTo>
                <a:cubicBezTo>
                  <a:pt x="2797338" y="-12716"/>
                  <a:pt x="2871885" y="-3518"/>
                  <a:pt x="3043849" y="0"/>
                </a:cubicBezTo>
                <a:cubicBezTo>
                  <a:pt x="3215813" y="3518"/>
                  <a:pt x="3567692" y="-16139"/>
                  <a:pt x="3712175" y="0"/>
                </a:cubicBezTo>
                <a:cubicBezTo>
                  <a:pt x="3856658" y="16139"/>
                  <a:pt x="4187344" y="-3333"/>
                  <a:pt x="4380500" y="0"/>
                </a:cubicBezTo>
                <a:cubicBezTo>
                  <a:pt x="4573656" y="3333"/>
                  <a:pt x="5009046" y="-26426"/>
                  <a:pt x="5169124" y="0"/>
                </a:cubicBezTo>
                <a:cubicBezTo>
                  <a:pt x="5329202" y="26426"/>
                  <a:pt x="5886849" y="-17179"/>
                  <a:pt x="6138196" y="0"/>
                </a:cubicBezTo>
                <a:cubicBezTo>
                  <a:pt x="6206223" y="1595"/>
                  <a:pt x="6255505" y="44654"/>
                  <a:pt x="6261463" y="123267"/>
                </a:cubicBezTo>
                <a:cubicBezTo>
                  <a:pt x="6286867" y="402445"/>
                  <a:pt x="6276454" y="465708"/>
                  <a:pt x="6261463" y="711763"/>
                </a:cubicBezTo>
                <a:cubicBezTo>
                  <a:pt x="6246472" y="957818"/>
                  <a:pt x="6264134" y="1035897"/>
                  <a:pt x="6261463" y="1277180"/>
                </a:cubicBezTo>
                <a:cubicBezTo>
                  <a:pt x="6266089" y="1334293"/>
                  <a:pt x="6219427" y="1401067"/>
                  <a:pt x="6138196" y="1400447"/>
                </a:cubicBezTo>
                <a:cubicBezTo>
                  <a:pt x="5976191" y="1371086"/>
                  <a:pt x="5657884" y="1431983"/>
                  <a:pt x="5409721" y="1400447"/>
                </a:cubicBezTo>
                <a:cubicBezTo>
                  <a:pt x="5161558" y="1368911"/>
                  <a:pt x="4997972" y="1377126"/>
                  <a:pt x="4741396" y="1400447"/>
                </a:cubicBezTo>
                <a:cubicBezTo>
                  <a:pt x="4484821" y="1423768"/>
                  <a:pt x="4243003" y="1419767"/>
                  <a:pt x="4012921" y="1400447"/>
                </a:cubicBezTo>
                <a:cubicBezTo>
                  <a:pt x="3782839" y="1381127"/>
                  <a:pt x="3391224" y="1423046"/>
                  <a:pt x="3224297" y="1400447"/>
                </a:cubicBezTo>
                <a:cubicBezTo>
                  <a:pt x="3057370" y="1377848"/>
                  <a:pt x="2947552" y="1400106"/>
                  <a:pt x="2736419" y="1400447"/>
                </a:cubicBezTo>
                <a:cubicBezTo>
                  <a:pt x="2525286" y="1400788"/>
                  <a:pt x="2291581" y="1392235"/>
                  <a:pt x="2128243" y="1400447"/>
                </a:cubicBezTo>
                <a:cubicBezTo>
                  <a:pt x="1964905" y="1408659"/>
                  <a:pt x="1630296" y="1413827"/>
                  <a:pt x="1339619" y="1400447"/>
                </a:cubicBezTo>
                <a:cubicBezTo>
                  <a:pt x="1048942" y="1387067"/>
                  <a:pt x="553849" y="1401951"/>
                  <a:pt x="123267" y="1400447"/>
                </a:cubicBezTo>
                <a:cubicBezTo>
                  <a:pt x="56428" y="1405751"/>
                  <a:pt x="-297" y="1361348"/>
                  <a:pt x="0" y="1277180"/>
                </a:cubicBezTo>
                <a:cubicBezTo>
                  <a:pt x="4726" y="1014482"/>
                  <a:pt x="14367" y="937341"/>
                  <a:pt x="0" y="700224"/>
                </a:cubicBezTo>
                <a:cubicBezTo>
                  <a:pt x="-14367" y="463107"/>
                  <a:pt x="-7178" y="317644"/>
                  <a:pt x="0" y="123267"/>
                </a:cubicBezTo>
                <a:close/>
              </a:path>
            </a:pathLst>
          </a:custGeom>
          <a:solidFill>
            <a:srgbClr val="F8F5ED"/>
          </a:solidFill>
          <a:ln>
            <a:solidFill>
              <a:srgbClr val="DED7D0"/>
            </a:solidFill>
            <a:extLst>
              <a:ext uri="{C807C97D-BFC1-408E-A445-0C87EB9F89A2}">
                <ask:lineSketchStyleProps xmlns="" xmlns:ask="http://schemas.microsoft.com/office/drawing/2018/sketchyshapes" sd="815169288">
                  <a:prstGeom prst="roundRect">
                    <a:avLst>
                      <a:gd name="adj" fmla="val 88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909A36D6-8944-4D5A-9503-C9ED7D3E1EB1}"/>
              </a:ext>
            </a:extLst>
          </p:cNvPr>
          <p:cNvSpPr/>
          <p:nvPr/>
        </p:nvSpPr>
        <p:spPr>
          <a:xfrm>
            <a:off x="891273" y="1331699"/>
            <a:ext cx="925818" cy="1079655"/>
          </a:xfrm>
          <a:prstGeom prst="rect">
            <a:avLst/>
          </a:prstGeom>
        </p:spPr>
        <p:txBody>
          <a:bodyPr vert="horz" wrap="square">
            <a:spAutoFit/>
          </a:bodyPr>
          <a:lstStyle/>
          <a:p>
            <a:pPr algn="dist">
              <a:lnSpc>
                <a:spcPct val="120000"/>
              </a:lnSpc>
            </a:pPr>
            <a:r>
              <a:rPr lang="zh-TW" altLang="en-US" sz="2800" b="1" spc="-80" dirty="0">
                <a:solidFill>
                  <a:schemeClr val="bg1"/>
                </a:solidFill>
                <a:effectLst>
                  <a:outerShdw blurRad="12700" dist="63500" dir="2700000" algn="tl" rotWithShape="0">
                    <a:srgbClr val="5A4530">
                      <a:alpha val="21000"/>
                    </a:srgbClr>
                  </a:outerShdw>
                </a:effectLst>
                <a:latin typeface="微軟正黑體" panose="020B0604030504040204" pitchFamily="34" charset="-120"/>
                <a:ea typeface="微軟正黑體" panose="020B0604030504040204" pitchFamily="34" charset="-120"/>
              </a:rPr>
              <a:t>初中</a:t>
            </a:r>
          </a:p>
          <a:p>
            <a:pPr algn="dist">
              <a:lnSpc>
                <a:spcPct val="120000"/>
              </a:lnSpc>
            </a:pPr>
            <a:r>
              <a:rPr lang="zh-TW" altLang="en-US" sz="2800" b="1" spc="-80" dirty="0">
                <a:solidFill>
                  <a:schemeClr val="bg1"/>
                </a:solidFill>
                <a:effectLst>
                  <a:outerShdw blurRad="12700" dist="63500" dir="2700000" algn="tl" rotWithShape="0">
                    <a:srgbClr val="5A4530">
                      <a:alpha val="21000"/>
                    </a:srgbClr>
                  </a:outerShdw>
                </a:effectLst>
                <a:latin typeface="微軟正黑體" panose="020B0604030504040204" pitchFamily="34" charset="-120"/>
                <a:ea typeface="微軟正黑體" panose="020B0604030504040204" pitchFamily="34" charset="-120"/>
              </a:rPr>
              <a:t>時期</a:t>
            </a:r>
          </a:p>
        </p:txBody>
      </p:sp>
      <p:sp>
        <p:nvSpPr>
          <p:cNvPr id="15" name="矩形 14">
            <a:extLst>
              <a:ext uri="{FF2B5EF4-FFF2-40B4-BE49-F238E27FC236}">
                <a16:creationId xmlns:a16="http://schemas.microsoft.com/office/drawing/2014/main" id="{AAF27DDF-C09C-4C5E-84F3-5C4DF268CA28}"/>
              </a:ext>
            </a:extLst>
          </p:cNvPr>
          <p:cNvSpPr/>
          <p:nvPr/>
        </p:nvSpPr>
        <p:spPr>
          <a:xfrm>
            <a:off x="2241101" y="1331699"/>
            <a:ext cx="5774193" cy="1126462"/>
          </a:xfrm>
          <a:prstGeom prst="rect">
            <a:avLst/>
          </a:prstGeom>
        </p:spPr>
        <p:txBody>
          <a:bodyPr vert="horz" wrap="square">
            <a:spAutoFit/>
          </a:bodyPr>
          <a:lstStyle/>
          <a:p>
            <a:pPr>
              <a:lnSpc>
                <a:spcPct val="120000"/>
              </a:lnSpc>
            </a:pPr>
            <a:r>
              <a:rPr lang="zh-TW" altLang="en-US" sz="2800" spc="-80" dirty="0">
                <a:solidFill>
                  <a:srgbClr val="5A4530"/>
                </a:solidFill>
                <a:latin typeface="微軟正黑體" panose="020B0604030504040204" pitchFamily="34" charset="-120"/>
                <a:ea typeface="微軟正黑體" panose="020B0604030504040204" pitchFamily="34" charset="-120"/>
              </a:rPr>
              <a:t>國文老師鼓勵他寫作，並介紹沈從文、契訶夫的小說，為</a:t>
            </a:r>
            <a:r>
              <a:rPr lang="zh-TW" altLang="en-US" sz="2800" b="1" spc="-80" dirty="0" smtClean="0">
                <a:solidFill>
                  <a:schemeClr val="accent2"/>
                </a:solidFill>
                <a:latin typeface="微軟正黑體" panose="020B0604030504040204" pitchFamily="34" charset="-120"/>
                <a:ea typeface="微軟正黑體" panose="020B0604030504040204" pitchFamily="34" charset="-120"/>
              </a:rPr>
              <a:t>重要的文學啟蒙</a:t>
            </a:r>
            <a:r>
              <a:rPr lang="zh-TW" altLang="en-US" sz="2800" spc="-80" dirty="0">
                <a:solidFill>
                  <a:srgbClr val="5A4530"/>
                </a:solidFill>
                <a:latin typeface="微軟正黑體" panose="020B0604030504040204" pitchFamily="34" charset="-120"/>
                <a:ea typeface="微軟正黑體" panose="020B0604030504040204" pitchFamily="34" charset="-120"/>
              </a:rPr>
              <a:t>。</a:t>
            </a:r>
          </a:p>
        </p:txBody>
      </p:sp>
      <p:sp>
        <p:nvSpPr>
          <p:cNvPr id="16" name="矩形: 圓角 15">
            <a:extLst>
              <a:ext uri="{FF2B5EF4-FFF2-40B4-BE49-F238E27FC236}">
                <a16:creationId xmlns:a16="http://schemas.microsoft.com/office/drawing/2014/main" id="{03AA3FCD-B265-4F7B-B709-998033CAA134}"/>
              </a:ext>
            </a:extLst>
          </p:cNvPr>
          <p:cNvSpPr/>
          <p:nvPr/>
        </p:nvSpPr>
        <p:spPr>
          <a:xfrm>
            <a:off x="766354" y="2834083"/>
            <a:ext cx="1175657" cy="1400447"/>
          </a:xfrm>
          <a:custGeom>
            <a:avLst/>
            <a:gdLst>
              <a:gd name="connsiteX0" fmla="*/ 0 w 1175657"/>
              <a:gd name="connsiteY0" fmla="*/ 130627 h 1400447"/>
              <a:gd name="connsiteX1" fmla="*/ 130627 w 1175657"/>
              <a:gd name="connsiteY1" fmla="*/ 0 h 1400447"/>
              <a:gd name="connsiteX2" fmla="*/ 587829 w 1175657"/>
              <a:gd name="connsiteY2" fmla="*/ 0 h 1400447"/>
              <a:gd name="connsiteX3" fmla="*/ 1045030 w 1175657"/>
              <a:gd name="connsiteY3" fmla="*/ 0 h 1400447"/>
              <a:gd name="connsiteX4" fmla="*/ 1175657 w 1175657"/>
              <a:gd name="connsiteY4" fmla="*/ 130627 h 1400447"/>
              <a:gd name="connsiteX5" fmla="*/ 1175657 w 1175657"/>
              <a:gd name="connsiteY5" fmla="*/ 666048 h 1400447"/>
              <a:gd name="connsiteX6" fmla="*/ 1175657 w 1175657"/>
              <a:gd name="connsiteY6" fmla="*/ 1269820 h 1400447"/>
              <a:gd name="connsiteX7" fmla="*/ 1045030 w 1175657"/>
              <a:gd name="connsiteY7" fmla="*/ 1400447 h 1400447"/>
              <a:gd name="connsiteX8" fmla="*/ 578684 w 1175657"/>
              <a:gd name="connsiteY8" fmla="*/ 1400447 h 1400447"/>
              <a:gd name="connsiteX9" fmla="*/ 130627 w 1175657"/>
              <a:gd name="connsiteY9" fmla="*/ 1400447 h 1400447"/>
              <a:gd name="connsiteX10" fmla="*/ 0 w 1175657"/>
              <a:gd name="connsiteY10" fmla="*/ 1269820 h 1400447"/>
              <a:gd name="connsiteX11" fmla="*/ 0 w 1175657"/>
              <a:gd name="connsiteY11" fmla="*/ 688832 h 1400447"/>
              <a:gd name="connsiteX12" fmla="*/ 0 w 1175657"/>
              <a:gd name="connsiteY12" fmla="*/ 130627 h 140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5657" h="1400447" fill="none" extrusionOk="0">
                <a:moveTo>
                  <a:pt x="0" y="130627"/>
                </a:moveTo>
                <a:cubicBezTo>
                  <a:pt x="-16645" y="57977"/>
                  <a:pt x="52558" y="10153"/>
                  <a:pt x="130627" y="0"/>
                </a:cubicBezTo>
                <a:cubicBezTo>
                  <a:pt x="252888" y="16712"/>
                  <a:pt x="435635" y="-19090"/>
                  <a:pt x="587829" y="0"/>
                </a:cubicBezTo>
                <a:cubicBezTo>
                  <a:pt x="740023" y="19090"/>
                  <a:pt x="858471" y="-7367"/>
                  <a:pt x="1045030" y="0"/>
                </a:cubicBezTo>
                <a:cubicBezTo>
                  <a:pt x="1114408" y="-3399"/>
                  <a:pt x="1178571" y="60761"/>
                  <a:pt x="1175657" y="130627"/>
                </a:cubicBezTo>
                <a:cubicBezTo>
                  <a:pt x="1150083" y="398097"/>
                  <a:pt x="1191446" y="497265"/>
                  <a:pt x="1175657" y="666048"/>
                </a:cubicBezTo>
                <a:cubicBezTo>
                  <a:pt x="1159868" y="834831"/>
                  <a:pt x="1168577" y="1149035"/>
                  <a:pt x="1175657" y="1269820"/>
                </a:cubicBezTo>
                <a:cubicBezTo>
                  <a:pt x="1181677" y="1349733"/>
                  <a:pt x="1114439" y="1406883"/>
                  <a:pt x="1045030" y="1400447"/>
                </a:cubicBezTo>
                <a:cubicBezTo>
                  <a:pt x="915825" y="1391322"/>
                  <a:pt x="778044" y="1390347"/>
                  <a:pt x="578684" y="1400447"/>
                </a:cubicBezTo>
                <a:cubicBezTo>
                  <a:pt x="379324" y="1410547"/>
                  <a:pt x="252481" y="1414110"/>
                  <a:pt x="130627" y="1400447"/>
                </a:cubicBezTo>
                <a:cubicBezTo>
                  <a:pt x="49600" y="1411294"/>
                  <a:pt x="6049" y="1332011"/>
                  <a:pt x="0" y="1269820"/>
                </a:cubicBezTo>
                <a:cubicBezTo>
                  <a:pt x="-7972" y="1152826"/>
                  <a:pt x="-28009" y="872127"/>
                  <a:pt x="0" y="688832"/>
                </a:cubicBezTo>
                <a:cubicBezTo>
                  <a:pt x="28009" y="505537"/>
                  <a:pt x="-3040" y="393805"/>
                  <a:pt x="0" y="130627"/>
                </a:cubicBezTo>
                <a:close/>
              </a:path>
              <a:path w="1175657" h="1400447" stroke="0" extrusionOk="0">
                <a:moveTo>
                  <a:pt x="0" y="130627"/>
                </a:moveTo>
                <a:cubicBezTo>
                  <a:pt x="2463" y="44394"/>
                  <a:pt x="54873" y="10075"/>
                  <a:pt x="130627" y="0"/>
                </a:cubicBezTo>
                <a:cubicBezTo>
                  <a:pt x="324463" y="3867"/>
                  <a:pt x="428475" y="-22707"/>
                  <a:pt x="606117" y="0"/>
                </a:cubicBezTo>
                <a:cubicBezTo>
                  <a:pt x="783759" y="22707"/>
                  <a:pt x="931578" y="-11165"/>
                  <a:pt x="1045030" y="0"/>
                </a:cubicBezTo>
                <a:cubicBezTo>
                  <a:pt x="1105709" y="-10997"/>
                  <a:pt x="1177845" y="73976"/>
                  <a:pt x="1175657" y="130627"/>
                </a:cubicBezTo>
                <a:cubicBezTo>
                  <a:pt x="1162442" y="352487"/>
                  <a:pt x="1158699" y="460137"/>
                  <a:pt x="1175657" y="700224"/>
                </a:cubicBezTo>
                <a:cubicBezTo>
                  <a:pt x="1192615" y="940311"/>
                  <a:pt x="1162385" y="990003"/>
                  <a:pt x="1175657" y="1269820"/>
                </a:cubicBezTo>
                <a:cubicBezTo>
                  <a:pt x="1187944" y="1330750"/>
                  <a:pt x="1124197" y="1409818"/>
                  <a:pt x="1045030" y="1400447"/>
                </a:cubicBezTo>
                <a:cubicBezTo>
                  <a:pt x="862724" y="1411770"/>
                  <a:pt x="769177" y="1422137"/>
                  <a:pt x="587829" y="1400447"/>
                </a:cubicBezTo>
                <a:cubicBezTo>
                  <a:pt x="406481" y="1378757"/>
                  <a:pt x="272211" y="1397363"/>
                  <a:pt x="130627" y="1400447"/>
                </a:cubicBezTo>
                <a:cubicBezTo>
                  <a:pt x="46985" y="1404258"/>
                  <a:pt x="-4174" y="1338345"/>
                  <a:pt x="0" y="1269820"/>
                </a:cubicBezTo>
                <a:cubicBezTo>
                  <a:pt x="-6061" y="1020946"/>
                  <a:pt x="28932" y="944570"/>
                  <a:pt x="0" y="677440"/>
                </a:cubicBezTo>
                <a:cubicBezTo>
                  <a:pt x="-28932" y="410310"/>
                  <a:pt x="7036" y="368464"/>
                  <a:pt x="0" y="130627"/>
                </a:cubicBezTo>
                <a:close/>
              </a:path>
            </a:pathLst>
          </a:custGeom>
          <a:solidFill>
            <a:srgbClr val="AE826E"/>
          </a:solidFill>
          <a:ln>
            <a:solidFill>
              <a:srgbClr val="6D533A"/>
            </a:solidFill>
            <a:extLst>
              <a:ext uri="{C807C97D-BFC1-408E-A445-0C87EB9F89A2}">
                <ask:lineSketchStyleProps xmlns="" xmlns:ask="http://schemas.microsoft.com/office/drawing/2018/sketchyshapes" sd="2233765685">
                  <a:prstGeom prst="roundRect">
                    <a:avLst>
                      <a:gd name="adj" fmla="val 1111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id="{360835C1-D0A4-45E3-9F90-B9DEA732FB30}"/>
              </a:ext>
            </a:extLst>
          </p:cNvPr>
          <p:cNvSpPr/>
          <p:nvPr/>
        </p:nvSpPr>
        <p:spPr>
          <a:xfrm>
            <a:off x="2116183" y="2834083"/>
            <a:ext cx="6261463" cy="1400447"/>
          </a:xfrm>
          <a:custGeom>
            <a:avLst/>
            <a:gdLst>
              <a:gd name="connsiteX0" fmla="*/ 0 w 6261463"/>
              <a:gd name="connsiteY0" fmla="*/ 123267 h 1400447"/>
              <a:gd name="connsiteX1" fmla="*/ 123267 w 6261463"/>
              <a:gd name="connsiteY1" fmla="*/ 0 h 1400447"/>
              <a:gd name="connsiteX2" fmla="*/ 851742 w 6261463"/>
              <a:gd name="connsiteY2" fmla="*/ 0 h 1400447"/>
              <a:gd name="connsiteX3" fmla="*/ 1339619 w 6261463"/>
              <a:gd name="connsiteY3" fmla="*/ 0 h 1400447"/>
              <a:gd name="connsiteX4" fmla="*/ 2007945 w 6261463"/>
              <a:gd name="connsiteY4" fmla="*/ 0 h 1400447"/>
              <a:gd name="connsiteX5" fmla="*/ 2555972 w 6261463"/>
              <a:gd name="connsiteY5" fmla="*/ 0 h 1400447"/>
              <a:gd name="connsiteX6" fmla="*/ 3164148 w 6261463"/>
              <a:gd name="connsiteY6" fmla="*/ 0 h 1400447"/>
              <a:gd name="connsiteX7" fmla="*/ 3832473 w 6261463"/>
              <a:gd name="connsiteY7" fmla="*/ 0 h 1400447"/>
              <a:gd name="connsiteX8" fmla="*/ 4380500 w 6261463"/>
              <a:gd name="connsiteY8" fmla="*/ 0 h 1400447"/>
              <a:gd name="connsiteX9" fmla="*/ 4928527 w 6261463"/>
              <a:gd name="connsiteY9" fmla="*/ 0 h 1400447"/>
              <a:gd name="connsiteX10" fmla="*/ 6138196 w 6261463"/>
              <a:gd name="connsiteY10" fmla="*/ 0 h 1400447"/>
              <a:gd name="connsiteX11" fmla="*/ 6261463 w 6261463"/>
              <a:gd name="connsiteY11" fmla="*/ 123267 h 1400447"/>
              <a:gd name="connsiteX12" fmla="*/ 6261463 w 6261463"/>
              <a:gd name="connsiteY12" fmla="*/ 677145 h 1400447"/>
              <a:gd name="connsiteX13" fmla="*/ 6261463 w 6261463"/>
              <a:gd name="connsiteY13" fmla="*/ 1277180 h 1400447"/>
              <a:gd name="connsiteX14" fmla="*/ 6138196 w 6261463"/>
              <a:gd name="connsiteY14" fmla="*/ 1400447 h 1400447"/>
              <a:gd name="connsiteX15" fmla="*/ 5469871 w 6261463"/>
              <a:gd name="connsiteY15" fmla="*/ 1400447 h 1400447"/>
              <a:gd name="connsiteX16" fmla="*/ 4861694 w 6261463"/>
              <a:gd name="connsiteY16" fmla="*/ 1400447 h 1400447"/>
              <a:gd name="connsiteX17" fmla="*/ 4373817 w 6261463"/>
              <a:gd name="connsiteY17" fmla="*/ 1400447 h 1400447"/>
              <a:gd name="connsiteX18" fmla="*/ 3825790 w 6261463"/>
              <a:gd name="connsiteY18" fmla="*/ 1400447 h 1400447"/>
              <a:gd name="connsiteX19" fmla="*/ 3157465 w 6261463"/>
              <a:gd name="connsiteY19" fmla="*/ 1400447 h 1400447"/>
              <a:gd name="connsiteX20" fmla="*/ 2549288 w 6261463"/>
              <a:gd name="connsiteY20" fmla="*/ 1400447 h 1400447"/>
              <a:gd name="connsiteX21" fmla="*/ 2061411 w 6261463"/>
              <a:gd name="connsiteY21" fmla="*/ 1400447 h 1400447"/>
              <a:gd name="connsiteX22" fmla="*/ 1272787 w 6261463"/>
              <a:gd name="connsiteY22" fmla="*/ 1400447 h 1400447"/>
              <a:gd name="connsiteX23" fmla="*/ 123267 w 6261463"/>
              <a:gd name="connsiteY23" fmla="*/ 1400447 h 1400447"/>
              <a:gd name="connsiteX24" fmla="*/ 0 w 6261463"/>
              <a:gd name="connsiteY24" fmla="*/ 1277180 h 1400447"/>
              <a:gd name="connsiteX25" fmla="*/ 0 w 6261463"/>
              <a:gd name="connsiteY25" fmla="*/ 734841 h 1400447"/>
              <a:gd name="connsiteX26" fmla="*/ 0 w 6261463"/>
              <a:gd name="connsiteY26" fmla="*/ 123267 h 140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61463" h="1400447" fill="none" extrusionOk="0">
                <a:moveTo>
                  <a:pt x="0" y="123267"/>
                </a:moveTo>
                <a:cubicBezTo>
                  <a:pt x="9855" y="48838"/>
                  <a:pt x="50200" y="585"/>
                  <a:pt x="123267" y="0"/>
                </a:cubicBezTo>
                <a:cubicBezTo>
                  <a:pt x="423326" y="9769"/>
                  <a:pt x="581303" y="-16137"/>
                  <a:pt x="851742" y="0"/>
                </a:cubicBezTo>
                <a:cubicBezTo>
                  <a:pt x="1122182" y="16137"/>
                  <a:pt x="1184923" y="-3103"/>
                  <a:pt x="1339619" y="0"/>
                </a:cubicBezTo>
                <a:cubicBezTo>
                  <a:pt x="1494315" y="3103"/>
                  <a:pt x="1813489" y="-11255"/>
                  <a:pt x="2007945" y="0"/>
                </a:cubicBezTo>
                <a:cubicBezTo>
                  <a:pt x="2202401" y="11255"/>
                  <a:pt x="2428772" y="26981"/>
                  <a:pt x="2555972" y="0"/>
                </a:cubicBezTo>
                <a:cubicBezTo>
                  <a:pt x="2683172" y="-26981"/>
                  <a:pt x="3025231" y="-21406"/>
                  <a:pt x="3164148" y="0"/>
                </a:cubicBezTo>
                <a:cubicBezTo>
                  <a:pt x="3303065" y="21406"/>
                  <a:pt x="3628026" y="-5328"/>
                  <a:pt x="3832473" y="0"/>
                </a:cubicBezTo>
                <a:cubicBezTo>
                  <a:pt x="4036921" y="5328"/>
                  <a:pt x="4149791" y="-935"/>
                  <a:pt x="4380500" y="0"/>
                </a:cubicBezTo>
                <a:cubicBezTo>
                  <a:pt x="4611209" y="935"/>
                  <a:pt x="4764337" y="-19733"/>
                  <a:pt x="4928527" y="0"/>
                </a:cubicBezTo>
                <a:cubicBezTo>
                  <a:pt x="5092717" y="19733"/>
                  <a:pt x="5831888" y="14807"/>
                  <a:pt x="6138196" y="0"/>
                </a:cubicBezTo>
                <a:cubicBezTo>
                  <a:pt x="6201125" y="-5043"/>
                  <a:pt x="6262136" y="51849"/>
                  <a:pt x="6261463" y="123267"/>
                </a:cubicBezTo>
                <a:cubicBezTo>
                  <a:pt x="6235934" y="264903"/>
                  <a:pt x="6246466" y="452788"/>
                  <a:pt x="6261463" y="677145"/>
                </a:cubicBezTo>
                <a:cubicBezTo>
                  <a:pt x="6276460" y="901502"/>
                  <a:pt x="6242445" y="1117711"/>
                  <a:pt x="6261463" y="1277180"/>
                </a:cubicBezTo>
                <a:cubicBezTo>
                  <a:pt x="6258711" y="1334382"/>
                  <a:pt x="6208422" y="1412938"/>
                  <a:pt x="6138196" y="1400447"/>
                </a:cubicBezTo>
                <a:cubicBezTo>
                  <a:pt x="5896192" y="1421529"/>
                  <a:pt x="5728278" y="1380046"/>
                  <a:pt x="5469871" y="1400447"/>
                </a:cubicBezTo>
                <a:cubicBezTo>
                  <a:pt x="5211465" y="1420848"/>
                  <a:pt x="4999796" y="1387672"/>
                  <a:pt x="4861694" y="1400447"/>
                </a:cubicBezTo>
                <a:cubicBezTo>
                  <a:pt x="4723592" y="1413222"/>
                  <a:pt x="4536106" y="1416422"/>
                  <a:pt x="4373817" y="1400447"/>
                </a:cubicBezTo>
                <a:cubicBezTo>
                  <a:pt x="4211528" y="1384472"/>
                  <a:pt x="3962707" y="1412045"/>
                  <a:pt x="3825790" y="1400447"/>
                </a:cubicBezTo>
                <a:cubicBezTo>
                  <a:pt x="3688873" y="1388849"/>
                  <a:pt x="3465011" y="1408847"/>
                  <a:pt x="3157465" y="1400447"/>
                </a:cubicBezTo>
                <a:cubicBezTo>
                  <a:pt x="2849919" y="1392047"/>
                  <a:pt x="2818668" y="1420479"/>
                  <a:pt x="2549288" y="1400447"/>
                </a:cubicBezTo>
                <a:cubicBezTo>
                  <a:pt x="2279908" y="1380415"/>
                  <a:pt x="2231578" y="1379147"/>
                  <a:pt x="2061411" y="1400447"/>
                </a:cubicBezTo>
                <a:cubicBezTo>
                  <a:pt x="1891244" y="1421747"/>
                  <a:pt x="1625451" y="1418062"/>
                  <a:pt x="1272787" y="1400447"/>
                </a:cubicBezTo>
                <a:cubicBezTo>
                  <a:pt x="920123" y="1382832"/>
                  <a:pt x="599700" y="1344279"/>
                  <a:pt x="123267" y="1400447"/>
                </a:cubicBezTo>
                <a:cubicBezTo>
                  <a:pt x="49390" y="1386292"/>
                  <a:pt x="-2117" y="1342988"/>
                  <a:pt x="0" y="1277180"/>
                </a:cubicBezTo>
                <a:cubicBezTo>
                  <a:pt x="-19527" y="1161541"/>
                  <a:pt x="-1196" y="960632"/>
                  <a:pt x="0" y="734841"/>
                </a:cubicBezTo>
                <a:cubicBezTo>
                  <a:pt x="1196" y="509050"/>
                  <a:pt x="15855" y="406907"/>
                  <a:pt x="0" y="123267"/>
                </a:cubicBezTo>
                <a:close/>
              </a:path>
              <a:path w="6261463" h="1400447" stroke="0" extrusionOk="0">
                <a:moveTo>
                  <a:pt x="0" y="123267"/>
                </a:moveTo>
                <a:cubicBezTo>
                  <a:pt x="3481" y="52743"/>
                  <a:pt x="69410" y="-7797"/>
                  <a:pt x="123267" y="0"/>
                </a:cubicBezTo>
                <a:cubicBezTo>
                  <a:pt x="290510" y="7362"/>
                  <a:pt x="454584" y="10785"/>
                  <a:pt x="671294" y="0"/>
                </a:cubicBezTo>
                <a:cubicBezTo>
                  <a:pt x="888004" y="-10785"/>
                  <a:pt x="1046285" y="27162"/>
                  <a:pt x="1279470" y="0"/>
                </a:cubicBezTo>
                <a:cubicBezTo>
                  <a:pt x="1512655" y="-27162"/>
                  <a:pt x="1694308" y="11560"/>
                  <a:pt x="1947795" y="0"/>
                </a:cubicBezTo>
                <a:cubicBezTo>
                  <a:pt x="2201282" y="-11560"/>
                  <a:pt x="2314606" y="12716"/>
                  <a:pt x="2555972" y="0"/>
                </a:cubicBezTo>
                <a:cubicBezTo>
                  <a:pt x="2797338" y="-12716"/>
                  <a:pt x="2871885" y="-3518"/>
                  <a:pt x="3043849" y="0"/>
                </a:cubicBezTo>
                <a:cubicBezTo>
                  <a:pt x="3215813" y="3518"/>
                  <a:pt x="3567692" y="-16139"/>
                  <a:pt x="3712175" y="0"/>
                </a:cubicBezTo>
                <a:cubicBezTo>
                  <a:pt x="3856658" y="16139"/>
                  <a:pt x="4187344" y="-3333"/>
                  <a:pt x="4380500" y="0"/>
                </a:cubicBezTo>
                <a:cubicBezTo>
                  <a:pt x="4573656" y="3333"/>
                  <a:pt x="5009046" y="-26426"/>
                  <a:pt x="5169124" y="0"/>
                </a:cubicBezTo>
                <a:cubicBezTo>
                  <a:pt x="5329202" y="26426"/>
                  <a:pt x="5886849" y="-17179"/>
                  <a:pt x="6138196" y="0"/>
                </a:cubicBezTo>
                <a:cubicBezTo>
                  <a:pt x="6206223" y="1595"/>
                  <a:pt x="6255505" y="44654"/>
                  <a:pt x="6261463" y="123267"/>
                </a:cubicBezTo>
                <a:cubicBezTo>
                  <a:pt x="6286867" y="402445"/>
                  <a:pt x="6276454" y="465708"/>
                  <a:pt x="6261463" y="711763"/>
                </a:cubicBezTo>
                <a:cubicBezTo>
                  <a:pt x="6246472" y="957818"/>
                  <a:pt x="6264134" y="1035897"/>
                  <a:pt x="6261463" y="1277180"/>
                </a:cubicBezTo>
                <a:cubicBezTo>
                  <a:pt x="6266089" y="1334293"/>
                  <a:pt x="6219427" y="1401067"/>
                  <a:pt x="6138196" y="1400447"/>
                </a:cubicBezTo>
                <a:cubicBezTo>
                  <a:pt x="5976191" y="1371086"/>
                  <a:pt x="5657884" y="1431983"/>
                  <a:pt x="5409721" y="1400447"/>
                </a:cubicBezTo>
                <a:cubicBezTo>
                  <a:pt x="5161558" y="1368911"/>
                  <a:pt x="4997972" y="1377126"/>
                  <a:pt x="4741396" y="1400447"/>
                </a:cubicBezTo>
                <a:cubicBezTo>
                  <a:pt x="4484821" y="1423768"/>
                  <a:pt x="4243003" y="1419767"/>
                  <a:pt x="4012921" y="1400447"/>
                </a:cubicBezTo>
                <a:cubicBezTo>
                  <a:pt x="3782839" y="1381127"/>
                  <a:pt x="3391224" y="1423046"/>
                  <a:pt x="3224297" y="1400447"/>
                </a:cubicBezTo>
                <a:cubicBezTo>
                  <a:pt x="3057370" y="1377848"/>
                  <a:pt x="2947552" y="1400106"/>
                  <a:pt x="2736419" y="1400447"/>
                </a:cubicBezTo>
                <a:cubicBezTo>
                  <a:pt x="2525286" y="1400788"/>
                  <a:pt x="2291581" y="1392235"/>
                  <a:pt x="2128243" y="1400447"/>
                </a:cubicBezTo>
                <a:cubicBezTo>
                  <a:pt x="1964905" y="1408659"/>
                  <a:pt x="1630296" y="1413827"/>
                  <a:pt x="1339619" y="1400447"/>
                </a:cubicBezTo>
                <a:cubicBezTo>
                  <a:pt x="1048942" y="1387067"/>
                  <a:pt x="553849" y="1401951"/>
                  <a:pt x="123267" y="1400447"/>
                </a:cubicBezTo>
                <a:cubicBezTo>
                  <a:pt x="56428" y="1405751"/>
                  <a:pt x="-297" y="1361348"/>
                  <a:pt x="0" y="1277180"/>
                </a:cubicBezTo>
                <a:cubicBezTo>
                  <a:pt x="4726" y="1014482"/>
                  <a:pt x="14367" y="937341"/>
                  <a:pt x="0" y="700224"/>
                </a:cubicBezTo>
                <a:cubicBezTo>
                  <a:pt x="-14367" y="463107"/>
                  <a:pt x="-7178" y="317644"/>
                  <a:pt x="0" y="123267"/>
                </a:cubicBezTo>
                <a:close/>
              </a:path>
            </a:pathLst>
          </a:custGeom>
          <a:solidFill>
            <a:srgbClr val="F8F5ED"/>
          </a:solidFill>
          <a:ln>
            <a:solidFill>
              <a:srgbClr val="DED7D0"/>
            </a:solidFill>
            <a:extLst>
              <a:ext uri="{C807C97D-BFC1-408E-A445-0C87EB9F89A2}">
                <ask:lineSketchStyleProps xmlns="" xmlns:ask="http://schemas.microsoft.com/office/drawing/2018/sketchyshapes" sd="815169288">
                  <a:prstGeom prst="roundRect">
                    <a:avLst>
                      <a:gd name="adj" fmla="val 88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B215ED5F-F3B3-44A5-83D5-0C829B68066C}"/>
              </a:ext>
            </a:extLst>
          </p:cNvPr>
          <p:cNvSpPr/>
          <p:nvPr/>
        </p:nvSpPr>
        <p:spPr>
          <a:xfrm>
            <a:off x="891273" y="2994479"/>
            <a:ext cx="925818" cy="1079655"/>
          </a:xfrm>
          <a:prstGeom prst="rect">
            <a:avLst/>
          </a:prstGeom>
        </p:spPr>
        <p:txBody>
          <a:bodyPr vert="horz" wrap="square">
            <a:spAutoFit/>
          </a:bodyPr>
          <a:lstStyle/>
          <a:p>
            <a:pPr algn="dist">
              <a:lnSpc>
                <a:spcPct val="120000"/>
              </a:lnSpc>
            </a:pPr>
            <a:r>
              <a:rPr lang="zh-TW" altLang="en-US" sz="2800" b="1" spc="-80" dirty="0">
                <a:solidFill>
                  <a:schemeClr val="bg1"/>
                </a:solidFill>
                <a:effectLst>
                  <a:outerShdw blurRad="12700" dist="63500" dir="2700000" algn="tl" rotWithShape="0">
                    <a:srgbClr val="5A4530">
                      <a:alpha val="21000"/>
                    </a:srgbClr>
                  </a:outerShdw>
                </a:effectLst>
                <a:latin typeface="微軟正黑體" panose="020B0604030504040204" pitchFamily="34" charset="-120"/>
                <a:ea typeface="微軟正黑體" panose="020B0604030504040204" pitchFamily="34" charset="-120"/>
              </a:rPr>
              <a:t>師範時期</a:t>
            </a:r>
          </a:p>
        </p:txBody>
      </p:sp>
      <p:sp>
        <p:nvSpPr>
          <p:cNvPr id="19" name="矩形 18">
            <a:extLst>
              <a:ext uri="{FF2B5EF4-FFF2-40B4-BE49-F238E27FC236}">
                <a16:creationId xmlns:a16="http://schemas.microsoft.com/office/drawing/2014/main" id="{9FF409EE-A411-4BA5-89D3-ADDAF170B122}"/>
              </a:ext>
            </a:extLst>
          </p:cNvPr>
          <p:cNvSpPr/>
          <p:nvPr/>
        </p:nvSpPr>
        <p:spPr>
          <a:xfrm>
            <a:off x="2241101" y="2994479"/>
            <a:ext cx="5774193" cy="1079655"/>
          </a:xfrm>
          <a:prstGeom prst="rect">
            <a:avLst/>
          </a:prstGeom>
        </p:spPr>
        <p:txBody>
          <a:bodyPr vert="horz" wrap="square">
            <a:spAutoFit/>
          </a:bodyPr>
          <a:lstStyle/>
          <a:p>
            <a:pPr>
              <a:lnSpc>
                <a:spcPct val="120000"/>
              </a:lnSpc>
            </a:pPr>
            <a:r>
              <a:rPr lang="zh-TW" altLang="en-US" sz="2800" spc="-80" dirty="0">
                <a:solidFill>
                  <a:srgbClr val="5A4530"/>
                </a:solidFill>
                <a:latin typeface="微軟正黑體" panose="020B0604030504040204" pitchFamily="34" charset="-120"/>
                <a:ea typeface="微軟正黑體" panose="020B0604030504040204" pitchFamily="34" charset="-120"/>
              </a:rPr>
              <a:t>文句優美的抒情散文被批虛假，發現</a:t>
            </a:r>
            <a:r>
              <a:rPr lang="zh-TW" altLang="en-US" sz="2800" b="1" spc="-80" dirty="0">
                <a:solidFill>
                  <a:schemeClr val="accent2"/>
                </a:solidFill>
                <a:latin typeface="微軟正黑體" panose="020B0604030504040204" pitchFamily="34" charset="-120"/>
                <a:ea typeface="微軟正黑體" panose="020B0604030504040204" pitchFamily="34" charset="-120"/>
              </a:rPr>
              <a:t>用自己的話</a:t>
            </a:r>
            <a:r>
              <a:rPr lang="zh-TW" altLang="en-US" sz="2800" spc="-80" dirty="0">
                <a:solidFill>
                  <a:srgbClr val="5A4530"/>
                </a:solidFill>
                <a:latin typeface="微軟正黑體" panose="020B0604030504040204" pitchFamily="34" charset="-120"/>
                <a:ea typeface="微軟正黑體" panose="020B0604030504040204" pitchFamily="34" charset="-120"/>
              </a:rPr>
              <a:t>描述事件才生動自然。</a:t>
            </a:r>
          </a:p>
        </p:txBody>
      </p:sp>
    </p:spTree>
    <p:extLst>
      <p:ext uri="{BB962C8B-B14F-4D97-AF65-F5344CB8AC3E}">
        <p14:creationId xmlns:p14="http://schemas.microsoft.com/office/powerpoint/2010/main" val="1970194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068B7FBD-C523-47DC-A0F1-5F1BB7EC210C}"/>
              </a:ext>
            </a:extLst>
          </p:cNvPr>
          <p:cNvSpPr/>
          <p:nvPr/>
        </p:nvSpPr>
        <p:spPr>
          <a:xfrm>
            <a:off x="6937549" y="2311061"/>
            <a:ext cx="1760575" cy="1188720"/>
          </a:xfrm>
          <a:prstGeom prst="roundRect">
            <a:avLst>
              <a:gd name="adj" fmla="val 7876"/>
            </a:avLst>
          </a:prstGeom>
          <a:solidFill>
            <a:srgbClr val="F8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投稿聯合報而受文壇矚目</a:t>
            </a:r>
          </a:p>
        </p:txBody>
      </p:sp>
      <p:sp>
        <p:nvSpPr>
          <p:cNvPr id="31" name="矩形 30">
            <a:extLst>
              <a:ext uri="{FF2B5EF4-FFF2-40B4-BE49-F238E27FC236}">
                <a16:creationId xmlns:a16="http://schemas.microsoft.com/office/drawing/2014/main" id="{788AE6AB-B9D3-466D-A7F5-FE3F0E0AB8CE}"/>
              </a:ext>
            </a:extLst>
          </p:cNvPr>
          <p:cNvSpPr/>
          <p:nvPr/>
        </p:nvSpPr>
        <p:spPr>
          <a:xfrm>
            <a:off x="351700" y="976483"/>
            <a:ext cx="8440602" cy="1150123"/>
          </a:xfrm>
          <a:prstGeom prst="rect">
            <a:avLst/>
          </a:prstGeom>
        </p:spPr>
        <p:txBody>
          <a:bodyPr wrap="square">
            <a:spAutoFit/>
          </a:bodyPr>
          <a:lstStyle/>
          <a:p>
            <a:pPr marL="288000" indent="-288000">
              <a:lnSpc>
                <a:spcPct val="120000"/>
              </a:lnSpc>
              <a:spcBef>
                <a:spcPts val="12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畢業後，黃春明於國小任教，以寫詩、繪畫自娛，偶爾也投稿</a:t>
            </a:r>
            <a:r>
              <a:rPr lang="en-US" altLang="zh-TW" sz="3000" b="1" spc="-80" dirty="0">
                <a:solidFill>
                  <a:schemeClr val="accent2"/>
                </a:solidFill>
                <a:latin typeface="微軟正黑體" panose="020B0604030504040204" pitchFamily="34" charset="-120"/>
                <a:ea typeface="微軟正黑體" panose="020B0604030504040204" pitchFamily="34" charset="-120"/>
              </a:rPr>
              <a:t>《</a:t>
            </a:r>
            <a:r>
              <a:rPr lang="zh-TW" altLang="en-US" sz="3000" b="1" spc="-80" dirty="0">
                <a:solidFill>
                  <a:schemeClr val="accent2"/>
                </a:solidFill>
                <a:latin typeface="微軟正黑體" panose="020B0604030504040204" pitchFamily="34" charset="-120"/>
                <a:ea typeface="微軟正黑體" panose="020B0604030504040204" pitchFamily="34" charset="-120"/>
              </a:rPr>
              <a:t>聯合報</a:t>
            </a:r>
            <a:r>
              <a:rPr lang="en-US" altLang="zh-TW" sz="3000" b="1" spc="-80" dirty="0">
                <a:solidFill>
                  <a:schemeClr val="accent2"/>
                </a:solidFill>
                <a:latin typeface="微軟正黑體" panose="020B0604030504040204" pitchFamily="34" charset="-120"/>
                <a:ea typeface="微軟正黑體" panose="020B0604030504040204" pitchFamily="34" charset="-120"/>
              </a:rPr>
              <a:t>》</a:t>
            </a:r>
            <a:r>
              <a:rPr lang="zh-TW" altLang="en-US" sz="3000" b="1" spc="-80" dirty="0">
                <a:solidFill>
                  <a:schemeClr val="accent2"/>
                </a:solidFill>
                <a:latin typeface="微軟正黑體" panose="020B0604030504040204" pitchFamily="34" charset="-120"/>
                <a:ea typeface="微軟正黑體" panose="020B0604030504040204" pitchFamily="34" charset="-120"/>
              </a:rPr>
              <a:t>副刊</a:t>
            </a:r>
            <a:r>
              <a:rPr lang="zh-TW" altLang="en-US" sz="3000" spc="-80" dirty="0">
                <a:latin typeface="微軟正黑體" panose="020B0604030504040204" pitchFamily="34" charset="-120"/>
                <a:ea typeface="微軟正黑體" panose="020B0604030504040204" pitchFamily="34" charset="-120"/>
              </a:rPr>
              <a:t>。</a:t>
            </a:r>
            <a:endParaRPr lang="en-US" altLang="zh-TW" sz="3000" spc="-80" dirty="0">
              <a:latin typeface="微軟正黑體" panose="020B0604030504040204" pitchFamily="34" charset="-120"/>
              <a:ea typeface="微軟正黑體" panose="020B0604030504040204" pitchFamily="34" charset="-120"/>
            </a:endParaRPr>
          </a:p>
        </p:txBody>
      </p:sp>
      <p:sp>
        <p:nvSpPr>
          <p:cNvPr id="8" name="文本框 328">
            <a:hlinkClick r:id="rId2" action="ppaction://hlinksldjump"/>
            <a:extLst>
              <a:ext uri="{FF2B5EF4-FFF2-40B4-BE49-F238E27FC236}">
                <a16:creationId xmlns:a16="http://schemas.microsoft.com/office/drawing/2014/main" id="{7163D72F-4A0D-459D-8334-5D94C821272E}"/>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7" name="矩形 6">
            <a:extLst>
              <a:ext uri="{FF2B5EF4-FFF2-40B4-BE49-F238E27FC236}">
                <a16:creationId xmlns:a16="http://schemas.microsoft.com/office/drawing/2014/main" id="{8308894C-BB8C-4097-A9A1-40EB7E4F7276}"/>
              </a:ext>
            </a:extLst>
          </p:cNvPr>
          <p:cNvSpPr/>
          <p:nvPr/>
        </p:nvSpPr>
        <p:spPr>
          <a:xfrm>
            <a:off x="346844" y="2188008"/>
            <a:ext cx="6415770" cy="2258119"/>
          </a:xfrm>
          <a:prstGeom prst="rect">
            <a:avLst/>
          </a:prstGeom>
        </p:spPr>
        <p:txBody>
          <a:bodyPr wrap="square">
            <a:spAutoFit/>
          </a:bodyPr>
          <a:lstStyle/>
          <a:p>
            <a:pPr marL="288000" indent="-288000" algn="just">
              <a:lnSpc>
                <a:spcPct val="120000"/>
              </a:lnSpc>
              <a:spcBef>
                <a:spcPts val="12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當時主編林海音在他投稿第一篇小說後多所勉勵，從此黃春明</a:t>
            </a:r>
            <a:r>
              <a:rPr lang="zh-TW" altLang="en-US" sz="3000" b="1" spc="-80" dirty="0">
                <a:solidFill>
                  <a:schemeClr val="accent2"/>
                </a:solidFill>
                <a:latin typeface="微軟正黑體" panose="020B0604030504040204" pitchFamily="34" charset="-120"/>
                <a:ea typeface="微軟正黑體" panose="020B0604030504040204" pitchFamily="34" charset="-120"/>
              </a:rPr>
              <a:t>毅然決然改寫小說</a:t>
            </a:r>
            <a:r>
              <a:rPr lang="zh-TW" altLang="en-US" sz="3000" spc="-80" dirty="0">
                <a:latin typeface="微軟正黑體" panose="020B0604030504040204" pitchFamily="34" charset="-120"/>
                <a:ea typeface="微軟正黑體" panose="020B0604030504040204" pitchFamily="34" charset="-120"/>
              </a:rPr>
              <a:t>。在副刊發表九篇作品後，</a:t>
            </a:r>
            <a:r>
              <a:rPr lang="en-US" altLang="zh-TW" sz="3000" spc="-80" dirty="0">
                <a:latin typeface="微軟正黑體" panose="020B0604030504040204" pitchFamily="34" charset="-120"/>
                <a:ea typeface="微軟正黑體" panose="020B0604030504040204" pitchFamily="34" charset="-120"/>
              </a:rPr>
              <a:t/>
            </a:r>
            <a:br>
              <a:rPr lang="en-US" altLang="zh-TW" sz="3000" spc="-80" dirty="0">
                <a:latin typeface="微軟正黑體" panose="020B0604030504040204" pitchFamily="34" charset="-120"/>
                <a:ea typeface="微軟正黑體" panose="020B0604030504040204" pitchFamily="34" charset="-120"/>
              </a:rPr>
            </a:br>
            <a:r>
              <a:rPr lang="zh-TW" altLang="en-US" sz="3000" spc="-80" dirty="0">
                <a:latin typeface="微軟正黑體" panose="020B0604030504040204" pitchFamily="34" charset="-120"/>
                <a:ea typeface="微軟正黑體" panose="020B0604030504040204" pitchFamily="34" charset="-120"/>
              </a:rPr>
              <a:t>他從此受到文壇的矚目。</a:t>
            </a:r>
          </a:p>
        </p:txBody>
      </p:sp>
      <p:pic>
        <p:nvPicPr>
          <p:cNvPr id="4" name="圖片 3" descr="一張含有 文字, 皇后, 向量圖形 的圖片&#10;&#10;自動產生的描述">
            <a:extLst>
              <a:ext uri="{FF2B5EF4-FFF2-40B4-BE49-F238E27FC236}">
                <a16:creationId xmlns:a16="http://schemas.microsoft.com/office/drawing/2014/main" id="{5568FEBA-512F-47F8-9886-5E44E97D63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25343" y="2262976"/>
            <a:ext cx="1584987" cy="1584987"/>
          </a:xfrm>
          <a:prstGeom prst="rect">
            <a:avLst/>
          </a:prstGeom>
          <a:effectLst>
            <a:outerShdw blurRad="12700" dist="38100" algn="tl" rotWithShape="0">
              <a:srgbClr val="CEC3B9">
                <a:alpha val="40000"/>
              </a:srgbClr>
            </a:outerShdw>
          </a:effectLst>
        </p:spPr>
      </p:pic>
    </p:spTree>
    <p:extLst>
      <p:ext uri="{BB962C8B-B14F-4D97-AF65-F5344CB8AC3E}">
        <p14:creationId xmlns:p14="http://schemas.microsoft.com/office/powerpoint/2010/main" val="992803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047FFB80-F69B-4898-925D-91D755C4A26B}"/>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a:ext>
            </a:extLst>
          </a:blip>
          <a:stretch>
            <a:fillRect/>
          </a:stretch>
        </p:blipFill>
        <p:spPr>
          <a:xfrm>
            <a:off x="6658562" y="1596938"/>
            <a:ext cx="2045139" cy="2019575"/>
          </a:xfrm>
          <a:prstGeom prst="roundRect">
            <a:avLst>
              <a:gd name="adj" fmla="val 6732"/>
            </a:avLst>
          </a:prstGeom>
        </p:spPr>
      </p:pic>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因廣播與妻子結緣</a:t>
            </a:r>
          </a:p>
        </p:txBody>
      </p:sp>
      <p:sp>
        <p:nvSpPr>
          <p:cNvPr id="31" name="矩形 30">
            <a:extLst>
              <a:ext uri="{FF2B5EF4-FFF2-40B4-BE49-F238E27FC236}">
                <a16:creationId xmlns:a16="http://schemas.microsoft.com/office/drawing/2014/main" id="{788AE6AB-B9D3-466D-A7F5-FE3F0E0AB8CE}"/>
              </a:ext>
            </a:extLst>
          </p:cNvPr>
          <p:cNvSpPr/>
          <p:nvPr/>
        </p:nvSpPr>
        <p:spPr>
          <a:xfrm>
            <a:off x="351700" y="976483"/>
            <a:ext cx="6213560" cy="3366114"/>
          </a:xfrm>
          <a:prstGeom prst="rect">
            <a:avLst/>
          </a:prstGeom>
        </p:spPr>
        <p:txBody>
          <a:bodyPr wrap="square">
            <a:spAutoFit/>
          </a:bodyPr>
          <a:lstStyle/>
          <a:p>
            <a:pPr>
              <a:lnSpc>
                <a:spcPct val="120000"/>
              </a:lnSpc>
              <a:spcBef>
                <a:spcPts val="2400"/>
              </a:spcBef>
            </a:pPr>
            <a:r>
              <a:rPr lang="zh-TW" altLang="en-US" sz="3000" spc="-80" dirty="0">
                <a:latin typeface="微軟正黑體" panose="020B0604030504040204" pitchFamily="34" charset="-120"/>
                <a:ea typeface="微軟正黑體" panose="020B0604030504040204" pitchFamily="34" charset="-120"/>
              </a:rPr>
              <a:t>黃春明退伍後考入中廣電臺擔任記者及主持人。當時他與同事林美音深入各鄉鎮採訪窮人，想辦法喚起善人幫助他們。這節目讓黃春明</a:t>
            </a:r>
            <a:r>
              <a:rPr lang="zh-TW" altLang="en-US" sz="3000" b="1" spc="-80" dirty="0">
                <a:solidFill>
                  <a:schemeClr val="accent2"/>
                </a:solidFill>
                <a:latin typeface="微軟正黑體" panose="020B0604030504040204" pitchFamily="34" charset="-120"/>
                <a:ea typeface="微軟正黑體" panose="020B0604030504040204" pitchFamily="34" charset="-120"/>
              </a:rPr>
              <a:t>跑遍故鄉每一吋土地，接觸到每一種人</a:t>
            </a:r>
            <a:r>
              <a:rPr lang="zh-TW" altLang="en-US" sz="3000" spc="-80" dirty="0">
                <a:latin typeface="微軟正黑體" panose="020B0604030504040204" pitchFamily="34" charset="-120"/>
                <a:ea typeface="微軟正黑體" panose="020B0604030504040204" pitchFamily="34" charset="-120"/>
              </a:rPr>
              <a:t>，而他與林美音也進而相戀成婚。</a:t>
            </a:r>
          </a:p>
        </p:txBody>
      </p:sp>
      <p:sp>
        <p:nvSpPr>
          <p:cNvPr id="8" name="文本框 328">
            <a:hlinkClick r:id="rId4" action="ppaction://hlinksldjump"/>
            <a:extLst>
              <a:ext uri="{FF2B5EF4-FFF2-40B4-BE49-F238E27FC236}">
                <a16:creationId xmlns:a16="http://schemas.microsoft.com/office/drawing/2014/main" id="{22ADDFBA-7296-4435-BC38-4DF04E579DC2}"/>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pic>
        <p:nvPicPr>
          <p:cNvPr id="4" name="圖片 3" descr="一張含有 玩具, 布偶 的圖片&#10;&#10;自動產生的描述">
            <a:extLst>
              <a:ext uri="{FF2B5EF4-FFF2-40B4-BE49-F238E27FC236}">
                <a16:creationId xmlns:a16="http://schemas.microsoft.com/office/drawing/2014/main" id="{EE0D3AE7-33A1-4359-80D3-8119EFC725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31568" y="2197549"/>
            <a:ext cx="1516324" cy="1418964"/>
          </a:xfrm>
          <a:prstGeom prst="rect">
            <a:avLst/>
          </a:prstGeom>
          <a:effectLst>
            <a:glow rad="38100">
              <a:schemeClr val="bg1"/>
            </a:glow>
          </a:effectLst>
        </p:spPr>
      </p:pic>
      <p:pic>
        <p:nvPicPr>
          <p:cNvPr id="6" name="圖片 5" descr="一張含有 花, 植物 的圖片&#10;&#10;自動產生的描述">
            <a:extLst>
              <a:ext uri="{FF2B5EF4-FFF2-40B4-BE49-F238E27FC236}">
                <a16:creationId xmlns:a16="http://schemas.microsoft.com/office/drawing/2014/main" id="{8AA4CB4B-0CBA-4D35-9230-850F606EA16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33477" y="1343610"/>
            <a:ext cx="1095307" cy="951548"/>
          </a:xfrm>
          <a:prstGeom prst="rect">
            <a:avLst/>
          </a:prstGeom>
          <a:effectLst>
            <a:glow rad="38100">
              <a:schemeClr val="bg1"/>
            </a:glow>
          </a:effectLst>
        </p:spPr>
      </p:pic>
    </p:spTree>
    <p:extLst>
      <p:ext uri="{BB962C8B-B14F-4D97-AF65-F5344CB8AC3E}">
        <p14:creationId xmlns:p14="http://schemas.microsoft.com/office/powerpoint/2010/main" val="3371476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單箭頭接點 25">
            <a:extLst>
              <a:ext uri="{FF2B5EF4-FFF2-40B4-BE49-F238E27FC236}">
                <a16:creationId xmlns:a16="http://schemas.microsoft.com/office/drawing/2014/main" id="{14E5D3B6-1B57-4AFF-B6D3-662C5883299A}"/>
              </a:ext>
            </a:extLst>
          </p:cNvPr>
          <p:cNvCxnSpPr>
            <a:cxnSpLocks/>
          </p:cNvCxnSpPr>
          <p:nvPr/>
        </p:nvCxnSpPr>
        <p:spPr>
          <a:xfrm>
            <a:off x="2564740" y="2203168"/>
            <a:ext cx="0" cy="297145"/>
          </a:xfrm>
          <a:prstGeom prst="straightConnector1">
            <a:avLst/>
          </a:prstGeom>
          <a:ln w="19050">
            <a:solidFill>
              <a:srgbClr val="CBAA6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6">
            <a:extLst>
              <a:ext uri="{FF2B5EF4-FFF2-40B4-BE49-F238E27FC236}">
                <a16:creationId xmlns:a16="http://schemas.microsoft.com/office/drawing/2014/main" id="{596AEA7F-10EB-46E3-88DC-703C7BC49684}"/>
              </a:ext>
            </a:extLst>
          </p:cNvPr>
          <p:cNvSpPr txBox="1"/>
          <p:nvPr/>
        </p:nvSpPr>
        <p:spPr>
          <a:xfrm>
            <a:off x="351698" y="391708"/>
            <a:ext cx="2990216"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重要生平事蹟</a:t>
            </a:r>
          </a:p>
        </p:txBody>
      </p:sp>
      <p:sp>
        <p:nvSpPr>
          <p:cNvPr id="12" name="箭號: 向右 5">
            <a:hlinkClick r:id="rId2" action="ppaction://hlinksldjump"/>
            <a:extLst>
              <a:ext uri="{FF2B5EF4-FFF2-40B4-BE49-F238E27FC236}">
                <a16:creationId xmlns:a16="http://schemas.microsoft.com/office/drawing/2014/main" id="{706E9AF5-8DBD-47C5-890A-A504A05A3BE9}"/>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6">
            <a:hlinkClick r:id="rId3" action="ppaction://hlinksldjump"/>
            <a:extLst>
              <a:ext uri="{FF2B5EF4-FFF2-40B4-BE49-F238E27FC236}">
                <a16:creationId xmlns:a16="http://schemas.microsoft.com/office/drawing/2014/main" id="{1AF2F0FB-713F-4C1C-BA45-64FE91C570DE}"/>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箭號: 向右 2">
            <a:extLst>
              <a:ext uri="{FF2B5EF4-FFF2-40B4-BE49-F238E27FC236}">
                <a16:creationId xmlns:a16="http://schemas.microsoft.com/office/drawing/2014/main" id="{A7B64702-E2AB-481A-9F1F-13F41FFBFF2B}"/>
              </a:ext>
            </a:extLst>
          </p:cNvPr>
          <p:cNvSpPr/>
          <p:nvPr/>
        </p:nvSpPr>
        <p:spPr>
          <a:xfrm>
            <a:off x="351698" y="2286000"/>
            <a:ext cx="8580597" cy="1149531"/>
          </a:xfrm>
          <a:custGeom>
            <a:avLst/>
            <a:gdLst>
              <a:gd name="connsiteX0" fmla="*/ 0 w 8580597"/>
              <a:gd name="connsiteY0" fmla="*/ 370114 h 1149531"/>
              <a:gd name="connsiteX1" fmla="*/ 664250 w 8580597"/>
              <a:gd name="connsiteY1" fmla="*/ 370114 h 1149531"/>
              <a:gd name="connsiteX2" fmla="*/ 1169080 w 8580597"/>
              <a:gd name="connsiteY2" fmla="*/ 370114 h 1149531"/>
              <a:gd name="connsiteX3" fmla="*/ 1913040 w 8580597"/>
              <a:gd name="connsiteY3" fmla="*/ 370114 h 1149531"/>
              <a:gd name="connsiteX4" fmla="*/ 2338160 w 8580597"/>
              <a:gd name="connsiteY4" fmla="*/ 370114 h 1149531"/>
              <a:gd name="connsiteX5" fmla="*/ 3002410 w 8580597"/>
              <a:gd name="connsiteY5" fmla="*/ 370114 h 1149531"/>
              <a:gd name="connsiteX6" fmla="*/ 3427530 w 8580597"/>
              <a:gd name="connsiteY6" fmla="*/ 370114 h 1149531"/>
              <a:gd name="connsiteX7" fmla="*/ 4091781 w 8580597"/>
              <a:gd name="connsiteY7" fmla="*/ 370114 h 1149531"/>
              <a:gd name="connsiteX8" fmla="*/ 4835741 w 8580597"/>
              <a:gd name="connsiteY8" fmla="*/ 370114 h 1149531"/>
              <a:gd name="connsiteX9" fmla="*/ 5420281 w 8580597"/>
              <a:gd name="connsiteY9" fmla="*/ 370114 h 1149531"/>
              <a:gd name="connsiteX10" fmla="*/ 6084531 w 8580597"/>
              <a:gd name="connsiteY10" fmla="*/ 370114 h 1149531"/>
              <a:gd name="connsiteX11" fmla="*/ 6908201 w 8580597"/>
              <a:gd name="connsiteY11" fmla="*/ 370114 h 1149531"/>
              <a:gd name="connsiteX12" fmla="*/ 7971001 w 8580597"/>
              <a:gd name="connsiteY12" fmla="*/ 370114 h 1149531"/>
              <a:gd name="connsiteX13" fmla="*/ 7971001 w 8580597"/>
              <a:gd name="connsiteY13" fmla="*/ 0 h 1149531"/>
              <a:gd name="connsiteX14" fmla="*/ 8287991 w 8580597"/>
              <a:gd name="connsiteY14" fmla="*/ 298878 h 1149531"/>
              <a:gd name="connsiteX15" fmla="*/ 8580597 w 8580597"/>
              <a:gd name="connsiteY15" fmla="*/ 574766 h 1149531"/>
              <a:gd name="connsiteX16" fmla="*/ 8287991 w 8580597"/>
              <a:gd name="connsiteY16" fmla="*/ 850653 h 1149531"/>
              <a:gd name="connsiteX17" fmla="*/ 7971001 w 8580597"/>
              <a:gd name="connsiteY17" fmla="*/ 1149531 h 1149531"/>
              <a:gd name="connsiteX18" fmla="*/ 7971001 w 8580597"/>
              <a:gd name="connsiteY18" fmla="*/ 779417 h 1149531"/>
              <a:gd name="connsiteX19" fmla="*/ 7227041 w 8580597"/>
              <a:gd name="connsiteY19" fmla="*/ 779417 h 1149531"/>
              <a:gd name="connsiteX20" fmla="*/ 6801921 w 8580597"/>
              <a:gd name="connsiteY20" fmla="*/ 779417 h 1149531"/>
              <a:gd name="connsiteX21" fmla="*/ 5978251 w 8580597"/>
              <a:gd name="connsiteY21" fmla="*/ 779417 h 1149531"/>
              <a:gd name="connsiteX22" fmla="*/ 5234291 w 8580597"/>
              <a:gd name="connsiteY22" fmla="*/ 779417 h 1149531"/>
              <a:gd name="connsiteX23" fmla="*/ 4649751 w 8580597"/>
              <a:gd name="connsiteY23" fmla="*/ 779417 h 1149531"/>
              <a:gd name="connsiteX24" fmla="*/ 4144921 w 8580597"/>
              <a:gd name="connsiteY24" fmla="*/ 779417 h 1149531"/>
              <a:gd name="connsiteX25" fmla="*/ 3400960 w 8580597"/>
              <a:gd name="connsiteY25" fmla="*/ 779417 h 1149531"/>
              <a:gd name="connsiteX26" fmla="*/ 2816420 w 8580597"/>
              <a:gd name="connsiteY26" fmla="*/ 779417 h 1149531"/>
              <a:gd name="connsiteX27" fmla="*/ 2152170 w 8580597"/>
              <a:gd name="connsiteY27" fmla="*/ 779417 h 1149531"/>
              <a:gd name="connsiteX28" fmla="*/ 1567630 w 8580597"/>
              <a:gd name="connsiteY28" fmla="*/ 779417 h 1149531"/>
              <a:gd name="connsiteX29" fmla="*/ 1062800 w 8580597"/>
              <a:gd name="connsiteY29" fmla="*/ 779417 h 1149531"/>
              <a:gd name="connsiteX30" fmla="*/ 0 w 8580597"/>
              <a:gd name="connsiteY30" fmla="*/ 779417 h 1149531"/>
              <a:gd name="connsiteX31" fmla="*/ 0 w 8580597"/>
              <a:gd name="connsiteY31" fmla="*/ 370114 h 11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80597" h="1149531" fill="none" extrusionOk="0">
                <a:moveTo>
                  <a:pt x="0" y="370114"/>
                </a:moveTo>
                <a:cubicBezTo>
                  <a:pt x="149463" y="363768"/>
                  <a:pt x="456550" y="336990"/>
                  <a:pt x="664250" y="370114"/>
                </a:cubicBezTo>
                <a:cubicBezTo>
                  <a:pt x="871950" y="403239"/>
                  <a:pt x="1024092" y="387420"/>
                  <a:pt x="1169080" y="370114"/>
                </a:cubicBezTo>
                <a:cubicBezTo>
                  <a:pt x="1314068" y="352809"/>
                  <a:pt x="1550415" y="386508"/>
                  <a:pt x="1913040" y="370114"/>
                </a:cubicBezTo>
                <a:cubicBezTo>
                  <a:pt x="2275665" y="353720"/>
                  <a:pt x="2132985" y="387642"/>
                  <a:pt x="2338160" y="370114"/>
                </a:cubicBezTo>
                <a:cubicBezTo>
                  <a:pt x="2543335" y="352586"/>
                  <a:pt x="2753390" y="364252"/>
                  <a:pt x="3002410" y="370114"/>
                </a:cubicBezTo>
                <a:cubicBezTo>
                  <a:pt x="3251430" y="375977"/>
                  <a:pt x="3284285" y="362169"/>
                  <a:pt x="3427530" y="370114"/>
                </a:cubicBezTo>
                <a:cubicBezTo>
                  <a:pt x="3570775" y="378059"/>
                  <a:pt x="3882867" y="371921"/>
                  <a:pt x="4091781" y="370114"/>
                </a:cubicBezTo>
                <a:cubicBezTo>
                  <a:pt x="4300695" y="368307"/>
                  <a:pt x="4512258" y="406645"/>
                  <a:pt x="4835741" y="370114"/>
                </a:cubicBezTo>
                <a:cubicBezTo>
                  <a:pt x="5159224" y="333583"/>
                  <a:pt x="5154420" y="357139"/>
                  <a:pt x="5420281" y="370114"/>
                </a:cubicBezTo>
                <a:cubicBezTo>
                  <a:pt x="5686142" y="383089"/>
                  <a:pt x="5769930" y="388965"/>
                  <a:pt x="6084531" y="370114"/>
                </a:cubicBezTo>
                <a:cubicBezTo>
                  <a:pt x="6399132" y="351264"/>
                  <a:pt x="6678657" y="363194"/>
                  <a:pt x="6908201" y="370114"/>
                </a:cubicBezTo>
                <a:cubicBezTo>
                  <a:pt x="7137745" y="377035"/>
                  <a:pt x="7647233" y="364714"/>
                  <a:pt x="7971001" y="370114"/>
                </a:cubicBezTo>
                <a:cubicBezTo>
                  <a:pt x="7972245" y="279256"/>
                  <a:pt x="7982191" y="96251"/>
                  <a:pt x="7971001" y="0"/>
                </a:cubicBezTo>
                <a:cubicBezTo>
                  <a:pt x="8059396" y="93903"/>
                  <a:pt x="8134250" y="152547"/>
                  <a:pt x="8287991" y="298878"/>
                </a:cubicBezTo>
                <a:cubicBezTo>
                  <a:pt x="8441732" y="445210"/>
                  <a:pt x="8507007" y="487749"/>
                  <a:pt x="8580597" y="574766"/>
                </a:cubicBezTo>
                <a:cubicBezTo>
                  <a:pt x="8493144" y="652878"/>
                  <a:pt x="8377379" y="765282"/>
                  <a:pt x="8287991" y="850653"/>
                </a:cubicBezTo>
                <a:cubicBezTo>
                  <a:pt x="8198603" y="936024"/>
                  <a:pt x="8088011" y="1045420"/>
                  <a:pt x="7971001" y="1149531"/>
                </a:cubicBezTo>
                <a:cubicBezTo>
                  <a:pt x="7967706" y="1033417"/>
                  <a:pt x="7952966" y="865222"/>
                  <a:pt x="7971001" y="779417"/>
                </a:cubicBezTo>
                <a:cubicBezTo>
                  <a:pt x="7822148" y="785156"/>
                  <a:pt x="7397337" y="753350"/>
                  <a:pt x="7227041" y="779417"/>
                </a:cubicBezTo>
                <a:cubicBezTo>
                  <a:pt x="7056745" y="805484"/>
                  <a:pt x="7012768" y="777525"/>
                  <a:pt x="6801921" y="779417"/>
                </a:cubicBezTo>
                <a:cubicBezTo>
                  <a:pt x="6591074" y="781309"/>
                  <a:pt x="6153936" y="745956"/>
                  <a:pt x="5978251" y="779417"/>
                </a:cubicBezTo>
                <a:cubicBezTo>
                  <a:pt x="5802566" y="812879"/>
                  <a:pt x="5511670" y="769930"/>
                  <a:pt x="5234291" y="779417"/>
                </a:cubicBezTo>
                <a:cubicBezTo>
                  <a:pt x="4956912" y="788904"/>
                  <a:pt x="4822275" y="767218"/>
                  <a:pt x="4649751" y="779417"/>
                </a:cubicBezTo>
                <a:cubicBezTo>
                  <a:pt x="4477227" y="791616"/>
                  <a:pt x="4298703" y="789908"/>
                  <a:pt x="4144921" y="779417"/>
                </a:cubicBezTo>
                <a:cubicBezTo>
                  <a:pt x="3991139" y="768927"/>
                  <a:pt x="3675166" y="777120"/>
                  <a:pt x="3400960" y="779417"/>
                </a:cubicBezTo>
                <a:cubicBezTo>
                  <a:pt x="3126754" y="781714"/>
                  <a:pt x="3047288" y="769080"/>
                  <a:pt x="2816420" y="779417"/>
                </a:cubicBezTo>
                <a:cubicBezTo>
                  <a:pt x="2585552" y="789754"/>
                  <a:pt x="2482328" y="755382"/>
                  <a:pt x="2152170" y="779417"/>
                </a:cubicBezTo>
                <a:cubicBezTo>
                  <a:pt x="1822012" y="803453"/>
                  <a:pt x="1702533" y="764833"/>
                  <a:pt x="1567630" y="779417"/>
                </a:cubicBezTo>
                <a:cubicBezTo>
                  <a:pt x="1432727" y="794001"/>
                  <a:pt x="1300197" y="763573"/>
                  <a:pt x="1062800" y="779417"/>
                </a:cubicBezTo>
                <a:cubicBezTo>
                  <a:pt x="825403" y="795262"/>
                  <a:pt x="433530" y="772156"/>
                  <a:pt x="0" y="779417"/>
                </a:cubicBezTo>
                <a:cubicBezTo>
                  <a:pt x="9675" y="624672"/>
                  <a:pt x="3821" y="470671"/>
                  <a:pt x="0" y="370114"/>
                </a:cubicBezTo>
                <a:close/>
              </a:path>
              <a:path w="8580597" h="1149531" stroke="0" extrusionOk="0">
                <a:moveTo>
                  <a:pt x="0" y="370114"/>
                </a:moveTo>
                <a:cubicBezTo>
                  <a:pt x="199143" y="378166"/>
                  <a:pt x="273820" y="356673"/>
                  <a:pt x="504830" y="370114"/>
                </a:cubicBezTo>
                <a:cubicBezTo>
                  <a:pt x="735840" y="383556"/>
                  <a:pt x="841472" y="387066"/>
                  <a:pt x="929950" y="370114"/>
                </a:cubicBezTo>
                <a:cubicBezTo>
                  <a:pt x="1018428" y="353162"/>
                  <a:pt x="1191746" y="382193"/>
                  <a:pt x="1355070" y="370114"/>
                </a:cubicBezTo>
                <a:cubicBezTo>
                  <a:pt x="1518394" y="358035"/>
                  <a:pt x="1780965" y="385432"/>
                  <a:pt x="2099030" y="370114"/>
                </a:cubicBezTo>
                <a:cubicBezTo>
                  <a:pt x="2417095" y="354796"/>
                  <a:pt x="2431472" y="377521"/>
                  <a:pt x="2683570" y="370114"/>
                </a:cubicBezTo>
                <a:cubicBezTo>
                  <a:pt x="2935668" y="362707"/>
                  <a:pt x="3063444" y="360652"/>
                  <a:pt x="3268110" y="370114"/>
                </a:cubicBezTo>
                <a:cubicBezTo>
                  <a:pt x="3472776" y="379576"/>
                  <a:pt x="3636227" y="372395"/>
                  <a:pt x="3772940" y="370114"/>
                </a:cubicBezTo>
                <a:cubicBezTo>
                  <a:pt x="3909653" y="367834"/>
                  <a:pt x="4084837" y="389290"/>
                  <a:pt x="4198061" y="370114"/>
                </a:cubicBezTo>
                <a:cubicBezTo>
                  <a:pt x="4311285" y="350938"/>
                  <a:pt x="4703507" y="387822"/>
                  <a:pt x="5021731" y="370114"/>
                </a:cubicBezTo>
                <a:cubicBezTo>
                  <a:pt x="5339955" y="352407"/>
                  <a:pt x="5448645" y="343393"/>
                  <a:pt x="5606271" y="370114"/>
                </a:cubicBezTo>
                <a:cubicBezTo>
                  <a:pt x="5763897" y="396835"/>
                  <a:pt x="6044430" y="357620"/>
                  <a:pt x="6270521" y="370114"/>
                </a:cubicBezTo>
                <a:cubicBezTo>
                  <a:pt x="6496612" y="382609"/>
                  <a:pt x="6775528" y="407235"/>
                  <a:pt x="7014481" y="370114"/>
                </a:cubicBezTo>
                <a:cubicBezTo>
                  <a:pt x="7253434" y="332993"/>
                  <a:pt x="7776362" y="361245"/>
                  <a:pt x="7971001" y="370114"/>
                </a:cubicBezTo>
                <a:cubicBezTo>
                  <a:pt x="7979165" y="256985"/>
                  <a:pt x="7979466" y="164315"/>
                  <a:pt x="7971001" y="0"/>
                </a:cubicBezTo>
                <a:cubicBezTo>
                  <a:pt x="8074519" y="102097"/>
                  <a:pt x="8187540" y="229678"/>
                  <a:pt x="8263607" y="275888"/>
                </a:cubicBezTo>
                <a:cubicBezTo>
                  <a:pt x="8339674" y="322098"/>
                  <a:pt x="8428581" y="458547"/>
                  <a:pt x="8580597" y="574766"/>
                </a:cubicBezTo>
                <a:cubicBezTo>
                  <a:pt x="8457585" y="706084"/>
                  <a:pt x="8382668" y="786856"/>
                  <a:pt x="8263607" y="873644"/>
                </a:cubicBezTo>
                <a:cubicBezTo>
                  <a:pt x="8144546" y="960432"/>
                  <a:pt x="8048112" y="1071283"/>
                  <a:pt x="7971001" y="1149531"/>
                </a:cubicBezTo>
                <a:cubicBezTo>
                  <a:pt x="7976107" y="985089"/>
                  <a:pt x="7972625" y="930077"/>
                  <a:pt x="7971001" y="779417"/>
                </a:cubicBezTo>
                <a:cubicBezTo>
                  <a:pt x="7714508" y="774656"/>
                  <a:pt x="7568255" y="777683"/>
                  <a:pt x="7386461" y="779417"/>
                </a:cubicBezTo>
                <a:cubicBezTo>
                  <a:pt x="7204667" y="781151"/>
                  <a:pt x="6862067" y="768501"/>
                  <a:pt x="6722211" y="779417"/>
                </a:cubicBezTo>
                <a:cubicBezTo>
                  <a:pt x="6582355" y="790334"/>
                  <a:pt x="6172730" y="782787"/>
                  <a:pt x="5978251" y="779417"/>
                </a:cubicBezTo>
                <a:cubicBezTo>
                  <a:pt x="5783772" y="776047"/>
                  <a:pt x="5629723" y="756799"/>
                  <a:pt x="5393711" y="779417"/>
                </a:cubicBezTo>
                <a:cubicBezTo>
                  <a:pt x="5157699" y="802035"/>
                  <a:pt x="4934056" y="747990"/>
                  <a:pt x="4570041" y="779417"/>
                </a:cubicBezTo>
                <a:cubicBezTo>
                  <a:pt x="4206026" y="810845"/>
                  <a:pt x="4233595" y="782129"/>
                  <a:pt x="4144921" y="779417"/>
                </a:cubicBezTo>
                <a:cubicBezTo>
                  <a:pt x="4056247" y="776705"/>
                  <a:pt x="3819551" y="794998"/>
                  <a:pt x="3640090" y="779417"/>
                </a:cubicBezTo>
                <a:cubicBezTo>
                  <a:pt x="3460629" y="763836"/>
                  <a:pt x="3155850" y="749371"/>
                  <a:pt x="2896130" y="779417"/>
                </a:cubicBezTo>
                <a:cubicBezTo>
                  <a:pt x="2636410" y="809463"/>
                  <a:pt x="2455003" y="789107"/>
                  <a:pt x="2152170" y="779417"/>
                </a:cubicBezTo>
                <a:cubicBezTo>
                  <a:pt x="1849337" y="769727"/>
                  <a:pt x="1694133" y="806528"/>
                  <a:pt x="1487920" y="779417"/>
                </a:cubicBezTo>
                <a:cubicBezTo>
                  <a:pt x="1281707" y="752307"/>
                  <a:pt x="896896" y="746204"/>
                  <a:pt x="743960" y="779417"/>
                </a:cubicBezTo>
                <a:cubicBezTo>
                  <a:pt x="591024" y="812630"/>
                  <a:pt x="280776" y="781762"/>
                  <a:pt x="0" y="779417"/>
                </a:cubicBezTo>
                <a:cubicBezTo>
                  <a:pt x="6166" y="686977"/>
                  <a:pt x="16337" y="570335"/>
                  <a:pt x="0" y="370114"/>
                </a:cubicBezTo>
                <a:close/>
              </a:path>
            </a:pathLst>
          </a:custGeom>
          <a:solidFill>
            <a:srgbClr val="DED7D0"/>
          </a:solidFill>
          <a:ln>
            <a:solidFill>
              <a:srgbClr val="CEC3B9"/>
            </a:solidFill>
            <a:extLst>
              <a:ext uri="{C807C97D-BFC1-408E-A445-0C87EB9F89A2}">
                <ask:lineSketchStyleProps xmlns="" xmlns:ask="http://schemas.microsoft.com/office/drawing/2018/sketchyshapes" sd="2922197999">
                  <a:prstGeom prst="rightArrow">
                    <a:avLst>
                      <a:gd name="adj1" fmla="val 35606"/>
                      <a:gd name="adj2" fmla="val 5303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descr="一張含有 文字, 黑暗 的圖片&#10;&#10;自動產生的描述">
            <a:extLst>
              <a:ext uri="{FF2B5EF4-FFF2-40B4-BE49-F238E27FC236}">
                <a16:creationId xmlns:a16="http://schemas.microsoft.com/office/drawing/2014/main" id="{E467BBD3-64DB-4173-AFB7-331CB3BC5653}"/>
              </a:ext>
            </a:extLst>
          </p:cNvPr>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850892" y="2437277"/>
            <a:ext cx="728943" cy="902768"/>
          </a:xfrm>
          <a:prstGeom prst="rect">
            <a:avLst/>
          </a:prstGeom>
        </p:spPr>
      </p:pic>
      <p:pic>
        <p:nvPicPr>
          <p:cNvPr id="19" name="圖片 18" descr="一張含有 文字, 黑暗 的圖片&#10;&#10;自動產生的描述">
            <a:extLst>
              <a:ext uri="{FF2B5EF4-FFF2-40B4-BE49-F238E27FC236}">
                <a16:creationId xmlns:a16="http://schemas.microsoft.com/office/drawing/2014/main" id="{6D91FDC6-17CB-4035-B21F-5BA82BB4D241}"/>
              </a:ext>
            </a:extLst>
          </p:cNvPr>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502842" y="2437277"/>
            <a:ext cx="728943" cy="902768"/>
          </a:xfrm>
          <a:prstGeom prst="rect">
            <a:avLst/>
          </a:prstGeom>
        </p:spPr>
      </p:pic>
      <p:pic>
        <p:nvPicPr>
          <p:cNvPr id="22" name="圖片 21" descr="一張含有 文字, 黑暗 的圖片&#10;&#10;自動產生的描述">
            <a:extLst>
              <a:ext uri="{FF2B5EF4-FFF2-40B4-BE49-F238E27FC236}">
                <a16:creationId xmlns:a16="http://schemas.microsoft.com/office/drawing/2014/main" id="{12BBDCBC-D60B-46F5-AD2C-E88A29DC4041}"/>
              </a:ext>
            </a:extLst>
          </p:cNvPr>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154791" y="2437277"/>
            <a:ext cx="728943" cy="902768"/>
          </a:xfrm>
          <a:prstGeom prst="rect">
            <a:avLst/>
          </a:prstGeom>
        </p:spPr>
      </p:pic>
      <p:sp>
        <p:nvSpPr>
          <p:cNvPr id="9" name="矩形: 圓角 8">
            <a:extLst>
              <a:ext uri="{FF2B5EF4-FFF2-40B4-BE49-F238E27FC236}">
                <a16:creationId xmlns:a16="http://schemas.microsoft.com/office/drawing/2014/main" id="{BA0C8CD9-C526-417D-9531-EF1118A6DA31}"/>
              </a:ext>
            </a:extLst>
          </p:cNvPr>
          <p:cNvSpPr/>
          <p:nvPr/>
        </p:nvSpPr>
        <p:spPr>
          <a:xfrm>
            <a:off x="1534233" y="1125747"/>
            <a:ext cx="2056222" cy="1149530"/>
          </a:xfrm>
          <a:custGeom>
            <a:avLst/>
            <a:gdLst>
              <a:gd name="connsiteX0" fmla="*/ 0 w 2056222"/>
              <a:gd name="connsiteY0" fmla="*/ 110205 h 1149530"/>
              <a:gd name="connsiteX1" fmla="*/ 110205 w 2056222"/>
              <a:gd name="connsiteY1" fmla="*/ 0 h 1149530"/>
              <a:gd name="connsiteX2" fmla="*/ 569158 w 2056222"/>
              <a:gd name="connsiteY2" fmla="*/ 0 h 1149530"/>
              <a:gd name="connsiteX3" fmla="*/ 1028111 w 2056222"/>
              <a:gd name="connsiteY3" fmla="*/ 0 h 1149530"/>
              <a:gd name="connsiteX4" fmla="*/ 1431990 w 2056222"/>
              <a:gd name="connsiteY4" fmla="*/ 0 h 1149530"/>
              <a:gd name="connsiteX5" fmla="*/ 1946017 w 2056222"/>
              <a:gd name="connsiteY5" fmla="*/ 0 h 1149530"/>
              <a:gd name="connsiteX6" fmla="*/ 2056222 w 2056222"/>
              <a:gd name="connsiteY6" fmla="*/ 110205 h 1149530"/>
              <a:gd name="connsiteX7" fmla="*/ 2056222 w 2056222"/>
              <a:gd name="connsiteY7" fmla="*/ 574765 h 1149530"/>
              <a:gd name="connsiteX8" fmla="*/ 2056222 w 2056222"/>
              <a:gd name="connsiteY8" fmla="*/ 1039325 h 1149530"/>
              <a:gd name="connsiteX9" fmla="*/ 1946017 w 2056222"/>
              <a:gd name="connsiteY9" fmla="*/ 1149530 h 1149530"/>
              <a:gd name="connsiteX10" fmla="*/ 1450348 w 2056222"/>
              <a:gd name="connsiteY10" fmla="*/ 1149530 h 1149530"/>
              <a:gd name="connsiteX11" fmla="*/ 1046469 w 2056222"/>
              <a:gd name="connsiteY11" fmla="*/ 1149530 h 1149530"/>
              <a:gd name="connsiteX12" fmla="*/ 569158 w 2056222"/>
              <a:gd name="connsiteY12" fmla="*/ 1149530 h 1149530"/>
              <a:gd name="connsiteX13" fmla="*/ 110205 w 2056222"/>
              <a:gd name="connsiteY13" fmla="*/ 1149530 h 1149530"/>
              <a:gd name="connsiteX14" fmla="*/ 0 w 2056222"/>
              <a:gd name="connsiteY14" fmla="*/ 1039325 h 1149530"/>
              <a:gd name="connsiteX15" fmla="*/ 0 w 2056222"/>
              <a:gd name="connsiteY15" fmla="*/ 574765 h 1149530"/>
              <a:gd name="connsiteX16" fmla="*/ 0 w 2056222"/>
              <a:gd name="connsiteY16" fmla="*/ 110205 h 11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6222" h="1149530" fill="none" extrusionOk="0">
                <a:moveTo>
                  <a:pt x="0" y="110205"/>
                </a:moveTo>
                <a:cubicBezTo>
                  <a:pt x="-9007" y="44372"/>
                  <a:pt x="39618" y="-913"/>
                  <a:pt x="110205" y="0"/>
                </a:cubicBezTo>
                <a:cubicBezTo>
                  <a:pt x="268060" y="-21413"/>
                  <a:pt x="371635" y="8677"/>
                  <a:pt x="569158" y="0"/>
                </a:cubicBezTo>
                <a:cubicBezTo>
                  <a:pt x="766681" y="-8677"/>
                  <a:pt x="893116" y="6211"/>
                  <a:pt x="1028111" y="0"/>
                </a:cubicBezTo>
                <a:cubicBezTo>
                  <a:pt x="1163106" y="-6211"/>
                  <a:pt x="1257754" y="39177"/>
                  <a:pt x="1431990" y="0"/>
                </a:cubicBezTo>
                <a:cubicBezTo>
                  <a:pt x="1606226" y="-39177"/>
                  <a:pt x="1810299" y="59931"/>
                  <a:pt x="1946017" y="0"/>
                </a:cubicBezTo>
                <a:cubicBezTo>
                  <a:pt x="2013745" y="1406"/>
                  <a:pt x="2040147" y="53075"/>
                  <a:pt x="2056222" y="110205"/>
                </a:cubicBezTo>
                <a:cubicBezTo>
                  <a:pt x="2090363" y="232041"/>
                  <a:pt x="2051434" y="402633"/>
                  <a:pt x="2056222" y="574765"/>
                </a:cubicBezTo>
                <a:cubicBezTo>
                  <a:pt x="2061010" y="746897"/>
                  <a:pt x="2003764" y="846369"/>
                  <a:pt x="2056222" y="1039325"/>
                </a:cubicBezTo>
                <a:cubicBezTo>
                  <a:pt x="2054196" y="1097530"/>
                  <a:pt x="1990028" y="1145382"/>
                  <a:pt x="1946017" y="1149530"/>
                </a:cubicBezTo>
                <a:cubicBezTo>
                  <a:pt x="1744605" y="1169948"/>
                  <a:pt x="1633758" y="1109497"/>
                  <a:pt x="1450348" y="1149530"/>
                </a:cubicBezTo>
                <a:cubicBezTo>
                  <a:pt x="1266938" y="1189563"/>
                  <a:pt x="1159797" y="1112493"/>
                  <a:pt x="1046469" y="1149530"/>
                </a:cubicBezTo>
                <a:cubicBezTo>
                  <a:pt x="933141" y="1186567"/>
                  <a:pt x="722297" y="1125574"/>
                  <a:pt x="569158" y="1149530"/>
                </a:cubicBezTo>
                <a:cubicBezTo>
                  <a:pt x="416019" y="1173486"/>
                  <a:pt x="230930" y="1097294"/>
                  <a:pt x="110205" y="1149530"/>
                </a:cubicBezTo>
                <a:cubicBezTo>
                  <a:pt x="64004" y="1158262"/>
                  <a:pt x="3999" y="1104398"/>
                  <a:pt x="0" y="1039325"/>
                </a:cubicBezTo>
                <a:cubicBezTo>
                  <a:pt x="-21682" y="894225"/>
                  <a:pt x="17385" y="686048"/>
                  <a:pt x="0" y="574765"/>
                </a:cubicBezTo>
                <a:cubicBezTo>
                  <a:pt x="-17385" y="463482"/>
                  <a:pt x="53906" y="238675"/>
                  <a:pt x="0" y="110205"/>
                </a:cubicBezTo>
                <a:close/>
              </a:path>
              <a:path w="2056222" h="1149530" stroke="0" extrusionOk="0">
                <a:moveTo>
                  <a:pt x="0" y="110205"/>
                </a:moveTo>
                <a:cubicBezTo>
                  <a:pt x="500" y="45481"/>
                  <a:pt x="42712" y="206"/>
                  <a:pt x="110205" y="0"/>
                </a:cubicBezTo>
                <a:cubicBezTo>
                  <a:pt x="321977" y="-22207"/>
                  <a:pt x="444218" y="33539"/>
                  <a:pt x="569158" y="0"/>
                </a:cubicBezTo>
                <a:cubicBezTo>
                  <a:pt x="694098" y="-33539"/>
                  <a:pt x="813946" y="12249"/>
                  <a:pt x="973037" y="0"/>
                </a:cubicBezTo>
                <a:cubicBezTo>
                  <a:pt x="1132128" y="-12249"/>
                  <a:pt x="1294711" y="15114"/>
                  <a:pt x="1468706" y="0"/>
                </a:cubicBezTo>
                <a:cubicBezTo>
                  <a:pt x="1642701" y="-15114"/>
                  <a:pt x="1848759" y="46199"/>
                  <a:pt x="1946017" y="0"/>
                </a:cubicBezTo>
                <a:cubicBezTo>
                  <a:pt x="2006541" y="4260"/>
                  <a:pt x="2052105" y="38725"/>
                  <a:pt x="2056222" y="110205"/>
                </a:cubicBezTo>
                <a:cubicBezTo>
                  <a:pt x="2109491" y="249937"/>
                  <a:pt x="2038074" y="456695"/>
                  <a:pt x="2056222" y="556183"/>
                </a:cubicBezTo>
                <a:cubicBezTo>
                  <a:pt x="2074370" y="655671"/>
                  <a:pt x="2048258" y="832136"/>
                  <a:pt x="2056222" y="1039325"/>
                </a:cubicBezTo>
                <a:cubicBezTo>
                  <a:pt x="2063338" y="1100105"/>
                  <a:pt x="2002330" y="1133599"/>
                  <a:pt x="1946017" y="1149530"/>
                </a:cubicBezTo>
                <a:cubicBezTo>
                  <a:pt x="1820425" y="1186957"/>
                  <a:pt x="1644369" y="1142412"/>
                  <a:pt x="1542138" y="1149530"/>
                </a:cubicBezTo>
                <a:cubicBezTo>
                  <a:pt x="1439907" y="1156648"/>
                  <a:pt x="1240743" y="1144141"/>
                  <a:pt x="1064827" y="1149530"/>
                </a:cubicBezTo>
                <a:cubicBezTo>
                  <a:pt x="888911" y="1154919"/>
                  <a:pt x="789388" y="1133733"/>
                  <a:pt x="642590" y="1149530"/>
                </a:cubicBezTo>
                <a:cubicBezTo>
                  <a:pt x="495792" y="1165327"/>
                  <a:pt x="341350" y="1110809"/>
                  <a:pt x="110205" y="1149530"/>
                </a:cubicBezTo>
                <a:cubicBezTo>
                  <a:pt x="54798" y="1159978"/>
                  <a:pt x="1403" y="1101947"/>
                  <a:pt x="0" y="1039325"/>
                </a:cubicBezTo>
                <a:cubicBezTo>
                  <a:pt x="-12076" y="928010"/>
                  <a:pt x="34929" y="712569"/>
                  <a:pt x="0" y="593347"/>
                </a:cubicBezTo>
                <a:cubicBezTo>
                  <a:pt x="-34929" y="474125"/>
                  <a:pt x="24391" y="229436"/>
                  <a:pt x="0" y="110205"/>
                </a:cubicBezTo>
                <a:close/>
              </a:path>
            </a:pathLst>
          </a:custGeom>
          <a:solidFill>
            <a:srgbClr val="ECE0C6"/>
          </a:solidFill>
          <a:ln>
            <a:solidFill>
              <a:srgbClr val="CBAA61"/>
            </a:solidFill>
            <a:extLst>
              <a:ext uri="{C807C97D-BFC1-408E-A445-0C87EB9F89A2}">
                <ask:lineSketchStyleProps xmlns="" xmlns:ask="http://schemas.microsoft.com/office/drawing/2018/sketchyshapes" sd="28305173">
                  <a:prstGeom prst="roundRect">
                    <a:avLst>
                      <a:gd name="adj" fmla="val 958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hlinkClick r:id="rId6" action="ppaction://hlinksldjump"/>
            <a:extLst>
              <a:ext uri="{FF2B5EF4-FFF2-40B4-BE49-F238E27FC236}">
                <a16:creationId xmlns:a16="http://schemas.microsoft.com/office/drawing/2014/main" id="{9B33A573-046B-486B-A0D4-08C5D570517D}"/>
              </a:ext>
            </a:extLst>
          </p:cNvPr>
          <p:cNvSpPr/>
          <p:nvPr/>
        </p:nvSpPr>
        <p:spPr>
          <a:xfrm>
            <a:off x="1597869" y="1249061"/>
            <a:ext cx="1928949" cy="954107"/>
          </a:xfrm>
          <a:prstGeom prst="rect">
            <a:avLst/>
          </a:prstGeom>
          <a:effectLst/>
        </p:spPr>
        <p:txBody>
          <a:bodyPr wrap="square">
            <a:spAutoFit/>
          </a:bodyPr>
          <a:lstStyle/>
          <a:p>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筆端與時代一起脈動</a:t>
            </a:r>
          </a:p>
        </p:txBody>
      </p:sp>
      <p:pic>
        <p:nvPicPr>
          <p:cNvPr id="34" name="圖片 33">
            <a:hlinkClick r:id="rId6" action="ppaction://hlinksldjump"/>
            <a:extLst>
              <a:ext uri="{FF2B5EF4-FFF2-40B4-BE49-F238E27FC236}">
                <a16:creationId xmlns:a16="http://schemas.microsoft.com/office/drawing/2014/main" id="{3271ED70-7229-4F8A-9275-4FE6B2BEBEF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567167">
            <a:off x="3183970" y="1858479"/>
            <a:ext cx="332366" cy="401132"/>
          </a:xfrm>
          <a:prstGeom prst="rect">
            <a:avLst/>
          </a:prstGeom>
          <a:effectLst>
            <a:outerShdw blurRad="12700" dist="25400" dir="2700000" algn="tl" rotWithShape="0">
              <a:srgbClr val="CBAA61">
                <a:alpha val="36000"/>
              </a:srgbClr>
            </a:outerShdw>
          </a:effectLst>
        </p:spPr>
      </p:pic>
      <p:cxnSp>
        <p:nvCxnSpPr>
          <p:cNvPr id="35" name="直線單箭頭接點 34">
            <a:extLst>
              <a:ext uri="{FF2B5EF4-FFF2-40B4-BE49-F238E27FC236}">
                <a16:creationId xmlns:a16="http://schemas.microsoft.com/office/drawing/2014/main" id="{B24232BE-FA02-4D58-BA8C-8FCF6E89CD5E}"/>
              </a:ext>
            </a:extLst>
          </p:cNvPr>
          <p:cNvCxnSpPr>
            <a:cxnSpLocks/>
          </p:cNvCxnSpPr>
          <p:nvPr/>
        </p:nvCxnSpPr>
        <p:spPr>
          <a:xfrm flipV="1">
            <a:off x="962362" y="3220540"/>
            <a:ext cx="0" cy="547551"/>
          </a:xfrm>
          <a:prstGeom prst="straightConnector1">
            <a:avLst/>
          </a:prstGeom>
          <a:ln w="19050">
            <a:solidFill>
              <a:srgbClr val="CBAA6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圓角 35">
            <a:extLst>
              <a:ext uri="{FF2B5EF4-FFF2-40B4-BE49-F238E27FC236}">
                <a16:creationId xmlns:a16="http://schemas.microsoft.com/office/drawing/2014/main" id="{476FC74C-0ADB-47C1-9FB1-1F9A29774E9A}"/>
              </a:ext>
            </a:extLst>
          </p:cNvPr>
          <p:cNvSpPr/>
          <p:nvPr/>
        </p:nvSpPr>
        <p:spPr>
          <a:xfrm>
            <a:off x="385620" y="3453441"/>
            <a:ext cx="2056222" cy="1149530"/>
          </a:xfrm>
          <a:custGeom>
            <a:avLst/>
            <a:gdLst>
              <a:gd name="connsiteX0" fmla="*/ 0 w 2056222"/>
              <a:gd name="connsiteY0" fmla="*/ 110205 h 1149530"/>
              <a:gd name="connsiteX1" fmla="*/ 110205 w 2056222"/>
              <a:gd name="connsiteY1" fmla="*/ 0 h 1149530"/>
              <a:gd name="connsiteX2" fmla="*/ 569158 w 2056222"/>
              <a:gd name="connsiteY2" fmla="*/ 0 h 1149530"/>
              <a:gd name="connsiteX3" fmla="*/ 1028111 w 2056222"/>
              <a:gd name="connsiteY3" fmla="*/ 0 h 1149530"/>
              <a:gd name="connsiteX4" fmla="*/ 1431990 w 2056222"/>
              <a:gd name="connsiteY4" fmla="*/ 0 h 1149530"/>
              <a:gd name="connsiteX5" fmla="*/ 1946017 w 2056222"/>
              <a:gd name="connsiteY5" fmla="*/ 0 h 1149530"/>
              <a:gd name="connsiteX6" fmla="*/ 2056222 w 2056222"/>
              <a:gd name="connsiteY6" fmla="*/ 110205 h 1149530"/>
              <a:gd name="connsiteX7" fmla="*/ 2056222 w 2056222"/>
              <a:gd name="connsiteY7" fmla="*/ 574765 h 1149530"/>
              <a:gd name="connsiteX8" fmla="*/ 2056222 w 2056222"/>
              <a:gd name="connsiteY8" fmla="*/ 1039325 h 1149530"/>
              <a:gd name="connsiteX9" fmla="*/ 1946017 w 2056222"/>
              <a:gd name="connsiteY9" fmla="*/ 1149530 h 1149530"/>
              <a:gd name="connsiteX10" fmla="*/ 1450348 w 2056222"/>
              <a:gd name="connsiteY10" fmla="*/ 1149530 h 1149530"/>
              <a:gd name="connsiteX11" fmla="*/ 1046469 w 2056222"/>
              <a:gd name="connsiteY11" fmla="*/ 1149530 h 1149530"/>
              <a:gd name="connsiteX12" fmla="*/ 569158 w 2056222"/>
              <a:gd name="connsiteY12" fmla="*/ 1149530 h 1149530"/>
              <a:gd name="connsiteX13" fmla="*/ 110205 w 2056222"/>
              <a:gd name="connsiteY13" fmla="*/ 1149530 h 1149530"/>
              <a:gd name="connsiteX14" fmla="*/ 0 w 2056222"/>
              <a:gd name="connsiteY14" fmla="*/ 1039325 h 1149530"/>
              <a:gd name="connsiteX15" fmla="*/ 0 w 2056222"/>
              <a:gd name="connsiteY15" fmla="*/ 574765 h 1149530"/>
              <a:gd name="connsiteX16" fmla="*/ 0 w 2056222"/>
              <a:gd name="connsiteY16" fmla="*/ 110205 h 11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6222" h="1149530" fill="none" extrusionOk="0">
                <a:moveTo>
                  <a:pt x="0" y="110205"/>
                </a:moveTo>
                <a:cubicBezTo>
                  <a:pt x="-9007" y="44372"/>
                  <a:pt x="39618" y="-913"/>
                  <a:pt x="110205" y="0"/>
                </a:cubicBezTo>
                <a:cubicBezTo>
                  <a:pt x="268060" y="-21413"/>
                  <a:pt x="371635" y="8677"/>
                  <a:pt x="569158" y="0"/>
                </a:cubicBezTo>
                <a:cubicBezTo>
                  <a:pt x="766681" y="-8677"/>
                  <a:pt x="893116" y="6211"/>
                  <a:pt x="1028111" y="0"/>
                </a:cubicBezTo>
                <a:cubicBezTo>
                  <a:pt x="1163106" y="-6211"/>
                  <a:pt x="1257754" y="39177"/>
                  <a:pt x="1431990" y="0"/>
                </a:cubicBezTo>
                <a:cubicBezTo>
                  <a:pt x="1606226" y="-39177"/>
                  <a:pt x="1810299" y="59931"/>
                  <a:pt x="1946017" y="0"/>
                </a:cubicBezTo>
                <a:cubicBezTo>
                  <a:pt x="2013745" y="1406"/>
                  <a:pt x="2040147" y="53075"/>
                  <a:pt x="2056222" y="110205"/>
                </a:cubicBezTo>
                <a:cubicBezTo>
                  <a:pt x="2090363" y="232041"/>
                  <a:pt x="2051434" y="402633"/>
                  <a:pt x="2056222" y="574765"/>
                </a:cubicBezTo>
                <a:cubicBezTo>
                  <a:pt x="2061010" y="746897"/>
                  <a:pt x="2003764" y="846369"/>
                  <a:pt x="2056222" y="1039325"/>
                </a:cubicBezTo>
                <a:cubicBezTo>
                  <a:pt x="2054196" y="1097530"/>
                  <a:pt x="1990028" y="1145382"/>
                  <a:pt x="1946017" y="1149530"/>
                </a:cubicBezTo>
                <a:cubicBezTo>
                  <a:pt x="1744605" y="1169948"/>
                  <a:pt x="1633758" y="1109497"/>
                  <a:pt x="1450348" y="1149530"/>
                </a:cubicBezTo>
                <a:cubicBezTo>
                  <a:pt x="1266938" y="1189563"/>
                  <a:pt x="1159797" y="1112493"/>
                  <a:pt x="1046469" y="1149530"/>
                </a:cubicBezTo>
                <a:cubicBezTo>
                  <a:pt x="933141" y="1186567"/>
                  <a:pt x="722297" y="1125574"/>
                  <a:pt x="569158" y="1149530"/>
                </a:cubicBezTo>
                <a:cubicBezTo>
                  <a:pt x="416019" y="1173486"/>
                  <a:pt x="230930" y="1097294"/>
                  <a:pt x="110205" y="1149530"/>
                </a:cubicBezTo>
                <a:cubicBezTo>
                  <a:pt x="64004" y="1158262"/>
                  <a:pt x="3999" y="1104398"/>
                  <a:pt x="0" y="1039325"/>
                </a:cubicBezTo>
                <a:cubicBezTo>
                  <a:pt x="-21682" y="894225"/>
                  <a:pt x="17385" y="686048"/>
                  <a:pt x="0" y="574765"/>
                </a:cubicBezTo>
                <a:cubicBezTo>
                  <a:pt x="-17385" y="463482"/>
                  <a:pt x="53906" y="238675"/>
                  <a:pt x="0" y="110205"/>
                </a:cubicBezTo>
                <a:close/>
              </a:path>
              <a:path w="2056222" h="1149530" stroke="0" extrusionOk="0">
                <a:moveTo>
                  <a:pt x="0" y="110205"/>
                </a:moveTo>
                <a:cubicBezTo>
                  <a:pt x="500" y="45481"/>
                  <a:pt x="42712" y="206"/>
                  <a:pt x="110205" y="0"/>
                </a:cubicBezTo>
                <a:cubicBezTo>
                  <a:pt x="321977" y="-22207"/>
                  <a:pt x="444218" y="33539"/>
                  <a:pt x="569158" y="0"/>
                </a:cubicBezTo>
                <a:cubicBezTo>
                  <a:pt x="694098" y="-33539"/>
                  <a:pt x="813946" y="12249"/>
                  <a:pt x="973037" y="0"/>
                </a:cubicBezTo>
                <a:cubicBezTo>
                  <a:pt x="1132128" y="-12249"/>
                  <a:pt x="1294711" y="15114"/>
                  <a:pt x="1468706" y="0"/>
                </a:cubicBezTo>
                <a:cubicBezTo>
                  <a:pt x="1642701" y="-15114"/>
                  <a:pt x="1848759" y="46199"/>
                  <a:pt x="1946017" y="0"/>
                </a:cubicBezTo>
                <a:cubicBezTo>
                  <a:pt x="2006541" y="4260"/>
                  <a:pt x="2052105" y="38725"/>
                  <a:pt x="2056222" y="110205"/>
                </a:cubicBezTo>
                <a:cubicBezTo>
                  <a:pt x="2109491" y="249937"/>
                  <a:pt x="2038074" y="456695"/>
                  <a:pt x="2056222" y="556183"/>
                </a:cubicBezTo>
                <a:cubicBezTo>
                  <a:pt x="2074370" y="655671"/>
                  <a:pt x="2048258" y="832136"/>
                  <a:pt x="2056222" y="1039325"/>
                </a:cubicBezTo>
                <a:cubicBezTo>
                  <a:pt x="2063338" y="1100105"/>
                  <a:pt x="2002330" y="1133599"/>
                  <a:pt x="1946017" y="1149530"/>
                </a:cubicBezTo>
                <a:cubicBezTo>
                  <a:pt x="1820425" y="1186957"/>
                  <a:pt x="1644369" y="1142412"/>
                  <a:pt x="1542138" y="1149530"/>
                </a:cubicBezTo>
                <a:cubicBezTo>
                  <a:pt x="1439907" y="1156648"/>
                  <a:pt x="1240743" y="1144141"/>
                  <a:pt x="1064827" y="1149530"/>
                </a:cubicBezTo>
                <a:cubicBezTo>
                  <a:pt x="888911" y="1154919"/>
                  <a:pt x="789388" y="1133733"/>
                  <a:pt x="642590" y="1149530"/>
                </a:cubicBezTo>
                <a:cubicBezTo>
                  <a:pt x="495792" y="1165327"/>
                  <a:pt x="341350" y="1110809"/>
                  <a:pt x="110205" y="1149530"/>
                </a:cubicBezTo>
                <a:cubicBezTo>
                  <a:pt x="54798" y="1159978"/>
                  <a:pt x="1403" y="1101947"/>
                  <a:pt x="0" y="1039325"/>
                </a:cubicBezTo>
                <a:cubicBezTo>
                  <a:pt x="-12076" y="928010"/>
                  <a:pt x="34929" y="712569"/>
                  <a:pt x="0" y="593347"/>
                </a:cubicBezTo>
                <a:cubicBezTo>
                  <a:pt x="-34929" y="474125"/>
                  <a:pt x="24391" y="229436"/>
                  <a:pt x="0" y="110205"/>
                </a:cubicBezTo>
                <a:close/>
              </a:path>
            </a:pathLst>
          </a:custGeom>
          <a:solidFill>
            <a:srgbClr val="ECE0C6"/>
          </a:solidFill>
          <a:ln>
            <a:solidFill>
              <a:srgbClr val="CBAA61"/>
            </a:solidFill>
            <a:extLst>
              <a:ext uri="{C807C97D-BFC1-408E-A445-0C87EB9F89A2}">
                <ask:lineSketchStyleProps xmlns="" xmlns:ask="http://schemas.microsoft.com/office/drawing/2018/sketchyshapes" sd="28305173">
                  <a:prstGeom prst="roundRect">
                    <a:avLst>
                      <a:gd name="adj" fmla="val 958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hlinkClick r:id="rId8" action="ppaction://hlinksldjump"/>
            <a:extLst>
              <a:ext uri="{FF2B5EF4-FFF2-40B4-BE49-F238E27FC236}">
                <a16:creationId xmlns:a16="http://schemas.microsoft.com/office/drawing/2014/main" id="{B5D39CF7-D52B-46AA-B7CD-30B35AC5AA81}"/>
              </a:ext>
            </a:extLst>
          </p:cNvPr>
          <p:cNvSpPr/>
          <p:nvPr/>
        </p:nvSpPr>
        <p:spPr>
          <a:xfrm>
            <a:off x="449256" y="3576755"/>
            <a:ext cx="1928949" cy="954107"/>
          </a:xfrm>
          <a:prstGeom prst="rect">
            <a:avLst/>
          </a:prstGeom>
          <a:effectLst/>
        </p:spPr>
        <p:txBody>
          <a:bodyPr wrap="square">
            <a:spAutoFit/>
          </a:bodyPr>
          <a:lstStyle/>
          <a:p>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書寫人和土地的故事</a:t>
            </a:r>
          </a:p>
        </p:txBody>
      </p:sp>
      <p:pic>
        <p:nvPicPr>
          <p:cNvPr id="38" name="圖片 37">
            <a:hlinkClick r:id="rId8" action="ppaction://hlinksldjump"/>
            <a:extLst>
              <a:ext uri="{FF2B5EF4-FFF2-40B4-BE49-F238E27FC236}">
                <a16:creationId xmlns:a16="http://schemas.microsoft.com/office/drawing/2014/main" id="{F4F2AC37-A0B6-452F-BCA3-8173F9E5E6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567167">
            <a:off x="2035357" y="4186173"/>
            <a:ext cx="332366" cy="401132"/>
          </a:xfrm>
          <a:prstGeom prst="rect">
            <a:avLst/>
          </a:prstGeom>
          <a:effectLst>
            <a:outerShdw blurRad="12700" dist="25400" dir="2700000" algn="tl" rotWithShape="0">
              <a:srgbClr val="CBAA61">
                <a:alpha val="36000"/>
              </a:srgbClr>
            </a:outerShdw>
          </a:effectLst>
        </p:spPr>
      </p:pic>
      <p:cxnSp>
        <p:nvCxnSpPr>
          <p:cNvPr id="42" name="直線單箭頭接點 41">
            <a:extLst>
              <a:ext uri="{FF2B5EF4-FFF2-40B4-BE49-F238E27FC236}">
                <a16:creationId xmlns:a16="http://schemas.microsoft.com/office/drawing/2014/main" id="{6EDE7213-ECD9-44FF-B737-B0908D4A3773}"/>
              </a:ext>
            </a:extLst>
          </p:cNvPr>
          <p:cNvCxnSpPr>
            <a:cxnSpLocks/>
          </p:cNvCxnSpPr>
          <p:nvPr/>
        </p:nvCxnSpPr>
        <p:spPr>
          <a:xfrm>
            <a:off x="5823445" y="2207198"/>
            <a:ext cx="0" cy="297145"/>
          </a:xfrm>
          <a:prstGeom prst="straightConnector1">
            <a:avLst/>
          </a:prstGeom>
          <a:ln w="19050">
            <a:solidFill>
              <a:srgbClr val="CBAA61"/>
            </a:solidFill>
            <a:tailEnd type="triangle"/>
          </a:ln>
        </p:spPr>
        <p:style>
          <a:lnRef idx="1">
            <a:schemeClr val="accent1"/>
          </a:lnRef>
          <a:fillRef idx="0">
            <a:schemeClr val="accent1"/>
          </a:fillRef>
          <a:effectRef idx="0">
            <a:schemeClr val="accent1"/>
          </a:effectRef>
          <a:fontRef idx="minor">
            <a:schemeClr val="tx1"/>
          </a:fontRef>
        </p:style>
      </p:cxnSp>
      <p:sp>
        <p:nvSpPr>
          <p:cNvPr id="43" name="矩形: 圓角 42">
            <a:extLst>
              <a:ext uri="{FF2B5EF4-FFF2-40B4-BE49-F238E27FC236}">
                <a16:creationId xmlns:a16="http://schemas.microsoft.com/office/drawing/2014/main" id="{F1A351E3-0EF0-4739-8CF6-DC94CB12A745}"/>
              </a:ext>
            </a:extLst>
          </p:cNvPr>
          <p:cNvSpPr/>
          <p:nvPr/>
        </p:nvSpPr>
        <p:spPr>
          <a:xfrm>
            <a:off x="4793856" y="1129777"/>
            <a:ext cx="2056222" cy="1149530"/>
          </a:xfrm>
          <a:custGeom>
            <a:avLst/>
            <a:gdLst>
              <a:gd name="connsiteX0" fmla="*/ 0 w 2056222"/>
              <a:gd name="connsiteY0" fmla="*/ 110205 h 1149530"/>
              <a:gd name="connsiteX1" fmla="*/ 110205 w 2056222"/>
              <a:gd name="connsiteY1" fmla="*/ 0 h 1149530"/>
              <a:gd name="connsiteX2" fmla="*/ 569158 w 2056222"/>
              <a:gd name="connsiteY2" fmla="*/ 0 h 1149530"/>
              <a:gd name="connsiteX3" fmla="*/ 1028111 w 2056222"/>
              <a:gd name="connsiteY3" fmla="*/ 0 h 1149530"/>
              <a:gd name="connsiteX4" fmla="*/ 1431990 w 2056222"/>
              <a:gd name="connsiteY4" fmla="*/ 0 h 1149530"/>
              <a:gd name="connsiteX5" fmla="*/ 1946017 w 2056222"/>
              <a:gd name="connsiteY5" fmla="*/ 0 h 1149530"/>
              <a:gd name="connsiteX6" fmla="*/ 2056222 w 2056222"/>
              <a:gd name="connsiteY6" fmla="*/ 110205 h 1149530"/>
              <a:gd name="connsiteX7" fmla="*/ 2056222 w 2056222"/>
              <a:gd name="connsiteY7" fmla="*/ 574765 h 1149530"/>
              <a:gd name="connsiteX8" fmla="*/ 2056222 w 2056222"/>
              <a:gd name="connsiteY8" fmla="*/ 1039325 h 1149530"/>
              <a:gd name="connsiteX9" fmla="*/ 1946017 w 2056222"/>
              <a:gd name="connsiteY9" fmla="*/ 1149530 h 1149530"/>
              <a:gd name="connsiteX10" fmla="*/ 1450348 w 2056222"/>
              <a:gd name="connsiteY10" fmla="*/ 1149530 h 1149530"/>
              <a:gd name="connsiteX11" fmla="*/ 1046469 w 2056222"/>
              <a:gd name="connsiteY11" fmla="*/ 1149530 h 1149530"/>
              <a:gd name="connsiteX12" fmla="*/ 569158 w 2056222"/>
              <a:gd name="connsiteY12" fmla="*/ 1149530 h 1149530"/>
              <a:gd name="connsiteX13" fmla="*/ 110205 w 2056222"/>
              <a:gd name="connsiteY13" fmla="*/ 1149530 h 1149530"/>
              <a:gd name="connsiteX14" fmla="*/ 0 w 2056222"/>
              <a:gd name="connsiteY14" fmla="*/ 1039325 h 1149530"/>
              <a:gd name="connsiteX15" fmla="*/ 0 w 2056222"/>
              <a:gd name="connsiteY15" fmla="*/ 574765 h 1149530"/>
              <a:gd name="connsiteX16" fmla="*/ 0 w 2056222"/>
              <a:gd name="connsiteY16" fmla="*/ 110205 h 11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6222" h="1149530" fill="none" extrusionOk="0">
                <a:moveTo>
                  <a:pt x="0" y="110205"/>
                </a:moveTo>
                <a:cubicBezTo>
                  <a:pt x="-9007" y="44372"/>
                  <a:pt x="39618" y="-913"/>
                  <a:pt x="110205" y="0"/>
                </a:cubicBezTo>
                <a:cubicBezTo>
                  <a:pt x="268060" y="-21413"/>
                  <a:pt x="371635" y="8677"/>
                  <a:pt x="569158" y="0"/>
                </a:cubicBezTo>
                <a:cubicBezTo>
                  <a:pt x="766681" y="-8677"/>
                  <a:pt x="893116" y="6211"/>
                  <a:pt x="1028111" y="0"/>
                </a:cubicBezTo>
                <a:cubicBezTo>
                  <a:pt x="1163106" y="-6211"/>
                  <a:pt x="1257754" y="39177"/>
                  <a:pt x="1431990" y="0"/>
                </a:cubicBezTo>
                <a:cubicBezTo>
                  <a:pt x="1606226" y="-39177"/>
                  <a:pt x="1810299" y="59931"/>
                  <a:pt x="1946017" y="0"/>
                </a:cubicBezTo>
                <a:cubicBezTo>
                  <a:pt x="2013745" y="1406"/>
                  <a:pt x="2040147" y="53075"/>
                  <a:pt x="2056222" y="110205"/>
                </a:cubicBezTo>
                <a:cubicBezTo>
                  <a:pt x="2090363" y="232041"/>
                  <a:pt x="2051434" y="402633"/>
                  <a:pt x="2056222" y="574765"/>
                </a:cubicBezTo>
                <a:cubicBezTo>
                  <a:pt x="2061010" y="746897"/>
                  <a:pt x="2003764" y="846369"/>
                  <a:pt x="2056222" y="1039325"/>
                </a:cubicBezTo>
                <a:cubicBezTo>
                  <a:pt x="2054196" y="1097530"/>
                  <a:pt x="1990028" y="1145382"/>
                  <a:pt x="1946017" y="1149530"/>
                </a:cubicBezTo>
                <a:cubicBezTo>
                  <a:pt x="1744605" y="1169948"/>
                  <a:pt x="1633758" y="1109497"/>
                  <a:pt x="1450348" y="1149530"/>
                </a:cubicBezTo>
                <a:cubicBezTo>
                  <a:pt x="1266938" y="1189563"/>
                  <a:pt x="1159797" y="1112493"/>
                  <a:pt x="1046469" y="1149530"/>
                </a:cubicBezTo>
                <a:cubicBezTo>
                  <a:pt x="933141" y="1186567"/>
                  <a:pt x="722297" y="1125574"/>
                  <a:pt x="569158" y="1149530"/>
                </a:cubicBezTo>
                <a:cubicBezTo>
                  <a:pt x="416019" y="1173486"/>
                  <a:pt x="230930" y="1097294"/>
                  <a:pt x="110205" y="1149530"/>
                </a:cubicBezTo>
                <a:cubicBezTo>
                  <a:pt x="64004" y="1158262"/>
                  <a:pt x="3999" y="1104398"/>
                  <a:pt x="0" y="1039325"/>
                </a:cubicBezTo>
                <a:cubicBezTo>
                  <a:pt x="-21682" y="894225"/>
                  <a:pt x="17385" y="686048"/>
                  <a:pt x="0" y="574765"/>
                </a:cubicBezTo>
                <a:cubicBezTo>
                  <a:pt x="-17385" y="463482"/>
                  <a:pt x="53906" y="238675"/>
                  <a:pt x="0" y="110205"/>
                </a:cubicBezTo>
                <a:close/>
              </a:path>
              <a:path w="2056222" h="1149530" stroke="0" extrusionOk="0">
                <a:moveTo>
                  <a:pt x="0" y="110205"/>
                </a:moveTo>
                <a:cubicBezTo>
                  <a:pt x="500" y="45481"/>
                  <a:pt x="42712" y="206"/>
                  <a:pt x="110205" y="0"/>
                </a:cubicBezTo>
                <a:cubicBezTo>
                  <a:pt x="321977" y="-22207"/>
                  <a:pt x="444218" y="33539"/>
                  <a:pt x="569158" y="0"/>
                </a:cubicBezTo>
                <a:cubicBezTo>
                  <a:pt x="694098" y="-33539"/>
                  <a:pt x="813946" y="12249"/>
                  <a:pt x="973037" y="0"/>
                </a:cubicBezTo>
                <a:cubicBezTo>
                  <a:pt x="1132128" y="-12249"/>
                  <a:pt x="1294711" y="15114"/>
                  <a:pt x="1468706" y="0"/>
                </a:cubicBezTo>
                <a:cubicBezTo>
                  <a:pt x="1642701" y="-15114"/>
                  <a:pt x="1848759" y="46199"/>
                  <a:pt x="1946017" y="0"/>
                </a:cubicBezTo>
                <a:cubicBezTo>
                  <a:pt x="2006541" y="4260"/>
                  <a:pt x="2052105" y="38725"/>
                  <a:pt x="2056222" y="110205"/>
                </a:cubicBezTo>
                <a:cubicBezTo>
                  <a:pt x="2109491" y="249937"/>
                  <a:pt x="2038074" y="456695"/>
                  <a:pt x="2056222" y="556183"/>
                </a:cubicBezTo>
                <a:cubicBezTo>
                  <a:pt x="2074370" y="655671"/>
                  <a:pt x="2048258" y="832136"/>
                  <a:pt x="2056222" y="1039325"/>
                </a:cubicBezTo>
                <a:cubicBezTo>
                  <a:pt x="2063338" y="1100105"/>
                  <a:pt x="2002330" y="1133599"/>
                  <a:pt x="1946017" y="1149530"/>
                </a:cubicBezTo>
                <a:cubicBezTo>
                  <a:pt x="1820425" y="1186957"/>
                  <a:pt x="1644369" y="1142412"/>
                  <a:pt x="1542138" y="1149530"/>
                </a:cubicBezTo>
                <a:cubicBezTo>
                  <a:pt x="1439907" y="1156648"/>
                  <a:pt x="1240743" y="1144141"/>
                  <a:pt x="1064827" y="1149530"/>
                </a:cubicBezTo>
                <a:cubicBezTo>
                  <a:pt x="888911" y="1154919"/>
                  <a:pt x="789388" y="1133733"/>
                  <a:pt x="642590" y="1149530"/>
                </a:cubicBezTo>
                <a:cubicBezTo>
                  <a:pt x="495792" y="1165327"/>
                  <a:pt x="341350" y="1110809"/>
                  <a:pt x="110205" y="1149530"/>
                </a:cubicBezTo>
                <a:cubicBezTo>
                  <a:pt x="54798" y="1159978"/>
                  <a:pt x="1403" y="1101947"/>
                  <a:pt x="0" y="1039325"/>
                </a:cubicBezTo>
                <a:cubicBezTo>
                  <a:pt x="-12076" y="928010"/>
                  <a:pt x="34929" y="712569"/>
                  <a:pt x="0" y="593347"/>
                </a:cubicBezTo>
                <a:cubicBezTo>
                  <a:pt x="-34929" y="474125"/>
                  <a:pt x="24391" y="229436"/>
                  <a:pt x="0" y="110205"/>
                </a:cubicBezTo>
                <a:close/>
              </a:path>
            </a:pathLst>
          </a:custGeom>
          <a:solidFill>
            <a:srgbClr val="ECE0C6"/>
          </a:solidFill>
          <a:ln>
            <a:solidFill>
              <a:srgbClr val="CBAA61"/>
            </a:solidFill>
            <a:extLst>
              <a:ext uri="{C807C97D-BFC1-408E-A445-0C87EB9F89A2}">
                <ask:lineSketchStyleProps xmlns="" xmlns:ask="http://schemas.microsoft.com/office/drawing/2018/sketchyshapes" sd="28305173">
                  <a:prstGeom prst="roundRect">
                    <a:avLst>
                      <a:gd name="adj" fmla="val 958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hlinkClick r:id="rId9" action="ppaction://hlinksldjump"/>
            <a:extLst>
              <a:ext uri="{FF2B5EF4-FFF2-40B4-BE49-F238E27FC236}">
                <a16:creationId xmlns:a16="http://schemas.microsoft.com/office/drawing/2014/main" id="{AE90E49B-F4D7-4291-8C5C-110A5D6B3FE2}"/>
              </a:ext>
            </a:extLst>
          </p:cNvPr>
          <p:cNvSpPr/>
          <p:nvPr/>
        </p:nvSpPr>
        <p:spPr>
          <a:xfrm>
            <a:off x="4857492" y="1253091"/>
            <a:ext cx="1928949" cy="954107"/>
          </a:xfrm>
          <a:prstGeom prst="rect">
            <a:avLst/>
          </a:prstGeom>
          <a:effectLst/>
        </p:spPr>
        <p:txBody>
          <a:bodyPr wrap="square">
            <a:spAutoFit/>
          </a:bodyPr>
          <a:lstStyle/>
          <a:p>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積極推動</a:t>
            </a:r>
            <a:endParaRPr lang="en-US" altLang="zh-TW"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endParaRPr>
          </a:p>
          <a:p>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文化建設</a:t>
            </a:r>
          </a:p>
        </p:txBody>
      </p:sp>
      <p:pic>
        <p:nvPicPr>
          <p:cNvPr id="45" name="圖片 44">
            <a:hlinkClick r:id="rId9" action="ppaction://hlinksldjump"/>
            <a:extLst>
              <a:ext uri="{FF2B5EF4-FFF2-40B4-BE49-F238E27FC236}">
                <a16:creationId xmlns:a16="http://schemas.microsoft.com/office/drawing/2014/main" id="{E80E962C-AE2B-4598-A38E-90FD1091739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567167">
            <a:off x="6443593" y="1862509"/>
            <a:ext cx="332366" cy="401132"/>
          </a:xfrm>
          <a:prstGeom prst="rect">
            <a:avLst/>
          </a:prstGeom>
          <a:effectLst>
            <a:outerShdw blurRad="12700" dist="25400" dir="2700000" algn="tl" rotWithShape="0">
              <a:srgbClr val="CBAA61">
                <a:alpha val="36000"/>
              </a:srgbClr>
            </a:outerShdw>
          </a:effectLst>
        </p:spPr>
      </p:pic>
      <p:cxnSp>
        <p:nvCxnSpPr>
          <p:cNvPr id="46" name="直線單箭頭接點 45">
            <a:extLst>
              <a:ext uri="{FF2B5EF4-FFF2-40B4-BE49-F238E27FC236}">
                <a16:creationId xmlns:a16="http://schemas.microsoft.com/office/drawing/2014/main" id="{B6EF405E-6E16-46AC-A08C-DD3ABFFD14F7}"/>
              </a:ext>
            </a:extLst>
          </p:cNvPr>
          <p:cNvCxnSpPr>
            <a:cxnSpLocks/>
          </p:cNvCxnSpPr>
          <p:nvPr/>
        </p:nvCxnSpPr>
        <p:spPr>
          <a:xfrm flipV="1">
            <a:off x="4232337" y="3220540"/>
            <a:ext cx="0" cy="547551"/>
          </a:xfrm>
          <a:prstGeom prst="straightConnector1">
            <a:avLst/>
          </a:prstGeom>
          <a:ln w="19050">
            <a:solidFill>
              <a:srgbClr val="CBAA61"/>
            </a:solidFill>
            <a:tailEnd type="triangle"/>
          </a:ln>
        </p:spPr>
        <p:style>
          <a:lnRef idx="1">
            <a:schemeClr val="accent1"/>
          </a:lnRef>
          <a:fillRef idx="0">
            <a:schemeClr val="accent1"/>
          </a:fillRef>
          <a:effectRef idx="0">
            <a:schemeClr val="accent1"/>
          </a:effectRef>
          <a:fontRef idx="minor">
            <a:schemeClr val="tx1"/>
          </a:fontRef>
        </p:style>
      </p:cxnSp>
      <p:sp>
        <p:nvSpPr>
          <p:cNvPr id="47" name="矩形: 圓角 46">
            <a:extLst>
              <a:ext uri="{FF2B5EF4-FFF2-40B4-BE49-F238E27FC236}">
                <a16:creationId xmlns:a16="http://schemas.microsoft.com/office/drawing/2014/main" id="{3B71B4E0-6A98-4D9C-B628-2FC842C0283A}"/>
              </a:ext>
            </a:extLst>
          </p:cNvPr>
          <p:cNvSpPr/>
          <p:nvPr/>
        </p:nvSpPr>
        <p:spPr>
          <a:xfrm>
            <a:off x="3265502" y="3453441"/>
            <a:ext cx="2055600" cy="1149530"/>
          </a:xfrm>
          <a:custGeom>
            <a:avLst/>
            <a:gdLst>
              <a:gd name="connsiteX0" fmla="*/ 0 w 2055600"/>
              <a:gd name="connsiteY0" fmla="*/ 110205 h 1149530"/>
              <a:gd name="connsiteX1" fmla="*/ 110205 w 2055600"/>
              <a:gd name="connsiteY1" fmla="*/ 0 h 1149530"/>
              <a:gd name="connsiteX2" fmla="*/ 569003 w 2055600"/>
              <a:gd name="connsiteY2" fmla="*/ 0 h 1149530"/>
              <a:gd name="connsiteX3" fmla="*/ 1027800 w 2055600"/>
              <a:gd name="connsiteY3" fmla="*/ 0 h 1149530"/>
              <a:gd name="connsiteX4" fmla="*/ 1431542 w 2055600"/>
              <a:gd name="connsiteY4" fmla="*/ 0 h 1149530"/>
              <a:gd name="connsiteX5" fmla="*/ 1945395 w 2055600"/>
              <a:gd name="connsiteY5" fmla="*/ 0 h 1149530"/>
              <a:gd name="connsiteX6" fmla="*/ 2055600 w 2055600"/>
              <a:gd name="connsiteY6" fmla="*/ 110205 h 1149530"/>
              <a:gd name="connsiteX7" fmla="*/ 2055600 w 2055600"/>
              <a:gd name="connsiteY7" fmla="*/ 574765 h 1149530"/>
              <a:gd name="connsiteX8" fmla="*/ 2055600 w 2055600"/>
              <a:gd name="connsiteY8" fmla="*/ 1039325 h 1149530"/>
              <a:gd name="connsiteX9" fmla="*/ 1945395 w 2055600"/>
              <a:gd name="connsiteY9" fmla="*/ 1149530 h 1149530"/>
              <a:gd name="connsiteX10" fmla="*/ 1449894 w 2055600"/>
              <a:gd name="connsiteY10" fmla="*/ 1149530 h 1149530"/>
              <a:gd name="connsiteX11" fmla="*/ 1046152 w 2055600"/>
              <a:gd name="connsiteY11" fmla="*/ 1149530 h 1149530"/>
              <a:gd name="connsiteX12" fmla="*/ 569003 w 2055600"/>
              <a:gd name="connsiteY12" fmla="*/ 1149530 h 1149530"/>
              <a:gd name="connsiteX13" fmla="*/ 110205 w 2055600"/>
              <a:gd name="connsiteY13" fmla="*/ 1149530 h 1149530"/>
              <a:gd name="connsiteX14" fmla="*/ 0 w 2055600"/>
              <a:gd name="connsiteY14" fmla="*/ 1039325 h 1149530"/>
              <a:gd name="connsiteX15" fmla="*/ 0 w 2055600"/>
              <a:gd name="connsiteY15" fmla="*/ 574765 h 1149530"/>
              <a:gd name="connsiteX16" fmla="*/ 0 w 2055600"/>
              <a:gd name="connsiteY16" fmla="*/ 110205 h 11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5600" h="1149530" fill="none" extrusionOk="0">
                <a:moveTo>
                  <a:pt x="0" y="110205"/>
                </a:moveTo>
                <a:cubicBezTo>
                  <a:pt x="-9007" y="44372"/>
                  <a:pt x="39618" y="-913"/>
                  <a:pt x="110205" y="0"/>
                </a:cubicBezTo>
                <a:cubicBezTo>
                  <a:pt x="228224" y="-19270"/>
                  <a:pt x="433818" y="32580"/>
                  <a:pt x="569003" y="0"/>
                </a:cubicBezTo>
                <a:cubicBezTo>
                  <a:pt x="704188" y="-32580"/>
                  <a:pt x="817111" y="24479"/>
                  <a:pt x="1027800" y="0"/>
                </a:cubicBezTo>
                <a:cubicBezTo>
                  <a:pt x="1238489" y="-24479"/>
                  <a:pt x="1339739" y="42856"/>
                  <a:pt x="1431542" y="0"/>
                </a:cubicBezTo>
                <a:cubicBezTo>
                  <a:pt x="1523345" y="-42856"/>
                  <a:pt x="1713059" y="11832"/>
                  <a:pt x="1945395" y="0"/>
                </a:cubicBezTo>
                <a:cubicBezTo>
                  <a:pt x="2013123" y="1406"/>
                  <a:pt x="2039525" y="53075"/>
                  <a:pt x="2055600" y="110205"/>
                </a:cubicBezTo>
                <a:cubicBezTo>
                  <a:pt x="2089741" y="232041"/>
                  <a:pt x="2050812" y="402633"/>
                  <a:pt x="2055600" y="574765"/>
                </a:cubicBezTo>
                <a:cubicBezTo>
                  <a:pt x="2060388" y="746897"/>
                  <a:pt x="2003142" y="846369"/>
                  <a:pt x="2055600" y="1039325"/>
                </a:cubicBezTo>
                <a:cubicBezTo>
                  <a:pt x="2053574" y="1097530"/>
                  <a:pt x="1989406" y="1145382"/>
                  <a:pt x="1945395" y="1149530"/>
                </a:cubicBezTo>
                <a:cubicBezTo>
                  <a:pt x="1781710" y="1153863"/>
                  <a:pt x="1598365" y="1138639"/>
                  <a:pt x="1449894" y="1149530"/>
                </a:cubicBezTo>
                <a:cubicBezTo>
                  <a:pt x="1301423" y="1160421"/>
                  <a:pt x="1158143" y="1118744"/>
                  <a:pt x="1046152" y="1149530"/>
                </a:cubicBezTo>
                <a:cubicBezTo>
                  <a:pt x="934161" y="1180316"/>
                  <a:pt x="717754" y="1132665"/>
                  <a:pt x="569003" y="1149530"/>
                </a:cubicBezTo>
                <a:cubicBezTo>
                  <a:pt x="420252" y="1166395"/>
                  <a:pt x="227602" y="1102944"/>
                  <a:pt x="110205" y="1149530"/>
                </a:cubicBezTo>
                <a:cubicBezTo>
                  <a:pt x="64004" y="1158262"/>
                  <a:pt x="3999" y="1104398"/>
                  <a:pt x="0" y="1039325"/>
                </a:cubicBezTo>
                <a:cubicBezTo>
                  <a:pt x="-21682" y="894225"/>
                  <a:pt x="17385" y="686048"/>
                  <a:pt x="0" y="574765"/>
                </a:cubicBezTo>
                <a:cubicBezTo>
                  <a:pt x="-17385" y="463482"/>
                  <a:pt x="53906" y="238675"/>
                  <a:pt x="0" y="110205"/>
                </a:cubicBezTo>
                <a:close/>
              </a:path>
              <a:path w="2055600" h="1149530" stroke="0" extrusionOk="0">
                <a:moveTo>
                  <a:pt x="0" y="110205"/>
                </a:moveTo>
                <a:cubicBezTo>
                  <a:pt x="500" y="45481"/>
                  <a:pt x="42712" y="206"/>
                  <a:pt x="110205" y="0"/>
                </a:cubicBezTo>
                <a:cubicBezTo>
                  <a:pt x="329942" y="-9424"/>
                  <a:pt x="396986" y="52253"/>
                  <a:pt x="569003" y="0"/>
                </a:cubicBezTo>
                <a:cubicBezTo>
                  <a:pt x="741020" y="-52253"/>
                  <a:pt x="860379" y="41431"/>
                  <a:pt x="972744" y="0"/>
                </a:cubicBezTo>
                <a:cubicBezTo>
                  <a:pt x="1085109" y="-41431"/>
                  <a:pt x="1309705" y="20419"/>
                  <a:pt x="1468246" y="0"/>
                </a:cubicBezTo>
                <a:cubicBezTo>
                  <a:pt x="1626787" y="-20419"/>
                  <a:pt x="1737967" y="6230"/>
                  <a:pt x="1945395" y="0"/>
                </a:cubicBezTo>
                <a:cubicBezTo>
                  <a:pt x="2005919" y="4260"/>
                  <a:pt x="2051483" y="38725"/>
                  <a:pt x="2055600" y="110205"/>
                </a:cubicBezTo>
                <a:cubicBezTo>
                  <a:pt x="2108869" y="249937"/>
                  <a:pt x="2037452" y="456695"/>
                  <a:pt x="2055600" y="556183"/>
                </a:cubicBezTo>
                <a:cubicBezTo>
                  <a:pt x="2073748" y="655671"/>
                  <a:pt x="2047636" y="832136"/>
                  <a:pt x="2055600" y="1039325"/>
                </a:cubicBezTo>
                <a:cubicBezTo>
                  <a:pt x="2062716" y="1100105"/>
                  <a:pt x="2001708" y="1133599"/>
                  <a:pt x="1945395" y="1149530"/>
                </a:cubicBezTo>
                <a:cubicBezTo>
                  <a:pt x="1777210" y="1168002"/>
                  <a:pt x="1623142" y="1139184"/>
                  <a:pt x="1541653" y="1149530"/>
                </a:cubicBezTo>
                <a:cubicBezTo>
                  <a:pt x="1460164" y="1159876"/>
                  <a:pt x="1168321" y="1103091"/>
                  <a:pt x="1064504" y="1149530"/>
                </a:cubicBezTo>
                <a:cubicBezTo>
                  <a:pt x="960687" y="1195969"/>
                  <a:pt x="853292" y="1120551"/>
                  <a:pt x="642410" y="1149530"/>
                </a:cubicBezTo>
                <a:cubicBezTo>
                  <a:pt x="431528" y="1178509"/>
                  <a:pt x="355646" y="1096304"/>
                  <a:pt x="110205" y="1149530"/>
                </a:cubicBezTo>
                <a:cubicBezTo>
                  <a:pt x="54798" y="1159978"/>
                  <a:pt x="1403" y="1101947"/>
                  <a:pt x="0" y="1039325"/>
                </a:cubicBezTo>
                <a:cubicBezTo>
                  <a:pt x="-12076" y="928010"/>
                  <a:pt x="34929" y="712569"/>
                  <a:pt x="0" y="593347"/>
                </a:cubicBezTo>
                <a:cubicBezTo>
                  <a:pt x="-34929" y="474125"/>
                  <a:pt x="24391" y="229436"/>
                  <a:pt x="0" y="110205"/>
                </a:cubicBezTo>
                <a:close/>
              </a:path>
            </a:pathLst>
          </a:custGeom>
          <a:solidFill>
            <a:srgbClr val="ECE0C6"/>
          </a:solidFill>
          <a:ln>
            <a:solidFill>
              <a:srgbClr val="CBAA61"/>
            </a:solidFill>
            <a:extLst>
              <a:ext uri="{C807C97D-BFC1-408E-A445-0C87EB9F89A2}">
                <ask:lineSketchStyleProps xmlns="" xmlns:ask="http://schemas.microsoft.com/office/drawing/2018/sketchyshapes" sd="28305173">
                  <a:prstGeom prst="roundRect">
                    <a:avLst>
                      <a:gd name="adj" fmla="val 958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hlinkClick r:id="rId10" action="ppaction://hlinksldjump"/>
            <a:extLst>
              <a:ext uri="{FF2B5EF4-FFF2-40B4-BE49-F238E27FC236}">
                <a16:creationId xmlns:a16="http://schemas.microsoft.com/office/drawing/2014/main" id="{2C961F98-F183-4DB0-A951-D68E0B00D9CE}"/>
              </a:ext>
            </a:extLst>
          </p:cNvPr>
          <p:cNvSpPr/>
          <p:nvPr/>
        </p:nvSpPr>
        <p:spPr>
          <a:xfrm>
            <a:off x="3329140" y="3576755"/>
            <a:ext cx="1603564" cy="954107"/>
          </a:xfrm>
          <a:prstGeom prst="rect">
            <a:avLst/>
          </a:prstGeom>
          <a:effectLst/>
        </p:spPr>
        <p:txBody>
          <a:bodyPr wrap="square">
            <a:spAutoFit/>
          </a:bodyPr>
          <a:lstStyle/>
          <a:p>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推動臺灣電影風潮</a:t>
            </a:r>
          </a:p>
        </p:txBody>
      </p:sp>
      <p:pic>
        <p:nvPicPr>
          <p:cNvPr id="49" name="圖片 48">
            <a:hlinkClick r:id="rId10" action="ppaction://hlinksldjump"/>
            <a:extLst>
              <a:ext uri="{FF2B5EF4-FFF2-40B4-BE49-F238E27FC236}">
                <a16:creationId xmlns:a16="http://schemas.microsoft.com/office/drawing/2014/main" id="{9D3F89F8-09A3-4D89-888B-C591ECF544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567167">
            <a:off x="4905144" y="4186174"/>
            <a:ext cx="332366" cy="401132"/>
          </a:xfrm>
          <a:prstGeom prst="rect">
            <a:avLst/>
          </a:prstGeom>
          <a:effectLst>
            <a:outerShdw blurRad="12700" dist="25400" dir="2700000" algn="tl" rotWithShape="0">
              <a:srgbClr val="CBAA61">
                <a:alpha val="36000"/>
              </a:srgbClr>
            </a:outerShdw>
          </a:effectLst>
        </p:spPr>
      </p:pic>
      <p:pic>
        <p:nvPicPr>
          <p:cNvPr id="31" name="圖片 30" descr="一張含有 文字, 黑暗 的圖片&#10;&#10;自動產生的描述">
            <a:extLst>
              <a:ext uri="{FF2B5EF4-FFF2-40B4-BE49-F238E27FC236}">
                <a16:creationId xmlns:a16="http://schemas.microsoft.com/office/drawing/2014/main" id="{D4A4CF5D-F705-4FCD-97B2-AD0555B847CE}"/>
              </a:ext>
            </a:extLst>
          </p:cNvPr>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97890" y="2437277"/>
            <a:ext cx="728943" cy="902768"/>
          </a:xfrm>
          <a:prstGeom prst="rect">
            <a:avLst/>
          </a:prstGeom>
        </p:spPr>
      </p:pic>
      <p:pic>
        <p:nvPicPr>
          <p:cNvPr id="32" name="圖片 31" descr="一張含有 文字, 黑暗 的圖片&#10;&#10;自動產生的描述">
            <a:extLst>
              <a:ext uri="{FF2B5EF4-FFF2-40B4-BE49-F238E27FC236}">
                <a16:creationId xmlns:a16="http://schemas.microsoft.com/office/drawing/2014/main" id="{78E26FD2-DDAF-4247-8693-4A58144C972E}"/>
              </a:ext>
            </a:extLst>
          </p:cNvPr>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196407" y="2417645"/>
            <a:ext cx="728943" cy="902768"/>
          </a:xfrm>
          <a:prstGeom prst="rect">
            <a:avLst/>
          </a:prstGeom>
        </p:spPr>
      </p:pic>
      <p:cxnSp>
        <p:nvCxnSpPr>
          <p:cNvPr id="33" name="直線單箭頭接點 32">
            <a:extLst>
              <a:ext uri="{FF2B5EF4-FFF2-40B4-BE49-F238E27FC236}">
                <a16:creationId xmlns:a16="http://schemas.microsoft.com/office/drawing/2014/main" id="{CF2AC6F5-EFCB-44EB-9983-50109B2A70CD}"/>
              </a:ext>
            </a:extLst>
          </p:cNvPr>
          <p:cNvCxnSpPr>
            <a:cxnSpLocks/>
          </p:cNvCxnSpPr>
          <p:nvPr/>
        </p:nvCxnSpPr>
        <p:spPr>
          <a:xfrm flipV="1">
            <a:off x="7518862" y="3220540"/>
            <a:ext cx="0" cy="547551"/>
          </a:xfrm>
          <a:prstGeom prst="straightConnector1">
            <a:avLst/>
          </a:prstGeom>
          <a:ln w="19050">
            <a:solidFill>
              <a:srgbClr val="CBAA61"/>
            </a:solidFill>
            <a:tailEnd type="triangle"/>
          </a:ln>
        </p:spPr>
        <p:style>
          <a:lnRef idx="1">
            <a:schemeClr val="accent1"/>
          </a:lnRef>
          <a:fillRef idx="0">
            <a:schemeClr val="accent1"/>
          </a:fillRef>
          <a:effectRef idx="0">
            <a:schemeClr val="accent1"/>
          </a:effectRef>
          <a:fontRef idx="minor">
            <a:schemeClr val="tx1"/>
          </a:fontRef>
        </p:style>
      </p:cxnSp>
      <p:sp>
        <p:nvSpPr>
          <p:cNvPr id="39" name="矩形: 圓角 38">
            <a:extLst>
              <a:ext uri="{FF2B5EF4-FFF2-40B4-BE49-F238E27FC236}">
                <a16:creationId xmlns:a16="http://schemas.microsoft.com/office/drawing/2014/main" id="{97446420-4C45-4B86-A712-8E6A6E8F6CD9}"/>
              </a:ext>
            </a:extLst>
          </p:cNvPr>
          <p:cNvSpPr/>
          <p:nvPr/>
        </p:nvSpPr>
        <p:spPr>
          <a:xfrm>
            <a:off x="6147078" y="3453441"/>
            <a:ext cx="2055600" cy="1149530"/>
          </a:xfrm>
          <a:custGeom>
            <a:avLst/>
            <a:gdLst>
              <a:gd name="connsiteX0" fmla="*/ 0 w 2055600"/>
              <a:gd name="connsiteY0" fmla="*/ 110205 h 1149530"/>
              <a:gd name="connsiteX1" fmla="*/ 110205 w 2055600"/>
              <a:gd name="connsiteY1" fmla="*/ 0 h 1149530"/>
              <a:gd name="connsiteX2" fmla="*/ 569003 w 2055600"/>
              <a:gd name="connsiteY2" fmla="*/ 0 h 1149530"/>
              <a:gd name="connsiteX3" fmla="*/ 1027800 w 2055600"/>
              <a:gd name="connsiteY3" fmla="*/ 0 h 1149530"/>
              <a:gd name="connsiteX4" fmla="*/ 1431542 w 2055600"/>
              <a:gd name="connsiteY4" fmla="*/ 0 h 1149530"/>
              <a:gd name="connsiteX5" fmla="*/ 1945395 w 2055600"/>
              <a:gd name="connsiteY5" fmla="*/ 0 h 1149530"/>
              <a:gd name="connsiteX6" fmla="*/ 2055600 w 2055600"/>
              <a:gd name="connsiteY6" fmla="*/ 110205 h 1149530"/>
              <a:gd name="connsiteX7" fmla="*/ 2055600 w 2055600"/>
              <a:gd name="connsiteY7" fmla="*/ 574765 h 1149530"/>
              <a:gd name="connsiteX8" fmla="*/ 2055600 w 2055600"/>
              <a:gd name="connsiteY8" fmla="*/ 1039325 h 1149530"/>
              <a:gd name="connsiteX9" fmla="*/ 1945395 w 2055600"/>
              <a:gd name="connsiteY9" fmla="*/ 1149530 h 1149530"/>
              <a:gd name="connsiteX10" fmla="*/ 1449894 w 2055600"/>
              <a:gd name="connsiteY10" fmla="*/ 1149530 h 1149530"/>
              <a:gd name="connsiteX11" fmla="*/ 1046152 w 2055600"/>
              <a:gd name="connsiteY11" fmla="*/ 1149530 h 1149530"/>
              <a:gd name="connsiteX12" fmla="*/ 569003 w 2055600"/>
              <a:gd name="connsiteY12" fmla="*/ 1149530 h 1149530"/>
              <a:gd name="connsiteX13" fmla="*/ 110205 w 2055600"/>
              <a:gd name="connsiteY13" fmla="*/ 1149530 h 1149530"/>
              <a:gd name="connsiteX14" fmla="*/ 0 w 2055600"/>
              <a:gd name="connsiteY14" fmla="*/ 1039325 h 1149530"/>
              <a:gd name="connsiteX15" fmla="*/ 0 w 2055600"/>
              <a:gd name="connsiteY15" fmla="*/ 574765 h 1149530"/>
              <a:gd name="connsiteX16" fmla="*/ 0 w 2055600"/>
              <a:gd name="connsiteY16" fmla="*/ 110205 h 11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5600" h="1149530" fill="none" extrusionOk="0">
                <a:moveTo>
                  <a:pt x="0" y="110205"/>
                </a:moveTo>
                <a:cubicBezTo>
                  <a:pt x="-9007" y="44372"/>
                  <a:pt x="39618" y="-913"/>
                  <a:pt x="110205" y="0"/>
                </a:cubicBezTo>
                <a:cubicBezTo>
                  <a:pt x="228224" y="-19270"/>
                  <a:pt x="433818" y="32580"/>
                  <a:pt x="569003" y="0"/>
                </a:cubicBezTo>
                <a:cubicBezTo>
                  <a:pt x="704188" y="-32580"/>
                  <a:pt x="817111" y="24479"/>
                  <a:pt x="1027800" y="0"/>
                </a:cubicBezTo>
                <a:cubicBezTo>
                  <a:pt x="1238489" y="-24479"/>
                  <a:pt x="1339739" y="42856"/>
                  <a:pt x="1431542" y="0"/>
                </a:cubicBezTo>
                <a:cubicBezTo>
                  <a:pt x="1523345" y="-42856"/>
                  <a:pt x="1713059" y="11832"/>
                  <a:pt x="1945395" y="0"/>
                </a:cubicBezTo>
                <a:cubicBezTo>
                  <a:pt x="2013123" y="1406"/>
                  <a:pt x="2039525" y="53075"/>
                  <a:pt x="2055600" y="110205"/>
                </a:cubicBezTo>
                <a:cubicBezTo>
                  <a:pt x="2089741" y="232041"/>
                  <a:pt x="2050812" y="402633"/>
                  <a:pt x="2055600" y="574765"/>
                </a:cubicBezTo>
                <a:cubicBezTo>
                  <a:pt x="2060388" y="746897"/>
                  <a:pt x="2003142" y="846369"/>
                  <a:pt x="2055600" y="1039325"/>
                </a:cubicBezTo>
                <a:cubicBezTo>
                  <a:pt x="2053574" y="1097530"/>
                  <a:pt x="1989406" y="1145382"/>
                  <a:pt x="1945395" y="1149530"/>
                </a:cubicBezTo>
                <a:cubicBezTo>
                  <a:pt x="1781710" y="1153863"/>
                  <a:pt x="1598365" y="1138639"/>
                  <a:pt x="1449894" y="1149530"/>
                </a:cubicBezTo>
                <a:cubicBezTo>
                  <a:pt x="1301423" y="1160421"/>
                  <a:pt x="1158143" y="1118744"/>
                  <a:pt x="1046152" y="1149530"/>
                </a:cubicBezTo>
                <a:cubicBezTo>
                  <a:pt x="934161" y="1180316"/>
                  <a:pt x="717754" y="1132665"/>
                  <a:pt x="569003" y="1149530"/>
                </a:cubicBezTo>
                <a:cubicBezTo>
                  <a:pt x="420252" y="1166395"/>
                  <a:pt x="227602" y="1102944"/>
                  <a:pt x="110205" y="1149530"/>
                </a:cubicBezTo>
                <a:cubicBezTo>
                  <a:pt x="64004" y="1158262"/>
                  <a:pt x="3999" y="1104398"/>
                  <a:pt x="0" y="1039325"/>
                </a:cubicBezTo>
                <a:cubicBezTo>
                  <a:pt x="-21682" y="894225"/>
                  <a:pt x="17385" y="686048"/>
                  <a:pt x="0" y="574765"/>
                </a:cubicBezTo>
                <a:cubicBezTo>
                  <a:pt x="-17385" y="463482"/>
                  <a:pt x="53906" y="238675"/>
                  <a:pt x="0" y="110205"/>
                </a:cubicBezTo>
                <a:close/>
              </a:path>
              <a:path w="2055600" h="1149530" stroke="0" extrusionOk="0">
                <a:moveTo>
                  <a:pt x="0" y="110205"/>
                </a:moveTo>
                <a:cubicBezTo>
                  <a:pt x="500" y="45481"/>
                  <a:pt x="42712" y="206"/>
                  <a:pt x="110205" y="0"/>
                </a:cubicBezTo>
                <a:cubicBezTo>
                  <a:pt x="329942" y="-9424"/>
                  <a:pt x="396986" y="52253"/>
                  <a:pt x="569003" y="0"/>
                </a:cubicBezTo>
                <a:cubicBezTo>
                  <a:pt x="741020" y="-52253"/>
                  <a:pt x="860379" y="41431"/>
                  <a:pt x="972744" y="0"/>
                </a:cubicBezTo>
                <a:cubicBezTo>
                  <a:pt x="1085109" y="-41431"/>
                  <a:pt x="1309705" y="20419"/>
                  <a:pt x="1468246" y="0"/>
                </a:cubicBezTo>
                <a:cubicBezTo>
                  <a:pt x="1626787" y="-20419"/>
                  <a:pt x="1737967" y="6230"/>
                  <a:pt x="1945395" y="0"/>
                </a:cubicBezTo>
                <a:cubicBezTo>
                  <a:pt x="2005919" y="4260"/>
                  <a:pt x="2051483" y="38725"/>
                  <a:pt x="2055600" y="110205"/>
                </a:cubicBezTo>
                <a:cubicBezTo>
                  <a:pt x="2108869" y="249937"/>
                  <a:pt x="2037452" y="456695"/>
                  <a:pt x="2055600" y="556183"/>
                </a:cubicBezTo>
                <a:cubicBezTo>
                  <a:pt x="2073748" y="655671"/>
                  <a:pt x="2047636" y="832136"/>
                  <a:pt x="2055600" y="1039325"/>
                </a:cubicBezTo>
                <a:cubicBezTo>
                  <a:pt x="2062716" y="1100105"/>
                  <a:pt x="2001708" y="1133599"/>
                  <a:pt x="1945395" y="1149530"/>
                </a:cubicBezTo>
                <a:cubicBezTo>
                  <a:pt x="1777210" y="1168002"/>
                  <a:pt x="1623142" y="1139184"/>
                  <a:pt x="1541653" y="1149530"/>
                </a:cubicBezTo>
                <a:cubicBezTo>
                  <a:pt x="1460164" y="1159876"/>
                  <a:pt x="1168321" y="1103091"/>
                  <a:pt x="1064504" y="1149530"/>
                </a:cubicBezTo>
                <a:cubicBezTo>
                  <a:pt x="960687" y="1195969"/>
                  <a:pt x="853292" y="1120551"/>
                  <a:pt x="642410" y="1149530"/>
                </a:cubicBezTo>
                <a:cubicBezTo>
                  <a:pt x="431528" y="1178509"/>
                  <a:pt x="355646" y="1096304"/>
                  <a:pt x="110205" y="1149530"/>
                </a:cubicBezTo>
                <a:cubicBezTo>
                  <a:pt x="54798" y="1159978"/>
                  <a:pt x="1403" y="1101947"/>
                  <a:pt x="0" y="1039325"/>
                </a:cubicBezTo>
                <a:cubicBezTo>
                  <a:pt x="-12076" y="928010"/>
                  <a:pt x="34929" y="712569"/>
                  <a:pt x="0" y="593347"/>
                </a:cubicBezTo>
                <a:cubicBezTo>
                  <a:pt x="-34929" y="474125"/>
                  <a:pt x="24391" y="229436"/>
                  <a:pt x="0" y="110205"/>
                </a:cubicBezTo>
                <a:close/>
              </a:path>
            </a:pathLst>
          </a:custGeom>
          <a:solidFill>
            <a:srgbClr val="ECE0C6"/>
          </a:solidFill>
          <a:ln>
            <a:solidFill>
              <a:srgbClr val="CBAA61"/>
            </a:solidFill>
            <a:extLst>
              <a:ext uri="{C807C97D-BFC1-408E-A445-0C87EB9F89A2}">
                <ask:lineSketchStyleProps xmlns="" xmlns:ask="http://schemas.microsoft.com/office/drawing/2018/sketchyshapes" sd="28305173">
                  <a:prstGeom prst="roundRect">
                    <a:avLst>
                      <a:gd name="adj" fmla="val 958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hlinkClick r:id="rId11" action="ppaction://hlinksldjump"/>
            <a:extLst>
              <a:ext uri="{FF2B5EF4-FFF2-40B4-BE49-F238E27FC236}">
                <a16:creationId xmlns:a16="http://schemas.microsoft.com/office/drawing/2014/main" id="{F4A21596-5C1D-43D6-926E-45F52A4B74FE}"/>
              </a:ext>
            </a:extLst>
          </p:cNvPr>
          <p:cNvSpPr/>
          <p:nvPr/>
        </p:nvSpPr>
        <p:spPr>
          <a:xfrm>
            <a:off x="6210716" y="3576755"/>
            <a:ext cx="1970922" cy="954107"/>
          </a:xfrm>
          <a:prstGeom prst="rect">
            <a:avLst/>
          </a:prstGeom>
          <a:effectLst/>
        </p:spPr>
        <p:txBody>
          <a:bodyPr wrap="square">
            <a:spAutoFit/>
          </a:bodyPr>
          <a:lstStyle/>
          <a:p>
            <a:r>
              <a:rPr lang="zh-TW" altLang="en-US" sz="2800" b="1" spc="-80" dirty="0">
                <a:solidFill>
                  <a:srgbClr val="6D533A"/>
                </a:solidFill>
                <a:effectLst>
                  <a:glow rad="76200">
                    <a:schemeClr val="bg1"/>
                  </a:glow>
                </a:effectLst>
                <a:latin typeface="微軟正黑體" panose="020B0604030504040204" pitchFamily="34" charset="-120"/>
                <a:ea typeface="微軟正黑體" panose="020B0604030504040204" pitchFamily="34" charset="-120"/>
              </a:rPr>
              <a:t>大病初癒後別有體悟</a:t>
            </a:r>
          </a:p>
        </p:txBody>
      </p:sp>
      <p:pic>
        <p:nvPicPr>
          <p:cNvPr id="41" name="圖片 40">
            <a:hlinkClick r:id="rId11" action="ppaction://hlinksldjump"/>
            <a:extLst>
              <a:ext uri="{FF2B5EF4-FFF2-40B4-BE49-F238E27FC236}">
                <a16:creationId xmlns:a16="http://schemas.microsoft.com/office/drawing/2014/main" id="{D69EF869-E0A7-4C78-8C31-8FF7198E2A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567167">
            <a:off x="7786720" y="4186174"/>
            <a:ext cx="332366" cy="401132"/>
          </a:xfrm>
          <a:prstGeom prst="rect">
            <a:avLst/>
          </a:prstGeom>
          <a:effectLst>
            <a:outerShdw blurRad="12700" dist="25400" dir="2700000" algn="tl" rotWithShape="0">
              <a:srgbClr val="CBAA61">
                <a:alpha val="36000"/>
              </a:srgbClr>
            </a:outerShdw>
          </a:effectLst>
        </p:spPr>
      </p:pic>
    </p:spTree>
    <p:extLst>
      <p:ext uri="{BB962C8B-B14F-4D97-AF65-F5344CB8AC3E}">
        <p14:creationId xmlns:p14="http://schemas.microsoft.com/office/powerpoint/2010/main" val="2292698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書寫人和土地的故事</a:t>
            </a:r>
          </a:p>
        </p:txBody>
      </p:sp>
      <p:sp>
        <p:nvSpPr>
          <p:cNvPr id="31" name="矩形 30">
            <a:extLst>
              <a:ext uri="{FF2B5EF4-FFF2-40B4-BE49-F238E27FC236}">
                <a16:creationId xmlns:a16="http://schemas.microsoft.com/office/drawing/2014/main" id="{788AE6AB-B9D3-466D-A7F5-FE3F0E0AB8CE}"/>
              </a:ext>
            </a:extLst>
          </p:cNvPr>
          <p:cNvSpPr/>
          <p:nvPr/>
        </p:nvSpPr>
        <p:spPr>
          <a:xfrm>
            <a:off x="351700" y="976483"/>
            <a:ext cx="7712437" cy="1150123"/>
          </a:xfrm>
          <a:prstGeom prst="rect">
            <a:avLst/>
          </a:prstGeom>
        </p:spPr>
        <p:txBody>
          <a:bodyPr wrap="square">
            <a:spAutoFit/>
          </a:bodyPr>
          <a:lstStyle/>
          <a:p>
            <a:pPr marL="288000" indent="-288000">
              <a:lnSpc>
                <a:spcPct val="120000"/>
              </a:lnSpc>
              <a:spcBef>
                <a:spcPts val="12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在寫出</a:t>
            </a:r>
            <a:r>
              <a:rPr lang="en-US" altLang="zh-TW" sz="3000" spc="-80" dirty="0">
                <a:latin typeface="微軟正黑體" panose="020B0604030504040204" pitchFamily="34" charset="-120"/>
                <a:ea typeface="微軟正黑體" panose="020B0604030504040204" pitchFamily="34" charset="-120"/>
              </a:rPr>
              <a:t>《</a:t>
            </a:r>
            <a:r>
              <a:rPr lang="zh-TW" altLang="en-US" sz="3000" spc="-80" dirty="0">
                <a:latin typeface="微軟正黑體" panose="020B0604030504040204" pitchFamily="34" charset="-120"/>
                <a:ea typeface="微軟正黑體" panose="020B0604030504040204" pitchFamily="34" charset="-120"/>
              </a:rPr>
              <a:t>青番公的故事</a:t>
            </a:r>
            <a:r>
              <a:rPr lang="en-US" altLang="zh-TW" sz="3000" spc="-80" dirty="0">
                <a:latin typeface="微軟正黑體" panose="020B0604030504040204" pitchFamily="34" charset="-120"/>
                <a:ea typeface="微軟正黑體" panose="020B0604030504040204" pitchFamily="34" charset="-120"/>
              </a:rPr>
              <a:t>》</a:t>
            </a:r>
            <a:r>
              <a:rPr lang="zh-TW" altLang="en-US" sz="3000" spc="-80" dirty="0">
                <a:latin typeface="微軟正黑體" panose="020B0604030504040204" pitchFamily="34" charset="-120"/>
                <a:ea typeface="微軟正黑體" panose="020B0604030504040204" pitchFamily="34" charset="-120"/>
              </a:rPr>
              <a:t>後，他陸續寫作八篇「田園鄉土」風格的小說，</a:t>
            </a:r>
            <a:r>
              <a:rPr lang="zh-TW" altLang="en-US" sz="3000" b="1" spc="-80" dirty="0">
                <a:solidFill>
                  <a:schemeClr val="accent2"/>
                </a:solidFill>
                <a:latin typeface="微軟正黑體" panose="020B0604030504040204" pitchFamily="34" charset="-120"/>
                <a:ea typeface="微軟正黑體" panose="020B0604030504040204" pitchFamily="34" charset="-120"/>
              </a:rPr>
              <a:t>寫作趨向成熟</a:t>
            </a:r>
            <a:r>
              <a:rPr lang="zh-TW" altLang="en-US" sz="3000" spc="-80" dirty="0">
                <a:latin typeface="微軟正黑體" panose="020B0604030504040204" pitchFamily="34" charset="-120"/>
                <a:ea typeface="微軟正黑體" panose="020B0604030504040204" pitchFamily="34" charset="-120"/>
              </a:rPr>
              <a:t>。</a:t>
            </a:r>
          </a:p>
        </p:txBody>
      </p:sp>
      <p:sp>
        <p:nvSpPr>
          <p:cNvPr id="6" name="矩形 5">
            <a:extLst>
              <a:ext uri="{FF2B5EF4-FFF2-40B4-BE49-F238E27FC236}">
                <a16:creationId xmlns:a16="http://schemas.microsoft.com/office/drawing/2014/main" id="{6AD7ABA7-8E5C-4823-99E6-2BCFCA569E61}"/>
              </a:ext>
            </a:extLst>
          </p:cNvPr>
          <p:cNvSpPr/>
          <p:nvPr/>
        </p:nvSpPr>
        <p:spPr>
          <a:xfrm>
            <a:off x="351700" y="2519096"/>
            <a:ext cx="7712437" cy="2169825"/>
          </a:xfrm>
          <a:prstGeom prst="rect">
            <a:avLst/>
          </a:prstGeom>
        </p:spPr>
        <p:txBody>
          <a:bodyPr wrap="square">
            <a:spAutoFit/>
          </a:bodyPr>
          <a:lstStyle/>
          <a:p>
            <a:pPr marL="288000" indent="-288000">
              <a:lnSpc>
                <a:spcPct val="150000"/>
              </a:lnSpc>
              <a:spcBef>
                <a:spcPts val="18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黃春明說：</a:t>
            </a:r>
            <a:r>
              <a:rPr lang="en-US" altLang="zh-TW" sz="3000" spc="-80" dirty="0">
                <a:latin typeface="微軟正黑體" panose="020B0604030504040204" pitchFamily="34" charset="-120"/>
                <a:ea typeface="微軟正黑體" panose="020B0604030504040204" pitchFamily="34" charset="-120"/>
              </a:rPr>
              <a:t/>
            </a:r>
            <a:br>
              <a:rPr lang="en-US" altLang="zh-TW" sz="3000" spc="-80" dirty="0">
                <a:latin typeface="微軟正黑體" panose="020B0604030504040204" pitchFamily="34" charset="-120"/>
                <a:ea typeface="微軟正黑體" panose="020B0604030504040204" pitchFamily="34" charset="-120"/>
              </a:rPr>
            </a:br>
            <a:r>
              <a:rPr lang="en-US" altLang="zh-TW" sz="3000" spc="-80" dirty="0">
                <a:latin typeface="微軟正黑體" panose="020B0604030504040204" pitchFamily="34" charset="-120"/>
                <a:ea typeface="微軟正黑體" panose="020B0604030504040204" pitchFamily="34" charset="-120"/>
              </a:rPr>
              <a:t/>
            </a:r>
            <a:br>
              <a:rPr lang="en-US" altLang="zh-TW" sz="3000" spc="-80" dirty="0">
                <a:latin typeface="微軟正黑體" panose="020B0604030504040204" pitchFamily="34" charset="-120"/>
                <a:ea typeface="微軟正黑體" panose="020B0604030504040204" pitchFamily="34" charset="-120"/>
              </a:rPr>
            </a:br>
            <a:r>
              <a:rPr lang="zh-TW" altLang="en-US" sz="3000" spc="-80" dirty="0">
                <a:latin typeface="微軟正黑體" panose="020B0604030504040204" pitchFamily="34" charset="-120"/>
                <a:ea typeface="微軟正黑體" panose="020B0604030504040204" pitchFamily="34" charset="-120"/>
              </a:rPr>
              <a:t>以作品來證明</a:t>
            </a:r>
            <a:r>
              <a:rPr lang="zh-TW" altLang="en-US" sz="3000" b="1" spc="-80" dirty="0">
                <a:solidFill>
                  <a:schemeClr val="accent2"/>
                </a:solidFill>
                <a:latin typeface="微軟正黑體" panose="020B0604030504040204" pitchFamily="34" charset="-120"/>
                <a:ea typeface="微軟正黑體" panose="020B0604030504040204" pitchFamily="34" charset="-120"/>
              </a:rPr>
              <a:t>人和土地</a:t>
            </a:r>
            <a:r>
              <a:rPr lang="zh-TW" altLang="en-US" sz="3000" spc="-80" dirty="0">
                <a:latin typeface="微軟正黑體" panose="020B0604030504040204" pitchFamily="34" charset="-120"/>
                <a:ea typeface="微軟正黑體" panose="020B0604030504040204" pitchFamily="34" charset="-120"/>
              </a:rPr>
              <a:t>密不可分。</a:t>
            </a:r>
          </a:p>
        </p:txBody>
      </p:sp>
      <p:pic>
        <p:nvPicPr>
          <p:cNvPr id="7" name="圖片 6">
            <a:extLst>
              <a:ext uri="{FF2B5EF4-FFF2-40B4-BE49-F238E27FC236}">
                <a16:creationId xmlns:a16="http://schemas.microsoft.com/office/drawing/2014/main" id="{3BE1D891-EA85-48FB-B19A-75EE98F94C9E}"/>
              </a:ext>
            </a:extLst>
          </p:cNvPr>
          <p:cNvPicPr>
            <a:picLocks noChangeAspect="1"/>
          </p:cNvPicPr>
          <p:nvPr/>
        </p:nvPicPr>
        <p:blipFill rotWithShape="1">
          <a:blip r:embed="rId2" cstate="print">
            <a:alphaModFix amt="85000"/>
            <a:duotone>
              <a:prstClr val="black"/>
              <a:schemeClr val="accent2">
                <a:lumMod val="40000"/>
                <a:lumOff val="60000"/>
                <a:tint val="45000"/>
                <a:satMod val="400000"/>
              </a:schemeClr>
            </a:duotone>
            <a:extLst>
              <a:ext uri="{28A0092B-C50C-407E-A947-70E740481C1C}">
                <a14:useLocalDpi xmlns:a14="http://schemas.microsoft.com/office/drawing/2010/main"/>
              </a:ext>
            </a:extLst>
          </a:blip>
          <a:srcRect r="73009"/>
          <a:stretch/>
        </p:blipFill>
        <p:spPr>
          <a:xfrm>
            <a:off x="781910" y="3230871"/>
            <a:ext cx="1210728" cy="723069"/>
          </a:xfrm>
          <a:prstGeom prst="rect">
            <a:avLst/>
          </a:prstGeom>
        </p:spPr>
      </p:pic>
      <p:pic>
        <p:nvPicPr>
          <p:cNvPr id="8" name="圖片 7">
            <a:extLst>
              <a:ext uri="{FF2B5EF4-FFF2-40B4-BE49-F238E27FC236}">
                <a16:creationId xmlns:a16="http://schemas.microsoft.com/office/drawing/2014/main" id="{4530EBB1-DA4B-4613-A3F8-F29DF647F484}"/>
              </a:ext>
            </a:extLst>
          </p:cNvPr>
          <p:cNvPicPr>
            <a:picLocks noChangeAspect="1"/>
          </p:cNvPicPr>
          <p:nvPr/>
        </p:nvPicPr>
        <p:blipFill rotWithShape="1">
          <a:blip r:embed="rId2" cstate="print">
            <a:alphaModFix amt="85000"/>
            <a:duotone>
              <a:prstClr val="black"/>
              <a:schemeClr val="accent2">
                <a:lumMod val="40000"/>
                <a:lumOff val="60000"/>
                <a:tint val="45000"/>
                <a:satMod val="400000"/>
              </a:schemeClr>
            </a:duotone>
            <a:extLst>
              <a:ext uri="{28A0092B-C50C-407E-A947-70E740481C1C}">
                <a14:useLocalDpi xmlns:a14="http://schemas.microsoft.com/office/drawing/2010/main"/>
              </a:ext>
            </a:extLst>
          </a:blip>
          <a:srcRect l="69606"/>
          <a:stretch/>
        </p:blipFill>
        <p:spPr>
          <a:xfrm>
            <a:off x="6502351" y="3315539"/>
            <a:ext cx="1363387" cy="723069"/>
          </a:xfrm>
          <a:prstGeom prst="rect">
            <a:avLst/>
          </a:prstGeom>
        </p:spPr>
      </p:pic>
      <p:sp>
        <p:nvSpPr>
          <p:cNvPr id="9" name="矩形 8">
            <a:extLst>
              <a:ext uri="{FF2B5EF4-FFF2-40B4-BE49-F238E27FC236}">
                <a16:creationId xmlns:a16="http://schemas.microsoft.com/office/drawing/2014/main" id="{633DC9CC-6D84-4F4F-A215-E71DD0108667}"/>
              </a:ext>
            </a:extLst>
          </p:cNvPr>
          <p:cNvSpPr/>
          <p:nvPr/>
        </p:nvSpPr>
        <p:spPr>
          <a:xfrm>
            <a:off x="1079864" y="3338024"/>
            <a:ext cx="6984274" cy="596125"/>
          </a:xfrm>
          <a:prstGeom prst="rect">
            <a:avLst/>
          </a:prstGeom>
        </p:spPr>
        <p:txBody>
          <a:bodyPr wrap="square">
            <a:spAutoFit/>
          </a:bodyPr>
          <a:lstStyle/>
          <a:p>
            <a:pPr>
              <a:lnSpc>
                <a:spcPct val="120000"/>
              </a:lnSpc>
              <a:spcBef>
                <a:spcPts val="1200"/>
              </a:spcBef>
            </a:pPr>
            <a:r>
              <a:rPr lang="zh-TW" altLang="en-US" sz="3000" spc="-80" dirty="0">
                <a:latin typeface="標楷體" panose="03000509000000000000" pitchFamily="65" charset="-120"/>
                <a:ea typeface="標楷體" panose="03000509000000000000" pitchFamily="65" charset="-120"/>
              </a:rPr>
              <a:t>如果是一粒種籽，就永遠離不開泥土。</a:t>
            </a:r>
          </a:p>
        </p:txBody>
      </p:sp>
      <p:pic>
        <p:nvPicPr>
          <p:cNvPr id="4" name="圖片 3">
            <a:extLst>
              <a:ext uri="{FF2B5EF4-FFF2-40B4-BE49-F238E27FC236}">
                <a16:creationId xmlns:a16="http://schemas.microsoft.com/office/drawing/2014/main" id="{C5055030-7BB8-471F-A399-409CD29827A2}"/>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a:ext>
            </a:extLst>
          </a:blip>
          <a:stretch>
            <a:fillRect/>
          </a:stretch>
        </p:blipFill>
        <p:spPr>
          <a:xfrm>
            <a:off x="691243" y="2219611"/>
            <a:ext cx="7467600" cy="373380"/>
          </a:xfrm>
          <a:prstGeom prst="rect">
            <a:avLst/>
          </a:prstGeom>
        </p:spPr>
      </p:pic>
      <p:sp>
        <p:nvSpPr>
          <p:cNvPr id="14" name="文本框 328">
            <a:hlinkClick r:id="rId5" action="ppaction://hlinksldjump"/>
            <a:extLst>
              <a:ext uri="{FF2B5EF4-FFF2-40B4-BE49-F238E27FC236}">
                <a16:creationId xmlns:a16="http://schemas.microsoft.com/office/drawing/2014/main" id="{F11EFCFB-D2F8-41A7-A362-566EC22BA1B3}"/>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428416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5E292DA7-0592-49FA-9620-A7E96FD180E8}"/>
              </a:ext>
            </a:extLst>
          </p:cNvPr>
          <p:cNvSpPr/>
          <p:nvPr/>
        </p:nvSpPr>
        <p:spPr>
          <a:xfrm>
            <a:off x="6677882" y="2342141"/>
            <a:ext cx="1895121" cy="1895121"/>
          </a:xfrm>
          <a:prstGeom prst="roundRect">
            <a:avLst>
              <a:gd name="adj" fmla="val 7876"/>
            </a:avLst>
          </a:prstGeom>
          <a:solidFill>
            <a:srgbClr val="F8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筆端與時代一起脈動</a:t>
            </a:r>
          </a:p>
        </p:txBody>
      </p:sp>
      <p:sp>
        <p:nvSpPr>
          <p:cNvPr id="31" name="矩形 30">
            <a:extLst>
              <a:ext uri="{FF2B5EF4-FFF2-40B4-BE49-F238E27FC236}">
                <a16:creationId xmlns:a16="http://schemas.microsoft.com/office/drawing/2014/main" id="{788AE6AB-B9D3-466D-A7F5-FE3F0E0AB8CE}"/>
              </a:ext>
            </a:extLst>
          </p:cNvPr>
          <p:cNvSpPr/>
          <p:nvPr/>
        </p:nvSpPr>
        <p:spPr>
          <a:xfrm>
            <a:off x="351700" y="976483"/>
            <a:ext cx="7747271" cy="1150123"/>
          </a:xfrm>
          <a:prstGeom prst="rect">
            <a:avLst/>
          </a:prstGeom>
        </p:spPr>
        <p:txBody>
          <a:bodyPr wrap="square">
            <a:spAutoFit/>
          </a:bodyPr>
          <a:lstStyle/>
          <a:p>
            <a:pPr marL="288000" indent="-288000">
              <a:lnSpc>
                <a:spcPct val="120000"/>
              </a:lnSpc>
              <a:spcBef>
                <a:spcPts val="12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民國</a:t>
            </a:r>
            <a:r>
              <a:rPr lang="en-US" altLang="zh-TW" sz="3000" spc="-80" dirty="0">
                <a:latin typeface="微軟正黑體" panose="020B0604030504040204" pitchFamily="34" charset="-120"/>
                <a:ea typeface="微軟正黑體" panose="020B0604030504040204" pitchFamily="34" charset="-120"/>
              </a:rPr>
              <a:t>60</a:t>
            </a:r>
            <a:r>
              <a:rPr lang="zh-TW" altLang="en-US" sz="3000" spc="-80" dirty="0">
                <a:latin typeface="微軟正黑體" panose="020B0604030504040204" pitchFamily="34" charset="-120"/>
                <a:ea typeface="微軟正黑體" panose="020B0604030504040204" pitchFamily="34" charset="-120"/>
              </a:rPr>
              <a:t>年臺灣退出聯合國後，工商業興起，農業凋落，傳統也不斷改變。</a:t>
            </a:r>
            <a:endParaRPr lang="en-US" altLang="zh-TW" sz="3000" spc="-8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3F37D9FE-88A1-4875-80E4-3EE5E53F5C94}"/>
              </a:ext>
            </a:extLst>
          </p:cNvPr>
          <p:cNvSpPr/>
          <p:nvPr/>
        </p:nvSpPr>
        <p:spPr>
          <a:xfrm>
            <a:off x="351697" y="2533141"/>
            <a:ext cx="6174289" cy="1704121"/>
          </a:xfrm>
          <a:prstGeom prst="rect">
            <a:avLst/>
          </a:prstGeom>
        </p:spPr>
        <p:txBody>
          <a:bodyPr wrap="square">
            <a:spAutoFit/>
          </a:bodyPr>
          <a:lstStyle/>
          <a:p>
            <a:pPr marL="288000" indent="-288000">
              <a:lnSpc>
                <a:spcPct val="120000"/>
              </a:lnSpc>
              <a:spcBef>
                <a:spcPts val="12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黃春明敏銳觀察種種變化，</a:t>
            </a:r>
            <a:r>
              <a:rPr lang="zh-TW" altLang="en-US" sz="3000" b="1" spc="-80" dirty="0">
                <a:solidFill>
                  <a:schemeClr val="accent2"/>
                </a:solidFill>
                <a:latin typeface="微軟正黑體" panose="020B0604030504040204" pitchFamily="34" charset="-120"/>
                <a:ea typeface="微軟正黑體" panose="020B0604030504040204" pitchFamily="34" charset="-120"/>
              </a:rPr>
              <a:t>以小說來記錄</a:t>
            </a:r>
            <a:r>
              <a:rPr lang="zh-TW" altLang="en-US" sz="3000" spc="-80" dirty="0">
                <a:latin typeface="微軟正黑體" panose="020B0604030504040204" pitchFamily="34" charset="-120"/>
                <a:ea typeface="微軟正黑體" panose="020B0604030504040204" pitchFamily="34" charset="-120"/>
              </a:rPr>
              <a:t>臺灣人民如何以堅韌的生命力走過這一段飄零的日子。</a:t>
            </a:r>
          </a:p>
        </p:txBody>
      </p:sp>
      <p:pic>
        <p:nvPicPr>
          <p:cNvPr id="4" name="圖片 3">
            <a:extLst>
              <a:ext uri="{FF2B5EF4-FFF2-40B4-BE49-F238E27FC236}">
                <a16:creationId xmlns:a16="http://schemas.microsoft.com/office/drawing/2014/main" id="{DDF40FB8-EB8D-4F65-9E97-49E59A6BDA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0349" y="2449181"/>
            <a:ext cx="2030186" cy="2030186"/>
          </a:xfrm>
          <a:prstGeom prst="rect">
            <a:avLst/>
          </a:prstGeom>
          <a:effectLst>
            <a:outerShdw blurRad="12700" dist="38100" algn="tl" rotWithShape="0">
              <a:srgbClr val="CEC3B9">
                <a:alpha val="40000"/>
              </a:srgbClr>
            </a:outerShdw>
          </a:effectLst>
        </p:spPr>
      </p:pic>
      <p:sp>
        <p:nvSpPr>
          <p:cNvPr id="10" name="文本框 328">
            <a:hlinkClick r:id="rId3" action="ppaction://hlinksldjump"/>
            <a:extLst>
              <a:ext uri="{FF2B5EF4-FFF2-40B4-BE49-F238E27FC236}">
                <a16:creationId xmlns:a16="http://schemas.microsoft.com/office/drawing/2014/main" id="{B87D3B68-5D8C-4ADD-B9C0-AD86999DA35D}"/>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221194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3262B287-9F21-4A17-AFC1-BF2638DC8DAC}"/>
              </a:ext>
            </a:extLst>
          </p:cNvPr>
          <p:cNvSpPr/>
          <p:nvPr/>
        </p:nvSpPr>
        <p:spPr>
          <a:xfrm>
            <a:off x="7784391" y="2445013"/>
            <a:ext cx="1007912" cy="1484729"/>
          </a:xfrm>
          <a:prstGeom prst="roundRect">
            <a:avLst>
              <a:gd name="adj" fmla="val 1234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推動臺灣電影風潮</a:t>
            </a:r>
          </a:p>
        </p:txBody>
      </p:sp>
      <p:sp>
        <p:nvSpPr>
          <p:cNvPr id="31" name="矩形 30">
            <a:extLst>
              <a:ext uri="{FF2B5EF4-FFF2-40B4-BE49-F238E27FC236}">
                <a16:creationId xmlns:a16="http://schemas.microsoft.com/office/drawing/2014/main" id="{788AE6AB-B9D3-466D-A7F5-FE3F0E0AB8CE}"/>
              </a:ext>
            </a:extLst>
          </p:cNvPr>
          <p:cNvSpPr/>
          <p:nvPr/>
        </p:nvSpPr>
        <p:spPr>
          <a:xfrm>
            <a:off x="351700" y="976483"/>
            <a:ext cx="8440603" cy="1200329"/>
          </a:xfrm>
          <a:prstGeom prst="rect">
            <a:avLst/>
          </a:prstGeom>
        </p:spPr>
        <p:txBody>
          <a:bodyPr wrap="square">
            <a:spAutoFit/>
          </a:bodyPr>
          <a:lstStyle/>
          <a:p>
            <a:pPr marL="288000" indent="-288000">
              <a:lnSpc>
                <a:spcPct val="120000"/>
              </a:lnSpc>
              <a:spcBef>
                <a:spcPts val="12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民國</a:t>
            </a:r>
            <a:r>
              <a:rPr lang="en-US" altLang="zh-TW" sz="3000" spc="-80" dirty="0">
                <a:latin typeface="微軟正黑體" panose="020B0604030504040204" pitchFamily="34" charset="-120"/>
                <a:ea typeface="微軟正黑體" panose="020B0604030504040204" pitchFamily="34" charset="-120"/>
              </a:rPr>
              <a:t>70</a:t>
            </a:r>
            <a:r>
              <a:rPr lang="zh-TW" altLang="en-US" sz="3000" spc="-80" dirty="0">
                <a:latin typeface="微軟正黑體" panose="020B0604030504040204" pitchFamily="34" charset="-120"/>
                <a:ea typeface="微軟正黑體" panose="020B0604030504040204" pitchFamily="34" charset="-120"/>
              </a:rPr>
              <a:t>年後，黃春明策畫</a:t>
            </a:r>
            <a:r>
              <a:rPr lang="zh-TW" altLang="en-US" sz="3000" b="1" spc="-80" dirty="0">
                <a:solidFill>
                  <a:schemeClr val="accent2"/>
                </a:solidFill>
                <a:latin typeface="微軟正黑體" panose="020B0604030504040204" pitchFamily="34" charset="-120"/>
                <a:ea typeface="微軟正黑體" panose="020B0604030504040204" pitchFamily="34" charset="-120"/>
              </a:rPr>
              <a:t>電視節目、紀錄片</a:t>
            </a:r>
            <a:r>
              <a:rPr lang="zh-TW" altLang="en-US" sz="3000" spc="-80" dirty="0">
                <a:latin typeface="微軟正黑體" panose="020B0604030504040204" pitchFamily="34" charset="-120"/>
                <a:ea typeface="微軟正黑體" panose="020B0604030504040204" pitchFamily="34" charset="-120"/>
              </a:rPr>
              <a:t>等。他也親自擔任編劇，將自己的小說拍成電影。</a:t>
            </a:r>
            <a:endParaRPr lang="en-US" altLang="zh-TW" sz="3000" spc="-8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DD4C2470-C364-45C4-B4E5-8F749A77A682}"/>
              </a:ext>
            </a:extLst>
          </p:cNvPr>
          <p:cNvSpPr/>
          <p:nvPr/>
        </p:nvSpPr>
        <p:spPr>
          <a:xfrm>
            <a:off x="351697" y="2324945"/>
            <a:ext cx="7409817" cy="2308324"/>
          </a:xfrm>
          <a:prstGeom prst="rect">
            <a:avLst/>
          </a:prstGeom>
        </p:spPr>
        <p:txBody>
          <a:bodyPr wrap="square">
            <a:spAutoFit/>
          </a:bodyPr>
          <a:lstStyle/>
          <a:p>
            <a:pPr marL="288000" indent="-288000">
              <a:lnSpc>
                <a:spcPct val="120000"/>
              </a:lnSpc>
              <a:spcBef>
                <a:spcPts val="12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如</a:t>
            </a:r>
            <a:r>
              <a:rPr lang="en-US" altLang="zh-TW" sz="3000" spc="-80" dirty="0">
                <a:latin typeface="微軟正黑體" panose="020B0604030504040204" pitchFamily="34" charset="-120"/>
                <a:ea typeface="微軟正黑體" panose="020B0604030504040204" pitchFamily="34" charset="-120"/>
              </a:rPr>
              <a:t>《</a:t>
            </a:r>
            <a:r>
              <a:rPr lang="zh-TW" altLang="en-US" sz="3000" spc="-80" dirty="0">
                <a:latin typeface="微軟正黑體" panose="020B0604030504040204" pitchFamily="34" charset="-120"/>
                <a:ea typeface="微軟正黑體" panose="020B0604030504040204" pitchFamily="34" charset="-120"/>
              </a:rPr>
              <a:t>兒子的大玩偶</a:t>
            </a:r>
            <a:r>
              <a:rPr lang="en-US" altLang="zh-TW" sz="3000" spc="-80" dirty="0">
                <a:latin typeface="微軟正黑體" panose="020B0604030504040204" pitchFamily="34" charset="-120"/>
                <a:ea typeface="微軟正黑體" panose="020B0604030504040204" pitchFamily="34" charset="-120"/>
              </a:rPr>
              <a:t>》</a:t>
            </a:r>
            <a:r>
              <a:rPr lang="zh-TW" altLang="en-US" sz="3000" spc="-80" dirty="0">
                <a:latin typeface="微軟正黑體" panose="020B0604030504040204" pitchFamily="34" charset="-120"/>
                <a:ea typeface="微軟正黑體" panose="020B0604030504040204" pitchFamily="34" charset="-120"/>
              </a:rPr>
              <a:t>是結合他的三篇小說，由吳念真編劇，侯孝賢、曾壯祥、萬仁擔任導演拍成。從此培養起一批優秀的從業人才，也推動</a:t>
            </a:r>
            <a:r>
              <a:rPr lang="zh-TW" altLang="en-US" sz="3000" b="1" spc="-80" dirty="0">
                <a:solidFill>
                  <a:schemeClr val="accent2"/>
                </a:solidFill>
                <a:latin typeface="微軟正黑體" panose="020B0604030504040204" pitchFamily="34" charset="-120"/>
                <a:ea typeface="微軟正黑體" panose="020B0604030504040204" pitchFamily="34" charset="-120"/>
              </a:rPr>
              <a:t>電影風潮</a:t>
            </a:r>
            <a:r>
              <a:rPr lang="zh-TW" altLang="en-US" sz="3000" spc="-80" dirty="0">
                <a:latin typeface="微軟正黑體" panose="020B0604030504040204" pitchFamily="34" charset="-120"/>
                <a:ea typeface="微軟正黑體" panose="020B0604030504040204" pitchFamily="34" charset="-120"/>
              </a:rPr>
              <a:t>。</a:t>
            </a:r>
          </a:p>
        </p:txBody>
      </p:sp>
      <p:pic>
        <p:nvPicPr>
          <p:cNvPr id="4" name="圖片 3" descr="一張含有 文字, 窗戶 的圖片&#10;&#10;自動產生的描述">
            <a:extLst>
              <a:ext uri="{FF2B5EF4-FFF2-40B4-BE49-F238E27FC236}">
                <a16:creationId xmlns:a16="http://schemas.microsoft.com/office/drawing/2014/main" id="{7C21CBA1-E73F-4B38-B4E7-E17585569EA5}"/>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a:ext>
            </a:extLst>
          </a:blip>
          <a:stretch>
            <a:fillRect/>
          </a:stretch>
        </p:blipFill>
        <p:spPr>
          <a:xfrm rot="21253891">
            <a:off x="7776151" y="2381211"/>
            <a:ext cx="907602" cy="1043743"/>
          </a:xfrm>
          <a:prstGeom prst="rect">
            <a:avLst/>
          </a:prstGeom>
        </p:spPr>
      </p:pic>
      <p:pic>
        <p:nvPicPr>
          <p:cNvPr id="9" name="圖片 8" descr="一張含有 文字, 場記板 的圖片&#10;&#10;自動產生的描述">
            <a:extLst>
              <a:ext uri="{FF2B5EF4-FFF2-40B4-BE49-F238E27FC236}">
                <a16:creationId xmlns:a16="http://schemas.microsoft.com/office/drawing/2014/main" id="{FA6F4603-7136-4FFA-B161-A0E2EF9926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18869">
            <a:off x="8429276" y="2817319"/>
            <a:ext cx="443342" cy="463126"/>
          </a:xfrm>
          <a:prstGeom prst="rect">
            <a:avLst/>
          </a:prstGeom>
          <a:effectLst>
            <a:glow rad="50800">
              <a:schemeClr val="bg1"/>
            </a:glow>
          </a:effectLst>
        </p:spPr>
      </p:pic>
      <p:pic>
        <p:nvPicPr>
          <p:cNvPr id="15" name="圖片 14" descr="一張含有 文字 的圖片&#10;&#10;自動產生的描述">
            <a:extLst>
              <a:ext uri="{FF2B5EF4-FFF2-40B4-BE49-F238E27FC236}">
                <a16:creationId xmlns:a16="http://schemas.microsoft.com/office/drawing/2014/main" id="{105E349A-3AA2-4C75-B5F9-5BCF38D4F7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25997" y="3260518"/>
            <a:ext cx="689501" cy="742326"/>
          </a:xfrm>
          <a:prstGeom prst="rect">
            <a:avLst/>
          </a:prstGeom>
          <a:effectLst>
            <a:glow rad="50800">
              <a:schemeClr val="bg1"/>
            </a:glow>
          </a:effectLst>
        </p:spPr>
      </p:pic>
      <p:sp>
        <p:nvSpPr>
          <p:cNvPr id="18" name="文本框 328">
            <a:hlinkClick r:id="rId6" action="ppaction://hlinksldjump"/>
            <a:extLst>
              <a:ext uri="{FF2B5EF4-FFF2-40B4-BE49-F238E27FC236}">
                <a16:creationId xmlns:a16="http://schemas.microsoft.com/office/drawing/2014/main" id="{FC049A42-4651-459B-A4BC-BFBE49A4A256}"/>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778804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積極推動文化建設</a:t>
            </a:r>
          </a:p>
        </p:txBody>
      </p:sp>
      <p:sp>
        <p:nvSpPr>
          <p:cNvPr id="31" name="矩形 30">
            <a:extLst>
              <a:ext uri="{FF2B5EF4-FFF2-40B4-BE49-F238E27FC236}">
                <a16:creationId xmlns:a16="http://schemas.microsoft.com/office/drawing/2014/main" id="{788AE6AB-B9D3-466D-A7F5-FE3F0E0AB8CE}"/>
              </a:ext>
            </a:extLst>
          </p:cNvPr>
          <p:cNvSpPr/>
          <p:nvPr/>
        </p:nvSpPr>
        <p:spPr>
          <a:xfrm>
            <a:off x="351700" y="976483"/>
            <a:ext cx="8440603" cy="1704121"/>
          </a:xfrm>
          <a:prstGeom prst="rect">
            <a:avLst/>
          </a:prstGeom>
        </p:spPr>
        <p:txBody>
          <a:bodyPr wrap="square">
            <a:spAutoFit/>
          </a:bodyPr>
          <a:lstStyle/>
          <a:p>
            <a:pPr marL="288000" indent="-288000">
              <a:lnSpc>
                <a:spcPct val="120000"/>
              </a:lnSpc>
              <a:spcBef>
                <a:spcPts val="12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民國</a:t>
            </a:r>
            <a:r>
              <a:rPr lang="en-US" altLang="zh-TW" sz="3000" spc="-80" dirty="0">
                <a:latin typeface="微軟正黑體" panose="020B0604030504040204" pitchFamily="34" charset="-120"/>
                <a:ea typeface="微軟正黑體" panose="020B0604030504040204" pitchFamily="34" charset="-120"/>
              </a:rPr>
              <a:t>81</a:t>
            </a:r>
            <a:r>
              <a:rPr lang="zh-TW" altLang="en-US" sz="3000" spc="-80" dirty="0">
                <a:latin typeface="微軟正黑體" panose="020B0604030504040204" pitchFamily="34" charset="-120"/>
                <a:ea typeface="微軟正黑體" panose="020B0604030504040204" pitchFamily="34" charset="-120"/>
              </a:rPr>
              <a:t>年開始，黃春明積極關注宜蘭當地文化，除了編纂本土語言教材，也整理地方民謠、進行田野採訪紀錄。</a:t>
            </a:r>
          </a:p>
        </p:txBody>
      </p:sp>
      <p:sp>
        <p:nvSpPr>
          <p:cNvPr id="6" name="矩形 5">
            <a:extLst>
              <a:ext uri="{FF2B5EF4-FFF2-40B4-BE49-F238E27FC236}">
                <a16:creationId xmlns:a16="http://schemas.microsoft.com/office/drawing/2014/main" id="{31B6C413-78A6-48BF-9CBA-7873EBF09A82}"/>
              </a:ext>
            </a:extLst>
          </p:cNvPr>
          <p:cNvSpPr/>
          <p:nvPr/>
        </p:nvSpPr>
        <p:spPr>
          <a:xfrm>
            <a:off x="346842" y="2770613"/>
            <a:ext cx="8440603" cy="1704121"/>
          </a:xfrm>
          <a:prstGeom prst="rect">
            <a:avLst/>
          </a:prstGeom>
        </p:spPr>
        <p:txBody>
          <a:bodyPr wrap="square">
            <a:spAutoFit/>
          </a:bodyPr>
          <a:lstStyle/>
          <a:p>
            <a:pPr marL="288000" indent="-288000">
              <a:lnSpc>
                <a:spcPct val="120000"/>
              </a:lnSpc>
              <a:spcBef>
                <a:spcPts val="12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他成立「黃大魚兒童劇團」，進行兒童劇的舞臺創作與執導；並出版</a:t>
            </a:r>
            <a:r>
              <a:rPr lang="en-US" altLang="zh-TW" sz="3000" spc="-80" dirty="0">
                <a:latin typeface="微軟正黑體" panose="020B0604030504040204" pitchFamily="34" charset="-120"/>
                <a:ea typeface="微軟正黑體" panose="020B0604030504040204" pitchFamily="34" charset="-120"/>
              </a:rPr>
              <a:t>《</a:t>
            </a:r>
            <a:r>
              <a:rPr lang="zh-TW" altLang="en-US" sz="3000" spc="-80" dirty="0">
                <a:latin typeface="微軟正黑體" panose="020B0604030504040204" pitchFamily="34" charset="-120"/>
                <a:ea typeface="微軟正黑體" panose="020B0604030504040204" pitchFamily="34" charset="-120"/>
              </a:rPr>
              <a:t>放生</a:t>
            </a:r>
            <a:r>
              <a:rPr lang="en-US" altLang="zh-TW" sz="3000" spc="-80" dirty="0">
                <a:latin typeface="微軟正黑體" panose="020B0604030504040204" pitchFamily="34" charset="-120"/>
                <a:ea typeface="微軟正黑體" panose="020B0604030504040204" pitchFamily="34" charset="-120"/>
              </a:rPr>
              <a:t>》</a:t>
            </a:r>
            <a:r>
              <a:rPr lang="zh-TW" altLang="en-US" sz="3000" spc="-80" dirty="0">
                <a:latin typeface="微軟正黑體" panose="020B0604030504040204" pitchFamily="34" charset="-120"/>
                <a:ea typeface="微軟正黑體" panose="020B0604030504040204" pitchFamily="34" charset="-120"/>
              </a:rPr>
              <a:t>短篇小說集，</a:t>
            </a:r>
            <a:r>
              <a:rPr lang="zh-TW" altLang="en-US" sz="3000" b="1" spc="-80" dirty="0">
                <a:solidFill>
                  <a:schemeClr val="accent2"/>
                </a:solidFill>
                <a:latin typeface="微軟正黑體" panose="020B0604030504040204" pitchFamily="34" charset="-120"/>
                <a:ea typeface="微軟正黑體" panose="020B0604030504040204" pitchFamily="34" charset="-120"/>
              </a:rPr>
              <a:t>記錄宜蘭的文化故事</a:t>
            </a:r>
            <a:r>
              <a:rPr lang="zh-TW" altLang="en-US" sz="3000" spc="-80" dirty="0">
                <a:latin typeface="微軟正黑體" panose="020B0604030504040204" pitchFamily="34" charset="-120"/>
                <a:ea typeface="微軟正黑體" panose="020B0604030504040204" pitchFamily="34" charset="-120"/>
              </a:rPr>
              <a:t>。</a:t>
            </a:r>
          </a:p>
        </p:txBody>
      </p:sp>
      <p:sp>
        <p:nvSpPr>
          <p:cNvPr id="7" name="文本框 328">
            <a:hlinkClick r:id="rId2" action="ppaction://hlinksldjump"/>
            <a:extLst>
              <a:ext uri="{FF2B5EF4-FFF2-40B4-BE49-F238E27FC236}">
                <a16:creationId xmlns:a16="http://schemas.microsoft.com/office/drawing/2014/main" id="{20D6FFEA-E074-4B12-9EB9-4573424E57EA}"/>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557463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大病初癒後別有體悟</a:t>
            </a:r>
          </a:p>
        </p:txBody>
      </p:sp>
      <p:sp>
        <p:nvSpPr>
          <p:cNvPr id="31" name="矩形 30">
            <a:extLst>
              <a:ext uri="{FF2B5EF4-FFF2-40B4-BE49-F238E27FC236}">
                <a16:creationId xmlns:a16="http://schemas.microsoft.com/office/drawing/2014/main" id="{788AE6AB-B9D3-466D-A7F5-FE3F0E0AB8CE}"/>
              </a:ext>
            </a:extLst>
          </p:cNvPr>
          <p:cNvSpPr/>
          <p:nvPr/>
        </p:nvSpPr>
        <p:spPr>
          <a:xfrm>
            <a:off x="351700" y="976483"/>
            <a:ext cx="8440603" cy="1150123"/>
          </a:xfrm>
          <a:prstGeom prst="rect">
            <a:avLst/>
          </a:prstGeom>
        </p:spPr>
        <p:txBody>
          <a:bodyPr wrap="square">
            <a:spAutoFit/>
          </a:bodyPr>
          <a:lstStyle/>
          <a:p>
            <a:pPr marL="288000" indent="-288000">
              <a:lnSpc>
                <a:spcPct val="120000"/>
              </a:lnSpc>
              <a:spcBef>
                <a:spcPts val="12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民國</a:t>
            </a:r>
            <a:r>
              <a:rPr lang="en-US" altLang="zh-TW" sz="3000" spc="-80" dirty="0">
                <a:latin typeface="微軟正黑體" panose="020B0604030504040204" pitchFamily="34" charset="-120"/>
                <a:ea typeface="微軟正黑體" panose="020B0604030504040204" pitchFamily="34" charset="-120"/>
              </a:rPr>
              <a:t>103</a:t>
            </a:r>
            <a:r>
              <a:rPr lang="zh-TW" altLang="en-US" sz="3000" spc="-80" dirty="0">
                <a:latin typeface="微軟正黑體" panose="020B0604030504040204" pitchFamily="34" charset="-120"/>
                <a:ea typeface="微軟正黑體" panose="020B0604030504040204" pitchFamily="34" charset="-120"/>
              </a:rPr>
              <a:t>年罹患淋巴癌，經歷多次化療。化療住院期間仍創作不輟。</a:t>
            </a:r>
            <a:endParaRPr lang="en-US" altLang="zh-TW" sz="3000" spc="-8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A78F0296-4D55-4BC1-9AEC-EC94318EB110}"/>
              </a:ext>
            </a:extLst>
          </p:cNvPr>
          <p:cNvSpPr/>
          <p:nvPr/>
        </p:nvSpPr>
        <p:spPr>
          <a:xfrm>
            <a:off x="351037" y="2268524"/>
            <a:ext cx="5771516" cy="2258119"/>
          </a:xfrm>
          <a:prstGeom prst="rect">
            <a:avLst/>
          </a:prstGeom>
        </p:spPr>
        <p:txBody>
          <a:bodyPr wrap="square">
            <a:spAutoFit/>
          </a:bodyPr>
          <a:lstStyle/>
          <a:p>
            <a:pPr marL="288000" indent="-288000">
              <a:lnSpc>
                <a:spcPct val="120000"/>
              </a:lnSpc>
              <a:spcBef>
                <a:spcPts val="12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大病初癒後，黃春明對老人問題別有體悟，主張</a:t>
            </a:r>
            <a:r>
              <a:rPr lang="zh-TW" altLang="en-US" sz="3000" b="1" spc="-80" dirty="0">
                <a:solidFill>
                  <a:schemeClr val="accent2"/>
                </a:solidFill>
                <a:latin typeface="微軟正黑體" panose="020B0604030504040204" pitchFamily="34" charset="-120"/>
                <a:ea typeface="微軟正黑體" panose="020B0604030504040204" pitchFamily="34" charset="-120"/>
              </a:rPr>
              <a:t>老人當自強</a:t>
            </a:r>
            <a:r>
              <a:rPr lang="zh-TW" altLang="en-US" sz="3000" spc="-80" dirty="0">
                <a:latin typeface="微軟正黑體" panose="020B0604030504040204" pitchFamily="34" charset="-120"/>
                <a:ea typeface="微軟正黑體" panose="020B0604030504040204" pitchFamily="34" charset="-120"/>
              </a:rPr>
              <a:t>，曾帶領宜大師生及文學愛好者踏查書寫場景，解說當初創作的歷程。</a:t>
            </a:r>
          </a:p>
        </p:txBody>
      </p:sp>
      <p:pic>
        <p:nvPicPr>
          <p:cNvPr id="4" name="圖片 3" descr="一張含有 玩具, 布偶 的圖片&#10;&#10;自動產生的描述">
            <a:extLst>
              <a:ext uri="{FF2B5EF4-FFF2-40B4-BE49-F238E27FC236}">
                <a16:creationId xmlns:a16="http://schemas.microsoft.com/office/drawing/2014/main" id="{752F65A2-324D-41C4-AA36-D4BB0A4549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02857" y="2512738"/>
            <a:ext cx="1793442" cy="1882879"/>
          </a:xfrm>
          <a:prstGeom prst="rect">
            <a:avLst/>
          </a:prstGeom>
          <a:effectLst>
            <a:outerShdw blurRad="12700" dist="38100" algn="tl" rotWithShape="0">
              <a:srgbClr val="CEC3B9">
                <a:alpha val="40000"/>
              </a:srgbClr>
            </a:outerShdw>
          </a:effectLst>
        </p:spPr>
      </p:pic>
      <p:pic>
        <p:nvPicPr>
          <p:cNvPr id="7" name="圖片 6" descr="一張含有 花, 植物, 秋英 的圖片&#10;&#10;自動產生的描述">
            <a:extLst>
              <a:ext uri="{FF2B5EF4-FFF2-40B4-BE49-F238E27FC236}">
                <a16:creationId xmlns:a16="http://schemas.microsoft.com/office/drawing/2014/main" id="{158F5682-888D-4B6C-8188-1657F217B565}"/>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a:ext>
            </a:extLst>
          </a:blip>
          <a:stretch>
            <a:fillRect/>
          </a:stretch>
        </p:blipFill>
        <p:spPr>
          <a:xfrm>
            <a:off x="6531683" y="2415111"/>
            <a:ext cx="2135789" cy="1601842"/>
          </a:xfrm>
          <a:prstGeom prst="rect">
            <a:avLst/>
          </a:prstGeom>
        </p:spPr>
      </p:pic>
      <p:sp>
        <p:nvSpPr>
          <p:cNvPr id="11" name="文本框 328">
            <a:hlinkClick r:id="rId5" action="ppaction://hlinksldjump"/>
            <a:extLst>
              <a:ext uri="{FF2B5EF4-FFF2-40B4-BE49-F238E27FC236}">
                <a16:creationId xmlns:a16="http://schemas.microsoft.com/office/drawing/2014/main" id="{55B25053-3191-4ED3-A3E0-24781653FC32}"/>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2293057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6DC27CBF-7CFA-40B4-A135-D1505BD15AF7}"/>
              </a:ext>
            </a:extLst>
          </p:cNvPr>
          <p:cNvGrpSpPr/>
          <p:nvPr/>
        </p:nvGrpSpPr>
        <p:grpSpPr>
          <a:xfrm>
            <a:off x="2795587" y="1828800"/>
            <a:ext cx="3552825" cy="965700"/>
            <a:chOff x="1323975" y="1828800"/>
            <a:chExt cx="3552825" cy="965700"/>
          </a:xfrm>
        </p:grpSpPr>
        <p:sp>
          <p:nvSpPr>
            <p:cNvPr id="9" name="矩形 8">
              <a:extLst>
                <a:ext uri="{FF2B5EF4-FFF2-40B4-BE49-F238E27FC236}">
                  <a16:creationId xmlns:a16="http://schemas.microsoft.com/office/drawing/2014/main" id="{A747BCCA-3C9D-4548-AEE1-415A9F367F67}"/>
                </a:ext>
              </a:extLst>
            </p:cNvPr>
            <p:cNvSpPr/>
            <p:nvPr/>
          </p:nvSpPr>
          <p:spPr>
            <a:xfrm>
              <a:off x="1323975" y="1828800"/>
              <a:ext cx="940450" cy="965700"/>
            </a:xfrm>
            <a:prstGeom prst="rect">
              <a:avLst/>
            </a:prstGeom>
            <a:solidFill>
              <a:srgbClr val="9A67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000" dirty="0">
                  <a:solidFill>
                    <a:schemeClr val="bg1"/>
                  </a:solidFill>
                  <a:latin typeface="微軟正黑體" panose="020B0604030504040204" pitchFamily="34" charset="-120"/>
                  <a:ea typeface="微軟正黑體" panose="020B0604030504040204" pitchFamily="34" charset="-120"/>
                </a:rPr>
                <a:t>1</a:t>
              </a:r>
              <a:endParaRPr lang="zh-CN" altLang="en-US" sz="4000" dirty="0">
                <a:solidFill>
                  <a:schemeClr val="bg1"/>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43383AFE-7C7F-4509-9F33-C806A21E3B1B}"/>
                </a:ext>
              </a:extLst>
            </p:cNvPr>
            <p:cNvSpPr txBox="1"/>
            <p:nvPr/>
          </p:nvSpPr>
          <p:spPr>
            <a:xfrm>
              <a:off x="2457450" y="1957707"/>
              <a:ext cx="2419350" cy="707886"/>
            </a:xfrm>
            <a:prstGeom prst="rect">
              <a:avLst/>
            </a:prstGeom>
            <a:noFill/>
          </p:spPr>
          <p:txBody>
            <a:bodyPr wrap="square" rtlCol="0">
              <a:spAutoFit/>
            </a:bodyPr>
            <a:lstStyle/>
            <a:p>
              <a:r>
                <a:rPr lang="zh-TW" altLang="en-US" sz="4000" b="1" dirty="0">
                  <a:solidFill>
                    <a:srgbClr val="5E453A"/>
                  </a:solidFill>
                  <a:latin typeface="微軟正黑體" panose="020B0604030504040204" pitchFamily="34" charset="-120"/>
                  <a:ea typeface="微軟正黑體" panose="020B0604030504040204" pitchFamily="34" charset="-120"/>
                </a:rPr>
                <a:t>課前引導</a:t>
              </a:r>
            </a:p>
          </p:txBody>
        </p:sp>
      </p:grpSp>
    </p:spTree>
    <p:extLst>
      <p:ext uri="{BB962C8B-B14F-4D97-AF65-F5344CB8AC3E}">
        <p14:creationId xmlns:p14="http://schemas.microsoft.com/office/powerpoint/2010/main" val="1755135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788AE6AB-B9D3-466D-A7F5-FE3F0E0AB8CE}"/>
              </a:ext>
            </a:extLst>
          </p:cNvPr>
          <p:cNvSpPr/>
          <p:nvPr/>
        </p:nvSpPr>
        <p:spPr>
          <a:xfrm>
            <a:off x="351701" y="976483"/>
            <a:ext cx="8290894" cy="3566169"/>
          </a:xfrm>
          <a:prstGeom prst="rect">
            <a:avLst/>
          </a:prstGeom>
        </p:spPr>
        <p:txBody>
          <a:bodyPr wrap="square">
            <a:spAutoFit/>
          </a:bodyPr>
          <a:lstStyle/>
          <a:p>
            <a:pPr marL="288000" indent="-288000" algn="just">
              <a:lnSpc>
                <a:spcPts val="4800"/>
              </a:lnSpc>
              <a:spcBef>
                <a:spcPts val="1800"/>
              </a:spcBef>
              <a:buFont typeface="Arial" panose="020B0604020202020204" pitchFamily="34" charset="0"/>
              <a:buChar char="•"/>
            </a:pPr>
            <a:r>
              <a:rPr lang="zh-TW" altLang="en-US" sz="3000" dirty="0">
                <a:latin typeface="微軟正黑體" panose="020B0604030504040204" pitchFamily="34" charset="-120"/>
                <a:ea typeface="微軟正黑體" panose="020B0604030504040204" pitchFamily="34" charset="-120"/>
              </a:rPr>
              <a:t>以寫作</a:t>
            </a:r>
            <a:r>
              <a:rPr lang="zh-TW" altLang="en-US" sz="3000" b="1" dirty="0">
                <a:solidFill>
                  <a:srgbClr val="AE826E"/>
                </a:solidFill>
                <a:latin typeface="微軟正黑體" panose="020B0604030504040204" pitchFamily="34" charset="-120"/>
                <a:ea typeface="微軟正黑體" panose="020B0604030504040204" pitchFamily="34" charset="-120"/>
              </a:rPr>
              <a:t> 鄉土小說</a:t>
            </a:r>
            <a:r>
              <a:rPr lang="zh-TW" altLang="en-US" sz="3000" dirty="0">
                <a:latin typeface="微軟正黑體" panose="020B0604030504040204" pitchFamily="34" charset="-120"/>
                <a:ea typeface="微軟正黑體" panose="020B0604030504040204" pitchFamily="34" charset="-120"/>
              </a:rPr>
              <a:t> 聞名，善於描摹臺灣社會的變遷、城鄉 </a:t>
            </a:r>
            <a:r>
              <a:rPr lang="zh-TW" altLang="en-US" sz="3000" b="1" dirty="0">
                <a:solidFill>
                  <a:srgbClr val="AE826E"/>
                </a:solidFill>
                <a:latin typeface="微軟正黑體" panose="020B0604030504040204" pitchFamily="34" charset="-120"/>
                <a:ea typeface="微軟正黑體" panose="020B0604030504040204" pitchFamily="34" charset="-120"/>
              </a:rPr>
              <a:t>小人物的生活情貌 </a:t>
            </a:r>
            <a:r>
              <a:rPr lang="zh-TW" altLang="en-US" sz="3000" dirty="0">
                <a:latin typeface="微軟正黑體" panose="020B0604030504040204" pitchFamily="34" charset="-120"/>
                <a:ea typeface="微軟正黑體" panose="020B0604030504040204" pitchFamily="34" charset="-120"/>
              </a:rPr>
              <a:t>，並關懷弱勢群體，維護人性尊嚴。</a:t>
            </a:r>
          </a:p>
          <a:p>
            <a:pPr marL="288000" indent="-288000" algn="just">
              <a:lnSpc>
                <a:spcPts val="4800"/>
              </a:lnSpc>
              <a:spcBef>
                <a:spcPts val="1800"/>
              </a:spcBef>
              <a:buClr>
                <a:schemeClr val="tx1"/>
              </a:buClr>
              <a:buFont typeface="Arial" panose="020B0604020202020204" pitchFamily="34" charset="0"/>
              <a:buChar char="•"/>
            </a:pPr>
            <a:r>
              <a:rPr lang="zh-TW" altLang="en-US" sz="3000" b="1" dirty="0">
                <a:solidFill>
                  <a:srgbClr val="AE826E"/>
                </a:solidFill>
                <a:latin typeface="微軟正黑體" panose="020B0604030504040204" pitchFamily="34" charset="-120"/>
                <a:ea typeface="微軟正黑體" panose="020B0604030504040204" pitchFamily="34" charset="-120"/>
              </a:rPr>
              <a:t>文字樸實 </a:t>
            </a:r>
            <a:r>
              <a:rPr lang="zh-TW" altLang="en-US" sz="3000" dirty="0">
                <a:latin typeface="微軟正黑體" panose="020B0604030504040204" pitchFamily="34" charset="-120"/>
                <a:ea typeface="微軟正黑體" panose="020B0604030504040204" pitchFamily="34" charset="-120"/>
              </a:rPr>
              <a:t>，敘事真誠動人。</a:t>
            </a:r>
          </a:p>
          <a:p>
            <a:pPr marL="288000" indent="-288000" algn="just">
              <a:lnSpc>
                <a:spcPts val="4800"/>
              </a:lnSpc>
              <a:spcBef>
                <a:spcPts val="1800"/>
              </a:spcBef>
              <a:buClr>
                <a:schemeClr val="tx1"/>
              </a:buClr>
              <a:buFont typeface="Arial" panose="020B0604020202020204" pitchFamily="34" charset="0"/>
              <a:buChar char="•"/>
            </a:pPr>
            <a:r>
              <a:rPr lang="zh-TW" altLang="en-US" sz="3000" b="1" dirty="0">
                <a:solidFill>
                  <a:srgbClr val="AE826E"/>
                </a:solidFill>
                <a:latin typeface="微軟正黑體" panose="020B0604030504040204" pitchFamily="34" charset="-120"/>
                <a:ea typeface="微軟正黑體" panose="020B0604030504040204" pitchFamily="34" charset="-120"/>
              </a:rPr>
              <a:t>散文</a:t>
            </a:r>
            <a:r>
              <a:rPr lang="zh-TW" altLang="en-US" sz="3000" dirty="0">
                <a:latin typeface="微軟正黑體" panose="020B0604030504040204" pitchFamily="34" charset="-120"/>
                <a:ea typeface="微軟正黑體" panose="020B0604030504040204" pitchFamily="34" charset="-120"/>
              </a:rPr>
              <a:t> 記錄日常見聞，富有寫實精神。</a:t>
            </a:r>
          </a:p>
        </p:txBody>
      </p:sp>
      <p:pic>
        <p:nvPicPr>
          <p:cNvPr id="16" name="圖片 15" descr="一張含有 文字 的圖片&#10;&#10;自動產生的描述">
            <a:extLst>
              <a:ext uri="{FF2B5EF4-FFF2-40B4-BE49-F238E27FC236}">
                <a16:creationId xmlns:a16="http://schemas.microsoft.com/office/drawing/2014/main" id="{8D0D8512-F2F8-4936-9594-F04AAF2C6650}"/>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a:ext>
            </a:extLst>
          </a:blip>
          <a:stretch>
            <a:fillRect/>
          </a:stretch>
        </p:blipFill>
        <p:spPr>
          <a:xfrm>
            <a:off x="7446480" y="3013970"/>
            <a:ext cx="1196116" cy="1058258"/>
          </a:xfrm>
          <a:prstGeom prst="rect">
            <a:avLst/>
          </a:prstGeom>
        </p:spPr>
      </p:pic>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寫作</a:t>
            </a:r>
            <a:r>
              <a:rPr lang="zh-TW" altLang="en-US" sz="3200" b="1" spc="400" dirty="0" smtClean="0">
                <a:solidFill>
                  <a:srgbClr val="231815"/>
                </a:solidFill>
                <a:latin typeface="微軟正黑體" panose="020B0604030504040204" pitchFamily="34" charset="-120"/>
                <a:ea typeface="微軟正黑體" panose="020B0604030504040204" pitchFamily="34" charset="-120"/>
              </a:rPr>
              <a:t>特色及作品</a:t>
            </a:r>
            <a:endParaRPr lang="zh-TW"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2" name="箭號: 向右 5">
            <a:hlinkClick r:id="rId4" action="ppaction://hlinksldjump"/>
            <a:extLst>
              <a:ext uri="{FF2B5EF4-FFF2-40B4-BE49-F238E27FC236}">
                <a16:creationId xmlns:a16="http://schemas.microsoft.com/office/drawing/2014/main" id="{706E9AF5-8DBD-47C5-890A-A504A05A3BE9}"/>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6">
            <a:hlinkClick r:id="rId5" action="ppaction://hlinksldjump"/>
            <a:extLst>
              <a:ext uri="{FF2B5EF4-FFF2-40B4-BE49-F238E27FC236}">
                <a16:creationId xmlns:a16="http://schemas.microsoft.com/office/drawing/2014/main" id="{1AF2F0FB-713F-4C1C-BA45-64FE91C570DE}"/>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hlinkClick r:id="rId6" action="ppaction://hlinksldjump"/>
            <a:extLst>
              <a:ext uri="{FF2B5EF4-FFF2-40B4-BE49-F238E27FC236}">
                <a16:creationId xmlns:a16="http://schemas.microsoft.com/office/drawing/2014/main" id="{A484D00E-2503-4778-B14A-091BD278AC1D}"/>
              </a:ext>
            </a:extLst>
          </p:cNvPr>
          <p:cNvSpPr/>
          <p:nvPr/>
        </p:nvSpPr>
        <p:spPr>
          <a:xfrm>
            <a:off x="1886354" y="1034514"/>
            <a:ext cx="1684159" cy="553959"/>
          </a:xfrm>
          <a:prstGeom prst="roundRect">
            <a:avLst>
              <a:gd name="adj" fmla="val 13523"/>
            </a:avLst>
          </a:prstGeom>
          <a:solidFill>
            <a:schemeClr val="accent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hlinkClick r:id="rId6" action="ppaction://hlinksldjump"/>
            <a:extLst>
              <a:ext uri="{FF2B5EF4-FFF2-40B4-BE49-F238E27FC236}">
                <a16:creationId xmlns:a16="http://schemas.microsoft.com/office/drawing/2014/main" id="{3DA37042-7B2C-4D91-AD65-AFE3A6CCBC65}"/>
              </a:ext>
            </a:extLst>
          </p:cNvPr>
          <p:cNvSpPr txBox="1"/>
          <p:nvPr/>
        </p:nvSpPr>
        <p:spPr>
          <a:xfrm>
            <a:off x="3443795" y="907796"/>
            <a:ext cx="253435" cy="253435"/>
          </a:xfrm>
          <a:prstGeom prst="roundRect">
            <a:avLst/>
          </a:prstGeom>
          <a:solidFill>
            <a:srgbClr val="AE826E"/>
          </a:solidFill>
        </p:spPr>
        <p:txBody>
          <a:bodyPr wrap="square" rtlCol="0" anchor="ctr">
            <a:noAutofit/>
          </a:bodyPr>
          <a:lstStyle/>
          <a:p>
            <a:pPr algn="ctr"/>
            <a:r>
              <a:rPr lang="zh-TW" altLang="en-US" sz="1200" b="1" dirty="0">
                <a:solidFill>
                  <a:schemeClr val="bg1"/>
                </a:solidFill>
                <a:latin typeface="微軟正黑體" panose="020B0604030504040204" pitchFamily="34" charset="-120"/>
                <a:ea typeface="微軟正黑體" panose="020B0604030504040204" pitchFamily="34" charset="-120"/>
              </a:rPr>
              <a:t>補</a:t>
            </a:r>
          </a:p>
        </p:txBody>
      </p:sp>
      <p:sp>
        <p:nvSpPr>
          <p:cNvPr id="8" name="矩形: 圓角 7">
            <a:hlinkClick r:id="rId7" action="ppaction://hlinksldjump"/>
            <a:extLst>
              <a:ext uri="{FF2B5EF4-FFF2-40B4-BE49-F238E27FC236}">
                <a16:creationId xmlns:a16="http://schemas.microsoft.com/office/drawing/2014/main" id="{4A2DC61A-602C-4676-8DAE-05CDDC5C14F0}"/>
              </a:ext>
            </a:extLst>
          </p:cNvPr>
          <p:cNvSpPr/>
          <p:nvPr/>
        </p:nvSpPr>
        <p:spPr>
          <a:xfrm>
            <a:off x="2293003" y="1676672"/>
            <a:ext cx="3236940" cy="553959"/>
          </a:xfrm>
          <a:prstGeom prst="roundRect">
            <a:avLst>
              <a:gd name="adj" fmla="val 13523"/>
            </a:avLst>
          </a:prstGeom>
          <a:solidFill>
            <a:schemeClr val="accent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hlinkClick r:id="rId7" action="ppaction://hlinksldjump"/>
            <a:extLst>
              <a:ext uri="{FF2B5EF4-FFF2-40B4-BE49-F238E27FC236}">
                <a16:creationId xmlns:a16="http://schemas.microsoft.com/office/drawing/2014/main" id="{1C4664F6-AFEB-4A57-AB08-8BC3D3C182DE}"/>
              </a:ext>
            </a:extLst>
          </p:cNvPr>
          <p:cNvSpPr txBox="1"/>
          <p:nvPr/>
        </p:nvSpPr>
        <p:spPr>
          <a:xfrm>
            <a:off x="5403225" y="1549954"/>
            <a:ext cx="253435" cy="253435"/>
          </a:xfrm>
          <a:prstGeom prst="roundRect">
            <a:avLst/>
          </a:prstGeom>
          <a:solidFill>
            <a:srgbClr val="AE826E"/>
          </a:solidFill>
        </p:spPr>
        <p:txBody>
          <a:bodyPr wrap="square" rtlCol="0" anchor="ctr">
            <a:noAutofit/>
          </a:bodyPr>
          <a:lstStyle/>
          <a:p>
            <a:pPr algn="ctr"/>
            <a:r>
              <a:rPr lang="zh-TW" altLang="en-US" sz="1200" b="1" dirty="0">
                <a:solidFill>
                  <a:schemeClr val="bg1"/>
                </a:solidFill>
                <a:latin typeface="微軟正黑體" panose="020B0604030504040204" pitchFamily="34" charset="-120"/>
                <a:ea typeface="微軟正黑體" panose="020B0604030504040204" pitchFamily="34" charset="-120"/>
              </a:rPr>
              <a:t>補</a:t>
            </a:r>
          </a:p>
        </p:txBody>
      </p:sp>
      <p:sp>
        <p:nvSpPr>
          <p:cNvPr id="10" name="矩形: 圓角 9">
            <a:hlinkClick r:id="rId8" action="ppaction://hlinksldjump"/>
            <a:extLst>
              <a:ext uri="{FF2B5EF4-FFF2-40B4-BE49-F238E27FC236}">
                <a16:creationId xmlns:a16="http://schemas.microsoft.com/office/drawing/2014/main" id="{52783E75-524E-4DE1-888B-C76E32784339}"/>
              </a:ext>
            </a:extLst>
          </p:cNvPr>
          <p:cNvSpPr/>
          <p:nvPr/>
        </p:nvSpPr>
        <p:spPr>
          <a:xfrm>
            <a:off x="674533" y="3116234"/>
            <a:ext cx="1731210" cy="553959"/>
          </a:xfrm>
          <a:prstGeom prst="roundRect">
            <a:avLst>
              <a:gd name="adj" fmla="val 13523"/>
            </a:avLst>
          </a:prstGeom>
          <a:solidFill>
            <a:schemeClr val="accent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hlinkClick r:id="rId8" action="ppaction://hlinksldjump"/>
            <a:extLst>
              <a:ext uri="{FF2B5EF4-FFF2-40B4-BE49-F238E27FC236}">
                <a16:creationId xmlns:a16="http://schemas.microsoft.com/office/drawing/2014/main" id="{A9066E73-0C6E-4DFB-A62B-7EA00CF02CA2}"/>
              </a:ext>
            </a:extLst>
          </p:cNvPr>
          <p:cNvSpPr txBox="1"/>
          <p:nvPr/>
        </p:nvSpPr>
        <p:spPr>
          <a:xfrm>
            <a:off x="2279025" y="2995603"/>
            <a:ext cx="253435" cy="253435"/>
          </a:xfrm>
          <a:prstGeom prst="roundRect">
            <a:avLst/>
          </a:prstGeom>
          <a:solidFill>
            <a:srgbClr val="AE826E"/>
          </a:solidFill>
        </p:spPr>
        <p:txBody>
          <a:bodyPr wrap="square" rtlCol="0" anchor="ctr">
            <a:noAutofit/>
          </a:bodyPr>
          <a:lstStyle/>
          <a:p>
            <a:pPr algn="ctr"/>
            <a:r>
              <a:rPr lang="zh-TW" altLang="en-US" sz="1200" b="1" dirty="0">
                <a:solidFill>
                  <a:schemeClr val="bg1"/>
                </a:solidFill>
                <a:latin typeface="微軟正黑體" panose="020B0604030504040204" pitchFamily="34" charset="-120"/>
                <a:ea typeface="微軟正黑體" panose="020B0604030504040204" pitchFamily="34" charset="-120"/>
              </a:rPr>
              <a:t>補</a:t>
            </a:r>
          </a:p>
        </p:txBody>
      </p:sp>
      <p:sp>
        <p:nvSpPr>
          <p:cNvPr id="14" name="矩形: 圓角 13">
            <a:hlinkClick r:id="rId9" action="ppaction://hlinksldjump"/>
            <a:extLst>
              <a:ext uri="{FF2B5EF4-FFF2-40B4-BE49-F238E27FC236}">
                <a16:creationId xmlns:a16="http://schemas.microsoft.com/office/drawing/2014/main" id="{C6723B4B-3B6E-41CE-89A6-1757EF56892E}"/>
              </a:ext>
            </a:extLst>
          </p:cNvPr>
          <p:cNvSpPr/>
          <p:nvPr/>
        </p:nvSpPr>
        <p:spPr>
          <a:xfrm>
            <a:off x="674532" y="3939423"/>
            <a:ext cx="903895" cy="553959"/>
          </a:xfrm>
          <a:prstGeom prst="roundRect">
            <a:avLst>
              <a:gd name="adj" fmla="val 13523"/>
            </a:avLst>
          </a:prstGeom>
          <a:solidFill>
            <a:schemeClr val="accent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hlinkClick r:id="rId9" action="ppaction://hlinksldjump"/>
            <a:extLst>
              <a:ext uri="{FF2B5EF4-FFF2-40B4-BE49-F238E27FC236}">
                <a16:creationId xmlns:a16="http://schemas.microsoft.com/office/drawing/2014/main" id="{57D0B6B6-E5CB-41DC-8E07-E4392769943B}"/>
              </a:ext>
            </a:extLst>
          </p:cNvPr>
          <p:cNvSpPr txBox="1"/>
          <p:nvPr/>
        </p:nvSpPr>
        <p:spPr>
          <a:xfrm>
            <a:off x="1451710" y="3818792"/>
            <a:ext cx="253435" cy="253435"/>
          </a:xfrm>
          <a:prstGeom prst="roundRect">
            <a:avLst/>
          </a:prstGeom>
          <a:solidFill>
            <a:srgbClr val="AE826E"/>
          </a:solidFill>
        </p:spPr>
        <p:txBody>
          <a:bodyPr wrap="square" rtlCol="0" anchor="ctr">
            <a:noAutofit/>
          </a:bodyPr>
          <a:lstStyle/>
          <a:p>
            <a:pPr algn="ctr"/>
            <a:r>
              <a:rPr lang="zh-TW" altLang="en-US" sz="1200" b="1" dirty="0">
                <a:solidFill>
                  <a:schemeClr val="bg1"/>
                </a:solidFill>
                <a:latin typeface="微軟正黑體" panose="020B0604030504040204" pitchFamily="34" charset="-120"/>
                <a:ea typeface="微軟正黑體" panose="020B0604030504040204" pitchFamily="34" charset="-120"/>
              </a:rPr>
              <a:t>補</a:t>
            </a:r>
          </a:p>
        </p:txBody>
      </p:sp>
      <p:pic>
        <p:nvPicPr>
          <p:cNvPr id="20" name="圖片 19" descr="一張含有 文字 的圖片&#10;&#10;自動產生的描述">
            <a:extLst>
              <a:ext uri="{FF2B5EF4-FFF2-40B4-BE49-F238E27FC236}">
                <a16:creationId xmlns:a16="http://schemas.microsoft.com/office/drawing/2014/main" id="{935532FE-93CB-4142-9FDD-A273994E9E5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26743">
            <a:off x="6995420" y="2417560"/>
            <a:ext cx="976483" cy="976483"/>
          </a:xfrm>
          <a:prstGeom prst="rect">
            <a:avLst/>
          </a:prstGeom>
          <a:effectLst>
            <a:outerShdw blurRad="12700" dist="38100" algn="tl" rotWithShape="0">
              <a:srgbClr val="CEC3B9">
                <a:alpha val="40000"/>
              </a:srgbClr>
            </a:outerShdw>
          </a:effectLst>
        </p:spPr>
      </p:pic>
      <p:pic>
        <p:nvPicPr>
          <p:cNvPr id="4" name="圖片 3" descr="一張含有 文字 的圖片&#10;&#10;自動產生的描述">
            <a:extLst>
              <a:ext uri="{FF2B5EF4-FFF2-40B4-BE49-F238E27FC236}">
                <a16:creationId xmlns:a16="http://schemas.microsoft.com/office/drawing/2014/main" id="{4812B956-7D65-4594-9B0B-968077D16C9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109116">
            <a:off x="6453689" y="2825663"/>
            <a:ext cx="1140079" cy="1048871"/>
          </a:xfrm>
          <a:prstGeom prst="rect">
            <a:avLst/>
          </a:prstGeom>
          <a:effectLst>
            <a:outerShdw blurRad="12700" dist="38100" algn="tl" rotWithShape="0">
              <a:srgbClr val="CEC3B9">
                <a:alpha val="40000"/>
              </a:srgbClr>
            </a:outerShdw>
          </a:effectLst>
        </p:spPr>
      </p:pic>
    </p:spTree>
    <p:extLst>
      <p:ext uri="{BB962C8B-B14F-4D97-AF65-F5344CB8AC3E}">
        <p14:creationId xmlns:p14="http://schemas.microsoft.com/office/powerpoint/2010/main" val="627434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圖片 9" descr="一張含有 文字 的圖片&#10;&#10;自動產生的描述">
            <a:extLst>
              <a:ext uri="{FF2B5EF4-FFF2-40B4-BE49-F238E27FC236}">
                <a16:creationId xmlns:a16="http://schemas.microsoft.com/office/drawing/2014/main" id="{5B86AF9F-CF2C-47DD-A4E6-F2CC59D7200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a:ext>
            </a:extLst>
          </a:blip>
          <a:srcRect/>
          <a:stretch/>
        </p:blipFill>
        <p:spPr>
          <a:xfrm>
            <a:off x="6538113" y="2393131"/>
            <a:ext cx="2243501" cy="2037699"/>
          </a:xfrm>
          <a:prstGeom prst="roundRect">
            <a:avLst>
              <a:gd name="adj" fmla="val 11546"/>
            </a:avLst>
          </a:prstGeom>
        </p:spPr>
      </p:pic>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黃春明的鄉土小說</a:t>
            </a:r>
          </a:p>
        </p:txBody>
      </p:sp>
      <p:sp>
        <p:nvSpPr>
          <p:cNvPr id="31" name="矩形 30">
            <a:extLst>
              <a:ext uri="{FF2B5EF4-FFF2-40B4-BE49-F238E27FC236}">
                <a16:creationId xmlns:a16="http://schemas.microsoft.com/office/drawing/2014/main" id="{788AE6AB-B9D3-466D-A7F5-FE3F0E0AB8CE}"/>
              </a:ext>
            </a:extLst>
          </p:cNvPr>
          <p:cNvSpPr/>
          <p:nvPr/>
        </p:nvSpPr>
        <p:spPr>
          <a:xfrm>
            <a:off x="351700" y="976483"/>
            <a:ext cx="8217533" cy="646331"/>
          </a:xfrm>
          <a:prstGeom prst="rect">
            <a:avLst/>
          </a:prstGeom>
        </p:spPr>
        <p:txBody>
          <a:bodyPr wrap="square">
            <a:spAutoFit/>
          </a:bodyPr>
          <a:lstStyle/>
          <a:p>
            <a:pPr algn="just">
              <a:lnSpc>
                <a:spcPct val="120000"/>
              </a:lnSpc>
              <a:spcBef>
                <a:spcPts val="600"/>
              </a:spcBef>
            </a:pPr>
            <a:r>
              <a:rPr lang="zh-TW" altLang="en-US" sz="3000" dirty="0">
                <a:latin typeface="微軟正黑體" panose="020B0604030504040204" pitchFamily="34" charset="-120"/>
                <a:ea typeface="微軟正黑體" panose="020B0604030504040204" pitchFamily="34" charset="-120"/>
              </a:rPr>
              <a:t>常呈現鄉土與文明的對立</a:t>
            </a:r>
            <a:r>
              <a:rPr lang="zh-TW" altLang="en-US" sz="3000" dirty="0" smtClean="0">
                <a:latin typeface="微軟正黑體" panose="020B0604030504040204" pitchFamily="34" charset="-120"/>
                <a:ea typeface="微軟正黑體" panose="020B0604030504040204" pitchFamily="34" charset="-120"/>
              </a:rPr>
              <a:t>衝突。</a:t>
            </a:r>
            <a:endParaRPr lang="en-US" altLang="zh-TW" sz="30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02A6FF9E-5918-4182-9ADB-1594C07D0CF7}"/>
              </a:ext>
            </a:extLst>
          </p:cNvPr>
          <p:cNvSpPr/>
          <p:nvPr/>
        </p:nvSpPr>
        <p:spPr>
          <a:xfrm>
            <a:off x="710181" y="1572608"/>
            <a:ext cx="5630748" cy="1200329"/>
          </a:xfrm>
          <a:prstGeom prst="rect">
            <a:avLst/>
          </a:prstGeom>
        </p:spPr>
        <p:txBody>
          <a:bodyPr wrap="square">
            <a:spAutoFit/>
          </a:bodyPr>
          <a:lstStyle/>
          <a:p>
            <a:pPr algn="just">
              <a:lnSpc>
                <a:spcPct val="120000"/>
              </a:lnSpc>
              <a:spcBef>
                <a:spcPts val="600"/>
              </a:spcBef>
            </a:pPr>
            <a:r>
              <a:rPr lang="zh-TW" altLang="en-US" sz="3000" dirty="0">
                <a:latin typeface="微軟正黑體" panose="020B0604030504040204" pitchFamily="34" charset="-120"/>
                <a:ea typeface="微軟正黑體" panose="020B0604030504040204" pitchFamily="34" charset="-120"/>
              </a:rPr>
              <a:t>傳統農業社會受現代文明衝擊</a:t>
            </a:r>
            <a:r>
              <a:rPr lang="en-US" altLang="zh-TW" sz="3000" dirty="0">
                <a:latin typeface="微軟正黑體" panose="020B0604030504040204" pitchFamily="34" charset="-120"/>
                <a:ea typeface="微軟正黑體" panose="020B0604030504040204" pitchFamily="34" charset="-120"/>
              </a:rPr>
              <a:t/>
            </a:r>
            <a:br>
              <a:rPr lang="en-US" altLang="zh-TW" sz="3000" dirty="0">
                <a:latin typeface="微軟正黑體" panose="020B0604030504040204" pitchFamily="34" charset="-120"/>
                <a:ea typeface="微軟正黑體" panose="020B0604030504040204" pitchFamily="34" charset="-120"/>
              </a:rPr>
            </a:br>
            <a:r>
              <a:rPr lang="zh-TW" altLang="en-US" sz="3000" dirty="0">
                <a:latin typeface="微軟正黑體" panose="020B0604030504040204" pitchFamily="34" charset="-120"/>
                <a:ea typeface="微軟正黑體" panose="020B0604030504040204" pitchFamily="34" charset="-120"/>
              </a:rPr>
              <a:t>所產生的價值判斷。</a:t>
            </a:r>
            <a:endParaRPr lang="en-US" altLang="zh-TW" sz="3000" dirty="0">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C20748B0-18CE-4447-A023-224FFF243725}"/>
              </a:ext>
            </a:extLst>
          </p:cNvPr>
          <p:cNvSpPr/>
          <p:nvPr/>
        </p:nvSpPr>
        <p:spPr>
          <a:xfrm>
            <a:off x="710181" y="2891072"/>
            <a:ext cx="5630747" cy="1200329"/>
          </a:xfrm>
          <a:prstGeom prst="rect">
            <a:avLst/>
          </a:prstGeom>
        </p:spPr>
        <p:txBody>
          <a:bodyPr wrap="square">
            <a:spAutoFit/>
          </a:bodyPr>
          <a:lstStyle/>
          <a:p>
            <a:pPr algn="just">
              <a:lnSpc>
                <a:spcPct val="120000"/>
              </a:lnSpc>
              <a:spcBef>
                <a:spcPts val="600"/>
              </a:spcBef>
            </a:pPr>
            <a:r>
              <a:rPr lang="zh-TW" altLang="en-US" sz="3000" dirty="0">
                <a:latin typeface="微軟正黑體" panose="020B0604030504040204" pitchFamily="34" charset="-120"/>
                <a:ea typeface="微軟正黑體" panose="020B0604030504040204" pitchFamily="34" charset="-120"/>
              </a:rPr>
              <a:t>農村小人物因應文明衝擊的危機與相應之道。</a:t>
            </a:r>
          </a:p>
        </p:txBody>
      </p:sp>
      <p:sp>
        <p:nvSpPr>
          <p:cNvPr id="8" name="箭號: 向右 7">
            <a:extLst>
              <a:ext uri="{FF2B5EF4-FFF2-40B4-BE49-F238E27FC236}">
                <a16:creationId xmlns:a16="http://schemas.microsoft.com/office/drawing/2014/main" id="{9A4D3B0E-44A0-48D0-ABD4-46588BA635C2}"/>
              </a:ext>
            </a:extLst>
          </p:cNvPr>
          <p:cNvSpPr/>
          <p:nvPr/>
        </p:nvSpPr>
        <p:spPr>
          <a:xfrm>
            <a:off x="512996" y="1786514"/>
            <a:ext cx="248195" cy="24077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右 8">
            <a:extLst>
              <a:ext uri="{FF2B5EF4-FFF2-40B4-BE49-F238E27FC236}">
                <a16:creationId xmlns:a16="http://schemas.microsoft.com/office/drawing/2014/main" id="{C8310D15-DE49-45A0-B6A0-21B8D97E1E18}"/>
              </a:ext>
            </a:extLst>
          </p:cNvPr>
          <p:cNvSpPr/>
          <p:nvPr/>
        </p:nvSpPr>
        <p:spPr>
          <a:xfrm>
            <a:off x="512996" y="3110370"/>
            <a:ext cx="248195" cy="24077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descr="一張含有 玩具, 布偶 的圖片&#10;&#10;自動產生的描述">
            <a:extLst>
              <a:ext uri="{FF2B5EF4-FFF2-40B4-BE49-F238E27FC236}">
                <a16:creationId xmlns:a16="http://schemas.microsoft.com/office/drawing/2014/main" id="{CB6310B5-E09B-451F-B934-35206C7231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8746" y="2989256"/>
            <a:ext cx="1913163" cy="1913163"/>
          </a:xfrm>
          <a:prstGeom prst="rect">
            <a:avLst/>
          </a:prstGeom>
          <a:effectLst>
            <a:glow rad="50800">
              <a:schemeClr val="bg1"/>
            </a:glow>
          </a:effectLst>
        </p:spPr>
      </p:pic>
      <p:sp>
        <p:nvSpPr>
          <p:cNvPr id="14" name="文本框 328">
            <a:hlinkClick r:id="rId5" action="ppaction://hlinksldjump"/>
            <a:extLst>
              <a:ext uri="{FF2B5EF4-FFF2-40B4-BE49-F238E27FC236}">
                <a16:creationId xmlns:a16="http://schemas.microsoft.com/office/drawing/2014/main" id="{4FFEC4BA-E9EF-45F0-AEE7-ECE9D951914C}"/>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601838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小人物的生活情貌</a:t>
            </a:r>
          </a:p>
        </p:txBody>
      </p:sp>
      <p:sp>
        <p:nvSpPr>
          <p:cNvPr id="31" name="矩形 30">
            <a:extLst>
              <a:ext uri="{FF2B5EF4-FFF2-40B4-BE49-F238E27FC236}">
                <a16:creationId xmlns:a16="http://schemas.microsoft.com/office/drawing/2014/main" id="{788AE6AB-B9D3-466D-A7F5-FE3F0E0AB8CE}"/>
              </a:ext>
            </a:extLst>
          </p:cNvPr>
          <p:cNvSpPr/>
          <p:nvPr/>
        </p:nvSpPr>
        <p:spPr>
          <a:xfrm>
            <a:off x="351701" y="976483"/>
            <a:ext cx="8128270" cy="2258119"/>
          </a:xfrm>
          <a:prstGeom prst="rect">
            <a:avLst/>
          </a:prstGeom>
        </p:spPr>
        <p:txBody>
          <a:bodyPr wrap="square">
            <a:spAutoFit/>
          </a:bodyPr>
          <a:lstStyle/>
          <a:p>
            <a:pPr algn="just">
              <a:lnSpc>
                <a:spcPct val="120000"/>
              </a:lnSpc>
              <a:spcBef>
                <a:spcPts val="600"/>
              </a:spcBef>
            </a:pPr>
            <a:r>
              <a:rPr lang="zh-TW" altLang="en-US" sz="3000" dirty="0">
                <a:latin typeface="微軟正黑體" panose="020B0604030504040204" pitchFamily="34" charset="-120"/>
                <a:ea typeface="微軟正黑體" panose="020B0604030504040204" pitchFamily="34" charset="-120"/>
              </a:rPr>
              <a:t>黃春明是戰後最早描寫臺灣農村小人物的作家之一，其早期作品多描摹鄉土經驗、城鄉小人物的生存處境，筆下遍及老人、小孩、青年，甚至妓女、瘋子等各式社會底層人物。</a:t>
            </a:r>
          </a:p>
        </p:txBody>
      </p:sp>
      <p:pic>
        <p:nvPicPr>
          <p:cNvPr id="4" name="圖片 3" descr="一張含有 文字 的圖片&#10;&#10;自動產生的描述">
            <a:extLst>
              <a:ext uri="{FF2B5EF4-FFF2-40B4-BE49-F238E27FC236}">
                <a16:creationId xmlns:a16="http://schemas.microsoft.com/office/drawing/2014/main" id="{5D15EBE6-08E0-4C1A-949E-44F9CC710A35}"/>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a:ext>
            </a:extLst>
          </a:blip>
          <a:stretch>
            <a:fillRect/>
          </a:stretch>
        </p:blipFill>
        <p:spPr>
          <a:xfrm>
            <a:off x="7053943" y="2990702"/>
            <a:ext cx="1657350" cy="1657350"/>
          </a:xfrm>
          <a:prstGeom prst="rect">
            <a:avLst/>
          </a:prstGeom>
        </p:spPr>
      </p:pic>
      <p:sp>
        <p:nvSpPr>
          <p:cNvPr id="8" name="文本框 328">
            <a:hlinkClick r:id="rId4" action="ppaction://hlinksldjump"/>
            <a:extLst>
              <a:ext uri="{FF2B5EF4-FFF2-40B4-BE49-F238E27FC236}">
                <a16:creationId xmlns:a16="http://schemas.microsoft.com/office/drawing/2014/main" id="{0806F808-5929-48F5-9D71-7FECE3AB52B1}"/>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2428223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文字樸實</a:t>
            </a:r>
          </a:p>
        </p:txBody>
      </p:sp>
      <p:sp>
        <p:nvSpPr>
          <p:cNvPr id="31" name="矩形 30">
            <a:extLst>
              <a:ext uri="{FF2B5EF4-FFF2-40B4-BE49-F238E27FC236}">
                <a16:creationId xmlns:a16="http://schemas.microsoft.com/office/drawing/2014/main" id="{788AE6AB-B9D3-466D-A7F5-FE3F0E0AB8CE}"/>
              </a:ext>
            </a:extLst>
          </p:cNvPr>
          <p:cNvSpPr/>
          <p:nvPr/>
        </p:nvSpPr>
        <p:spPr>
          <a:xfrm>
            <a:off x="351700" y="976483"/>
            <a:ext cx="8217533" cy="1704121"/>
          </a:xfrm>
          <a:prstGeom prst="rect">
            <a:avLst/>
          </a:prstGeom>
        </p:spPr>
        <p:txBody>
          <a:bodyPr wrap="square">
            <a:spAutoFit/>
          </a:bodyPr>
          <a:lstStyle/>
          <a:p>
            <a:pPr algn="just">
              <a:lnSpc>
                <a:spcPct val="120000"/>
              </a:lnSpc>
              <a:spcBef>
                <a:spcPts val="600"/>
              </a:spcBef>
            </a:pPr>
            <a:r>
              <a:rPr lang="zh-TW" altLang="en-US" sz="3000" spc="-80" dirty="0">
                <a:latin typeface="微軟正黑體" panose="020B0604030504040204" pitchFamily="34" charset="-120"/>
                <a:ea typeface="微軟正黑體" panose="020B0604030504040204" pitchFamily="34" charset="-120"/>
              </a:rPr>
              <a:t>自從初中使用華麗文辭的作文被老師批評後，他發現用自己的話描述一件事，比堆砌成語成詞要生動自然多了。</a:t>
            </a:r>
          </a:p>
        </p:txBody>
      </p:sp>
      <p:sp>
        <p:nvSpPr>
          <p:cNvPr id="6" name="文本框 328">
            <a:hlinkClick r:id="rId2" action="ppaction://hlinksldjump"/>
            <a:extLst>
              <a:ext uri="{FF2B5EF4-FFF2-40B4-BE49-F238E27FC236}">
                <a16:creationId xmlns:a16="http://schemas.microsoft.com/office/drawing/2014/main" id="{A8DDD625-9F5D-45C1-9C6C-180B9A3DDC63}"/>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7" name="矩形 6">
            <a:extLst>
              <a:ext uri="{FF2B5EF4-FFF2-40B4-BE49-F238E27FC236}">
                <a16:creationId xmlns:a16="http://schemas.microsoft.com/office/drawing/2014/main" id="{2787378E-FAF4-4013-95C6-E06E8F0A74AC}"/>
              </a:ext>
            </a:extLst>
          </p:cNvPr>
          <p:cNvSpPr/>
          <p:nvPr/>
        </p:nvSpPr>
        <p:spPr>
          <a:xfrm>
            <a:off x="761191" y="2680604"/>
            <a:ext cx="5078186" cy="1150123"/>
          </a:xfrm>
          <a:prstGeom prst="rect">
            <a:avLst/>
          </a:prstGeom>
        </p:spPr>
        <p:txBody>
          <a:bodyPr wrap="square">
            <a:spAutoFit/>
          </a:bodyPr>
          <a:lstStyle/>
          <a:p>
            <a:pPr algn="just">
              <a:lnSpc>
                <a:spcPct val="120000"/>
              </a:lnSpc>
              <a:spcBef>
                <a:spcPts val="600"/>
              </a:spcBef>
            </a:pPr>
            <a:r>
              <a:rPr lang="zh-TW" altLang="en-US" sz="3000" b="1" spc="-80" dirty="0">
                <a:solidFill>
                  <a:schemeClr val="accent2"/>
                </a:solidFill>
                <a:latin typeface="微軟正黑體" panose="020B0604030504040204" pitchFamily="34" charset="-120"/>
                <a:ea typeface="微軟正黑體" panose="020B0604030504040204" pitchFamily="34" charset="-120"/>
              </a:rPr>
              <a:t>真情實性</a:t>
            </a:r>
            <a:r>
              <a:rPr lang="zh-TW" altLang="en-US" sz="3000" spc="-80" dirty="0">
                <a:latin typeface="微軟正黑體" panose="020B0604030504040204" pitchFamily="34" charset="-120"/>
                <a:ea typeface="微軟正黑體" panose="020B0604030504040204" pitchFamily="34" charset="-120"/>
              </a:rPr>
              <a:t>的體會與文字，</a:t>
            </a:r>
            <a:r>
              <a:rPr lang="en-US" altLang="zh-TW" sz="3000" spc="-80" dirty="0">
                <a:latin typeface="微軟正黑體" panose="020B0604030504040204" pitchFamily="34" charset="-120"/>
                <a:ea typeface="微軟正黑體" panose="020B0604030504040204" pitchFamily="34" charset="-120"/>
              </a:rPr>
              <a:t/>
            </a:r>
            <a:br>
              <a:rPr lang="en-US" altLang="zh-TW" sz="3000" spc="-80" dirty="0">
                <a:latin typeface="微軟正黑體" panose="020B0604030504040204" pitchFamily="34" charset="-120"/>
                <a:ea typeface="微軟正黑體" panose="020B0604030504040204" pitchFamily="34" charset="-120"/>
              </a:rPr>
            </a:br>
            <a:r>
              <a:rPr lang="zh-TW" altLang="en-US" sz="3000" spc="-80" dirty="0">
                <a:latin typeface="微軟正黑體" panose="020B0604030504040204" pitchFamily="34" charset="-120"/>
                <a:ea typeface="微軟正黑體" panose="020B0604030504040204" pitchFamily="34" charset="-120"/>
              </a:rPr>
              <a:t>漸漸成為黃春明寫作的特色。</a:t>
            </a:r>
          </a:p>
        </p:txBody>
      </p:sp>
      <p:sp>
        <p:nvSpPr>
          <p:cNvPr id="8" name="箭號: 向右 7">
            <a:extLst>
              <a:ext uri="{FF2B5EF4-FFF2-40B4-BE49-F238E27FC236}">
                <a16:creationId xmlns:a16="http://schemas.microsoft.com/office/drawing/2014/main" id="{1B436D35-BD08-42A4-A469-EBCAD1E7545B}"/>
              </a:ext>
            </a:extLst>
          </p:cNvPr>
          <p:cNvSpPr/>
          <p:nvPr/>
        </p:nvSpPr>
        <p:spPr>
          <a:xfrm>
            <a:off x="512996" y="2894510"/>
            <a:ext cx="248195" cy="24077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a:extLst>
              <a:ext uri="{FF2B5EF4-FFF2-40B4-BE49-F238E27FC236}">
                <a16:creationId xmlns:a16="http://schemas.microsoft.com/office/drawing/2014/main" id="{E4A17D16-F992-4148-A9E3-513633EE1CC6}"/>
              </a:ext>
            </a:extLst>
          </p:cNvPr>
          <p:cNvGrpSpPr/>
          <p:nvPr/>
        </p:nvGrpSpPr>
        <p:grpSpPr>
          <a:xfrm>
            <a:off x="6248868" y="2680604"/>
            <a:ext cx="2235600" cy="1639645"/>
            <a:chOff x="6181989" y="2483262"/>
            <a:chExt cx="2449015" cy="1796169"/>
          </a:xfrm>
        </p:grpSpPr>
        <p:sp>
          <p:nvSpPr>
            <p:cNvPr id="11" name="矩形: 圓角 10">
              <a:extLst>
                <a:ext uri="{FF2B5EF4-FFF2-40B4-BE49-F238E27FC236}">
                  <a16:creationId xmlns:a16="http://schemas.microsoft.com/office/drawing/2014/main" id="{0599BECB-F160-40A5-AC5D-D4140D43D627}"/>
                </a:ext>
              </a:extLst>
            </p:cNvPr>
            <p:cNvSpPr/>
            <p:nvPr/>
          </p:nvSpPr>
          <p:spPr>
            <a:xfrm>
              <a:off x="6181989" y="2483262"/>
              <a:ext cx="2449015" cy="1564234"/>
            </a:xfrm>
            <a:prstGeom prst="roundRect">
              <a:avLst>
                <a:gd name="adj" fmla="val 7876"/>
              </a:avLst>
            </a:prstGeom>
            <a:solidFill>
              <a:srgbClr val="F8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descr="一張含有 文字, 玩具 的圖片&#10;&#10;自動產生的描述">
              <a:extLst>
                <a:ext uri="{FF2B5EF4-FFF2-40B4-BE49-F238E27FC236}">
                  <a16:creationId xmlns:a16="http://schemas.microsoft.com/office/drawing/2014/main" id="{DD7981FC-1B6F-439F-B76D-91E43CBC93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1172" y="2575310"/>
              <a:ext cx="1831640" cy="1704121"/>
            </a:xfrm>
            <a:prstGeom prst="rect">
              <a:avLst/>
            </a:prstGeom>
            <a:effectLst>
              <a:outerShdw blurRad="12700" dist="38100" algn="tl" rotWithShape="0">
                <a:srgbClr val="CEC3B9">
                  <a:alpha val="40000"/>
                </a:srgbClr>
              </a:outerShdw>
            </a:effectLst>
          </p:spPr>
        </p:pic>
      </p:grpSp>
    </p:spTree>
    <p:extLst>
      <p:ext uri="{BB962C8B-B14F-4D97-AF65-F5344CB8AC3E}">
        <p14:creationId xmlns:p14="http://schemas.microsoft.com/office/powerpoint/2010/main" val="2128010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散文</a:t>
            </a:r>
          </a:p>
        </p:txBody>
      </p:sp>
      <p:sp>
        <p:nvSpPr>
          <p:cNvPr id="31" name="矩形 30">
            <a:extLst>
              <a:ext uri="{FF2B5EF4-FFF2-40B4-BE49-F238E27FC236}">
                <a16:creationId xmlns:a16="http://schemas.microsoft.com/office/drawing/2014/main" id="{788AE6AB-B9D3-466D-A7F5-FE3F0E0AB8CE}"/>
              </a:ext>
            </a:extLst>
          </p:cNvPr>
          <p:cNvSpPr/>
          <p:nvPr/>
        </p:nvSpPr>
        <p:spPr>
          <a:xfrm>
            <a:off x="351700" y="976483"/>
            <a:ext cx="8217533" cy="596125"/>
          </a:xfrm>
          <a:prstGeom prst="rect">
            <a:avLst/>
          </a:prstGeom>
        </p:spPr>
        <p:txBody>
          <a:bodyPr wrap="square">
            <a:spAutoFit/>
          </a:bodyPr>
          <a:lstStyle/>
          <a:p>
            <a:pPr algn="just">
              <a:lnSpc>
                <a:spcPct val="120000"/>
              </a:lnSpc>
              <a:spcBef>
                <a:spcPts val="600"/>
              </a:spcBef>
            </a:pPr>
            <a:r>
              <a:rPr lang="zh-TW" altLang="en-US" sz="3000" spc="-80" dirty="0">
                <a:latin typeface="微軟正黑體" panose="020B0604030504040204" pitchFamily="34" charset="-120"/>
                <a:ea typeface="微軟正黑體" panose="020B0604030504040204" pitchFamily="34" charset="-120"/>
              </a:rPr>
              <a:t>雖非黃春明書寫主力，卻也累積許多成果。</a:t>
            </a:r>
          </a:p>
        </p:txBody>
      </p:sp>
      <p:sp>
        <p:nvSpPr>
          <p:cNvPr id="6" name="文本框 328">
            <a:hlinkClick r:id="rId2" action="ppaction://hlinksldjump"/>
            <a:extLst>
              <a:ext uri="{FF2B5EF4-FFF2-40B4-BE49-F238E27FC236}">
                <a16:creationId xmlns:a16="http://schemas.microsoft.com/office/drawing/2014/main" id="{FE47E53F-BDF8-4F71-A3ED-ABECC27D3E0B}"/>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graphicFrame>
        <p:nvGraphicFramePr>
          <p:cNvPr id="7" name="表格 6">
            <a:extLst>
              <a:ext uri="{FF2B5EF4-FFF2-40B4-BE49-F238E27FC236}">
                <a16:creationId xmlns:a16="http://schemas.microsoft.com/office/drawing/2014/main" id="{9C99342B-F4AC-4101-9804-172226CB18C7}"/>
              </a:ext>
            </a:extLst>
          </p:cNvPr>
          <p:cNvGraphicFramePr>
            <a:graphicFrameLocks noGrp="1"/>
          </p:cNvGraphicFramePr>
          <p:nvPr>
            <p:extLst>
              <p:ext uri="{D42A27DB-BD31-4B8C-83A1-F6EECF244321}">
                <p14:modId xmlns:p14="http://schemas.microsoft.com/office/powerpoint/2010/main" val="927318611"/>
              </p:ext>
            </p:extLst>
          </p:nvPr>
        </p:nvGraphicFramePr>
        <p:xfrm>
          <a:off x="447126" y="1707750"/>
          <a:ext cx="8353974" cy="2880000"/>
        </p:xfrm>
        <a:graphic>
          <a:graphicData uri="http://schemas.openxmlformats.org/drawingml/2006/table">
            <a:tbl>
              <a:tblPr firstRow="1" bandRow="1">
                <a:tableStyleId>{5C22544A-7EE6-4342-B048-85BDC9FD1C3A}</a:tableStyleId>
              </a:tblPr>
              <a:tblGrid>
                <a:gridCol w="2562774">
                  <a:extLst>
                    <a:ext uri="{9D8B030D-6E8A-4147-A177-3AD203B41FA5}">
                      <a16:colId xmlns:a16="http://schemas.microsoft.com/office/drawing/2014/main" val="2309151277"/>
                    </a:ext>
                  </a:extLst>
                </a:gridCol>
                <a:gridCol w="5791200">
                  <a:extLst>
                    <a:ext uri="{9D8B030D-6E8A-4147-A177-3AD203B41FA5}">
                      <a16:colId xmlns:a16="http://schemas.microsoft.com/office/drawing/2014/main" val="1515670564"/>
                    </a:ext>
                  </a:extLst>
                </a:gridCol>
              </a:tblGrid>
              <a:tr h="1440000">
                <a:tc>
                  <a:txBody>
                    <a:bodyPr/>
                    <a:lstStyle/>
                    <a:p>
                      <a:pPr algn="ctr"/>
                      <a:endParaRPr lang="zh-TW" altLang="en-US" sz="2600" b="1" dirty="0">
                        <a:solidFill>
                          <a:srgbClr val="6D533A"/>
                        </a:solidFill>
                        <a:latin typeface="微軟正黑體" panose="020B0604030504040204" pitchFamily="34" charset="-120"/>
                        <a:ea typeface="微軟正黑體" panose="020B0604030504040204" pitchFamily="34" charset="-120"/>
                      </a:endParaRP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tc>
                  <a:txBody>
                    <a:bodyPr/>
                    <a:lstStyle/>
                    <a:p>
                      <a:pPr algn="l">
                        <a:lnSpc>
                          <a:spcPct val="120000"/>
                        </a:lnSpc>
                      </a:pPr>
                      <a:r>
                        <a:rPr lang="zh-TW" altLang="en-US" sz="3000" b="0" dirty="0">
                          <a:solidFill>
                            <a:schemeClr val="tx1"/>
                          </a:solidFill>
                          <a:latin typeface="微軟正黑體" panose="020B0604030504040204" pitchFamily="34" charset="-120"/>
                          <a:ea typeface="微軟正黑體" panose="020B0604030504040204" pitchFamily="34" charset="-120"/>
                        </a:rPr>
                        <a:t>具有</a:t>
                      </a:r>
                      <a:r>
                        <a:rPr lang="zh-TW" altLang="en-US" sz="3000" b="1" dirty="0">
                          <a:solidFill>
                            <a:schemeClr val="accent2"/>
                          </a:solidFill>
                          <a:latin typeface="微軟正黑體" panose="020B0604030504040204" pitchFamily="34" charset="-120"/>
                          <a:ea typeface="微軟正黑體" panose="020B0604030504040204" pitchFamily="34" charset="-120"/>
                        </a:rPr>
                        <a:t>自傳</a:t>
                      </a:r>
                      <a:r>
                        <a:rPr lang="zh-TW" altLang="en-US" sz="3000" b="0" dirty="0">
                          <a:solidFill>
                            <a:schemeClr val="tx1"/>
                          </a:solidFill>
                          <a:latin typeface="微軟正黑體" panose="020B0604030504040204" pitchFamily="34" charset="-120"/>
                          <a:ea typeface="微軟正黑體" panose="020B0604030504040204" pitchFamily="34" charset="-120"/>
                        </a:rPr>
                        <a:t>性質，能了解作者的生平經歷及思想感情。</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extLst>
                  <a:ext uri="{0D108BD9-81ED-4DB2-BD59-A6C34878D82A}">
                    <a16:rowId xmlns:a16="http://schemas.microsoft.com/office/drawing/2014/main" val="3926041508"/>
                  </a:ext>
                </a:extLst>
              </a:tr>
              <a:tr h="1440000">
                <a:tc>
                  <a:txBody>
                    <a:bodyPr/>
                    <a:lstStyle/>
                    <a:p>
                      <a:pPr marL="0" algn="ctr" defTabSz="685800" rtl="0" eaLnBrk="1" latinLnBrk="0" hangingPunct="1">
                        <a:lnSpc>
                          <a:spcPct val="120000"/>
                        </a:lnSpc>
                      </a:pPr>
                      <a:endParaRPr lang="zh-TW" altLang="en-US" sz="2600" b="1" i="0" u="none" strike="noStrike" kern="1200" baseline="0" dirty="0">
                        <a:solidFill>
                          <a:srgbClr val="6D533A"/>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tc>
                  <a:txBody>
                    <a:bodyPr/>
                    <a:lstStyle/>
                    <a:p>
                      <a:pPr algn="l">
                        <a:lnSpc>
                          <a:spcPct val="120000"/>
                        </a:lnSpc>
                      </a:pPr>
                      <a:r>
                        <a:rPr lang="zh-TW" altLang="en-US" sz="300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多就</a:t>
                      </a:r>
                      <a:r>
                        <a:rPr lang="zh-TW" altLang="en-US" sz="3000" b="1" kern="1200" dirty="0">
                          <a:solidFill>
                            <a:schemeClr val="accent2"/>
                          </a:solidFill>
                          <a:latin typeface="微軟正黑體" panose="020B0604030504040204" pitchFamily="34" charset="-120"/>
                          <a:ea typeface="微軟正黑體" panose="020B0604030504040204" pitchFamily="34" charset="-120"/>
                          <a:cs typeface="+mn-cs"/>
                        </a:rPr>
                        <a:t>社會、文化議題</a:t>
                      </a:r>
                      <a:r>
                        <a:rPr lang="zh-TW" altLang="en-US" sz="3000" b="0" i="0" u="none" strike="noStrike" kern="1200" baseline="0" dirty="0">
                          <a:solidFill>
                            <a:schemeClr val="tx1"/>
                          </a:solidFill>
                          <a:latin typeface="微軟正黑體" panose="020B0604030504040204" pitchFamily="34" charset="-120"/>
                          <a:ea typeface="微軟正黑體" panose="020B0604030504040204" pitchFamily="34" charset="-120"/>
                          <a:cs typeface="+mn-cs"/>
                        </a:rPr>
                        <a:t>取材，呈現黃春明對社會國家的觀察與省思。</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extLst>
                  <a:ext uri="{0D108BD9-81ED-4DB2-BD59-A6C34878D82A}">
                    <a16:rowId xmlns:a16="http://schemas.microsoft.com/office/drawing/2014/main" val="3242462042"/>
                  </a:ext>
                </a:extLst>
              </a:tr>
            </a:tbl>
          </a:graphicData>
        </a:graphic>
      </p:graphicFrame>
      <p:pic>
        <p:nvPicPr>
          <p:cNvPr id="3" name="圖片 2">
            <a:extLst>
              <a:ext uri="{FF2B5EF4-FFF2-40B4-BE49-F238E27FC236}">
                <a16:creationId xmlns:a16="http://schemas.microsoft.com/office/drawing/2014/main" id="{E3D67255-A59C-4618-AD59-B446723D47A3}"/>
              </a:ext>
            </a:extLst>
          </p:cNvPr>
          <p:cNvPicPr>
            <a:picLocks noChangeAspect="1"/>
          </p:cNvPicPr>
          <p:nvPr/>
        </p:nvPicPr>
        <p:blipFill>
          <a:blip r:embed="rId3"/>
          <a:stretch>
            <a:fillRect/>
          </a:stretch>
        </p:blipFill>
        <p:spPr>
          <a:xfrm>
            <a:off x="552275" y="1798712"/>
            <a:ext cx="1188823" cy="1261981"/>
          </a:xfrm>
          <a:prstGeom prst="rect">
            <a:avLst/>
          </a:prstGeom>
        </p:spPr>
      </p:pic>
      <p:pic>
        <p:nvPicPr>
          <p:cNvPr id="5" name="圖片 4">
            <a:extLst>
              <a:ext uri="{FF2B5EF4-FFF2-40B4-BE49-F238E27FC236}">
                <a16:creationId xmlns:a16="http://schemas.microsoft.com/office/drawing/2014/main" id="{F4CA13A8-D3EF-413A-AFA5-EA4F43F20B53}"/>
              </a:ext>
            </a:extLst>
          </p:cNvPr>
          <p:cNvPicPr>
            <a:picLocks noChangeAspect="1"/>
          </p:cNvPicPr>
          <p:nvPr/>
        </p:nvPicPr>
        <p:blipFill>
          <a:blip r:embed="rId4"/>
          <a:stretch>
            <a:fillRect/>
          </a:stretch>
        </p:blipFill>
        <p:spPr>
          <a:xfrm>
            <a:off x="1698962" y="1791305"/>
            <a:ext cx="1188823" cy="1261981"/>
          </a:xfrm>
          <a:prstGeom prst="rect">
            <a:avLst/>
          </a:prstGeom>
        </p:spPr>
      </p:pic>
      <p:pic>
        <p:nvPicPr>
          <p:cNvPr id="8" name="圖片 7">
            <a:extLst>
              <a:ext uri="{FF2B5EF4-FFF2-40B4-BE49-F238E27FC236}">
                <a16:creationId xmlns:a16="http://schemas.microsoft.com/office/drawing/2014/main" id="{EFAFFF00-AD53-41DA-B67D-AFBE28252087}"/>
              </a:ext>
            </a:extLst>
          </p:cNvPr>
          <p:cNvPicPr>
            <a:picLocks noChangeAspect="1"/>
          </p:cNvPicPr>
          <p:nvPr/>
        </p:nvPicPr>
        <p:blipFill>
          <a:blip r:embed="rId5"/>
          <a:stretch>
            <a:fillRect/>
          </a:stretch>
        </p:blipFill>
        <p:spPr>
          <a:xfrm>
            <a:off x="1149734" y="3236446"/>
            <a:ext cx="1182727" cy="1268078"/>
          </a:xfrm>
          <a:prstGeom prst="rect">
            <a:avLst/>
          </a:prstGeom>
        </p:spPr>
      </p:pic>
    </p:spTree>
    <p:extLst>
      <p:ext uri="{BB962C8B-B14F-4D97-AF65-F5344CB8AC3E}">
        <p14:creationId xmlns:p14="http://schemas.microsoft.com/office/powerpoint/2010/main" val="2351434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寫作</a:t>
            </a:r>
            <a:r>
              <a:rPr lang="zh-TW" altLang="en-US" sz="3200" b="1" spc="400" dirty="0" smtClean="0">
                <a:solidFill>
                  <a:srgbClr val="231815"/>
                </a:solidFill>
                <a:latin typeface="微軟正黑體" panose="020B0604030504040204" pitchFamily="34" charset="-120"/>
                <a:ea typeface="微軟正黑體" panose="020B0604030504040204" pitchFamily="34" charset="-120"/>
              </a:rPr>
              <a:t>特色</a:t>
            </a:r>
            <a:r>
              <a:rPr lang="zh-TW" altLang="en-US" sz="3200" b="1" spc="400" dirty="0">
                <a:solidFill>
                  <a:srgbClr val="231815"/>
                </a:solidFill>
                <a:latin typeface="微軟正黑體" panose="020B0604030504040204" pitchFamily="34" charset="-120"/>
                <a:ea typeface="微軟正黑體" panose="020B0604030504040204" pitchFamily="34" charset="-120"/>
              </a:rPr>
              <a:t>及</a:t>
            </a:r>
            <a:r>
              <a:rPr lang="zh-TW" altLang="en-US" sz="3200" b="1" spc="400" dirty="0" smtClean="0">
                <a:solidFill>
                  <a:srgbClr val="231815"/>
                </a:solidFill>
                <a:latin typeface="微軟正黑體" panose="020B0604030504040204" pitchFamily="34" charset="-120"/>
                <a:ea typeface="微軟正黑體" panose="020B0604030504040204" pitchFamily="34" charset="-120"/>
              </a:rPr>
              <a:t>作品</a:t>
            </a:r>
            <a:endParaRPr lang="zh-TW"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2" name="箭號: 向右 5">
            <a:hlinkClick r:id="rId2" action="ppaction://hlinksldjump"/>
            <a:extLst>
              <a:ext uri="{FF2B5EF4-FFF2-40B4-BE49-F238E27FC236}">
                <a16:creationId xmlns:a16="http://schemas.microsoft.com/office/drawing/2014/main" id="{706E9AF5-8DBD-47C5-890A-A504A05A3BE9}"/>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6">
            <a:hlinkClick r:id="rId3" action="ppaction://hlinksldjump"/>
            <a:extLst>
              <a:ext uri="{FF2B5EF4-FFF2-40B4-BE49-F238E27FC236}">
                <a16:creationId xmlns:a16="http://schemas.microsoft.com/office/drawing/2014/main" id="{1AF2F0FB-713F-4C1C-BA45-64FE91C570DE}"/>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788AE6AB-B9D3-466D-A7F5-FE3F0E0AB8CE}"/>
              </a:ext>
            </a:extLst>
          </p:cNvPr>
          <p:cNvSpPr/>
          <p:nvPr/>
        </p:nvSpPr>
        <p:spPr>
          <a:xfrm>
            <a:off x="351701" y="976483"/>
            <a:ext cx="7782106" cy="1227067"/>
          </a:xfrm>
          <a:prstGeom prst="rect">
            <a:avLst/>
          </a:prstGeom>
        </p:spPr>
        <p:txBody>
          <a:bodyPr wrap="square">
            <a:spAutoFit/>
          </a:bodyPr>
          <a:lstStyle/>
          <a:p>
            <a:pPr marL="288000" indent="-288000" algn="just">
              <a:lnSpc>
                <a:spcPct val="120000"/>
              </a:lnSpc>
              <a:spcBef>
                <a:spcPts val="6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曾獲吳三連文藝獎、國家文藝獎等。</a:t>
            </a:r>
          </a:p>
          <a:p>
            <a:pPr marL="288000" indent="-288000" algn="just">
              <a:lnSpc>
                <a:spcPct val="120000"/>
              </a:lnSpc>
              <a:spcBef>
                <a:spcPts val="6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著有</a:t>
            </a:r>
          </a:p>
        </p:txBody>
      </p:sp>
      <p:sp>
        <p:nvSpPr>
          <p:cNvPr id="8" name="矩形: 圓角 7">
            <a:extLst>
              <a:ext uri="{FF2B5EF4-FFF2-40B4-BE49-F238E27FC236}">
                <a16:creationId xmlns:a16="http://schemas.microsoft.com/office/drawing/2014/main" id="{E1AF6EFF-6FAA-45F8-A98A-0AE732E57E67}"/>
              </a:ext>
            </a:extLst>
          </p:cNvPr>
          <p:cNvSpPr/>
          <p:nvPr/>
        </p:nvSpPr>
        <p:spPr>
          <a:xfrm>
            <a:off x="722802" y="2291442"/>
            <a:ext cx="1427117" cy="734787"/>
          </a:xfrm>
          <a:custGeom>
            <a:avLst/>
            <a:gdLst>
              <a:gd name="connsiteX0" fmla="*/ 0 w 1427117"/>
              <a:gd name="connsiteY0" fmla="*/ 81642 h 734787"/>
              <a:gd name="connsiteX1" fmla="*/ 81642 w 1427117"/>
              <a:gd name="connsiteY1" fmla="*/ 0 h 734787"/>
              <a:gd name="connsiteX2" fmla="*/ 675644 w 1427117"/>
              <a:gd name="connsiteY2" fmla="*/ 0 h 734787"/>
              <a:gd name="connsiteX3" fmla="*/ 1345475 w 1427117"/>
              <a:gd name="connsiteY3" fmla="*/ 0 h 734787"/>
              <a:gd name="connsiteX4" fmla="*/ 1427117 w 1427117"/>
              <a:gd name="connsiteY4" fmla="*/ 81642 h 734787"/>
              <a:gd name="connsiteX5" fmla="*/ 1427117 w 1427117"/>
              <a:gd name="connsiteY5" fmla="*/ 653145 h 734787"/>
              <a:gd name="connsiteX6" fmla="*/ 1345475 w 1427117"/>
              <a:gd name="connsiteY6" fmla="*/ 734787 h 734787"/>
              <a:gd name="connsiteX7" fmla="*/ 700920 w 1427117"/>
              <a:gd name="connsiteY7" fmla="*/ 734787 h 734787"/>
              <a:gd name="connsiteX8" fmla="*/ 81642 w 1427117"/>
              <a:gd name="connsiteY8" fmla="*/ 734787 h 734787"/>
              <a:gd name="connsiteX9" fmla="*/ 0 w 1427117"/>
              <a:gd name="connsiteY9" fmla="*/ 653145 h 734787"/>
              <a:gd name="connsiteX10" fmla="*/ 0 w 1427117"/>
              <a:gd name="connsiteY10" fmla="*/ 81642 h 73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7117" h="734787" fill="none" extrusionOk="0">
                <a:moveTo>
                  <a:pt x="0" y="81642"/>
                </a:moveTo>
                <a:cubicBezTo>
                  <a:pt x="-8332" y="36665"/>
                  <a:pt x="42503" y="-5369"/>
                  <a:pt x="81642" y="0"/>
                </a:cubicBezTo>
                <a:cubicBezTo>
                  <a:pt x="311055" y="-12994"/>
                  <a:pt x="474221" y="1376"/>
                  <a:pt x="675644" y="0"/>
                </a:cubicBezTo>
                <a:cubicBezTo>
                  <a:pt x="877067" y="-1376"/>
                  <a:pt x="1035151" y="30422"/>
                  <a:pt x="1345475" y="0"/>
                </a:cubicBezTo>
                <a:cubicBezTo>
                  <a:pt x="1395448" y="-7087"/>
                  <a:pt x="1422222" y="40145"/>
                  <a:pt x="1427117" y="81642"/>
                </a:cubicBezTo>
                <a:cubicBezTo>
                  <a:pt x="1446796" y="276387"/>
                  <a:pt x="1438386" y="386305"/>
                  <a:pt x="1427117" y="653145"/>
                </a:cubicBezTo>
                <a:cubicBezTo>
                  <a:pt x="1423662" y="687600"/>
                  <a:pt x="1387489" y="731111"/>
                  <a:pt x="1345475" y="734787"/>
                </a:cubicBezTo>
                <a:cubicBezTo>
                  <a:pt x="1117618" y="728293"/>
                  <a:pt x="976268" y="709205"/>
                  <a:pt x="700920" y="734787"/>
                </a:cubicBezTo>
                <a:cubicBezTo>
                  <a:pt x="425573" y="760369"/>
                  <a:pt x="348305" y="764468"/>
                  <a:pt x="81642" y="734787"/>
                </a:cubicBezTo>
                <a:cubicBezTo>
                  <a:pt x="34551" y="731387"/>
                  <a:pt x="-5236" y="697439"/>
                  <a:pt x="0" y="653145"/>
                </a:cubicBezTo>
                <a:cubicBezTo>
                  <a:pt x="28169" y="408661"/>
                  <a:pt x="27005" y="294522"/>
                  <a:pt x="0" y="81642"/>
                </a:cubicBezTo>
                <a:close/>
              </a:path>
              <a:path w="1427117" h="734787" stroke="0" extrusionOk="0">
                <a:moveTo>
                  <a:pt x="0" y="81642"/>
                </a:moveTo>
                <a:cubicBezTo>
                  <a:pt x="1596" y="27423"/>
                  <a:pt x="35864" y="1920"/>
                  <a:pt x="81642" y="0"/>
                </a:cubicBezTo>
                <a:cubicBezTo>
                  <a:pt x="282958" y="-10729"/>
                  <a:pt x="510619" y="17732"/>
                  <a:pt x="738835" y="0"/>
                </a:cubicBezTo>
                <a:cubicBezTo>
                  <a:pt x="967051" y="-17732"/>
                  <a:pt x="1214509" y="-28855"/>
                  <a:pt x="1345475" y="0"/>
                </a:cubicBezTo>
                <a:cubicBezTo>
                  <a:pt x="1388501" y="-1980"/>
                  <a:pt x="1427543" y="39571"/>
                  <a:pt x="1427117" y="81642"/>
                </a:cubicBezTo>
                <a:cubicBezTo>
                  <a:pt x="1400066" y="287869"/>
                  <a:pt x="1403098" y="481548"/>
                  <a:pt x="1427117" y="653145"/>
                </a:cubicBezTo>
                <a:cubicBezTo>
                  <a:pt x="1430325" y="697877"/>
                  <a:pt x="1384968" y="733013"/>
                  <a:pt x="1345475" y="734787"/>
                </a:cubicBezTo>
                <a:cubicBezTo>
                  <a:pt x="1141105" y="746649"/>
                  <a:pt x="978182" y="766038"/>
                  <a:pt x="688282" y="734787"/>
                </a:cubicBezTo>
                <a:cubicBezTo>
                  <a:pt x="398382" y="703536"/>
                  <a:pt x="255759" y="738815"/>
                  <a:pt x="81642" y="734787"/>
                </a:cubicBezTo>
                <a:cubicBezTo>
                  <a:pt x="34213" y="733328"/>
                  <a:pt x="-4491" y="699177"/>
                  <a:pt x="0" y="653145"/>
                </a:cubicBezTo>
                <a:cubicBezTo>
                  <a:pt x="-27691" y="407300"/>
                  <a:pt x="7507" y="240699"/>
                  <a:pt x="0" y="81642"/>
                </a:cubicBezTo>
                <a:close/>
              </a:path>
            </a:pathLst>
          </a:custGeom>
          <a:solidFill>
            <a:srgbClr val="AE826E"/>
          </a:solidFill>
          <a:ln>
            <a:solidFill>
              <a:srgbClr val="6D533A"/>
            </a:solidFill>
            <a:extLst>
              <a:ext uri="{C807C97D-BFC1-408E-A445-0C87EB9F89A2}">
                <ask:lineSketchStyleProps xmlns="" xmlns:ask="http://schemas.microsoft.com/office/drawing/2018/sketchyshapes" sd="2233765685">
                  <a:prstGeom prst="roundRect">
                    <a:avLst>
                      <a:gd name="adj" fmla="val 1111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1CB9EB79-961E-4807-8A1D-D09BD402C570}"/>
              </a:ext>
            </a:extLst>
          </p:cNvPr>
          <p:cNvSpPr/>
          <p:nvPr/>
        </p:nvSpPr>
        <p:spPr>
          <a:xfrm>
            <a:off x="2275114" y="2291442"/>
            <a:ext cx="6564086" cy="734788"/>
          </a:xfrm>
          <a:custGeom>
            <a:avLst/>
            <a:gdLst>
              <a:gd name="connsiteX0" fmla="*/ 0 w 6564086"/>
              <a:gd name="connsiteY0" fmla="*/ 64676 h 734788"/>
              <a:gd name="connsiteX1" fmla="*/ 64676 w 6564086"/>
              <a:gd name="connsiteY1" fmla="*/ 0 h 734788"/>
              <a:gd name="connsiteX2" fmla="*/ 579455 w 6564086"/>
              <a:gd name="connsiteY2" fmla="*/ 0 h 734788"/>
              <a:gd name="connsiteX3" fmla="*/ 1222928 w 6564086"/>
              <a:gd name="connsiteY3" fmla="*/ 0 h 734788"/>
              <a:gd name="connsiteX4" fmla="*/ 1737707 w 6564086"/>
              <a:gd name="connsiteY4" fmla="*/ 0 h 734788"/>
              <a:gd name="connsiteX5" fmla="*/ 2316833 w 6564086"/>
              <a:gd name="connsiteY5" fmla="*/ 0 h 734788"/>
              <a:gd name="connsiteX6" fmla="*/ 2960306 w 6564086"/>
              <a:gd name="connsiteY6" fmla="*/ 0 h 734788"/>
              <a:gd name="connsiteX7" fmla="*/ 3475085 w 6564086"/>
              <a:gd name="connsiteY7" fmla="*/ 0 h 734788"/>
              <a:gd name="connsiteX8" fmla="*/ 3989864 w 6564086"/>
              <a:gd name="connsiteY8" fmla="*/ 0 h 734788"/>
              <a:gd name="connsiteX9" fmla="*/ 4633337 w 6564086"/>
              <a:gd name="connsiteY9" fmla="*/ 0 h 734788"/>
              <a:gd name="connsiteX10" fmla="*/ 5148116 w 6564086"/>
              <a:gd name="connsiteY10" fmla="*/ 0 h 734788"/>
              <a:gd name="connsiteX11" fmla="*/ 5791589 w 6564086"/>
              <a:gd name="connsiteY11" fmla="*/ 0 h 734788"/>
              <a:gd name="connsiteX12" fmla="*/ 6499410 w 6564086"/>
              <a:gd name="connsiteY12" fmla="*/ 0 h 734788"/>
              <a:gd name="connsiteX13" fmla="*/ 6564086 w 6564086"/>
              <a:gd name="connsiteY13" fmla="*/ 64676 h 734788"/>
              <a:gd name="connsiteX14" fmla="*/ 6564086 w 6564086"/>
              <a:gd name="connsiteY14" fmla="*/ 670112 h 734788"/>
              <a:gd name="connsiteX15" fmla="*/ 6499410 w 6564086"/>
              <a:gd name="connsiteY15" fmla="*/ 734788 h 734788"/>
              <a:gd name="connsiteX16" fmla="*/ 5920284 w 6564086"/>
              <a:gd name="connsiteY16" fmla="*/ 734788 h 734788"/>
              <a:gd name="connsiteX17" fmla="*/ 5405505 w 6564086"/>
              <a:gd name="connsiteY17" fmla="*/ 734788 h 734788"/>
              <a:gd name="connsiteX18" fmla="*/ 4762032 w 6564086"/>
              <a:gd name="connsiteY18" fmla="*/ 734788 h 734788"/>
              <a:gd name="connsiteX19" fmla="*/ 4182906 w 6564086"/>
              <a:gd name="connsiteY19" fmla="*/ 734788 h 734788"/>
              <a:gd name="connsiteX20" fmla="*/ 3732474 w 6564086"/>
              <a:gd name="connsiteY20" fmla="*/ 734788 h 734788"/>
              <a:gd name="connsiteX21" fmla="*/ 2960306 w 6564086"/>
              <a:gd name="connsiteY21" fmla="*/ 734788 h 734788"/>
              <a:gd name="connsiteX22" fmla="*/ 2252486 w 6564086"/>
              <a:gd name="connsiteY22" fmla="*/ 734788 h 734788"/>
              <a:gd name="connsiteX23" fmla="*/ 1737707 w 6564086"/>
              <a:gd name="connsiteY23" fmla="*/ 734788 h 734788"/>
              <a:gd name="connsiteX24" fmla="*/ 1029886 w 6564086"/>
              <a:gd name="connsiteY24" fmla="*/ 734788 h 734788"/>
              <a:gd name="connsiteX25" fmla="*/ 64676 w 6564086"/>
              <a:gd name="connsiteY25" fmla="*/ 734788 h 734788"/>
              <a:gd name="connsiteX26" fmla="*/ 0 w 6564086"/>
              <a:gd name="connsiteY26" fmla="*/ 670112 h 734788"/>
              <a:gd name="connsiteX27" fmla="*/ 0 w 6564086"/>
              <a:gd name="connsiteY27" fmla="*/ 64676 h 73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64086" h="734788" fill="none" extrusionOk="0">
                <a:moveTo>
                  <a:pt x="0" y="64676"/>
                </a:moveTo>
                <a:cubicBezTo>
                  <a:pt x="-6014" y="27523"/>
                  <a:pt x="27272" y="8705"/>
                  <a:pt x="64676" y="0"/>
                </a:cubicBezTo>
                <a:cubicBezTo>
                  <a:pt x="269118" y="-16349"/>
                  <a:pt x="445034" y="-2872"/>
                  <a:pt x="579455" y="0"/>
                </a:cubicBezTo>
                <a:cubicBezTo>
                  <a:pt x="713876" y="2872"/>
                  <a:pt x="996339" y="4297"/>
                  <a:pt x="1222928" y="0"/>
                </a:cubicBezTo>
                <a:cubicBezTo>
                  <a:pt x="1449517" y="-4297"/>
                  <a:pt x="1631992" y="8767"/>
                  <a:pt x="1737707" y="0"/>
                </a:cubicBezTo>
                <a:cubicBezTo>
                  <a:pt x="1843422" y="-8767"/>
                  <a:pt x="2192045" y="13196"/>
                  <a:pt x="2316833" y="0"/>
                </a:cubicBezTo>
                <a:cubicBezTo>
                  <a:pt x="2441621" y="-13196"/>
                  <a:pt x="2806364" y="21496"/>
                  <a:pt x="2960306" y="0"/>
                </a:cubicBezTo>
                <a:cubicBezTo>
                  <a:pt x="3114248" y="-21496"/>
                  <a:pt x="3276874" y="6940"/>
                  <a:pt x="3475085" y="0"/>
                </a:cubicBezTo>
                <a:cubicBezTo>
                  <a:pt x="3673296" y="-6940"/>
                  <a:pt x="3769189" y="90"/>
                  <a:pt x="3989864" y="0"/>
                </a:cubicBezTo>
                <a:cubicBezTo>
                  <a:pt x="4210539" y="-90"/>
                  <a:pt x="4420703" y="-18953"/>
                  <a:pt x="4633337" y="0"/>
                </a:cubicBezTo>
                <a:cubicBezTo>
                  <a:pt x="4845971" y="18953"/>
                  <a:pt x="4992022" y="-20891"/>
                  <a:pt x="5148116" y="0"/>
                </a:cubicBezTo>
                <a:cubicBezTo>
                  <a:pt x="5304210" y="20891"/>
                  <a:pt x="5503532" y="8033"/>
                  <a:pt x="5791589" y="0"/>
                </a:cubicBezTo>
                <a:cubicBezTo>
                  <a:pt x="6079646" y="-8033"/>
                  <a:pt x="6168265" y="-12399"/>
                  <a:pt x="6499410" y="0"/>
                </a:cubicBezTo>
                <a:cubicBezTo>
                  <a:pt x="6540655" y="-6924"/>
                  <a:pt x="6567878" y="33218"/>
                  <a:pt x="6564086" y="64676"/>
                </a:cubicBezTo>
                <a:cubicBezTo>
                  <a:pt x="6559175" y="231920"/>
                  <a:pt x="6541633" y="516011"/>
                  <a:pt x="6564086" y="670112"/>
                </a:cubicBezTo>
                <a:cubicBezTo>
                  <a:pt x="6566984" y="703231"/>
                  <a:pt x="6543674" y="736545"/>
                  <a:pt x="6499410" y="734788"/>
                </a:cubicBezTo>
                <a:cubicBezTo>
                  <a:pt x="6347614" y="710388"/>
                  <a:pt x="6200991" y="726930"/>
                  <a:pt x="5920284" y="734788"/>
                </a:cubicBezTo>
                <a:cubicBezTo>
                  <a:pt x="5639577" y="742646"/>
                  <a:pt x="5565169" y="716573"/>
                  <a:pt x="5405505" y="734788"/>
                </a:cubicBezTo>
                <a:cubicBezTo>
                  <a:pt x="5245841" y="753003"/>
                  <a:pt x="4896598" y="742020"/>
                  <a:pt x="4762032" y="734788"/>
                </a:cubicBezTo>
                <a:cubicBezTo>
                  <a:pt x="4627466" y="727556"/>
                  <a:pt x="4445310" y="754687"/>
                  <a:pt x="4182906" y="734788"/>
                </a:cubicBezTo>
                <a:cubicBezTo>
                  <a:pt x="3920502" y="714889"/>
                  <a:pt x="3954415" y="724554"/>
                  <a:pt x="3732474" y="734788"/>
                </a:cubicBezTo>
                <a:cubicBezTo>
                  <a:pt x="3510533" y="745022"/>
                  <a:pt x="3114961" y="738118"/>
                  <a:pt x="2960306" y="734788"/>
                </a:cubicBezTo>
                <a:cubicBezTo>
                  <a:pt x="2805651" y="731458"/>
                  <a:pt x="2470492" y="710101"/>
                  <a:pt x="2252486" y="734788"/>
                </a:cubicBezTo>
                <a:cubicBezTo>
                  <a:pt x="2034480" y="759475"/>
                  <a:pt x="1895764" y="731401"/>
                  <a:pt x="1737707" y="734788"/>
                </a:cubicBezTo>
                <a:cubicBezTo>
                  <a:pt x="1579650" y="738175"/>
                  <a:pt x="1208685" y="713687"/>
                  <a:pt x="1029886" y="734788"/>
                </a:cubicBezTo>
                <a:cubicBezTo>
                  <a:pt x="851087" y="755889"/>
                  <a:pt x="457792" y="767440"/>
                  <a:pt x="64676" y="734788"/>
                </a:cubicBezTo>
                <a:cubicBezTo>
                  <a:pt x="29017" y="735910"/>
                  <a:pt x="4963" y="700203"/>
                  <a:pt x="0" y="670112"/>
                </a:cubicBezTo>
                <a:cubicBezTo>
                  <a:pt x="-17549" y="415002"/>
                  <a:pt x="1843" y="194144"/>
                  <a:pt x="0" y="64676"/>
                </a:cubicBezTo>
                <a:close/>
              </a:path>
              <a:path w="6564086" h="734788" stroke="0" extrusionOk="0">
                <a:moveTo>
                  <a:pt x="0" y="64676"/>
                </a:moveTo>
                <a:cubicBezTo>
                  <a:pt x="6238" y="24572"/>
                  <a:pt x="32674" y="-2038"/>
                  <a:pt x="64676" y="0"/>
                </a:cubicBezTo>
                <a:cubicBezTo>
                  <a:pt x="254364" y="24250"/>
                  <a:pt x="455527" y="19116"/>
                  <a:pt x="579455" y="0"/>
                </a:cubicBezTo>
                <a:cubicBezTo>
                  <a:pt x="703383" y="-19116"/>
                  <a:pt x="976437" y="-17215"/>
                  <a:pt x="1158581" y="0"/>
                </a:cubicBezTo>
                <a:cubicBezTo>
                  <a:pt x="1340725" y="17215"/>
                  <a:pt x="1497116" y="1072"/>
                  <a:pt x="1802054" y="0"/>
                </a:cubicBezTo>
                <a:cubicBezTo>
                  <a:pt x="2106992" y="-1072"/>
                  <a:pt x="2241993" y="-15524"/>
                  <a:pt x="2381180" y="0"/>
                </a:cubicBezTo>
                <a:cubicBezTo>
                  <a:pt x="2520367" y="15524"/>
                  <a:pt x="2705735" y="21402"/>
                  <a:pt x="2831612" y="0"/>
                </a:cubicBezTo>
                <a:cubicBezTo>
                  <a:pt x="2957489" y="-21402"/>
                  <a:pt x="3341618" y="8101"/>
                  <a:pt x="3475085" y="0"/>
                </a:cubicBezTo>
                <a:cubicBezTo>
                  <a:pt x="3608552" y="-8101"/>
                  <a:pt x="3883244" y="25469"/>
                  <a:pt x="4118558" y="0"/>
                </a:cubicBezTo>
                <a:cubicBezTo>
                  <a:pt x="4353872" y="-25469"/>
                  <a:pt x="4677109" y="24030"/>
                  <a:pt x="4890727" y="0"/>
                </a:cubicBezTo>
                <a:cubicBezTo>
                  <a:pt x="5104345" y="-24030"/>
                  <a:pt x="5471258" y="7129"/>
                  <a:pt x="5662895" y="0"/>
                </a:cubicBezTo>
                <a:cubicBezTo>
                  <a:pt x="5854532" y="-7129"/>
                  <a:pt x="6200748" y="-39026"/>
                  <a:pt x="6499410" y="0"/>
                </a:cubicBezTo>
                <a:cubicBezTo>
                  <a:pt x="6528183" y="-3839"/>
                  <a:pt x="6567898" y="29612"/>
                  <a:pt x="6564086" y="64676"/>
                </a:cubicBezTo>
                <a:cubicBezTo>
                  <a:pt x="6552852" y="259643"/>
                  <a:pt x="6548179" y="498899"/>
                  <a:pt x="6564086" y="670112"/>
                </a:cubicBezTo>
                <a:cubicBezTo>
                  <a:pt x="6566423" y="700293"/>
                  <a:pt x="6538322" y="734939"/>
                  <a:pt x="6499410" y="734788"/>
                </a:cubicBezTo>
                <a:cubicBezTo>
                  <a:pt x="6319858" y="721844"/>
                  <a:pt x="5948491" y="701221"/>
                  <a:pt x="5791589" y="734788"/>
                </a:cubicBezTo>
                <a:cubicBezTo>
                  <a:pt x="5634687" y="768355"/>
                  <a:pt x="5419041" y="753761"/>
                  <a:pt x="5148116" y="734788"/>
                </a:cubicBezTo>
                <a:cubicBezTo>
                  <a:pt x="4877191" y="715815"/>
                  <a:pt x="4598557" y="769608"/>
                  <a:pt x="4440295" y="734788"/>
                </a:cubicBezTo>
                <a:cubicBezTo>
                  <a:pt x="4282033" y="699968"/>
                  <a:pt x="4017556" y="701935"/>
                  <a:pt x="3668127" y="734788"/>
                </a:cubicBezTo>
                <a:cubicBezTo>
                  <a:pt x="3318698" y="767641"/>
                  <a:pt x="3366950" y="754050"/>
                  <a:pt x="3217696" y="734788"/>
                </a:cubicBezTo>
                <a:cubicBezTo>
                  <a:pt x="3068442" y="715526"/>
                  <a:pt x="2892357" y="748229"/>
                  <a:pt x="2638570" y="734788"/>
                </a:cubicBezTo>
                <a:cubicBezTo>
                  <a:pt x="2384783" y="721347"/>
                  <a:pt x="2178512" y="757818"/>
                  <a:pt x="1866402" y="734788"/>
                </a:cubicBezTo>
                <a:cubicBezTo>
                  <a:pt x="1554292" y="711758"/>
                  <a:pt x="1446629" y="727287"/>
                  <a:pt x="1222928" y="734788"/>
                </a:cubicBezTo>
                <a:cubicBezTo>
                  <a:pt x="999227" y="742289"/>
                  <a:pt x="922831" y="740234"/>
                  <a:pt x="772497" y="734788"/>
                </a:cubicBezTo>
                <a:cubicBezTo>
                  <a:pt x="622163" y="729342"/>
                  <a:pt x="340750" y="746700"/>
                  <a:pt x="64676" y="734788"/>
                </a:cubicBezTo>
                <a:cubicBezTo>
                  <a:pt x="35301" y="734864"/>
                  <a:pt x="-6415" y="711144"/>
                  <a:pt x="0" y="670112"/>
                </a:cubicBezTo>
                <a:cubicBezTo>
                  <a:pt x="9322" y="533358"/>
                  <a:pt x="19227" y="305892"/>
                  <a:pt x="0" y="64676"/>
                </a:cubicBezTo>
                <a:close/>
              </a:path>
            </a:pathLst>
          </a:custGeom>
          <a:solidFill>
            <a:srgbClr val="F8F5ED"/>
          </a:solidFill>
          <a:ln>
            <a:solidFill>
              <a:srgbClr val="DED7D0"/>
            </a:solidFill>
            <a:extLst>
              <a:ext uri="{C807C97D-BFC1-408E-A445-0C87EB9F89A2}">
                <ask:lineSketchStyleProps xmlns="" xmlns:ask="http://schemas.microsoft.com/office/drawing/2018/sketchyshapes" sd="815169288">
                  <a:prstGeom prst="roundRect">
                    <a:avLst>
                      <a:gd name="adj" fmla="val 88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588AF502-B175-4422-A1B1-9457917CEFEA}"/>
              </a:ext>
            </a:extLst>
          </p:cNvPr>
          <p:cNvSpPr/>
          <p:nvPr/>
        </p:nvSpPr>
        <p:spPr>
          <a:xfrm>
            <a:off x="804434" y="2377540"/>
            <a:ext cx="1263852" cy="562590"/>
          </a:xfrm>
          <a:prstGeom prst="rect">
            <a:avLst/>
          </a:prstGeom>
        </p:spPr>
        <p:txBody>
          <a:bodyPr vert="horz" wrap="square">
            <a:spAutoFit/>
          </a:bodyPr>
          <a:lstStyle/>
          <a:p>
            <a:pPr algn="dist">
              <a:lnSpc>
                <a:spcPct val="120000"/>
              </a:lnSpc>
            </a:pPr>
            <a:r>
              <a:rPr lang="zh-TW" altLang="en-US" sz="2800" b="1" spc="-80" dirty="0">
                <a:solidFill>
                  <a:schemeClr val="bg1"/>
                </a:solidFill>
                <a:effectLst>
                  <a:outerShdw blurRad="12700" dist="63500" dir="2700000" algn="tl" rotWithShape="0">
                    <a:srgbClr val="5A4530">
                      <a:alpha val="21000"/>
                    </a:srgbClr>
                  </a:outerShdw>
                </a:effectLst>
                <a:latin typeface="微軟正黑體" panose="020B0604030504040204" pitchFamily="34" charset="-120"/>
                <a:ea typeface="微軟正黑體" panose="020B0604030504040204" pitchFamily="34" charset="-120"/>
              </a:rPr>
              <a:t>散文集</a:t>
            </a:r>
          </a:p>
        </p:txBody>
      </p:sp>
      <p:sp>
        <p:nvSpPr>
          <p:cNvPr id="6" name="矩形 5">
            <a:extLst>
              <a:ext uri="{FF2B5EF4-FFF2-40B4-BE49-F238E27FC236}">
                <a16:creationId xmlns:a16="http://schemas.microsoft.com/office/drawing/2014/main" id="{289A986E-8252-4F55-9CEB-3E7287AB852A}"/>
              </a:ext>
            </a:extLst>
          </p:cNvPr>
          <p:cNvSpPr/>
          <p:nvPr/>
        </p:nvSpPr>
        <p:spPr>
          <a:xfrm>
            <a:off x="2149917" y="2364836"/>
            <a:ext cx="6689283" cy="562590"/>
          </a:xfrm>
          <a:prstGeom prst="rect">
            <a:avLst/>
          </a:prstGeom>
        </p:spPr>
        <p:txBody>
          <a:bodyPr wrap="square">
            <a:spAutoFit/>
          </a:bodyPr>
          <a:lstStyle/>
          <a:p>
            <a:pPr algn="just">
              <a:lnSpc>
                <a:spcPct val="120000"/>
              </a:lnSpc>
              <a:spcBef>
                <a:spcPts val="600"/>
              </a:spcBef>
            </a:pPr>
            <a:r>
              <a:rPr lang="en-US" altLang="zh-TW" sz="2800" spc="-150" dirty="0">
                <a:latin typeface="微軟正黑體" panose="020B0604030504040204" pitchFamily="34" charset="-120"/>
                <a:ea typeface="微軟正黑體" panose="020B0604030504040204" pitchFamily="34" charset="-120"/>
              </a:rPr>
              <a:t>《</a:t>
            </a:r>
            <a:r>
              <a:rPr lang="zh-TW" altLang="en-US" sz="2800" spc="-150" dirty="0">
                <a:latin typeface="微軟正黑體" panose="020B0604030504040204" pitchFamily="34" charset="-120"/>
                <a:ea typeface="微軟正黑體" panose="020B0604030504040204" pitchFamily="34" charset="-120"/>
              </a:rPr>
              <a:t>等待一朵花的名字</a:t>
            </a:r>
            <a:r>
              <a:rPr lang="en-US" altLang="zh-TW" sz="2800" spc="-150" dirty="0">
                <a:latin typeface="微軟正黑體" panose="020B0604030504040204" pitchFamily="34" charset="-120"/>
                <a:ea typeface="微軟正黑體" panose="020B0604030504040204" pitchFamily="34" charset="-120"/>
              </a:rPr>
              <a:t>》</a:t>
            </a:r>
            <a:r>
              <a:rPr lang="zh-TW" altLang="en-US" sz="2800" spc="-150" dirty="0">
                <a:latin typeface="微軟正黑體" panose="020B0604030504040204" pitchFamily="34" charset="-120"/>
                <a:ea typeface="微軟正黑體" panose="020B0604030504040204" pitchFamily="34" charset="-120"/>
              </a:rPr>
              <a:t>、</a:t>
            </a:r>
            <a:r>
              <a:rPr lang="en-US" altLang="zh-TW" sz="2800" spc="-150" dirty="0">
                <a:latin typeface="微軟正黑體" panose="020B0604030504040204" pitchFamily="34" charset="-120"/>
                <a:ea typeface="微軟正黑體" panose="020B0604030504040204" pitchFamily="34" charset="-120"/>
              </a:rPr>
              <a:t>《</a:t>
            </a:r>
            <a:r>
              <a:rPr lang="zh-TW" altLang="en-US" sz="2800" spc="-150" dirty="0">
                <a:latin typeface="微軟正黑體" panose="020B0604030504040204" pitchFamily="34" charset="-120"/>
                <a:ea typeface="微軟正黑體" panose="020B0604030504040204" pitchFamily="34" charset="-120"/>
              </a:rPr>
              <a:t>九彎十八拐</a:t>
            </a:r>
            <a:r>
              <a:rPr lang="en-US" altLang="zh-TW" sz="2800" spc="-150" dirty="0">
                <a:latin typeface="微軟正黑體" panose="020B0604030504040204" pitchFamily="34" charset="-120"/>
                <a:ea typeface="微軟正黑體" panose="020B0604030504040204" pitchFamily="34" charset="-120"/>
              </a:rPr>
              <a:t>》</a:t>
            </a:r>
            <a:r>
              <a:rPr lang="zh-TW" altLang="en-US" sz="2800" spc="-150" dirty="0">
                <a:latin typeface="微軟正黑體" panose="020B0604030504040204" pitchFamily="34" charset="-120"/>
                <a:ea typeface="微軟正黑體" panose="020B0604030504040204" pitchFamily="34" charset="-120"/>
              </a:rPr>
              <a:t>等</a:t>
            </a:r>
          </a:p>
        </p:txBody>
      </p:sp>
      <p:sp>
        <p:nvSpPr>
          <p:cNvPr id="17" name="矩形: 圓角 16">
            <a:extLst>
              <a:ext uri="{FF2B5EF4-FFF2-40B4-BE49-F238E27FC236}">
                <a16:creationId xmlns:a16="http://schemas.microsoft.com/office/drawing/2014/main" id="{83EFBC5C-992D-459B-AB16-996AA95EBF6A}"/>
              </a:ext>
            </a:extLst>
          </p:cNvPr>
          <p:cNvSpPr/>
          <p:nvPr/>
        </p:nvSpPr>
        <p:spPr>
          <a:xfrm>
            <a:off x="722802" y="3247184"/>
            <a:ext cx="1427117" cy="734787"/>
          </a:xfrm>
          <a:custGeom>
            <a:avLst/>
            <a:gdLst>
              <a:gd name="connsiteX0" fmla="*/ 0 w 1427117"/>
              <a:gd name="connsiteY0" fmla="*/ 81642 h 734787"/>
              <a:gd name="connsiteX1" fmla="*/ 81642 w 1427117"/>
              <a:gd name="connsiteY1" fmla="*/ 0 h 734787"/>
              <a:gd name="connsiteX2" fmla="*/ 675644 w 1427117"/>
              <a:gd name="connsiteY2" fmla="*/ 0 h 734787"/>
              <a:gd name="connsiteX3" fmla="*/ 1345475 w 1427117"/>
              <a:gd name="connsiteY3" fmla="*/ 0 h 734787"/>
              <a:gd name="connsiteX4" fmla="*/ 1427117 w 1427117"/>
              <a:gd name="connsiteY4" fmla="*/ 81642 h 734787"/>
              <a:gd name="connsiteX5" fmla="*/ 1427117 w 1427117"/>
              <a:gd name="connsiteY5" fmla="*/ 653145 h 734787"/>
              <a:gd name="connsiteX6" fmla="*/ 1345475 w 1427117"/>
              <a:gd name="connsiteY6" fmla="*/ 734787 h 734787"/>
              <a:gd name="connsiteX7" fmla="*/ 700920 w 1427117"/>
              <a:gd name="connsiteY7" fmla="*/ 734787 h 734787"/>
              <a:gd name="connsiteX8" fmla="*/ 81642 w 1427117"/>
              <a:gd name="connsiteY8" fmla="*/ 734787 h 734787"/>
              <a:gd name="connsiteX9" fmla="*/ 0 w 1427117"/>
              <a:gd name="connsiteY9" fmla="*/ 653145 h 734787"/>
              <a:gd name="connsiteX10" fmla="*/ 0 w 1427117"/>
              <a:gd name="connsiteY10" fmla="*/ 81642 h 73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7117" h="734787" fill="none" extrusionOk="0">
                <a:moveTo>
                  <a:pt x="0" y="81642"/>
                </a:moveTo>
                <a:cubicBezTo>
                  <a:pt x="-8332" y="36665"/>
                  <a:pt x="42503" y="-5369"/>
                  <a:pt x="81642" y="0"/>
                </a:cubicBezTo>
                <a:cubicBezTo>
                  <a:pt x="311055" y="-12994"/>
                  <a:pt x="474221" y="1376"/>
                  <a:pt x="675644" y="0"/>
                </a:cubicBezTo>
                <a:cubicBezTo>
                  <a:pt x="877067" y="-1376"/>
                  <a:pt x="1035151" y="30422"/>
                  <a:pt x="1345475" y="0"/>
                </a:cubicBezTo>
                <a:cubicBezTo>
                  <a:pt x="1395448" y="-7087"/>
                  <a:pt x="1422222" y="40145"/>
                  <a:pt x="1427117" y="81642"/>
                </a:cubicBezTo>
                <a:cubicBezTo>
                  <a:pt x="1446796" y="276387"/>
                  <a:pt x="1438386" y="386305"/>
                  <a:pt x="1427117" y="653145"/>
                </a:cubicBezTo>
                <a:cubicBezTo>
                  <a:pt x="1423662" y="687600"/>
                  <a:pt x="1387489" y="731111"/>
                  <a:pt x="1345475" y="734787"/>
                </a:cubicBezTo>
                <a:cubicBezTo>
                  <a:pt x="1117618" y="728293"/>
                  <a:pt x="976268" y="709205"/>
                  <a:pt x="700920" y="734787"/>
                </a:cubicBezTo>
                <a:cubicBezTo>
                  <a:pt x="425573" y="760369"/>
                  <a:pt x="348305" y="764468"/>
                  <a:pt x="81642" y="734787"/>
                </a:cubicBezTo>
                <a:cubicBezTo>
                  <a:pt x="34551" y="731387"/>
                  <a:pt x="-5236" y="697439"/>
                  <a:pt x="0" y="653145"/>
                </a:cubicBezTo>
                <a:cubicBezTo>
                  <a:pt x="28169" y="408661"/>
                  <a:pt x="27005" y="294522"/>
                  <a:pt x="0" y="81642"/>
                </a:cubicBezTo>
                <a:close/>
              </a:path>
              <a:path w="1427117" h="734787" stroke="0" extrusionOk="0">
                <a:moveTo>
                  <a:pt x="0" y="81642"/>
                </a:moveTo>
                <a:cubicBezTo>
                  <a:pt x="1596" y="27423"/>
                  <a:pt x="35864" y="1920"/>
                  <a:pt x="81642" y="0"/>
                </a:cubicBezTo>
                <a:cubicBezTo>
                  <a:pt x="282958" y="-10729"/>
                  <a:pt x="510619" y="17732"/>
                  <a:pt x="738835" y="0"/>
                </a:cubicBezTo>
                <a:cubicBezTo>
                  <a:pt x="967051" y="-17732"/>
                  <a:pt x="1214509" y="-28855"/>
                  <a:pt x="1345475" y="0"/>
                </a:cubicBezTo>
                <a:cubicBezTo>
                  <a:pt x="1388501" y="-1980"/>
                  <a:pt x="1427543" y="39571"/>
                  <a:pt x="1427117" y="81642"/>
                </a:cubicBezTo>
                <a:cubicBezTo>
                  <a:pt x="1400066" y="287869"/>
                  <a:pt x="1403098" y="481548"/>
                  <a:pt x="1427117" y="653145"/>
                </a:cubicBezTo>
                <a:cubicBezTo>
                  <a:pt x="1430325" y="697877"/>
                  <a:pt x="1384968" y="733013"/>
                  <a:pt x="1345475" y="734787"/>
                </a:cubicBezTo>
                <a:cubicBezTo>
                  <a:pt x="1141105" y="746649"/>
                  <a:pt x="978182" y="766038"/>
                  <a:pt x="688282" y="734787"/>
                </a:cubicBezTo>
                <a:cubicBezTo>
                  <a:pt x="398382" y="703536"/>
                  <a:pt x="255759" y="738815"/>
                  <a:pt x="81642" y="734787"/>
                </a:cubicBezTo>
                <a:cubicBezTo>
                  <a:pt x="34213" y="733328"/>
                  <a:pt x="-4491" y="699177"/>
                  <a:pt x="0" y="653145"/>
                </a:cubicBezTo>
                <a:cubicBezTo>
                  <a:pt x="-27691" y="407300"/>
                  <a:pt x="7507" y="240699"/>
                  <a:pt x="0" y="81642"/>
                </a:cubicBezTo>
                <a:close/>
              </a:path>
            </a:pathLst>
          </a:custGeom>
          <a:solidFill>
            <a:srgbClr val="AE826E"/>
          </a:solidFill>
          <a:ln>
            <a:solidFill>
              <a:srgbClr val="6D533A"/>
            </a:solidFill>
            <a:extLst>
              <a:ext uri="{C807C97D-BFC1-408E-A445-0C87EB9F89A2}">
                <ask:lineSketchStyleProps xmlns="" xmlns:ask="http://schemas.microsoft.com/office/drawing/2018/sketchyshapes" sd="2233765685">
                  <a:prstGeom prst="roundRect">
                    <a:avLst>
                      <a:gd name="adj" fmla="val 1111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17">
            <a:extLst>
              <a:ext uri="{FF2B5EF4-FFF2-40B4-BE49-F238E27FC236}">
                <a16:creationId xmlns:a16="http://schemas.microsoft.com/office/drawing/2014/main" id="{1639E832-B02C-4EA4-A3A2-E013B1D0D0C8}"/>
              </a:ext>
            </a:extLst>
          </p:cNvPr>
          <p:cNvSpPr/>
          <p:nvPr/>
        </p:nvSpPr>
        <p:spPr>
          <a:xfrm>
            <a:off x="2275114" y="3247184"/>
            <a:ext cx="6564086" cy="734788"/>
          </a:xfrm>
          <a:custGeom>
            <a:avLst/>
            <a:gdLst>
              <a:gd name="connsiteX0" fmla="*/ 0 w 6564086"/>
              <a:gd name="connsiteY0" fmla="*/ 64676 h 734788"/>
              <a:gd name="connsiteX1" fmla="*/ 64676 w 6564086"/>
              <a:gd name="connsiteY1" fmla="*/ 0 h 734788"/>
              <a:gd name="connsiteX2" fmla="*/ 579455 w 6564086"/>
              <a:gd name="connsiteY2" fmla="*/ 0 h 734788"/>
              <a:gd name="connsiteX3" fmla="*/ 1222928 w 6564086"/>
              <a:gd name="connsiteY3" fmla="*/ 0 h 734788"/>
              <a:gd name="connsiteX4" fmla="*/ 1737707 w 6564086"/>
              <a:gd name="connsiteY4" fmla="*/ 0 h 734788"/>
              <a:gd name="connsiteX5" fmla="*/ 2316833 w 6564086"/>
              <a:gd name="connsiteY5" fmla="*/ 0 h 734788"/>
              <a:gd name="connsiteX6" fmla="*/ 2960306 w 6564086"/>
              <a:gd name="connsiteY6" fmla="*/ 0 h 734788"/>
              <a:gd name="connsiteX7" fmla="*/ 3475085 w 6564086"/>
              <a:gd name="connsiteY7" fmla="*/ 0 h 734788"/>
              <a:gd name="connsiteX8" fmla="*/ 3989864 w 6564086"/>
              <a:gd name="connsiteY8" fmla="*/ 0 h 734788"/>
              <a:gd name="connsiteX9" fmla="*/ 4633337 w 6564086"/>
              <a:gd name="connsiteY9" fmla="*/ 0 h 734788"/>
              <a:gd name="connsiteX10" fmla="*/ 5148116 w 6564086"/>
              <a:gd name="connsiteY10" fmla="*/ 0 h 734788"/>
              <a:gd name="connsiteX11" fmla="*/ 5791589 w 6564086"/>
              <a:gd name="connsiteY11" fmla="*/ 0 h 734788"/>
              <a:gd name="connsiteX12" fmla="*/ 6499410 w 6564086"/>
              <a:gd name="connsiteY12" fmla="*/ 0 h 734788"/>
              <a:gd name="connsiteX13" fmla="*/ 6564086 w 6564086"/>
              <a:gd name="connsiteY13" fmla="*/ 64676 h 734788"/>
              <a:gd name="connsiteX14" fmla="*/ 6564086 w 6564086"/>
              <a:gd name="connsiteY14" fmla="*/ 670112 h 734788"/>
              <a:gd name="connsiteX15" fmla="*/ 6499410 w 6564086"/>
              <a:gd name="connsiteY15" fmla="*/ 734788 h 734788"/>
              <a:gd name="connsiteX16" fmla="*/ 5920284 w 6564086"/>
              <a:gd name="connsiteY16" fmla="*/ 734788 h 734788"/>
              <a:gd name="connsiteX17" fmla="*/ 5405505 w 6564086"/>
              <a:gd name="connsiteY17" fmla="*/ 734788 h 734788"/>
              <a:gd name="connsiteX18" fmla="*/ 4762032 w 6564086"/>
              <a:gd name="connsiteY18" fmla="*/ 734788 h 734788"/>
              <a:gd name="connsiteX19" fmla="*/ 4182906 w 6564086"/>
              <a:gd name="connsiteY19" fmla="*/ 734788 h 734788"/>
              <a:gd name="connsiteX20" fmla="*/ 3732474 w 6564086"/>
              <a:gd name="connsiteY20" fmla="*/ 734788 h 734788"/>
              <a:gd name="connsiteX21" fmla="*/ 2960306 w 6564086"/>
              <a:gd name="connsiteY21" fmla="*/ 734788 h 734788"/>
              <a:gd name="connsiteX22" fmla="*/ 2252486 w 6564086"/>
              <a:gd name="connsiteY22" fmla="*/ 734788 h 734788"/>
              <a:gd name="connsiteX23" fmla="*/ 1737707 w 6564086"/>
              <a:gd name="connsiteY23" fmla="*/ 734788 h 734788"/>
              <a:gd name="connsiteX24" fmla="*/ 1029886 w 6564086"/>
              <a:gd name="connsiteY24" fmla="*/ 734788 h 734788"/>
              <a:gd name="connsiteX25" fmla="*/ 64676 w 6564086"/>
              <a:gd name="connsiteY25" fmla="*/ 734788 h 734788"/>
              <a:gd name="connsiteX26" fmla="*/ 0 w 6564086"/>
              <a:gd name="connsiteY26" fmla="*/ 670112 h 734788"/>
              <a:gd name="connsiteX27" fmla="*/ 0 w 6564086"/>
              <a:gd name="connsiteY27" fmla="*/ 64676 h 73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64086" h="734788" fill="none" extrusionOk="0">
                <a:moveTo>
                  <a:pt x="0" y="64676"/>
                </a:moveTo>
                <a:cubicBezTo>
                  <a:pt x="-6014" y="27523"/>
                  <a:pt x="27272" y="8705"/>
                  <a:pt x="64676" y="0"/>
                </a:cubicBezTo>
                <a:cubicBezTo>
                  <a:pt x="269118" y="-16349"/>
                  <a:pt x="445034" y="-2872"/>
                  <a:pt x="579455" y="0"/>
                </a:cubicBezTo>
                <a:cubicBezTo>
                  <a:pt x="713876" y="2872"/>
                  <a:pt x="996339" y="4297"/>
                  <a:pt x="1222928" y="0"/>
                </a:cubicBezTo>
                <a:cubicBezTo>
                  <a:pt x="1449517" y="-4297"/>
                  <a:pt x="1631992" y="8767"/>
                  <a:pt x="1737707" y="0"/>
                </a:cubicBezTo>
                <a:cubicBezTo>
                  <a:pt x="1843422" y="-8767"/>
                  <a:pt x="2192045" y="13196"/>
                  <a:pt x="2316833" y="0"/>
                </a:cubicBezTo>
                <a:cubicBezTo>
                  <a:pt x="2441621" y="-13196"/>
                  <a:pt x="2806364" y="21496"/>
                  <a:pt x="2960306" y="0"/>
                </a:cubicBezTo>
                <a:cubicBezTo>
                  <a:pt x="3114248" y="-21496"/>
                  <a:pt x="3276874" y="6940"/>
                  <a:pt x="3475085" y="0"/>
                </a:cubicBezTo>
                <a:cubicBezTo>
                  <a:pt x="3673296" y="-6940"/>
                  <a:pt x="3769189" y="90"/>
                  <a:pt x="3989864" y="0"/>
                </a:cubicBezTo>
                <a:cubicBezTo>
                  <a:pt x="4210539" y="-90"/>
                  <a:pt x="4420703" y="-18953"/>
                  <a:pt x="4633337" y="0"/>
                </a:cubicBezTo>
                <a:cubicBezTo>
                  <a:pt x="4845971" y="18953"/>
                  <a:pt x="4992022" y="-20891"/>
                  <a:pt x="5148116" y="0"/>
                </a:cubicBezTo>
                <a:cubicBezTo>
                  <a:pt x="5304210" y="20891"/>
                  <a:pt x="5503532" y="8033"/>
                  <a:pt x="5791589" y="0"/>
                </a:cubicBezTo>
                <a:cubicBezTo>
                  <a:pt x="6079646" y="-8033"/>
                  <a:pt x="6168265" y="-12399"/>
                  <a:pt x="6499410" y="0"/>
                </a:cubicBezTo>
                <a:cubicBezTo>
                  <a:pt x="6540655" y="-6924"/>
                  <a:pt x="6567878" y="33218"/>
                  <a:pt x="6564086" y="64676"/>
                </a:cubicBezTo>
                <a:cubicBezTo>
                  <a:pt x="6559175" y="231920"/>
                  <a:pt x="6541633" y="516011"/>
                  <a:pt x="6564086" y="670112"/>
                </a:cubicBezTo>
                <a:cubicBezTo>
                  <a:pt x="6566984" y="703231"/>
                  <a:pt x="6543674" y="736545"/>
                  <a:pt x="6499410" y="734788"/>
                </a:cubicBezTo>
                <a:cubicBezTo>
                  <a:pt x="6347614" y="710388"/>
                  <a:pt x="6200991" y="726930"/>
                  <a:pt x="5920284" y="734788"/>
                </a:cubicBezTo>
                <a:cubicBezTo>
                  <a:pt x="5639577" y="742646"/>
                  <a:pt x="5565169" y="716573"/>
                  <a:pt x="5405505" y="734788"/>
                </a:cubicBezTo>
                <a:cubicBezTo>
                  <a:pt x="5245841" y="753003"/>
                  <a:pt x="4896598" y="742020"/>
                  <a:pt x="4762032" y="734788"/>
                </a:cubicBezTo>
                <a:cubicBezTo>
                  <a:pt x="4627466" y="727556"/>
                  <a:pt x="4445310" y="754687"/>
                  <a:pt x="4182906" y="734788"/>
                </a:cubicBezTo>
                <a:cubicBezTo>
                  <a:pt x="3920502" y="714889"/>
                  <a:pt x="3954415" y="724554"/>
                  <a:pt x="3732474" y="734788"/>
                </a:cubicBezTo>
                <a:cubicBezTo>
                  <a:pt x="3510533" y="745022"/>
                  <a:pt x="3114961" y="738118"/>
                  <a:pt x="2960306" y="734788"/>
                </a:cubicBezTo>
                <a:cubicBezTo>
                  <a:pt x="2805651" y="731458"/>
                  <a:pt x="2470492" y="710101"/>
                  <a:pt x="2252486" y="734788"/>
                </a:cubicBezTo>
                <a:cubicBezTo>
                  <a:pt x="2034480" y="759475"/>
                  <a:pt x="1895764" y="731401"/>
                  <a:pt x="1737707" y="734788"/>
                </a:cubicBezTo>
                <a:cubicBezTo>
                  <a:pt x="1579650" y="738175"/>
                  <a:pt x="1208685" y="713687"/>
                  <a:pt x="1029886" y="734788"/>
                </a:cubicBezTo>
                <a:cubicBezTo>
                  <a:pt x="851087" y="755889"/>
                  <a:pt x="457792" y="767440"/>
                  <a:pt x="64676" y="734788"/>
                </a:cubicBezTo>
                <a:cubicBezTo>
                  <a:pt x="29017" y="735910"/>
                  <a:pt x="4963" y="700203"/>
                  <a:pt x="0" y="670112"/>
                </a:cubicBezTo>
                <a:cubicBezTo>
                  <a:pt x="-17549" y="415002"/>
                  <a:pt x="1843" y="194144"/>
                  <a:pt x="0" y="64676"/>
                </a:cubicBezTo>
                <a:close/>
              </a:path>
              <a:path w="6564086" h="734788" stroke="0" extrusionOk="0">
                <a:moveTo>
                  <a:pt x="0" y="64676"/>
                </a:moveTo>
                <a:cubicBezTo>
                  <a:pt x="6238" y="24572"/>
                  <a:pt x="32674" y="-2038"/>
                  <a:pt x="64676" y="0"/>
                </a:cubicBezTo>
                <a:cubicBezTo>
                  <a:pt x="254364" y="24250"/>
                  <a:pt x="455527" y="19116"/>
                  <a:pt x="579455" y="0"/>
                </a:cubicBezTo>
                <a:cubicBezTo>
                  <a:pt x="703383" y="-19116"/>
                  <a:pt x="976437" y="-17215"/>
                  <a:pt x="1158581" y="0"/>
                </a:cubicBezTo>
                <a:cubicBezTo>
                  <a:pt x="1340725" y="17215"/>
                  <a:pt x="1497116" y="1072"/>
                  <a:pt x="1802054" y="0"/>
                </a:cubicBezTo>
                <a:cubicBezTo>
                  <a:pt x="2106992" y="-1072"/>
                  <a:pt x="2241993" y="-15524"/>
                  <a:pt x="2381180" y="0"/>
                </a:cubicBezTo>
                <a:cubicBezTo>
                  <a:pt x="2520367" y="15524"/>
                  <a:pt x="2705735" y="21402"/>
                  <a:pt x="2831612" y="0"/>
                </a:cubicBezTo>
                <a:cubicBezTo>
                  <a:pt x="2957489" y="-21402"/>
                  <a:pt x="3341618" y="8101"/>
                  <a:pt x="3475085" y="0"/>
                </a:cubicBezTo>
                <a:cubicBezTo>
                  <a:pt x="3608552" y="-8101"/>
                  <a:pt x="3883244" y="25469"/>
                  <a:pt x="4118558" y="0"/>
                </a:cubicBezTo>
                <a:cubicBezTo>
                  <a:pt x="4353872" y="-25469"/>
                  <a:pt x="4677109" y="24030"/>
                  <a:pt x="4890727" y="0"/>
                </a:cubicBezTo>
                <a:cubicBezTo>
                  <a:pt x="5104345" y="-24030"/>
                  <a:pt x="5471258" y="7129"/>
                  <a:pt x="5662895" y="0"/>
                </a:cubicBezTo>
                <a:cubicBezTo>
                  <a:pt x="5854532" y="-7129"/>
                  <a:pt x="6200748" y="-39026"/>
                  <a:pt x="6499410" y="0"/>
                </a:cubicBezTo>
                <a:cubicBezTo>
                  <a:pt x="6528183" y="-3839"/>
                  <a:pt x="6567898" y="29612"/>
                  <a:pt x="6564086" y="64676"/>
                </a:cubicBezTo>
                <a:cubicBezTo>
                  <a:pt x="6552852" y="259643"/>
                  <a:pt x="6548179" y="498899"/>
                  <a:pt x="6564086" y="670112"/>
                </a:cubicBezTo>
                <a:cubicBezTo>
                  <a:pt x="6566423" y="700293"/>
                  <a:pt x="6538322" y="734939"/>
                  <a:pt x="6499410" y="734788"/>
                </a:cubicBezTo>
                <a:cubicBezTo>
                  <a:pt x="6319858" y="721844"/>
                  <a:pt x="5948491" y="701221"/>
                  <a:pt x="5791589" y="734788"/>
                </a:cubicBezTo>
                <a:cubicBezTo>
                  <a:pt x="5634687" y="768355"/>
                  <a:pt x="5419041" y="753761"/>
                  <a:pt x="5148116" y="734788"/>
                </a:cubicBezTo>
                <a:cubicBezTo>
                  <a:pt x="4877191" y="715815"/>
                  <a:pt x="4598557" y="769608"/>
                  <a:pt x="4440295" y="734788"/>
                </a:cubicBezTo>
                <a:cubicBezTo>
                  <a:pt x="4282033" y="699968"/>
                  <a:pt x="4017556" y="701935"/>
                  <a:pt x="3668127" y="734788"/>
                </a:cubicBezTo>
                <a:cubicBezTo>
                  <a:pt x="3318698" y="767641"/>
                  <a:pt x="3366950" y="754050"/>
                  <a:pt x="3217696" y="734788"/>
                </a:cubicBezTo>
                <a:cubicBezTo>
                  <a:pt x="3068442" y="715526"/>
                  <a:pt x="2892357" y="748229"/>
                  <a:pt x="2638570" y="734788"/>
                </a:cubicBezTo>
                <a:cubicBezTo>
                  <a:pt x="2384783" y="721347"/>
                  <a:pt x="2178512" y="757818"/>
                  <a:pt x="1866402" y="734788"/>
                </a:cubicBezTo>
                <a:cubicBezTo>
                  <a:pt x="1554292" y="711758"/>
                  <a:pt x="1446629" y="727287"/>
                  <a:pt x="1222928" y="734788"/>
                </a:cubicBezTo>
                <a:cubicBezTo>
                  <a:pt x="999227" y="742289"/>
                  <a:pt x="922831" y="740234"/>
                  <a:pt x="772497" y="734788"/>
                </a:cubicBezTo>
                <a:cubicBezTo>
                  <a:pt x="622163" y="729342"/>
                  <a:pt x="340750" y="746700"/>
                  <a:pt x="64676" y="734788"/>
                </a:cubicBezTo>
                <a:cubicBezTo>
                  <a:pt x="35301" y="734864"/>
                  <a:pt x="-6415" y="711144"/>
                  <a:pt x="0" y="670112"/>
                </a:cubicBezTo>
                <a:cubicBezTo>
                  <a:pt x="9322" y="533358"/>
                  <a:pt x="19227" y="305892"/>
                  <a:pt x="0" y="64676"/>
                </a:cubicBezTo>
                <a:close/>
              </a:path>
            </a:pathLst>
          </a:custGeom>
          <a:solidFill>
            <a:srgbClr val="F8F5ED"/>
          </a:solidFill>
          <a:ln>
            <a:solidFill>
              <a:srgbClr val="DED7D0"/>
            </a:solidFill>
            <a:extLst>
              <a:ext uri="{C807C97D-BFC1-408E-A445-0C87EB9F89A2}">
                <ask:lineSketchStyleProps xmlns="" xmlns:ask="http://schemas.microsoft.com/office/drawing/2018/sketchyshapes" sd="815169288">
                  <a:prstGeom prst="roundRect">
                    <a:avLst>
                      <a:gd name="adj" fmla="val 88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0465719F-D3D5-4DE2-A0A4-A19AD695F5B4}"/>
              </a:ext>
            </a:extLst>
          </p:cNvPr>
          <p:cNvSpPr/>
          <p:nvPr/>
        </p:nvSpPr>
        <p:spPr>
          <a:xfrm>
            <a:off x="804434" y="3333282"/>
            <a:ext cx="1263852" cy="562590"/>
          </a:xfrm>
          <a:prstGeom prst="rect">
            <a:avLst/>
          </a:prstGeom>
        </p:spPr>
        <p:txBody>
          <a:bodyPr vert="horz" wrap="square">
            <a:spAutoFit/>
          </a:bodyPr>
          <a:lstStyle/>
          <a:p>
            <a:pPr algn="dist">
              <a:lnSpc>
                <a:spcPct val="120000"/>
              </a:lnSpc>
            </a:pPr>
            <a:r>
              <a:rPr lang="zh-TW" altLang="en-US" sz="2800" b="1" spc="-80" dirty="0">
                <a:solidFill>
                  <a:schemeClr val="bg1"/>
                </a:solidFill>
                <a:effectLst>
                  <a:outerShdw blurRad="12700" dist="63500" dir="2700000" algn="tl" rotWithShape="0">
                    <a:srgbClr val="5A4530">
                      <a:alpha val="21000"/>
                    </a:srgbClr>
                  </a:outerShdw>
                </a:effectLst>
                <a:latin typeface="微軟正黑體" panose="020B0604030504040204" pitchFamily="34" charset="-120"/>
                <a:ea typeface="微軟正黑體" panose="020B0604030504040204" pitchFamily="34" charset="-120"/>
              </a:rPr>
              <a:t>小說集</a:t>
            </a:r>
          </a:p>
        </p:txBody>
      </p:sp>
      <p:sp>
        <p:nvSpPr>
          <p:cNvPr id="20" name="矩形 19">
            <a:extLst>
              <a:ext uri="{FF2B5EF4-FFF2-40B4-BE49-F238E27FC236}">
                <a16:creationId xmlns:a16="http://schemas.microsoft.com/office/drawing/2014/main" id="{1A564C61-A1D6-405D-A1B5-2ADAE90531DE}"/>
              </a:ext>
            </a:extLst>
          </p:cNvPr>
          <p:cNvSpPr/>
          <p:nvPr/>
        </p:nvSpPr>
        <p:spPr>
          <a:xfrm>
            <a:off x="2149917" y="3320578"/>
            <a:ext cx="6689283" cy="562590"/>
          </a:xfrm>
          <a:prstGeom prst="rect">
            <a:avLst/>
          </a:prstGeom>
        </p:spPr>
        <p:txBody>
          <a:bodyPr wrap="square">
            <a:spAutoFit/>
          </a:bodyPr>
          <a:lstStyle/>
          <a:p>
            <a:pPr algn="just">
              <a:lnSpc>
                <a:spcPct val="120000"/>
              </a:lnSpc>
              <a:spcBef>
                <a:spcPts val="600"/>
              </a:spcBef>
            </a:pPr>
            <a:r>
              <a:rPr lang="en-US" altLang="zh-TW" sz="2800" spc="-150" dirty="0">
                <a:latin typeface="微軟正黑體" panose="020B0604030504040204" pitchFamily="34" charset="-120"/>
                <a:ea typeface="微軟正黑體" panose="020B0604030504040204" pitchFamily="34" charset="-120"/>
              </a:rPr>
              <a:t>《</a:t>
            </a:r>
            <a:r>
              <a:rPr lang="zh-TW" altLang="en-US" sz="2800" spc="-150" dirty="0">
                <a:latin typeface="微軟正黑體" panose="020B0604030504040204" pitchFamily="34" charset="-120"/>
                <a:ea typeface="微軟正黑體" panose="020B0604030504040204" pitchFamily="34" charset="-120"/>
              </a:rPr>
              <a:t>兒子的大玩偶</a:t>
            </a:r>
            <a:r>
              <a:rPr lang="en-US" altLang="zh-TW" sz="2800" spc="-150" dirty="0">
                <a:latin typeface="微軟正黑體" panose="020B0604030504040204" pitchFamily="34" charset="-120"/>
                <a:ea typeface="微軟正黑體" panose="020B0604030504040204" pitchFamily="34" charset="-120"/>
              </a:rPr>
              <a:t>》</a:t>
            </a:r>
            <a:r>
              <a:rPr lang="zh-TW" altLang="en-US" sz="2800" spc="-150" dirty="0">
                <a:latin typeface="微軟正黑體" panose="020B0604030504040204" pitchFamily="34" charset="-120"/>
                <a:ea typeface="微軟正黑體" panose="020B0604030504040204" pitchFamily="34" charset="-120"/>
              </a:rPr>
              <a:t>、</a:t>
            </a:r>
            <a:r>
              <a:rPr lang="en-US" altLang="zh-TW" sz="2800" spc="-150" dirty="0">
                <a:latin typeface="微軟正黑體" panose="020B0604030504040204" pitchFamily="34" charset="-120"/>
                <a:ea typeface="微軟正黑體" panose="020B0604030504040204" pitchFamily="34" charset="-120"/>
              </a:rPr>
              <a:t>《</a:t>
            </a:r>
            <a:r>
              <a:rPr lang="zh-TW" altLang="en-US" sz="2800" spc="-150" dirty="0">
                <a:latin typeface="微軟正黑體" panose="020B0604030504040204" pitchFamily="34" charset="-120"/>
                <a:ea typeface="微軟正黑體" panose="020B0604030504040204" pitchFamily="34" charset="-120"/>
              </a:rPr>
              <a:t>放生</a:t>
            </a:r>
            <a:r>
              <a:rPr lang="en-US" altLang="zh-TW" sz="2800" spc="-150" dirty="0">
                <a:latin typeface="微軟正黑體" panose="020B0604030504040204" pitchFamily="34" charset="-120"/>
                <a:ea typeface="微軟正黑體" panose="020B0604030504040204" pitchFamily="34" charset="-120"/>
              </a:rPr>
              <a:t>》</a:t>
            </a:r>
            <a:r>
              <a:rPr lang="zh-TW" altLang="en-US" sz="2800" spc="-150" dirty="0">
                <a:latin typeface="微軟正黑體" panose="020B0604030504040204" pitchFamily="34" charset="-120"/>
                <a:ea typeface="微軟正黑體" panose="020B0604030504040204" pitchFamily="34" charset="-120"/>
              </a:rPr>
              <a:t>等</a:t>
            </a:r>
          </a:p>
        </p:txBody>
      </p:sp>
    </p:spTree>
    <p:extLst>
      <p:ext uri="{BB962C8B-B14F-4D97-AF65-F5344CB8AC3E}">
        <p14:creationId xmlns:p14="http://schemas.microsoft.com/office/powerpoint/2010/main" val="3613506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評價與地位</a:t>
            </a:r>
          </a:p>
        </p:txBody>
      </p:sp>
      <p:sp>
        <p:nvSpPr>
          <p:cNvPr id="12" name="箭號: 向右 5">
            <a:hlinkClick r:id="rId2" action="ppaction://hlinksldjump"/>
            <a:extLst>
              <a:ext uri="{FF2B5EF4-FFF2-40B4-BE49-F238E27FC236}">
                <a16:creationId xmlns:a16="http://schemas.microsoft.com/office/drawing/2014/main" id="{706E9AF5-8DBD-47C5-890A-A504A05A3BE9}"/>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6">
            <a:hlinkClick r:id="rId3" action="ppaction://hlinksldjump"/>
            <a:extLst>
              <a:ext uri="{FF2B5EF4-FFF2-40B4-BE49-F238E27FC236}">
                <a16:creationId xmlns:a16="http://schemas.microsoft.com/office/drawing/2014/main" id="{1AF2F0FB-713F-4C1C-BA45-64FE91C570DE}"/>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788AE6AB-B9D3-466D-A7F5-FE3F0E0AB8CE}"/>
              </a:ext>
            </a:extLst>
          </p:cNvPr>
          <p:cNvSpPr/>
          <p:nvPr/>
        </p:nvSpPr>
        <p:spPr>
          <a:xfrm>
            <a:off x="351701" y="976483"/>
            <a:ext cx="8290894" cy="596125"/>
          </a:xfrm>
          <a:prstGeom prst="rect">
            <a:avLst/>
          </a:prstGeom>
        </p:spPr>
        <p:txBody>
          <a:bodyPr wrap="square">
            <a:spAutoFit/>
          </a:bodyPr>
          <a:lstStyle/>
          <a:p>
            <a:pPr algn="just">
              <a:lnSpc>
                <a:spcPct val="120000"/>
              </a:lnSpc>
              <a:spcBef>
                <a:spcPts val="600"/>
              </a:spcBef>
            </a:pPr>
            <a:r>
              <a:rPr lang="zh-TW" altLang="en-US" sz="3000" spc="-80" dirty="0">
                <a:latin typeface="微軟正黑體" panose="020B0604030504040204" pitchFamily="34" charset="-120"/>
                <a:ea typeface="微軟正黑體" panose="020B0604030504040204" pitchFamily="34" charset="-120"/>
              </a:rPr>
              <a:t>季季：</a:t>
            </a:r>
          </a:p>
        </p:txBody>
      </p:sp>
      <p:sp>
        <p:nvSpPr>
          <p:cNvPr id="6" name="矩形 5">
            <a:extLst>
              <a:ext uri="{FF2B5EF4-FFF2-40B4-BE49-F238E27FC236}">
                <a16:creationId xmlns:a16="http://schemas.microsoft.com/office/drawing/2014/main" id="{553AF209-AC77-43B6-ADDC-CD787E644995}"/>
              </a:ext>
            </a:extLst>
          </p:cNvPr>
          <p:cNvSpPr/>
          <p:nvPr/>
        </p:nvSpPr>
        <p:spPr>
          <a:xfrm>
            <a:off x="685800" y="1662617"/>
            <a:ext cx="7878488" cy="2812116"/>
          </a:xfrm>
          <a:prstGeom prst="rect">
            <a:avLst/>
          </a:prstGeom>
        </p:spPr>
        <p:txBody>
          <a:bodyPr wrap="square">
            <a:spAutoFit/>
          </a:bodyPr>
          <a:lstStyle/>
          <a:p>
            <a:pPr algn="just">
              <a:lnSpc>
                <a:spcPct val="120000"/>
              </a:lnSpc>
              <a:spcBef>
                <a:spcPts val="600"/>
              </a:spcBef>
            </a:pPr>
            <a:r>
              <a:rPr lang="zh-TW" altLang="en-US" sz="3000" spc="-80" dirty="0">
                <a:solidFill>
                  <a:srgbClr val="5A4530"/>
                </a:solidFill>
                <a:latin typeface="標楷體" panose="03000509000000000000" pitchFamily="65" charset="-120"/>
                <a:ea typeface="標楷體" panose="03000509000000000000" pitchFamily="65" charset="-120"/>
              </a:rPr>
              <a:t>黃春明早期描寫的鄉村生活，以八○年代的</a:t>
            </a:r>
            <a:r>
              <a:rPr lang="en-US" altLang="zh-TW" sz="3000" spc="-80" dirty="0">
                <a:solidFill>
                  <a:srgbClr val="5A4530"/>
                </a:solidFill>
                <a:latin typeface="標楷體" panose="03000509000000000000" pitchFamily="65" charset="-120"/>
                <a:ea typeface="標楷體" panose="03000509000000000000" pitchFamily="65" charset="-120"/>
              </a:rPr>
              <a:t/>
            </a:r>
            <a:br>
              <a:rPr lang="en-US" altLang="zh-TW" sz="3000" spc="-80" dirty="0">
                <a:solidFill>
                  <a:srgbClr val="5A4530"/>
                </a:solidFill>
                <a:latin typeface="標楷體" panose="03000509000000000000" pitchFamily="65" charset="-120"/>
                <a:ea typeface="標楷體" panose="03000509000000000000" pitchFamily="65" charset="-120"/>
              </a:rPr>
            </a:br>
            <a:r>
              <a:rPr lang="zh-TW" altLang="en-US" sz="3000" spc="-80" dirty="0">
                <a:solidFill>
                  <a:srgbClr val="5A4530"/>
                </a:solidFill>
                <a:latin typeface="標楷體" panose="03000509000000000000" pitchFamily="65" charset="-120"/>
                <a:ea typeface="標楷體" panose="03000509000000000000" pitchFamily="65" charset="-120"/>
              </a:rPr>
              <a:t>眼光去看，幾乎是找不到了。這使得他的那些作品，愈來愈珍貴。許多沒有經歷五○、六○年代鄉村生活的人，只有到他的作品裡尋找先人生活的形貌和掙扎。</a:t>
            </a:r>
          </a:p>
        </p:txBody>
      </p:sp>
      <p:pic>
        <p:nvPicPr>
          <p:cNvPr id="7" name="圖片 6">
            <a:extLst>
              <a:ext uri="{FF2B5EF4-FFF2-40B4-BE49-F238E27FC236}">
                <a16:creationId xmlns:a16="http://schemas.microsoft.com/office/drawing/2014/main" id="{12FF41D3-F29F-4385-88FF-77C5A0443EC9}"/>
              </a:ext>
            </a:extLst>
          </p:cNvPr>
          <p:cNvPicPr>
            <a:picLocks noChangeAspect="1"/>
          </p:cNvPicPr>
          <p:nvPr/>
        </p:nvPicPr>
        <p:blipFill rotWithShape="1">
          <a:blip r:embed="rId4" cstate="print">
            <a:alphaModFix amt="85000"/>
            <a:duotone>
              <a:prstClr val="black"/>
              <a:schemeClr val="accent2">
                <a:lumMod val="40000"/>
                <a:lumOff val="60000"/>
                <a:tint val="45000"/>
                <a:satMod val="400000"/>
              </a:schemeClr>
            </a:duotone>
            <a:extLst>
              <a:ext uri="{28A0092B-C50C-407E-A947-70E740481C1C}">
                <a14:useLocalDpi xmlns:a14="http://schemas.microsoft.com/office/drawing/2010/main"/>
              </a:ext>
            </a:extLst>
          </a:blip>
          <a:srcRect r="73009"/>
          <a:stretch/>
        </p:blipFill>
        <p:spPr>
          <a:xfrm>
            <a:off x="477110" y="1572607"/>
            <a:ext cx="1210728" cy="723069"/>
          </a:xfrm>
          <a:prstGeom prst="rect">
            <a:avLst/>
          </a:prstGeom>
        </p:spPr>
      </p:pic>
      <p:pic>
        <p:nvPicPr>
          <p:cNvPr id="8" name="圖片 7">
            <a:extLst>
              <a:ext uri="{FF2B5EF4-FFF2-40B4-BE49-F238E27FC236}">
                <a16:creationId xmlns:a16="http://schemas.microsoft.com/office/drawing/2014/main" id="{15D78F05-F95C-467F-96EB-429DBFC0CD71}"/>
              </a:ext>
            </a:extLst>
          </p:cNvPr>
          <p:cNvPicPr>
            <a:picLocks noChangeAspect="1"/>
          </p:cNvPicPr>
          <p:nvPr/>
        </p:nvPicPr>
        <p:blipFill rotWithShape="1">
          <a:blip r:embed="rId4" cstate="print">
            <a:alphaModFix amt="85000"/>
            <a:duotone>
              <a:prstClr val="black"/>
              <a:schemeClr val="accent2">
                <a:lumMod val="40000"/>
                <a:lumOff val="60000"/>
                <a:tint val="45000"/>
                <a:satMod val="400000"/>
              </a:schemeClr>
            </a:duotone>
            <a:extLst>
              <a:ext uri="{28A0092B-C50C-407E-A947-70E740481C1C}">
                <a14:useLocalDpi xmlns:a14="http://schemas.microsoft.com/office/drawing/2010/main"/>
              </a:ext>
            </a:extLst>
          </a:blip>
          <a:srcRect l="69606"/>
          <a:stretch/>
        </p:blipFill>
        <p:spPr>
          <a:xfrm>
            <a:off x="7424058" y="3663882"/>
            <a:ext cx="1363387" cy="723069"/>
          </a:xfrm>
          <a:prstGeom prst="rect">
            <a:avLst/>
          </a:prstGeom>
        </p:spPr>
      </p:pic>
    </p:spTree>
    <p:extLst>
      <p:ext uri="{BB962C8B-B14F-4D97-AF65-F5344CB8AC3E}">
        <p14:creationId xmlns:p14="http://schemas.microsoft.com/office/powerpoint/2010/main" val="1158208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評價與地位</a:t>
            </a:r>
          </a:p>
        </p:txBody>
      </p:sp>
      <p:sp>
        <p:nvSpPr>
          <p:cNvPr id="12" name="箭號: 向右 5">
            <a:hlinkClick r:id="rId2" action="ppaction://hlinksldjump"/>
            <a:extLst>
              <a:ext uri="{FF2B5EF4-FFF2-40B4-BE49-F238E27FC236}">
                <a16:creationId xmlns:a16="http://schemas.microsoft.com/office/drawing/2014/main" id="{706E9AF5-8DBD-47C5-890A-A504A05A3BE9}"/>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6">
            <a:hlinkClick r:id="rId3" action="ppaction://hlinksldjump"/>
            <a:extLst>
              <a:ext uri="{FF2B5EF4-FFF2-40B4-BE49-F238E27FC236}">
                <a16:creationId xmlns:a16="http://schemas.microsoft.com/office/drawing/2014/main" id="{1AF2F0FB-713F-4C1C-BA45-64FE91C570DE}"/>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C6CB4F47-29D3-4420-863E-054DBD784A61}"/>
              </a:ext>
            </a:extLst>
          </p:cNvPr>
          <p:cNvSpPr/>
          <p:nvPr/>
        </p:nvSpPr>
        <p:spPr>
          <a:xfrm>
            <a:off x="351701" y="976483"/>
            <a:ext cx="8290894" cy="596125"/>
          </a:xfrm>
          <a:prstGeom prst="rect">
            <a:avLst/>
          </a:prstGeom>
        </p:spPr>
        <p:txBody>
          <a:bodyPr wrap="square">
            <a:spAutoFit/>
          </a:bodyPr>
          <a:lstStyle/>
          <a:p>
            <a:pPr algn="just">
              <a:lnSpc>
                <a:spcPct val="120000"/>
              </a:lnSpc>
              <a:spcBef>
                <a:spcPts val="600"/>
              </a:spcBef>
            </a:pPr>
            <a:r>
              <a:rPr lang="zh-TW" altLang="en-US" sz="3000" spc="-80" dirty="0">
                <a:latin typeface="微軟正黑體" panose="020B0604030504040204" pitchFamily="34" charset="-120"/>
                <a:ea typeface="微軟正黑體" panose="020B0604030504040204" pitchFamily="34" charset="-120"/>
              </a:rPr>
              <a:t>楊照：</a:t>
            </a:r>
          </a:p>
        </p:txBody>
      </p:sp>
      <p:sp>
        <p:nvSpPr>
          <p:cNvPr id="7" name="矩形 6">
            <a:extLst>
              <a:ext uri="{FF2B5EF4-FFF2-40B4-BE49-F238E27FC236}">
                <a16:creationId xmlns:a16="http://schemas.microsoft.com/office/drawing/2014/main" id="{EF9767E3-CCA9-4DC5-9198-3FB614501DE1}"/>
              </a:ext>
            </a:extLst>
          </p:cNvPr>
          <p:cNvSpPr/>
          <p:nvPr/>
        </p:nvSpPr>
        <p:spPr>
          <a:xfrm>
            <a:off x="685800" y="1662617"/>
            <a:ext cx="7878488" cy="2862322"/>
          </a:xfrm>
          <a:prstGeom prst="rect">
            <a:avLst/>
          </a:prstGeom>
        </p:spPr>
        <p:txBody>
          <a:bodyPr wrap="square">
            <a:spAutoFit/>
          </a:bodyPr>
          <a:lstStyle/>
          <a:p>
            <a:pPr algn="just">
              <a:lnSpc>
                <a:spcPct val="120000"/>
              </a:lnSpc>
              <a:spcBef>
                <a:spcPts val="600"/>
              </a:spcBef>
            </a:pPr>
            <a:r>
              <a:rPr lang="zh-TW" altLang="en-US" sz="3000" spc="-80" dirty="0">
                <a:solidFill>
                  <a:srgbClr val="5A4530"/>
                </a:solidFill>
                <a:latin typeface="標楷體" panose="03000509000000000000" pitchFamily="65" charset="-120"/>
                <a:ea typeface="標楷體" panose="03000509000000000000" pitchFamily="65" charset="-120"/>
              </a:rPr>
              <a:t>雖然同樣以鄉土為素材，黃春明</a:t>
            </a:r>
            <a:r>
              <a:rPr lang="zh-TW" altLang="en-US" sz="3000" spc="-80" dirty="0" smtClean="0">
                <a:solidFill>
                  <a:srgbClr val="5A4530"/>
                </a:solidFill>
                <a:latin typeface="標楷體" panose="03000509000000000000" pitchFamily="65" charset="-120"/>
                <a:ea typeface="標楷體" panose="03000509000000000000" pitchFamily="65" charset="-120"/>
              </a:rPr>
              <a:t>卻占有</a:t>
            </a:r>
            <a:r>
              <a:rPr lang="zh-TW" altLang="en-US" sz="3000" spc="-80" dirty="0">
                <a:solidFill>
                  <a:srgbClr val="5A4530"/>
                </a:solidFill>
                <a:latin typeface="標楷體" panose="03000509000000000000" pitchFamily="65" charset="-120"/>
                <a:ea typeface="標楷體" panose="03000509000000000000" pitchFamily="65" charset="-120"/>
              </a:rPr>
              <a:t>一個明顯的斷代位置</a:t>
            </a:r>
            <a:r>
              <a:rPr lang="en-US" altLang="zh-TW" sz="3000" spc="-80" dirty="0">
                <a:solidFill>
                  <a:srgbClr val="5A4530"/>
                </a:solidFill>
                <a:latin typeface="標楷體" panose="03000509000000000000" pitchFamily="65" charset="-120"/>
                <a:ea typeface="標楷體" panose="03000509000000000000" pitchFamily="65" charset="-120"/>
              </a:rPr>
              <a:t>……</a:t>
            </a:r>
            <a:r>
              <a:rPr lang="zh-TW" altLang="en-US" sz="3000" spc="-80" dirty="0">
                <a:solidFill>
                  <a:srgbClr val="5A4530"/>
                </a:solidFill>
                <a:latin typeface="標楷體" panose="03000509000000000000" pitchFamily="65" charset="-120"/>
                <a:ea typeface="標楷體" panose="03000509000000000000" pitchFamily="65" charset="-120"/>
              </a:rPr>
              <a:t>鍾老等前輩作家（鍾肇政、鍾理和）的作品，在臺北的文學文化圈裡，一直只能在邊緣地帶打轉，沒有辦法搶占中心呼風喚雨。</a:t>
            </a:r>
          </a:p>
        </p:txBody>
      </p:sp>
      <p:pic>
        <p:nvPicPr>
          <p:cNvPr id="8" name="圖片 7">
            <a:extLst>
              <a:ext uri="{FF2B5EF4-FFF2-40B4-BE49-F238E27FC236}">
                <a16:creationId xmlns:a16="http://schemas.microsoft.com/office/drawing/2014/main" id="{E815D08B-535E-4756-A583-6F1A75FF9E22}"/>
              </a:ext>
            </a:extLst>
          </p:cNvPr>
          <p:cNvPicPr>
            <a:picLocks noChangeAspect="1"/>
          </p:cNvPicPr>
          <p:nvPr/>
        </p:nvPicPr>
        <p:blipFill rotWithShape="1">
          <a:blip r:embed="rId4" cstate="print">
            <a:alphaModFix amt="85000"/>
            <a:duotone>
              <a:prstClr val="black"/>
              <a:schemeClr val="accent2">
                <a:lumMod val="40000"/>
                <a:lumOff val="60000"/>
                <a:tint val="45000"/>
                <a:satMod val="400000"/>
              </a:schemeClr>
            </a:duotone>
            <a:extLst>
              <a:ext uri="{28A0092B-C50C-407E-A947-70E740481C1C}">
                <a14:useLocalDpi xmlns:a14="http://schemas.microsoft.com/office/drawing/2010/main"/>
              </a:ext>
            </a:extLst>
          </a:blip>
          <a:srcRect r="73009"/>
          <a:stretch/>
        </p:blipFill>
        <p:spPr>
          <a:xfrm>
            <a:off x="477110" y="1572607"/>
            <a:ext cx="1210728" cy="723069"/>
          </a:xfrm>
          <a:prstGeom prst="rect">
            <a:avLst/>
          </a:prstGeom>
        </p:spPr>
      </p:pic>
      <p:pic>
        <p:nvPicPr>
          <p:cNvPr id="9" name="圖片 8">
            <a:extLst>
              <a:ext uri="{FF2B5EF4-FFF2-40B4-BE49-F238E27FC236}">
                <a16:creationId xmlns:a16="http://schemas.microsoft.com/office/drawing/2014/main" id="{16778859-1F10-4F12-86B5-17076FDBA500}"/>
              </a:ext>
            </a:extLst>
          </p:cNvPr>
          <p:cNvPicPr>
            <a:picLocks noChangeAspect="1"/>
          </p:cNvPicPr>
          <p:nvPr/>
        </p:nvPicPr>
        <p:blipFill rotWithShape="1">
          <a:blip r:embed="rId4" cstate="print">
            <a:alphaModFix amt="85000"/>
            <a:duotone>
              <a:prstClr val="black"/>
              <a:schemeClr val="accent2">
                <a:lumMod val="40000"/>
                <a:lumOff val="60000"/>
                <a:tint val="45000"/>
                <a:satMod val="400000"/>
              </a:schemeClr>
            </a:duotone>
            <a:extLst>
              <a:ext uri="{28A0092B-C50C-407E-A947-70E740481C1C}">
                <a14:useLocalDpi xmlns:a14="http://schemas.microsoft.com/office/drawing/2010/main"/>
              </a:ext>
            </a:extLst>
          </a:blip>
          <a:srcRect l="69606"/>
          <a:stretch/>
        </p:blipFill>
        <p:spPr>
          <a:xfrm>
            <a:off x="7424058" y="3663882"/>
            <a:ext cx="1363387" cy="723069"/>
          </a:xfrm>
          <a:prstGeom prst="rect">
            <a:avLst/>
          </a:prstGeom>
        </p:spPr>
      </p:pic>
    </p:spTree>
    <p:extLst>
      <p:ext uri="{BB962C8B-B14F-4D97-AF65-F5344CB8AC3E}">
        <p14:creationId xmlns:p14="http://schemas.microsoft.com/office/powerpoint/2010/main" val="2882535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您所不知道的黃春明</a:t>
            </a:r>
          </a:p>
        </p:txBody>
      </p:sp>
      <p:sp>
        <p:nvSpPr>
          <p:cNvPr id="12" name="箭號: 向右 5">
            <a:hlinkClick r:id="rId2" action="ppaction://hlinksldjump"/>
            <a:extLst>
              <a:ext uri="{FF2B5EF4-FFF2-40B4-BE49-F238E27FC236}">
                <a16:creationId xmlns:a16="http://schemas.microsoft.com/office/drawing/2014/main" id="{706E9AF5-8DBD-47C5-890A-A504A05A3BE9}"/>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6">
            <a:hlinkClick r:id="rId3" action="ppaction://hlinksldjump"/>
            <a:extLst>
              <a:ext uri="{FF2B5EF4-FFF2-40B4-BE49-F238E27FC236}">
                <a16:creationId xmlns:a16="http://schemas.microsoft.com/office/drawing/2014/main" id="{1AF2F0FB-713F-4C1C-BA45-64FE91C570DE}"/>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788AE6AB-B9D3-466D-A7F5-FE3F0E0AB8CE}"/>
              </a:ext>
            </a:extLst>
          </p:cNvPr>
          <p:cNvSpPr/>
          <p:nvPr/>
        </p:nvSpPr>
        <p:spPr>
          <a:xfrm>
            <a:off x="351701" y="976483"/>
            <a:ext cx="8580594" cy="3366114"/>
          </a:xfrm>
          <a:prstGeom prst="rect">
            <a:avLst/>
          </a:prstGeom>
        </p:spPr>
        <p:txBody>
          <a:bodyPr wrap="square">
            <a:spAutoFit/>
          </a:bodyPr>
          <a:lstStyle/>
          <a:p>
            <a:pPr algn="just">
              <a:lnSpc>
                <a:spcPct val="120000"/>
              </a:lnSpc>
              <a:spcBef>
                <a:spcPts val="600"/>
              </a:spcBef>
            </a:pPr>
            <a:r>
              <a:rPr lang="zh-TW" altLang="en-US" sz="3000" spc="-80" dirty="0">
                <a:latin typeface="微軟正黑體" panose="020B0604030504040204" pitchFamily="34" charset="-120"/>
                <a:ea typeface="微軟正黑體" panose="020B0604030504040204" pitchFamily="34" charset="-120"/>
              </a:rPr>
              <a:t>小時候他家斜對面就是羅東戲院，每次電影結束前五或十分鐘，會有人把門打開準備散場，此時他們就會衝進去看電影。他們常看到的場景，不是火車駛遠，就是有人中槍倒下。黃春明對此始終印象深刻，並說：「我覺得我的小說結尾很有電影的味道，可能這是個原因。」</a:t>
            </a:r>
          </a:p>
        </p:txBody>
      </p:sp>
    </p:spTree>
    <p:extLst>
      <p:ext uri="{BB962C8B-B14F-4D97-AF65-F5344CB8AC3E}">
        <p14:creationId xmlns:p14="http://schemas.microsoft.com/office/powerpoint/2010/main" val="2903275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您所不知道的黃春明</a:t>
            </a:r>
          </a:p>
        </p:txBody>
      </p:sp>
      <p:sp>
        <p:nvSpPr>
          <p:cNvPr id="12" name="箭號: 向右 5">
            <a:hlinkClick r:id="rId3" action="ppaction://hlinksldjump"/>
            <a:extLst>
              <a:ext uri="{FF2B5EF4-FFF2-40B4-BE49-F238E27FC236}">
                <a16:creationId xmlns:a16="http://schemas.microsoft.com/office/drawing/2014/main" id="{706E9AF5-8DBD-47C5-890A-A504A05A3BE9}"/>
              </a:ext>
            </a:extLst>
          </p:cNvPr>
          <p:cNvSpPr/>
          <p:nvPr/>
        </p:nvSpPr>
        <p:spPr>
          <a:xfrm>
            <a:off x="8642595"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6">
            <a:hlinkClick r:id="rId4" action="ppaction://hlinksldjump"/>
            <a:extLst>
              <a:ext uri="{FF2B5EF4-FFF2-40B4-BE49-F238E27FC236}">
                <a16:creationId xmlns:a16="http://schemas.microsoft.com/office/drawing/2014/main" id="{1AF2F0FB-713F-4C1C-BA45-64FE91C570DE}"/>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descr="一張含有 房間 的圖片&#10;&#10;自動產生的描述">
            <a:extLst>
              <a:ext uri="{FF2B5EF4-FFF2-40B4-BE49-F238E27FC236}">
                <a16:creationId xmlns:a16="http://schemas.microsoft.com/office/drawing/2014/main" id="{FF388D58-10D1-470E-AA43-5C78FDC9BF65}"/>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a:ext>
            </a:extLst>
          </a:blip>
          <a:stretch>
            <a:fillRect/>
          </a:stretch>
        </p:blipFill>
        <p:spPr>
          <a:xfrm>
            <a:off x="7851863" y="3237630"/>
            <a:ext cx="882287" cy="882287"/>
          </a:xfrm>
          <a:prstGeom prst="rect">
            <a:avLst/>
          </a:prstGeom>
        </p:spPr>
      </p:pic>
      <p:sp>
        <p:nvSpPr>
          <p:cNvPr id="7" name="矩形 6">
            <a:extLst>
              <a:ext uri="{FF2B5EF4-FFF2-40B4-BE49-F238E27FC236}">
                <a16:creationId xmlns:a16="http://schemas.microsoft.com/office/drawing/2014/main" id="{6BD28A2F-A51E-4ADD-8478-761134BC56FA}"/>
              </a:ext>
            </a:extLst>
          </p:cNvPr>
          <p:cNvSpPr/>
          <p:nvPr/>
        </p:nvSpPr>
        <p:spPr>
          <a:xfrm>
            <a:off x="4620486" y="1443358"/>
            <a:ext cx="4270965" cy="1596719"/>
          </a:xfrm>
          <a:prstGeom prst="rect">
            <a:avLst/>
          </a:prstGeom>
        </p:spPr>
        <p:txBody>
          <a:bodyPr wrap="square">
            <a:spAutoFit/>
          </a:bodyPr>
          <a:lstStyle/>
          <a:p>
            <a:pPr algn="just">
              <a:lnSpc>
                <a:spcPct val="120000"/>
              </a:lnSpc>
              <a:spcBef>
                <a:spcPts val="1800"/>
              </a:spcBef>
            </a:pPr>
            <a:r>
              <a:rPr lang="en-US" altLang="zh-TW" sz="2800" dirty="0">
                <a:latin typeface="微軟正黑體" panose="020B0604030504040204" pitchFamily="34" charset="-120"/>
                <a:ea typeface="微軟正黑體" panose="020B0604030504040204" pitchFamily="34" charset="-120"/>
              </a:rPr>
              <a:t>85</a:t>
            </a:r>
            <a:r>
              <a:rPr lang="zh-TW" altLang="en-US" sz="2800" dirty="0">
                <a:latin typeface="微軟正黑體" panose="020B0604030504040204" pitchFamily="34" charset="-120"/>
                <a:ea typeface="微軟正黑體" panose="020B0604030504040204" pitchFamily="34" charset="-120"/>
              </a:rPr>
              <a:t>歲的黃春明筆耕不輟的身影，以及他對自己理念的陳述。</a:t>
            </a:r>
          </a:p>
        </p:txBody>
      </p:sp>
      <p:pic>
        <p:nvPicPr>
          <p:cNvPr id="8" name="圖片 7">
            <a:hlinkClick r:id="rId7"/>
            <a:extLst>
              <a:ext uri="{FF2B5EF4-FFF2-40B4-BE49-F238E27FC236}">
                <a16:creationId xmlns:a16="http://schemas.microsoft.com/office/drawing/2014/main" id="{C7AC2927-7901-49C0-A7F2-9244B82A93EF}"/>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550700" y="1530849"/>
            <a:ext cx="3830591" cy="2154392"/>
          </a:xfrm>
          <a:prstGeom prst="rect">
            <a:avLst/>
          </a:prstGeom>
        </p:spPr>
      </p:pic>
      <p:pic>
        <p:nvPicPr>
          <p:cNvPr id="9" name="圖片 8">
            <a:extLst>
              <a:ext uri="{FF2B5EF4-FFF2-40B4-BE49-F238E27FC236}">
                <a16:creationId xmlns:a16="http://schemas.microsoft.com/office/drawing/2014/main" id="{A5F69761-000C-43ED-AC1B-2A604AC3EF78}"/>
              </a:ext>
            </a:extLst>
          </p:cNvPr>
          <p:cNvPicPr>
            <a:picLocks noChangeAspect="1"/>
          </p:cNvPicPr>
          <p:nvPr/>
        </p:nvPicPr>
        <p:blipFill>
          <a:blip r:embed="rId9">
            <a:extLst>
              <a:ext uri="{BEBA8EAE-BF5A-486C-A8C5-ECC9F3942E4B}">
                <a14:imgProps xmlns:a14="http://schemas.microsoft.com/office/drawing/2010/main">
                  <a14:imgLayer r:embed="rId10">
                    <a14:imgEffect>
                      <a14:artisticCrisscrossEtching/>
                    </a14:imgEffect>
                  </a14:imgLayer>
                </a14:imgProps>
              </a:ext>
              <a:ext uri="{28A0092B-C50C-407E-A947-70E740481C1C}">
                <a14:useLocalDpi xmlns:a14="http://schemas.microsoft.com/office/drawing/2010/main"/>
              </a:ext>
            </a:extLst>
          </a:blip>
          <a:stretch>
            <a:fillRect/>
          </a:stretch>
        </p:blipFill>
        <p:spPr>
          <a:xfrm>
            <a:off x="4620486" y="3946417"/>
            <a:ext cx="4311809" cy="215590"/>
          </a:xfrm>
          <a:prstGeom prst="rect">
            <a:avLst/>
          </a:prstGeom>
        </p:spPr>
      </p:pic>
      <p:pic>
        <p:nvPicPr>
          <p:cNvPr id="10" name="圖片 9" descr="一張含有 監視器, 螢幕, 坐, 電腦 的圖片&#10;&#10;自動產生的描述">
            <a:hlinkClick r:id="rId7"/>
            <a:extLst>
              <a:ext uri="{FF2B5EF4-FFF2-40B4-BE49-F238E27FC236}">
                <a16:creationId xmlns:a16="http://schemas.microsoft.com/office/drawing/2014/main" id="{7792A7E4-819B-4DC8-8539-A6A019592CDC}"/>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57767" y="1443358"/>
            <a:ext cx="4005375" cy="2718649"/>
          </a:xfrm>
          <a:prstGeom prst="rect">
            <a:avLst/>
          </a:prstGeom>
        </p:spPr>
      </p:pic>
      <p:sp>
        <p:nvSpPr>
          <p:cNvPr id="3" name="文字方塊 2"/>
          <p:cNvSpPr txBox="1"/>
          <p:nvPr/>
        </p:nvSpPr>
        <p:spPr>
          <a:xfrm>
            <a:off x="457767" y="4246501"/>
            <a:ext cx="2031325" cy="276999"/>
          </a:xfrm>
          <a:prstGeom prst="rect">
            <a:avLst/>
          </a:prstGeom>
          <a:noFill/>
        </p:spPr>
        <p:txBody>
          <a:bodyPr wrap="none" rtlCol="0">
            <a:spAutoFit/>
          </a:bodyPr>
          <a:lstStyle/>
          <a:p>
            <a:r>
              <a:rPr lang="zh-TW" altLang="en-US" sz="1200" dirty="0" smtClean="0">
                <a:latin typeface="微軟正黑體" panose="020B0604030504040204" pitchFamily="34" charset="-120"/>
                <a:ea typeface="微軟正黑體" panose="020B0604030504040204" pitchFamily="34" charset="-120"/>
              </a:rPr>
              <a:t>影片出處：</a:t>
            </a:r>
            <a:r>
              <a:rPr lang="zh-TW" altLang="en-US" sz="1200" dirty="0">
                <a:latin typeface="微軟正黑體" panose="020B0604030504040204" pitchFamily="34" charset="-120"/>
                <a:ea typeface="微軟正黑體" panose="020B0604030504040204" pitchFamily="34" charset="-120"/>
              </a:rPr>
              <a:t>鏡</a:t>
            </a:r>
            <a:r>
              <a:rPr lang="zh-TW" altLang="en-US" sz="1200" dirty="0" smtClean="0">
                <a:latin typeface="微軟正黑體" panose="020B0604030504040204" pitchFamily="34" charset="-120"/>
                <a:ea typeface="微軟正黑體" panose="020B0604030504040204" pitchFamily="34" charset="-120"/>
              </a:rPr>
              <a:t>人物／黃春明</a:t>
            </a:r>
            <a:endParaRPr lang="zh-TW" altLang="en-US" sz="1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98306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手繪多邊形: 圖案 12">
            <a:extLst>
              <a:ext uri="{FF2B5EF4-FFF2-40B4-BE49-F238E27FC236}">
                <a16:creationId xmlns:a16="http://schemas.microsoft.com/office/drawing/2014/main" id="{3A6E8877-5D11-4D5E-941C-3A6CAD0F60FA}"/>
              </a:ext>
            </a:extLst>
          </p:cNvPr>
          <p:cNvSpPr/>
          <p:nvPr/>
        </p:nvSpPr>
        <p:spPr>
          <a:xfrm>
            <a:off x="389211" y="1121164"/>
            <a:ext cx="8255045" cy="2002690"/>
          </a:xfrm>
          <a:custGeom>
            <a:avLst/>
            <a:gdLst>
              <a:gd name="connsiteX0" fmla="*/ 4747368 w 8255045"/>
              <a:gd name="connsiteY0" fmla="*/ 0 h 2002690"/>
              <a:gd name="connsiteX1" fmla="*/ 5755358 w 8255045"/>
              <a:gd name="connsiteY1" fmla="*/ 0 h 2002690"/>
              <a:gd name="connsiteX2" fmla="*/ 5987560 w 8255045"/>
              <a:gd name="connsiteY2" fmla="*/ 153913 h 2002690"/>
              <a:gd name="connsiteX3" fmla="*/ 5992102 w 8255045"/>
              <a:gd name="connsiteY3" fmla="*/ 176413 h 2002690"/>
              <a:gd name="connsiteX4" fmla="*/ 6758954 w 8255045"/>
              <a:gd name="connsiteY4" fmla="*/ 176413 h 2002690"/>
              <a:gd name="connsiteX5" fmla="*/ 6762849 w 8255045"/>
              <a:gd name="connsiteY5" fmla="*/ 157118 h 2002690"/>
              <a:gd name="connsiteX6" fmla="*/ 6995050 w 8255045"/>
              <a:gd name="connsiteY6" fmla="*/ 3205 h 2002690"/>
              <a:gd name="connsiteX7" fmla="*/ 8003040 w 8255045"/>
              <a:gd name="connsiteY7" fmla="*/ 3205 h 2002690"/>
              <a:gd name="connsiteX8" fmla="*/ 8255045 w 8255045"/>
              <a:gd name="connsiteY8" fmla="*/ 255210 h 2002690"/>
              <a:gd name="connsiteX9" fmla="*/ 8255045 w 8255045"/>
              <a:gd name="connsiteY9" fmla="*/ 1576624 h 2002690"/>
              <a:gd name="connsiteX10" fmla="*/ 8003040 w 8255045"/>
              <a:gd name="connsiteY10" fmla="*/ 1828629 h 2002690"/>
              <a:gd name="connsiteX11" fmla="*/ 7115296 w 8255045"/>
              <a:gd name="connsiteY11" fmla="*/ 1828629 h 2002690"/>
              <a:gd name="connsiteX12" fmla="*/ 7111401 w 8255045"/>
              <a:gd name="connsiteY12" fmla="*/ 1847924 h 2002690"/>
              <a:gd name="connsiteX13" fmla="*/ 6879199 w 8255045"/>
              <a:gd name="connsiteY13" fmla="*/ 2001837 h 2002690"/>
              <a:gd name="connsiteX14" fmla="*/ 5871209 w 8255045"/>
              <a:gd name="connsiteY14" fmla="*/ 2001837 h 2002690"/>
              <a:gd name="connsiteX15" fmla="*/ 5639008 w 8255045"/>
              <a:gd name="connsiteY15" fmla="*/ 1847924 h 2002690"/>
              <a:gd name="connsiteX16" fmla="*/ 5634466 w 8255045"/>
              <a:gd name="connsiteY16" fmla="*/ 1825424 h 2002690"/>
              <a:gd name="connsiteX17" fmla="*/ 4868433 w 8255045"/>
              <a:gd name="connsiteY17" fmla="*/ 1825424 h 2002690"/>
              <a:gd name="connsiteX18" fmla="*/ 4863719 w 8255045"/>
              <a:gd name="connsiteY18" fmla="*/ 1848777 h 2002690"/>
              <a:gd name="connsiteX19" fmla="*/ 4631517 w 8255045"/>
              <a:gd name="connsiteY19" fmla="*/ 2002690 h 2002690"/>
              <a:gd name="connsiteX20" fmla="*/ 3623527 w 8255045"/>
              <a:gd name="connsiteY20" fmla="*/ 2002690 h 2002690"/>
              <a:gd name="connsiteX21" fmla="*/ 3391326 w 8255045"/>
              <a:gd name="connsiteY21" fmla="*/ 1848777 h 2002690"/>
              <a:gd name="connsiteX22" fmla="*/ 3387906 w 8255045"/>
              <a:gd name="connsiteY22" fmla="*/ 1831834 h 2002690"/>
              <a:gd name="connsiteX23" fmla="*/ 2619285 w 8255045"/>
              <a:gd name="connsiteY23" fmla="*/ 1831834 h 2002690"/>
              <a:gd name="connsiteX24" fmla="*/ 2616037 w 8255045"/>
              <a:gd name="connsiteY24" fmla="*/ 1847924 h 2002690"/>
              <a:gd name="connsiteX25" fmla="*/ 2383835 w 8255045"/>
              <a:gd name="connsiteY25" fmla="*/ 2001837 h 2002690"/>
              <a:gd name="connsiteX26" fmla="*/ 1375846 w 8255045"/>
              <a:gd name="connsiteY26" fmla="*/ 2001837 h 2002690"/>
              <a:gd name="connsiteX27" fmla="*/ 1143644 w 8255045"/>
              <a:gd name="connsiteY27" fmla="*/ 1847924 h 2002690"/>
              <a:gd name="connsiteX28" fmla="*/ 1137655 w 8255045"/>
              <a:gd name="connsiteY28" fmla="*/ 1828629 h 2002690"/>
              <a:gd name="connsiteX29" fmla="*/ 252005 w 8255045"/>
              <a:gd name="connsiteY29" fmla="*/ 1828629 h 2002690"/>
              <a:gd name="connsiteX30" fmla="*/ 0 w 8255045"/>
              <a:gd name="connsiteY30" fmla="*/ 1576624 h 2002690"/>
              <a:gd name="connsiteX31" fmla="*/ 0 w 8255045"/>
              <a:gd name="connsiteY31" fmla="*/ 255210 h 2002690"/>
              <a:gd name="connsiteX32" fmla="*/ 252005 w 8255045"/>
              <a:gd name="connsiteY32" fmla="*/ 3205 h 2002690"/>
              <a:gd name="connsiteX33" fmla="*/ 1259995 w 8255045"/>
              <a:gd name="connsiteY33" fmla="*/ 3205 h 2002690"/>
              <a:gd name="connsiteX34" fmla="*/ 1492196 w 8255045"/>
              <a:gd name="connsiteY34" fmla="*/ 157118 h 2002690"/>
              <a:gd name="connsiteX35" fmla="*/ 1498185 w 8255045"/>
              <a:gd name="connsiteY35" fmla="*/ 176413 h 2002690"/>
              <a:gd name="connsiteX36" fmla="*/ 2264236 w 8255045"/>
              <a:gd name="connsiteY36" fmla="*/ 176413 h 2002690"/>
              <a:gd name="connsiteX37" fmla="*/ 2267486 w 8255045"/>
              <a:gd name="connsiteY37" fmla="*/ 160323 h 2002690"/>
              <a:gd name="connsiteX38" fmla="*/ 2499686 w 8255045"/>
              <a:gd name="connsiteY38" fmla="*/ 6410 h 2002690"/>
              <a:gd name="connsiteX39" fmla="*/ 3507676 w 8255045"/>
              <a:gd name="connsiteY39" fmla="*/ 6410 h 2002690"/>
              <a:gd name="connsiteX40" fmla="*/ 3739877 w 8255045"/>
              <a:gd name="connsiteY40" fmla="*/ 160323 h 2002690"/>
              <a:gd name="connsiteX41" fmla="*/ 3743298 w 8255045"/>
              <a:gd name="connsiteY41" fmla="*/ 177266 h 2002690"/>
              <a:gd name="connsiteX42" fmla="*/ 4510452 w 8255045"/>
              <a:gd name="connsiteY42" fmla="*/ 177266 h 2002690"/>
              <a:gd name="connsiteX43" fmla="*/ 4515167 w 8255045"/>
              <a:gd name="connsiteY43" fmla="*/ 153913 h 2002690"/>
              <a:gd name="connsiteX44" fmla="*/ 4747368 w 8255045"/>
              <a:gd name="connsiteY44" fmla="*/ 0 h 200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255045" h="2002690">
                <a:moveTo>
                  <a:pt x="4747368" y="0"/>
                </a:moveTo>
                <a:lnTo>
                  <a:pt x="5755358" y="0"/>
                </a:lnTo>
                <a:cubicBezTo>
                  <a:pt x="5859742" y="0"/>
                  <a:pt x="5949303" y="63465"/>
                  <a:pt x="5987560" y="153913"/>
                </a:cubicBezTo>
                <a:lnTo>
                  <a:pt x="5992102" y="176413"/>
                </a:lnTo>
                <a:lnTo>
                  <a:pt x="6758954" y="176413"/>
                </a:lnTo>
                <a:lnTo>
                  <a:pt x="6762849" y="157118"/>
                </a:lnTo>
                <a:cubicBezTo>
                  <a:pt x="6801105" y="66670"/>
                  <a:pt x="6890666" y="3205"/>
                  <a:pt x="6995050" y="3205"/>
                </a:cubicBezTo>
                <a:lnTo>
                  <a:pt x="8003040" y="3205"/>
                </a:lnTo>
                <a:cubicBezTo>
                  <a:pt x="8142219" y="3205"/>
                  <a:pt x="8255045" y="116031"/>
                  <a:pt x="8255045" y="255210"/>
                </a:cubicBezTo>
                <a:lnTo>
                  <a:pt x="8255045" y="1576624"/>
                </a:lnTo>
                <a:cubicBezTo>
                  <a:pt x="8255045" y="1715803"/>
                  <a:pt x="8142219" y="1828629"/>
                  <a:pt x="8003040" y="1828629"/>
                </a:cubicBezTo>
                <a:lnTo>
                  <a:pt x="7115296" y="1828629"/>
                </a:lnTo>
                <a:lnTo>
                  <a:pt x="7111401" y="1847924"/>
                </a:lnTo>
                <a:cubicBezTo>
                  <a:pt x="7073144" y="1938372"/>
                  <a:pt x="6983583" y="2001837"/>
                  <a:pt x="6879199" y="2001837"/>
                </a:cubicBezTo>
                <a:lnTo>
                  <a:pt x="5871209" y="2001837"/>
                </a:lnTo>
                <a:cubicBezTo>
                  <a:pt x="5766825" y="2001837"/>
                  <a:pt x="5677264" y="1938372"/>
                  <a:pt x="5639008" y="1847924"/>
                </a:cubicBezTo>
                <a:lnTo>
                  <a:pt x="5634466" y="1825424"/>
                </a:lnTo>
                <a:lnTo>
                  <a:pt x="4868433" y="1825424"/>
                </a:lnTo>
                <a:lnTo>
                  <a:pt x="4863719" y="1848777"/>
                </a:lnTo>
                <a:cubicBezTo>
                  <a:pt x="4825462" y="1939225"/>
                  <a:pt x="4735901" y="2002690"/>
                  <a:pt x="4631517" y="2002690"/>
                </a:cubicBezTo>
                <a:lnTo>
                  <a:pt x="3623527" y="2002690"/>
                </a:lnTo>
                <a:cubicBezTo>
                  <a:pt x="3519143" y="2002690"/>
                  <a:pt x="3429583" y="1939226"/>
                  <a:pt x="3391326" y="1848777"/>
                </a:cubicBezTo>
                <a:lnTo>
                  <a:pt x="3387906" y="1831834"/>
                </a:lnTo>
                <a:lnTo>
                  <a:pt x="2619285" y="1831834"/>
                </a:lnTo>
                <a:lnTo>
                  <a:pt x="2616037" y="1847924"/>
                </a:lnTo>
                <a:cubicBezTo>
                  <a:pt x="2577780" y="1938372"/>
                  <a:pt x="2488220" y="2001837"/>
                  <a:pt x="2383835" y="2001837"/>
                </a:cubicBezTo>
                <a:lnTo>
                  <a:pt x="1375846" y="2001837"/>
                </a:lnTo>
                <a:cubicBezTo>
                  <a:pt x="1271461" y="2001837"/>
                  <a:pt x="1181901" y="1938372"/>
                  <a:pt x="1143644" y="1847924"/>
                </a:cubicBezTo>
                <a:lnTo>
                  <a:pt x="1137655" y="1828629"/>
                </a:lnTo>
                <a:lnTo>
                  <a:pt x="252005" y="1828629"/>
                </a:lnTo>
                <a:cubicBezTo>
                  <a:pt x="112826" y="1828629"/>
                  <a:pt x="0" y="1715803"/>
                  <a:pt x="0" y="1576624"/>
                </a:cubicBezTo>
                <a:lnTo>
                  <a:pt x="0" y="255210"/>
                </a:lnTo>
                <a:cubicBezTo>
                  <a:pt x="0" y="116031"/>
                  <a:pt x="112826" y="3205"/>
                  <a:pt x="252005" y="3205"/>
                </a:cubicBezTo>
                <a:lnTo>
                  <a:pt x="1259995" y="3205"/>
                </a:lnTo>
                <a:cubicBezTo>
                  <a:pt x="1364379" y="3205"/>
                  <a:pt x="1453940" y="66670"/>
                  <a:pt x="1492196" y="157118"/>
                </a:cubicBezTo>
                <a:lnTo>
                  <a:pt x="1498185" y="176413"/>
                </a:lnTo>
                <a:lnTo>
                  <a:pt x="2264236" y="176413"/>
                </a:lnTo>
                <a:lnTo>
                  <a:pt x="2267486" y="160323"/>
                </a:lnTo>
                <a:cubicBezTo>
                  <a:pt x="2305742" y="69875"/>
                  <a:pt x="2395302" y="6410"/>
                  <a:pt x="2499686" y="6410"/>
                </a:cubicBezTo>
                <a:lnTo>
                  <a:pt x="3507676" y="6410"/>
                </a:lnTo>
                <a:cubicBezTo>
                  <a:pt x="3612060" y="6410"/>
                  <a:pt x="3701621" y="69875"/>
                  <a:pt x="3739877" y="160323"/>
                </a:cubicBezTo>
                <a:lnTo>
                  <a:pt x="3743298" y="177266"/>
                </a:lnTo>
                <a:lnTo>
                  <a:pt x="4510452" y="177266"/>
                </a:lnTo>
                <a:lnTo>
                  <a:pt x="4515167" y="153913"/>
                </a:lnTo>
                <a:cubicBezTo>
                  <a:pt x="4553423" y="63465"/>
                  <a:pt x="4642984" y="0"/>
                  <a:pt x="4747368" y="0"/>
                </a:cubicBezTo>
                <a:close/>
              </a:path>
            </a:pathLst>
          </a:custGeom>
          <a:solidFill>
            <a:srgbClr val="FCF4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TW" altLang="en-US"/>
          </a:p>
        </p:txBody>
      </p:sp>
      <p:sp>
        <p:nvSpPr>
          <p:cNvPr id="2" name="矩形 1">
            <a:extLst>
              <a:ext uri="{FF2B5EF4-FFF2-40B4-BE49-F238E27FC236}">
                <a16:creationId xmlns:a16="http://schemas.microsoft.com/office/drawing/2014/main" id="{EB2594BD-FD32-49FE-ABFB-2AEFDF9F11D5}"/>
              </a:ext>
            </a:extLst>
          </p:cNvPr>
          <p:cNvSpPr/>
          <p:nvPr/>
        </p:nvSpPr>
        <p:spPr>
          <a:xfrm>
            <a:off x="1245255" y="3408679"/>
            <a:ext cx="7273333" cy="1150123"/>
          </a:xfrm>
          <a:prstGeom prst="rect">
            <a:avLst/>
          </a:prstGeom>
        </p:spPr>
        <p:txBody>
          <a:bodyPr wrap="square">
            <a:spAutoFit/>
          </a:bodyPr>
          <a:lstStyle/>
          <a:p>
            <a:pPr>
              <a:lnSpc>
                <a:spcPct val="120000"/>
              </a:lnSpc>
            </a:pPr>
            <a:r>
              <a:rPr lang="zh-TW" altLang="en-US" sz="3000" dirty="0">
                <a:latin typeface="微軟正黑體" panose="020B0604030504040204" pitchFamily="34" charset="-120"/>
                <a:ea typeface="微軟正黑體" panose="020B0604030504040204" pitchFamily="34" charset="-120"/>
              </a:rPr>
              <a:t>「戰士，乾杯！」這句看似豪邁的壯語，包含了哪些</a:t>
            </a:r>
            <a:r>
              <a:rPr lang="zh-TW" altLang="en-US" sz="3000" b="1" dirty="0">
                <a:solidFill>
                  <a:schemeClr val="accent2"/>
                </a:solidFill>
                <a:latin typeface="微軟正黑體" panose="020B0604030504040204" pitchFamily="34" charset="-120"/>
                <a:ea typeface="微軟正黑體" panose="020B0604030504040204" pitchFamily="34" charset="-120"/>
              </a:rPr>
              <a:t>情感</a:t>
            </a:r>
            <a:r>
              <a:rPr lang="zh-TW" altLang="en-US" sz="3000" dirty="0">
                <a:latin typeface="微軟正黑體" panose="020B0604030504040204" pitchFamily="34" charset="-120"/>
                <a:ea typeface="微軟正黑體" panose="020B0604030504040204" pitchFamily="34" charset="-120"/>
              </a:rPr>
              <a:t>？又會牽引出怎樣的</a:t>
            </a:r>
            <a:r>
              <a:rPr lang="zh-TW" altLang="en-US" sz="3000" b="1" dirty="0">
                <a:solidFill>
                  <a:schemeClr val="accent2"/>
                </a:solidFill>
                <a:latin typeface="微軟正黑體" panose="020B0604030504040204" pitchFamily="34" charset="-120"/>
                <a:ea typeface="微軟正黑體" panose="020B0604030504040204" pitchFamily="34" charset="-120"/>
              </a:rPr>
              <a:t>故事</a:t>
            </a:r>
            <a:r>
              <a:rPr lang="zh-TW" altLang="en-US" sz="3000" dirty="0">
                <a:latin typeface="微軟正黑體" panose="020B0604030504040204" pitchFamily="34" charset="-120"/>
                <a:ea typeface="微軟正黑體" panose="020B0604030504040204" pitchFamily="34" charset="-120"/>
              </a:rPr>
              <a:t>？</a:t>
            </a:r>
            <a:endParaRPr lang="en-US" altLang="zh-TW" sz="3000" dirty="0">
              <a:latin typeface="微軟正黑體" panose="020B0604030504040204" pitchFamily="34" charset="-120"/>
              <a:ea typeface="微軟正黑體" panose="020B0604030504040204" pitchFamily="34" charset="-120"/>
            </a:endParaRPr>
          </a:p>
        </p:txBody>
      </p:sp>
      <p:sp>
        <p:nvSpPr>
          <p:cNvPr id="3" name="TextBox 6">
            <a:extLst>
              <a:ext uri="{FF2B5EF4-FFF2-40B4-BE49-F238E27FC236}">
                <a16:creationId xmlns:a16="http://schemas.microsoft.com/office/drawing/2014/main" id="{E2A1749A-0A51-4BAF-9EF8-3F76ED73CE81}"/>
              </a:ext>
            </a:extLst>
          </p:cNvPr>
          <p:cNvSpPr txBox="1"/>
          <p:nvPr/>
        </p:nvSpPr>
        <p:spPr>
          <a:xfrm>
            <a:off x="351698" y="391708"/>
            <a:ext cx="2060576"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課前引導</a:t>
            </a:r>
          </a:p>
        </p:txBody>
      </p:sp>
      <p:sp>
        <p:nvSpPr>
          <p:cNvPr id="6" name="矩形 5">
            <a:extLst>
              <a:ext uri="{FF2B5EF4-FFF2-40B4-BE49-F238E27FC236}">
                <a16:creationId xmlns:a16="http://schemas.microsoft.com/office/drawing/2014/main" id="{2A8A53ED-CB50-4646-B1A1-671AA655B39E}"/>
              </a:ext>
            </a:extLst>
          </p:cNvPr>
          <p:cNvSpPr/>
          <p:nvPr/>
        </p:nvSpPr>
        <p:spPr>
          <a:xfrm>
            <a:off x="1442108" y="1582681"/>
            <a:ext cx="6149250" cy="1079655"/>
          </a:xfrm>
          <a:prstGeom prst="rect">
            <a:avLst/>
          </a:prstGeom>
        </p:spPr>
        <p:txBody>
          <a:bodyPr wrap="square">
            <a:spAutoFit/>
          </a:bodyPr>
          <a:lstStyle/>
          <a:p>
            <a:pPr algn="ctr">
              <a:lnSpc>
                <a:spcPct val="120000"/>
              </a:lnSpc>
            </a:pPr>
            <a:r>
              <a:rPr lang="zh-TW" altLang="en-US" sz="2800" b="1" dirty="0">
                <a:solidFill>
                  <a:srgbClr val="5E453A"/>
                </a:solidFill>
                <a:latin typeface="微軟正黑體" panose="020B0604030504040204" pitchFamily="34" charset="-120"/>
                <a:ea typeface="微軟正黑體" panose="020B0604030504040204" pitchFamily="34" charset="-120"/>
              </a:rPr>
              <a:t>想到戰士，你是否會</a:t>
            </a:r>
            <a:r>
              <a:rPr lang="en-US" altLang="zh-TW" sz="2800" b="1" dirty="0">
                <a:solidFill>
                  <a:srgbClr val="5E453A"/>
                </a:solidFill>
                <a:latin typeface="微軟正黑體" panose="020B0604030504040204" pitchFamily="34" charset="-120"/>
                <a:ea typeface="微軟正黑體" panose="020B0604030504040204" pitchFamily="34" charset="-120"/>
              </a:rPr>
              <a:t/>
            </a:r>
            <a:br>
              <a:rPr lang="en-US" altLang="zh-TW" sz="2800" b="1" dirty="0">
                <a:solidFill>
                  <a:srgbClr val="5E453A"/>
                </a:solidFill>
                <a:latin typeface="微軟正黑體" panose="020B0604030504040204" pitchFamily="34" charset="-120"/>
                <a:ea typeface="微軟正黑體" panose="020B0604030504040204" pitchFamily="34" charset="-120"/>
              </a:rPr>
            </a:br>
            <a:r>
              <a:rPr lang="zh-TW" altLang="en-US" sz="2800" b="1" dirty="0">
                <a:solidFill>
                  <a:srgbClr val="5E453A"/>
                </a:solidFill>
                <a:latin typeface="微軟正黑體" panose="020B0604030504040204" pitchFamily="34" charset="-120"/>
                <a:ea typeface="微軟正黑體" panose="020B0604030504040204" pitchFamily="34" charset="-120"/>
              </a:rPr>
              <a:t>浮現一個英勇奮戰的形象？</a:t>
            </a:r>
          </a:p>
        </p:txBody>
      </p:sp>
      <p:pic>
        <p:nvPicPr>
          <p:cNvPr id="14" name="圖片 13">
            <a:extLst>
              <a:ext uri="{FF2B5EF4-FFF2-40B4-BE49-F238E27FC236}">
                <a16:creationId xmlns:a16="http://schemas.microsoft.com/office/drawing/2014/main" id="{EF94B123-3C0C-41A3-9843-E89D15C81A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412" y="1261308"/>
            <a:ext cx="1513148" cy="1774954"/>
          </a:xfrm>
          <a:prstGeom prst="rect">
            <a:avLst/>
          </a:prstGeom>
          <a:effectLst>
            <a:outerShdw blurRad="12700" dist="38100" dir="1800000" algn="tl" rotWithShape="0">
              <a:srgbClr val="CEC3B9"/>
            </a:outerShdw>
          </a:effectLst>
        </p:spPr>
      </p:pic>
      <p:pic>
        <p:nvPicPr>
          <p:cNvPr id="17" name="圖片 16">
            <a:extLst>
              <a:ext uri="{FF2B5EF4-FFF2-40B4-BE49-F238E27FC236}">
                <a16:creationId xmlns:a16="http://schemas.microsoft.com/office/drawing/2014/main" id="{E62F5349-23C1-4E9D-AADD-04357211154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737918" y="1146584"/>
            <a:ext cx="1780670" cy="1951847"/>
          </a:xfrm>
          <a:prstGeom prst="rect">
            <a:avLst/>
          </a:prstGeom>
          <a:effectLst>
            <a:outerShdw blurRad="12700" dist="38100" dir="1800000" algn="tl" rotWithShape="0">
              <a:srgbClr val="CEC3B9"/>
            </a:outerShdw>
          </a:effectLst>
        </p:spPr>
      </p:pic>
      <p:pic>
        <p:nvPicPr>
          <p:cNvPr id="19" name="圖片 18">
            <a:extLst>
              <a:ext uri="{FF2B5EF4-FFF2-40B4-BE49-F238E27FC236}">
                <a16:creationId xmlns:a16="http://schemas.microsoft.com/office/drawing/2014/main" id="{1A09971C-EC2F-40C3-9784-89502DB41A39}"/>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a:ext>
            </a:extLst>
          </a:blip>
          <a:stretch>
            <a:fillRect/>
          </a:stretch>
        </p:blipFill>
        <p:spPr>
          <a:xfrm>
            <a:off x="389211" y="3457923"/>
            <a:ext cx="856044" cy="1039204"/>
          </a:xfrm>
          <a:prstGeom prst="rect">
            <a:avLst/>
          </a:prstGeom>
        </p:spPr>
      </p:pic>
    </p:spTree>
    <p:extLst>
      <p:ext uri="{BB962C8B-B14F-4D97-AF65-F5344CB8AC3E}">
        <p14:creationId xmlns:p14="http://schemas.microsoft.com/office/powerpoint/2010/main" val="1708967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96AEA7F-10EB-46E3-88DC-703C7BC49684}"/>
              </a:ext>
            </a:extLst>
          </p:cNvPr>
          <p:cNvSpPr txBox="1"/>
          <p:nvPr/>
        </p:nvSpPr>
        <p:spPr>
          <a:xfrm>
            <a:off x="351697" y="391708"/>
            <a:ext cx="5674633"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您所不知道的黃春明</a:t>
            </a:r>
          </a:p>
        </p:txBody>
      </p:sp>
      <p:sp>
        <p:nvSpPr>
          <p:cNvPr id="12" name="箭號: 向右 5">
            <a:hlinkClick r:id="" action="ppaction://noaction"/>
            <a:extLst>
              <a:ext uri="{FF2B5EF4-FFF2-40B4-BE49-F238E27FC236}">
                <a16:creationId xmlns:a16="http://schemas.microsoft.com/office/drawing/2014/main" id="{706E9AF5-8DBD-47C5-890A-A504A05A3BE9}"/>
              </a:ext>
            </a:extLst>
          </p:cNvPr>
          <p:cNvSpPr/>
          <p:nvPr/>
        </p:nvSpPr>
        <p:spPr>
          <a:xfrm>
            <a:off x="8642595" y="4564743"/>
            <a:ext cx="289700" cy="28556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向右 6">
            <a:hlinkClick r:id="rId3" action="ppaction://hlinksldjump"/>
            <a:extLst>
              <a:ext uri="{FF2B5EF4-FFF2-40B4-BE49-F238E27FC236}">
                <a16:creationId xmlns:a16="http://schemas.microsoft.com/office/drawing/2014/main" id="{1AF2F0FB-713F-4C1C-BA45-64FE91C570DE}"/>
              </a:ext>
            </a:extLst>
          </p:cNvPr>
          <p:cNvSpPr/>
          <p:nvPr/>
        </p:nvSpPr>
        <p:spPr>
          <a:xfrm flipH="1">
            <a:off x="8235242" y="4564743"/>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2F6F307A-9530-4F9E-8D48-06FC37E30AB3}"/>
              </a:ext>
            </a:extLst>
          </p:cNvPr>
          <p:cNvSpPr/>
          <p:nvPr/>
        </p:nvSpPr>
        <p:spPr>
          <a:xfrm>
            <a:off x="4620486" y="1443358"/>
            <a:ext cx="4270965" cy="1596719"/>
          </a:xfrm>
          <a:prstGeom prst="rect">
            <a:avLst/>
          </a:prstGeom>
        </p:spPr>
        <p:txBody>
          <a:bodyPr wrap="square">
            <a:spAutoFit/>
          </a:bodyPr>
          <a:lstStyle/>
          <a:p>
            <a:pPr algn="just">
              <a:lnSpc>
                <a:spcPct val="120000"/>
              </a:lnSpc>
              <a:spcBef>
                <a:spcPts val="1800"/>
              </a:spcBef>
            </a:pPr>
            <a:r>
              <a:rPr lang="zh-TW" altLang="en-US" sz="2800" dirty="0">
                <a:latin typeface="微軟正黑體" panose="020B0604030504040204" pitchFamily="34" charset="-120"/>
                <a:ea typeface="微軟正黑體" panose="020B0604030504040204" pitchFamily="34" charset="-120"/>
              </a:rPr>
              <a:t>黃春明與兒子黃國珍一起接受採訪，能窺見大作家黃春明身為父親的一面。</a:t>
            </a:r>
          </a:p>
        </p:txBody>
      </p:sp>
      <p:pic>
        <p:nvPicPr>
          <p:cNvPr id="8" name="圖片 7">
            <a:hlinkClick r:id="rId4"/>
            <a:extLst>
              <a:ext uri="{FF2B5EF4-FFF2-40B4-BE49-F238E27FC236}">
                <a16:creationId xmlns:a16="http://schemas.microsoft.com/office/drawing/2014/main" id="{FF9A9223-AA8C-43B3-BACE-03C485095B3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55165" y="1530849"/>
            <a:ext cx="3821660" cy="2154392"/>
          </a:xfrm>
          <a:prstGeom prst="rect">
            <a:avLst/>
          </a:prstGeom>
        </p:spPr>
      </p:pic>
      <p:pic>
        <p:nvPicPr>
          <p:cNvPr id="10" name="圖片 9" descr="一張含有 監視器, 螢幕, 坐, 電腦 的圖片&#10;&#10;自動產生的描述">
            <a:hlinkClick r:id="rId4"/>
            <a:extLst>
              <a:ext uri="{FF2B5EF4-FFF2-40B4-BE49-F238E27FC236}">
                <a16:creationId xmlns:a16="http://schemas.microsoft.com/office/drawing/2014/main" id="{E36FA9BE-26AE-4642-A154-99D69104870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7767" y="1443358"/>
            <a:ext cx="4005375" cy="2718649"/>
          </a:xfrm>
          <a:prstGeom prst="rect">
            <a:avLst/>
          </a:prstGeom>
        </p:spPr>
      </p:pic>
      <p:pic>
        <p:nvPicPr>
          <p:cNvPr id="4" name="圖片 3">
            <a:extLst>
              <a:ext uri="{FF2B5EF4-FFF2-40B4-BE49-F238E27FC236}">
                <a16:creationId xmlns:a16="http://schemas.microsoft.com/office/drawing/2014/main" id="{7217C9E6-74CF-435A-B703-63AE81700AE7}"/>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a:ext>
            </a:extLst>
          </a:blip>
          <a:stretch>
            <a:fillRect/>
          </a:stretch>
        </p:blipFill>
        <p:spPr>
          <a:xfrm>
            <a:off x="4597203" y="3771900"/>
            <a:ext cx="4334525" cy="390107"/>
          </a:xfrm>
          <a:prstGeom prst="rect">
            <a:avLst/>
          </a:prstGeom>
        </p:spPr>
      </p:pic>
      <p:sp>
        <p:nvSpPr>
          <p:cNvPr id="9" name="文字方塊 8"/>
          <p:cNvSpPr txBox="1"/>
          <p:nvPr/>
        </p:nvSpPr>
        <p:spPr>
          <a:xfrm>
            <a:off x="457767" y="4246501"/>
            <a:ext cx="3262432" cy="276999"/>
          </a:xfrm>
          <a:prstGeom prst="rect">
            <a:avLst/>
          </a:prstGeom>
          <a:noFill/>
        </p:spPr>
        <p:txBody>
          <a:bodyPr wrap="none" rtlCol="0">
            <a:spAutoFit/>
          </a:bodyPr>
          <a:lstStyle/>
          <a:p>
            <a:r>
              <a:rPr lang="zh-TW" altLang="en-US" sz="1200" dirty="0" smtClean="0">
                <a:latin typeface="微軟正黑體" panose="020B0604030504040204" pitchFamily="34" charset="-120"/>
                <a:ea typeface="微軟正黑體" panose="020B0604030504040204" pitchFamily="34" charset="-120"/>
              </a:rPr>
              <a:t>影片出處：</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名人書房</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黃春明、黃國珍父子</a:t>
            </a:r>
          </a:p>
        </p:txBody>
      </p:sp>
    </p:spTree>
    <p:extLst>
      <p:ext uri="{BB962C8B-B14F-4D97-AF65-F5344CB8AC3E}">
        <p14:creationId xmlns:p14="http://schemas.microsoft.com/office/powerpoint/2010/main" val="648220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4" y="395380"/>
            <a:ext cx="8405612"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黃春明是臺灣當代重要作家，作品以什麼最為聞名？</a:t>
            </a:r>
          </a:p>
        </p:txBody>
      </p:sp>
      <p:sp>
        <p:nvSpPr>
          <p:cNvPr id="12" name="文本框 328">
            <a:hlinkClick r:id="rId2" action="ppaction://hlinksldjump"/>
            <a:extLst>
              <a:ext uri="{FF2B5EF4-FFF2-40B4-BE49-F238E27FC236}">
                <a16:creationId xmlns:a16="http://schemas.microsoft.com/office/drawing/2014/main" id="{894131CA-5085-416E-9F16-46C3A8579E66}"/>
              </a:ext>
            </a:extLst>
          </p:cNvPr>
          <p:cNvSpPr txBox="1"/>
          <p:nvPr/>
        </p:nvSpPr>
        <p:spPr>
          <a:xfrm>
            <a:off x="460714" y="115613"/>
            <a:ext cx="710862"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2</a:t>
            </a:r>
            <a:endParaRPr lang="zh-CN" altLang="en-US" dirty="0"/>
          </a:p>
        </p:txBody>
      </p:sp>
      <p:sp>
        <p:nvSpPr>
          <p:cNvPr id="13" name="文本框 328">
            <a:hlinkClick r:id="rId3" action="ppaction://hlinksldjump"/>
            <a:extLst>
              <a:ext uri="{FF2B5EF4-FFF2-40B4-BE49-F238E27FC236}">
                <a16:creationId xmlns:a16="http://schemas.microsoft.com/office/drawing/2014/main" id="{3ACD786E-9A5C-4F3B-8ADE-3845036B5974}"/>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11" name="文本框 328">
            <a:hlinkClick r:id="rId4" action="ppaction://hlinksldjump"/>
            <a:extLst>
              <a:ext uri="{FF2B5EF4-FFF2-40B4-BE49-F238E27FC236}">
                <a16:creationId xmlns:a16="http://schemas.microsoft.com/office/drawing/2014/main" id="{147D0C7B-D625-4D94-8574-55C266D668D7}"/>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15" name="文字方塊 14">
            <a:extLst>
              <a:ext uri="{FF2B5EF4-FFF2-40B4-BE49-F238E27FC236}">
                <a16:creationId xmlns:a16="http://schemas.microsoft.com/office/drawing/2014/main" id="{515D3061-05F2-4A56-9E28-2B24EC147845}"/>
              </a:ext>
            </a:extLst>
          </p:cNvPr>
          <p:cNvSpPr txBox="1">
            <a:spLocks noChangeArrowheads="1"/>
          </p:cNvSpPr>
          <p:nvPr/>
        </p:nvSpPr>
        <p:spPr bwMode="auto">
          <a:xfrm>
            <a:off x="369193" y="957970"/>
            <a:ext cx="8477289"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spc="-100" dirty="0">
                <a:solidFill>
                  <a:srgbClr val="FF0000"/>
                </a:solidFill>
              </a:rPr>
              <a:t>鄉土小說。</a:t>
            </a:r>
          </a:p>
        </p:txBody>
      </p:sp>
    </p:spTree>
    <p:extLst>
      <p:ext uri="{BB962C8B-B14F-4D97-AF65-F5344CB8AC3E}">
        <p14:creationId xmlns:p14="http://schemas.microsoft.com/office/powerpoint/2010/main" val="2114046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727AE001-CBD0-45A1-8156-1291FB3FB724}"/>
              </a:ext>
            </a:extLst>
          </p:cNvPr>
          <p:cNvGrpSpPr/>
          <p:nvPr/>
        </p:nvGrpSpPr>
        <p:grpSpPr>
          <a:xfrm>
            <a:off x="832512" y="678678"/>
            <a:ext cx="3011607" cy="646331"/>
            <a:chOff x="1462816" y="1834299"/>
            <a:chExt cx="3011607" cy="646331"/>
          </a:xfrm>
        </p:grpSpPr>
        <p:sp>
          <p:nvSpPr>
            <p:cNvPr id="3" name="矩形 2">
              <a:extLst>
                <a:ext uri="{FF2B5EF4-FFF2-40B4-BE49-F238E27FC236}">
                  <a16:creationId xmlns:a16="http://schemas.microsoft.com/office/drawing/2014/main" id="{AEAE754D-69BF-4CDC-9318-14737BE386DF}"/>
                </a:ext>
              </a:extLst>
            </p:cNvPr>
            <p:cNvSpPr/>
            <p:nvPr/>
          </p:nvSpPr>
          <p:spPr>
            <a:xfrm>
              <a:off x="1462816" y="1865076"/>
              <a:ext cx="565795" cy="584776"/>
            </a:xfrm>
            <a:prstGeom prst="rect">
              <a:avLst/>
            </a:prstGeom>
            <a:solidFill>
              <a:srgbClr val="9A67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4</a:t>
              </a:r>
              <a:endParaRPr lang="zh-CN" altLang="en-US" sz="3200"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F45E7798-DC65-4EC9-A6C9-8225B9A97F63}"/>
                </a:ext>
              </a:extLst>
            </p:cNvPr>
            <p:cNvSpPr txBox="1"/>
            <p:nvPr/>
          </p:nvSpPr>
          <p:spPr>
            <a:xfrm>
              <a:off x="2143125" y="1834299"/>
              <a:ext cx="2331298" cy="646331"/>
            </a:xfrm>
            <a:prstGeom prst="rect">
              <a:avLst/>
            </a:prstGeom>
            <a:noFill/>
          </p:spPr>
          <p:txBody>
            <a:bodyPr wrap="square" rtlCol="0">
              <a:spAutoFit/>
            </a:bodyPr>
            <a:lstStyle/>
            <a:p>
              <a:r>
                <a:rPr lang="zh-TW" altLang="en-US" sz="3600" b="1" dirty="0">
                  <a:solidFill>
                    <a:srgbClr val="5E453A"/>
                  </a:solidFill>
                  <a:latin typeface="微軟正黑體" panose="020B0604030504040204" pitchFamily="34" charset="-120"/>
                  <a:ea typeface="微軟正黑體" panose="020B0604030504040204" pitchFamily="34" charset="-120"/>
                </a:rPr>
                <a:t>課文探究</a:t>
              </a:r>
            </a:p>
          </p:txBody>
        </p:sp>
      </p:grpSp>
      <p:grpSp>
        <p:nvGrpSpPr>
          <p:cNvPr id="37" name="群組 36">
            <a:extLst>
              <a:ext uri="{FF2B5EF4-FFF2-40B4-BE49-F238E27FC236}">
                <a16:creationId xmlns:a16="http://schemas.microsoft.com/office/drawing/2014/main" id="{0107CC2A-F135-4DD3-8016-5A4128AB32BB}"/>
              </a:ext>
            </a:extLst>
          </p:cNvPr>
          <p:cNvGrpSpPr/>
          <p:nvPr/>
        </p:nvGrpSpPr>
        <p:grpSpPr>
          <a:xfrm>
            <a:off x="832512" y="1812526"/>
            <a:ext cx="7304898" cy="523220"/>
            <a:chOff x="832512" y="1651834"/>
            <a:chExt cx="7304898" cy="523220"/>
          </a:xfrm>
        </p:grpSpPr>
        <p:sp>
          <p:nvSpPr>
            <p:cNvPr id="18" name="TextBox 6">
              <a:hlinkClick r:id="rId2" action="ppaction://hlinksldjump"/>
              <a:extLst>
                <a:ext uri="{FF2B5EF4-FFF2-40B4-BE49-F238E27FC236}">
                  <a16:creationId xmlns:a16="http://schemas.microsoft.com/office/drawing/2014/main" id="{71EDC2B6-5D98-486F-9919-D03DC533BBB5}"/>
                </a:ext>
              </a:extLst>
            </p:cNvPr>
            <p:cNvSpPr txBox="1"/>
            <p:nvPr/>
          </p:nvSpPr>
          <p:spPr>
            <a:xfrm>
              <a:off x="1449790" y="1651834"/>
              <a:ext cx="6687620" cy="523220"/>
            </a:xfrm>
            <a:prstGeom prst="rect">
              <a:avLst/>
            </a:prstGeom>
            <a:noFill/>
          </p:spPr>
          <p:txBody>
            <a:bodyPr vert="horz" wrap="square" rtlCol="0" anchor="ctr">
              <a:spAutoFit/>
            </a:bodyPr>
            <a:lstStyle/>
            <a:p>
              <a:r>
                <a:rPr lang="zh-TW" altLang="en-US" sz="2800" dirty="0">
                  <a:solidFill>
                    <a:srgbClr val="231815"/>
                  </a:solidFill>
                  <a:latin typeface="標楷體" panose="03000509000000000000" pitchFamily="65" charset="-120"/>
                  <a:ea typeface="標楷體" panose="03000509000000000000" pitchFamily="65" charset="-120"/>
                </a:rPr>
                <a:t>在近代史上，說一個家族，</a:t>
              </a:r>
              <a:r>
                <a:rPr lang="en-US" altLang="zh-TW" sz="2800" dirty="0">
                  <a:solidFill>
                    <a:srgbClr val="231815"/>
                  </a:solidFill>
                  <a:latin typeface="標楷體" panose="03000509000000000000" pitchFamily="65" charset="-120"/>
                  <a:ea typeface="標楷體" panose="03000509000000000000" pitchFamily="65" charset="-120"/>
                </a:rPr>
                <a:t>……</a:t>
              </a:r>
              <a:endParaRPr lang="zh-TW" altLang="en-US" sz="2800" dirty="0">
                <a:solidFill>
                  <a:srgbClr val="231815"/>
                </a:solidFill>
                <a:latin typeface="標楷體" panose="03000509000000000000" pitchFamily="65" charset="-120"/>
                <a:ea typeface="標楷體" panose="03000509000000000000" pitchFamily="65" charset="-120"/>
              </a:endParaRPr>
            </a:p>
          </p:txBody>
        </p:sp>
        <p:sp>
          <p:nvSpPr>
            <p:cNvPr id="19" name="矩形 18">
              <a:extLst>
                <a:ext uri="{FF2B5EF4-FFF2-40B4-BE49-F238E27FC236}">
                  <a16:creationId xmlns:a16="http://schemas.microsoft.com/office/drawing/2014/main" id="{9EF5CA84-D52E-483C-B235-331D2A2BD16A}"/>
                </a:ext>
              </a:extLst>
            </p:cNvPr>
            <p:cNvSpPr/>
            <p:nvPr/>
          </p:nvSpPr>
          <p:spPr>
            <a:xfrm>
              <a:off x="832512" y="1700616"/>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1B0FD418-8C72-4D54-828D-526F8012B11F}"/>
                </a:ext>
              </a:extLst>
            </p:cNvPr>
            <p:cNvSpPr/>
            <p:nvPr/>
          </p:nvSpPr>
          <p:spPr>
            <a:xfrm>
              <a:off x="832512" y="1772011"/>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1</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grpSp>
        <p:nvGrpSpPr>
          <p:cNvPr id="36" name="群組 35">
            <a:extLst>
              <a:ext uri="{FF2B5EF4-FFF2-40B4-BE49-F238E27FC236}">
                <a16:creationId xmlns:a16="http://schemas.microsoft.com/office/drawing/2014/main" id="{ADAAE9A4-EC17-4D65-A796-E37053B66DED}"/>
              </a:ext>
            </a:extLst>
          </p:cNvPr>
          <p:cNvGrpSpPr/>
          <p:nvPr/>
        </p:nvGrpSpPr>
        <p:grpSpPr>
          <a:xfrm>
            <a:off x="832512" y="2552531"/>
            <a:ext cx="6722799" cy="523220"/>
            <a:chOff x="832512" y="2241359"/>
            <a:chExt cx="6722799" cy="523220"/>
          </a:xfrm>
        </p:grpSpPr>
        <p:sp>
          <p:nvSpPr>
            <p:cNvPr id="21" name="TextBox 6">
              <a:hlinkClick r:id="rId3" action="ppaction://hlinksldjump"/>
              <a:extLst>
                <a:ext uri="{FF2B5EF4-FFF2-40B4-BE49-F238E27FC236}">
                  <a16:creationId xmlns:a16="http://schemas.microsoft.com/office/drawing/2014/main" id="{357C9854-07B5-4730-AF7E-F53D814E918E}"/>
                </a:ext>
              </a:extLst>
            </p:cNvPr>
            <p:cNvSpPr txBox="1"/>
            <p:nvPr/>
          </p:nvSpPr>
          <p:spPr>
            <a:xfrm>
              <a:off x="1449788" y="2241359"/>
              <a:ext cx="6105523" cy="523220"/>
            </a:xfrm>
            <a:prstGeom prst="rect">
              <a:avLst/>
            </a:prstGeom>
            <a:noFill/>
          </p:spPr>
          <p:txBody>
            <a:bodyPr vert="horz" wrap="square" rtlCol="0" anchor="ctr">
              <a:spAutoFit/>
            </a:bodyPr>
            <a:lstStyle>
              <a:defPPr>
                <a:defRPr lang="en-US"/>
              </a:defPPr>
              <a:lvl1pPr>
                <a:defRPr sz="3200">
                  <a:solidFill>
                    <a:srgbClr val="231815"/>
                  </a:solidFill>
                  <a:latin typeface="標楷體" panose="03000509000000000000" pitchFamily="65" charset="-120"/>
                  <a:ea typeface="標楷體" panose="03000509000000000000" pitchFamily="65" charset="-120"/>
                </a:defRPr>
              </a:lvl1pPr>
            </a:lstStyle>
            <a:p>
              <a:r>
                <a:rPr lang="zh-TW" altLang="en-US" sz="2800" dirty="0"/>
                <a:t>引起我凝視這樣的事情，</a:t>
              </a:r>
              <a:r>
                <a:rPr lang="en-US" altLang="zh-TW" sz="2800" dirty="0"/>
                <a:t>……</a:t>
              </a:r>
              <a:endParaRPr lang="zh-TW" altLang="en-US" sz="2800" dirty="0"/>
            </a:p>
          </p:txBody>
        </p:sp>
        <p:sp>
          <p:nvSpPr>
            <p:cNvPr id="22" name="矩形 21">
              <a:extLst>
                <a:ext uri="{FF2B5EF4-FFF2-40B4-BE49-F238E27FC236}">
                  <a16:creationId xmlns:a16="http://schemas.microsoft.com/office/drawing/2014/main" id="{9DAD1B75-3481-41A3-842D-43647533C51E}"/>
                </a:ext>
              </a:extLst>
            </p:cNvPr>
            <p:cNvSpPr/>
            <p:nvPr/>
          </p:nvSpPr>
          <p:spPr>
            <a:xfrm>
              <a:off x="832512" y="2290141"/>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E267D843-0A79-4B6C-9FFB-60B3E7087BB8}"/>
                </a:ext>
              </a:extLst>
            </p:cNvPr>
            <p:cNvSpPr/>
            <p:nvPr/>
          </p:nvSpPr>
          <p:spPr>
            <a:xfrm>
              <a:off x="832512" y="2361536"/>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5E453A"/>
                  </a:solidFill>
                  <a:latin typeface="微軟正黑體" panose="020B0604030504040204" pitchFamily="34" charset="-120"/>
                  <a:ea typeface="微軟正黑體" panose="020B0604030504040204" pitchFamily="34" charset="-120"/>
                </a:rPr>
                <a:t>２</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grpSp>
        <p:nvGrpSpPr>
          <p:cNvPr id="35" name="群組 34">
            <a:extLst>
              <a:ext uri="{FF2B5EF4-FFF2-40B4-BE49-F238E27FC236}">
                <a16:creationId xmlns:a16="http://schemas.microsoft.com/office/drawing/2014/main" id="{CB0C249E-5E9A-4A97-A7E0-619BADC82EEC}"/>
              </a:ext>
            </a:extLst>
          </p:cNvPr>
          <p:cNvGrpSpPr/>
          <p:nvPr/>
        </p:nvGrpSpPr>
        <p:grpSpPr>
          <a:xfrm>
            <a:off x="832512" y="3292536"/>
            <a:ext cx="7478975" cy="523220"/>
            <a:chOff x="832512" y="2830884"/>
            <a:chExt cx="7478975" cy="523220"/>
          </a:xfrm>
        </p:grpSpPr>
        <p:sp>
          <p:nvSpPr>
            <p:cNvPr id="24" name="TextBox 6">
              <a:hlinkClick r:id="rId4" action="ppaction://hlinksldjump"/>
              <a:extLst>
                <a:ext uri="{FF2B5EF4-FFF2-40B4-BE49-F238E27FC236}">
                  <a16:creationId xmlns:a16="http://schemas.microsoft.com/office/drawing/2014/main" id="{9C8A228E-7D33-49E2-82D1-BF24C182898D}"/>
                </a:ext>
              </a:extLst>
            </p:cNvPr>
            <p:cNvSpPr txBox="1"/>
            <p:nvPr/>
          </p:nvSpPr>
          <p:spPr>
            <a:xfrm>
              <a:off x="1449788" y="2830884"/>
              <a:ext cx="6861699" cy="523220"/>
            </a:xfrm>
            <a:prstGeom prst="rect">
              <a:avLst/>
            </a:prstGeom>
            <a:noFill/>
          </p:spPr>
          <p:txBody>
            <a:bodyPr vert="horz" wrap="square" rtlCol="0" anchor="ctr">
              <a:spAutoFit/>
            </a:bodyPr>
            <a:lstStyle>
              <a:defPPr>
                <a:defRPr lang="en-US"/>
              </a:defPPr>
              <a:lvl1pPr>
                <a:defRPr sz="3200">
                  <a:solidFill>
                    <a:srgbClr val="231815"/>
                  </a:solidFill>
                  <a:latin typeface="標楷體" panose="03000509000000000000" pitchFamily="65" charset="-120"/>
                  <a:ea typeface="標楷體" panose="03000509000000000000" pitchFamily="65" charset="-120"/>
                </a:defRPr>
              </a:lvl1pPr>
            </a:lstStyle>
            <a:p>
              <a:r>
                <a:rPr lang="zh-TW" altLang="en-US" sz="2800" dirty="0"/>
                <a:t>熊握著山地特有的開山刀</a:t>
              </a:r>
              <a:r>
                <a:rPr lang="en-US" altLang="zh-TW" sz="2800" dirty="0"/>
                <a:t>……</a:t>
              </a:r>
              <a:endParaRPr lang="zh-TW" altLang="en-US" sz="2800" dirty="0"/>
            </a:p>
          </p:txBody>
        </p:sp>
        <p:sp>
          <p:nvSpPr>
            <p:cNvPr id="25" name="矩形 24">
              <a:extLst>
                <a:ext uri="{FF2B5EF4-FFF2-40B4-BE49-F238E27FC236}">
                  <a16:creationId xmlns:a16="http://schemas.microsoft.com/office/drawing/2014/main" id="{76B65871-EBAA-4710-83F7-ED119EC545D3}"/>
                </a:ext>
              </a:extLst>
            </p:cNvPr>
            <p:cNvSpPr/>
            <p:nvPr/>
          </p:nvSpPr>
          <p:spPr>
            <a:xfrm>
              <a:off x="832512" y="2879666"/>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6" name="矩形 25">
              <a:extLst>
                <a:ext uri="{FF2B5EF4-FFF2-40B4-BE49-F238E27FC236}">
                  <a16:creationId xmlns:a16="http://schemas.microsoft.com/office/drawing/2014/main" id="{B031DB08-E94D-4880-BCC7-5B1A93FAB0B3}"/>
                </a:ext>
              </a:extLst>
            </p:cNvPr>
            <p:cNvSpPr/>
            <p:nvPr/>
          </p:nvSpPr>
          <p:spPr>
            <a:xfrm>
              <a:off x="832512" y="2951061"/>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3</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grpSp>
        <p:nvGrpSpPr>
          <p:cNvPr id="13" name="群組 12">
            <a:extLst>
              <a:ext uri="{FF2B5EF4-FFF2-40B4-BE49-F238E27FC236}">
                <a16:creationId xmlns:a16="http://schemas.microsoft.com/office/drawing/2014/main" id="{3789E6FD-30C7-487E-9A7D-7251D030CAA1}"/>
              </a:ext>
            </a:extLst>
          </p:cNvPr>
          <p:cNvGrpSpPr/>
          <p:nvPr/>
        </p:nvGrpSpPr>
        <p:grpSpPr>
          <a:xfrm>
            <a:off x="832512" y="4032540"/>
            <a:ext cx="6657016" cy="523220"/>
            <a:chOff x="832512" y="3420409"/>
            <a:chExt cx="6657016" cy="523220"/>
          </a:xfrm>
        </p:grpSpPr>
        <p:sp>
          <p:nvSpPr>
            <p:cNvPr id="27" name="TextBox 6">
              <a:hlinkClick r:id="rId5" action="ppaction://hlinksldjump"/>
              <a:extLst>
                <a:ext uri="{FF2B5EF4-FFF2-40B4-BE49-F238E27FC236}">
                  <a16:creationId xmlns:a16="http://schemas.microsoft.com/office/drawing/2014/main" id="{586F5B83-1F1F-4FB9-9840-90CB845E7FC1}"/>
                </a:ext>
              </a:extLst>
            </p:cNvPr>
            <p:cNvSpPr txBox="1"/>
            <p:nvPr/>
          </p:nvSpPr>
          <p:spPr>
            <a:xfrm>
              <a:off x="1449790" y="3420409"/>
              <a:ext cx="6039738" cy="523220"/>
            </a:xfrm>
            <a:prstGeom prst="rect">
              <a:avLst/>
            </a:prstGeom>
            <a:noFill/>
          </p:spPr>
          <p:txBody>
            <a:bodyPr vert="horz" wrap="square" rtlCol="0" anchor="ctr">
              <a:spAutoFit/>
            </a:bodyPr>
            <a:lstStyle/>
            <a:p>
              <a:r>
                <a:rPr lang="zh-TW" altLang="en-US" sz="2800" dirty="0">
                  <a:solidFill>
                    <a:srgbClr val="231815"/>
                  </a:solidFill>
                  <a:latin typeface="標楷體" panose="03000509000000000000" pitchFamily="65" charset="-120"/>
                  <a:ea typeface="標楷體" panose="03000509000000000000" pitchFamily="65" charset="-120"/>
                </a:rPr>
                <a:t>熊在</a:t>
              </a:r>
              <a:r>
                <a:rPr lang="zh-TW" altLang="en-US" sz="2800" dirty="0" smtClean="0">
                  <a:solidFill>
                    <a:srgbClr val="231815"/>
                  </a:solidFill>
                  <a:latin typeface="標楷體" panose="03000509000000000000" pitchFamily="65" charset="-120"/>
                  <a:ea typeface="標楷體" panose="03000509000000000000" pitchFamily="65" charset="-120"/>
                </a:rPr>
                <a:t>灶頭生火</a:t>
              </a:r>
              <a:r>
                <a:rPr lang="zh-TW" altLang="en-US" sz="2800" dirty="0">
                  <a:solidFill>
                    <a:srgbClr val="231815"/>
                  </a:solidFill>
                  <a:latin typeface="標楷體" panose="03000509000000000000" pitchFamily="65" charset="-120"/>
                  <a:ea typeface="標楷體" panose="03000509000000000000" pitchFamily="65" charset="-120"/>
                </a:rPr>
                <a:t>，</a:t>
              </a:r>
              <a:r>
                <a:rPr lang="en-US" altLang="zh-TW" sz="2800" dirty="0">
                  <a:solidFill>
                    <a:srgbClr val="231815"/>
                  </a:solidFill>
                  <a:latin typeface="標楷體" panose="03000509000000000000" pitchFamily="65" charset="-120"/>
                  <a:ea typeface="標楷體" panose="03000509000000000000" pitchFamily="65" charset="-120"/>
                </a:rPr>
                <a:t>……</a:t>
              </a:r>
              <a:endParaRPr lang="zh-TW" altLang="en-US" sz="2800" dirty="0">
                <a:solidFill>
                  <a:srgbClr val="231815"/>
                </a:solidFill>
                <a:latin typeface="標楷體" panose="03000509000000000000" pitchFamily="65" charset="-120"/>
                <a:ea typeface="標楷體" panose="03000509000000000000" pitchFamily="65" charset="-120"/>
              </a:endParaRPr>
            </a:p>
          </p:txBody>
        </p:sp>
        <p:sp>
          <p:nvSpPr>
            <p:cNvPr id="28" name="矩形 27">
              <a:extLst>
                <a:ext uri="{FF2B5EF4-FFF2-40B4-BE49-F238E27FC236}">
                  <a16:creationId xmlns:a16="http://schemas.microsoft.com/office/drawing/2014/main" id="{0B803D0E-F7F2-4702-966F-FDC0D3D577BD}"/>
                </a:ext>
              </a:extLst>
            </p:cNvPr>
            <p:cNvSpPr/>
            <p:nvPr/>
          </p:nvSpPr>
          <p:spPr>
            <a:xfrm>
              <a:off x="832512" y="3469191"/>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F4D1A8AC-42CB-401A-9497-BD67FB0F1C2E}"/>
                </a:ext>
              </a:extLst>
            </p:cNvPr>
            <p:cNvSpPr/>
            <p:nvPr/>
          </p:nvSpPr>
          <p:spPr>
            <a:xfrm>
              <a:off x="832512" y="3540586"/>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4</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sp>
        <p:nvSpPr>
          <p:cNvPr id="33" name="箭號: 向右 5">
            <a:hlinkClick r:id="rId6" action="ppaction://hlinksldjump"/>
            <a:extLst>
              <a:ext uri="{FF2B5EF4-FFF2-40B4-BE49-F238E27FC236}">
                <a16:creationId xmlns:a16="http://schemas.microsoft.com/office/drawing/2014/main" id="{7853078E-D868-44F4-8ADE-4FB24C57C6E1}"/>
              </a:ext>
            </a:extLst>
          </p:cNvPr>
          <p:cNvSpPr/>
          <p:nvPr/>
        </p:nvSpPr>
        <p:spPr>
          <a:xfrm>
            <a:off x="6944424" y="4412979"/>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箭號: 向右 6">
            <a:extLst>
              <a:ext uri="{FF2B5EF4-FFF2-40B4-BE49-F238E27FC236}">
                <a16:creationId xmlns:a16="http://schemas.microsoft.com/office/drawing/2014/main" id="{940A729C-3776-4DF3-BF54-26B10581D3C9}"/>
              </a:ext>
            </a:extLst>
          </p:cNvPr>
          <p:cNvSpPr/>
          <p:nvPr/>
        </p:nvSpPr>
        <p:spPr>
          <a:xfrm flipH="1">
            <a:off x="6537071" y="4412979"/>
            <a:ext cx="289700" cy="285562"/>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32123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727AE001-CBD0-45A1-8156-1291FB3FB724}"/>
              </a:ext>
            </a:extLst>
          </p:cNvPr>
          <p:cNvGrpSpPr/>
          <p:nvPr/>
        </p:nvGrpSpPr>
        <p:grpSpPr>
          <a:xfrm>
            <a:off x="832512" y="678678"/>
            <a:ext cx="3011607" cy="646331"/>
            <a:chOff x="1462816" y="1834299"/>
            <a:chExt cx="3011607" cy="646331"/>
          </a:xfrm>
        </p:grpSpPr>
        <p:sp>
          <p:nvSpPr>
            <p:cNvPr id="3" name="矩形 2">
              <a:extLst>
                <a:ext uri="{FF2B5EF4-FFF2-40B4-BE49-F238E27FC236}">
                  <a16:creationId xmlns:a16="http://schemas.microsoft.com/office/drawing/2014/main" id="{AEAE754D-69BF-4CDC-9318-14737BE386DF}"/>
                </a:ext>
              </a:extLst>
            </p:cNvPr>
            <p:cNvSpPr/>
            <p:nvPr/>
          </p:nvSpPr>
          <p:spPr>
            <a:xfrm>
              <a:off x="1462816" y="1865076"/>
              <a:ext cx="565795" cy="584776"/>
            </a:xfrm>
            <a:prstGeom prst="rect">
              <a:avLst/>
            </a:prstGeom>
            <a:solidFill>
              <a:srgbClr val="9A67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4</a:t>
              </a:r>
              <a:endParaRPr lang="zh-CN" altLang="en-US" sz="3200"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F45E7798-DC65-4EC9-A6C9-8225B9A97F63}"/>
                </a:ext>
              </a:extLst>
            </p:cNvPr>
            <p:cNvSpPr txBox="1"/>
            <p:nvPr/>
          </p:nvSpPr>
          <p:spPr>
            <a:xfrm>
              <a:off x="2143125" y="1834299"/>
              <a:ext cx="2331298" cy="646331"/>
            </a:xfrm>
            <a:prstGeom prst="rect">
              <a:avLst/>
            </a:prstGeom>
            <a:noFill/>
          </p:spPr>
          <p:txBody>
            <a:bodyPr wrap="square" rtlCol="0">
              <a:spAutoFit/>
            </a:bodyPr>
            <a:lstStyle/>
            <a:p>
              <a:r>
                <a:rPr lang="zh-TW" altLang="en-US" sz="3600" b="1" dirty="0">
                  <a:solidFill>
                    <a:srgbClr val="5E453A"/>
                  </a:solidFill>
                  <a:latin typeface="微軟正黑體" panose="020B0604030504040204" pitchFamily="34" charset="-120"/>
                  <a:ea typeface="微軟正黑體" panose="020B0604030504040204" pitchFamily="34" charset="-120"/>
                </a:rPr>
                <a:t>課文探究</a:t>
              </a:r>
            </a:p>
          </p:txBody>
        </p:sp>
      </p:grpSp>
      <p:grpSp>
        <p:nvGrpSpPr>
          <p:cNvPr id="37" name="群組 36">
            <a:extLst>
              <a:ext uri="{FF2B5EF4-FFF2-40B4-BE49-F238E27FC236}">
                <a16:creationId xmlns:a16="http://schemas.microsoft.com/office/drawing/2014/main" id="{0107CC2A-F135-4DD3-8016-5A4128AB32BB}"/>
              </a:ext>
            </a:extLst>
          </p:cNvPr>
          <p:cNvGrpSpPr/>
          <p:nvPr/>
        </p:nvGrpSpPr>
        <p:grpSpPr>
          <a:xfrm>
            <a:off x="832512" y="1812526"/>
            <a:ext cx="7304898" cy="523220"/>
            <a:chOff x="832512" y="1651834"/>
            <a:chExt cx="7304898" cy="523220"/>
          </a:xfrm>
        </p:grpSpPr>
        <p:sp>
          <p:nvSpPr>
            <p:cNvPr id="18" name="TextBox 6">
              <a:hlinkClick r:id="rId2" action="ppaction://hlinksldjump"/>
              <a:extLst>
                <a:ext uri="{FF2B5EF4-FFF2-40B4-BE49-F238E27FC236}">
                  <a16:creationId xmlns:a16="http://schemas.microsoft.com/office/drawing/2014/main" id="{71EDC2B6-5D98-486F-9919-D03DC533BBB5}"/>
                </a:ext>
              </a:extLst>
            </p:cNvPr>
            <p:cNvSpPr txBox="1"/>
            <p:nvPr/>
          </p:nvSpPr>
          <p:spPr>
            <a:xfrm>
              <a:off x="1449790" y="1651834"/>
              <a:ext cx="6687620" cy="523220"/>
            </a:xfrm>
            <a:prstGeom prst="rect">
              <a:avLst/>
            </a:prstGeom>
            <a:noFill/>
          </p:spPr>
          <p:txBody>
            <a:bodyPr vert="horz" wrap="square" rtlCol="0" anchor="ctr">
              <a:spAutoFit/>
            </a:bodyPr>
            <a:lstStyle/>
            <a:p>
              <a:r>
                <a:rPr lang="zh-TW" altLang="en-US" sz="2800" dirty="0">
                  <a:solidFill>
                    <a:srgbClr val="231815"/>
                  </a:solidFill>
                  <a:latin typeface="標楷體" panose="03000509000000000000" pitchFamily="65" charset="-120"/>
                  <a:ea typeface="標楷體" panose="03000509000000000000" pitchFamily="65" charset="-120"/>
                </a:rPr>
                <a:t>我的視線馬上被隔壁第三張的人</a:t>
              </a:r>
              <a:r>
                <a:rPr lang="en-US" altLang="zh-TW" sz="2800" dirty="0">
                  <a:solidFill>
                    <a:srgbClr val="231815"/>
                  </a:solidFill>
                  <a:latin typeface="標楷體" panose="03000509000000000000" pitchFamily="65" charset="-120"/>
                  <a:ea typeface="標楷體" panose="03000509000000000000" pitchFamily="65" charset="-120"/>
                </a:rPr>
                <a:t>……</a:t>
              </a:r>
              <a:endParaRPr lang="zh-TW" altLang="en-US" sz="2800" dirty="0">
                <a:solidFill>
                  <a:srgbClr val="231815"/>
                </a:solidFill>
                <a:latin typeface="標楷體" panose="03000509000000000000" pitchFamily="65" charset="-120"/>
                <a:ea typeface="標楷體" panose="03000509000000000000" pitchFamily="65" charset="-120"/>
              </a:endParaRPr>
            </a:p>
          </p:txBody>
        </p:sp>
        <p:sp>
          <p:nvSpPr>
            <p:cNvPr id="19" name="矩形 18">
              <a:extLst>
                <a:ext uri="{FF2B5EF4-FFF2-40B4-BE49-F238E27FC236}">
                  <a16:creationId xmlns:a16="http://schemas.microsoft.com/office/drawing/2014/main" id="{9EF5CA84-D52E-483C-B235-331D2A2BD16A}"/>
                </a:ext>
              </a:extLst>
            </p:cNvPr>
            <p:cNvSpPr/>
            <p:nvPr/>
          </p:nvSpPr>
          <p:spPr>
            <a:xfrm>
              <a:off x="832512" y="1700616"/>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1B0FD418-8C72-4D54-828D-526F8012B11F}"/>
                </a:ext>
              </a:extLst>
            </p:cNvPr>
            <p:cNvSpPr/>
            <p:nvPr/>
          </p:nvSpPr>
          <p:spPr>
            <a:xfrm>
              <a:off x="832512" y="1772011"/>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5</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grpSp>
        <p:nvGrpSpPr>
          <p:cNvPr id="36" name="群組 35">
            <a:extLst>
              <a:ext uri="{FF2B5EF4-FFF2-40B4-BE49-F238E27FC236}">
                <a16:creationId xmlns:a16="http://schemas.microsoft.com/office/drawing/2014/main" id="{ADAAE9A4-EC17-4D65-A796-E37053B66DED}"/>
              </a:ext>
            </a:extLst>
          </p:cNvPr>
          <p:cNvGrpSpPr/>
          <p:nvPr/>
        </p:nvGrpSpPr>
        <p:grpSpPr>
          <a:xfrm>
            <a:off x="832512" y="2552531"/>
            <a:ext cx="6722799" cy="523220"/>
            <a:chOff x="832512" y="2241359"/>
            <a:chExt cx="6722799" cy="523220"/>
          </a:xfrm>
        </p:grpSpPr>
        <p:sp>
          <p:nvSpPr>
            <p:cNvPr id="21" name="TextBox 6">
              <a:hlinkClick r:id="rId3" action="ppaction://hlinksldjump"/>
              <a:extLst>
                <a:ext uri="{FF2B5EF4-FFF2-40B4-BE49-F238E27FC236}">
                  <a16:creationId xmlns:a16="http://schemas.microsoft.com/office/drawing/2014/main" id="{357C9854-07B5-4730-AF7E-F53D814E918E}"/>
                </a:ext>
              </a:extLst>
            </p:cNvPr>
            <p:cNvSpPr txBox="1"/>
            <p:nvPr/>
          </p:nvSpPr>
          <p:spPr>
            <a:xfrm>
              <a:off x="1449788" y="2241359"/>
              <a:ext cx="6105523" cy="523220"/>
            </a:xfrm>
            <a:prstGeom prst="rect">
              <a:avLst/>
            </a:prstGeom>
            <a:noFill/>
          </p:spPr>
          <p:txBody>
            <a:bodyPr vert="horz" wrap="square" rtlCol="0" anchor="ctr">
              <a:spAutoFit/>
            </a:bodyPr>
            <a:lstStyle>
              <a:defPPr>
                <a:defRPr lang="en-US"/>
              </a:defPPr>
              <a:lvl1pPr>
                <a:defRPr sz="3200">
                  <a:solidFill>
                    <a:srgbClr val="231815"/>
                  </a:solidFill>
                  <a:latin typeface="標楷體" panose="03000509000000000000" pitchFamily="65" charset="-120"/>
                  <a:ea typeface="標楷體" panose="03000509000000000000" pitchFamily="65" charset="-120"/>
                </a:defRPr>
              </a:lvl1pPr>
            </a:lstStyle>
            <a:p>
              <a:r>
                <a:rPr lang="zh-TW" altLang="en-US" sz="2800" dirty="0"/>
                <a:t>「你祖父有沒有照片？」</a:t>
              </a:r>
              <a:r>
                <a:rPr lang="en-US" altLang="zh-TW" sz="2800" dirty="0"/>
                <a:t>……</a:t>
              </a:r>
              <a:endParaRPr lang="zh-TW" altLang="en-US" sz="2800" dirty="0"/>
            </a:p>
          </p:txBody>
        </p:sp>
        <p:sp>
          <p:nvSpPr>
            <p:cNvPr id="22" name="矩形 21">
              <a:extLst>
                <a:ext uri="{FF2B5EF4-FFF2-40B4-BE49-F238E27FC236}">
                  <a16:creationId xmlns:a16="http://schemas.microsoft.com/office/drawing/2014/main" id="{9DAD1B75-3481-41A3-842D-43647533C51E}"/>
                </a:ext>
              </a:extLst>
            </p:cNvPr>
            <p:cNvSpPr/>
            <p:nvPr/>
          </p:nvSpPr>
          <p:spPr>
            <a:xfrm>
              <a:off x="832512" y="2290141"/>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E267D843-0A79-4B6C-9FFB-60B3E7087BB8}"/>
                </a:ext>
              </a:extLst>
            </p:cNvPr>
            <p:cNvSpPr/>
            <p:nvPr/>
          </p:nvSpPr>
          <p:spPr>
            <a:xfrm>
              <a:off x="832512" y="2361536"/>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6</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grpSp>
        <p:nvGrpSpPr>
          <p:cNvPr id="35" name="群組 34">
            <a:extLst>
              <a:ext uri="{FF2B5EF4-FFF2-40B4-BE49-F238E27FC236}">
                <a16:creationId xmlns:a16="http://schemas.microsoft.com/office/drawing/2014/main" id="{CB0C249E-5E9A-4A97-A7E0-619BADC82EEC}"/>
              </a:ext>
            </a:extLst>
          </p:cNvPr>
          <p:cNvGrpSpPr/>
          <p:nvPr/>
        </p:nvGrpSpPr>
        <p:grpSpPr>
          <a:xfrm>
            <a:off x="832512" y="3292536"/>
            <a:ext cx="7478975" cy="523220"/>
            <a:chOff x="832512" y="2830884"/>
            <a:chExt cx="7478975" cy="523220"/>
          </a:xfrm>
        </p:grpSpPr>
        <p:sp>
          <p:nvSpPr>
            <p:cNvPr id="24" name="TextBox 6">
              <a:hlinkClick r:id="rId4" action="ppaction://hlinksldjump"/>
              <a:extLst>
                <a:ext uri="{FF2B5EF4-FFF2-40B4-BE49-F238E27FC236}">
                  <a16:creationId xmlns:a16="http://schemas.microsoft.com/office/drawing/2014/main" id="{9C8A228E-7D33-49E2-82D1-BF24C182898D}"/>
                </a:ext>
              </a:extLst>
            </p:cNvPr>
            <p:cNvSpPr txBox="1"/>
            <p:nvPr/>
          </p:nvSpPr>
          <p:spPr>
            <a:xfrm>
              <a:off x="1449788" y="2830884"/>
              <a:ext cx="6861699" cy="523220"/>
            </a:xfrm>
            <a:prstGeom prst="rect">
              <a:avLst/>
            </a:prstGeom>
            <a:noFill/>
          </p:spPr>
          <p:txBody>
            <a:bodyPr vert="horz" wrap="square" rtlCol="0" anchor="ctr">
              <a:spAutoFit/>
            </a:bodyPr>
            <a:lstStyle>
              <a:defPPr>
                <a:defRPr lang="en-US"/>
              </a:defPPr>
              <a:lvl1pPr>
                <a:defRPr sz="3200">
                  <a:solidFill>
                    <a:srgbClr val="231815"/>
                  </a:solidFill>
                  <a:latin typeface="標楷體" panose="03000509000000000000" pitchFamily="65" charset="-120"/>
                  <a:ea typeface="標楷體" panose="03000509000000000000" pitchFamily="65" charset="-120"/>
                </a:defRPr>
              </a:lvl1pPr>
            </a:lstStyle>
            <a:p>
              <a:r>
                <a:rPr lang="zh-TW" altLang="en-US" sz="2800" dirty="0"/>
                <a:t>「我的外祖父他也是戰士。</a:t>
              </a:r>
              <a:r>
                <a:rPr lang="en-US" altLang="zh-TW" sz="2800" dirty="0"/>
                <a:t>……</a:t>
              </a:r>
              <a:endParaRPr lang="zh-TW" altLang="en-US" sz="2800" dirty="0"/>
            </a:p>
          </p:txBody>
        </p:sp>
        <p:sp>
          <p:nvSpPr>
            <p:cNvPr id="25" name="矩形 24">
              <a:extLst>
                <a:ext uri="{FF2B5EF4-FFF2-40B4-BE49-F238E27FC236}">
                  <a16:creationId xmlns:a16="http://schemas.microsoft.com/office/drawing/2014/main" id="{76B65871-EBAA-4710-83F7-ED119EC545D3}"/>
                </a:ext>
              </a:extLst>
            </p:cNvPr>
            <p:cNvSpPr/>
            <p:nvPr/>
          </p:nvSpPr>
          <p:spPr>
            <a:xfrm>
              <a:off x="832512" y="2879666"/>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6" name="矩形 25">
              <a:extLst>
                <a:ext uri="{FF2B5EF4-FFF2-40B4-BE49-F238E27FC236}">
                  <a16:creationId xmlns:a16="http://schemas.microsoft.com/office/drawing/2014/main" id="{B031DB08-E94D-4880-BCC7-5B1A93FAB0B3}"/>
                </a:ext>
              </a:extLst>
            </p:cNvPr>
            <p:cNvSpPr/>
            <p:nvPr/>
          </p:nvSpPr>
          <p:spPr>
            <a:xfrm>
              <a:off x="832512" y="2951061"/>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7</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grpSp>
        <p:nvGrpSpPr>
          <p:cNvPr id="13" name="群組 12">
            <a:extLst>
              <a:ext uri="{FF2B5EF4-FFF2-40B4-BE49-F238E27FC236}">
                <a16:creationId xmlns:a16="http://schemas.microsoft.com/office/drawing/2014/main" id="{3789E6FD-30C7-487E-9A7D-7251D030CAA1}"/>
              </a:ext>
            </a:extLst>
          </p:cNvPr>
          <p:cNvGrpSpPr/>
          <p:nvPr/>
        </p:nvGrpSpPr>
        <p:grpSpPr>
          <a:xfrm>
            <a:off x="832512" y="4032540"/>
            <a:ext cx="6657016" cy="523220"/>
            <a:chOff x="832512" y="3420409"/>
            <a:chExt cx="6657016" cy="523220"/>
          </a:xfrm>
        </p:grpSpPr>
        <p:sp>
          <p:nvSpPr>
            <p:cNvPr id="27" name="TextBox 6">
              <a:hlinkClick r:id="rId5" action="ppaction://hlinksldjump"/>
              <a:extLst>
                <a:ext uri="{FF2B5EF4-FFF2-40B4-BE49-F238E27FC236}">
                  <a16:creationId xmlns:a16="http://schemas.microsoft.com/office/drawing/2014/main" id="{586F5B83-1F1F-4FB9-9840-90CB845E7FC1}"/>
                </a:ext>
              </a:extLst>
            </p:cNvPr>
            <p:cNvSpPr txBox="1"/>
            <p:nvPr/>
          </p:nvSpPr>
          <p:spPr>
            <a:xfrm>
              <a:off x="1449790" y="3420409"/>
              <a:ext cx="6039738" cy="523220"/>
            </a:xfrm>
            <a:prstGeom prst="rect">
              <a:avLst/>
            </a:prstGeom>
            <a:noFill/>
          </p:spPr>
          <p:txBody>
            <a:bodyPr vert="horz" wrap="square" rtlCol="0" anchor="ctr">
              <a:spAutoFit/>
            </a:bodyPr>
            <a:lstStyle/>
            <a:p>
              <a:r>
                <a:rPr lang="zh-TW" altLang="en-US" sz="2800" dirty="0">
                  <a:solidFill>
                    <a:srgbClr val="231815"/>
                  </a:solidFill>
                  <a:latin typeface="標楷體" panose="03000509000000000000" pitchFamily="65" charset="-120"/>
                  <a:ea typeface="標楷體" panose="03000509000000000000" pitchFamily="65" charset="-120"/>
                </a:rPr>
                <a:t>談話間，熊的母親從床上</a:t>
              </a:r>
              <a:r>
                <a:rPr lang="en-US" altLang="zh-TW" sz="2800" dirty="0">
                  <a:solidFill>
                    <a:srgbClr val="231815"/>
                  </a:solidFill>
                  <a:latin typeface="標楷體" panose="03000509000000000000" pitchFamily="65" charset="-120"/>
                  <a:ea typeface="標楷體" panose="03000509000000000000" pitchFamily="65" charset="-120"/>
                </a:rPr>
                <a:t>……</a:t>
              </a:r>
              <a:endParaRPr lang="zh-TW" altLang="en-US" sz="2800" dirty="0">
                <a:solidFill>
                  <a:srgbClr val="231815"/>
                </a:solidFill>
                <a:latin typeface="標楷體" panose="03000509000000000000" pitchFamily="65" charset="-120"/>
                <a:ea typeface="標楷體" panose="03000509000000000000" pitchFamily="65" charset="-120"/>
              </a:endParaRPr>
            </a:p>
          </p:txBody>
        </p:sp>
        <p:sp>
          <p:nvSpPr>
            <p:cNvPr id="28" name="矩形 27">
              <a:extLst>
                <a:ext uri="{FF2B5EF4-FFF2-40B4-BE49-F238E27FC236}">
                  <a16:creationId xmlns:a16="http://schemas.microsoft.com/office/drawing/2014/main" id="{0B803D0E-F7F2-4702-966F-FDC0D3D577BD}"/>
                </a:ext>
              </a:extLst>
            </p:cNvPr>
            <p:cNvSpPr/>
            <p:nvPr/>
          </p:nvSpPr>
          <p:spPr>
            <a:xfrm>
              <a:off x="832512" y="3469191"/>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F4D1A8AC-42CB-401A-9497-BD67FB0F1C2E}"/>
                </a:ext>
              </a:extLst>
            </p:cNvPr>
            <p:cNvSpPr/>
            <p:nvPr/>
          </p:nvSpPr>
          <p:spPr>
            <a:xfrm>
              <a:off x="832512" y="3540586"/>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8</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sp>
        <p:nvSpPr>
          <p:cNvPr id="33" name="箭號: 向右 5">
            <a:hlinkClick r:id="rId6" action="ppaction://hlinksldjump"/>
            <a:extLst>
              <a:ext uri="{FF2B5EF4-FFF2-40B4-BE49-F238E27FC236}">
                <a16:creationId xmlns:a16="http://schemas.microsoft.com/office/drawing/2014/main" id="{7853078E-D868-44F4-8ADE-4FB24C57C6E1}"/>
              </a:ext>
            </a:extLst>
          </p:cNvPr>
          <p:cNvSpPr/>
          <p:nvPr/>
        </p:nvSpPr>
        <p:spPr>
          <a:xfrm>
            <a:off x="6944424" y="4412979"/>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箭號: 向右 6">
            <a:hlinkClick r:id="rId7" action="ppaction://hlinksldjump"/>
            <a:extLst>
              <a:ext uri="{FF2B5EF4-FFF2-40B4-BE49-F238E27FC236}">
                <a16:creationId xmlns:a16="http://schemas.microsoft.com/office/drawing/2014/main" id="{940A729C-3776-4DF3-BF54-26B10581D3C9}"/>
              </a:ext>
            </a:extLst>
          </p:cNvPr>
          <p:cNvSpPr/>
          <p:nvPr/>
        </p:nvSpPr>
        <p:spPr>
          <a:xfrm flipH="1">
            <a:off x="6537071" y="4412979"/>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29694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727AE001-CBD0-45A1-8156-1291FB3FB724}"/>
              </a:ext>
            </a:extLst>
          </p:cNvPr>
          <p:cNvGrpSpPr/>
          <p:nvPr/>
        </p:nvGrpSpPr>
        <p:grpSpPr>
          <a:xfrm>
            <a:off x="832512" y="678678"/>
            <a:ext cx="3011607" cy="646331"/>
            <a:chOff x="1462816" y="1834299"/>
            <a:chExt cx="3011607" cy="646331"/>
          </a:xfrm>
        </p:grpSpPr>
        <p:sp>
          <p:nvSpPr>
            <p:cNvPr id="3" name="矩形 2">
              <a:extLst>
                <a:ext uri="{FF2B5EF4-FFF2-40B4-BE49-F238E27FC236}">
                  <a16:creationId xmlns:a16="http://schemas.microsoft.com/office/drawing/2014/main" id="{AEAE754D-69BF-4CDC-9318-14737BE386DF}"/>
                </a:ext>
              </a:extLst>
            </p:cNvPr>
            <p:cNvSpPr/>
            <p:nvPr/>
          </p:nvSpPr>
          <p:spPr>
            <a:xfrm>
              <a:off x="1462816" y="1865076"/>
              <a:ext cx="565795" cy="584776"/>
            </a:xfrm>
            <a:prstGeom prst="rect">
              <a:avLst/>
            </a:prstGeom>
            <a:solidFill>
              <a:srgbClr val="9A67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4</a:t>
              </a:r>
              <a:endParaRPr lang="zh-CN" altLang="en-US" sz="3200"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F45E7798-DC65-4EC9-A6C9-8225B9A97F63}"/>
                </a:ext>
              </a:extLst>
            </p:cNvPr>
            <p:cNvSpPr txBox="1"/>
            <p:nvPr/>
          </p:nvSpPr>
          <p:spPr>
            <a:xfrm>
              <a:off x="2143125" y="1834299"/>
              <a:ext cx="2331298" cy="646331"/>
            </a:xfrm>
            <a:prstGeom prst="rect">
              <a:avLst/>
            </a:prstGeom>
            <a:noFill/>
          </p:spPr>
          <p:txBody>
            <a:bodyPr wrap="square" rtlCol="0">
              <a:spAutoFit/>
            </a:bodyPr>
            <a:lstStyle/>
            <a:p>
              <a:r>
                <a:rPr lang="zh-TW" altLang="en-US" sz="3600" b="1" dirty="0">
                  <a:solidFill>
                    <a:srgbClr val="5E453A"/>
                  </a:solidFill>
                  <a:latin typeface="微軟正黑體" panose="020B0604030504040204" pitchFamily="34" charset="-120"/>
                  <a:ea typeface="微軟正黑體" panose="020B0604030504040204" pitchFamily="34" charset="-120"/>
                </a:rPr>
                <a:t>課文探究</a:t>
              </a:r>
            </a:p>
          </p:txBody>
        </p:sp>
      </p:grpSp>
      <p:grpSp>
        <p:nvGrpSpPr>
          <p:cNvPr id="37" name="群組 36">
            <a:extLst>
              <a:ext uri="{FF2B5EF4-FFF2-40B4-BE49-F238E27FC236}">
                <a16:creationId xmlns:a16="http://schemas.microsoft.com/office/drawing/2014/main" id="{0107CC2A-F135-4DD3-8016-5A4128AB32BB}"/>
              </a:ext>
            </a:extLst>
          </p:cNvPr>
          <p:cNvGrpSpPr/>
          <p:nvPr/>
        </p:nvGrpSpPr>
        <p:grpSpPr>
          <a:xfrm>
            <a:off x="832512" y="1812526"/>
            <a:ext cx="7304898" cy="523220"/>
            <a:chOff x="832512" y="1651834"/>
            <a:chExt cx="7304898" cy="523220"/>
          </a:xfrm>
        </p:grpSpPr>
        <p:sp>
          <p:nvSpPr>
            <p:cNvPr id="18" name="TextBox 6">
              <a:hlinkClick r:id="rId2" action="ppaction://hlinksldjump"/>
              <a:extLst>
                <a:ext uri="{FF2B5EF4-FFF2-40B4-BE49-F238E27FC236}">
                  <a16:creationId xmlns:a16="http://schemas.microsoft.com/office/drawing/2014/main" id="{71EDC2B6-5D98-486F-9919-D03DC533BBB5}"/>
                </a:ext>
              </a:extLst>
            </p:cNvPr>
            <p:cNvSpPr txBox="1"/>
            <p:nvPr/>
          </p:nvSpPr>
          <p:spPr>
            <a:xfrm>
              <a:off x="1449790" y="1651834"/>
              <a:ext cx="6687620" cy="523220"/>
            </a:xfrm>
            <a:prstGeom prst="rect">
              <a:avLst/>
            </a:prstGeom>
            <a:noFill/>
          </p:spPr>
          <p:txBody>
            <a:bodyPr vert="horz" wrap="square" rtlCol="0" anchor="ctr">
              <a:spAutoFit/>
            </a:bodyPr>
            <a:lstStyle/>
            <a:p>
              <a:r>
                <a:rPr lang="zh-TW" altLang="en-US" sz="2800" dirty="0">
                  <a:solidFill>
                    <a:srgbClr val="231815"/>
                  </a:solidFill>
                  <a:latin typeface="標楷體" panose="03000509000000000000" pitchFamily="65" charset="-120"/>
                  <a:ea typeface="標楷體" panose="03000509000000000000" pitchFamily="65" charset="-120"/>
                </a:rPr>
                <a:t>我喝下去的米酒酒精，</a:t>
              </a:r>
              <a:r>
                <a:rPr lang="en-US" altLang="zh-TW" sz="2800" dirty="0">
                  <a:solidFill>
                    <a:srgbClr val="231815"/>
                  </a:solidFill>
                  <a:latin typeface="標楷體" panose="03000509000000000000" pitchFamily="65" charset="-120"/>
                  <a:ea typeface="標楷體" panose="03000509000000000000" pitchFamily="65" charset="-120"/>
                </a:rPr>
                <a:t>……</a:t>
              </a:r>
              <a:endParaRPr lang="zh-TW" altLang="en-US" sz="2800" dirty="0">
                <a:solidFill>
                  <a:srgbClr val="231815"/>
                </a:solidFill>
                <a:latin typeface="標楷體" panose="03000509000000000000" pitchFamily="65" charset="-120"/>
                <a:ea typeface="標楷體" panose="03000509000000000000" pitchFamily="65" charset="-120"/>
              </a:endParaRPr>
            </a:p>
          </p:txBody>
        </p:sp>
        <p:sp>
          <p:nvSpPr>
            <p:cNvPr id="19" name="矩形 18">
              <a:extLst>
                <a:ext uri="{FF2B5EF4-FFF2-40B4-BE49-F238E27FC236}">
                  <a16:creationId xmlns:a16="http://schemas.microsoft.com/office/drawing/2014/main" id="{9EF5CA84-D52E-483C-B235-331D2A2BD16A}"/>
                </a:ext>
              </a:extLst>
            </p:cNvPr>
            <p:cNvSpPr/>
            <p:nvPr/>
          </p:nvSpPr>
          <p:spPr>
            <a:xfrm>
              <a:off x="832512" y="1700616"/>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1B0FD418-8C72-4D54-828D-526F8012B11F}"/>
                </a:ext>
              </a:extLst>
            </p:cNvPr>
            <p:cNvSpPr/>
            <p:nvPr/>
          </p:nvSpPr>
          <p:spPr>
            <a:xfrm>
              <a:off x="832512" y="1772011"/>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9</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sp>
        <p:nvSpPr>
          <p:cNvPr id="21" name="TextBox 6">
            <a:hlinkClick r:id="rId3" action="ppaction://hlinksldjump"/>
            <a:extLst>
              <a:ext uri="{FF2B5EF4-FFF2-40B4-BE49-F238E27FC236}">
                <a16:creationId xmlns:a16="http://schemas.microsoft.com/office/drawing/2014/main" id="{357C9854-07B5-4730-AF7E-F53D814E918E}"/>
              </a:ext>
            </a:extLst>
          </p:cNvPr>
          <p:cNvSpPr txBox="1"/>
          <p:nvPr/>
        </p:nvSpPr>
        <p:spPr>
          <a:xfrm>
            <a:off x="1449788" y="2552531"/>
            <a:ext cx="6105523" cy="523220"/>
          </a:xfrm>
          <a:prstGeom prst="rect">
            <a:avLst/>
          </a:prstGeom>
          <a:noFill/>
        </p:spPr>
        <p:txBody>
          <a:bodyPr vert="horz" wrap="square" rtlCol="0" anchor="ctr">
            <a:spAutoFit/>
          </a:bodyPr>
          <a:lstStyle>
            <a:defPPr>
              <a:defRPr lang="en-US"/>
            </a:defPPr>
            <a:lvl1pPr>
              <a:defRPr sz="3200">
                <a:solidFill>
                  <a:srgbClr val="231815"/>
                </a:solidFill>
                <a:latin typeface="標楷體" panose="03000509000000000000" pitchFamily="65" charset="-120"/>
                <a:ea typeface="標楷體" panose="03000509000000000000" pitchFamily="65" charset="-120"/>
              </a:defRPr>
            </a:lvl1pPr>
          </a:lstStyle>
          <a:p>
            <a:r>
              <a:rPr lang="zh-TW" altLang="en-US" sz="2800" dirty="0"/>
              <a:t>我拿出筆記本攤在桌子上，</a:t>
            </a:r>
            <a:r>
              <a:rPr lang="en-US" altLang="zh-TW" sz="2800" dirty="0"/>
              <a:t>……</a:t>
            </a:r>
            <a:endParaRPr lang="zh-TW" altLang="en-US" sz="2800" dirty="0"/>
          </a:p>
        </p:txBody>
      </p:sp>
      <p:sp>
        <p:nvSpPr>
          <p:cNvPr id="22" name="矩形 21">
            <a:extLst>
              <a:ext uri="{FF2B5EF4-FFF2-40B4-BE49-F238E27FC236}">
                <a16:creationId xmlns:a16="http://schemas.microsoft.com/office/drawing/2014/main" id="{9DAD1B75-3481-41A3-842D-43647533C51E}"/>
              </a:ext>
            </a:extLst>
          </p:cNvPr>
          <p:cNvSpPr/>
          <p:nvPr/>
        </p:nvSpPr>
        <p:spPr>
          <a:xfrm>
            <a:off x="832512" y="2601313"/>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E267D843-0A79-4B6C-9FFB-60B3E7087BB8}"/>
              </a:ext>
            </a:extLst>
          </p:cNvPr>
          <p:cNvSpPr/>
          <p:nvPr/>
        </p:nvSpPr>
        <p:spPr>
          <a:xfrm>
            <a:off x="761753" y="2672708"/>
            <a:ext cx="565795" cy="28286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00" spc="-150" dirty="0">
                <a:solidFill>
                  <a:srgbClr val="5E453A"/>
                </a:solidFill>
                <a:latin typeface="微軟正黑體" panose="020B0604030504040204" pitchFamily="34" charset="-120"/>
                <a:ea typeface="微軟正黑體" panose="020B0604030504040204" pitchFamily="34" charset="-120"/>
              </a:rPr>
              <a:t>10</a:t>
            </a:r>
            <a:endParaRPr lang="zh-CN" altLang="en-US" sz="2600" spc="-150" dirty="0">
              <a:solidFill>
                <a:srgbClr val="5E453A"/>
              </a:solidFill>
              <a:latin typeface="微軟正黑體" panose="020B0604030504040204" pitchFamily="34" charset="-120"/>
              <a:ea typeface="微軟正黑體" panose="020B0604030504040204" pitchFamily="34" charset="-120"/>
            </a:endParaRPr>
          </a:p>
        </p:txBody>
      </p:sp>
      <p:grpSp>
        <p:nvGrpSpPr>
          <p:cNvPr id="35" name="群組 34">
            <a:extLst>
              <a:ext uri="{FF2B5EF4-FFF2-40B4-BE49-F238E27FC236}">
                <a16:creationId xmlns:a16="http://schemas.microsoft.com/office/drawing/2014/main" id="{CB0C249E-5E9A-4A97-A7E0-619BADC82EEC}"/>
              </a:ext>
            </a:extLst>
          </p:cNvPr>
          <p:cNvGrpSpPr/>
          <p:nvPr/>
        </p:nvGrpSpPr>
        <p:grpSpPr>
          <a:xfrm>
            <a:off x="832512" y="3292536"/>
            <a:ext cx="7478975" cy="523220"/>
            <a:chOff x="832512" y="2830884"/>
            <a:chExt cx="7478975" cy="523220"/>
          </a:xfrm>
        </p:grpSpPr>
        <p:sp>
          <p:nvSpPr>
            <p:cNvPr id="24" name="TextBox 6">
              <a:hlinkClick r:id="rId4" action="ppaction://hlinksldjump"/>
              <a:extLst>
                <a:ext uri="{FF2B5EF4-FFF2-40B4-BE49-F238E27FC236}">
                  <a16:creationId xmlns:a16="http://schemas.microsoft.com/office/drawing/2014/main" id="{9C8A228E-7D33-49E2-82D1-BF24C182898D}"/>
                </a:ext>
              </a:extLst>
            </p:cNvPr>
            <p:cNvSpPr txBox="1"/>
            <p:nvPr/>
          </p:nvSpPr>
          <p:spPr>
            <a:xfrm>
              <a:off x="1449788" y="2830884"/>
              <a:ext cx="6861699" cy="523220"/>
            </a:xfrm>
            <a:prstGeom prst="rect">
              <a:avLst/>
            </a:prstGeom>
            <a:noFill/>
          </p:spPr>
          <p:txBody>
            <a:bodyPr vert="horz" wrap="square" rtlCol="0" anchor="ctr">
              <a:spAutoFit/>
            </a:bodyPr>
            <a:lstStyle>
              <a:defPPr>
                <a:defRPr lang="en-US"/>
              </a:defPPr>
              <a:lvl1pPr>
                <a:defRPr sz="3200">
                  <a:solidFill>
                    <a:srgbClr val="231815"/>
                  </a:solidFill>
                  <a:latin typeface="標楷體" panose="03000509000000000000" pitchFamily="65" charset="-120"/>
                  <a:ea typeface="標楷體" panose="03000509000000000000" pitchFamily="65" charset="-120"/>
                </a:defRPr>
              </a:lvl1pPr>
            </a:lstStyle>
            <a:p>
              <a:r>
                <a:rPr lang="zh-TW" altLang="en-US" sz="2800" dirty="0"/>
                <a:t>第二天上午，我們默默地</a:t>
              </a:r>
              <a:r>
                <a:rPr lang="en-US" altLang="zh-TW" sz="2800" dirty="0"/>
                <a:t>……</a:t>
              </a:r>
              <a:endParaRPr lang="zh-TW" altLang="en-US" sz="2800" dirty="0"/>
            </a:p>
          </p:txBody>
        </p:sp>
        <p:sp>
          <p:nvSpPr>
            <p:cNvPr id="25" name="矩形 24">
              <a:extLst>
                <a:ext uri="{FF2B5EF4-FFF2-40B4-BE49-F238E27FC236}">
                  <a16:creationId xmlns:a16="http://schemas.microsoft.com/office/drawing/2014/main" id="{76B65871-EBAA-4710-83F7-ED119EC545D3}"/>
                </a:ext>
              </a:extLst>
            </p:cNvPr>
            <p:cNvSpPr/>
            <p:nvPr/>
          </p:nvSpPr>
          <p:spPr>
            <a:xfrm>
              <a:off x="832512" y="2879666"/>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grpSp>
      <p:sp>
        <p:nvSpPr>
          <p:cNvPr id="30" name="矩形 29">
            <a:extLst>
              <a:ext uri="{FF2B5EF4-FFF2-40B4-BE49-F238E27FC236}">
                <a16:creationId xmlns:a16="http://schemas.microsoft.com/office/drawing/2014/main" id="{030E37C9-FD10-4F9C-A7F3-6E8F8215EF02}"/>
              </a:ext>
            </a:extLst>
          </p:cNvPr>
          <p:cNvSpPr/>
          <p:nvPr/>
        </p:nvSpPr>
        <p:spPr>
          <a:xfrm>
            <a:off x="765227" y="3412713"/>
            <a:ext cx="565795" cy="28286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600" spc="-150" dirty="0">
                <a:solidFill>
                  <a:srgbClr val="5E453A"/>
                </a:solidFill>
                <a:latin typeface="微軟正黑體" panose="020B0604030504040204" pitchFamily="34" charset="-120"/>
                <a:ea typeface="微軟正黑體" panose="020B0604030504040204" pitchFamily="34" charset="-120"/>
              </a:rPr>
              <a:t>11</a:t>
            </a:r>
            <a:endParaRPr lang="zh-CN" altLang="en-US" sz="2600" spc="-150" dirty="0">
              <a:solidFill>
                <a:srgbClr val="5E453A"/>
              </a:solidFill>
              <a:latin typeface="微軟正黑體" panose="020B0604030504040204" pitchFamily="34" charset="-120"/>
              <a:ea typeface="微軟正黑體" panose="020B0604030504040204" pitchFamily="34" charset="-120"/>
            </a:endParaRPr>
          </a:p>
        </p:txBody>
      </p:sp>
      <p:sp>
        <p:nvSpPr>
          <p:cNvPr id="33" name="箭號: 向右 5">
            <a:hlinkClick r:id="" action="ppaction://noaction"/>
            <a:extLst>
              <a:ext uri="{FF2B5EF4-FFF2-40B4-BE49-F238E27FC236}">
                <a16:creationId xmlns:a16="http://schemas.microsoft.com/office/drawing/2014/main" id="{7853078E-D868-44F4-8ADE-4FB24C57C6E1}"/>
              </a:ext>
            </a:extLst>
          </p:cNvPr>
          <p:cNvSpPr/>
          <p:nvPr/>
        </p:nvSpPr>
        <p:spPr>
          <a:xfrm>
            <a:off x="6944424" y="4412979"/>
            <a:ext cx="289700" cy="28556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箭號: 向右 6">
            <a:hlinkClick r:id="rId5" action="ppaction://hlinksldjump"/>
            <a:extLst>
              <a:ext uri="{FF2B5EF4-FFF2-40B4-BE49-F238E27FC236}">
                <a16:creationId xmlns:a16="http://schemas.microsoft.com/office/drawing/2014/main" id="{940A729C-3776-4DF3-BF54-26B10581D3C9}"/>
              </a:ext>
            </a:extLst>
          </p:cNvPr>
          <p:cNvSpPr/>
          <p:nvPr/>
        </p:nvSpPr>
        <p:spPr>
          <a:xfrm flipH="1">
            <a:off x="6537071" y="4412979"/>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12228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40544"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在近代史上，說一個家族，或是一個社會、一個國家，他們的四代男人，為自己的國家、民族，代代都當了兵去打仗的情形，大概已經不多見了。可是，說一個家族、一個社會，</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第一段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466EBEC-9FE1-4847-A71C-7EEC7B5DC25C}"/>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P.130</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本框 328">
            <a:hlinkClick r:id="rId3" action="ppaction://hlinksldjump"/>
            <a:extLst>
              <a:ext uri="{FF2B5EF4-FFF2-40B4-BE49-F238E27FC236}">
                <a16:creationId xmlns:a16="http://schemas.microsoft.com/office/drawing/2014/main" id="{FBB52844-E322-426C-9F37-BAF3163EA4E8}"/>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4" name="文本框 328">
            <a:hlinkClick r:id="rId4" action="ppaction://hlinksldjump"/>
            <a:extLst>
              <a:ext uri="{FF2B5EF4-FFF2-40B4-BE49-F238E27FC236}">
                <a16:creationId xmlns:a16="http://schemas.microsoft.com/office/drawing/2014/main" id="{AB00A919-0696-41A2-93A7-DA2E995B7D50}"/>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5" name="文本框 328">
            <a:hlinkClick r:id="rId5" action="ppaction://hlinksldjump"/>
            <a:extLst>
              <a:ext uri="{FF2B5EF4-FFF2-40B4-BE49-F238E27FC236}">
                <a16:creationId xmlns:a16="http://schemas.microsoft.com/office/drawing/2014/main" id="{006D6EAD-76C2-4D6F-9043-C04263EBB15B}"/>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1379637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598579"/>
            <a:ext cx="8340544" cy="3575979"/>
          </a:xfrm>
          <a:prstGeom prst="rect">
            <a:avLst/>
          </a:prstGeom>
        </p:spPr>
        <p:txBody>
          <a:bodyPr wrap="square">
            <a:spAutoFit/>
          </a:bodyPr>
          <a:lstStyle/>
          <a:p>
            <a:pPr algn="just">
              <a:lnSpc>
                <a:spcPct val="250000"/>
              </a:lnSpc>
            </a:pPr>
            <a:r>
              <a:rPr lang="zh-TW" altLang="en-US" sz="3200" dirty="0">
                <a:latin typeface="標楷體" panose="03000509000000000000" pitchFamily="65" charset="-120"/>
                <a:ea typeface="標楷體" panose="03000509000000000000" pitchFamily="65" charset="-120"/>
              </a:rPr>
              <a:t>他們的四代男人，除了當自己部族的勇士去抵禦外敵，不是當了侵略者異族的士兵，去為敵人打另外一個敵人的敵人，</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第一段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5D261237-016C-408F-8A96-9B8FE1B7574B}"/>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5E6F842D-8D2C-4D40-92BB-29EB88FCD491}"/>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4B3EF1CD-61A2-4A77-BFC8-B2A0FDEF7FC3}"/>
              </a:ext>
            </a:extLst>
          </p:cNvPr>
          <p:cNvSpPr txBox="1">
            <a:spLocks noChangeArrowheads="1"/>
          </p:cNvSpPr>
          <p:nvPr/>
        </p:nvSpPr>
        <p:spPr bwMode="auto">
          <a:xfrm>
            <a:off x="4311121" y="1667482"/>
            <a:ext cx="44811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指杜熊的祖父、曾祖父為部族與漢人、日本人作戰</a:t>
            </a:r>
          </a:p>
          <a:p>
            <a:endParaRPr lang="zh-TW" altLang="en-US" sz="2400" dirty="0">
              <a:solidFill>
                <a:srgbClr val="006600"/>
              </a:solidFill>
              <a:latin typeface="微軟正黑體" panose="020B0604030504040204" pitchFamily="34" charset="-120"/>
              <a:ea typeface="微軟正黑體" panose="020B0604030504040204" pitchFamily="34" charset="-120"/>
            </a:endParaRPr>
          </a:p>
        </p:txBody>
      </p:sp>
      <p:cxnSp>
        <p:nvCxnSpPr>
          <p:cNvPr id="20" name="直線接點 19">
            <a:extLst>
              <a:ext uri="{FF2B5EF4-FFF2-40B4-BE49-F238E27FC236}">
                <a16:creationId xmlns:a16="http://schemas.microsoft.com/office/drawing/2014/main" id="{7CBB8467-C5FE-468C-8F51-266B9CD0F5EF}"/>
              </a:ext>
            </a:extLst>
          </p:cNvPr>
          <p:cNvCxnSpPr>
            <a:cxnSpLocks/>
          </p:cNvCxnSpPr>
          <p:nvPr/>
        </p:nvCxnSpPr>
        <p:spPr>
          <a:xfrm>
            <a:off x="3707069" y="1669450"/>
            <a:ext cx="4881518"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1" name="圖片 20">
            <a:extLst>
              <a:ext uri="{FF2B5EF4-FFF2-40B4-BE49-F238E27FC236}">
                <a16:creationId xmlns:a16="http://schemas.microsoft.com/office/drawing/2014/main" id="{AEAAFC2D-B690-4929-B1ED-0A92095E9C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07069" y="1741458"/>
            <a:ext cx="609550" cy="298679"/>
          </a:xfrm>
          <a:prstGeom prst="rect">
            <a:avLst/>
          </a:prstGeom>
        </p:spPr>
      </p:pic>
      <p:sp>
        <p:nvSpPr>
          <p:cNvPr id="22" name="文字方塊 21">
            <a:extLst>
              <a:ext uri="{FF2B5EF4-FFF2-40B4-BE49-F238E27FC236}">
                <a16:creationId xmlns:a16="http://schemas.microsoft.com/office/drawing/2014/main" id="{0EB74BA7-F4FF-4D7C-BAFE-9980F80B1C7D}"/>
              </a:ext>
            </a:extLst>
          </p:cNvPr>
          <p:cNvSpPr txBox="1">
            <a:spLocks noChangeArrowheads="1"/>
          </p:cNvSpPr>
          <p:nvPr/>
        </p:nvSpPr>
        <p:spPr bwMode="auto">
          <a:xfrm>
            <a:off x="3537162" y="2888650"/>
            <a:ext cx="42469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指杜熊母親的</a:t>
            </a:r>
            <a:r>
              <a:rPr lang="zh-TW" altLang="en-US" sz="2400" dirty="0" smtClean="0">
                <a:solidFill>
                  <a:srgbClr val="006600"/>
                </a:solidFill>
                <a:latin typeface="微軟正黑體" panose="020B0604030504040204" pitchFamily="34" charset="-120"/>
                <a:ea typeface="微軟正黑體" panose="020B0604030504040204" pitchFamily="34" charset="-120"/>
              </a:rPr>
              <a:t>前夫成為</a:t>
            </a:r>
            <a:r>
              <a:rPr lang="zh-TW" altLang="en-US" sz="2400" dirty="0">
                <a:solidFill>
                  <a:srgbClr val="006600"/>
                </a:solidFill>
                <a:latin typeface="微軟正黑體" panose="020B0604030504040204" pitchFamily="34" charset="-120"/>
                <a:ea typeface="微軟正黑體" panose="020B0604030504040204" pitchFamily="34" charset="-120"/>
              </a:rPr>
              <a:t>侵略者（</a:t>
            </a:r>
            <a:r>
              <a:rPr lang="zh-TW" altLang="en-US" sz="2400" dirty="0" smtClean="0">
                <a:solidFill>
                  <a:srgbClr val="006600"/>
                </a:solidFill>
                <a:latin typeface="微軟正黑體" panose="020B0604030504040204" pitchFamily="34" charset="-120"/>
                <a:ea typeface="微軟正黑體" panose="020B0604030504040204" pitchFamily="34" charset="-120"/>
              </a:rPr>
              <a:t>日本）</a:t>
            </a:r>
            <a:r>
              <a:rPr lang="zh-TW" altLang="en-US" sz="2400" dirty="0">
                <a:solidFill>
                  <a:srgbClr val="006600"/>
                </a:solidFill>
                <a:latin typeface="微軟正黑體" panose="020B0604030504040204" pitchFamily="34" charset="-120"/>
                <a:ea typeface="微軟正黑體" panose="020B0604030504040204" pitchFamily="34" charset="-120"/>
              </a:rPr>
              <a:t>的</a:t>
            </a:r>
            <a:r>
              <a:rPr lang="zh-TW" altLang="en-US" sz="2400" dirty="0" smtClean="0">
                <a:solidFill>
                  <a:srgbClr val="006600"/>
                </a:solidFill>
                <a:latin typeface="微軟正黑體" panose="020B0604030504040204" pitchFamily="34" charset="-120"/>
                <a:ea typeface="微軟正黑體" panose="020B0604030504040204" pitchFamily="34" charset="-120"/>
              </a:rPr>
              <a:t>士兵</a:t>
            </a:r>
            <a:endParaRPr lang="zh-TW" altLang="en-US" sz="2400" dirty="0">
              <a:solidFill>
                <a:srgbClr val="006600"/>
              </a:solidFill>
              <a:latin typeface="微軟正黑體" panose="020B0604030504040204" pitchFamily="34" charset="-120"/>
              <a:ea typeface="微軟正黑體" panose="020B0604030504040204" pitchFamily="34" charset="-120"/>
            </a:endParaRPr>
          </a:p>
        </p:txBody>
      </p:sp>
      <p:cxnSp>
        <p:nvCxnSpPr>
          <p:cNvPr id="23" name="直線接點 22">
            <a:extLst>
              <a:ext uri="{FF2B5EF4-FFF2-40B4-BE49-F238E27FC236}">
                <a16:creationId xmlns:a16="http://schemas.microsoft.com/office/drawing/2014/main" id="{507809FB-B96E-4734-A619-285FA588016A}"/>
              </a:ext>
            </a:extLst>
          </p:cNvPr>
          <p:cNvCxnSpPr>
            <a:cxnSpLocks/>
          </p:cNvCxnSpPr>
          <p:nvPr/>
        </p:nvCxnSpPr>
        <p:spPr>
          <a:xfrm>
            <a:off x="2927612" y="2882016"/>
            <a:ext cx="5660975"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5" name="圖片 24">
            <a:extLst>
              <a:ext uri="{FF2B5EF4-FFF2-40B4-BE49-F238E27FC236}">
                <a16:creationId xmlns:a16="http://schemas.microsoft.com/office/drawing/2014/main" id="{2BD07584-0CF4-4A71-92E4-AD9A9F7E13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27612" y="2954024"/>
            <a:ext cx="609550" cy="298679"/>
          </a:xfrm>
          <a:prstGeom prst="rect">
            <a:avLst/>
          </a:prstGeom>
        </p:spPr>
      </p:pic>
      <p:cxnSp>
        <p:nvCxnSpPr>
          <p:cNvPr id="27" name="直線接點 26">
            <a:extLst>
              <a:ext uri="{FF2B5EF4-FFF2-40B4-BE49-F238E27FC236}">
                <a16:creationId xmlns:a16="http://schemas.microsoft.com/office/drawing/2014/main" id="{DF29FFE4-62D2-4E0E-9AC5-488A3B3D161B}"/>
              </a:ext>
            </a:extLst>
          </p:cNvPr>
          <p:cNvCxnSpPr>
            <a:cxnSpLocks/>
          </p:cNvCxnSpPr>
          <p:nvPr/>
        </p:nvCxnSpPr>
        <p:spPr>
          <a:xfrm>
            <a:off x="462119" y="2882016"/>
            <a:ext cx="1204121"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0CC80604-8173-4260-8AD9-5533F840296B}"/>
              </a:ext>
            </a:extLst>
          </p:cNvPr>
          <p:cNvCxnSpPr>
            <a:cxnSpLocks/>
          </p:cNvCxnSpPr>
          <p:nvPr/>
        </p:nvCxnSpPr>
        <p:spPr>
          <a:xfrm>
            <a:off x="462119" y="4101216"/>
            <a:ext cx="4462094"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35" name="圖片 34">
            <a:hlinkClick r:id="rId5" action="ppaction://hlinksldjump"/>
            <a:extLst>
              <a:ext uri="{FF2B5EF4-FFF2-40B4-BE49-F238E27FC236}">
                <a16:creationId xmlns:a16="http://schemas.microsoft.com/office/drawing/2014/main" id="{EA8DE4D9-CD20-47A4-9EB7-5B6B6D416D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2336" y="968942"/>
            <a:ext cx="628598" cy="648000"/>
          </a:xfrm>
          <a:prstGeom prst="rect">
            <a:avLst/>
          </a:prstGeom>
        </p:spPr>
      </p:pic>
      <p:sp>
        <p:nvSpPr>
          <p:cNvPr id="37" name="矩形 36">
            <a:extLst>
              <a:ext uri="{FF2B5EF4-FFF2-40B4-BE49-F238E27FC236}">
                <a16:creationId xmlns:a16="http://schemas.microsoft.com/office/drawing/2014/main" id="{F6161038-B996-4D39-AE2B-00803F13E71B}"/>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P.130</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9" name="文本框 328">
            <a:hlinkClick r:id="rId7" action="ppaction://hlinksldjump"/>
            <a:extLst>
              <a:ext uri="{FF2B5EF4-FFF2-40B4-BE49-F238E27FC236}">
                <a16:creationId xmlns:a16="http://schemas.microsoft.com/office/drawing/2014/main" id="{216EFB16-9454-4C2D-856D-472E185B4581}"/>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41" name="文本框 328">
            <a:hlinkClick r:id="rId8" action="ppaction://hlinksldjump"/>
            <a:extLst>
              <a:ext uri="{FF2B5EF4-FFF2-40B4-BE49-F238E27FC236}">
                <a16:creationId xmlns:a16="http://schemas.microsoft.com/office/drawing/2014/main" id="{D787848C-7833-4FFE-883D-170077686BB8}"/>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43" name="文本框 328">
            <a:hlinkClick r:id="rId9" action="ppaction://hlinksldjump"/>
            <a:extLst>
              <a:ext uri="{FF2B5EF4-FFF2-40B4-BE49-F238E27FC236}">
                <a16:creationId xmlns:a16="http://schemas.microsoft.com/office/drawing/2014/main" id="{02B97FCE-0D6B-4937-8D66-E287A413CCE7}"/>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311171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25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9"/>
                                        </p:tgtEl>
                                      </p:cBhvr>
                                    </p:animEffect>
                                    <p:set>
                                      <p:cBhvr>
                                        <p:cTn id="21" dur="1" fill="hold">
                                          <p:stCondLst>
                                            <p:cond delay="24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5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22"/>
                                        </p:tgtEl>
                                      </p:cBhvr>
                                    </p:animEffect>
                                    <p:set>
                                      <p:cBhvr>
                                        <p:cTn id="32"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9" grpId="0"/>
      <p:bldP spid="19" grpId="1"/>
      <p:bldP spid="22" grpId="0"/>
      <p:bldP spid="2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598579"/>
            <a:ext cx="8340544" cy="3575979"/>
          </a:xfrm>
          <a:prstGeom prst="rect">
            <a:avLst/>
          </a:prstGeom>
        </p:spPr>
        <p:txBody>
          <a:bodyPr wrap="square">
            <a:spAutoFit/>
          </a:bodyPr>
          <a:lstStyle/>
          <a:p>
            <a:pPr algn="just">
              <a:lnSpc>
                <a:spcPct val="250000"/>
              </a:lnSpc>
            </a:pPr>
            <a:r>
              <a:rPr lang="zh-TW" altLang="en-US" sz="3200" dirty="0">
                <a:latin typeface="標楷體" panose="03000509000000000000" pitchFamily="65" charset="-120"/>
                <a:ea typeface="標楷體" panose="03000509000000000000" pitchFamily="65" charset="-120"/>
              </a:rPr>
              <a:t>就是每一代</a:t>
            </a:r>
            <a:r>
              <a:rPr lang="en-US" altLang="zh-TW" sz="3200" spc="-510" dirty="0">
                <a:latin typeface="標楷體" panose="03000509000000000000" pitchFamily="65" charset="-120"/>
                <a:ea typeface="標楷體" panose="03000509000000000000" pitchFamily="65" charset="-120"/>
              </a:rPr>
              <a:t>—</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甚至於不到一代之間，又換了侵略者，當了別人的戰士。去跟一個根本和他們無冤無仇的人，</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第一段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5D261237-016C-408F-8A96-9B8FE1B7574B}"/>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5E6F842D-8D2C-4D40-92BB-29EB88FCD491}"/>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8E06A239-072B-48EE-ACDE-B557FDFA1FE3}"/>
              </a:ext>
            </a:extLst>
          </p:cNvPr>
          <p:cNvSpPr txBox="1">
            <a:spLocks noChangeArrowheads="1"/>
          </p:cNvSpPr>
          <p:nvPr/>
        </p:nvSpPr>
        <p:spPr bwMode="auto">
          <a:xfrm>
            <a:off x="1870255" y="1667482"/>
            <a:ext cx="6364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指杜熊</a:t>
            </a:r>
            <a:r>
              <a:rPr lang="zh-TW" altLang="en-US" sz="2400" dirty="0" smtClean="0">
                <a:solidFill>
                  <a:srgbClr val="006600"/>
                </a:solidFill>
                <a:latin typeface="微軟正黑體" panose="020B0604030504040204" pitchFamily="34" charset="-120"/>
                <a:ea typeface="微軟正黑體" panose="020B0604030504040204" pitchFamily="34" charset="-120"/>
              </a:rPr>
              <a:t>父親先為國軍打共匪，又被八路軍捉去當匪兵，反打國軍</a:t>
            </a:r>
            <a:endParaRPr lang="zh-TW" altLang="en-US" sz="2400" dirty="0">
              <a:solidFill>
                <a:srgbClr val="006600"/>
              </a:solidFill>
              <a:latin typeface="微軟正黑體" panose="020B0604030504040204" pitchFamily="34" charset="-120"/>
              <a:ea typeface="微軟正黑體" panose="020B0604030504040204" pitchFamily="34" charset="-120"/>
            </a:endParaRPr>
          </a:p>
        </p:txBody>
      </p:sp>
      <p:cxnSp>
        <p:nvCxnSpPr>
          <p:cNvPr id="14" name="直線接點 13">
            <a:extLst>
              <a:ext uri="{FF2B5EF4-FFF2-40B4-BE49-F238E27FC236}">
                <a16:creationId xmlns:a16="http://schemas.microsoft.com/office/drawing/2014/main" id="{68A34655-1795-46CE-A324-000706870713}"/>
              </a:ext>
            </a:extLst>
          </p:cNvPr>
          <p:cNvCxnSpPr>
            <a:cxnSpLocks/>
          </p:cNvCxnSpPr>
          <p:nvPr/>
        </p:nvCxnSpPr>
        <p:spPr>
          <a:xfrm>
            <a:off x="1266204" y="1669450"/>
            <a:ext cx="7322383"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FA6136FB-BB6A-4DFF-B7BB-125DE16070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66204" y="1741458"/>
            <a:ext cx="609550" cy="298679"/>
          </a:xfrm>
          <a:prstGeom prst="rect">
            <a:avLst/>
          </a:prstGeom>
        </p:spPr>
      </p:pic>
      <p:cxnSp>
        <p:nvCxnSpPr>
          <p:cNvPr id="16" name="直線接點 15">
            <a:extLst>
              <a:ext uri="{FF2B5EF4-FFF2-40B4-BE49-F238E27FC236}">
                <a16:creationId xmlns:a16="http://schemas.microsoft.com/office/drawing/2014/main" id="{A25AB7AB-8C74-45DB-8B97-E133844AA2EA}"/>
              </a:ext>
            </a:extLst>
          </p:cNvPr>
          <p:cNvCxnSpPr>
            <a:cxnSpLocks/>
          </p:cNvCxnSpPr>
          <p:nvPr/>
        </p:nvCxnSpPr>
        <p:spPr>
          <a:xfrm>
            <a:off x="439857" y="2888650"/>
            <a:ext cx="4484356"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8" name="圖片 7">
            <a:hlinkClick r:id="rId5" action="ppaction://hlinksldjump"/>
            <a:extLst>
              <a:ext uri="{FF2B5EF4-FFF2-40B4-BE49-F238E27FC236}">
                <a16:creationId xmlns:a16="http://schemas.microsoft.com/office/drawing/2014/main" id="{A0605FFF-5F03-49AC-BBD6-311B60BFC26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60189" y="2207439"/>
            <a:ext cx="128048" cy="648000"/>
          </a:xfrm>
          <a:prstGeom prst="rect">
            <a:avLst/>
          </a:prstGeom>
        </p:spPr>
      </p:pic>
      <p:sp>
        <p:nvSpPr>
          <p:cNvPr id="9" name="矩形 8">
            <a:extLst>
              <a:ext uri="{FF2B5EF4-FFF2-40B4-BE49-F238E27FC236}">
                <a16:creationId xmlns:a16="http://schemas.microsoft.com/office/drawing/2014/main" id="{BCE6F730-DB02-467B-98FA-53CB5DB30D4B}"/>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P.130</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8" name="文本框 328">
            <a:hlinkClick r:id="rId7" action="ppaction://hlinksldjump"/>
            <a:extLst>
              <a:ext uri="{FF2B5EF4-FFF2-40B4-BE49-F238E27FC236}">
                <a16:creationId xmlns:a16="http://schemas.microsoft.com/office/drawing/2014/main" id="{47EF1E63-8606-4645-84FF-BCA3BA009E8F}"/>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0" name="文本框 328">
            <a:hlinkClick r:id="rId8" action="ppaction://hlinksldjump"/>
            <a:extLst>
              <a:ext uri="{FF2B5EF4-FFF2-40B4-BE49-F238E27FC236}">
                <a16:creationId xmlns:a16="http://schemas.microsoft.com/office/drawing/2014/main" id="{FCB4F204-0F37-4CB5-818D-3CBF40CC002C}"/>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2" name="文本框 328">
            <a:hlinkClick r:id="rId9" action="ppaction://hlinksldjump"/>
            <a:extLst>
              <a:ext uri="{FF2B5EF4-FFF2-40B4-BE49-F238E27FC236}">
                <a16:creationId xmlns:a16="http://schemas.microsoft.com/office/drawing/2014/main" id="{5AED7FDE-EE30-48B9-9AE2-B559318F44F6}"/>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3823846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p:bldP spid="13" grpId="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0EC7D02-E523-4D34-AABF-B2CDA336CDC9}"/>
              </a:ext>
            </a:extLst>
          </p:cNvPr>
          <p:cNvSpPr/>
          <p:nvPr/>
        </p:nvSpPr>
        <p:spPr>
          <a:xfrm>
            <a:off x="313200" y="360000"/>
            <a:ext cx="8419266" cy="2554545"/>
          </a:xfrm>
          <a:prstGeom prst="rect">
            <a:avLst/>
          </a:prstGeom>
        </p:spPr>
        <p:txBody>
          <a:bodyPr wrap="square">
            <a:spAutoFit/>
          </a:bodyPr>
          <a:lstStyle/>
          <a:p>
            <a:r>
              <a:rPr lang="zh-TW" altLang="en-US" sz="3200" dirty="0">
                <a:latin typeface="標楷體" panose="03000509000000000000" pitchFamily="65" charset="-120"/>
                <a:ea typeface="標楷體" panose="03000509000000000000" pitchFamily="65" charset="-120"/>
              </a:rPr>
              <a:t>他們的四代男人，除了當自己部族的勇士去抵禦外敵，不是當了侵略者異族的士兵，去為敵人打另外一個敵人的敵人，就是每一代</a:t>
            </a:r>
            <a:r>
              <a:rPr lang="en-US" altLang="zh-TW" sz="3200" spc="-510" dirty="0">
                <a:latin typeface="標楷體" panose="03000509000000000000" pitchFamily="65" charset="-120"/>
                <a:ea typeface="標楷體" panose="03000509000000000000" pitchFamily="65" charset="-120"/>
              </a:rPr>
              <a:t>—</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甚至於不到一代之間，又換了侵略者，當了別人的戰士</a:t>
            </a:r>
          </a:p>
        </p:txBody>
      </p:sp>
      <p:sp>
        <p:nvSpPr>
          <p:cNvPr id="3" name="矩形 2">
            <a:extLst>
              <a:ext uri="{FF2B5EF4-FFF2-40B4-BE49-F238E27FC236}">
                <a16:creationId xmlns:a16="http://schemas.microsoft.com/office/drawing/2014/main" id="{8F5C95A9-6A6F-48EE-BDD7-B2226A8E59A1}"/>
              </a:ext>
            </a:extLst>
          </p:cNvPr>
          <p:cNvSpPr/>
          <p:nvPr/>
        </p:nvSpPr>
        <p:spPr>
          <a:xfrm>
            <a:off x="343735" y="2953241"/>
            <a:ext cx="3057247" cy="523220"/>
          </a:xfrm>
          <a:prstGeom prst="rect">
            <a:avLst/>
          </a:prstGeom>
        </p:spPr>
        <p:txBody>
          <a:bodyPr wrap="none">
            <a:spAutoFit/>
          </a:bodyPr>
          <a:lstStyle/>
          <a:p>
            <a:r>
              <a:rPr lang="zh-TW" altLang="en-US" sz="2800" b="1" dirty="0">
                <a:solidFill>
                  <a:srgbClr val="C74932"/>
                </a:solidFill>
                <a:ea typeface="微軟正黑體" panose="020B0604030504040204" pitchFamily="34" charset="-120"/>
              </a:rPr>
              <a:t>錯綜（變化句式）</a:t>
            </a:r>
            <a:endParaRPr lang="en-US" altLang="zh-TW" sz="2800" b="1" dirty="0">
              <a:solidFill>
                <a:srgbClr val="C74932"/>
              </a:solidFill>
              <a:ea typeface="微軟正黑體" panose="020B0604030504040204" pitchFamily="34" charset="-120"/>
            </a:endParaRPr>
          </a:p>
        </p:txBody>
      </p:sp>
      <p:sp>
        <p:nvSpPr>
          <p:cNvPr id="10" name="文本框 328">
            <a:hlinkClick r:id="rId2" action="ppaction://hlinksldjump"/>
            <a:extLst>
              <a:ext uri="{FF2B5EF4-FFF2-40B4-BE49-F238E27FC236}">
                <a16:creationId xmlns:a16="http://schemas.microsoft.com/office/drawing/2014/main" id="{99C5921A-DDF1-4550-9A67-701338E9DEF8}"/>
              </a:ext>
            </a:extLst>
          </p:cNvPr>
          <p:cNvSpPr txBox="1"/>
          <p:nvPr/>
        </p:nvSpPr>
        <p:spPr>
          <a:xfrm>
            <a:off x="7968132"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3032644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598579"/>
            <a:ext cx="8290897" cy="3575979"/>
          </a:xfrm>
          <a:prstGeom prst="rect">
            <a:avLst/>
          </a:prstGeom>
        </p:spPr>
        <p:txBody>
          <a:bodyPr wrap="square">
            <a:spAutoFit/>
          </a:bodyPr>
          <a:lstStyle/>
          <a:p>
            <a:pPr algn="just">
              <a:lnSpc>
                <a:spcPct val="250000"/>
              </a:lnSpc>
            </a:pPr>
            <a:r>
              <a:rPr lang="zh-TW" altLang="en-US" sz="3200" dirty="0">
                <a:latin typeface="標楷體" panose="03000509000000000000" pitchFamily="65" charset="-120"/>
                <a:ea typeface="標楷體" panose="03000509000000000000" pitchFamily="65" charset="-120"/>
              </a:rPr>
              <a:t>把他們當作不共戴天的敵人敵對起來。這般</a:t>
            </a:r>
            <a:r>
              <a:rPr lang="zh-TW" altLang="en-US" sz="3200" dirty="0">
                <a:solidFill>
                  <a:srgbClr val="0070C0"/>
                </a:solidFill>
                <a:latin typeface="標楷體" panose="03000509000000000000" pitchFamily="65" charset="-120"/>
                <a:ea typeface="標楷體" panose="03000509000000000000" pitchFamily="65" charset="-120"/>
              </a:rPr>
              <a:t>荒謬</a:t>
            </a:r>
            <a:r>
              <a:rPr lang="zh-TW" altLang="en-US" sz="3200" dirty="0">
                <a:latin typeface="標楷體" panose="03000509000000000000" pitchFamily="65" charset="-120"/>
                <a:ea typeface="標楷體" panose="03000509000000000000" pitchFamily="65" charset="-120"/>
              </a:rPr>
              <a:t>的情形，在今天這個世界裡，恐怕更難找到了吧。</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第一段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5D261237-016C-408F-8A96-9B8FE1B7574B}"/>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5E6F842D-8D2C-4D40-92BB-29EB88FCD491}"/>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24D9D962-71C6-405B-B378-D1A8D9A2A6D5}"/>
              </a:ext>
            </a:extLst>
          </p:cNvPr>
          <p:cNvSpPr/>
          <p:nvPr/>
        </p:nvSpPr>
        <p:spPr>
          <a:xfrm>
            <a:off x="440448" y="2446723"/>
            <a:ext cx="866805"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75510E59-B08A-42E0-B2DB-497622DC33CD}"/>
              </a:ext>
            </a:extLst>
          </p:cNvPr>
          <p:cNvSpPr txBox="1">
            <a:spLocks noChangeArrowheads="1"/>
          </p:cNvSpPr>
          <p:nvPr/>
        </p:nvSpPr>
        <p:spPr bwMode="auto">
          <a:xfrm>
            <a:off x="440448" y="2873313"/>
            <a:ext cx="1645739"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荒唐、錯誤</a:t>
            </a:r>
          </a:p>
        </p:txBody>
      </p:sp>
      <p:sp>
        <p:nvSpPr>
          <p:cNvPr id="6" name="矩形 5">
            <a:extLst>
              <a:ext uri="{FF2B5EF4-FFF2-40B4-BE49-F238E27FC236}">
                <a16:creationId xmlns:a16="http://schemas.microsoft.com/office/drawing/2014/main" id="{6B3F69C9-5D2A-4E60-89F6-19313D50E9E5}"/>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P.130</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4" action="ppaction://hlinksldjump"/>
            <a:extLst>
              <a:ext uri="{FF2B5EF4-FFF2-40B4-BE49-F238E27FC236}">
                <a16:creationId xmlns:a16="http://schemas.microsoft.com/office/drawing/2014/main" id="{A7DCF175-7C8F-4CFB-A364-289984D9702F}"/>
              </a:ext>
            </a:extLst>
          </p:cNvPr>
          <p:cNvSpPr txBox="1"/>
          <p:nvPr/>
        </p:nvSpPr>
        <p:spPr>
          <a:xfrm>
            <a:off x="5989464"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5" action="ppaction://hlinksldjump"/>
            <a:extLst>
              <a:ext uri="{FF2B5EF4-FFF2-40B4-BE49-F238E27FC236}">
                <a16:creationId xmlns:a16="http://schemas.microsoft.com/office/drawing/2014/main" id="{FFDFB37B-31A6-43E7-83CB-919E97EF90FA}"/>
              </a:ext>
            </a:extLst>
          </p:cNvPr>
          <p:cNvSpPr txBox="1"/>
          <p:nvPr/>
        </p:nvSpPr>
        <p:spPr>
          <a:xfrm>
            <a:off x="6658659"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9" name="文本框 328">
            <a:hlinkClick r:id="rId6" action="ppaction://hlinksldjump"/>
            <a:extLst>
              <a:ext uri="{FF2B5EF4-FFF2-40B4-BE49-F238E27FC236}">
                <a16:creationId xmlns:a16="http://schemas.microsoft.com/office/drawing/2014/main" id="{787955EC-21DA-420D-BEFA-AC666D623985}"/>
              </a:ext>
            </a:extLst>
          </p:cNvPr>
          <p:cNvSpPr txBox="1"/>
          <p:nvPr/>
        </p:nvSpPr>
        <p:spPr>
          <a:xfrm>
            <a:off x="732785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275960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4"/>
                                        </p:tgtEl>
                                      </p:cBhvr>
                                    </p:animEffect>
                                    <p:set>
                                      <p:cBhvr>
                                        <p:cTn id="18"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群組 20">
            <a:extLst>
              <a:ext uri="{FF2B5EF4-FFF2-40B4-BE49-F238E27FC236}">
                <a16:creationId xmlns:a16="http://schemas.microsoft.com/office/drawing/2014/main" id="{B2C058B7-B9F7-48B9-9CE6-D91E1D829EFE}"/>
              </a:ext>
            </a:extLst>
          </p:cNvPr>
          <p:cNvGrpSpPr/>
          <p:nvPr/>
        </p:nvGrpSpPr>
        <p:grpSpPr>
          <a:xfrm>
            <a:off x="1755620" y="876853"/>
            <a:ext cx="3011607" cy="646331"/>
            <a:chOff x="1462816" y="1834299"/>
            <a:chExt cx="3011607" cy="646331"/>
          </a:xfrm>
        </p:grpSpPr>
        <p:sp>
          <p:nvSpPr>
            <p:cNvPr id="22" name="矩形 21">
              <a:extLst>
                <a:ext uri="{FF2B5EF4-FFF2-40B4-BE49-F238E27FC236}">
                  <a16:creationId xmlns:a16="http://schemas.microsoft.com/office/drawing/2014/main" id="{5534AF99-816D-4EAB-BC06-590A1B4ACC28}"/>
                </a:ext>
              </a:extLst>
            </p:cNvPr>
            <p:cNvSpPr/>
            <p:nvPr/>
          </p:nvSpPr>
          <p:spPr>
            <a:xfrm>
              <a:off x="1462816" y="1865076"/>
              <a:ext cx="565795" cy="584776"/>
            </a:xfrm>
            <a:prstGeom prst="rect">
              <a:avLst/>
            </a:prstGeom>
            <a:solidFill>
              <a:srgbClr val="9A675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2</a:t>
              </a:r>
              <a:endParaRPr lang="zh-CN" altLang="en-US" sz="3200" dirty="0">
                <a:solidFill>
                  <a:schemeClr val="bg1"/>
                </a:solidFill>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1ED66390-E610-4726-88F7-AECFDF78E7ED}"/>
                </a:ext>
              </a:extLst>
            </p:cNvPr>
            <p:cNvSpPr txBox="1"/>
            <p:nvPr/>
          </p:nvSpPr>
          <p:spPr>
            <a:xfrm>
              <a:off x="2143125" y="1834299"/>
              <a:ext cx="2331298" cy="646331"/>
            </a:xfrm>
            <a:prstGeom prst="rect">
              <a:avLst/>
            </a:prstGeom>
            <a:noFill/>
          </p:spPr>
          <p:txBody>
            <a:bodyPr wrap="square" rtlCol="0">
              <a:spAutoFit/>
            </a:bodyPr>
            <a:lstStyle/>
            <a:p>
              <a:r>
                <a:rPr lang="zh-TW" altLang="en-US" sz="3600" b="1" dirty="0">
                  <a:solidFill>
                    <a:srgbClr val="5E453A"/>
                  </a:solidFill>
                  <a:latin typeface="微軟正黑體" panose="020B0604030504040204" pitchFamily="34" charset="-120"/>
                  <a:ea typeface="微軟正黑體" panose="020B0604030504040204" pitchFamily="34" charset="-120"/>
                </a:rPr>
                <a:t>題　解</a:t>
              </a:r>
            </a:p>
          </p:txBody>
        </p:sp>
      </p:grpSp>
      <p:sp>
        <p:nvSpPr>
          <p:cNvPr id="25" name="TextBox 6">
            <a:hlinkClick r:id="rId2" action="ppaction://hlinksldjump"/>
            <a:extLst>
              <a:ext uri="{FF2B5EF4-FFF2-40B4-BE49-F238E27FC236}">
                <a16:creationId xmlns:a16="http://schemas.microsoft.com/office/drawing/2014/main" id="{655B4A72-9DA8-4BB7-BA4B-5DCE50CC9924}"/>
              </a:ext>
            </a:extLst>
          </p:cNvPr>
          <p:cNvSpPr txBox="1"/>
          <p:nvPr/>
        </p:nvSpPr>
        <p:spPr>
          <a:xfrm>
            <a:off x="2372898" y="2128090"/>
            <a:ext cx="2419350" cy="584775"/>
          </a:xfrm>
          <a:prstGeom prst="rect">
            <a:avLst/>
          </a:prstGeom>
          <a:noFill/>
        </p:spPr>
        <p:txBody>
          <a:bodyPr vert="horz" wrap="square" rtlCol="0" anchor="ctr">
            <a:spAutoFit/>
          </a:bodyPr>
          <a:lstStyle/>
          <a:p>
            <a:r>
              <a:rPr lang="zh-TW" altLang="en-US" sz="3200" spc="400" dirty="0">
                <a:solidFill>
                  <a:srgbClr val="231815"/>
                </a:solidFill>
                <a:latin typeface="微軟正黑體" panose="020B0604030504040204" pitchFamily="34" charset="-120"/>
                <a:ea typeface="微軟正黑體" panose="020B0604030504040204" pitchFamily="34" charset="-120"/>
              </a:rPr>
              <a:t>解題</a:t>
            </a:r>
          </a:p>
        </p:txBody>
      </p:sp>
      <p:sp>
        <p:nvSpPr>
          <p:cNvPr id="26" name="矩形 25">
            <a:extLst>
              <a:ext uri="{FF2B5EF4-FFF2-40B4-BE49-F238E27FC236}">
                <a16:creationId xmlns:a16="http://schemas.microsoft.com/office/drawing/2014/main" id="{A0285169-7A7D-4973-B63F-EB9A2D9A6227}"/>
              </a:ext>
            </a:extLst>
          </p:cNvPr>
          <p:cNvSpPr/>
          <p:nvPr/>
        </p:nvSpPr>
        <p:spPr>
          <a:xfrm>
            <a:off x="1755620" y="2207649"/>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7" name="矩形 26">
            <a:extLst>
              <a:ext uri="{FF2B5EF4-FFF2-40B4-BE49-F238E27FC236}">
                <a16:creationId xmlns:a16="http://schemas.microsoft.com/office/drawing/2014/main" id="{D1795178-38B0-4F80-9F2A-A0F1BEC4202D}"/>
              </a:ext>
            </a:extLst>
          </p:cNvPr>
          <p:cNvSpPr/>
          <p:nvPr/>
        </p:nvSpPr>
        <p:spPr>
          <a:xfrm>
            <a:off x="1755620" y="2279044"/>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1</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29" name="TextBox 6">
            <a:hlinkClick r:id="rId3" action="ppaction://hlinksldjump"/>
            <a:extLst>
              <a:ext uri="{FF2B5EF4-FFF2-40B4-BE49-F238E27FC236}">
                <a16:creationId xmlns:a16="http://schemas.microsoft.com/office/drawing/2014/main" id="{4B777B25-68FE-4E34-AEF6-F4672792375A}"/>
              </a:ext>
            </a:extLst>
          </p:cNvPr>
          <p:cNvSpPr txBox="1"/>
          <p:nvPr/>
        </p:nvSpPr>
        <p:spPr>
          <a:xfrm>
            <a:off x="2372897" y="2881223"/>
            <a:ext cx="3619891" cy="584775"/>
          </a:xfrm>
          <a:prstGeom prst="rect">
            <a:avLst/>
          </a:prstGeom>
          <a:noFill/>
        </p:spPr>
        <p:txBody>
          <a:bodyPr vert="horz" wrap="square" rtlCol="0" anchor="ctr">
            <a:spAutoFit/>
          </a:bodyPr>
          <a:lstStyle/>
          <a:p>
            <a:r>
              <a:rPr lang="zh-TW" altLang="en-US" sz="3200" spc="400" dirty="0">
                <a:solidFill>
                  <a:srgbClr val="231815"/>
                </a:solidFill>
                <a:latin typeface="微軟正黑體" panose="020B0604030504040204" pitchFamily="34" charset="-120"/>
                <a:ea typeface="微軟正黑體" panose="020B0604030504040204" pitchFamily="34" charset="-120"/>
              </a:rPr>
              <a:t>寫作背景</a:t>
            </a:r>
            <a:endParaRPr lang="zh-CN" altLang="en-US" sz="3200" spc="400" dirty="0">
              <a:solidFill>
                <a:srgbClr val="231815"/>
              </a:solidFill>
              <a:latin typeface="微軟正黑體" panose="020B0604030504040204" pitchFamily="34" charset="-120"/>
              <a:ea typeface="微軟正黑體" panose="020B0604030504040204" pitchFamily="34" charset="-120"/>
            </a:endParaRPr>
          </a:p>
        </p:txBody>
      </p:sp>
      <p:sp>
        <p:nvSpPr>
          <p:cNvPr id="30" name="矩形 29">
            <a:extLst>
              <a:ext uri="{FF2B5EF4-FFF2-40B4-BE49-F238E27FC236}">
                <a16:creationId xmlns:a16="http://schemas.microsoft.com/office/drawing/2014/main" id="{0217AC93-A8BF-41D1-9E5A-B786EFC1E83E}"/>
              </a:ext>
            </a:extLst>
          </p:cNvPr>
          <p:cNvSpPr/>
          <p:nvPr/>
        </p:nvSpPr>
        <p:spPr>
          <a:xfrm>
            <a:off x="1755620" y="2960782"/>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31" name="矩形 30">
            <a:extLst>
              <a:ext uri="{FF2B5EF4-FFF2-40B4-BE49-F238E27FC236}">
                <a16:creationId xmlns:a16="http://schemas.microsoft.com/office/drawing/2014/main" id="{B4510A4F-E681-4BF6-8BBB-2F799DAABFFC}"/>
              </a:ext>
            </a:extLst>
          </p:cNvPr>
          <p:cNvSpPr/>
          <p:nvPr/>
        </p:nvSpPr>
        <p:spPr>
          <a:xfrm>
            <a:off x="1755620" y="3032177"/>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rgbClr val="5E453A"/>
                </a:solidFill>
                <a:latin typeface="微軟正黑體" panose="020B0604030504040204" pitchFamily="34" charset="-120"/>
                <a:ea typeface="微軟正黑體" panose="020B0604030504040204" pitchFamily="34" charset="-120"/>
              </a:rPr>
              <a:t>２</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33" name="TextBox 6">
            <a:hlinkClick r:id="rId4" action="ppaction://hlinksldjump"/>
            <a:extLst>
              <a:ext uri="{FF2B5EF4-FFF2-40B4-BE49-F238E27FC236}">
                <a16:creationId xmlns:a16="http://schemas.microsoft.com/office/drawing/2014/main" id="{F5B25706-9731-4D45-99AE-F4A2F7E9D30F}"/>
              </a:ext>
            </a:extLst>
          </p:cNvPr>
          <p:cNvSpPr txBox="1"/>
          <p:nvPr/>
        </p:nvSpPr>
        <p:spPr>
          <a:xfrm>
            <a:off x="2372897" y="3681872"/>
            <a:ext cx="3619891" cy="584775"/>
          </a:xfrm>
          <a:prstGeom prst="rect">
            <a:avLst/>
          </a:prstGeom>
          <a:noFill/>
        </p:spPr>
        <p:txBody>
          <a:bodyPr vert="horz" wrap="square" rtlCol="0" anchor="ctr">
            <a:spAutoFit/>
          </a:bodyPr>
          <a:lstStyle/>
          <a:p>
            <a:r>
              <a:rPr lang="zh-TW" altLang="en-US" sz="3200" spc="400" dirty="0">
                <a:solidFill>
                  <a:srgbClr val="231815"/>
                </a:solidFill>
                <a:latin typeface="微軟正黑體" panose="020B0604030504040204" pitchFamily="34" charset="-120"/>
                <a:ea typeface="微軟正黑體" panose="020B0604030504040204" pitchFamily="34" charset="-120"/>
              </a:rPr>
              <a:t>寫作特色</a:t>
            </a:r>
          </a:p>
        </p:txBody>
      </p:sp>
      <p:sp>
        <p:nvSpPr>
          <p:cNvPr id="34" name="矩形 33">
            <a:extLst>
              <a:ext uri="{FF2B5EF4-FFF2-40B4-BE49-F238E27FC236}">
                <a16:creationId xmlns:a16="http://schemas.microsoft.com/office/drawing/2014/main" id="{3803B24A-22B2-4C1A-8C4C-81802FCF171F}"/>
              </a:ext>
            </a:extLst>
          </p:cNvPr>
          <p:cNvSpPr/>
          <p:nvPr/>
        </p:nvSpPr>
        <p:spPr>
          <a:xfrm>
            <a:off x="1755620" y="3761431"/>
            <a:ext cx="463865" cy="428540"/>
          </a:xfrm>
          <a:prstGeom prst="rect">
            <a:avLst/>
          </a:prstGeom>
          <a:solidFill>
            <a:srgbClr val="FBF3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
        <p:nvSpPr>
          <p:cNvPr id="35" name="矩形 34">
            <a:extLst>
              <a:ext uri="{FF2B5EF4-FFF2-40B4-BE49-F238E27FC236}">
                <a16:creationId xmlns:a16="http://schemas.microsoft.com/office/drawing/2014/main" id="{02BB762B-0FF9-457B-8295-0DC91ED04805}"/>
              </a:ext>
            </a:extLst>
          </p:cNvPr>
          <p:cNvSpPr/>
          <p:nvPr/>
        </p:nvSpPr>
        <p:spPr>
          <a:xfrm>
            <a:off x="1755620" y="3832826"/>
            <a:ext cx="463865" cy="282868"/>
          </a:xfrm>
          <a:prstGeom prst="rect">
            <a:avLst/>
          </a:prstGeom>
          <a:solidFill>
            <a:srgbClr val="FBF3E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solidFill>
                  <a:srgbClr val="5E453A"/>
                </a:solidFill>
                <a:latin typeface="微軟正黑體" panose="020B0604030504040204" pitchFamily="34" charset="-120"/>
                <a:ea typeface="微軟正黑體" panose="020B0604030504040204" pitchFamily="34" charset="-120"/>
              </a:rPr>
              <a:t>3</a:t>
            </a:r>
            <a:endParaRPr lang="zh-CN" altLang="en-US" sz="2800" dirty="0">
              <a:solidFill>
                <a:srgbClr val="5E453A"/>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106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70" y="1131652"/>
            <a:ext cx="7887750"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楔子（序），總述魯凱族的歷史悲劇。</a:t>
            </a:r>
          </a:p>
        </p:txBody>
      </p:sp>
      <p:sp>
        <p:nvSpPr>
          <p:cNvPr id="6" name="文本框 328">
            <a:hlinkClick r:id="rId2" action="ppaction://hlinksldjump"/>
            <a:extLst>
              <a:ext uri="{FF2B5EF4-FFF2-40B4-BE49-F238E27FC236}">
                <a16:creationId xmlns:a16="http://schemas.microsoft.com/office/drawing/2014/main" id="{E27C4240-BA60-4287-9FC5-A603AB384398}"/>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3"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第一段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段旨</a:t>
            </a:r>
          </a:p>
        </p:txBody>
      </p:sp>
    </p:spTree>
    <p:extLst>
      <p:ext uri="{BB962C8B-B14F-4D97-AF65-F5344CB8AC3E}">
        <p14:creationId xmlns:p14="http://schemas.microsoft.com/office/powerpoint/2010/main" val="3265634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69" y="1131652"/>
            <a:ext cx="8510898" cy="21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本文雖是散文，卻有短篇小說的結構。首段「楔子」明示主旨，勾勒出全文的輪廓，在語意上，由「不多見」推至「更難找到了吧」，足以引發懸宕效果，帶出此段後以追敘筆法道出的故事情節。</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2"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第一段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段析</a:t>
            </a:r>
          </a:p>
        </p:txBody>
      </p:sp>
      <p:sp>
        <p:nvSpPr>
          <p:cNvPr id="3" name="文本框 328">
            <a:hlinkClick r:id="rId3" action="ppaction://hlinksldjump"/>
            <a:extLst>
              <a:ext uri="{FF2B5EF4-FFF2-40B4-BE49-F238E27FC236}">
                <a16:creationId xmlns:a16="http://schemas.microsoft.com/office/drawing/2014/main" id="{6383A067-557C-4604-9FA6-DE34FCD6FC76}"/>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095624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4" y="395380"/>
            <a:ext cx="8405612" cy="10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第一段作者就透露杜熊家族四代分別為不同的侵略者打仗的荒謬情形，這樣的寫法有何作用？</a:t>
            </a:r>
          </a:p>
        </p:txBody>
      </p:sp>
      <p:sp>
        <p:nvSpPr>
          <p:cNvPr id="10" name="文字方塊 9">
            <a:extLst>
              <a:ext uri="{FF2B5EF4-FFF2-40B4-BE49-F238E27FC236}">
                <a16:creationId xmlns:a16="http://schemas.microsoft.com/office/drawing/2014/main" id="{FE06CBA1-FCDE-44CB-AE35-C3E2D48FD283}"/>
              </a:ext>
            </a:extLst>
          </p:cNvPr>
          <p:cNvSpPr txBox="1">
            <a:spLocks noChangeArrowheads="1"/>
          </p:cNvSpPr>
          <p:nvPr/>
        </p:nvSpPr>
        <p:spPr bwMode="auto">
          <a:xfrm>
            <a:off x="369193" y="1475035"/>
            <a:ext cx="8477289"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spc="-100" dirty="0">
                <a:solidFill>
                  <a:srgbClr val="FF0000"/>
                </a:solidFill>
              </a:rPr>
              <a:t>首段有序言的作用，勾勒全文的輪廓，也點出題目「戰士」的涵義。將荒謬的情況先提出，也能引發讀者一窺全文的好奇心。</a:t>
            </a:r>
          </a:p>
        </p:txBody>
      </p:sp>
      <p:sp>
        <p:nvSpPr>
          <p:cNvPr id="16" name="文本框 328">
            <a:hlinkClick r:id="rId2" action="ppaction://hlinksldjump"/>
            <a:extLst>
              <a:ext uri="{FF2B5EF4-FFF2-40B4-BE49-F238E27FC236}">
                <a16:creationId xmlns:a16="http://schemas.microsoft.com/office/drawing/2014/main" id="{186D5430-43F9-4A2D-AB40-ED39D0AB44B7}"/>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11" name="文本框 328">
            <a:hlinkClick r:id="rId3" action="ppaction://hlinksldjump"/>
            <a:extLst>
              <a:ext uri="{FF2B5EF4-FFF2-40B4-BE49-F238E27FC236}">
                <a16:creationId xmlns:a16="http://schemas.microsoft.com/office/drawing/2014/main" id="{1367F799-6BE8-404B-B08C-C2CC0196E1DC}"/>
              </a:ext>
            </a:extLst>
          </p:cNvPr>
          <p:cNvSpPr txBox="1"/>
          <p:nvPr/>
        </p:nvSpPr>
        <p:spPr>
          <a:xfrm>
            <a:off x="460713" y="115613"/>
            <a:ext cx="710862"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3</a:t>
            </a:r>
            <a:endParaRPr lang="zh-CN" altLang="en-US" dirty="0"/>
          </a:p>
        </p:txBody>
      </p:sp>
      <p:sp>
        <p:nvSpPr>
          <p:cNvPr id="2" name="文本框 328">
            <a:hlinkClick r:id="rId4" action="ppaction://hlinksldjump"/>
            <a:extLst>
              <a:ext uri="{FF2B5EF4-FFF2-40B4-BE49-F238E27FC236}">
                <a16:creationId xmlns:a16="http://schemas.microsoft.com/office/drawing/2014/main" id="{77030267-D921-45B1-A629-B536C1D51A94}"/>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783014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40544"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引起我凝視這樣的事情，是十五年前，一個偶然的機會，在屏東縣霧臺鄉好茶村一位山胞家的牆壁上發現的。提起這次的機遇，我倒很想談談它的經過，表示對我的朋友的懷念。</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第二段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D817AC85-D3A4-4699-8896-4AAA01ECDBA4}"/>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P.130</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4" action="ppaction://hlinksldjump"/>
            <a:extLst>
              <a:ext uri="{FF2B5EF4-FFF2-40B4-BE49-F238E27FC236}">
                <a16:creationId xmlns:a16="http://schemas.microsoft.com/office/drawing/2014/main" id="{1514C15A-3C2E-4EEC-BC87-909D71E07B49}"/>
              </a:ext>
            </a:extLst>
          </p:cNvPr>
          <p:cNvSpPr txBox="1"/>
          <p:nvPr/>
        </p:nvSpPr>
        <p:spPr>
          <a:xfrm>
            <a:off x="665188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5" action="ppaction://hlinksldjump"/>
            <a:extLst>
              <a:ext uri="{FF2B5EF4-FFF2-40B4-BE49-F238E27FC236}">
                <a16:creationId xmlns:a16="http://schemas.microsoft.com/office/drawing/2014/main" id="{783BB87D-7AE5-467B-B145-2BCFF2D70B30}"/>
              </a:ext>
            </a:extLst>
          </p:cNvPr>
          <p:cNvSpPr txBox="1"/>
          <p:nvPr/>
        </p:nvSpPr>
        <p:spPr>
          <a:xfrm>
            <a:off x="732108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1642412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40544" cy="4031873"/>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民國六十二年初夏，為了籌</a:t>
            </a:r>
            <a:r>
              <a:rPr lang="zh-TW" altLang="en-US" sz="3200" dirty="0" smtClean="0">
                <a:latin typeface="標楷體" panose="03000509000000000000" pitchFamily="65" charset="-120"/>
                <a:ea typeface="標楷體" panose="03000509000000000000" pitchFamily="65" charset="-120"/>
              </a:rPr>
              <a:t>拍</a:t>
            </a:r>
            <a:r>
              <a:rPr lang="en-US" altLang="zh-TW" sz="3200" dirty="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芬芳寶島</a:t>
            </a:r>
            <a:r>
              <a:rPr lang="en-US" altLang="zh-TW" sz="3200" dirty="0" smtClean="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紀錄片</a:t>
            </a:r>
            <a:r>
              <a:rPr lang="zh-TW" altLang="en-US" sz="3200" dirty="0">
                <a:latin typeface="標楷體" panose="03000509000000000000" pitchFamily="65" charset="-120"/>
                <a:ea typeface="標楷體" panose="03000509000000000000" pitchFamily="65" charset="-120"/>
              </a:rPr>
              <a:t>的企劃工作，我跑遍了全省各地，去搜集</a:t>
            </a:r>
            <a:r>
              <a:rPr lang="zh-TW" altLang="en-US" sz="3200" dirty="0">
                <a:solidFill>
                  <a:srgbClr val="FF5050"/>
                </a:solidFill>
                <a:latin typeface="標楷體" panose="03000509000000000000" pitchFamily="65" charset="-120"/>
                <a:ea typeface="標楷體" panose="03000509000000000000" pitchFamily="65" charset="-120"/>
              </a:rPr>
              <a:t>勘</a:t>
            </a:r>
            <a:r>
              <a:rPr lang="zh-TW" altLang="en-US" sz="3200" dirty="0">
                <a:solidFill>
                  <a:srgbClr val="0070C0"/>
                </a:solidFill>
                <a:latin typeface="標楷體" panose="03000509000000000000" pitchFamily="65" charset="-120"/>
                <a:ea typeface="標楷體" panose="03000509000000000000" pitchFamily="65" charset="-120"/>
              </a:rPr>
              <a:t>查</a:t>
            </a:r>
            <a:r>
              <a:rPr lang="zh-TW" altLang="en-US" sz="3200" dirty="0">
                <a:latin typeface="標楷體" panose="03000509000000000000" pitchFamily="65" charset="-120"/>
                <a:ea typeface="標楷體" panose="03000509000000000000" pitchFamily="65" charset="-120"/>
              </a:rPr>
              <a:t>可報導的題材。記得才跟完八天</a:t>
            </a:r>
            <a:r>
              <a:rPr lang="zh-TW" altLang="en-US" sz="3200" dirty="0" smtClean="0">
                <a:latin typeface="標楷體" panose="03000509000000000000" pitchFamily="65" charset="-120"/>
                <a:ea typeface="標楷體" panose="03000509000000000000" pitchFamily="65" charset="-120"/>
              </a:rPr>
              <a:t>大甲</a:t>
            </a:r>
            <a:r>
              <a:rPr lang="en-US" altLang="zh-TW" sz="3200" dirty="0" smtClean="0">
                <a:latin typeface="標楷體" panose="03000509000000000000" pitchFamily="65" charset="-120"/>
                <a:ea typeface="標楷體" panose="03000509000000000000" pitchFamily="65" charset="-120"/>
              </a:rPr>
              <a:t/>
            </a:r>
            <a:br>
              <a:rPr lang="en-US" altLang="zh-TW" sz="3200" dirty="0" smtClean="0">
                <a:latin typeface="標楷體" panose="03000509000000000000" pitchFamily="65" charset="-120"/>
                <a:ea typeface="標楷體" panose="03000509000000000000" pitchFamily="65" charset="-120"/>
              </a:rPr>
            </a:br>
            <a:r>
              <a:rPr lang="zh-TW" altLang="en-US" sz="3200" dirty="0" smtClean="0">
                <a:solidFill>
                  <a:srgbClr val="0070C0"/>
                </a:solidFill>
                <a:latin typeface="標楷體" panose="03000509000000000000" pitchFamily="65" charset="-120"/>
                <a:ea typeface="標楷體" panose="03000509000000000000" pitchFamily="65" charset="-120"/>
              </a:rPr>
              <a:t>媽祖</a:t>
            </a:r>
            <a:r>
              <a:rPr lang="zh-TW" altLang="en-US" sz="3200" dirty="0">
                <a:latin typeface="標楷體" panose="03000509000000000000" pitchFamily="65" charset="-120"/>
                <a:ea typeface="標楷體" panose="03000509000000000000" pitchFamily="65" charset="-120"/>
              </a:rPr>
              <a:t>進香團，回到臺北北投過了一夜，</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第二段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8A7D5D1B-3EE9-4C02-9F69-8C7D5C15EE15}"/>
              </a:ext>
            </a:extLst>
          </p:cNvPr>
          <p:cNvSpPr/>
          <p:nvPr/>
        </p:nvSpPr>
        <p:spPr>
          <a:xfrm>
            <a:off x="855555" y="3171470"/>
            <a:ext cx="841947"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99AF2FCB-7F17-46B7-A22D-6E48B0FE819D}"/>
              </a:ext>
            </a:extLst>
          </p:cNvPr>
          <p:cNvSpPr txBox="1">
            <a:spLocks noChangeArrowheads="1"/>
          </p:cNvSpPr>
          <p:nvPr/>
        </p:nvSpPr>
        <p:spPr bwMode="auto">
          <a:xfrm>
            <a:off x="855555" y="3598060"/>
            <a:ext cx="3415814"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實地調查。或作「勘察」</a:t>
            </a:r>
            <a:endParaRPr lang="en-US" altLang="zh-TW" sz="2300" dirty="0">
              <a:solidFill>
                <a:schemeClr val="bg1"/>
              </a:solidFill>
              <a:latin typeface="微軟正黑體" panose="020B0604030504040204" pitchFamily="34" charset="-120"/>
              <a:ea typeface="微軟正黑體" panose="020B0604030504040204" pitchFamily="34" charset="-120"/>
            </a:endParaRPr>
          </a:p>
        </p:txBody>
      </p:sp>
      <p:sp>
        <p:nvSpPr>
          <p:cNvPr id="15" name="文本框 328">
            <a:hlinkClick r:id="rId4" action="ppaction://hlinksldjump"/>
            <a:extLst>
              <a:ext uri="{FF2B5EF4-FFF2-40B4-BE49-F238E27FC236}">
                <a16:creationId xmlns:a16="http://schemas.microsoft.com/office/drawing/2014/main" id="{6A895100-8B21-47DD-B2DB-F83FA77851E8}"/>
              </a:ext>
            </a:extLst>
          </p:cNvPr>
          <p:cNvSpPr txBox="1"/>
          <p:nvPr/>
        </p:nvSpPr>
        <p:spPr>
          <a:xfrm>
            <a:off x="945145" y="2887626"/>
            <a:ext cx="297518" cy="279767"/>
          </a:xfrm>
          <a:prstGeom prst="rect">
            <a:avLst/>
          </a:prstGeom>
          <a:solidFill>
            <a:schemeClr val="bg1"/>
          </a:solidFill>
          <a:ln w="19050">
            <a:solidFill>
              <a:srgbClr val="FF5050"/>
            </a:solid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algn="ctr" defTabSz="914400" eaLnBrk="1" fontAlgn="auto" hangingPunct="1">
              <a:spcBef>
                <a:spcPts val="0"/>
              </a:spcBef>
              <a:spcAft>
                <a:spcPts val="0"/>
              </a:spcAft>
              <a:defRPr/>
            </a:pPr>
            <a:r>
              <a:rPr lang="zh-TW" altLang="en-US" sz="1600" kern="0" dirty="0">
                <a:solidFill>
                  <a:srgbClr val="FF5050"/>
                </a:solidFill>
                <a:latin typeface="微軟正黑體" pitchFamily="34" charset="-120"/>
                <a:ea typeface="微軟正黑體" pitchFamily="34" charset="-120"/>
              </a:rPr>
              <a:t>辨</a:t>
            </a:r>
          </a:p>
        </p:txBody>
      </p:sp>
      <p:sp>
        <p:nvSpPr>
          <p:cNvPr id="2" name="矩形 1">
            <a:extLst>
              <a:ext uri="{FF2B5EF4-FFF2-40B4-BE49-F238E27FC236}">
                <a16:creationId xmlns:a16="http://schemas.microsoft.com/office/drawing/2014/main" id="{1F952B8E-ADD4-4C07-BEA2-41E20A2C3A8A}"/>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P.130~P.131</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5" action="ppaction://hlinksldjump"/>
            <a:extLst>
              <a:ext uri="{FF2B5EF4-FFF2-40B4-BE49-F238E27FC236}">
                <a16:creationId xmlns:a16="http://schemas.microsoft.com/office/drawing/2014/main" id="{9426490D-DBCC-42A1-8322-2676E1F2E099}"/>
              </a:ext>
            </a:extLst>
          </p:cNvPr>
          <p:cNvSpPr txBox="1"/>
          <p:nvPr/>
        </p:nvSpPr>
        <p:spPr>
          <a:xfrm>
            <a:off x="604228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6" action="ppaction://hlinksldjump"/>
            <a:extLst>
              <a:ext uri="{FF2B5EF4-FFF2-40B4-BE49-F238E27FC236}">
                <a16:creationId xmlns:a16="http://schemas.microsoft.com/office/drawing/2014/main" id="{3B2AE3CA-88BF-476F-B7C5-1F2066A4CCE2}"/>
              </a:ext>
            </a:extLst>
          </p:cNvPr>
          <p:cNvSpPr txBox="1"/>
          <p:nvPr/>
        </p:nvSpPr>
        <p:spPr>
          <a:xfrm>
            <a:off x="671148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6" name="矩形 15">
            <a:hlinkClick r:id="rId7" action="ppaction://hlinksldjump"/>
            <a:extLst>
              <a:ext uri="{FF2B5EF4-FFF2-40B4-BE49-F238E27FC236}">
                <a16:creationId xmlns:a16="http://schemas.microsoft.com/office/drawing/2014/main" id="{8A7D5D1B-3EE9-4C02-9F69-8C7D5C15EE15}"/>
              </a:ext>
            </a:extLst>
          </p:cNvPr>
          <p:cNvSpPr/>
          <p:nvPr/>
        </p:nvSpPr>
        <p:spPr>
          <a:xfrm>
            <a:off x="438206" y="4159107"/>
            <a:ext cx="841947"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78486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5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50"/>
                                        <p:tgtEl>
                                          <p:spTgt spid="14"/>
                                        </p:tgtEl>
                                      </p:cBhvr>
                                    </p:animEffect>
                                    <p:set>
                                      <p:cBhvr>
                                        <p:cTn id="24"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14" grpId="0" animBg="1"/>
      <p:bldP spid="14" grpId="1"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6010DB4D-178B-4441-A10E-C5014E902221}"/>
              </a:ext>
            </a:extLst>
          </p:cNvPr>
          <p:cNvSpPr/>
          <p:nvPr/>
        </p:nvSpPr>
        <p:spPr>
          <a:xfrm>
            <a:off x="0" y="115613"/>
            <a:ext cx="46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6">
            <a:extLst>
              <a:ext uri="{FF2B5EF4-FFF2-40B4-BE49-F238E27FC236}">
                <a16:creationId xmlns:a16="http://schemas.microsoft.com/office/drawing/2014/main" id="{64A07DAE-854D-4826-88E2-B7E00448B831}"/>
              </a:ext>
            </a:extLst>
          </p:cNvPr>
          <p:cNvSpPr txBox="1"/>
          <p:nvPr/>
        </p:nvSpPr>
        <p:spPr>
          <a:xfrm>
            <a:off x="250130" y="162891"/>
            <a:ext cx="4356000"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第二段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字辨：勘</a:t>
            </a:r>
          </a:p>
        </p:txBody>
      </p:sp>
      <p:sp>
        <p:nvSpPr>
          <p:cNvPr id="11" name="文本框 328">
            <a:hlinkClick r:id="rId2" action="ppaction://hlinksldjump"/>
            <a:extLst>
              <a:ext uri="{FF2B5EF4-FFF2-40B4-BE49-F238E27FC236}">
                <a16:creationId xmlns:a16="http://schemas.microsoft.com/office/drawing/2014/main" id="{E860543D-0702-4CF0-80AD-3E77999574D3}"/>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graphicFrame>
        <p:nvGraphicFramePr>
          <p:cNvPr id="12" name="表格 11">
            <a:extLst>
              <a:ext uri="{FF2B5EF4-FFF2-40B4-BE49-F238E27FC236}">
                <a16:creationId xmlns:a16="http://schemas.microsoft.com/office/drawing/2014/main" id="{09FDAB76-4466-40C9-82F2-88465D194DF1}"/>
              </a:ext>
            </a:extLst>
          </p:cNvPr>
          <p:cNvGraphicFramePr>
            <a:graphicFrameLocks noGrp="1"/>
          </p:cNvGraphicFramePr>
          <p:nvPr>
            <p:extLst>
              <p:ext uri="{D42A27DB-BD31-4B8C-83A1-F6EECF244321}">
                <p14:modId xmlns:p14="http://schemas.microsoft.com/office/powerpoint/2010/main" val="867478375"/>
              </p:ext>
            </p:extLst>
          </p:nvPr>
        </p:nvGraphicFramePr>
        <p:xfrm>
          <a:off x="472640" y="916165"/>
          <a:ext cx="8280000" cy="2878497"/>
        </p:xfrm>
        <a:graphic>
          <a:graphicData uri="http://schemas.openxmlformats.org/drawingml/2006/table">
            <a:tbl>
              <a:tblPr firstRow="1" bandRow="1">
                <a:tableStyleId>{5C22544A-7EE6-4342-B048-85BDC9FD1C3A}</a:tableStyleId>
              </a:tblPr>
              <a:tblGrid>
                <a:gridCol w="1079105">
                  <a:extLst>
                    <a:ext uri="{9D8B030D-6E8A-4147-A177-3AD203B41FA5}">
                      <a16:colId xmlns:a16="http://schemas.microsoft.com/office/drawing/2014/main" val="626480026"/>
                    </a:ext>
                  </a:extLst>
                </a:gridCol>
                <a:gridCol w="1910096">
                  <a:extLst>
                    <a:ext uri="{9D8B030D-6E8A-4147-A177-3AD203B41FA5}">
                      <a16:colId xmlns:a16="http://schemas.microsoft.com/office/drawing/2014/main" val="1379560426"/>
                    </a:ext>
                  </a:extLst>
                </a:gridCol>
                <a:gridCol w="5290799">
                  <a:extLst>
                    <a:ext uri="{9D8B030D-6E8A-4147-A177-3AD203B41FA5}">
                      <a16:colId xmlns:a16="http://schemas.microsoft.com/office/drawing/2014/main" val="3832308648"/>
                    </a:ext>
                  </a:extLst>
                </a:gridCol>
              </a:tblGrid>
              <a:tr h="464481">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形</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音</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例</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extLst>
                  <a:ext uri="{0D108BD9-81ED-4DB2-BD59-A6C34878D82A}">
                    <a16:rowId xmlns:a16="http://schemas.microsoft.com/office/drawing/2014/main" val="3926041508"/>
                  </a:ext>
                </a:extLst>
              </a:tr>
              <a:tr h="598304">
                <a:tc>
                  <a:txBody>
                    <a:bodyPr/>
                    <a:lstStyle/>
                    <a:p>
                      <a:pPr algn="ctr">
                        <a:lnSpc>
                          <a:spcPct val="120000"/>
                        </a:lnSpc>
                      </a:pPr>
                      <a:r>
                        <a:rPr lang="zh-TW" altLang="en-US" sz="2800" dirty="0">
                          <a:solidFill>
                            <a:schemeClr val="dk1"/>
                          </a:solidFill>
                          <a:latin typeface="微軟正黑體" panose="020B0604030504040204" pitchFamily="34" charset="-120"/>
                          <a:ea typeface="微軟正黑體" panose="020B0604030504040204" pitchFamily="34" charset="-120"/>
                        </a:rPr>
                        <a:t>勘</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algn="ctr">
                        <a:lnSpc>
                          <a:spcPct val="120000"/>
                        </a:lnSpc>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ㄎㄢ</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20000"/>
                        </a:lnSpc>
                        <a:buClr>
                          <a:schemeClr val="tx1"/>
                        </a:buClr>
                        <a:buFont typeface="+mj-lt"/>
                        <a:buNone/>
                      </a:pPr>
                      <a:r>
                        <a:rPr lang="zh-TW" altLang="en-US" sz="2800" dirty="0">
                          <a:solidFill>
                            <a:srgbClr val="0070C0"/>
                          </a:solidFill>
                          <a:latin typeface="微軟正黑體" panose="020B0604030504040204" pitchFamily="34" charset="-120"/>
                          <a:ea typeface="微軟正黑體" panose="020B0604030504040204" pitchFamily="34" charset="-120"/>
                        </a:rPr>
                        <a:t>勘</a:t>
                      </a:r>
                      <a:r>
                        <a:rPr lang="zh-TW" altLang="en-US" sz="2800" dirty="0">
                          <a:solidFill>
                            <a:schemeClr val="tx1"/>
                          </a:solidFill>
                          <a:latin typeface="微軟正黑體" panose="020B0604030504040204" pitchFamily="34" charset="-120"/>
                          <a:ea typeface="微軟正黑體" panose="020B0604030504040204" pitchFamily="34" charset="-120"/>
                        </a:rPr>
                        <a:t>查、</a:t>
                      </a:r>
                      <a:r>
                        <a:rPr lang="zh-TW" altLang="en-US" sz="2800" dirty="0">
                          <a:solidFill>
                            <a:srgbClr val="0070C0"/>
                          </a:solidFill>
                          <a:latin typeface="微軟正黑體" panose="020B0604030504040204" pitchFamily="34" charset="-120"/>
                          <a:ea typeface="微軟正黑體" panose="020B0604030504040204" pitchFamily="34" charset="-120"/>
                        </a:rPr>
                        <a:t>勘</a:t>
                      </a:r>
                      <a:r>
                        <a:rPr lang="zh-TW" altLang="en-US" sz="2800" dirty="0">
                          <a:solidFill>
                            <a:schemeClr val="tx1"/>
                          </a:solidFill>
                          <a:latin typeface="微軟正黑體" panose="020B0604030504040204" pitchFamily="34" charset="-120"/>
                          <a:ea typeface="微軟正黑體" panose="020B0604030504040204" pitchFamily="34" charset="-120"/>
                        </a:rPr>
                        <a:t>驗。</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984595088"/>
                  </a:ext>
                </a:extLst>
              </a:tr>
              <a:tr h="598304">
                <a:tc>
                  <a:txBody>
                    <a:bodyPr/>
                    <a:lstStyle/>
                    <a:p>
                      <a:pPr algn="ctr">
                        <a:lnSpc>
                          <a:spcPct val="120000"/>
                        </a:lnSpc>
                      </a:pPr>
                      <a:r>
                        <a:rPr lang="zh-TW" altLang="en-US" sz="2800" dirty="0">
                          <a:solidFill>
                            <a:schemeClr val="dk1"/>
                          </a:solidFill>
                          <a:latin typeface="微軟正黑體" panose="020B0604030504040204" pitchFamily="34" charset="-120"/>
                          <a:ea typeface="微軟正黑體" panose="020B0604030504040204" pitchFamily="34" charset="-120"/>
                        </a:rPr>
                        <a:t>戡</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algn="ctr">
                        <a:lnSpc>
                          <a:spcPct val="120000"/>
                        </a:lnSpc>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ㄎㄢ</a:t>
                      </a:r>
                      <a:endParaRPr lang="zh-TW" altLang="en-US" sz="2800" kern="1200" dirty="0">
                        <a:solidFill>
                          <a:schemeClr val="dk1"/>
                        </a:solidFill>
                        <a:latin typeface="標楷體" panose="03000509000000000000" pitchFamily="65" charset="-120"/>
                        <a:ea typeface="標楷體" panose="03000509000000000000" pitchFamily="65"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20000"/>
                        </a:lnSpc>
                        <a:buClr>
                          <a:schemeClr val="tx1"/>
                        </a:buClr>
                        <a:buFont typeface="+mj-lt"/>
                        <a:buNone/>
                      </a:pPr>
                      <a:r>
                        <a:rPr lang="zh-TW" altLang="en-US" sz="2800" dirty="0">
                          <a:solidFill>
                            <a:srgbClr val="0070C0"/>
                          </a:solidFill>
                          <a:latin typeface="微軟正黑體" panose="020B0604030504040204" pitchFamily="34" charset="-120"/>
                          <a:ea typeface="微軟正黑體" panose="020B0604030504040204" pitchFamily="34" charset="-120"/>
                        </a:rPr>
                        <a:t>戡</a:t>
                      </a:r>
                      <a:r>
                        <a:rPr lang="zh-TW" altLang="en-US" sz="2800" dirty="0">
                          <a:solidFill>
                            <a:schemeClr val="tx1"/>
                          </a:solidFill>
                          <a:latin typeface="微軟正黑體" panose="020B0604030504040204" pitchFamily="34" charset="-120"/>
                          <a:ea typeface="微軟正黑體" panose="020B0604030504040204" pitchFamily="34" charset="-120"/>
                        </a:rPr>
                        <a:t>亂、</a:t>
                      </a:r>
                      <a:r>
                        <a:rPr lang="zh-TW" altLang="en-US" sz="2800" dirty="0">
                          <a:solidFill>
                            <a:srgbClr val="0070C0"/>
                          </a:solidFill>
                          <a:latin typeface="微軟正黑體" panose="020B0604030504040204" pitchFamily="34" charset="-120"/>
                          <a:ea typeface="微軟正黑體" panose="020B0604030504040204" pitchFamily="34" charset="-120"/>
                        </a:rPr>
                        <a:t>戡</a:t>
                      </a:r>
                      <a:r>
                        <a:rPr lang="zh-TW" altLang="en-US" sz="2800" dirty="0">
                          <a:solidFill>
                            <a:schemeClr val="tx1"/>
                          </a:solidFill>
                          <a:latin typeface="微軟正黑體" panose="020B0604030504040204" pitchFamily="34" charset="-120"/>
                          <a:ea typeface="微軟正黑體" panose="020B0604030504040204" pitchFamily="34" charset="-120"/>
                        </a:rPr>
                        <a:t>平。</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489982524"/>
                  </a:ext>
                </a:extLst>
              </a:tr>
              <a:tr h="598304">
                <a:tc>
                  <a:txBody>
                    <a:bodyPr/>
                    <a:lstStyle/>
                    <a:p>
                      <a:pPr algn="ctr">
                        <a:lnSpc>
                          <a:spcPct val="120000"/>
                        </a:lnSpc>
                      </a:pPr>
                      <a:r>
                        <a:rPr lang="zh-TW" altLang="en-US" sz="2800" dirty="0">
                          <a:solidFill>
                            <a:schemeClr val="dk1"/>
                          </a:solidFill>
                          <a:latin typeface="微軟正黑體" panose="020B0604030504040204" pitchFamily="34" charset="-120"/>
                          <a:ea typeface="微軟正黑體" panose="020B0604030504040204" pitchFamily="34" charset="-120"/>
                        </a:rPr>
                        <a:t>湛</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chemeClr val="accent4"/>
                      </a:solidFill>
                      <a:prstDash val="solid"/>
                      <a:round/>
                      <a:headEnd type="none" w="med" len="med"/>
                      <a:tailEnd type="none" w="med" len="med"/>
                    </a:lnB>
                    <a:solidFill>
                      <a:schemeClr val="bg1"/>
                    </a:solidFill>
                  </a:tcPr>
                </a:tc>
                <a:tc>
                  <a:txBody>
                    <a:bodyPr/>
                    <a:lstStyle/>
                    <a:p>
                      <a:pPr algn="ctr">
                        <a:lnSpc>
                          <a:spcPct val="120000"/>
                        </a:lnSpc>
                      </a:pPr>
                      <a:r>
                        <a:rPr lang="zh-TW" altLang="en-US" sz="2800" kern="1200" dirty="0">
                          <a:solidFill>
                            <a:schemeClr val="dk1"/>
                          </a:solidFill>
                          <a:latin typeface="標楷體" panose="03000509000000000000" pitchFamily="65" charset="-120"/>
                          <a:ea typeface="標楷體" panose="03000509000000000000" pitchFamily="65" charset="-120"/>
                          <a:cs typeface="+mn-cs"/>
                        </a:rPr>
                        <a:t>ㄓㄢˋ</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chemeClr val="accent4"/>
                      </a:solidFill>
                      <a:prstDash val="solid"/>
                      <a:round/>
                      <a:headEnd type="none" w="med" len="med"/>
                      <a:tailEnd type="none" w="med" len="med"/>
                    </a:lnB>
                    <a:solidFill>
                      <a:schemeClr val="bg1"/>
                    </a:solidFill>
                  </a:tcPr>
                </a:tc>
                <a:tc>
                  <a:txBody>
                    <a:bodyPr/>
                    <a:lstStyle/>
                    <a:p>
                      <a:pPr marL="0" indent="0" algn="l">
                        <a:lnSpc>
                          <a:spcPct val="120000"/>
                        </a:lnSpc>
                        <a:buClr>
                          <a:schemeClr val="tx1"/>
                        </a:buClr>
                        <a:buFont typeface="+mj-lt"/>
                        <a:buNone/>
                      </a:pPr>
                      <a:r>
                        <a:rPr lang="zh-TW" altLang="en-US" sz="2800" dirty="0">
                          <a:solidFill>
                            <a:schemeClr val="tx1"/>
                          </a:solidFill>
                          <a:latin typeface="微軟正黑體" panose="020B0604030504040204" pitchFamily="34" charset="-120"/>
                          <a:ea typeface="微軟正黑體" panose="020B0604030504040204" pitchFamily="34" charset="-120"/>
                        </a:rPr>
                        <a:t>精</a:t>
                      </a:r>
                      <a:r>
                        <a:rPr lang="zh-TW" altLang="en-US" sz="2800" dirty="0">
                          <a:solidFill>
                            <a:srgbClr val="0070C0"/>
                          </a:solidFill>
                          <a:latin typeface="微軟正黑體" panose="020B0604030504040204" pitchFamily="34" charset="-120"/>
                          <a:ea typeface="微軟正黑體" panose="020B0604030504040204" pitchFamily="34" charset="-120"/>
                        </a:rPr>
                        <a:t>湛</a:t>
                      </a:r>
                      <a:r>
                        <a:rPr lang="zh-TW" altLang="en-US" sz="2800" dirty="0">
                          <a:solidFill>
                            <a:schemeClr val="tx1"/>
                          </a:solidFill>
                          <a:latin typeface="微軟正黑體" panose="020B0604030504040204" pitchFamily="34" charset="-120"/>
                          <a:ea typeface="微軟正黑體" panose="020B0604030504040204" pitchFamily="34" charset="-120"/>
                        </a:rPr>
                        <a:t>、</a:t>
                      </a:r>
                      <a:r>
                        <a:rPr lang="zh-TW" altLang="en-US" sz="2800" dirty="0">
                          <a:solidFill>
                            <a:srgbClr val="0070C0"/>
                          </a:solidFill>
                          <a:latin typeface="微軟正黑體" panose="020B0604030504040204" pitchFamily="34" charset="-120"/>
                          <a:ea typeface="微軟正黑體" panose="020B0604030504040204" pitchFamily="34" charset="-120"/>
                        </a:rPr>
                        <a:t>湛</a:t>
                      </a:r>
                      <a:r>
                        <a:rPr lang="zh-TW" altLang="en-US" sz="2800" dirty="0">
                          <a:solidFill>
                            <a:schemeClr val="tx1"/>
                          </a:solidFill>
                          <a:latin typeface="微軟正黑體" panose="020B0604030504040204" pitchFamily="34" charset="-120"/>
                          <a:ea typeface="微軟正黑體" panose="020B0604030504040204" pitchFamily="34" charset="-120"/>
                        </a:rPr>
                        <a:t>藍。</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1220094581"/>
                  </a:ext>
                </a:extLst>
              </a:tr>
              <a:tr h="598304">
                <a:tc>
                  <a:txBody>
                    <a:bodyPr/>
                    <a:lstStyle/>
                    <a:p>
                      <a:pPr algn="ctr">
                        <a:lnSpc>
                          <a:spcPct val="120000"/>
                        </a:lnSpc>
                      </a:pPr>
                      <a:r>
                        <a:rPr lang="zh-TW" altLang="en-US" sz="2800" dirty="0">
                          <a:solidFill>
                            <a:schemeClr val="dk1"/>
                          </a:solidFill>
                          <a:latin typeface="微軟正黑體" panose="020B0604030504040204" pitchFamily="34" charset="-120"/>
                          <a:ea typeface="微軟正黑體" panose="020B0604030504040204" pitchFamily="34" charset="-120"/>
                        </a:rPr>
                        <a:t>斟</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2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ㄓㄣ</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20000"/>
                        </a:lnSpc>
                        <a:buClr>
                          <a:schemeClr val="tx1"/>
                        </a:buClr>
                        <a:buFont typeface="+mj-lt"/>
                        <a:buNone/>
                      </a:pPr>
                      <a:r>
                        <a:rPr lang="zh-TW" altLang="en-US" sz="2800" dirty="0">
                          <a:solidFill>
                            <a:srgbClr val="0070C0"/>
                          </a:solidFill>
                          <a:latin typeface="微軟正黑體" panose="020B0604030504040204" pitchFamily="34" charset="-120"/>
                          <a:ea typeface="微軟正黑體" panose="020B0604030504040204" pitchFamily="34" charset="-120"/>
                        </a:rPr>
                        <a:t>斟</a:t>
                      </a:r>
                      <a:r>
                        <a:rPr lang="zh-TW" altLang="en-US" sz="2800" dirty="0">
                          <a:solidFill>
                            <a:schemeClr val="tx1"/>
                          </a:solidFill>
                          <a:latin typeface="微軟正黑體" panose="020B0604030504040204" pitchFamily="34" charset="-120"/>
                          <a:ea typeface="微軟正黑體" panose="020B0604030504040204" pitchFamily="34" charset="-120"/>
                        </a:rPr>
                        <a:t>酒、</a:t>
                      </a:r>
                      <a:r>
                        <a:rPr lang="zh-TW" altLang="en-US" sz="2800" dirty="0">
                          <a:solidFill>
                            <a:srgbClr val="0070C0"/>
                          </a:solidFill>
                          <a:latin typeface="微軟正黑體" panose="020B0604030504040204" pitchFamily="34" charset="-120"/>
                          <a:ea typeface="微軟正黑體" panose="020B0604030504040204" pitchFamily="34" charset="-120"/>
                        </a:rPr>
                        <a:t>斟</a:t>
                      </a:r>
                      <a:r>
                        <a:rPr lang="zh-TW" altLang="en-US" sz="2800" dirty="0">
                          <a:solidFill>
                            <a:schemeClr val="tx1"/>
                          </a:solidFill>
                          <a:latin typeface="微軟正黑體" panose="020B0604030504040204" pitchFamily="34" charset="-120"/>
                          <a:ea typeface="微軟正黑體" panose="020B0604030504040204" pitchFamily="34" charset="-120"/>
                        </a:rPr>
                        <a:t>酌。</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1356008316"/>
                  </a:ext>
                </a:extLst>
              </a:tr>
            </a:tbl>
          </a:graphicData>
        </a:graphic>
      </p:graphicFrame>
      <p:sp>
        <p:nvSpPr>
          <p:cNvPr id="21" name="文本框 328">
            <a:hlinkClick r:id="rId3" action="ppaction://hlinksldjump"/>
            <a:extLst>
              <a:ext uri="{FF2B5EF4-FFF2-40B4-BE49-F238E27FC236}">
                <a16:creationId xmlns:a16="http://schemas.microsoft.com/office/drawing/2014/main" id="{A836F04E-F8A9-463C-A20F-8055CA11869D}"/>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pic>
        <p:nvPicPr>
          <p:cNvPr id="2" name="圖片 1">
            <a:extLst>
              <a:ext uri="{FF2B5EF4-FFF2-40B4-BE49-F238E27FC236}">
                <a16:creationId xmlns:a16="http://schemas.microsoft.com/office/drawing/2014/main" id="{9DDCFE42-B65B-463A-8ED7-B999F5B554BA}"/>
              </a:ext>
            </a:extLst>
          </p:cNvPr>
          <p:cNvPicPr>
            <a:picLocks noChangeAspect="1"/>
          </p:cNvPicPr>
          <p:nvPr/>
        </p:nvPicPr>
        <p:blipFill>
          <a:blip r:embed="rId4"/>
          <a:stretch>
            <a:fillRect/>
          </a:stretch>
        </p:blipFill>
        <p:spPr>
          <a:xfrm>
            <a:off x="7485744" y="4064414"/>
            <a:ext cx="1658256" cy="1079086"/>
          </a:xfrm>
          <a:prstGeom prst="rect">
            <a:avLst/>
          </a:prstGeom>
        </p:spPr>
      </p:pic>
    </p:spTree>
    <p:extLst>
      <p:ext uri="{BB962C8B-B14F-4D97-AF65-F5344CB8AC3E}">
        <p14:creationId xmlns:p14="http://schemas.microsoft.com/office/powerpoint/2010/main" val="1578147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541174"/>
          </a:xfrm>
          <a:prstGeom prst="rect">
            <a:avLst/>
          </a:prstGeom>
          <a:noFill/>
        </p:spPr>
        <p:txBody>
          <a:bodyPr vert="horz" wrap="square" rtlCol="0" anchor="t">
            <a:spAutoFit/>
          </a:bodyPr>
          <a:lstStyle/>
          <a:p>
            <a:pPr algn="just">
              <a:lnSpc>
                <a:spcPts val="3500"/>
              </a:lnSpc>
            </a:pPr>
            <a:r>
              <a:rPr lang="zh-TW" altLang="en-US" sz="3000" b="1" spc="400" dirty="0" smtClean="0">
                <a:latin typeface="標楷體" panose="03000509000000000000" pitchFamily="65" charset="-120"/>
                <a:ea typeface="標楷體" panose="03000509000000000000" pitchFamily="65" charset="-120"/>
              </a:rPr>
              <a:t>媽祖</a:t>
            </a:r>
            <a:endParaRPr lang="zh-TW" altLang="en-US" sz="3000" b="1" spc="400" dirty="0">
              <a:latin typeface="標楷體" panose="03000509000000000000" pitchFamily="65" charset="-120"/>
              <a:ea typeface="標楷體" panose="03000509000000000000" pitchFamily="65" charset="-120"/>
            </a:endParaRP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945430"/>
            <a:ext cx="8520464" cy="15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a:solidFill>
                  <a:srgbClr val="0070C0"/>
                </a:solidFill>
                <a:latin typeface="微軟正黑體" panose="020B0604030504040204" pitchFamily="34" charset="-120"/>
                <a:ea typeface="微軟正黑體" panose="020B0604030504040204" pitchFamily="34" charset="-120"/>
              </a:rPr>
              <a:t>俗姓林，名默娘，</a:t>
            </a:r>
            <a:r>
              <a:rPr lang="zh-TW" altLang="en-US" sz="2800" dirty="0" smtClean="0">
                <a:solidFill>
                  <a:srgbClr val="0070C0"/>
                </a:solidFill>
                <a:latin typeface="微軟正黑體" panose="020B0604030504040204" pitchFamily="34" charset="-120"/>
                <a:ea typeface="微軟正黑體" panose="020B0604030504040204" pitchFamily="34" charset="-120"/>
              </a:rPr>
              <a:t>福建莆田湄</a:t>
            </a:r>
            <a:r>
              <a:rPr lang="zh-TW" altLang="en-US" sz="2800" dirty="0">
                <a:solidFill>
                  <a:srgbClr val="0070C0"/>
                </a:solidFill>
                <a:latin typeface="微軟正黑體" panose="020B0604030504040204" pitchFamily="34" charset="-120"/>
                <a:ea typeface="微軟正黑體" panose="020B0604030504040204" pitchFamily="34" charset="-120"/>
              </a:rPr>
              <a:t>州嶼人，</a:t>
            </a:r>
            <a:r>
              <a:rPr lang="zh-TW" altLang="en-US" sz="2800" dirty="0" smtClean="0">
                <a:solidFill>
                  <a:srgbClr val="0070C0"/>
                </a:solidFill>
                <a:latin typeface="微軟正黑體" panose="020B0604030504040204" pitchFamily="34" charset="-120"/>
                <a:ea typeface="微軟正黑體" panose="020B0604030504040204" pitchFamily="34" charset="-120"/>
              </a:rPr>
              <a:t>傳說中的</a:t>
            </a:r>
            <a:r>
              <a:rPr lang="zh-TW" altLang="en-US" sz="2800" dirty="0">
                <a:solidFill>
                  <a:srgbClr val="0070C0"/>
                </a:solidFill>
                <a:latin typeface="微軟正黑體" panose="020B0604030504040204" pitchFamily="34" charset="-120"/>
                <a:ea typeface="微軟正黑體" panose="020B0604030504040204" pitchFamily="34" charset="-120"/>
              </a:rPr>
              <a:t>海神。目前臺灣各地皆有媽祖廟，</a:t>
            </a:r>
            <a:r>
              <a:rPr lang="zh-TW" altLang="en-US" sz="2800" dirty="0" smtClean="0">
                <a:solidFill>
                  <a:srgbClr val="0070C0"/>
                </a:solidFill>
                <a:latin typeface="微軟正黑體" panose="020B0604030504040204" pitchFamily="34" charset="-120"/>
                <a:ea typeface="微軟正黑體" panose="020B0604030504040204" pitchFamily="34" charset="-120"/>
              </a:rPr>
              <a:t>北港朝天宮</a:t>
            </a:r>
            <a:r>
              <a:rPr lang="zh-TW" altLang="en-US" sz="2800" dirty="0">
                <a:solidFill>
                  <a:srgbClr val="0070C0"/>
                </a:solidFill>
                <a:latin typeface="微軟正黑體" panose="020B0604030504040204" pitchFamily="34" charset="-120"/>
                <a:ea typeface="微軟正黑體" panose="020B0604030504040204" pitchFamily="34" charset="-120"/>
              </a:rPr>
              <a:t>、</a:t>
            </a:r>
            <a:r>
              <a:rPr lang="zh-TW" altLang="en-US" sz="2800" dirty="0" smtClean="0">
                <a:solidFill>
                  <a:srgbClr val="0070C0"/>
                </a:solidFill>
                <a:latin typeface="微軟正黑體" panose="020B0604030504040204" pitchFamily="34" charset="-120"/>
                <a:ea typeface="微軟正黑體" panose="020B0604030504040204" pitchFamily="34" charset="-120"/>
              </a:rPr>
              <a:t>大甲鎮</a:t>
            </a:r>
            <a:r>
              <a:rPr lang="zh-TW" altLang="en-US" sz="2800" dirty="0">
                <a:solidFill>
                  <a:srgbClr val="0070C0"/>
                </a:solidFill>
                <a:latin typeface="微軟正黑體" panose="020B0604030504040204" pitchFamily="34" charset="-120"/>
                <a:ea typeface="微軟正黑體" panose="020B0604030504040204" pitchFamily="34" charset="-120"/>
              </a:rPr>
              <a:t>瀾宮、</a:t>
            </a:r>
            <a:r>
              <a:rPr lang="zh-TW" altLang="en-US" sz="2800" dirty="0" smtClean="0">
                <a:solidFill>
                  <a:srgbClr val="0070C0"/>
                </a:solidFill>
                <a:latin typeface="微軟正黑體" panose="020B0604030504040204" pitchFamily="34" charset="-120"/>
                <a:ea typeface="微軟正黑體" panose="020B0604030504040204" pitchFamily="34" charset="-120"/>
              </a:rPr>
              <a:t>鹿港天后宮</a:t>
            </a:r>
            <a:r>
              <a:rPr lang="zh-TW" altLang="en-US" sz="2800" dirty="0">
                <a:solidFill>
                  <a:srgbClr val="0070C0"/>
                </a:solidFill>
                <a:latin typeface="微軟正黑體" panose="020B0604030504040204" pitchFamily="34" charset="-120"/>
                <a:ea typeface="微軟正黑體" panose="020B0604030504040204" pitchFamily="34" charset="-120"/>
              </a:rPr>
              <a:t>均十分有名。</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425997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40544"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早上起來和小孩玩了一個上午，我又起身到屏東霧臺去了。本來想去看看霧臺這個馬拉松選手</a:t>
            </a:r>
            <a:r>
              <a:rPr lang="zh-TW" altLang="en-US" sz="3200" dirty="0">
                <a:solidFill>
                  <a:srgbClr val="0070C0"/>
                </a:solidFill>
                <a:latin typeface="標楷體" panose="03000509000000000000" pitchFamily="65" charset="-120"/>
                <a:ea typeface="標楷體" panose="03000509000000000000" pitchFamily="65" charset="-120"/>
              </a:rPr>
              <a:t>輩出</a:t>
            </a:r>
            <a:r>
              <a:rPr lang="zh-TW" altLang="en-US" sz="3200" dirty="0">
                <a:latin typeface="標楷體" panose="03000509000000000000" pitchFamily="65" charset="-120"/>
                <a:ea typeface="標楷體" panose="03000509000000000000" pitchFamily="65" charset="-120"/>
              </a:rPr>
              <a:t>的馬拉松聖地，照例拍拍照片記些筆記。沒想到，卻在山地門到霧臺的鐵牛車上，</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第二段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2991EAB6-E76C-4DF6-9F0E-9CF28F58BEE3}"/>
              </a:ext>
            </a:extLst>
          </p:cNvPr>
          <p:cNvSpPr/>
          <p:nvPr/>
        </p:nvSpPr>
        <p:spPr>
          <a:xfrm>
            <a:off x="851386" y="3171470"/>
            <a:ext cx="808081"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AFA5FA2A-1A4A-4823-ABF0-740FDAEC8FD1}"/>
              </a:ext>
            </a:extLst>
          </p:cNvPr>
          <p:cNvSpPr txBox="1">
            <a:spLocks noChangeArrowheads="1"/>
          </p:cNvSpPr>
          <p:nvPr/>
        </p:nvSpPr>
        <p:spPr bwMode="auto">
          <a:xfrm>
            <a:off x="851386" y="3598060"/>
            <a:ext cx="1356721"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連續出現</a:t>
            </a:r>
          </a:p>
        </p:txBody>
      </p:sp>
      <p:sp>
        <p:nvSpPr>
          <p:cNvPr id="2" name="矩形 1">
            <a:extLst>
              <a:ext uri="{FF2B5EF4-FFF2-40B4-BE49-F238E27FC236}">
                <a16:creationId xmlns:a16="http://schemas.microsoft.com/office/drawing/2014/main" id="{97BC0BF1-6E42-4255-A25B-4115A609C7B5}"/>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P.131</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4" action="ppaction://hlinksldjump"/>
            <a:extLst>
              <a:ext uri="{FF2B5EF4-FFF2-40B4-BE49-F238E27FC236}">
                <a16:creationId xmlns:a16="http://schemas.microsoft.com/office/drawing/2014/main" id="{1DB4CA59-B00B-4D9C-B4C5-6E6C1E482308}"/>
              </a:ext>
            </a:extLst>
          </p:cNvPr>
          <p:cNvSpPr txBox="1"/>
          <p:nvPr/>
        </p:nvSpPr>
        <p:spPr>
          <a:xfrm>
            <a:off x="665188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5" action="ppaction://hlinksldjump"/>
            <a:extLst>
              <a:ext uri="{FF2B5EF4-FFF2-40B4-BE49-F238E27FC236}">
                <a16:creationId xmlns:a16="http://schemas.microsoft.com/office/drawing/2014/main" id="{E3123250-5987-4EC1-91EF-9BC8871FF840}"/>
              </a:ext>
            </a:extLst>
          </p:cNvPr>
          <p:cNvSpPr txBox="1"/>
          <p:nvPr/>
        </p:nvSpPr>
        <p:spPr>
          <a:xfrm>
            <a:off x="732108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75563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4"/>
                                        </p:tgtEl>
                                      </p:cBhvr>
                                    </p:animEffect>
                                    <p:set>
                                      <p:cBhvr>
                                        <p:cTn id="18"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14" grpId="0" animBg="1"/>
      <p:bldP spid="14"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92675" cy="4031873"/>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結識了一位叫作「熊」的山地青年杜先生</a:t>
            </a:r>
            <a:r>
              <a:rPr lang="zh-TW" altLang="en-US" sz="3200" dirty="0" smtClean="0">
                <a:latin typeface="標楷體" panose="03000509000000000000" pitchFamily="65" charset="-120"/>
                <a:ea typeface="標楷體" panose="03000509000000000000" pitchFamily="65" charset="-120"/>
              </a:rPr>
              <a:t>。</a:t>
            </a:r>
            <a:r>
              <a:rPr lang="en-US" altLang="zh-TW" sz="3200" dirty="0" smtClean="0">
                <a:latin typeface="標楷體" panose="03000509000000000000" pitchFamily="65" charset="-120"/>
                <a:ea typeface="標楷體" panose="03000509000000000000" pitchFamily="65" charset="-120"/>
              </a:rPr>
              <a:t/>
            </a:r>
            <a:br>
              <a:rPr lang="en-US" altLang="zh-TW" sz="3200" dirty="0" smtClean="0">
                <a:latin typeface="標楷體" panose="03000509000000000000" pitchFamily="65" charset="-120"/>
                <a:ea typeface="標楷體" panose="03000509000000000000" pitchFamily="65" charset="-120"/>
              </a:rPr>
            </a:br>
            <a:r>
              <a:rPr lang="zh-TW" altLang="en-US" sz="3200" dirty="0" smtClean="0">
                <a:latin typeface="標楷體" panose="03000509000000000000" pitchFamily="65" charset="-120"/>
                <a:ea typeface="標楷體" panose="03000509000000000000" pitchFamily="65" charset="-120"/>
              </a:rPr>
              <a:t>閒談</a:t>
            </a:r>
            <a:r>
              <a:rPr lang="zh-TW" altLang="en-US" sz="3200" dirty="0">
                <a:latin typeface="標楷體" panose="03000509000000000000" pitchFamily="65" charset="-120"/>
                <a:ea typeface="標楷體" panose="03000509000000000000" pitchFamily="65" charset="-120"/>
              </a:rPr>
              <a:t>中，我被他的村名「好茶」迷住了。</a:t>
            </a:r>
            <a:r>
              <a:rPr lang="zh-TW" altLang="en-US" sz="3200" dirty="0" smtClean="0">
                <a:latin typeface="標楷體" panose="03000509000000000000" pitchFamily="65" charset="-120"/>
                <a:ea typeface="標楷體" panose="03000509000000000000" pitchFamily="65" charset="-120"/>
              </a:rPr>
              <a:t>雖然</a:t>
            </a:r>
            <a:r>
              <a:rPr lang="en-US" altLang="zh-TW" sz="3200" dirty="0" smtClean="0">
                <a:latin typeface="標楷體" panose="03000509000000000000" pitchFamily="65" charset="-120"/>
                <a:ea typeface="標楷體" panose="03000509000000000000" pitchFamily="65" charset="-120"/>
              </a:rPr>
              <a:t/>
            </a:r>
            <a:br>
              <a:rPr lang="en-US" altLang="zh-TW" sz="3200" dirty="0" smtClean="0">
                <a:latin typeface="標楷體" panose="03000509000000000000" pitchFamily="65" charset="-120"/>
                <a:ea typeface="標楷體" panose="03000509000000000000" pitchFamily="65" charset="-120"/>
              </a:rPr>
            </a:br>
            <a:r>
              <a:rPr lang="zh-TW" altLang="en-US" sz="3200" dirty="0" smtClean="0">
                <a:latin typeface="標楷體" panose="03000509000000000000" pitchFamily="65" charset="-120"/>
                <a:ea typeface="標楷體" panose="03000509000000000000" pitchFamily="65" charset="-120"/>
              </a:rPr>
              <a:t>熊</a:t>
            </a:r>
            <a:r>
              <a:rPr lang="zh-TW" altLang="en-US" sz="3200" dirty="0">
                <a:latin typeface="標楷體" panose="03000509000000000000" pitchFamily="65" charset="-120"/>
                <a:ea typeface="標楷體" panose="03000509000000000000" pitchFamily="65" charset="-120"/>
              </a:rPr>
              <a:t>警告我，說到好茶要走四個小時不容易走的山路，那裡晚上沒有電燈，</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第二段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B1D9F498-20BC-4132-8B0E-EEFD759EBA1A}"/>
              </a:ext>
            </a:extLst>
          </p:cNvPr>
          <p:cNvSpPr txBox="1">
            <a:spLocks noChangeArrowheads="1"/>
          </p:cNvSpPr>
          <p:nvPr/>
        </p:nvSpPr>
        <p:spPr bwMode="auto">
          <a:xfrm>
            <a:off x="1157592" y="3629807"/>
            <a:ext cx="52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為後段艱辛的山行路途預設伏筆</a:t>
            </a:r>
          </a:p>
        </p:txBody>
      </p:sp>
      <p:pic>
        <p:nvPicPr>
          <p:cNvPr id="15" name="圖片 14">
            <a:extLst>
              <a:ext uri="{FF2B5EF4-FFF2-40B4-BE49-F238E27FC236}">
                <a16:creationId xmlns:a16="http://schemas.microsoft.com/office/drawing/2014/main" id="{D3F2121B-2C46-41CD-AF1F-5BBB7E2C56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6637" y="3695745"/>
            <a:ext cx="609550" cy="298679"/>
          </a:xfrm>
          <a:prstGeom prst="rect">
            <a:avLst/>
          </a:prstGeom>
        </p:spPr>
      </p:pic>
      <p:cxnSp>
        <p:nvCxnSpPr>
          <p:cNvPr id="16" name="直線接點 15">
            <a:extLst>
              <a:ext uri="{FF2B5EF4-FFF2-40B4-BE49-F238E27FC236}">
                <a16:creationId xmlns:a16="http://schemas.microsoft.com/office/drawing/2014/main" id="{D2D78465-5D26-4CB8-B06C-B64C2A1459AA}"/>
              </a:ext>
            </a:extLst>
          </p:cNvPr>
          <p:cNvCxnSpPr>
            <a:cxnSpLocks/>
          </p:cNvCxnSpPr>
          <p:nvPr/>
        </p:nvCxnSpPr>
        <p:spPr>
          <a:xfrm>
            <a:off x="460587" y="3624303"/>
            <a:ext cx="8182008"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C5CC3167-968B-41EF-AA0C-67955B78E7A4}"/>
              </a:ext>
            </a:extLst>
          </p:cNvPr>
          <p:cNvCxnSpPr>
            <a:cxnSpLocks/>
          </p:cNvCxnSpPr>
          <p:nvPr/>
        </p:nvCxnSpPr>
        <p:spPr>
          <a:xfrm>
            <a:off x="460587" y="4593749"/>
            <a:ext cx="756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8DF658E3-A413-46E4-B804-D6D2A83B43B3}"/>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P.131</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8" name="文本框 328">
            <a:hlinkClick r:id="rId5" action="ppaction://hlinksldjump"/>
            <a:extLst>
              <a:ext uri="{FF2B5EF4-FFF2-40B4-BE49-F238E27FC236}">
                <a16:creationId xmlns:a16="http://schemas.microsoft.com/office/drawing/2014/main" id="{7A468A0C-2AF8-461A-97BF-A0542F70175E}"/>
              </a:ext>
            </a:extLst>
          </p:cNvPr>
          <p:cNvSpPr txBox="1"/>
          <p:nvPr/>
        </p:nvSpPr>
        <p:spPr>
          <a:xfrm>
            <a:off x="665188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0" name="文本框 328">
            <a:hlinkClick r:id="rId6" action="ppaction://hlinksldjump"/>
            <a:extLst>
              <a:ext uri="{FF2B5EF4-FFF2-40B4-BE49-F238E27FC236}">
                <a16:creationId xmlns:a16="http://schemas.microsoft.com/office/drawing/2014/main" id="{8499EA51-F5BA-4EA1-8577-3786577BD0F3}"/>
              </a:ext>
            </a:extLst>
          </p:cNvPr>
          <p:cNvSpPr txBox="1"/>
          <p:nvPr/>
        </p:nvSpPr>
        <p:spPr>
          <a:xfrm>
            <a:off x="732108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3143696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p:bldP spid="13"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580597" cy="4868640"/>
          </a:xfrm>
          <a:prstGeom prst="rect">
            <a:avLst/>
          </a:prstGeom>
        </p:spPr>
        <p:txBody>
          <a:bodyPr wrap="square">
            <a:spAutoFit/>
          </a:bodyPr>
          <a:lstStyle/>
          <a:p>
            <a:pPr algn="just">
              <a:lnSpc>
                <a:spcPct val="200000"/>
              </a:lnSpc>
            </a:pPr>
            <a:r>
              <a:rPr lang="zh-TW" altLang="en-US" sz="3200" spc="-80" dirty="0">
                <a:latin typeface="標楷體" panose="03000509000000000000" pitchFamily="65" charset="-120"/>
                <a:ea typeface="標楷體" panose="03000509000000000000" pitchFamily="65" charset="-120"/>
              </a:rPr>
              <a:t>蚊蟲和蛇特別多等等不便之類的話，但是我說，除非他不歡迎，我想去。熊趕緊為我這個初次謀面的冒失鬼發誓，說他絕對沒有不歡迎的意思。甚至說，去那裡如不嫌棄，還可以住在他家。</a:t>
            </a:r>
          </a:p>
          <a:p>
            <a:pPr algn="just">
              <a:lnSpc>
                <a:spcPct val="200000"/>
              </a:lnSpc>
            </a:pPr>
            <a:endParaRPr lang="zh-TW" altLang="en-US" sz="3200" spc="-80" dirty="0">
              <a:latin typeface="標楷體" panose="03000509000000000000" pitchFamily="65" charset="-120"/>
              <a:ea typeface="標楷體" panose="03000509000000000000" pitchFamily="65" charset="-120"/>
            </a:endParaRP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第二段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a:extLst>
              <a:ext uri="{FF2B5EF4-FFF2-40B4-BE49-F238E27FC236}">
                <a16:creationId xmlns:a16="http://schemas.microsoft.com/office/drawing/2014/main" id="{077ACEA3-D121-4482-845E-B1E382538EDE}"/>
              </a:ext>
            </a:extLst>
          </p:cNvPr>
          <p:cNvCxnSpPr>
            <a:cxnSpLocks/>
          </p:cNvCxnSpPr>
          <p:nvPr/>
        </p:nvCxnSpPr>
        <p:spPr>
          <a:xfrm>
            <a:off x="3250961" y="2644810"/>
            <a:ext cx="5588239"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hlinkClick r:id="rId4" action="ppaction://hlinksldjump"/>
            <a:extLst>
              <a:ext uri="{FF2B5EF4-FFF2-40B4-BE49-F238E27FC236}">
                <a16:creationId xmlns:a16="http://schemas.microsoft.com/office/drawing/2014/main" id="{112F1424-739C-4CC7-8A81-72C494260B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50961" y="2716818"/>
            <a:ext cx="609550" cy="298679"/>
          </a:xfrm>
          <a:prstGeom prst="rect">
            <a:avLst/>
          </a:prstGeom>
        </p:spPr>
      </p:pic>
      <p:cxnSp>
        <p:nvCxnSpPr>
          <p:cNvPr id="16" name="直線接點 15">
            <a:extLst>
              <a:ext uri="{FF2B5EF4-FFF2-40B4-BE49-F238E27FC236}">
                <a16:creationId xmlns:a16="http://schemas.microsoft.com/office/drawing/2014/main" id="{554BDE25-F1DA-42E8-8F2D-B70D9B9B28FD}"/>
              </a:ext>
            </a:extLst>
          </p:cNvPr>
          <p:cNvCxnSpPr>
            <a:cxnSpLocks/>
          </p:cNvCxnSpPr>
          <p:nvPr/>
        </p:nvCxnSpPr>
        <p:spPr>
          <a:xfrm>
            <a:off x="474133" y="3620170"/>
            <a:ext cx="8365067"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C27A4007-FE8C-4BB2-B79D-9D369B24412B}"/>
              </a:ext>
            </a:extLst>
          </p:cNvPr>
          <p:cNvCxnSpPr>
            <a:cxnSpLocks/>
          </p:cNvCxnSpPr>
          <p:nvPr/>
        </p:nvCxnSpPr>
        <p:spPr>
          <a:xfrm>
            <a:off x="474133" y="4595531"/>
            <a:ext cx="7516489"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F7DCC7EC-2D84-4D46-8AE5-9E7CCCC71351}"/>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P.131</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9" name="文本框 328">
            <a:hlinkClick r:id="rId6" action="ppaction://hlinksldjump"/>
            <a:extLst>
              <a:ext uri="{FF2B5EF4-FFF2-40B4-BE49-F238E27FC236}">
                <a16:creationId xmlns:a16="http://schemas.microsoft.com/office/drawing/2014/main" id="{37C9D530-C8E2-4F8D-9330-C3833A40948A}"/>
              </a:ext>
            </a:extLst>
          </p:cNvPr>
          <p:cNvSpPr txBox="1"/>
          <p:nvPr/>
        </p:nvSpPr>
        <p:spPr>
          <a:xfrm>
            <a:off x="665188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1" name="文本框 328">
            <a:hlinkClick r:id="rId7" action="ppaction://hlinksldjump"/>
            <a:extLst>
              <a:ext uri="{FF2B5EF4-FFF2-40B4-BE49-F238E27FC236}">
                <a16:creationId xmlns:a16="http://schemas.microsoft.com/office/drawing/2014/main" id="{27A6EE2D-4A5E-4490-992D-CCE0387BB70A}"/>
              </a:ext>
            </a:extLst>
          </p:cNvPr>
          <p:cNvSpPr txBox="1"/>
          <p:nvPr/>
        </p:nvSpPr>
        <p:spPr>
          <a:xfrm>
            <a:off x="732108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260291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圓角 36">
            <a:extLst>
              <a:ext uri="{FF2B5EF4-FFF2-40B4-BE49-F238E27FC236}">
                <a16:creationId xmlns:a16="http://schemas.microsoft.com/office/drawing/2014/main" id="{4593C138-74D4-4825-A274-332593425217}"/>
              </a:ext>
            </a:extLst>
          </p:cNvPr>
          <p:cNvSpPr/>
          <p:nvPr/>
        </p:nvSpPr>
        <p:spPr>
          <a:xfrm>
            <a:off x="5392057" y="2693769"/>
            <a:ext cx="2266043" cy="2178051"/>
          </a:xfrm>
          <a:prstGeom prst="roundRect">
            <a:avLst>
              <a:gd name="adj" fmla="val 11836"/>
            </a:avLst>
          </a:prstGeom>
          <a:solidFill>
            <a:srgbClr val="FEF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5C2848C2-62D5-427E-8BB1-38B1127D0246}"/>
              </a:ext>
            </a:extLst>
          </p:cNvPr>
          <p:cNvSpPr/>
          <p:nvPr/>
        </p:nvSpPr>
        <p:spPr>
          <a:xfrm>
            <a:off x="6408329" y="1407722"/>
            <a:ext cx="2383971" cy="2375073"/>
          </a:xfrm>
          <a:prstGeom prst="roundRect">
            <a:avLst>
              <a:gd name="adj" fmla="val 7134"/>
            </a:avLst>
          </a:prstGeom>
          <a:solidFill>
            <a:srgbClr val="FEF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TextBox 6">
            <a:extLst>
              <a:ext uri="{FF2B5EF4-FFF2-40B4-BE49-F238E27FC236}">
                <a16:creationId xmlns:a16="http://schemas.microsoft.com/office/drawing/2014/main" id="{D9A73E71-1076-48BA-BEC6-3C5F5AB0AA8A}"/>
              </a:ext>
            </a:extLst>
          </p:cNvPr>
          <p:cNvSpPr txBox="1"/>
          <p:nvPr/>
        </p:nvSpPr>
        <p:spPr>
          <a:xfrm>
            <a:off x="351698" y="391708"/>
            <a:ext cx="1190445"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解題</a:t>
            </a:r>
          </a:p>
        </p:txBody>
      </p:sp>
      <p:sp>
        <p:nvSpPr>
          <p:cNvPr id="7" name="矩形 6">
            <a:extLst>
              <a:ext uri="{FF2B5EF4-FFF2-40B4-BE49-F238E27FC236}">
                <a16:creationId xmlns:a16="http://schemas.microsoft.com/office/drawing/2014/main" id="{CA566E8F-9005-4BE5-BC90-CF466392593F}"/>
              </a:ext>
            </a:extLst>
          </p:cNvPr>
          <p:cNvSpPr/>
          <p:nvPr/>
        </p:nvSpPr>
        <p:spPr>
          <a:xfrm>
            <a:off x="351700" y="976483"/>
            <a:ext cx="5796551" cy="2565895"/>
          </a:xfrm>
          <a:prstGeom prst="rect">
            <a:avLst/>
          </a:prstGeom>
        </p:spPr>
        <p:txBody>
          <a:bodyPr wrap="square">
            <a:spAutoFit/>
          </a:bodyPr>
          <a:lstStyle/>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節選自</a:t>
            </a:r>
            <a:r>
              <a:rPr lang="en-US" altLang="zh-TW" sz="3000" spc="-80" dirty="0">
                <a:solidFill>
                  <a:schemeClr val="accent2">
                    <a:lumMod val="50000"/>
                  </a:schemeClr>
                </a:solidFill>
                <a:latin typeface="微軟正黑體" panose="020B0604030504040204" pitchFamily="34" charset="-120"/>
                <a:ea typeface="微軟正黑體" panose="020B0604030504040204" pitchFamily="34" charset="-120"/>
              </a:rPr>
              <a:t>《</a:t>
            </a:r>
            <a:r>
              <a:rPr lang="zh-TW" altLang="en-US" sz="3000" spc="-80" dirty="0">
                <a:solidFill>
                  <a:schemeClr val="accent2">
                    <a:lumMod val="50000"/>
                  </a:schemeClr>
                </a:solidFill>
                <a:latin typeface="微軟正黑體" panose="020B0604030504040204" pitchFamily="34" charset="-120"/>
                <a:ea typeface="微軟正黑體" panose="020B0604030504040204" pitchFamily="34" charset="-120"/>
              </a:rPr>
              <a:t> </a:t>
            </a:r>
            <a:r>
              <a:rPr lang="zh-TW" altLang="en-US" sz="3000" b="1" spc="-80" dirty="0">
                <a:solidFill>
                  <a:schemeClr val="accent2">
                    <a:lumMod val="50000"/>
                  </a:schemeClr>
                </a:solidFill>
                <a:latin typeface="微軟正黑體" panose="020B0604030504040204" pitchFamily="34" charset="-120"/>
                <a:ea typeface="微軟正黑體" panose="020B0604030504040204" pitchFamily="34" charset="-120"/>
              </a:rPr>
              <a:t>等待一朵花的名字 </a:t>
            </a:r>
            <a:r>
              <a:rPr lang="en-US" altLang="zh-TW" sz="3000" spc="-80" dirty="0">
                <a:solidFill>
                  <a:schemeClr val="accent2">
                    <a:lumMod val="50000"/>
                  </a:schemeClr>
                </a:solidFill>
                <a:latin typeface="微軟正黑體" panose="020B0604030504040204" pitchFamily="34" charset="-120"/>
                <a:ea typeface="微軟正黑體" panose="020B0604030504040204" pitchFamily="34" charset="-120"/>
              </a:rPr>
              <a:t>》</a:t>
            </a:r>
            <a:r>
              <a:rPr lang="zh-TW" altLang="en-US" sz="3000" spc="-80" dirty="0">
                <a:latin typeface="微軟正黑體" panose="020B0604030504040204" pitchFamily="34" charset="-120"/>
                <a:ea typeface="微軟正黑體" panose="020B0604030504040204" pitchFamily="34" charset="-120"/>
              </a:rPr>
              <a:t>。</a:t>
            </a:r>
            <a:endParaRPr lang="en-US" altLang="zh-TW" sz="3000" spc="-80" dirty="0">
              <a:latin typeface="微軟正黑體" panose="020B0604030504040204" pitchFamily="34" charset="-120"/>
              <a:ea typeface="微軟正黑體" panose="020B0604030504040204" pitchFamily="34" charset="-120"/>
            </a:endParaRPr>
          </a:p>
          <a:p>
            <a:pPr marL="288000" indent="-288000">
              <a:lnSpc>
                <a:spcPct val="120000"/>
              </a:lnSpc>
              <a:spcBef>
                <a:spcPts val="2400"/>
              </a:spcBef>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敘述</a:t>
            </a:r>
            <a:r>
              <a:rPr lang="zh-TW" altLang="en-US" sz="3000" b="1" spc="-80" dirty="0">
                <a:solidFill>
                  <a:schemeClr val="accent2"/>
                </a:solidFill>
                <a:latin typeface="微軟正黑體" panose="020B0604030504040204" pitchFamily="34" charset="-120"/>
                <a:ea typeface="微軟正黑體" panose="020B0604030504040204" pitchFamily="34" charset="-120"/>
              </a:rPr>
              <a:t>原住民</a:t>
            </a:r>
            <a:r>
              <a:rPr lang="zh-TW" altLang="en-US" sz="3000" spc="-80" dirty="0">
                <a:latin typeface="微軟正黑體" panose="020B0604030504040204" pitchFamily="34" charset="-120"/>
                <a:ea typeface="微軟正黑體" panose="020B0604030504040204" pitchFamily="34" charset="-120"/>
              </a:rPr>
              <a:t>所承受的歷史</a:t>
            </a:r>
            <a:r>
              <a:rPr lang="en-US" altLang="zh-TW" sz="3000" spc="-80" dirty="0">
                <a:latin typeface="微軟正黑體" panose="020B0604030504040204" pitchFamily="34" charset="-120"/>
                <a:ea typeface="微軟正黑體" panose="020B0604030504040204" pitchFamily="34" charset="-120"/>
              </a:rPr>
              <a:t/>
            </a:r>
            <a:br>
              <a:rPr lang="en-US" altLang="zh-TW" sz="3000" spc="-80" dirty="0">
                <a:latin typeface="微軟正黑體" panose="020B0604030504040204" pitchFamily="34" charset="-120"/>
                <a:ea typeface="微軟正黑體" panose="020B0604030504040204" pitchFamily="34" charset="-120"/>
              </a:rPr>
            </a:br>
            <a:r>
              <a:rPr lang="zh-TW" altLang="en-US" sz="3000" spc="-80" dirty="0">
                <a:latin typeface="微軟正黑體" panose="020B0604030504040204" pitchFamily="34" charset="-120"/>
                <a:ea typeface="微軟正黑體" panose="020B0604030504040204" pitchFamily="34" charset="-120"/>
              </a:rPr>
              <a:t>悲劇，表達愧疚，也讚嘆</a:t>
            </a:r>
            <a:r>
              <a:rPr lang="en-US" altLang="zh-TW" sz="3000" spc="-80" dirty="0">
                <a:latin typeface="微軟正黑體" panose="020B0604030504040204" pitchFamily="34" charset="-120"/>
                <a:ea typeface="微軟正黑體" panose="020B0604030504040204" pitchFamily="34" charset="-120"/>
              </a:rPr>
              <a:t/>
            </a:r>
            <a:br>
              <a:rPr lang="en-US" altLang="zh-TW" sz="3000" spc="-80" dirty="0">
                <a:latin typeface="微軟正黑體" panose="020B0604030504040204" pitchFamily="34" charset="-120"/>
                <a:ea typeface="微軟正黑體" panose="020B0604030504040204" pitchFamily="34" charset="-120"/>
              </a:rPr>
            </a:br>
            <a:r>
              <a:rPr lang="zh-TW" altLang="en-US" sz="3000" spc="-80" dirty="0">
                <a:latin typeface="微軟正黑體" panose="020B0604030504040204" pitchFamily="34" charset="-120"/>
                <a:ea typeface="微軟正黑體" panose="020B0604030504040204" pitchFamily="34" charset="-120"/>
              </a:rPr>
              <a:t>他們</a:t>
            </a:r>
            <a:r>
              <a:rPr lang="zh-TW" altLang="en-US" sz="3000" b="1" spc="-80" dirty="0">
                <a:solidFill>
                  <a:schemeClr val="accent2"/>
                </a:solidFill>
                <a:latin typeface="微軟正黑體" panose="020B0604030504040204" pitchFamily="34" charset="-120"/>
                <a:ea typeface="微軟正黑體" panose="020B0604030504040204" pitchFamily="34" charset="-120"/>
              </a:rPr>
              <a:t>堅韌不屈的生命哲學</a:t>
            </a:r>
            <a:r>
              <a:rPr lang="zh-TW" altLang="en-US" sz="3000" spc="-80" dirty="0">
                <a:latin typeface="微軟正黑體" panose="020B0604030504040204" pitchFamily="34" charset="-120"/>
                <a:ea typeface="微軟正黑體" panose="020B0604030504040204" pitchFamily="34" charset="-120"/>
              </a:rPr>
              <a:t>。</a:t>
            </a:r>
          </a:p>
        </p:txBody>
      </p:sp>
      <p:sp>
        <p:nvSpPr>
          <p:cNvPr id="13" name="文本框 328">
            <a:hlinkClick r:id="rId2" action="ppaction://hlinksldjump"/>
            <a:extLst>
              <a:ext uri="{FF2B5EF4-FFF2-40B4-BE49-F238E27FC236}">
                <a16:creationId xmlns:a16="http://schemas.microsoft.com/office/drawing/2014/main" id="{E6098397-E9DA-4A5D-991A-834FAA05F4CF}"/>
              </a:ext>
            </a:extLst>
          </p:cNvPr>
          <p:cNvSpPr txBox="1"/>
          <p:nvPr/>
        </p:nvSpPr>
        <p:spPr>
          <a:xfrm>
            <a:off x="7991718"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1" name="矩形: 圓角 20">
            <a:hlinkClick r:id="rId3" action="ppaction://hlinksldjump"/>
            <a:extLst>
              <a:ext uri="{FF2B5EF4-FFF2-40B4-BE49-F238E27FC236}">
                <a16:creationId xmlns:a16="http://schemas.microsoft.com/office/drawing/2014/main" id="{9EEAB401-14E6-4B11-A001-B52CCADAF74E}"/>
              </a:ext>
            </a:extLst>
          </p:cNvPr>
          <p:cNvSpPr/>
          <p:nvPr/>
        </p:nvSpPr>
        <p:spPr>
          <a:xfrm>
            <a:off x="1950720" y="1022347"/>
            <a:ext cx="3749039" cy="553959"/>
          </a:xfrm>
          <a:prstGeom prst="roundRect">
            <a:avLst>
              <a:gd name="adj" fmla="val 13523"/>
            </a:avLst>
          </a:prstGeom>
          <a:solidFill>
            <a:schemeClr val="accent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hlinkClick r:id="rId3" action="ppaction://hlinksldjump"/>
            <a:extLst>
              <a:ext uri="{FF2B5EF4-FFF2-40B4-BE49-F238E27FC236}">
                <a16:creationId xmlns:a16="http://schemas.microsoft.com/office/drawing/2014/main" id="{D2E89186-D9AD-4B9D-AB15-009606BCE64B}"/>
              </a:ext>
            </a:extLst>
          </p:cNvPr>
          <p:cNvSpPr txBox="1"/>
          <p:nvPr/>
        </p:nvSpPr>
        <p:spPr>
          <a:xfrm>
            <a:off x="5537759" y="814483"/>
            <a:ext cx="324000" cy="324000"/>
          </a:xfrm>
          <a:prstGeom prst="roundRect">
            <a:avLst/>
          </a:prstGeom>
          <a:solidFill>
            <a:srgbClr val="AE826E"/>
          </a:solidFill>
        </p:spPr>
        <p:txBody>
          <a:bodyPr wrap="square" rtlCol="0" anchor="ctr">
            <a:noAutofit/>
          </a:bodyPr>
          <a:lstStyle/>
          <a:p>
            <a:pPr algn="ctr"/>
            <a:r>
              <a:rPr lang="zh-TW" altLang="en-US" sz="1600" b="1" dirty="0">
                <a:solidFill>
                  <a:schemeClr val="bg1"/>
                </a:solidFill>
                <a:latin typeface="微軟正黑體" panose="020B0604030504040204" pitchFamily="34" charset="-120"/>
                <a:ea typeface="微軟正黑體" panose="020B0604030504040204" pitchFamily="34" charset="-120"/>
              </a:rPr>
              <a:t>補</a:t>
            </a:r>
          </a:p>
        </p:txBody>
      </p:sp>
      <p:sp>
        <p:nvSpPr>
          <p:cNvPr id="16" name="矩形: 圓角 15">
            <a:extLst>
              <a:ext uri="{FF2B5EF4-FFF2-40B4-BE49-F238E27FC236}">
                <a16:creationId xmlns:a16="http://schemas.microsoft.com/office/drawing/2014/main" id="{AB3F9E39-6C41-4945-B9EB-ACC4EEEE518A}"/>
              </a:ext>
            </a:extLst>
          </p:cNvPr>
          <p:cNvSpPr/>
          <p:nvPr/>
        </p:nvSpPr>
        <p:spPr>
          <a:xfrm rot="20868915">
            <a:off x="7972724" y="1763485"/>
            <a:ext cx="482600" cy="482600"/>
          </a:xfrm>
          <a:prstGeom prst="roundRect">
            <a:avLst>
              <a:gd name="adj" fmla="val 6893"/>
            </a:avLst>
          </a:prstGeom>
          <a:solidFill>
            <a:srgbClr val="9B9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圓角 37">
            <a:extLst>
              <a:ext uri="{FF2B5EF4-FFF2-40B4-BE49-F238E27FC236}">
                <a16:creationId xmlns:a16="http://schemas.microsoft.com/office/drawing/2014/main" id="{6C91BAEF-AF16-47C8-AAD9-0C56D14B24F6}"/>
              </a:ext>
            </a:extLst>
          </p:cNvPr>
          <p:cNvSpPr/>
          <p:nvPr/>
        </p:nvSpPr>
        <p:spPr>
          <a:xfrm rot="20868915">
            <a:off x="8030956" y="1822496"/>
            <a:ext cx="364578" cy="364578"/>
          </a:xfrm>
          <a:prstGeom prst="roundRect">
            <a:avLst>
              <a:gd name="adj" fmla="val 6893"/>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 38">
            <a:extLst>
              <a:ext uri="{FF2B5EF4-FFF2-40B4-BE49-F238E27FC236}">
                <a16:creationId xmlns:a16="http://schemas.microsoft.com/office/drawing/2014/main" id="{738C043A-0A64-4100-A378-77F193F4D9DC}"/>
              </a:ext>
            </a:extLst>
          </p:cNvPr>
          <p:cNvSpPr/>
          <p:nvPr/>
        </p:nvSpPr>
        <p:spPr>
          <a:xfrm rot="20868915">
            <a:off x="8100943" y="1892483"/>
            <a:ext cx="224604" cy="224604"/>
          </a:xfrm>
          <a:prstGeom prst="roundRect">
            <a:avLst>
              <a:gd name="adj" fmla="val 68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圓角 39">
            <a:extLst>
              <a:ext uri="{FF2B5EF4-FFF2-40B4-BE49-F238E27FC236}">
                <a16:creationId xmlns:a16="http://schemas.microsoft.com/office/drawing/2014/main" id="{F3C26E33-099B-489B-A74E-66AD1B4FBB17}"/>
              </a:ext>
            </a:extLst>
          </p:cNvPr>
          <p:cNvSpPr/>
          <p:nvPr/>
        </p:nvSpPr>
        <p:spPr>
          <a:xfrm rot="20868915">
            <a:off x="7844164" y="2370513"/>
            <a:ext cx="166132" cy="166132"/>
          </a:xfrm>
          <a:prstGeom prst="roundRect">
            <a:avLst>
              <a:gd name="adj" fmla="val 6893"/>
            </a:avLst>
          </a:prstGeom>
          <a:solidFill>
            <a:srgbClr val="9B9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id="{2B225E35-7E28-46C6-9128-08EA8D7841D7}"/>
              </a:ext>
            </a:extLst>
          </p:cNvPr>
          <p:cNvPicPr>
            <a:picLocks noChangeAspect="1"/>
          </p:cNvPicPr>
          <p:nvPr/>
        </p:nvPicPr>
        <p:blipFill>
          <a:blip r:embed="rId4"/>
          <a:stretch>
            <a:fillRect/>
          </a:stretch>
        </p:blipFill>
        <p:spPr>
          <a:xfrm>
            <a:off x="5902013" y="1368373"/>
            <a:ext cx="2444708" cy="3273836"/>
          </a:xfrm>
          <a:prstGeom prst="rect">
            <a:avLst/>
          </a:prstGeom>
        </p:spPr>
      </p:pic>
      <p:sp>
        <p:nvSpPr>
          <p:cNvPr id="14" name="箭號: 向右 5">
            <a:hlinkClick r:id="rId5" action="ppaction://hlinksldjump"/>
            <a:extLst>
              <a:ext uri="{FF2B5EF4-FFF2-40B4-BE49-F238E27FC236}">
                <a16:creationId xmlns:a16="http://schemas.microsoft.com/office/drawing/2014/main" id="{5927816D-358B-46EA-AA4F-0FBD7A2DC3BE}"/>
              </a:ext>
            </a:extLst>
          </p:cNvPr>
          <p:cNvSpPr/>
          <p:nvPr/>
        </p:nvSpPr>
        <p:spPr>
          <a:xfrm>
            <a:off x="8586753" y="4499428"/>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右 6">
            <a:extLst>
              <a:ext uri="{FF2B5EF4-FFF2-40B4-BE49-F238E27FC236}">
                <a16:creationId xmlns:a16="http://schemas.microsoft.com/office/drawing/2014/main" id="{8A4D2F5F-235D-4439-B878-D019EAB73511}"/>
              </a:ext>
            </a:extLst>
          </p:cNvPr>
          <p:cNvSpPr/>
          <p:nvPr/>
        </p:nvSpPr>
        <p:spPr>
          <a:xfrm flipH="1">
            <a:off x="8144385" y="4499428"/>
            <a:ext cx="289700" cy="28556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11797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1438855"/>
          </a:xfrm>
          <a:prstGeom prst="rect">
            <a:avLst/>
          </a:prstGeom>
          <a:noFill/>
        </p:spPr>
        <p:txBody>
          <a:bodyPr vert="horz" wrap="square" rtlCol="0" anchor="t">
            <a:spAutoFit/>
          </a:bodyPr>
          <a:lstStyle/>
          <a:p>
            <a:pPr algn="just">
              <a:lnSpc>
                <a:spcPts val="3500"/>
              </a:lnSpc>
            </a:pPr>
            <a:r>
              <a:rPr lang="zh-TW" altLang="en-US" sz="3000" b="1" spc="400" dirty="0">
                <a:latin typeface="標楷體" panose="03000509000000000000" pitchFamily="65" charset="-120"/>
                <a:ea typeface="標楷體" panose="03000509000000000000" pitchFamily="65" charset="-120"/>
              </a:rPr>
              <a:t>我想去。熊趕緊為我這個初次謀面的冒失鬼發誓，說他絕對沒有不歡迎的意思。甚至說，去那裡如不嫌棄，還可以住在他家</a:t>
            </a: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1797301"/>
            <a:ext cx="8520464" cy="15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a:solidFill>
                  <a:srgbClr val="006600"/>
                </a:solidFill>
                <a:latin typeface="微軟正黑體" panose="020B0604030504040204" pitchFamily="34" charset="-120"/>
                <a:ea typeface="微軟正黑體" panose="020B0604030504040204" pitchFamily="34" charset="-120"/>
              </a:rPr>
              <a:t>「我想去」表現出作者的熱切與直接。杜熊對初次謀面的作者說「若不嫌棄可住他家」，表現出原住民熱情好客、毫無城府的個性</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426996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第二段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CD06FE63-ECC0-4FD7-B674-39895A9705CF}"/>
              </a:ext>
            </a:extLst>
          </p:cNvPr>
          <p:cNvSpPr/>
          <p:nvPr/>
        </p:nvSpPr>
        <p:spPr>
          <a:xfrm>
            <a:off x="351698" y="598579"/>
            <a:ext cx="8290897" cy="2344873"/>
          </a:xfrm>
          <a:prstGeom prst="rect">
            <a:avLst/>
          </a:prstGeom>
        </p:spPr>
        <p:txBody>
          <a:bodyPr wrap="square">
            <a:spAutoFit/>
          </a:bodyPr>
          <a:lstStyle/>
          <a:p>
            <a:pPr algn="just">
              <a:lnSpc>
                <a:spcPct val="250000"/>
              </a:lnSpc>
            </a:pPr>
            <a:r>
              <a:rPr lang="zh-TW" altLang="en-US" sz="3200" dirty="0">
                <a:latin typeface="標楷體" panose="03000509000000000000" pitchFamily="65" charset="-120"/>
                <a:ea typeface="標楷體" panose="03000509000000000000" pitchFamily="65" charset="-120"/>
              </a:rPr>
              <a:t>我這就決定，臨時改變原來的計畫，當天下午就跟熊走入深山去了。</a:t>
            </a:r>
          </a:p>
        </p:txBody>
      </p:sp>
      <p:sp>
        <p:nvSpPr>
          <p:cNvPr id="2" name="矩形 1">
            <a:extLst>
              <a:ext uri="{FF2B5EF4-FFF2-40B4-BE49-F238E27FC236}">
                <a16:creationId xmlns:a16="http://schemas.microsoft.com/office/drawing/2014/main" id="{2235F2F1-4A22-4DD5-8478-F3532EC81F9F}"/>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P.131</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4" action="ppaction://hlinksldjump"/>
            <a:extLst>
              <a:ext uri="{FF2B5EF4-FFF2-40B4-BE49-F238E27FC236}">
                <a16:creationId xmlns:a16="http://schemas.microsoft.com/office/drawing/2014/main" id="{646CE9C1-218B-4723-BF5D-B20A7FE5B749}"/>
              </a:ext>
            </a:extLst>
          </p:cNvPr>
          <p:cNvSpPr txBox="1"/>
          <p:nvPr/>
        </p:nvSpPr>
        <p:spPr>
          <a:xfrm>
            <a:off x="665188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5" action="ppaction://hlinksldjump"/>
            <a:extLst>
              <a:ext uri="{FF2B5EF4-FFF2-40B4-BE49-F238E27FC236}">
                <a16:creationId xmlns:a16="http://schemas.microsoft.com/office/drawing/2014/main" id="{6666D8F4-BAA9-4C47-9EEC-4300115D2EB2}"/>
              </a:ext>
            </a:extLst>
          </p:cNvPr>
          <p:cNvSpPr txBox="1"/>
          <p:nvPr/>
        </p:nvSpPr>
        <p:spPr>
          <a:xfrm>
            <a:off x="732108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3327604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501358" cy="3883755"/>
          </a:xfrm>
          <a:prstGeom prst="rect">
            <a:avLst/>
          </a:prstGeom>
        </p:spPr>
        <p:txBody>
          <a:bodyPr wrap="square">
            <a:spAutoFit/>
          </a:bodyPr>
          <a:lstStyle/>
          <a:p>
            <a:pPr algn="just">
              <a:lnSpc>
                <a:spcPct val="200000"/>
              </a:lnSpc>
            </a:pPr>
            <a:r>
              <a:rPr lang="zh-TW" altLang="en-US" sz="3200" spc="-80" dirty="0">
                <a:latin typeface="標楷體" panose="03000509000000000000" pitchFamily="65" charset="-120"/>
                <a:ea typeface="標楷體" panose="03000509000000000000" pitchFamily="65" charset="-120"/>
              </a:rPr>
              <a:t>　　熊握著山地特有的開山刀走在前頭，沿途砍斬著掩沒路痕的菅 草葛藤。他說好茶的人路過，都要這樣做，不然不要幾天路就不見了。他還加了一句話，特別是現在，夏天。</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第三段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B2982308-87F1-4927-A412-E17972EDE7DF}"/>
              </a:ext>
            </a:extLst>
          </p:cNvPr>
          <p:cNvSpPr txBox="1">
            <a:spLocks noChangeArrowheads="1"/>
          </p:cNvSpPr>
          <p:nvPr/>
        </p:nvSpPr>
        <p:spPr bwMode="auto">
          <a:xfrm>
            <a:off x="4016773" y="2190435"/>
            <a:ext cx="392020" cy="48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000"/>
              </a:lnSpc>
            </a:pPr>
            <a:r>
              <a:rPr lang="zh-TW" altLang="en-US" sz="1200" b="1" dirty="0">
                <a:latin typeface="標楷體" panose="03000509000000000000" pitchFamily="65" charset="-120"/>
                <a:ea typeface="標楷體" panose="03000509000000000000" pitchFamily="65" charset="-120"/>
              </a:rPr>
              <a:t>ㄐㄧㄢ</a:t>
            </a:r>
            <a:endParaRPr lang="en-US" altLang="zh-TW" sz="1200" b="1" dirty="0">
              <a:latin typeface="標楷體" panose="03000509000000000000" pitchFamily="65" charset="-120"/>
              <a:ea typeface="標楷體" panose="03000509000000000000" pitchFamily="65" charset="-120"/>
            </a:endParaRPr>
          </a:p>
        </p:txBody>
      </p:sp>
      <p:sp>
        <p:nvSpPr>
          <p:cNvPr id="21" name="文字方塊 20">
            <a:extLst>
              <a:ext uri="{FF2B5EF4-FFF2-40B4-BE49-F238E27FC236}">
                <a16:creationId xmlns:a16="http://schemas.microsoft.com/office/drawing/2014/main" id="{CBD399BF-4B20-4455-B6EC-233963E636B0}"/>
              </a:ext>
            </a:extLst>
          </p:cNvPr>
          <p:cNvSpPr txBox="1">
            <a:spLocks noChangeArrowheads="1"/>
          </p:cNvSpPr>
          <p:nvPr/>
        </p:nvSpPr>
        <p:spPr bwMode="auto">
          <a:xfrm>
            <a:off x="2922955" y="469545"/>
            <a:ext cx="60766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smtClean="0">
                <a:solidFill>
                  <a:srgbClr val="006600"/>
                </a:solidFill>
                <a:latin typeface="微軟正黑體" panose="020B0604030504040204" pitchFamily="34" charset="-120"/>
                <a:ea typeface="微軟正黑體" panose="020B0604030504040204" pitchFamily="34" charset="-120"/>
              </a:rPr>
              <a:t>類似於</a:t>
            </a:r>
            <a:r>
              <a:rPr lang="en-US" altLang="zh-TW" sz="2400" dirty="0" smtClean="0">
                <a:solidFill>
                  <a:srgbClr val="006600"/>
                </a:solidFill>
                <a:latin typeface="微軟正黑體" panose="020B0604030504040204" pitchFamily="34" charset="-120"/>
                <a:ea typeface="微軟正黑體" panose="020B0604030504040204" pitchFamily="34" charset="-120"/>
              </a:rPr>
              <a:t>《</a:t>
            </a:r>
            <a:r>
              <a:rPr lang="zh-TW" altLang="en-US" sz="2400" dirty="0" smtClean="0">
                <a:solidFill>
                  <a:srgbClr val="006600"/>
                </a:solidFill>
                <a:latin typeface="微軟正黑體" panose="020B0604030504040204" pitchFamily="34" charset="-120"/>
                <a:ea typeface="微軟正黑體" panose="020B0604030504040204" pitchFamily="34" charset="-120"/>
              </a:rPr>
              <a:t>孟子．盡心下</a:t>
            </a:r>
            <a:r>
              <a:rPr lang="en-US" altLang="zh-TW" sz="2400" dirty="0" smtClean="0">
                <a:solidFill>
                  <a:srgbClr val="006600"/>
                </a:solidFill>
                <a:latin typeface="微軟正黑體" panose="020B0604030504040204" pitchFamily="34" charset="-120"/>
                <a:ea typeface="微軟正黑體" panose="020B0604030504040204" pitchFamily="34" charset="-120"/>
              </a:rPr>
              <a:t>》</a:t>
            </a:r>
            <a:r>
              <a:rPr lang="zh-TW" altLang="en-US" sz="2400" dirty="0" smtClean="0">
                <a:solidFill>
                  <a:srgbClr val="006600"/>
                </a:solidFill>
                <a:latin typeface="微軟正黑體" panose="020B0604030504040204" pitchFamily="34" charset="-120"/>
                <a:ea typeface="微軟正黑體" panose="020B0604030504040204" pitchFamily="34" charset="-120"/>
              </a:rPr>
              <a:t>：</a:t>
            </a:r>
            <a:r>
              <a:rPr lang="zh-TW" altLang="en-US" sz="2400" dirty="0">
                <a:solidFill>
                  <a:srgbClr val="006600"/>
                </a:solidFill>
                <a:latin typeface="微軟正黑體" panose="020B0604030504040204" pitchFamily="34" charset="-120"/>
                <a:ea typeface="微軟正黑體" panose="020B0604030504040204" pitchFamily="34" charset="-120"/>
              </a:rPr>
              <a:t>「山徑之蹊間，介然用之而成路，為間不用，則茅塞之矣。」</a:t>
            </a:r>
            <a:endParaRPr lang="en-US" altLang="zh-TW" sz="2400" dirty="0">
              <a:solidFill>
                <a:srgbClr val="006600"/>
              </a:solidFill>
              <a:latin typeface="微軟正黑體" panose="020B0604030504040204" pitchFamily="34" charset="-120"/>
              <a:ea typeface="微軟正黑體" panose="020B0604030504040204" pitchFamily="34" charset="-120"/>
            </a:endParaRPr>
          </a:p>
        </p:txBody>
      </p:sp>
      <p:cxnSp>
        <p:nvCxnSpPr>
          <p:cNvPr id="22" name="直線接點 21">
            <a:extLst>
              <a:ext uri="{FF2B5EF4-FFF2-40B4-BE49-F238E27FC236}">
                <a16:creationId xmlns:a16="http://schemas.microsoft.com/office/drawing/2014/main" id="{FDA17763-7DD9-48C4-A3F4-EC0ACCC270B3}"/>
              </a:ext>
            </a:extLst>
          </p:cNvPr>
          <p:cNvCxnSpPr>
            <a:cxnSpLocks/>
          </p:cNvCxnSpPr>
          <p:nvPr/>
        </p:nvCxnSpPr>
        <p:spPr>
          <a:xfrm>
            <a:off x="6746961" y="2660348"/>
            <a:ext cx="2016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3" name="圖片 22">
            <a:extLst>
              <a:ext uri="{FF2B5EF4-FFF2-40B4-BE49-F238E27FC236}">
                <a16:creationId xmlns:a16="http://schemas.microsoft.com/office/drawing/2014/main" id="{EC115717-6841-49D2-B620-A382A17DEA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46961" y="2732356"/>
            <a:ext cx="609550" cy="298679"/>
          </a:xfrm>
          <a:prstGeom prst="rect">
            <a:avLst/>
          </a:prstGeom>
        </p:spPr>
      </p:pic>
      <p:cxnSp>
        <p:nvCxnSpPr>
          <p:cNvPr id="25" name="直線接點 24">
            <a:extLst>
              <a:ext uri="{FF2B5EF4-FFF2-40B4-BE49-F238E27FC236}">
                <a16:creationId xmlns:a16="http://schemas.microsoft.com/office/drawing/2014/main" id="{A811CDED-DE72-4AA1-BF83-48AEABFA37A0}"/>
              </a:ext>
            </a:extLst>
          </p:cNvPr>
          <p:cNvCxnSpPr>
            <a:cxnSpLocks/>
          </p:cNvCxnSpPr>
          <p:nvPr/>
        </p:nvCxnSpPr>
        <p:spPr>
          <a:xfrm>
            <a:off x="429893" y="3630166"/>
            <a:ext cx="7903616"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E68533FD-9070-4CE0-AA57-23464262DE82}"/>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P.132</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9" name="文本框 328">
            <a:hlinkClick r:id="rId5" action="ppaction://hlinksldjump"/>
            <a:extLst>
              <a:ext uri="{FF2B5EF4-FFF2-40B4-BE49-F238E27FC236}">
                <a16:creationId xmlns:a16="http://schemas.microsoft.com/office/drawing/2014/main" id="{27772786-4582-4E88-9C85-85B9697C0A51}"/>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3" name="文本框 328">
            <a:hlinkClick r:id="rId6" action="ppaction://hlinksldjump"/>
            <a:extLst>
              <a:ext uri="{FF2B5EF4-FFF2-40B4-BE49-F238E27FC236}">
                <a16:creationId xmlns:a16="http://schemas.microsoft.com/office/drawing/2014/main" id="{49B902DF-AA6D-43D9-9BE9-2E06E3293B30}"/>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9" name="文本框 328">
            <a:hlinkClick r:id="rId7" action="ppaction://hlinksldjump"/>
            <a:extLst>
              <a:ext uri="{FF2B5EF4-FFF2-40B4-BE49-F238E27FC236}">
                <a16:creationId xmlns:a16="http://schemas.microsoft.com/office/drawing/2014/main" id="{3C60FF22-7FBC-44A9-A5A2-A3F54285418D}"/>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31" name="文本框 328">
            <a:hlinkClick r:id="rId7" action="ppaction://hlinksldjump"/>
            <a:extLst>
              <a:ext uri="{FF2B5EF4-FFF2-40B4-BE49-F238E27FC236}">
                <a16:creationId xmlns:a16="http://schemas.microsoft.com/office/drawing/2014/main" id="{C2381DED-B862-453B-9BB8-B14BA9B51AC7}"/>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2093721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5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21"/>
                                        </p:tgtEl>
                                      </p:cBhvr>
                                    </p:animEffect>
                                    <p:set>
                                      <p:cBhvr>
                                        <p:cTn id="18" dur="1" fill="hold">
                                          <p:stCondLst>
                                            <p:cond delay="24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1" grpId="0"/>
      <p:bldP spid="21"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58810"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熊是屬於沉默而不</a:t>
            </a:r>
            <a:r>
              <a:rPr lang="zh-TW" altLang="en-US" sz="3200" dirty="0">
                <a:solidFill>
                  <a:srgbClr val="0070C0"/>
                </a:solidFill>
                <a:latin typeface="標楷體" panose="03000509000000000000" pitchFamily="65" charset="-120"/>
                <a:ea typeface="標楷體" panose="03000509000000000000" pitchFamily="65" charset="-120"/>
              </a:rPr>
              <a:t>木訥</a:t>
            </a:r>
            <a:r>
              <a:rPr lang="zh-TW" altLang="en-US" sz="3200" dirty="0">
                <a:latin typeface="標楷體" panose="03000509000000000000" pitchFamily="65" charset="-120"/>
                <a:ea typeface="標楷體" panose="03000509000000000000" pitchFamily="65" charset="-120"/>
              </a:rPr>
              <a:t>的人，我問話，他回答。我們的溝通，大致像是在生火，在還沒點著之前，不繼續吹，火種就會熄滅。</a:t>
            </a:r>
            <a:endParaRPr lang="en-US" altLang="zh-TW" sz="3200" dirty="0">
              <a:latin typeface="標楷體" panose="03000509000000000000" pitchFamily="65" charset="-120"/>
              <a:ea typeface="標楷體" panose="03000509000000000000" pitchFamily="65" charset="-120"/>
            </a:endParaRPr>
          </a:p>
          <a:p>
            <a:pPr algn="just">
              <a:lnSpc>
                <a:spcPct val="200000"/>
              </a:lnSpc>
            </a:pPr>
            <a:r>
              <a:rPr lang="zh-TW" altLang="en-US" sz="3200" dirty="0">
                <a:latin typeface="標楷體" panose="03000509000000000000" pitchFamily="65" charset="-120"/>
                <a:ea typeface="標楷體" panose="03000509000000000000" pitchFamily="65" charset="-120"/>
              </a:rPr>
              <a:t>　　我們兩點多一點從霧臺出發，</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第三段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E1C8AB1B-6D68-4C7F-B0AC-EE25082AE149}"/>
              </a:ext>
            </a:extLst>
          </p:cNvPr>
          <p:cNvSpPr/>
          <p:nvPr/>
        </p:nvSpPr>
        <p:spPr>
          <a:xfrm>
            <a:off x="3721706" y="1227524"/>
            <a:ext cx="823201"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B8F25353-455B-410C-97AD-CBCAF5B64DC1}"/>
              </a:ext>
            </a:extLst>
          </p:cNvPr>
          <p:cNvSpPr txBox="1">
            <a:spLocks noChangeArrowheads="1"/>
          </p:cNvSpPr>
          <p:nvPr/>
        </p:nvSpPr>
        <p:spPr bwMode="auto">
          <a:xfrm>
            <a:off x="3721706" y="418547"/>
            <a:ext cx="5367585" cy="800219"/>
          </a:xfrm>
          <a:prstGeom prst="rect">
            <a:avLst/>
          </a:prstGeom>
          <a:solidFill>
            <a:srgbClr val="0070C0"/>
          </a:solidFill>
          <a:ln w="9525">
            <a:noFill/>
            <a:miter lim="800000"/>
            <a:headEnd/>
            <a:tailEnd/>
          </a:ln>
        </p:spPr>
        <p:txBody>
          <a:bodyPr wrap="square" anchor="ctr">
            <a:spAutoFit/>
          </a:bodyPr>
          <a:lstStyle/>
          <a:p>
            <a:r>
              <a:rPr lang="zh-TW" altLang="en-US" sz="2300" dirty="0">
                <a:solidFill>
                  <a:schemeClr val="bg1"/>
                </a:solidFill>
                <a:latin typeface="微軟正黑體" panose="020B0604030504040204" pitchFamily="34" charset="-120"/>
                <a:ea typeface="微軟正黑體" panose="020B0604030504040204" pitchFamily="34" charset="-120"/>
              </a:rPr>
              <a:t>質樸遲鈍，沒有口才</a:t>
            </a:r>
            <a:r>
              <a:rPr lang="zh-TW" altLang="en-US" sz="2300" dirty="0" smtClean="0">
                <a:solidFill>
                  <a:schemeClr val="bg1"/>
                </a:solidFill>
                <a:latin typeface="微軟正黑體" panose="020B0604030504040204" pitchFamily="34" charset="-120"/>
                <a:ea typeface="微軟正黑體" panose="020B0604030504040204" pitchFamily="34" charset="-120"/>
              </a:rPr>
              <a:t>。</a:t>
            </a:r>
            <a:r>
              <a:rPr lang="en-US" altLang="zh-TW" sz="2300" dirty="0" smtClean="0">
                <a:solidFill>
                  <a:schemeClr val="bg1"/>
                </a:solidFill>
                <a:latin typeface="微軟正黑體" panose="020B0604030504040204" pitchFamily="34" charset="-120"/>
                <a:ea typeface="微軟正黑體" panose="020B0604030504040204" pitchFamily="34" charset="-120"/>
              </a:rPr>
              <a:t>《</a:t>
            </a:r>
            <a:r>
              <a:rPr lang="zh-TW" altLang="en-US" sz="2300" dirty="0" smtClean="0">
                <a:solidFill>
                  <a:schemeClr val="bg1"/>
                </a:solidFill>
                <a:latin typeface="微軟正黑體" panose="020B0604030504040204" pitchFamily="34" charset="-120"/>
                <a:ea typeface="微軟正黑體" panose="020B0604030504040204" pitchFamily="34" charset="-120"/>
              </a:rPr>
              <a:t>論語．子路</a:t>
            </a:r>
            <a:r>
              <a:rPr lang="en-US" altLang="zh-TW" sz="2300" dirty="0" smtClean="0">
                <a:solidFill>
                  <a:schemeClr val="bg1"/>
                </a:solidFill>
                <a:latin typeface="微軟正黑體" panose="020B0604030504040204" pitchFamily="34" charset="-120"/>
                <a:ea typeface="微軟正黑體" panose="020B0604030504040204" pitchFamily="34" charset="-120"/>
              </a:rPr>
              <a:t>》</a:t>
            </a:r>
            <a:r>
              <a:rPr lang="zh-TW" altLang="en-US" sz="2300" dirty="0" smtClean="0">
                <a:solidFill>
                  <a:schemeClr val="bg1"/>
                </a:solidFill>
                <a:latin typeface="微軟正黑體" panose="020B0604030504040204" pitchFamily="34" charset="-120"/>
                <a:ea typeface="微軟正黑體" panose="020B0604030504040204" pitchFamily="34" charset="-120"/>
              </a:rPr>
              <a:t>：</a:t>
            </a:r>
            <a:r>
              <a:rPr lang="zh-TW" altLang="en-US" sz="2300" dirty="0">
                <a:solidFill>
                  <a:schemeClr val="bg1"/>
                </a:solidFill>
                <a:latin typeface="微軟正黑體" panose="020B0604030504040204" pitchFamily="34" charset="-120"/>
                <a:ea typeface="微軟正黑體" panose="020B0604030504040204" pitchFamily="34" charset="-120"/>
              </a:rPr>
              <a:t>「子曰</a:t>
            </a:r>
            <a:r>
              <a:rPr lang="zh-TW" altLang="en-US" sz="2300" dirty="0" smtClean="0">
                <a:solidFill>
                  <a:schemeClr val="bg1"/>
                </a:solidFill>
                <a:latin typeface="微軟正黑體" panose="020B0604030504040204" pitchFamily="34" charset="-120"/>
                <a:ea typeface="微軟正黑體" panose="020B0604030504040204" pitchFamily="34" charset="-120"/>
              </a:rPr>
              <a:t>：</a:t>
            </a:r>
            <a:r>
              <a:rPr lang="en-US" altLang="zh-TW" sz="2300" dirty="0" smtClean="0">
                <a:solidFill>
                  <a:schemeClr val="bg1"/>
                </a:solidFill>
                <a:latin typeface="微軟正黑體" panose="020B0604030504040204" pitchFamily="34" charset="-120"/>
                <a:ea typeface="微軟正黑體" panose="020B0604030504040204" pitchFamily="34" charset="-120"/>
              </a:rPr>
              <a:t>『</a:t>
            </a:r>
            <a:r>
              <a:rPr lang="zh-TW" altLang="en-US" sz="2300" dirty="0" smtClean="0">
                <a:solidFill>
                  <a:schemeClr val="bg1"/>
                </a:solidFill>
                <a:latin typeface="微軟正黑體" panose="020B0604030504040204" pitchFamily="34" charset="-120"/>
                <a:ea typeface="微軟正黑體" panose="020B0604030504040204" pitchFamily="34" charset="-120"/>
              </a:rPr>
              <a:t>剛毅木訥</a:t>
            </a:r>
            <a:r>
              <a:rPr lang="zh-TW" altLang="en-US" sz="2300" dirty="0">
                <a:solidFill>
                  <a:schemeClr val="bg1"/>
                </a:solidFill>
                <a:latin typeface="微軟正黑體" panose="020B0604030504040204" pitchFamily="34" charset="-120"/>
                <a:ea typeface="微軟正黑體" panose="020B0604030504040204" pitchFamily="34" charset="-120"/>
              </a:rPr>
              <a:t>，近仁</a:t>
            </a:r>
            <a:r>
              <a:rPr lang="zh-TW" altLang="en-US" sz="2300" dirty="0" smtClean="0">
                <a:solidFill>
                  <a:schemeClr val="bg1"/>
                </a:solidFill>
                <a:latin typeface="微軟正黑體" panose="020B0604030504040204" pitchFamily="34" charset="-120"/>
                <a:ea typeface="微軟正黑體" panose="020B0604030504040204" pitchFamily="34" charset="-120"/>
              </a:rPr>
              <a:t>。</a:t>
            </a:r>
            <a:r>
              <a:rPr lang="en-US" altLang="zh-TW" sz="2300" dirty="0" smtClean="0">
                <a:solidFill>
                  <a:schemeClr val="bg1"/>
                </a:solidFill>
                <a:latin typeface="微軟正黑體" panose="020B0604030504040204" pitchFamily="34" charset="-120"/>
                <a:ea typeface="微軟正黑體" panose="020B0604030504040204" pitchFamily="34" charset="-120"/>
              </a:rPr>
              <a:t>』</a:t>
            </a:r>
            <a:r>
              <a:rPr lang="zh-TW" altLang="en-US" sz="2300" dirty="0" smtClean="0">
                <a:solidFill>
                  <a:schemeClr val="bg1"/>
                </a:solidFill>
                <a:latin typeface="微軟正黑體" panose="020B0604030504040204" pitchFamily="34" charset="-120"/>
                <a:ea typeface="微軟正黑體" panose="020B0604030504040204" pitchFamily="34" charset="-120"/>
              </a:rPr>
              <a:t>」</a:t>
            </a:r>
            <a:endParaRPr lang="en-US" altLang="zh-TW" sz="2300" dirty="0">
              <a:solidFill>
                <a:schemeClr val="bg1"/>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8D789463-2058-4C56-90ED-C1302A673DCE}"/>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P.132</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4" action="ppaction://hlinksldjump"/>
            <a:extLst>
              <a:ext uri="{FF2B5EF4-FFF2-40B4-BE49-F238E27FC236}">
                <a16:creationId xmlns:a16="http://schemas.microsoft.com/office/drawing/2014/main" id="{E26E2F34-8A42-408D-8454-EB9AD6CB7B2B}"/>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5" action="ppaction://hlinksldjump"/>
            <a:extLst>
              <a:ext uri="{FF2B5EF4-FFF2-40B4-BE49-F238E27FC236}">
                <a16:creationId xmlns:a16="http://schemas.microsoft.com/office/drawing/2014/main" id="{3678B523-F8FF-4374-AE8A-3FDAFF16BDDB}"/>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9" name="文本框 328">
            <a:hlinkClick r:id="rId6" action="ppaction://hlinksldjump"/>
            <a:extLst>
              <a:ext uri="{FF2B5EF4-FFF2-40B4-BE49-F238E27FC236}">
                <a16:creationId xmlns:a16="http://schemas.microsoft.com/office/drawing/2014/main" id="{1220BA5A-24E0-48F7-9F79-745E59AE9602}"/>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8" name="文本框 328">
            <a:hlinkClick r:id="rId6" action="ppaction://hlinksldjump"/>
            <a:extLst>
              <a:ext uri="{FF2B5EF4-FFF2-40B4-BE49-F238E27FC236}">
                <a16:creationId xmlns:a16="http://schemas.microsoft.com/office/drawing/2014/main" id="{D7E1A454-327C-4DC3-9325-E664BD14EB59}"/>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5" name="文字方塊 48">
            <a:extLst>
              <a:ext uri="{FF2B5EF4-FFF2-40B4-BE49-F238E27FC236}">
                <a16:creationId xmlns:a16="http://schemas.microsoft.com/office/drawing/2014/main" id="{CDBA9B5A-28A0-4F62-B013-6D3A797748D3}"/>
              </a:ext>
            </a:extLst>
          </p:cNvPr>
          <p:cNvSpPr txBox="1">
            <a:spLocks noChangeArrowheads="1"/>
          </p:cNvSpPr>
          <p:nvPr/>
        </p:nvSpPr>
        <p:spPr bwMode="auto">
          <a:xfrm>
            <a:off x="1060647" y="1933732"/>
            <a:ext cx="115423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明喻</a:t>
            </a:r>
          </a:p>
        </p:txBody>
      </p:sp>
      <p:grpSp>
        <p:nvGrpSpPr>
          <p:cNvPr id="16" name="群組 15">
            <a:extLst>
              <a:ext uri="{FF2B5EF4-FFF2-40B4-BE49-F238E27FC236}">
                <a16:creationId xmlns:a16="http://schemas.microsoft.com/office/drawing/2014/main" id="{7EB050F0-0940-4F9F-ADD3-40CB616E847C}"/>
              </a:ext>
            </a:extLst>
          </p:cNvPr>
          <p:cNvGrpSpPr/>
          <p:nvPr/>
        </p:nvGrpSpPr>
        <p:grpSpPr>
          <a:xfrm>
            <a:off x="402152" y="1956919"/>
            <a:ext cx="5404614" cy="1658092"/>
            <a:chOff x="283395" y="4241561"/>
            <a:chExt cx="5404614" cy="1658092"/>
          </a:xfrm>
        </p:grpSpPr>
        <p:pic>
          <p:nvPicPr>
            <p:cNvPr id="17" name="圖片 16">
              <a:extLst>
                <a:ext uri="{FF2B5EF4-FFF2-40B4-BE49-F238E27FC236}">
                  <a16:creationId xmlns:a16="http://schemas.microsoft.com/office/drawing/2014/main" id="{F9648D6A-5AE5-4C64-B8C6-B4BD7C4181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59961" y="5251653"/>
              <a:ext cx="128048" cy="648000"/>
            </a:xfrm>
            <a:prstGeom prst="rect">
              <a:avLst/>
            </a:prstGeom>
          </p:spPr>
        </p:pic>
        <p:pic>
          <p:nvPicPr>
            <p:cNvPr id="19" name="圖片 18">
              <a:extLst>
                <a:ext uri="{FF2B5EF4-FFF2-40B4-BE49-F238E27FC236}">
                  <a16:creationId xmlns:a16="http://schemas.microsoft.com/office/drawing/2014/main" id="{C6627820-D457-46F2-8032-760DC445AA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3395" y="4241561"/>
              <a:ext cx="628598" cy="648000"/>
            </a:xfrm>
            <a:prstGeom prst="rect">
              <a:avLst/>
            </a:prstGeom>
          </p:spPr>
        </p:pic>
      </p:grpSp>
    </p:spTree>
    <p:extLst>
      <p:ext uri="{BB962C8B-B14F-4D97-AF65-F5344CB8AC3E}">
        <p14:creationId xmlns:p14="http://schemas.microsoft.com/office/powerpoint/2010/main" val="2434180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4"/>
                                        </p:tgtEl>
                                      </p:cBhvr>
                                    </p:animEffect>
                                    <p:set>
                                      <p:cBhvr>
                                        <p:cTn id="21"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15"/>
                                        </p:tgtEl>
                                      </p:cBhvr>
                                    </p:animEffect>
                                    <p:set>
                                      <p:cBhvr>
                                        <p:cTn id="32" dur="1" fill="hold">
                                          <p:stCondLst>
                                            <p:cond delay="24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4" grpId="1" animBg="1"/>
      <p:bldP spid="15" grpId="0"/>
      <p:bldP spid="15"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580597" cy="3883755"/>
          </a:xfrm>
          <a:prstGeom prst="rect">
            <a:avLst/>
          </a:prstGeom>
        </p:spPr>
        <p:txBody>
          <a:bodyPr wrap="square">
            <a:spAutoFit/>
          </a:bodyPr>
          <a:lstStyle/>
          <a:p>
            <a:pPr algn="just">
              <a:lnSpc>
                <a:spcPct val="200000"/>
              </a:lnSpc>
            </a:pPr>
            <a:r>
              <a:rPr lang="zh-TW" altLang="en-US" sz="3200" spc="-80" dirty="0">
                <a:latin typeface="標楷體" panose="03000509000000000000" pitchFamily="65" charset="-120"/>
                <a:ea typeface="標楷體" panose="03000509000000000000" pitchFamily="65" charset="-120"/>
              </a:rPr>
              <a:t>到好茶已經是八點多了。由於沒有電燈，加上村子裡的人早睡，我還是沒看到村子。不過，我這個陌生人在空氣中散發出來的氣味，倒是叫全村子裡的狗騷動一時。</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第三段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E7D6669A-2895-4558-8033-C6B665F6011E}"/>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P.132</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4" action="ppaction://hlinksldjump"/>
            <a:extLst>
              <a:ext uri="{FF2B5EF4-FFF2-40B4-BE49-F238E27FC236}">
                <a16:creationId xmlns:a16="http://schemas.microsoft.com/office/drawing/2014/main" id="{5F9E8EEB-A234-44FF-87FF-4E6112198397}"/>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5" action="ppaction://hlinksldjump"/>
            <a:extLst>
              <a:ext uri="{FF2B5EF4-FFF2-40B4-BE49-F238E27FC236}">
                <a16:creationId xmlns:a16="http://schemas.microsoft.com/office/drawing/2014/main" id="{21155E1E-64B5-45F9-A12A-5274856DEFB4}"/>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9" name="文本框 328">
            <a:hlinkClick r:id="rId6" action="ppaction://hlinksldjump"/>
            <a:extLst>
              <a:ext uri="{FF2B5EF4-FFF2-40B4-BE49-F238E27FC236}">
                <a16:creationId xmlns:a16="http://schemas.microsoft.com/office/drawing/2014/main" id="{A9E21931-8683-4678-81CE-5ABAE6462D6D}"/>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8" name="文本框 328">
            <a:hlinkClick r:id="rId6" action="ppaction://hlinksldjump"/>
            <a:extLst>
              <a:ext uri="{FF2B5EF4-FFF2-40B4-BE49-F238E27FC236}">
                <a16:creationId xmlns:a16="http://schemas.microsoft.com/office/drawing/2014/main" id="{37EE3F91-2EE5-4592-A91F-1157D65996C7}"/>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57128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440605" cy="4031873"/>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要不是熊沿路一直</a:t>
            </a:r>
            <a:r>
              <a:rPr lang="zh-TW" altLang="en-US" sz="3200" dirty="0">
                <a:solidFill>
                  <a:srgbClr val="0070C0"/>
                </a:solidFill>
                <a:latin typeface="標楷體" panose="03000509000000000000" pitchFamily="65" charset="-120"/>
                <a:ea typeface="標楷體" panose="03000509000000000000" pitchFamily="65" charset="-120"/>
              </a:rPr>
              <a:t>吆喝</a:t>
            </a:r>
            <a:r>
              <a:rPr lang="zh-TW" altLang="en-US" sz="3200" dirty="0">
                <a:latin typeface="標楷體" panose="03000509000000000000" pitchFamily="65" charset="-120"/>
                <a:ea typeface="標楷體" panose="03000509000000000000" pitchFamily="65" charset="-120"/>
              </a:rPr>
              <a:t>那些狗，恐怕全村的人都會被吵醒起來。</a:t>
            </a:r>
            <a:endParaRPr lang="en-US" altLang="zh-TW" sz="3200" dirty="0">
              <a:latin typeface="標楷體" panose="03000509000000000000" pitchFamily="65" charset="-120"/>
              <a:ea typeface="標楷體" panose="03000509000000000000" pitchFamily="65" charset="-120"/>
            </a:endParaRPr>
          </a:p>
          <a:p>
            <a:pPr algn="just">
              <a:lnSpc>
                <a:spcPct val="200000"/>
              </a:lnSpc>
            </a:pPr>
            <a:r>
              <a:rPr lang="zh-TW" altLang="en-US" sz="3200" dirty="0">
                <a:latin typeface="標楷體" panose="03000509000000000000" pitchFamily="65" charset="-120"/>
                <a:ea typeface="標楷體" panose="03000509000000000000" pitchFamily="65" charset="-120"/>
              </a:rPr>
              <a:t>　　</a:t>
            </a:r>
            <a:r>
              <a:rPr lang="zh-TW" altLang="en-US" sz="3200" dirty="0" smtClean="0">
                <a:latin typeface="標楷體" panose="03000509000000000000" pitchFamily="65" charset="-120"/>
                <a:ea typeface="標楷體" panose="03000509000000000000" pitchFamily="65" charset="-120"/>
              </a:rPr>
              <a:t>熊</a:t>
            </a:r>
            <a:r>
              <a:rPr lang="zh-TW" altLang="en-US" sz="3200" dirty="0">
                <a:latin typeface="標楷體" panose="03000509000000000000" pitchFamily="65" charset="-120"/>
                <a:ea typeface="標楷體" panose="03000509000000000000" pitchFamily="65" charset="-120"/>
              </a:rPr>
              <a:t>推開半掩著的門扇，裡頭暗處，有一位婦人說話的聲音傳過來了。說的是山地話，</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第三段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CF6DB207-91DE-4DF9-BAFC-A69C90E30030}"/>
              </a:ext>
            </a:extLst>
          </p:cNvPr>
          <p:cNvSpPr/>
          <p:nvPr/>
        </p:nvSpPr>
        <p:spPr>
          <a:xfrm>
            <a:off x="3749730" y="1234297"/>
            <a:ext cx="829046"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B6177AD5-3DFD-4CED-83FB-5BA8AC1E095A}"/>
              </a:ext>
            </a:extLst>
          </p:cNvPr>
          <p:cNvSpPr txBox="1">
            <a:spLocks noChangeArrowheads="1"/>
          </p:cNvSpPr>
          <p:nvPr/>
        </p:nvSpPr>
        <p:spPr bwMode="auto">
          <a:xfrm>
            <a:off x="3749730" y="1660887"/>
            <a:ext cx="1357366"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高聲呼喝</a:t>
            </a:r>
          </a:p>
        </p:txBody>
      </p:sp>
      <p:sp>
        <p:nvSpPr>
          <p:cNvPr id="2" name="矩形 1">
            <a:extLst>
              <a:ext uri="{FF2B5EF4-FFF2-40B4-BE49-F238E27FC236}">
                <a16:creationId xmlns:a16="http://schemas.microsoft.com/office/drawing/2014/main" id="{A9BD8C2B-4011-49AC-922F-4B9569CFB684}"/>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P.132</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2" action="ppaction://hlinksldjump"/>
            <a:extLst>
              <a:ext uri="{FF2B5EF4-FFF2-40B4-BE49-F238E27FC236}">
                <a16:creationId xmlns:a16="http://schemas.microsoft.com/office/drawing/2014/main" id="{0DD2580F-40BC-43A9-82DA-184E5AE4000B}"/>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3" action="ppaction://hlinksldjump"/>
            <a:extLst>
              <a:ext uri="{FF2B5EF4-FFF2-40B4-BE49-F238E27FC236}">
                <a16:creationId xmlns:a16="http://schemas.microsoft.com/office/drawing/2014/main" id="{B2416597-BF68-41B6-BC21-416355C5FA38}"/>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9" name="文本框 328">
            <a:hlinkClick r:id="rId4" action="ppaction://hlinksldjump"/>
            <a:extLst>
              <a:ext uri="{FF2B5EF4-FFF2-40B4-BE49-F238E27FC236}">
                <a16:creationId xmlns:a16="http://schemas.microsoft.com/office/drawing/2014/main" id="{FCD9C17B-3F33-41A2-A591-85429DF8733D}"/>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8" name="文本框 328">
            <a:hlinkClick r:id="rId4" action="ppaction://hlinksldjump"/>
            <a:extLst>
              <a:ext uri="{FF2B5EF4-FFF2-40B4-BE49-F238E27FC236}">
                <a16:creationId xmlns:a16="http://schemas.microsoft.com/office/drawing/2014/main" id="{E63598C8-1E77-46E2-B9C3-6029A58D26B7}"/>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1" name="箭號: 向右 5">
            <a:hlinkClick r:id="rId5"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6"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16437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4"/>
                                        </p:tgtEl>
                                      </p:cBhvr>
                                    </p:animEffect>
                                    <p:set>
                                      <p:cBhvr>
                                        <p:cTn id="18"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14" grpId="0" animBg="1"/>
      <p:bldP spid="1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440605"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我聽不懂。熊答了幾句，他告訴我說，是他母親，她生病不便起床。我看不到熊，只聽見他的聲音一會兒在跟前，一會兒在裡面。我正在想他不用手電筒，怎麼能走來走去的，</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第三段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88A8628C-4C6C-48F5-9B19-7BBC713785AC}"/>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P.132</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4" action="ppaction://hlinksldjump"/>
            <a:extLst>
              <a:ext uri="{FF2B5EF4-FFF2-40B4-BE49-F238E27FC236}">
                <a16:creationId xmlns:a16="http://schemas.microsoft.com/office/drawing/2014/main" id="{A3A0B324-D327-4F9E-98C6-6AD573AFCE6D}"/>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5" action="ppaction://hlinksldjump"/>
            <a:extLst>
              <a:ext uri="{FF2B5EF4-FFF2-40B4-BE49-F238E27FC236}">
                <a16:creationId xmlns:a16="http://schemas.microsoft.com/office/drawing/2014/main" id="{B87A43A9-6DE6-4ACD-BB40-1CDBC4B1BFED}"/>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9" name="文本框 328">
            <a:hlinkClick r:id="rId6" action="ppaction://hlinksldjump"/>
            <a:extLst>
              <a:ext uri="{FF2B5EF4-FFF2-40B4-BE49-F238E27FC236}">
                <a16:creationId xmlns:a16="http://schemas.microsoft.com/office/drawing/2014/main" id="{8D72A639-ACF0-4E01-A9AA-7E7D4F8664F6}"/>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18" name="文本框 328">
            <a:hlinkClick r:id="rId6" action="ppaction://hlinksldjump"/>
            <a:extLst>
              <a:ext uri="{FF2B5EF4-FFF2-40B4-BE49-F238E27FC236}">
                <a16:creationId xmlns:a16="http://schemas.microsoft.com/office/drawing/2014/main" id="{C4050A2E-F37D-42F6-85D8-169F9DEFDF6D}"/>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1415554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440605"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裡面火花一閃，我看到熊點了一根蠟燭走出來。這時候我才在昏黃的燭光中，看到他們房子裡面的情形，印象中和我過去所見過山胞的房子，並沒有多大的差別，只是更簡單些，</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第三段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5F0DC7BB-5971-4B84-A115-5F7F732C4544}"/>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P.132~P.133</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4" name="文本框 328">
            <a:hlinkClick r:id="rId4" action="ppaction://hlinksldjump"/>
            <a:extLst>
              <a:ext uri="{FF2B5EF4-FFF2-40B4-BE49-F238E27FC236}">
                <a16:creationId xmlns:a16="http://schemas.microsoft.com/office/drawing/2014/main" id="{1D84F56F-E302-4494-8265-2295C3AE2CF2}"/>
              </a:ext>
            </a:extLst>
          </p:cNvPr>
          <p:cNvSpPr txBox="1"/>
          <p:nvPr/>
        </p:nvSpPr>
        <p:spPr>
          <a:xfrm>
            <a:off x="428882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36" name="文本框 328">
            <a:hlinkClick r:id="rId5" action="ppaction://hlinksldjump"/>
            <a:extLst>
              <a:ext uri="{FF2B5EF4-FFF2-40B4-BE49-F238E27FC236}">
                <a16:creationId xmlns:a16="http://schemas.microsoft.com/office/drawing/2014/main" id="{1FD8005C-7A23-471A-8E99-8720BC3CD92A}"/>
              </a:ext>
            </a:extLst>
          </p:cNvPr>
          <p:cNvSpPr txBox="1"/>
          <p:nvPr/>
        </p:nvSpPr>
        <p:spPr>
          <a:xfrm>
            <a:off x="495802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38" name="文本框 328">
            <a:hlinkClick r:id="rId6" action="ppaction://hlinksldjump"/>
            <a:extLst>
              <a:ext uri="{FF2B5EF4-FFF2-40B4-BE49-F238E27FC236}">
                <a16:creationId xmlns:a16="http://schemas.microsoft.com/office/drawing/2014/main" id="{AEA5C424-8387-48BD-9CB4-DB23293DAEE4}"/>
              </a:ext>
            </a:extLst>
          </p:cNvPr>
          <p:cNvSpPr txBox="1"/>
          <p:nvPr/>
        </p:nvSpPr>
        <p:spPr>
          <a:xfrm>
            <a:off x="5627216"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40" name="文本框 328">
            <a:hlinkClick r:id="rId6" action="ppaction://hlinksldjump"/>
            <a:extLst>
              <a:ext uri="{FF2B5EF4-FFF2-40B4-BE49-F238E27FC236}">
                <a16:creationId xmlns:a16="http://schemas.microsoft.com/office/drawing/2014/main" id="{F6AF9F77-9BAA-4999-A924-C5CF5007B7D8}"/>
              </a:ext>
            </a:extLst>
          </p:cNvPr>
          <p:cNvSpPr txBox="1"/>
          <p:nvPr/>
        </p:nvSpPr>
        <p:spPr>
          <a:xfrm>
            <a:off x="6296411"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3111757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598579"/>
            <a:ext cx="8338489" cy="3785652"/>
          </a:xfrm>
          <a:prstGeom prst="rect">
            <a:avLst/>
          </a:prstGeom>
        </p:spPr>
        <p:txBody>
          <a:bodyPr wrap="square">
            <a:spAutoFit/>
          </a:bodyPr>
          <a:lstStyle/>
          <a:p>
            <a:pPr algn="just">
              <a:lnSpc>
                <a:spcPct val="250000"/>
              </a:lnSpc>
            </a:pPr>
            <a:r>
              <a:rPr lang="zh-TW" altLang="en-US" sz="3200" dirty="0">
                <a:latin typeface="標楷體" panose="03000509000000000000" pitchFamily="65" charset="-120"/>
                <a:ea typeface="標楷體" panose="03000509000000000000" pitchFamily="65" charset="-120"/>
              </a:rPr>
              <a:t>用溪谷兩旁黑石頁岩做建材，是魯凱族的建築特色。還有</a:t>
            </a:r>
            <a:r>
              <a:rPr lang="zh-TW" altLang="en-US" sz="3200" dirty="0">
                <a:solidFill>
                  <a:srgbClr val="0070C0"/>
                </a:solidFill>
                <a:latin typeface="標楷體" panose="03000509000000000000" pitchFamily="65" charset="-120"/>
                <a:ea typeface="標楷體" panose="03000509000000000000" pitchFamily="65" charset="-120"/>
              </a:rPr>
              <a:t>用月桃編織的，放在地上就是草蓆</a:t>
            </a:r>
            <a:r>
              <a:rPr lang="zh-TW" altLang="en-US" sz="3200" dirty="0">
                <a:latin typeface="標楷體" panose="03000509000000000000" pitchFamily="65" charset="-120"/>
                <a:ea typeface="標楷體" panose="03000509000000000000" pitchFamily="65" charset="-120"/>
              </a:rPr>
              <a:t>，張在牆壁上就是壁材，這也是我熟悉的。</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第三段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5D261237-016C-408F-8A96-9B8FE1B7574B}"/>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5E6F842D-8D2C-4D40-92BB-29EB88FCD491}"/>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接點 15">
            <a:extLst>
              <a:ext uri="{FF2B5EF4-FFF2-40B4-BE49-F238E27FC236}">
                <a16:creationId xmlns:a16="http://schemas.microsoft.com/office/drawing/2014/main" id="{95892C82-3501-4778-B6FB-34886E716879}"/>
              </a:ext>
            </a:extLst>
          </p:cNvPr>
          <p:cNvCxnSpPr>
            <a:cxnSpLocks/>
          </p:cNvCxnSpPr>
          <p:nvPr/>
        </p:nvCxnSpPr>
        <p:spPr>
          <a:xfrm>
            <a:off x="466951" y="1669450"/>
            <a:ext cx="808777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7" name="圖片 16">
            <a:hlinkClick r:id="rId4" action="ppaction://hlinksldjump"/>
            <a:extLst>
              <a:ext uri="{FF2B5EF4-FFF2-40B4-BE49-F238E27FC236}">
                <a16:creationId xmlns:a16="http://schemas.microsoft.com/office/drawing/2014/main" id="{399970D5-40B5-4177-9183-AB94D2611B4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6951" y="1741458"/>
            <a:ext cx="609550" cy="298679"/>
          </a:xfrm>
          <a:prstGeom prst="rect">
            <a:avLst/>
          </a:prstGeom>
        </p:spPr>
      </p:pic>
      <p:cxnSp>
        <p:nvCxnSpPr>
          <p:cNvPr id="18" name="直線接點 17">
            <a:extLst>
              <a:ext uri="{FF2B5EF4-FFF2-40B4-BE49-F238E27FC236}">
                <a16:creationId xmlns:a16="http://schemas.microsoft.com/office/drawing/2014/main" id="{BB113ABC-A2AF-4601-AB27-4676B6EA5F62}"/>
              </a:ext>
            </a:extLst>
          </p:cNvPr>
          <p:cNvCxnSpPr>
            <a:cxnSpLocks/>
          </p:cNvCxnSpPr>
          <p:nvPr/>
        </p:nvCxnSpPr>
        <p:spPr>
          <a:xfrm>
            <a:off x="466951" y="2908970"/>
            <a:ext cx="8514489"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937418F5-4CD6-47AB-BA9A-70EEDD5C6DA9}"/>
              </a:ext>
            </a:extLst>
          </p:cNvPr>
          <p:cNvCxnSpPr>
            <a:cxnSpLocks/>
          </p:cNvCxnSpPr>
          <p:nvPr/>
        </p:nvCxnSpPr>
        <p:spPr>
          <a:xfrm>
            <a:off x="466951" y="4128169"/>
            <a:ext cx="6861796"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5" name="圖片 24">
            <a:hlinkClick r:id="rId6" action="ppaction://hlinksldjump"/>
            <a:extLst>
              <a:ext uri="{FF2B5EF4-FFF2-40B4-BE49-F238E27FC236}">
                <a16:creationId xmlns:a16="http://schemas.microsoft.com/office/drawing/2014/main" id="{C00AA4B4-DA4D-4C0C-B9A2-87B42747F8A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2508" y="968161"/>
            <a:ext cx="628598" cy="648000"/>
          </a:xfrm>
          <a:prstGeom prst="rect">
            <a:avLst/>
          </a:prstGeom>
        </p:spPr>
      </p:pic>
      <p:sp>
        <p:nvSpPr>
          <p:cNvPr id="9" name="矩形 8">
            <a:extLst>
              <a:ext uri="{FF2B5EF4-FFF2-40B4-BE49-F238E27FC236}">
                <a16:creationId xmlns:a16="http://schemas.microsoft.com/office/drawing/2014/main" id="{2DE2C29A-2B6A-40F1-8F48-25C40A91532B}"/>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P.133</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20" name="文本框 328">
            <a:hlinkClick r:id="rId8" action="ppaction://hlinksldjump"/>
            <a:extLst>
              <a:ext uri="{FF2B5EF4-FFF2-40B4-BE49-F238E27FC236}">
                <a16:creationId xmlns:a16="http://schemas.microsoft.com/office/drawing/2014/main" id="{C02D0D68-BF14-458D-BAFD-6FBE8DC7792A}"/>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8" name="文本框 328">
            <a:hlinkClick r:id="rId9" action="ppaction://hlinksldjump"/>
            <a:extLst>
              <a:ext uri="{FF2B5EF4-FFF2-40B4-BE49-F238E27FC236}">
                <a16:creationId xmlns:a16="http://schemas.microsoft.com/office/drawing/2014/main" id="{E047BB4A-0E8A-4190-B1F4-4275FEF5E301}"/>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30" name="文本框 328">
            <a:hlinkClick r:id="rId10" action="ppaction://hlinksldjump"/>
            <a:extLst>
              <a:ext uri="{FF2B5EF4-FFF2-40B4-BE49-F238E27FC236}">
                <a16:creationId xmlns:a16="http://schemas.microsoft.com/office/drawing/2014/main" id="{ECB9B0F2-46EF-4D4C-80C6-92B1119913B1}"/>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32" name="文本框 328">
            <a:hlinkClick r:id="rId10" action="ppaction://hlinksldjump"/>
            <a:extLst>
              <a:ext uri="{FF2B5EF4-FFF2-40B4-BE49-F238E27FC236}">
                <a16:creationId xmlns:a16="http://schemas.microsoft.com/office/drawing/2014/main" id="{080DC7C9-6328-4118-A8C7-585C80B15BF9}"/>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24" name="矩形 23">
            <a:hlinkClick r:id="rId11" action="ppaction://hlinksldjump"/>
            <a:extLst>
              <a:ext uri="{FF2B5EF4-FFF2-40B4-BE49-F238E27FC236}">
                <a16:creationId xmlns:a16="http://schemas.microsoft.com/office/drawing/2014/main" id="{CF6DB207-91DE-4DF9-BAFC-A69C90E30030}"/>
              </a:ext>
            </a:extLst>
          </p:cNvPr>
          <p:cNvSpPr/>
          <p:nvPr/>
        </p:nvSpPr>
        <p:spPr>
          <a:xfrm>
            <a:off x="2460191" y="2449467"/>
            <a:ext cx="6182403"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73431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5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598579"/>
            <a:ext cx="8338489" cy="3575979"/>
          </a:xfrm>
          <a:prstGeom prst="rect">
            <a:avLst/>
          </a:prstGeom>
        </p:spPr>
        <p:txBody>
          <a:bodyPr wrap="square">
            <a:spAutoFit/>
          </a:bodyPr>
          <a:lstStyle/>
          <a:p>
            <a:pPr algn="just">
              <a:lnSpc>
                <a:spcPct val="250000"/>
              </a:lnSpc>
            </a:pPr>
            <a:r>
              <a:rPr lang="zh-TW" altLang="en-US" sz="3200" dirty="0">
                <a:latin typeface="標楷體" panose="03000509000000000000" pitchFamily="65" charset="-120"/>
                <a:ea typeface="標楷體" panose="03000509000000000000" pitchFamily="65" charset="-120"/>
              </a:rPr>
              <a:t>然而，在掛滿錦旗和獎狀的牆壁間，還掛了兩個裡面排滿了小照片的鏡框，和單獨個別鑲在框子裡的三張人像。</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第三段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5D261237-016C-408F-8A96-9B8FE1B7574B}"/>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5E6F842D-8D2C-4D40-92BB-29EB88FCD491}"/>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接點 12">
            <a:extLst>
              <a:ext uri="{FF2B5EF4-FFF2-40B4-BE49-F238E27FC236}">
                <a16:creationId xmlns:a16="http://schemas.microsoft.com/office/drawing/2014/main" id="{5BAF3984-69C8-414E-A295-9A010B944FB3}"/>
              </a:ext>
            </a:extLst>
          </p:cNvPr>
          <p:cNvCxnSpPr>
            <a:cxnSpLocks/>
          </p:cNvCxnSpPr>
          <p:nvPr/>
        </p:nvCxnSpPr>
        <p:spPr>
          <a:xfrm>
            <a:off x="466951" y="1669450"/>
            <a:ext cx="808777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545B0B02-EF3F-45BC-8FA0-F67AE6702F36}"/>
              </a:ext>
            </a:extLst>
          </p:cNvPr>
          <p:cNvCxnSpPr>
            <a:cxnSpLocks/>
          </p:cNvCxnSpPr>
          <p:nvPr/>
        </p:nvCxnSpPr>
        <p:spPr>
          <a:xfrm>
            <a:off x="466951" y="2908970"/>
            <a:ext cx="8136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3632AD2F-F00F-4FB0-A3D3-245B0291CD68}"/>
              </a:ext>
            </a:extLst>
          </p:cNvPr>
          <p:cNvCxnSpPr>
            <a:cxnSpLocks/>
          </p:cNvCxnSpPr>
          <p:nvPr/>
        </p:nvCxnSpPr>
        <p:spPr>
          <a:xfrm>
            <a:off x="466951" y="4128169"/>
            <a:ext cx="3224516"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CEE5EE4D-1A75-477A-BAFF-A43929531DC0}"/>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smtClean="0">
                <a:solidFill>
                  <a:schemeClr val="bg2">
                    <a:lumMod val="50000"/>
                  </a:schemeClr>
                </a:solidFill>
                <a:latin typeface="微軟正黑體" panose="020B0604030504040204" pitchFamily="34" charset="-120"/>
                <a:ea typeface="微軟正黑體" panose="020B0604030504040204" pitchFamily="34" charset="-120"/>
              </a:rPr>
              <a:t>P.133</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9" name="文本框 328">
            <a:hlinkClick r:id="rId4" action="ppaction://hlinksldjump"/>
            <a:extLst>
              <a:ext uri="{FF2B5EF4-FFF2-40B4-BE49-F238E27FC236}">
                <a16:creationId xmlns:a16="http://schemas.microsoft.com/office/drawing/2014/main" id="{DA7EF685-20E3-4D26-8CCE-174B9AAA55EE}"/>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7" name="文本框 328">
            <a:hlinkClick r:id="rId5" action="ppaction://hlinksldjump"/>
            <a:extLst>
              <a:ext uri="{FF2B5EF4-FFF2-40B4-BE49-F238E27FC236}">
                <a16:creationId xmlns:a16="http://schemas.microsoft.com/office/drawing/2014/main" id="{06AE2E31-23F4-4FBC-A979-62AD472B3FB5}"/>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9" name="文本框 328">
            <a:hlinkClick r:id="rId6" action="ppaction://hlinksldjump"/>
            <a:extLst>
              <a:ext uri="{FF2B5EF4-FFF2-40B4-BE49-F238E27FC236}">
                <a16:creationId xmlns:a16="http://schemas.microsoft.com/office/drawing/2014/main" id="{43A94984-3C27-49E0-B206-88356FA3F8B5}"/>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1" name="文本框 328">
            <a:hlinkClick r:id="rId6" action="ppaction://hlinksldjump"/>
            <a:extLst>
              <a:ext uri="{FF2B5EF4-FFF2-40B4-BE49-F238E27FC236}">
                <a16:creationId xmlns:a16="http://schemas.microsoft.com/office/drawing/2014/main" id="{3B0CE310-743E-4BDA-8767-8F88F9442BF4}"/>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pic>
        <p:nvPicPr>
          <p:cNvPr id="16" name="圖片 15">
            <a:extLst>
              <a:ext uri="{FF2B5EF4-FFF2-40B4-BE49-F238E27FC236}">
                <a16:creationId xmlns:a16="http://schemas.microsoft.com/office/drawing/2014/main" id="{E4355F2E-0195-4FDA-8E6C-03C1538BD1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27443" y="3433781"/>
            <a:ext cx="128048" cy="648000"/>
          </a:xfrm>
          <a:prstGeom prst="rect">
            <a:avLst/>
          </a:prstGeom>
        </p:spPr>
      </p:pic>
    </p:spTree>
    <p:extLst>
      <p:ext uri="{BB962C8B-B14F-4D97-AF65-F5344CB8AC3E}">
        <p14:creationId xmlns:p14="http://schemas.microsoft.com/office/powerpoint/2010/main" val="361645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1BFC308-2698-4D38-9BAF-9B357F13B11B}"/>
              </a:ext>
            </a:extLst>
          </p:cNvPr>
          <p:cNvSpPr txBox="1"/>
          <p:nvPr/>
        </p:nvSpPr>
        <p:spPr>
          <a:xfrm>
            <a:off x="351698" y="391708"/>
            <a:ext cx="4764588"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等待一朵花的名字</a:t>
            </a:r>
          </a:p>
        </p:txBody>
      </p:sp>
      <p:graphicFrame>
        <p:nvGraphicFramePr>
          <p:cNvPr id="4" name="表格 3">
            <a:extLst>
              <a:ext uri="{FF2B5EF4-FFF2-40B4-BE49-F238E27FC236}">
                <a16:creationId xmlns:a16="http://schemas.microsoft.com/office/drawing/2014/main" id="{3302DC58-4EB4-4E0A-97F5-628FD3D5FEE2}"/>
              </a:ext>
            </a:extLst>
          </p:cNvPr>
          <p:cNvGraphicFramePr>
            <a:graphicFrameLocks noGrp="1"/>
          </p:cNvGraphicFramePr>
          <p:nvPr>
            <p:extLst>
              <p:ext uri="{D42A27DB-BD31-4B8C-83A1-F6EECF244321}">
                <p14:modId xmlns:p14="http://schemas.microsoft.com/office/powerpoint/2010/main" val="3711343775"/>
              </p:ext>
            </p:extLst>
          </p:nvPr>
        </p:nvGraphicFramePr>
        <p:xfrm>
          <a:off x="440004" y="1186924"/>
          <a:ext cx="8263992" cy="3352800"/>
        </p:xfrm>
        <a:graphic>
          <a:graphicData uri="http://schemas.openxmlformats.org/drawingml/2006/table">
            <a:tbl>
              <a:tblPr firstRow="1" bandRow="1">
                <a:tableStyleId>{69CF1AB2-1976-4502-BF36-3FF5EA218861}</a:tableStyleId>
              </a:tblPr>
              <a:tblGrid>
                <a:gridCol w="2076552">
                  <a:extLst>
                    <a:ext uri="{9D8B030D-6E8A-4147-A177-3AD203B41FA5}">
                      <a16:colId xmlns:a16="http://schemas.microsoft.com/office/drawing/2014/main" val="2292586743"/>
                    </a:ext>
                  </a:extLst>
                </a:gridCol>
                <a:gridCol w="1297577">
                  <a:extLst>
                    <a:ext uri="{9D8B030D-6E8A-4147-A177-3AD203B41FA5}">
                      <a16:colId xmlns:a16="http://schemas.microsoft.com/office/drawing/2014/main" val="738966601"/>
                    </a:ext>
                  </a:extLst>
                </a:gridCol>
                <a:gridCol w="4889863">
                  <a:extLst>
                    <a:ext uri="{9D8B030D-6E8A-4147-A177-3AD203B41FA5}">
                      <a16:colId xmlns:a16="http://schemas.microsoft.com/office/drawing/2014/main" val="941011807"/>
                    </a:ext>
                  </a:extLst>
                </a:gridCol>
              </a:tblGrid>
              <a:tr h="0">
                <a:tc rowSpan="4">
                  <a:txBody>
                    <a:bodyPr/>
                    <a:lstStyle/>
                    <a:p>
                      <a:pPr algn="ctr"/>
                      <a:endParaRPr lang="zh-TW" altLang="en-US" sz="2800" kern="1200" dirty="0">
                        <a:solidFill>
                          <a:srgbClr val="6D533A"/>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tc>
                  <a:txBody>
                    <a:bodyPr/>
                    <a:lstStyle/>
                    <a:p>
                      <a:pPr algn="ctr"/>
                      <a:r>
                        <a:rPr lang="zh-TW" altLang="en-US" sz="2800" kern="1200" dirty="0">
                          <a:solidFill>
                            <a:srgbClr val="6D533A"/>
                          </a:solidFill>
                          <a:latin typeface="微軟正黑體" panose="020B0604030504040204" pitchFamily="34" charset="-120"/>
                          <a:ea typeface="微軟正黑體" panose="020B0604030504040204" pitchFamily="34" charset="-120"/>
                          <a:cs typeface="+mn-cs"/>
                        </a:rPr>
                        <a:t>地　位</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ECE0C6"/>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TW" altLang="en-US" sz="2800" b="0" kern="1200" dirty="0">
                          <a:solidFill>
                            <a:sysClr val="windowText" lastClr="000000"/>
                          </a:solidFill>
                          <a:latin typeface="微軟正黑體" panose="020B0604030504040204" pitchFamily="34" charset="-120"/>
                          <a:ea typeface="微軟正黑體" panose="020B0604030504040204" pitchFamily="34" charset="-120"/>
                          <a:cs typeface="+mn-cs"/>
                        </a:rPr>
                        <a:t>黃春明第一本散文集</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extLst>
                  <a:ext uri="{0D108BD9-81ED-4DB2-BD59-A6C34878D82A}">
                    <a16:rowId xmlns:a16="http://schemas.microsoft.com/office/drawing/2014/main" val="2767667463"/>
                  </a:ext>
                </a:extLst>
              </a:tr>
              <a:tr h="0">
                <a:tc vMerge="1">
                  <a:txBody>
                    <a:bodyPr/>
                    <a:lstStyle/>
                    <a:p>
                      <a:pPr algn="ctr">
                        <a:lnSpc>
                          <a:spcPct val="120000"/>
                        </a:lnSpc>
                      </a:pPr>
                      <a:endParaRPr lang="zh-TW" altLang="en-US" sz="2800" b="1" kern="1200" dirty="0">
                        <a:solidFill>
                          <a:srgbClr val="6D533A"/>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ECE0C6"/>
                    </a:solidFill>
                  </a:tcPr>
                </a:tc>
                <a:tc>
                  <a:txBody>
                    <a:bodyPr/>
                    <a:lstStyle/>
                    <a:p>
                      <a:pPr algn="ctr">
                        <a:lnSpc>
                          <a:spcPct val="120000"/>
                        </a:lnSpc>
                      </a:pPr>
                      <a:r>
                        <a:rPr lang="zh-TW" altLang="en-US" sz="2800" b="1" kern="1200" dirty="0">
                          <a:solidFill>
                            <a:srgbClr val="6D533A"/>
                          </a:solidFill>
                          <a:latin typeface="微軟正黑體" panose="020B0604030504040204" pitchFamily="34" charset="-120"/>
                          <a:ea typeface="微軟正黑體" panose="020B0604030504040204" pitchFamily="34" charset="-120"/>
                          <a:cs typeface="+mn-cs"/>
                        </a:rPr>
                        <a:t>收　錄</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ECE0C6"/>
                    </a:solidFill>
                  </a:tcPr>
                </a:tc>
                <a:tc>
                  <a:txBody>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zh-TW" altLang="en-US" sz="2800" kern="1200" dirty="0">
                          <a:solidFill>
                            <a:schemeClr val="tx1"/>
                          </a:solidFill>
                          <a:latin typeface="微軟正黑體" panose="020B0604030504040204" pitchFamily="34" charset="-120"/>
                          <a:ea typeface="微軟正黑體" panose="020B0604030504040204" pitchFamily="34" charset="-120"/>
                          <a:cs typeface="+mn-cs"/>
                        </a:rPr>
                        <a:t>民國</a:t>
                      </a:r>
                      <a:r>
                        <a:rPr lang="en-US" altLang="zh-TW" sz="2800" kern="1200" dirty="0">
                          <a:solidFill>
                            <a:schemeClr val="tx1"/>
                          </a:solidFill>
                          <a:latin typeface="微軟正黑體" panose="020B0604030504040204" pitchFamily="34" charset="-120"/>
                          <a:ea typeface="微軟正黑體" panose="020B0604030504040204" pitchFamily="34" charset="-120"/>
                          <a:cs typeface="+mn-cs"/>
                        </a:rPr>
                        <a:t>56~77</a:t>
                      </a:r>
                      <a:r>
                        <a:rPr lang="zh-TW" altLang="en-US" sz="2800" kern="1200" dirty="0">
                          <a:solidFill>
                            <a:schemeClr val="tx1"/>
                          </a:solidFill>
                          <a:latin typeface="微軟正黑體" panose="020B0604030504040204" pitchFamily="34" charset="-120"/>
                          <a:ea typeface="微軟正黑體" panose="020B0604030504040204" pitchFamily="34" charset="-120"/>
                          <a:cs typeface="+mn-cs"/>
                        </a:rPr>
                        <a:t>年的散文作品</a:t>
                      </a:r>
                    </a:p>
                  </a:txBody>
                  <a:tcP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extLst>
                  <a:ext uri="{0D108BD9-81ED-4DB2-BD59-A6C34878D82A}">
                    <a16:rowId xmlns:a16="http://schemas.microsoft.com/office/drawing/2014/main" val="3796546826"/>
                  </a:ext>
                </a:extLst>
              </a:tr>
              <a:tr h="921910">
                <a:tc vMerge="1">
                  <a:txBody>
                    <a:bodyPr/>
                    <a:lstStyle/>
                    <a:p>
                      <a:pPr marL="0" algn="ctr" defTabSz="685800" rtl="0" eaLnBrk="1" latinLnBrk="0" hangingPunct="1">
                        <a:lnSpc>
                          <a:spcPct val="120000"/>
                        </a:lnSpc>
                      </a:pPr>
                      <a:endParaRPr lang="zh-TW" altLang="en-US" sz="2800" b="1" kern="1200" dirty="0">
                        <a:solidFill>
                          <a:srgbClr val="6D533A"/>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ECE0C6"/>
                    </a:solidFill>
                  </a:tcPr>
                </a:tc>
                <a:tc rowSpan="2">
                  <a:txBody>
                    <a:bodyPr/>
                    <a:lstStyle/>
                    <a:p>
                      <a:pPr marL="0" algn="ctr" defTabSz="685800" rtl="0" eaLnBrk="1" latinLnBrk="0" hangingPunct="1">
                        <a:lnSpc>
                          <a:spcPct val="120000"/>
                        </a:lnSpc>
                      </a:pPr>
                      <a:r>
                        <a:rPr lang="zh-TW" altLang="en-US" sz="2800" b="1" kern="1200" dirty="0">
                          <a:solidFill>
                            <a:srgbClr val="6D533A"/>
                          </a:solidFill>
                          <a:latin typeface="微軟正黑體" panose="020B0604030504040204" pitchFamily="34" charset="-120"/>
                          <a:ea typeface="微軟正黑體" panose="020B0604030504040204" pitchFamily="34" charset="-120"/>
                          <a:cs typeface="+mn-cs"/>
                        </a:rPr>
                        <a:t>內　容</a:t>
                      </a: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ECE0C6"/>
                    </a:solidFill>
                  </a:tcPr>
                </a:tc>
                <a:tc>
                  <a:txBody>
                    <a:bodyPr/>
                    <a:lstStyle/>
                    <a:p>
                      <a:pPr algn="l">
                        <a:lnSpc>
                          <a:spcPct val="120000"/>
                        </a:lnSpc>
                      </a:pPr>
                      <a:r>
                        <a:rPr lang="zh-TW" altLang="en-US" sz="2800" kern="1200" dirty="0">
                          <a:solidFill>
                            <a:schemeClr val="tx1"/>
                          </a:solidFill>
                          <a:latin typeface="微軟正黑體" panose="020B0604030504040204" pitchFamily="34" charset="-120"/>
                          <a:ea typeface="微軟正黑體" panose="020B0604030504040204" pitchFamily="34" charset="-120"/>
                          <a:cs typeface="+mn-cs"/>
                        </a:rPr>
                        <a:t>第一部「</a:t>
                      </a:r>
                      <a:r>
                        <a:rPr lang="zh-TW" altLang="en-US" sz="2800" b="1" kern="1200" dirty="0">
                          <a:solidFill>
                            <a:schemeClr val="tx1"/>
                          </a:solidFill>
                          <a:latin typeface="微軟正黑體" panose="020B0604030504040204" pitchFamily="34" charset="-120"/>
                          <a:ea typeface="微軟正黑體" panose="020B0604030504040204" pitchFamily="34" charset="-120"/>
                          <a:cs typeface="+mn-cs"/>
                        </a:rPr>
                        <a:t>隨想</a:t>
                      </a:r>
                      <a:r>
                        <a:rPr lang="zh-TW" altLang="en-US" sz="2800" kern="1200" dirty="0">
                          <a:solidFill>
                            <a:schemeClr val="tx1"/>
                          </a:solidFill>
                          <a:latin typeface="微軟正黑體" panose="020B0604030504040204" pitchFamily="34" charset="-120"/>
                          <a:ea typeface="微軟正黑體" panose="020B0604030504040204" pitchFamily="34" charset="-120"/>
                          <a:cs typeface="+mn-cs"/>
                        </a:rPr>
                        <a:t>」</a:t>
                      </a:r>
                    </a:p>
                    <a:p>
                      <a:pPr algn="l">
                        <a:lnSpc>
                          <a:spcPct val="120000"/>
                        </a:lnSpc>
                      </a:pPr>
                      <a:r>
                        <a:rPr lang="zh-TW" altLang="en-US" sz="2800" kern="1200" dirty="0">
                          <a:solidFill>
                            <a:schemeClr val="tx1"/>
                          </a:solidFill>
                          <a:latin typeface="微軟正黑體" panose="020B0604030504040204" pitchFamily="34" charset="-120"/>
                          <a:ea typeface="微軟正黑體" panose="020B0604030504040204" pitchFamily="34" charset="-120"/>
                          <a:cs typeface="+mn-cs"/>
                        </a:rPr>
                        <a:t>生活紀錄及心情隨筆</a:t>
                      </a:r>
                    </a:p>
                  </a:txBody>
                  <a:tcP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extLst>
                  <a:ext uri="{0D108BD9-81ED-4DB2-BD59-A6C34878D82A}">
                    <a16:rowId xmlns:a16="http://schemas.microsoft.com/office/drawing/2014/main" val="3642637892"/>
                  </a:ext>
                </a:extLst>
              </a:tr>
              <a:tr h="921910">
                <a:tc vMerge="1">
                  <a:txBody>
                    <a:bodyPr/>
                    <a:lstStyle/>
                    <a:p>
                      <a:endParaRPr lang="zh-TW" altLang="en-US"/>
                    </a:p>
                  </a:txBody>
                  <a:tcPr/>
                </a:tc>
                <a:tc vMerge="1">
                  <a:txBody>
                    <a:bodyPr/>
                    <a:lstStyle/>
                    <a:p>
                      <a:pPr marL="0" algn="ctr" defTabSz="685800" rtl="0" eaLnBrk="1" latinLnBrk="0" hangingPunct="1">
                        <a:lnSpc>
                          <a:spcPct val="120000"/>
                        </a:lnSpc>
                      </a:pPr>
                      <a:endParaRPr lang="zh-TW" altLang="en-US" sz="2800" kern="1200" dirty="0">
                        <a:solidFill>
                          <a:schemeClr val="tx1"/>
                        </a:solidFill>
                        <a:latin typeface="微軟正黑體" panose="020B0604030504040204" pitchFamily="34" charset="-120"/>
                        <a:ea typeface="微軟正黑體" panose="020B0604030504040204" pitchFamily="34" charset="-120"/>
                        <a:cs typeface="+mn-cs"/>
                      </a:endParaRPr>
                    </a:p>
                  </a:txBody>
                  <a:tcPr anchor="ct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tc>
                  <a:txBody>
                    <a:bodyPr/>
                    <a:lstStyle/>
                    <a:p>
                      <a:pPr algn="l">
                        <a:lnSpc>
                          <a:spcPct val="120000"/>
                        </a:lnSpc>
                      </a:pPr>
                      <a:r>
                        <a:rPr lang="zh-TW" altLang="en-US" sz="2800" kern="1200" dirty="0">
                          <a:solidFill>
                            <a:schemeClr val="tx1"/>
                          </a:solidFill>
                          <a:latin typeface="微軟正黑體" panose="020B0604030504040204" pitchFamily="34" charset="-120"/>
                          <a:ea typeface="微軟正黑體" panose="020B0604030504040204" pitchFamily="34" charset="-120"/>
                          <a:cs typeface="+mn-cs"/>
                        </a:rPr>
                        <a:t>第二部「</a:t>
                      </a:r>
                      <a:r>
                        <a:rPr lang="zh-TW" altLang="en-US" sz="2800" b="1" kern="1200" dirty="0">
                          <a:solidFill>
                            <a:schemeClr val="tx1"/>
                          </a:solidFill>
                          <a:latin typeface="微軟正黑體" panose="020B0604030504040204" pitchFamily="34" charset="-120"/>
                          <a:ea typeface="微軟正黑體" panose="020B0604030504040204" pitchFamily="34" charset="-120"/>
                          <a:cs typeface="+mn-cs"/>
                        </a:rPr>
                        <a:t>鄉土組曲</a:t>
                      </a:r>
                      <a:r>
                        <a:rPr lang="zh-TW" altLang="en-US" sz="2800" kern="1200" dirty="0">
                          <a:solidFill>
                            <a:schemeClr val="tx1"/>
                          </a:solidFill>
                          <a:latin typeface="微軟正黑體" panose="020B0604030504040204" pitchFamily="34" charset="-120"/>
                          <a:ea typeface="微軟正黑體" panose="020B0604030504040204" pitchFamily="34" charset="-120"/>
                          <a:cs typeface="+mn-cs"/>
                        </a:rPr>
                        <a:t>」</a:t>
                      </a:r>
                    </a:p>
                    <a:p>
                      <a:pPr algn="l">
                        <a:lnSpc>
                          <a:spcPct val="120000"/>
                        </a:lnSpc>
                      </a:pPr>
                      <a:r>
                        <a:rPr lang="zh-TW" altLang="en-US" sz="2800" kern="1200" dirty="0">
                          <a:solidFill>
                            <a:schemeClr val="tx1"/>
                          </a:solidFill>
                          <a:latin typeface="微軟正黑體" panose="020B0604030504040204" pitchFamily="34" charset="-120"/>
                          <a:ea typeface="微軟正黑體" panose="020B0604030504040204" pitchFamily="34" charset="-120"/>
                          <a:cs typeface="+mn-cs"/>
                        </a:rPr>
                        <a:t>有關鄉土歌謠的筆札</a:t>
                      </a:r>
                    </a:p>
                  </a:txBody>
                  <a:tcPr>
                    <a:lnL w="12700" cap="flat" cmpd="sng" algn="ctr">
                      <a:solidFill>
                        <a:srgbClr val="DBC491"/>
                      </a:solidFill>
                      <a:prstDash val="solid"/>
                      <a:round/>
                      <a:headEnd type="none" w="med" len="med"/>
                      <a:tailEnd type="none" w="med" len="med"/>
                    </a:lnL>
                    <a:lnR w="12700" cap="flat" cmpd="sng" algn="ctr">
                      <a:solidFill>
                        <a:srgbClr val="DBC491"/>
                      </a:solidFill>
                      <a:prstDash val="solid"/>
                      <a:round/>
                      <a:headEnd type="none" w="med" len="med"/>
                      <a:tailEnd type="none" w="med" len="med"/>
                    </a:lnR>
                    <a:lnT w="12700" cap="flat" cmpd="sng" algn="ctr">
                      <a:solidFill>
                        <a:srgbClr val="DBC491"/>
                      </a:solidFill>
                      <a:prstDash val="solid"/>
                      <a:round/>
                      <a:headEnd type="none" w="med" len="med"/>
                      <a:tailEnd type="none" w="med" len="med"/>
                    </a:lnT>
                    <a:lnB w="12700" cap="flat" cmpd="sng" algn="ctr">
                      <a:solidFill>
                        <a:srgbClr val="DBC491"/>
                      </a:solidFill>
                      <a:prstDash val="solid"/>
                      <a:round/>
                      <a:headEnd type="none" w="med" len="med"/>
                      <a:tailEnd type="none" w="med" len="med"/>
                    </a:lnB>
                    <a:solidFill>
                      <a:srgbClr val="F8F5ED"/>
                    </a:solidFill>
                  </a:tcPr>
                </a:tc>
                <a:extLst>
                  <a:ext uri="{0D108BD9-81ED-4DB2-BD59-A6C34878D82A}">
                    <a16:rowId xmlns:a16="http://schemas.microsoft.com/office/drawing/2014/main" val="78826354"/>
                  </a:ext>
                </a:extLst>
              </a:tr>
            </a:tbl>
          </a:graphicData>
        </a:graphic>
      </p:graphicFrame>
      <p:pic>
        <p:nvPicPr>
          <p:cNvPr id="5" name="圖片 4">
            <a:extLst>
              <a:ext uri="{FF2B5EF4-FFF2-40B4-BE49-F238E27FC236}">
                <a16:creationId xmlns:a16="http://schemas.microsoft.com/office/drawing/2014/main" id="{0345A5F2-AD6F-4509-86EA-C50DDEB95D73}"/>
              </a:ext>
            </a:extLst>
          </p:cNvPr>
          <p:cNvPicPr>
            <a:picLocks noChangeAspect="1"/>
          </p:cNvPicPr>
          <p:nvPr/>
        </p:nvPicPr>
        <p:blipFill>
          <a:blip r:embed="rId2"/>
          <a:stretch>
            <a:fillRect/>
          </a:stretch>
        </p:blipFill>
        <p:spPr>
          <a:xfrm>
            <a:off x="7485744" y="4064414"/>
            <a:ext cx="1658256" cy="1079086"/>
          </a:xfrm>
          <a:prstGeom prst="rect">
            <a:avLst/>
          </a:prstGeom>
        </p:spPr>
      </p:pic>
      <p:sp>
        <p:nvSpPr>
          <p:cNvPr id="8" name="文本框 328">
            <a:hlinkClick r:id="rId3" action="ppaction://hlinksldjump"/>
            <a:extLst>
              <a:ext uri="{FF2B5EF4-FFF2-40B4-BE49-F238E27FC236}">
                <a16:creationId xmlns:a16="http://schemas.microsoft.com/office/drawing/2014/main" id="{6506F892-1544-480F-AF39-81AFAE0B09C1}"/>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pic>
        <p:nvPicPr>
          <p:cNvPr id="3" name="圖片 2">
            <a:extLst>
              <a:ext uri="{FF2B5EF4-FFF2-40B4-BE49-F238E27FC236}">
                <a16:creationId xmlns:a16="http://schemas.microsoft.com/office/drawing/2014/main" id="{DAF6480A-72EC-424D-BAB4-F0F828434AA7}"/>
              </a:ext>
            </a:extLst>
          </p:cNvPr>
          <p:cNvPicPr>
            <a:picLocks noChangeAspect="1"/>
          </p:cNvPicPr>
          <p:nvPr/>
        </p:nvPicPr>
        <p:blipFill>
          <a:blip r:embed="rId4"/>
          <a:stretch>
            <a:fillRect/>
          </a:stretch>
        </p:blipFill>
        <p:spPr>
          <a:xfrm>
            <a:off x="172737" y="1400734"/>
            <a:ext cx="2633700" cy="2786113"/>
          </a:xfrm>
          <a:prstGeom prst="rect">
            <a:avLst/>
          </a:prstGeom>
        </p:spPr>
      </p:pic>
    </p:spTree>
    <p:extLst>
      <p:ext uri="{BB962C8B-B14F-4D97-AF65-F5344CB8AC3E}">
        <p14:creationId xmlns:p14="http://schemas.microsoft.com/office/powerpoint/2010/main" val="966689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541174"/>
          </a:xfrm>
          <a:prstGeom prst="rect">
            <a:avLst/>
          </a:prstGeom>
          <a:noFill/>
        </p:spPr>
        <p:txBody>
          <a:bodyPr vert="horz" wrap="square" rtlCol="0" anchor="t">
            <a:spAutoFit/>
          </a:bodyPr>
          <a:lstStyle/>
          <a:p>
            <a:pPr algn="just">
              <a:lnSpc>
                <a:spcPts val="3500"/>
              </a:lnSpc>
            </a:pPr>
            <a:r>
              <a:rPr lang="zh-TW" altLang="en-US" sz="3000" b="1" spc="400" dirty="0" smtClean="0">
                <a:latin typeface="標楷體" panose="03000509000000000000" pitchFamily="65" charset="-120"/>
                <a:ea typeface="標楷體" panose="03000509000000000000" pitchFamily="65" charset="-120"/>
              </a:rPr>
              <a:t>用</a:t>
            </a:r>
            <a:r>
              <a:rPr lang="zh-TW" altLang="en-US" sz="3000" b="1" spc="400" dirty="0">
                <a:latin typeface="標楷體" panose="03000509000000000000" pitchFamily="65" charset="-120"/>
                <a:ea typeface="標楷體" panose="03000509000000000000" pitchFamily="65" charset="-120"/>
              </a:rPr>
              <a:t>月桃編織的，放在地上就是</a:t>
            </a:r>
            <a:r>
              <a:rPr lang="zh-TW" altLang="en-US" sz="3000" b="1" spc="400" dirty="0" smtClean="0">
                <a:latin typeface="標楷體" panose="03000509000000000000" pitchFamily="65" charset="-120"/>
                <a:ea typeface="標楷體" panose="03000509000000000000" pitchFamily="65" charset="-120"/>
              </a:rPr>
              <a:t>草蓆</a:t>
            </a:r>
            <a:endParaRPr lang="zh-TW" altLang="en-US" sz="3000" b="1" spc="400" dirty="0">
              <a:latin typeface="標楷體" panose="03000509000000000000" pitchFamily="65" charset="-120"/>
              <a:ea typeface="標楷體" panose="03000509000000000000" pitchFamily="65" charset="-120"/>
            </a:endParaRP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963332"/>
            <a:ext cx="852046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smtClean="0">
                <a:solidFill>
                  <a:srgbClr val="0070C0"/>
                </a:solidFill>
                <a:latin typeface="微軟正黑體" panose="020B0604030504040204" pitchFamily="34" charset="-120"/>
                <a:ea typeface="微軟正黑體" panose="020B0604030504040204" pitchFamily="34" charset="-120"/>
              </a:rPr>
              <a:t>月桃蓆是</a:t>
            </a:r>
            <a:r>
              <a:rPr lang="zh-TW" altLang="en-US" sz="2800" dirty="0">
                <a:solidFill>
                  <a:srgbClr val="0070C0"/>
                </a:solidFill>
                <a:latin typeface="微軟正黑體" panose="020B0604030504040204" pitchFamily="34" charset="-120"/>
                <a:ea typeface="微軟正黑體" panose="020B0604030504040204" pitchFamily="34" charset="-120"/>
              </a:rPr>
              <a:t>魯凱族獨特的手工藝品。</a:t>
            </a:r>
            <a:r>
              <a:rPr lang="zh-TW" altLang="en-US" sz="2800" dirty="0" smtClean="0">
                <a:solidFill>
                  <a:srgbClr val="0070C0"/>
                </a:solidFill>
                <a:latin typeface="微軟正黑體" panose="020B0604030504040204" pitchFamily="34" charset="-120"/>
                <a:ea typeface="微軟正黑體" panose="020B0604030504040204" pitchFamily="34" charset="-120"/>
              </a:rPr>
              <a:t>多利用</a:t>
            </a:r>
            <a:r>
              <a:rPr lang="zh-TW" altLang="en-US" sz="2800" dirty="0">
                <a:solidFill>
                  <a:srgbClr val="0070C0"/>
                </a:solidFill>
                <a:latin typeface="微軟正黑體" panose="020B0604030504040204" pitchFamily="34" charset="-120"/>
                <a:ea typeface="微軟正黑體" panose="020B0604030504040204" pitchFamily="34" charset="-120"/>
              </a:rPr>
              <a:t>月桃莖部編織席子，冬暖夏涼</a:t>
            </a:r>
            <a:r>
              <a:rPr lang="zh-TW" altLang="en-US" sz="2800" dirty="0" smtClean="0">
                <a:solidFill>
                  <a:srgbClr val="0070C0"/>
                </a:solidFill>
                <a:latin typeface="微軟正黑體" panose="020B0604030504040204" pitchFamily="34" charset="-120"/>
                <a:ea typeface="微軟正黑體" panose="020B0604030504040204" pitchFamily="34" charset="-120"/>
              </a:rPr>
              <a:t>。月桃蓆在</a:t>
            </a:r>
            <a:r>
              <a:rPr lang="zh-TW" altLang="en-US" sz="2800" dirty="0">
                <a:solidFill>
                  <a:srgbClr val="0070C0"/>
                </a:solidFill>
                <a:latin typeface="微軟正黑體" panose="020B0604030504040204" pitchFamily="34" charset="-120"/>
                <a:ea typeface="微軟正黑體" panose="020B0604030504040204" pitchFamily="34" charset="-120"/>
              </a:rPr>
              <a:t>魯凱族婚禮及喪禮中不可</a:t>
            </a:r>
            <a:r>
              <a:rPr lang="zh-TW" altLang="en-US" sz="2800" dirty="0" smtClean="0">
                <a:solidFill>
                  <a:srgbClr val="0070C0"/>
                </a:solidFill>
                <a:latin typeface="微軟正黑體" panose="020B0604030504040204" pitchFamily="34" charset="-120"/>
                <a:ea typeface="微軟正黑體" panose="020B0604030504040204" pitchFamily="34" charset="-120"/>
              </a:rPr>
              <a:t>或缺</a:t>
            </a:r>
            <a:r>
              <a:rPr lang="zh-TW" altLang="en-US" sz="2800" dirty="0">
                <a:solidFill>
                  <a:srgbClr val="0070C0"/>
                </a:solidFill>
                <a:latin typeface="微軟正黑體" panose="020B0604030504040204" pitchFamily="34" charset="-120"/>
                <a:ea typeface="微軟正黑體" panose="020B0604030504040204" pitchFamily="34" charset="-120"/>
              </a:rPr>
              <a:t>，</a:t>
            </a:r>
            <a:r>
              <a:rPr lang="zh-TW" altLang="en-US" sz="2800" dirty="0" smtClean="0">
                <a:solidFill>
                  <a:srgbClr val="0070C0"/>
                </a:solidFill>
                <a:latin typeface="微軟正黑體" panose="020B0604030504040204" pitchFamily="34" charset="-120"/>
                <a:ea typeface="微軟正黑體" panose="020B0604030504040204" pitchFamily="34" charset="-120"/>
              </a:rPr>
              <a:t>婚禮時，</a:t>
            </a:r>
            <a:r>
              <a:rPr lang="zh-TW" altLang="en-US" sz="2800" dirty="0">
                <a:solidFill>
                  <a:srgbClr val="0070C0"/>
                </a:solidFill>
                <a:latin typeface="微軟正黑體" panose="020B0604030504040204" pitchFamily="34" charset="-120"/>
                <a:ea typeface="微軟正黑體" panose="020B0604030504040204" pitchFamily="34" charset="-120"/>
              </a:rPr>
              <a:t>聘禮、新娘入門禮必須</a:t>
            </a:r>
            <a:r>
              <a:rPr lang="zh-TW" altLang="en-US" sz="2800" dirty="0" smtClean="0">
                <a:solidFill>
                  <a:srgbClr val="0070C0"/>
                </a:solidFill>
                <a:latin typeface="微軟正黑體" panose="020B0604030504040204" pitchFamily="34" charset="-120"/>
                <a:ea typeface="微軟正黑體" panose="020B0604030504040204" pitchFamily="34" charset="-120"/>
              </a:rPr>
              <a:t>放在月桃蓆上</a:t>
            </a:r>
            <a:r>
              <a:rPr lang="zh-TW" altLang="en-US" sz="2800" dirty="0">
                <a:solidFill>
                  <a:srgbClr val="0070C0"/>
                </a:solidFill>
                <a:latin typeface="微軟正黑體" panose="020B0604030504040204" pitchFamily="34" charset="-120"/>
                <a:ea typeface="微軟正黑體" panose="020B0604030504040204" pitchFamily="34" charset="-120"/>
              </a:rPr>
              <a:t>；喪禮時，死者要</a:t>
            </a:r>
            <a:r>
              <a:rPr lang="zh-TW" altLang="en-US" sz="2800" dirty="0" smtClean="0">
                <a:solidFill>
                  <a:srgbClr val="0070C0"/>
                </a:solidFill>
                <a:latin typeface="微軟正黑體" panose="020B0604030504040204" pitchFamily="34" charset="-120"/>
                <a:ea typeface="微軟正黑體" panose="020B0604030504040204" pitchFamily="34" charset="-120"/>
              </a:rPr>
              <a:t>在月桃蓆上</a:t>
            </a:r>
            <a:r>
              <a:rPr lang="zh-TW" altLang="en-US" sz="2800" dirty="0">
                <a:solidFill>
                  <a:srgbClr val="0070C0"/>
                </a:solidFill>
                <a:latin typeface="微軟正黑體" panose="020B0604030504040204" pitchFamily="34" charset="-120"/>
                <a:ea typeface="微軟正黑體" panose="020B0604030504040204" pitchFamily="34" charset="-120"/>
              </a:rPr>
              <a:t>換衣服，棺與墳之間也要放</a:t>
            </a:r>
            <a:r>
              <a:rPr lang="zh-TW" altLang="en-US" sz="2800" dirty="0" smtClean="0">
                <a:solidFill>
                  <a:srgbClr val="0070C0"/>
                </a:solidFill>
                <a:latin typeface="微軟正黑體" panose="020B0604030504040204" pitchFamily="34" charset="-120"/>
                <a:ea typeface="微軟正黑體" panose="020B0604030504040204" pitchFamily="34" charset="-120"/>
              </a:rPr>
              <a:t>上一張月桃蓆。</a:t>
            </a:r>
            <a:endParaRPr lang="zh-TW" altLang="en-US" sz="2800" dirty="0">
              <a:solidFill>
                <a:srgbClr val="0070C0"/>
              </a:solidFill>
              <a:latin typeface="微軟正黑體" panose="020B0604030504040204" pitchFamily="34" charset="-120"/>
              <a:ea typeface="微軟正黑體" panose="020B0604030504040204" pitchFamily="34" charset="-120"/>
            </a:endParaRP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671293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2785378"/>
          </a:xfrm>
          <a:prstGeom prst="rect">
            <a:avLst/>
          </a:prstGeom>
          <a:noFill/>
        </p:spPr>
        <p:txBody>
          <a:bodyPr vert="horz" wrap="square" rtlCol="0" anchor="t">
            <a:spAutoFit/>
          </a:bodyPr>
          <a:lstStyle/>
          <a:p>
            <a:pPr algn="just">
              <a:lnSpc>
                <a:spcPts val="3500"/>
              </a:lnSpc>
            </a:pPr>
            <a:r>
              <a:rPr lang="zh-TW" altLang="en-US" sz="3000" b="1" spc="400" dirty="0">
                <a:latin typeface="標楷體" panose="03000509000000000000" pitchFamily="65" charset="-120"/>
                <a:ea typeface="標楷體" panose="03000509000000000000" pitchFamily="65" charset="-120"/>
              </a:rPr>
              <a:t>用溪谷兩旁黑石頁岩做建材，是魯凱族的建築特色。還有用月桃編織的，放在地上就是草蓆，張在牆壁上就是壁材，這也是我熟悉的。然而，在掛滿錦旗和獎狀的牆壁間，還掛了兩個裡面排滿了小照片的鏡框，和單獨個別鑲在框子裡的三張人像。</a:t>
            </a: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3143824"/>
            <a:ext cx="8520464"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a:solidFill>
                  <a:srgbClr val="006600"/>
                </a:solidFill>
                <a:latin typeface="微軟正黑體" panose="020B0604030504040204" pitchFamily="34" charset="-120"/>
                <a:ea typeface="微軟正黑體" panose="020B0604030504040204" pitchFamily="34" charset="-120"/>
              </a:rPr>
              <a:t>視覺由遠漸近，最後聚焦在牆壁上的相片</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3270569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2785378"/>
          </a:xfrm>
          <a:prstGeom prst="rect">
            <a:avLst/>
          </a:prstGeom>
          <a:noFill/>
        </p:spPr>
        <p:txBody>
          <a:bodyPr vert="horz" wrap="square" rtlCol="0" anchor="t">
            <a:spAutoFit/>
          </a:bodyPr>
          <a:lstStyle/>
          <a:p>
            <a:pPr algn="just">
              <a:lnSpc>
                <a:spcPts val="3500"/>
              </a:lnSpc>
            </a:pPr>
            <a:r>
              <a:rPr lang="zh-TW" altLang="en-US" sz="3000" b="1" spc="400" dirty="0">
                <a:latin typeface="標楷體" panose="03000509000000000000" pitchFamily="65" charset="-120"/>
                <a:ea typeface="標楷體" panose="03000509000000000000" pitchFamily="65" charset="-120"/>
              </a:rPr>
              <a:t>用溪谷兩旁黑石頁岩做建材，是魯凱族的建築特色。還有用月桃編織的，放在地上就是草蓆，張在牆壁上就是壁材，這也是我熟悉的。然而，在掛滿錦旗和獎狀的牆壁間，還掛了兩個裡面排滿了小照片的鏡框，和單獨個別鑲在框子裡的三張人像。</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5" name="矩形 4">
            <a:extLst>
              <a:ext uri="{FF2B5EF4-FFF2-40B4-BE49-F238E27FC236}">
                <a16:creationId xmlns:a16="http://schemas.microsoft.com/office/drawing/2014/main" id="{8F5C95A9-6A6F-48EE-BDD7-B2226A8E59A1}"/>
              </a:ext>
            </a:extLst>
          </p:cNvPr>
          <p:cNvSpPr/>
          <p:nvPr/>
        </p:nvSpPr>
        <p:spPr>
          <a:xfrm>
            <a:off x="313200" y="3142800"/>
            <a:ext cx="1620957" cy="523220"/>
          </a:xfrm>
          <a:prstGeom prst="rect">
            <a:avLst/>
          </a:prstGeom>
        </p:spPr>
        <p:txBody>
          <a:bodyPr wrap="none">
            <a:spAutoFit/>
          </a:bodyPr>
          <a:lstStyle/>
          <a:p>
            <a:r>
              <a:rPr lang="zh-TW" altLang="en-US" sz="2800" b="1" dirty="0">
                <a:solidFill>
                  <a:srgbClr val="C74932"/>
                </a:solidFill>
                <a:ea typeface="微軟正黑體" panose="020B0604030504040204" pitchFamily="34" charset="-120"/>
              </a:rPr>
              <a:t>視覺摹寫</a:t>
            </a:r>
            <a:endParaRPr lang="en-US" altLang="zh-TW" sz="2800" b="1" dirty="0">
              <a:solidFill>
                <a:srgbClr val="C74932"/>
              </a:solidFill>
              <a:ea typeface="微軟正黑體" panose="020B0604030504040204" pitchFamily="34" charset="-120"/>
            </a:endParaRPr>
          </a:p>
        </p:txBody>
      </p:sp>
    </p:spTree>
    <p:extLst>
      <p:ext uri="{BB962C8B-B14F-4D97-AF65-F5344CB8AC3E}">
        <p14:creationId xmlns:p14="http://schemas.microsoft.com/office/powerpoint/2010/main" val="2886740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70" y="1131652"/>
            <a:ext cx="7887750"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smtClean="0"/>
              <a:t>說明</a:t>
            </a:r>
            <a:r>
              <a:rPr lang="zh-TW" altLang="en-US" sz="2800" b="0" dirty="0"/>
              <a:t>寫作背景，點明</a:t>
            </a:r>
            <a:r>
              <a:rPr lang="zh-TW" altLang="en-US" sz="2800" b="0" dirty="0" smtClean="0"/>
              <a:t>時間</a:t>
            </a:r>
            <a:r>
              <a:rPr lang="zh-TW" altLang="en-US" sz="2800" b="0" dirty="0"/>
              <a:t>、地點與人物。</a:t>
            </a:r>
          </a:p>
        </p:txBody>
      </p:sp>
      <p:sp>
        <p:nvSpPr>
          <p:cNvPr id="6" name="文本框 328">
            <a:hlinkClick r:id="rId2" action="ppaction://hlinksldjump"/>
            <a:extLst>
              <a:ext uri="{FF2B5EF4-FFF2-40B4-BE49-F238E27FC236}">
                <a16:creationId xmlns:a16="http://schemas.microsoft.com/office/drawing/2014/main" id="{E27C4240-BA60-4287-9FC5-A603AB384398}"/>
              </a:ext>
            </a:extLst>
          </p:cNvPr>
          <p:cNvSpPr txBox="1"/>
          <p:nvPr/>
        </p:nvSpPr>
        <p:spPr>
          <a:xfrm>
            <a:off x="7393352" y="115613"/>
            <a:ext cx="1219199"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a:defRPr/>
            </a:pPr>
            <a:r>
              <a:rPr lang="zh-TW" altLang="en-US" sz="1600" kern="0" dirty="0">
                <a:solidFill>
                  <a:schemeClr val="bg1"/>
                </a:solidFill>
                <a:latin typeface="微軟正黑體" pitchFamily="34" charset="-120"/>
                <a:ea typeface="微軟正黑體" pitchFamily="34" charset="-120"/>
              </a:rPr>
              <a:t>返回</a:t>
            </a:r>
            <a:r>
              <a:rPr lang="zh-TW" altLang="en-US" sz="1600" kern="0" dirty="0" smtClean="0">
                <a:solidFill>
                  <a:schemeClr val="bg1"/>
                </a:solidFill>
                <a:latin typeface="微軟正黑體" pitchFamily="34" charset="-120"/>
                <a:ea typeface="微軟正黑體" pitchFamily="34" charset="-120"/>
              </a:rPr>
              <a:t>第三段</a:t>
            </a:r>
            <a:endParaRPr lang="en-US" altLang="zh-TW" sz="1600" kern="0" dirty="0" smtClean="0">
              <a:solidFill>
                <a:schemeClr val="bg1"/>
              </a:solidFill>
              <a:latin typeface="微軟正黑體" pitchFamily="34" charset="-120"/>
              <a:ea typeface="微軟正黑體" pitchFamily="34" charset="-120"/>
            </a:endParaRP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46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3"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第二、三段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段旨</a:t>
            </a:r>
          </a:p>
        </p:txBody>
      </p:sp>
      <p:sp>
        <p:nvSpPr>
          <p:cNvPr id="7" name="文本框 328">
            <a:hlinkClick r:id="rId4" action="ppaction://hlinksldjump"/>
            <a:extLst>
              <a:ext uri="{FF2B5EF4-FFF2-40B4-BE49-F238E27FC236}">
                <a16:creationId xmlns:a16="http://schemas.microsoft.com/office/drawing/2014/main" id="{E27C4240-BA60-4287-9FC5-A603AB384398}"/>
              </a:ext>
            </a:extLst>
          </p:cNvPr>
          <p:cNvSpPr txBox="1"/>
          <p:nvPr/>
        </p:nvSpPr>
        <p:spPr>
          <a:xfrm>
            <a:off x="6129359" y="115613"/>
            <a:ext cx="1219199"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a:defRPr/>
            </a:pPr>
            <a:r>
              <a:rPr lang="zh-TW" altLang="en-US" sz="1600" kern="0" dirty="0">
                <a:solidFill>
                  <a:schemeClr val="bg1"/>
                </a:solidFill>
                <a:latin typeface="微軟正黑體" pitchFamily="34" charset="-120"/>
                <a:ea typeface="微軟正黑體" pitchFamily="34" charset="-120"/>
              </a:rPr>
              <a:t>返回第二段</a:t>
            </a:r>
            <a:endParaRPr lang="en-US" altLang="zh-TW" sz="1600" kern="0" dirty="0" smtClean="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1757400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70" y="1131652"/>
            <a:ext cx="8416070"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以追述法說明這是十五年前的</a:t>
            </a:r>
            <a:r>
              <a:rPr lang="zh-TW" altLang="en-US" sz="2800" b="0" dirty="0" smtClean="0"/>
              <a:t>往事，</a:t>
            </a:r>
            <a:r>
              <a:rPr lang="zh-TW" altLang="en-US" sz="2800" b="0" dirty="0"/>
              <a:t>敘述如何在偶然的機緣下進入好茶村，並簡單介紹魯凱族的生活環境與住屋。</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46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2"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第二、三段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段析</a:t>
            </a:r>
          </a:p>
        </p:txBody>
      </p:sp>
      <p:sp>
        <p:nvSpPr>
          <p:cNvPr id="7" name="文本框 328">
            <a:hlinkClick r:id="rId3" action="ppaction://hlinksldjump"/>
            <a:extLst>
              <a:ext uri="{FF2B5EF4-FFF2-40B4-BE49-F238E27FC236}">
                <a16:creationId xmlns:a16="http://schemas.microsoft.com/office/drawing/2014/main" id="{E27C4240-BA60-4287-9FC5-A603AB384398}"/>
              </a:ext>
            </a:extLst>
          </p:cNvPr>
          <p:cNvSpPr txBox="1"/>
          <p:nvPr/>
        </p:nvSpPr>
        <p:spPr>
          <a:xfrm>
            <a:off x="7393352" y="115613"/>
            <a:ext cx="1219199"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a:defRPr/>
            </a:pPr>
            <a:r>
              <a:rPr lang="zh-TW" altLang="en-US" sz="1600" kern="0" dirty="0">
                <a:solidFill>
                  <a:schemeClr val="bg1"/>
                </a:solidFill>
                <a:latin typeface="微軟正黑體" pitchFamily="34" charset="-120"/>
                <a:ea typeface="微軟正黑體" pitchFamily="34" charset="-120"/>
              </a:rPr>
              <a:t>返回</a:t>
            </a:r>
            <a:r>
              <a:rPr lang="zh-TW" altLang="en-US" sz="1600" kern="0" dirty="0" smtClean="0">
                <a:solidFill>
                  <a:schemeClr val="bg1"/>
                </a:solidFill>
                <a:latin typeface="微軟正黑體" pitchFamily="34" charset="-120"/>
                <a:ea typeface="微軟正黑體" pitchFamily="34" charset="-120"/>
              </a:rPr>
              <a:t>第三段</a:t>
            </a:r>
            <a:endParaRPr lang="en-US" altLang="zh-TW" sz="1600" kern="0" dirty="0" smtClean="0">
              <a:solidFill>
                <a:schemeClr val="bg1"/>
              </a:solidFill>
              <a:latin typeface="微軟正黑體" pitchFamily="34" charset="-120"/>
              <a:ea typeface="微軟正黑體" pitchFamily="34" charset="-120"/>
            </a:endParaRPr>
          </a:p>
        </p:txBody>
      </p:sp>
      <p:sp>
        <p:nvSpPr>
          <p:cNvPr id="8" name="文本框 328">
            <a:hlinkClick r:id="rId4" action="ppaction://hlinksldjump"/>
            <a:extLst>
              <a:ext uri="{FF2B5EF4-FFF2-40B4-BE49-F238E27FC236}">
                <a16:creationId xmlns:a16="http://schemas.microsoft.com/office/drawing/2014/main" id="{E27C4240-BA60-4287-9FC5-A603AB384398}"/>
              </a:ext>
            </a:extLst>
          </p:cNvPr>
          <p:cNvSpPr txBox="1"/>
          <p:nvPr/>
        </p:nvSpPr>
        <p:spPr>
          <a:xfrm>
            <a:off x="6129359" y="115613"/>
            <a:ext cx="1219199"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a:defRPr/>
            </a:pPr>
            <a:r>
              <a:rPr lang="zh-TW" altLang="en-US" sz="1600" kern="0" dirty="0">
                <a:solidFill>
                  <a:schemeClr val="bg1"/>
                </a:solidFill>
                <a:latin typeface="微軟正黑體" pitchFamily="34" charset="-120"/>
                <a:ea typeface="微軟正黑體" pitchFamily="34" charset="-120"/>
              </a:rPr>
              <a:t>返回第二段</a:t>
            </a:r>
            <a:endParaRPr lang="en-US" altLang="zh-TW" sz="1600" kern="0" dirty="0" smtClean="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3478961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3A8C2A80-7061-46B1-A849-841F30D2A84A}"/>
              </a:ext>
            </a:extLst>
          </p:cNvPr>
          <p:cNvSpPr txBox="1">
            <a:spLocks noChangeArrowheads="1"/>
          </p:cNvSpPr>
          <p:nvPr/>
        </p:nvSpPr>
        <p:spPr bwMode="auto">
          <a:xfrm>
            <a:off x="369194" y="395380"/>
            <a:ext cx="8405612"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作者所看到的好茶村和杜熊家，生活環境有什麼特色？</a:t>
            </a:r>
          </a:p>
        </p:txBody>
      </p:sp>
      <p:sp>
        <p:nvSpPr>
          <p:cNvPr id="10" name="文字方塊 9">
            <a:extLst>
              <a:ext uri="{FF2B5EF4-FFF2-40B4-BE49-F238E27FC236}">
                <a16:creationId xmlns:a16="http://schemas.microsoft.com/office/drawing/2014/main" id="{FE06CBA1-FCDE-44CB-AE35-C3E2D48FD283}"/>
              </a:ext>
            </a:extLst>
          </p:cNvPr>
          <p:cNvSpPr txBox="1">
            <a:spLocks noChangeArrowheads="1"/>
          </p:cNvSpPr>
          <p:nvPr/>
        </p:nvSpPr>
        <p:spPr bwMode="auto">
          <a:xfrm>
            <a:off x="369193" y="957970"/>
            <a:ext cx="8477289" cy="37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marL="288000" indent="-288000">
              <a:lnSpc>
                <a:spcPct val="120000"/>
              </a:lnSpc>
              <a:buFont typeface="+mj-lt"/>
              <a:buAutoNum type="arabicPeriod"/>
            </a:pPr>
            <a:r>
              <a:rPr lang="zh-TW" altLang="en-US" sz="2800" b="0" spc="-100" dirty="0">
                <a:solidFill>
                  <a:srgbClr val="FF0000"/>
                </a:solidFill>
              </a:rPr>
              <a:t>好茶村：菅草葛藤掩沒路痕、晚上沒有</a:t>
            </a:r>
            <a:r>
              <a:rPr lang="zh-TW" altLang="en-US" sz="2800" b="0" spc="-100" dirty="0" smtClean="0">
                <a:solidFill>
                  <a:srgbClr val="FF0000"/>
                </a:solidFill>
              </a:rPr>
              <a:t>電燈。</a:t>
            </a:r>
            <a:r>
              <a:rPr lang="zh-TW" altLang="en-US" sz="2800" b="0" spc="-100" dirty="0">
                <a:solidFill>
                  <a:srgbClr val="FF0000"/>
                </a:solidFill>
              </a:rPr>
              <a:t>蚊蟲和蛇特別多。</a:t>
            </a:r>
          </a:p>
          <a:p>
            <a:pPr marL="288000" indent="-288000">
              <a:lnSpc>
                <a:spcPct val="120000"/>
              </a:lnSpc>
              <a:buFont typeface="+mj-lt"/>
              <a:buAutoNum type="arabicPeriod"/>
            </a:pPr>
            <a:r>
              <a:rPr lang="zh-TW" altLang="en-US" sz="2800" b="0" spc="-100" dirty="0">
                <a:solidFill>
                  <a:srgbClr val="FF0000"/>
                </a:solidFill>
              </a:rPr>
              <a:t>杜熊家：點</a:t>
            </a:r>
            <a:r>
              <a:rPr lang="zh-TW" altLang="en-US" sz="2800" b="0" spc="-100" dirty="0" smtClean="0">
                <a:solidFill>
                  <a:srgbClr val="FF0000"/>
                </a:solidFill>
              </a:rPr>
              <a:t>蠟燭</a:t>
            </a:r>
            <a:r>
              <a:rPr lang="zh-TW" altLang="en-US" sz="2800" b="0" spc="-100" dirty="0">
                <a:solidFill>
                  <a:srgbClr val="FF0000"/>
                </a:solidFill>
              </a:rPr>
              <a:t>照明</a:t>
            </a:r>
            <a:r>
              <a:rPr lang="zh-TW" altLang="en-US" sz="2800" b="0" spc="-100" dirty="0" smtClean="0">
                <a:solidFill>
                  <a:srgbClr val="FF0000"/>
                </a:solidFill>
              </a:rPr>
              <a:t>、</a:t>
            </a:r>
            <a:r>
              <a:rPr lang="zh-TW" altLang="en-US" sz="2800" b="0" spc="-100" dirty="0">
                <a:solidFill>
                  <a:srgbClr val="FF0000"/>
                </a:solidFill>
              </a:rPr>
              <a:t>黑石頁岩建材、月桃編織的草蓆和壁材、掛滿錦旗和獎狀的牆壁。</a:t>
            </a:r>
          </a:p>
          <a:p>
            <a:pPr>
              <a:lnSpc>
                <a:spcPct val="120000"/>
              </a:lnSpc>
            </a:pPr>
            <a:r>
              <a:rPr lang="zh-TW" altLang="en-US" sz="2800" b="0" spc="-100" dirty="0">
                <a:solidFill>
                  <a:srgbClr val="FF0000"/>
                </a:solidFill>
              </a:rPr>
              <a:t>以上反映出魯凱族的村落及建築特色，室內簡單的陳設，亦見其生活不甚寬裕，掛滿錦旗和獎狀，則透露出杜熊家族有跑馬拉松的好手。</a:t>
            </a:r>
          </a:p>
        </p:txBody>
      </p:sp>
      <p:sp>
        <p:nvSpPr>
          <p:cNvPr id="16" name="文本框 328">
            <a:hlinkClick r:id="rId2" action="ppaction://hlinksldjump"/>
            <a:extLst>
              <a:ext uri="{FF2B5EF4-FFF2-40B4-BE49-F238E27FC236}">
                <a16:creationId xmlns:a16="http://schemas.microsoft.com/office/drawing/2014/main" id="{186D5430-43F9-4A2D-AB40-ED39D0AB44B7}"/>
              </a:ext>
            </a:extLst>
          </p:cNvPr>
          <p:cNvSpPr txBox="1"/>
          <p:nvPr/>
        </p:nvSpPr>
        <p:spPr>
          <a:xfrm>
            <a:off x="-1" y="115613"/>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12" name="文本框 328">
            <a:hlinkClick r:id="rId3" action="ppaction://hlinksldjump"/>
            <a:extLst>
              <a:ext uri="{FF2B5EF4-FFF2-40B4-BE49-F238E27FC236}">
                <a16:creationId xmlns:a16="http://schemas.microsoft.com/office/drawing/2014/main" id="{A0454E61-A627-4F26-A69E-EF60CBD4EB1A}"/>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2" name="文本框 328">
            <a:hlinkClick r:id="rId4" action="ppaction://hlinksldjump"/>
            <a:extLst>
              <a:ext uri="{FF2B5EF4-FFF2-40B4-BE49-F238E27FC236}">
                <a16:creationId xmlns:a16="http://schemas.microsoft.com/office/drawing/2014/main" id="{4ED4F33F-9D52-468E-86A9-145711FE2082}"/>
              </a:ext>
            </a:extLst>
          </p:cNvPr>
          <p:cNvSpPr txBox="1"/>
          <p:nvPr/>
        </p:nvSpPr>
        <p:spPr>
          <a:xfrm>
            <a:off x="460713" y="115613"/>
            <a:ext cx="1872912" cy="279767"/>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1600" b="1">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問題</a:t>
            </a:r>
            <a:r>
              <a:rPr lang="en-US" altLang="zh-TW" dirty="0"/>
              <a:t>4【</a:t>
            </a:r>
            <a:r>
              <a:rPr lang="zh-TW" altLang="en-US" dirty="0"/>
              <a:t>閱讀檢測</a:t>
            </a:r>
            <a:r>
              <a:rPr lang="en-US" altLang="zh-TW" dirty="0"/>
              <a:t>】</a:t>
            </a:r>
            <a:endParaRPr lang="zh-CN" altLang="en-US" dirty="0"/>
          </a:p>
        </p:txBody>
      </p:sp>
    </p:spTree>
    <p:extLst>
      <p:ext uri="{BB962C8B-B14F-4D97-AF65-F5344CB8AC3E}">
        <p14:creationId xmlns:p14="http://schemas.microsoft.com/office/powerpoint/2010/main" val="4123336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290898"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熊在灶 頭生火，準備煮麵條，我好奇地摘下鑲在桌上的燭光，移到群像面前，</a:t>
            </a:r>
            <a:r>
              <a:rPr lang="zh-TW" altLang="en-US" sz="3200" dirty="0" smtClean="0">
                <a:latin typeface="標楷體" panose="03000509000000000000" pitchFamily="65" charset="-120"/>
                <a:ea typeface="標楷體" panose="03000509000000000000" pitchFamily="65" charset="-120"/>
              </a:rPr>
              <a:t>除了</a:t>
            </a:r>
            <a:r>
              <a:rPr lang="en-US" altLang="zh-TW" sz="3200" dirty="0" smtClean="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耶穌</a:t>
            </a:r>
            <a:r>
              <a:rPr lang="zh-TW" altLang="en-US" sz="3200" dirty="0">
                <a:latin typeface="標楷體" panose="03000509000000000000" pitchFamily="65" charset="-120"/>
                <a:ea typeface="標楷體" panose="03000509000000000000" pitchFamily="65" charset="-120"/>
              </a:rPr>
              <a:t>受難</a:t>
            </a:r>
            <a:r>
              <a:rPr lang="zh-TW" altLang="en-US" sz="3200" dirty="0" smtClean="0">
                <a:latin typeface="標楷體" panose="03000509000000000000" pitchFamily="65" charset="-120"/>
                <a:ea typeface="標楷體" panose="03000509000000000000" pitchFamily="65" charset="-120"/>
              </a:rPr>
              <a:t>圖</a:t>
            </a:r>
            <a:r>
              <a:rPr lang="en-US" altLang="zh-TW" sz="3200" dirty="0" smtClean="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那一</a:t>
            </a:r>
            <a:r>
              <a:rPr lang="zh-TW" altLang="en-US" sz="3200" dirty="0">
                <a:latin typeface="標楷體" panose="03000509000000000000" pitchFamily="65" charset="-120"/>
                <a:ea typeface="標楷體" panose="03000509000000000000" pitchFamily="65" charset="-120"/>
              </a:rPr>
              <a:t>張，每一對眼睛都</a:t>
            </a:r>
            <a:r>
              <a:rPr lang="zh-TW" altLang="en-US" sz="3200" dirty="0">
                <a:solidFill>
                  <a:srgbClr val="FF5050"/>
                </a:solidFill>
                <a:latin typeface="標楷體" panose="03000509000000000000" pitchFamily="65" charset="-120"/>
                <a:ea typeface="標楷體" panose="03000509000000000000" pitchFamily="65" charset="-120"/>
              </a:rPr>
              <a:t>炯 炯</a:t>
            </a:r>
            <a:r>
              <a:rPr lang="zh-TW" altLang="en-US" sz="3200" dirty="0">
                <a:latin typeface="標楷體" panose="03000509000000000000" pitchFamily="65" charset="-120"/>
                <a:ea typeface="標楷體" panose="03000509000000000000" pitchFamily="65" charset="-120"/>
              </a:rPr>
              <a:t>發光地逼視著我。</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第四段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 name="群組 12">
            <a:extLst>
              <a:ext uri="{FF2B5EF4-FFF2-40B4-BE49-F238E27FC236}">
                <a16:creationId xmlns:a16="http://schemas.microsoft.com/office/drawing/2014/main" id="{55AC2697-2EFA-43C1-A595-D98F5108E81A}"/>
              </a:ext>
            </a:extLst>
          </p:cNvPr>
          <p:cNvGrpSpPr/>
          <p:nvPr/>
        </p:nvGrpSpPr>
        <p:grpSpPr>
          <a:xfrm>
            <a:off x="2426749" y="1189192"/>
            <a:ext cx="601122" cy="457785"/>
            <a:chOff x="6047357" y="3267875"/>
            <a:chExt cx="601122" cy="457785"/>
          </a:xfrm>
        </p:grpSpPr>
        <p:sp>
          <p:nvSpPr>
            <p:cNvPr id="14" name="文字方塊 13">
              <a:extLst>
                <a:ext uri="{FF2B5EF4-FFF2-40B4-BE49-F238E27FC236}">
                  <a16:creationId xmlns:a16="http://schemas.microsoft.com/office/drawing/2014/main" id="{815C0FA0-2540-4D4A-AD2F-5BC27362EBCD}"/>
                </a:ext>
              </a:extLst>
            </p:cNvPr>
            <p:cNvSpPr txBox="1">
              <a:spLocks noChangeArrowheads="1"/>
            </p:cNvSpPr>
            <p:nvPr/>
          </p:nvSpPr>
          <p:spPr bwMode="auto">
            <a:xfrm>
              <a:off x="6180818" y="3267875"/>
              <a:ext cx="467661" cy="36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500"/>
                </a:lnSpc>
              </a:pPr>
              <a:r>
                <a:rPr lang="zh-TW" altLang="en-US" sz="900" b="1" dirty="0">
                  <a:latin typeface="標楷體" panose="03000509000000000000" pitchFamily="65" charset="-120"/>
                  <a:ea typeface="標楷體" panose="03000509000000000000" pitchFamily="65" charset="-120"/>
                </a:rPr>
                <a:t>ˋ</a:t>
              </a:r>
              <a:endParaRPr lang="en-US" altLang="zh-TW" sz="900" b="1" dirty="0">
                <a:latin typeface="標楷體" panose="03000509000000000000" pitchFamily="65" charset="-120"/>
                <a:ea typeface="標楷體" panose="03000509000000000000" pitchFamily="65" charset="-120"/>
              </a:endParaRPr>
            </a:p>
          </p:txBody>
        </p:sp>
        <p:sp>
          <p:nvSpPr>
            <p:cNvPr id="15" name="文字方塊 14">
              <a:extLst>
                <a:ext uri="{FF2B5EF4-FFF2-40B4-BE49-F238E27FC236}">
                  <a16:creationId xmlns:a16="http://schemas.microsoft.com/office/drawing/2014/main" id="{8D6806ED-796A-47EA-B3F6-752F1F00602D}"/>
                </a:ext>
              </a:extLst>
            </p:cNvPr>
            <p:cNvSpPr txBox="1">
              <a:spLocks noChangeArrowheads="1"/>
            </p:cNvSpPr>
            <p:nvPr/>
          </p:nvSpPr>
          <p:spPr bwMode="auto">
            <a:xfrm>
              <a:off x="6047357" y="3325550"/>
              <a:ext cx="3920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200"/>
                </a:lnSpc>
              </a:pPr>
              <a:r>
                <a:rPr lang="zh-TW" altLang="en-US" sz="1200" b="1" dirty="0">
                  <a:latin typeface="標楷體" panose="03000509000000000000" pitchFamily="65" charset="-120"/>
                  <a:ea typeface="標楷體" panose="03000509000000000000" pitchFamily="65" charset="-120"/>
                </a:rPr>
                <a:t>ㄗㄠ</a:t>
              </a:r>
              <a:endParaRPr lang="en-US" altLang="zh-TW" sz="1200" b="1" dirty="0">
                <a:latin typeface="標楷體" panose="03000509000000000000" pitchFamily="65" charset="-120"/>
                <a:ea typeface="標楷體" panose="03000509000000000000" pitchFamily="65" charset="-120"/>
              </a:endParaRPr>
            </a:p>
          </p:txBody>
        </p:sp>
      </p:grpSp>
      <p:grpSp>
        <p:nvGrpSpPr>
          <p:cNvPr id="16" name="群組 15">
            <a:extLst>
              <a:ext uri="{FF2B5EF4-FFF2-40B4-BE49-F238E27FC236}">
                <a16:creationId xmlns:a16="http://schemas.microsoft.com/office/drawing/2014/main" id="{5BA9289A-60BA-41B7-9415-2E3B707DDD23}"/>
              </a:ext>
            </a:extLst>
          </p:cNvPr>
          <p:cNvGrpSpPr/>
          <p:nvPr/>
        </p:nvGrpSpPr>
        <p:grpSpPr>
          <a:xfrm>
            <a:off x="7832393" y="3172569"/>
            <a:ext cx="596837" cy="481799"/>
            <a:chOff x="7867881" y="1192800"/>
            <a:chExt cx="596837" cy="481799"/>
          </a:xfrm>
        </p:grpSpPr>
        <p:sp>
          <p:nvSpPr>
            <p:cNvPr id="17" name="文字方塊 16">
              <a:extLst>
                <a:ext uri="{FF2B5EF4-FFF2-40B4-BE49-F238E27FC236}">
                  <a16:creationId xmlns:a16="http://schemas.microsoft.com/office/drawing/2014/main" id="{FE8E6064-F781-481F-B648-82AFED2710D7}"/>
                </a:ext>
              </a:extLst>
            </p:cNvPr>
            <p:cNvSpPr txBox="1">
              <a:spLocks noChangeArrowheads="1"/>
            </p:cNvSpPr>
            <p:nvPr/>
          </p:nvSpPr>
          <p:spPr bwMode="auto">
            <a:xfrm>
              <a:off x="7997057" y="1208309"/>
              <a:ext cx="467661" cy="36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500"/>
                </a:lnSpc>
              </a:pPr>
              <a:r>
                <a:rPr lang="zh-TW" altLang="en-US" sz="900" b="1" dirty="0">
                  <a:solidFill>
                    <a:srgbClr val="FF5050"/>
                  </a:solidFill>
                  <a:latin typeface="標楷體" panose="03000509000000000000" pitchFamily="65" charset="-120"/>
                  <a:ea typeface="標楷體" panose="03000509000000000000" pitchFamily="65" charset="-120"/>
                </a:rPr>
                <a:t>ˇ</a:t>
              </a:r>
              <a:endParaRPr lang="en-US" altLang="zh-TW" sz="900" b="1" dirty="0">
                <a:solidFill>
                  <a:srgbClr val="FF5050"/>
                </a:solidFill>
                <a:latin typeface="標楷體" panose="03000509000000000000" pitchFamily="65" charset="-120"/>
                <a:ea typeface="標楷體" panose="03000509000000000000" pitchFamily="65" charset="-120"/>
              </a:endParaRPr>
            </a:p>
          </p:txBody>
        </p:sp>
        <p:sp>
          <p:nvSpPr>
            <p:cNvPr id="18" name="文字方塊 17">
              <a:extLst>
                <a:ext uri="{FF2B5EF4-FFF2-40B4-BE49-F238E27FC236}">
                  <a16:creationId xmlns:a16="http://schemas.microsoft.com/office/drawing/2014/main" id="{6196D2B8-558F-4D05-AA1F-E669D2191576}"/>
                </a:ext>
              </a:extLst>
            </p:cNvPr>
            <p:cNvSpPr txBox="1">
              <a:spLocks noChangeArrowheads="1"/>
            </p:cNvSpPr>
            <p:nvPr/>
          </p:nvSpPr>
          <p:spPr bwMode="auto">
            <a:xfrm>
              <a:off x="7867881" y="1192800"/>
              <a:ext cx="392020" cy="48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000"/>
                </a:lnSpc>
              </a:pPr>
              <a:r>
                <a:rPr lang="zh-TW" altLang="en-US" sz="1200" b="1" dirty="0">
                  <a:solidFill>
                    <a:srgbClr val="FF5050"/>
                  </a:solidFill>
                  <a:latin typeface="標楷體" panose="03000509000000000000" pitchFamily="65" charset="-120"/>
                  <a:ea typeface="標楷體" panose="03000509000000000000" pitchFamily="65" charset="-120"/>
                </a:rPr>
                <a:t>ㄐㄩㄥ</a:t>
              </a:r>
              <a:endParaRPr lang="en-US" altLang="zh-TW" sz="1200" b="1" dirty="0">
                <a:solidFill>
                  <a:srgbClr val="FF5050"/>
                </a:solidFill>
                <a:latin typeface="標楷體" panose="03000509000000000000" pitchFamily="65" charset="-120"/>
                <a:ea typeface="標楷體" panose="03000509000000000000" pitchFamily="65" charset="-120"/>
              </a:endParaRPr>
            </a:p>
          </p:txBody>
        </p:sp>
      </p:grpSp>
      <p:sp>
        <p:nvSpPr>
          <p:cNvPr id="19" name="文字方塊 18">
            <a:extLst>
              <a:ext uri="{FF2B5EF4-FFF2-40B4-BE49-F238E27FC236}">
                <a16:creationId xmlns:a16="http://schemas.microsoft.com/office/drawing/2014/main" id="{468D170F-BECB-4BFD-8FDE-6F8A5A3DA5C8}"/>
              </a:ext>
            </a:extLst>
          </p:cNvPr>
          <p:cNvSpPr txBox="1">
            <a:spLocks noChangeArrowheads="1"/>
          </p:cNvSpPr>
          <p:nvPr/>
        </p:nvSpPr>
        <p:spPr bwMode="auto">
          <a:xfrm>
            <a:off x="1896466" y="2652310"/>
            <a:ext cx="6895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「鑲」意謂此蠟燭原先是用燭油溶熱後黏於桌上的</a:t>
            </a:r>
          </a:p>
        </p:txBody>
      </p:sp>
      <p:cxnSp>
        <p:nvCxnSpPr>
          <p:cNvPr id="20" name="直線接點 19">
            <a:extLst>
              <a:ext uri="{FF2B5EF4-FFF2-40B4-BE49-F238E27FC236}">
                <a16:creationId xmlns:a16="http://schemas.microsoft.com/office/drawing/2014/main" id="{39F803BE-5D76-405A-A7E2-192C952ADFFF}"/>
              </a:ext>
            </a:extLst>
          </p:cNvPr>
          <p:cNvCxnSpPr>
            <a:cxnSpLocks/>
          </p:cNvCxnSpPr>
          <p:nvPr/>
        </p:nvCxnSpPr>
        <p:spPr>
          <a:xfrm>
            <a:off x="1292414" y="2654278"/>
            <a:ext cx="2981559"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1" name="圖片 20">
            <a:extLst>
              <a:ext uri="{FF2B5EF4-FFF2-40B4-BE49-F238E27FC236}">
                <a16:creationId xmlns:a16="http://schemas.microsoft.com/office/drawing/2014/main" id="{C7FAC820-3BFD-4C01-9DD3-F7C7F0A574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92414" y="2726286"/>
            <a:ext cx="609550" cy="298679"/>
          </a:xfrm>
          <a:prstGeom prst="rect">
            <a:avLst/>
          </a:prstGeom>
        </p:spPr>
      </p:pic>
      <p:cxnSp>
        <p:nvCxnSpPr>
          <p:cNvPr id="23" name="直線接點 22">
            <a:extLst>
              <a:ext uri="{FF2B5EF4-FFF2-40B4-BE49-F238E27FC236}">
                <a16:creationId xmlns:a16="http://schemas.microsoft.com/office/drawing/2014/main" id="{2C06AE18-8AD6-4975-A7C6-6BC51DD29733}"/>
              </a:ext>
            </a:extLst>
          </p:cNvPr>
          <p:cNvCxnSpPr>
            <a:cxnSpLocks/>
          </p:cNvCxnSpPr>
          <p:nvPr/>
        </p:nvCxnSpPr>
        <p:spPr>
          <a:xfrm>
            <a:off x="449306" y="3626742"/>
            <a:ext cx="8100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5" name="圖片 24">
            <a:hlinkClick r:id="rId6" action="ppaction://hlinksldjump"/>
            <a:extLst>
              <a:ext uri="{FF2B5EF4-FFF2-40B4-BE49-F238E27FC236}">
                <a16:creationId xmlns:a16="http://schemas.microsoft.com/office/drawing/2014/main" id="{C7A50B01-C4DE-40C7-AC75-5B98F268170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307" y="3698750"/>
            <a:ext cx="609550" cy="298679"/>
          </a:xfrm>
          <a:prstGeom prst="rect">
            <a:avLst/>
          </a:prstGeom>
        </p:spPr>
      </p:pic>
      <p:cxnSp>
        <p:nvCxnSpPr>
          <p:cNvPr id="26" name="直線接點 25">
            <a:extLst>
              <a:ext uri="{FF2B5EF4-FFF2-40B4-BE49-F238E27FC236}">
                <a16:creationId xmlns:a16="http://schemas.microsoft.com/office/drawing/2014/main" id="{3B37F7D5-D82B-4A63-915F-FE0DB0080A2D}"/>
              </a:ext>
            </a:extLst>
          </p:cNvPr>
          <p:cNvCxnSpPr>
            <a:cxnSpLocks/>
          </p:cNvCxnSpPr>
          <p:nvPr/>
        </p:nvCxnSpPr>
        <p:spPr>
          <a:xfrm>
            <a:off x="449305" y="4601617"/>
            <a:ext cx="2880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27" name="文本框 328">
            <a:hlinkClick r:id="rId7" action="ppaction://hlinksldjump"/>
            <a:extLst>
              <a:ext uri="{FF2B5EF4-FFF2-40B4-BE49-F238E27FC236}">
                <a16:creationId xmlns:a16="http://schemas.microsoft.com/office/drawing/2014/main" id="{F608408F-0170-43EB-8E49-04FAE0F11E1B}"/>
              </a:ext>
            </a:extLst>
          </p:cNvPr>
          <p:cNvSpPr txBox="1"/>
          <p:nvPr/>
        </p:nvSpPr>
        <p:spPr>
          <a:xfrm>
            <a:off x="7879644" y="3642227"/>
            <a:ext cx="297518" cy="279767"/>
          </a:xfrm>
          <a:prstGeom prst="rect">
            <a:avLst/>
          </a:prstGeom>
          <a:solidFill>
            <a:schemeClr val="bg1"/>
          </a:solidFill>
          <a:ln w="19050">
            <a:solidFill>
              <a:srgbClr val="FF5050"/>
            </a:solid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algn="ctr" defTabSz="914400" eaLnBrk="1" fontAlgn="auto" hangingPunct="1">
              <a:spcBef>
                <a:spcPts val="0"/>
              </a:spcBef>
              <a:spcAft>
                <a:spcPts val="0"/>
              </a:spcAft>
              <a:defRPr/>
            </a:pPr>
            <a:r>
              <a:rPr lang="zh-TW" altLang="en-US" sz="1600" kern="0" dirty="0">
                <a:solidFill>
                  <a:srgbClr val="FF5050"/>
                </a:solidFill>
                <a:latin typeface="微軟正黑體" pitchFamily="34" charset="-120"/>
                <a:ea typeface="微軟正黑體" pitchFamily="34" charset="-120"/>
              </a:rPr>
              <a:t>辨</a:t>
            </a:r>
          </a:p>
        </p:txBody>
      </p:sp>
      <p:sp>
        <p:nvSpPr>
          <p:cNvPr id="9" name="矩形 8">
            <a:extLst>
              <a:ext uri="{FF2B5EF4-FFF2-40B4-BE49-F238E27FC236}">
                <a16:creationId xmlns:a16="http://schemas.microsoft.com/office/drawing/2014/main" id="{F7D5C2F7-8DCA-42D3-ACB2-215FBFF64BCF}"/>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P.133</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24" name="文本框 328">
            <a:hlinkClick r:id="rId8" action="ppaction://hlinksldjump"/>
            <a:extLst>
              <a:ext uri="{FF2B5EF4-FFF2-40B4-BE49-F238E27FC236}">
                <a16:creationId xmlns:a16="http://schemas.microsoft.com/office/drawing/2014/main" id="{5321A1FA-479C-4930-A574-7DC3E4441BA7}"/>
              </a:ext>
            </a:extLst>
          </p:cNvPr>
          <p:cNvSpPr txBox="1"/>
          <p:nvPr/>
        </p:nvSpPr>
        <p:spPr>
          <a:xfrm>
            <a:off x="6658659" y="113329"/>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8" name="文本框 328">
            <a:hlinkClick r:id="rId9" action="ppaction://hlinksldjump"/>
            <a:extLst>
              <a:ext uri="{FF2B5EF4-FFF2-40B4-BE49-F238E27FC236}">
                <a16:creationId xmlns:a16="http://schemas.microsoft.com/office/drawing/2014/main" id="{452C55F4-8E3F-4C65-A5E3-1471FDB76A59}"/>
              </a:ext>
            </a:extLst>
          </p:cNvPr>
          <p:cNvSpPr txBox="1"/>
          <p:nvPr/>
        </p:nvSpPr>
        <p:spPr>
          <a:xfrm>
            <a:off x="7327854" y="113329"/>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1153955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5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5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50"/>
                                        <p:tgtEl>
                                          <p:spTgt spid="19"/>
                                        </p:tgtEl>
                                      </p:cBhvr>
                                    </p:animEffect>
                                    <p:set>
                                      <p:cBhvr>
                                        <p:cTn id="24" dur="1" fill="hold">
                                          <p:stCondLst>
                                            <p:cond delay="24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9" grpId="0"/>
      <p:bldP spid="19" grpId="1"/>
      <p:bldP spid="27"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6010DB4D-178B-4441-A10E-C5014E902221}"/>
              </a:ext>
            </a:extLst>
          </p:cNvPr>
          <p:cNvSpPr/>
          <p:nvPr/>
        </p:nvSpPr>
        <p:spPr>
          <a:xfrm>
            <a:off x="0" y="115613"/>
            <a:ext cx="46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6">
            <a:extLst>
              <a:ext uri="{FF2B5EF4-FFF2-40B4-BE49-F238E27FC236}">
                <a16:creationId xmlns:a16="http://schemas.microsoft.com/office/drawing/2014/main" id="{64A07DAE-854D-4826-88E2-B7E00448B831}"/>
              </a:ext>
            </a:extLst>
          </p:cNvPr>
          <p:cNvSpPr txBox="1"/>
          <p:nvPr/>
        </p:nvSpPr>
        <p:spPr>
          <a:xfrm>
            <a:off x="250130" y="162891"/>
            <a:ext cx="4356000"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第四段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字辨：炯</a:t>
            </a:r>
          </a:p>
        </p:txBody>
      </p:sp>
      <p:sp>
        <p:nvSpPr>
          <p:cNvPr id="11" name="文本框 328">
            <a:hlinkClick r:id="rId2" action="ppaction://hlinksldjump"/>
            <a:extLst>
              <a:ext uri="{FF2B5EF4-FFF2-40B4-BE49-F238E27FC236}">
                <a16:creationId xmlns:a16="http://schemas.microsoft.com/office/drawing/2014/main" id="{E860543D-0702-4CF0-80AD-3E77999574D3}"/>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graphicFrame>
        <p:nvGraphicFramePr>
          <p:cNvPr id="12" name="表格 11">
            <a:extLst>
              <a:ext uri="{FF2B5EF4-FFF2-40B4-BE49-F238E27FC236}">
                <a16:creationId xmlns:a16="http://schemas.microsoft.com/office/drawing/2014/main" id="{09FDAB76-4466-40C9-82F2-88465D194DF1}"/>
              </a:ext>
            </a:extLst>
          </p:cNvPr>
          <p:cNvGraphicFramePr>
            <a:graphicFrameLocks noGrp="1"/>
          </p:cNvGraphicFramePr>
          <p:nvPr>
            <p:extLst>
              <p:ext uri="{D42A27DB-BD31-4B8C-83A1-F6EECF244321}">
                <p14:modId xmlns:p14="http://schemas.microsoft.com/office/powerpoint/2010/main" val="2419061292"/>
              </p:ext>
            </p:extLst>
          </p:nvPr>
        </p:nvGraphicFramePr>
        <p:xfrm>
          <a:off x="472640" y="916165"/>
          <a:ext cx="8280000" cy="2274993"/>
        </p:xfrm>
        <a:graphic>
          <a:graphicData uri="http://schemas.openxmlformats.org/drawingml/2006/table">
            <a:tbl>
              <a:tblPr firstRow="1" bandRow="1">
                <a:tableStyleId>{5C22544A-7EE6-4342-B048-85BDC9FD1C3A}</a:tableStyleId>
              </a:tblPr>
              <a:tblGrid>
                <a:gridCol w="1079105">
                  <a:extLst>
                    <a:ext uri="{9D8B030D-6E8A-4147-A177-3AD203B41FA5}">
                      <a16:colId xmlns:a16="http://schemas.microsoft.com/office/drawing/2014/main" val="626480026"/>
                    </a:ext>
                  </a:extLst>
                </a:gridCol>
                <a:gridCol w="1910096">
                  <a:extLst>
                    <a:ext uri="{9D8B030D-6E8A-4147-A177-3AD203B41FA5}">
                      <a16:colId xmlns:a16="http://schemas.microsoft.com/office/drawing/2014/main" val="1379560426"/>
                    </a:ext>
                  </a:extLst>
                </a:gridCol>
                <a:gridCol w="5290799">
                  <a:extLst>
                    <a:ext uri="{9D8B030D-6E8A-4147-A177-3AD203B41FA5}">
                      <a16:colId xmlns:a16="http://schemas.microsoft.com/office/drawing/2014/main" val="3832308648"/>
                    </a:ext>
                  </a:extLst>
                </a:gridCol>
              </a:tblGrid>
              <a:tr h="464481">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形</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音</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例</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extLst>
                  <a:ext uri="{0D108BD9-81ED-4DB2-BD59-A6C34878D82A}">
                    <a16:rowId xmlns:a16="http://schemas.microsoft.com/office/drawing/2014/main" val="3926041508"/>
                  </a:ext>
                </a:extLst>
              </a:tr>
              <a:tr h="598304">
                <a:tc>
                  <a:txBody>
                    <a:bodyPr/>
                    <a:lstStyle/>
                    <a:p>
                      <a:pPr algn="ctr">
                        <a:lnSpc>
                          <a:spcPct val="120000"/>
                        </a:lnSpc>
                      </a:pPr>
                      <a:r>
                        <a:rPr lang="zh-TW" altLang="en-US" sz="2800" dirty="0">
                          <a:solidFill>
                            <a:schemeClr val="dk1"/>
                          </a:solidFill>
                          <a:latin typeface="微軟正黑體" panose="020B0604030504040204" pitchFamily="34" charset="-120"/>
                          <a:ea typeface="微軟正黑體" panose="020B0604030504040204" pitchFamily="34" charset="-120"/>
                        </a:rPr>
                        <a:t>炯</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algn="ctr">
                        <a:lnSpc>
                          <a:spcPct val="120000"/>
                        </a:lnSpc>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ㄐㄩㄥˇ</a:t>
                      </a:r>
                      <a:endParaRPr lang="zh-TW" altLang="en-US" sz="2800" kern="1200" dirty="0">
                        <a:solidFill>
                          <a:schemeClr val="dk1"/>
                        </a:solidFill>
                        <a:latin typeface="標楷體" panose="03000509000000000000" pitchFamily="65" charset="-120"/>
                        <a:ea typeface="標楷體" panose="03000509000000000000" pitchFamily="65"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20000"/>
                        </a:lnSpc>
                        <a:buClr>
                          <a:schemeClr val="tx1"/>
                        </a:buClr>
                        <a:buFont typeface="+mj-lt"/>
                        <a:buNone/>
                      </a:pPr>
                      <a:r>
                        <a:rPr lang="zh-TW" altLang="en-US" sz="2800" dirty="0">
                          <a:solidFill>
                            <a:schemeClr val="tx1"/>
                          </a:solidFill>
                          <a:latin typeface="微軟正黑體" panose="020B0604030504040204" pitchFamily="34" charset="-120"/>
                          <a:ea typeface="微軟正黑體" panose="020B0604030504040204" pitchFamily="34" charset="-120"/>
                        </a:rPr>
                        <a:t>目光</a:t>
                      </a:r>
                      <a:r>
                        <a:rPr lang="zh-TW" altLang="en-US" sz="2800" dirty="0">
                          <a:solidFill>
                            <a:srgbClr val="0070C0"/>
                          </a:solidFill>
                          <a:latin typeface="微軟正黑體" panose="020B0604030504040204" pitchFamily="34" charset="-120"/>
                          <a:ea typeface="微軟正黑體" panose="020B0604030504040204" pitchFamily="34" charset="-120"/>
                        </a:rPr>
                        <a:t>炯炯</a:t>
                      </a:r>
                      <a:r>
                        <a:rPr lang="zh-TW" altLang="en-US" sz="2800" dirty="0">
                          <a:solidFill>
                            <a:schemeClr val="tx1"/>
                          </a:solidFill>
                          <a:latin typeface="微軟正黑體" panose="020B0604030504040204" pitchFamily="34" charset="-120"/>
                          <a:ea typeface="微軟正黑體" panose="020B0604030504040204" pitchFamily="34" charset="-120"/>
                        </a:rPr>
                        <a:t>、</a:t>
                      </a:r>
                      <a:r>
                        <a:rPr lang="zh-TW" altLang="en-US" sz="2800" dirty="0">
                          <a:solidFill>
                            <a:srgbClr val="0070C0"/>
                          </a:solidFill>
                          <a:latin typeface="微軟正黑體" panose="020B0604030504040204" pitchFamily="34" charset="-120"/>
                          <a:ea typeface="微軟正黑體" panose="020B0604030504040204" pitchFamily="34" charset="-120"/>
                        </a:rPr>
                        <a:t>炯炯</a:t>
                      </a:r>
                      <a:r>
                        <a:rPr lang="zh-TW" altLang="en-US" sz="2800" dirty="0">
                          <a:solidFill>
                            <a:schemeClr val="tx1"/>
                          </a:solidFill>
                          <a:latin typeface="微軟正黑體" panose="020B0604030504040204" pitchFamily="34" charset="-120"/>
                          <a:ea typeface="微軟正黑體" panose="020B0604030504040204" pitchFamily="34" charset="-120"/>
                        </a:rPr>
                        <a:t>有神。</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984595088"/>
                  </a:ext>
                </a:extLst>
              </a:tr>
              <a:tr h="598304">
                <a:tc>
                  <a:txBody>
                    <a:bodyPr/>
                    <a:lstStyle/>
                    <a:p>
                      <a:pPr algn="ctr">
                        <a:lnSpc>
                          <a:spcPct val="120000"/>
                        </a:lnSpc>
                      </a:pPr>
                      <a:r>
                        <a:rPr lang="zh-TW" altLang="en-US" sz="2800" dirty="0">
                          <a:solidFill>
                            <a:schemeClr val="dk1"/>
                          </a:solidFill>
                          <a:latin typeface="微軟正黑體" panose="020B0604030504040204" pitchFamily="34" charset="-120"/>
                          <a:ea typeface="微軟正黑體" panose="020B0604030504040204" pitchFamily="34" charset="-120"/>
                        </a:rPr>
                        <a:t>迥</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algn="ctr">
                        <a:lnSpc>
                          <a:spcPct val="120000"/>
                        </a:lnSpc>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ㄐㄩㄥˇ</a:t>
                      </a:r>
                      <a:endParaRPr lang="zh-TW" altLang="en-US" sz="2800" kern="1200" dirty="0">
                        <a:solidFill>
                          <a:schemeClr val="dk1"/>
                        </a:solidFill>
                        <a:latin typeface="標楷體" panose="03000509000000000000" pitchFamily="65" charset="-120"/>
                        <a:ea typeface="標楷體" panose="03000509000000000000" pitchFamily="65"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20000"/>
                        </a:lnSpc>
                        <a:buClr>
                          <a:schemeClr val="tx1"/>
                        </a:buClr>
                        <a:buFont typeface="+mj-lt"/>
                        <a:buNone/>
                      </a:pPr>
                      <a:r>
                        <a:rPr lang="zh-TW" altLang="en-US" sz="2800" dirty="0">
                          <a:solidFill>
                            <a:schemeClr val="tx1"/>
                          </a:solidFill>
                          <a:latin typeface="微軟正黑體" panose="020B0604030504040204" pitchFamily="34" charset="-120"/>
                          <a:ea typeface="微軟正黑體" panose="020B0604030504040204" pitchFamily="34" charset="-120"/>
                        </a:rPr>
                        <a:t>天高地</a:t>
                      </a:r>
                      <a:r>
                        <a:rPr lang="zh-TW" altLang="en-US" sz="2800" dirty="0">
                          <a:solidFill>
                            <a:srgbClr val="0070C0"/>
                          </a:solidFill>
                          <a:latin typeface="微軟正黑體" panose="020B0604030504040204" pitchFamily="34" charset="-120"/>
                          <a:ea typeface="微軟正黑體" panose="020B0604030504040204" pitchFamily="34" charset="-120"/>
                        </a:rPr>
                        <a:t>迥</a:t>
                      </a:r>
                      <a:r>
                        <a:rPr lang="zh-TW" altLang="en-US" sz="2800" dirty="0">
                          <a:solidFill>
                            <a:schemeClr val="tx1"/>
                          </a:solidFill>
                          <a:latin typeface="微軟正黑體" panose="020B0604030504040204" pitchFamily="34" charset="-120"/>
                          <a:ea typeface="微軟正黑體" panose="020B0604030504040204" pitchFamily="34" charset="-120"/>
                        </a:rPr>
                        <a:t>、</a:t>
                      </a:r>
                      <a:r>
                        <a:rPr lang="zh-TW" altLang="en-US" sz="2800" dirty="0">
                          <a:solidFill>
                            <a:srgbClr val="0070C0"/>
                          </a:solidFill>
                          <a:latin typeface="微軟正黑體" panose="020B0604030504040204" pitchFamily="34" charset="-120"/>
                          <a:ea typeface="微軟正黑體" panose="020B0604030504040204" pitchFamily="34" charset="-120"/>
                        </a:rPr>
                        <a:t>迥</a:t>
                      </a:r>
                      <a:r>
                        <a:rPr lang="zh-TW" altLang="en-US" sz="2800" dirty="0">
                          <a:solidFill>
                            <a:schemeClr val="tx1"/>
                          </a:solidFill>
                          <a:latin typeface="微軟正黑體" panose="020B0604030504040204" pitchFamily="34" charset="-120"/>
                          <a:ea typeface="微軟正黑體" panose="020B0604030504040204" pitchFamily="34" charset="-120"/>
                        </a:rPr>
                        <a:t>然不同、</a:t>
                      </a:r>
                      <a:r>
                        <a:rPr lang="zh-TW" altLang="en-US" sz="2800" dirty="0">
                          <a:solidFill>
                            <a:srgbClr val="0070C0"/>
                          </a:solidFill>
                          <a:latin typeface="微軟正黑體" panose="020B0604030504040204" pitchFamily="34" charset="-120"/>
                          <a:ea typeface="微軟正黑體" panose="020B0604030504040204" pitchFamily="34" charset="-120"/>
                        </a:rPr>
                        <a:t>迥</a:t>
                      </a:r>
                      <a:r>
                        <a:rPr lang="zh-TW" altLang="en-US" sz="2800" dirty="0">
                          <a:solidFill>
                            <a:schemeClr val="tx1"/>
                          </a:solidFill>
                          <a:latin typeface="微軟正黑體" panose="020B0604030504040204" pitchFamily="34" charset="-120"/>
                          <a:ea typeface="微軟正黑體" panose="020B0604030504040204" pitchFamily="34" charset="-120"/>
                        </a:rPr>
                        <a:t>異。</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2453349113"/>
                  </a:ext>
                </a:extLst>
              </a:tr>
              <a:tr h="598304">
                <a:tc>
                  <a:txBody>
                    <a:bodyPr/>
                    <a:lstStyle/>
                    <a:p>
                      <a:pPr algn="ctr">
                        <a:lnSpc>
                          <a:spcPct val="120000"/>
                        </a:lnSpc>
                      </a:pPr>
                      <a:r>
                        <a:rPr lang="zh-TW" altLang="en-US" sz="2800" dirty="0">
                          <a:solidFill>
                            <a:schemeClr val="dk1"/>
                          </a:solidFill>
                          <a:latin typeface="微軟正黑體" panose="020B0604030504040204" pitchFamily="34" charset="-120"/>
                          <a:ea typeface="微軟正黑體" panose="020B0604030504040204" pitchFamily="34" charset="-120"/>
                        </a:rPr>
                        <a:t>迴</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algn="ctr">
                        <a:lnSpc>
                          <a:spcPct val="120000"/>
                        </a:lnSpc>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ㄏㄨㄟˊ</a:t>
                      </a:r>
                      <a:endParaRPr lang="zh-TW" altLang="en-US" sz="2800" kern="1200" dirty="0">
                        <a:solidFill>
                          <a:schemeClr val="dk1"/>
                        </a:solidFill>
                        <a:latin typeface="標楷體" panose="03000509000000000000" pitchFamily="65" charset="-120"/>
                        <a:ea typeface="標楷體" panose="03000509000000000000" pitchFamily="65"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20000"/>
                        </a:lnSpc>
                        <a:buClr>
                          <a:schemeClr val="tx1"/>
                        </a:buClr>
                        <a:buFont typeface="+mj-lt"/>
                        <a:buNone/>
                      </a:pPr>
                      <a:r>
                        <a:rPr lang="zh-TW" altLang="en-US" sz="2800" dirty="0">
                          <a:solidFill>
                            <a:srgbClr val="0070C0"/>
                          </a:solidFill>
                          <a:latin typeface="微軟正黑體" panose="020B0604030504040204" pitchFamily="34" charset="-120"/>
                          <a:ea typeface="微軟正黑體" panose="020B0604030504040204" pitchFamily="34" charset="-120"/>
                        </a:rPr>
                        <a:t>迴</a:t>
                      </a:r>
                      <a:r>
                        <a:rPr lang="zh-TW" altLang="en-US" sz="2800" dirty="0">
                          <a:solidFill>
                            <a:schemeClr val="tx1"/>
                          </a:solidFill>
                          <a:latin typeface="微軟正黑體" panose="020B0604030504040204" pitchFamily="34" charset="-120"/>
                          <a:ea typeface="微軟正黑體" panose="020B0604030504040204" pitchFamily="34" charset="-120"/>
                        </a:rPr>
                        <a:t>車、</a:t>
                      </a:r>
                      <a:r>
                        <a:rPr lang="zh-TW" altLang="en-US" sz="2800" dirty="0">
                          <a:solidFill>
                            <a:srgbClr val="0070C0"/>
                          </a:solidFill>
                          <a:latin typeface="微軟正黑體" panose="020B0604030504040204" pitchFamily="34" charset="-120"/>
                          <a:ea typeface="微軟正黑體" panose="020B0604030504040204" pitchFamily="34" charset="-120"/>
                        </a:rPr>
                        <a:t>迴</a:t>
                      </a:r>
                      <a:r>
                        <a:rPr lang="zh-TW" altLang="en-US" sz="2800" dirty="0">
                          <a:solidFill>
                            <a:schemeClr val="tx1"/>
                          </a:solidFill>
                          <a:latin typeface="微軟正黑體" panose="020B0604030504040204" pitchFamily="34" charset="-120"/>
                          <a:ea typeface="微軟正黑體" panose="020B0604030504040204" pitchFamily="34" charset="-120"/>
                        </a:rPr>
                        <a:t>廊。</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489982524"/>
                  </a:ext>
                </a:extLst>
              </a:tr>
            </a:tbl>
          </a:graphicData>
        </a:graphic>
      </p:graphicFrame>
      <p:sp>
        <p:nvSpPr>
          <p:cNvPr id="21" name="文本框 328">
            <a:hlinkClick r:id="rId3" action="ppaction://hlinksldjump"/>
            <a:extLst>
              <a:ext uri="{FF2B5EF4-FFF2-40B4-BE49-F238E27FC236}">
                <a16:creationId xmlns:a16="http://schemas.microsoft.com/office/drawing/2014/main" id="{A836F04E-F8A9-463C-A20F-8055CA11869D}"/>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052087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990015"/>
          </a:xfrm>
          <a:prstGeom prst="rect">
            <a:avLst/>
          </a:prstGeom>
          <a:noFill/>
        </p:spPr>
        <p:txBody>
          <a:bodyPr vert="horz" wrap="square" rtlCol="0" anchor="t">
            <a:spAutoFit/>
          </a:bodyPr>
          <a:lstStyle/>
          <a:p>
            <a:pPr algn="just">
              <a:lnSpc>
                <a:spcPts val="3500"/>
              </a:lnSpc>
            </a:pPr>
            <a:r>
              <a:rPr lang="en-US" altLang="zh-TW" sz="3000" b="1" spc="400" dirty="0" smtClean="0">
                <a:latin typeface="標楷體" panose="03000509000000000000" pitchFamily="65" charset="-120"/>
                <a:ea typeface="標楷體" panose="03000509000000000000" pitchFamily="65" charset="-120"/>
              </a:rPr>
              <a:t>〈</a:t>
            </a:r>
            <a:r>
              <a:rPr lang="zh-TW" altLang="en-US" sz="3000" b="1" spc="400" dirty="0" smtClean="0">
                <a:latin typeface="標楷體" panose="03000509000000000000" pitchFamily="65" charset="-120"/>
                <a:ea typeface="標楷體" panose="03000509000000000000" pitchFamily="65" charset="-120"/>
              </a:rPr>
              <a:t>耶穌</a:t>
            </a:r>
            <a:r>
              <a:rPr lang="zh-TW" altLang="en-US" sz="3000" b="1" spc="400" dirty="0">
                <a:latin typeface="標楷體" panose="03000509000000000000" pitchFamily="65" charset="-120"/>
                <a:ea typeface="標楷體" panose="03000509000000000000" pitchFamily="65" charset="-120"/>
              </a:rPr>
              <a:t>受難</a:t>
            </a:r>
            <a:r>
              <a:rPr lang="zh-TW" altLang="en-US" sz="3000" b="1" spc="400" dirty="0" smtClean="0">
                <a:latin typeface="標楷體" panose="03000509000000000000" pitchFamily="65" charset="-120"/>
                <a:ea typeface="標楷體" panose="03000509000000000000" pitchFamily="65" charset="-120"/>
              </a:rPr>
              <a:t>圖</a:t>
            </a:r>
            <a:r>
              <a:rPr lang="en-US" altLang="zh-TW" sz="3000" b="1" spc="400" dirty="0" smtClean="0">
                <a:latin typeface="標楷體" panose="03000509000000000000" pitchFamily="65" charset="-120"/>
                <a:ea typeface="標楷體" panose="03000509000000000000" pitchFamily="65" charset="-120"/>
              </a:rPr>
              <a:t>〉</a:t>
            </a:r>
            <a:r>
              <a:rPr lang="zh-TW" altLang="en-US" sz="3000" b="1" spc="400" dirty="0" smtClean="0">
                <a:latin typeface="標楷體" panose="03000509000000000000" pitchFamily="65" charset="-120"/>
                <a:ea typeface="標楷體" panose="03000509000000000000" pitchFamily="65" charset="-120"/>
              </a:rPr>
              <a:t>那一</a:t>
            </a:r>
            <a:r>
              <a:rPr lang="zh-TW" altLang="en-US" sz="3000" b="1" spc="400" dirty="0">
                <a:latin typeface="標楷體" panose="03000509000000000000" pitchFamily="65" charset="-120"/>
                <a:ea typeface="標楷體" panose="03000509000000000000" pitchFamily="65" charset="-120"/>
              </a:rPr>
              <a:t>張，每一對眼睛都炯炯發光地逼視著我</a:t>
            </a: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1348461"/>
            <a:ext cx="852046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20000"/>
              </a:lnSpc>
            </a:pPr>
            <a:r>
              <a:rPr lang="en-US" altLang="zh-TW" sz="2800" dirty="0" smtClean="0">
                <a:solidFill>
                  <a:srgbClr val="006600"/>
                </a:solidFill>
                <a:latin typeface="微軟正黑體" panose="020B0604030504040204" pitchFamily="34" charset="-120"/>
                <a:ea typeface="微軟正黑體" panose="020B0604030504040204" pitchFamily="34" charset="-120"/>
              </a:rPr>
              <a:t>〈</a:t>
            </a:r>
            <a:r>
              <a:rPr lang="zh-TW" altLang="en-US" sz="2800" dirty="0" smtClean="0">
                <a:solidFill>
                  <a:srgbClr val="006600"/>
                </a:solidFill>
                <a:latin typeface="微軟正黑體" panose="020B0604030504040204" pitchFamily="34" charset="-120"/>
                <a:ea typeface="微軟正黑體" panose="020B0604030504040204" pitchFamily="34" charset="-120"/>
              </a:rPr>
              <a:t>耶穌</a:t>
            </a:r>
            <a:r>
              <a:rPr lang="zh-TW" altLang="en-US" sz="2800" dirty="0">
                <a:solidFill>
                  <a:srgbClr val="006600"/>
                </a:solidFill>
                <a:latin typeface="微軟正黑體" panose="020B0604030504040204" pitchFamily="34" charset="-120"/>
                <a:ea typeface="微軟正黑體" panose="020B0604030504040204" pitchFamily="34" charset="-120"/>
              </a:rPr>
              <a:t>受難</a:t>
            </a:r>
            <a:r>
              <a:rPr lang="zh-TW" altLang="en-US" sz="2800" dirty="0" smtClean="0">
                <a:solidFill>
                  <a:srgbClr val="006600"/>
                </a:solidFill>
                <a:latin typeface="微軟正黑體" panose="020B0604030504040204" pitchFamily="34" charset="-120"/>
                <a:ea typeface="微軟正黑體" panose="020B0604030504040204" pitchFamily="34" charset="-120"/>
              </a:rPr>
              <a:t>圖</a:t>
            </a:r>
            <a:r>
              <a:rPr lang="en-US" altLang="zh-TW" sz="2800" dirty="0" smtClean="0">
                <a:solidFill>
                  <a:srgbClr val="006600"/>
                </a:solidFill>
                <a:latin typeface="微軟正黑體" panose="020B0604030504040204" pitchFamily="34" charset="-120"/>
                <a:ea typeface="微軟正黑體" panose="020B0604030504040204" pitchFamily="34" charset="-120"/>
              </a:rPr>
              <a:t>〉</a:t>
            </a:r>
            <a:r>
              <a:rPr lang="zh-TW" altLang="en-US" sz="2800" dirty="0" smtClean="0">
                <a:solidFill>
                  <a:srgbClr val="006600"/>
                </a:solidFill>
                <a:latin typeface="微軟正黑體" panose="020B0604030504040204" pitchFamily="34" charset="-120"/>
                <a:ea typeface="微軟正黑體" panose="020B0604030504040204" pitchFamily="34" charset="-120"/>
              </a:rPr>
              <a:t>帶</a:t>
            </a:r>
            <a:r>
              <a:rPr lang="zh-TW" altLang="en-US" sz="2800" dirty="0">
                <a:solidFill>
                  <a:srgbClr val="006600"/>
                </a:solidFill>
                <a:latin typeface="微軟正黑體" panose="020B0604030504040204" pitchFamily="34" charset="-120"/>
                <a:ea typeface="微軟正黑體" panose="020B0604030504040204" pitchFamily="34" charset="-120"/>
              </a:rPr>
              <a:t>出全文「受難」的象徵涵義：</a:t>
            </a:r>
            <a:r>
              <a:rPr lang="zh-TW" altLang="en-US" sz="2800" dirty="0" smtClean="0">
                <a:solidFill>
                  <a:srgbClr val="006600"/>
                </a:solidFill>
                <a:latin typeface="微軟正黑體" panose="020B0604030504040204" pitchFamily="34" charset="-120"/>
                <a:ea typeface="微軟正黑體" panose="020B0604030504040204" pitchFamily="34" charset="-120"/>
              </a:rPr>
              <a:t>與</a:t>
            </a:r>
            <a:r>
              <a:rPr lang="en-US" altLang="zh-TW" sz="2800" dirty="0">
                <a:solidFill>
                  <a:srgbClr val="006600"/>
                </a:solidFill>
                <a:latin typeface="微軟正黑體" panose="020B0604030504040204" pitchFamily="34" charset="-120"/>
                <a:ea typeface="微軟正黑體" panose="020B0604030504040204" pitchFamily="34" charset="-120"/>
              </a:rPr>
              <a:t>〈</a:t>
            </a:r>
            <a:r>
              <a:rPr lang="zh-TW" altLang="en-US" sz="2800" dirty="0">
                <a:solidFill>
                  <a:srgbClr val="006600"/>
                </a:solidFill>
                <a:latin typeface="微軟正黑體" panose="020B0604030504040204" pitchFamily="34" charset="-120"/>
                <a:ea typeface="微軟正黑體" panose="020B0604030504040204" pitchFamily="34" charset="-120"/>
              </a:rPr>
              <a:t>耶穌受難圖</a:t>
            </a:r>
            <a:r>
              <a:rPr lang="en-US" altLang="zh-TW" sz="2800" dirty="0">
                <a:solidFill>
                  <a:srgbClr val="006600"/>
                </a:solidFill>
                <a:latin typeface="微軟正黑體" panose="020B0604030504040204" pitchFamily="34" charset="-120"/>
                <a:ea typeface="微軟正黑體" panose="020B0604030504040204" pitchFamily="34" charset="-120"/>
              </a:rPr>
              <a:t>〉</a:t>
            </a:r>
            <a:r>
              <a:rPr lang="zh-TW" altLang="en-US" sz="2800" dirty="0" smtClean="0">
                <a:solidFill>
                  <a:srgbClr val="006600"/>
                </a:solidFill>
                <a:latin typeface="微軟正黑體" panose="020B0604030504040204" pitchFamily="34" charset="-120"/>
                <a:ea typeface="微軟正黑體" panose="020B0604030504040204" pitchFamily="34" charset="-120"/>
              </a:rPr>
              <a:t>並列</a:t>
            </a:r>
            <a:r>
              <a:rPr lang="zh-TW" altLang="en-US" sz="2800" dirty="0">
                <a:solidFill>
                  <a:srgbClr val="006600"/>
                </a:solidFill>
                <a:latin typeface="微軟正黑體" panose="020B0604030504040204" pitchFamily="34" charset="-120"/>
                <a:ea typeface="微軟正黑體" panose="020B0604030504040204" pitchFamily="34" charset="-120"/>
              </a:rPr>
              <a:t>懸掛的三幀戰士遺像，分別是杜熊母親的前夫、杜熊的父親、大哥，全都可歸類為「受難」者。燭光與炯炯發光的目光相輝映，營造出令人屏息的氛圍</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2844688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7" y="783928"/>
            <a:ext cx="8372355"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其中令我受到幾分驚嚇的是，排在耶穌旁的第二張獨立人像，他竟然是一個日本兵，頭戴戰鬥布帽，背後及兩側垂下遮陽的布片，這是太平洋戰爭，派遣到南洋地區的日軍打扮。</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第四段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20A85419-D2DD-4D46-8202-6AC9A5C04974}"/>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P.133~P.134</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3" name="文本框 328">
            <a:hlinkClick r:id="rId4" action="ppaction://hlinksldjump"/>
            <a:extLst>
              <a:ext uri="{FF2B5EF4-FFF2-40B4-BE49-F238E27FC236}">
                <a16:creationId xmlns:a16="http://schemas.microsoft.com/office/drawing/2014/main" id="{5321A1FA-479C-4930-A574-7DC3E4441BA7}"/>
              </a:ext>
            </a:extLst>
          </p:cNvPr>
          <p:cNvSpPr txBox="1"/>
          <p:nvPr/>
        </p:nvSpPr>
        <p:spPr>
          <a:xfrm>
            <a:off x="6036359" y="113329"/>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4" name="文本框 328">
            <a:hlinkClick r:id="rId5" action="ppaction://hlinksldjump"/>
            <a:extLst>
              <a:ext uri="{FF2B5EF4-FFF2-40B4-BE49-F238E27FC236}">
                <a16:creationId xmlns:a16="http://schemas.microsoft.com/office/drawing/2014/main" id="{452C55F4-8E3F-4C65-A5E3-1471FDB76A59}"/>
              </a:ext>
            </a:extLst>
          </p:cNvPr>
          <p:cNvSpPr txBox="1"/>
          <p:nvPr/>
        </p:nvSpPr>
        <p:spPr>
          <a:xfrm>
            <a:off x="6705554" y="113329"/>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2695619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E88EAB57-4B70-4609-82C5-EC602D4C747A}"/>
              </a:ext>
            </a:extLst>
          </p:cNvPr>
          <p:cNvSpPr/>
          <p:nvPr/>
        </p:nvSpPr>
        <p:spPr>
          <a:xfrm>
            <a:off x="786962" y="1062446"/>
            <a:ext cx="7799791" cy="1732721"/>
          </a:xfrm>
          <a:prstGeom prst="roundRect">
            <a:avLst>
              <a:gd name="adj" fmla="val 8844"/>
            </a:avLst>
          </a:prstGeom>
          <a:solidFill>
            <a:srgbClr val="FCF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TextBox 6">
            <a:extLst>
              <a:ext uri="{FF2B5EF4-FFF2-40B4-BE49-F238E27FC236}">
                <a16:creationId xmlns:a16="http://schemas.microsoft.com/office/drawing/2014/main" id="{D9A73E71-1076-48BA-BEC6-3C5F5AB0AA8A}"/>
              </a:ext>
            </a:extLst>
          </p:cNvPr>
          <p:cNvSpPr txBox="1"/>
          <p:nvPr/>
        </p:nvSpPr>
        <p:spPr>
          <a:xfrm>
            <a:off x="351698" y="391708"/>
            <a:ext cx="1190445"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解題</a:t>
            </a:r>
          </a:p>
        </p:txBody>
      </p:sp>
      <p:sp>
        <p:nvSpPr>
          <p:cNvPr id="7" name="矩形 6">
            <a:extLst>
              <a:ext uri="{FF2B5EF4-FFF2-40B4-BE49-F238E27FC236}">
                <a16:creationId xmlns:a16="http://schemas.microsoft.com/office/drawing/2014/main" id="{CA566E8F-9005-4BE5-BC90-CF466392593F}"/>
              </a:ext>
            </a:extLst>
          </p:cNvPr>
          <p:cNvSpPr/>
          <p:nvPr/>
        </p:nvSpPr>
        <p:spPr>
          <a:xfrm>
            <a:off x="753289" y="3077949"/>
            <a:ext cx="7860483" cy="1704121"/>
          </a:xfrm>
          <a:prstGeom prst="rect">
            <a:avLst/>
          </a:prstGeom>
        </p:spPr>
        <p:txBody>
          <a:bodyPr wrap="square">
            <a:spAutoFit/>
          </a:bodyPr>
          <a:lstStyle/>
          <a:p>
            <a:pPr marL="288000" indent="-288000">
              <a:lnSpc>
                <a:spcPct val="120000"/>
              </a:lnSpc>
              <a:buClr>
                <a:schemeClr val="tx1"/>
              </a:buClr>
              <a:buFont typeface="Arial" panose="020B0604020202020204" pitchFamily="34" charset="0"/>
              <a:buChar char="•"/>
            </a:pPr>
            <a:r>
              <a:rPr lang="zh-TW" altLang="en-US" sz="3000" b="1" spc="-80" dirty="0">
                <a:solidFill>
                  <a:schemeClr val="accent2">
                    <a:lumMod val="50000"/>
                  </a:schemeClr>
                </a:solidFill>
                <a:latin typeface="微軟正黑體" panose="020B0604030504040204" pitchFamily="34" charset="-120"/>
                <a:ea typeface="微軟正黑體" panose="020B0604030504040204" pitchFamily="34" charset="-120"/>
              </a:rPr>
              <a:t>魯凱族</a:t>
            </a:r>
            <a:r>
              <a:rPr lang="zh-TW" altLang="en-US" sz="3000" spc="-80" dirty="0">
                <a:latin typeface="微軟正黑體" panose="020B0604030504040204" pitchFamily="34" charset="-120"/>
                <a:ea typeface="微軟正黑體" panose="020B0604030504040204" pitchFamily="34" charset="-120"/>
              </a:rPr>
              <a:t> 青年杜熊家族的四代男人，皆為戰士。</a:t>
            </a:r>
          </a:p>
          <a:p>
            <a:pPr marL="288000" indent="-288000">
              <a:lnSpc>
                <a:spcPct val="120000"/>
              </a:lnSpc>
              <a:buFont typeface="Arial" panose="020B0604020202020204" pitchFamily="34" charset="0"/>
              <a:buChar char="•"/>
            </a:pPr>
            <a:r>
              <a:rPr lang="zh-TW" altLang="en-US" sz="3000" spc="-80" dirty="0">
                <a:latin typeface="微軟正黑體" panose="020B0604030504040204" pitchFamily="34" charset="-120"/>
                <a:ea typeface="微軟正黑體" panose="020B0604030504040204" pitchFamily="34" charset="-120"/>
              </a:rPr>
              <a:t>分別當過魯凱族部落戰士、日本兵、共軍、</a:t>
            </a:r>
            <a:r>
              <a:rPr lang="en-US" altLang="zh-TW" sz="3000" spc="-80" dirty="0">
                <a:latin typeface="微軟正黑體" panose="020B0604030504040204" pitchFamily="34" charset="-120"/>
                <a:ea typeface="微軟正黑體" panose="020B0604030504040204" pitchFamily="34" charset="-120"/>
              </a:rPr>
              <a:t/>
            </a:r>
            <a:br>
              <a:rPr lang="en-US" altLang="zh-TW" sz="3000" spc="-80" dirty="0">
                <a:latin typeface="微軟正黑體" panose="020B0604030504040204" pitchFamily="34" charset="-120"/>
                <a:ea typeface="微軟正黑體" panose="020B0604030504040204" pitchFamily="34" charset="-120"/>
              </a:rPr>
            </a:br>
            <a:r>
              <a:rPr lang="zh-TW" altLang="en-US" sz="3000" spc="-80" dirty="0">
                <a:latin typeface="微軟正黑體" panose="020B0604030504040204" pitchFamily="34" charset="-120"/>
                <a:ea typeface="微軟正黑體" panose="020B0604030504040204" pitchFamily="34" charset="-120"/>
              </a:rPr>
              <a:t>國軍戰士。</a:t>
            </a:r>
          </a:p>
        </p:txBody>
      </p:sp>
      <p:pic>
        <p:nvPicPr>
          <p:cNvPr id="3" name="圖片 2">
            <a:extLst>
              <a:ext uri="{FF2B5EF4-FFF2-40B4-BE49-F238E27FC236}">
                <a16:creationId xmlns:a16="http://schemas.microsoft.com/office/drawing/2014/main" id="{19A47423-B115-4A21-B31F-09C5EA4CD3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9295" y="1314064"/>
            <a:ext cx="5708469" cy="1216867"/>
          </a:xfrm>
          <a:prstGeom prst="rect">
            <a:avLst/>
          </a:prstGeom>
          <a:effectLst>
            <a:outerShdw blurRad="12700" dist="88900" dir="2700000" algn="tl" rotWithShape="0">
              <a:srgbClr val="CEC3B9">
                <a:alpha val="53000"/>
              </a:srgbClr>
            </a:outerShdw>
          </a:effectLst>
        </p:spPr>
      </p:pic>
      <p:sp>
        <p:nvSpPr>
          <p:cNvPr id="8" name="矩形: 圓角 7">
            <a:extLst>
              <a:ext uri="{FF2B5EF4-FFF2-40B4-BE49-F238E27FC236}">
                <a16:creationId xmlns:a16="http://schemas.microsoft.com/office/drawing/2014/main" id="{F206C994-B9CF-48BF-9601-CD4D1557384A}"/>
              </a:ext>
            </a:extLst>
          </p:cNvPr>
          <p:cNvSpPr/>
          <p:nvPr/>
        </p:nvSpPr>
        <p:spPr>
          <a:xfrm>
            <a:off x="1829295" y="2603862"/>
            <a:ext cx="2391095" cy="54000"/>
          </a:xfrm>
          <a:prstGeom prst="roundRect">
            <a:avLst>
              <a:gd name="adj" fmla="val 50000"/>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a:extLst>
              <a:ext uri="{FF2B5EF4-FFF2-40B4-BE49-F238E27FC236}">
                <a16:creationId xmlns:a16="http://schemas.microsoft.com/office/drawing/2014/main" id="{14634D46-57CF-4040-9F7B-B44FA0F30DE9}"/>
              </a:ext>
            </a:extLst>
          </p:cNvPr>
          <p:cNvCxnSpPr/>
          <p:nvPr/>
        </p:nvCxnSpPr>
        <p:spPr>
          <a:xfrm>
            <a:off x="3025683" y="2630862"/>
            <a:ext cx="0" cy="495300"/>
          </a:xfrm>
          <a:prstGeom prst="straightConnector1">
            <a:avLst/>
          </a:prstGeom>
          <a:ln w="41275">
            <a:solidFill>
              <a:srgbClr val="AE826E"/>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圓角 22">
            <a:hlinkClick r:id="rId4" action="ppaction://hlinksldjump"/>
            <a:extLst>
              <a:ext uri="{FF2B5EF4-FFF2-40B4-BE49-F238E27FC236}">
                <a16:creationId xmlns:a16="http://schemas.microsoft.com/office/drawing/2014/main" id="{86597439-3794-4253-8175-C1D83E207551}"/>
              </a:ext>
            </a:extLst>
          </p:cNvPr>
          <p:cNvSpPr/>
          <p:nvPr/>
        </p:nvSpPr>
        <p:spPr>
          <a:xfrm>
            <a:off x="1045029" y="3113801"/>
            <a:ext cx="1284514" cy="553959"/>
          </a:xfrm>
          <a:prstGeom prst="roundRect">
            <a:avLst>
              <a:gd name="adj" fmla="val 13523"/>
            </a:avLst>
          </a:prstGeom>
          <a:solidFill>
            <a:schemeClr val="accent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a:hlinkClick r:id="rId4" action="ppaction://hlinksldjump"/>
            <a:extLst>
              <a:ext uri="{FF2B5EF4-FFF2-40B4-BE49-F238E27FC236}">
                <a16:creationId xmlns:a16="http://schemas.microsoft.com/office/drawing/2014/main" id="{71795411-FA91-4663-9CE1-6EA16C3D7A98}"/>
              </a:ext>
            </a:extLst>
          </p:cNvPr>
          <p:cNvSpPr txBox="1"/>
          <p:nvPr/>
        </p:nvSpPr>
        <p:spPr>
          <a:xfrm>
            <a:off x="2202825" y="2948311"/>
            <a:ext cx="253435" cy="253435"/>
          </a:xfrm>
          <a:prstGeom prst="roundRect">
            <a:avLst/>
          </a:prstGeom>
          <a:solidFill>
            <a:srgbClr val="AE826E"/>
          </a:solidFill>
        </p:spPr>
        <p:txBody>
          <a:bodyPr wrap="square" rtlCol="0" anchor="ctr">
            <a:noAutofit/>
          </a:bodyPr>
          <a:lstStyle/>
          <a:p>
            <a:pPr algn="ctr"/>
            <a:r>
              <a:rPr lang="zh-TW" altLang="en-US" sz="1200" b="1" dirty="0">
                <a:solidFill>
                  <a:schemeClr val="bg1"/>
                </a:solidFill>
                <a:latin typeface="微軟正黑體" panose="020B0604030504040204" pitchFamily="34" charset="-120"/>
                <a:ea typeface="微軟正黑體" panose="020B0604030504040204" pitchFamily="34" charset="-120"/>
              </a:rPr>
              <a:t>補</a:t>
            </a:r>
          </a:p>
        </p:txBody>
      </p:sp>
      <p:sp>
        <p:nvSpPr>
          <p:cNvPr id="14" name="箭號: 向右 5">
            <a:hlinkClick r:id="rId5" action="ppaction://hlinksldjump"/>
            <a:extLst>
              <a:ext uri="{FF2B5EF4-FFF2-40B4-BE49-F238E27FC236}">
                <a16:creationId xmlns:a16="http://schemas.microsoft.com/office/drawing/2014/main" id="{5927816D-358B-46EA-AA4F-0FBD7A2DC3BE}"/>
              </a:ext>
            </a:extLst>
          </p:cNvPr>
          <p:cNvSpPr/>
          <p:nvPr/>
        </p:nvSpPr>
        <p:spPr>
          <a:xfrm>
            <a:off x="8586753" y="4499428"/>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右 6">
            <a:hlinkClick r:id="rId6" action="ppaction://hlinksldjump"/>
            <a:extLst>
              <a:ext uri="{FF2B5EF4-FFF2-40B4-BE49-F238E27FC236}">
                <a16:creationId xmlns:a16="http://schemas.microsoft.com/office/drawing/2014/main" id="{8A4D2F5F-235D-4439-B878-D019EAB73511}"/>
              </a:ext>
            </a:extLst>
          </p:cNvPr>
          <p:cNvSpPr/>
          <p:nvPr/>
        </p:nvSpPr>
        <p:spPr>
          <a:xfrm flipH="1">
            <a:off x="8144385" y="4499428"/>
            <a:ext cx="289700" cy="285562"/>
          </a:xfrm>
          <a:prstGeom prst="rightArrow">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789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290898"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這一張人像很明顯地就可以看出來，它是從團體照去部分放大的，在左下角還切進別人的半個頭進來，畫面粒子很粗，幾乎快變成高反差效果的程度。</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第四段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4F28F76F-D47D-4695-8B75-99DCF5C40383}"/>
              </a:ext>
            </a:extLst>
          </p:cNvPr>
          <p:cNvSpPr txBox="1">
            <a:spLocks noChangeArrowheads="1"/>
          </p:cNvSpPr>
          <p:nvPr/>
        </p:nvSpPr>
        <p:spPr bwMode="auto">
          <a:xfrm>
            <a:off x="347966" y="2658818"/>
            <a:ext cx="84443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暗示在那樣只有團體而沒有個人的時代，個人的渺小與無奈</a:t>
            </a:r>
          </a:p>
        </p:txBody>
      </p:sp>
      <p:cxnSp>
        <p:nvCxnSpPr>
          <p:cNvPr id="14" name="直線接點 13">
            <a:extLst>
              <a:ext uri="{FF2B5EF4-FFF2-40B4-BE49-F238E27FC236}">
                <a16:creationId xmlns:a16="http://schemas.microsoft.com/office/drawing/2014/main" id="{411F2FC7-C268-44B3-B4FB-C409B2E721F0}"/>
              </a:ext>
            </a:extLst>
          </p:cNvPr>
          <p:cNvCxnSpPr>
            <a:cxnSpLocks/>
          </p:cNvCxnSpPr>
          <p:nvPr/>
        </p:nvCxnSpPr>
        <p:spPr>
          <a:xfrm>
            <a:off x="7296936" y="1676224"/>
            <a:ext cx="1260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CA334A13-76C9-4921-9FEA-D6F9F41CDE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96937" y="1748232"/>
            <a:ext cx="609550" cy="298679"/>
          </a:xfrm>
          <a:prstGeom prst="rect">
            <a:avLst/>
          </a:prstGeom>
        </p:spPr>
      </p:pic>
      <p:cxnSp>
        <p:nvCxnSpPr>
          <p:cNvPr id="16" name="直線接點 15">
            <a:extLst>
              <a:ext uri="{FF2B5EF4-FFF2-40B4-BE49-F238E27FC236}">
                <a16:creationId xmlns:a16="http://schemas.microsoft.com/office/drawing/2014/main" id="{B28F7D3F-ADAA-409B-A194-C8336E19706F}"/>
              </a:ext>
            </a:extLst>
          </p:cNvPr>
          <p:cNvCxnSpPr>
            <a:cxnSpLocks/>
          </p:cNvCxnSpPr>
          <p:nvPr/>
        </p:nvCxnSpPr>
        <p:spPr>
          <a:xfrm>
            <a:off x="474133" y="2651584"/>
            <a:ext cx="3772747"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8" name="文字方塊 48">
            <a:extLst>
              <a:ext uri="{FF2B5EF4-FFF2-40B4-BE49-F238E27FC236}">
                <a16:creationId xmlns:a16="http://schemas.microsoft.com/office/drawing/2014/main" id="{CDBA9B5A-28A0-4F62-B013-6D3A797748D3}"/>
              </a:ext>
            </a:extLst>
          </p:cNvPr>
          <p:cNvSpPr txBox="1">
            <a:spLocks noChangeArrowheads="1"/>
          </p:cNvSpPr>
          <p:nvPr/>
        </p:nvSpPr>
        <p:spPr bwMode="auto">
          <a:xfrm>
            <a:off x="1060647" y="956808"/>
            <a:ext cx="115423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視覺摹寫</a:t>
            </a:r>
          </a:p>
        </p:txBody>
      </p:sp>
      <p:grpSp>
        <p:nvGrpSpPr>
          <p:cNvPr id="19" name="群組 18">
            <a:extLst>
              <a:ext uri="{FF2B5EF4-FFF2-40B4-BE49-F238E27FC236}">
                <a16:creationId xmlns:a16="http://schemas.microsoft.com/office/drawing/2014/main" id="{7EB050F0-0940-4F9F-ADD3-40CB616E847C}"/>
              </a:ext>
            </a:extLst>
          </p:cNvPr>
          <p:cNvGrpSpPr/>
          <p:nvPr/>
        </p:nvGrpSpPr>
        <p:grpSpPr>
          <a:xfrm>
            <a:off x="402152" y="979995"/>
            <a:ext cx="3380430" cy="3580677"/>
            <a:chOff x="283395" y="4241561"/>
            <a:chExt cx="3380430" cy="3580677"/>
          </a:xfrm>
        </p:grpSpPr>
        <p:pic>
          <p:nvPicPr>
            <p:cNvPr id="20" name="圖片 19">
              <a:extLst>
                <a:ext uri="{FF2B5EF4-FFF2-40B4-BE49-F238E27FC236}">
                  <a16:creationId xmlns:a16="http://schemas.microsoft.com/office/drawing/2014/main" id="{F9648D6A-5AE5-4C64-B8C6-B4BD7C41818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35777" y="7174238"/>
              <a:ext cx="128048" cy="648000"/>
            </a:xfrm>
            <a:prstGeom prst="rect">
              <a:avLst/>
            </a:prstGeom>
          </p:spPr>
        </p:pic>
        <p:pic>
          <p:nvPicPr>
            <p:cNvPr id="21" name="圖片 20">
              <a:extLst>
                <a:ext uri="{FF2B5EF4-FFF2-40B4-BE49-F238E27FC236}">
                  <a16:creationId xmlns:a16="http://schemas.microsoft.com/office/drawing/2014/main" id="{C6627820-D457-46F2-8032-760DC445AA7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3395" y="4241561"/>
              <a:ext cx="628598" cy="648000"/>
            </a:xfrm>
            <a:prstGeom prst="rect">
              <a:avLst/>
            </a:prstGeom>
          </p:spPr>
        </p:pic>
      </p:grpSp>
      <p:sp>
        <p:nvSpPr>
          <p:cNvPr id="9" name="矩形 8">
            <a:extLst>
              <a:ext uri="{FF2B5EF4-FFF2-40B4-BE49-F238E27FC236}">
                <a16:creationId xmlns:a16="http://schemas.microsoft.com/office/drawing/2014/main" id="{2B290415-18BC-4FE1-9567-EDC9615AB15B}"/>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P.134</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22" name="文本框 328">
            <a:hlinkClick r:id="rId7" action="ppaction://hlinksldjump"/>
            <a:extLst>
              <a:ext uri="{FF2B5EF4-FFF2-40B4-BE49-F238E27FC236}">
                <a16:creationId xmlns:a16="http://schemas.microsoft.com/office/drawing/2014/main" id="{5321A1FA-479C-4930-A574-7DC3E4441BA7}"/>
              </a:ext>
            </a:extLst>
          </p:cNvPr>
          <p:cNvSpPr txBox="1"/>
          <p:nvPr/>
        </p:nvSpPr>
        <p:spPr>
          <a:xfrm>
            <a:off x="6658659" y="113329"/>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4" name="文本框 328">
            <a:hlinkClick r:id="rId8" action="ppaction://hlinksldjump"/>
            <a:extLst>
              <a:ext uri="{FF2B5EF4-FFF2-40B4-BE49-F238E27FC236}">
                <a16:creationId xmlns:a16="http://schemas.microsoft.com/office/drawing/2014/main" id="{452C55F4-8E3F-4C65-A5E3-1471FDB76A59}"/>
              </a:ext>
            </a:extLst>
          </p:cNvPr>
          <p:cNvSpPr txBox="1"/>
          <p:nvPr/>
        </p:nvSpPr>
        <p:spPr>
          <a:xfrm>
            <a:off x="7327854" y="113329"/>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1420625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3"/>
                                        </p:tgtEl>
                                      </p:cBhvr>
                                    </p:animEffect>
                                    <p:set>
                                      <p:cBhvr>
                                        <p:cTn id="21"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18"/>
                                        </p:tgtEl>
                                      </p:cBhvr>
                                    </p:animEffect>
                                    <p:set>
                                      <p:cBhvr>
                                        <p:cTn id="32" dur="1" fill="hold">
                                          <p:stCondLst>
                                            <p:cond delay="24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3" grpId="0"/>
      <p:bldP spid="13" grpId="1"/>
      <p:bldP spid="18" grpId="0"/>
      <p:bldP spid="18"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38490"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「這位日本兵是誰？」</a:t>
            </a:r>
          </a:p>
          <a:p>
            <a:pPr algn="just">
              <a:lnSpc>
                <a:spcPct val="200000"/>
              </a:lnSpc>
            </a:pPr>
            <a:r>
              <a:rPr lang="zh-TW" altLang="en-US" sz="3200" dirty="0">
                <a:latin typeface="標楷體" panose="03000509000000000000" pitchFamily="65" charset="-120"/>
                <a:ea typeface="標楷體" panose="03000509000000000000" pitchFamily="65" charset="-120"/>
              </a:rPr>
              <a:t>　　「我媽媽的丈夫。」熊在廚房回答我。</a:t>
            </a:r>
          </a:p>
          <a:p>
            <a:pPr algn="just">
              <a:lnSpc>
                <a:spcPct val="200000"/>
              </a:lnSpc>
            </a:pPr>
            <a:r>
              <a:rPr lang="zh-TW" altLang="en-US" sz="3200" dirty="0">
                <a:latin typeface="標楷體" panose="03000509000000000000" pitchFamily="65" charset="-120"/>
                <a:ea typeface="標楷體" panose="03000509000000000000" pitchFamily="65" charset="-120"/>
              </a:rPr>
              <a:t>　　「你爸爸？」我心裡覺得他的回答方式很奇怪。</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第四段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58C4FC55-AFAA-4895-B98D-890FB1CB692E}"/>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P.134</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3" name="文本框 328">
            <a:hlinkClick r:id="rId4" action="ppaction://hlinksldjump"/>
            <a:extLst>
              <a:ext uri="{FF2B5EF4-FFF2-40B4-BE49-F238E27FC236}">
                <a16:creationId xmlns:a16="http://schemas.microsoft.com/office/drawing/2014/main" id="{5321A1FA-479C-4930-A574-7DC3E4441BA7}"/>
              </a:ext>
            </a:extLst>
          </p:cNvPr>
          <p:cNvSpPr txBox="1"/>
          <p:nvPr/>
        </p:nvSpPr>
        <p:spPr>
          <a:xfrm>
            <a:off x="6658659" y="113329"/>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4" name="文本框 328">
            <a:hlinkClick r:id="rId5" action="ppaction://hlinksldjump"/>
            <a:extLst>
              <a:ext uri="{FF2B5EF4-FFF2-40B4-BE49-F238E27FC236}">
                <a16:creationId xmlns:a16="http://schemas.microsoft.com/office/drawing/2014/main" id="{452C55F4-8E3F-4C65-A5E3-1471FDB76A59}"/>
              </a:ext>
            </a:extLst>
          </p:cNvPr>
          <p:cNvSpPr txBox="1"/>
          <p:nvPr/>
        </p:nvSpPr>
        <p:spPr>
          <a:xfrm>
            <a:off x="7327854" y="113329"/>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1494632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38490"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「不是，我是我媽媽後來再結婚生的。」</a:t>
            </a:r>
          </a:p>
          <a:p>
            <a:pPr algn="just">
              <a:lnSpc>
                <a:spcPct val="200000"/>
              </a:lnSpc>
            </a:pPr>
            <a:r>
              <a:rPr lang="zh-TW" altLang="en-US" sz="3200" dirty="0">
                <a:latin typeface="標楷體" panose="03000509000000000000" pitchFamily="65" charset="-120"/>
                <a:ea typeface="標楷體" panose="03000509000000000000" pitchFamily="65" charset="-120"/>
              </a:rPr>
              <a:t>　　「那麼這位日本兵呢？」</a:t>
            </a:r>
          </a:p>
          <a:p>
            <a:pPr algn="just">
              <a:lnSpc>
                <a:spcPct val="200000"/>
              </a:lnSpc>
            </a:pPr>
            <a:r>
              <a:rPr lang="zh-TW" altLang="en-US" sz="3200" dirty="0">
                <a:latin typeface="標楷體" panose="03000509000000000000" pitchFamily="65" charset="-120"/>
                <a:ea typeface="標楷體" panose="03000509000000000000" pitchFamily="65" charset="-120"/>
              </a:rPr>
              <a:t>　　「我媽媽說他在菲律賓戰死了。日本人說他很勇敢，牆上還有他的獎狀。」</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第四段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94F98536-433B-440B-B215-A669E760103F}"/>
              </a:ext>
            </a:extLst>
          </p:cNvPr>
          <p:cNvSpPr txBox="1">
            <a:spLocks noChangeArrowheads="1"/>
          </p:cNvSpPr>
          <p:nvPr/>
        </p:nvSpPr>
        <p:spPr bwMode="auto">
          <a:xfrm>
            <a:off x="5567967" y="1637708"/>
            <a:ext cx="32243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作者將「你爸爸」修正為「這位日本兵」，足見其善於察言觀色，懂得人情事理</a:t>
            </a:r>
          </a:p>
        </p:txBody>
      </p:sp>
      <p:cxnSp>
        <p:nvCxnSpPr>
          <p:cNvPr id="14" name="直線接點 13">
            <a:extLst>
              <a:ext uri="{FF2B5EF4-FFF2-40B4-BE49-F238E27FC236}">
                <a16:creationId xmlns:a16="http://schemas.microsoft.com/office/drawing/2014/main" id="{1AD16A79-3D16-4A8A-8373-4BDF7CA873FF}"/>
              </a:ext>
            </a:extLst>
          </p:cNvPr>
          <p:cNvCxnSpPr>
            <a:cxnSpLocks/>
          </p:cNvCxnSpPr>
          <p:nvPr/>
        </p:nvCxnSpPr>
        <p:spPr>
          <a:xfrm>
            <a:off x="1673939" y="2658357"/>
            <a:ext cx="3255918"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686E94D1-9614-453F-A23D-C6E84B7EB8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73939" y="2730365"/>
            <a:ext cx="609550" cy="298679"/>
          </a:xfrm>
          <a:prstGeom prst="rect">
            <a:avLst/>
          </a:prstGeom>
        </p:spPr>
      </p:pic>
      <p:sp>
        <p:nvSpPr>
          <p:cNvPr id="2" name="矩形 1">
            <a:extLst>
              <a:ext uri="{FF2B5EF4-FFF2-40B4-BE49-F238E27FC236}">
                <a16:creationId xmlns:a16="http://schemas.microsoft.com/office/drawing/2014/main" id="{EBFB125E-F553-49CC-8C22-B0AE08DFB5A4}"/>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P.134</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6" name="文本框 328">
            <a:hlinkClick r:id="rId5" action="ppaction://hlinksldjump"/>
            <a:extLst>
              <a:ext uri="{FF2B5EF4-FFF2-40B4-BE49-F238E27FC236}">
                <a16:creationId xmlns:a16="http://schemas.microsoft.com/office/drawing/2014/main" id="{5321A1FA-479C-4930-A574-7DC3E4441BA7}"/>
              </a:ext>
            </a:extLst>
          </p:cNvPr>
          <p:cNvSpPr txBox="1"/>
          <p:nvPr/>
        </p:nvSpPr>
        <p:spPr>
          <a:xfrm>
            <a:off x="6658659" y="113329"/>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7" name="文本框 328">
            <a:hlinkClick r:id="rId6" action="ppaction://hlinksldjump"/>
            <a:extLst>
              <a:ext uri="{FF2B5EF4-FFF2-40B4-BE49-F238E27FC236}">
                <a16:creationId xmlns:a16="http://schemas.microsoft.com/office/drawing/2014/main" id="{452C55F4-8E3F-4C65-A5E3-1471FDB76A59}"/>
              </a:ext>
            </a:extLst>
          </p:cNvPr>
          <p:cNvSpPr txBox="1"/>
          <p:nvPr/>
        </p:nvSpPr>
        <p:spPr>
          <a:xfrm>
            <a:off x="7327854" y="113329"/>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Tree>
    <p:extLst>
      <p:ext uri="{BB962C8B-B14F-4D97-AF65-F5344CB8AC3E}">
        <p14:creationId xmlns:p14="http://schemas.microsoft.com/office/powerpoint/2010/main" val="2742047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p:bldP spid="13" grpId="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70" y="1131652"/>
            <a:ext cx="7887750" cy="5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a:lnSpc>
                <a:spcPct val="120000"/>
              </a:lnSpc>
            </a:pPr>
            <a:r>
              <a:rPr lang="zh-TW" altLang="en-US" sz="2800" b="0" dirty="0"/>
              <a:t>說明牆上遺像的身分及遭遇。</a:t>
            </a:r>
          </a:p>
        </p:txBody>
      </p:sp>
      <p:sp>
        <p:nvSpPr>
          <p:cNvPr id="6" name="文本框 328">
            <a:hlinkClick r:id="rId2" action="ppaction://hlinksldjump"/>
            <a:extLst>
              <a:ext uri="{FF2B5EF4-FFF2-40B4-BE49-F238E27FC236}">
                <a16:creationId xmlns:a16="http://schemas.microsoft.com/office/drawing/2014/main" id="{E27C4240-BA60-4287-9FC5-A603AB384398}"/>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3"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第四段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段旨</a:t>
            </a:r>
          </a:p>
        </p:txBody>
      </p:sp>
    </p:spTree>
    <p:extLst>
      <p:ext uri="{BB962C8B-B14F-4D97-AF65-F5344CB8AC3E}">
        <p14:creationId xmlns:p14="http://schemas.microsoft.com/office/powerpoint/2010/main" val="2681676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43E325E-83FA-4094-A3D9-2F2BE2D7C4B3}"/>
              </a:ext>
            </a:extLst>
          </p:cNvPr>
          <p:cNvSpPr txBox="1">
            <a:spLocks noChangeArrowheads="1"/>
          </p:cNvSpPr>
          <p:nvPr/>
        </p:nvSpPr>
        <p:spPr bwMode="auto">
          <a:xfrm>
            <a:off x="362169" y="1131652"/>
            <a:ext cx="8510898" cy="375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defRPr sz="3600" b="1">
                <a:latin typeface="微軟正黑體" panose="020B0604030504040204" pitchFamily="34" charset="-120"/>
                <a:ea typeface="微軟正黑體" panose="020B0604030504040204" pitchFamily="34" charset="-120"/>
              </a:defRPr>
            </a:lvl1pPr>
          </a:lstStyle>
          <a:p>
            <a:pPr marL="288000" indent="-288000">
              <a:lnSpc>
                <a:spcPct val="120000"/>
              </a:lnSpc>
              <a:buFont typeface="+mj-lt"/>
              <a:buAutoNum type="arabicPeriod"/>
            </a:pPr>
            <a:r>
              <a:rPr lang="en-US" altLang="zh-TW" sz="2800" b="0" dirty="0"/>
              <a:t>〈</a:t>
            </a:r>
            <a:r>
              <a:rPr lang="zh-TW" altLang="en-US" sz="2800" b="0" dirty="0"/>
              <a:t>耶穌受難圖</a:t>
            </a:r>
            <a:r>
              <a:rPr lang="en-US" altLang="zh-TW" sz="2800" b="0" dirty="0"/>
              <a:t>〉</a:t>
            </a:r>
            <a:r>
              <a:rPr lang="en-US" altLang="zh-TW" sz="2800" spc="-510" dirty="0">
                <a:latin typeface="標楷體" panose="03000509000000000000" pitchFamily="65" charset="-120"/>
                <a:ea typeface="標楷體" panose="03000509000000000000" pitchFamily="65" charset="-120"/>
              </a:rPr>
              <a:t>—</a:t>
            </a:r>
            <a:r>
              <a:rPr lang="en-US" altLang="zh-TW" sz="2800" dirty="0">
                <a:latin typeface="標楷體" panose="03000509000000000000" pitchFamily="65" charset="-120"/>
                <a:ea typeface="標楷體" panose="03000509000000000000" pitchFamily="65" charset="-120"/>
              </a:rPr>
              <a:t>—</a:t>
            </a:r>
            <a:r>
              <a:rPr lang="zh-TW" altLang="en-US" sz="2800" b="0" dirty="0"/>
              <a:t>帶出全文「受難」的象徵涵義。</a:t>
            </a:r>
          </a:p>
          <a:p>
            <a:pPr marL="288000" indent="-288000">
              <a:lnSpc>
                <a:spcPts val="3500"/>
              </a:lnSpc>
              <a:buFont typeface="+mj-lt"/>
              <a:buAutoNum type="arabicPeriod"/>
            </a:pPr>
            <a:r>
              <a:rPr lang="zh-TW" altLang="en-US" sz="2800" b="0" dirty="0"/>
              <a:t>作者看到照片與錯</a:t>
            </a:r>
            <a:r>
              <a:rPr lang="zh-TW" altLang="en-US" sz="2800" b="0" dirty="0" smtClean="0"/>
              <a:t>縱複雜</a:t>
            </a:r>
            <a:r>
              <a:rPr lang="zh-TW" altLang="en-US" sz="2800" b="0" dirty="0"/>
              <a:t>的歷史犧牲者</a:t>
            </a:r>
            <a:r>
              <a:rPr lang="zh-TW" altLang="en-US" sz="2800" b="0" dirty="0" smtClean="0"/>
              <a:t>感到</a:t>
            </a:r>
            <a:r>
              <a:rPr lang="zh-TW" altLang="en-US" sz="2800" b="0" dirty="0"/>
              <a:t>不安而心情沉重</a:t>
            </a:r>
            <a:r>
              <a:rPr lang="zh-TW" altLang="en-US" sz="2800" b="0" dirty="0" smtClean="0"/>
              <a:t>。耶穌</a:t>
            </a:r>
            <a:r>
              <a:rPr lang="zh-TW" altLang="en-US" sz="2800" b="0" dirty="0"/>
              <a:t>為了救世人之</a:t>
            </a:r>
            <a:r>
              <a:rPr lang="zh-TW" altLang="en-US" sz="2800" b="0" dirty="0" smtClean="0"/>
              <a:t>罪而</a:t>
            </a:r>
            <a:r>
              <a:rPr lang="zh-TW" altLang="en-US" sz="2800" b="0" dirty="0"/>
              <a:t>受難，杜熊的兩</a:t>
            </a:r>
            <a:r>
              <a:rPr lang="zh-TW" altLang="en-US" sz="2800" b="0" dirty="0" smtClean="0"/>
              <a:t>位父執</a:t>
            </a:r>
            <a:r>
              <a:rPr lang="zh-TW" altLang="en-US" sz="2800" b="0" dirty="0"/>
              <a:t>輩則成為戰爭</a:t>
            </a:r>
            <a:r>
              <a:rPr lang="zh-TW" altLang="en-US" sz="2800" b="0" dirty="0" smtClean="0"/>
              <a:t>的受難者</a:t>
            </a:r>
            <a:r>
              <a:rPr lang="zh-TW" altLang="en-US" sz="2800" b="0" dirty="0"/>
              <a:t>。兩者同樣</a:t>
            </a:r>
            <a:r>
              <a:rPr lang="zh-TW" altLang="en-US" sz="2800" b="0" dirty="0" smtClean="0"/>
              <a:t>掛在</a:t>
            </a:r>
            <a:r>
              <a:rPr lang="zh-TW" altLang="en-US" sz="2800" b="0" dirty="0"/>
              <a:t>牆上，帶出受難</a:t>
            </a:r>
            <a:r>
              <a:rPr lang="zh-TW" altLang="en-US" sz="2800" b="0" dirty="0" smtClean="0"/>
              <a:t>圖像</a:t>
            </a:r>
            <a:r>
              <a:rPr lang="zh-TW" altLang="en-US" sz="2800" b="0" dirty="0"/>
              <a:t>。</a:t>
            </a:r>
          </a:p>
          <a:p>
            <a:pPr marL="288000" indent="-288000">
              <a:lnSpc>
                <a:spcPts val="3500"/>
              </a:lnSpc>
              <a:buFont typeface="+mj-lt"/>
              <a:buAutoNum type="arabicPeriod"/>
            </a:pPr>
            <a:r>
              <a:rPr lang="zh-TW" altLang="en-US" sz="2800" b="0" dirty="0"/>
              <a:t>習於寫小說的黃春明，由牆上人像勾起話題</a:t>
            </a:r>
            <a:r>
              <a:rPr lang="zh-TW" altLang="en-US" sz="2800" b="0" spc="-100" dirty="0"/>
              <a:t>，</a:t>
            </a:r>
            <a:r>
              <a:rPr lang="zh-TW" altLang="en-US" sz="2800" b="0" dirty="0"/>
              <a:t>藉由「對話」鋪陳內容，牽引作者與讀者的情緒</a:t>
            </a:r>
            <a:r>
              <a:rPr lang="zh-TW" altLang="en-US" sz="2800" b="0" spc="-100" dirty="0"/>
              <a:t>，</a:t>
            </a:r>
            <a:r>
              <a:rPr lang="zh-TW" altLang="en-US" sz="2800" b="0" dirty="0"/>
              <a:t>自此逐漸將情節帶入變化與高潮。</a:t>
            </a:r>
          </a:p>
        </p:txBody>
      </p:sp>
      <p:sp>
        <p:nvSpPr>
          <p:cNvPr id="10" name="矩形 9">
            <a:extLst>
              <a:ext uri="{FF2B5EF4-FFF2-40B4-BE49-F238E27FC236}">
                <a16:creationId xmlns:a16="http://schemas.microsoft.com/office/drawing/2014/main" id="{6217EC2F-97E8-4FFD-BF18-9A039FD58C86}"/>
              </a:ext>
            </a:extLst>
          </p:cNvPr>
          <p:cNvSpPr/>
          <p:nvPr/>
        </p:nvSpPr>
        <p:spPr>
          <a:xfrm>
            <a:off x="0" y="115613"/>
            <a:ext cx="37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328">
            <a:hlinkClick r:id="rId2" action="ppaction://hlinksldjump"/>
            <a:extLst>
              <a:ext uri="{FF2B5EF4-FFF2-40B4-BE49-F238E27FC236}">
                <a16:creationId xmlns:a16="http://schemas.microsoft.com/office/drawing/2014/main" id="{77D8E654-CB14-4E7A-ACAD-5E006CC5545B}"/>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sp>
        <p:nvSpPr>
          <p:cNvPr id="4" name="TextBox 6">
            <a:extLst>
              <a:ext uri="{FF2B5EF4-FFF2-40B4-BE49-F238E27FC236}">
                <a16:creationId xmlns:a16="http://schemas.microsoft.com/office/drawing/2014/main" id="{08EA92E2-9BE7-4A09-A32A-6E19A989ED90}"/>
              </a:ext>
            </a:extLst>
          </p:cNvPr>
          <p:cNvSpPr txBox="1"/>
          <p:nvPr/>
        </p:nvSpPr>
        <p:spPr>
          <a:xfrm>
            <a:off x="250132" y="162891"/>
            <a:ext cx="4474662"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第四段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段析</a:t>
            </a:r>
          </a:p>
        </p:txBody>
      </p:sp>
      <p:sp>
        <p:nvSpPr>
          <p:cNvPr id="3" name="文本框 328">
            <a:hlinkClick r:id="rId3" action="ppaction://hlinksldjump"/>
            <a:extLst>
              <a:ext uri="{FF2B5EF4-FFF2-40B4-BE49-F238E27FC236}">
                <a16:creationId xmlns:a16="http://schemas.microsoft.com/office/drawing/2014/main" id="{D492FAEA-39DA-45C2-A1DD-06A01546727B}"/>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2209982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1C10E80D-DA0C-4815-91D3-44C5DC2C6043}"/>
              </a:ext>
            </a:extLst>
          </p:cNvPr>
          <p:cNvSpPr/>
          <p:nvPr/>
        </p:nvSpPr>
        <p:spPr>
          <a:xfrm>
            <a:off x="351698" y="598579"/>
            <a:ext cx="8338489" cy="3575979"/>
          </a:xfrm>
          <a:prstGeom prst="rect">
            <a:avLst/>
          </a:prstGeom>
        </p:spPr>
        <p:txBody>
          <a:bodyPr wrap="square">
            <a:spAutoFit/>
          </a:bodyPr>
          <a:lstStyle/>
          <a:p>
            <a:pPr algn="just">
              <a:lnSpc>
                <a:spcPct val="250000"/>
              </a:lnSpc>
            </a:pPr>
            <a:r>
              <a:rPr lang="zh-TW" altLang="en-US" sz="3200" dirty="0">
                <a:latin typeface="標楷體" panose="03000509000000000000" pitchFamily="65" charset="-120"/>
                <a:ea typeface="標楷體" panose="03000509000000000000" pitchFamily="65" charset="-120"/>
              </a:rPr>
              <a:t>　　我的視線馬上被隔壁第三張的人像吸過去了。他也是一位軍人。但是帽子就不一樣，是早期國軍的小布帽，</a:t>
            </a:r>
          </a:p>
        </p:txBody>
      </p:sp>
      <p:sp>
        <p:nvSpPr>
          <p:cNvPr id="9" name="矩形 8">
            <a:extLst>
              <a:ext uri="{FF2B5EF4-FFF2-40B4-BE49-F238E27FC236}">
                <a16:creationId xmlns:a16="http://schemas.microsoft.com/office/drawing/2014/main" id="{C281A7EA-7489-49C8-9602-95C40DAA9A83}"/>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P.134</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8" name="文本框 328">
            <a:hlinkClick r:id="rId4" action="ppaction://hlinksldjump"/>
            <a:extLst>
              <a:ext uri="{FF2B5EF4-FFF2-40B4-BE49-F238E27FC236}">
                <a16:creationId xmlns:a16="http://schemas.microsoft.com/office/drawing/2014/main" id="{95B60BA7-3501-473B-9E7F-B5688EE925CA}"/>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3" name="文本框 328">
            <a:hlinkClick r:id="rId5" action="ppaction://hlinksldjump"/>
            <a:extLst>
              <a:ext uri="{FF2B5EF4-FFF2-40B4-BE49-F238E27FC236}">
                <a16:creationId xmlns:a16="http://schemas.microsoft.com/office/drawing/2014/main" id="{54F85E8B-E40B-4A4D-A917-F7CA018CF116}"/>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7" name="文本框 328">
            <a:hlinkClick r:id="rId6"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9" name="文本框 328">
            <a:hlinkClick r:id="rId7" action="ppaction://hlinksldjump"/>
            <a:extLst>
              <a:ext uri="{FF2B5EF4-FFF2-40B4-BE49-F238E27FC236}">
                <a16:creationId xmlns:a16="http://schemas.microsoft.com/office/drawing/2014/main" id="{0F4CBCB9-7A5D-4310-B329-35D39DC7CE5A}"/>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368514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7B2DD405-C071-475F-BE33-43767FDC27A2}"/>
              </a:ext>
            </a:extLst>
          </p:cNvPr>
          <p:cNvSpPr/>
          <p:nvPr/>
        </p:nvSpPr>
        <p:spPr>
          <a:xfrm>
            <a:off x="351698" y="598579"/>
            <a:ext cx="8338489" cy="3575979"/>
          </a:xfrm>
          <a:prstGeom prst="rect">
            <a:avLst/>
          </a:prstGeom>
        </p:spPr>
        <p:txBody>
          <a:bodyPr wrap="square">
            <a:spAutoFit/>
          </a:bodyPr>
          <a:lstStyle/>
          <a:p>
            <a:pPr algn="just">
              <a:lnSpc>
                <a:spcPct val="250000"/>
              </a:lnSpc>
            </a:pPr>
            <a:r>
              <a:rPr lang="zh-TW" altLang="en-US" sz="3200" dirty="0">
                <a:latin typeface="標楷體" panose="03000509000000000000" pitchFamily="65" charset="-120"/>
                <a:ea typeface="標楷體" panose="03000509000000000000" pitchFamily="65" charset="-120"/>
              </a:rPr>
              <a:t>他的畫面效果和第二張的日本兵一樣</a:t>
            </a:r>
            <a:r>
              <a:rPr lang="zh-TW" altLang="en-US" sz="3200" dirty="0">
                <a:solidFill>
                  <a:srgbClr val="0070C0"/>
                </a:solidFill>
                <a:latin typeface="標楷體" panose="03000509000000000000" pitchFamily="65" charset="-120"/>
                <a:ea typeface="標楷體" panose="03000509000000000000" pitchFamily="65" charset="-120"/>
              </a:rPr>
              <a:t>粗糙</a:t>
            </a:r>
            <a:r>
              <a:rPr lang="zh-TW" altLang="en-US" sz="3200" dirty="0">
                <a:latin typeface="標楷體" panose="03000509000000000000" pitchFamily="65" charset="-120"/>
                <a:ea typeface="標楷體" panose="03000509000000000000" pitchFamily="65" charset="-120"/>
              </a:rPr>
              <a:t>，也是從團體照放大過來的照片。</a:t>
            </a:r>
          </a:p>
          <a:p>
            <a:pPr algn="just">
              <a:lnSpc>
                <a:spcPct val="250000"/>
              </a:lnSpc>
            </a:pPr>
            <a:r>
              <a:rPr lang="zh-TW" altLang="en-US" sz="3200" dirty="0">
                <a:latin typeface="標楷體" panose="03000509000000000000" pitchFamily="65" charset="-120"/>
                <a:ea typeface="標楷體" panose="03000509000000000000" pitchFamily="65" charset="-120"/>
              </a:rPr>
              <a:t>　　「日本兵的隔壁這一張是誰？」</a:t>
            </a:r>
          </a:p>
        </p:txBody>
      </p:sp>
      <p:sp>
        <p:nvSpPr>
          <p:cNvPr id="14" name="文字方塊 13">
            <a:extLst>
              <a:ext uri="{FF2B5EF4-FFF2-40B4-BE49-F238E27FC236}">
                <a16:creationId xmlns:a16="http://schemas.microsoft.com/office/drawing/2014/main" id="{D481B4BF-DE69-4AE8-A2D9-25DDDC0B71FF}"/>
              </a:ext>
            </a:extLst>
          </p:cNvPr>
          <p:cNvSpPr txBox="1">
            <a:spLocks noChangeArrowheads="1"/>
          </p:cNvSpPr>
          <p:nvPr/>
        </p:nvSpPr>
        <p:spPr bwMode="auto">
          <a:xfrm>
            <a:off x="1051092" y="1667482"/>
            <a:ext cx="7473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以類似描述前一幅照片的文字，重複描述第二幅照片，隱隱預告另一個類似的悲劇</a:t>
            </a:r>
          </a:p>
        </p:txBody>
      </p:sp>
      <p:cxnSp>
        <p:nvCxnSpPr>
          <p:cNvPr id="15" name="直線接點 14">
            <a:extLst>
              <a:ext uri="{FF2B5EF4-FFF2-40B4-BE49-F238E27FC236}">
                <a16:creationId xmlns:a16="http://schemas.microsoft.com/office/drawing/2014/main" id="{1108520A-5BE5-4830-902F-98CF14989B7F}"/>
              </a:ext>
            </a:extLst>
          </p:cNvPr>
          <p:cNvCxnSpPr>
            <a:cxnSpLocks/>
          </p:cNvCxnSpPr>
          <p:nvPr/>
        </p:nvCxnSpPr>
        <p:spPr>
          <a:xfrm>
            <a:off x="447040" y="1669450"/>
            <a:ext cx="8141547"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6" name="圖片 15">
            <a:extLst>
              <a:ext uri="{FF2B5EF4-FFF2-40B4-BE49-F238E27FC236}">
                <a16:creationId xmlns:a16="http://schemas.microsoft.com/office/drawing/2014/main" id="{9C195D07-2F14-40BB-9F61-CDBE7B35A2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7040" y="1741458"/>
            <a:ext cx="609550" cy="298679"/>
          </a:xfrm>
          <a:prstGeom prst="rect">
            <a:avLst/>
          </a:prstGeom>
        </p:spPr>
      </p:pic>
      <p:cxnSp>
        <p:nvCxnSpPr>
          <p:cNvPr id="17" name="直線接點 16">
            <a:extLst>
              <a:ext uri="{FF2B5EF4-FFF2-40B4-BE49-F238E27FC236}">
                <a16:creationId xmlns:a16="http://schemas.microsoft.com/office/drawing/2014/main" id="{2781A4B4-C4CB-4291-9A79-0A0A4417E112}"/>
              </a:ext>
            </a:extLst>
          </p:cNvPr>
          <p:cNvCxnSpPr>
            <a:cxnSpLocks/>
          </p:cNvCxnSpPr>
          <p:nvPr/>
        </p:nvCxnSpPr>
        <p:spPr>
          <a:xfrm>
            <a:off x="447040" y="2888650"/>
            <a:ext cx="4788747"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B8961314-8D43-429A-92C5-2E4AEEFF92C4}"/>
              </a:ext>
            </a:extLst>
          </p:cNvPr>
          <p:cNvSpPr/>
          <p:nvPr/>
        </p:nvSpPr>
        <p:spPr>
          <a:xfrm>
            <a:off x="6966971" y="1234297"/>
            <a:ext cx="829136"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3EA992FA-0BEE-4BE3-9A3B-2C5D2A0D0DE5}"/>
              </a:ext>
            </a:extLst>
          </p:cNvPr>
          <p:cNvSpPr txBox="1">
            <a:spLocks noChangeArrowheads="1"/>
          </p:cNvSpPr>
          <p:nvPr/>
        </p:nvSpPr>
        <p:spPr bwMode="auto">
          <a:xfrm>
            <a:off x="5558117" y="782685"/>
            <a:ext cx="2237990"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不光滑、不細緻</a:t>
            </a:r>
          </a:p>
        </p:txBody>
      </p:sp>
      <p:sp>
        <p:nvSpPr>
          <p:cNvPr id="9" name="矩形 8">
            <a:extLst>
              <a:ext uri="{FF2B5EF4-FFF2-40B4-BE49-F238E27FC236}">
                <a16:creationId xmlns:a16="http://schemas.microsoft.com/office/drawing/2014/main" id="{6A289FFE-732D-4E84-A66F-689807B38C0B}"/>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P.134~P.135</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36" name="文本框 328">
            <a:hlinkClick r:id="rId5" action="ppaction://hlinksldjump"/>
            <a:extLst>
              <a:ext uri="{FF2B5EF4-FFF2-40B4-BE49-F238E27FC236}">
                <a16:creationId xmlns:a16="http://schemas.microsoft.com/office/drawing/2014/main" id="{7768F427-8F2A-416C-9BA3-3B21E6C38516}"/>
              </a:ext>
            </a:extLst>
          </p:cNvPr>
          <p:cNvSpPr txBox="1"/>
          <p:nvPr/>
        </p:nvSpPr>
        <p:spPr>
          <a:xfrm>
            <a:off x="428882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38" name="文本框 328">
            <a:hlinkClick r:id="rId6" action="ppaction://hlinksldjump"/>
            <a:extLst>
              <a:ext uri="{FF2B5EF4-FFF2-40B4-BE49-F238E27FC236}">
                <a16:creationId xmlns:a16="http://schemas.microsoft.com/office/drawing/2014/main" id="{0DB30231-9F50-44AA-B81D-02E5622635D3}"/>
              </a:ext>
            </a:extLst>
          </p:cNvPr>
          <p:cNvSpPr txBox="1"/>
          <p:nvPr/>
        </p:nvSpPr>
        <p:spPr>
          <a:xfrm>
            <a:off x="495802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40" name="文本框 328">
            <a:hlinkClick r:id="rId7" action="ppaction://hlinksldjump"/>
            <a:extLst>
              <a:ext uri="{FF2B5EF4-FFF2-40B4-BE49-F238E27FC236}">
                <a16:creationId xmlns:a16="http://schemas.microsoft.com/office/drawing/2014/main" id="{09744AA8-AF25-420C-B700-5D1619083F7B}"/>
              </a:ext>
            </a:extLst>
          </p:cNvPr>
          <p:cNvSpPr txBox="1"/>
          <p:nvPr/>
        </p:nvSpPr>
        <p:spPr>
          <a:xfrm>
            <a:off x="5627216"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42" name="文本框 328">
            <a:hlinkClick r:id="rId8" action="ppaction://hlinksldjump"/>
            <a:extLst>
              <a:ext uri="{FF2B5EF4-FFF2-40B4-BE49-F238E27FC236}">
                <a16:creationId xmlns:a16="http://schemas.microsoft.com/office/drawing/2014/main" id="{628ED040-3C97-4597-8A82-AC9B8DC334CF}"/>
              </a:ext>
            </a:extLst>
          </p:cNvPr>
          <p:cNvSpPr txBox="1"/>
          <p:nvPr/>
        </p:nvSpPr>
        <p:spPr>
          <a:xfrm>
            <a:off x="6296411"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1626290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250"/>
                                        <p:tgtEl>
                                          <p:spTgt spid="14"/>
                                        </p:tgtEl>
                                      </p:cBhvr>
                                    </p:animEffect>
                                    <p:set>
                                      <p:cBhvr>
                                        <p:cTn id="21"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250"/>
                                        <p:tgtEl>
                                          <p:spTgt spid="20"/>
                                        </p:tgtEl>
                                      </p:cBhvr>
                                    </p:animEffect>
                                    <p:set>
                                      <p:cBhvr>
                                        <p:cTn id="32" dur="1" fill="hold">
                                          <p:stCondLst>
                                            <p:cond delay="24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4" grpId="0"/>
      <p:bldP spid="14" grpId="1"/>
      <p:bldP spid="19" grpId="0" animBg="1"/>
      <p:bldP spid="20" grpId="0" animBg="1"/>
      <p:bldP spid="20"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38490"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「噢！你說那一張共匪⋯⋯」</a:t>
            </a:r>
          </a:p>
          <a:p>
            <a:pPr algn="just">
              <a:lnSpc>
                <a:spcPct val="200000"/>
              </a:lnSpc>
            </a:pPr>
            <a:r>
              <a:rPr lang="zh-TW" altLang="en-US" sz="3200" dirty="0">
                <a:latin typeface="標楷體" panose="03000509000000000000" pitchFamily="65" charset="-120"/>
                <a:ea typeface="標楷體" panose="03000509000000000000" pitchFamily="65" charset="-120"/>
              </a:rPr>
              <a:t>　　熊回答話的方式，一直叫我緊張。</a:t>
            </a:r>
          </a:p>
          <a:p>
            <a:pPr algn="just">
              <a:lnSpc>
                <a:spcPct val="200000"/>
              </a:lnSpc>
            </a:pPr>
            <a:r>
              <a:rPr lang="zh-TW" altLang="en-US" sz="3200" dirty="0">
                <a:latin typeface="標楷體" panose="03000509000000000000" pitchFamily="65" charset="-120"/>
                <a:ea typeface="標楷體" panose="03000509000000000000" pitchFamily="65" charset="-120"/>
              </a:rPr>
              <a:t>　　「共匪？」</a:t>
            </a:r>
          </a:p>
          <a:p>
            <a:pPr algn="just">
              <a:lnSpc>
                <a:spcPct val="200000"/>
              </a:lnSpc>
            </a:pPr>
            <a:r>
              <a:rPr lang="zh-TW" altLang="en-US" sz="3200" dirty="0">
                <a:latin typeface="標楷體" panose="03000509000000000000" pitchFamily="65" charset="-120"/>
                <a:ea typeface="標楷體" panose="03000509000000000000" pitchFamily="65" charset="-120"/>
              </a:rPr>
              <a:t>　　「是啊，他是臺灣光復後，</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5EB3634F-F1E3-4757-849B-4539DD4EDF7F}"/>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P.135</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4" action="ppaction://hlinksldjump"/>
            <a:extLst>
              <a:ext uri="{FF2B5EF4-FFF2-40B4-BE49-F238E27FC236}">
                <a16:creationId xmlns:a16="http://schemas.microsoft.com/office/drawing/2014/main" id="{A460517D-C0D2-4880-9159-E3A0E44749FA}"/>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5" action="ppaction://hlinksldjump"/>
            <a:extLst>
              <a:ext uri="{FF2B5EF4-FFF2-40B4-BE49-F238E27FC236}">
                <a16:creationId xmlns:a16="http://schemas.microsoft.com/office/drawing/2014/main" id="{B235D12E-5BE1-4521-9571-38120DF171F7}"/>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6" name="文本框 328">
            <a:hlinkClick r:id="rId6" action="ppaction://hlinksldjump"/>
            <a:extLst>
              <a:ext uri="{FF2B5EF4-FFF2-40B4-BE49-F238E27FC236}">
                <a16:creationId xmlns:a16="http://schemas.microsoft.com/office/drawing/2014/main" id="{C23E827B-48D8-41D9-B625-D97FBE3395DC}"/>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3" name="文本框 328">
            <a:hlinkClick r:id="rId7"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270179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338490"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最後一批去大陸打仗的，我們村子裡有好多人去了。聽說他們都被八路軍抓去當共匪的匪兵。」</a:t>
            </a:r>
          </a:p>
          <a:p>
            <a:pPr algn="just">
              <a:lnSpc>
                <a:spcPct val="200000"/>
              </a:lnSpc>
            </a:pPr>
            <a:r>
              <a:rPr lang="zh-TW" altLang="en-US" sz="3200" dirty="0">
                <a:latin typeface="標楷體" panose="03000509000000000000" pitchFamily="65" charset="-120"/>
                <a:ea typeface="標楷體" panose="03000509000000000000" pitchFamily="65" charset="-120"/>
              </a:rPr>
              <a:t>　　我看不到在廚房的他。</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D67C60C9-149A-47E1-92A4-371618BEA3D2}"/>
              </a:ext>
            </a:extLst>
          </p:cNvPr>
          <p:cNvSpPr txBox="1">
            <a:spLocks noChangeArrowheads="1"/>
          </p:cNvSpPr>
          <p:nvPr/>
        </p:nvSpPr>
        <p:spPr bwMode="auto">
          <a:xfrm>
            <a:off x="2353628" y="2656389"/>
            <a:ext cx="64386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杜熊的父親，為</a:t>
            </a:r>
            <a:r>
              <a:rPr lang="zh-TW" altLang="en-US" sz="2400" dirty="0" smtClean="0">
                <a:solidFill>
                  <a:srgbClr val="006600"/>
                </a:solidFill>
                <a:latin typeface="微軟正黑體" panose="020B0604030504040204" pitchFamily="34" charset="-120"/>
                <a:ea typeface="微軟正黑體" panose="020B0604030504040204" pitchFamily="34" charset="-120"/>
              </a:rPr>
              <a:t>國軍</a:t>
            </a:r>
            <a:r>
              <a:rPr lang="zh-TW" altLang="en-US" sz="2400" dirty="0">
                <a:solidFill>
                  <a:srgbClr val="006600"/>
                </a:solidFill>
                <a:latin typeface="微軟正黑體" panose="020B0604030504040204" pitchFamily="34" charset="-120"/>
                <a:ea typeface="微軟正黑體" panose="020B0604030504040204" pitchFamily="34" charset="-120"/>
              </a:rPr>
              <a:t>打共匪，卻又被八路軍抓住，當匪兵反打</a:t>
            </a:r>
            <a:r>
              <a:rPr lang="zh-TW" altLang="en-US" sz="2400" dirty="0" smtClean="0">
                <a:solidFill>
                  <a:srgbClr val="006600"/>
                </a:solidFill>
                <a:latin typeface="微軟正黑體" panose="020B0604030504040204" pitchFamily="34" charset="-120"/>
                <a:ea typeface="微軟正黑體" panose="020B0604030504040204" pitchFamily="34" charset="-120"/>
              </a:rPr>
              <a:t>國軍</a:t>
            </a:r>
            <a:endParaRPr lang="zh-TW" altLang="en-US" sz="2400" dirty="0">
              <a:solidFill>
                <a:srgbClr val="006600"/>
              </a:solidFill>
              <a:latin typeface="微軟正黑體" panose="020B0604030504040204" pitchFamily="34" charset="-120"/>
              <a:ea typeface="微軟正黑體" panose="020B0604030504040204" pitchFamily="34" charset="-120"/>
            </a:endParaRPr>
          </a:p>
        </p:txBody>
      </p:sp>
      <p:cxnSp>
        <p:nvCxnSpPr>
          <p:cNvPr id="14" name="直線接點 13">
            <a:extLst>
              <a:ext uri="{FF2B5EF4-FFF2-40B4-BE49-F238E27FC236}">
                <a16:creationId xmlns:a16="http://schemas.microsoft.com/office/drawing/2014/main" id="{DB717F05-CB32-4476-A21E-9508F7BA57D1}"/>
              </a:ext>
            </a:extLst>
          </p:cNvPr>
          <p:cNvCxnSpPr>
            <a:cxnSpLocks/>
          </p:cNvCxnSpPr>
          <p:nvPr/>
        </p:nvCxnSpPr>
        <p:spPr>
          <a:xfrm>
            <a:off x="1749576" y="2658357"/>
            <a:ext cx="680400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5" name="圖片 14">
            <a:extLst>
              <a:ext uri="{FF2B5EF4-FFF2-40B4-BE49-F238E27FC236}">
                <a16:creationId xmlns:a16="http://schemas.microsoft.com/office/drawing/2014/main" id="{49FB9293-862B-43E1-B993-E85D8AABEE1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9576" y="2730365"/>
            <a:ext cx="609550" cy="298679"/>
          </a:xfrm>
          <a:prstGeom prst="rect">
            <a:avLst/>
          </a:prstGeom>
        </p:spPr>
      </p:pic>
      <p:cxnSp>
        <p:nvCxnSpPr>
          <p:cNvPr id="16" name="直線接點 15">
            <a:extLst>
              <a:ext uri="{FF2B5EF4-FFF2-40B4-BE49-F238E27FC236}">
                <a16:creationId xmlns:a16="http://schemas.microsoft.com/office/drawing/2014/main" id="{3FFA0AEF-94F4-4FF6-838E-FD236C6F6EAF}"/>
              </a:ext>
            </a:extLst>
          </p:cNvPr>
          <p:cNvCxnSpPr>
            <a:cxnSpLocks/>
          </p:cNvCxnSpPr>
          <p:nvPr/>
        </p:nvCxnSpPr>
        <p:spPr>
          <a:xfrm>
            <a:off x="455870" y="3620170"/>
            <a:ext cx="39757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D9C300EF-16BD-4B97-84E7-F5F31DE7B807}"/>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P.135</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7" name="文本框 328">
            <a:hlinkClick r:id="rId5" action="ppaction://hlinksldjump"/>
            <a:extLst>
              <a:ext uri="{FF2B5EF4-FFF2-40B4-BE49-F238E27FC236}">
                <a16:creationId xmlns:a16="http://schemas.microsoft.com/office/drawing/2014/main" id="{1FACF6B2-1E36-40D0-AC3C-6215E6C821A0}"/>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9" name="文本框 328">
            <a:hlinkClick r:id="rId6" action="ppaction://hlinksldjump"/>
            <a:extLst>
              <a:ext uri="{FF2B5EF4-FFF2-40B4-BE49-F238E27FC236}">
                <a16:creationId xmlns:a16="http://schemas.microsoft.com/office/drawing/2014/main" id="{C7ED21E8-0ACB-49DB-B494-0E596B16D8AB}"/>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3" name="文本框 328">
            <a:hlinkClick r:id="rId7" action="ppaction://hlinksldjump"/>
            <a:extLst>
              <a:ext uri="{FF2B5EF4-FFF2-40B4-BE49-F238E27FC236}">
                <a16:creationId xmlns:a16="http://schemas.microsoft.com/office/drawing/2014/main" id="{98547BC4-E945-451E-97C5-9615491CFF12}"/>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8" name="文本框 328">
            <a:hlinkClick r:id="rId8"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1030957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5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3"/>
                                        </p:tgtEl>
                                      </p:cBhvr>
                                    </p:animEffect>
                                    <p:set>
                                      <p:cBhvr>
                                        <p:cTn id="18" dur="1" fill="hold">
                                          <p:stCondLst>
                                            <p:cond delay="24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p:bldP spid="13"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173244"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在昏暗中他的話好像從四周冒出來，聽得很清楚。</a:t>
            </a:r>
          </a:p>
          <a:p>
            <a:pPr algn="just">
              <a:lnSpc>
                <a:spcPct val="200000"/>
              </a:lnSpc>
            </a:pPr>
            <a:r>
              <a:rPr lang="zh-TW" altLang="en-US" sz="3200" dirty="0">
                <a:latin typeface="標楷體" panose="03000509000000000000" pitchFamily="65" charset="-120"/>
                <a:ea typeface="標楷體" panose="03000509000000000000" pitchFamily="65" charset="-120"/>
              </a:rPr>
              <a:t>　　「他是你們家的誰？」</a:t>
            </a:r>
          </a:p>
          <a:p>
            <a:pPr algn="just">
              <a:lnSpc>
                <a:spcPct val="200000"/>
              </a:lnSpc>
            </a:pPr>
            <a:r>
              <a:rPr lang="zh-TW" altLang="en-US" sz="3200" dirty="0">
                <a:latin typeface="標楷體" panose="03000509000000000000" pitchFamily="65" charset="-120"/>
                <a:ea typeface="標楷體" panose="03000509000000000000" pitchFamily="65" charset="-120"/>
              </a:rPr>
              <a:t>　　「我老爸啊。」</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EE250B37-778F-4A2F-BF0B-78F57C205D38}"/>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P.135</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4" action="ppaction://hlinksldjump"/>
            <a:extLst>
              <a:ext uri="{FF2B5EF4-FFF2-40B4-BE49-F238E27FC236}">
                <a16:creationId xmlns:a16="http://schemas.microsoft.com/office/drawing/2014/main" id="{C7CD7528-12F7-43A6-8DAC-00E7D9B93AE4}"/>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8" name="文本框 328">
            <a:hlinkClick r:id="rId5" action="ppaction://hlinksldjump"/>
            <a:extLst>
              <a:ext uri="{FF2B5EF4-FFF2-40B4-BE49-F238E27FC236}">
                <a16:creationId xmlns:a16="http://schemas.microsoft.com/office/drawing/2014/main" id="{671C335D-66E5-4FF9-A335-96F188D4D2A0}"/>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6" name="文本框 328">
            <a:hlinkClick r:id="rId6" action="ppaction://hlinksldjump"/>
            <a:extLst>
              <a:ext uri="{FF2B5EF4-FFF2-40B4-BE49-F238E27FC236}">
                <a16:creationId xmlns:a16="http://schemas.microsoft.com/office/drawing/2014/main" id="{445D7E88-2BE5-41F3-8454-14C2F9529EEA}"/>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3" name="文本框 328">
            <a:hlinkClick r:id="rId7"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1054504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5CF477CE-AAE4-438F-98EE-6472C3686F32}"/>
              </a:ext>
            </a:extLst>
          </p:cNvPr>
          <p:cNvSpPr/>
          <p:nvPr/>
        </p:nvSpPr>
        <p:spPr>
          <a:xfrm>
            <a:off x="6370675" y="252550"/>
            <a:ext cx="2551256" cy="4606834"/>
          </a:xfrm>
          <a:prstGeom prst="rect">
            <a:avLst/>
          </a:prstGeom>
          <a:solidFill>
            <a:srgbClr val="CFE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extBox 6">
            <a:extLst>
              <a:ext uri="{FF2B5EF4-FFF2-40B4-BE49-F238E27FC236}">
                <a16:creationId xmlns:a16="http://schemas.microsoft.com/office/drawing/2014/main" id="{91BFC308-2698-4D38-9BAF-9B357F13B11B}"/>
              </a:ext>
            </a:extLst>
          </p:cNvPr>
          <p:cNvSpPr txBox="1"/>
          <p:nvPr/>
        </p:nvSpPr>
        <p:spPr>
          <a:xfrm>
            <a:off x="351698" y="391708"/>
            <a:ext cx="4764588"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魯凱族簡介</a:t>
            </a:r>
          </a:p>
        </p:txBody>
      </p:sp>
      <p:pic>
        <p:nvPicPr>
          <p:cNvPr id="5" name="圖片 4">
            <a:extLst>
              <a:ext uri="{FF2B5EF4-FFF2-40B4-BE49-F238E27FC236}">
                <a16:creationId xmlns:a16="http://schemas.microsoft.com/office/drawing/2014/main" id="{0345A5F2-AD6F-4509-86EA-C50DDEB95D73}"/>
              </a:ext>
            </a:extLst>
          </p:cNvPr>
          <p:cNvPicPr>
            <a:picLocks noChangeAspect="1"/>
          </p:cNvPicPr>
          <p:nvPr/>
        </p:nvPicPr>
        <p:blipFill>
          <a:blip r:embed="rId2"/>
          <a:stretch>
            <a:fillRect/>
          </a:stretch>
        </p:blipFill>
        <p:spPr>
          <a:xfrm>
            <a:off x="7485744" y="4064414"/>
            <a:ext cx="1658256" cy="1079086"/>
          </a:xfrm>
          <a:prstGeom prst="rect">
            <a:avLst/>
          </a:prstGeom>
        </p:spPr>
      </p:pic>
      <p:sp>
        <p:nvSpPr>
          <p:cNvPr id="9" name="矩形 8">
            <a:extLst>
              <a:ext uri="{FF2B5EF4-FFF2-40B4-BE49-F238E27FC236}">
                <a16:creationId xmlns:a16="http://schemas.microsoft.com/office/drawing/2014/main" id="{DCD23D66-E1FC-44BE-8510-3D72BEB041D5}"/>
              </a:ext>
            </a:extLst>
          </p:cNvPr>
          <p:cNvSpPr/>
          <p:nvPr/>
        </p:nvSpPr>
        <p:spPr>
          <a:xfrm>
            <a:off x="351701" y="976483"/>
            <a:ext cx="5707373" cy="3119893"/>
          </a:xfrm>
          <a:prstGeom prst="rect">
            <a:avLst/>
          </a:prstGeom>
        </p:spPr>
        <p:txBody>
          <a:bodyPr wrap="square">
            <a:spAutoFit/>
          </a:bodyPr>
          <a:lstStyle/>
          <a:p>
            <a:pPr marL="288000" indent="-288000" algn="just">
              <a:lnSpc>
                <a:spcPct val="120000"/>
              </a:lnSpc>
              <a:spcBef>
                <a:spcPts val="2400"/>
              </a:spcBef>
              <a:buFont typeface="Arial" panose="020B0604020202020204" pitchFamily="34" charset="0"/>
              <a:buChar char="•"/>
            </a:pPr>
            <a:r>
              <a:rPr lang="zh-TW" altLang="en-US" sz="3000" spc="-150" dirty="0">
                <a:latin typeface="微軟正黑體" panose="020B0604030504040204" pitchFamily="34" charset="-120"/>
                <a:ea typeface="微軟正黑體" panose="020B0604030504040204" pitchFamily="34" charset="-120"/>
              </a:rPr>
              <a:t>臺灣原住民族之一，名字源自日治時代稱呼「</a:t>
            </a:r>
            <a:r>
              <a:rPr lang="en-US" altLang="zh-TW" sz="3000" spc="-150" dirty="0" err="1">
                <a:latin typeface="微軟正黑體" panose="020B0604030504040204" pitchFamily="34" charset="-120"/>
                <a:ea typeface="微軟正黑體" panose="020B0604030504040204" pitchFamily="34" charset="-120"/>
              </a:rPr>
              <a:t>Rukai</a:t>
            </a:r>
            <a:r>
              <a:rPr lang="zh-TW" altLang="en-US" sz="3000" spc="-150" dirty="0">
                <a:latin typeface="微軟正黑體" panose="020B0604030504040204" pitchFamily="34" charset="-120"/>
                <a:ea typeface="微軟正黑體" panose="020B0604030504040204" pitchFamily="34" charset="-120"/>
              </a:rPr>
              <a:t>」，他們自稱</a:t>
            </a:r>
            <a:r>
              <a:rPr lang="en-US" altLang="zh-TW" sz="3000" spc="-150" dirty="0" err="1">
                <a:latin typeface="微軟正黑體" panose="020B0604030504040204" pitchFamily="34" charset="-120"/>
                <a:ea typeface="微軟正黑體" panose="020B0604030504040204" pitchFamily="34" charset="-120"/>
              </a:rPr>
              <a:t>Tsaisenc</a:t>
            </a:r>
            <a:r>
              <a:rPr lang="zh-TW" altLang="en-US" sz="3000" spc="-150" dirty="0">
                <a:latin typeface="微軟正黑體" panose="020B0604030504040204" pitchFamily="34" charset="-120"/>
                <a:ea typeface="微軟正黑體" panose="020B0604030504040204" pitchFamily="34" charset="-120"/>
              </a:rPr>
              <a:t>，即「</a:t>
            </a:r>
            <a:r>
              <a:rPr lang="zh-TW" altLang="en-US" sz="3000" b="1" spc="-150" dirty="0">
                <a:solidFill>
                  <a:schemeClr val="accent2"/>
                </a:solidFill>
                <a:latin typeface="微軟正黑體" panose="020B0604030504040204" pitchFamily="34" charset="-120"/>
                <a:ea typeface="微軟正黑體" panose="020B0604030504040204" pitchFamily="34" charset="-120"/>
              </a:rPr>
              <a:t>住在高山的人</a:t>
            </a:r>
            <a:r>
              <a:rPr lang="zh-TW" altLang="en-US" sz="3000" spc="-150" dirty="0">
                <a:latin typeface="微軟正黑體" panose="020B0604030504040204" pitchFamily="34" charset="-120"/>
                <a:ea typeface="微軟正黑體" panose="020B0604030504040204" pitchFamily="34" charset="-120"/>
              </a:rPr>
              <a:t>」。</a:t>
            </a:r>
          </a:p>
          <a:p>
            <a:pPr marL="288000" indent="-288000" algn="just">
              <a:lnSpc>
                <a:spcPct val="120000"/>
              </a:lnSpc>
              <a:spcBef>
                <a:spcPts val="2400"/>
              </a:spcBef>
              <a:buFont typeface="Arial" panose="020B0604020202020204" pitchFamily="34" charset="0"/>
              <a:buChar char="•"/>
            </a:pPr>
            <a:r>
              <a:rPr lang="zh-TW" altLang="en-US" sz="3000" spc="-150" dirty="0">
                <a:latin typeface="微軟正黑體" panose="020B0604030504040204" pitchFamily="34" charset="-120"/>
                <a:ea typeface="微軟正黑體" panose="020B0604030504040204" pitchFamily="34" charset="-120"/>
              </a:rPr>
              <a:t>主要分布在屏東、高雄、臺東縣交界處山區，人口約一萬餘人。</a:t>
            </a:r>
          </a:p>
        </p:txBody>
      </p:sp>
      <p:pic>
        <p:nvPicPr>
          <p:cNvPr id="6" name="圖片 5" descr="一張含有 地圖 的圖片&#10;&#10;自動產生的描述">
            <a:extLst>
              <a:ext uri="{FF2B5EF4-FFF2-40B4-BE49-F238E27FC236}">
                <a16:creationId xmlns:a16="http://schemas.microsoft.com/office/drawing/2014/main" id="{55ACF445-86FF-4482-8E9C-9BF567F4DC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04311" y="242434"/>
            <a:ext cx="1896446" cy="2526892"/>
          </a:xfrm>
          <a:prstGeom prst="rect">
            <a:avLst/>
          </a:prstGeom>
        </p:spPr>
      </p:pic>
      <p:sp>
        <p:nvSpPr>
          <p:cNvPr id="8" name="文本框 328">
            <a:hlinkClick r:id="rId4" action="ppaction://hlinksldjump"/>
            <a:extLst>
              <a:ext uri="{FF2B5EF4-FFF2-40B4-BE49-F238E27FC236}">
                <a16:creationId xmlns:a16="http://schemas.microsoft.com/office/drawing/2014/main" id="{6506F892-1544-480F-AF39-81AFAE0B09C1}"/>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
        <p:nvSpPr>
          <p:cNvPr id="13" name="矩形 12">
            <a:extLst>
              <a:ext uri="{FF2B5EF4-FFF2-40B4-BE49-F238E27FC236}">
                <a16:creationId xmlns:a16="http://schemas.microsoft.com/office/drawing/2014/main" id="{D32B47B1-D756-4102-AE34-FC06B9F8C436}"/>
              </a:ext>
            </a:extLst>
          </p:cNvPr>
          <p:cNvSpPr/>
          <p:nvPr/>
        </p:nvSpPr>
        <p:spPr>
          <a:xfrm>
            <a:off x="8676000" y="0"/>
            <a:ext cx="468000" cy="468000"/>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軟正黑體" panose="020B0604030504040204" pitchFamily="34" charset="-120"/>
                <a:ea typeface="微軟正黑體" panose="020B0604030504040204" pitchFamily="34" charset="-120"/>
              </a:rPr>
              <a:t>2</a:t>
            </a:r>
            <a:endParaRPr lang="zh-TW" altLang="en-US" sz="2000" b="1" dirty="0">
              <a:latin typeface="微軟正黑體" panose="020B0604030504040204" pitchFamily="34" charset="-120"/>
              <a:ea typeface="微軟正黑體" panose="020B0604030504040204" pitchFamily="34" charset="-120"/>
            </a:endParaRPr>
          </a:p>
        </p:txBody>
      </p:sp>
      <p:pic>
        <p:nvPicPr>
          <p:cNvPr id="15" name="圖片 14">
            <a:extLst>
              <a:ext uri="{FF2B5EF4-FFF2-40B4-BE49-F238E27FC236}">
                <a16:creationId xmlns:a16="http://schemas.microsoft.com/office/drawing/2014/main" id="{D816E4C8-5413-4E96-86AA-6D9029E569C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796020" y="2351314"/>
            <a:ext cx="1814310" cy="2047269"/>
          </a:xfrm>
          <a:prstGeom prst="rect">
            <a:avLst/>
          </a:prstGeom>
          <a:effectLst>
            <a:glow rad="152400">
              <a:schemeClr val="bg1">
                <a:alpha val="49000"/>
              </a:schemeClr>
            </a:glow>
          </a:effectLst>
        </p:spPr>
      </p:pic>
      <p:cxnSp>
        <p:nvCxnSpPr>
          <p:cNvPr id="17" name="直線接點 16">
            <a:extLst>
              <a:ext uri="{FF2B5EF4-FFF2-40B4-BE49-F238E27FC236}">
                <a16:creationId xmlns:a16="http://schemas.microsoft.com/office/drawing/2014/main" id="{96380433-4562-4276-86C7-69DDE59EF824}"/>
              </a:ext>
            </a:extLst>
          </p:cNvPr>
          <p:cNvCxnSpPr>
            <a:endCxn id="15" idx="0"/>
          </p:cNvCxnSpPr>
          <p:nvPr/>
        </p:nvCxnSpPr>
        <p:spPr>
          <a:xfrm>
            <a:off x="7572103" y="1554480"/>
            <a:ext cx="131072" cy="7968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520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173244"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燈</a:t>
            </a:r>
            <a:r>
              <a:rPr lang="zh-TW" altLang="en-US" sz="3200" dirty="0">
                <a:solidFill>
                  <a:srgbClr val="0070C0"/>
                </a:solidFill>
                <a:latin typeface="標楷體" panose="03000509000000000000" pitchFamily="65" charset="-120"/>
                <a:ea typeface="標楷體" panose="03000509000000000000" pitchFamily="65" charset="-120"/>
              </a:rPr>
              <a:t>芯</a:t>
            </a:r>
            <a:r>
              <a:rPr lang="zh-TW" altLang="en-US" sz="3200" dirty="0">
                <a:latin typeface="標楷體" panose="03000509000000000000" pitchFamily="65" charset="-120"/>
                <a:ea typeface="標楷體" panose="03000509000000000000" pitchFamily="65" charset="-120"/>
              </a:rPr>
              <a:t>在搖，我的手在發抖，小火心不安地跳著，眼前的人像累了，晃了晃身子，</a:t>
            </a:r>
            <a:r>
              <a:rPr lang="en-US" altLang="zh-TW" sz="3200" dirty="0">
                <a:latin typeface="標楷體" panose="03000509000000000000" pitchFamily="65" charset="-120"/>
                <a:ea typeface="標楷體" panose="03000509000000000000" pitchFamily="65" charset="-120"/>
              </a:rPr>
              <a:t/>
            </a:r>
            <a:br>
              <a:rPr lang="en-US" altLang="zh-TW" sz="3200" dirty="0">
                <a:latin typeface="標楷體" panose="03000509000000000000" pitchFamily="65" charset="-120"/>
                <a:ea typeface="標楷體" panose="03000509000000000000" pitchFamily="65" charset="-120"/>
              </a:rPr>
            </a:br>
            <a:r>
              <a:rPr lang="zh-TW" altLang="en-US" sz="3200" dirty="0">
                <a:latin typeface="標楷體" panose="03000509000000000000" pitchFamily="65" charset="-120"/>
                <a:ea typeface="標楷體" panose="03000509000000000000" pitchFamily="65" charset="-120"/>
              </a:rPr>
              <a:t>但那逼視我的眼神，一直沒變。我的心變得好脆弱，好像不能再裝載一點什麼。</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FCEEEF8A-A083-42B8-9051-EB9EF4F5D417}"/>
              </a:ext>
            </a:extLst>
          </p:cNvPr>
          <p:cNvSpPr/>
          <p:nvPr/>
        </p:nvSpPr>
        <p:spPr>
          <a:xfrm>
            <a:off x="1717861" y="1234297"/>
            <a:ext cx="418277"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342F991D-C133-422F-8E8C-D3152D70AC41}"/>
              </a:ext>
            </a:extLst>
          </p:cNvPr>
          <p:cNvSpPr txBox="1">
            <a:spLocks noChangeArrowheads="1"/>
          </p:cNvSpPr>
          <p:nvPr/>
        </p:nvSpPr>
        <p:spPr bwMode="auto">
          <a:xfrm>
            <a:off x="928507" y="787037"/>
            <a:ext cx="2230992" cy="446276"/>
          </a:xfrm>
          <a:prstGeom prst="rect">
            <a:avLst/>
          </a:prstGeom>
          <a:solidFill>
            <a:srgbClr val="0070C0"/>
          </a:solidFill>
          <a:ln w="9525">
            <a:noFill/>
            <a:miter lim="800000"/>
            <a:headEnd/>
            <a:tailEnd/>
          </a:ln>
        </p:spPr>
        <p:txBody>
          <a:bodyPr wrap="square" anchor="ctr">
            <a:spAutoFit/>
          </a:bodyPr>
          <a:lstStyle/>
          <a:p>
            <a:pPr algn="ctr"/>
            <a:r>
              <a:rPr lang="zh-TW" altLang="en-US" sz="2300" dirty="0">
                <a:solidFill>
                  <a:schemeClr val="bg1"/>
                </a:solidFill>
                <a:latin typeface="微軟正黑體" panose="020B0604030504040204" pitchFamily="34" charset="-120"/>
                <a:ea typeface="微軟正黑體" panose="020B0604030504040204" pitchFamily="34" charset="-120"/>
              </a:rPr>
              <a:t>物體的中心部分</a:t>
            </a:r>
          </a:p>
        </p:txBody>
      </p:sp>
      <p:sp>
        <p:nvSpPr>
          <p:cNvPr id="15" name="文字方塊 14">
            <a:extLst>
              <a:ext uri="{FF2B5EF4-FFF2-40B4-BE49-F238E27FC236}">
                <a16:creationId xmlns:a16="http://schemas.microsoft.com/office/drawing/2014/main" id="{16C61800-15C8-4F1B-86F2-3158C1CF5DF4}"/>
              </a:ext>
            </a:extLst>
          </p:cNvPr>
          <p:cNvSpPr txBox="1">
            <a:spLocks noChangeArrowheads="1"/>
          </p:cNvSpPr>
          <p:nvPr/>
        </p:nvSpPr>
        <p:spPr bwMode="auto">
          <a:xfrm>
            <a:off x="3208432" y="492032"/>
            <a:ext cx="54572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以</a:t>
            </a:r>
            <a:r>
              <a:rPr lang="zh-TW" altLang="en-US" sz="2400" dirty="0" smtClean="0">
                <a:solidFill>
                  <a:srgbClr val="006600"/>
                </a:solidFill>
                <a:latin typeface="微軟正黑體" panose="020B0604030504040204" pitchFamily="34" charset="-120"/>
                <a:ea typeface="微軟正黑體" panose="020B0604030504040204" pitchFamily="34" charset="-120"/>
              </a:rPr>
              <a:t>景寓情</a:t>
            </a:r>
            <a:r>
              <a:rPr lang="zh-TW" altLang="en-US" sz="2400" dirty="0">
                <a:solidFill>
                  <a:srgbClr val="006600"/>
                </a:solidFill>
                <a:latin typeface="微軟正黑體" panose="020B0604030504040204" pitchFamily="34" charset="-120"/>
                <a:ea typeface="微軟正黑體" panose="020B0604030504040204" pitchFamily="34" charset="-120"/>
              </a:rPr>
              <a:t>，藉由外在跳動的</a:t>
            </a:r>
            <a:r>
              <a:rPr lang="zh-TW" altLang="en-US" sz="2400" dirty="0" smtClean="0">
                <a:solidFill>
                  <a:srgbClr val="006600"/>
                </a:solidFill>
                <a:latin typeface="微軟正黑體" panose="020B0604030504040204" pitchFamily="34" charset="-120"/>
                <a:ea typeface="微軟正黑體" panose="020B0604030504040204" pitchFamily="34" charset="-120"/>
              </a:rPr>
              <a:t>燈火</a:t>
            </a:r>
            <a:r>
              <a:rPr lang="zh-TW" altLang="en-US" sz="2400" dirty="0">
                <a:solidFill>
                  <a:srgbClr val="006600"/>
                </a:solidFill>
                <a:latin typeface="微軟正黑體" panose="020B0604030504040204" pitchFamily="34" charset="-120"/>
                <a:ea typeface="微軟正黑體" panose="020B0604030504040204" pitchFamily="34" charset="-120"/>
              </a:rPr>
              <a:t>，烘托</a:t>
            </a:r>
            <a:r>
              <a:rPr lang="zh-TW" altLang="en-US" sz="2400" dirty="0" smtClean="0">
                <a:solidFill>
                  <a:srgbClr val="006600"/>
                </a:solidFill>
                <a:latin typeface="微軟正黑體" panose="020B0604030504040204" pitchFamily="34" charset="-120"/>
                <a:ea typeface="微軟正黑體" panose="020B0604030504040204" pitchFamily="34" charset="-120"/>
              </a:rPr>
              <a:t>氣氛的詭譎，</a:t>
            </a:r>
            <a:r>
              <a:rPr lang="zh-TW" altLang="en-US" sz="2400" dirty="0">
                <a:solidFill>
                  <a:srgbClr val="006600"/>
                </a:solidFill>
                <a:latin typeface="微軟正黑體" panose="020B0604030504040204" pitchFamily="34" charset="-120"/>
                <a:ea typeface="微軟正黑體" panose="020B0604030504040204" pitchFamily="34" charset="-120"/>
              </a:rPr>
              <a:t>暗示內心的激動與不安</a:t>
            </a:r>
          </a:p>
        </p:txBody>
      </p:sp>
      <p:cxnSp>
        <p:nvCxnSpPr>
          <p:cNvPr id="16" name="直線接點 15">
            <a:extLst>
              <a:ext uri="{FF2B5EF4-FFF2-40B4-BE49-F238E27FC236}">
                <a16:creationId xmlns:a16="http://schemas.microsoft.com/office/drawing/2014/main" id="{882950F1-D26F-41A5-9ABB-1F2CADFC7F18}"/>
              </a:ext>
            </a:extLst>
          </p:cNvPr>
          <p:cNvCxnSpPr>
            <a:cxnSpLocks/>
          </p:cNvCxnSpPr>
          <p:nvPr/>
        </p:nvCxnSpPr>
        <p:spPr>
          <a:xfrm>
            <a:off x="1288989" y="1669450"/>
            <a:ext cx="7150584"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7" name="圖片 16">
            <a:extLst>
              <a:ext uri="{FF2B5EF4-FFF2-40B4-BE49-F238E27FC236}">
                <a16:creationId xmlns:a16="http://schemas.microsoft.com/office/drawing/2014/main" id="{833B63AE-F30D-4364-ADDA-E8FED255D4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88989" y="1741458"/>
            <a:ext cx="609550" cy="298679"/>
          </a:xfrm>
          <a:prstGeom prst="rect">
            <a:avLst/>
          </a:prstGeom>
        </p:spPr>
      </p:pic>
      <p:cxnSp>
        <p:nvCxnSpPr>
          <p:cNvPr id="18" name="直線接點 17">
            <a:extLst>
              <a:ext uri="{FF2B5EF4-FFF2-40B4-BE49-F238E27FC236}">
                <a16:creationId xmlns:a16="http://schemas.microsoft.com/office/drawing/2014/main" id="{C205D131-ABDE-45B2-AC68-D71A755A4F7C}"/>
              </a:ext>
            </a:extLst>
          </p:cNvPr>
          <p:cNvCxnSpPr>
            <a:cxnSpLocks/>
          </p:cNvCxnSpPr>
          <p:nvPr/>
        </p:nvCxnSpPr>
        <p:spPr>
          <a:xfrm>
            <a:off x="455869" y="2651583"/>
            <a:ext cx="1210371"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7D5E9D52-2850-42E0-ACA6-8B6833483F29}"/>
              </a:ext>
            </a:extLst>
          </p:cNvPr>
          <p:cNvSpPr txBox="1">
            <a:spLocks noChangeArrowheads="1"/>
          </p:cNvSpPr>
          <p:nvPr/>
        </p:nvSpPr>
        <p:spPr bwMode="auto">
          <a:xfrm>
            <a:off x="1059920" y="3610323"/>
            <a:ext cx="6930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呼應前一段「每一對眼睛都炯炯發光地逼視著我」</a:t>
            </a:r>
            <a:endParaRPr lang="en-US" altLang="zh-TW" sz="2400" dirty="0">
              <a:solidFill>
                <a:srgbClr val="006600"/>
              </a:solidFill>
              <a:latin typeface="微軟正黑體" panose="020B0604030504040204" pitchFamily="34" charset="-120"/>
              <a:ea typeface="微軟正黑體" panose="020B0604030504040204" pitchFamily="34" charset="-120"/>
            </a:endParaRPr>
          </a:p>
        </p:txBody>
      </p:sp>
      <p:cxnSp>
        <p:nvCxnSpPr>
          <p:cNvPr id="20" name="直線接點 19">
            <a:extLst>
              <a:ext uri="{FF2B5EF4-FFF2-40B4-BE49-F238E27FC236}">
                <a16:creationId xmlns:a16="http://schemas.microsoft.com/office/drawing/2014/main" id="{F839D8AB-D0DE-4BA5-9473-D0B1437C0016}"/>
              </a:ext>
            </a:extLst>
          </p:cNvPr>
          <p:cNvCxnSpPr>
            <a:cxnSpLocks/>
          </p:cNvCxnSpPr>
          <p:nvPr/>
        </p:nvCxnSpPr>
        <p:spPr>
          <a:xfrm>
            <a:off x="455869" y="3619064"/>
            <a:ext cx="5430158"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1" name="圖片 20">
            <a:extLst>
              <a:ext uri="{FF2B5EF4-FFF2-40B4-BE49-F238E27FC236}">
                <a16:creationId xmlns:a16="http://schemas.microsoft.com/office/drawing/2014/main" id="{6A1B93E8-0C3D-47DE-B330-66A3F3147C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5869" y="3684299"/>
            <a:ext cx="609550" cy="298679"/>
          </a:xfrm>
          <a:prstGeom prst="rect">
            <a:avLst/>
          </a:prstGeom>
        </p:spPr>
      </p:pic>
      <p:sp>
        <p:nvSpPr>
          <p:cNvPr id="23" name="文字方塊 48">
            <a:extLst>
              <a:ext uri="{FF2B5EF4-FFF2-40B4-BE49-F238E27FC236}">
                <a16:creationId xmlns:a16="http://schemas.microsoft.com/office/drawing/2014/main" id="{E946123F-2C9E-437B-91BF-3F2DDABD9578}"/>
              </a:ext>
            </a:extLst>
          </p:cNvPr>
          <p:cNvSpPr txBox="1">
            <a:spLocks noChangeArrowheads="1"/>
          </p:cNvSpPr>
          <p:nvPr/>
        </p:nvSpPr>
        <p:spPr bwMode="auto">
          <a:xfrm>
            <a:off x="6946119" y="2900456"/>
            <a:ext cx="91772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物性化</a:t>
            </a:r>
          </a:p>
        </p:txBody>
      </p:sp>
      <p:grpSp>
        <p:nvGrpSpPr>
          <p:cNvPr id="25" name="群組 24">
            <a:extLst>
              <a:ext uri="{FF2B5EF4-FFF2-40B4-BE49-F238E27FC236}">
                <a16:creationId xmlns:a16="http://schemas.microsoft.com/office/drawing/2014/main" id="{D12A9CB2-F750-438F-8E3D-9F3B361C75AB}"/>
              </a:ext>
            </a:extLst>
          </p:cNvPr>
          <p:cNvGrpSpPr/>
          <p:nvPr/>
        </p:nvGrpSpPr>
        <p:grpSpPr>
          <a:xfrm>
            <a:off x="6287624" y="2923643"/>
            <a:ext cx="628598" cy="1714108"/>
            <a:chOff x="283395" y="4241561"/>
            <a:chExt cx="628598" cy="1714108"/>
          </a:xfrm>
        </p:grpSpPr>
        <p:pic>
          <p:nvPicPr>
            <p:cNvPr id="26" name="圖片 25">
              <a:extLst>
                <a:ext uri="{FF2B5EF4-FFF2-40B4-BE49-F238E27FC236}">
                  <a16:creationId xmlns:a16="http://schemas.microsoft.com/office/drawing/2014/main" id="{F0251E48-D3E8-4B63-8075-4D367B29BD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6562" y="5307669"/>
              <a:ext cx="128048" cy="648000"/>
            </a:xfrm>
            <a:prstGeom prst="rect">
              <a:avLst/>
            </a:prstGeom>
          </p:spPr>
        </p:pic>
        <p:pic>
          <p:nvPicPr>
            <p:cNvPr id="27" name="圖片 26">
              <a:extLst>
                <a:ext uri="{FF2B5EF4-FFF2-40B4-BE49-F238E27FC236}">
                  <a16:creationId xmlns:a16="http://schemas.microsoft.com/office/drawing/2014/main" id="{40CF882B-EFCC-446A-9C4F-603EC44A51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3395" y="4241561"/>
              <a:ext cx="628598" cy="648000"/>
            </a:xfrm>
            <a:prstGeom prst="rect">
              <a:avLst/>
            </a:prstGeom>
          </p:spPr>
        </p:pic>
      </p:grpSp>
      <p:sp>
        <p:nvSpPr>
          <p:cNvPr id="9" name="矩形 8">
            <a:extLst>
              <a:ext uri="{FF2B5EF4-FFF2-40B4-BE49-F238E27FC236}">
                <a16:creationId xmlns:a16="http://schemas.microsoft.com/office/drawing/2014/main" id="{6E6BDE08-61EE-4FBE-B13F-B3259C179624}"/>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P.136</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22" name="文本框 328">
            <a:hlinkClick r:id="rId7" action="ppaction://hlinksldjump"/>
            <a:extLst>
              <a:ext uri="{FF2B5EF4-FFF2-40B4-BE49-F238E27FC236}">
                <a16:creationId xmlns:a16="http://schemas.microsoft.com/office/drawing/2014/main" id="{24876B7C-7DFB-4FA2-8D48-57C41662AF12}"/>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30" name="文本框 328">
            <a:hlinkClick r:id="rId8" action="ppaction://hlinksldjump"/>
            <a:extLst>
              <a:ext uri="{FF2B5EF4-FFF2-40B4-BE49-F238E27FC236}">
                <a16:creationId xmlns:a16="http://schemas.microsoft.com/office/drawing/2014/main" id="{F8C0596B-BBB1-45BE-818C-27D0AF62C586}"/>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34" name="文本框 328">
            <a:hlinkClick r:id="rId9" action="ppaction://hlinksldjump"/>
            <a:extLst>
              <a:ext uri="{FF2B5EF4-FFF2-40B4-BE49-F238E27FC236}">
                <a16:creationId xmlns:a16="http://schemas.microsoft.com/office/drawing/2014/main" id="{632951FC-63B4-4C4D-9C73-F255EAD2890C}"/>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24" name="文字方塊 48">
            <a:extLst>
              <a:ext uri="{FF2B5EF4-FFF2-40B4-BE49-F238E27FC236}">
                <a16:creationId xmlns:a16="http://schemas.microsoft.com/office/drawing/2014/main" id="{E946123F-2C9E-437B-91BF-3F2DDABD9578}"/>
              </a:ext>
            </a:extLst>
          </p:cNvPr>
          <p:cNvSpPr txBox="1">
            <a:spLocks noChangeArrowheads="1"/>
          </p:cNvSpPr>
          <p:nvPr/>
        </p:nvSpPr>
        <p:spPr bwMode="auto">
          <a:xfrm>
            <a:off x="2849338" y="1935229"/>
            <a:ext cx="91772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TW" altLang="en-US" sz="2100" b="1" dirty="0">
                <a:solidFill>
                  <a:srgbClr val="C74932"/>
                </a:solidFill>
                <a:ea typeface="微軟正黑體" panose="020B0604030504040204" pitchFamily="34" charset="-120"/>
              </a:rPr>
              <a:t>人</a:t>
            </a:r>
            <a:r>
              <a:rPr lang="zh-TW" altLang="en-US" sz="2100" b="1" dirty="0" smtClean="0">
                <a:solidFill>
                  <a:srgbClr val="C74932"/>
                </a:solidFill>
                <a:ea typeface="微軟正黑體" panose="020B0604030504040204" pitchFamily="34" charset="-120"/>
              </a:rPr>
              <a:t>性化</a:t>
            </a:r>
            <a:endParaRPr lang="zh-TW" altLang="en-US" sz="2100" b="1" dirty="0">
              <a:solidFill>
                <a:srgbClr val="C74932"/>
              </a:solidFill>
              <a:ea typeface="微軟正黑體" panose="020B0604030504040204" pitchFamily="34" charset="-120"/>
            </a:endParaRPr>
          </a:p>
        </p:txBody>
      </p:sp>
      <p:grpSp>
        <p:nvGrpSpPr>
          <p:cNvPr id="28" name="群組 27">
            <a:extLst>
              <a:ext uri="{FF2B5EF4-FFF2-40B4-BE49-F238E27FC236}">
                <a16:creationId xmlns:a16="http://schemas.microsoft.com/office/drawing/2014/main" id="{D12A9CB2-F750-438F-8E3D-9F3B361C75AB}"/>
              </a:ext>
            </a:extLst>
          </p:cNvPr>
          <p:cNvGrpSpPr/>
          <p:nvPr/>
        </p:nvGrpSpPr>
        <p:grpSpPr>
          <a:xfrm>
            <a:off x="2190843" y="1958416"/>
            <a:ext cx="3783435" cy="1628383"/>
            <a:chOff x="283395" y="4241561"/>
            <a:chExt cx="3783435" cy="1628383"/>
          </a:xfrm>
        </p:grpSpPr>
        <p:pic>
          <p:nvPicPr>
            <p:cNvPr id="29" name="圖片 28">
              <a:extLst>
                <a:ext uri="{FF2B5EF4-FFF2-40B4-BE49-F238E27FC236}">
                  <a16:creationId xmlns:a16="http://schemas.microsoft.com/office/drawing/2014/main" id="{F0251E48-D3E8-4B63-8075-4D367B29BD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38782" y="5221944"/>
              <a:ext cx="128048" cy="648000"/>
            </a:xfrm>
            <a:prstGeom prst="rect">
              <a:avLst/>
            </a:prstGeom>
          </p:spPr>
        </p:pic>
        <p:pic>
          <p:nvPicPr>
            <p:cNvPr id="31" name="圖片 30">
              <a:extLst>
                <a:ext uri="{FF2B5EF4-FFF2-40B4-BE49-F238E27FC236}">
                  <a16:creationId xmlns:a16="http://schemas.microsoft.com/office/drawing/2014/main" id="{40CF882B-EFCC-446A-9C4F-603EC44A51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3395" y="4241561"/>
              <a:ext cx="628598" cy="648000"/>
            </a:xfrm>
            <a:prstGeom prst="rect">
              <a:avLst/>
            </a:prstGeom>
          </p:spPr>
        </p:pic>
      </p:grpSp>
      <p:sp>
        <p:nvSpPr>
          <p:cNvPr id="33" name="文本框 328">
            <a:hlinkClick r:id="rId10"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1291170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5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5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250"/>
                                        <p:tgtEl>
                                          <p:spTgt spid="14"/>
                                        </p:tgtEl>
                                      </p:cBhvr>
                                    </p:animEffect>
                                    <p:set>
                                      <p:cBhvr>
                                        <p:cTn id="30"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5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250"/>
                                        <p:tgtEl>
                                          <p:spTgt spid="15"/>
                                        </p:tgtEl>
                                      </p:cBhvr>
                                    </p:animEffect>
                                    <p:set>
                                      <p:cBhvr>
                                        <p:cTn id="41" dur="1" fill="hold">
                                          <p:stCondLst>
                                            <p:cond delay="24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5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250"/>
                                        <p:tgtEl>
                                          <p:spTgt spid="19"/>
                                        </p:tgtEl>
                                      </p:cBhvr>
                                    </p:animEffect>
                                    <p:set>
                                      <p:cBhvr>
                                        <p:cTn id="52" dur="1" fill="hold">
                                          <p:stCondLst>
                                            <p:cond delay="24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25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250"/>
                                        <p:tgtEl>
                                          <p:spTgt spid="23"/>
                                        </p:tgtEl>
                                      </p:cBhvr>
                                    </p:animEffect>
                                    <p:set>
                                      <p:cBhvr>
                                        <p:cTn id="63" dur="1" fill="hold">
                                          <p:stCondLst>
                                            <p:cond delay="24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4" restart="whenNotActive" fill="hold" evtFilter="cancelBubble" nodeType="interactiveSeq">
                <p:stCondLst>
                  <p:cond evt="onClick" delay="0">
                    <p:tgtEl>
                      <p:spTgt spid="28"/>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25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250"/>
                                        <p:tgtEl>
                                          <p:spTgt spid="24"/>
                                        </p:tgtEl>
                                      </p:cBhvr>
                                    </p:animEffect>
                                    <p:set>
                                      <p:cBhvr>
                                        <p:cTn id="74" dur="1" fill="hold">
                                          <p:stCondLst>
                                            <p:cond delay="24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3" grpId="0" animBg="1"/>
      <p:bldP spid="14" grpId="0" animBg="1"/>
      <p:bldP spid="14" grpId="1" animBg="1"/>
      <p:bldP spid="15" grpId="0"/>
      <p:bldP spid="15" grpId="1"/>
      <p:bldP spid="19" grpId="0"/>
      <p:bldP spid="19" grpId="1"/>
      <p:bldP spid="23" grpId="0"/>
      <p:bldP spid="23" grpId="1"/>
      <p:bldP spid="24" grpId="0"/>
      <p:bldP spid="24"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173244"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我</a:t>
            </a:r>
            <a:r>
              <a:rPr lang="zh-TW" altLang="en-US" sz="3200" dirty="0">
                <a:solidFill>
                  <a:srgbClr val="FF5050"/>
                </a:solidFill>
                <a:latin typeface="標楷體" panose="03000509000000000000" pitchFamily="65" charset="-120"/>
                <a:ea typeface="標楷體" panose="03000509000000000000" pitchFamily="65" charset="-120"/>
              </a:rPr>
              <a:t>愣</a:t>
            </a:r>
            <a:r>
              <a:rPr lang="zh-TW" altLang="en-US" sz="3200" dirty="0">
                <a:latin typeface="標楷體" panose="03000509000000000000" pitchFamily="65" charset="-120"/>
                <a:ea typeface="標楷體" panose="03000509000000000000" pitchFamily="65" charset="-120"/>
              </a:rPr>
              <a:t>了。我愣在受難的耶穌像和日本兵還有熊稱他「共匪」的人像前，我突然覺得我是在受審判。天哪！天哪！我為這個家庭，為這個少數民族，還為我的祖先來開拓臺灣，</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本框 328">
            <a:hlinkClick r:id="rId5" action="ppaction://hlinksldjump"/>
            <a:extLst>
              <a:ext uri="{FF2B5EF4-FFF2-40B4-BE49-F238E27FC236}">
                <a16:creationId xmlns:a16="http://schemas.microsoft.com/office/drawing/2014/main" id="{BEBCA981-3435-4FE3-BB3C-DD270B68721B}"/>
              </a:ext>
            </a:extLst>
          </p:cNvPr>
          <p:cNvSpPr txBox="1"/>
          <p:nvPr/>
        </p:nvSpPr>
        <p:spPr>
          <a:xfrm>
            <a:off x="925539" y="919801"/>
            <a:ext cx="297518" cy="279767"/>
          </a:xfrm>
          <a:prstGeom prst="rect">
            <a:avLst/>
          </a:prstGeom>
          <a:solidFill>
            <a:schemeClr val="bg1"/>
          </a:solidFill>
          <a:ln w="19050">
            <a:solidFill>
              <a:srgbClr val="FF5050"/>
            </a:solid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algn="ctr" defTabSz="914400" eaLnBrk="1" fontAlgn="auto" hangingPunct="1">
              <a:spcBef>
                <a:spcPts val="0"/>
              </a:spcBef>
              <a:spcAft>
                <a:spcPts val="0"/>
              </a:spcAft>
              <a:defRPr/>
            </a:pPr>
            <a:r>
              <a:rPr lang="zh-TW" altLang="en-US" sz="1600" kern="0" dirty="0">
                <a:solidFill>
                  <a:srgbClr val="FF5050"/>
                </a:solidFill>
                <a:latin typeface="微軟正黑體" pitchFamily="34" charset="-120"/>
                <a:ea typeface="微軟正黑體" pitchFamily="34" charset="-120"/>
              </a:rPr>
              <a:t>辨</a:t>
            </a:r>
          </a:p>
        </p:txBody>
      </p:sp>
      <p:cxnSp>
        <p:nvCxnSpPr>
          <p:cNvPr id="15" name="直線接點 14">
            <a:extLst>
              <a:ext uri="{FF2B5EF4-FFF2-40B4-BE49-F238E27FC236}">
                <a16:creationId xmlns:a16="http://schemas.microsoft.com/office/drawing/2014/main" id="{3293C814-0620-49C4-BC42-E0CC5B1FDE98}"/>
              </a:ext>
            </a:extLst>
          </p:cNvPr>
          <p:cNvCxnSpPr>
            <a:cxnSpLocks/>
          </p:cNvCxnSpPr>
          <p:nvPr/>
        </p:nvCxnSpPr>
        <p:spPr>
          <a:xfrm>
            <a:off x="2153024" y="1669450"/>
            <a:ext cx="6266229"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6" name="圖片 15">
            <a:hlinkClick r:id="rId6" action="ppaction://hlinksldjump"/>
            <a:extLst>
              <a:ext uri="{FF2B5EF4-FFF2-40B4-BE49-F238E27FC236}">
                <a16:creationId xmlns:a16="http://schemas.microsoft.com/office/drawing/2014/main" id="{27505563-0628-44D0-9AAE-AD7326DCB2A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53024" y="1741458"/>
            <a:ext cx="609550" cy="298679"/>
          </a:xfrm>
          <a:prstGeom prst="rect">
            <a:avLst/>
          </a:prstGeom>
        </p:spPr>
      </p:pic>
      <p:cxnSp>
        <p:nvCxnSpPr>
          <p:cNvPr id="17" name="直線接點 16">
            <a:extLst>
              <a:ext uri="{FF2B5EF4-FFF2-40B4-BE49-F238E27FC236}">
                <a16:creationId xmlns:a16="http://schemas.microsoft.com/office/drawing/2014/main" id="{6EE5D1E5-6C0B-4591-A271-2420310FE0D1}"/>
              </a:ext>
            </a:extLst>
          </p:cNvPr>
          <p:cNvCxnSpPr>
            <a:cxnSpLocks/>
          </p:cNvCxnSpPr>
          <p:nvPr/>
        </p:nvCxnSpPr>
        <p:spPr>
          <a:xfrm>
            <a:off x="453813" y="2658357"/>
            <a:ext cx="7965440"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97BBBB5D-4186-471F-8771-FF7078BB200B}"/>
              </a:ext>
            </a:extLst>
          </p:cNvPr>
          <p:cNvCxnSpPr>
            <a:cxnSpLocks/>
          </p:cNvCxnSpPr>
          <p:nvPr/>
        </p:nvCxnSpPr>
        <p:spPr>
          <a:xfrm>
            <a:off x="453813" y="3626943"/>
            <a:ext cx="1632374"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6C5366FB-587F-4160-99B6-2528CA6BCDF2}"/>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P.136</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19" name="文本框 328">
            <a:hlinkClick r:id="rId8" action="ppaction://hlinksldjump"/>
            <a:extLst>
              <a:ext uri="{FF2B5EF4-FFF2-40B4-BE49-F238E27FC236}">
                <a16:creationId xmlns:a16="http://schemas.microsoft.com/office/drawing/2014/main" id="{A14447E7-A02A-4638-A9DA-15035B57CB81}"/>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21" name="文本框 328">
            <a:hlinkClick r:id="rId9" action="ppaction://hlinksldjump"/>
            <a:extLst>
              <a:ext uri="{FF2B5EF4-FFF2-40B4-BE49-F238E27FC236}">
                <a16:creationId xmlns:a16="http://schemas.microsoft.com/office/drawing/2014/main" id="{6EDDC57F-0410-441A-B745-5DB3EFED36C0}"/>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7" name="文本框 328">
            <a:hlinkClick r:id="rId10" action="ppaction://hlinksldjump"/>
            <a:extLst>
              <a:ext uri="{FF2B5EF4-FFF2-40B4-BE49-F238E27FC236}">
                <a16:creationId xmlns:a16="http://schemas.microsoft.com/office/drawing/2014/main" id="{339FD51B-A707-432E-A5C1-A3FBF985DB3D}"/>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20" name="文本框 328">
            <a:hlinkClick r:id="rId11"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1889068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6010DB4D-178B-4441-A10E-C5014E902221}"/>
              </a:ext>
            </a:extLst>
          </p:cNvPr>
          <p:cNvSpPr/>
          <p:nvPr/>
        </p:nvSpPr>
        <p:spPr>
          <a:xfrm>
            <a:off x="0" y="115613"/>
            <a:ext cx="4680000" cy="688426"/>
          </a:xfrm>
          <a:prstGeom prst="rect">
            <a:avLst/>
          </a:prstGeom>
          <a:solidFill>
            <a:srgbClr val="9A6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6">
            <a:extLst>
              <a:ext uri="{FF2B5EF4-FFF2-40B4-BE49-F238E27FC236}">
                <a16:creationId xmlns:a16="http://schemas.microsoft.com/office/drawing/2014/main" id="{64A07DAE-854D-4826-88E2-B7E00448B831}"/>
              </a:ext>
            </a:extLst>
          </p:cNvPr>
          <p:cNvSpPr txBox="1"/>
          <p:nvPr/>
        </p:nvSpPr>
        <p:spPr>
          <a:xfrm>
            <a:off x="250130" y="162891"/>
            <a:ext cx="4356000" cy="584775"/>
          </a:xfrm>
          <a:prstGeom prst="rect">
            <a:avLst/>
          </a:prstGeom>
          <a:noFill/>
        </p:spPr>
        <p:txBody>
          <a:bodyPr vert="horz" wrap="square" rtlCol="0" anchor="ctr">
            <a:spAutoFit/>
          </a:bodyPr>
          <a:lstStyle/>
          <a:p>
            <a:pPr algn="just"/>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第五段</a:t>
            </a:r>
            <a:r>
              <a:rPr lang="en-US" altLang="zh-TW" sz="3200" b="1" spc="400" dirty="0">
                <a:solidFill>
                  <a:schemeClr val="bg1"/>
                </a:solidFill>
                <a:latin typeface="微軟正黑體" panose="020B0604030504040204" pitchFamily="34" charset="-120"/>
                <a:ea typeface="微軟正黑體" panose="020B0604030504040204" pitchFamily="34" charset="-120"/>
              </a:rPr>
              <a:t>〉</a:t>
            </a:r>
            <a:r>
              <a:rPr lang="zh-TW" altLang="en-US" sz="3200" b="1" spc="400" dirty="0">
                <a:solidFill>
                  <a:schemeClr val="bg1"/>
                </a:solidFill>
                <a:latin typeface="微軟正黑體" panose="020B0604030504040204" pitchFamily="34" charset="-120"/>
                <a:ea typeface="微軟正黑體" panose="020B0604030504040204" pitchFamily="34" charset="-120"/>
              </a:rPr>
              <a:t>字辨：愣</a:t>
            </a:r>
          </a:p>
        </p:txBody>
      </p:sp>
      <p:sp>
        <p:nvSpPr>
          <p:cNvPr id="11" name="文本框 328">
            <a:hlinkClick r:id="rId2" action="ppaction://hlinksldjump"/>
            <a:extLst>
              <a:ext uri="{FF2B5EF4-FFF2-40B4-BE49-F238E27FC236}">
                <a16:creationId xmlns:a16="http://schemas.microsoft.com/office/drawing/2014/main" id="{E860543D-0702-4CF0-80AD-3E77999574D3}"/>
              </a:ext>
            </a:extLst>
          </p:cNvPr>
          <p:cNvSpPr txBox="1"/>
          <p:nvPr/>
        </p:nvSpPr>
        <p:spPr>
          <a:xfrm>
            <a:off x="0" y="197664"/>
            <a:ext cx="297518" cy="510992"/>
          </a:xfrm>
          <a:prstGeom prst="rect">
            <a:avLst/>
          </a:prstGeom>
          <a:solidFill>
            <a:srgbClr val="F2DBCC"/>
          </a:solidFill>
          <a:ln w="6350">
            <a:noFill/>
          </a:ln>
        </p:spPr>
        <p:txBody>
          <a:bodyPr vert="eaVert"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defTabSz="914400">
              <a:defRPr/>
            </a:pPr>
            <a:r>
              <a:rPr lang="zh-TW" altLang="en-US" sz="1600" kern="0" dirty="0">
                <a:solidFill>
                  <a:schemeClr val="tx1">
                    <a:lumMod val="75000"/>
                    <a:lumOff val="25000"/>
                  </a:schemeClr>
                </a:solidFill>
                <a:latin typeface="微軟正黑體" pitchFamily="34" charset="-120"/>
                <a:ea typeface="微軟正黑體" pitchFamily="34" charset="-120"/>
              </a:rPr>
              <a:t>目次</a:t>
            </a:r>
          </a:p>
        </p:txBody>
      </p:sp>
      <p:graphicFrame>
        <p:nvGraphicFramePr>
          <p:cNvPr id="12" name="表格 11">
            <a:extLst>
              <a:ext uri="{FF2B5EF4-FFF2-40B4-BE49-F238E27FC236}">
                <a16:creationId xmlns:a16="http://schemas.microsoft.com/office/drawing/2014/main" id="{09FDAB76-4466-40C9-82F2-88465D194DF1}"/>
              </a:ext>
            </a:extLst>
          </p:cNvPr>
          <p:cNvGraphicFramePr>
            <a:graphicFrameLocks noGrp="1"/>
          </p:cNvGraphicFramePr>
          <p:nvPr>
            <p:extLst>
              <p:ext uri="{D42A27DB-BD31-4B8C-83A1-F6EECF244321}">
                <p14:modId xmlns:p14="http://schemas.microsoft.com/office/powerpoint/2010/main" val="4079645672"/>
              </p:ext>
            </p:extLst>
          </p:nvPr>
        </p:nvGraphicFramePr>
        <p:xfrm>
          <a:off x="472640" y="916165"/>
          <a:ext cx="8280000" cy="2274993"/>
        </p:xfrm>
        <a:graphic>
          <a:graphicData uri="http://schemas.openxmlformats.org/drawingml/2006/table">
            <a:tbl>
              <a:tblPr firstRow="1" bandRow="1">
                <a:tableStyleId>{5C22544A-7EE6-4342-B048-85BDC9FD1C3A}</a:tableStyleId>
              </a:tblPr>
              <a:tblGrid>
                <a:gridCol w="1079105">
                  <a:extLst>
                    <a:ext uri="{9D8B030D-6E8A-4147-A177-3AD203B41FA5}">
                      <a16:colId xmlns:a16="http://schemas.microsoft.com/office/drawing/2014/main" val="626480026"/>
                    </a:ext>
                  </a:extLst>
                </a:gridCol>
                <a:gridCol w="1910096">
                  <a:extLst>
                    <a:ext uri="{9D8B030D-6E8A-4147-A177-3AD203B41FA5}">
                      <a16:colId xmlns:a16="http://schemas.microsoft.com/office/drawing/2014/main" val="1379560426"/>
                    </a:ext>
                  </a:extLst>
                </a:gridCol>
                <a:gridCol w="5290799">
                  <a:extLst>
                    <a:ext uri="{9D8B030D-6E8A-4147-A177-3AD203B41FA5}">
                      <a16:colId xmlns:a16="http://schemas.microsoft.com/office/drawing/2014/main" val="3832308648"/>
                    </a:ext>
                  </a:extLst>
                </a:gridCol>
              </a:tblGrid>
              <a:tr h="464481">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形</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音</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tc>
                  <a:txBody>
                    <a:bodyPr/>
                    <a:lstStyle/>
                    <a:p>
                      <a:pPr algn="ctr"/>
                      <a:r>
                        <a:rPr lang="zh-TW" altLang="en-US" sz="2200" dirty="0">
                          <a:solidFill>
                            <a:schemeClr val="tx1"/>
                          </a:solidFill>
                          <a:latin typeface="微軟正黑體" panose="020B0604030504040204" pitchFamily="34" charset="-120"/>
                          <a:ea typeface="微軟正黑體" panose="020B0604030504040204" pitchFamily="34" charset="-120"/>
                        </a:rPr>
                        <a:t>例</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rgbClr val="FCF3E4"/>
                    </a:solidFill>
                  </a:tcPr>
                </a:tc>
                <a:extLst>
                  <a:ext uri="{0D108BD9-81ED-4DB2-BD59-A6C34878D82A}">
                    <a16:rowId xmlns:a16="http://schemas.microsoft.com/office/drawing/2014/main" val="3926041508"/>
                  </a:ext>
                </a:extLst>
              </a:tr>
              <a:tr h="598304">
                <a:tc>
                  <a:txBody>
                    <a:bodyPr/>
                    <a:lstStyle/>
                    <a:p>
                      <a:pPr algn="ctr">
                        <a:lnSpc>
                          <a:spcPct val="120000"/>
                        </a:lnSpc>
                      </a:pPr>
                      <a:r>
                        <a:rPr lang="zh-TW" altLang="en-US" sz="2800" dirty="0">
                          <a:solidFill>
                            <a:schemeClr val="dk1"/>
                          </a:solidFill>
                          <a:latin typeface="微軟正黑體" panose="020B0604030504040204" pitchFamily="34" charset="-120"/>
                          <a:ea typeface="微軟正黑體" panose="020B0604030504040204" pitchFamily="34" charset="-120"/>
                        </a:rPr>
                        <a:t>愣</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algn="ctr">
                        <a:lnSpc>
                          <a:spcPct val="120000"/>
                        </a:lnSpc>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ㄌㄥˋ</a:t>
                      </a:r>
                      <a:endParaRPr lang="zh-TW" altLang="en-US" sz="2800" kern="1200" dirty="0">
                        <a:solidFill>
                          <a:schemeClr val="dk1"/>
                        </a:solidFill>
                        <a:latin typeface="標楷體" panose="03000509000000000000" pitchFamily="65" charset="-120"/>
                        <a:ea typeface="標楷體" panose="03000509000000000000" pitchFamily="65"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20000"/>
                        </a:lnSpc>
                        <a:buClr>
                          <a:schemeClr val="tx1"/>
                        </a:buClr>
                        <a:buFont typeface="+mj-lt"/>
                        <a:buNone/>
                      </a:pPr>
                      <a:r>
                        <a:rPr lang="zh-TW" altLang="en-US" sz="2800" dirty="0">
                          <a:solidFill>
                            <a:srgbClr val="0070C0"/>
                          </a:solidFill>
                          <a:latin typeface="微軟正黑體" panose="020B0604030504040204" pitchFamily="34" charset="-120"/>
                          <a:ea typeface="微軟正黑體" panose="020B0604030504040204" pitchFamily="34" charset="-120"/>
                        </a:rPr>
                        <a:t>愣</a:t>
                      </a:r>
                      <a:r>
                        <a:rPr lang="zh-TW" altLang="en-US" sz="2800" dirty="0">
                          <a:solidFill>
                            <a:schemeClr val="tx1"/>
                          </a:solidFill>
                          <a:latin typeface="微軟正黑體" panose="020B0604030504040204" pitchFamily="34" charset="-120"/>
                          <a:ea typeface="微軟正黑體" panose="020B0604030504040204" pitchFamily="34" charset="-120"/>
                        </a:rPr>
                        <a:t>住、發</a:t>
                      </a:r>
                      <a:r>
                        <a:rPr lang="zh-TW" altLang="en-US" sz="2800" dirty="0">
                          <a:solidFill>
                            <a:srgbClr val="0070C0"/>
                          </a:solidFill>
                          <a:latin typeface="微軟正黑體" panose="020B0604030504040204" pitchFamily="34" charset="-120"/>
                          <a:ea typeface="微軟正黑體" panose="020B0604030504040204" pitchFamily="34" charset="-120"/>
                        </a:rPr>
                        <a:t>愣</a:t>
                      </a:r>
                      <a:r>
                        <a:rPr lang="zh-TW" altLang="en-US" sz="2800" dirty="0">
                          <a:solidFill>
                            <a:schemeClr val="tx1"/>
                          </a:solidFill>
                          <a:latin typeface="微軟正黑體" panose="020B0604030504040204" pitchFamily="34" charset="-120"/>
                          <a:ea typeface="微軟正黑體" panose="020B0604030504040204" pitchFamily="34" charset="-120"/>
                        </a:rPr>
                        <a:t>。</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984595088"/>
                  </a:ext>
                </a:extLst>
              </a:tr>
              <a:tr h="598304">
                <a:tc rowSpan="2">
                  <a:txBody>
                    <a:bodyPr/>
                    <a:lstStyle/>
                    <a:p>
                      <a:pPr marL="0" marR="0" lvl="0" indent="0" algn="ctr" defTabSz="685800" rtl="0" eaLnBrk="1" fontAlgn="auto" latinLnBrk="0" hangingPunct="1">
                        <a:lnSpc>
                          <a:spcPct val="120000"/>
                        </a:lnSpc>
                        <a:spcBef>
                          <a:spcPts val="0"/>
                        </a:spcBef>
                        <a:spcAft>
                          <a:spcPts val="0"/>
                        </a:spcAft>
                        <a:buClrTx/>
                        <a:buSzTx/>
                        <a:buFontTx/>
                        <a:buNone/>
                        <a:tabLst/>
                        <a:defRPr/>
                      </a:pPr>
                      <a:r>
                        <a:rPr lang="zh-TW" altLang="en-US" sz="2800" dirty="0">
                          <a:solidFill>
                            <a:schemeClr val="dk1"/>
                          </a:solidFill>
                          <a:latin typeface="微軟正黑體" panose="020B0604030504040204" pitchFamily="34" charset="-120"/>
                          <a:ea typeface="微軟正黑體" panose="020B0604030504040204" pitchFamily="34" charset="-120"/>
                        </a:rPr>
                        <a:t>楞</a:t>
                      </a: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algn="ctr">
                        <a:lnSpc>
                          <a:spcPct val="120000"/>
                        </a:lnSpc>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ㄌㄥˊ</a:t>
                      </a:r>
                      <a:endParaRPr lang="zh-TW" altLang="en-US" sz="2800" kern="1200" dirty="0">
                        <a:solidFill>
                          <a:schemeClr val="dk1"/>
                        </a:solidFill>
                        <a:latin typeface="標楷體" panose="03000509000000000000" pitchFamily="65" charset="-120"/>
                        <a:ea typeface="標楷體" panose="03000509000000000000" pitchFamily="65"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20000"/>
                        </a:lnSpc>
                        <a:buClr>
                          <a:schemeClr val="tx1"/>
                        </a:buClr>
                        <a:buFont typeface="+mj-lt"/>
                        <a:buNone/>
                      </a:pPr>
                      <a:r>
                        <a:rPr lang="zh-TW" altLang="en-US" sz="2800" dirty="0">
                          <a:solidFill>
                            <a:srgbClr val="0070C0"/>
                          </a:solidFill>
                          <a:latin typeface="微軟正黑體" panose="020B0604030504040204" pitchFamily="34" charset="-120"/>
                          <a:ea typeface="微軟正黑體" panose="020B0604030504040204" pitchFamily="34" charset="-120"/>
                        </a:rPr>
                        <a:t>楞</a:t>
                      </a:r>
                      <a:r>
                        <a:rPr lang="zh-TW" altLang="en-US" sz="2800" dirty="0">
                          <a:solidFill>
                            <a:schemeClr val="tx1"/>
                          </a:solidFill>
                          <a:latin typeface="微軟正黑體" panose="020B0604030504040204" pitchFamily="34" charset="-120"/>
                          <a:ea typeface="微軟正黑體" panose="020B0604030504040204" pitchFamily="34" charset="-120"/>
                        </a:rPr>
                        <a:t>角、三</a:t>
                      </a:r>
                      <a:r>
                        <a:rPr lang="zh-TW" altLang="en-US" sz="2800" dirty="0">
                          <a:solidFill>
                            <a:srgbClr val="0070C0"/>
                          </a:solidFill>
                          <a:latin typeface="微軟正黑體" panose="020B0604030504040204" pitchFamily="34" charset="-120"/>
                          <a:ea typeface="微軟正黑體" panose="020B0604030504040204" pitchFamily="34" charset="-120"/>
                        </a:rPr>
                        <a:t>楞</a:t>
                      </a:r>
                      <a:r>
                        <a:rPr lang="zh-TW" altLang="en-US" sz="2800" dirty="0">
                          <a:solidFill>
                            <a:schemeClr val="tx1"/>
                          </a:solidFill>
                          <a:latin typeface="微軟正黑體" panose="020B0604030504040204" pitchFamily="34" charset="-120"/>
                          <a:ea typeface="微軟正黑體" panose="020B0604030504040204" pitchFamily="34" charset="-120"/>
                        </a:rPr>
                        <a:t>鏡。</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2453349113"/>
                  </a:ext>
                </a:extLst>
              </a:tr>
              <a:tr h="598304">
                <a:tc vMerge="1">
                  <a:txBody>
                    <a:bodyPr/>
                    <a:lstStyle/>
                    <a:p>
                      <a:pPr algn="ctr">
                        <a:lnSpc>
                          <a:spcPct val="120000"/>
                        </a:lnSpc>
                      </a:pPr>
                      <a:endParaRPr lang="zh-TW" altLang="en-US" sz="2800" dirty="0">
                        <a:latin typeface="微軟正黑體" panose="020B0604030504040204" pitchFamily="34" charset="-120"/>
                        <a:ea typeface="微軟正黑體" panose="020B0604030504040204" pitchFamily="34" charset="-120"/>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algn="ctr">
                        <a:lnSpc>
                          <a:spcPct val="120000"/>
                        </a:lnSpc>
                      </a:pPr>
                      <a:r>
                        <a:rPr kumimoji="0" lang="zh-TW" altLang="en-US" sz="2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ㄌㄥˋ</a:t>
                      </a:r>
                      <a:endParaRPr lang="zh-TW" altLang="en-US" sz="2800" kern="1200" dirty="0">
                        <a:solidFill>
                          <a:schemeClr val="dk1"/>
                        </a:solidFill>
                        <a:latin typeface="標楷體" panose="03000509000000000000" pitchFamily="65" charset="-120"/>
                        <a:ea typeface="標楷體" panose="03000509000000000000" pitchFamily="65" charset="-120"/>
                        <a:cs typeface="+mn-cs"/>
                      </a:endParaRP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tc>
                  <a:txBody>
                    <a:bodyPr/>
                    <a:lstStyle/>
                    <a:p>
                      <a:pPr marL="0" indent="0" algn="l">
                        <a:lnSpc>
                          <a:spcPct val="120000"/>
                        </a:lnSpc>
                        <a:buClr>
                          <a:schemeClr val="tx1"/>
                        </a:buClr>
                        <a:buFont typeface="+mj-lt"/>
                        <a:buNone/>
                      </a:pPr>
                      <a:r>
                        <a:rPr lang="zh-TW" altLang="en-US" sz="2800" dirty="0">
                          <a:solidFill>
                            <a:schemeClr val="tx1"/>
                          </a:solidFill>
                          <a:latin typeface="微軟正黑體" panose="020B0604030504040204" pitchFamily="34" charset="-120"/>
                          <a:ea typeface="微軟正黑體" panose="020B0604030504040204" pitchFamily="34" charset="-120"/>
                        </a:rPr>
                        <a:t>發</a:t>
                      </a:r>
                      <a:r>
                        <a:rPr lang="zh-TW" altLang="en-US" sz="2800" dirty="0">
                          <a:solidFill>
                            <a:srgbClr val="0070C0"/>
                          </a:solidFill>
                          <a:latin typeface="微軟正黑體" panose="020B0604030504040204" pitchFamily="34" charset="-120"/>
                          <a:ea typeface="微軟正黑體" panose="020B0604030504040204" pitchFamily="34" charset="-120"/>
                        </a:rPr>
                        <a:t>楞</a:t>
                      </a:r>
                      <a:r>
                        <a:rPr lang="zh-TW" altLang="en-US" sz="2800" dirty="0">
                          <a:solidFill>
                            <a:schemeClr val="tx1"/>
                          </a:solidFill>
                          <a:latin typeface="微軟正黑體" panose="020B0604030504040204" pitchFamily="34" charset="-120"/>
                          <a:ea typeface="微軟正黑體" panose="020B0604030504040204" pitchFamily="34" charset="-120"/>
                        </a:rPr>
                        <a:t>、</a:t>
                      </a:r>
                      <a:r>
                        <a:rPr lang="zh-TW" altLang="en-US" sz="2800" dirty="0">
                          <a:solidFill>
                            <a:srgbClr val="0070C0"/>
                          </a:solidFill>
                          <a:latin typeface="微軟正黑體" panose="020B0604030504040204" pitchFamily="34" charset="-120"/>
                          <a:ea typeface="微軟正黑體" panose="020B0604030504040204" pitchFamily="34" charset="-120"/>
                        </a:rPr>
                        <a:t>楞</a:t>
                      </a:r>
                      <a:r>
                        <a:rPr lang="zh-TW" altLang="en-US" sz="2800" dirty="0">
                          <a:solidFill>
                            <a:schemeClr val="tx1"/>
                          </a:solidFill>
                          <a:latin typeface="微軟正黑體" panose="020B0604030504040204" pitchFamily="34" charset="-120"/>
                          <a:ea typeface="微軟正黑體" panose="020B0604030504040204" pitchFamily="34" charset="-120"/>
                        </a:rPr>
                        <a:t>頭</a:t>
                      </a:r>
                      <a:r>
                        <a:rPr lang="zh-TW" altLang="en-US" sz="2800" dirty="0">
                          <a:solidFill>
                            <a:srgbClr val="0070C0"/>
                          </a:solidFill>
                          <a:latin typeface="微軟正黑體" panose="020B0604030504040204" pitchFamily="34" charset="-120"/>
                          <a:ea typeface="微軟正黑體" panose="020B0604030504040204" pitchFamily="34" charset="-120"/>
                        </a:rPr>
                        <a:t>楞</a:t>
                      </a:r>
                      <a:r>
                        <a:rPr lang="zh-TW" altLang="en-US" sz="2800" dirty="0">
                          <a:solidFill>
                            <a:schemeClr val="tx1"/>
                          </a:solidFill>
                          <a:latin typeface="微軟正黑體" panose="020B0604030504040204" pitchFamily="34" charset="-120"/>
                          <a:ea typeface="微軟正黑體" panose="020B0604030504040204" pitchFamily="34" charset="-120"/>
                        </a:rPr>
                        <a:t>腦。</a:t>
                      </a:r>
                    </a:p>
                  </a:txBody>
                  <a:tcPr anchor="ctr">
                    <a:lnL w="19050" cap="flat" cmpd="sng" algn="ctr">
                      <a:solidFill>
                        <a:srgbClr val="F0BE70"/>
                      </a:solidFill>
                      <a:prstDash val="solid"/>
                      <a:round/>
                      <a:headEnd type="none" w="med" len="med"/>
                      <a:tailEnd type="none" w="med" len="med"/>
                    </a:lnL>
                    <a:lnR w="19050" cap="flat" cmpd="sng" algn="ctr">
                      <a:solidFill>
                        <a:srgbClr val="F0BE70"/>
                      </a:solidFill>
                      <a:prstDash val="solid"/>
                      <a:round/>
                      <a:headEnd type="none" w="med" len="med"/>
                      <a:tailEnd type="none" w="med" len="med"/>
                    </a:lnR>
                    <a:lnT w="19050" cap="flat" cmpd="sng" algn="ctr">
                      <a:solidFill>
                        <a:srgbClr val="F0BE70"/>
                      </a:solidFill>
                      <a:prstDash val="solid"/>
                      <a:round/>
                      <a:headEnd type="none" w="med" len="med"/>
                      <a:tailEnd type="none" w="med" len="med"/>
                    </a:lnT>
                    <a:lnB w="19050" cap="flat" cmpd="sng" algn="ctr">
                      <a:solidFill>
                        <a:srgbClr val="F0BE70"/>
                      </a:solidFill>
                      <a:prstDash val="solid"/>
                      <a:round/>
                      <a:headEnd type="none" w="med" len="med"/>
                      <a:tailEnd type="none" w="med" len="med"/>
                    </a:lnB>
                    <a:solidFill>
                      <a:schemeClr val="bg1"/>
                    </a:solidFill>
                  </a:tcPr>
                </a:tc>
                <a:extLst>
                  <a:ext uri="{0D108BD9-81ED-4DB2-BD59-A6C34878D82A}">
                    <a16:rowId xmlns:a16="http://schemas.microsoft.com/office/drawing/2014/main" val="489982524"/>
                  </a:ext>
                </a:extLst>
              </a:tr>
            </a:tbl>
          </a:graphicData>
        </a:graphic>
      </p:graphicFrame>
      <p:sp>
        <p:nvSpPr>
          <p:cNvPr id="21" name="文本框 328">
            <a:hlinkClick r:id="rId3" action="ppaction://hlinksldjump"/>
            <a:extLst>
              <a:ext uri="{FF2B5EF4-FFF2-40B4-BE49-F238E27FC236}">
                <a16:creationId xmlns:a16="http://schemas.microsoft.com/office/drawing/2014/main" id="{A836F04E-F8A9-463C-A20F-8055CA11869D}"/>
              </a:ext>
            </a:extLst>
          </p:cNvPr>
          <p:cNvSpPr txBox="1"/>
          <p:nvPr/>
        </p:nvSpPr>
        <p:spPr>
          <a:xfrm>
            <a:off x="8015295"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3120018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1438855"/>
          </a:xfrm>
          <a:prstGeom prst="rect">
            <a:avLst/>
          </a:prstGeom>
          <a:noFill/>
        </p:spPr>
        <p:txBody>
          <a:bodyPr vert="horz" wrap="square" rtlCol="0" anchor="t">
            <a:spAutoFit/>
          </a:bodyPr>
          <a:lstStyle/>
          <a:p>
            <a:pPr algn="just">
              <a:lnSpc>
                <a:spcPts val="3500"/>
              </a:lnSpc>
            </a:pPr>
            <a:r>
              <a:rPr lang="zh-TW" altLang="en-US" sz="3000" b="1" spc="400" dirty="0">
                <a:latin typeface="標楷體" panose="03000509000000000000" pitchFamily="65" charset="-120"/>
                <a:ea typeface="標楷體" panose="03000509000000000000" pitchFamily="65" charset="-120"/>
              </a:rPr>
              <a:t>我愣在受難的耶穌像和日本兵還有熊稱他「共匪」的人像前，我突然覺得我是在受審判</a:t>
            </a: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1797301"/>
            <a:ext cx="8520464"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smtClean="0">
                <a:solidFill>
                  <a:srgbClr val="006600"/>
                </a:solidFill>
                <a:latin typeface="微軟正黑體" panose="020B0604030504040204" pitchFamily="34" charset="-120"/>
                <a:ea typeface="微軟正黑體" panose="020B0604030504040204" pitchFamily="34" charset="-120"/>
              </a:rPr>
              <a:t>由</a:t>
            </a:r>
            <a:r>
              <a:rPr lang="en-US" altLang="zh-TW" sz="2800" dirty="0">
                <a:solidFill>
                  <a:srgbClr val="006600"/>
                </a:solidFill>
                <a:latin typeface="微軟正黑體" panose="020B0604030504040204" pitchFamily="34" charset="-120"/>
                <a:ea typeface="微軟正黑體" panose="020B0604030504040204" pitchFamily="34" charset="-120"/>
              </a:rPr>
              <a:t>〈</a:t>
            </a:r>
            <a:r>
              <a:rPr lang="zh-TW" altLang="en-US" sz="2800" dirty="0" smtClean="0">
                <a:solidFill>
                  <a:srgbClr val="006600"/>
                </a:solidFill>
                <a:latin typeface="微軟正黑體" panose="020B0604030504040204" pitchFamily="34" charset="-120"/>
                <a:ea typeface="微軟正黑體" panose="020B0604030504040204" pitchFamily="34" charset="-120"/>
              </a:rPr>
              <a:t>耶穌</a:t>
            </a:r>
            <a:r>
              <a:rPr lang="zh-TW" altLang="en-US" sz="2800" dirty="0">
                <a:solidFill>
                  <a:srgbClr val="006600"/>
                </a:solidFill>
                <a:latin typeface="微軟正黑體" panose="020B0604030504040204" pitchFamily="34" charset="-120"/>
                <a:ea typeface="微軟正黑體" panose="020B0604030504040204" pitchFamily="34" charset="-120"/>
              </a:rPr>
              <a:t>受難</a:t>
            </a:r>
            <a:r>
              <a:rPr lang="zh-TW" altLang="en-US" sz="2800" dirty="0" smtClean="0">
                <a:solidFill>
                  <a:srgbClr val="006600"/>
                </a:solidFill>
                <a:latin typeface="微軟正黑體" panose="020B0604030504040204" pitchFamily="34" charset="-120"/>
                <a:ea typeface="微軟正黑體" panose="020B0604030504040204" pitchFamily="34" charset="-120"/>
              </a:rPr>
              <a:t>圖</a:t>
            </a:r>
            <a:r>
              <a:rPr lang="en-US" altLang="zh-TW" sz="2800" dirty="0" smtClean="0">
                <a:solidFill>
                  <a:srgbClr val="006600"/>
                </a:solidFill>
                <a:latin typeface="微軟正黑體" panose="020B0604030504040204" pitchFamily="34" charset="-120"/>
                <a:ea typeface="微軟正黑體" panose="020B0604030504040204" pitchFamily="34" charset="-120"/>
              </a:rPr>
              <a:t>〉</a:t>
            </a:r>
            <a:r>
              <a:rPr lang="zh-TW" altLang="en-US" sz="2800" dirty="0" smtClean="0">
                <a:solidFill>
                  <a:srgbClr val="006600"/>
                </a:solidFill>
                <a:latin typeface="微軟正黑體" panose="020B0604030504040204" pitchFamily="34" charset="-120"/>
                <a:ea typeface="微軟正黑體" panose="020B0604030504040204" pitchFamily="34" charset="-120"/>
              </a:rPr>
              <a:t>而言</a:t>
            </a:r>
            <a:r>
              <a:rPr lang="zh-TW" altLang="en-US" sz="2800" dirty="0">
                <a:solidFill>
                  <a:srgbClr val="006600"/>
                </a:solidFill>
                <a:latin typeface="微軟正黑體" panose="020B0604030504040204" pitchFamily="34" charset="-120"/>
                <a:ea typeface="微軟正黑體" panose="020B0604030504040204" pitchFamily="34" charset="-120"/>
              </a:rPr>
              <a:t>及「審判」，此影射作者聽這些故事時，內心的天人交戰。作者為這個家庭的命運感到傷痛，他認為與自己祖先開拓臺灣所構成的結構暴力有關，故覺得自己在受審判</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902564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所構成的結構暴力等等雜亂的情緒，在心裡喃喃叫天。</a:t>
            </a:r>
          </a:p>
          <a:p>
            <a:pPr algn="just">
              <a:lnSpc>
                <a:spcPct val="150000"/>
              </a:lnSpc>
            </a:pPr>
            <a:r>
              <a:rPr lang="zh-TW" altLang="en-US" sz="3200" dirty="0">
                <a:latin typeface="標楷體" panose="03000509000000000000" pitchFamily="65" charset="-120"/>
                <a:ea typeface="標楷體" panose="03000509000000000000" pitchFamily="65" charset="-120"/>
              </a:rPr>
              <a:t>　　「老黃，」聲音從月桃蓆的背後透過來。明知是熊的聲音，我還是心虛得嚇了一跳。</a:t>
            </a:r>
            <a:endParaRPr lang="en-US" altLang="zh-TW" sz="3200" dirty="0">
              <a:latin typeface="標楷體" panose="03000509000000000000" pitchFamily="65" charset="-120"/>
              <a:ea typeface="標楷體" panose="03000509000000000000" pitchFamily="65" charset="-120"/>
            </a:endParaRPr>
          </a:p>
          <a:p>
            <a:pPr algn="just">
              <a:lnSpc>
                <a:spcPct val="150000"/>
              </a:lnSpc>
            </a:pPr>
            <a:r>
              <a:rPr lang="zh-TW" altLang="en-US" sz="3200" dirty="0">
                <a:latin typeface="標楷體" panose="03000509000000000000" pitchFamily="65" charset="-120"/>
                <a:ea typeface="標楷體" panose="03000509000000000000" pitchFamily="65" charset="-120"/>
              </a:rPr>
              <a:t>熊說：「我還以為你會再問這個共匪的事。</a:t>
            </a:r>
          </a:p>
        </p:txBody>
      </p:sp>
      <p:sp>
        <p:nvSpPr>
          <p:cNvPr id="7" name="矩形 6">
            <a:extLst>
              <a:ext uri="{FF2B5EF4-FFF2-40B4-BE49-F238E27FC236}">
                <a16:creationId xmlns:a16="http://schemas.microsoft.com/office/drawing/2014/main" id="{6B553930-0928-4CBA-A37D-B6F2DC8694CA}"/>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P.136</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5" action="ppaction://hlinksldjump"/>
            <a:extLst>
              <a:ext uri="{FF2B5EF4-FFF2-40B4-BE49-F238E27FC236}">
                <a16:creationId xmlns:a16="http://schemas.microsoft.com/office/drawing/2014/main" id="{3B26F05C-41E2-48C8-B51F-A5DB0F9B0A06}"/>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6" action="ppaction://hlinksldjump"/>
            <a:extLst>
              <a:ext uri="{FF2B5EF4-FFF2-40B4-BE49-F238E27FC236}">
                <a16:creationId xmlns:a16="http://schemas.microsoft.com/office/drawing/2014/main" id="{A2498D73-C43A-4257-860B-DD52F6ECC0F6}"/>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8" name="文本框 328">
            <a:hlinkClick r:id="rId7" action="ppaction://hlinksldjump"/>
            <a:extLst>
              <a:ext uri="{FF2B5EF4-FFF2-40B4-BE49-F238E27FC236}">
                <a16:creationId xmlns:a16="http://schemas.microsoft.com/office/drawing/2014/main" id="{71EEEE84-849F-4FEC-9539-D665E7128CB1}"/>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3" name="文本框 328">
            <a:hlinkClick r:id="rId8"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415303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B2ACE903-482E-4118-8B19-F260848C9ED7}"/>
              </a:ext>
            </a:extLst>
          </p:cNvPr>
          <p:cNvSpPr/>
          <p:nvPr/>
        </p:nvSpPr>
        <p:spPr>
          <a:xfrm>
            <a:off x="351698" y="955800"/>
            <a:ext cx="8340544" cy="3699090"/>
          </a:xfrm>
          <a:prstGeom prst="rect">
            <a:avLst/>
          </a:prstGeom>
        </p:spPr>
        <p:txBody>
          <a:bodyPr wrap="square">
            <a:spAutoFit/>
          </a:bodyPr>
          <a:lstStyle/>
          <a:p>
            <a:pPr algn="just">
              <a:lnSpc>
                <a:spcPct val="150000"/>
              </a:lnSpc>
            </a:pPr>
            <a:r>
              <a:rPr lang="zh-TW" altLang="en-US" sz="3200" dirty="0">
                <a:latin typeface="標楷體" panose="03000509000000000000" pitchFamily="65" charset="-120"/>
                <a:ea typeface="標楷體" panose="03000509000000000000" pitchFamily="65" charset="-120"/>
              </a:rPr>
              <a:t>我媽媽說他大概死了，一直都沒消息。從我們小時候，媽媽說她再不嫁人，就養不起我們兄弟了，每年都這樣講，結果還是沒有嫁。現在不再講了，老了。老黃？」</a:t>
            </a:r>
            <a:endParaRPr lang="en-US" altLang="zh-TW" sz="3200" dirty="0">
              <a:latin typeface="標楷體" panose="03000509000000000000" pitchFamily="65" charset="-120"/>
              <a:ea typeface="標楷體" panose="03000509000000000000" pitchFamily="65" charset="-120"/>
            </a:endParaRPr>
          </a:p>
          <a:p>
            <a:pPr algn="just">
              <a:lnSpc>
                <a:spcPct val="150000"/>
              </a:lnSpc>
            </a:pPr>
            <a:r>
              <a:rPr lang="zh-TW" altLang="en-US" sz="3200" dirty="0">
                <a:latin typeface="標楷體" panose="03000509000000000000" pitchFamily="65" charset="-120"/>
                <a:ea typeface="標楷體" panose="03000509000000000000" pitchFamily="65" charset="-120"/>
              </a:rPr>
              <a:t>　　「我、我在這裡。」</a:t>
            </a:r>
          </a:p>
        </p:txBody>
      </p:sp>
      <p:sp>
        <p:nvSpPr>
          <p:cNvPr id="22" name="矩形 21">
            <a:extLst>
              <a:ext uri="{FF2B5EF4-FFF2-40B4-BE49-F238E27FC236}">
                <a16:creationId xmlns:a16="http://schemas.microsoft.com/office/drawing/2014/main" id="{DFA15D7D-EB7F-4B1C-9995-63F52DDE8817}"/>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P.136~P.137</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40" name="文本框 328">
            <a:hlinkClick r:id="rId5" action="ppaction://hlinksldjump"/>
            <a:extLst>
              <a:ext uri="{FF2B5EF4-FFF2-40B4-BE49-F238E27FC236}">
                <a16:creationId xmlns:a16="http://schemas.microsoft.com/office/drawing/2014/main" id="{6FC6D88E-F7BF-4BC7-BBC2-AF6F1782DE6C}"/>
              </a:ext>
            </a:extLst>
          </p:cNvPr>
          <p:cNvSpPr txBox="1"/>
          <p:nvPr/>
        </p:nvSpPr>
        <p:spPr>
          <a:xfrm>
            <a:off x="428882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42" name="文本框 328">
            <a:hlinkClick r:id="rId6" action="ppaction://hlinksldjump"/>
            <a:extLst>
              <a:ext uri="{FF2B5EF4-FFF2-40B4-BE49-F238E27FC236}">
                <a16:creationId xmlns:a16="http://schemas.microsoft.com/office/drawing/2014/main" id="{AD814519-4632-4A1C-9F95-8588D6721BF1}"/>
              </a:ext>
            </a:extLst>
          </p:cNvPr>
          <p:cNvSpPr txBox="1"/>
          <p:nvPr/>
        </p:nvSpPr>
        <p:spPr>
          <a:xfrm>
            <a:off x="495802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44" name="文本框 328">
            <a:hlinkClick r:id="rId7" action="ppaction://hlinksldjump"/>
            <a:extLst>
              <a:ext uri="{FF2B5EF4-FFF2-40B4-BE49-F238E27FC236}">
                <a16:creationId xmlns:a16="http://schemas.microsoft.com/office/drawing/2014/main" id="{4D5A7A0F-CF54-4467-AD03-494367300460}"/>
              </a:ext>
            </a:extLst>
          </p:cNvPr>
          <p:cNvSpPr txBox="1"/>
          <p:nvPr/>
        </p:nvSpPr>
        <p:spPr>
          <a:xfrm>
            <a:off x="5627216"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46" name="文本框 328">
            <a:hlinkClick r:id="rId8" action="ppaction://hlinksldjump"/>
            <a:extLst>
              <a:ext uri="{FF2B5EF4-FFF2-40B4-BE49-F238E27FC236}">
                <a16:creationId xmlns:a16="http://schemas.microsoft.com/office/drawing/2014/main" id="{59BF1F34-BF1E-41FD-8FA2-7B5AF0C7404C}"/>
              </a:ext>
            </a:extLst>
          </p:cNvPr>
          <p:cNvSpPr txBox="1"/>
          <p:nvPr/>
        </p:nvSpPr>
        <p:spPr>
          <a:xfrm>
            <a:off x="6296411"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333139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173244"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「因為你對照片有興趣，我才告訴你他們的故事，不然看照片有什麼意思。」說著，他從裡面端出兩大碗麵出來。「來到山上隨便。過來，沒有菜開魚罐頭來吃。」</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5095A46A-971C-463A-A84E-EED50EB97FAF}"/>
              </a:ext>
            </a:extLst>
          </p:cNvPr>
          <p:cNvSpPr txBox="1">
            <a:spLocks noChangeArrowheads="1"/>
          </p:cNvSpPr>
          <p:nvPr/>
        </p:nvSpPr>
        <p:spPr bwMode="auto">
          <a:xfrm>
            <a:off x="1865948" y="4600480"/>
            <a:ext cx="63692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2400" dirty="0">
                <a:solidFill>
                  <a:srgbClr val="006600"/>
                </a:solidFill>
                <a:latin typeface="微軟正黑體" panose="020B0604030504040204" pitchFamily="34" charset="-120"/>
                <a:ea typeface="微軟正黑體" panose="020B0604030504040204" pitchFamily="34" charset="-120"/>
              </a:rPr>
              <a:t>可見原住民生活物資的匱乏與隨遇而安的個性</a:t>
            </a:r>
          </a:p>
        </p:txBody>
      </p:sp>
      <p:cxnSp>
        <p:nvCxnSpPr>
          <p:cNvPr id="20" name="直線接點 19">
            <a:extLst>
              <a:ext uri="{FF2B5EF4-FFF2-40B4-BE49-F238E27FC236}">
                <a16:creationId xmlns:a16="http://schemas.microsoft.com/office/drawing/2014/main" id="{62ED879E-AC80-4A1B-ACE8-B8666427ACAA}"/>
              </a:ext>
            </a:extLst>
          </p:cNvPr>
          <p:cNvCxnSpPr>
            <a:cxnSpLocks/>
          </p:cNvCxnSpPr>
          <p:nvPr/>
        </p:nvCxnSpPr>
        <p:spPr>
          <a:xfrm>
            <a:off x="1261896" y="4602448"/>
            <a:ext cx="4867971"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21" name="圖片 20">
            <a:extLst>
              <a:ext uri="{FF2B5EF4-FFF2-40B4-BE49-F238E27FC236}">
                <a16:creationId xmlns:a16="http://schemas.microsoft.com/office/drawing/2014/main" id="{157FAB81-E188-4F34-9EC8-6769E6A240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61896" y="4674456"/>
            <a:ext cx="609550" cy="298679"/>
          </a:xfrm>
          <a:prstGeom prst="rect">
            <a:avLst/>
          </a:prstGeom>
        </p:spPr>
      </p:pic>
      <p:sp>
        <p:nvSpPr>
          <p:cNvPr id="7" name="矩形 6">
            <a:extLst>
              <a:ext uri="{FF2B5EF4-FFF2-40B4-BE49-F238E27FC236}">
                <a16:creationId xmlns:a16="http://schemas.microsoft.com/office/drawing/2014/main" id="{48D1ED04-A37D-4DE3-B187-E4ED452CDD83}"/>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P.137</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8" name="文本框 328">
            <a:hlinkClick r:id="rId6" action="ppaction://hlinksldjump"/>
            <a:extLst>
              <a:ext uri="{FF2B5EF4-FFF2-40B4-BE49-F238E27FC236}">
                <a16:creationId xmlns:a16="http://schemas.microsoft.com/office/drawing/2014/main" id="{E497A54B-6384-4465-B6C1-F7ABD770F475}"/>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7" action="ppaction://hlinksldjump"/>
            <a:extLst>
              <a:ext uri="{FF2B5EF4-FFF2-40B4-BE49-F238E27FC236}">
                <a16:creationId xmlns:a16="http://schemas.microsoft.com/office/drawing/2014/main" id="{42D1400B-C900-4986-9A4B-3068C3C08731}"/>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7" name="文本框 328">
            <a:hlinkClick r:id="rId8" action="ppaction://hlinksldjump"/>
            <a:extLst>
              <a:ext uri="{FF2B5EF4-FFF2-40B4-BE49-F238E27FC236}">
                <a16:creationId xmlns:a16="http://schemas.microsoft.com/office/drawing/2014/main" id="{6B87745E-1F46-453F-ACBC-AC10D74B3D82}"/>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5" name="文本框 328">
            <a:hlinkClick r:id="rId9"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123900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25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9"/>
                                        </p:tgtEl>
                                      </p:cBhvr>
                                    </p:animEffect>
                                    <p:set>
                                      <p:cBhvr>
                                        <p:cTn id="18" dur="1" fill="hold">
                                          <p:stCondLst>
                                            <p:cond delay="24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9" grpId="0"/>
      <p:bldP spid="19"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a16="http://schemas.microsoft.com/office/drawing/2014/main" id="{5E79E70A-AD3A-4DE0-9C73-4DF9A3F6BF91}"/>
              </a:ext>
            </a:extLst>
          </p:cNvPr>
          <p:cNvSpPr/>
          <p:nvPr/>
        </p:nvSpPr>
        <p:spPr>
          <a:xfrm>
            <a:off x="351698" y="783928"/>
            <a:ext cx="8173244" cy="3883755"/>
          </a:xfrm>
          <a:prstGeom prst="rect">
            <a:avLst/>
          </a:prstGeom>
        </p:spPr>
        <p:txBody>
          <a:bodyPr wrap="square">
            <a:spAutoFit/>
          </a:bodyPr>
          <a:lstStyle/>
          <a:p>
            <a:pPr algn="just">
              <a:lnSpc>
                <a:spcPct val="200000"/>
              </a:lnSpc>
            </a:pPr>
            <a:r>
              <a:rPr lang="zh-TW" altLang="en-US" sz="3200" dirty="0">
                <a:latin typeface="標楷體" panose="03000509000000000000" pitchFamily="65" charset="-120"/>
                <a:ea typeface="標楷體" panose="03000509000000000000" pitchFamily="65" charset="-120"/>
              </a:rPr>
              <a:t>　　我仍然站在照片面前，半愣在那裡，很怕視線接觸到他。我不能完全明白為什麼，我卻清楚地意識到我正害怕著。</a:t>
            </a:r>
          </a:p>
          <a:p>
            <a:pPr algn="just">
              <a:lnSpc>
                <a:spcPct val="200000"/>
              </a:lnSpc>
            </a:pPr>
            <a:r>
              <a:rPr lang="zh-TW" altLang="en-US" sz="3200" dirty="0">
                <a:latin typeface="標楷體" panose="03000509000000000000" pitchFamily="65" charset="-120"/>
                <a:ea typeface="標楷體" panose="03000509000000000000" pitchFamily="65" charset="-120"/>
              </a:rPr>
              <a:t>　　他放下麵，走過來跟我站在一塊。</a:t>
            </a:r>
          </a:p>
        </p:txBody>
      </p:sp>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3"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4"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接點 14">
            <a:extLst>
              <a:ext uri="{FF2B5EF4-FFF2-40B4-BE49-F238E27FC236}">
                <a16:creationId xmlns:a16="http://schemas.microsoft.com/office/drawing/2014/main" id="{322611D6-3B9E-4E99-BD38-FE13DB737F5E}"/>
              </a:ext>
            </a:extLst>
          </p:cNvPr>
          <p:cNvCxnSpPr>
            <a:cxnSpLocks/>
          </p:cNvCxnSpPr>
          <p:nvPr/>
        </p:nvCxnSpPr>
        <p:spPr>
          <a:xfrm>
            <a:off x="3822216" y="2651583"/>
            <a:ext cx="4563171"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pic>
        <p:nvPicPr>
          <p:cNvPr id="16" name="圖片 15">
            <a:hlinkClick r:id="rId5" action="ppaction://hlinksldjump"/>
            <a:extLst>
              <a:ext uri="{FF2B5EF4-FFF2-40B4-BE49-F238E27FC236}">
                <a16:creationId xmlns:a16="http://schemas.microsoft.com/office/drawing/2014/main" id="{9875BCE4-846C-48A6-B416-1CC40550923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2216" y="2723591"/>
            <a:ext cx="609550" cy="298679"/>
          </a:xfrm>
          <a:prstGeom prst="rect">
            <a:avLst/>
          </a:prstGeom>
        </p:spPr>
      </p:pic>
      <p:cxnSp>
        <p:nvCxnSpPr>
          <p:cNvPr id="18" name="直線接點 17">
            <a:extLst>
              <a:ext uri="{FF2B5EF4-FFF2-40B4-BE49-F238E27FC236}">
                <a16:creationId xmlns:a16="http://schemas.microsoft.com/office/drawing/2014/main" id="{35108073-BB90-47D8-A474-B022898D4C40}"/>
              </a:ext>
            </a:extLst>
          </p:cNvPr>
          <p:cNvCxnSpPr>
            <a:cxnSpLocks/>
          </p:cNvCxnSpPr>
          <p:nvPr/>
        </p:nvCxnSpPr>
        <p:spPr>
          <a:xfrm>
            <a:off x="455869" y="3640489"/>
            <a:ext cx="5267598" cy="0"/>
          </a:xfrm>
          <a:prstGeom prst="line">
            <a:avLst/>
          </a:prstGeom>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35D0ED65-BD60-4E04-954B-6C6187A111E4}"/>
              </a:ext>
            </a:extLst>
          </p:cNvPr>
          <p:cNvSpPr/>
          <p:nvPr/>
        </p:nvSpPr>
        <p:spPr>
          <a:xfrm>
            <a:off x="7990623" y="0"/>
            <a:ext cx="115337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P.137</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9" name="文本框 328">
            <a:hlinkClick r:id="rId7" action="ppaction://hlinksldjump"/>
            <a:extLst>
              <a:ext uri="{FF2B5EF4-FFF2-40B4-BE49-F238E27FC236}">
                <a16:creationId xmlns:a16="http://schemas.microsoft.com/office/drawing/2014/main" id="{FFA18A8E-CCF4-44CE-99C5-097A7A8E2430}"/>
              </a:ext>
            </a:extLst>
          </p:cNvPr>
          <p:cNvSpPr txBox="1"/>
          <p:nvPr/>
        </p:nvSpPr>
        <p:spPr>
          <a:xfrm>
            <a:off x="4905199"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13" name="文本框 328">
            <a:hlinkClick r:id="rId8" action="ppaction://hlinksldjump"/>
            <a:extLst>
              <a:ext uri="{FF2B5EF4-FFF2-40B4-BE49-F238E27FC236}">
                <a16:creationId xmlns:a16="http://schemas.microsoft.com/office/drawing/2014/main" id="{D92D17A8-8320-4BA9-8296-07E0F314D3C5}"/>
              </a:ext>
            </a:extLst>
          </p:cNvPr>
          <p:cNvSpPr txBox="1"/>
          <p:nvPr/>
        </p:nvSpPr>
        <p:spPr>
          <a:xfrm>
            <a:off x="5574394"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27" name="文本框 328">
            <a:hlinkClick r:id="rId9" action="ppaction://hlinksldjump"/>
            <a:extLst>
              <a:ext uri="{FF2B5EF4-FFF2-40B4-BE49-F238E27FC236}">
                <a16:creationId xmlns:a16="http://schemas.microsoft.com/office/drawing/2014/main" id="{64E3DE89-4035-4BFC-934D-51A90B922D56}"/>
              </a:ext>
            </a:extLst>
          </p:cNvPr>
          <p:cNvSpPr txBox="1"/>
          <p:nvPr/>
        </p:nvSpPr>
        <p:spPr>
          <a:xfrm>
            <a:off x="6912784"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
        <p:nvSpPr>
          <p:cNvPr id="14" name="文本框 328">
            <a:hlinkClick r:id="rId10" action="ppaction://hlinksldjump"/>
            <a:extLst>
              <a:ext uri="{FF2B5EF4-FFF2-40B4-BE49-F238E27FC236}">
                <a16:creationId xmlns:a16="http://schemas.microsoft.com/office/drawing/2014/main" id="{F683BB24-F6FD-484C-8BF2-3C85F31C15DC}"/>
              </a:ext>
            </a:extLst>
          </p:cNvPr>
          <p:cNvSpPr txBox="1"/>
          <p:nvPr/>
        </p:nvSpPr>
        <p:spPr>
          <a:xfrm>
            <a:off x="6243589"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Tree>
    <p:extLst>
      <p:ext uri="{BB962C8B-B14F-4D97-AF65-F5344CB8AC3E}">
        <p14:creationId xmlns:p14="http://schemas.microsoft.com/office/powerpoint/2010/main" val="3111480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11768" y="358446"/>
            <a:ext cx="8338489" cy="990015"/>
          </a:xfrm>
          <a:prstGeom prst="rect">
            <a:avLst/>
          </a:prstGeom>
          <a:noFill/>
        </p:spPr>
        <p:txBody>
          <a:bodyPr vert="horz" wrap="square" rtlCol="0" anchor="t">
            <a:spAutoFit/>
          </a:bodyPr>
          <a:lstStyle/>
          <a:p>
            <a:pPr algn="just">
              <a:lnSpc>
                <a:spcPts val="3500"/>
              </a:lnSpc>
            </a:pPr>
            <a:r>
              <a:rPr lang="zh-TW" altLang="en-US" sz="3000" b="1" spc="400" dirty="0">
                <a:latin typeface="標楷體" panose="03000509000000000000" pitchFamily="65" charset="-120"/>
                <a:ea typeface="標楷體" panose="03000509000000000000" pitchFamily="65" charset="-120"/>
              </a:rPr>
              <a:t>我不能完全明白為什麼，我卻清楚地意識到我正害怕著</a:t>
            </a:r>
          </a:p>
        </p:txBody>
      </p:sp>
      <p:sp>
        <p:nvSpPr>
          <p:cNvPr id="26" name="文字方塊 25">
            <a:extLst>
              <a:ext uri="{FF2B5EF4-FFF2-40B4-BE49-F238E27FC236}">
                <a16:creationId xmlns:a16="http://schemas.microsoft.com/office/drawing/2014/main" id="{9977E69C-F720-4E4C-BCD6-7772D2BF42EF}"/>
              </a:ext>
            </a:extLst>
          </p:cNvPr>
          <p:cNvSpPr txBox="1">
            <a:spLocks noChangeArrowheads="1"/>
          </p:cNvSpPr>
          <p:nvPr/>
        </p:nvSpPr>
        <p:spPr bwMode="auto">
          <a:xfrm>
            <a:off x="311768" y="1348461"/>
            <a:ext cx="8520464"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TW" altLang="en-US" sz="2800" dirty="0" smtClean="0">
                <a:solidFill>
                  <a:srgbClr val="006600"/>
                </a:solidFill>
                <a:latin typeface="微軟正黑體" panose="020B0604030504040204" pitchFamily="34" charset="-120"/>
                <a:ea typeface="微軟正黑體" panose="020B0604030504040204" pitchFamily="34" charset="-120"/>
              </a:rPr>
              <a:t>以</a:t>
            </a:r>
            <a:r>
              <a:rPr lang="zh-TW" altLang="en-US" sz="2800" dirty="0">
                <a:solidFill>
                  <a:srgbClr val="006600"/>
                </a:solidFill>
                <a:latin typeface="微軟正黑體" panose="020B0604030504040204" pitchFamily="34" charset="-120"/>
                <a:ea typeface="微軟正黑體" panose="020B0604030504040204" pitchFamily="34" charset="-120"/>
              </a:rPr>
              <a:t>「害怕」呼應前文「手在發抖」、「心虛」，以及作者內心的原罪意識</a:t>
            </a:r>
          </a:p>
        </p:txBody>
      </p:sp>
      <p:sp>
        <p:nvSpPr>
          <p:cNvPr id="3" name="文本框 328">
            <a:hlinkClick r:id="rId3" action="ppaction://hlinksldjump"/>
            <a:extLst>
              <a:ext uri="{FF2B5EF4-FFF2-40B4-BE49-F238E27FC236}">
                <a16:creationId xmlns:a16="http://schemas.microsoft.com/office/drawing/2014/main" id="{4EFAA0DF-2592-4B7B-985F-7F9CFF61E1FA}"/>
              </a:ext>
            </a:extLst>
          </p:cNvPr>
          <p:cNvSpPr txBox="1"/>
          <p:nvPr/>
        </p:nvSpPr>
        <p:spPr>
          <a:xfrm>
            <a:off x="8015294"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返回</a:t>
            </a:r>
          </a:p>
        </p:txBody>
      </p:sp>
    </p:spTree>
    <p:extLst>
      <p:ext uri="{BB962C8B-B14F-4D97-AF65-F5344CB8AC3E}">
        <p14:creationId xmlns:p14="http://schemas.microsoft.com/office/powerpoint/2010/main" val="1006416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2960523-5BAC-4414-AB69-59521241704D}"/>
              </a:ext>
            </a:extLst>
          </p:cNvPr>
          <p:cNvSpPr txBox="1"/>
          <p:nvPr/>
        </p:nvSpPr>
        <p:spPr>
          <a:xfrm>
            <a:off x="351698" y="226245"/>
            <a:ext cx="1595621" cy="584775"/>
          </a:xfrm>
          <a:prstGeom prst="rect">
            <a:avLst/>
          </a:prstGeom>
          <a:noFill/>
        </p:spPr>
        <p:txBody>
          <a:bodyPr vert="horz" wrap="square" rtlCol="0" anchor="ctr">
            <a:spAutoFit/>
          </a:bodyPr>
          <a:lstStyle/>
          <a:p>
            <a:r>
              <a:rPr lang="zh-TW" altLang="en-US" sz="3200" b="1" spc="400" dirty="0">
                <a:solidFill>
                  <a:srgbClr val="231815"/>
                </a:solidFill>
                <a:latin typeface="微軟正黑體" panose="020B0604030504040204" pitchFamily="34" charset="-120"/>
                <a:ea typeface="微軟正黑體" panose="020B0604030504040204" pitchFamily="34" charset="-120"/>
              </a:rPr>
              <a:t>第五段</a:t>
            </a:r>
            <a:endParaRPr lang="zh-CN" altLang="en-US" sz="3200" b="1" spc="400" dirty="0">
              <a:solidFill>
                <a:srgbClr val="231815"/>
              </a:solidFill>
              <a:latin typeface="微軟正黑體" panose="020B0604030504040204" pitchFamily="34" charset="-120"/>
              <a:ea typeface="微軟正黑體" panose="020B0604030504040204" pitchFamily="34" charset="-120"/>
            </a:endParaRPr>
          </a:p>
        </p:txBody>
      </p:sp>
      <p:sp>
        <p:nvSpPr>
          <p:cNvPr id="11" name="箭號: 向右 5">
            <a:hlinkClick r:id="rId2" action="ppaction://hlinksldjump"/>
            <a:extLst>
              <a:ext uri="{FF2B5EF4-FFF2-40B4-BE49-F238E27FC236}">
                <a16:creationId xmlns:a16="http://schemas.microsoft.com/office/drawing/2014/main" id="{3A3D7910-524B-4C08-9C52-2F5D93B84045}"/>
              </a:ext>
            </a:extLst>
          </p:cNvPr>
          <p:cNvSpPr/>
          <p:nvPr/>
        </p:nvSpPr>
        <p:spPr>
          <a:xfrm>
            <a:off x="8642595"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右 6">
            <a:hlinkClick r:id="rId3" action="ppaction://hlinksldjump"/>
            <a:extLst>
              <a:ext uri="{FF2B5EF4-FFF2-40B4-BE49-F238E27FC236}">
                <a16:creationId xmlns:a16="http://schemas.microsoft.com/office/drawing/2014/main" id="{F5D1AE03-8F1C-4F93-B4E8-EB3A3E17DE99}"/>
              </a:ext>
            </a:extLst>
          </p:cNvPr>
          <p:cNvSpPr/>
          <p:nvPr/>
        </p:nvSpPr>
        <p:spPr>
          <a:xfrm flipH="1">
            <a:off x="8235242" y="4564743"/>
            <a:ext cx="289700" cy="285562"/>
          </a:xfrm>
          <a:prstGeom prst="rightArrow">
            <a:avLst/>
          </a:prstGeom>
          <a:solidFill>
            <a:srgbClr val="AE8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1C10E80D-DA0C-4815-91D3-44C5DC2C6043}"/>
              </a:ext>
            </a:extLst>
          </p:cNvPr>
          <p:cNvSpPr/>
          <p:nvPr/>
        </p:nvSpPr>
        <p:spPr>
          <a:xfrm>
            <a:off x="351698" y="598579"/>
            <a:ext cx="8338489" cy="3575979"/>
          </a:xfrm>
          <a:prstGeom prst="rect">
            <a:avLst/>
          </a:prstGeom>
        </p:spPr>
        <p:txBody>
          <a:bodyPr wrap="square">
            <a:spAutoFit/>
          </a:bodyPr>
          <a:lstStyle/>
          <a:p>
            <a:pPr algn="just">
              <a:lnSpc>
                <a:spcPct val="250000"/>
              </a:lnSpc>
            </a:pPr>
            <a:r>
              <a:rPr lang="zh-TW" altLang="en-US" sz="3200" dirty="0">
                <a:latin typeface="標楷體" panose="03000509000000000000" pitchFamily="65" charset="-120"/>
                <a:ea typeface="標楷體" panose="03000509000000000000" pitchFamily="65" charset="-120"/>
              </a:rPr>
              <a:t>　　「怎麼，肚子不餓啊？這是我大哥。」他引我看大鏡框裡面的小照片，指著穿迷彩裝的國軍說：「他也死了。他是</a:t>
            </a:r>
            <a:r>
              <a:rPr lang="zh-TW" altLang="en-US" sz="3200" dirty="0">
                <a:solidFill>
                  <a:srgbClr val="0070C0"/>
                </a:solidFill>
                <a:latin typeface="標楷體" panose="03000509000000000000" pitchFamily="65" charset="-120"/>
                <a:ea typeface="標楷體" panose="03000509000000000000" pitchFamily="65" charset="-120"/>
              </a:rPr>
              <a:t>蛙人</a:t>
            </a:r>
            <a:r>
              <a:rPr lang="zh-TW" altLang="en-US" sz="3200" dirty="0">
                <a:latin typeface="標楷體" panose="03000509000000000000" pitchFamily="65" charset="-120"/>
                <a:ea typeface="標楷體" panose="03000509000000000000" pitchFamily="65" charset="-120"/>
              </a:rPr>
              <a:t>，</a:t>
            </a:r>
          </a:p>
        </p:txBody>
      </p:sp>
      <p:sp>
        <p:nvSpPr>
          <p:cNvPr id="13" name="矩形 12">
            <a:extLst>
              <a:ext uri="{FF2B5EF4-FFF2-40B4-BE49-F238E27FC236}">
                <a16:creationId xmlns:a16="http://schemas.microsoft.com/office/drawing/2014/main" id="{4A80D590-5CAD-449F-910A-0D29F6591B31}"/>
              </a:ext>
            </a:extLst>
          </p:cNvPr>
          <p:cNvSpPr/>
          <p:nvPr/>
        </p:nvSpPr>
        <p:spPr>
          <a:xfrm>
            <a:off x="5321338" y="3667431"/>
            <a:ext cx="849170" cy="422513"/>
          </a:xfrm>
          <a:prstGeom prst="rect">
            <a:avLst/>
          </a:prstGeom>
          <a:solidFill>
            <a:srgbClr val="0070C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1F1E16C4-5B83-4E5A-B0D0-E35A0148A71C}"/>
              </a:ext>
            </a:extLst>
          </p:cNvPr>
          <p:cNvSpPr txBox="1">
            <a:spLocks noChangeArrowheads="1"/>
          </p:cNvSpPr>
          <p:nvPr/>
        </p:nvSpPr>
        <p:spPr bwMode="auto">
          <a:xfrm>
            <a:off x="360436" y="2867212"/>
            <a:ext cx="8423129" cy="800219"/>
          </a:xfrm>
          <a:prstGeom prst="rect">
            <a:avLst/>
          </a:prstGeom>
          <a:solidFill>
            <a:srgbClr val="0070C0"/>
          </a:solidFill>
          <a:ln w="9525">
            <a:noFill/>
            <a:miter lim="800000"/>
            <a:headEnd/>
            <a:tailEnd/>
          </a:ln>
        </p:spPr>
        <p:txBody>
          <a:bodyPr wrap="square" anchor="ctr">
            <a:spAutoFit/>
          </a:bodyPr>
          <a:lstStyle/>
          <a:p>
            <a:r>
              <a:rPr lang="zh-TW" altLang="en-US" sz="2300" dirty="0">
                <a:solidFill>
                  <a:schemeClr val="bg1"/>
                </a:solidFill>
                <a:latin typeface="微軟正黑體" panose="020B0604030504040204" pitchFamily="34" charset="-120"/>
                <a:ea typeface="微軟正黑體" panose="020B0604030504040204" pitchFamily="34" charset="-120"/>
              </a:rPr>
              <a:t>從事水底活動的潛水人員。一般負責修護船底、進行水下爆破或偵察海域等任務。我國海軍陸戰隊的兩棲偵搜部隊即屬之</a:t>
            </a:r>
          </a:p>
        </p:txBody>
      </p:sp>
      <p:sp>
        <p:nvSpPr>
          <p:cNvPr id="2" name="矩形 1">
            <a:extLst>
              <a:ext uri="{FF2B5EF4-FFF2-40B4-BE49-F238E27FC236}">
                <a16:creationId xmlns:a16="http://schemas.microsoft.com/office/drawing/2014/main" id="{89C12D5A-7E48-4D46-8432-F0372C80BC4F}"/>
              </a:ext>
            </a:extLst>
          </p:cNvPr>
          <p:cNvSpPr/>
          <p:nvPr/>
        </p:nvSpPr>
        <p:spPr>
          <a:xfrm>
            <a:off x="7382933" y="0"/>
            <a:ext cx="1761068" cy="39538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課本</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P.137~P.138</a:t>
            </a:r>
            <a:endParaRPr lang="zh-TW" altLang="en-US" sz="1600" b="1"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7" name="文本框 328">
            <a:hlinkClick r:id="rId4" action="ppaction://hlinksldjump"/>
            <a:extLst>
              <a:ext uri="{FF2B5EF4-FFF2-40B4-BE49-F238E27FC236}">
                <a16:creationId xmlns:a16="http://schemas.microsoft.com/office/drawing/2014/main" id="{F90B582C-1231-4846-ACEA-E6835BAB4277}"/>
              </a:ext>
            </a:extLst>
          </p:cNvPr>
          <p:cNvSpPr txBox="1"/>
          <p:nvPr/>
        </p:nvSpPr>
        <p:spPr>
          <a:xfrm>
            <a:off x="4288826" y="115613"/>
            <a:ext cx="595035" cy="279767"/>
          </a:xfrm>
          <a:prstGeom prst="rect">
            <a:avLst/>
          </a:prstGeom>
          <a:solidFill>
            <a:srgbClr val="9A6759"/>
          </a:solidFill>
          <a:ln w="6350">
            <a:noFill/>
          </a:ln>
        </p:spPr>
        <p:txBody>
          <a:bodyPr wrap="non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段旨</a:t>
            </a:r>
          </a:p>
        </p:txBody>
      </p:sp>
      <p:sp>
        <p:nvSpPr>
          <p:cNvPr id="9" name="文本框 328">
            <a:hlinkClick r:id="rId5" action="ppaction://hlinksldjump"/>
            <a:extLst>
              <a:ext uri="{FF2B5EF4-FFF2-40B4-BE49-F238E27FC236}">
                <a16:creationId xmlns:a16="http://schemas.microsoft.com/office/drawing/2014/main" id="{B884B160-E2B2-42D1-AD96-3C7AC09E4FEB}"/>
              </a:ext>
            </a:extLst>
          </p:cNvPr>
          <p:cNvSpPr txBox="1"/>
          <p:nvPr/>
        </p:nvSpPr>
        <p:spPr>
          <a:xfrm>
            <a:off x="4958021" y="115613"/>
            <a:ext cx="595035" cy="279767"/>
          </a:xfrm>
          <a:prstGeom prst="rect">
            <a:avLst/>
          </a:prstGeom>
          <a:solidFill>
            <a:srgbClr val="9A6759"/>
          </a:solidFill>
          <a:ln w="6350">
            <a:noFill/>
          </a:ln>
        </p:spPr>
        <p:txBody>
          <a:bodyPr wrap="none" rtlCol="0" anchor="ctr">
            <a:noAutofit/>
          </a:bodyPr>
          <a:lstStyle>
            <a:defPPr>
              <a:defRPr lang="en-US"/>
            </a:defPPr>
            <a:lvl1pPr lvl="0" defTabSz="914400" fontAlgn="auto">
              <a:spcBef>
                <a:spcPts val="0"/>
              </a:spcBef>
              <a:spcAft>
                <a:spcPts val="0"/>
              </a:spcAft>
              <a:defRPr sz="1600" b="1" kern="0">
                <a:solidFill>
                  <a:schemeClr val="bg1"/>
                </a:solidFill>
                <a:latin typeface="微軟正黑體" pitchFamily="34" charset="-120"/>
                <a:ea typeface="微軟正黑體" pitchFamily="34" charset="-120"/>
              </a:defRPr>
            </a:lvl1pPr>
          </a:lstStyle>
          <a:p>
            <a:r>
              <a:rPr lang="zh-TW" altLang="en-US" dirty="0"/>
              <a:t>段析</a:t>
            </a:r>
          </a:p>
        </p:txBody>
      </p:sp>
      <p:sp>
        <p:nvSpPr>
          <p:cNvPr id="18" name="文本框 328">
            <a:hlinkClick r:id="rId6" action="ppaction://hlinksldjump"/>
            <a:extLst>
              <a:ext uri="{FF2B5EF4-FFF2-40B4-BE49-F238E27FC236}">
                <a16:creationId xmlns:a16="http://schemas.microsoft.com/office/drawing/2014/main" id="{7A6FCD24-1257-47FB-9011-12405ED824EB}"/>
              </a:ext>
            </a:extLst>
          </p:cNvPr>
          <p:cNvSpPr txBox="1"/>
          <p:nvPr/>
        </p:nvSpPr>
        <p:spPr>
          <a:xfrm>
            <a:off x="5627216" y="115613"/>
            <a:ext cx="59503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提問</a:t>
            </a:r>
          </a:p>
        </p:txBody>
      </p:sp>
      <p:sp>
        <p:nvSpPr>
          <p:cNvPr id="20" name="文本框 328">
            <a:hlinkClick r:id="rId7" action="ppaction://hlinksldjump"/>
            <a:extLst>
              <a:ext uri="{FF2B5EF4-FFF2-40B4-BE49-F238E27FC236}">
                <a16:creationId xmlns:a16="http://schemas.microsoft.com/office/drawing/2014/main" id="{C3DD1805-841D-40A7-9A92-1AD18A2C0372}"/>
              </a:ext>
            </a:extLst>
          </p:cNvPr>
          <p:cNvSpPr txBox="1"/>
          <p:nvPr/>
        </p:nvSpPr>
        <p:spPr>
          <a:xfrm>
            <a:off x="6296411" y="115613"/>
            <a:ext cx="1010105" cy="279767"/>
          </a:xfrm>
          <a:prstGeom prst="rect">
            <a:avLst/>
          </a:prstGeom>
          <a:solidFill>
            <a:srgbClr val="9A6759"/>
          </a:solidFill>
          <a:ln w="19050">
            <a:noFill/>
          </a:ln>
        </p:spPr>
        <p:txBody>
          <a:bodyPr wrap="square" rtlCol="0" anchor="ctr">
            <a:noAutofit/>
          </a:bodyPr>
          <a:lstStyle>
            <a:defPPr>
              <a:defRPr lang="en-US"/>
            </a:defPPr>
            <a:lvl1pPr>
              <a:defRPr sz="1400" b="1">
                <a:solidFill>
                  <a:srgbClr val="C29354"/>
                </a:solidFill>
                <a:latin typeface="微软雅黑" panose="020B0503020204020204" pitchFamily="34" charset="-122"/>
                <a:ea typeface="微软雅黑" panose="020B0503020204020204" pitchFamily="34" charset="-122"/>
              </a:defRPr>
            </a:lvl1pPr>
          </a:lstStyle>
          <a:p>
            <a:pPr lvl="0" defTabSz="914400" eaLnBrk="1" fontAlgn="auto" hangingPunct="1">
              <a:spcBef>
                <a:spcPts val="0"/>
              </a:spcBef>
              <a:spcAft>
                <a:spcPts val="0"/>
              </a:spcAft>
              <a:defRPr/>
            </a:pPr>
            <a:r>
              <a:rPr lang="zh-TW" altLang="en-US" sz="1600" kern="0" dirty="0">
                <a:solidFill>
                  <a:schemeClr val="bg1"/>
                </a:solidFill>
                <a:latin typeface="微軟正黑體" pitchFamily="34" charset="-120"/>
                <a:ea typeface="微軟正黑體" pitchFamily="34" charset="-120"/>
              </a:rPr>
              <a:t>閱讀檢測</a:t>
            </a:r>
          </a:p>
        </p:txBody>
      </p:sp>
    </p:spTree>
    <p:extLst>
      <p:ext uri="{BB962C8B-B14F-4D97-AF65-F5344CB8AC3E}">
        <p14:creationId xmlns:p14="http://schemas.microsoft.com/office/powerpoint/2010/main" val="1909900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50"/>
                                        <p:tgtEl>
                                          <p:spTgt spid="14"/>
                                        </p:tgtEl>
                                      </p:cBhvr>
                                    </p:animEffect>
                                    <p:set>
                                      <p:cBhvr>
                                        <p:cTn id="18" dur="1" fill="hold">
                                          <p:stCondLst>
                                            <p:cond delay="24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14" grpId="0" animBg="1"/>
      <p:bldP spid="14" grpId="1" animBg="1"/>
    </p:bld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10293</TotalTime>
  <Words>12116</Words>
  <Application>Microsoft Office PowerPoint</Application>
  <PresentationFormat>如螢幕大小 (16:9)</PresentationFormat>
  <Paragraphs>1351</Paragraphs>
  <Slides>190</Slides>
  <Notes>78</Notes>
  <HiddenSlides>67</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190</vt:i4>
      </vt:variant>
    </vt:vector>
  </HeadingPairs>
  <TitlesOfParts>
    <vt:vector size="198" baseType="lpstr">
      <vt:lpstr>等线</vt:lpstr>
      <vt:lpstr>微軟正黑體</vt:lpstr>
      <vt:lpstr>新細明體</vt:lpstr>
      <vt:lpstr>標楷體</vt:lpstr>
      <vt:lpstr>Arial</vt:lpstr>
      <vt:lpstr>Calibri</vt:lpstr>
      <vt:lpstr>Calibri Light</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軒誼 余</dc:creator>
  <cp:lastModifiedBy>L40[洛妤]</cp:lastModifiedBy>
  <cp:revision>2571</cp:revision>
  <cp:lastPrinted>2020-11-27T06:38:40Z</cp:lastPrinted>
  <dcterms:created xsi:type="dcterms:W3CDTF">2019-10-12T01:08:41Z</dcterms:created>
  <dcterms:modified xsi:type="dcterms:W3CDTF">2020-12-16T03:30:33Z</dcterms:modified>
</cp:coreProperties>
</file>