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23"/>
  </p:notesMasterIdLst>
  <p:sldIdLst>
    <p:sldId id="256" r:id="rId2"/>
    <p:sldId id="263" r:id="rId3"/>
    <p:sldId id="288" r:id="rId4"/>
    <p:sldId id="258" r:id="rId5"/>
    <p:sldId id="260" r:id="rId6"/>
    <p:sldId id="259" r:id="rId7"/>
    <p:sldId id="261" r:id="rId8"/>
    <p:sldId id="289" r:id="rId9"/>
    <p:sldId id="290" r:id="rId10"/>
    <p:sldId id="291" r:id="rId11"/>
    <p:sldId id="292" r:id="rId12"/>
    <p:sldId id="294" r:id="rId13"/>
    <p:sldId id="295" r:id="rId14"/>
    <p:sldId id="301" r:id="rId15"/>
    <p:sldId id="293" r:id="rId16"/>
    <p:sldId id="296" r:id="rId17"/>
    <p:sldId id="298" r:id="rId18"/>
    <p:sldId id="297" r:id="rId19"/>
    <p:sldId id="299" r:id="rId20"/>
    <p:sldId id="300" r:id="rId21"/>
    <p:sldId id="302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3"/>
    <p:restoredTop sz="94652"/>
  </p:normalViewPr>
  <p:slideViewPr>
    <p:cSldViewPr snapToGrid="0" snapToObjects="1">
      <p:cViewPr>
        <p:scale>
          <a:sx n="74" d="100"/>
          <a:sy n="74" d="100"/>
        </p:scale>
        <p:origin x="90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CDB6C-F2A5-DE46-BC3D-8A303EF0B012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3ABD8-6729-BA40-9222-FA4C565260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260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595A-D6E2-4749-A4B3-31DC3BBCD25F}" type="datetimeFigureOut">
              <a:rPr kumimoji="1" lang="zh-TW" altLang="en-US" smtClean="0"/>
              <a:t>2017/7/26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B6C9F3-F0D1-1045-908D-806030FE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735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590" y="5564778"/>
            <a:ext cx="8383561" cy="1028020"/>
          </a:xfrm>
          <a:solidFill>
            <a:srgbClr val="FFFFFF">
              <a:alpha val="56078"/>
            </a:srgbClr>
          </a:solidFill>
        </p:spPr>
        <p:txBody>
          <a:bodyPr/>
          <a:lstStyle/>
          <a:p>
            <a:pPr algn="dist"/>
            <a:r>
              <a:rPr kumimoji="1" lang="zh-TW" altLang="en-US" b="1" dirty="0" smtClean="0">
                <a:solidFill>
                  <a:schemeClr val="tx1"/>
                </a:solidFill>
                <a:latin typeface="Lantinghei TC Heavy" charset="-120"/>
                <a:ea typeface="Lantinghei TC Heavy" charset="-120"/>
                <a:cs typeface="Lantinghei TC Heavy" charset="-120"/>
              </a:rPr>
              <a:t>環境災害</a:t>
            </a:r>
            <a:r>
              <a:rPr kumimoji="1" lang="zh-TW" altLang="en-US" b="1" dirty="0" smtClean="0">
                <a:solidFill>
                  <a:schemeClr val="tx1"/>
                </a:solidFill>
                <a:latin typeface="Lantinghei TC Heavy" charset="-120"/>
                <a:ea typeface="Lantinghei TC Heavy" charset="-120"/>
                <a:cs typeface="Lantinghei TC Heavy" charset="-120"/>
              </a:rPr>
              <a:t>：臺灣</a:t>
            </a:r>
            <a:r>
              <a:rPr kumimoji="1" lang="zh-TW" altLang="en-US" b="1" dirty="0" smtClean="0">
                <a:solidFill>
                  <a:schemeClr val="tx1"/>
                </a:solidFill>
                <a:latin typeface="Lantinghei TC Heavy" charset="-120"/>
                <a:ea typeface="Lantinghei TC Heavy" charset="-120"/>
                <a:cs typeface="Lantinghei TC Heavy" charset="-120"/>
              </a:rPr>
              <a:t>的寒害</a:t>
            </a:r>
            <a:endParaRPr kumimoji="1" lang="zh-TW" altLang="en-US" b="1" dirty="0">
              <a:solidFill>
                <a:schemeClr val="tx1"/>
              </a:solidFill>
              <a:latin typeface="Lantinghei TC Heavy" charset="-120"/>
              <a:ea typeface="Lantinghei TC Heavy" charset="-120"/>
              <a:cs typeface="Lantinghei TC Heavy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764438" y="5937850"/>
            <a:ext cx="3295290" cy="654948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kumimoji="1" lang="zh-TW" altLang="en-US" sz="3200" b="1" smtClean="0">
                <a:latin typeface="Lantinghei TC Heavy" charset="-120"/>
                <a:ea typeface="Lantinghei TC Heavy" charset="-120"/>
                <a:cs typeface="Lantinghei TC Heavy" charset="-120"/>
              </a:rPr>
              <a:t>授課教師：林晉緯</a:t>
            </a:r>
            <a:endParaRPr kumimoji="1" lang="zh-TW" altLang="en-US" sz="3200" b="1" dirty="0">
              <a:latin typeface="Lantinghei TC Heavy" charset="-120"/>
              <a:ea typeface="Lantinghei TC Heavy" charset="-120"/>
              <a:cs typeface="Lantinghei TC Heavy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08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6302"/>
            <a:ext cx="9208538" cy="4550762"/>
          </a:xfrm>
        </p:spPr>
        <p:txBody>
          <a:bodyPr>
            <a:noAutofit/>
          </a:bodyPr>
          <a:lstStyle/>
          <a:p>
            <a:r>
              <a:rPr kumimoji="1" lang="zh-TW" altLang="en-US" sz="3400" dirty="0" smtClean="0"/>
              <a:t>冬天的時候，為何每次鋒面來臨前，天氣總是特別炎熱？</a:t>
            </a:r>
            <a:endParaRPr kumimoji="1" lang="en-US" altLang="zh-TW" sz="3400" dirty="0" smtClean="0"/>
          </a:p>
          <a:p>
            <a:r>
              <a:rPr kumimoji="1" lang="zh-TW" altLang="en-US" sz="3400" dirty="0" smtClean="0"/>
              <a:t>鋒面是冷暖空氣交會的溫度不連續帶，</a:t>
            </a:r>
            <a:r>
              <a:rPr kumimoji="1" lang="zh-TW" altLang="en-US" sz="3400" b="1" u="sng" dirty="0" smtClean="0">
                <a:solidFill>
                  <a:srgbClr val="FF0000"/>
                </a:solidFill>
              </a:rPr>
              <a:t>冷鋒前緣為暖氣團所控制，後面則為冷氣團主宰</a:t>
            </a:r>
            <a:r>
              <a:rPr kumimoji="1" lang="zh-TW" altLang="en-US" sz="3400" dirty="0" smtClean="0"/>
              <a:t>。因此，鋒面來臨前，會出現晴朗炎熱的天氣，當鋒面通過時，風會變大，而到了鋒面通過後，便會轉變成乾冷的天氣。</a:t>
            </a:r>
            <a:endParaRPr kumimoji="1" lang="zh-TW" altLang="en-US" sz="3400" dirty="0"/>
          </a:p>
          <a:p>
            <a:endParaRPr kumimoji="1"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77334" y="437070"/>
            <a:ext cx="8596668" cy="1320800"/>
          </a:xfrm>
        </p:spPr>
        <p:txBody>
          <a:bodyPr>
            <a:normAutofit/>
          </a:bodyPr>
          <a:lstStyle/>
          <a:p>
            <a:r>
              <a:rPr kumimoji="1" lang="zh-TW" altLang="en-US" sz="6600" b="1" dirty="0" smtClean="0"/>
              <a:t>冷鋒來臨的前兆</a:t>
            </a:r>
            <a:endParaRPr kumimoji="1"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6351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9" y="1412816"/>
            <a:ext cx="11604095" cy="450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505645"/>
            <a:ext cx="9208538" cy="2911744"/>
          </a:xfrm>
        </p:spPr>
        <p:txBody>
          <a:bodyPr>
            <a:noAutofit/>
          </a:bodyPr>
          <a:lstStyle/>
          <a:p>
            <a:r>
              <a:rPr kumimoji="1" lang="zh-TW" altLang="en-US" sz="4800" smtClean="0"/>
              <a:t>寒潮可能會導致「寒害」，那麼，何謂寒害？</a:t>
            </a:r>
            <a:endParaRPr kumimoji="1" lang="zh-TW" altLang="en-US" sz="48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77334" y="437070"/>
            <a:ext cx="8596668" cy="1320800"/>
          </a:xfrm>
        </p:spPr>
        <p:txBody>
          <a:bodyPr>
            <a:normAutofit/>
          </a:bodyPr>
          <a:lstStyle/>
          <a:p>
            <a:r>
              <a:rPr kumimoji="1" lang="zh-TW" altLang="en-US" sz="6600" b="1" dirty="0" smtClean="0"/>
              <a:t>問題思考</a:t>
            </a:r>
            <a:endParaRPr kumimoji="1"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313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505645"/>
            <a:ext cx="9208538" cy="2911744"/>
          </a:xfrm>
        </p:spPr>
        <p:txBody>
          <a:bodyPr>
            <a:noAutofit/>
          </a:bodyPr>
          <a:lstStyle/>
          <a:p>
            <a:r>
              <a:rPr kumimoji="1" lang="zh-TW" altLang="en-US" sz="4800" dirty="0" smtClean="0"/>
              <a:t>寒害指的是：如果受到低溫影響，導致農作物和養殖魚類的</a:t>
            </a:r>
            <a:r>
              <a:rPr kumimoji="1" lang="zh-TW" altLang="en-US" sz="4800" smtClean="0"/>
              <a:t>損害，即為「寒害」。</a:t>
            </a:r>
            <a:endParaRPr kumimoji="1" lang="zh-TW" altLang="en-US" sz="48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77334" y="437070"/>
            <a:ext cx="8596668" cy="1320800"/>
          </a:xfrm>
        </p:spPr>
        <p:txBody>
          <a:bodyPr>
            <a:normAutofit/>
          </a:bodyPr>
          <a:lstStyle/>
          <a:p>
            <a:r>
              <a:rPr kumimoji="1" lang="zh-TW" altLang="en-US" sz="6600" b="1" dirty="0" smtClean="0"/>
              <a:t>寒害的定義</a:t>
            </a:r>
            <a:endParaRPr kumimoji="1"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798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15357" y="2214111"/>
            <a:ext cx="8596668" cy="1320800"/>
          </a:xfrm>
        </p:spPr>
        <p:txBody>
          <a:bodyPr>
            <a:noAutofit/>
          </a:bodyPr>
          <a:lstStyle/>
          <a:p>
            <a:r>
              <a:rPr kumimoji="1" lang="zh-TW" altLang="en-US" sz="13800" b="1" dirty="0" smtClean="0"/>
              <a:t>綜合討論</a:t>
            </a:r>
            <a:endParaRPr kumimoji="1" lang="zh-TW" alt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4261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8136"/>
            <a:ext cx="12297818" cy="76861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1646" y="500332"/>
            <a:ext cx="6934323" cy="1028020"/>
          </a:xfrm>
          <a:solidFill>
            <a:srgbClr val="FFFFFF">
              <a:alpha val="56078"/>
            </a:srgbClr>
          </a:solidFill>
        </p:spPr>
        <p:txBody>
          <a:bodyPr/>
          <a:lstStyle/>
          <a:p>
            <a:pPr algn="dist"/>
            <a:r>
              <a:rPr kumimoji="1" lang="zh-TW" altLang="en-US" b="1" dirty="0" smtClean="0">
                <a:solidFill>
                  <a:schemeClr val="tx1"/>
                </a:solidFill>
                <a:latin typeface="Lantinghei TC Heavy" charset="-120"/>
                <a:ea typeface="Lantinghei TC Heavy" charset="-120"/>
                <a:cs typeface="Lantinghei TC Heavy" charset="-120"/>
              </a:rPr>
              <a:t>環境</a:t>
            </a:r>
            <a:r>
              <a:rPr kumimoji="1" lang="zh-TW" altLang="en-US" b="1" smtClean="0">
                <a:solidFill>
                  <a:schemeClr val="tx1"/>
                </a:solidFill>
                <a:latin typeface="Lantinghei TC Heavy" charset="-120"/>
                <a:ea typeface="Lantinghei TC Heavy" charset="-120"/>
                <a:cs typeface="Lantinghei TC Heavy" charset="-120"/>
              </a:rPr>
              <a:t>災害</a:t>
            </a:r>
            <a:r>
              <a:rPr kumimoji="1" lang="zh-TW" altLang="en-US" b="1" smtClean="0">
                <a:solidFill>
                  <a:schemeClr val="tx1"/>
                </a:solidFill>
                <a:latin typeface="Lantinghei TC Heavy" charset="-120"/>
                <a:ea typeface="Lantinghei TC Heavy" charset="-120"/>
                <a:cs typeface="Lantinghei TC Heavy" charset="-120"/>
              </a:rPr>
              <a:t>：</a:t>
            </a:r>
            <a:r>
              <a:rPr kumimoji="1" lang="zh-TW" altLang="en-US" b="1" smtClean="0">
                <a:solidFill>
                  <a:schemeClr val="tx1"/>
                </a:solidFill>
                <a:latin typeface="Lantinghei TC Heavy" charset="-120"/>
                <a:ea typeface="Lantinghei TC Heavy" charset="-120"/>
                <a:cs typeface="Lantinghei TC Heavy" charset="-120"/>
              </a:rPr>
              <a:t>乾旱問題</a:t>
            </a:r>
            <a:endParaRPr kumimoji="1" lang="zh-TW" altLang="en-US" b="1" dirty="0">
              <a:solidFill>
                <a:schemeClr val="tx1"/>
              </a:solidFill>
              <a:latin typeface="Lantinghei TC Heavy" charset="-120"/>
              <a:ea typeface="Lantinghei TC Heavy" charset="-120"/>
              <a:cs typeface="Lantinghei TC Heavy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764438" y="5937850"/>
            <a:ext cx="3295290" cy="654948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kumimoji="1" lang="zh-TW" altLang="en-US" sz="3200" b="1" smtClean="0">
                <a:latin typeface="Lantinghei TC Heavy" charset="-120"/>
                <a:ea typeface="Lantinghei TC Heavy" charset="-120"/>
                <a:cs typeface="Lantinghei TC Heavy" charset="-120"/>
              </a:rPr>
              <a:t>授課教師：林晉緯</a:t>
            </a:r>
            <a:endParaRPr kumimoji="1" lang="zh-TW" altLang="en-US" sz="3200" b="1" dirty="0">
              <a:latin typeface="Lantinghei TC Heavy" charset="-120"/>
              <a:ea typeface="Lantinghei TC Heavy" charset="-120"/>
              <a:cs typeface="Lantinghei TC Heavy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9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6600" b="1" dirty="0" smtClean="0"/>
              <a:t>淺談乾旱</a:t>
            </a:r>
            <a:endParaRPr kumimoji="1" lang="zh-TW" altLang="en-US" sz="6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dirty="0" smtClean="0"/>
              <a:t>乾旱不是瞬間發生，而是逐漸形成的環境災害。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乾旱「不等於」旱災！</a:t>
            </a:r>
            <a:endParaRPr kumimoji="1" lang="en-US" altLang="zh-TW" sz="3200" dirty="0" smtClean="0"/>
          </a:p>
          <a:p>
            <a:pPr lvl="1"/>
            <a:r>
              <a:rPr kumimoji="1" lang="zh-TW" altLang="en-US" sz="2800" dirty="0" smtClean="0"/>
              <a:t>乾旱本身可視為一種自然現象，旱災則是有實際受災損失的事件。</a:t>
            </a:r>
            <a:endParaRPr kumimoji="1" lang="en-US" altLang="zh-TW" sz="2800" dirty="0" smtClean="0"/>
          </a:p>
          <a:p>
            <a:pPr marL="342900" lvl="1" indent="-342900"/>
            <a:r>
              <a:rPr kumimoji="1" lang="zh-TW" altLang="en-US" sz="3000" dirty="0" smtClean="0"/>
              <a:t>總雨量並非分析旱災最佳的參數，而是</a:t>
            </a:r>
            <a:r>
              <a:rPr kumimoji="1" lang="zh-TW" altLang="en-US" sz="3000" b="1" u="sng" dirty="0" smtClean="0">
                <a:solidFill>
                  <a:srgbClr val="FF0000"/>
                </a:solidFill>
              </a:rPr>
              <a:t>降雨的時間分配</a:t>
            </a:r>
            <a:r>
              <a:rPr kumimoji="1" lang="zh-TW" altLang="en-US" sz="3000" dirty="0" smtClean="0"/>
              <a:t>與</a:t>
            </a:r>
            <a:r>
              <a:rPr kumimoji="1" lang="zh-TW" altLang="en-US" sz="3000" b="1" u="sng" dirty="0">
                <a:solidFill>
                  <a:srgbClr val="FF0000"/>
                </a:solidFill>
              </a:rPr>
              <a:t>穩定</a:t>
            </a:r>
            <a:r>
              <a:rPr kumimoji="1" lang="zh-TW" altLang="en-US" sz="3000" b="1" u="sng" dirty="0" smtClean="0">
                <a:solidFill>
                  <a:srgbClr val="FF0000"/>
                </a:solidFill>
              </a:rPr>
              <a:t>程度</a:t>
            </a:r>
            <a:r>
              <a:rPr kumimoji="1" lang="zh-TW" altLang="en-US" sz="2800" dirty="0"/>
              <a:t>。</a:t>
            </a:r>
            <a:endParaRPr kumimoji="1" lang="en-US" altLang="zh-TW" sz="2800" dirty="0"/>
          </a:p>
          <a:p>
            <a:endParaRPr kumimoji="1" lang="zh-TW" altLang="en-US" sz="3000" b="1" u="sng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9099" r="12647" b="8279"/>
          <a:stretch/>
        </p:blipFill>
        <p:spPr>
          <a:xfrm>
            <a:off x="4697719" y="379411"/>
            <a:ext cx="1159632" cy="14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6600" b="1" smtClean="0"/>
              <a:t>乾旱的定義</a:t>
            </a:r>
            <a:endParaRPr kumimoji="1" lang="zh-TW" altLang="en-US" sz="6600" b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dirty="0" smtClean="0"/>
              <a:t>長時間且持續性不下雨，或降雨不足，導致水資源嚴重缺乏，進而影響植物生長與人民生活用水短缺的現象。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以台灣為例，如果連續</a:t>
            </a:r>
            <a:r>
              <a:rPr kumimoji="1" lang="en-US" altLang="zh-TW" sz="3200" dirty="0" smtClean="0"/>
              <a:t>20</a:t>
            </a:r>
            <a:r>
              <a:rPr kumimoji="1" lang="zh-TW" altLang="en-US" sz="3200" dirty="0" smtClean="0"/>
              <a:t>天無可量測的降水紀錄，即可稱為</a:t>
            </a:r>
            <a:r>
              <a:rPr kumimoji="1" lang="zh-TW" altLang="en-US" sz="3200" b="1" u="sng" dirty="0" smtClean="0">
                <a:solidFill>
                  <a:srgbClr val="FF0000"/>
                </a:solidFill>
              </a:rPr>
              <a:t>乾旱</a:t>
            </a:r>
            <a:r>
              <a:rPr kumimoji="1" lang="zh-TW" altLang="en-US" sz="3200" dirty="0" smtClean="0"/>
              <a:t>；</a:t>
            </a:r>
            <a:r>
              <a:rPr kumimoji="1" lang="en-US" altLang="zh-TW" sz="3200" dirty="0" smtClean="0"/>
              <a:t>50</a:t>
            </a:r>
            <a:r>
              <a:rPr kumimoji="1" lang="zh-TW" altLang="en-US" sz="3200" dirty="0" smtClean="0"/>
              <a:t>天－</a:t>
            </a:r>
            <a:r>
              <a:rPr kumimoji="1" lang="en-US" altLang="zh-TW" sz="3200" dirty="0" smtClean="0"/>
              <a:t>100</a:t>
            </a:r>
            <a:r>
              <a:rPr kumimoji="1" lang="zh-TW" altLang="en-US" sz="3200" dirty="0" smtClean="0"/>
              <a:t>天未降雨，稱為</a:t>
            </a:r>
            <a:r>
              <a:rPr kumimoji="1" lang="zh-TW" altLang="en-US" sz="3200" b="1" u="sng" dirty="0">
                <a:solidFill>
                  <a:srgbClr val="FF0000"/>
                </a:solidFill>
              </a:rPr>
              <a:t>小旱</a:t>
            </a:r>
            <a:r>
              <a:rPr kumimoji="1" lang="zh-TW" altLang="en-US" sz="3200" dirty="0" smtClean="0"/>
              <a:t>；超過</a:t>
            </a:r>
            <a:r>
              <a:rPr kumimoji="1" lang="en-US" altLang="zh-TW" sz="3200" dirty="0" smtClean="0"/>
              <a:t>100</a:t>
            </a:r>
            <a:r>
              <a:rPr kumimoji="1" lang="zh-TW" altLang="en-US" sz="3200" dirty="0" smtClean="0"/>
              <a:t>天沒有降雨，則為</a:t>
            </a:r>
            <a:r>
              <a:rPr kumimoji="1" lang="zh-TW" altLang="en-US" sz="3200" b="1" u="sng" dirty="0">
                <a:solidFill>
                  <a:srgbClr val="FF0000"/>
                </a:solidFill>
              </a:rPr>
              <a:t>大旱</a:t>
            </a:r>
            <a:r>
              <a:rPr kumimoji="1" lang="zh-TW" altLang="en-US" sz="3200" dirty="0" smtClean="0"/>
              <a:t>。</a:t>
            </a:r>
            <a:endParaRPr kumimoji="1"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9099" r="12647" b="8279"/>
          <a:stretch/>
        </p:blipFill>
        <p:spPr>
          <a:xfrm>
            <a:off x="5543107" y="344905"/>
            <a:ext cx="1159632" cy="14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55275" y="-138023"/>
            <a:ext cx="12508301" cy="7177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713118"/>
            <a:ext cx="8596668" cy="1320800"/>
          </a:xfrm>
        </p:spPr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6" y="505987"/>
            <a:ext cx="9170135" cy="6474454"/>
          </a:xfrm>
        </p:spPr>
      </p:pic>
      <p:sp>
        <p:nvSpPr>
          <p:cNvPr id="6" name="文字方塊 5"/>
          <p:cNvSpPr txBox="1"/>
          <p:nvPr/>
        </p:nvSpPr>
        <p:spPr>
          <a:xfrm>
            <a:off x="10436861" y="284671"/>
            <a:ext cx="1015663" cy="63317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TW" altLang="en-US" sz="5400" b="1" smtClean="0">
                <a:solidFill>
                  <a:schemeClr val="accent2"/>
                </a:solidFill>
              </a:rPr>
              <a:t>乾旱的類型與定義</a:t>
            </a:r>
            <a:endParaRPr kumimoji="1" lang="zh-TW" altLang="en-US" sz="5400" b="1">
              <a:solidFill>
                <a:schemeClr val="accent2"/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036824" y="-44975"/>
            <a:ext cx="8514107" cy="6956404"/>
            <a:chOff x="1036824" y="-10469"/>
            <a:chExt cx="8514107" cy="6956404"/>
          </a:xfrm>
        </p:grpSpPr>
        <p:sp>
          <p:nvSpPr>
            <p:cNvPr id="7" name="文字方塊 6"/>
            <p:cNvSpPr txBox="1"/>
            <p:nvPr/>
          </p:nvSpPr>
          <p:spPr>
            <a:xfrm>
              <a:off x="1036824" y="1675197"/>
              <a:ext cx="1706377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dirty="0" smtClean="0"/>
                <a:t>氣象型</a:t>
              </a:r>
              <a:endParaRPr kumimoji="1" lang="zh-TW" altLang="en-US" sz="32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622216" y="1675197"/>
              <a:ext cx="1706377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dirty="0" smtClean="0"/>
                <a:t>水文型</a:t>
              </a:r>
              <a:endParaRPr kumimoji="1" lang="zh-TW" altLang="en-US" sz="32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959975" y="1675196"/>
              <a:ext cx="1706377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dirty="0" smtClean="0"/>
                <a:t>農業型</a:t>
              </a:r>
              <a:endParaRPr kumimoji="1" lang="zh-TW" altLang="en-US" sz="32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8025842" y="1654357"/>
              <a:ext cx="1510517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smtClean="0"/>
                <a:t>飢荒</a:t>
              </a:r>
              <a:endParaRPr kumimoji="1" lang="zh-TW" altLang="en-US" sz="320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626639" y="3621363"/>
              <a:ext cx="1409859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smtClean="0"/>
                <a:t>缺乏降水</a:t>
              </a:r>
              <a:endParaRPr kumimoji="1" lang="zh-TW" altLang="en-US" sz="240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397929" y="3638615"/>
              <a:ext cx="2140229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smtClean="0"/>
                <a:t>缺乏地表逕流</a:t>
              </a:r>
              <a:endParaRPr kumimoji="1" lang="zh-TW" altLang="en-US" sz="240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729318" y="3603458"/>
              <a:ext cx="2068962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smtClean="0"/>
                <a:t>缺乏土壤濕度</a:t>
              </a:r>
              <a:endParaRPr kumimoji="1" lang="zh-TW" altLang="en-US" sz="240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8073145" y="3603458"/>
              <a:ext cx="145041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smtClean="0"/>
                <a:t>缺乏農糧</a:t>
              </a:r>
              <a:endParaRPr kumimoji="1" lang="zh-TW" altLang="en-US" sz="240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760677" y="5292275"/>
              <a:ext cx="1414732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dirty="0" smtClean="0"/>
                <a:t>都市供水</a:t>
              </a:r>
              <a:endParaRPr kumimoji="1" lang="zh-TW" altLang="en-US" sz="24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959975" y="5291949"/>
              <a:ext cx="1414732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dirty="0" smtClean="0"/>
                <a:t>農糧產量</a:t>
              </a:r>
              <a:endParaRPr kumimoji="1" lang="zh-TW" altLang="en-US" sz="24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825648" y="5240189"/>
              <a:ext cx="1725283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smtClean="0"/>
                <a:t>飢餓、死亡</a:t>
              </a:r>
              <a:endParaRPr kumimoji="1" lang="zh-TW" altLang="en-US" sz="24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743201" y="-10469"/>
              <a:ext cx="5082447" cy="58477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dirty="0" smtClean="0"/>
                <a:t>減少</a:t>
              </a:r>
              <a:r>
                <a:rPr kumimoji="1" lang="en-US" altLang="zh-TW" sz="3200" dirty="0" smtClean="0"/>
                <a:t>----</a:t>
              </a:r>
              <a:r>
                <a:rPr kumimoji="1" lang="zh-TW" altLang="en-US" sz="3200" dirty="0" smtClean="0"/>
                <a:t>災情潛勢</a:t>
              </a:r>
              <a:r>
                <a:rPr kumimoji="1" lang="en-US" altLang="zh-TW" sz="3200" dirty="0" smtClean="0"/>
                <a:t>----</a:t>
              </a:r>
              <a:r>
                <a:rPr kumimoji="1" lang="zh-TW" altLang="en-US" sz="3200" dirty="0" smtClean="0"/>
                <a:t>增加</a:t>
              </a:r>
              <a:endParaRPr kumimoji="1" lang="zh-TW" altLang="en-US" sz="32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622216" y="6361160"/>
              <a:ext cx="2657814" cy="58477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smtClean="0"/>
                <a:t>社會經濟乾旱</a:t>
              </a:r>
              <a:endParaRPr kumimoji="1" lang="zh-TW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91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6600" b="1" smtClean="0"/>
              <a:t>乾旱的成因</a:t>
            </a:r>
            <a:endParaRPr kumimoji="1" lang="zh-TW" altLang="en-US" sz="6600" b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622430"/>
            <a:ext cx="8596668" cy="3657600"/>
          </a:xfrm>
        </p:spPr>
        <p:txBody>
          <a:bodyPr>
            <a:normAutofit/>
          </a:bodyPr>
          <a:lstStyle/>
          <a:p>
            <a:r>
              <a:rPr kumimoji="1" lang="zh-TW" altLang="en-US" sz="3200" dirty="0" smtClean="0"/>
              <a:t> 如果梅雨季節太平洋副熱帶高壓的強度異常增強，範圍涵蓋臺灣，則不利於對流系統的發展，相對會造成降雨減少的情形，也可能讓原本的梅雨季變成</a:t>
            </a:r>
            <a:r>
              <a:rPr kumimoji="1" lang="zh-TW" altLang="en-US" sz="3200" b="1" u="sng" dirty="0" smtClean="0">
                <a:solidFill>
                  <a:schemeClr val="accent4"/>
                </a:solidFill>
              </a:rPr>
              <a:t>空梅</a:t>
            </a:r>
            <a:r>
              <a:rPr kumimoji="1" lang="zh-TW" altLang="en-US" sz="3200" dirty="0" smtClean="0"/>
              <a:t>，使春季的乾旱延續到梅雨季，而出現水資源入不敷出的情況。</a:t>
            </a:r>
            <a:endParaRPr kumimoji="1"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9099" r="12647" b="8279"/>
          <a:stretch/>
        </p:blipFill>
        <p:spPr>
          <a:xfrm>
            <a:off x="5543107" y="344905"/>
            <a:ext cx="1159632" cy="14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1434" y="2596072"/>
            <a:ext cx="9627080" cy="1320800"/>
          </a:xfrm>
        </p:spPr>
        <p:txBody>
          <a:bodyPr>
            <a:noAutofit/>
          </a:bodyPr>
          <a:lstStyle/>
          <a:p>
            <a:pPr algn="dist"/>
            <a:r>
              <a:rPr kumimoji="1" lang="zh-TW" altLang="en-US" sz="9600" b="1" dirty="0" smtClean="0">
                <a:solidFill>
                  <a:schemeClr val="bg1"/>
                </a:solidFill>
              </a:rPr>
              <a:t>寒潮的</a:t>
            </a:r>
            <a:r>
              <a:rPr kumimoji="1" lang="zh-TW" altLang="en-US" sz="9600" b="1" dirty="0" smtClean="0">
                <a:solidFill>
                  <a:schemeClr val="bg1"/>
                </a:solidFill>
              </a:rPr>
              <a:t>基本概念</a:t>
            </a:r>
            <a:endParaRPr kumimoji="1" lang="zh-TW" alt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04" y="391216"/>
            <a:ext cx="8596668" cy="1320800"/>
          </a:xfrm>
        </p:spPr>
        <p:txBody>
          <a:bodyPr>
            <a:normAutofit/>
          </a:bodyPr>
          <a:lstStyle/>
          <a:p>
            <a:r>
              <a:rPr kumimoji="1" lang="zh-TW" altLang="en-US" sz="6000" b="1" dirty="0" smtClean="0"/>
              <a:t>問題思考：臺灣缺水嗎？</a:t>
            </a:r>
            <a:endParaRPr kumimoji="1"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3816" y="1712016"/>
            <a:ext cx="9139527" cy="5128731"/>
          </a:xfrm>
        </p:spPr>
        <p:txBody>
          <a:bodyPr>
            <a:noAutofit/>
          </a:bodyPr>
          <a:lstStyle/>
          <a:p>
            <a:r>
              <a:rPr kumimoji="1" lang="zh-TW" altLang="en-US" sz="3200" dirty="0" smtClean="0"/>
              <a:t>臺灣年雨量約</a:t>
            </a:r>
            <a:r>
              <a:rPr kumimoji="1" lang="en-US" altLang="zh-TW" sz="3200" dirty="0" smtClean="0"/>
              <a:t>2500</a:t>
            </a:r>
            <a:r>
              <a:rPr kumimoji="1" lang="zh-TW" altLang="en-US" sz="3200" dirty="0" smtClean="0"/>
              <a:t>公釐，比起乾燥氣候區（指標：＜</a:t>
            </a:r>
            <a:r>
              <a:rPr kumimoji="1" lang="en-US" altLang="zh-TW" sz="3200" dirty="0" smtClean="0"/>
              <a:t>500mm</a:t>
            </a:r>
            <a:r>
              <a:rPr kumimoji="1" lang="zh-TW" altLang="en-US" sz="3200" dirty="0" smtClean="0"/>
              <a:t>），降水量明顯高出五倍！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然而，是否缺水考量的並非只是降水量，還有：</a:t>
            </a:r>
            <a:r>
              <a:rPr kumimoji="1" lang="zh-TW" altLang="en-US" sz="3200" b="1" u="sng" dirty="0" smtClean="0">
                <a:solidFill>
                  <a:srgbClr val="FF0000"/>
                </a:solidFill>
              </a:rPr>
              <a:t>降水穩定度</a:t>
            </a:r>
            <a:r>
              <a:rPr kumimoji="1" lang="zh-TW" altLang="en-US" sz="3200" dirty="0" smtClean="0"/>
              <a:t>、</a:t>
            </a:r>
            <a:r>
              <a:rPr kumimoji="1" lang="zh-TW" altLang="en-US" sz="3200" b="1" u="sng" dirty="0" smtClean="0">
                <a:solidFill>
                  <a:srgbClr val="FF0000"/>
                </a:solidFill>
              </a:rPr>
              <a:t>降水時空分配</a:t>
            </a:r>
            <a:r>
              <a:rPr kumimoji="1" lang="zh-TW" altLang="en-US" sz="3200" dirty="0" smtClean="0"/>
              <a:t>。</a:t>
            </a:r>
            <a:endParaRPr kumimoji="1" lang="en-US" altLang="zh-TW" sz="3200" dirty="0" smtClean="0"/>
          </a:p>
          <a:p>
            <a:pPr lvl="1"/>
            <a:r>
              <a:rPr kumimoji="1" lang="zh-TW" altLang="en-US" sz="3200" b="1" u="sng" dirty="0" smtClean="0">
                <a:solidFill>
                  <a:schemeClr val="accent4"/>
                </a:solidFill>
              </a:rPr>
              <a:t>地形</a:t>
            </a:r>
            <a:r>
              <a:rPr kumimoji="1" lang="zh-TW" altLang="en-US" sz="3200" dirty="0" smtClean="0"/>
              <a:t>：臺灣南北狹長，河短流急（不易留水）</a:t>
            </a:r>
            <a:endParaRPr kumimoji="1" lang="en-US" altLang="zh-TW" sz="3200" dirty="0" smtClean="0"/>
          </a:p>
          <a:p>
            <a:pPr lvl="1"/>
            <a:r>
              <a:rPr kumimoji="1" lang="zh-TW" altLang="en-US" sz="3200" b="1" u="sng" dirty="0">
                <a:solidFill>
                  <a:schemeClr val="accent4"/>
                </a:solidFill>
              </a:rPr>
              <a:t>氣候</a:t>
            </a:r>
            <a:r>
              <a:rPr kumimoji="1" lang="zh-TW" altLang="en-US" sz="3200" dirty="0" smtClean="0"/>
              <a:t>：降水時間與空間分佈不均</a:t>
            </a:r>
            <a:endParaRPr kumimoji="1" lang="en-US" altLang="zh-TW" sz="3200" dirty="0" smtClean="0"/>
          </a:p>
          <a:p>
            <a:pPr lvl="2"/>
            <a:r>
              <a:rPr kumimoji="1" lang="zh-TW" altLang="en-US" sz="2800" dirty="0" smtClean="0"/>
              <a:t>時間：夏雨冬乾   空間：北多於南</a:t>
            </a:r>
            <a:endParaRPr kumimoji="1" lang="en-US" altLang="zh-TW" sz="2800" dirty="0" smtClean="0"/>
          </a:p>
          <a:p>
            <a:pPr lvl="1"/>
            <a:r>
              <a:rPr kumimoji="1" lang="zh-TW" altLang="en-US" sz="3200" b="1" u="sng" dirty="0">
                <a:solidFill>
                  <a:schemeClr val="accent4"/>
                </a:solidFill>
              </a:rPr>
              <a:t>人文</a:t>
            </a:r>
            <a:r>
              <a:rPr kumimoji="1" lang="zh-TW" altLang="en-US" sz="3200" dirty="0" smtClean="0"/>
              <a:t>：臺灣地狹人稠，民生、產業需水量大（人均可用水量較世界平均少！）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429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15357" y="2214111"/>
            <a:ext cx="8596668" cy="1320800"/>
          </a:xfrm>
        </p:spPr>
        <p:txBody>
          <a:bodyPr>
            <a:noAutofit/>
          </a:bodyPr>
          <a:lstStyle/>
          <a:p>
            <a:r>
              <a:rPr kumimoji="1" lang="zh-TW" altLang="en-US" sz="13800" b="1" dirty="0" smtClean="0"/>
              <a:t>綜合討論</a:t>
            </a:r>
            <a:endParaRPr kumimoji="1" lang="zh-TW" alt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2237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禁止標誌 3"/>
          <p:cNvSpPr/>
          <p:nvPr/>
        </p:nvSpPr>
        <p:spPr>
          <a:xfrm>
            <a:off x="741873" y="1345721"/>
            <a:ext cx="3864634" cy="3864634"/>
          </a:xfrm>
          <a:prstGeom prst="noSmoking">
            <a:avLst>
              <a:gd name="adj" fmla="val 543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804" y="2104845"/>
            <a:ext cx="9161253" cy="3726611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13800" b="1" dirty="0" smtClean="0">
                <a:solidFill>
                  <a:schemeClr val="accent2"/>
                </a:solidFill>
              </a:rPr>
              <a:t>寒流</a:t>
            </a:r>
            <a:r>
              <a:rPr kumimoji="1" lang="zh-TW" altLang="en-US" sz="13800" b="1" dirty="0" smtClean="0">
                <a:solidFill>
                  <a:schemeClr val="accent5"/>
                </a:solidFill>
              </a:rPr>
              <a:t>  </a:t>
            </a:r>
            <a:r>
              <a:rPr kumimoji="1" lang="zh-TW" altLang="en-US" sz="13800" b="1" dirty="0" smtClean="0">
                <a:solidFill>
                  <a:srgbClr val="FF0000"/>
                </a:solidFill>
              </a:rPr>
              <a:t>寒潮</a:t>
            </a:r>
            <a:endParaRPr kumimoji="1" lang="zh-TW" alt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37070"/>
            <a:ext cx="8596668" cy="1320800"/>
          </a:xfrm>
        </p:spPr>
        <p:txBody>
          <a:bodyPr>
            <a:normAutofit/>
          </a:bodyPr>
          <a:lstStyle/>
          <a:p>
            <a:r>
              <a:rPr kumimoji="1" lang="zh-TW" altLang="en-US" sz="6600" b="1" dirty="0" smtClean="0"/>
              <a:t>寒潮的</a:t>
            </a:r>
            <a:r>
              <a:rPr kumimoji="1" lang="zh-TW" altLang="en-US" sz="6600" b="1" dirty="0" smtClean="0"/>
              <a:t>成因</a:t>
            </a:r>
            <a:endParaRPr kumimoji="1" lang="zh-TW" altLang="en-US" sz="6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40619"/>
            <a:ext cx="8596668" cy="4763698"/>
          </a:xfrm>
        </p:spPr>
        <p:txBody>
          <a:bodyPr>
            <a:noAutofit/>
          </a:bodyPr>
          <a:lstStyle/>
          <a:p>
            <a:r>
              <a:rPr lang="zh-TW" altLang="en-US" sz="3000" dirty="0">
                <a:latin typeface="+mn-ea"/>
                <a:cs typeface="Kaiti TC" charset="-120"/>
              </a:rPr>
              <a:t>在</a:t>
            </a:r>
            <a:r>
              <a:rPr lang="zh-TW" altLang="en-US" sz="3000" b="1" u="sng" dirty="0">
                <a:solidFill>
                  <a:srgbClr val="FF0000"/>
                </a:solidFill>
                <a:latin typeface="+mn-ea"/>
                <a:cs typeface="Kaiti TC" charset="-120"/>
              </a:rPr>
              <a:t>冬季</a:t>
            </a:r>
            <a:r>
              <a:rPr lang="zh-TW" altLang="en-US" sz="3000" dirty="0" smtClean="0">
                <a:latin typeface="+mn-ea"/>
                <a:cs typeface="Kaiti TC" charset="-120"/>
              </a:rPr>
              <a:t>，位於較高緯度且地勢平坦的</a:t>
            </a:r>
            <a:r>
              <a:rPr lang="zh-TW" altLang="en-US" sz="3000" b="1" u="sng" dirty="0" smtClean="0">
                <a:solidFill>
                  <a:srgbClr val="FF0000"/>
                </a:solidFill>
                <a:latin typeface="+mn-ea"/>
                <a:cs typeface="Kaiti TC" charset="-120"/>
              </a:rPr>
              <a:t>歐亞</a:t>
            </a:r>
            <a:r>
              <a:rPr lang="zh-TW" altLang="en-US" sz="3000" b="1" u="sng" dirty="0" smtClean="0">
                <a:solidFill>
                  <a:srgbClr val="FF0000"/>
                </a:solidFill>
                <a:latin typeface="+mn-ea"/>
                <a:cs typeface="Kaiti TC" charset="-120"/>
              </a:rPr>
              <a:t>大陸</a:t>
            </a:r>
            <a:r>
              <a:rPr lang="zh-TW" altLang="en-US" sz="3000" dirty="0">
                <a:latin typeface="+mn-ea"/>
                <a:cs typeface="Kaiti TC" charset="-120"/>
              </a:rPr>
              <a:t>，</a:t>
            </a:r>
            <a:r>
              <a:rPr lang="zh-TW" altLang="en-US" sz="3000" dirty="0">
                <a:latin typeface="+mn-ea"/>
                <a:cs typeface="Kaiti TC" charset="-120"/>
              </a:rPr>
              <a:t>如蒙古、</a:t>
            </a:r>
            <a:r>
              <a:rPr lang="zh-TW" altLang="en-US" sz="3000" dirty="0" smtClean="0">
                <a:latin typeface="+mn-ea"/>
                <a:cs typeface="Kaiti TC" charset="-120"/>
              </a:rPr>
              <a:t>西伯利亞等地，因為無法有效接收太陽輻射，加上地表多為冰雪覆蓋，高反照率（</a:t>
            </a:r>
            <a:r>
              <a:rPr lang="en-US" altLang="zh-TW" sz="3000" dirty="0" smtClean="0">
                <a:latin typeface="+mn-ea"/>
                <a:cs typeface="Kaiti TC" charset="-120"/>
              </a:rPr>
              <a:t>albedo</a:t>
            </a:r>
            <a:r>
              <a:rPr lang="zh-TW" altLang="en-US" sz="3000" dirty="0" smtClean="0">
                <a:latin typeface="+mn-ea"/>
                <a:cs typeface="Kaiti TC" charset="-120"/>
              </a:rPr>
              <a:t>）使當地溫度迅速降低。</a:t>
            </a:r>
            <a:endParaRPr lang="en-US" altLang="zh-TW" sz="3000" dirty="0" smtClean="0">
              <a:latin typeface="+mn-ea"/>
              <a:cs typeface="Kaiti TC" charset="-120"/>
            </a:endParaRPr>
          </a:p>
          <a:p>
            <a:r>
              <a:rPr lang="zh-TW" altLang="en-US" sz="3000" b="1" u="sng" dirty="0" smtClean="0">
                <a:latin typeface="+mn-ea"/>
                <a:cs typeface="Kaiti TC" charset="-120"/>
              </a:rPr>
              <a:t>如果大陸</a:t>
            </a:r>
            <a:r>
              <a:rPr lang="zh-TW" altLang="en-US" sz="3000" b="1" u="sng" dirty="0" smtClean="0">
                <a:latin typeface="+mn-ea"/>
                <a:cs typeface="Kaiti TC" charset="-120"/>
              </a:rPr>
              <a:t>冷</a:t>
            </a:r>
            <a:r>
              <a:rPr lang="zh-TW" altLang="en-US" sz="3000" b="1" u="sng" dirty="0" smtClean="0">
                <a:latin typeface="+mn-ea"/>
                <a:cs typeface="Kaiti TC" charset="-120"/>
              </a:rPr>
              <a:t>高壓</a:t>
            </a:r>
            <a:r>
              <a:rPr lang="zh-TW" altLang="en-US" sz="3000" b="1" u="sng" dirty="0">
                <a:latin typeface="+mn-ea"/>
                <a:cs typeface="Kaiti TC" charset="-120"/>
              </a:rPr>
              <a:t>增強，</a:t>
            </a:r>
            <a:r>
              <a:rPr lang="zh-TW" altLang="en-US" sz="3000" b="1" u="sng" dirty="0" smtClean="0">
                <a:latin typeface="+mn-ea"/>
                <a:cs typeface="Kaiti TC" charset="-120"/>
              </a:rPr>
              <a:t>或向</a:t>
            </a:r>
            <a:r>
              <a:rPr lang="zh-TW" altLang="en-US" sz="3000" b="1" u="sng" dirty="0">
                <a:latin typeface="+mn-ea"/>
                <a:cs typeface="Kaiti TC" charset="-120"/>
              </a:rPr>
              <a:t>東南移動，則將加強華中、華南及臺灣附近的氣壓</a:t>
            </a:r>
            <a:r>
              <a:rPr lang="zh-TW" altLang="en-US" sz="3000" b="1" u="sng" dirty="0" smtClean="0">
                <a:latin typeface="+mn-ea"/>
                <a:cs typeface="Kaiti TC" charset="-120"/>
              </a:rPr>
              <a:t>梯度，因而</a:t>
            </a:r>
            <a:r>
              <a:rPr lang="zh-TW" altLang="en-US" sz="3000" b="1" u="sng" dirty="0">
                <a:latin typeface="+mn-ea"/>
                <a:cs typeface="Kaiti TC" charset="-120"/>
              </a:rPr>
              <a:t>加強東北風的風速，加速冷空氣南流，而產生</a:t>
            </a:r>
            <a:r>
              <a:rPr lang="zh-TW" altLang="en-US" sz="3000" b="1" u="sng" dirty="0" smtClean="0">
                <a:latin typeface="+mn-ea"/>
                <a:cs typeface="Kaiti TC" charset="-120"/>
              </a:rPr>
              <a:t>寒潮</a:t>
            </a:r>
            <a:r>
              <a:rPr lang="zh-TW" altLang="en-US" sz="3000" dirty="0" smtClean="0">
                <a:latin typeface="+mn-ea"/>
                <a:cs typeface="Kaiti TC" charset="-120"/>
              </a:rPr>
              <a:t>。</a:t>
            </a:r>
            <a:endParaRPr lang="en-US" altLang="zh-TW" sz="3000" dirty="0" smtClean="0">
              <a:latin typeface="+mn-ea"/>
              <a:cs typeface="Kaiti TC" charset="-120"/>
            </a:endParaRPr>
          </a:p>
          <a:p>
            <a:r>
              <a:rPr lang="zh-TW" altLang="en-US" sz="3000" dirty="0" smtClean="0">
                <a:latin typeface="+mn-ea"/>
                <a:cs typeface="Kaiti TC" charset="-120"/>
              </a:rPr>
              <a:t>諺語：寒流伴晴天（地理意涵：天氣乾冷）</a:t>
            </a:r>
            <a:endParaRPr lang="zh-TW" altLang="en-US" sz="3000" dirty="0">
              <a:latin typeface="+mn-ea"/>
              <a:cs typeface="Kaiti TC" charset="-120"/>
            </a:endParaRPr>
          </a:p>
          <a:p>
            <a:endParaRPr kumimoji="1" lang="zh-TW" altLang="en-US" sz="3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40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37070"/>
            <a:ext cx="8596668" cy="1320800"/>
          </a:xfrm>
        </p:spPr>
        <p:txBody>
          <a:bodyPr>
            <a:normAutofit fontScale="90000"/>
          </a:bodyPr>
          <a:lstStyle/>
          <a:p>
            <a:r>
              <a:rPr kumimoji="1" lang="zh-TW" altLang="en-US" sz="6600" b="1" dirty="0" smtClean="0"/>
              <a:t>寒潮的定義</a:t>
            </a:r>
            <a:r>
              <a:rPr kumimoji="1" lang="zh-TW" altLang="en-US" sz="3200" b="1" dirty="0" smtClean="0">
                <a:solidFill>
                  <a:schemeClr val="accent5"/>
                </a:solidFill>
              </a:rPr>
              <a:t>（資料來源：中央氣象局）</a:t>
            </a:r>
            <a:endParaRPr kumimoji="1" lang="zh-TW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878643"/>
            <a:ext cx="8596668" cy="4763698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以</a:t>
            </a:r>
            <a:r>
              <a:rPr lang="zh-TW" altLang="en-US" sz="3200" b="1" u="sng" dirty="0">
                <a:solidFill>
                  <a:schemeClr val="accent5"/>
                </a:solidFill>
              </a:rPr>
              <a:t>臺北市</a:t>
            </a:r>
            <a:r>
              <a:rPr lang="zh-TW" altLang="en-US" sz="3200" dirty="0"/>
              <a:t>之日最低溫作為天氣系統的認定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1100" dirty="0" smtClean="0"/>
          </a:p>
          <a:p>
            <a:r>
              <a:rPr lang="zh-TW" altLang="en-US" sz="3200" dirty="0" smtClean="0"/>
              <a:t>臺北</a:t>
            </a:r>
            <a:r>
              <a:rPr lang="zh-TW" altLang="en-US" sz="3200" dirty="0"/>
              <a:t>市日低溫低於</a:t>
            </a:r>
            <a:r>
              <a:rPr lang="en-US" altLang="zh-TW" sz="3200" dirty="0"/>
              <a:t>14°C</a:t>
            </a:r>
            <a:r>
              <a:rPr lang="zh-TW" altLang="en-US" sz="3200" dirty="0"/>
              <a:t>以下且高於</a:t>
            </a:r>
            <a:r>
              <a:rPr lang="en-US" altLang="zh-TW" sz="3200" dirty="0"/>
              <a:t>12°C</a:t>
            </a:r>
            <a:r>
              <a:rPr lang="zh-TW" altLang="en-US" sz="3200" dirty="0"/>
              <a:t>時，影響之天氣系統稱為「</a:t>
            </a:r>
            <a:r>
              <a:rPr lang="zh-TW" altLang="en-US" sz="3200" b="1" u="sng" dirty="0">
                <a:solidFill>
                  <a:srgbClr val="FF0000"/>
                </a:solidFill>
              </a:rPr>
              <a:t>大陸冷氣團</a:t>
            </a:r>
            <a:r>
              <a:rPr lang="zh-TW" altLang="en-US" sz="3200" dirty="0" smtClean="0"/>
              <a:t>」。</a:t>
            </a:r>
            <a:endParaRPr lang="en-US" altLang="zh-TW" sz="3200" dirty="0" smtClean="0"/>
          </a:p>
          <a:p>
            <a:endParaRPr lang="en-US" altLang="zh-TW" sz="1100" dirty="0" smtClean="0"/>
          </a:p>
          <a:p>
            <a:r>
              <a:rPr lang="zh-TW" altLang="en-US" sz="3200" dirty="0" smtClean="0"/>
              <a:t>臺北市</a:t>
            </a:r>
            <a:r>
              <a:rPr lang="zh-TW" altLang="en-US" sz="3200" dirty="0"/>
              <a:t>日低溫度低於</a:t>
            </a:r>
            <a:r>
              <a:rPr lang="en-US" altLang="zh-TW" sz="3200" dirty="0"/>
              <a:t>12°C</a:t>
            </a:r>
            <a:r>
              <a:rPr lang="zh-TW" altLang="en-US" sz="3200" dirty="0"/>
              <a:t>以下且高於</a:t>
            </a:r>
            <a:r>
              <a:rPr lang="en-US" altLang="zh-TW" sz="3200" dirty="0"/>
              <a:t>10°C</a:t>
            </a:r>
            <a:r>
              <a:rPr lang="zh-TW" altLang="en-US" sz="3200" dirty="0"/>
              <a:t>時，影響之天氣系統稱為「</a:t>
            </a:r>
            <a:r>
              <a:rPr lang="zh-TW" altLang="en-US" sz="3200" b="1" u="sng" dirty="0">
                <a:solidFill>
                  <a:srgbClr val="FF0000"/>
                </a:solidFill>
              </a:rPr>
              <a:t>強烈大陸冷氣團</a:t>
            </a:r>
            <a:r>
              <a:rPr lang="zh-TW" altLang="en-US" sz="3200" dirty="0" smtClean="0"/>
              <a:t>」。</a:t>
            </a:r>
            <a:endParaRPr lang="en-US" altLang="zh-TW" sz="3200" dirty="0" smtClean="0"/>
          </a:p>
          <a:p>
            <a:endParaRPr lang="en-US" altLang="zh-TW" sz="1100" dirty="0" smtClean="0"/>
          </a:p>
          <a:p>
            <a:r>
              <a:rPr lang="zh-TW" altLang="en-US" sz="3200" dirty="0" smtClean="0"/>
              <a:t>而</a:t>
            </a:r>
            <a:r>
              <a:rPr lang="zh-TW" altLang="en-US" sz="3200" dirty="0"/>
              <a:t>臺北市日低溫低於</a:t>
            </a:r>
            <a:r>
              <a:rPr lang="en-US" altLang="zh-TW" sz="3200" dirty="0"/>
              <a:t>10°C</a:t>
            </a:r>
            <a:r>
              <a:rPr lang="zh-TW" altLang="en-US" sz="3200" dirty="0"/>
              <a:t>以下時，影響之天氣系統視為達到「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寒潮</a:t>
            </a:r>
            <a:r>
              <a:rPr lang="zh-TW" altLang="en-US" sz="3200" dirty="0" smtClean="0"/>
              <a:t>」</a:t>
            </a:r>
            <a:r>
              <a:rPr lang="zh-TW" altLang="en-US" sz="3200" dirty="0"/>
              <a:t>等級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1893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6302"/>
            <a:ext cx="9208538" cy="4550762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寒潮幾乎</a:t>
            </a:r>
            <a:r>
              <a:rPr lang="zh-TW" altLang="en-US" sz="4000" dirty="0"/>
              <a:t>全集中在</a:t>
            </a:r>
            <a:r>
              <a:rPr lang="en-US" altLang="zh-TW" sz="4000" b="1" u="sng" dirty="0">
                <a:solidFill>
                  <a:srgbClr val="FF0000"/>
                </a:solidFill>
              </a:rPr>
              <a:t>12</a:t>
            </a:r>
            <a:r>
              <a:rPr lang="zh-TW" altLang="en-US" sz="4000" b="1" u="sng" dirty="0">
                <a:solidFill>
                  <a:srgbClr val="FF0000"/>
                </a:solidFill>
              </a:rPr>
              <a:t>月至</a:t>
            </a:r>
            <a:r>
              <a:rPr lang="en-US" altLang="zh-TW" sz="4000" b="1" u="sng" dirty="0">
                <a:solidFill>
                  <a:srgbClr val="FF0000"/>
                </a:solidFill>
              </a:rPr>
              <a:t>3</a:t>
            </a:r>
            <a:r>
              <a:rPr lang="zh-TW" altLang="en-US" sz="4000" b="1" u="sng" dirty="0">
                <a:solidFill>
                  <a:srgbClr val="FF0000"/>
                </a:solidFill>
              </a:rPr>
              <a:t>月</a:t>
            </a:r>
            <a:r>
              <a:rPr lang="zh-TW" altLang="en-US" sz="4000" dirty="0"/>
              <a:t>，且以</a:t>
            </a:r>
            <a:r>
              <a:rPr lang="en-US" altLang="zh-TW" sz="4000" b="1" u="sng" dirty="0">
                <a:solidFill>
                  <a:srgbClr val="FF0000"/>
                </a:solidFill>
              </a:rPr>
              <a:t>1</a:t>
            </a:r>
            <a:r>
              <a:rPr lang="zh-TW" altLang="en-US" sz="4000" b="1" u="sng" dirty="0">
                <a:solidFill>
                  <a:srgbClr val="FF0000"/>
                </a:solidFill>
              </a:rPr>
              <a:t>月發生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寒潮之</a:t>
            </a:r>
            <a:r>
              <a:rPr lang="zh-TW" altLang="en-US" sz="4000" b="1" u="sng" dirty="0">
                <a:solidFill>
                  <a:srgbClr val="FF0000"/>
                </a:solidFill>
              </a:rPr>
              <a:t>比例最高，</a:t>
            </a:r>
            <a:r>
              <a:rPr lang="zh-TW" altLang="en-US" sz="4000" dirty="0"/>
              <a:t>僅有非常少數的個案發生在</a:t>
            </a:r>
            <a:r>
              <a:rPr lang="en-US" altLang="zh-TW" sz="4000" dirty="0"/>
              <a:t>4</a:t>
            </a:r>
            <a:r>
              <a:rPr lang="zh-TW" altLang="en-US" sz="4000" dirty="0"/>
              <a:t>月，統計期間內並無</a:t>
            </a:r>
            <a:r>
              <a:rPr lang="en-US" altLang="zh-TW" sz="4000" dirty="0"/>
              <a:t>11</a:t>
            </a:r>
            <a:r>
              <a:rPr lang="zh-TW" altLang="en-US" sz="4000" dirty="0"/>
              <a:t>月份發生的寒流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r>
              <a:rPr lang="zh-TW" altLang="en-US" sz="4000" dirty="0" smtClean="0"/>
              <a:t>就</a:t>
            </a:r>
            <a:r>
              <a:rPr lang="zh-TW" altLang="en-US" sz="4000" dirty="0"/>
              <a:t>氣候平均</a:t>
            </a:r>
            <a:r>
              <a:rPr lang="en-US" altLang="zh-TW" sz="4000" dirty="0"/>
              <a:t>(1981-2010</a:t>
            </a:r>
            <a:r>
              <a:rPr lang="zh-TW" altLang="en-US" sz="4000" dirty="0"/>
              <a:t>年</a:t>
            </a:r>
            <a:r>
              <a:rPr lang="en-US" altLang="zh-TW" sz="4000" dirty="0"/>
              <a:t>)</a:t>
            </a:r>
            <a:r>
              <a:rPr lang="zh-TW" altLang="en-US" sz="4000" dirty="0"/>
              <a:t>而言，冬季</a:t>
            </a:r>
            <a:r>
              <a:rPr lang="zh-TW" altLang="en-US" sz="4000" dirty="0" smtClean="0"/>
              <a:t>寒潮影響</a:t>
            </a:r>
            <a:r>
              <a:rPr lang="zh-TW" altLang="en-US" sz="4000" dirty="0"/>
              <a:t>臺灣日數平均為</a:t>
            </a:r>
            <a:r>
              <a:rPr lang="en-US" altLang="zh-TW" sz="4000" dirty="0"/>
              <a:t>6.5</a:t>
            </a:r>
            <a:r>
              <a:rPr lang="zh-TW" altLang="en-US" sz="4000" dirty="0"/>
              <a:t>天，近</a:t>
            </a:r>
            <a:r>
              <a:rPr lang="en-US" altLang="zh-TW" sz="4000" dirty="0"/>
              <a:t>20</a:t>
            </a:r>
            <a:r>
              <a:rPr lang="zh-TW" altLang="en-US" sz="4000" dirty="0"/>
              <a:t>年</a:t>
            </a:r>
            <a:r>
              <a:rPr lang="zh-TW" altLang="en-US" sz="4000" dirty="0" smtClean="0"/>
              <a:t>寒潮日數</a:t>
            </a:r>
            <a:r>
              <a:rPr lang="zh-TW" altLang="en-US" sz="4000" dirty="0"/>
              <a:t>明顯</a:t>
            </a:r>
            <a:r>
              <a:rPr lang="zh-TW" altLang="en-US" sz="4000" dirty="0" smtClean="0"/>
              <a:t>偏少。</a:t>
            </a:r>
            <a:endParaRPr lang="zh-TW" altLang="en-US" sz="4000" dirty="0"/>
          </a:p>
          <a:p>
            <a:endParaRPr kumimoji="1" lang="zh-TW" altLang="en-US" sz="2400" dirty="0"/>
          </a:p>
          <a:p>
            <a:endParaRPr kumimoji="1"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77334" y="437070"/>
            <a:ext cx="8596668" cy="1320800"/>
          </a:xfrm>
        </p:spPr>
        <p:txBody>
          <a:bodyPr>
            <a:normAutofit/>
          </a:bodyPr>
          <a:lstStyle/>
          <a:p>
            <a:r>
              <a:rPr kumimoji="1" lang="zh-TW" altLang="en-US" sz="6600" b="1" dirty="0" smtClean="0"/>
              <a:t>寒潮的</a:t>
            </a:r>
            <a:r>
              <a:rPr kumimoji="1" lang="zh-TW" altLang="en-US" sz="6600" b="1" dirty="0" smtClean="0"/>
              <a:t>發生時間</a:t>
            </a:r>
            <a:endParaRPr kumimoji="1"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62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55275" y="-138023"/>
            <a:ext cx="12508301" cy="7177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36541" cy="13208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1949/50</a:t>
            </a:r>
            <a:r>
              <a:rPr lang="zh-TW" altLang="en-US" dirty="0">
                <a:solidFill>
                  <a:schemeClr val="tx1"/>
                </a:solidFill>
              </a:rPr>
              <a:t>年</a:t>
            </a:r>
            <a:r>
              <a:rPr lang="en-US" altLang="zh-TW" dirty="0">
                <a:solidFill>
                  <a:schemeClr val="tx1"/>
                </a:solidFill>
              </a:rPr>
              <a:t>~2015/16</a:t>
            </a:r>
            <a:r>
              <a:rPr lang="zh-TW" altLang="en-US" dirty="0">
                <a:solidFill>
                  <a:schemeClr val="tx1"/>
                </a:solidFill>
              </a:rPr>
              <a:t>年冬季</a:t>
            </a:r>
            <a:r>
              <a:rPr lang="en-US" altLang="zh-TW" dirty="0">
                <a:solidFill>
                  <a:schemeClr val="tx1"/>
                </a:solidFill>
              </a:rPr>
              <a:t>(12</a:t>
            </a:r>
            <a:r>
              <a:rPr lang="zh-TW" altLang="en-US" dirty="0">
                <a:solidFill>
                  <a:schemeClr val="tx1"/>
                </a:solidFill>
              </a:rPr>
              <a:t>月至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寒潮影響</a:t>
            </a:r>
            <a:r>
              <a:rPr lang="zh-TW" altLang="en-US" dirty="0">
                <a:solidFill>
                  <a:schemeClr val="tx1"/>
                </a:solidFill>
              </a:rPr>
              <a:t>臺灣日數，縱軸單位為日數，橫軸為年份。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73" y="2315866"/>
            <a:ext cx="1143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6302"/>
            <a:ext cx="9208538" cy="4550762"/>
          </a:xfrm>
        </p:spPr>
        <p:txBody>
          <a:bodyPr>
            <a:noAutofit/>
          </a:bodyPr>
          <a:lstStyle/>
          <a:p>
            <a:r>
              <a:rPr kumimoji="1" lang="zh-TW" altLang="en-US" sz="4000" dirty="0" smtClean="0"/>
              <a:t>氣溫寒冷的原因：</a:t>
            </a:r>
            <a:endParaRPr kumimoji="1" lang="en-US" altLang="zh-TW" sz="4000" dirty="0" smtClean="0"/>
          </a:p>
          <a:p>
            <a:pPr lvl="1"/>
            <a:r>
              <a:rPr kumimoji="1" lang="zh-TW" altLang="en-US" sz="3200" dirty="0" smtClean="0"/>
              <a:t>中高緯度的冷空氣向南移入</a:t>
            </a:r>
            <a:endParaRPr kumimoji="1" lang="en-US" altLang="zh-TW" sz="3200" dirty="0" smtClean="0"/>
          </a:p>
          <a:p>
            <a:pPr lvl="1"/>
            <a:r>
              <a:rPr kumimoji="1" lang="zh-TW" altLang="en-US" sz="3200" dirty="0" smtClean="0"/>
              <a:t>夜間的地表</a:t>
            </a:r>
            <a:r>
              <a:rPr kumimoji="1" lang="zh-TW" altLang="en-US" sz="3200" b="1" u="sng" dirty="0" smtClean="0">
                <a:solidFill>
                  <a:srgbClr val="FF0000"/>
                </a:solidFill>
              </a:rPr>
              <a:t>輻射冷卻作用</a:t>
            </a:r>
            <a:endParaRPr kumimoji="1" lang="en-US" altLang="zh-TW" sz="3200" b="1" u="sng" dirty="0" smtClean="0">
              <a:solidFill>
                <a:srgbClr val="FF0000"/>
              </a:solidFill>
            </a:endParaRPr>
          </a:p>
          <a:p>
            <a:r>
              <a:rPr kumimoji="1" lang="zh-TW" altLang="en-US" sz="3400" dirty="0" smtClean="0"/>
              <a:t>通常西半部，尤其是迎風而開闊的山坡上，受到寒潮的影響會較東部來得大，氣溫也更低。</a:t>
            </a:r>
            <a:endParaRPr kumimoji="1" lang="en-US" altLang="zh-TW" sz="3400" dirty="0" smtClean="0"/>
          </a:p>
          <a:p>
            <a:endParaRPr kumimoji="1" lang="zh-TW" altLang="en-US" sz="3400" dirty="0" smtClean="0"/>
          </a:p>
          <a:p>
            <a:endParaRPr kumimoji="1"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77334" y="437070"/>
            <a:ext cx="8596668" cy="1320800"/>
          </a:xfrm>
        </p:spPr>
        <p:txBody>
          <a:bodyPr>
            <a:normAutofit/>
          </a:bodyPr>
          <a:lstStyle/>
          <a:p>
            <a:r>
              <a:rPr kumimoji="1" lang="zh-TW" altLang="en-US" sz="6600" b="1" dirty="0" smtClean="0"/>
              <a:t>寒潮影響的時地</a:t>
            </a:r>
            <a:endParaRPr kumimoji="1"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3787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6302"/>
            <a:ext cx="9208538" cy="4550762"/>
          </a:xfrm>
        </p:spPr>
        <p:txBody>
          <a:bodyPr>
            <a:noAutofit/>
          </a:bodyPr>
          <a:lstStyle/>
          <a:p>
            <a:r>
              <a:rPr kumimoji="1" lang="zh-TW" altLang="en-US" sz="2800" dirty="0" smtClean="0"/>
              <a:t>天空中的雲，如同海綿，對太陽輻射而言，它具有</a:t>
            </a:r>
            <a:r>
              <a:rPr kumimoji="1" lang="zh-TW" altLang="en-US" sz="2800" b="1" u="sng" dirty="0">
                <a:solidFill>
                  <a:srgbClr val="FF0000"/>
                </a:solidFill>
              </a:rPr>
              <a:t>阻擋</a:t>
            </a:r>
            <a:r>
              <a:rPr kumimoji="1" lang="zh-TW" altLang="en-US" sz="2800" dirty="0" smtClean="0"/>
              <a:t>與</a:t>
            </a:r>
            <a:r>
              <a:rPr kumimoji="1" lang="zh-TW" altLang="en-US" sz="2800" b="1" u="sng" dirty="0">
                <a:solidFill>
                  <a:srgbClr val="FF0000"/>
                </a:solidFill>
              </a:rPr>
              <a:t>反射</a:t>
            </a:r>
            <a:r>
              <a:rPr kumimoji="1" lang="zh-TW" altLang="en-US" sz="2800" dirty="0" smtClean="0"/>
              <a:t>的能力，也可將其吸收並轉換成可感熱，但對地表輻射而言，雲具有阻擋的功能，能減少地表熱量的流失。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因此，當白天有雲覆蓋天空時，太陽輻射量的一部分會被雲所吸收或反射，相反的，到了夜晚，如果雲朵消散，那麼地表向大氣層輻射出去的熱量就無法被阻擋，使得地表損失的熱量，會比白天所接受到的熱量多。</a:t>
            </a:r>
            <a:endParaRPr kumimoji="1" lang="en-US" altLang="zh-TW" sz="2800" dirty="0" smtClean="0"/>
          </a:p>
          <a:p>
            <a:r>
              <a:rPr kumimoji="1" lang="zh-TW" altLang="en-US" sz="2800" b="1" u="sng" dirty="0" smtClean="0">
                <a:solidFill>
                  <a:srgbClr val="FF0000"/>
                </a:solidFill>
              </a:rPr>
              <a:t>清晨</a:t>
            </a:r>
            <a:r>
              <a:rPr kumimoji="1" lang="zh-TW" altLang="en-US" sz="2800" dirty="0" smtClean="0"/>
              <a:t>太陽尚未升起的時候，通常是</a:t>
            </a:r>
            <a:r>
              <a:rPr kumimoji="1" lang="zh-TW" altLang="en-US" sz="2800" b="1" u="sng" dirty="0" smtClean="0">
                <a:solidFill>
                  <a:srgbClr val="FF0000"/>
                </a:solidFill>
              </a:rPr>
              <a:t>氣溫最低</a:t>
            </a:r>
            <a:r>
              <a:rPr kumimoji="1" lang="zh-TW" altLang="en-US" sz="2800" dirty="0" smtClean="0"/>
              <a:t>的時候。</a:t>
            </a:r>
            <a:endParaRPr kumimoji="1" lang="zh-TW" altLang="en-US" sz="16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77334" y="437070"/>
            <a:ext cx="8596668" cy="1320800"/>
          </a:xfrm>
        </p:spPr>
        <p:txBody>
          <a:bodyPr>
            <a:normAutofit/>
          </a:bodyPr>
          <a:lstStyle/>
          <a:p>
            <a:r>
              <a:rPr kumimoji="1" lang="zh-TW" altLang="en-US" sz="6600" b="1" dirty="0" smtClean="0"/>
              <a:t>輻射冷卻作用</a:t>
            </a:r>
            <a:endParaRPr kumimoji="1"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729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941</Words>
  <Application>Microsoft Macintosh PowerPoint</Application>
  <PresentationFormat>寬螢幕</PresentationFormat>
  <Paragraphs>71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Calibri</vt:lpstr>
      <vt:lpstr>Kaiti TC</vt:lpstr>
      <vt:lpstr>Lantinghei TC Heavy</vt:lpstr>
      <vt:lpstr>Trebuchet MS</vt:lpstr>
      <vt:lpstr>Wingdings 3</vt:lpstr>
      <vt:lpstr>微軟正黑體</vt:lpstr>
      <vt:lpstr>新細明體</vt:lpstr>
      <vt:lpstr>Arial</vt:lpstr>
      <vt:lpstr>平面</vt:lpstr>
      <vt:lpstr>環境災害：臺灣的寒害</vt:lpstr>
      <vt:lpstr>寒潮的基本概念</vt:lpstr>
      <vt:lpstr>寒流  寒潮</vt:lpstr>
      <vt:lpstr>寒潮的成因</vt:lpstr>
      <vt:lpstr>寒潮的定義（資料來源：中央氣象局）</vt:lpstr>
      <vt:lpstr>寒潮的發生時間</vt:lpstr>
      <vt:lpstr>1949/50年~2015/16年冬季(12月至2月)寒潮影響臺灣日數，縱軸單位為日數，橫軸為年份。</vt:lpstr>
      <vt:lpstr>寒潮影響的時地</vt:lpstr>
      <vt:lpstr>輻射冷卻作用</vt:lpstr>
      <vt:lpstr>冷鋒來臨的前兆</vt:lpstr>
      <vt:lpstr>PowerPoint 簡報</vt:lpstr>
      <vt:lpstr>問題思考</vt:lpstr>
      <vt:lpstr>寒害的定義</vt:lpstr>
      <vt:lpstr>綜合討論</vt:lpstr>
      <vt:lpstr>環境災害：乾旱問題</vt:lpstr>
      <vt:lpstr>淺談乾旱</vt:lpstr>
      <vt:lpstr>乾旱的定義</vt:lpstr>
      <vt:lpstr>PowerPoint 簡報</vt:lpstr>
      <vt:lpstr>乾旱的成因</vt:lpstr>
      <vt:lpstr>問題思考：臺灣缺水嗎？</vt:lpstr>
      <vt:lpstr>綜合討論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環境災害：台灣的寒害</dc:title>
  <dc:creator>Microsoft Office 使用者</dc:creator>
  <cp:lastModifiedBy>Microsoft Office 使用者</cp:lastModifiedBy>
  <cp:revision>26</cp:revision>
  <dcterms:created xsi:type="dcterms:W3CDTF">2017-07-25T07:32:16Z</dcterms:created>
  <dcterms:modified xsi:type="dcterms:W3CDTF">2017-07-26T11:22:24Z</dcterms:modified>
</cp:coreProperties>
</file>