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9"/>
  </p:notesMasterIdLst>
  <p:sldIdLst>
    <p:sldId id="256" r:id="rId2"/>
    <p:sldId id="266" r:id="rId3"/>
    <p:sldId id="260" r:id="rId4"/>
    <p:sldId id="261" r:id="rId5"/>
    <p:sldId id="263" r:id="rId6"/>
    <p:sldId id="264" r:id="rId7"/>
    <p:sldId id="265" r:id="rId8"/>
    <p:sldId id="272" r:id="rId9"/>
    <p:sldId id="262" r:id="rId10"/>
    <p:sldId id="267" r:id="rId11"/>
    <p:sldId id="268" r:id="rId12"/>
    <p:sldId id="269" r:id="rId13"/>
    <p:sldId id="273" r:id="rId14"/>
    <p:sldId id="270" r:id="rId15"/>
    <p:sldId id="274" r:id="rId16"/>
    <p:sldId id="259" r:id="rId17"/>
    <p:sldId id="271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93FF"/>
    <a:srgbClr val="0033CC"/>
    <a:srgbClr val="BE7DFF"/>
    <a:srgbClr val="9900CC"/>
    <a:srgbClr val="DBB7FF"/>
    <a:srgbClr val="D393CB"/>
    <a:srgbClr val="9933FF"/>
    <a:srgbClr val="FF3399"/>
    <a:srgbClr val="C9034E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11384-2CB1-4593-B5B4-FEBA0D1A7C52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26E8-FE2F-4850-8D1D-B7FC8B675E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726E8-FE2F-4850-8D1D-B7FC8B675E9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en-US" sz="7200" dirty="0">
                <a:solidFill>
                  <a:schemeClr val="tx1"/>
                </a:solidFill>
              </a:rPr>
              <a:t>酸鹼的彩色世界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91880" y="3140968"/>
            <a:ext cx="5328592" cy="737095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solidFill>
                  <a:schemeClr val="tx2"/>
                </a:solidFill>
              </a:rPr>
              <a:t>2016</a:t>
            </a:r>
            <a:r>
              <a:rPr lang="zh-TW" altLang="en-US" sz="3600" dirty="0" smtClean="0">
                <a:solidFill>
                  <a:schemeClr val="tx2"/>
                </a:solidFill>
              </a:rPr>
              <a:t>遠哲彰化科學夏令營</a:t>
            </a:r>
            <a:endParaRPr lang="zh-TW" altLang="en-US" sz="3600" dirty="0">
              <a:solidFill>
                <a:schemeClr val="tx2"/>
              </a:solidFill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6084168" y="4713179"/>
            <a:ext cx="2592288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>
                <a:solidFill>
                  <a:schemeClr val="tx1"/>
                </a:solidFill>
              </a:rPr>
              <a:t>設計者：高連陽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25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動動手：酸鹼指示劑的神奇變色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>
              <a:buSzPct val="120000"/>
              <a:buFont typeface="+mj-lt"/>
              <a:buAutoNum type="arabicPeriod" startAt="2"/>
            </a:pPr>
            <a:r>
              <a:rPr lang="zh-TW" altLang="zh-TW" dirty="0" smtClean="0"/>
              <a:t>各加入數滴</a:t>
            </a:r>
            <a:r>
              <a:rPr lang="zh-TW" altLang="zh-TW" dirty="0" smtClean="0">
                <a:solidFill>
                  <a:srgbClr val="7030A0"/>
                </a:solidFill>
              </a:rPr>
              <a:t>紫色高麗菜汁</a:t>
            </a:r>
            <a:r>
              <a:rPr lang="zh-TW" altLang="zh-TW" dirty="0" smtClean="0"/>
              <a:t>，觀察其顏色變化。</a:t>
            </a:r>
          </a:p>
          <a:p>
            <a:endParaRPr lang="zh-TW" altLang="en-US" dirty="0"/>
          </a:p>
        </p:txBody>
      </p:sp>
      <p:pic>
        <p:nvPicPr>
          <p:cNvPr id="4" name="Picture 14" descr="https://fs1.shop123.com.tw/400116/upload/product/4001164022pic_outside_592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189021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24812272.com/products/photo/24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3886" y="4715813"/>
            <a:ext cx="2016224" cy="191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 5"/>
          <p:cNvSpPr/>
          <p:nvPr/>
        </p:nvSpPr>
        <p:spPr>
          <a:xfrm rot="19775432">
            <a:off x="3619259" y="4924843"/>
            <a:ext cx="469372" cy="3567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 rot="16375425">
            <a:off x="3307896" y="5452067"/>
            <a:ext cx="469372" cy="3567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955974" y="5414440"/>
            <a:ext cx="432048" cy="4320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1619672" y="2564904"/>
            <a:ext cx="1560146" cy="2201705"/>
            <a:chOff x="1047833" y="1145704"/>
            <a:chExt cx="1584176" cy="2160240"/>
          </a:xfrm>
        </p:grpSpPr>
        <p:sp>
          <p:nvSpPr>
            <p:cNvPr id="10" name="圓柱 9"/>
            <p:cNvSpPr/>
            <p:nvPr/>
          </p:nvSpPr>
          <p:spPr>
            <a:xfrm>
              <a:off x="1047833" y="1700808"/>
              <a:ext cx="1584176" cy="1595432"/>
            </a:xfrm>
            <a:prstGeom prst="can">
              <a:avLst/>
            </a:prstGeom>
            <a:solidFill>
              <a:srgbClr val="BE7D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圓柱 10"/>
            <p:cNvSpPr/>
            <p:nvPr/>
          </p:nvSpPr>
          <p:spPr>
            <a:xfrm>
              <a:off x="1047833" y="1145704"/>
              <a:ext cx="1584176" cy="2160240"/>
            </a:xfrm>
            <a:prstGeom prst="ca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095527" y="2329252"/>
              <a:ext cx="1488788" cy="452970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紫高麗菜</a:t>
              </a:r>
            </a:p>
          </p:txBody>
        </p:sp>
      </p:grpSp>
      <p:sp>
        <p:nvSpPr>
          <p:cNvPr id="13" name="橢圓 12"/>
          <p:cNvSpPr/>
          <p:nvPr/>
        </p:nvSpPr>
        <p:spPr>
          <a:xfrm rot="12666782">
            <a:off x="3617251" y="6017342"/>
            <a:ext cx="469372" cy="3567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 rot="12666782">
            <a:off x="4257195" y="4934582"/>
            <a:ext cx="469372" cy="3567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 rot="9039119">
            <a:off x="4258304" y="6020822"/>
            <a:ext cx="469372" cy="3567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淚滴形 15"/>
          <p:cNvSpPr/>
          <p:nvPr/>
        </p:nvSpPr>
        <p:spPr>
          <a:xfrm rot="18859508">
            <a:off x="3719473" y="4825554"/>
            <a:ext cx="288032" cy="288032"/>
          </a:xfrm>
          <a:prstGeom prst="teardrop">
            <a:avLst>
              <a:gd name="adj" fmla="val 179597"/>
            </a:avLst>
          </a:prstGeom>
          <a:solidFill>
            <a:srgbClr val="BE7D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 rot="16041830">
            <a:off x="4582620" y="5460861"/>
            <a:ext cx="469372" cy="3567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動動手：酸鹼指示劑的神奇變色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>
              <a:buSzPct val="120000"/>
              <a:buFont typeface="+mj-lt"/>
              <a:buAutoNum type="arabicPeriod" startAt="3"/>
            </a:pPr>
            <a:r>
              <a:rPr lang="zh-TW" altLang="zh-TW" dirty="0" smtClean="0"/>
              <a:t>將</a:t>
            </a:r>
            <a:r>
              <a:rPr lang="zh-TW" altLang="zh-TW" dirty="0" smtClean="0">
                <a:solidFill>
                  <a:srgbClr val="7030A0"/>
                </a:solidFill>
              </a:rPr>
              <a:t>紫色高麗菜汁</a:t>
            </a:r>
            <a:r>
              <a:rPr lang="zh-TW" altLang="zh-TW" dirty="0" smtClean="0"/>
              <a:t>在不同</a:t>
            </a:r>
            <a:r>
              <a:rPr lang="en-US" altLang="zh-TW" dirty="0" smtClean="0"/>
              <a:t>pH</a:t>
            </a:r>
            <a:r>
              <a:rPr lang="zh-TW" altLang="zh-TW" dirty="0" smtClean="0"/>
              <a:t>值環境下所呈現的顏色用色筆畫在下面表格中。</a:t>
            </a:r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99597" y="4005064"/>
          <a:ext cx="7560840" cy="1280160"/>
        </p:xfrm>
        <a:graphic>
          <a:graphicData uri="http://schemas.openxmlformats.org/drawingml/2006/table">
            <a:tbl>
              <a:tblPr/>
              <a:tblGrid>
                <a:gridCol w="1008107"/>
                <a:gridCol w="595703"/>
                <a:gridCol w="595703"/>
                <a:gridCol w="595703"/>
                <a:gridCol w="595703"/>
                <a:gridCol w="595703"/>
                <a:gridCol w="595703"/>
                <a:gridCol w="595703"/>
                <a:gridCol w="595703"/>
                <a:gridCol w="595703"/>
                <a:gridCol w="595703"/>
                <a:gridCol w="595703"/>
              </a:tblGrid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/>
                          <a:ea typeface="新細明體"/>
                          <a:cs typeface="Times New Roman"/>
                        </a:rPr>
                        <a:t>pH</a:t>
                      </a:r>
                      <a:r>
                        <a:rPr lang="zh-TW" sz="2400" kern="100" dirty="0">
                          <a:latin typeface="Calibri"/>
                          <a:ea typeface="標楷體"/>
                          <a:cs typeface="Times New Roman"/>
                        </a:rPr>
                        <a:t>值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標楷體"/>
                          <a:ea typeface="新細明體"/>
                          <a:cs typeface="Times New Roman"/>
                        </a:rPr>
                        <a:t>2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標楷體"/>
                          <a:ea typeface="新細明體"/>
                          <a:cs typeface="Times New Roman"/>
                        </a:rPr>
                        <a:t>3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標楷體"/>
                          <a:ea typeface="新細明體"/>
                          <a:cs typeface="Times New Roman"/>
                        </a:rPr>
                        <a:t>4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標楷體"/>
                          <a:ea typeface="新細明體"/>
                          <a:cs typeface="Times New Roman"/>
                        </a:rPr>
                        <a:t>5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標楷體"/>
                          <a:ea typeface="新細明體"/>
                          <a:cs typeface="Times New Roman"/>
                        </a:rPr>
                        <a:t>6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標楷體"/>
                          <a:ea typeface="新細明體"/>
                          <a:cs typeface="Times New Roman"/>
                        </a:rPr>
                        <a:t>7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標楷體"/>
                          <a:ea typeface="新細明體"/>
                          <a:cs typeface="Times New Roman"/>
                        </a:rPr>
                        <a:t>8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標楷體"/>
                          <a:ea typeface="新細明體"/>
                          <a:cs typeface="Times New Roman"/>
                        </a:rPr>
                        <a:t>9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標楷體"/>
                          <a:ea typeface="新細明體"/>
                          <a:cs typeface="Times New Roman"/>
                        </a:rPr>
                        <a:t>10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標楷體"/>
                          <a:ea typeface="新細明體"/>
                          <a:cs typeface="Times New Roman"/>
                        </a:rPr>
                        <a:t>11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Calibri"/>
                          <a:ea typeface="標楷體"/>
                          <a:cs typeface="Times New Roman"/>
                        </a:rPr>
                        <a:t>顏色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 dirty="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 dirty="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 dirty="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 dirty="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 dirty="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 dirty="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 dirty="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 dirty="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 dirty="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99592" y="2996952"/>
            <a:ext cx="540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天然指示劑</a:t>
            </a: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zh-TW" sz="2800" u="sng" dirty="0" smtClean="0">
                <a:latin typeface="標楷體" pitchFamily="65" charset="-120"/>
                <a:ea typeface="標楷體" pitchFamily="65" charset="-120"/>
              </a:rPr>
              <a:t>紫色高麗菜汁</a:t>
            </a:r>
            <a:endParaRPr kumimoji="1" lang="zh-TW" altLang="en-US" sz="2800" b="0" i="0" u="sng" strike="noStrike" cap="none" normalizeH="0" baseline="0" dirty="0" smtClean="0">
              <a:ln>
                <a:noFill/>
              </a:ln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變色範圍：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動動手：酸鹼指示劑的神奇變色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>
              <a:buSzPct val="120000"/>
              <a:buFont typeface="+mj-lt"/>
              <a:buAutoNum type="arabicPeriod" startAt="4"/>
            </a:pPr>
            <a:r>
              <a:rPr lang="zh-TW" altLang="zh-TW" dirty="0" smtClean="0"/>
              <a:t>將</a:t>
            </a:r>
            <a:r>
              <a:rPr lang="zh-TW" altLang="zh-TW" dirty="0" smtClean="0">
                <a:solidFill>
                  <a:srgbClr val="7030A0"/>
                </a:solidFill>
              </a:rPr>
              <a:t>紫色高麗菜汁</a:t>
            </a:r>
            <a:r>
              <a:rPr lang="zh-TW" altLang="zh-TW" dirty="0" smtClean="0"/>
              <a:t>換成</a:t>
            </a:r>
            <a:r>
              <a:rPr lang="zh-TW" altLang="zh-TW" dirty="0" smtClean="0">
                <a:solidFill>
                  <a:srgbClr val="9933FF"/>
                </a:solidFill>
              </a:rPr>
              <a:t>紫葡萄汁</a:t>
            </a:r>
            <a:r>
              <a:rPr lang="zh-TW" altLang="zh-TW" dirty="0" smtClean="0"/>
              <a:t>、</a:t>
            </a:r>
            <a:r>
              <a:rPr lang="zh-TW" altLang="zh-TW" dirty="0" smtClean="0">
                <a:solidFill>
                  <a:srgbClr val="0033CC"/>
                </a:solidFill>
              </a:rPr>
              <a:t>蝶豆花汁</a:t>
            </a:r>
            <a:r>
              <a:rPr lang="zh-TW" altLang="zh-TW" dirty="0" smtClean="0"/>
              <a:t>，重複上述步驟</a:t>
            </a:r>
            <a:r>
              <a:rPr lang="en-US" altLang="zh-TW" dirty="0" smtClean="0"/>
              <a:t>1.</a:t>
            </a:r>
            <a:r>
              <a:rPr lang="zh-TW" altLang="zh-TW" dirty="0" smtClean="0"/>
              <a:t>到</a:t>
            </a:r>
            <a:r>
              <a:rPr lang="en-US" altLang="zh-TW" dirty="0" smtClean="0"/>
              <a:t>3.</a:t>
            </a:r>
            <a:r>
              <a:rPr lang="zh-TW" altLang="zh-TW" dirty="0" smtClean="0"/>
              <a:t>。</a:t>
            </a:r>
          </a:p>
          <a:p>
            <a:endParaRPr lang="zh-TW" altLang="en-US" dirty="0"/>
          </a:p>
        </p:txBody>
      </p:sp>
      <p:pic>
        <p:nvPicPr>
          <p:cNvPr id="4" name="Picture 14" descr="https://fs1.shop123.com.tw/400116/upload/product/4001164022pic_outside_592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189021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24812272.com/products/photo/24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030" y="4787821"/>
            <a:ext cx="2016224" cy="191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 5"/>
          <p:cNvSpPr/>
          <p:nvPr/>
        </p:nvSpPr>
        <p:spPr>
          <a:xfrm rot="16375425">
            <a:off x="4604040" y="5524075"/>
            <a:ext cx="469372" cy="3567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252118" y="5486448"/>
            <a:ext cx="432048" cy="4320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915816" y="2636912"/>
            <a:ext cx="1560146" cy="2201705"/>
            <a:chOff x="1047833" y="1145704"/>
            <a:chExt cx="1584176" cy="2160240"/>
          </a:xfrm>
        </p:grpSpPr>
        <p:sp>
          <p:nvSpPr>
            <p:cNvPr id="9" name="圓柱 8"/>
            <p:cNvSpPr/>
            <p:nvPr/>
          </p:nvSpPr>
          <p:spPr>
            <a:xfrm>
              <a:off x="1047833" y="1700808"/>
              <a:ext cx="1584176" cy="1595432"/>
            </a:xfrm>
            <a:prstGeom prst="can">
              <a:avLst/>
            </a:prstGeom>
            <a:solidFill>
              <a:srgbClr val="7193FF"/>
            </a:solidFill>
            <a:ln w="28575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圓柱 9"/>
            <p:cNvSpPr/>
            <p:nvPr/>
          </p:nvSpPr>
          <p:spPr>
            <a:xfrm>
              <a:off x="1047833" y="1145704"/>
              <a:ext cx="1584176" cy="2160240"/>
            </a:xfrm>
            <a:prstGeom prst="ca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095527" y="2329252"/>
              <a:ext cx="1488788" cy="452970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latin typeface="標楷體" pitchFamily="65" charset="-120"/>
                  <a:ea typeface="標楷體" pitchFamily="65" charset="-120"/>
                </a:rPr>
                <a:t>蝶豆花汁</a:t>
              </a:r>
              <a:endParaRPr lang="zh-TW" altLang="en-US" sz="24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2" name="橢圓 11"/>
          <p:cNvSpPr/>
          <p:nvPr/>
        </p:nvSpPr>
        <p:spPr>
          <a:xfrm rot="12666782">
            <a:off x="4913395" y="6089350"/>
            <a:ext cx="469372" cy="3567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 rot="12666782">
            <a:off x="5553339" y="5006590"/>
            <a:ext cx="469372" cy="3567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 rot="9039119">
            <a:off x="5554448" y="6092830"/>
            <a:ext cx="469372" cy="3567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 rot="16041830">
            <a:off x="5878764" y="5532869"/>
            <a:ext cx="469372" cy="3567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 rot="19775432">
            <a:off x="4908522" y="5025894"/>
            <a:ext cx="469372" cy="3567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淚滴形 14"/>
          <p:cNvSpPr/>
          <p:nvPr/>
        </p:nvSpPr>
        <p:spPr>
          <a:xfrm rot="18859508">
            <a:off x="5015617" y="4897562"/>
            <a:ext cx="288032" cy="288032"/>
          </a:xfrm>
          <a:prstGeom prst="teardrop">
            <a:avLst>
              <a:gd name="adj" fmla="val 179597"/>
            </a:avLst>
          </a:prstGeom>
          <a:solidFill>
            <a:srgbClr val="7193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動動手：酸鹼指示劑的神奇變色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>
                <a:solidFill>
                  <a:srgbClr val="0033CC"/>
                </a:solidFill>
              </a:rPr>
              <a:t>蝶豆花汁</a:t>
            </a:r>
            <a:endParaRPr lang="zh-TW" altLang="en-US" dirty="0"/>
          </a:p>
        </p:txBody>
      </p:sp>
      <p:pic>
        <p:nvPicPr>
          <p:cNvPr id="5" name="圖片 4" descr="20160629_1547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80727" y="2348880"/>
            <a:ext cx="6763681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9275">
            <a:off x="7074475" y="4760038"/>
            <a:ext cx="1547777" cy="199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dirty="0" smtClean="0"/>
              <a:t>動動手：夢幻星空檸檬蘇打飲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lvl="0" indent="-514350">
              <a:buSzPct val="120000"/>
              <a:buFont typeface="+mj-lt"/>
              <a:buAutoNum type="arabicPeriod"/>
            </a:pPr>
            <a:r>
              <a:rPr lang="zh-TW" altLang="zh-TW" dirty="0" smtClean="0"/>
              <a:t>在透明杯中倒入三分之一杯蝶豆花原汁。</a:t>
            </a:r>
          </a:p>
          <a:p>
            <a:pPr marL="514350" lvl="0" indent="-514350">
              <a:buSzPct val="120000"/>
              <a:buFont typeface="+mj-lt"/>
              <a:buAutoNum type="arabicPeriod"/>
            </a:pPr>
            <a:r>
              <a:rPr lang="zh-TW" altLang="zh-TW" dirty="0" smtClean="0"/>
              <a:t>加入適量果糖並攪拌均勻。</a:t>
            </a:r>
          </a:p>
          <a:p>
            <a:pPr marL="514350" lvl="0" indent="-514350">
              <a:buSzPct val="120000"/>
              <a:buFont typeface="+mj-lt"/>
              <a:buAutoNum type="arabicPeriod"/>
            </a:pPr>
            <a:r>
              <a:rPr lang="zh-TW" altLang="zh-TW" dirty="0" smtClean="0"/>
              <a:t>放入約一層冰塊。</a:t>
            </a:r>
          </a:p>
          <a:p>
            <a:pPr marL="514350" lvl="0" indent="-514350">
              <a:buSzPct val="120000"/>
              <a:buFont typeface="+mj-lt"/>
              <a:buAutoNum type="arabicPeriod"/>
            </a:pPr>
            <a:r>
              <a:rPr lang="zh-TW" altLang="zh-TW" dirty="0" smtClean="0"/>
              <a:t>再倒入二分之一杯蘇打水或雪碧，並觀察顏色變化。</a:t>
            </a:r>
          </a:p>
          <a:p>
            <a:pPr marL="514350" lvl="0" indent="-514350">
              <a:buSzPct val="120000"/>
              <a:buFont typeface="+mj-lt"/>
              <a:buAutoNum type="arabicPeriod"/>
            </a:pPr>
            <a:r>
              <a:rPr lang="zh-TW" altLang="zh-TW" dirty="0" smtClean="0"/>
              <a:t>沿杯緣緩緩倒入檸檬原汁即可看到明顯的顏色變化與分層。</a:t>
            </a:r>
          </a:p>
          <a:p>
            <a:pPr marL="514350" indent="-514350">
              <a:buSzPct val="120000"/>
              <a:buFont typeface="+mj-lt"/>
              <a:buAutoNum type="arabicPeriod"/>
            </a:pPr>
            <a:r>
              <a:rPr lang="zh-TW" altLang="zh-TW" dirty="0" smtClean="0"/>
              <a:t>搖勻後暢快飲用。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動動手：夢幻星空檸檬蘇打飲</a:t>
            </a:r>
            <a:endParaRPr lang="zh-TW" altLang="en-US" dirty="0"/>
          </a:p>
        </p:txBody>
      </p:sp>
      <p:pic>
        <p:nvPicPr>
          <p:cNvPr id="6" name="內容版面配置區 5" descr="20160603_1328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428" y="2132856"/>
            <a:ext cx="2700000" cy="3600000"/>
          </a:xfrm>
        </p:spPr>
      </p:pic>
      <p:pic>
        <p:nvPicPr>
          <p:cNvPr id="8" name="圖片 7" descr="20160604_084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3373" y="2132856"/>
            <a:ext cx="2700000" cy="3600000"/>
          </a:xfrm>
          <a:prstGeom prst="rect">
            <a:avLst/>
          </a:prstGeom>
        </p:spPr>
      </p:pic>
      <p:pic>
        <p:nvPicPr>
          <p:cNvPr id="9" name="圖片 8" descr="20160604_0832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6651" y="2132856"/>
            <a:ext cx="2700000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未知物的觀察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>
                <a:solidFill>
                  <a:schemeClr val="tx1"/>
                </a:solidFill>
              </a:rPr>
              <a:t>觀察未知物質時，以「搧聞法」聞嗅其氣味。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zh-TW" dirty="0" smtClean="0">
                <a:solidFill>
                  <a:schemeClr val="tx1"/>
                </a:solidFill>
              </a:rPr>
              <a:t>不確定物質是否有毒性或腐蝕性時，千萬不要用口舌嚐味道。</a:t>
            </a:r>
          </a:p>
          <a:p>
            <a:endParaRPr lang="zh-TW" altLang="en-US" dirty="0"/>
          </a:p>
        </p:txBody>
      </p:sp>
      <p:pic>
        <p:nvPicPr>
          <p:cNvPr id="4098" name="Picture 2" descr="http://gdyja.shxbe.com/resroot/topicres/GD000000073/GD000000002/GD000000023/GD000000213/GD000001801/images/course/course0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24944"/>
            <a:ext cx="3544713" cy="3744416"/>
          </a:xfrm>
          <a:prstGeom prst="rect">
            <a:avLst/>
          </a:prstGeom>
          <a:noFill/>
        </p:spPr>
      </p:pic>
      <p:pic>
        <p:nvPicPr>
          <p:cNvPr id="5" name="Picture 2" descr="http://ih1.redbubble.net/image.181549472.0194/flat,800x800,075,t.u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000" y="5777880"/>
            <a:ext cx="180000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滴管的使用方式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大拇指、食指捏住管頭。</a:t>
            </a:r>
            <a:endParaRPr lang="en-US" altLang="zh-TW" dirty="0" smtClean="0"/>
          </a:p>
          <a:p>
            <a:r>
              <a:rPr lang="zh-TW" altLang="en-US" dirty="0" smtClean="0"/>
              <a:t>輕壓管頭，排出空氣。</a:t>
            </a:r>
            <a:endParaRPr lang="en-US" altLang="zh-TW" dirty="0" smtClean="0"/>
          </a:p>
          <a:p>
            <a:r>
              <a:rPr lang="zh-TW" altLang="en-US" dirty="0" smtClean="0"/>
              <a:t>管嘴放入溶液中，放開管頭吸入溶液。</a:t>
            </a:r>
            <a:endParaRPr lang="en-US" altLang="zh-TW" dirty="0" smtClean="0"/>
          </a:p>
          <a:p>
            <a:r>
              <a:rPr lang="zh-TW" altLang="en-US" dirty="0" smtClean="0"/>
              <a:t>輕壓管頭，一滴一滴，滴出溶液。</a:t>
            </a:r>
            <a:endParaRPr lang="zh-TW" altLang="en-US" dirty="0"/>
          </a:p>
        </p:txBody>
      </p:sp>
      <p:pic>
        <p:nvPicPr>
          <p:cNvPr id="5" name="Picture 14" descr="https://fs1.shop123.com.tw/400116/upload/product/4001164022pic_outside_592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17863">
            <a:off x="296764" y="3886924"/>
            <a:ext cx="189021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fs1.shop123.com.tw/400116/upload/product/4001164022pic_outside_592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5726" y="3933056"/>
            <a:ext cx="189021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s://fs1.shop123.com.tw/400116/upload/product/4001164022pic_outside_592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29071">
            <a:off x="4768693" y="4093681"/>
            <a:ext cx="189021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十字形 8"/>
          <p:cNvSpPr/>
          <p:nvPr/>
        </p:nvSpPr>
        <p:spPr>
          <a:xfrm rot="18870078">
            <a:off x="4644392" y="4337338"/>
            <a:ext cx="2088232" cy="2088232"/>
          </a:xfrm>
          <a:prstGeom prst="plus">
            <a:avLst>
              <a:gd name="adj" fmla="val 41421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2" descr="http://3.bp.blogspot.com/-JPUgU0X1IVQ/UdkrfWiXY7I/AAAAAAABmgI/tXIDajLzwjg/s1600/molang_014_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819775"/>
            <a:ext cx="1038225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活動一、認識「酸鹼性」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08720"/>
          </a:xfrm>
        </p:spPr>
        <p:txBody>
          <a:bodyPr/>
          <a:lstStyle/>
          <a:p>
            <a:r>
              <a:rPr lang="zh-TW" altLang="zh-TW" sz="2800" dirty="0" smtClean="0"/>
              <a:t>「酸鹼性」</a:t>
            </a:r>
            <a:r>
              <a:rPr lang="zh-TW" altLang="en-US" sz="2800" dirty="0" smtClean="0"/>
              <a:t>是一種物質的性質分類，</a:t>
            </a:r>
            <a:r>
              <a:rPr lang="zh-TW" altLang="zh-TW" sz="2800" dirty="0" smtClean="0"/>
              <a:t>酸鹼性</a:t>
            </a:r>
            <a:r>
              <a:rPr lang="zh-TW" altLang="en-US" sz="2800" dirty="0" smtClean="0"/>
              <a:t>相近的物質會有類似的性質。</a:t>
            </a:r>
          </a:p>
          <a:p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12648" y="2708920"/>
            <a:ext cx="8153400" cy="11087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zh-TW" altLang="en-US" sz="3000" dirty="0" smtClean="0"/>
              <a:t>          </a:t>
            </a:r>
            <a:r>
              <a:rPr lang="zh-TW" altLang="zh-TW" sz="3000" dirty="0" smtClean="0"/>
              <a:t>物質：</a:t>
            </a:r>
            <a:r>
              <a:rPr lang="en-US" altLang="zh-TW" sz="3000" dirty="0" smtClean="0"/>
              <a:t/>
            </a:r>
            <a:br>
              <a:rPr lang="en-US" altLang="zh-TW" sz="3000" dirty="0" smtClean="0"/>
            </a:br>
            <a:r>
              <a:rPr lang="zh-TW" altLang="zh-TW" sz="3000" dirty="0" smtClean="0"/>
              <a:t>嚐起來會有酸酸的味道，會讓石蕊試紙變</a:t>
            </a:r>
            <a:r>
              <a:rPr lang="zh-TW" altLang="zh-TW" sz="3000" dirty="0" smtClean="0">
                <a:solidFill>
                  <a:srgbClr val="FF3399"/>
                </a:solidFill>
              </a:rPr>
              <a:t>紅色</a:t>
            </a:r>
            <a:r>
              <a:rPr lang="zh-TW" altLang="en-US" sz="3000" dirty="0" smtClean="0"/>
              <a:t>。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zh-TW" alt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zh-TW" alt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11560" y="3832473"/>
            <a:ext cx="8153400" cy="139675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zh-TW" altLang="en-US" sz="3000" dirty="0" smtClean="0"/>
              <a:t>          </a:t>
            </a:r>
            <a:r>
              <a:rPr lang="zh-TW" altLang="zh-TW" sz="3000" dirty="0" smtClean="0"/>
              <a:t>物質：</a:t>
            </a:r>
            <a:r>
              <a:rPr lang="en-US" altLang="zh-TW" sz="3000" dirty="0" smtClean="0"/>
              <a:t/>
            </a:r>
            <a:br>
              <a:rPr lang="en-US" altLang="zh-TW" sz="3000" dirty="0" smtClean="0"/>
            </a:br>
            <a:r>
              <a:rPr lang="zh-TW" altLang="zh-TW" sz="3000" dirty="0" smtClean="0"/>
              <a:t>嚐起來會有苦澀的味道，水溶液摸起來滑滑的，會讓石蕊試紙變</a:t>
            </a:r>
            <a:r>
              <a:rPr lang="zh-TW" altLang="zh-TW" sz="3000" dirty="0" smtClean="0">
                <a:solidFill>
                  <a:srgbClr val="0070C0"/>
                </a:solidFill>
              </a:rPr>
              <a:t>藍色</a:t>
            </a:r>
            <a:r>
              <a:rPr lang="zh-TW" altLang="en-US" sz="3000" dirty="0" smtClean="0"/>
              <a:t>。</a:t>
            </a:r>
            <a:endParaRPr kumimoji="0" lang="zh-TW" alt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zh-TW" alt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12648" y="5244033"/>
            <a:ext cx="8153400" cy="125273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zh-TW" altLang="en-US" sz="3000" dirty="0" smtClean="0"/>
              <a:t>          </a:t>
            </a:r>
            <a:r>
              <a:rPr lang="zh-TW" altLang="zh-TW" sz="3000" dirty="0" smtClean="0"/>
              <a:t>物質：</a:t>
            </a:r>
            <a:r>
              <a:rPr lang="en-US" altLang="zh-TW" sz="3000" dirty="0" smtClean="0"/>
              <a:t/>
            </a:r>
            <a:br>
              <a:rPr lang="en-US" altLang="zh-TW" sz="3000" dirty="0" smtClean="0"/>
            </a:br>
            <a:r>
              <a:rPr lang="zh-TW" altLang="zh-TW" sz="3000" dirty="0" smtClean="0"/>
              <a:t>不會讓石蕊試紙變色</a:t>
            </a:r>
            <a:r>
              <a:rPr lang="zh-TW" altLang="en-US" sz="3000" dirty="0" smtClean="0"/>
              <a:t>。 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endParaRPr kumimoji="0" lang="en-US" altLang="zh-TW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zh-TW" alt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zh-TW" alt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://ih1.redbubble.net/image.181549472.0194/flat,800x800,075,t.u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000" y="5777880"/>
            <a:ext cx="1800000" cy="1080120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1015732" y="263865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</a:rPr>
              <a:t>酸性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15732" y="37187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</a:rPr>
              <a:t>鹼性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015732" y="508692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</a:rPr>
              <a:t>中性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什麼是</a:t>
            </a:r>
            <a:r>
              <a:rPr lang="en-US" altLang="zh-TW" dirty="0" smtClean="0"/>
              <a:t>pH</a:t>
            </a:r>
            <a:r>
              <a:rPr lang="zh-TW" altLang="zh-TW" dirty="0" smtClean="0"/>
              <a:t>值</a:t>
            </a:r>
            <a:r>
              <a:rPr lang="zh-TW" altLang="en-US" dirty="0" smtClean="0"/>
              <a:t>呢？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>
                <a:solidFill>
                  <a:schemeClr val="tx1"/>
                </a:solidFill>
              </a:rPr>
              <a:t>用來測定溶液酸鹼性的衡量標準。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endParaRPr lang="zh-TW" altLang="zh-TW" dirty="0" smtClean="0">
              <a:solidFill>
                <a:schemeClr val="tx1"/>
              </a:solidFill>
            </a:endParaRPr>
          </a:p>
          <a:p>
            <a:endParaRPr lang="zh-TW" altLang="en-US" b="1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39552" y="4725144"/>
          <a:ext cx="784285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6"/>
                <a:gridCol w="508769"/>
                <a:gridCol w="508769"/>
                <a:gridCol w="508769"/>
                <a:gridCol w="508769"/>
                <a:gridCol w="508769"/>
                <a:gridCol w="508769"/>
                <a:gridCol w="508769"/>
                <a:gridCol w="508769"/>
                <a:gridCol w="508769"/>
                <a:gridCol w="508769"/>
                <a:gridCol w="508769"/>
                <a:gridCol w="508769"/>
                <a:gridCol w="508769"/>
                <a:gridCol w="5087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</a:rPr>
                        <a:t>pH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971600" y="3140968"/>
            <a:ext cx="7200800" cy="1368152"/>
            <a:chOff x="971600" y="4365104"/>
            <a:chExt cx="7200800" cy="1080120"/>
          </a:xfrm>
        </p:grpSpPr>
        <p:sp>
          <p:nvSpPr>
            <p:cNvPr id="4" name="左-右雙向箭號 3"/>
            <p:cNvSpPr/>
            <p:nvPr/>
          </p:nvSpPr>
          <p:spPr>
            <a:xfrm>
              <a:off x="971600" y="4365104"/>
              <a:ext cx="7200800" cy="1080120"/>
            </a:xfrm>
            <a:prstGeom prst="leftRightArrow">
              <a:avLst>
                <a:gd name="adj1" fmla="val 50000"/>
                <a:gd name="adj2" fmla="val 68982"/>
              </a:avLst>
            </a:prstGeom>
            <a:gradFill flip="none" rotWithShape="1">
              <a:gsLst>
                <a:gs pos="0">
                  <a:srgbClr val="FF3399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2021136" y="4692518"/>
              <a:ext cx="4965844" cy="461665"/>
              <a:chOff x="2021136" y="4692518"/>
              <a:chExt cx="4965844" cy="461665"/>
            </a:xfrm>
          </p:grpSpPr>
          <p:sp>
            <p:nvSpPr>
              <p:cNvPr id="8" name="文字方塊 7"/>
              <p:cNvSpPr txBox="1"/>
              <p:nvPr/>
            </p:nvSpPr>
            <p:spPr>
              <a:xfrm>
                <a:off x="4065641" y="4692518"/>
                <a:ext cx="1005404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3200" dirty="0" smtClean="0"/>
                  <a:t>中性</a:t>
                </a:r>
                <a:endParaRPr lang="zh-TW" altLang="en-US" sz="3200" dirty="0"/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5981576" y="4692518"/>
                <a:ext cx="10054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3200" dirty="0" smtClean="0"/>
                  <a:t>鹼性</a:t>
                </a:r>
                <a:endParaRPr lang="zh-TW" altLang="en-US" sz="3200" dirty="0"/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2021136" y="4692518"/>
                <a:ext cx="1005404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3200" dirty="0" smtClean="0"/>
                  <a:t>酸性</a:t>
                </a:r>
                <a:endParaRPr lang="zh-TW" altLang="en-US" sz="3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dirty="0" smtClean="0"/>
              <a:t>動動手：酸鹼連連看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>
                <a:solidFill>
                  <a:schemeClr val="tx1"/>
                </a:solidFill>
              </a:rPr>
              <a:t>下列生活中的常見物品，它是酸性？鹼性？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zh-TW" dirty="0" smtClean="0">
                <a:solidFill>
                  <a:schemeClr val="tx1"/>
                </a:solidFill>
              </a:rPr>
              <a:t>還是中性呢？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0"/>
            <a:r>
              <a:rPr lang="zh-TW" altLang="zh-TW" dirty="0" smtClean="0">
                <a:solidFill>
                  <a:schemeClr val="tx1"/>
                </a:solidFill>
              </a:rPr>
              <a:t>試著用石蕊試紙進行檢測，看看你猜得對不對。</a:t>
            </a:r>
          </a:p>
          <a:p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196533" y="3249080"/>
            <a:ext cx="5175668" cy="900000"/>
            <a:chOff x="1124524" y="3177072"/>
            <a:chExt cx="5175668" cy="900000"/>
          </a:xfrm>
        </p:grpSpPr>
        <p:pic>
          <p:nvPicPr>
            <p:cNvPr id="4" name="圖片 3" descr="http://www.yooyoo360.com/photo/2009-1-4/20090114132035795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524" y="3214687"/>
              <a:ext cx="900000" cy="824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圖片 4" descr="http://d.beifengwang.com/d/file/png/qita/ohjnoluudzu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888" y="3177072"/>
              <a:ext cx="900000" cy="9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圖片 5" descr="http://s1.gigacircle.com/media/s1_53968213b2dec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844" y="3245096"/>
              <a:ext cx="900000" cy="763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圖片 6" descr="http://blog.roodo.com/foreverfish/5df9d331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012" y="3177072"/>
              <a:ext cx="783180" cy="90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群組 13"/>
          <p:cNvGrpSpPr/>
          <p:nvPr/>
        </p:nvGrpSpPr>
        <p:grpSpPr>
          <a:xfrm>
            <a:off x="2987347" y="4869160"/>
            <a:ext cx="4841954" cy="1080000"/>
            <a:chOff x="3131362" y="4653136"/>
            <a:chExt cx="4841954" cy="1080000"/>
          </a:xfrm>
        </p:grpSpPr>
        <p:pic>
          <p:nvPicPr>
            <p:cNvPr id="8" name="圖片 7" descr="http://www.savesafe.com.tw/ProdImg/1002/312/00/1002312_00_main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rcRect l="14320" t="5489" r="13842" b="4773"/>
            <a:stretch/>
          </p:blipFill>
          <p:spPr bwMode="auto">
            <a:xfrm>
              <a:off x="3131362" y="4653136"/>
              <a:ext cx="864574" cy="108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p:spPr>
        </p:pic>
        <p:pic>
          <p:nvPicPr>
            <p:cNvPr id="9" name="圖片 8" descr="http://img.epochtimes.com.tw/upload/images/2014/12/12/116300_medium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rcRect/>
            <a:stretch/>
          </p:blipFill>
          <p:spPr bwMode="auto">
            <a:xfrm>
              <a:off x="4427984" y="4653136"/>
              <a:ext cx="852245" cy="108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p:spPr>
        </p:pic>
        <p:pic>
          <p:nvPicPr>
            <p:cNvPr id="10" name="圖片 9" descr="http://img6.114pifa.com/5848/h66MD8gNx_1437705693.jpg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rcRect/>
            <a:stretch/>
          </p:blipFill>
          <p:spPr bwMode="auto">
            <a:xfrm>
              <a:off x="6012160" y="4653136"/>
              <a:ext cx="416274" cy="108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p:spPr>
        </p:pic>
        <p:pic>
          <p:nvPicPr>
            <p:cNvPr id="11" name="圖片 10" descr="http://img.udn.com/image/product/S0001126/APPROVED/U000473627/20120618105737892_300.jpg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rcRect l="20763" r="17661"/>
            <a:stretch/>
          </p:blipFill>
          <p:spPr bwMode="auto">
            <a:xfrm>
              <a:off x="7308304" y="4653136"/>
              <a:ext cx="665012" cy="108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p:spPr>
        </p:pic>
      </p:grp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043610" y="4104496"/>
          <a:ext cx="5616622" cy="548640"/>
        </p:xfrm>
        <a:graphic>
          <a:graphicData uri="http://schemas.openxmlformats.org/drawingml/2006/table">
            <a:tbl>
              <a:tblPr/>
              <a:tblGrid>
                <a:gridCol w="1400785"/>
                <a:gridCol w="1400785"/>
                <a:gridCol w="1412018"/>
                <a:gridCol w="140303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Calibri"/>
                          <a:ea typeface="標楷體"/>
                          <a:cs typeface="Times New Roman"/>
                        </a:rPr>
                        <a:t>檸檬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Calibri"/>
                          <a:ea typeface="標楷體"/>
                          <a:cs typeface="Times New Roman"/>
                        </a:rPr>
                        <a:t>肥皂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Calibri"/>
                          <a:ea typeface="標楷體"/>
                          <a:cs typeface="Times New Roman"/>
                        </a:rPr>
                        <a:t>胃</a:t>
                      </a:r>
                      <a:r>
                        <a:rPr lang="zh-TW" sz="2400" kern="100" dirty="0">
                          <a:latin typeface="Calibri"/>
                          <a:ea typeface="標楷體"/>
                          <a:cs typeface="Times New Roman"/>
                        </a:rPr>
                        <a:t>乳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Calibri"/>
                          <a:ea typeface="標楷體"/>
                          <a:cs typeface="Times New Roman"/>
                        </a:rPr>
                        <a:t>汽水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771802" y="5904696"/>
          <a:ext cx="5328590" cy="548640"/>
        </p:xfrm>
        <a:graphic>
          <a:graphicData uri="http://schemas.openxmlformats.org/drawingml/2006/table">
            <a:tbl>
              <a:tblPr/>
              <a:tblGrid>
                <a:gridCol w="1328950"/>
                <a:gridCol w="1328950"/>
                <a:gridCol w="1339608"/>
                <a:gridCol w="133108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Calibri"/>
                          <a:ea typeface="標楷體"/>
                          <a:cs typeface="Times New Roman"/>
                        </a:rPr>
                        <a:t>小蘇打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Calibri"/>
                          <a:ea typeface="標楷體"/>
                          <a:cs typeface="Times New Roman"/>
                        </a:rPr>
                        <a:t>純</a:t>
                      </a:r>
                      <a:r>
                        <a:rPr lang="zh-TW" sz="2400" kern="100" dirty="0">
                          <a:latin typeface="Calibri"/>
                          <a:ea typeface="標楷體"/>
                          <a:cs typeface="Times New Roman"/>
                        </a:rPr>
                        <a:t>水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Calibri"/>
                          <a:ea typeface="標楷體"/>
                          <a:cs typeface="Times New Roman"/>
                        </a:rPr>
                        <a:t>食</a:t>
                      </a:r>
                      <a:r>
                        <a:rPr lang="zh-TW" sz="2400" kern="100" dirty="0">
                          <a:latin typeface="Calibri"/>
                          <a:ea typeface="標楷體"/>
                          <a:cs typeface="Times New Roman"/>
                        </a:rPr>
                        <a:t>醋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Calibri"/>
                          <a:ea typeface="標楷體"/>
                          <a:cs typeface="Times New Roman"/>
                        </a:rPr>
                        <a:t>漂白</a:t>
                      </a:r>
                      <a:r>
                        <a:rPr lang="zh-TW" sz="2400" kern="100" dirty="0">
                          <a:latin typeface="Calibri"/>
                          <a:ea typeface="標楷體"/>
                          <a:cs typeface="Times New Roman"/>
                        </a:rPr>
                        <a:t>水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動動手：酸鹼連連看</a:t>
            </a:r>
            <a:endParaRPr lang="zh-TW" altLang="en-US" dirty="0"/>
          </a:p>
        </p:txBody>
      </p:sp>
      <p:pic>
        <p:nvPicPr>
          <p:cNvPr id="8" name="圖片 7" descr="http://www.yooyoo360.com/photo/2009-1-4/2009011413203579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66414"/>
            <a:ext cx="1059019" cy="970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 descr="http://d.beifengwang.com/d/file/png/qita/ohjnoluudzu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799"/>
            <a:ext cx="1059019" cy="1059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 descr="http://s1.gigacircle.com/media/s1_53968213b2dec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96824"/>
            <a:ext cx="1059019" cy="89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 descr="http://blog.roodo.com/foreverfish/5df9d331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13157" y="1628799"/>
            <a:ext cx="921558" cy="1059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 descr="http://www.savesafe.com.tw/ProdImg/1002/312/00/1002312_00_main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4320" t="5489" r="13842" b="4773"/>
          <a:stretch/>
        </p:blipFill>
        <p:spPr bwMode="auto">
          <a:xfrm>
            <a:off x="1331640" y="5409460"/>
            <a:ext cx="1008590" cy="1259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3" name="圖片 12" descr="http://img.epochtimes.com.tw/upload/images/2014/12/12/116300_medium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/>
        </p:blipFill>
        <p:spPr bwMode="auto">
          <a:xfrm>
            <a:off x="3133894" y="5409460"/>
            <a:ext cx="994207" cy="1259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4" name="圖片 13" descr="http://img6.114pifa.com/5848/h66MD8gNx_143770569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/>
        </p:blipFill>
        <p:spPr bwMode="auto">
          <a:xfrm>
            <a:off x="5366755" y="5409459"/>
            <a:ext cx="485615" cy="1259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5" name="圖片 14" descr="http://img.udn.com/image/product/S0001126/APPROVED/U000473627/20120618105737892_300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0763" r="17661"/>
          <a:stretch/>
        </p:blipFill>
        <p:spPr bwMode="auto">
          <a:xfrm>
            <a:off x="7053514" y="5409460"/>
            <a:ext cx="775786" cy="1259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971600" y="2578676"/>
          <a:ext cx="7200799" cy="548640"/>
        </p:xfrm>
        <a:graphic>
          <a:graphicData uri="http://schemas.openxmlformats.org/drawingml/2006/table">
            <a:tbl>
              <a:tblPr/>
              <a:tblGrid>
                <a:gridCol w="1795879"/>
                <a:gridCol w="1795879"/>
                <a:gridCol w="1810280"/>
                <a:gridCol w="179876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Calibri"/>
                          <a:ea typeface="標楷體"/>
                          <a:cs typeface="Times New Roman"/>
                        </a:rPr>
                        <a:t>檸檬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Calibri"/>
                          <a:ea typeface="標楷體"/>
                          <a:cs typeface="Times New Roman"/>
                        </a:rPr>
                        <a:t>肥皂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Calibri"/>
                          <a:ea typeface="標楷體"/>
                          <a:cs typeface="Times New Roman"/>
                        </a:rPr>
                        <a:t>胃</a:t>
                      </a:r>
                      <a:r>
                        <a:rPr lang="zh-TW" sz="2400" kern="100" dirty="0">
                          <a:latin typeface="Calibri"/>
                          <a:ea typeface="標楷體"/>
                          <a:cs typeface="Times New Roman"/>
                        </a:rPr>
                        <a:t>乳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Calibri"/>
                          <a:ea typeface="標楷體"/>
                          <a:cs typeface="Times New Roman"/>
                        </a:rPr>
                        <a:t>汽水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971600" y="4824576"/>
          <a:ext cx="7200799" cy="548640"/>
        </p:xfrm>
        <a:graphic>
          <a:graphicData uri="http://schemas.openxmlformats.org/drawingml/2006/table">
            <a:tbl>
              <a:tblPr/>
              <a:tblGrid>
                <a:gridCol w="1795879"/>
                <a:gridCol w="1795879"/>
                <a:gridCol w="1810281"/>
                <a:gridCol w="17987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Calibri"/>
                          <a:ea typeface="標楷體"/>
                          <a:cs typeface="Times New Roman"/>
                        </a:rPr>
                        <a:t>小蘇打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Calibri"/>
                          <a:ea typeface="標楷體"/>
                          <a:cs typeface="Times New Roman"/>
                        </a:rPr>
                        <a:t>純</a:t>
                      </a:r>
                      <a:r>
                        <a:rPr lang="zh-TW" sz="2400" kern="100" dirty="0">
                          <a:latin typeface="Calibri"/>
                          <a:ea typeface="標楷體"/>
                          <a:cs typeface="Times New Roman"/>
                        </a:rPr>
                        <a:t>水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Calibri"/>
                          <a:ea typeface="標楷體"/>
                          <a:cs typeface="Times New Roman"/>
                        </a:rPr>
                        <a:t>食</a:t>
                      </a:r>
                      <a:r>
                        <a:rPr lang="zh-TW" sz="2400" kern="100" dirty="0">
                          <a:latin typeface="Calibri"/>
                          <a:ea typeface="標楷體"/>
                          <a:cs typeface="Times New Roman"/>
                        </a:rPr>
                        <a:t>醋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Calibri"/>
                          <a:ea typeface="標楷體"/>
                          <a:cs typeface="Times New Roman"/>
                        </a:rPr>
                        <a:t>漂白</a:t>
                      </a:r>
                      <a:r>
                        <a:rPr lang="zh-TW" sz="2400" kern="100" dirty="0">
                          <a:latin typeface="Calibri"/>
                          <a:ea typeface="標楷體"/>
                          <a:cs typeface="Times New Roman"/>
                        </a:rPr>
                        <a:t>水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" name="文字方塊 18"/>
          <p:cNvSpPr txBox="1"/>
          <p:nvPr/>
        </p:nvSpPr>
        <p:spPr>
          <a:xfrm>
            <a:off x="2330227" y="3717032"/>
            <a:ext cx="80021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/>
              <a:t>酸性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165729" y="3717032"/>
            <a:ext cx="80021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/>
              <a:t>中性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012160" y="3717032"/>
            <a:ext cx="80021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/>
              <a:t>鹼性</a:t>
            </a:r>
            <a:endParaRPr lang="zh-TW" altLang="en-US" sz="2400" dirty="0"/>
          </a:p>
        </p:txBody>
      </p:sp>
      <p:cxnSp>
        <p:nvCxnSpPr>
          <p:cNvPr id="22" name="直線接點 21"/>
          <p:cNvCxnSpPr>
            <a:endCxn id="19" idx="0"/>
          </p:cNvCxnSpPr>
          <p:nvPr/>
        </p:nvCxnSpPr>
        <p:spPr>
          <a:xfrm>
            <a:off x="1907704" y="3140968"/>
            <a:ext cx="822633" cy="576064"/>
          </a:xfrm>
          <a:prstGeom prst="line">
            <a:avLst/>
          </a:prstGeom>
          <a:ln w="38100">
            <a:solidFill>
              <a:srgbClr val="D39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endCxn id="21" idx="0"/>
          </p:cNvCxnSpPr>
          <p:nvPr/>
        </p:nvCxnSpPr>
        <p:spPr>
          <a:xfrm>
            <a:off x="3635896" y="3140968"/>
            <a:ext cx="2776374" cy="57606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endCxn id="21" idx="0"/>
          </p:cNvCxnSpPr>
          <p:nvPr/>
        </p:nvCxnSpPr>
        <p:spPr>
          <a:xfrm>
            <a:off x="5508104" y="3140968"/>
            <a:ext cx="904166" cy="57606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endCxn id="19" idx="0"/>
          </p:cNvCxnSpPr>
          <p:nvPr/>
        </p:nvCxnSpPr>
        <p:spPr>
          <a:xfrm flipH="1">
            <a:off x="2730337" y="3140968"/>
            <a:ext cx="4577967" cy="576064"/>
          </a:xfrm>
          <a:prstGeom prst="line">
            <a:avLst/>
          </a:prstGeom>
          <a:ln w="38100">
            <a:solidFill>
              <a:srgbClr val="D39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stCxn id="19" idx="2"/>
          </p:cNvCxnSpPr>
          <p:nvPr/>
        </p:nvCxnSpPr>
        <p:spPr>
          <a:xfrm>
            <a:off x="2730337" y="4178697"/>
            <a:ext cx="2705759" cy="762471"/>
          </a:xfrm>
          <a:prstGeom prst="line">
            <a:avLst/>
          </a:prstGeom>
          <a:ln w="38100">
            <a:solidFill>
              <a:srgbClr val="D39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>
            <a:stCxn id="21" idx="2"/>
          </p:cNvCxnSpPr>
          <p:nvPr/>
        </p:nvCxnSpPr>
        <p:spPr>
          <a:xfrm flipH="1">
            <a:off x="1907704" y="4178697"/>
            <a:ext cx="4504566" cy="76247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>
            <a:stCxn id="20" idx="2"/>
          </p:cNvCxnSpPr>
          <p:nvPr/>
        </p:nvCxnSpPr>
        <p:spPr>
          <a:xfrm flipH="1">
            <a:off x="3707904" y="4178697"/>
            <a:ext cx="857935" cy="76247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>
            <a:stCxn id="21" idx="2"/>
          </p:cNvCxnSpPr>
          <p:nvPr/>
        </p:nvCxnSpPr>
        <p:spPr>
          <a:xfrm>
            <a:off x="6412270" y="4178697"/>
            <a:ext cx="824026" cy="76247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endCxn id="20" idx="0"/>
          </p:cNvCxnSpPr>
          <p:nvPr/>
        </p:nvCxnSpPr>
        <p:spPr>
          <a:xfrm flipH="1">
            <a:off x="4565839" y="3140968"/>
            <a:ext cx="936105" cy="57606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生活中常見物質</a:t>
            </a:r>
            <a:r>
              <a:rPr lang="en-US" altLang="zh-TW" dirty="0" smtClean="0"/>
              <a:t>pH</a:t>
            </a:r>
            <a:r>
              <a:rPr lang="zh-TW" altLang="en-US" dirty="0" smtClean="0"/>
              <a:t>值</a:t>
            </a:r>
            <a:endParaRPr lang="zh-TW" altLang="en-US" dirty="0"/>
          </a:p>
        </p:txBody>
      </p:sp>
      <p:pic>
        <p:nvPicPr>
          <p:cNvPr id="5" name="內容版面配置區 4" descr="pptch3-4-37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>
          <a:xfrm>
            <a:off x="766763" y="2078313"/>
            <a:ext cx="7594812" cy="2619350"/>
          </a:xfrm>
        </p:spPr>
      </p:pic>
      <p:grpSp>
        <p:nvGrpSpPr>
          <p:cNvPr id="8" name="群組 10"/>
          <p:cNvGrpSpPr/>
          <p:nvPr/>
        </p:nvGrpSpPr>
        <p:grpSpPr>
          <a:xfrm>
            <a:off x="2008774" y="5138027"/>
            <a:ext cx="4982065" cy="523221"/>
            <a:chOff x="2085580" y="4623759"/>
            <a:chExt cx="4836956" cy="603252"/>
          </a:xfrm>
        </p:grpSpPr>
        <p:sp>
          <p:nvSpPr>
            <p:cNvPr id="9" name="文字方塊 8"/>
            <p:cNvSpPr txBox="1"/>
            <p:nvPr/>
          </p:nvSpPr>
          <p:spPr>
            <a:xfrm>
              <a:off x="4130085" y="4623759"/>
              <a:ext cx="876516" cy="603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800" dirty="0" smtClean="0"/>
                <a:t>中性</a:t>
              </a:r>
              <a:endParaRPr lang="zh-TW" altLang="en-US" sz="28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046020" y="4623759"/>
              <a:ext cx="876516" cy="603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800" dirty="0" smtClean="0"/>
                <a:t>鹼性</a:t>
              </a:r>
              <a:endParaRPr lang="zh-TW" altLang="en-US" sz="28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085580" y="4623759"/>
              <a:ext cx="876516" cy="603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800" dirty="0" smtClean="0"/>
                <a:t>酸性</a:t>
              </a:r>
              <a:endParaRPr lang="zh-TW" alt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活動二、酸鹼指示劑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什麼是酸鹼指示劑？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酸鹼指示劑含有</a:t>
            </a:r>
            <a:r>
              <a:rPr lang="zh-TW" altLang="zh-TW" dirty="0" smtClean="0">
                <a:solidFill>
                  <a:schemeClr val="accent2"/>
                </a:solidFill>
              </a:rPr>
              <a:t>色素</a:t>
            </a:r>
            <a:r>
              <a:rPr lang="zh-TW" altLang="zh-TW" dirty="0" smtClean="0"/>
              <a:t>，遇到酸性物質</a:t>
            </a:r>
            <a:r>
              <a:rPr lang="zh-TW" altLang="en-US" dirty="0" smtClean="0"/>
              <a:t>或</a:t>
            </a:r>
            <a:r>
              <a:rPr lang="zh-TW" altLang="zh-TW" dirty="0" smtClean="0"/>
              <a:t>鹼性物質時所呈現的顏色不同，可以幫助我們辨別物質的酸鹼性，因此稱為</a:t>
            </a:r>
            <a:r>
              <a:rPr lang="zh-TW" altLang="zh-TW" dirty="0" smtClean="0">
                <a:solidFill>
                  <a:schemeClr val="accent1">
                    <a:lumMod val="75000"/>
                  </a:schemeClr>
                </a:solidFill>
              </a:rPr>
              <a:t>酸鹼指示劑</a:t>
            </a:r>
            <a:r>
              <a:rPr lang="zh-TW" altLang="en-US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r>
              <a:rPr lang="zh-TW" altLang="en-US" dirty="0" smtClean="0"/>
              <a:t>石蕊試紙</a:t>
            </a:r>
            <a:r>
              <a:rPr lang="en-US" altLang="zh-TW" dirty="0" smtClean="0"/>
              <a:t>                             </a:t>
            </a:r>
            <a:r>
              <a:rPr lang="zh-TW" altLang="en-US" dirty="0" smtClean="0"/>
              <a:t>廣</a:t>
            </a:r>
            <a:r>
              <a:rPr lang="zh-TW" altLang="en-US" dirty="0" smtClean="0"/>
              <a:t>用試紙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>
              <a:solidFill>
                <a:schemeClr val="accent2"/>
              </a:solidFill>
            </a:endParaRPr>
          </a:p>
        </p:txBody>
      </p:sp>
      <p:pic>
        <p:nvPicPr>
          <p:cNvPr id="8" name="圖片 7" descr="pptch3-1-14-6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1600" y="4509120"/>
            <a:ext cx="3744416" cy="1302514"/>
          </a:xfrm>
          <a:prstGeom prst="rect">
            <a:avLst/>
          </a:prstGeom>
        </p:spPr>
      </p:pic>
      <p:pic>
        <p:nvPicPr>
          <p:cNvPr id="9" name="圖片 8" descr="2014-12-23-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92080" y="4365104"/>
            <a:ext cx="3420381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活動二、酸鹼指示劑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/>
              <a:t>天然的酸鹼指示劑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含有</a:t>
            </a:r>
            <a:r>
              <a:rPr lang="zh-TW" altLang="zh-TW" dirty="0" smtClean="0">
                <a:solidFill>
                  <a:schemeClr val="accent2"/>
                </a:solidFill>
              </a:rPr>
              <a:t>花青素</a:t>
            </a:r>
            <a:r>
              <a:rPr lang="zh-TW" altLang="zh-TW" dirty="0" smtClean="0"/>
              <a:t>紫色高麗菜、紅鳳菜、紫葡萄；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含有</a:t>
            </a:r>
            <a:r>
              <a:rPr lang="zh-TW" altLang="zh-TW" dirty="0" smtClean="0">
                <a:solidFill>
                  <a:schemeClr val="accent2"/>
                </a:solidFill>
              </a:rPr>
              <a:t>類黃酮素</a:t>
            </a:r>
            <a:r>
              <a:rPr lang="zh-TW" altLang="zh-TW" dirty="0" smtClean="0"/>
              <a:t>的洋蔥；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含有</a:t>
            </a:r>
            <a:r>
              <a:rPr lang="zh-TW" altLang="zh-TW" dirty="0" smtClean="0">
                <a:solidFill>
                  <a:schemeClr val="accent2"/>
                </a:solidFill>
              </a:rPr>
              <a:t>薑黃素</a:t>
            </a:r>
            <a:r>
              <a:rPr lang="zh-TW" altLang="zh-TW" dirty="0" smtClean="0"/>
              <a:t>的咖哩</a:t>
            </a:r>
            <a:r>
              <a:rPr lang="en-US" altLang="zh-TW" dirty="0" smtClean="0"/>
              <a:t>…</a:t>
            </a:r>
            <a:r>
              <a:rPr lang="zh-TW" altLang="zh-TW" dirty="0" smtClean="0"/>
              <a:t>等。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>
              <a:solidFill>
                <a:schemeClr val="accent2"/>
              </a:solidFill>
            </a:endParaRPr>
          </a:p>
        </p:txBody>
      </p:sp>
      <p:pic>
        <p:nvPicPr>
          <p:cNvPr id="4" name="圖片 3" descr="53159-12020Q310129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62122" flipH="1">
            <a:off x="7183153" y="3275963"/>
            <a:ext cx="1651079" cy="2475382"/>
          </a:xfrm>
          <a:prstGeom prst="rect">
            <a:avLst/>
          </a:prstGeom>
        </p:spPr>
      </p:pic>
      <p:pic>
        <p:nvPicPr>
          <p:cNvPr id="5" name="圖片 4" descr="58969_med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3858" y="3911998"/>
            <a:ext cx="3363787" cy="2638471"/>
          </a:xfrm>
          <a:prstGeom prst="rect">
            <a:avLst/>
          </a:prstGeom>
        </p:spPr>
      </p:pic>
      <p:pic>
        <p:nvPicPr>
          <p:cNvPr id="6" name="圖片 5" descr="114502_medi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2050" y="5085184"/>
            <a:ext cx="1884533" cy="1607742"/>
          </a:xfrm>
          <a:prstGeom prst="rect">
            <a:avLst/>
          </a:prstGeom>
        </p:spPr>
      </p:pic>
      <p:pic>
        <p:nvPicPr>
          <p:cNvPr id="7" name="圖片 6" descr="297714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1730" y="4992118"/>
            <a:ext cx="2434961" cy="1544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dirty="0" smtClean="0"/>
              <a:t>動動手：酸鹼指示劑的神奇變色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>
              <a:buSzPct val="120000"/>
              <a:buFont typeface="+mj-lt"/>
              <a:buAutoNum type="arabicPeriod"/>
            </a:pPr>
            <a:r>
              <a:rPr lang="zh-TW" altLang="zh-TW" dirty="0" smtClean="0"/>
              <a:t>在梅花調色盤每格中加入</a:t>
            </a:r>
            <a:r>
              <a:rPr lang="en-US" altLang="zh-TW" dirty="0" smtClean="0"/>
              <a:t>pH</a:t>
            </a:r>
            <a:r>
              <a:rPr lang="zh-TW" altLang="zh-TW" dirty="0" smtClean="0"/>
              <a:t>值</a:t>
            </a:r>
            <a:r>
              <a:rPr lang="en-US" altLang="zh-TW" dirty="0" smtClean="0"/>
              <a:t>1</a:t>
            </a:r>
            <a:r>
              <a:rPr lang="zh-TW" altLang="zh-TW" dirty="0" smtClean="0"/>
              <a:t>到</a:t>
            </a:r>
            <a:r>
              <a:rPr lang="en-US" altLang="zh-TW" dirty="0" smtClean="0"/>
              <a:t>11</a:t>
            </a:r>
            <a:r>
              <a:rPr lang="zh-TW" altLang="zh-TW" dirty="0" smtClean="0"/>
              <a:t>的</a:t>
            </a:r>
            <a:r>
              <a:rPr lang="zh-TW" altLang="en-US" dirty="0" smtClean="0"/>
              <a:t>溶液。</a:t>
            </a:r>
            <a:endParaRPr lang="zh-TW" altLang="zh-TW" dirty="0" smtClean="0"/>
          </a:p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755576" y="2550206"/>
            <a:ext cx="1008111" cy="1454858"/>
            <a:chOff x="1047833" y="1145704"/>
            <a:chExt cx="1584177" cy="2160240"/>
          </a:xfrm>
        </p:grpSpPr>
        <p:sp>
          <p:nvSpPr>
            <p:cNvPr id="5" name="圓柱 4"/>
            <p:cNvSpPr/>
            <p:nvPr/>
          </p:nvSpPr>
          <p:spPr>
            <a:xfrm>
              <a:off x="1047834" y="1700808"/>
              <a:ext cx="1584176" cy="1595432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柱 5"/>
            <p:cNvSpPr/>
            <p:nvPr/>
          </p:nvSpPr>
          <p:spPr>
            <a:xfrm>
              <a:off x="1047833" y="1145704"/>
              <a:ext cx="1584176" cy="2160240"/>
            </a:xfrm>
            <a:prstGeom prst="ca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279035" y="2253444"/>
              <a:ext cx="1121772" cy="54840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latin typeface="+mn-ea"/>
                </a:rPr>
                <a:t>pH 1</a:t>
              </a:r>
              <a:endParaRPr lang="zh-TW" altLang="en-US" b="1" dirty="0">
                <a:latin typeface="+mn-ea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835696" y="2550206"/>
            <a:ext cx="1008111" cy="1454858"/>
            <a:chOff x="1047833" y="1145704"/>
            <a:chExt cx="1584177" cy="2160240"/>
          </a:xfrm>
        </p:grpSpPr>
        <p:sp>
          <p:nvSpPr>
            <p:cNvPr id="9" name="圓柱 8"/>
            <p:cNvSpPr/>
            <p:nvPr/>
          </p:nvSpPr>
          <p:spPr>
            <a:xfrm>
              <a:off x="1047834" y="1700808"/>
              <a:ext cx="1584176" cy="1595432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圓柱 9"/>
            <p:cNvSpPr/>
            <p:nvPr/>
          </p:nvSpPr>
          <p:spPr>
            <a:xfrm>
              <a:off x="1047833" y="1145704"/>
              <a:ext cx="1584176" cy="2160240"/>
            </a:xfrm>
            <a:prstGeom prst="ca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279035" y="2253444"/>
              <a:ext cx="1121772" cy="54840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latin typeface="+mn-ea"/>
                </a:rPr>
                <a:t>pH 2</a:t>
              </a:r>
              <a:endParaRPr lang="zh-TW" altLang="en-US" b="1" dirty="0">
                <a:latin typeface="+mn-ea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2915816" y="2550206"/>
            <a:ext cx="1008111" cy="1454858"/>
            <a:chOff x="1047833" y="1145704"/>
            <a:chExt cx="1584177" cy="2160240"/>
          </a:xfrm>
        </p:grpSpPr>
        <p:sp>
          <p:nvSpPr>
            <p:cNvPr id="13" name="圓柱 12"/>
            <p:cNvSpPr/>
            <p:nvPr/>
          </p:nvSpPr>
          <p:spPr>
            <a:xfrm>
              <a:off x="1047834" y="1700808"/>
              <a:ext cx="1584176" cy="1595432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圓柱 13"/>
            <p:cNvSpPr/>
            <p:nvPr/>
          </p:nvSpPr>
          <p:spPr>
            <a:xfrm>
              <a:off x="1047833" y="1145704"/>
              <a:ext cx="1584176" cy="2160240"/>
            </a:xfrm>
            <a:prstGeom prst="ca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279035" y="2253444"/>
              <a:ext cx="1121772" cy="54840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latin typeface="+mn-ea"/>
                </a:rPr>
                <a:t>pH 3</a:t>
              </a:r>
              <a:endParaRPr lang="zh-TW" altLang="en-US" b="1" dirty="0">
                <a:latin typeface="+mn-ea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3995936" y="2550206"/>
            <a:ext cx="1008111" cy="1454858"/>
            <a:chOff x="1047833" y="1145704"/>
            <a:chExt cx="1584177" cy="2160240"/>
          </a:xfrm>
        </p:grpSpPr>
        <p:sp>
          <p:nvSpPr>
            <p:cNvPr id="17" name="圓柱 16"/>
            <p:cNvSpPr/>
            <p:nvPr/>
          </p:nvSpPr>
          <p:spPr>
            <a:xfrm>
              <a:off x="1047834" y="1700808"/>
              <a:ext cx="1584176" cy="1595432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圓柱 17"/>
            <p:cNvSpPr/>
            <p:nvPr/>
          </p:nvSpPr>
          <p:spPr>
            <a:xfrm>
              <a:off x="1047833" y="1145704"/>
              <a:ext cx="1584176" cy="2160240"/>
            </a:xfrm>
            <a:prstGeom prst="ca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279035" y="2253444"/>
              <a:ext cx="1121772" cy="54840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latin typeface="+mn-ea"/>
                </a:rPr>
                <a:t>pH 4</a:t>
              </a:r>
              <a:endParaRPr lang="zh-TW" altLang="en-US" b="1" dirty="0">
                <a:latin typeface="+mn-ea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5076056" y="2550206"/>
            <a:ext cx="1008112" cy="1454858"/>
            <a:chOff x="1047833" y="1145704"/>
            <a:chExt cx="1584178" cy="2160240"/>
          </a:xfrm>
        </p:grpSpPr>
        <p:sp>
          <p:nvSpPr>
            <p:cNvPr id="21" name="圓柱 20"/>
            <p:cNvSpPr/>
            <p:nvPr/>
          </p:nvSpPr>
          <p:spPr>
            <a:xfrm>
              <a:off x="1047835" y="1700808"/>
              <a:ext cx="1584176" cy="1595431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圓柱 21"/>
            <p:cNvSpPr/>
            <p:nvPr/>
          </p:nvSpPr>
          <p:spPr>
            <a:xfrm>
              <a:off x="1047833" y="1145704"/>
              <a:ext cx="1584176" cy="2160240"/>
            </a:xfrm>
            <a:prstGeom prst="ca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1279035" y="2253444"/>
              <a:ext cx="1121772" cy="54840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latin typeface="+mn-ea"/>
                </a:rPr>
                <a:t>pH 5</a:t>
              </a:r>
              <a:endParaRPr lang="zh-TW" altLang="en-US" b="1" dirty="0">
                <a:latin typeface="+mn-ea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6156176" y="2550206"/>
            <a:ext cx="1008111" cy="1454858"/>
            <a:chOff x="1047833" y="1145704"/>
            <a:chExt cx="1584177" cy="2160240"/>
          </a:xfrm>
        </p:grpSpPr>
        <p:sp>
          <p:nvSpPr>
            <p:cNvPr id="25" name="圓柱 24"/>
            <p:cNvSpPr/>
            <p:nvPr/>
          </p:nvSpPr>
          <p:spPr>
            <a:xfrm>
              <a:off x="1047834" y="1700808"/>
              <a:ext cx="1584176" cy="1595432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圓柱 25"/>
            <p:cNvSpPr/>
            <p:nvPr/>
          </p:nvSpPr>
          <p:spPr>
            <a:xfrm>
              <a:off x="1047833" y="1145704"/>
              <a:ext cx="1584176" cy="2160240"/>
            </a:xfrm>
            <a:prstGeom prst="ca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1279035" y="2253444"/>
              <a:ext cx="1121772" cy="54840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latin typeface="+mn-ea"/>
                </a:rPr>
                <a:t>pH 6</a:t>
              </a:r>
              <a:endParaRPr lang="zh-TW" altLang="en-US" b="1" dirty="0">
                <a:latin typeface="+mn-ea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7236296" y="2550206"/>
            <a:ext cx="1008111" cy="1454858"/>
            <a:chOff x="1047833" y="1145704"/>
            <a:chExt cx="1584177" cy="2160240"/>
          </a:xfrm>
        </p:grpSpPr>
        <p:sp>
          <p:nvSpPr>
            <p:cNvPr id="29" name="圓柱 28"/>
            <p:cNvSpPr/>
            <p:nvPr/>
          </p:nvSpPr>
          <p:spPr>
            <a:xfrm>
              <a:off x="1047834" y="1700808"/>
              <a:ext cx="1584176" cy="1595432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圓柱 29"/>
            <p:cNvSpPr/>
            <p:nvPr/>
          </p:nvSpPr>
          <p:spPr>
            <a:xfrm>
              <a:off x="1047833" y="1145704"/>
              <a:ext cx="1584176" cy="2160240"/>
            </a:xfrm>
            <a:prstGeom prst="ca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1279035" y="2253444"/>
              <a:ext cx="1121772" cy="54840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latin typeface="+mn-ea"/>
                </a:rPr>
                <a:t>……</a:t>
              </a:r>
              <a:endParaRPr lang="zh-TW" altLang="en-US" b="1" dirty="0">
                <a:latin typeface="+mn-ea"/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4572000" y="2402954"/>
            <a:ext cx="2882627" cy="4040857"/>
            <a:chOff x="1403648" y="2484487"/>
            <a:chExt cx="2882627" cy="4040857"/>
          </a:xfrm>
        </p:grpSpPr>
        <p:pic>
          <p:nvPicPr>
            <p:cNvPr id="32" name="Picture 6" descr="http://www.24812272.com/products/photo/244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365104"/>
              <a:ext cx="2273937" cy="216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淚滴形 33"/>
            <p:cNvSpPr/>
            <p:nvPr/>
          </p:nvSpPr>
          <p:spPr>
            <a:xfrm rot="18859508">
              <a:off x="2399391" y="5082340"/>
              <a:ext cx="288032" cy="288032"/>
            </a:xfrm>
            <a:prstGeom prst="teardrop">
              <a:avLst>
                <a:gd name="adj" fmla="val 17959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橢圓 34"/>
            <p:cNvSpPr/>
            <p:nvPr/>
          </p:nvSpPr>
          <p:spPr>
            <a:xfrm rot="19775432">
              <a:off x="1946669" y="4634138"/>
              <a:ext cx="469372" cy="35679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橢圓 35"/>
            <p:cNvSpPr/>
            <p:nvPr/>
          </p:nvSpPr>
          <p:spPr>
            <a:xfrm rot="16375425">
              <a:off x="1571320" y="5216993"/>
              <a:ext cx="469372" cy="35679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 rot="12666782">
              <a:off x="1928300" y="5829893"/>
              <a:ext cx="469372" cy="35679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 rot="9039119">
              <a:off x="2655078" y="5842898"/>
              <a:ext cx="469372" cy="35679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橢圓 39"/>
            <p:cNvSpPr/>
            <p:nvPr/>
          </p:nvSpPr>
          <p:spPr>
            <a:xfrm rot="16041830">
              <a:off x="3007969" y="5235312"/>
              <a:ext cx="469372" cy="35679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1" name="圖片 40" descr="圖片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8327" y="2484487"/>
              <a:ext cx="1917948" cy="2557264"/>
            </a:xfrm>
            <a:prstGeom prst="rect">
              <a:avLst/>
            </a:prstGeom>
          </p:spPr>
        </p:pic>
      </p:grpSp>
      <p:sp>
        <p:nvSpPr>
          <p:cNvPr id="65" name="橢圓 64"/>
          <p:cNvSpPr/>
          <p:nvPr/>
        </p:nvSpPr>
        <p:spPr>
          <a:xfrm rot="2891615">
            <a:off x="5850873" y="4552571"/>
            <a:ext cx="469372" cy="3567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3" name="群組 62"/>
          <p:cNvGrpSpPr/>
          <p:nvPr/>
        </p:nvGrpSpPr>
        <p:grpSpPr>
          <a:xfrm>
            <a:off x="4788024" y="4437112"/>
            <a:ext cx="1823598" cy="1756881"/>
            <a:chOff x="3203848" y="4509120"/>
            <a:chExt cx="1823598" cy="1756881"/>
          </a:xfrm>
        </p:grpSpPr>
        <p:sp>
          <p:nvSpPr>
            <p:cNvPr id="43" name="文字方塊 42"/>
            <p:cNvSpPr txBox="1"/>
            <p:nvPr/>
          </p:nvSpPr>
          <p:spPr>
            <a:xfrm>
              <a:off x="3563888" y="4509120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1</a:t>
              </a:r>
              <a:endParaRPr lang="zh-TW" altLang="en-US" sz="2800" dirty="0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3203848" y="5109567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6</a:t>
              </a:r>
              <a:endParaRPr lang="zh-TW" altLang="en-US" sz="2800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563888" y="573325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5</a:t>
              </a:r>
              <a:endParaRPr lang="zh-TW" altLang="en-US" sz="2800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4279620" y="574278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4</a:t>
              </a:r>
              <a:endParaRPr lang="zh-TW" altLang="en-US" sz="2800" dirty="0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4644008" y="5138028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3</a:t>
              </a:r>
              <a:endParaRPr lang="zh-TW" altLang="en-US" sz="2800" dirty="0"/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3963013" y="4922118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7</a:t>
              </a:r>
              <a:endParaRPr lang="zh-TW" altLang="en-US" sz="2800" dirty="0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4283968" y="4509120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2</a:t>
              </a:r>
              <a:endParaRPr lang="zh-TW" altLang="en-US" sz="2800" dirty="0"/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1835696" y="4509120"/>
            <a:ext cx="2273937" cy="2160240"/>
            <a:chOff x="611560" y="4509120"/>
            <a:chExt cx="2273937" cy="2160240"/>
          </a:xfrm>
        </p:grpSpPr>
        <p:pic>
          <p:nvPicPr>
            <p:cNvPr id="51" name="Picture 6" descr="http://www.24812272.com/products/photo/244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09120"/>
              <a:ext cx="2273937" cy="216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文字方塊 58"/>
            <p:cNvSpPr txBox="1"/>
            <p:nvPr/>
          </p:nvSpPr>
          <p:spPr>
            <a:xfrm>
              <a:off x="1907704" y="593011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9</a:t>
              </a:r>
              <a:endParaRPr lang="zh-TW" altLang="en-US" sz="2800" dirty="0"/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2267744" y="528204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8</a:t>
              </a:r>
              <a:endParaRPr lang="zh-TW" altLang="en-US" sz="2800" dirty="0"/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755576" y="5282044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11</a:t>
              </a:r>
              <a:endParaRPr lang="zh-TW" altLang="en-US" sz="2800" dirty="0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1043608" y="5930116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10</a:t>
              </a:r>
              <a:endParaRPr lang="zh-TW" altLang="en-US" sz="2800" dirty="0"/>
            </a:p>
          </p:txBody>
        </p:sp>
      </p:grpSp>
      <p:pic>
        <p:nvPicPr>
          <p:cNvPr id="21506" name="Picture 2" descr="http://3.bp.blogspot.com/-JPUgU0X1IVQ/UdkrfWiXY7I/AAAAAAABmgI/tXIDajLzwjg/s1600/molang_014_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819775"/>
            <a:ext cx="1038225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328</TotalTime>
  <Words>517</Words>
  <Application>Microsoft Office PowerPoint</Application>
  <PresentationFormat>如螢幕大小 (4:3)</PresentationFormat>
  <Paragraphs>125</Paragraphs>
  <Slides>17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中庸</vt:lpstr>
      <vt:lpstr>酸鹼的彩色世界</vt:lpstr>
      <vt:lpstr>活動一、認識「酸鹼性」</vt:lpstr>
      <vt:lpstr>什麼是pH值呢？</vt:lpstr>
      <vt:lpstr>動動手：酸鹼連連看</vt:lpstr>
      <vt:lpstr>動動手：酸鹼連連看</vt:lpstr>
      <vt:lpstr>生活中常見物質pH值</vt:lpstr>
      <vt:lpstr>活動二、酸鹼指示劑</vt:lpstr>
      <vt:lpstr>活動二、酸鹼指示劑</vt:lpstr>
      <vt:lpstr>動動手：酸鹼指示劑的神奇變色</vt:lpstr>
      <vt:lpstr>動動手：酸鹼指示劑的神奇變色</vt:lpstr>
      <vt:lpstr>動動手：酸鹼指示劑的神奇變色</vt:lpstr>
      <vt:lpstr>動動手：酸鹼指示劑的神奇變色</vt:lpstr>
      <vt:lpstr>動動手：酸鹼指示劑的神奇變色</vt:lpstr>
      <vt:lpstr>動動手：夢幻星空檸檬蘇打飲</vt:lpstr>
      <vt:lpstr>動動手：夢幻星空檸檬蘇打飲</vt:lpstr>
      <vt:lpstr>未知物的觀察</vt:lpstr>
      <vt:lpstr>滴管的使用方式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酸鹼的彩色世界</dc:title>
  <dc:creator>HSUser</dc:creator>
  <cp:lastModifiedBy>Yi-Wen</cp:lastModifiedBy>
  <cp:revision>29</cp:revision>
  <dcterms:created xsi:type="dcterms:W3CDTF">2016-06-29T02:36:45Z</dcterms:created>
  <dcterms:modified xsi:type="dcterms:W3CDTF">2016-07-06T03:36:13Z</dcterms:modified>
</cp:coreProperties>
</file>