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63" r:id="rId8"/>
    <p:sldId id="259" r:id="rId9"/>
    <p:sldId id="261" r:id="rId10"/>
    <p:sldId id="262" r:id="rId11"/>
    <p:sldId id="274" r:id="rId12"/>
    <p:sldId id="275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82" r:id="rId21"/>
    <p:sldId id="281" r:id="rId22"/>
    <p:sldId id="280" r:id="rId23"/>
    <p:sldId id="273" r:id="rId24"/>
    <p:sldId id="286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F8"/>
    <a:srgbClr val="FF99CC"/>
    <a:srgbClr val="FFFF99"/>
    <a:srgbClr val="502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2016/8/9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43808" y="2778497"/>
            <a:ext cx="5824736" cy="86652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進擊的投石機</a:t>
            </a:r>
            <a:endParaRPr lang="zh-TW" altLang="en-US" sz="7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39952" y="3717032"/>
            <a:ext cx="4528592" cy="6229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TW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2016</a:t>
            </a:r>
            <a:r>
              <a:rPr lang="zh-TW" alt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暑期活化課程</a:t>
            </a:r>
            <a:endParaRPr lang="zh-TW" alt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860032" y="5661248"/>
            <a:ext cx="38085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8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設計者：高連陽 老師</a:t>
            </a:r>
          </a:p>
        </p:txBody>
      </p:sp>
      <p:pic>
        <p:nvPicPr>
          <p:cNvPr id="6" name="圖片 5" descr="海山高中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22582"/>
            <a:ext cx="1656184" cy="1542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省時裝置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2411760" y="3589856"/>
            <a:ext cx="432048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>
            <a:off x="3654946" y="3608906"/>
            <a:ext cx="288032" cy="288032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411760" y="2276872"/>
            <a:ext cx="9525" cy="1303459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6722715" y="2996952"/>
            <a:ext cx="9525" cy="57606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大括弧 12"/>
          <p:cNvSpPr/>
          <p:nvPr/>
        </p:nvSpPr>
        <p:spPr>
          <a:xfrm rot="5400000">
            <a:off x="2915816" y="3445840"/>
            <a:ext cx="360040" cy="1368152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/>
          <p:cNvSpPr/>
          <p:nvPr/>
        </p:nvSpPr>
        <p:spPr>
          <a:xfrm rot="5400000">
            <a:off x="5076056" y="2653752"/>
            <a:ext cx="360040" cy="2952328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940997" y="17536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施力</a:t>
            </a:r>
            <a:endParaRPr lang="zh-TW" altLang="en-US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275809" y="24737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抗力</a:t>
            </a:r>
            <a:endParaRPr lang="zh-TW" altLang="en-US" sz="28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862858" y="441794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施力臂</a:t>
            </a:r>
            <a:endParaRPr lang="zh-TW" altLang="en-US" sz="28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028783" y="4417948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抗力臂</a:t>
            </a:r>
            <a:endParaRPr lang="zh-TW" altLang="en-US" sz="2800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347864" y="297778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支點</a:t>
            </a:r>
            <a:endParaRPr lang="zh-TW" altLang="en-US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25141" y="5301208"/>
            <a:ext cx="68788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施力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施力臂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抗力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抗力臂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078882" y="594127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</a:t>
            </a:r>
            <a:endParaRPr lang="zh-TW" altLang="en-US" sz="4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760815" y="594427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</a:t>
            </a:r>
            <a:endParaRPr lang="zh-TW" altLang="en-US" sz="4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十二角星形 24"/>
          <p:cNvSpPr/>
          <p:nvPr/>
        </p:nvSpPr>
        <p:spPr>
          <a:xfrm>
            <a:off x="1159049" y="5777880"/>
            <a:ext cx="1080120" cy="1080120"/>
          </a:xfrm>
          <a:prstGeom prst="star12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</a:t>
            </a:r>
            <a:endParaRPr lang="zh-TW" altLang="en-US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十二角星形 25"/>
          <p:cNvSpPr/>
          <p:nvPr/>
        </p:nvSpPr>
        <p:spPr>
          <a:xfrm>
            <a:off x="4807074" y="5777880"/>
            <a:ext cx="1080120" cy="1080120"/>
          </a:xfrm>
          <a:prstGeom prst="star12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</a:t>
            </a:r>
            <a:endParaRPr lang="zh-TW" altLang="en-US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CIMG03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 contrast="-20000"/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槓桿原理</a:t>
            </a:r>
            <a:endParaRPr lang="zh-TW" altLang="en-US" dirty="0"/>
          </a:p>
        </p:txBody>
      </p:sp>
      <p:sp>
        <p:nvSpPr>
          <p:cNvPr id="6" name="等腰三角形 5"/>
          <p:cNvSpPr/>
          <p:nvPr/>
        </p:nvSpPr>
        <p:spPr>
          <a:xfrm>
            <a:off x="4471417" y="3914006"/>
            <a:ext cx="288032" cy="288032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139952" y="41490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支點</a:t>
            </a:r>
            <a:endParaRPr lang="zh-TW" altLang="en-US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347864" y="4437112"/>
            <a:ext cx="0" cy="7920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915816" y="52292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施力</a:t>
            </a:r>
            <a:endParaRPr lang="zh-TW" altLang="en-US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6387058" y="2915419"/>
            <a:ext cx="0" cy="792088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940152" y="23488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抗力</a:t>
            </a:r>
            <a:endParaRPr lang="zh-TW" altLang="en-US" sz="28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能量轉換</a:t>
            </a:r>
            <a:endParaRPr lang="zh-TW" altLang="en-US" dirty="0"/>
          </a:p>
        </p:txBody>
      </p:sp>
      <p:pic>
        <p:nvPicPr>
          <p:cNvPr id="4" name="內容版面配置區 3" descr="CIMG0313.JPG"/>
          <p:cNvPicPr>
            <a:picLocks noChangeAspect="1"/>
          </p:cNvPicPr>
          <p:nvPr/>
        </p:nvPicPr>
        <p:blipFill>
          <a:blip r:embed="rId2" cstate="print">
            <a:lum bright="30000" contrast="-20000"/>
          </a:blip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 rot="715536">
            <a:off x="3115250" y="4177465"/>
            <a:ext cx="24482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932040" y="5301208"/>
            <a:ext cx="3850332" cy="646331"/>
          </a:xfrm>
          <a:prstGeom prst="rect">
            <a:avLst/>
          </a:prstGeom>
          <a:solidFill>
            <a:srgbClr val="FED2F8"/>
          </a:solidFill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彈力位能 → 動能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拋體運動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垂直上拋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向上箭號 6"/>
          <p:cNvSpPr/>
          <p:nvPr/>
        </p:nvSpPr>
        <p:spPr>
          <a:xfrm>
            <a:off x="3266331" y="3429000"/>
            <a:ext cx="1152128" cy="1944216"/>
          </a:xfrm>
          <a:prstGeom prst="upArrow">
            <a:avLst>
              <a:gd name="adj1" fmla="val 68188"/>
              <a:gd name="adj2" fmla="val 69015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施力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3266331" y="3429000"/>
            <a:ext cx="1152000" cy="2448056"/>
          </a:xfrm>
          <a:prstGeom prst="downArrow">
            <a:avLst>
              <a:gd name="adj1" fmla="val 66536"/>
              <a:gd name="adj2" fmla="val 62402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地吸引力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410347" y="5517232"/>
            <a:ext cx="864096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580112" y="5517232"/>
            <a:ext cx="864096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6012160" y="2420888"/>
            <a:ext cx="0" cy="302433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6007968" y="2492896"/>
            <a:ext cx="0" cy="3024336"/>
          </a:xfrm>
          <a:prstGeom prst="straightConnector1">
            <a:avLst/>
          </a:prstGeom>
          <a:ln w="76200">
            <a:solidFill>
              <a:schemeClr val="accent1"/>
            </a:solidFill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-0.514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51435 L 0.00104 -0.010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4" grpId="0" animBg="1"/>
      <p:bldP spid="4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拋體運動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水平拋射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向下箭號 15"/>
          <p:cNvSpPr/>
          <p:nvPr/>
        </p:nvSpPr>
        <p:spPr>
          <a:xfrm>
            <a:off x="2195736" y="3933056"/>
            <a:ext cx="1152000" cy="2448056"/>
          </a:xfrm>
          <a:prstGeom prst="downArrow">
            <a:avLst>
              <a:gd name="adj1" fmla="val 66536"/>
              <a:gd name="adj2" fmla="val 62402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地吸引力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683568" y="2780928"/>
            <a:ext cx="864096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499992" y="2780928"/>
            <a:ext cx="864096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1619672" y="2636912"/>
            <a:ext cx="1944216" cy="1152128"/>
          </a:xfrm>
          <a:prstGeom prst="rightArrow">
            <a:avLst>
              <a:gd name="adj1" fmla="val 66535"/>
              <a:gd name="adj2" fmla="val 68188"/>
            </a:avLst>
          </a:prstGeom>
          <a:gradFill flip="none" rotWithShape="1">
            <a:gsLst>
              <a:gs pos="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施力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3419872" y="3284984"/>
            <a:ext cx="3960440" cy="4968552"/>
          </a:xfrm>
          <a:prstGeom prst="arc">
            <a:avLst>
              <a:gd name="adj1" fmla="val 16200000"/>
              <a:gd name="adj2" fmla="val 550167"/>
            </a:avLst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302 0.00347 0.12604 0.00717 0.17291 0.04583 C 0.21979 0.08449 0.2592 0.16713 0.28125 0.23194 C 0.30329 0.29676 0.30416 0.36574 0.3052 0.43472 " pathEditMode="relative" ptsTypes="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8" grpId="0" animBg="1"/>
      <p:bldP spid="10" grpId="1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拋體運動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斜向拋射</a:t>
            </a:r>
          </a:p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683568" y="4437112"/>
            <a:ext cx="864096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508104" y="4437112"/>
            <a:ext cx="864096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2555776" y="4409944"/>
            <a:ext cx="1152000" cy="2448056"/>
          </a:xfrm>
          <a:prstGeom prst="downArrow">
            <a:avLst>
              <a:gd name="adj1" fmla="val 66536"/>
              <a:gd name="adj2" fmla="val 62402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地吸引力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19313561">
            <a:off x="1344960" y="3284209"/>
            <a:ext cx="1944216" cy="1152128"/>
          </a:xfrm>
          <a:prstGeom prst="rightArrow">
            <a:avLst>
              <a:gd name="adj1" fmla="val 66535"/>
              <a:gd name="adj2" fmla="val 68188"/>
            </a:avLst>
          </a:prstGeom>
          <a:gradFill flip="none" rotWithShape="1">
            <a:gsLst>
              <a:gs pos="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施力</a:t>
            </a:r>
            <a:endParaRPr lang="zh-TW" altLang="en-US" sz="3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弧形 7"/>
          <p:cNvSpPr/>
          <p:nvPr/>
        </p:nvSpPr>
        <p:spPr>
          <a:xfrm>
            <a:off x="6084168" y="3717032"/>
            <a:ext cx="2664296" cy="2376264"/>
          </a:xfrm>
          <a:prstGeom prst="arc">
            <a:avLst>
              <a:gd name="adj1" fmla="val 11200125"/>
              <a:gd name="adj2" fmla="val 23405"/>
            </a:avLst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C 0.05069 -0.07615 0.10156 -0.15231 0.16042 -0.14861 C 0.21927 -0.1449 0.28611 -0.06134 0.35313 0.02223 " pathEditMode="relative" ptsTypes="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拋體運動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比較</a:t>
            </a:r>
          </a:p>
          <a:p>
            <a:endParaRPr lang="zh-TW" altLang="en-US" dirty="0"/>
          </a:p>
        </p:txBody>
      </p:sp>
      <p:sp>
        <p:nvSpPr>
          <p:cNvPr id="4" name="弧形 3"/>
          <p:cNvSpPr/>
          <p:nvPr/>
        </p:nvSpPr>
        <p:spPr>
          <a:xfrm>
            <a:off x="2627784" y="3933056"/>
            <a:ext cx="4680520" cy="3384376"/>
          </a:xfrm>
          <a:prstGeom prst="arc">
            <a:avLst>
              <a:gd name="adj1" fmla="val 11528008"/>
              <a:gd name="adj2" fmla="val 20952603"/>
            </a:avLst>
          </a:prstGeom>
          <a:ln w="571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弧形 4"/>
          <p:cNvSpPr/>
          <p:nvPr/>
        </p:nvSpPr>
        <p:spPr>
          <a:xfrm>
            <a:off x="2627784" y="3429000"/>
            <a:ext cx="3888432" cy="4760912"/>
          </a:xfrm>
          <a:prstGeom prst="arc">
            <a:avLst>
              <a:gd name="adj1" fmla="val 11928257"/>
              <a:gd name="adj2" fmla="val 20610022"/>
            </a:avLst>
          </a:prstGeom>
          <a:ln w="571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弧形 5"/>
          <p:cNvSpPr/>
          <p:nvPr/>
        </p:nvSpPr>
        <p:spPr>
          <a:xfrm>
            <a:off x="2699792" y="1988840"/>
            <a:ext cx="1935832" cy="6281464"/>
          </a:xfrm>
          <a:prstGeom prst="arc">
            <a:avLst>
              <a:gd name="adj1" fmla="val 10513919"/>
              <a:gd name="adj2" fmla="val 326887"/>
            </a:avLst>
          </a:prstGeom>
          <a:ln w="571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2675409" y="4272930"/>
            <a:ext cx="49113" cy="95627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2699792" y="4293096"/>
            <a:ext cx="360040" cy="956270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2699792" y="4509120"/>
            <a:ext cx="648072" cy="740246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形 16"/>
          <p:cNvSpPr/>
          <p:nvPr/>
        </p:nvSpPr>
        <p:spPr>
          <a:xfrm>
            <a:off x="827584" y="5229200"/>
            <a:ext cx="4032448" cy="2592288"/>
          </a:xfrm>
          <a:prstGeom prst="arc">
            <a:avLst>
              <a:gd name="adj1" fmla="val 16200000"/>
              <a:gd name="adj2" fmla="val 21375223"/>
            </a:avLst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2694459" y="5228109"/>
            <a:ext cx="729208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051720" y="2223914"/>
            <a:ext cx="0" cy="3024336"/>
          </a:xfrm>
          <a:prstGeom prst="straightConnector1">
            <a:avLst/>
          </a:prstGeom>
          <a:ln w="57150">
            <a:solidFill>
              <a:srgbClr val="FF99CC"/>
            </a:solidFill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051720" y="2278410"/>
            <a:ext cx="0" cy="3024336"/>
          </a:xfrm>
          <a:prstGeom prst="straightConnector1">
            <a:avLst/>
          </a:prstGeom>
          <a:ln w="57150">
            <a:solidFill>
              <a:srgbClr val="FF99CC"/>
            </a:solidFill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2051720" y="4038972"/>
            <a:ext cx="0" cy="1224136"/>
          </a:xfrm>
          <a:prstGeom prst="straightConnector1">
            <a:avLst/>
          </a:prstGeom>
          <a:ln w="76200"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製作彈力投石機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橡皮在竹筷一端繞一圈，穿過另一頭橡皮筋拉緊。</a:t>
            </a: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4" name="圖片 3" descr="CIMG0296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486594" y="3069280"/>
            <a:ext cx="3833240" cy="2880000"/>
          </a:xfrm>
          <a:prstGeom prst="rect">
            <a:avLst/>
          </a:prstGeom>
        </p:spPr>
      </p:pic>
      <p:pic>
        <p:nvPicPr>
          <p:cNvPr id="5" name="圖片 4" descr="CIMG0297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4809308" y="3069280"/>
            <a:ext cx="383324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製作彈力投石機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將另一竹筷放置於上方，夾角成十字，然後橡皮筋依下、上、下、上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順序繞於四邊竹筷，最後纏繞於任一短竹筷上收尾。</a:t>
            </a:r>
          </a:p>
          <a:p>
            <a:pPr marL="514350" lvl="0" indent="-514350">
              <a:buFont typeface="+mj-lt"/>
              <a:buAutoNum type="arabicPeriod" startAt="2"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 startAt="2"/>
            </a:pPr>
            <a:endParaRPr lang="zh-TW" altLang="en-US" dirty="0"/>
          </a:p>
        </p:txBody>
      </p:sp>
      <p:pic>
        <p:nvPicPr>
          <p:cNvPr id="6" name="內容版面配置區 3" descr="CIMG0298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487401" y="3573586"/>
            <a:ext cx="3840000" cy="2880000"/>
          </a:xfrm>
          <a:prstGeom prst="rect">
            <a:avLst/>
          </a:prstGeom>
        </p:spPr>
      </p:pic>
      <p:pic>
        <p:nvPicPr>
          <p:cNvPr id="7" name="圖片 6" descr="CIMG0301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4807074" y="3573586"/>
            <a:ext cx="3842203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製作彈力投石機</a:t>
            </a:r>
            <a:endParaRPr lang="zh-TW" altLang="en-US" dirty="0"/>
          </a:p>
        </p:txBody>
      </p:sp>
      <p:pic>
        <p:nvPicPr>
          <p:cNvPr id="7" name="圖片 6" descr="CIMG0303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619672" y="2097093"/>
            <a:ext cx="2880000" cy="2158761"/>
          </a:xfrm>
          <a:prstGeom prst="rect">
            <a:avLst/>
          </a:prstGeom>
        </p:spPr>
      </p:pic>
      <p:pic>
        <p:nvPicPr>
          <p:cNvPr id="8" name="圖片 7" descr="CIMG0304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4644008" y="2097093"/>
            <a:ext cx="2880000" cy="2158761"/>
          </a:xfrm>
          <a:prstGeom prst="rect">
            <a:avLst/>
          </a:prstGeom>
        </p:spPr>
      </p:pic>
      <p:pic>
        <p:nvPicPr>
          <p:cNvPr id="9" name="內容版面配置區 8" descr="CIMG0305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1619672" y="4437352"/>
            <a:ext cx="2880000" cy="2160000"/>
          </a:xfrm>
          <a:prstGeom prst="rect">
            <a:avLst/>
          </a:prstGeom>
        </p:spPr>
      </p:pic>
      <p:pic>
        <p:nvPicPr>
          <p:cNvPr id="10" name="圖片 9" descr="CIMG0306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tretch>
            <a:fillRect/>
          </a:stretch>
        </p:blipFill>
        <p:spPr>
          <a:xfrm>
            <a:off x="4644008" y="4438050"/>
            <a:ext cx="2880000" cy="215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五花八門的投石機</a:t>
            </a:r>
            <a:endParaRPr lang="zh-TW" altLang="en-US" dirty="0"/>
          </a:p>
        </p:txBody>
      </p:sp>
      <p:pic>
        <p:nvPicPr>
          <p:cNvPr id="4" name="內容版面配置區 3" descr="a02e9033gc3001f227f0e&amp;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trebuchetg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4572" y="1844824"/>
            <a:ext cx="447749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W020090514630975109349.jpg"/>
          <p:cNvPicPr>
            <a:picLocks noChangeAspect="1"/>
          </p:cNvPicPr>
          <p:nvPr/>
        </p:nvPicPr>
        <p:blipFill>
          <a:blip r:embed="rId4" cstate="print"/>
          <a:srcRect t="28074"/>
          <a:stretch>
            <a:fillRect/>
          </a:stretch>
        </p:blipFill>
        <p:spPr>
          <a:xfrm>
            <a:off x="107504" y="4752528"/>
            <a:ext cx="368684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threequar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955212"/>
            <a:ext cx="2016224" cy="199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ston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797152"/>
            <a:ext cx="2160240" cy="188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製作彈力投石機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製作出投石機基本框架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 startAt="3"/>
            </a:pPr>
            <a:endParaRPr lang="zh-TW" altLang="en-US" dirty="0"/>
          </a:p>
        </p:txBody>
      </p:sp>
      <p:pic>
        <p:nvPicPr>
          <p:cNvPr id="4" name="圖片 3" descr="CIMG0309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1864271" y="2502421"/>
            <a:ext cx="5400000" cy="4047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製作彈力投石機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製作出投石臂。</a:t>
            </a:r>
          </a:p>
          <a:p>
            <a:pPr marL="514350" lvl="0" indent="-514350">
              <a:buFont typeface="+mj-lt"/>
              <a:buAutoNum type="arabicPeriod" startAt="4"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 startAt="4"/>
            </a:pPr>
            <a:endParaRPr lang="zh-TW" altLang="en-US" dirty="0"/>
          </a:p>
        </p:txBody>
      </p:sp>
      <p:pic>
        <p:nvPicPr>
          <p:cNvPr id="4" name="圖片 3" descr="CIMG0310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477069" y="2997272"/>
            <a:ext cx="3842203" cy="2880000"/>
          </a:xfrm>
          <a:prstGeom prst="rect">
            <a:avLst/>
          </a:prstGeom>
        </p:spPr>
      </p:pic>
      <p:pic>
        <p:nvPicPr>
          <p:cNvPr id="5" name="圖片 4" descr="CIMG0311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4802882" y="2997272"/>
            <a:ext cx="3842203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製作彈力投石機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5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組裝。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lvl="0" indent="-514350">
              <a:buFont typeface="+mj-lt"/>
              <a:buAutoNum type="arabicPeriod" startAt="5"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投石機的彈力裝置可依個人喜好設計。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CIMG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6739" y="3124492"/>
            <a:ext cx="4438459" cy="332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投石機大進擊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比遠大賽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每人有兩次機會，看誰射得遠。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比準大賽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每人可投擲五次，將每次的分數加總起來，看看誰是大贏家？！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4860032" y="4221088"/>
            <a:ext cx="3033861" cy="2324348"/>
            <a:chOff x="4562475" y="3903439"/>
            <a:chExt cx="3033861" cy="2324348"/>
          </a:xfrm>
        </p:grpSpPr>
        <p:grpSp>
          <p:nvGrpSpPr>
            <p:cNvPr id="12" name="群組 11"/>
            <p:cNvGrpSpPr/>
            <p:nvPr/>
          </p:nvGrpSpPr>
          <p:grpSpPr>
            <a:xfrm>
              <a:off x="5004048" y="3933056"/>
              <a:ext cx="2592288" cy="1368152"/>
              <a:chOff x="5004048" y="3933056"/>
              <a:chExt cx="2592288" cy="1368152"/>
            </a:xfrm>
          </p:grpSpPr>
          <p:sp>
            <p:nvSpPr>
              <p:cNvPr id="6" name="流程圖: 磁碟 5"/>
              <p:cNvSpPr/>
              <p:nvPr/>
            </p:nvSpPr>
            <p:spPr>
              <a:xfrm>
                <a:off x="5004048" y="3933056"/>
                <a:ext cx="864096" cy="1368152"/>
              </a:xfrm>
              <a:prstGeom prst="flowChartMagneticDisk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p:sp>
            <p:nvSpPr>
              <p:cNvPr id="10" name="流程圖: 磁碟 9"/>
              <p:cNvSpPr/>
              <p:nvPr/>
            </p:nvSpPr>
            <p:spPr>
              <a:xfrm>
                <a:off x="5868144" y="3933056"/>
                <a:ext cx="864096" cy="1368152"/>
              </a:xfrm>
              <a:prstGeom prst="flowChartMagneticDisk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p:sp>
            <p:nvSpPr>
              <p:cNvPr id="11" name="流程圖: 磁碟 10"/>
              <p:cNvSpPr/>
              <p:nvPr/>
            </p:nvSpPr>
            <p:spPr>
              <a:xfrm>
                <a:off x="6732240" y="3933056"/>
                <a:ext cx="864096" cy="1368152"/>
              </a:xfrm>
              <a:prstGeom prst="flowChartMagneticDisk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4778499" y="4393679"/>
              <a:ext cx="2592288" cy="1368152"/>
              <a:chOff x="5004048" y="3933056"/>
              <a:chExt cx="2592288" cy="1368152"/>
            </a:xfrm>
          </p:grpSpPr>
          <p:sp>
            <p:nvSpPr>
              <p:cNvPr id="14" name="流程圖: 磁碟 13"/>
              <p:cNvSpPr/>
              <p:nvPr/>
            </p:nvSpPr>
            <p:spPr>
              <a:xfrm>
                <a:off x="5004048" y="3933056"/>
                <a:ext cx="864096" cy="1368152"/>
              </a:xfrm>
              <a:prstGeom prst="flowChartMagneticDisk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p:sp>
            <p:nvSpPr>
              <p:cNvPr id="15" name="流程圖: 磁碟 14"/>
              <p:cNvSpPr/>
              <p:nvPr/>
            </p:nvSpPr>
            <p:spPr>
              <a:xfrm>
                <a:off x="5868144" y="3933056"/>
                <a:ext cx="864096" cy="1368152"/>
              </a:xfrm>
              <a:prstGeom prst="flowChartMagneticDisk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p:sp>
            <p:nvSpPr>
              <p:cNvPr id="16" name="流程圖: 磁碟 15"/>
              <p:cNvSpPr/>
              <p:nvPr/>
            </p:nvSpPr>
            <p:spPr>
              <a:xfrm>
                <a:off x="6732240" y="3933056"/>
                <a:ext cx="864096" cy="1368152"/>
              </a:xfrm>
              <a:prstGeom prst="flowChartMagneticDisk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4562475" y="4859635"/>
              <a:ext cx="2592288" cy="1368152"/>
              <a:chOff x="5004048" y="3933056"/>
              <a:chExt cx="2592288" cy="1368152"/>
            </a:xfrm>
          </p:grpSpPr>
          <p:sp>
            <p:nvSpPr>
              <p:cNvPr id="18" name="流程圖: 磁碟 17"/>
              <p:cNvSpPr/>
              <p:nvPr/>
            </p:nvSpPr>
            <p:spPr>
              <a:xfrm>
                <a:off x="5004048" y="3933056"/>
                <a:ext cx="864096" cy="1368152"/>
              </a:xfrm>
              <a:prstGeom prst="flowChartMagneticDisk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p:sp>
            <p:nvSpPr>
              <p:cNvPr id="19" name="流程圖: 磁碟 18"/>
              <p:cNvSpPr/>
              <p:nvPr/>
            </p:nvSpPr>
            <p:spPr>
              <a:xfrm>
                <a:off x="5868144" y="3933056"/>
                <a:ext cx="864096" cy="1368152"/>
              </a:xfrm>
              <a:prstGeom prst="flowChartMagneticDisk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p:sp>
            <p:nvSpPr>
              <p:cNvPr id="20" name="流程圖: 磁碟 19"/>
              <p:cNvSpPr/>
              <p:nvPr/>
            </p:nvSpPr>
            <p:spPr>
              <a:xfrm>
                <a:off x="6732240" y="3933056"/>
                <a:ext cx="864096" cy="1368152"/>
              </a:xfrm>
              <a:prstGeom prst="flowChartMagneticDisk">
                <a:avLst/>
              </a:prstGeom>
              <a:ln w="381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5004048" y="4384154"/>
              <a:ext cx="2066746" cy="461665"/>
              <a:chOff x="5004048" y="4384154"/>
              <a:chExt cx="2066746" cy="461665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5868144" y="438415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標楷體" pitchFamily="65" charset="-120"/>
                    <a:ea typeface="標楷體" pitchFamily="65" charset="-120"/>
                  </a:rPr>
                  <a:t>3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6732240" y="438415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標楷體" pitchFamily="65" charset="-120"/>
                    <a:ea typeface="標楷體" pitchFamily="65" charset="-120"/>
                  </a:rPr>
                  <a:t>2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5004048" y="438415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標楷體" pitchFamily="65" charset="-120"/>
                    <a:ea typeface="標楷體" pitchFamily="65" charset="-120"/>
                  </a:rPr>
                  <a:t>2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29" name="群組 28"/>
            <p:cNvGrpSpPr/>
            <p:nvPr/>
          </p:nvGrpSpPr>
          <p:grpSpPr>
            <a:xfrm>
              <a:off x="5241558" y="3903439"/>
              <a:ext cx="2066746" cy="461665"/>
              <a:chOff x="5004048" y="4384154"/>
              <a:chExt cx="2066746" cy="461665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5868144" y="438415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標楷體" pitchFamily="65" charset="-120"/>
                    <a:ea typeface="標楷體" pitchFamily="65" charset="-120"/>
                  </a:rPr>
                  <a:t>2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6732240" y="438415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5004048" y="438415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4812407" y="4850110"/>
              <a:ext cx="2066746" cy="461665"/>
              <a:chOff x="5004048" y="4384154"/>
              <a:chExt cx="2066746" cy="461665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5868144" y="438415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標楷體" pitchFamily="65" charset="-120"/>
                    <a:ea typeface="標楷體" pitchFamily="65" charset="-120"/>
                  </a:rPr>
                  <a:t>2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6732240" y="438415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5004048" y="4384154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latin typeface="標楷體" pitchFamily="65" charset="-120"/>
                    <a:ea typeface="標楷體" pitchFamily="65" charset="-120"/>
                  </a:rPr>
                  <a:t>1</a:t>
                </a:r>
                <a:endParaRPr lang="zh-TW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作品欣賞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76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作品欣賞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61" y="1935163"/>
            <a:ext cx="329207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42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作品欣賞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76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作品欣賞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6756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扭力投石機</a:t>
            </a:r>
            <a:endParaRPr lang="zh-TW" altLang="en-US" dirty="0"/>
          </a:p>
        </p:txBody>
      </p:sp>
      <p:grpSp>
        <p:nvGrpSpPr>
          <p:cNvPr id="39" name="群組 38"/>
          <p:cNvGrpSpPr/>
          <p:nvPr/>
        </p:nvGrpSpPr>
        <p:grpSpPr>
          <a:xfrm>
            <a:off x="1370675" y="2564904"/>
            <a:ext cx="6403585" cy="3245487"/>
            <a:chOff x="755576" y="3284984"/>
            <a:chExt cx="6403585" cy="3245487"/>
          </a:xfrm>
        </p:grpSpPr>
        <p:sp>
          <p:nvSpPr>
            <p:cNvPr id="38" name="橢圓 37"/>
            <p:cNvSpPr/>
            <p:nvPr/>
          </p:nvSpPr>
          <p:spPr>
            <a:xfrm>
              <a:off x="923975" y="3356992"/>
              <a:ext cx="1180703" cy="1180703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755576" y="3284984"/>
              <a:ext cx="6403585" cy="3245487"/>
              <a:chOff x="2411760" y="3356992"/>
              <a:chExt cx="6403585" cy="3245487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2411760" y="3356992"/>
                <a:ext cx="6403585" cy="3245487"/>
                <a:chOff x="1480783" y="2488596"/>
                <a:chExt cx="6403585" cy="3245487"/>
              </a:xfrm>
            </p:grpSpPr>
            <p:cxnSp>
              <p:nvCxnSpPr>
                <p:cNvPr id="23" name="直線接點 22"/>
                <p:cNvCxnSpPr/>
                <p:nvPr/>
              </p:nvCxnSpPr>
              <p:spPr>
                <a:xfrm flipH="1">
                  <a:off x="2411760" y="3861048"/>
                  <a:ext cx="432048" cy="1440160"/>
                </a:xfrm>
                <a:prstGeom prst="line">
                  <a:avLst/>
                </a:prstGeom>
                <a:ln w="571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群組 14"/>
                <p:cNvGrpSpPr/>
                <p:nvPr/>
              </p:nvGrpSpPr>
              <p:grpSpPr>
                <a:xfrm>
                  <a:off x="1480783" y="2488596"/>
                  <a:ext cx="4453691" cy="2014621"/>
                  <a:chOff x="1480783" y="2488596"/>
                  <a:chExt cx="4453691" cy="2014621"/>
                </a:xfrm>
              </p:grpSpPr>
              <p:sp>
                <p:nvSpPr>
                  <p:cNvPr id="12" name="矩形 11"/>
                  <p:cNvSpPr/>
                  <p:nvPr/>
                </p:nvSpPr>
                <p:spPr>
                  <a:xfrm rot="1671555">
                    <a:off x="2190058" y="4215185"/>
                    <a:ext cx="3744416" cy="288032"/>
                  </a:xfrm>
                  <a:prstGeom prst="rect">
                    <a:avLst/>
                  </a:pr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4" name="套索 13"/>
                  <p:cNvSpPr/>
                  <p:nvPr/>
                </p:nvSpPr>
                <p:spPr>
                  <a:xfrm rot="20597603">
                    <a:off x="1480783" y="2488596"/>
                    <a:ext cx="1440160" cy="1440160"/>
                  </a:xfrm>
                  <a:prstGeom prst="chord">
                    <a:avLst>
                      <a:gd name="adj1" fmla="val 2700000"/>
                      <a:gd name="adj2" fmla="val 13597226"/>
                    </a:avLst>
                  </a:prstGeom>
                  <a:blipFill>
                    <a:blip r:embed="rId3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7" name="矩形 6"/>
                <p:cNvSpPr/>
                <p:nvPr/>
              </p:nvSpPr>
              <p:spPr>
                <a:xfrm rot="14299566" flipH="1">
                  <a:off x="5186098" y="4373300"/>
                  <a:ext cx="1872208" cy="288032"/>
                </a:xfrm>
                <a:prstGeom prst="rect">
                  <a:avLst/>
                </a:prstGeom>
                <a:blipFill>
                  <a:blip r:embed="rId4" cstate="print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 rot="7300434">
                  <a:off x="4249994" y="4373299"/>
                  <a:ext cx="1872208" cy="288032"/>
                </a:xfrm>
                <a:prstGeom prst="rect">
                  <a:avLst/>
                </a:prstGeom>
                <a:blipFill>
                  <a:blip r:embed="rId4" cstate="print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2339752" y="5229200"/>
                  <a:ext cx="5544616" cy="288032"/>
                </a:xfrm>
                <a:prstGeom prst="rect">
                  <a:avLst/>
                </a:prstGeom>
                <a:blipFill>
                  <a:blip r:embed="rId4" cstate="print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 rot="5400000">
                  <a:off x="4427984" y="3861048"/>
                  <a:ext cx="2448272" cy="288032"/>
                </a:xfrm>
                <a:prstGeom prst="rect">
                  <a:avLst/>
                </a:prstGeom>
                <a:blipFill>
                  <a:blip r:embed="rId4" cstate="print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8" name="橢圓 7"/>
                <p:cNvSpPr/>
                <p:nvPr/>
              </p:nvSpPr>
              <p:spPr>
                <a:xfrm>
                  <a:off x="2632911" y="4936041"/>
                  <a:ext cx="797215" cy="797215"/>
                </a:xfrm>
                <a:prstGeom prst="ellipse">
                  <a:avLst/>
                </a:prstGeom>
                <a:blipFill>
                  <a:blip r:embed="rId3" cstate="print"/>
                  <a:tile tx="0" ty="0" sx="100000" sy="100000" flip="none" algn="tl"/>
                </a:blipFill>
                <a:ln w="76200"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" name="橢圓 8"/>
                <p:cNvSpPr/>
                <p:nvPr/>
              </p:nvSpPr>
              <p:spPr>
                <a:xfrm>
                  <a:off x="6881383" y="4936041"/>
                  <a:ext cx="797215" cy="797215"/>
                </a:xfrm>
                <a:prstGeom prst="ellipse">
                  <a:avLst/>
                </a:prstGeom>
                <a:blipFill>
                  <a:blip r:embed="rId3" cstate="print"/>
                  <a:tile tx="0" ty="0" sx="100000" sy="100000" flip="none" algn="tl"/>
                </a:blipFill>
                <a:ln w="76200"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十二角星形 15"/>
                <p:cNvSpPr/>
                <p:nvPr/>
              </p:nvSpPr>
              <p:spPr>
                <a:xfrm>
                  <a:off x="5297207" y="5008876"/>
                  <a:ext cx="725207" cy="725207"/>
                </a:xfrm>
                <a:prstGeom prst="star12">
                  <a:avLst/>
                </a:prstGeom>
                <a:blipFill>
                  <a:blip r:embed="rId5" cstate="print"/>
                  <a:tile tx="0" ty="0" sx="100000" sy="100000" flip="none" algn="tl"/>
                </a:blip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8" name="直線接點 17"/>
                <p:cNvCxnSpPr/>
                <p:nvPr/>
              </p:nvCxnSpPr>
              <p:spPr>
                <a:xfrm>
                  <a:off x="2915816" y="3573016"/>
                  <a:ext cx="0" cy="360040"/>
                </a:xfrm>
                <a:prstGeom prst="line">
                  <a:avLst/>
                </a:prstGeom>
                <a:ln w="571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/>
                <p:cNvCxnSpPr/>
                <p:nvPr/>
              </p:nvCxnSpPr>
              <p:spPr>
                <a:xfrm>
                  <a:off x="2987824" y="3612936"/>
                  <a:ext cx="0" cy="360040"/>
                </a:xfrm>
                <a:prstGeom prst="line">
                  <a:avLst/>
                </a:prstGeom>
                <a:ln w="571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/>
                <p:cNvCxnSpPr/>
                <p:nvPr/>
              </p:nvCxnSpPr>
              <p:spPr>
                <a:xfrm>
                  <a:off x="3059832" y="3648845"/>
                  <a:ext cx="0" cy="360040"/>
                </a:xfrm>
                <a:prstGeom prst="line">
                  <a:avLst/>
                </a:prstGeom>
                <a:ln w="571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矩形 35"/>
              <p:cNvSpPr/>
              <p:nvPr/>
            </p:nvSpPr>
            <p:spPr>
              <a:xfrm>
                <a:off x="6256759" y="3861048"/>
                <a:ext cx="648072" cy="288032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扭力投石機</a:t>
            </a:r>
            <a:endParaRPr lang="zh-TW" altLang="en-US" dirty="0"/>
          </a:p>
        </p:txBody>
      </p:sp>
      <p:pic>
        <p:nvPicPr>
          <p:cNvPr id="16386" name="Picture 2" descr="http://image.wangchao.net.cn/baike/1260167505241.jpg"/>
          <p:cNvPicPr>
            <a:picLocks noChangeAspect="1" noChangeArrowheads="1"/>
          </p:cNvPicPr>
          <p:nvPr/>
        </p:nvPicPr>
        <p:blipFill>
          <a:blip r:embed="rId2" cstate="print"/>
          <a:srcRect b="1301"/>
          <a:stretch>
            <a:fillRect/>
          </a:stretch>
        </p:blipFill>
        <p:spPr bwMode="auto">
          <a:xfrm>
            <a:off x="1219646" y="2204864"/>
            <a:ext cx="6685930" cy="419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重力投石機</a:t>
            </a:r>
            <a:endParaRPr lang="zh-TW" altLang="en-US" dirty="0"/>
          </a:p>
        </p:txBody>
      </p:sp>
      <p:grpSp>
        <p:nvGrpSpPr>
          <p:cNvPr id="34" name="群組 33"/>
          <p:cNvGrpSpPr/>
          <p:nvPr/>
        </p:nvGrpSpPr>
        <p:grpSpPr>
          <a:xfrm>
            <a:off x="2518612" y="1988840"/>
            <a:ext cx="4141620" cy="4752528"/>
            <a:chOff x="2207576" y="1189255"/>
            <a:chExt cx="4524664" cy="5192073"/>
          </a:xfrm>
        </p:grpSpPr>
        <p:cxnSp>
          <p:nvCxnSpPr>
            <p:cNvPr id="32" name="直線接點 31"/>
            <p:cNvCxnSpPr/>
            <p:nvPr/>
          </p:nvCxnSpPr>
          <p:spPr>
            <a:xfrm flipH="1" flipV="1">
              <a:off x="5364088" y="3212976"/>
              <a:ext cx="5631" cy="368424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2339752" y="1412776"/>
              <a:ext cx="1180703" cy="1180703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" name="群組 13"/>
            <p:cNvGrpSpPr/>
            <p:nvPr/>
          </p:nvGrpSpPr>
          <p:grpSpPr>
            <a:xfrm rot="21228197">
              <a:off x="2207576" y="1189255"/>
              <a:ext cx="3319238" cy="1733250"/>
              <a:chOff x="2488896" y="616387"/>
              <a:chExt cx="3319238" cy="1733250"/>
            </a:xfrm>
          </p:grpSpPr>
          <p:sp>
            <p:nvSpPr>
              <p:cNvPr id="11" name="矩形 10"/>
              <p:cNvSpPr/>
              <p:nvPr/>
            </p:nvSpPr>
            <p:spPr>
              <a:xfrm rot="1671555">
                <a:off x="3267958" y="2061605"/>
                <a:ext cx="2540176" cy="288032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套索 11"/>
              <p:cNvSpPr/>
              <p:nvPr/>
            </p:nvSpPr>
            <p:spPr>
              <a:xfrm rot="20597603">
                <a:off x="2488896" y="616387"/>
                <a:ext cx="1440160" cy="1440160"/>
              </a:xfrm>
              <a:prstGeom prst="chord">
                <a:avLst>
                  <a:gd name="adj1" fmla="val 2700000"/>
                  <a:gd name="adj2" fmla="val 13597226"/>
                </a:avLst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" name="矩形 4"/>
            <p:cNvSpPr/>
            <p:nvPr/>
          </p:nvSpPr>
          <p:spPr>
            <a:xfrm rot="18137345" flipV="1">
              <a:off x="3155728" y="5100265"/>
              <a:ext cx="1872685" cy="297884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 rot="3462655" flipH="1" flipV="1">
              <a:off x="4089681" y="5087276"/>
              <a:ext cx="1872685" cy="297884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411760" y="5877273"/>
              <a:ext cx="4320480" cy="2880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2826854" y="4007160"/>
              <a:ext cx="3460578" cy="28803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483768" y="5589240"/>
              <a:ext cx="792088" cy="792088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5868144" y="5589240"/>
              <a:ext cx="792088" cy="792088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4447034" y="2708920"/>
              <a:ext cx="216024" cy="216024"/>
            </a:xfrm>
            <a:prstGeom prst="ellipse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849943" y="3573016"/>
              <a:ext cx="1080120" cy="1080120"/>
            </a:xfrm>
            <a:prstGeom prst="round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接點 19"/>
            <p:cNvCxnSpPr/>
            <p:nvPr/>
          </p:nvCxnSpPr>
          <p:spPr>
            <a:xfrm flipV="1">
              <a:off x="4845180" y="3981249"/>
              <a:ext cx="1080120" cy="108012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V="1">
              <a:off x="4845180" y="4077072"/>
              <a:ext cx="1080120" cy="108012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16200000" flipV="1">
              <a:off x="4795937" y="4059070"/>
              <a:ext cx="1080120" cy="108012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16200000" flipV="1">
              <a:off x="4894423" y="4059070"/>
              <a:ext cx="1080120" cy="108012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H="1" flipV="1">
              <a:off x="5220073" y="2924944"/>
              <a:ext cx="69253" cy="36004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 flipH="1" flipV="1">
              <a:off x="5124249" y="2891603"/>
              <a:ext cx="69253" cy="36004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H="1" flipV="1">
              <a:off x="5027863" y="2848173"/>
              <a:ext cx="69253" cy="36004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重力投石機</a:t>
            </a:r>
            <a:endParaRPr lang="zh-TW" altLang="en-US" dirty="0"/>
          </a:p>
        </p:txBody>
      </p:sp>
      <p:pic>
        <p:nvPicPr>
          <p:cNvPr id="34818" name="Picture 2" descr="http://3.bp.blogspot.com/-R2kPFQ5mBhE/UuUjdJubU6I/AAAAAAAAF_Q/VzaDGKomQGQ/s1600/07.jpg"/>
          <p:cNvPicPr>
            <a:picLocks noChangeAspect="1" noChangeArrowheads="1"/>
          </p:cNvPicPr>
          <p:nvPr/>
        </p:nvPicPr>
        <p:blipFill>
          <a:blip r:embed="rId2" cstate="print"/>
          <a:srcRect l="324" t="364" b="6588"/>
          <a:stretch>
            <a:fillRect/>
          </a:stretch>
        </p:blipFill>
        <p:spPr bwMode="auto">
          <a:xfrm>
            <a:off x="947217" y="2386980"/>
            <a:ext cx="723486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彈力投石機</a:t>
            </a:r>
            <a:endParaRPr lang="zh-TW" altLang="en-US" dirty="0"/>
          </a:p>
        </p:txBody>
      </p:sp>
      <p:pic>
        <p:nvPicPr>
          <p:cNvPr id="4" name="內容版面配置區 3" descr="CIMG0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槓桿原理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2411760" y="3589856"/>
            <a:ext cx="432048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>
            <a:off x="4427984" y="3608906"/>
            <a:ext cx="288032" cy="288032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7030A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421285" y="2788243"/>
            <a:ext cx="0" cy="7920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6722715" y="2780928"/>
            <a:ext cx="0" cy="792088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大括弧 12"/>
          <p:cNvSpPr/>
          <p:nvPr/>
        </p:nvSpPr>
        <p:spPr>
          <a:xfrm rot="5400000">
            <a:off x="3311860" y="3049796"/>
            <a:ext cx="360040" cy="2160240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/>
          <p:cNvSpPr/>
          <p:nvPr/>
        </p:nvSpPr>
        <p:spPr>
          <a:xfrm rot="5400000">
            <a:off x="5472100" y="3049796"/>
            <a:ext cx="360040" cy="2160240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965380" y="222170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施力</a:t>
            </a:r>
            <a:endParaRPr lang="zh-TW" altLang="en-US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275809" y="221438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抗力</a:t>
            </a:r>
            <a:endParaRPr lang="zh-TW" altLang="en-US" sz="28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862858" y="441794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施力臂</a:t>
            </a:r>
            <a:endParaRPr lang="zh-TW" altLang="en-US" sz="28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028783" y="4417948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抗力臂</a:t>
            </a:r>
            <a:endParaRPr lang="zh-TW" altLang="en-US" sz="2800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20902" y="297778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支點</a:t>
            </a:r>
            <a:endParaRPr lang="zh-TW" altLang="en-US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25141" y="5301208"/>
            <a:ext cx="68788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施力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施力臂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抗力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抗力臂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省力裝置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2411760" y="3589856"/>
            <a:ext cx="432048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>
            <a:off x="5023098" y="3608906"/>
            <a:ext cx="288032" cy="288032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411760" y="3068960"/>
            <a:ext cx="9525" cy="511371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16" idx="2"/>
          </p:cNvCxnSpPr>
          <p:nvPr/>
        </p:nvCxnSpPr>
        <p:spPr>
          <a:xfrm flipH="1">
            <a:off x="6722715" y="2368044"/>
            <a:ext cx="4500" cy="1204972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大括弧 12"/>
          <p:cNvSpPr/>
          <p:nvPr/>
        </p:nvSpPr>
        <p:spPr>
          <a:xfrm rot="5400000">
            <a:off x="3599892" y="2761764"/>
            <a:ext cx="360040" cy="2736304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/>
          <p:cNvSpPr/>
          <p:nvPr/>
        </p:nvSpPr>
        <p:spPr>
          <a:xfrm rot="5400000">
            <a:off x="5760132" y="3337828"/>
            <a:ext cx="360040" cy="1584176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965380" y="25457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施力</a:t>
            </a:r>
            <a:endParaRPr lang="zh-TW" altLang="en-US" sz="28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275809" y="18448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抗力</a:t>
            </a:r>
            <a:endParaRPr lang="zh-TW" altLang="en-US" sz="28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862858" y="441794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施力臂</a:t>
            </a:r>
            <a:endParaRPr lang="zh-TW" altLang="en-US" sz="28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028783" y="4417948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抗力臂</a:t>
            </a:r>
            <a:endParaRPr lang="zh-TW" altLang="en-US" sz="2800" dirty="0">
              <a:solidFill>
                <a:srgbClr val="92D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16016" y="297778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支點</a:t>
            </a:r>
            <a:endParaRPr lang="zh-TW" altLang="en-US" sz="28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125141" y="5301208"/>
            <a:ext cx="68788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施力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施力臂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抗力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抗力臂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078882" y="594127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</a:t>
            </a:r>
            <a:endParaRPr lang="zh-TW" altLang="en-US" sz="4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760815" y="594427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</a:t>
            </a:r>
            <a:endParaRPr lang="zh-TW" altLang="en-US" sz="4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十二角星形 24"/>
          <p:cNvSpPr/>
          <p:nvPr/>
        </p:nvSpPr>
        <p:spPr>
          <a:xfrm>
            <a:off x="1159049" y="5777880"/>
            <a:ext cx="1080120" cy="1080120"/>
          </a:xfrm>
          <a:prstGeom prst="star12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</a:t>
            </a:r>
            <a:endParaRPr lang="zh-TW" altLang="en-US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十二角星形 25"/>
          <p:cNvSpPr/>
          <p:nvPr/>
        </p:nvSpPr>
        <p:spPr>
          <a:xfrm>
            <a:off x="4807074" y="5777880"/>
            <a:ext cx="1080120" cy="1080120"/>
          </a:xfrm>
          <a:prstGeom prst="star12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</a:t>
            </a:r>
            <a:endParaRPr lang="zh-TW" altLang="en-US" sz="4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434</TotalTime>
  <Words>295</Words>
  <Application>Microsoft Office PowerPoint</Application>
  <PresentationFormat>如螢幕大小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流線</vt:lpstr>
      <vt:lpstr>進擊的投石機</vt:lpstr>
      <vt:lpstr>五花八門的投石機</vt:lpstr>
      <vt:lpstr>扭力投石機</vt:lpstr>
      <vt:lpstr>扭力投石機</vt:lpstr>
      <vt:lpstr>重力投石機</vt:lpstr>
      <vt:lpstr>重力投石機</vt:lpstr>
      <vt:lpstr>彈力投石機</vt:lpstr>
      <vt:lpstr>槓桿原理</vt:lpstr>
      <vt:lpstr>省力裝置</vt:lpstr>
      <vt:lpstr>省時裝置</vt:lpstr>
      <vt:lpstr>槓桿原理</vt:lpstr>
      <vt:lpstr>能量轉換</vt:lpstr>
      <vt:lpstr>拋體運動</vt:lpstr>
      <vt:lpstr>拋體運動</vt:lpstr>
      <vt:lpstr>拋體運動</vt:lpstr>
      <vt:lpstr>拋體運動</vt:lpstr>
      <vt:lpstr>製作彈力投石機</vt:lpstr>
      <vt:lpstr>製作彈力投石機</vt:lpstr>
      <vt:lpstr>製作彈力投石機</vt:lpstr>
      <vt:lpstr>製作彈力投石機</vt:lpstr>
      <vt:lpstr>製作彈力投石機</vt:lpstr>
      <vt:lpstr>製作彈力投石機</vt:lpstr>
      <vt:lpstr>投石機大進擊</vt:lpstr>
      <vt:lpstr>作品欣賞</vt:lpstr>
      <vt:lpstr>作品欣賞</vt:lpstr>
      <vt:lpstr>作品欣賞</vt:lpstr>
      <vt:lpstr>作品欣賞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Yi-Wen Kao</dc:creator>
  <cp:lastModifiedBy>HSUser</cp:lastModifiedBy>
  <cp:revision>23</cp:revision>
  <dcterms:created xsi:type="dcterms:W3CDTF">2016-07-13T17:38:57Z</dcterms:created>
  <dcterms:modified xsi:type="dcterms:W3CDTF">2016-08-09T06:33:59Z</dcterms:modified>
</cp:coreProperties>
</file>