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B575-63EB-4F4E-97E2-E0A86D1224DB}" type="datetimeFigureOut">
              <a:rPr lang="zh-TW" altLang="en-US" smtClean="0"/>
              <a:t>2016/6/22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E325-B769-4F76-A7BD-E6A0F0E292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3516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B575-63EB-4F4E-97E2-E0A86D1224DB}" type="datetimeFigureOut">
              <a:rPr lang="zh-TW" altLang="en-US" smtClean="0"/>
              <a:t>2016/6/22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E325-B769-4F76-A7BD-E6A0F0E292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8414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B575-63EB-4F4E-97E2-E0A86D1224DB}" type="datetimeFigureOut">
              <a:rPr lang="zh-TW" altLang="en-US" smtClean="0"/>
              <a:t>2016/6/22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E325-B769-4F76-A7BD-E6A0F0E292C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647066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B575-63EB-4F4E-97E2-E0A86D1224DB}" type="datetimeFigureOut">
              <a:rPr lang="zh-TW" altLang="en-US" smtClean="0"/>
              <a:t>2016/6/22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E325-B769-4F76-A7BD-E6A0F0E292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72300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B575-63EB-4F4E-97E2-E0A86D1224DB}" type="datetimeFigureOut">
              <a:rPr lang="zh-TW" altLang="en-US" smtClean="0"/>
              <a:t>2016/6/22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E325-B769-4F76-A7BD-E6A0F0E292C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68946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B575-63EB-4F4E-97E2-E0A86D1224DB}" type="datetimeFigureOut">
              <a:rPr lang="zh-TW" altLang="en-US" smtClean="0"/>
              <a:t>2016/6/22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E325-B769-4F76-A7BD-E6A0F0E292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86014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B575-63EB-4F4E-97E2-E0A86D1224DB}" type="datetimeFigureOut">
              <a:rPr lang="zh-TW" altLang="en-US" smtClean="0"/>
              <a:t>2016/6/22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E325-B769-4F76-A7BD-E6A0F0E292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92639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B575-63EB-4F4E-97E2-E0A86D1224DB}" type="datetimeFigureOut">
              <a:rPr lang="zh-TW" altLang="en-US" smtClean="0"/>
              <a:t>2016/6/22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E325-B769-4F76-A7BD-E6A0F0E292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8075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B575-63EB-4F4E-97E2-E0A86D1224DB}" type="datetimeFigureOut">
              <a:rPr lang="zh-TW" altLang="en-US" smtClean="0"/>
              <a:t>2016/6/22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E325-B769-4F76-A7BD-E6A0F0E292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138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B575-63EB-4F4E-97E2-E0A86D1224DB}" type="datetimeFigureOut">
              <a:rPr lang="zh-TW" altLang="en-US" smtClean="0"/>
              <a:t>2016/6/22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E325-B769-4F76-A7BD-E6A0F0E292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5924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B575-63EB-4F4E-97E2-E0A86D1224DB}" type="datetimeFigureOut">
              <a:rPr lang="zh-TW" altLang="en-US" smtClean="0"/>
              <a:t>2016/6/22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E325-B769-4F76-A7BD-E6A0F0E292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2503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B575-63EB-4F4E-97E2-E0A86D1224DB}" type="datetimeFigureOut">
              <a:rPr lang="zh-TW" altLang="en-US" smtClean="0"/>
              <a:t>2016/6/22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E325-B769-4F76-A7BD-E6A0F0E292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704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B575-63EB-4F4E-97E2-E0A86D1224DB}" type="datetimeFigureOut">
              <a:rPr lang="zh-TW" altLang="en-US" smtClean="0"/>
              <a:t>2016/6/22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E325-B769-4F76-A7BD-E6A0F0E292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3462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B575-63EB-4F4E-97E2-E0A86D1224DB}" type="datetimeFigureOut">
              <a:rPr lang="zh-TW" altLang="en-US" smtClean="0"/>
              <a:t>2016/6/22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E325-B769-4F76-A7BD-E6A0F0E292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8563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B575-63EB-4F4E-97E2-E0A86D1224DB}" type="datetimeFigureOut">
              <a:rPr lang="zh-TW" altLang="en-US" smtClean="0"/>
              <a:t>2016/6/22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E325-B769-4F76-A7BD-E6A0F0E292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5970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B575-63EB-4F4E-97E2-E0A86D1224DB}" type="datetimeFigureOut">
              <a:rPr lang="zh-TW" altLang="en-US" smtClean="0"/>
              <a:t>2016/6/22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E325-B769-4F76-A7BD-E6A0F0E292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352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5B575-63EB-4F4E-97E2-E0A86D1224DB}" type="datetimeFigureOut">
              <a:rPr lang="zh-TW" altLang="en-US" smtClean="0"/>
              <a:t>2016/6/22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78CE325-B769-4F76-A7BD-E6A0F0E292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9121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VEqaebJ8DI" TargetMode="External"/><Relationship Id="rId2" Type="http://schemas.openxmlformats.org/officeDocument/2006/relationships/hyperlink" Target="https://www.youtube.com/watch?v=YbZ3JQE0xxQ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鐵線蟲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45686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縮頭魚虱</a:t>
            </a:r>
            <a:r>
              <a:rPr lang="en-US" altLang="zh-TW" b="1" dirty="0"/>
              <a:t>(</a:t>
            </a:r>
            <a:r>
              <a:rPr lang="en-US" altLang="zh-TW" b="1" dirty="0" err="1"/>
              <a:t>Cymothoa</a:t>
            </a:r>
            <a:r>
              <a:rPr lang="en-US" altLang="zh-TW" b="1" dirty="0"/>
              <a:t> </a:t>
            </a:r>
            <a:r>
              <a:rPr lang="en-US" altLang="zh-TW" b="1" dirty="0" err="1"/>
              <a:t>exigua</a:t>
            </a:r>
            <a:r>
              <a:rPr lang="en-US" altLang="zh-TW" b="1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5" name="Picture 2" descr="http://static.ettoday.net/images/362/d36216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1630" y="2160589"/>
            <a:ext cx="3648075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7133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羅阿羅阿絲蟲</a:t>
            </a:r>
            <a:r>
              <a:rPr lang="en-US" altLang="zh-TW" b="1" dirty="0"/>
              <a:t>(Loa Loa)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/>
              <a:t>這種俗稱為「眼球蠕蟲」的寄生蟲會透過蒼蠅叮咬進入人體，在皮膚底下展開漫長的旅行。直到有一天，宿主在他的眼球裡面發現半透明的線狀物體</a:t>
            </a:r>
            <a:r>
              <a:rPr lang="en-US" altLang="zh-TW" sz="2800" dirty="0"/>
              <a:t>……</a:t>
            </a:r>
            <a:r>
              <a:rPr lang="zh-TW" altLang="en-US" sz="2800" dirty="0"/>
              <a:t>這種絲蟲在非洲、印度較為常見，宿主容易感到疲勞、關節疼痛，然後死亡。</a:t>
            </a:r>
          </a:p>
        </p:txBody>
      </p:sp>
    </p:spTree>
    <p:extLst>
      <p:ext uri="{BB962C8B-B14F-4D97-AF65-F5344CB8AC3E}">
        <p14:creationId xmlns:p14="http://schemas.microsoft.com/office/powerpoint/2010/main" val="598064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羅阿羅阿絲蟲</a:t>
            </a:r>
            <a:r>
              <a:rPr lang="en-US" altLang="zh-TW" b="1" dirty="0"/>
              <a:t>(Loa Loa)</a:t>
            </a:r>
            <a:endParaRPr lang="zh-TW" altLang="en-US" dirty="0"/>
          </a:p>
        </p:txBody>
      </p:sp>
      <p:pic>
        <p:nvPicPr>
          <p:cNvPr id="2050" name="Picture 2" descr="http://static.ettoday.net/images/362/d362166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28" y="2160588"/>
            <a:ext cx="5475381" cy="388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8041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麥迪那龍線蟲</a:t>
            </a:r>
            <a:r>
              <a:rPr lang="en-US" altLang="zh-TW" b="1" dirty="0"/>
              <a:t>(</a:t>
            </a:r>
            <a:r>
              <a:rPr lang="en-US" altLang="zh-TW" b="1" dirty="0" err="1"/>
              <a:t>Dracunculus</a:t>
            </a:r>
            <a:r>
              <a:rPr lang="en-US" altLang="zh-TW" b="1" dirty="0"/>
              <a:t> </a:t>
            </a:r>
            <a:r>
              <a:rPr lang="en-US" altLang="zh-TW" b="1" dirty="0" err="1"/>
              <a:t>Medinensis</a:t>
            </a:r>
            <a:r>
              <a:rPr lang="en-US" altLang="zh-TW" b="1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/>
              <a:t>牠們是一種相當古老的寄生蟲，西元前二世紀的希臘年史裡就有紀載。這種線蟲透過被污染的水源傳播，進入身體一年後，牠會在宿主的腿上或腳部形成一顆水泡，當水泡破裂，就會看見一隻蠕蟲探出頭來。這時候宿主若把腳泡入水裡，則又會將寄生蟲散布出去。</a:t>
            </a:r>
          </a:p>
        </p:txBody>
      </p:sp>
    </p:spTree>
    <p:extLst>
      <p:ext uri="{BB962C8B-B14F-4D97-AF65-F5344CB8AC3E}">
        <p14:creationId xmlns:p14="http://schemas.microsoft.com/office/powerpoint/2010/main" val="32509014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麥迪那龍線蟲</a:t>
            </a:r>
            <a:r>
              <a:rPr lang="en-US" altLang="zh-TW" b="1" dirty="0"/>
              <a:t>(</a:t>
            </a:r>
            <a:r>
              <a:rPr lang="en-US" altLang="zh-TW" b="1" dirty="0" err="1"/>
              <a:t>Dracunculus</a:t>
            </a:r>
            <a:r>
              <a:rPr lang="en-US" altLang="zh-TW" b="1" dirty="0"/>
              <a:t> </a:t>
            </a:r>
            <a:r>
              <a:rPr lang="en-US" altLang="zh-TW" b="1" dirty="0" err="1"/>
              <a:t>Medinensis</a:t>
            </a:r>
            <a:r>
              <a:rPr lang="en-US" altLang="zh-TW" b="1" dirty="0"/>
              <a:t>)</a:t>
            </a:r>
            <a:endParaRPr lang="zh-TW" altLang="en-US" dirty="0"/>
          </a:p>
        </p:txBody>
      </p:sp>
      <p:pic>
        <p:nvPicPr>
          <p:cNvPr id="4098" name="Picture 2" descr="http://static.ettoday.net/images/362/d36216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6906" y="2160588"/>
            <a:ext cx="5598226" cy="388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72285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線蟲</a:t>
            </a:r>
            <a:r>
              <a:rPr lang="en-US" altLang="zh-TW" b="1" dirty="0"/>
              <a:t>(Filarial Worms)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/>
              <a:t>藉由蒼蠅、蚊子傳播，牠們棲息在宿主的皮下，造成象皮腫、皮膚組織增厚、起疹子等病狀。此外也有可能表現在眼睛上，「河盲症」就是由這種寄生蟲所引起。</a:t>
            </a:r>
          </a:p>
        </p:txBody>
      </p:sp>
    </p:spTree>
    <p:extLst>
      <p:ext uri="{BB962C8B-B14F-4D97-AF65-F5344CB8AC3E}">
        <p14:creationId xmlns:p14="http://schemas.microsoft.com/office/powerpoint/2010/main" val="9871321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線蟲</a:t>
            </a:r>
            <a:r>
              <a:rPr lang="en-US" altLang="zh-TW" b="1" dirty="0"/>
              <a:t>(Filarial Worms)</a:t>
            </a:r>
            <a:endParaRPr lang="zh-TW" altLang="en-US" dirty="0"/>
          </a:p>
        </p:txBody>
      </p:sp>
      <p:pic>
        <p:nvPicPr>
          <p:cNvPr id="4" name="Picture 2" descr="http://static.ettoday.net/images/362/d36217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519" y="2755106"/>
            <a:ext cx="5715000" cy="269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43227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殭屍真菌</a:t>
            </a:r>
            <a:r>
              <a:rPr lang="en-US" altLang="zh-TW" b="1" dirty="0"/>
              <a:t>(</a:t>
            </a:r>
            <a:r>
              <a:rPr lang="en-US" altLang="zh-TW" b="1" dirty="0" err="1"/>
              <a:t>Ophiocordyceps</a:t>
            </a:r>
            <a:r>
              <a:rPr lang="en-US" altLang="zh-TW" b="1" dirty="0"/>
              <a:t> </a:t>
            </a:r>
            <a:r>
              <a:rPr lang="en-US" altLang="zh-TW" b="1" dirty="0" err="1"/>
              <a:t>Unilateralis</a:t>
            </a:r>
            <a:r>
              <a:rPr lang="en-US" altLang="zh-TW" b="1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/>
              <a:t>就像電影一樣，這種真菌感染螞蟻之後，以相當快的速度侵蝕宿主身體使牠們的肌肉纖維分離，變成失去自主控制權的「殭屍螞蟻」。最後，真菌再操縱螞蟻用嘴巴箝住葉片，釋放孢子做為新的根據地。</a:t>
            </a:r>
          </a:p>
        </p:txBody>
      </p:sp>
    </p:spTree>
    <p:extLst>
      <p:ext uri="{BB962C8B-B14F-4D97-AF65-F5344CB8AC3E}">
        <p14:creationId xmlns:p14="http://schemas.microsoft.com/office/powerpoint/2010/main" val="34338635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殭屍真菌</a:t>
            </a:r>
            <a:r>
              <a:rPr lang="en-US" altLang="zh-TW" b="1" dirty="0"/>
              <a:t>(</a:t>
            </a:r>
            <a:r>
              <a:rPr lang="en-US" altLang="zh-TW" b="1" dirty="0" err="1"/>
              <a:t>Ophiocordyceps</a:t>
            </a:r>
            <a:r>
              <a:rPr lang="en-US" altLang="zh-TW" b="1" dirty="0"/>
              <a:t> </a:t>
            </a:r>
            <a:r>
              <a:rPr lang="en-US" altLang="zh-TW" b="1" dirty="0" err="1"/>
              <a:t>Unilateralis</a:t>
            </a:r>
            <a:r>
              <a:rPr lang="en-US" altLang="zh-TW" b="1" dirty="0"/>
              <a:t>)</a:t>
            </a:r>
            <a:endParaRPr lang="zh-TW" altLang="en-US" dirty="0"/>
          </a:p>
        </p:txBody>
      </p:sp>
      <p:pic>
        <p:nvPicPr>
          <p:cNvPr id="6146" name="Picture 2" descr="http://static.ettoday.net/images/362/d36216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0170" y="2160588"/>
            <a:ext cx="4811698" cy="388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57978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菜蝶絨繭蜂</a:t>
            </a:r>
            <a:r>
              <a:rPr lang="en-US" altLang="zh-TW" b="1" dirty="0"/>
              <a:t>(</a:t>
            </a:r>
            <a:r>
              <a:rPr lang="en-US" altLang="zh-TW" b="1" dirty="0" err="1"/>
              <a:t>Cotesia</a:t>
            </a:r>
            <a:r>
              <a:rPr lang="en-US" altLang="zh-TW" b="1" dirty="0"/>
              <a:t> </a:t>
            </a:r>
            <a:r>
              <a:rPr lang="en-US" altLang="zh-TW" b="1" dirty="0" err="1"/>
              <a:t>Glomerata</a:t>
            </a:r>
            <a:r>
              <a:rPr lang="en-US" altLang="zh-TW" b="1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/>
              <a:t>牠們是一種惡毒的寄生蜂，會把卵注入一條毛毛蟲的體內</a:t>
            </a:r>
            <a:r>
              <a:rPr lang="en-US" altLang="zh-TW" sz="2800" dirty="0"/>
              <a:t>(</a:t>
            </a:r>
            <a:r>
              <a:rPr lang="zh-TW" altLang="en-US" sz="2800" dirty="0"/>
              <a:t>如扒臉異形入侵宿主</a:t>
            </a:r>
            <a:r>
              <a:rPr lang="en-US" altLang="zh-TW" sz="2800" dirty="0"/>
              <a:t>)</a:t>
            </a:r>
            <a:r>
              <a:rPr lang="zh-TW" altLang="en-US" sz="2800" dirty="0"/>
              <a:t>，</a:t>
            </a:r>
            <a:r>
              <a:rPr lang="en-US" altLang="zh-TW" sz="2800" dirty="0"/>
              <a:t>14</a:t>
            </a:r>
            <a:r>
              <a:rPr lang="zh-TW" altLang="en-US" sz="2800" dirty="0"/>
              <a:t>天發育過後，幼蟲釋放病毒使毛毛蟲癱瘓，然後從體內咬出一條血路。最諷刺的是，這時帶傷的毛毛蟲還會忠心耿耿地保護這些小惡魔，在牠們身上吐絲協助繭化，並且疲倦地保護這些蛹，直到餓死。</a:t>
            </a:r>
          </a:p>
        </p:txBody>
      </p:sp>
    </p:spTree>
    <p:extLst>
      <p:ext uri="{BB962C8B-B14F-4D97-AF65-F5344CB8AC3E}">
        <p14:creationId xmlns:p14="http://schemas.microsoft.com/office/powerpoint/2010/main" val="2092518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鐵線蟲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sz="2800" dirty="0"/>
              <a:t>雌雄異體的線性寄生蟲（但不寄生人、畜</a:t>
            </a:r>
            <a:r>
              <a:rPr lang="zh-TW" altLang="en-US" sz="2800" dirty="0" smtClean="0"/>
              <a:t>）</a:t>
            </a:r>
            <a:endParaRPr lang="en-US" altLang="zh-TW" sz="2800" dirty="0" smtClean="0"/>
          </a:p>
          <a:p>
            <a:r>
              <a:rPr lang="zh-TW" altLang="en-US" sz="2800" dirty="0"/>
              <a:t>成蟲的體長約３０到１００公分，外表呈細繩狀，成蟲棲息在水田、河流、池塘或土溝</a:t>
            </a:r>
            <a:r>
              <a:rPr lang="zh-TW" altLang="en-US" sz="2800" dirty="0" smtClean="0"/>
              <a:t>內</a:t>
            </a:r>
            <a:endParaRPr lang="en-US" altLang="zh-TW" sz="2800" dirty="0" smtClean="0"/>
          </a:p>
          <a:p>
            <a:r>
              <a:rPr lang="zh-TW" altLang="en-US" sz="2800" dirty="0"/>
              <a:t>卵在水中孵化，被水棲昆蟲（孑孓－蚊子幼蟲、水蠆彳ㄞˋ－蜻蜓幼蟲）取食後，開始行寄生</a:t>
            </a:r>
            <a:r>
              <a:rPr lang="zh-TW" altLang="en-US" sz="2800" dirty="0" smtClean="0"/>
              <a:t>生活</a:t>
            </a:r>
            <a:endParaRPr lang="en-US" altLang="zh-TW" sz="2800" dirty="0"/>
          </a:p>
          <a:p>
            <a:r>
              <a:rPr lang="zh-TW" altLang="en-US" sz="2800" dirty="0"/>
              <a:t>在九、十月的時候，在昆蟲腹部內的鐵線蟲成熟時，必須回到水中完成交配、產卵的最後</a:t>
            </a:r>
            <a:r>
              <a:rPr lang="zh-TW" altLang="en-US" sz="2800" dirty="0" smtClean="0"/>
              <a:t>任務</a:t>
            </a:r>
            <a:endParaRPr lang="en-US" altLang="zh-TW" sz="2800" dirty="0" smtClean="0"/>
          </a:p>
          <a:p>
            <a:r>
              <a:rPr lang="zh-TW" altLang="en-US" sz="2800" dirty="0"/>
              <a:t>鐵線蟲會驅使昆蟲（如螳螂）尋找水源喝水，甚至跳入水中淹死，這樣牠才有機會鑽出蟲體進入水中</a:t>
            </a:r>
            <a:endParaRPr lang="en-US" altLang="zh-TW" sz="2800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816500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菜蝶絨繭蜂</a:t>
            </a:r>
            <a:r>
              <a:rPr lang="en-US" altLang="zh-TW" b="1" dirty="0"/>
              <a:t>(</a:t>
            </a:r>
            <a:r>
              <a:rPr lang="en-US" altLang="zh-TW" b="1" dirty="0" err="1"/>
              <a:t>Cotesia</a:t>
            </a:r>
            <a:r>
              <a:rPr lang="en-US" altLang="zh-TW" b="1" dirty="0"/>
              <a:t> </a:t>
            </a:r>
            <a:r>
              <a:rPr lang="en-US" altLang="zh-TW" b="1" dirty="0" err="1"/>
              <a:t>Glomerata</a:t>
            </a:r>
            <a:r>
              <a:rPr lang="en-US" altLang="zh-TW" b="1" dirty="0"/>
              <a:t>)</a:t>
            </a:r>
            <a:endParaRPr lang="zh-TW" altLang="en-US" dirty="0"/>
          </a:p>
        </p:txBody>
      </p:sp>
      <p:pic>
        <p:nvPicPr>
          <p:cNvPr id="8194" name="Picture 2" descr="http://static.ettoday.net/images/362/d36216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519" y="2393156"/>
            <a:ext cx="5715000" cy="341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62056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蟹奴</a:t>
            </a:r>
            <a:r>
              <a:rPr lang="en-US" altLang="zh-TW" b="1" dirty="0"/>
              <a:t>(</a:t>
            </a:r>
            <a:r>
              <a:rPr lang="en-US" altLang="zh-TW" b="1" dirty="0" err="1"/>
              <a:t>Sacculina</a:t>
            </a:r>
            <a:r>
              <a:rPr lang="en-US" altLang="zh-TW" b="1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/>
              <a:t>蟹奴是一種專門寄生在螃蟹身上的藤壺，牠們影響公蟹體內的激素平衡，使牠的腹部變平坦、寬闊，看起來像是雌蟹；若宿主是母蟹，則會趁著雌蟹孵卵時一併把寄生蟲射出。</a:t>
            </a:r>
          </a:p>
        </p:txBody>
      </p:sp>
    </p:spTree>
    <p:extLst>
      <p:ext uri="{BB962C8B-B14F-4D97-AF65-F5344CB8AC3E}">
        <p14:creationId xmlns:p14="http://schemas.microsoft.com/office/powerpoint/2010/main" val="13694006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蟹奴</a:t>
            </a:r>
            <a:r>
              <a:rPr lang="en-US" altLang="zh-TW" b="1" dirty="0"/>
              <a:t>(</a:t>
            </a:r>
            <a:r>
              <a:rPr lang="en-US" altLang="zh-TW" b="1" dirty="0" err="1"/>
              <a:t>Sacculina</a:t>
            </a:r>
            <a:r>
              <a:rPr lang="en-US" altLang="zh-TW" b="1" dirty="0"/>
              <a:t>)</a:t>
            </a:r>
            <a:endParaRPr lang="zh-TW" altLang="en-US" dirty="0"/>
          </a:p>
        </p:txBody>
      </p:sp>
      <p:pic>
        <p:nvPicPr>
          <p:cNvPr id="9218" name="Picture 2" descr="http://static.ettoday.net/images/362/d36217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0121" y="2160588"/>
            <a:ext cx="4851796" cy="388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19559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黑灰蝶</a:t>
            </a:r>
            <a:r>
              <a:rPr lang="en-US" altLang="zh-TW" b="1" dirty="0"/>
              <a:t>(</a:t>
            </a:r>
            <a:r>
              <a:rPr lang="en-US" altLang="zh-TW" b="1" dirty="0" err="1"/>
              <a:t>Niphanda</a:t>
            </a:r>
            <a:r>
              <a:rPr lang="en-US" altLang="zh-TW" b="1" dirty="0"/>
              <a:t> </a:t>
            </a:r>
            <a:r>
              <a:rPr lang="en-US" altLang="zh-TW" b="1" dirty="0" err="1"/>
              <a:t>Fusca</a:t>
            </a:r>
            <a:r>
              <a:rPr lang="en-US" altLang="zh-TW" b="1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/>
              <a:t>當毛毛蟲當到這麼奸詐是不允許的！黑灰蝶的幼蟲會裝作一副可憐兮兮的模樣鑽入蟻巢，釋放化學物質假裝自己是螞蟻的一份子，讓那些「養父母」持續餵牠直到化</a:t>
            </a:r>
            <a:r>
              <a:rPr lang="zh-TW" altLang="en-US" sz="2800" dirty="0" smtClean="0"/>
              <a:t>蛹</a:t>
            </a:r>
            <a:r>
              <a:rPr lang="zh-TW" altLang="en-US" sz="2800" dirty="0"/>
              <a:t>。</a:t>
            </a:r>
            <a:endParaRPr lang="en-US" altLang="zh-TW" sz="2800" dirty="0" smtClean="0"/>
          </a:p>
        </p:txBody>
      </p:sp>
    </p:spTree>
    <p:extLst>
      <p:ext uri="{BB962C8B-B14F-4D97-AF65-F5344CB8AC3E}">
        <p14:creationId xmlns:p14="http://schemas.microsoft.com/office/powerpoint/2010/main" val="12004106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黑灰蝶</a:t>
            </a:r>
            <a:r>
              <a:rPr lang="en-US" altLang="zh-TW" b="1" dirty="0"/>
              <a:t>(</a:t>
            </a:r>
            <a:r>
              <a:rPr lang="en-US" altLang="zh-TW" b="1" dirty="0" err="1"/>
              <a:t>Niphanda</a:t>
            </a:r>
            <a:r>
              <a:rPr lang="en-US" altLang="zh-TW" b="1" dirty="0"/>
              <a:t> </a:t>
            </a:r>
            <a:r>
              <a:rPr lang="en-US" altLang="zh-TW" b="1" dirty="0" err="1"/>
              <a:t>Fusca</a:t>
            </a:r>
            <a:r>
              <a:rPr lang="en-US" altLang="zh-TW" b="1" dirty="0"/>
              <a:t>)</a:t>
            </a:r>
            <a:endParaRPr lang="zh-TW" altLang="en-US" dirty="0"/>
          </a:p>
        </p:txBody>
      </p:sp>
      <p:pic>
        <p:nvPicPr>
          <p:cNvPr id="10242" name="Picture 2" descr="http://static.ettoday.net/images/362/d362165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519" y="2304256"/>
            <a:ext cx="5715000" cy="359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94064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/>
              <a:t>菟絲子</a:t>
            </a:r>
            <a:r>
              <a:rPr lang="en-US" altLang="zh-TW" b="1" dirty="0"/>
              <a:t>(</a:t>
            </a:r>
            <a:r>
              <a:rPr lang="en-US" altLang="zh-TW" b="1" dirty="0" err="1"/>
              <a:t>Cuscuta</a:t>
            </a:r>
            <a:r>
              <a:rPr lang="en-US" altLang="zh-TW" b="1" dirty="0"/>
              <a:t>)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/>
              <a:t>大多數植物是被動的，但是寄生植物菟絲子會「嗅」出附近其他植物的味道，主動以觸手攀向宿主，並以驚人的速度成長！</a:t>
            </a:r>
          </a:p>
        </p:txBody>
      </p:sp>
    </p:spTree>
    <p:extLst>
      <p:ext uri="{BB962C8B-B14F-4D97-AF65-F5344CB8AC3E}">
        <p14:creationId xmlns:p14="http://schemas.microsoft.com/office/powerpoint/2010/main" val="29232280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菟絲子</a:t>
            </a:r>
            <a:r>
              <a:rPr lang="en-US" altLang="zh-TW" b="1" dirty="0"/>
              <a:t>(</a:t>
            </a:r>
            <a:r>
              <a:rPr lang="en-US" altLang="zh-TW" b="1" dirty="0" err="1"/>
              <a:t>Cuscuta</a:t>
            </a:r>
            <a:r>
              <a:rPr lang="en-US" altLang="zh-TW" b="1" dirty="0"/>
              <a:t>)</a:t>
            </a:r>
            <a:endParaRPr lang="zh-TW" altLang="en-US" dirty="0"/>
          </a:p>
        </p:txBody>
      </p:sp>
      <p:pic>
        <p:nvPicPr>
          <p:cNvPr id="11266" name="Picture 2" descr="http://static.ettoday.net/images/362/d36216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2222" y="2160588"/>
            <a:ext cx="5167593" cy="388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6258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鐵線蟲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 descr="http://pansci.asia/wp-content/uploads/2012/01/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1043" y="2291225"/>
            <a:ext cx="542925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5809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鐵線蟲</a:t>
            </a:r>
            <a:endParaRPr lang="zh-TW" altLang="en-US" dirty="0"/>
          </a:p>
        </p:txBody>
      </p:sp>
      <p:pic>
        <p:nvPicPr>
          <p:cNvPr id="2050" name="Picture 2" descr="http://pansci.asia/wp-content/uploads/2012/01/2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2027" y="2160588"/>
            <a:ext cx="5827983" cy="388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7373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鐵線蟲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hlinkClick r:id="rId2"/>
              </a:rPr>
              <a:t>https://</a:t>
            </a:r>
            <a:r>
              <a:rPr lang="en-US" altLang="zh-TW" dirty="0" smtClean="0">
                <a:hlinkClick r:id="rId2"/>
              </a:rPr>
              <a:t>www.youtube.com/watch?v=YbZ3JQE0xxQ</a:t>
            </a:r>
            <a:endParaRPr lang="en-US" altLang="zh-TW" dirty="0" smtClean="0"/>
          </a:p>
          <a:p>
            <a:r>
              <a:rPr lang="en-US" altLang="zh-TW" dirty="0">
                <a:hlinkClick r:id="rId3"/>
              </a:rPr>
              <a:t>https://www.youtube.com/watch?v=FVEqaebJ8DI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74966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專利藥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/>
              <a:t>專利藥，又稱原廠藥或正廠藥（</a:t>
            </a:r>
            <a:r>
              <a:rPr lang="en-US" altLang="zh-TW" sz="2800" dirty="0"/>
              <a:t>Branded Drugs</a:t>
            </a:r>
            <a:r>
              <a:rPr lang="zh-TW" altLang="en-US" sz="2800" dirty="0"/>
              <a:t>）。這些由藥廠自行研發的藥物，一般來說，享有</a:t>
            </a:r>
            <a:r>
              <a:rPr lang="en-US" altLang="zh-TW" sz="2800" dirty="0"/>
              <a:t>20</a:t>
            </a:r>
            <a:r>
              <a:rPr lang="zh-TW" altLang="en-US" sz="2800" dirty="0"/>
              <a:t>年專利期保護。在此期間，藥廠按規定逐步展開動物及人體試驗，以確定藥物的安全程度、劑量及療效。若官方監管機構批准註冊，藥廠便可向公眾銷售。</a:t>
            </a:r>
          </a:p>
        </p:txBody>
      </p:sp>
    </p:spTree>
    <p:extLst>
      <p:ext uri="{BB962C8B-B14F-4D97-AF65-F5344CB8AC3E}">
        <p14:creationId xmlns:p14="http://schemas.microsoft.com/office/powerpoint/2010/main" val="2709859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非專利藥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/>
              <a:t>非專利藥的特點是藥物中的主要成分（</a:t>
            </a:r>
            <a:r>
              <a:rPr lang="en-US" altLang="zh-TW" sz="2800" dirty="0"/>
              <a:t>Active Ingredient</a:t>
            </a:r>
            <a:r>
              <a:rPr lang="zh-TW" altLang="en-US" sz="2800" dirty="0"/>
              <a:t>）與專利藥的相同，使用途徑（口服、外塗或注射）、劑量及治療用途也一樣，但製造方法及其他成分（</a:t>
            </a:r>
            <a:r>
              <a:rPr lang="en-US" altLang="zh-TW" sz="2800" dirty="0"/>
              <a:t>Non-active Ingredients</a:t>
            </a:r>
            <a:r>
              <a:rPr lang="zh-TW" altLang="en-US" sz="2800" dirty="0"/>
              <a:t>）；或稱賦形劑（</a:t>
            </a:r>
            <a:r>
              <a:rPr lang="en-US" altLang="zh-TW" sz="2800" dirty="0"/>
              <a:t>Excipients</a:t>
            </a:r>
            <a:r>
              <a:rPr lang="zh-TW" altLang="en-US" sz="2800" dirty="0"/>
              <a:t>），包括澱粉、甜味劑或色素等，則可以不同。由於毋須負擔藥物的昂貴研發費用，價格較專利藥便宜得多。</a:t>
            </a:r>
          </a:p>
        </p:txBody>
      </p:sp>
    </p:spTree>
    <p:extLst>
      <p:ext uri="{BB962C8B-B14F-4D97-AF65-F5344CB8AC3E}">
        <p14:creationId xmlns:p14="http://schemas.microsoft.com/office/powerpoint/2010/main" val="3575837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非專利藥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/>
              <a:t>非專利藥，又稱非原廠藥或非正廠藥（</a:t>
            </a:r>
            <a:r>
              <a:rPr lang="en-US" altLang="zh-TW" sz="2800" dirty="0"/>
              <a:t>Generic Drugs</a:t>
            </a:r>
            <a:r>
              <a:rPr lang="zh-TW" altLang="en-US" sz="2800" dirty="0"/>
              <a:t>）。當專利藥獨享的專利期過去，藥廠便要公開配方，其他藥廠可據此製造，此謂非專利藥。</a:t>
            </a:r>
          </a:p>
        </p:txBody>
      </p:sp>
    </p:spTree>
    <p:extLst>
      <p:ext uri="{BB962C8B-B14F-4D97-AF65-F5344CB8AC3E}">
        <p14:creationId xmlns:p14="http://schemas.microsoft.com/office/powerpoint/2010/main" val="1448717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9</a:t>
            </a:r>
            <a:r>
              <a:rPr lang="zh-TW" altLang="en-US" b="1" dirty="0"/>
              <a:t>種令人作嘔的恐怖</a:t>
            </a:r>
            <a:r>
              <a:rPr lang="zh-TW" altLang="en-US" b="1" dirty="0" smtClean="0"/>
              <a:t>寄生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/>
              <a:t>縮頭魚虱</a:t>
            </a:r>
            <a:r>
              <a:rPr lang="en-US" altLang="zh-TW" sz="2800" dirty="0"/>
              <a:t>(</a:t>
            </a:r>
            <a:r>
              <a:rPr lang="en-US" altLang="zh-TW" sz="2800" dirty="0" err="1"/>
              <a:t>Cymothoa</a:t>
            </a:r>
            <a:r>
              <a:rPr lang="en-US" altLang="zh-TW" sz="2800" dirty="0"/>
              <a:t> </a:t>
            </a:r>
            <a:r>
              <a:rPr lang="en-US" altLang="zh-TW" sz="2800" dirty="0" err="1"/>
              <a:t>exigua</a:t>
            </a:r>
            <a:r>
              <a:rPr lang="en-US" altLang="zh-TW" sz="2800" dirty="0"/>
              <a:t>)</a:t>
            </a:r>
          </a:p>
          <a:p>
            <a:r>
              <a:rPr lang="zh-TW" altLang="en-US" sz="2800" dirty="0"/>
              <a:t>也被稱作「吃舌虱」，牠們全身覆滿昆蟲般的外骨骼，以相當「流氓」的手法寄生在鯛魚身上：從魚鰓鑽進去以後，攀附在宿主的舌頭上持續吸取血液，最後導致魚舌萎縮，自己則變成新的</a:t>
            </a:r>
            <a:r>
              <a:rPr lang="zh-TW" altLang="en-US" sz="2800" dirty="0"/>
              <a:t>舌頭</a:t>
            </a:r>
            <a:endParaRPr lang="en-US" altLang="zh-TW" sz="28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73480197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</TotalTime>
  <Words>1056</Words>
  <Application>Microsoft Office PowerPoint</Application>
  <PresentationFormat>寬螢幕</PresentationFormat>
  <Paragraphs>46</Paragraphs>
  <Slides>26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26</vt:i4>
      </vt:variant>
    </vt:vector>
  </HeadingPairs>
  <TitlesOfParts>
    <vt:vector size="31" baseType="lpstr">
      <vt:lpstr>微軟正黑體</vt:lpstr>
      <vt:lpstr>Arial</vt:lpstr>
      <vt:lpstr>Trebuchet MS</vt:lpstr>
      <vt:lpstr>Wingdings 3</vt:lpstr>
      <vt:lpstr>多面向</vt:lpstr>
      <vt:lpstr>鐵線蟲</vt:lpstr>
      <vt:lpstr>鐵線蟲</vt:lpstr>
      <vt:lpstr>鐵線蟲</vt:lpstr>
      <vt:lpstr>鐵線蟲</vt:lpstr>
      <vt:lpstr>鐵線蟲</vt:lpstr>
      <vt:lpstr>專利藥</vt:lpstr>
      <vt:lpstr>非專利藥</vt:lpstr>
      <vt:lpstr>非專利藥</vt:lpstr>
      <vt:lpstr>9種令人作嘔的恐怖寄生</vt:lpstr>
      <vt:lpstr>縮頭魚虱(Cymothoa exigua)</vt:lpstr>
      <vt:lpstr>羅阿羅阿絲蟲(Loa Loa)</vt:lpstr>
      <vt:lpstr>羅阿羅阿絲蟲(Loa Loa)</vt:lpstr>
      <vt:lpstr>麥迪那龍線蟲(Dracunculus Medinensis)</vt:lpstr>
      <vt:lpstr>麥迪那龍線蟲(Dracunculus Medinensis)</vt:lpstr>
      <vt:lpstr>線蟲(Filarial Worms)</vt:lpstr>
      <vt:lpstr>線蟲(Filarial Worms)</vt:lpstr>
      <vt:lpstr>殭屍真菌(Ophiocordyceps Unilateralis)</vt:lpstr>
      <vt:lpstr>殭屍真菌(Ophiocordyceps Unilateralis)</vt:lpstr>
      <vt:lpstr>菜蝶絨繭蜂(Cotesia Glomerata)</vt:lpstr>
      <vt:lpstr>菜蝶絨繭蜂(Cotesia Glomerata)</vt:lpstr>
      <vt:lpstr>蟹奴(Sacculina)</vt:lpstr>
      <vt:lpstr>蟹奴(Sacculina)</vt:lpstr>
      <vt:lpstr>黑灰蝶(Niphanda Fusca)</vt:lpstr>
      <vt:lpstr>黑灰蝶(Niphanda Fusca)</vt:lpstr>
      <vt:lpstr>菟絲子(Cuscuta)</vt:lpstr>
      <vt:lpstr>菟絲子(Cuscuta)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鐵線蟲</dc:title>
  <dc:creator>User</dc:creator>
  <cp:lastModifiedBy>User</cp:lastModifiedBy>
  <cp:revision>5</cp:revision>
  <dcterms:created xsi:type="dcterms:W3CDTF">2016-06-15T05:40:24Z</dcterms:created>
  <dcterms:modified xsi:type="dcterms:W3CDTF">2016-06-22T05:43:37Z</dcterms:modified>
</cp:coreProperties>
</file>