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35" r:id="rId2"/>
    <p:sldId id="256" r:id="rId3"/>
    <p:sldId id="348" r:id="rId4"/>
    <p:sldId id="349" r:id="rId5"/>
    <p:sldId id="350" r:id="rId6"/>
    <p:sldId id="352" r:id="rId7"/>
    <p:sldId id="353" r:id="rId8"/>
    <p:sldId id="354" r:id="rId9"/>
    <p:sldId id="355" r:id="rId10"/>
    <p:sldId id="316" r:id="rId11"/>
    <p:sldId id="317" r:id="rId12"/>
    <p:sldId id="258" r:id="rId13"/>
    <p:sldId id="260" r:id="rId14"/>
    <p:sldId id="261" r:id="rId15"/>
    <p:sldId id="262" r:id="rId16"/>
    <p:sldId id="264" r:id="rId17"/>
    <p:sldId id="265" r:id="rId18"/>
    <p:sldId id="266" r:id="rId19"/>
    <p:sldId id="269" r:id="rId20"/>
    <p:sldId id="268" r:id="rId21"/>
    <p:sldId id="278" r:id="rId22"/>
    <p:sldId id="272" r:id="rId23"/>
    <p:sldId id="270" r:id="rId24"/>
    <p:sldId id="273" r:id="rId25"/>
    <p:sldId id="280" r:id="rId26"/>
    <p:sldId id="279" r:id="rId27"/>
    <p:sldId id="323" r:id="rId28"/>
    <p:sldId id="288" r:id="rId29"/>
    <p:sldId id="322" r:id="rId30"/>
    <p:sldId id="290" r:id="rId31"/>
    <p:sldId id="295" r:id="rId32"/>
    <p:sldId id="296" r:id="rId33"/>
    <p:sldId id="324" r:id="rId34"/>
    <p:sldId id="299" r:id="rId35"/>
    <p:sldId id="313" r:id="rId36"/>
    <p:sldId id="300" r:id="rId37"/>
    <p:sldId id="312" r:id="rId38"/>
    <p:sldId id="315" r:id="rId39"/>
    <p:sldId id="318" r:id="rId40"/>
    <p:sldId id="319" r:id="rId41"/>
    <p:sldId id="311" r:id="rId4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6" autoAdjust="0"/>
    <p:restoredTop sz="94784" autoAdjust="0"/>
  </p:normalViewPr>
  <p:slideViewPr>
    <p:cSldViewPr>
      <p:cViewPr varScale="1">
        <p:scale>
          <a:sx n="72" d="100"/>
          <a:sy n="72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1237DE8-2B9F-4C53-9EE5-ED470D12EF8D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6C9DBB1-84A7-4AED-97D5-E28E9487EB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49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8CE5-F771-4164-8CC5-83A7C5A04CD8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B5479-58A6-420F-A998-F2847A1F7C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06C6-8989-484B-97FC-2CE411C0B937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9FC5-26E9-4C4F-85BF-FC9F14CCA7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72771-4E68-44A9-BF83-AE0809BA8ECD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96B9-ED1D-4273-B3E2-E8715C91E7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DE76-62D1-42D2-BC20-BF0E436261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DAB5-E865-43AE-881B-79C7AEFB866C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9BEB-7827-49F3-9FE9-4614660B2C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C5CE-332D-471C-BEF7-530AB72BB84F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20F0-8D20-4D29-A49C-B646FB8F76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4132-26B5-41DE-9A36-92900FF4E142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7751-F7B7-4D2C-BD19-BE9A2E5AED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601D-6D01-447A-A08F-E9A2FB351193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143F-44AC-4781-811E-D24803D964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40FF-7AAE-4725-8863-D6CDC0CAD0CB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30B9-0D43-4E69-B6D3-1141238F0C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C069-3F74-4AA7-8647-080AED3FE8AF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CFC5-CF4E-4510-A903-48BEE8DB6E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677A-4A28-4CB4-84AE-AFD40480A64B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34CE-FE69-44A6-BB9A-F88A13EA55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DEE7-7D4C-4396-8D46-B452B45056AC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00C8-61EF-4FB3-AD90-40B6ED336F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B812AF-DCC9-4C7E-B58A-27E2BC8B5D4C}" type="datetimeFigureOut">
              <a:rPr lang="zh-TW" altLang="en-US"/>
              <a:pPr>
                <a:defRPr/>
              </a:pPr>
              <a:t>2014/9/11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06B725-FBDD-444F-8E15-A9016F75C0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ctv.ntut.edu.tw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772400" cy="1150937"/>
          </a:xfrm>
        </p:spPr>
        <p:txBody>
          <a:bodyPr/>
          <a:lstStyle/>
          <a:p>
            <a:pPr eaLnBrk="1" hangingPunct="1"/>
            <a:r>
              <a:rPr lang="en-US" altLang="zh-TW" sz="72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en-US" altLang="zh-TW" sz="72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72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sz="6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6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6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81300"/>
            <a:ext cx="6400800" cy="21605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導師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：陳涵薇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聯絡電話：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29517475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351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350    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手機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0939246719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yperpost-realrank-deci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87338"/>
            <a:ext cx="6597650" cy="65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/>
          </p:cNvSpPr>
          <p:nvPr/>
        </p:nvSpPr>
        <p:spPr bwMode="auto">
          <a:xfrm>
            <a:off x="827088" y="333375"/>
            <a:ext cx="2808287" cy="1052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華康海報體 Std W12" pitchFamily="82" charset="-120"/>
                <a:ea typeface="華康海報體 Std W12" pitchFamily="82" charset="-120"/>
              </a:rPr>
              <a:t>甄選入學</a:t>
            </a:r>
          </a:p>
        </p:txBody>
      </p:sp>
      <p:sp>
        <p:nvSpPr>
          <p:cNvPr id="6" name="標題 1"/>
          <p:cNvSpPr>
            <a:spLocks/>
          </p:cNvSpPr>
          <p:nvPr/>
        </p:nvSpPr>
        <p:spPr bwMode="auto">
          <a:xfrm>
            <a:off x="5508625" y="0"/>
            <a:ext cx="2771775" cy="1052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華康海報體 Std W12" pitchFamily="82" charset="-120"/>
                <a:ea typeface="華康海報體 Std W12" pitchFamily="82" charset="-120"/>
              </a:rPr>
              <a:t>考試分發</a:t>
            </a:r>
          </a:p>
        </p:txBody>
      </p:sp>
      <p:sp>
        <p:nvSpPr>
          <p:cNvPr id="7" name="標題 1"/>
          <p:cNvSpPr>
            <a:spLocks/>
          </p:cNvSpPr>
          <p:nvPr/>
        </p:nvSpPr>
        <p:spPr bwMode="auto">
          <a:xfrm>
            <a:off x="6011863" y="2420938"/>
            <a:ext cx="2771775" cy="1052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華康海報體 Std W12" pitchFamily="82" charset="-120"/>
                <a:ea typeface="華康海報體 Std W12" pitchFamily="82" charset="-120"/>
              </a:rPr>
              <a:t>獨立招生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999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042988" y="2924175"/>
            <a:ext cx="792162" cy="1296988"/>
          </a:xfrm>
          <a:prstGeom prst="wedgeRectCallout">
            <a:avLst>
              <a:gd name="adj1" fmla="val 119139"/>
              <a:gd name="adj2" fmla="val -46940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1400">
                <a:solidFill>
                  <a:schemeClr val="bg1"/>
                </a:solidFill>
              </a:rPr>
              <a:t>收到學測成績單後報名，約三月初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619250" y="4437063"/>
            <a:ext cx="1008063" cy="2087562"/>
          </a:xfrm>
          <a:prstGeom prst="wedgeRectCallout">
            <a:avLst>
              <a:gd name="adj1" fmla="val 51356"/>
              <a:gd name="adj2" fmla="val -60315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1400">
                <a:solidFill>
                  <a:schemeClr val="bg1"/>
                </a:solidFill>
              </a:rPr>
              <a:t>錄取生不得報名參加個人申請及科大申請，放棄錄取資格後可參加考試入學分發！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995738" y="1700213"/>
            <a:ext cx="1584325" cy="936625"/>
          </a:xfrm>
          <a:prstGeom prst="wedgeRectCallout">
            <a:avLst>
              <a:gd name="adj1" fmla="val -41384"/>
              <a:gd name="adj2" fmla="val 90338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</a:rPr>
              <a:t>待繁星推薦放榜後進行報名，每人可選擇</a:t>
            </a:r>
            <a:r>
              <a:rPr kumimoji="0" lang="en-US" altLang="zh-TW" sz="140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</a:rPr>
              <a:t>至</a:t>
            </a:r>
            <a:r>
              <a:rPr kumimoji="0" lang="en-US" altLang="zh-TW" sz="140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kumimoji="0" lang="zh-TW" altLang="en-US" sz="1400">
                <a:solidFill>
                  <a:schemeClr val="bg1"/>
                </a:solidFill>
                <a:latin typeface="Times New Roman" pitchFamily="18" charset="0"/>
              </a:rPr>
              <a:t>個志願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4088"/>
          </a:xfrm>
        </p:spPr>
        <p:txBody>
          <a:bodyPr/>
          <a:lstStyle/>
          <a:p>
            <a:pPr eaLnBrk="1" hangingPunct="1"/>
            <a:r>
              <a:rPr lang="zh-TW" altLang="en-US" smtClean="0"/>
              <a:t>大學多元入學時程表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229600" cy="552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0080"/>
                <a:gridCol w="4474840"/>
                <a:gridCol w="303468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重要事項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輔導處相關工作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學測、術科考試簡章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高三學系探索量表</a:t>
                      </a:r>
                      <a:endParaRPr lang="en-US" altLang="zh-TW" sz="16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多元入學教師說明會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好好讀書、自我探索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高三多元入學學生入班宣導</a:t>
                      </a:r>
                      <a:endParaRPr lang="en-US" altLang="zh-TW" sz="16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高三多元入學家長說明會</a:t>
                      </a:r>
                      <a:endParaRPr lang="en-US" altLang="zh-TW" sz="16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繁星、個人申請、考試入學簡章發售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未來趨勢講座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好好讀書、自我探索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1/17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1/18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學測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術科考試（美術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2/4~5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、音樂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2/7~11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、體育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2/11~13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2/13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寄發成績單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甄選入學家長暨學生說明會、繁星推薦學生說明會及校內甄選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繁星推薦繳費、報名、放榜（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3/9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endParaRPr lang="en-US" altLang="zh-TW" sz="16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個人申請繳費、報名（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3/15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）、第一階段放榜（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3/22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模擬面試（一）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大學第二階段面試（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3/30~4/22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模擬面試（二）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甄選入學放榜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整理高三甄選入學統計資料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好好讀書、自我探索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指考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選填志願說明會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多元入學重大變革～</a:t>
            </a:r>
            <a:r>
              <a:rPr lang="en-US" altLang="zh-TW" smtClean="0">
                <a:latin typeface="標楷體" pitchFamily="65" charset="-120"/>
              </a:rPr>
              <a:t>2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2016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dirty="0"/>
              <a:t>個人</a:t>
            </a:r>
            <a:r>
              <a:rPr lang="zh-TW" altLang="en-US" sz="2800" dirty="0" smtClean="0"/>
              <a:t>申請從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個志願變成</a:t>
            </a:r>
            <a:r>
              <a:rPr lang="en-US" altLang="zh-TW" sz="2800" dirty="0" smtClean="0"/>
              <a:t>6</a:t>
            </a:r>
            <a:r>
              <a:rPr lang="zh-TW" altLang="en-US" sz="2800" dirty="0" smtClean="0"/>
              <a:t>個志願</a:t>
            </a:r>
            <a:endParaRPr lang="en-US" altLang="zh-TW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400" dirty="0"/>
              <a:t>競爭較為</a:t>
            </a:r>
            <a:r>
              <a:rPr lang="zh-TW" altLang="en-US" sz="2400" dirty="0" smtClean="0"/>
              <a:t>激烈，尤其是高分群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重</a:t>
            </a:r>
            <a:r>
              <a:rPr lang="zh-TW" altLang="en-US" sz="2400" dirty="0"/>
              <a:t>榜率變高，</a:t>
            </a:r>
            <a:r>
              <a:rPr lang="zh-TW" altLang="en-US" sz="2400" dirty="0" smtClean="0"/>
              <a:t>備取者上榜機會增加</a:t>
            </a:r>
            <a:endParaRPr lang="en-US" altLang="zh-TW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TW" altLang="en-US" sz="2000" dirty="0" smtClean="0"/>
              <a:t>通過第一階段者把握機會面試</a:t>
            </a:r>
            <a:endParaRPr lang="en-US" altLang="zh-TW" sz="20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TW" altLang="en-US" sz="2000" dirty="0" smtClean="0"/>
              <a:t>鼓勵學生上網填志願</a:t>
            </a:r>
            <a:endParaRPr lang="en-US" altLang="zh-TW" sz="2000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71550" y="3644900"/>
          <a:ext cx="7416824" cy="1097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72208"/>
                <a:gridCol w="1728192"/>
                <a:gridCol w="2160240"/>
                <a:gridCol w="165618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99</a:t>
                      </a:r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學年度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100</a:t>
                      </a:r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學年度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備取上榜人數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10,843/32,993</a:t>
                      </a:r>
                    </a:p>
                    <a:p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佔</a:t>
                      </a:r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備取上榜人數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13,897/34,247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佔</a:t>
                      </a:r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40.6%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多元入學重大變革～</a:t>
            </a:r>
            <a:r>
              <a:rPr lang="en-US" altLang="zh-TW" smtClean="0">
                <a:latin typeface="標楷體" pitchFamily="65" charset="-120"/>
              </a:rPr>
              <a:t>3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lang="zh-TW" altLang="en-US" dirty="0"/>
              <a:t>大學入學考試選擇題計分方式改變</a:t>
            </a:r>
            <a:br>
              <a:rPr lang="zh-TW" altLang="en-US" dirty="0"/>
            </a:br>
            <a:r>
              <a:rPr lang="zh-TW" altLang="en-US" dirty="0"/>
              <a:t>單選題：答錯不倒扣；多選題：答對題項數多餘答錯題項數，得部分分數。</a:t>
            </a:r>
          </a:p>
          <a:p>
            <a:pPr eaLnBrk="1" fontAlgn="auto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lang="zh-TW" altLang="en-US" dirty="0"/>
              <a:t>單選題</a:t>
            </a:r>
            <a:br>
              <a:rPr lang="zh-TW" altLang="en-US" dirty="0"/>
            </a:br>
            <a:r>
              <a:rPr lang="zh-TW" altLang="en-US" dirty="0"/>
              <a:t>每題有</a:t>
            </a:r>
            <a:r>
              <a:rPr lang="en-US" altLang="zh-TW" dirty="0"/>
              <a:t>n</a:t>
            </a:r>
            <a:r>
              <a:rPr lang="zh-TW" altLang="en-US" dirty="0"/>
              <a:t>個選項，其中只有一個是最適當的答案。各題答對者得該題的分數； 該題未作答或答錯者， 以零分計算。</a:t>
            </a:r>
          </a:p>
          <a:p>
            <a:pPr eaLnBrk="1" fontAlgn="auto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lang="zh-TW" altLang="en-US" dirty="0"/>
              <a:t>多選題</a:t>
            </a:r>
            <a:br>
              <a:rPr lang="zh-TW" altLang="en-US" dirty="0"/>
            </a:br>
            <a:r>
              <a:rPr lang="zh-TW" altLang="en-US" dirty="0"/>
              <a:t>每題有</a:t>
            </a:r>
            <a:r>
              <a:rPr lang="en-US" altLang="zh-TW" dirty="0"/>
              <a:t>n</a:t>
            </a:r>
            <a:r>
              <a:rPr lang="zh-TW" altLang="en-US" dirty="0"/>
              <a:t>個選項，其中至少有一個是正確的答案。各題之選項獨立判定，所有選項均答對者，得該題的分數。若答錯</a:t>
            </a:r>
            <a:r>
              <a:rPr lang="en-US" altLang="zh-TW" dirty="0"/>
              <a:t>k </a:t>
            </a:r>
            <a:r>
              <a:rPr lang="zh-TW" altLang="en-US" dirty="0"/>
              <a:t>個選項，可得            題分。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5300663"/>
            <a:ext cx="65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指考計分比較舉例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1425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依學群推薦</a:t>
            </a:r>
            <a:endParaRPr lang="zh-TW" alt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0350" y="1341438"/>
            <a:ext cx="8883650" cy="7397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Font typeface="Arial" pitchFamily="34" charset="0"/>
              <a:buChar char="•"/>
              <a:defRPr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大學依學系之性質分學群招生，由高中向大學依學群推薦符合推薦條件之應屆畢業學生</a:t>
            </a: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ph sz="half" idx="4294967295"/>
          </p:nvPr>
        </p:nvGraphicFramePr>
        <p:xfrm>
          <a:off x="238125" y="2492375"/>
          <a:ext cx="8655050" cy="3482976"/>
        </p:xfrm>
        <a:graphic>
          <a:graphicData uri="http://schemas.openxmlformats.org/drawingml/2006/table">
            <a:tbl>
              <a:tblPr/>
              <a:tblGrid>
                <a:gridCol w="1812925"/>
                <a:gridCol w="6842125"/>
              </a:tblGrid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文、法、商、社會科學、教育、管理等學系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理、工等學系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醫、生命科學、農等學系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音樂相關學系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第五類學群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美術相關學系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第六類學群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舞蹈相關學系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第七類學群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體育相關學系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依學群推薦</a:t>
            </a:r>
            <a:endParaRPr lang="zh-TW" altLang="en-US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zh-TW" altLang="en-US" smtClean="0">
                <a:latin typeface="標楷體" pitchFamily="65" charset="-120"/>
              </a:rPr>
              <a:t>高中對大學每個學群至多推薦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</a:rPr>
              <a:t>2</a:t>
            </a:r>
            <a:r>
              <a:rPr lang="zh-TW" altLang="en-US" smtClean="0">
                <a:latin typeface="標楷體" pitchFamily="65" charset="-120"/>
              </a:rPr>
              <a:t>名</a:t>
            </a: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zh-TW" altLang="en-US" smtClean="0">
                <a:latin typeface="標楷體" pitchFamily="65" charset="-120"/>
              </a:rPr>
              <a:t>如高中對同一大學推薦超過</a:t>
            </a:r>
            <a:r>
              <a:rPr lang="en-US" altLang="zh-TW" smtClean="0">
                <a:latin typeface="標楷體" pitchFamily="65" charset="-120"/>
              </a:rPr>
              <a:t>1</a:t>
            </a:r>
            <a:r>
              <a:rPr lang="zh-TW" altLang="en-US" smtClean="0">
                <a:latin typeface="標楷體" pitchFamily="65" charset="-120"/>
              </a:rPr>
              <a:t>名學生時，必須排定其學生推薦順序，甄選入學委員會分發時即依高中排定的推薦順序分發</a:t>
            </a:r>
            <a:endParaRPr lang="en-US" altLang="zh-TW" smtClean="0">
              <a:latin typeface="標楷體" pitchFamily="65" charset="-12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zh-TW" altLang="en-US" smtClean="0">
                <a:latin typeface="標楷體" pitchFamily="65" charset="-120"/>
              </a:rPr>
              <a:t>音樂班、美術班、舞蹈班等藝術才能班及體育班之學生僅限被推薦至大學第四～第七類與學生在校所學相關之學群</a:t>
            </a:r>
            <a:endParaRPr lang="zh-TW" altLang="en-US" smtClean="0">
              <a:latin typeface="華康仿宋體W6" pitchFamily="49" charset="-120"/>
              <a:ea typeface="華康仿宋體W6" pitchFamily="49" charset="-120"/>
            </a:endParaRP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推薦</a:t>
            </a:r>
            <a:r>
              <a:rPr lang="zh-TW" altLang="en-US" sz="4800" smtClean="0">
                <a:latin typeface="標楷體" pitchFamily="65" charset="-120"/>
              </a:rPr>
              <a:t>條件</a:t>
            </a:r>
            <a:r>
              <a:rPr lang="zh-TW" altLang="en-US" sz="2400" smtClean="0">
                <a:latin typeface="華康粗黑體"/>
                <a:ea typeface="華康粗黑體"/>
              </a:rPr>
              <a:t> </a:t>
            </a:r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zh-TW" altLang="en-US" smtClean="0"/>
              <a:t>符合繁星推薦資格之高級中等學校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mtClean="0"/>
              <a:t>全程就讀同一所高中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mtClean="0"/>
              <a:t>修滿高一、高二各學期之應屆畢業生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mtClean="0"/>
              <a:t>且高中前四個學期學業成績總平均全校排名百分比符合大學之規定</a:t>
            </a:r>
            <a:br>
              <a:rPr lang="zh-TW" altLang="en-US" smtClean="0"/>
            </a:br>
            <a:r>
              <a:rPr lang="en-US" altLang="zh-TW" smtClean="0">
                <a:solidFill>
                  <a:srgbClr val="FF0000"/>
                </a:solidFill>
              </a:rPr>
              <a:t>(</a:t>
            </a:r>
            <a:r>
              <a:rPr lang="zh-TW" altLang="en-US" smtClean="0">
                <a:solidFill>
                  <a:srgbClr val="FF0000"/>
                </a:solidFill>
              </a:rPr>
              <a:t>校排百分比前</a:t>
            </a:r>
            <a:r>
              <a:rPr lang="en-US" altLang="zh-TW" smtClean="0">
                <a:solidFill>
                  <a:srgbClr val="FF0000"/>
                </a:solidFill>
              </a:rPr>
              <a:t>20</a:t>
            </a:r>
            <a:r>
              <a:rPr lang="zh-TW" altLang="en-US" smtClean="0">
                <a:solidFill>
                  <a:srgbClr val="FF0000"/>
                </a:solidFill>
              </a:rPr>
              <a:t>％、</a:t>
            </a:r>
            <a:r>
              <a:rPr lang="en-US" altLang="zh-TW" smtClean="0">
                <a:solidFill>
                  <a:srgbClr val="FF0000"/>
                </a:solidFill>
              </a:rPr>
              <a:t>30</a:t>
            </a:r>
            <a:r>
              <a:rPr lang="zh-TW" altLang="en-US" smtClean="0">
                <a:solidFill>
                  <a:srgbClr val="FF0000"/>
                </a:solidFill>
              </a:rPr>
              <a:t>％、</a:t>
            </a:r>
            <a:r>
              <a:rPr lang="en-US" altLang="zh-TW" smtClean="0">
                <a:solidFill>
                  <a:srgbClr val="FF0000"/>
                </a:solidFill>
              </a:rPr>
              <a:t>40</a:t>
            </a:r>
            <a:r>
              <a:rPr lang="zh-TW" altLang="en-US" smtClean="0">
                <a:solidFill>
                  <a:srgbClr val="FF0000"/>
                </a:solidFill>
              </a:rPr>
              <a:t>％、</a:t>
            </a:r>
            <a:r>
              <a:rPr lang="en-US" altLang="zh-TW" smtClean="0">
                <a:solidFill>
                  <a:srgbClr val="FF0000"/>
                </a:solidFill>
              </a:rPr>
              <a:t>50</a:t>
            </a:r>
            <a:r>
              <a:rPr lang="zh-TW" altLang="en-US" smtClean="0">
                <a:solidFill>
                  <a:srgbClr val="FF0000"/>
                </a:solidFill>
              </a:rPr>
              <a:t>％</a:t>
            </a:r>
            <a:r>
              <a:rPr lang="en-US" altLang="zh-TW" smtClean="0">
                <a:solidFill>
                  <a:srgbClr val="FF0000"/>
                </a:solidFill>
              </a:rPr>
              <a:t>)</a:t>
            </a:r>
            <a:endParaRPr lang="zh-TW" altLang="en-US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003300"/>
              </a:buClr>
            </a:pPr>
            <a:r>
              <a:rPr lang="zh-TW" altLang="en-US" smtClean="0"/>
              <a:t>學科能力測驗成績通過校系之檢定標準 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C04F1B-5C66-4452-B91A-1F4236E558F1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20713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校內推薦作業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44675"/>
            <a:ext cx="7773987" cy="3494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每一名考生僅能被推薦至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學群，選填志願數依大學之規定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具原住民身份之學生，得以一般生或原住民生身分擇一參加本招生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高中對大學每個學群至多推薦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642938" y="928688"/>
            <a:ext cx="8001000" cy="4000500"/>
          </a:xfrm>
        </p:spPr>
        <p:txBody>
          <a:bodyPr/>
          <a:lstStyle/>
          <a:p>
            <a:pPr algn="l" eaLnBrk="1" hangingPunct="1"/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>
                <a:solidFill>
                  <a:srgbClr val="FF0000"/>
                </a:solidFill>
              </a:rPr>
              <a:t>1.</a:t>
            </a:r>
            <a:r>
              <a:rPr lang="en-US" altLang="zh-TW" sz="4000" dirty="0" smtClean="0">
                <a:solidFill>
                  <a:srgbClr val="FF0000"/>
                </a:solidFill>
                <a:latin typeface="Times New Roman" pitchFamily="18" charset="0"/>
                <a:ea typeface="華康華綜體 Std W5" pitchFamily="34" charset="-120"/>
              </a:rPr>
              <a:t>103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華康華綜體 Std W5" pitchFamily="34" charset="-120"/>
              </a:rPr>
              <a:t>年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大學多元入學方案說明</a:t>
            </a:r>
            <a:b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2.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班級經營理念</a:t>
            </a: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3.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推選班級家長代表 </a:t>
            </a: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(1-2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人</a:t>
            </a: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)</a:t>
            </a:r>
            <a:b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4.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班級連絡方式</a:t>
            </a: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(?)</a:t>
            </a:r>
            <a:b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5.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意見溝通</a:t>
            </a:r>
            <a:endParaRPr lang="en-US" altLang="zh-TW" sz="4000" dirty="0" smtClean="0">
              <a:solidFill>
                <a:srgbClr val="FF0000"/>
              </a:solidFill>
              <a:latin typeface="華康華綜體 Std W5" pitchFamily="34" charset="-120"/>
              <a:ea typeface="華康華綜體 Std W5" pitchFamily="34" charset="-120"/>
            </a:endParaRPr>
          </a:p>
        </p:txBody>
      </p:sp>
      <p:sp>
        <p:nvSpPr>
          <p:cNvPr id="4099" name="副標題 2"/>
          <p:cNvSpPr>
            <a:spLocks noGrp="1"/>
          </p:cNvSpPr>
          <p:nvPr>
            <p:ph type="subTitle" idx="1"/>
          </p:nvPr>
        </p:nvSpPr>
        <p:spPr>
          <a:xfrm>
            <a:off x="1331913" y="4076700"/>
            <a:ext cx="6400800" cy="766763"/>
          </a:xfrm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100" name="文字方塊 3"/>
          <p:cNvSpPr txBox="1">
            <a:spLocks noChangeArrowheads="1"/>
          </p:cNvSpPr>
          <p:nvPr/>
        </p:nvSpPr>
        <p:spPr bwMode="auto">
          <a:xfrm>
            <a:off x="928688" y="428625"/>
            <a:ext cx="742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4800" dirty="0">
                <a:solidFill>
                  <a:schemeClr val="accent2"/>
                </a:solidFill>
              </a:rPr>
              <a:t>2</a:t>
            </a:r>
            <a:r>
              <a:rPr lang="en-US" altLang="zh-TW" sz="4800" dirty="0" smtClean="0">
                <a:solidFill>
                  <a:schemeClr val="accent2"/>
                </a:solidFill>
              </a:rPr>
              <a:t>04</a:t>
            </a:r>
            <a:r>
              <a:rPr lang="zh-TW" altLang="en-US" sz="4800" dirty="0" smtClean="0">
                <a:solidFill>
                  <a:schemeClr val="accent2"/>
                </a:solidFill>
              </a:rPr>
              <a:t>班</a:t>
            </a:r>
            <a:r>
              <a:rPr lang="zh-TW" altLang="en-US" sz="4800" dirty="0">
                <a:solidFill>
                  <a:schemeClr val="accent2"/>
                </a:solidFill>
              </a:rPr>
              <a:t>家長會流程</a:t>
            </a:r>
            <a:r>
              <a:rPr lang="en-US" altLang="zh-TW" sz="4800" dirty="0"/>
              <a:t> </a:t>
            </a:r>
            <a:endParaRPr lang="zh-TW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51275" y="2492375"/>
            <a:ext cx="1008063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003800" y="2492375"/>
            <a:ext cx="504825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555875" y="2492375"/>
            <a:ext cx="1079500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795963" y="3860800"/>
            <a:ext cx="2663825" cy="1368425"/>
          </a:xfrm>
          <a:prstGeom prst="wedgeRectCallout">
            <a:avLst>
              <a:gd name="adj1" fmla="val -56713"/>
              <a:gd name="adj2" fmla="val -8939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第一學群共有</a:t>
            </a:r>
            <a:r>
              <a:rPr kumimoji="0" lang="en-US" altLang="zh-TW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22</a:t>
            </a:r>
            <a:r>
              <a:rPr kumimoji="0" lang="zh-TW" altLang="en-US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個科系</a:t>
            </a:r>
            <a:endParaRPr kumimoji="0" lang="en-US" altLang="zh-TW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第二學群共有</a:t>
            </a:r>
            <a:r>
              <a:rPr kumimoji="0" lang="en-US" altLang="zh-TW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</a:t>
            </a:r>
            <a:r>
              <a:rPr kumimoji="0" lang="zh-TW" altLang="en-US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個科系</a:t>
            </a:r>
            <a:endParaRPr kumimoji="0" lang="en-US" altLang="zh-TW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第三學群共有</a:t>
            </a:r>
            <a:r>
              <a:rPr kumimoji="0" lang="en-US" altLang="zh-TW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</a:t>
            </a:r>
            <a:r>
              <a:rPr kumimoji="0" lang="zh-TW" altLang="en-US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個科系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5FDB1-B3D7-489E-B192-1A3DEEEB3ED8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24075" y="549275"/>
            <a:ext cx="1368425" cy="172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00113" y="1196975"/>
            <a:ext cx="1079500" cy="503238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24075" y="4005263"/>
            <a:ext cx="1368425" cy="16557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900113" y="4652963"/>
            <a:ext cx="1079500" cy="503237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D5576-F316-474F-9A9D-2A5122C6672E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分發比序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557338"/>
            <a:ext cx="8135937" cy="4176712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zh-TW" altLang="en-US" sz="2800" smtClean="0">
                <a:solidFill>
                  <a:srgbClr val="FF0000"/>
                </a:solidFill>
                <a:ea typeface="標楷體" pitchFamily="65" charset="-120"/>
              </a:rPr>
              <a:t>第</a:t>
            </a:r>
            <a:r>
              <a:rPr lang="en-US" altLang="zh-TW" sz="2800" smtClean="0">
                <a:solidFill>
                  <a:srgbClr val="FF0000"/>
                </a:solidFill>
                <a:ea typeface="標楷體" pitchFamily="65" charset="-120"/>
              </a:rPr>
              <a:t>1</a:t>
            </a:r>
            <a:r>
              <a:rPr lang="zh-TW" altLang="en-US" sz="2800" smtClean="0">
                <a:solidFill>
                  <a:srgbClr val="FF0000"/>
                </a:solidFill>
                <a:ea typeface="標楷體" pitchFamily="65" charset="-120"/>
              </a:rPr>
              <a:t>比序為在校學業成績全校排名百分比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smtClean="0">
                <a:solidFill>
                  <a:srgbClr val="FF0000"/>
                </a:solidFill>
                <a:ea typeface="標楷體" pitchFamily="65" charset="-120"/>
              </a:rPr>
              <a:t>第</a:t>
            </a:r>
            <a:r>
              <a:rPr lang="en-US" altLang="zh-TW" sz="2800" smtClean="0">
                <a:solidFill>
                  <a:srgbClr val="FF0000"/>
                </a:solidFill>
                <a:ea typeface="標楷體" pitchFamily="65" charset="-120"/>
              </a:rPr>
              <a:t>2</a:t>
            </a:r>
            <a:r>
              <a:rPr lang="zh-TW" altLang="en-US" sz="2800" smtClean="0">
                <a:solidFill>
                  <a:srgbClr val="FF0000"/>
                </a:solidFill>
                <a:ea typeface="標楷體" pitchFamily="65" charset="-120"/>
              </a:rPr>
              <a:t>～</a:t>
            </a:r>
            <a:r>
              <a:rPr lang="en-US" altLang="zh-TW" sz="2800" smtClean="0">
                <a:solidFill>
                  <a:srgbClr val="FF0000"/>
                </a:solidFill>
                <a:ea typeface="標楷體" pitchFamily="65" charset="-120"/>
              </a:rPr>
              <a:t>7</a:t>
            </a:r>
            <a:r>
              <a:rPr lang="zh-TW" altLang="en-US" sz="2800" smtClean="0">
                <a:solidFill>
                  <a:srgbClr val="FF0000"/>
                </a:solidFill>
                <a:ea typeface="標楷體" pitchFamily="65" charset="-120"/>
              </a:rPr>
              <a:t>比序為學測各單科級分或總級分，或各單科學業總平均成績全校排名百分比</a:t>
            </a:r>
            <a:endParaRPr lang="en-US" altLang="zh-TW" sz="2800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buClr>
                <a:srgbClr val="003300"/>
              </a:buClr>
            </a:pPr>
            <a:r>
              <a:rPr lang="zh-TW" altLang="en-US" sz="2800" smtClean="0">
                <a:ea typeface="標楷體" pitchFamily="65" charset="-120"/>
              </a:rPr>
              <a:t>單科為國文、英文、數學、物理、化學、生物、地球科學、歷史、地理、公民與社會、音樂、美術、舞蹈、體育等</a:t>
            </a:r>
            <a:r>
              <a:rPr lang="en-US" altLang="zh-TW" sz="2800" smtClean="0">
                <a:ea typeface="標楷體" pitchFamily="65" charset="-120"/>
              </a:rPr>
              <a:t>14</a:t>
            </a:r>
            <a:r>
              <a:rPr lang="zh-TW" altLang="en-US" sz="2800" smtClean="0">
                <a:ea typeface="標楷體" pitchFamily="65" charset="-120"/>
              </a:rPr>
              <a:t>科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smtClean="0">
                <a:ea typeface="標楷體" pitchFamily="65" charset="-120"/>
              </a:rPr>
              <a:t>音樂、美術、舞蹈、體育專業成績僅供第四～第七學群之校系擇一使用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4027C1-313C-4469-A94A-FC764B2C9F58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463"/>
            <a:ext cx="91440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92500" y="476250"/>
            <a:ext cx="5400675" cy="1873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92500" y="4076700"/>
            <a:ext cx="5400675" cy="1584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FD13F-684E-4D00-9F55-8D624612F8B8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兩輪分發</a:t>
            </a:r>
            <a:r>
              <a:rPr lang="zh-TW" altLang="en-US" sz="1800" smtClean="0">
                <a:latin typeface="華康粗黑體"/>
                <a:ea typeface="華康粗黑體"/>
                <a:cs typeface="華康粗黑體"/>
              </a:rPr>
              <a:t>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00213"/>
            <a:ext cx="7775575" cy="3168650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第一輪分發，各大學對同一高中非藝才班、非體育班之學生，以錄取一名為限</a:t>
            </a:r>
            <a:endParaRPr lang="en-US" altLang="zh-TW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3300"/>
              </a:buClr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對同一高中各藝才班及體育班之學生，其對應之學群亦各以錄取一名為限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大學校系經第一輪分發後仍有缺額者，依該校系之分發比序項目進行第二輪分發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67400" y="2349500"/>
            <a:ext cx="3025775" cy="43195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FAEE9-BA34-49D8-99A6-FDF3CB29EC10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錄取生限制</a:t>
            </a:r>
            <a:r>
              <a:rPr lang="zh-TW" altLang="en-US" sz="1800" smtClean="0">
                <a:latin typeface="華康粗黑體"/>
                <a:ea typeface="華康粗黑體"/>
                <a:cs typeface="華康粗黑體"/>
              </a:rPr>
              <a:t>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12875"/>
            <a:ext cx="7772400" cy="4876800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錄取生不得報名該學年度「個人申請」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亦不得參加該學年度科技校院日間部四年制申請入學第一階段篩選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未於規定期限內放棄錄取資格者，不得報名該學年度大學考試入學招生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3300"/>
              </a:buClr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錄取生是否轉系，詳見簡章規定，各校不同。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solidFill>
                <a:schemeClr val="accent2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1763713" y="2420938"/>
            <a:ext cx="5832475" cy="16557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zh-TW" altLang="en-US" sz="5400" smtClean="0">
                <a:solidFill>
                  <a:schemeClr val="accent2"/>
                </a:solidFill>
                <a:latin typeface="Calibri" pitchFamily="34" charset="0"/>
                <a:ea typeface="新細明體" pitchFamily="18" charset="-120"/>
              </a:rPr>
              <a:t>   個人申請入學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F3617-CE61-4AD5-9EAD-FDAC817BB716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20713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每人申請六所校系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84313"/>
            <a:ext cx="7772400" cy="4876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參加個人申請之每一考生，申請校系數以六校系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含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為限。</a:t>
            </a:r>
          </a:p>
          <a:p>
            <a:pPr eaLnBrk="1" hangingPunct="1">
              <a:buClr>
                <a:srgbClr val="000000"/>
              </a:buClr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大學得限制考生可申請該校之學系（組）數，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違者取消考生報名該大學所有校系（組）之申請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，請參閱個人申請招生簡章首頁「招生學校暨個人申請選填學系（組）限制一覽表」。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29" t="25887" r="3101" b="8401"/>
          <a:stretch>
            <a:fillRect/>
          </a:stretch>
        </p:blipFill>
        <p:spPr bwMode="auto">
          <a:xfrm>
            <a:off x="2195513" y="4221163"/>
            <a:ext cx="48244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92500" y="5516563"/>
            <a:ext cx="503238" cy="13414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5168" t="40358" r="3287" b="12392"/>
          <a:stretch>
            <a:fillRect/>
          </a:stretch>
        </p:blipFill>
        <p:spPr bwMode="auto">
          <a:xfrm>
            <a:off x="0" y="0"/>
            <a:ext cx="9144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403350" y="2852738"/>
            <a:ext cx="447675" cy="307975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403350" y="2205038"/>
            <a:ext cx="447675" cy="32861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987675" y="3500438"/>
            <a:ext cx="431800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941638" y="1916113"/>
            <a:ext cx="431800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930525" y="2311400"/>
            <a:ext cx="504825" cy="5032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87450" y="4508500"/>
            <a:ext cx="7345363" cy="4683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所有申請者</a:t>
            </a:r>
            <a:r>
              <a:rPr kumimoji="0" lang="zh-TW" altLang="en-US" sz="24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總級分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成績前 </a:t>
            </a:r>
            <a:r>
              <a:rPr kumimoji="0" lang="en-US" altLang="zh-TW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(20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人 </a:t>
            </a:r>
            <a:r>
              <a:rPr kumimoji="0" lang="en-US" altLang="zh-TW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× 6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倍</a:t>
            </a:r>
            <a:r>
              <a:rPr kumimoji="0" lang="en-US" altLang="zh-TW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＝</a:t>
            </a:r>
            <a:r>
              <a:rPr kumimoji="0" lang="en-US" altLang="zh-TW" sz="24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120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人</a:t>
            </a: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187450" y="5083175"/>
            <a:ext cx="7345363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前項篩選出</a:t>
            </a:r>
            <a:r>
              <a:rPr kumimoji="0" lang="en-US" altLang="zh-TW" sz="24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120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人中，</a:t>
            </a:r>
            <a:r>
              <a:rPr kumimoji="0" lang="zh-TW" altLang="en-US" sz="24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國文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前</a:t>
            </a:r>
            <a:r>
              <a:rPr kumimoji="0" lang="en-US" altLang="zh-TW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(20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人 </a:t>
            </a:r>
            <a:r>
              <a:rPr kumimoji="0" lang="en-US" altLang="zh-TW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× 4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倍</a:t>
            </a:r>
            <a:r>
              <a:rPr kumimoji="0" lang="en-US" altLang="zh-TW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＝</a:t>
            </a:r>
            <a:r>
              <a:rPr kumimoji="0" lang="en-US" altLang="zh-TW" sz="24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80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人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87450" y="5659438"/>
            <a:ext cx="7345363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前項篩選出</a:t>
            </a:r>
            <a:r>
              <a:rPr kumimoji="0" lang="en-US" altLang="zh-TW" sz="24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80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人中，</a:t>
            </a:r>
            <a:r>
              <a:rPr kumimoji="0" lang="zh-TW" altLang="en-US" sz="24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英文＋數學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前</a:t>
            </a:r>
            <a:r>
              <a:rPr kumimoji="0" lang="en-US" altLang="zh-TW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(20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人 </a:t>
            </a:r>
            <a:r>
              <a:rPr kumimoji="0" lang="en-US" altLang="zh-TW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× 3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倍</a:t>
            </a:r>
            <a:r>
              <a:rPr kumimoji="0" lang="en-US" altLang="zh-TW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＝</a:t>
            </a:r>
            <a:r>
              <a:rPr kumimoji="0" lang="en-US" altLang="zh-TW" sz="24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60</a:t>
            </a:r>
            <a:r>
              <a:rPr kumimoji="0" lang="zh-TW" altLang="en-US" sz="24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人</a:t>
            </a: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1835150" y="2997200"/>
            <a:ext cx="6049963" cy="2809875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8229600" cy="1008063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導師的期望</a:t>
            </a:r>
            <a:r>
              <a:rPr lang="en-US" altLang="zh-TW" sz="4800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4800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良好的生活習慣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59100"/>
            <a:ext cx="7696200" cy="156845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睡眠充足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：每天至少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小時。 </a:t>
            </a:r>
          </a:p>
          <a:p>
            <a:pPr eaLnBrk="1" hangingPunct="1"/>
            <a:r>
              <a:rPr lang="zh-TW" altLang="en-US" b="1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適度運動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：每週至少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次，每次至少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小時。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2DE855-7C5B-48AB-8BD8-E7CB5ABFEE3B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同級分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分數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超額篩選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前項依校系所訂之最低倍率做倍率篩選，因考生某級分（分數）相同，致篩選出的人數大於校系原訂參加指定項目甄試的人數時，該級分（分數）之同級分（分數）考生以學科能力測驗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總級分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再篩選一次。如總級分仍相同致超額時，則其同級分（分數）超額之考生一律取得參加指定項目甄試之資格</a:t>
            </a:r>
          </a:p>
        </p:txBody>
      </p:sp>
      <p:pic>
        <p:nvPicPr>
          <p:cNvPr id="25605" name="Picture 1"/>
          <p:cNvPicPr>
            <a:picLocks noChangeAspect="1" noChangeArrowheads="1"/>
          </p:cNvPicPr>
          <p:nvPr/>
        </p:nvPicPr>
        <p:blipFill>
          <a:blip r:embed="rId2" cstate="print"/>
          <a:srcRect l="4430" t="27562" r="3287" b="16328"/>
          <a:stretch>
            <a:fillRect/>
          </a:stretch>
        </p:blipFill>
        <p:spPr bwMode="auto">
          <a:xfrm>
            <a:off x="3671888" y="4362450"/>
            <a:ext cx="547211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D09E8-F231-4FE3-92B8-17E4FAB718B5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2060575"/>
            <a:ext cx="6646863" cy="1655763"/>
          </a:xfrm>
        </p:spPr>
        <p:txBody>
          <a:bodyPr/>
          <a:lstStyle/>
          <a:p>
            <a:pPr eaLnBrk="1" hangingPunct="1"/>
            <a:r>
              <a:rPr lang="zh-TW" altLang="en-US" sz="5200" smtClean="0">
                <a:solidFill>
                  <a:srgbClr val="CC3300"/>
                </a:solidFill>
                <a:latin typeface="華康華綜體 Std W5" pitchFamily="34" charset="-120"/>
                <a:ea typeface="華康華綜體 Std W5" pitchFamily="34" charset="-120"/>
              </a:rPr>
              <a:t>另外一個升學管道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03C46-AACC-4DFC-81E5-E697627EB42C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462963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技術院校重實務，能力不可小覷。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名額多，不要放棄（</a:t>
            </a:r>
            <a:r>
              <a:rPr lang="en-US" altLang="zh-TW" sz="2800" smtClean="0"/>
              <a:t>100</a:t>
            </a:r>
            <a:r>
              <a:rPr lang="zh-TW" altLang="en-US" sz="2800" smtClean="0"/>
              <a:t>學年度招生共</a:t>
            </a:r>
            <a:r>
              <a:rPr lang="en-US" altLang="zh-TW" sz="2800" smtClean="0">
                <a:solidFill>
                  <a:srgbClr val="FF0000"/>
                </a:solidFill>
              </a:rPr>
              <a:t>76</a:t>
            </a:r>
            <a:r>
              <a:rPr lang="zh-TW" altLang="en-US" sz="2800" smtClean="0">
                <a:solidFill>
                  <a:srgbClr val="FF0000"/>
                </a:solidFill>
              </a:rPr>
              <a:t>校，共計開放</a:t>
            </a:r>
            <a:r>
              <a:rPr lang="en-US" altLang="zh-TW" sz="2800" smtClean="0">
                <a:solidFill>
                  <a:srgbClr val="FF0000"/>
                </a:solidFill>
              </a:rPr>
              <a:t>10984</a:t>
            </a:r>
            <a:r>
              <a:rPr lang="zh-TW" altLang="en-US" sz="2800" smtClean="0">
                <a:solidFill>
                  <a:srgbClr val="FF0000"/>
                </a:solidFill>
              </a:rPr>
              <a:t>個招生名額，</a:t>
            </a:r>
            <a:r>
              <a:rPr lang="en-US" altLang="zh-TW" sz="2800" smtClean="0">
                <a:solidFill>
                  <a:srgbClr val="FF0000"/>
                </a:solidFill>
              </a:rPr>
              <a:t>101</a:t>
            </a:r>
            <a:r>
              <a:rPr lang="zh-TW" altLang="en-US" sz="2800" smtClean="0">
                <a:solidFill>
                  <a:srgbClr val="FF0000"/>
                </a:solidFill>
              </a:rPr>
              <a:t>學年度尚未有相關資料</a:t>
            </a:r>
            <a:r>
              <a:rPr lang="zh-TW" altLang="en-US" sz="2800" smtClean="0"/>
              <a:t>）！每位學生可申請</a:t>
            </a:r>
            <a:r>
              <a:rPr lang="en-US" altLang="zh-TW" sz="2800" smtClean="0"/>
              <a:t>5</a:t>
            </a:r>
            <a:r>
              <a:rPr lang="zh-TW" altLang="en-US" sz="2800" smtClean="0"/>
              <a:t>個校系，該校是否限制申請單一校系，由各校自行規定，並刊載於簡章當中。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重要日程</a:t>
            </a:r>
            <a:endParaRPr lang="en-US" altLang="zh-TW" sz="280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簡章發售：</a:t>
            </a:r>
            <a:r>
              <a:rPr lang="en-US" altLang="zh-TW" smtClean="0"/>
              <a:t>101</a:t>
            </a:r>
            <a:r>
              <a:rPr lang="zh-TW" altLang="en-US" smtClean="0"/>
              <a:t>年</a:t>
            </a:r>
            <a:r>
              <a:rPr lang="en-US" altLang="zh-TW" smtClean="0"/>
              <a:t>11</a:t>
            </a:r>
            <a:r>
              <a:rPr lang="zh-TW" altLang="en-US" smtClean="0"/>
              <a:t>月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第一階段報名：</a:t>
            </a:r>
            <a:r>
              <a:rPr lang="en-US" altLang="zh-TW" smtClean="0"/>
              <a:t>101</a:t>
            </a:r>
            <a:r>
              <a:rPr lang="zh-TW" altLang="en-US" smtClean="0"/>
              <a:t>年</a:t>
            </a:r>
            <a:r>
              <a:rPr lang="en-US" altLang="zh-TW" smtClean="0"/>
              <a:t>2</a:t>
            </a:r>
            <a:r>
              <a:rPr lang="zh-TW" altLang="en-US" smtClean="0"/>
              <a:t>月底</a:t>
            </a:r>
            <a:r>
              <a:rPr lang="en-US" altLang="zh-TW" smtClean="0"/>
              <a:t>3</a:t>
            </a:r>
            <a:r>
              <a:rPr lang="zh-TW" altLang="en-US" smtClean="0"/>
              <a:t>月初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第一階段篩選結果：</a:t>
            </a:r>
            <a:r>
              <a:rPr lang="en-US" altLang="zh-TW" smtClean="0"/>
              <a:t>101</a:t>
            </a:r>
            <a:r>
              <a:rPr lang="zh-TW" altLang="en-US" smtClean="0"/>
              <a:t>年</a:t>
            </a:r>
            <a:r>
              <a:rPr lang="en-US" altLang="zh-TW" smtClean="0"/>
              <a:t>3</a:t>
            </a:r>
            <a:r>
              <a:rPr lang="zh-TW" altLang="en-US" smtClean="0"/>
              <a:t>月底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第二階段甄試：</a:t>
            </a:r>
            <a:r>
              <a:rPr lang="en-US" altLang="zh-TW" smtClean="0"/>
              <a:t>101</a:t>
            </a:r>
            <a:r>
              <a:rPr lang="zh-TW" altLang="en-US" smtClean="0"/>
              <a:t>年</a:t>
            </a:r>
            <a:r>
              <a:rPr lang="en-US" altLang="zh-TW" smtClean="0"/>
              <a:t>4</a:t>
            </a:r>
            <a:r>
              <a:rPr lang="zh-TW" altLang="en-US" smtClean="0"/>
              <a:t>月</a:t>
            </a:r>
            <a:r>
              <a:rPr lang="en-US" altLang="zh-TW" smtClean="0"/>
              <a:t>~5</a:t>
            </a:r>
            <a:r>
              <a:rPr lang="zh-TW" altLang="en-US" smtClean="0"/>
              <a:t>月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最新資訊可參考</a:t>
            </a:r>
            <a:r>
              <a:rPr lang="en-US" altLang="zh-TW" sz="2800" smtClean="0"/>
              <a:t>: </a:t>
            </a:r>
            <a:r>
              <a:rPr lang="en-US" altLang="zh-TW" sz="2800" smtClean="0">
                <a:hlinkClick r:id="rId2"/>
              </a:rPr>
              <a:t>https://www.jctv.ntut.edu.tw/</a:t>
            </a:r>
            <a:r>
              <a:rPr lang="zh-TW" altLang="en-US" sz="2800" smtClean="0"/>
              <a:t> 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zh-TW" altLang="en-US" sz="2800" smtClean="0"/>
              <a:t>                                 技專校院招生委員會聯合會</a:t>
            </a:r>
            <a:endParaRPr lang="en-US" altLang="zh-TW" sz="28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646863" cy="72072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</a:rPr>
              <a:t>四年制技術學院申請入學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835150" y="2436813"/>
            <a:ext cx="6456363" cy="14970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zh-TW" altLang="en-US" sz="4800" smtClean="0">
                <a:solidFill>
                  <a:schemeClr val="accent2"/>
                </a:solidFill>
                <a:latin typeface="Calibri" pitchFamily="34" charset="0"/>
                <a:ea typeface="新細明體" pitchFamily="18" charset="-120"/>
              </a:rPr>
              <a:t>      大學指考分發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E362F-1AD6-4A06-ACCD-A4CC8ED2C8A7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466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smtClean="0"/>
              <a:t>基本概念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400" b="1" smtClean="0">
                <a:latin typeface="標楷體" pitchFamily="65" charset="-120"/>
              </a:rPr>
              <a:t>入學方式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400" smtClean="0">
                <a:latin typeface="標楷體" pitchFamily="65" charset="-120"/>
              </a:rPr>
              <a:t>學生均須參加指定科目考試，可自選考試科目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400" smtClean="0">
                <a:latin typeface="標楷體" pitchFamily="65" charset="-120"/>
              </a:rPr>
              <a:t>大學校系如採用學科能力測驗檢定，學生應先參加學科能力測驗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400" b="1" smtClean="0">
                <a:latin typeface="標楷體" pitchFamily="65" charset="-120"/>
              </a:rPr>
              <a:t>採計方式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400" smtClean="0"/>
              <a:t>大學校系自訂採計之指定考科為</a:t>
            </a:r>
            <a:r>
              <a:rPr lang="en-US" altLang="zh-TW" sz="2400" smtClean="0"/>
              <a:t>3~6</a:t>
            </a:r>
            <a:r>
              <a:rPr lang="zh-TW" altLang="en-US" sz="2400" smtClean="0"/>
              <a:t>科</a:t>
            </a:r>
            <a:endParaRPr lang="ja-JP" altLang="en-US" sz="240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ja-JP" altLang="en-US" sz="2400" smtClean="0"/>
              <a:t>採計之</a:t>
            </a:r>
            <a:r>
              <a:rPr lang="zh-TW" altLang="en-US" sz="2400" smtClean="0"/>
              <a:t>考試科目得以</a:t>
            </a:r>
            <a:r>
              <a:rPr lang="ja-JP" altLang="en-US" sz="2400" smtClean="0"/>
              <a:t>加權方式</a:t>
            </a:r>
            <a:r>
              <a:rPr lang="zh-TW" altLang="en-US" sz="2400" smtClean="0"/>
              <a:t>加重計分</a:t>
            </a:r>
            <a:r>
              <a:rPr lang="en-US" altLang="zh-TW" sz="2400" smtClean="0"/>
              <a:t>(25%</a:t>
            </a:r>
            <a:r>
              <a:rPr lang="zh-TW" altLang="en-US" sz="2400" smtClean="0"/>
              <a:t>、</a:t>
            </a:r>
            <a:r>
              <a:rPr lang="en-US" altLang="zh-TW" sz="2400" smtClean="0"/>
              <a:t>50%</a:t>
            </a:r>
            <a:r>
              <a:rPr lang="zh-TW" altLang="en-US" sz="2400" smtClean="0"/>
              <a:t>、</a:t>
            </a:r>
            <a:r>
              <a:rPr lang="en-US" altLang="zh-TW" sz="2400" smtClean="0"/>
              <a:t>75%</a:t>
            </a:r>
            <a:r>
              <a:rPr lang="zh-TW" altLang="en-US" sz="2400" smtClean="0"/>
              <a:t>、</a:t>
            </a:r>
            <a:r>
              <a:rPr lang="en-US" altLang="zh-TW" sz="2400" smtClean="0"/>
              <a:t>100%)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400" b="1" smtClean="0">
                <a:latin typeface="標楷體" pitchFamily="65" charset="-120"/>
              </a:rPr>
              <a:t>聯合分發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400" smtClean="0">
                <a:latin typeface="標楷體" pitchFamily="65" charset="-120"/>
              </a:rPr>
              <a:t>分發採登記制，考生上聯合分發委員會網站，利用網路選填志願卡　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400" smtClean="0">
                <a:latin typeface="標楷體" pitchFamily="65" charset="-120"/>
              </a:rPr>
              <a:t>繳交志願卡前，須先繳交登記費，否則無法選填志願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400" smtClean="0">
                <a:latin typeface="標楷體" pitchFamily="65" charset="-120"/>
              </a:rPr>
              <a:t>己獲取甄選入學或保送之錄取資格者，須於規定期限內辦理放棄，才可參加考試分發入學登記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2400" b="1" smtClean="0">
                <a:latin typeface="標楷體" pitchFamily="65" charset="-120"/>
              </a:rPr>
              <a:t>分發流程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ja-JP" altLang="en-US" sz="2400" smtClean="0">
                <a:latin typeface="標楷體" pitchFamily="65" charset="-120"/>
              </a:rPr>
              <a:t>程序：</a:t>
            </a:r>
            <a:r>
              <a:rPr lang="ja-JP" altLang="en-US" sz="2400" smtClean="0">
                <a:solidFill>
                  <a:schemeClr val="tx2"/>
                </a:solidFill>
                <a:latin typeface="標楷體" pitchFamily="65" charset="-120"/>
              </a:rPr>
              <a:t>先</a:t>
            </a:r>
            <a:r>
              <a:rPr lang="ja-JP" altLang="en-US" sz="2400" smtClean="0">
                <a:solidFill>
                  <a:srgbClr val="CC0000"/>
                </a:solidFill>
                <a:latin typeface="標楷體" pitchFamily="65" charset="-120"/>
              </a:rPr>
              <a:t>「</a:t>
            </a:r>
            <a:r>
              <a:rPr lang="zh-TW" altLang="en-US" sz="2400" smtClean="0">
                <a:solidFill>
                  <a:srgbClr val="CC0000"/>
                </a:solidFill>
                <a:latin typeface="標楷體" pitchFamily="65" charset="-120"/>
              </a:rPr>
              <a:t>檢定」</a:t>
            </a:r>
            <a:r>
              <a:rPr lang="zh-TW" altLang="en-US" sz="2400" smtClean="0">
                <a:solidFill>
                  <a:srgbClr val="0000FF"/>
                </a:solidFill>
                <a:latin typeface="標楷體" pitchFamily="65" charset="-120"/>
              </a:rPr>
              <a:t>（學科能力測驗）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smtClean="0">
                <a:solidFill>
                  <a:schemeClr val="tx2"/>
                </a:solidFill>
                <a:latin typeface="標楷體" pitchFamily="65" charset="-120"/>
              </a:rPr>
              <a:t>        後</a:t>
            </a:r>
            <a:r>
              <a:rPr lang="zh-TW" altLang="en-US" sz="2400" smtClean="0">
                <a:solidFill>
                  <a:srgbClr val="CC0000"/>
                </a:solidFill>
                <a:latin typeface="標楷體" pitchFamily="65" charset="-120"/>
              </a:rPr>
              <a:t>「</a:t>
            </a:r>
            <a:r>
              <a:rPr lang="ja-JP" altLang="en-US" sz="2400" smtClean="0">
                <a:solidFill>
                  <a:srgbClr val="CC0000"/>
                </a:solidFill>
                <a:latin typeface="標楷體" pitchFamily="65" charset="-120"/>
              </a:rPr>
              <a:t>採計」</a:t>
            </a:r>
            <a:r>
              <a:rPr lang="zh-TW" altLang="en-US" sz="2400" smtClean="0">
                <a:solidFill>
                  <a:srgbClr val="0000FF"/>
                </a:solidFill>
                <a:latin typeface="標楷體" pitchFamily="65" charset="-120"/>
              </a:rPr>
              <a:t>（指定科目考試）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400" smtClean="0">
                <a:solidFill>
                  <a:srgbClr val="0000FF"/>
                </a:solidFill>
                <a:latin typeface="標楷體" pitchFamily="65" charset="-120"/>
              </a:rPr>
              <a:t>       </a:t>
            </a:r>
            <a:r>
              <a:rPr lang="ja-JP" altLang="zh-TW" sz="2400" smtClean="0">
                <a:solidFill>
                  <a:srgbClr val="0000FF"/>
                </a:solidFill>
                <a:latin typeface="標楷體" pitchFamily="65" charset="-120"/>
              </a:rPr>
              <a:t> </a:t>
            </a:r>
            <a:r>
              <a:rPr lang="ja-JP" altLang="en-US" sz="2400" smtClean="0">
                <a:solidFill>
                  <a:schemeClr val="tx2"/>
                </a:solidFill>
                <a:latin typeface="標楷體" pitchFamily="65" charset="-120"/>
              </a:rPr>
              <a:t>再</a:t>
            </a:r>
            <a:r>
              <a:rPr lang="ja-JP" altLang="en-US" sz="2400" smtClean="0">
                <a:solidFill>
                  <a:srgbClr val="CC0000"/>
                </a:solidFill>
                <a:latin typeface="標楷體" pitchFamily="65" charset="-120"/>
              </a:rPr>
              <a:t>「同分參酌」</a:t>
            </a:r>
            <a:r>
              <a:rPr lang="zh-TW" altLang="en-US" sz="2400" smtClean="0">
                <a:solidFill>
                  <a:srgbClr val="0000FF"/>
                </a:solidFill>
                <a:latin typeface="標楷體" pitchFamily="65" charset="-120"/>
              </a:rPr>
              <a:t>（指定科目考試）</a:t>
            </a:r>
            <a:endParaRPr lang="zh-TW" altLang="en-US" sz="2400" smtClean="0">
              <a:latin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最低登記標準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以各科成績組合後</a:t>
            </a:r>
            <a:r>
              <a:rPr lang="en-US" altLang="zh-TW" smtClean="0"/>
              <a:t>3</a:t>
            </a:r>
            <a:r>
              <a:rPr lang="zh-TW" altLang="en-US" smtClean="0"/>
              <a:t>％及人數累積表估計，由分發會統一於登記志願前公告。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指除採計術科之校系外，大學校系依其指定考試採計科目組合，要求考生之原始總分須達該組合最低登記標準，未達標準者該志願校系不予分發。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3E2FB-8657-493E-A1BF-73C8E5DD0956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31150" cy="908050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>考試分發簡章範例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27188" r="4399" b="45250"/>
          <a:stretch>
            <a:fillRect/>
          </a:stretch>
        </p:blipFill>
        <p:spPr bwMode="auto">
          <a:xfrm>
            <a:off x="323850" y="981075"/>
            <a:ext cx="86407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/>
          <a:srcRect l="6644" t="27361" r="5501" b="44907"/>
          <a:stretch>
            <a:fillRect/>
          </a:stretch>
        </p:blipFill>
        <p:spPr bwMode="auto">
          <a:xfrm>
            <a:off x="250825" y="3500438"/>
            <a:ext cx="8569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其他升學管道～單獨招生（</a:t>
            </a:r>
            <a:r>
              <a:rPr lang="en-US" altLang="zh-TW" smtClean="0"/>
              <a:t>1</a:t>
            </a:r>
            <a:r>
              <a:rPr lang="zh-TW" altLang="en-US" smtClean="0"/>
              <a:t>）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國立臺北藝術大學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自辦筆試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簡章發售時間：</a:t>
            </a:r>
            <a:r>
              <a:rPr lang="en-US" altLang="zh-TW" smtClean="0"/>
              <a:t>10</a:t>
            </a:r>
            <a:r>
              <a:rPr lang="zh-TW" altLang="en-US" smtClean="0"/>
              <a:t>月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報名時間：</a:t>
            </a:r>
            <a:r>
              <a:rPr lang="en-US" altLang="zh-TW" smtClean="0"/>
              <a:t>11</a:t>
            </a:r>
            <a:r>
              <a:rPr lang="zh-TW" altLang="en-US" smtClean="0"/>
              <a:t>月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考試時間：</a:t>
            </a:r>
            <a:r>
              <a:rPr lang="en-US" altLang="zh-TW" smtClean="0"/>
              <a:t>2</a:t>
            </a:r>
            <a:r>
              <a:rPr lang="zh-TW" altLang="en-US" smtClean="0"/>
              <a:t>～</a:t>
            </a:r>
            <a:r>
              <a:rPr lang="en-US" altLang="zh-TW" smtClean="0"/>
              <a:t>3</a:t>
            </a:r>
            <a:r>
              <a:rPr lang="zh-TW" altLang="en-US" smtClean="0"/>
              <a:t>月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採個別網路填表報名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其他升學管道～單獨招生（</a:t>
            </a:r>
            <a:r>
              <a:rPr lang="en-US" altLang="zh-TW" smtClean="0"/>
              <a:t>2</a:t>
            </a:r>
            <a:r>
              <a:rPr lang="zh-TW" altLang="en-US" smtClean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中央警察大學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使用學測成績申請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簡章發售時間：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報名時間：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第一階段放榜：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第二階段放榜：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採個別網路填表報名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甲組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自然組</a:t>
            </a:r>
            <a:r>
              <a:rPr lang="en-US" altLang="zh-TW" dirty="0" smtClean="0"/>
              <a:t>)</a:t>
            </a:r>
            <a:r>
              <a:rPr lang="zh-TW" altLang="en-US" dirty="0" smtClean="0"/>
              <a:t>採計：國文、英文、數學、自然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乙組</a:t>
            </a:r>
            <a:r>
              <a:rPr lang="en-US" altLang="zh-TW" dirty="0" smtClean="0"/>
              <a:t>(</a:t>
            </a:r>
            <a:r>
              <a:rPr lang="zh-TW" altLang="en-US" dirty="0" smtClean="0"/>
              <a:t>社會組</a:t>
            </a:r>
            <a:r>
              <a:rPr lang="en-US" altLang="zh-TW" dirty="0" smtClean="0"/>
              <a:t>)</a:t>
            </a:r>
            <a:r>
              <a:rPr lang="zh-TW" altLang="en-US" dirty="0" smtClean="0"/>
              <a:t>採計：國文、英文、數學、社會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詳細情形可上中央警察大學網站查詢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14999" t="20291" r="8739" b="17686"/>
          <a:stretch>
            <a:fillRect/>
          </a:stretch>
        </p:blipFill>
        <p:spPr bwMode="auto">
          <a:xfrm>
            <a:off x="4356100" y="1989138"/>
            <a:ext cx="45053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其他升學管道～單獨招生（</a:t>
            </a:r>
            <a:r>
              <a:rPr lang="en-US" altLang="zh-TW" smtClean="0"/>
              <a:t>3</a:t>
            </a:r>
            <a:r>
              <a:rPr lang="zh-TW" altLang="en-US" smtClean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警察專科學校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自辦筆試：</a:t>
            </a:r>
            <a:endParaRPr lang="en-US" altLang="zh-TW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甲組（消防安全科、海洋巡防科）：國文、數甲、英文、物理、化學</a:t>
            </a:r>
            <a:endParaRPr lang="en-US" altLang="zh-TW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乙組（行政警察科）：國文、數乙、英文、歷史、地理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報名：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月、筆試：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第一階段放榜：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第二階段放榜：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詳細情形可上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/>
              <a:t>    警察專科學校網站查詢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 l="33549" t="25034" r="27849" b="27365"/>
          <a:stretch>
            <a:fillRect/>
          </a:stretch>
        </p:blipFill>
        <p:spPr bwMode="auto">
          <a:xfrm>
            <a:off x="5748338" y="3716338"/>
            <a:ext cx="33956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本校每日作息表</a:t>
            </a:r>
            <a:endParaRPr lang="zh-TW" altLang="en-US" sz="4800" smtClean="0">
              <a:solidFill>
                <a:srgbClr val="CC3300"/>
              </a:solidFill>
              <a:ea typeface="標楷體" pitchFamily="65" charset="-12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116013" y="5518150"/>
            <a:ext cx="6769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 dirty="0" smtClean="0">
                <a:solidFill>
                  <a:srgbClr val="FF3300"/>
                </a:solidFill>
                <a:latin typeface="Arial" charset="0"/>
                <a:ea typeface="標楷體" pitchFamily="65" charset="-120"/>
              </a:rPr>
              <a:t>高一每週二</a:t>
            </a:r>
            <a:r>
              <a:rPr lang="en-US" altLang="zh-TW" sz="3200" b="1" dirty="0" smtClean="0">
                <a:solidFill>
                  <a:srgbClr val="FF3300"/>
                </a:solidFill>
                <a:latin typeface="Arial" charset="0"/>
                <a:ea typeface="標楷體" pitchFamily="65" charset="-120"/>
              </a:rPr>
              <a:t>,</a:t>
            </a:r>
            <a:r>
              <a:rPr lang="zh-TW" altLang="en-US" sz="3200" b="1" dirty="0" smtClean="0">
                <a:solidFill>
                  <a:srgbClr val="FF3300"/>
                </a:solidFill>
                <a:latin typeface="Arial" charset="0"/>
                <a:ea typeface="標楷體" pitchFamily="65" charset="-120"/>
              </a:rPr>
              <a:t>四不</a:t>
            </a:r>
            <a:r>
              <a:rPr lang="zh-TW" altLang="en-US" sz="3200" b="1" dirty="0">
                <a:solidFill>
                  <a:srgbClr val="FF3300"/>
                </a:solidFill>
                <a:latin typeface="Arial" charset="0"/>
                <a:ea typeface="標楷體" pitchFamily="65" charset="-120"/>
              </a:rPr>
              <a:t>上輔導課，請家長注意貴子弟作息情況。</a:t>
            </a:r>
          </a:p>
        </p:txBody>
      </p:sp>
      <p:graphicFrame>
        <p:nvGraphicFramePr>
          <p:cNvPr id="6428" name="Group 28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28892515"/>
              </p:ext>
            </p:extLst>
          </p:nvPr>
        </p:nvGraphicFramePr>
        <p:xfrm>
          <a:off x="1428728" y="1428740"/>
          <a:ext cx="5643584" cy="4071958"/>
        </p:xfrm>
        <a:graphic>
          <a:graphicData uri="http://schemas.openxmlformats.org/drawingml/2006/table">
            <a:tbl>
              <a:tblPr/>
              <a:tblGrid>
                <a:gridCol w="2821793"/>
                <a:gridCol w="2821791"/>
              </a:tblGrid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07:25~07:55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早自習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08:00~08:50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09:00~09:50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10:00~10:50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11:00~11:50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第四節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11:50~12:20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午餐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12:20~13:00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午休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13:00~13:50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第五節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14:00~14:50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第六節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15:05~15:55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第七節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16:05~16:55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其他升學管道～單獨招生（</a:t>
            </a:r>
            <a:r>
              <a:rPr lang="en-US" altLang="zh-TW" smtClean="0"/>
              <a:t>4</a:t>
            </a:r>
            <a:r>
              <a:rPr lang="zh-TW" altLang="en-US" smtClean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軍事學校甄選入學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使用學測成績申請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0000"/>
                </a:solidFill>
              </a:rPr>
              <a:t>體檢預約、體檢：</a:t>
            </a:r>
            <a:r>
              <a:rPr lang="en-US" altLang="zh-TW" dirty="0" smtClean="0">
                <a:solidFill>
                  <a:srgbClr val="000000"/>
                </a:solidFill>
              </a:rPr>
              <a:t>12</a:t>
            </a:r>
            <a:r>
              <a:rPr lang="zh-TW" altLang="en-US" dirty="0" smtClean="0">
                <a:solidFill>
                  <a:srgbClr val="000000"/>
                </a:solidFill>
              </a:rPr>
              <a:t>月</a:t>
            </a:r>
            <a:r>
              <a:rPr lang="en-US" altLang="zh-TW" dirty="0" smtClean="0">
                <a:solidFill>
                  <a:srgbClr val="000000"/>
                </a:solidFill>
              </a:rPr>
              <a:t>~3</a:t>
            </a:r>
            <a:r>
              <a:rPr lang="zh-TW" altLang="en-US" dirty="0" smtClean="0">
                <a:solidFill>
                  <a:srgbClr val="000000"/>
                </a:solidFill>
              </a:rPr>
              <a:t>月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0000"/>
                </a:solidFill>
              </a:rPr>
              <a:t>學校推薦、個人申請網路報名：</a:t>
            </a:r>
            <a:r>
              <a:rPr lang="en-US" altLang="zh-TW" dirty="0" smtClean="0">
                <a:solidFill>
                  <a:srgbClr val="000000"/>
                </a:solidFill>
              </a:rPr>
              <a:t>3</a:t>
            </a:r>
            <a:r>
              <a:rPr lang="zh-TW" altLang="en-US" dirty="0" smtClean="0">
                <a:solidFill>
                  <a:srgbClr val="000000"/>
                </a:solidFill>
              </a:rPr>
              <a:t>月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0000"/>
                </a:solidFill>
              </a:rPr>
              <a:t>第一階段篩選結果公佈：</a:t>
            </a:r>
            <a:r>
              <a:rPr lang="en-US" altLang="zh-TW" dirty="0" smtClean="0">
                <a:solidFill>
                  <a:srgbClr val="000000"/>
                </a:solidFill>
              </a:rPr>
              <a:t>3</a:t>
            </a:r>
            <a:r>
              <a:rPr lang="zh-TW" altLang="en-US" dirty="0" smtClean="0">
                <a:solidFill>
                  <a:srgbClr val="000000"/>
                </a:solidFill>
              </a:rPr>
              <a:t>月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0000"/>
                </a:solidFill>
              </a:rPr>
              <a:t>第二階段生活及情緒調適問卷、智力測驗、口試：</a:t>
            </a:r>
            <a:r>
              <a:rPr lang="en-US" altLang="zh-TW" dirty="0" smtClean="0">
                <a:solidFill>
                  <a:srgbClr val="000000"/>
                </a:solidFill>
              </a:rPr>
              <a:t>4</a:t>
            </a:r>
            <a:r>
              <a:rPr lang="zh-TW" altLang="en-US" dirty="0" smtClean="0">
                <a:solidFill>
                  <a:srgbClr val="000000"/>
                </a:solidFill>
              </a:rPr>
              <a:t>月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0000"/>
                </a:solidFill>
              </a:rPr>
              <a:t>放榜：</a:t>
            </a:r>
            <a:r>
              <a:rPr lang="en-US" altLang="zh-TW" dirty="0" smtClean="0">
                <a:solidFill>
                  <a:srgbClr val="000000"/>
                </a:solidFill>
              </a:rPr>
              <a:t>4</a:t>
            </a:r>
            <a:r>
              <a:rPr lang="zh-TW" altLang="en-US" dirty="0" smtClean="0">
                <a:solidFill>
                  <a:srgbClr val="000000"/>
                </a:solidFill>
              </a:rPr>
              <a:t>月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詳細情形可詢問教官或上國軍人才招募中心網站查詢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zh-TW" altLang="en-US" dirty="0" smtClean="0">
              <a:solidFill>
                <a:srgbClr val="000000"/>
              </a:solidFill>
              <a:latin typeface="華康正顏楷體W5" pitchFamily="65" charset="-120"/>
              <a:ea typeface="華康中圓體" pitchFamily="49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29524" t="13585" r="26921" b="7053"/>
          <a:stretch>
            <a:fillRect/>
          </a:stretch>
        </p:blipFill>
        <p:spPr bwMode="auto">
          <a:xfrm>
            <a:off x="6588125" y="1196975"/>
            <a:ext cx="19446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991C1-5188-43EE-AC7A-8778843A2236}" type="slidenum">
              <a:rPr lang="en-US" altLang="ja-JP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altLang="ja-JP" smtClean="0">
              <a:solidFill>
                <a:srgbClr val="898989"/>
              </a:solidFill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1889125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1889125" y="166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46086" name="Picture 22" descr="2000042430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3116"/>
            <a:ext cx="34290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減少補習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學校師資優異，老師認真，有問必答。   </a:t>
            </a:r>
          </a:p>
          <a:p>
            <a:pPr eaLnBrk="1" hangingPunct="1"/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舟車勞頓，勞民傷財。</a:t>
            </a:r>
          </a:p>
          <a:p>
            <a:pPr eaLnBrk="1" hangingPunct="1"/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多數補習班不教基本原理，只教解題</a:t>
            </a:r>
          </a:p>
          <a:p>
            <a:pPr eaLnBrk="1" hangingPunct="1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技巧，長期會使學生不懂得如何讀書。</a:t>
            </a:r>
          </a:p>
          <a:p>
            <a:pPr eaLnBrk="1" hangingPunct="1"/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留下一些空白時間思考、消化所學，</a:t>
            </a:r>
          </a:p>
          <a:p>
            <a:pPr eaLnBrk="1" hangingPunct="1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進而轉化成個人的知識系統。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教導孩子的建議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b="1" smtClean="0"/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注意孩子真正的性向與能力，錯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誤的判斷可能會自誤誤人。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多鼓勵，少責罵；多正向思考，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少負面批評。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良好的態度與習慣，可以決定孩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子的一生。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教導孩子的建議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請不要只看孩子的起跑點，也應</a:t>
            </a: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該想想十年、二十年後他能跑到</a:t>
            </a: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那裡。</a:t>
            </a:r>
          </a:p>
          <a:p>
            <a:pPr eaLnBrk="1" hangingPunct="1"/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十年樹木，百年樹人。</a:t>
            </a:r>
          </a:p>
          <a:p>
            <a:pPr eaLnBrk="1" hangingPunct="1"/>
            <a:endParaRPr lang="en-US" altLang="zh-TW" sz="360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學測科目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範圍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buFontTx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  國文：一至四冊  </a:t>
            </a:r>
          </a:p>
          <a:p>
            <a:pPr eaLnBrk="1" hangingPunct="1">
              <a:buFontTx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  英文：一至四册    </a:t>
            </a:r>
          </a:p>
          <a:p>
            <a:pPr eaLnBrk="1" hangingPunct="1">
              <a:buFontTx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  數學：一至四册</a:t>
            </a:r>
          </a:p>
          <a:p>
            <a:pPr eaLnBrk="1" hangingPunct="1">
              <a:buFontTx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  自然科：基礎物理、化學、生物、地科、物理化學（高二課程）</a:t>
            </a:r>
          </a:p>
          <a:p>
            <a:pPr eaLnBrk="1" hangingPunct="1">
              <a:buFontTx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  社會科：歷史、地理、公民（一至四冊）</a:t>
            </a:r>
          </a:p>
          <a:p>
            <a:pPr eaLnBrk="1" hangingPunct="1"/>
            <a:r>
              <a:rPr lang="zh-TW" altLang="en-US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學測採級分制，題目較容易，選擇題不倒扣。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指考科目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範圍</a:t>
            </a:r>
            <a:r>
              <a:rPr lang="zh-TW" altLang="en-US" b="1" smtClean="0"/>
              <a:t>：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國、英、數、物理、</a:t>
            </a: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         化學、生物、公民</a:t>
            </a:r>
          </a:p>
          <a:p>
            <a:pPr eaLnBrk="1" hangingPunct="1"/>
            <a:r>
              <a:rPr lang="zh-TW" altLang="en-US" sz="3600" b="1" smtClean="0">
                <a:solidFill>
                  <a:schemeClr val="hlink"/>
                </a:solidFill>
                <a:ea typeface="標楷體" pitchFamily="65" charset="-120"/>
              </a:rPr>
              <a:t>每科一百分，採總分制，題目較難，按分數分發。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2155</Words>
  <Application>Microsoft Office PowerPoint</Application>
  <PresentationFormat>如螢幕大小 (4:3)</PresentationFormat>
  <Paragraphs>265</Paragraphs>
  <Slides>41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Office 佈景主題</vt:lpstr>
      <vt:lpstr>204班 </vt:lpstr>
      <vt:lpstr> 1.103年大學多元入學方案說明 2.班級經營理念 3.推選班級家長代表 (1-2人) 4.班級連絡方式(?) 5.意見溝通</vt:lpstr>
      <vt:lpstr>導師的期望--良好的生活習慣</vt:lpstr>
      <vt:lpstr>本校每日作息表</vt:lpstr>
      <vt:lpstr>減少補習</vt:lpstr>
      <vt:lpstr>教導孩子的建議</vt:lpstr>
      <vt:lpstr>教導孩子的建議</vt:lpstr>
      <vt:lpstr>學測科目</vt:lpstr>
      <vt:lpstr>指考科目</vt:lpstr>
      <vt:lpstr>PowerPoint 簡報</vt:lpstr>
      <vt:lpstr>PowerPoint 簡報</vt:lpstr>
      <vt:lpstr>大學多元入學時程表</vt:lpstr>
      <vt:lpstr>多元入學重大變革～2</vt:lpstr>
      <vt:lpstr>多元入學重大變革～3</vt:lpstr>
      <vt:lpstr>指考計分比較舉例</vt:lpstr>
      <vt:lpstr>依學群推薦</vt:lpstr>
      <vt:lpstr>依學群推薦</vt:lpstr>
      <vt:lpstr>推薦條件 </vt:lpstr>
      <vt:lpstr>校內推薦作業</vt:lpstr>
      <vt:lpstr>PowerPoint 簡報</vt:lpstr>
      <vt:lpstr>PowerPoint 簡報</vt:lpstr>
      <vt:lpstr>分發比序</vt:lpstr>
      <vt:lpstr>PowerPoint 簡報</vt:lpstr>
      <vt:lpstr>兩輪分發 </vt:lpstr>
      <vt:lpstr>PowerPoint 簡報</vt:lpstr>
      <vt:lpstr>錄取生限制 </vt:lpstr>
      <vt:lpstr>PowerPoint 簡報</vt:lpstr>
      <vt:lpstr>每人申請六所校系</vt:lpstr>
      <vt:lpstr>PowerPoint 簡報</vt:lpstr>
      <vt:lpstr>同級分(分數)超額篩選</vt:lpstr>
      <vt:lpstr>另外一個升學管道</vt:lpstr>
      <vt:lpstr>四年制技術學院申請入學</vt:lpstr>
      <vt:lpstr>PowerPoint 簡報</vt:lpstr>
      <vt:lpstr>基本概念</vt:lpstr>
      <vt:lpstr>最低登記標準 </vt:lpstr>
      <vt:lpstr>考試分發簡章範例</vt:lpstr>
      <vt:lpstr>其他升學管道～單獨招生（1）</vt:lpstr>
      <vt:lpstr>其他升學管道～單獨招生（2）</vt:lpstr>
      <vt:lpstr>其他升學管道～單獨招生（3）</vt:lpstr>
      <vt:lpstr>其他升學管道～單獨招生（4）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198</cp:revision>
  <dcterms:created xsi:type="dcterms:W3CDTF">2011-08-31T05:56:50Z</dcterms:created>
  <dcterms:modified xsi:type="dcterms:W3CDTF">2014-09-11T08:46:13Z</dcterms:modified>
</cp:coreProperties>
</file>