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61" r:id="rId2"/>
    <p:sldId id="662" r:id="rId3"/>
    <p:sldId id="257" r:id="rId4"/>
    <p:sldId id="646" r:id="rId5"/>
    <p:sldId id="445" r:id="rId6"/>
    <p:sldId id="450" r:id="rId7"/>
    <p:sldId id="451" r:id="rId8"/>
    <p:sldId id="452" r:id="rId9"/>
    <p:sldId id="659" r:id="rId10"/>
    <p:sldId id="658" r:id="rId11"/>
    <p:sldId id="580" r:id="rId12"/>
    <p:sldId id="467" r:id="rId13"/>
    <p:sldId id="633" r:id="rId14"/>
    <p:sldId id="446" r:id="rId15"/>
    <p:sldId id="469" r:id="rId16"/>
    <p:sldId id="637" r:id="rId17"/>
    <p:sldId id="639" r:id="rId18"/>
    <p:sldId id="640" r:id="rId19"/>
    <p:sldId id="663" r:id="rId20"/>
    <p:sldId id="664" r:id="rId21"/>
    <p:sldId id="665" r:id="rId22"/>
    <p:sldId id="666" r:id="rId23"/>
    <p:sldId id="667" r:id="rId24"/>
    <p:sldId id="668" r:id="rId25"/>
    <p:sldId id="669" r:id="rId26"/>
    <p:sldId id="301" r:id="rId27"/>
  </p:sldIdLst>
  <p:sldSz cx="9144000" cy="6858000" type="screen4x3"/>
  <p:notesSz cx="6797675" cy="9926638"/>
  <p:custShowLst>
    <p:custShow name="自訂放映1" id="0">
      <p:sldLst>
        <p:sld r:id="rId4"/>
      </p:sldLst>
    </p:custShow>
  </p:custShow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imes" pitchFamily="18" charset="0"/>
        <a:ea typeface="Taipei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imes" pitchFamily="18" charset="0"/>
        <a:ea typeface="Taipei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imes" pitchFamily="18" charset="0"/>
        <a:ea typeface="Taipei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imes" pitchFamily="18" charset="0"/>
        <a:ea typeface="Taipei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Times" pitchFamily="18" charset="0"/>
        <a:ea typeface="Taipei" charset="-120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Times" pitchFamily="18" charset="0"/>
        <a:ea typeface="Taipei" charset="-120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Times" pitchFamily="18" charset="0"/>
        <a:ea typeface="Taipei" charset="-120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Times" pitchFamily="18" charset="0"/>
        <a:ea typeface="Taipei" charset="-120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Times" pitchFamily="18" charset="0"/>
        <a:ea typeface="Taipei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99"/>
    <a:srgbClr val="006600"/>
    <a:srgbClr val="339933"/>
    <a:srgbClr val="FF0066"/>
    <a:srgbClr val="0000FF"/>
    <a:srgbClr val="FF9933"/>
    <a:srgbClr val="05BB23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7" autoAdjust="0"/>
    <p:restoredTop sz="94784" autoAdjust="0"/>
  </p:normalViewPr>
  <p:slideViewPr>
    <p:cSldViewPr>
      <p:cViewPr>
        <p:scale>
          <a:sx n="66" d="100"/>
          <a:sy n="66" d="100"/>
        </p:scale>
        <p:origin x="-45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4"/>
    </p:cViewPr>
  </p:sorterViewPr>
  <p:notesViewPr>
    <p:cSldViewPr>
      <p:cViewPr>
        <p:scale>
          <a:sx n="100" d="100"/>
          <a:sy n="100" d="100"/>
        </p:scale>
        <p:origin x="-1664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1" csCatId="accent1" phldr="1"/>
      <dgm:spPr/>
    </dgm:pt>
    <dgm:pt modelId="{3E0CF16D-4AC2-47BE-9B34-DD5E5E695B27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繁星推薦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B5F2E183-9A6E-4F10-9013-82DB4DB9D504}" type="par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2ABD75CD-D994-49C2-88D2-BD5964B8CE58}" type="sib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5898799C-62F9-408B-A7AE-7DDCBF2A6B09}">
      <dgm:prSet phldrT="[文字]" custT="1"/>
      <dgm:spPr/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/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/>
      <dgm:spPr/>
    </dgm:pt>
    <dgm:pt modelId="{2884EAEA-B520-4DB8-8148-A33C77DB2B48}" type="pres">
      <dgm:prSet presAssocID="{D462F8D8-4FEF-4540-8BD6-E2DB2E9E83CB}" presName="linearProcess" presStyleCnt="0"/>
      <dgm:spPr/>
    </dgm:pt>
    <dgm:pt modelId="{DCCD9845-2423-4CB9-8861-BCFF81204559}" type="pres">
      <dgm:prSet presAssocID="{3E0CF16D-4AC2-47BE-9B34-DD5E5E695B27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6E0D3-0222-4BC5-8CCE-7900FC1489D3}" type="pres">
      <dgm:prSet presAssocID="{2ABD75CD-D994-49C2-88D2-BD5964B8CE58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AF0459-9615-4733-88BF-682883400907}" type="presOf" srcId="{3BD6B7B8-9B0C-4522-A967-6AA5E746AEFF}" destId="{4B8C8123-F4B2-4D8B-8C30-33962625E06D}" srcOrd="0" destOrd="0" presId="urn:microsoft.com/office/officeart/2005/8/layout/hProcess9"/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748A2CE4-11D9-40B6-9897-A14362CFB634}" type="presOf" srcId="{3E0CF16D-4AC2-47BE-9B34-DD5E5E695B27}" destId="{DCCD9845-2423-4CB9-8861-BCFF81204559}" srcOrd="0" destOrd="0" presId="urn:microsoft.com/office/officeart/2005/8/layout/hProcess9"/>
    <dgm:cxn modelId="{75E8CB84-AB79-4495-A9C5-B966CF14E33D}" srcId="{D462F8D8-4FEF-4540-8BD6-E2DB2E9E83CB}" destId="{3E0CF16D-4AC2-47BE-9B34-DD5E5E695B27}" srcOrd="0" destOrd="0" parTransId="{B5F2E183-9A6E-4F10-9013-82DB4DB9D504}" sibTransId="{2ABD75CD-D994-49C2-88D2-BD5964B8CE58}"/>
    <dgm:cxn modelId="{5E263A6B-D64B-43A0-A146-576CF57554E8}" type="presOf" srcId="{D462F8D8-4FEF-4540-8BD6-E2DB2E9E83CB}" destId="{DD3A304A-C427-4C60-92B5-7E05BB587AAD}" srcOrd="0" destOrd="0" presId="urn:microsoft.com/office/officeart/2005/8/layout/hProcess9"/>
    <dgm:cxn modelId="{C37FCDA7-B9FF-4E75-BE2D-C7CD029C4CC9}" type="presOf" srcId="{5898799C-62F9-408B-A7AE-7DDCBF2A6B09}" destId="{81F5F4E9-EF9C-4575-A5BC-A1B99ED7EB02}" srcOrd="0" destOrd="0" presId="urn:microsoft.com/office/officeart/2005/8/layout/hProcess9"/>
    <dgm:cxn modelId="{1282A450-2575-4E84-A089-2226AD548FD0}" type="presParOf" srcId="{DD3A304A-C427-4C60-92B5-7E05BB587AAD}" destId="{E8C98204-45EF-40F4-8FC5-FDC7AAF03B0C}" srcOrd="0" destOrd="0" presId="urn:microsoft.com/office/officeart/2005/8/layout/hProcess9"/>
    <dgm:cxn modelId="{AE441DEB-9EC8-4408-B394-B7CA13D24336}" type="presParOf" srcId="{DD3A304A-C427-4C60-92B5-7E05BB587AAD}" destId="{2884EAEA-B520-4DB8-8148-A33C77DB2B48}" srcOrd="1" destOrd="0" presId="urn:microsoft.com/office/officeart/2005/8/layout/hProcess9"/>
    <dgm:cxn modelId="{D791B5F8-3C81-440E-9910-58097CF04129}" type="presParOf" srcId="{2884EAEA-B520-4DB8-8148-A33C77DB2B48}" destId="{DCCD9845-2423-4CB9-8861-BCFF81204559}" srcOrd="0" destOrd="0" presId="urn:microsoft.com/office/officeart/2005/8/layout/hProcess9"/>
    <dgm:cxn modelId="{BD19733B-75BC-4CEA-BCD5-D9B19BC110F5}" type="presParOf" srcId="{2884EAEA-B520-4DB8-8148-A33C77DB2B48}" destId="{8A46E0D3-0222-4BC5-8CCE-7900FC1489D3}" srcOrd="1" destOrd="0" presId="urn:microsoft.com/office/officeart/2005/8/layout/hProcess9"/>
    <dgm:cxn modelId="{3D365D0D-9418-4917-9AA4-B0C7C7607F72}" type="presParOf" srcId="{2884EAEA-B520-4DB8-8148-A33C77DB2B48}" destId="{81F5F4E9-EF9C-4575-A5BC-A1B99ED7EB02}" srcOrd="2" destOrd="0" presId="urn:microsoft.com/office/officeart/2005/8/layout/hProcess9"/>
    <dgm:cxn modelId="{B1F03E2D-C7D9-4BCA-A305-634B6FB67D90}" type="presParOf" srcId="{2884EAEA-B520-4DB8-8148-A33C77DB2B48}" destId="{CBC03C8E-18AE-4095-A774-0699A71918C4}" srcOrd="3" destOrd="0" presId="urn:microsoft.com/office/officeart/2005/8/layout/hProcess9"/>
    <dgm:cxn modelId="{17250B95-E24A-4F30-8511-B1C503FD72D7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2F8D8-4FEF-4540-8BD6-E2DB2E9E83CB}" type="doc">
      <dgm:prSet loTypeId="urn:microsoft.com/office/officeart/2005/8/layout/hProcess9" loCatId="process" qsTypeId="urn:microsoft.com/office/officeart/2005/8/quickstyle/3d9" qsCatId="3D" csTypeId="urn:microsoft.com/office/officeart/2005/8/colors/accent1_2#2" csCatId="accent1" phldr="1"/>
      <dgm:spPr/>
    </dgm:pt>
    <dgm:pt modelId="{3E0CF16D-4AC2-47BE-9B34-DD5E5E695B27}">
      <dgm:prSet phldrT="[文字]" custT="1"/>
      <dgm:spPr/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繁星推薦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B5F2E183-9A6E-4F10-9013-82DB4DB9D504}" type="par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2ABD75CD-D994-49C2-88D2-BD5964B8CE58}" type="sibTrans" cxnId="{75E8CB84-AB79-4495-A9C5-B966CF14E33D}">
      <dgm:prSet/>
      <dgm:spPr/>
      <dgm:t>
        <a:bodyPr/>
        <a:lstStyle/>
        <a:p>
          <a:endParaRPr lang="zh-TW" altLang="en-US"/>
        </a:p>
      </dgm:t>
    </dgm:pt>
    <dgm:pt modelId="{5898799C-62F9-408B-A7AE-7DDCBF2A6B09}">
      <dgm:prSet phldrT="[文字]" custT="1"/>
      <dgm:spPr>
        <a:solidFill>
          <a:srgbClr val="FFFF00"/>
        </a:solidFill>
      </dgm:spPr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633F8C78-AAF7-414C-8E5B-748BC22693EE}" type="par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564C5929-41F1-46BC-9A56-45142A7D2AC5}" type="sibTrans" cxnId="{FE07C4A5-9FB6-4E34-84A1-AEB4681D8B94}">
      <dgm:prSet/>
      <dgm:spPr/>
      <dgm:t>
        <a:bodyPr/>
        <a:lstStyle/>
        <a:p>
          <a:endParaRPr lang="zh-TW" altLang="en-US"/>
        </a:p>
      </dgm:t>
    </dgm:pt>
    <dgm:pt modelId="{3BD6B7B8-9B0C-4522-A967-6AA5E746AEFF}">
      <dgm:prSet phldrT="[文字]" custT="1"/>
      <dgm:spPr>
        <a:solidFill>
          <a:schemeClr val="accent1"/>
        </a:solidFill>
      </dgm:spPr>
      <dgm:t>
        <a:bodyPr/>
        <a:lstStyle/>
        <a:p>
          <a:r>
            <a:rPr lang="zh-TW" altLang="en-US" sz="36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dirty="0">
            <a:latin typeface="華康粗黑體" pitchFamily="49" charset="-120"/>
            <a:ea typeface="華康粗黑體" pitchFamily="49" charset="-120"/>
          </a:endParaRPr>
        </a:p>
      </dgm:t>
    </dgm:pt>
    <dgm:pt modelId="{297DB586-964C-4704-AABE-4AA7E564D6B7}" type="par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26A7A62C-1B05-4424-B1FF-37935612F17A}" type="sibTrans" cxnId="{064BF93F-175E-46CB-AFA8-946CF9C32E4E}">
      <dgm:prSet/>
      <dgm:spPr/>
      <dgm:t>
        <a:bodyPr/>
        <a:lstStyle/>
        <a:p>
          <a:endParaRPr lang="zh-TW" altLang="en-US"/>
        </a:p>
      </dgm:t>
    </dgm:pt>
    <dgm:pt modelId="{DD3A304A-C427-4C60-92B5-7E05BB587AAD}" type="pres">
      <dgm:prSet presAssocID="{D462F8D8-4FEF-4540-8BD6-E2DB2E9E83CB}" presName="CompostProcess" presStyleCnt="0">
        <dgm:presLayoutVars>
          <dgm:dir/>
          <dgm:resizeHandles val="exact"/>
        </dgm:presLayoutVars>
      </dgm:prSet>
      <dgm:spPr/>
    </dgm:pt>
    <dgm:pt modelId="{E8C98204-45EF-40F4-8FC5-FDC7AAF03B0C}" type="pres">
      <dgm:prSet presAssocID="{D462F8D8-4FEF-4540-8BD6-E2DB2E9E83CB}" presName="arrow" presStyleLbl="bgShp" presStyleIdx="0" presStyleCnt="1"/>
      <dgm:spPr/>
    </dgm:pt>
    <dgm:pt modelId="{2884EAEA-B520-4DB8-8148-A33C77DB2B48}" type="pres">
      <dgm:prSet presAssocID="{D462F8D8-4FEF-4540-8BD6-E2DB2E9E83CB}" presName="linearProcess" presStyleCnt="0"/>
      <dgm:spPr/>
    </dgm:pt>
    <dgm:pt modelId="{DCCD9845-2423-4CB9-8861-BCFF81204559}" type="pres">
      <dgm:prSet presAssocID="{3E0CF16D-4AC2-47BE-9B34-DD5E5E695B27}" presName="textNode" presStyleLbl="node1" presStyleIdx="0" presStyleCnt="3" custScaleX="81796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46E0D3-0222-4BC5-8CCE-7900FC1489D3}" type="pres">
      <dgm:prSet presAssocID="{2ABD75CD-D994-49C2-88D2-BD5964B8CE58}" presName="sibTrans" presStyleCnt="0"/>
      <dgm:spPr/>
    </dgm:pt>
    <dgm:pt modelId="{81F5F4E9-EF9C-4575-A5BC-A1B99ED7EB02}" type="pres">
      <dgm:prSet presAssocID="{5898799C-62F9-408B-A7AE-7DDCBF2A6B09}" presName="textNode" presStyleLbl="node1" presStyleIdx="1" presStyleCnt="3" custScaleX="84139" custScaleY="569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03C8E-18AE-4095-A774-0699A71918C4}" type="pres">
      <dgm:prSet presAssocID="{564C5929-41F1-46BC-9A56-45142A7D2AC5}" presName="sibTrans" presStyleCnt="0"/>
      <dgm:spPr/>
    </dgm:pt>
    <dgm:pt modelId="{4B8C8123-F4B2-4D8B-8C30-33962625E06D}" type="pres">
      <dgm:prSet presAssocID="{3BD6B7B8-9B0C-4522-A967-6AA5E746AEFF}" presName="textNode" presStyleLbl="node1" presStyleIdx="2" presStyleCnt="3" custScaleX="84277" custScaleY="558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4BF93F-175E-46CB-AFA8-946CF9C32E4E}" srcId="{D462F8D8-4FEF-4540-8BD6-E2DB2E9E83CB}" destId="{3BD6B7B8-9B0C-4522-A967-6AA5E746AEFF}" srcOrd="2" destOrd="0" parTransId="{297DB586-964C-4704-AABE-4AA7E564D6B7}" sibTransId="{26A7A62C-1B05-4424-B1FF-37935612F17A}"/>
    <dgm:cxn modelId="{FE07C4A5-9FB6-4E34-84A1-AEB4681D8B94}" srcId="{D462F8D8-4FEF-4540-8BD6-E2DB2E9E83CB}" destId="{5898799C-62F9-408B-A7AE-7DDCBF2A6B09}" srcOrd="1" destOrd="0" parTransId="{633F8C78-AAF7-414C-8E5B-748BC22693EE}" sibTransId="{564C5929-41F1-46BC-9A56-45142A7D2AC5}"/>
    <dgm:cxn modelId="{52243381-35E7-4413-9D52-A79630050386}" type="presOf" srcId="{5898799C-62F9-408B-A7AE-7DDCBF2A6B09}" destId="{81F5F4E9-EF9C-4575-A5BC-A1B99ED7EB02}" srcOrd="0" destOrd="0" presId="urn:microsoft.com/office/officeart/2005/8/layout/hProcess9"/>
    <dgm:cxn modelId="{75E8CB84-AB79-4495-A9C5-B966CF14E33D}" srcId="{D462F8D8-4FEF-4540-8BD6-E2DB2E9E83CB}" destId="{3E0CF16D-4AC2-47BE-9B34-DD5E5E695B27}" srcOrd="0" destOrd="0" parTransId="{B5F2E183-9A6E-4F10-9013-82DB4DB9D504}" sibTransId="{2ABD75CD-D994-49C2-88D2-BD5964B8CE58}"/>
    <dgm:cxn modelId="{C7122640-6674-4F2F-B9C2-BFE187B223A2}" type="presOf" srcId="{D462F8D8-4FEF-4540-8BD6-E2DB2E9E83CB}" destId="{DD3A304A-C427-4C60-92B5-7E05BB587AAD}" srcOrd="0" destOrd="0" presId="urn:microsoft.com/office/officeart/2005/8/layout/hProcess9"/>
    <dgm:cxn modelId="{043FF639-4C74-4479-A648-096DE75DB05B}" type="presOf" srcId="{3E0CF16D-4AC2-47BE-9B34-DD5E5E695B27}" destId="{DCCD9845-2423-4CB9-8861-BCFF81204559}" srcOrd="0" destOrd="0" presId="urn:microsoft.com/office/officeart/2005/8/layout/hProcess9"/>
    <dgm:cxn modelId="{12C2F3CF-5977-456D-A04C-BF350E16D999}" type="presOf" srcId="{3BD6B7B8-9B0C-4522-A967-6AA5E746AEFF}" destId="{4B8C8123-F4B2-4D8B-8C30-33962625E06D}" srcOrd="0" destOrd="0" presId="urn:microsoft.com/office/officeart/2005/8/layout/hProcess9"/>
    <dgm:cxn modelId="{CB8C5538-E0E3-4FEE-90CB-B1E176305FBD}" type="presParOf" srcId="{DD3A304A-C427-4C60-92B5-7E05BB587AAD}" destId="{E8C98204-45EF-40F4-8FC5-FDC7AAF03B0C}" srcOrd="0" destOrd="0" presId="urn:microsoft.com/office/officeart/2005/8/layout/hProcess9"/>
    <dgm:cxn modelId="{7BA68F74-2183-4B03-8BD8-30577C95FF40}" type="presParOf" srcId="{DD3A304A-C427-4C60-92B5-7E05BB587AAD}" destId="{2884EAEA-B520-4DB8-8148-A33C77DB2B48}" srcOrd="1" destOrd="0" presId="urn:microsoft.com/office/officeart/2005/8/layout/hProcess9"/>
    <dgm:cxn modelId="{3CE23D9E-9552-4F80-9744-9675F9A6FA47}" type="presParOf" srcId="{2884EAEA-B520-4DB8-8148-A33C77DB2B48}" destId="{DCCD9845-2423-4CB9-8861-BCFF81204559}" srcOrd="0" destOrd="0" presId="urn:microsoft.com/office/officeart/2005/8/layout/hProcess9"/>
    <dgm:cxn modelId="{D5F4FFDC-1F16-4558-A54C-7B42283C485E}" type="presParOf" srcId="{2884EAEA-B520-4DB8-8148-A33C77DB2B48}" destId="{8A46E0D3-0222-4BC5-8CCE-7900FC1489D3}" srcOrd="1" destOrd="0" presId="urn:microsoft.com/office/officeart/2005/8/layout/hProcess9"/>
    <dgm:cxn modelId="{D6B0EC69-FBE3-47E6-90BC-005A9106EEC5}" type="presParOf" srcId="{2884EAEA-B520-4DB8-8148-A33C77DB2B48}" destId="{81F5F4E9-EF9C-4575-A5BC-A1B99ED7EB02}" srcOrd="2" destOrd="0" presId="urn:microsoft.com/office/officeart/2005/8/layout/hProcess9"/>
    <dgm:cxn modelId="{7E160281-DA3C-4FAB-9E6B-A8AE1EBFC299}" type="presParOf" srcId="{2884EAEA-B520-4DB8-8148-A33C77DB2B48}" destId="{CBC03C8E-18AE-4095-A774-0699A71918C4}" srcOrd="3" destOrd="0" presId="urn:microsoft.com/office/officeart/2005/8/layout/hProcess9"/>
    <dgm:cxn modelId="{CC84A701-0B46-4904-8FA9-A10ED4D84378}" type="presParOf" srcId="{2884EAEA-B520-4DB8-8148-A33C77DB2B48}" destId="{4B8C8123-F4B2-4D8B-8C30-33962625E0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62939" y="0"/>
          <a:ext cx="7513320" cy="51053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9845-2423-4CB9-8861-BCFF81204559}">
      <dsp:nvSpPr>
        <dsp:cNvPr id="0" name=""/>
        <dsp:cNvSpPr/>
      </dsp:nvSpPr>
      <dsp:spPr>
        <a:xfrm>
          <a:off x="418227" y="1970714"/>
          <a:ext cx="2327192" cy="116396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繁星推薦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475047" y="2027534"/>
        <a:ext cx="2213552" cy="1050329"/>
      </dsp:txXfrm>
    </dsp:sp>
    <dsp:sp modelId="{81F5F4E9-EF9C-4575-A5BC-A1B99ED7EB02}">
      <dsp:nvSpPr>
        <dsp:cNvPr id="0" name=""/>
        <dsp:cNvSpPr/>
      </dsp:nvSpPr>
      <dsp:spPr>
        <a:xfrm>
          <a:off x="3187379" y="1970714"/>
          <a:ext cx="2393853" cy="1163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3244199" y="2027534"/>
        <a:ext cx="2280213" cy="1050329"/>
      </dsp:txXfrm>
    </dsp:sp>
    <dsp:sp modelId="{4B8C8123-F4B2-4D8B-8C30-33962625E06D}">
      <dsp:nvSpPr>
        <dsp:cNvPr id="0" name=""/>
        <dsp:cNvSpPr/>
      </dsp:nvSpPr>
      <dsp:spPr>
        <a:xfrm>
          <a:off x="6023193" y="1982548"/>
          <a:ext cx="2397779" cy="1140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6078858" y="2038213"/>
        <a:ext cx="2286449" cy="1028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98204-45EF-40F4-8FC5-FDC7AAF03B0C}">
      <dsp:nvSpPr>
        <dsp:cNvPr id="0" name=""/>
        <dsp:cNvSpPr/>
      </dsp:nvSpPr>
      <dsp:spPr>
        <a:xfrm>
          <a:off x="662939" y="0"/>
          <a:ext cx="7513319" cy="5105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9845-2423-4CB9-8861-BCFF81204559}">
      <dsp:nvSpPr>
        <dsp:cNvPr id="0" name=""/>
        <dsp:cNvSpPr/>
      </dsp:nvSpPr>
      <dsp:spPr>
        <a:xfrm>
          <a:off x="418227" y="1970715"/>
          <a:ext cx="2327192" cy="1163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繁星推薦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475047" y="2027535"/>
        <a:ext cx="2213552" cy="1050329"/>
      </dsp:txXfrm>
    </dsp:sp>
    <dsp:sp modelId="{81F5F4E9-EF9C-4575-A5BC-A1B99ED7EB02}">
      <dsp:nvSpPr>
        <dsp:cNvPr id="0" name=""/>
        <dsp:cNvSpPr/>
      </dsp:nvSpPr>
      <dsp:spPr>
        <a:xfrm>
          <a:off x="3187379" y="1970715"/>
          <a:ext cx="2393853" cy="116396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個人申請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3244199" y="2027535"/>
        <a:ext cx="2280213" cy="1050329"/>
      </dsp:txXfrm>
    </dsp:sp>
    <dsp:sp modelId="{4B8C8123-F4B2-4D8B-8C30-33962625E06D}">
      <dsp:nvSpPr>
        <dsp:cNvPr id="0" name=""/>
        <dsp:cNvSpPr/>
      </dsp:nvSpPr>
      <dsp:spPr>
        <a:xfrm>
          <a:off x="6023192" y="1982549"/>
          <a:ext cx="2397779" cy="114030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粗黑體" pitchFamily="49" charset="-120"/>
              <a:ea typeface="華康粗黑體" pitchFamily="49" charset="-120"/>
            </a:rPr>
            <a:t>考試分發</a:t>
          </a:r>
          <a:endParaRPr lang="zh-TW" altLang="en-US" sz="3600" kern="1200" dirty="0">
            <a:latin typeface="華康粗黑體" pitchFamily="49" charset="-120"/>
            <a:ea typeface="華康粗黑體" pitchFamily="49" charset="-120"/>
          </a:endParaRPr>
        </a:p>
      </dsp:txBody>
      <dsp:txXfrm>
        <a:off x="6078857" y="2038214"/>
        <a:ext cx="2286449" cy="1028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A1053B32-07E0-44B2-A25D-3D4EE69D84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008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285A1235-468F-480D-8576-D8D76E98D7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4654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pple LiGothic Medium" charset="-120"/>
        <a:ea typeface="Apple LiGothic Medium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pple LiGothic Medium" charset="-120"/>
        <a:ea typeface="Apple LiGothic Medium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pple LiGothic Medium" charset="-120"/>
        <a:ea typeface="Apple LiGothic Medium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pple LiGothic Medium" charset="-120"/>
        <a:ea typeface="Apple LiGothic Medium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pple LiGothic Medium" charset="-120"/>
        <a:ea typeface="Apple LiGothic Medium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B9B56-4393-4E8E-8058-AFE1C41ECA0A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DEA2-8F44-4DB7-A446-46734839A476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9271-8759-4E86-B716-EFD0CE1D00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2406-3F21-4B69-915F-290ADF021E8A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2D31-F40A-4AED-94F5-47D467F4CE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EC2B-47FB-49F1-B21F-9B94AB753FFE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67C6-7047-4FF6-AA31-5BE63EF56E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59D7-9C1F-4D3B-89E1-5EBEBE52DF13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AB52-AC1C-4975-9466-76EBA0F61C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21E9-B72F-4C9B-A56C-6330E71E676F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135B-EAF1-475B-B546-C51AC73DC9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7459-DAE1-4141-92D2-5730DFF560D0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D8D5-E58A-4497-BAF7-5991447B12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FA49-647F-4A99-9921-D0A315AC8350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85E6-2FAA-461F-BB9F-A632173604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7308-3895-4DB4-805D-E44A5EADD248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9546-07FE-4159-BC25-6638A9C4C2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E6AC-CA56-4AB6-88DC-C14CCBA835CD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3827-CE4F-4C77-B66A-DE7E6EE3E1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6FA6-ED44-46DF-8170-D94D6977DE01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FB4B-4885-4108-9C7C-BF383686A7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5050-E06C-4078-B06F-6EC448C9129D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3D2E-2C4F-40E2-ABBE-5905BD9461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A73E-57F9-4C8E-A4E0-5EFAA51738F4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8A6B-8BD6-47E6-A461-61011EA270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FEAD-9364-4199-9D11-F44D66B581F2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3328-F72E-4285-BF95-D21C14CDBE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A3C1674B-D84C-4578-A09D-BD7291CFE008}" type="datetime1">
              <a:rPr lang="ja-JP" altLang="en-US"/>
              <a:pPr>
                <a:defRPr/>
              </a:pPr>
              <a:t>2015/9/18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5C25F9-3D89-4594-92C2-FD201B419A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slow"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pple LiGothic Medium" charset="-120"/>
          <a:ea typeface="Apple LiGothic Medium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pple LiGothic Medium" charset="-120"/>
          <a:ea typeface="Apple LiGothic Medium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pple LiGothic Medium" charset="-120"/>
          <a:ea typeface="Apple LiGothic Medium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pple LiGothic Medium" charset="-120"/>
          <a:ea typeface="Apple LiGothic Medium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pple LiGothic Medium" charset="-120"/>
          <a:ea typeface="Apple LiGothic Medium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pple LiGothic Medium" charset="-120"/>
          <a:ea typeface="Apple LiGothic Medium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pple LiGothic Medium" charset="-120"/>
          <a:ea typeface="Apple LiGothic Medium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pple LiGothic Medium" charset="-120"/>
          <a:ea typeface="Apple LiGothic Medium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772400" cy="1150937"/>
          </a:xfrm>
        </p:spPr>
        <p:txBody>
          <a:bodyPr/>
          <a:lstStyle/>
          <a:p>
            <a:pPr eaLnBrk="1" hangingPunct="1"/>
            <a:r>
              <a:rPr lang="en-US" altLang="zh-TW" sz="7200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72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04</a:t>
            </a:r>
            <a:r>
              <a:rPr lang="zh-TW" altLang="en-US" sz="72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班</a:t>
            </a:r>
            <a:r>
              <a:rPr lang="zh-TW" altLang="en-US" sz="6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6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81300"/>
            <a:ext cx="6400800" cy="21605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導師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：陳涵薇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聯絡電話：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29517475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－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351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350    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手機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0939246719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232199-63F9-4846-9AA9-1FFD97156D45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92696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6600"/>
                </a:solidFill>
                <a:latin typeface="文鼎俏黑體P" pitchFamily="82" charset="-120"/>
                <a:ea typeface="文鼎俏黑體P" pitchFamily="82" charset="-120"/>
              </a:rPr>
              <a:t>推薦條件 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557338"/>
            <a:ext cx="8064500" cy="4103687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符合繁星推薦資格之高級中等學校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全程就讀同一所高中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修滿高一、高二各學期之應屆畢業生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且</a:t>
            </a: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高中前四個學期學業成績總平均</a:t>
            </a:r>
            <a:r>
              <a:rPr lang="zh-TW" altLang="en-US" sz="2800" dirty="0" smtClean="0">
                <a:ea typeface="標楷體" pitchFamily="65" charset="-120"/>
              </a:rPr>
              <a:t>全校排名百分比符合大學之規定</a:t>
            </a:r>
            <a:br>
              <a:rPr lang="zh-TW" altLang="en-US" sz="2800" dirty="0" smtClean="0"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校排百分比前</a:t>
            </a: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</a:rPr>
              <a:t>20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％、</a:t>
            </a: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</a:rPr>
              <a:t>30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％、</a:t>
            </a: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</a:rPr>
              <a:t>40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％、</a:t>
            </a: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</a:rPr>
              <a:t>50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％</a:t>
            </a:r>
            <a:r>
              <a:rPr lang="en-US" altLang="zh-TW" sz="2800" dirty="0" smtClean="0">
                <a:solidFill>
                  <a:srgbClr val="FF0000"/>
                </a:solidFill>
                <a:ea typeface="標楷體" pitchFamily="65" charset="-120"/>
              </a:rPr>
              <a:t>)</a:t>
            </a:r>
            <a:endParaRPr lang="zh-TW" altLang="en-US" sz="28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學科能力測驗成績通過校系之檢定標準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14FE5C-E74F-4479-B909-621EFC0779AF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47107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6CE7A9D-33F3-419B-B78C-17133BED3997}" type="slidenum">
              <a:rPr kumimoji="0" lang="en-US" altLang="ja-JP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rPr>
              <a:pPr algn="r"/>
              <a:t>11</a:t>
            </a:fld>
            <a:endParaRPr kumimoji="0" lang="en-US" altLang="ja-JP" sz="1200">
              <a:solidFill>
                <a:srgbClr val="89898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836712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6600"/>
                </a:solidFill>
                <a:latin typeface="文鼎俏黑體P" pitchFamily="82" charset="-120"/>
                <a:ea typeface="文鼎俏黑體P" pitchFamily="82" charset="-120"/>
              </a:rPr>
              <a:t>兩輪分發 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555750"/>
            <a:ext cx="7343775" cy="3414713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第一輪分發，各大學對同一高中非藝才班、非體育班之學生，以錄取一名為限</a:t>
            </a:r>
            <a:endParaRPr lang="en-US" altLang="zh-TW" sz="28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對同一高中各藝才班及體育班之學生，其對應之學群亦各以錄取一名為限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大學校系經第一輪分發後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仍有缺額者，依該校系之分發比序項目進行第二輪分發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2F3FD6-6B32-4B66-BE4E-0CEB0FF2522F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908720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6600"/>
                </a:solidFill>
                <a:latin typeface="文鼎俏黑體P" pitchFamily="82" charset="-120"/>
                <a:ea typeface="文鼎俏黑體P" pitchFamily="82" charset="-120"/>
              </a:rPr>
              <a:t>錄取生限制 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916832"/>
            <a:ext cx="7772400" cy="3600301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錄取生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不得報名該學年度「個人申請」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亦不得參加該學年度科技校院日間部四年制申請入學第一階段篩選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未於規定期限內放棄錄取資格者，不得報名該學年度大學考試入學招生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錄取生是否轉系，詳見簡章規定，各校不同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007393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6600"/>
                </a:solidFill>
                <a:latin typeface="文鼎俏黑體P" pitchFamily="82" charset="-120"/>
                <a:ea typeface="文鼎俏黑體P" pitchFamily="82" charset="-120"/>
              </a:rPr>
              <a:t>繁星推薦之「三不一沒有」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72816"/>
            <a:ext cx="7776864" cy="3672408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zh-TW" altLang="en-US" sz="40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  <a:t>不排斥</a:t>
            </a:r>
            <a:endParaRPr lang="en-US" altLang="zh-TW" sz="4000" dirty="0" smtClean="0">
              <a:solidFill>
                <a:srgbClr val="CC0099"/>
              </a:solidFill>
              <a:latin typeface="華康POP2體 Std W9" pitchFamily="82" charset="-120"/>
              <a:ea typeface="華康POP2體 Std W9" pitchFamily="82" charset="-12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zh-TW" altLang="en-US" sz="40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  <a:t>不委屈</a:t>
            </a:r>
            <a:endParaRPr lang="en-US" altLang="zh-TW" sz="4000" dirty="0" smtClean="0">
              <a:solidFill>
                <a:srgbClr val="CC0099"/>
              </a:solidFill>
              <a:latin typeface="華康POP2體 Std W9" pitchFamily="82" charset="-120"/>
              <a:ea typeface="華康POP2體 Std W9" pitchFamily="82" charset="-12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zh-TW" altLang="en-US" sz="40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  <a:t>不強求</a:t>
            </a:r>
            <a:endParaRPr lang="en-US" altLang="zh-TW" sz="4000" dirty="0" smtClean="0">
              <a:solidFill>
                <a:srgbClr val="CC0099"/>
              </a:solidFill>
              <a:latin typeface="華康POP2體 Std W9" pitchFamily="82" charset="-120"/>
              <a:ea typeface="華康POP2體 Std W9" pitchFamily="82" charset="-120"/>
            </a:endParaRP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zh-TW" altLang="en-US" sz="40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  <a:t>沒有小過</a:t>
            </a:r>
            <a:r>
              <a:rPr lang="en-US" altLang="zh-TW" sz="40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  <a:t/>
            </a:r>
            <a:br>
              <a:rPr lang="en-US" altLang="zh-TW" sz="40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</a:br>
            <a:r>
              <a:rPr lang="en-US" altLang="zh-TW" sz="40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  <a:t>(</a:t>
            </a:r>
            <a:r>
              <a:rPr lang="zh-TW" altLang="en-US" sz="36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  <a:t>功過相抵之後，不超過</a:t>
            </a:r>
            <a:r>
              <a:rPr lang="en-US" altLang="zh-TW" sz="36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  <a:t>3</a:t>
            </a:r>
            <a:r>
              <a:rPr lang="zh-TW" altLang="en-US" sz="3600" dirty="0" smtClean="0">
                <a:solidFill>
                  <a:srgbClr val="CC0099"/>
                </a:solidFill>
                <a:latin typeface="華康POP2體 Std W9" pitchFamily="82" charset="-120"/>
                <a:ea typeface="華康POP2體 Std W9" pitchFamily="82" charset="-120"/>
              </a:rPr>
              <a:t>支警告）</a:t>
            </a: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0C76E-613D-454E-83A4-6CA41C8C5D3F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07AC0A-E7D6-4590-A26F-1F8E0451F6F2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268288" y="-963488"/>
          <a:ext cx="88391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395536" y="2852936"/>
            <a:ext cx="8496300" cy="3787775"/>
            <a:chOff x="889175" y="1203144"/>
            <a:chExt cx="7288546" cy="3169961"/>
          </a:xfrm>
        </p:grpSpPr>
        <p:sp>
          <p:nvSpPr>
            <p:cNvPr id="9" name="圓角化同側角落矩形 8"/>
            <p:cNvSpPr/>
            <p:nvPr/>
          </p:nvSpPr>
          <p:spPr>
            <a:xfrm rot="5400000">
              <a:off x="2948467" y="-856148"/>
              <a:ext cx="3169961" cy="728854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圓角化同側角落矩形 4"/>
            <p:cNvSpPr/>
            <p:nvPr/>
          </p:nvSpPr>
          <p:spPr>
            <a:xfrm>
              <a:off x="950457" y="1383829"/>
              <a:ext cx="7133297" cy="2861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lvl="1" indent="-457200" algn="l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繳費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(3/11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～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3/14)</a:t>
              </a:r>
              <a:r>
                <a:rPr lang="zh-TW" altLang="en-US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、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報名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(3/12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～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3/14)</a:t>
              </a:r>
            </a:p>
            <a:p>
              <a:pPr lvl="1" indent="-457200" algn="l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公告第一階段篩選結果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(3/21)</a:t>
              </a:r>
              <a:endParaRPr lang="zh-TW" altLang="zh-TW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lvl="1" indent="-457200" algn="l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寄發指定項目甄試通知、繳交甄試費用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大學自訂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</a:p>
            <a:p>
              <a:pPr lvl="1" indent="-457200" algn="l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指定項</a:t>
              </a:r>
              <a:r>
                <a:rPr lang="zh-TW" altLang="en-US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目甄試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(3/29~4/21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期間之週五、六、日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</a:p>
            <a:p>
              <a:pPr lvl="1" indent="-457200" algn="l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寄發網路登記就讀志願序通行碼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(4/17)</a:t>
              </a:r>
              <a:endParaRPr lang="zh-TW" altLang="zh-TW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lvl="1" indent="-457200" algn="l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大學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公告錄取名單</a:t>
              </a:r>
              <a:r>
                <a:rPr lang="zh-TW" altLang="en-US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並寄發甄選總成績單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(4/29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前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)</a:t>
              </a:r>
            </a:p>
            <a:p>
              <a:pPr lvl="1" indent="-457200" algn="l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正備取生</a:t>
              </a:r>
              <a:r>
                <a:rPr lang="zh-TW" altLang="en-US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向甄選委員會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登記就讀志願序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(5/2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～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5/3)</a:t>
              </a:r>
            </a:p>
            <a:p>
              <a:pPr lvl="1" indent="-457200" algn="l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公告統一分發結果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(5/09)</a:t>
              </a:r>
              <a:endParaRPr lang="zh-TW" altLang="zh-TW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lvl="1" indent="-457200" algn="l" defTabSz="106680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錄取生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放棄</a:t>
              </a:r>
              <a:r>
                <a:rPr lang="zh-TW" altLang="en-US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入學資格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截止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(5/13)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F88EC-66CB-499C-936D-B189F06FF294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548680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6600"/>
                </a:solidFill>
                <a:latin typeface="文鼎俏黑體P" pitchFamily="82" charset="-120"/>
                <a:ea typeface="文鼎俏黑體P" pitchFamily="82" charset="-120"/>
              </a:rPr>
              <a:t>每人申請六所校系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268760"/>
            <a:ext cx="7920880" cy="2808287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參加個人申請之每一考生，申請校系數以六校系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為限。</a:t>
            </a:r>
          </a:p>
          <a:p>
            <a:pPr eaLnBrk="1" hangingPunct="1">
              <a:buClr>
                <a:srgbClr val="000000"/>
              </a:buClr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大學得限制考生僅能申請該校一學系（組），違者取消考生報名該大學所有校系（組）之申請，請參閱個人申請招生簡章首頁「招生學校暨個人申請選填學系（組）限制一覽表」。</a:t>
            </a: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2" cstate="print"/>
          <a:srcRect l="20163" t="62386" r="17987" b="9029"/>
          <a:stretch>
            <a:fillRect/>
          </a:stretch>
        </p:blipFill>
        <p:spPr bwMode="auto">
          <a:xfrm>
            <a:off x="251520" y="3976688"/>
            <a:ext cx="85344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83768" y="4049712"/>
            <a:ext cx="792733" cy="2808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kumimoji="0"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3681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申請入學重大變革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全面實施「線上書審」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3" cy="2016224"/>
          </a:xfrm>
        </p:spPr>
        <p:txBody>
          <a:bodyPr/>
          <a:lstStyle/>
          <a:p>
            <a:pPr eaLnBrk="1" hangingPunct="1"/>
            <a:r>
              <a:rPr lang="zh-TW" altLang="en-US" sz="2400" b="1" u="sng" dirty="0" smtClean="0"/>
              <a:t>目的：</a:t>
            </a:r>
          </a:p>
          <a:p>
            <a:pPr eaLnBrk="1" hangingPunct="1">
              <a:buFontTx/>
              <a:buNone/>
            </a:pPr>
            <a:r>
              <a:rPr lang="zh-TW" altLang="en-US" sz="2400" dirty="0" smtClean="0"/>
              <a:t>一、減輕考生印製、寄送書面備審資料的作業時間與金錢負擔</a:t>
            </a:r>
          </a:p>
          <a:p>
            <a:pPr eaLnBrk="1" hangingPunct="1">
              <a:buFontTx/>
              <a:buNone/>
            </a:pPr>
            <a:r>
              <a:rPr lang="zh-TW" altLang="en-US" sz="2400" dirty="0" smtClean="0"/>
              <a:t>二、減少紙張用量，以助環保</a:t>
            </a:r>
          </a:p>
          <a:p>
            <a:pPr eaLnBrk="1" hangingPunct="1">
              <a:buFontTx/>
              <a:buNone/>
            </a:pPr>
            <a:r>
              <a:rPr lang="zh-TW" altLang="en-US" sz="2400" dirty="0" smtClean="0"/>
              <a:t>三、簡化大學行政作業程序及資料傳遞時間</a:t>
            </a:r>
            <a:endParaRPr lang="zh-TW" altLang="en-US" sz="2400" b="1" u="sng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圓角矩形 5"/>
          <p:cNvSpPr>
            <a:spLocks noChangeArrowheads="1"/>
          </p:cNvSpPr>
          <p:nvPr/>
        </p:nvSpPr>
        <p:spPr bwMode="auto">
          <a:xfrm>
            <a:off x="684213" y="1484313"/>
            <a:ext cx="7932737" cy="649287"/>
          </a:xfrm>
          <a:prstGeom prst="roundRect">
            <a:avLst>
              <a:gd name="adj" fmla="val 16667"/>
            </a:avLst>
          </a:prstGeom>
          <a:solidFill>
            <a:srgbClr val="FFFF71"/>
          </a:solidFill>
          <a:ln w="9525">
            <a:noFill/>
            <a:round/>
            <a:headEnd/>
            <a:tailEnd/>
          </a:ln>
        </p:spPr>
        <p:txBody>
          <a:bodyPr lIns="91424" tIns="45712" rIns="91424" bIns="45712" anchor="ctr"/>
          <a:lstStyle/>
          <a:p>
            <a:r>
              <a:rPr lang="zh-TW" altLang="en-US" sz="20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報名資格：</a:t>
            </a:r>
            <a:r>
              <a:rPr lang="zh-TW" altLang="zh-TW" sz="20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高級中等學校之</a:t>
            </a:r>
            <a:r>
              <a:rPr lang="zh-TW" altLang="zh-TW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三年級</a:t>
            </a:r>
            <a:r>
              <a:rPr lang="zh-TW" altLang="zh-TW" sz="20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在學學生、畢業生或具同等學力者</a:t>
            </a:r>
            <a:endParaRPr lang="zh-TW" altLang="en-US" sz="20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3011" name="圓角矩形 6"/>
          <p:cNvSpPr>
            <a:spLocks noChangeArrowheads="1"/>
          </p:cNvSpPr>
          <p:nvPr/>
        </p:nvSpPr>
        <p:spPr bwMode="auto">
          <a:xfrm>
            <a:off x="684213" y="2420938"/>
            <a:ext cx="7932737" cy="647700"/>
          </a:xfrm>
          <a:prstGeom prst="roundRect">
            <a:avLst>
              <a:gd name="adj" fmla="val 16667"/>
            </a:avLst>
          </a:prstGeom>
          <a:solidFill>
            <a:srgbClr val="B8E08C"/>
          </a:solidFill>
          <a:ln w="9525">
            <a:noFill/>
            <a:round/>
            <a:headEnd/>
            <a:tailEnd/>
          </a:ln>
        </p:spPr>
        <p:txBody>
          <a:bodyPr lIns="91424" tIns="45712" rIns="91424" bIns="45712" anchor="ctr"/>
          <a:lstStyle/>
          <a:p>
            <a:r>
              <a:rPr lang="zh-TW" altLang="en-US" sz="20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報名方式：集體報名（報名費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350</a:t>
            </a:r>
            <a:r>
              <a:rPr lang="zh-TW" altLang="en-US" sz="20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元）、個別報名（報名費</a:t>
            </a:r>
            <a:r>
              <a:rPr lang="en-US" altLang="zh-TW" sz="20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380</a:t>
            </a:r>
            <a:r>
              <a:rPr lang="zh-TW" altLang="en-US" sz="20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元）</a:t>
            </a:r>
          </a:p>
        </p:txBody>
      </p:sp>
      <p:sp>
        <p:nvSpPr>
          <p:cNvPr id="43012" name="圓角矩形 7"/>
          <p:cNvSpPr>
            <a:spLocks noChangeArrowheads="1"/>
          </p:cNvSpPr>
          <p:nvPr/>
        </p:nvSpPr>
        <p:spPr bwMode="auto">
          <a:xfrm>
            <a:off x="684213" y="3357563"/>
            <a:ext cx="7932737" cy="647700"/>
          </a:xfrm>
          <a:prstGeom prst="roundRect">
            <a:avLst>
              <a:gd name="adj" fmla="val 16667"/>
            </a:avLst>
          </a:prstGeom>
          <a:solidFill>
            <a:srgbClr val="6DD9FF"/>
          </a:solidFill>
          <a:ln w="9525">
            <a:noFill/>
            <a:round/>
            <a:headEnd/>
            <a:tailEnd/>
          </a:ln>
        </p:spPr>
        <p:txBody>
          <a:bodyPr lIns="91424" tIns="45712" rIns="91424" bIns="45712" anchor="ctr"/>
          <a:lstStyle/>
          <a:p>
            <a:r>
              <a:rPr lang="zh-TW" altLang="en-US" sz="20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測驗：</a:t>
            </a:r>
            <a:r>
              <a:rPr lang="zh-TW" altLang="en-US" sz="2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一年二試，可擇次考試；或二次皆考，自行擇成績優者使用</a:t>
            </a:r>
          </a:p>
        </p:txBody>
      </p:sp>
      <p:sp>
        <p:nvSpPr>
          <p:cNvPr id="5" name="圓角矩形 8"/>
          <p:cNvSpPr>
            <a:spLocks noChangeArrowheads="1"/>
          </p:cNvSpPr>
          <p:nvPr/>
        </p:nvSpPr>
        <p:spPr bwMode="auto">
          <a:xfrm>
            <a:off x="684213" y="4294188"/>
            <a:ext cx="7934325" cy="647700"/>
          </a:xfrm>
          <a:prstGeom prst="roundRect">
            <a:avLst>
              <a:gd name="adj" fmla="val 16667"/>
            </a:avLst>
          </a:prstGeom>
          <a:solidFill>
            <a:srgbClr val="E1ABFF"/>
          </a:solidFill>
          <a:ln w="9525">
            <a:noFill/>
            <a:round/>
            <a:headEnd/>
            <a:tailEnd/>
          </a:ln>
        </p:spPr>
        <p:txBody>
          <a:bodyPr lIns="91424" tIns="45712" rIns="91424" bIns="45712" anchor="ctr"/>
          <a:lstStyle/>
          <a:p>
            <a:pPr>
              <a:defRPr/>
            </a:pPr>
            <a:r>
              <a:rPr lang="zh-TW" altLang="en-US" sz="2000" b="1" spc="-18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成績證明：可依需要申請中文版、英文版之成績證明</a:t>
            </a:r>
          </a:p>
        </p:txBody>
      </p:sp>
      <p:sp>
        <p:nvSpPr>
          <p:cNvPr id="6" name="圓角矩形 5"/>
          <p:cNvSpPr>
            <a:spLocks noChangeArrowheads="1"/>
          </p:cNvSpPr>
          <p:nvPr/>
        </p:nvSpPr>
        <p:spPr bwMode="auto">
          <a:xfrm>
            <a:off x="684213" y="5229225"/>
            <a:ext cx="7932737" cy="6477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91424" tIns="45712" rIns="91424" bIns="45712" anchor="ctr"/>
          <a:lstStyle/>
          <a:p>
            <a:pPr>
              <a:defRPr/>
            </a:pPr>
            <a:r>
              <a:rPr lang="zh-TW" altLang="en-US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成績使用年限：可跨年度使用，依各大學科系招生簡章規定</a:t>
            </a:r>
          </a:p>
        </p:txBody>
      </p:sp>
      <p:sp>
        <p:nvSpPr>
          <p:cNvPr id="22535" name="標題 6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英聽簡章重要事項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2662064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3600" b="1" dirty="0" smtClean="0">
                <a:solidFill>
                  <a:srgbClr val="CC0099"/>
                </a:solidFill>
                <a:latin typeface="微軟正黑體" pitchFamily="34" charset="-120"/>
                <a:ea typeface="微軟正黑體" pitchFamily="34" charset="-120"/>
              </a:rPr>
              <a:t>成績報告書</a:t>
            </a:r>
          </a:p>
        </p:txBody>
      </p:sp>
      <p:sp>
        <p:nvSpPr>
          <p:cNvPr id="4" name="圓角矩形 3"/>
          <p:cNvSpPr/>
          <p:nvPr/>
        </p:nvSpPr>
        <p:spPr bwMode="auto">
          <a:xfrm>
            <a:off x="601663" y="1470025"/>
            <a:ext cx="2530475" cy="3327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47" tIns="40074" rIns="80147" bIns="40074"/>
          <a:lstStyle/>
          <a:p>
            <a:pPr>
              <a:defRPr/>
            </a:pPr>
            <a:r>
              <a:rPr lang="zh-TW" altLang="en-US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成績以等級制</a:t>
            </a:r>
            <a:r>
              <a:rPr lang="zh-TW" altLang="zh-TW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表示</a:t>
            </a:r>
            <a:r>
              <a:rPr lang="zh-TW" altLang="en-US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25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zh-TW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en-US" altLang="zh-TW" sz="25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zh-TW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endParaRPr lang="en-US" altLang="zh-TW" sz="25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zh-TW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en-US" altLang="zh-TW" sz="25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zh-TW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endParaRPr lang="en-US" altLang="zh-TW" sz="25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zh-TW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en-US" altLang="zh-TW" sz="25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zh-TW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endParaRPr lang="en-US" altLang="zh-TW" sz="25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zh-TW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en-US" altLang="zh-TW" sz="25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zh-TW" altLang="zh-TW" sz="25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endParaRPr lang="zh-TW" altLang="en-US" sz="2500" b="1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kumimoji="1" lang="zh-TW" altLang="en-US" sz="1600" b="1">
              <a:solidFill>
                <a:schemeClr val="tx1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2901" b="6472"/>
          <a:stretch/>
        </p:blipFill>
        <p:spPr bwMode="auto">
          <a:xfrm>
            <a:off x="3779912" y="332656"/>
            <a:ext cx="4720978" cy="6343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圓角矩形 5"/>
          <p:cNvSpPr/>
          <p:nvPr/>
        </p:nvSpPr>
        <p:spPr bwMode="auto">
          <a:xfrm>
            <a:off x="601663" y="5013325"/>
            <a:ext cx="2530475" cy="8699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標準參照</a:t>
            </a:r>
            <a:endParaRPr kumimoji="1" lang="zh-TW" altLang="en-US" sz="2800" b="1" dirty="0">
              <a:solidFill>
                <a:schemeClr val="tx1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8229600" cy="1008063"/>
          </a:xfrm>
        </p:spPr>
        <p:txBody>
          <a:bodyPr/>
          <a:lstStyle/>
          <a:p>
            <a:pPr eaLnBrk="1" hangingPunct="1"/>
            <a:r>
              <a:rPr lang="zh-TW" altLang="en-US" sz="48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導師的期望</a:t>
            </a:r>
            <a:r>
              <a:rPr lang="en-US" altLang="zh-TW" sz="48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48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良好的生活習慣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959100"/>
            <a:ext cx="7739090" cy="2755916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睡眠充足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：每天至少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小時。 </a:t>
            </a:r>
          </a:p>
          <a:p>
            <a:pPr eaLnBrk="1" hangingPunct="1"/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適度運動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：每週至少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次，每次至少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小時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準時上學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上課，及繳交作業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eaLnBrk="1" hangingPunct="1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上課不能使用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3C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產品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除非教學必要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eaLnBrk="1" hangingPunct="1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做好整潔工作</a:t>
            </a:r>
            <a:r>
              <a:rPr lang="en-US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642938" y="928688"/>
            <a:ext cx="8001000" cy="4000500"/>
          </a:xfrm>
        </p:spPr>
        <p:txBody>
          <a:bodyPr/>
          <a:lstStyle/>
          <a:p>
            <a:pPr algn="l" eaLnBrk="1" hangingPunct="1"/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>
                <a:solidFill>
                  <a:srgbClr val="FF0000"/>
                </a:solidFill>
              </a:rPr>
              <a:t>1.</a:t>
            </a:r>
            <a:r>
              <a:rPr lang="en-US" altLang="zh-TW" sz="4000" dirty="0" smtClean="0">
                <a:solidFill>
                  <a:srgbClr val="FF0000"/>
                </a:solidFill>
                <a:latin typeface="Times New Roman" pitchFamily="18" charset="0"/>
                <a:ea typeface="華康華綜體 Std W5" pitchFamily="34" charset="-120"/>
              </a:rPr>
              <a:t>104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華康華綜體 Std W5" pitchFamily="34" charset="-120"/>
              </a:rPr>
              <a:t>年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大學多元入學方案說明</a:t>
            </a:r>
            <a:b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2.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班級經營理念</a:t>
            </a: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3.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推選班級家長代表 </a:t>
            </a: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(1-2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人</a:t>
            </a: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)</a:t>
            </a:r>
            <a:b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4.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班級連絡方式</a:t>
            </a: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(?)</a:t>
            </a:r>
            <a:b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5.</a:t>
            </a:r>
            <a:r>
              <a:rPr lang="zh-TW" altLang="en-US" sz="4000" dirty="0" smtClean="0">
                <a:solidFill>
                  <a:srgbClr val="FF0000"/>
                </a:solidFill>
                <a:latin typeface="華康華綜體 Std W5" pitchFamily="34" charset="-120"/>
                <a:ea typeface="華康華綜體 Std W5" pitchFamily="34" charset="-120"/>
              </a:rPr>
              <a:t>意見溝通</a:t>
            </a:r>
            <a:endParaRPr lang="en-US" altLang="zh-TW" sz="4000" dirty="0" smtClean="0">
              <a:solidFill>
                <a:srgbClr val="FF0000"/>
              </a:solidFill>
              <a:latin typeface="華康華綜體 Std W5" pitchFamily="34" charset="-120"/>
              <a:ea typeface="華康華綜體 Std W5" pitchFamily="34" charset="-120"/>
            </a:endParaRPr>
          </a:p>
        </p:txBody>
      </p:sp>
      <p:sp>
        <p:nvSpPr>
          <p:cNvPr id="4099" name="副標題 2"/>
          <p:cNvSpPr>
            <a:spLocks noGrp="1"/>
          </p:cNvSpPr>
          <p:nvPr>
            <p:ph type="subTitle" idx="1"/>
          </p:nvPr>
        </p:nvSpPr>
        <p:spPr>
          <a:xfrm>
            <a:off x="1331913" y="4076700"/>
            <a:ext cx="6400800" cy="766763"/>
          </a:xfrm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00" name="文字方塊 3"/>
          <p:cNvSpPr txBox="1">
            <a:spLocks noChangeArrowheads="1"/>
          </p:cNvSpPr>
          <p:nvPr/>
        </p:nvSpPr>
        <p:spPr bwMode="auto">
          <a:xfrm>
            <a:off x="928688" y="428625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4800" dirty="0" smtClean="0">
                <a:solidFill>
                  <a:schemeClr val="accent2"/>
                </a:solidFill>
              </a:rPr>
              <a:t>104</a:t>
            </a:r>
            <a:r>
              <a:rPr lang="zh-TW" altLang="en-US" sz="4800" dirty="0" smtClean="0">
                <a:solidFill>
                  <a:schemeClr val="accent2"/>
                </a:solidFill>
              </a:rPr>
              <a:t>班</a:t>
            </a:r>
            <a:r>
              <a:rPr lang="zh-TW" altLang="en-US" sz="4800" dirty="0">
                <a:solidFill>
                  <a:schemeClr val="accent2"/>
                </a:solidFill>
              </a:rPr>
              <a:t>家長會流程</a:t>
            </a:r>
            <a:r>
              <a:rPr lang="en-US" altLang="zh-TW" sz="4800" dirty="0"/>
              <a:t> </a:t>
            </a:r>
            <a:endParaRPr lang="zh-TW" altLang="en-US" sz="4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本校每日作息表</a:t>
            </a:r>
            <a:endParaRPr lang="zh-TW" altLang="en-US" sz="4800" smtClean="0">
              <a:solidFill>
                <a:srgbClr val="CC3300"/>
              </a:solidFill>
              <a:ea typeface="標楷體" pitchFamily="65" charset="-120"/>
            </a:endParaRPr>
          </a:p>
        </p:txBody>
      </p:sp>
      <p:graphicFrame>
        <p:nvGraphicFramePr>
          <p:cNvPr id="6428" name="Group 284"/>
          <p:cNvGraphicFramePr>
            <a:graphicFrameLocks noGrp="1"/>
          </p:cNvGraphicFramePr>
          <p:nvPr>
            <p:ph type="tbl" idx="1"/>
          </p:nvPr>
        </p:nvGraphicFramePr>
        <p:xfrm>
          <a:off x="1500166" y="1643050"/>
          <a:ext cx="5667375" cy="3688080"/>
        </p:xfrm>
        <a:graphic>
          <a:graphicData uri="http://schemas.openxmlformats.org/drawingml/2006/table">
            <a:tbl>
              <a:tblPr/>
              <a:tblGrid>
                <a:gridCol w="2833688"/>
                <a:gridCol w="2833687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07:25~07:55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早自習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08:00~08:50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09:00~09:50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10:00~10:50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11:00~11:50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11:50~12:20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12:20~13:00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午休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13:00~13:50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第五節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14:00~14:50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第六節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15:05~15:55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第七節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16:05~16:55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減少補習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學校師資優異，老師認真，有問必答。   </a:t>
            </a:r>
          </a:p>
          <a:p>
            <a:pPr eaLnBrk="1" hangingPunct="1"/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舟車勞頓，勞民傷財。</a:t>
            </a:r>
          </a:p>
          <a:p>
            <a:pPr eaLnBrk="1" hangingPunct="1"/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多數補習班不教基本原理，只教解題</a:t>
            </a:r>
          </a:p>
          <a:p>
            <a:pPr eaLnBrk="1" hangingPunct="1">
              <a:buFontTx/>
              <a:buNone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 技巧，長期會使學生不懂得如何讀書。</a:t>
            </a:r>
          </a:p>
          <a:p>
            <a:pPr eaLnBrk="1" hangingPunct="1"/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留下一些空白時間思考、消化所學，</a:t>
            </a:r>
          </a:p>
          <a:p>
            <a:pPr eaLnBrk="1" hangingPunct="1">
              <a:buFontTx/>
              <a:buNone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 進而轉化成個人的知識系統。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教導孩子的建議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注意孩子真正的性向與能力，錯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誤的判斷可能會自誤誤人。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多鼓勵，少責罵；多正向思考，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少負面批評。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良好的態度與習慣，可以決定孩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子的一生。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教導孩子的建議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請不要只看孩子的起跑點，也應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該想想十年、二十年後他能跑到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那裡。</a:t>
            </a:r>
          </a:p>
          <a:p>
            <a:pPr eaLnBrk="1" hangingPunct="1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十年樹木，百年樹人。</a:t>
            </a:r>
          </a:p>
          <a:p>
            <a:pPr eaLnBrk="1" hangingPunct="1"/>
            <a:endParaRPr lang="en-US" altLang="zh-TW" sz="3600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學測科目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2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範圍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國文：一至四冊  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英文：一至四册    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數學：一至四册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自然科：基礎物理、化學、生物、地科、物理化學（高二課程）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社會科：歷史、地理、公民（一至四冊）</a:t>
            </a:r>
          </a:p>
          <a:p>
            <a:pPr eaLnBrk="1" hangingPunct="1"/>
            <a:r>
              <a:rPr lang="zh-TW" altLang="en-US" sz="3200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學測採級分制，題目較容易，選擇題不倒扣。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3300"/>
                </a:solidFill>
                <a:ea typeface="標楷體" pitchFamily="65" charset="-120"/>
              </a:rPr>
              <a:t>指考科目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範圍</a:t>
            </a:r>
            <a:r>
              <a:rPr lang="zh-TW" altLang="en-US" b="1" smtClean="0"/>
              <a:t>：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國、英、數、物理、</a:t>
            </a: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            化學、生物、公民</a:t>
            </a:r>
          </a:p>
          <a:p>
            <a:pPr eaLnBrk="1" hangingPunct="1"/>
            <a:r>
              <a:rPr lang="zh-TW" altLang="en-US" sz="3600" b="1" smtClean="0">
                <a:solidFill>
                  <a:schemeClr val="hlink"/>
                </a:solidFill>
                <a:ea typeface="標楷體" pitchFamily="65" charset="-120"/>
              </a:rPr>
              <a:t>每科一百分，採總分制，題目較難，按分數分發。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5EAE29-F64C-4281-8CC0-8BCF11A465DB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1889125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90116" name="Rectangle 9"/>
          <p:cNvSpPr>
            <a:spLocks noChangeArrowheads="1"/>
          </p:cNvSpPr>
          <p:nvPr/>
        </p:nvSpPr>
        <p:spPr bwMode="auto">
          <a:xfrm>
            <a:off x="1889125" y="166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1331640" y="2132856"/>
            <a:ext cx="52562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80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花草體P" pitchFamily="82" charset="-120"/>
                <a:ea typeface="文鼎花草體P" pitchFamily="82" charset="-120"/>
              </a:rPr>
              <a:t>簡報結束</a:t>
            </a:r>
          </a:p>
        </p:txBody>
      </p:sp>
      <p:pic>
        <p:nvPicPr>
          <p:cNvPr id="2050" name="Picture 2" descr="http://2.bp.blogspot.com/-QiQMKdTh2Kw/UIi_BUtyOSI/AAAAAAAAWJE/rWL41l-0oWM/s1600/thank+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286" y="3212976"/>
            <a:ext cx="2640611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1"/>
          <p:cNvSpPr txBox="1">
            <a:spLocks noChangeArrowheads="1"/>
          </p:cNvSpPr>
          <p:nvPr/>
        </p:nvSpPr>
        <p:spPr bwMode="auto">
          <a:xfrm>
            <a:off x="2123728" y="5085184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endParaRPr lang="en-US" altLang="zh-TW" sz="3600" b="1" i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539553" y="2204864"/>
            <a:ext cx="813690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altLang="zh-TW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華康POP2體 Std W9" pitchFamily="82" charset="-120"/>
                <a:ea typeface="華康POP2體 Std W9" pitchFamily="82" charset="-120"/>
              </a:rPr>
              <a:t>104</a:t>
            </a:r>
            <a:r>
              <a:rPr lang="zh-TW" altLang="en-US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華康POP2體 Std W9" pitchFamily="82" charset="-120"/>
                <a:ea typeface="華康POP2體 Std W9" pitchFamily="82" charset="-120"/>
              </a:rPr>
              <a:t>大學</a:t>
            </a:r>
            <a:r>
              <a:rPr lang="zh-TW" altLang="en-US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華康POP2體 Std W9" pitchFamily="82" charset="-120"/>
                <a:ea typeface="華康POP2體 Std W9" pitchFamily="82" charset="-120"/>
              </a:rPr>
              <a:t>多元入學</a:t>
            </a:r>
            <a:r>
              <a:rPr lang="zh-TW" altLang="en-US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華康POP2體 Std W9" pitchFamily="82" charset="-120"/>
                <a:ea typeface="華康POP2體 Std W9" pitchFamily="82" charset="-120"/>
              </a:rPr>
              <a:t>方案</a:t>
            </a:r>
            <a:endParaRPr lang="en-US" altLang="zh-TW" sz="54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華康POP2體 Std W9" pitchFamily="82" charset="-120"/>
              <a:ea typeface="華康POP2體 Std W9" pitchFamily="82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華康POP2體 Std W9" pitchFamily="82" charset="-120"/>
                <a:ea typeface="華康POP2體 Std W9" pitchFamily="82" charset="-120"/>
              </a:rPr>
              <a:t>及重大變革</a:t>
            </a:r>
            <a:endParaRPr lang="zh-TW" altLang="en-US" sz="5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華康POP2體 Std W9" pitchFamily="82" charset="-120"/>
              <a:ea typeface="華康POP2體 Std W9" pitchFamily="82" charset="-120"/>
            </a:endParaRPr>
          </a:p>
        </p:txBody>
      </p:sp>
    </p:spTree>
  </p:cSld>
  <p:clrMapOvr>
    <a:masterClrMapping/>
  </p:clrMapOvr>
  <p:transition spd="slow" advClick="0" advTm="700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5C8E3D-FEE3-4E1A-B844-90EAA08898C4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pic>
        <p:nvPicPr>
          <p:cNvPr id="32771" name="Picture 6" descr="多元入學方案架構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0" y="2852738"/>
            <a:ext cx="792163" cy="1296987"/>
          </a:xfrm>
          <a:prstGeom prst="wedgeRectCallout">
            <a:avLst>
              <a:gd name="adj1" fmla="val 119139"/>
              <a:gd name="adj2" fmla="val -46940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TW" altLang="en-US" sz="14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收到學測成績單後報名，約三月初</a:t>
            </a: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539750" y="4365625"/>
            <a:ext cx="935038" cy="2016125"/>
          </a:xfrm>
          <a:prstGeom prst="wedgeRectCallout">
            <a:avLst>
              <a:gd name="adj1" fmla="val 51356"/>
              <a:gd name="adj2" fmla="val -60315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TW" altLang="en-US" sz="14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錄取生不得報名參加個人申請，放棄錄取資格後可參加考試入學分發！</a:t>
            </a:r>
          </a:p>
        </p:txBody>
      </p:sp>
      <p:sp>
        <p:nvSpPr>
          <p:cNvPr id="304135" name="AutoShape 7"/>
          <p:cNvSpPr>
            <a:spLocks noChangeArrowheads="1"/>
          </p:cNvSpPr>
          <p:nvPr/>
        </p:nvSpPr>
        <p:spPr bwMode="auto">
          <a:xfrm>
            <a:off x="5003800" y="1268413"/>
            <a:ext cx="1584325" cy="936625"/>
          </a:xfrm>
          <a:prstGeom prst="wedgeRectCallout">
            <a:avLst>
              <a:gd name="adj1" fmla="val -41384"/>
              <a:gd name="adj2" fmla="val 90338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TW" altLang="en-US" sz="1400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待繁星推薦放榜後進行報名，每人可選擇</a:t>
            </a:r>
            <a:r>
              <a:rPr lang="en-US" altLang="zh-TW" sz="1400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1</a:t>
            </a:r>
            <a:r>
              <a:rPr lang="zh-TW" altLang="en-US" sz="1400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至</a:t>
            </a:r>
            <a:r>
              <a:rPr lang="en-US" altLang="zh-TW" sz="1400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6</a:t>
            </a:r>
            <a:r>
              <a:rPr lang="zh-TW" altLang="en-US" sz="1400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個志願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3945C9-B7BB-426C-80B9-EE36E078DAF8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0" y="-819025"/>
          <a:ext cx="88392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群組 4"/>
          <p:cNvGrpSpPr>
            <a:grpSpLocks/>
          </p:cNvGrpSpPr>
          <p:nvPr/>
        </p:nvGrpSpPr>
        <p:grpSpPr bwMode="auto">
          <a:xfrm>
            <a:off x="1187624" y="3573016"/>
            <a:ext cx="6985000" cy="2828925"/>
            <a:chOff x="1711278" y="277943"/>
            <a:chExt cx="5754165" cy="878057"/>
          </a:xfrm>
        </p:grpSpPr>
        <p:sp>
          <p:nvSpPr>
            <p:cNvPr id="10" name="圓角化同側角落矩形 9"/>
            <p:cNvSpPr/>
            <p:nvPr/>
          </p:nvSpPr>
          <p:spPr>
            <a:xfrm rot="5400000">
              <a:off x="4149332" y="-2160111"/>
              <a:ext cx="878057" cy="575416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圓角化同側角落矩形 4"/>
            <p:cNvSpPr/>
            <p:nvPr/>
          </p:nvSpPr>
          <p:spPr>
            <a:xfrm>
              <a:off x="1711278" y="320811"/>
              <a:ext cx="5711008" cy="792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anchor="ctr"/>
            <a:lstStyle/>
            <a:p>
              <a:pPr lvl="1" indent="-457200" algn="l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繳費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en-US" altLang="zh-TW" sz="3200" dirty="0" smtClean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3/1~3/3)</a:t>
              </a:r>
              <a:endParaRPr lang="en-US" altLang="zh-TW" sz="3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lvl="1" indent="-457200" algn="l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報名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en-US" altLang="zh-TW" sz="3200" dirty="0" smtClean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3/1~3/3)</a:t>
              </a:r>
              <a:endParaRPr lang="en-US" altLang="zh-TW" sz="3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lvl="1" indent="-457200" algn="l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公告錄取名單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en-US" altLang="zh-TW" sz="3200" dirty="0" smtClean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3/8)</a:t>
              </a:r>
              <a:endParaRPr lang="en-US" altLang="zh-TW" sz="3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lvl="1" indent="-457200" algn="l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en-US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錄取生</a:t>
              </a:r>
              <a:r>
                <a:rPr 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放棄</a:t>
              </a:r>
              <a:r>
                <a:rPr lang="zh-TW" altLang="en-US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入學資格</a:t>
              </a:r>
              <a:r>
                <a:rPr 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截止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(</a:t>
              </a:r>
              <a:r>
                <a:rPr lang="en-US" altLang="zh-TW" sz="3200" dirty="0" smtClean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3/16)</a:t>
              </a:r>
              <a:endParaRPr lang="en-US" altLang="zh-TW" sz="3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lvl="1" indent="-457200" algn="l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>
                  <a:srgbClr val="000000"/>
                </a:buClr>
                <a:buFont typeface="Wingdings" pitchFamily="2" charset="2"/>
                <a:buChar char="n"/>
                <a:defRPr/>
              </a:pPr>
              <a:r>
                <a:rPr lang="zh-TW" altLang="en-US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預計總額約</a:t>
              </a:r>
              <a:r>
                <a:rPr lang="en-US" altLang="zh-TW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8000</a:t>
              </a:r>
              <a:r>
                <a:rPr lang="zh-TW" altLang="en-US" sz="32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名</a:t>
              </a:r>
              <a:endParaRPr lang="en-US" altLang="zh-TW" sz="32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F4CEF7-D7F2-4037-956F-65ACF81F1BF0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692696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6600"/>
                </a:solidFill>
                <a:latin typeface="文鼎俏黑體P" pitchFamily="82" charset="-120"/>
                <a:ea typeface="文鼎俏黑體P" pitchFamily="82" charset="-120"/>
              </a:rPr>
              <a:t>依學群推薦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0350" y="1341438"/>
            <a:ext cx="8883650" cy="86342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大學依學系之性質分學群招生，由高中向大學依學群推薦符合推薦條件之應屆畢業學生</a:t>
            </a:r>
          </a:p>
        </p:txBody>
      </p:sp>
      <p:graphicFrame>
        <p:nvGraphicFramePr>
          <p:cNvPr id="330787" name="Group 35"/>
          <p:cNvGraphicFramePr>
            <a:graphicFrameLocks noGrp="1"/>
          </p:cNvGraphicFramePr>
          <p:nvPr>
            <p:ph sz="half" idx="4294967295"/>
          </p:nvPr>
        </p:nvGraphicFramePr>
        <p:xfrm>
          <a:off x="251520" y="2276872"/>
          <a:ext cx="8655050" cy="3976689"/>
        </p:xfrm>
        <a:graphic>
          <a:graphicData uri="http://schemas.openxmlformats.org/drawingml/2006/table">
            <a:tbl>
              <a:tblPr/>
              <a:tblGrid>
                <a:gridCol w="1812925"/>
                <a:gridCol w="6842125"/>
              </a:tblGrid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醫、生命科學、農等學系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第八類學群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醫學系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788024" y="3789040"/>
            <a:ext cx="4104456" cy="1368152"/>
          </a:xfrm>
          <a:prstGeom prst="wedgeRectCallout">
            <a:avLst>
              <a:gd name="adj1" fmla="val 6002"/>
              <a:gd name="adj2" fmla="val -95313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zh-TW" altLang="en-US" sz="3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每位同學只能夠選擇單一大學之單一學群</a:t>
            </a:r>
            <a:endParaRPr lang="zh-TW" altLang="en-US" sz="3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B6A0D6-6890-48E6-A143-1F654FF11346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764704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6600"/>
                </a:solidFill>
                <a:latin typeface="文鼎俏黑體P" pitchFamily="82" charset="-120"/>
                <a:ea typeface="文鼎俏黑體P" pitchFamily="82" charset="-120"/>
              </a:rPr>
              <a:t>依學群推薦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556792"/>
            <a:ext cx="8352159" cy="4464496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Clr>
                <a:srgbClr val="003300"/>
              </a:buClr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高中對大學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每個學群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推薦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</a:t>
            </a:r>
          </a:p>
          <a:p>
            <a:pPr eaLnBrk="1" hangingPunct="1">
              <a:lnSpc>
                <a:spcPct val="105000"/>
              </a:lnSpc>
              <a:buClr>
                <a:srgbClr val="003300"/>
              </a:buClr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如高中對同一大學推薦超過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名學生時，必須排定其學生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推薦順序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，甄選入學委員會分發時即依高中排定的推薦順序分發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5000"/>
              </a:lnSpc>
              <a:buClr>
                <a:srgbClr val="003300"/>
              </a:buClr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音樂班、美術班、舞蹈班等藝術才能班及體育班之學生僅限被推薦至大學第四～第七類與學生在校所學相關之學群</a:t>
            </a:r>
            <a:endParaRPr lang="zh-TW" altLang="en-US" sz="2800" dirty="0" smtClean="0">
              <a:latin typeface="華康仿宋體W6" pitchFamily="49" charset="-120"/>
              <a:ea typeface="華康仿宋體W6" pitchFamily="49" charset="-12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232199-63F9-4846-9AA9-1FFD97156D45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764704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6600"/>
                </a:solidFill>
                <a:latin typeface="文鼎俏黑體P" pitchFamily="82" charset="-120"/>
                <a:ea typeface="文鼎俏黑體P" pitchFamily="82" charset="-120"/>
              </a:rPr>
              <a:t>繁星增列第八學群 （醫學系）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557338"/>
            <a:ext cx="8064500" cy="4103687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學年度起醫學系自繁星推薦第三學群移出，改單列於第八學群並辦理面試</a:t>
            </a:r>
            <a:endParaRPr lang="en-US" altLang="zh-TW" sz="2800" dirty="0" smtClean="0"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學生如獲推薦至</a:t>
            </a:r>
            <a:r>
              <a:rPr lang="en-US" altLang="zh-TW" sz="2800" dirty="0" smtClean="0">
                <a:ea typeface="標楷體" pitchFamily="65" charset="-120"/>
              </a:rPr>
              <a:t>A</a:t>
            </a:r>
            <a:r>
              <a:rPr lang="zh-TW" altLang="en-US" sz="2800" dirty="0" smtClean="0">
                <a:ea typeface="標楷體" pitchFamily="65" charset="-120"/>
              </a:rPr>
              <a:t>校醫學系，並通過第一階段篩選，則不得再於個人申請報名</a:t>
            </a:r>
            <a:r>
              <a:rPr lang="en-US" altLang="zh-TW" sz="2800" dirty="0" smtClean="0">
                <a:ea typeface="標楷體" pitchFamily="65" charset="-120"/>
              </a:rPr>
              <a:t>A</a:t>
            </a:r>
            <a:r>
              <a:rPr lang="zh-TW" altLang="en-US" sz="2800" dirty="0" smtClean="0">
                <a:ea typeface="標楷體" pitchFamily="65" charset="-120"/>
              </a:rPr>
              <a:t>校醫學系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學生參加第八學群第二階段面試如經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錄取</a:t>
            </a:r>
            <a:r>
              <a:rPr lang="zh-TW" altLang="en-US" sz="2800" dirty="0" smtClean="0"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不得參加個人申請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統一分發登記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繁星推薦放榜後有缺額，其名額流用至考試分發管道使用</a:t>
            </a:r>
            <a:endParaRPr lang="en-US" altLang="zh-TW" sz="2800" dirty="0" smtClean="0"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</a:pPr>
            <a:endParaRPr lang="zh-TW" altLang="en-US" sz="2800" dirty="0" smtClean="0"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</a:pPr>
            <a:endParaRPr lang="zh-TW" altLang="en-US" sz="2800" dirty="0" smtClean="0"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232199-63F9-4846-9AA9-1FFD97156D45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692696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006600"/>
                </a:solidFill>
                <a:latin typeface="文鼎俏黑體P" pitchFamily="82" charset="-120"/>
                <a:ea typeface="文鼎俏黑體P" pitchFamily="82" charset="-120"/>
              </a:rPr>
              <a:t>繁星增列第八學群 （醫學系）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340768"/>
            <a:ext cx="8064500" cy="4824536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第一階段篩選人數至多為招生名額之</a:t>
            </a:r>
            <a:r>
              <a:rPr lang="en-US" altLang="zh-TW" sz="2800" dirty="0" smtClean="0">
                <a:ea typeface="標楷體" pitchFamily="65" charset="-120"/>
              </a:rPr>
              <a:t>3</a:t>
            </a:r>
            <a:r>
              <a:rPr lang="zh-TW" altLang="en-US" sz="2800" dirty="0" smtClean="0">
                <a:ea typeface="標楷體" pitchFamily="65" charset="-120"/>
              </a:rPr>
              <a:t>倍率或</a:t>
            </a:r>
            <a:r>
              <a:rPr lang="en-US" altLang="zh-TW" sz="2800" dirty="0" smtClean="0">
                <a:ea typeface="標楷體" pitchFamily="65" charset="-120"/>
              </a:rPr>
              <a:t>50</a:t>
            </a:r>
            <a:r>
              <a:rPr lang="zh-TW" altLang="en-US" sz="2800" dirty="0" smtClean="0">
                <a:ea typeface="標楷體" pitchFamily="65" charset="-120"/>
              </a:rPr>
              <a:t>人；作業方式同繁星推薦篩選流程</a:t>
            </a:r>
            <a:r>
              <a:rPr lang="en-US" altLang="zh-TW" sz="2800" dirty="0" smtClean="0">
                <a:ea typeface="標楷體" pitchFamily="65" charset="-120"/>
              </a:rPr>
              <a:t>(2</a:t>
            </a:r>
            <a:r>
              <a:rPr lang="zh-TW" altLang="en-US" sz="2800" dirty="0" smtClean="0">
                <a:ea typeface="標楷體" pitchFamily="65" charset="-120"/>
              </a:rPr>
              <a:t>輪補足預定面試人數</a:t>
            </a:r>
            <a:r>
              <a:rPr lang="en-US" altLang="zh-TW" sz="2800" dirty="0" smtClean="0">
                <a:ea typeface="標楷體" pitchFamily="65" charset="-120"/>
              </a:rPr>
              <a:t>)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繁星推薦第一至第七學群放榜同時，公告第八學群</a:t>
            </a:r>
            <a:r>
              <a:rPr lang="en-US" altLang="zh-TW" sz="2800" dirty="0" smtClean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醫學系</a:t>
            </a:r>
            <a:r>
              <a:rPr lang="en-US" altLang="zh-TW" sz="2800" dirty="0" smtClean="0">
                <a:ea typeface="標楷體" pitchFamily="65" charset="-120"/>
              </a:rPr>
              <a:t>)</a:t>
            </a:r>
            <a:r>
              <a:rPr lang="zh-TW" altLang="en-US" sz="2800" dirty="0" smtClean="0">
                <a:ea typeface="標楷體" pitchFamily="65" charset="-120"/>
              </a:rPr>
              <a:t>可進入第二階段面試名單 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面試內容由各校自訂，惟學生不必準備備審資料 </a:t>
            </a:r>
          </a:p>
          <a:p>
            <a:pPr eaLnBrk="1" hangingPunct="1">
              <a:buClr>
                <a:srgbClr val="003300"/>
              </a:buClr>
            </a:pPr>
            <a:r>
              <a:rPr lang="zh-TW" altLang="en-US" sz="2800" dirty="0" smtClean="0">
                <a:ea typeface="標楷體" pitchFamily="65" charset="-120"/>
              </a:rPr>
              <a:t>如經篩選獲面試者，需另繳交面試費用 </a:t>
            </a:r>
          </a:p>
          <a:p>
            <a:pPr eaLnBrk="1" hangingPunct="1">
              <a:buClr>
                <a:srgbClr val="003300"/>
              </a:buClr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＊參加第八學群等於只被推薦單一大學之醫學系</a:t>
            </a:r>
            <a:endParaRPr lang="en-US" altLang="zh-TW" sz="28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>
              <a:buClr>
                <a:srgbClr val="003300"/>
              </a:buClr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＊若學生在繁星推薦以及個人申請皆錄取醫學系，必須就讀繁星推薦的校系</a:t>
            </a:r>
            <a:endParaRPr lang="zh-TW" altLang="en-US" sz="2800" dirty="0" smtClean="0">
              <a:ea typeface="標楷體" pitchFamily="65" charset="-12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pple LiGothic Medium"/>
        <a:ea typeface="Apple LiGothic Medium"/>
        <a:cs typeface=""/>
      </a:majorFont>
      <a:minorFont>
        <a:latin typeface="Times New Roman"/>
        <a:ea typeface="Apple LiGothic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Taipei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Taipei" charset="-120"/>
          </a:defRPr>
        </a:defPPr>
      </a:lstStyle>
    </a:lnDef>
  </a:objectDefaults>
  <a:extraClrSchemeLst>
    <a:extraClrScheme>
      <a:clrScheme name="Blank Presentation 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13617</TotalTime>
  <Words>1502</Words>
  <Application>Microsoft Office PowerPoint</Application>
  <PresentationFormat>如螢幕大小 (4:3)</PresentationFormat>
  <Paragraphs>184</Paragraphs>
  <Slides>26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  <vt:variant>
        <vt:lpstr>自訂放映</vt:lpstr>
      </vt:variant>
      <vt:variant>
        <vt:i4>1</vt:i4>
      </vt:variant>
    </vt:vector>
  </HeadingPairs>
  <TitlesOfParts>
    <vt:vector size="28" baseType="lpstr">
      <vt:lpstr>Blank Presentation</vt:lpstr>
      <vt:lpstr>304班 </vt:lpstr>
      <vt:lpstr> 1.104年大學多元入學方案說明 2.班級經營理念 3.推選班級家長代表 (1-2人) 4.班級連絡方式(?) 5.意見溝通</vt:lpstr>
      <vt:lpstr>PowerPoint 簡報</vt:lpstr>
      <vt:lpstr>PowerPoint 簡報</vt:lpstr>
      <vt:lpstr>PowerPoint 簡報</vt:lpstr>
      <vt:lpstr>依學群推薦</vt:lpstr>
      <vt:lpstr>依學群推薦</vt:lpstr>
      <vt:lpstr>繁星增列第八學群 （醫學系）</vt:lpstr>
      <vt:lpstr>繁星增列第八學群 （醫學系）</vt:lpstr>
      <vt:lpstr>推薦條件 </vt:lpstr>
      <vt:lpstr>兩輪分發 </vt:lpstr>
      <vt:lpstr>錄取生限制 </vt:lpstr>
      <vt:lpstr>繁星推薦之「三不一沒有」</vt:lpstr>
      <vt:lpstr>PowerPoint 簡報</vt:lpstr>
      <vt:lpstr>每人申請六所校系</vt:lpstr>
      <vt:lpstr>申請入學重大變革1～ 全面實施「線上書審」</vt:lpstr>
      <vt:lpstr>英聽簡章重要事項</vt:lpstr>
      <vt:lpstr>成績報告書</vt:lpstr>
      <vt:lpstr>導師的期望--良好的生活習慣</vt:lpstr>
      <vt:lpstr>本校每日作息表</vt:lpstr>
      <vt:lpstr>減少補習</vt:lpstr>
      <vt:lpstr>教導孩子的建議</vt:lpstr>
      <vt:lpstr>教導孩子的建議</vt:lpstr>
      <vt:lpstr>學測科目</vt:lpstr>
      <vt:lpstr>指考科目</vt:lpstr>
      <vt:lpstr>PowerPoint 簡報</vt:lpstr>
      <vt:lpstr>自訂放映1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在2003年夏天, 我的大學生活就要開始以前</dc:title>
  <dc:creator>balthus</dc:creator>
  <cp:lastModifiedBy>HSNB001</cp:lastModifiedBy>
  <cp:revision>1088</cp:revision>
  <dcterms:created xsi:type="dcterms:W3CDTF">2003-03-20T17:57:40Z</dcterms:created>
  <dcterms:modified xsi:type="dcterms:W3CDTF">2015-09-18T07:38:25Z</dcterms:modified>
</cp:coreProperties>
</file>