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7"/>
  </p:notesMasterIdLst>
  <p:sldIdLst>
    <p:sldId id="256" r:id="rId2"/>
    <p:sldId id="258" r:id="rId3"/>
    <p:sldId id="261" r:id="rId4"/>
    <p:sldId id="262" r:id="rId5"/>
    <p:sldId id="263" r:id="rId6"/>
    <p:sldId id="264" r:id="rId7"/>
    <p:sldId id="265" r:id="rId8"/>
    <p:sldId id="259" r:id="rId9"/>
    <p:sldId id="260" r:id="rId10"/>
    <p:sldId id="266" r:id="rId11"/>
    <p:sldId id="267" r:id="rId12"/>
    <p:sldId id="268" r:id="rId13"/>
    <p:sldId id="269" r:id="rId14"/>
    <p:sldId id="270" r:id="rId15"/>
    <p:sldId id="271"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3D979-C3DA-4729-8805-4C4E72B20349}" type="datetimeFigureOut">
              <a:rPr lang="zh-TW" altLang="en-US" smtClean="0"/>
              <a:t>2012/11/28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3A17A-DADE-454D-AC6A-414810F7AF28}"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3D08D97-B051-403C-BC66-8B26D43DC69E}"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E728C592-9771-4D45-8892-27A55CB2A08E}" type="datetimeFigureOut">
              <a:rPr lang="zh-TW" altLang="en-US" smtClean="0"/>
              <a:t>2012/11/28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D3D08D97-B051-403C-BC66-8B26D43DC69E}" type="slidenum">
              <a:rPr lang="zh-TW" altLang="en-US" smtClean="0"/>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28C592-9771-4D45-8892-27A55CB2A08E}" type="datetimeFigureOut">
              <a:rPr lang="zh-TW" altLang="en-US" smtClean="0"/>
              <a:t>2012/11/28</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D08D97-B051-403C-BC66-8B26D43DC69E}" type="slidenum">
              <a:rPr lang="zh-TW" altLang="en-US" smtClean="0"/>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9600" dirty="0" smtClean="0"/>
              <a:t>什麼是</a:t>
            </a:r>
            <a:r>
              <a:rPr lang="en-US" altLang="zh-TW" sz="9600" dirty="0" smtClean="0"/>
              <a:t>PISA?</a:t>
            </a:r>
            <a:endParaRPr lang="zh-TW" altLang="en-US" sz="9600" dirty="0"/>
          </a:p>
        </p:txBody>
      </p:sp>
      <p:sp>
        <p:nvSpPr>
          <p:cNvPr id="3" name="副標題 2"/>
          <p:cNvSpPr>
            <a:spLocks noGrp="1"/>
          </p:cNvSpPr>
          <p:nvPr>
            <p:ph type="body" idx="1"/>
          </p:nvPr>
        </p:nvSpPr>
        <p:spPr>
          <a:xfrm>
            <a:off x="530352" y="2704664"/>
            <a:ext cx="7772400" cy="3964696"/>
          </a:xfrm>
        </p:spPr>
        <p:txBody>
          <a:bodyPr>
            <a:normAutofit/>
          </a:bodyPr>
          <a:lstStyle/>
          <a:p>
            <a:r>
              <a:rPr lang="zh-TW" altLang="en-US" sz="4000" dirty="0" smtClean="0"/>
              <a:t>國際學生能力評量計畫</a:t>
            </a:r>
            <a:endParaRPr lang="en-US" altLang="zh-TW" sz="4000" dirty="0" smtClean="0"/>
          </a:p>
          <a:p>
            <a:endParaRPr lang="en-US" altLang="zh-TW" sz="4000" dirty="0" smtClean="0"/>
          </a:p>
          <a:p>
            <a:r>
              <a:rPr lang="zh-TW" altLang="en-US" sz="6000" dirty="0" smtClean="0"/>
              <a:t>閱讀、數學、科學</a:t>
            </a:r>
            <a:r>
              <a:rPr lang="en-US" altLang="zh-TW" sz="6000" dirty="0" smtClean="0"/>
              <a:t/>
            </a:r>
            <a:br>
              <a:rPr lang="en-US" altLang="zh-TW" sz="6000" dirty="0" smtClean="0"/>
            </a:br>
            <a:r>
              <a:rPr lang="zh-TW" altLang="en-US" sz="6000" dirty="0" smtClean="0"/>
              <a:t>三大領域之素養程度</a:t>
            </a:r>
            <a:endParaRPr lang="en-US" altLang="zh-TW" sz="6000"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600" b="1" u="sng" dirty="0" smtClean="0">
                <a:solidFill>
                  <a:srgbClr val="FFC000"/>
                </a:solidFill>
                <a:latin typeface="+mj-ea"/>
                <a:ea typeface="+mj-ea"/>
              </a:rPr>
              <a:t>滿分</a:t>
            </a:r>
            <a:endParaRPr lang="zh-TW" altLang="zh-TW" sz="3600" b="1" dirty="0" smtClean="0">
              <a:solidFill>
                <a:srgbClr val="FFC000"/>
              </a:solidFill>
              <a:latin typeface="+mj-ea"/>
              <a:ea typeface="+mj-ea"/>
            </a:endParaRPr>
          </a:p>
          <a:p>
            <a:pPr algn="l"/>
            <a:r>
              <a:rPr lang="zh-TW" altLang="zh-TW" sz="3200" b="1" dirty="0" smtClean="0">
                <a:latin typeface="+mj-ea"/>
                <a:ea typeface="+mj-ea"/>
              </a:rPr>
              <a:t>以下</a:t>
            </a:r>
            <a:r>
              <a:rPr lang="zh-TW" altLang="zh-TW" sz="3200" b="1" dirty="0" smtClean="0">
                <a:latin typeface="+mj-ea"/>
                <a:ea typeface="+mj-ea"/>
              </a:rPr>
              <a:t>答案皆可</a:t>
            </a:r>
            <a:r>
              <a:rPr lang="zh-TW" altLang="zh-TW" sz="3200" b="1" dirty="0" smtClean="0">
                <a:latin typeface="+mj-ea"/>
                <a:ea typeface="+mj-ea"/>
              </a:rPr>
              <a:t>：</a:t>
            </a:r>
            <a:endParaRPr lang="en-US" altLang="zh-TW" sz="3200" b="1" dirty="0" smtClean="0">
              <a:latin typeface="+mj-ea"/>
              <a:ea typeface="+mj-ea"/>
            </a:endParaRPr>
          </a:p>
          <a:p>
            <a:pPr algn="l"/>
            <a:r>
              <a:rPr lang="zh-TW" altLang="zh-TW" sz="3200" b="1" dirty="0" smtClean="0">
                <a:latin typeface="+mj-ea"/>
                <a:ea typeface="+mj-ea"/>
              </a:rPr>
              <a:t>汽機</a:t>
            </a:r>
            <a:r>
              <a:rPr lang="zh-TW" altLang="zh-TW" sz="3200" b="1" dirty="0" smtClean="0">
                <a:latin typeface="+mj-ea"/>
                <a:ea typeface="+mj-ea"/>
              </a:rPr>
              <a:t>車廢氣、工廠排放、</a:t>
            </a:r>
            <a:r>
              <a:rPr lang="zh-TW" altLang="zh-TW" sz="3200" b="1" i="1" dirty="0" smtClean="0">
                <a:latin typeface="+mj-ea"/>
                <a:ea typeface="+mj-ea"/>
              </a:rPr>
              <a:t>燃燒</a:t>
            </a:r>
            <a:r>
              <a:rPr lang="zh-TW" altLang="zh-TW" sz="3200" b="1" dirty="0" smtClean="0">
                <a:latin typeface="+mj-ea"/>
                <a:ea typeface="+mj-ea"/>
              </a:rPr>
              <a:t>石油和煤等化石燃料、火山的氣體或其它類似的東西</a:t>
            </a:r>
            <a:r>
              <a:rPr lang="zh-TW" altLang="zh-TW" sz="3200" b="1" dirty="0" smtClean="0">
                <a:latin typeface="+mj-ea"/>
                <a:ea typeface="+mj-ea"/>
              </a:rPr>
              <a:t>。</a:t>
            </a:r>
            <a:endParaRPr lang="en-US" altLang="zh-TW" sz="3200" b="1" dirty="0" smtClean="0">
              <a:latin typeface="+mj-ea"/>
              <a:ea typeface="+mj-ea"/>
            </a:endParaRPr>
          </a:p>
          <a:p>
            <a:pPr algn="l"/>
            <a:endParaRPr lang="zh-TW" altLang="zh-TW" sz="3200" dirty="0" smtClean="0">
              <a:latin typeface="+mj-ea"/>
              <a:ea typeface="+mj-ea"/>
            </a:endParaRPr>
          </a:p>
          <a:p>
            <a:pPr lvl="0" algn="l"/>
            <a:r>
              <a:rPr lang="zh-TW" altLang="en-US" sz="3200" dirty="0" smtClean="0">
                <a:latin typeface="+mj-ea"/>
                <a:ea typeface="+mj-ea"/>
              </a:rPr>
              <a:t>*</a:t>
            </a:r>
            <a:r>
              <a:rPr lang="zh-TW" altLang="zh-TW" sz="3200" dirty="0" smtClean="0">
                <a:latin typeface="+mj-ea"/>
                <a:ea typeface="+mj-ea"/>
              </a:rPr>
              <a:t>燃燒</a:t>
            </a:r>
            <a:r>
              <a:rPr lang="zh-TW" altLang="zh-TW" sz="3200" dirty="0" smtClean="0">
                <a:latin typeface="+mj-ea"/>
                <a:ea typeface="+mj-ea"/>
              </a:rPr>
              <a:t>煤和天然氣。</a:t>
            </a:r>
          </a:p>
          <a:p>
            <a:pPr lvl="0" algn="l"/>
            <a:r>
              <a:rPr lang="zh-TW" altLang="en-US" sz="3200" dirty="0" smtClean="0">
                <a:latin typeface="+mj-ea"/>
                <a:ea typeface="+mj-ea"/>
              </a:rPr>
              <a:t>*</a:t>
            </a:r>
            <a:r>
              <a:rPr lang="zh-TW" altLang="zh-TW" sz="3200" dirty="0" smtClean="0">
                <a:latin typeface="+mj-ea"/>
                <a:ea typeface="+mj-ea"/>
              </a:rPr>
              <a:t>空氣</a:t>
            </a:r>
            <a:r>
              <a:rPr lang="zh-TW" altLang="zh-TW" sz="3200" dirty="0" smtClean="0">
                <a:latin typeface="+mj-ea"/>
                <a:ea typeface="+mj-ea"/>
              </a:rPr>
              <a:t>中的氧化物是從工業和工廠的污染而來的。</a:t>
            </a:r>
          </a:p>
          <a:p>
            <a:pPr lvl="0" algn="l"/>
            <a:r>
              <a:rPr lang="zh-TW" altLang="en-US" sz="3200" dirty="0" smtClean="0">
                <a:latin typeface="+mj-ea"/>
                <a:ea typeface="+mj-ea"/>
              </a:rPr>
              <a:t>*</a:t>
            </a:r>
            <a:r>
              <a:rPr lang="zh-TW" altLang="zh-TW" sz="3200" dirty="0" smtClean="0">
                <a:latin typeface="+mj-ea"/>
                <a:ea typeface="+mj-ea"/>
              </a:rPr>
              <a:t>火山</a:t>
            </a:r>
            <a:r>
              <a:rPr lang="zh-TW" altLang="zh-TW" sz="3200" dirty="0" smtClean="0">
                <a:latin typeface="+mj-ea"/>
                <a:ea typeface="+mj-ea"/>
              </a:rPr>
              <a:t>。</a:t>
            </a:r>
          </a:p>
          <a:p>
            <a:pPr lvl="0" algn="l"/>
            <a:r>
              <a:rPr lang="zh-TW" altLang="en-US" sz="3200" dirty="0" smtClean="0">
                <a:latin typeface="+mj-ea"/>
                <a:ea typeface="+mj-ea"/>
              </a:rPr>
              <a:t>*</a:t>
            </a:r>
            <a:r>
              <a:rPr lang="zh-TW" altLang="zh-TW" sz="3200" dirty="0" smtClean="0">
                <a:latin typeface="+mj-ea"/>
                <a:ea typeface="+mj-ea"/>
              </a:rPr>
              <a:t>發電廠</a:t>
            </a:r>
            <a:r>
              <a:rPr lang="zh-TW" altLang="zh-TW" sz="3200" dirty="0" smtClean="0">
                <a:latin typeface="+mj-ea"/>
                <a:ea typeface="+mj-ea"/>
              </a:rPr>
              <a:t>排放的廢氣</a:t>
            </a:r>
            <a:r>
              <a:rPr lang="zh-TW" altLang="zh-TW" sz="3200" dirty="0" smtClean="0">
                <a:latin typeface="+mj-ea"/>
                <a:ea typeface="+mj-ea"/>
              </a:rPr>
              <a:t>。</a:t>
            </a:r>
            <a:endParaRPr lang="zh-TW" altLang="zh-TW" sz="3200" dirty="0" smtClean="0">
              <a:latin typeface="+mj-ea"/>
              <a:ea typeface="+mj-ea"/>
            </a:endParaRPr>
          </a:p>
          <a:p>
            <a:pPr algn="l"/>
            <a:r>
              <a:rPr lang="zh-TW" altLang="en-US" sz="3200" dirty="0" smtClean="0">
                <a:latin typeface="+mj-ea"/>
                <a:ea typeface="+mj-ea"/>
              </a:rPr>
              <a:t>*</a:t>
            </a:r>
            <a:r>
              <a:rPr lang="zh-TW" altLang="zh-TW" sz="3200" dirty="0" smtClean="0">
                <a:latin typeface="+mj-ea"/>
                <a:ea typeface="+mj-ea"/>
              </a:rPr>
              <a:t>它們</a:t>
            </a:r>
            <a:r>
              <a:rPr lang="zh-TW" altLang="zh-TW" sz="3200" dirty="0" smtClean="0">
                <a:latin typeface="+mj-ea"/>
                <a:ea typeface="+mj-ea"/>
              </a:rPr>
              <a:t>來自於燃燒含硫和氮的原料。</a:t>
            </a:r>
            <a:endParaRPr lang="zh-TW"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en-US" sz="3600" b="1" u="sng" dirty="0" smtClean="0">
                <a:solidFill>
                  <a:srgbClr val="FFC000"/>
                </a:solidFill>
                <a:latin typeface="+mj-ea"/>
                <a:ea typeface="+mj-ea"/>
              </a:rPr>
              <a:t>部分給</a:t>
            </a:r>
            <a:r>
              <a:rPr lang="zh-TW" altLang="zh-TW" sz="3600" b="1" u="sng" dirty="0" smtClean="0">
                <a:solidFill>
                  <a:srgbClr val="FFC000"/>
                </a:solidFill>
                <a:latin typeface="+mj-ea"/>
                <a:ea typeface="+mj-ea"/>
              </a:rPr>
              <a:t>分</a:t>
            </a:r>
            <a:endParaRPr lang="en-US" altLang="zh-TW" sz="3600" b="1" u="sng" dirty="0" smtClean="0">
              <a:solidFill>
                <a:srgbClr val="FFC000"/>
              </a:solidFill>
              <a:latin typeface="+mj-ea"/>
              <a:ea typeface="+mj-ea"/>
            </a:endParaRPr>
          </a:p>
          <a:p>
            <a:pPr algn="l"/>
            <a:r>
              <a:rPr lang="zh-TW" altLang="zh-TW" sz="3200" b="1" dirty="0" smtClean="0">
                <a:latin typeface="+mj-ea"/>
                <a:ea typeface="+mj-ea"/>
              </a:rPr>
              <a:t>學生</a:t>
            </a:r>
            <a:r>
              <a:rPr lang="zh-TW" altLang="zh-TW" sz="3200" b="1" dirty="0" smtClean="0">
                <a:latin typeface="+mj-ea"/>
                <a:ea typeface="+mj-ea"/>
              </a:rPr>
              <a:t>的回答同時包含一個正確和一個不正確的污染源。</a:t>
            </a:r>
          </a:p>
          <a:p>
            <a:pPr lvl="0" algn="l"/>
            <a:r>
              <a:rPr lang="zh-TW" altLang="en-US" sz="2800" dirty="0" smtClean="0">
                <a:latin typeface="+mj-ea"/>
                <a:ea typeface="+mj-ea"/>
              </a:rPr>
              <a:t>*</a:t>
            </a:r>
            <a:r>
              <a:rPr lang="zh-TW" altLang="zh-TW" sz="2800" dirty="0" smtClean="0">
                <a:latin typeface="+mj-ea"/>
                <a:ea typeface="+mj-ea"/>
              </a:rPr>
              <a:t>化石</a:t>
            </a:r>
            <a:r>
              <a:rPr lang="zh-TW" altLang="zh-TW" sz="2800" dirty="0" smtClean="0">
                <a:latin typeface="+mj-ea"/>
                <a:ea typeface="+mj-ea"/>
              </a:rPr>
              <a:t>燃料以及核能電廠</a:t>
            </a:r>
            <a:r>
              <a:rPr lang="zh-TW" altLang="zh-TW" sz="2800" dirty="0" smtClean="0">
                <a:latin typeface="+mj-ea"/>
                <a:ea typeface="+mj-ea"/>
              </a:rPr>
              <a:t>。</a:t>
            </a:r>
            <a:endParaRPr lang="zh-TW" altLang="zh-TW" sz="2800" dirty="0" smtClean="0">
              <a:latin typeface="+mj-ea"/>
              <a:ea typeface="+mj-ea"/>
            </a:endParaRPr>
          </a:p>
          <a:p>
            <a:pPr lvl="0" algn="l"/>
            <a:r>
              <a:rPr lang="zh-TW" altLang="en-US" sz="2800" dirty="0" smtClean="0">
                <a:latin typeface="+mj-ea"/>
                <a:ea typeface="+mj-ea"/>
              </a:rPr>
              <a:t>*</a:t>
            </a:r>
            <a:r>
              <a:rPr lang="zh-TW" altLang="zh-TW" sz="2800" dirty="0" smtClean="0">
                <a:latin typeface="+mj-ea"/>
                <a:ea typeface="+mj-ea"/>
              </a:rPr>
              <a:t>氧化物</a:t>
            </a:r>
            <a:r>
              <a:rPr lang="zh-TW" altLang="zh-TW" sz="2800" dirty="0" smtClean="0">
                <a:latin typeface="+mj-ea"/>
                <a:ea typeface="+mj-ea"/>
              </a:rPr>
              <a:t>來自於臭氧層、大氣中、和衝向地球的流星</a:t>
            </a:r>
            <a:r>
              <a:rPr lang="zh-TW" altLang="zh-TW" sz="2800" dirty="0" smtClean="0">
                <a:latin typeface="+mj-ea"/>
                <a:ea typeface="+mj-ea"/>
              </a:rPr>
              <a:t>。</a:t>
            </a:r>
            <a:endParaRPr lang="en-US" altLang="zh-TW" sz="2800" dirty="0" smtClean="0">
              <a:latin typeface="+mj-ea"/>
              <a:ea typeface="+mj-ea"/>
            </a:endParaRPr>
          </a:p>
          <a:p>
            <a:pPr lvl="0" algn="l"/>
            <a:r>
              <a:rPr lang="zh-TW" altLang="en-US" sz="2800" dirty="0" smtClean="0">
                <a:latin typeface="+mj-ea"/>
                <a:ea typeface="+mj-ea"/>
              </a:rPr>
              <a:t>*</a:t>
            </a:r>
            <a:r>
              <a:rPr lang="zh-TW" altLang="zh-TW" sz="2800" dirty="0" smtClean="0">
                <a:latin typeface="+mj-ea"/>
                <a:ea typeface="+mj-ea"/>
              </a:rPr>
              <a:t>燃燒</a:t>
            </a:r>
            <a:r>
              <a:rPr lang="zh-TW" altLang="zh-TW" sz="2800" dirty="0" smtClean="0">
                <a:latin typeface="+mj-ea"/>
                <a:ea typeface="+mj-ea"/>
              </a:rPr>
              <a:t>化石燃料也算。</a:t>
            </a:r>
          </a:p>
          <a:p>
            <a:pPr algn="l"/>
            <a:r>
              <a:rPr lang="zh-TW" altLang="zh-TW" sz="3200" b="1" dirty="0" smtClean="0">
                <a:latin typeface="+mj-ea"/>
                <a:ea typeface="+mj-ea"/>
              </a:rPr>
              <a:t>學生的回答只提及「污染」，但是並沒有指出一個造成酸雨的重要污染源。</a:t>
            </a:r>
          </a:p>
          <a:p>
            <a:pPr lvl="0" algn="l"/>
            <a:r>
              <a:rPr lang="zh-TW" altLang="en-US" sz="2800" dirty="0" smtClean="0">
                <a:latin typeface="+mj-ea"/>
                <a:ea typeface="+mj-ea"/>
              </a:rPr>
              <a:t>*</a:t>
            </a:r>
            <a:r>
              <a:rPr lang="zh-TW" altLang="zh-TW" sz="2800" dirty="0" smtClean="0">
                <a:latin typeface="+mj-ea"/>
                <a:ea typeface="+mj-ea"/>
              </a:rPr>
              <a:t>污染</a:t>
            </a:r>
            <a:r>
              <a:rPr lang="zh-TW" altLang="zh-TW" sz="2800" dirty="0" smtClean="0">
                <a:latin typeface="+mj-ea"/>
                <a:ea typeface="+mj-ea"/>
              </a:rPr>
              <a:t>。</a:t>
            </a:r>
          </a:p>
          <a:p>
            <a:pPr lvl="0" algn="l"/>
            <a:r>
              <a:rPr lang="zh-TW" altLang="en-US" sz="2800" dirty="0" smtClean="0">
                <a:latin typeface="+mj-ea"/>
                <a:ea typeface="+mj-ea"/>
              </a:rPr>
              <a:t>*</a:t>
            </a:r>
            <a:r>
              <a:rPr lang="zh-TW" altLang="zh-TW" sz="2800" dirty="0" smtClean="0">
                <a:latin typeface="+mj-ea"/>
                <a:ea typeface="+mj-ea"/>
              </a:rPr>
              <a:t>普遍</a:t>
            </a:r>
            <a:r>
              <a:rPr lang="zh-TW" altLang="zh-TW" sz="2800" dirty="0" smtClean="0">
                <a:latin typeface="+mj-ea"/>
                <a:ea typeface="+mj-ea"/>
              </a:rPr>
              <a:t>的環境，我們生活在內的大氣層－例如污染。</a:t>
            </a:r>
          </a:p>
          <a:p>
            <a:pPr lvl="0" algn="l"/>
            <a:r>
              <a:rPr lang="zh-TW" altLang="en-US" sz="2800" dirty="0" smtClean="0">
                <a:latin typeface="+mj-ea"/>
                <a:ea typeface="+mj-ea"/>
              </a:rPr>
              <a:t>*</a:t>
            </a:r>
            <a:r>
              <a:rPr lang="zh-TW" altLang="zh-TW" sz="2800" dirty="0" smtClean="0">
                <a:latin typeface="+mj-ea"/>
                <a:ea typeface="+mj-ea"/>
              </a:rPr>
              <a:t>氣化</a:t>
            </a:r>
            <a:r>
              <a:rPr lang="zh-TW" altLang="zh-TW" sz="2800" dirty="0" smtClean="0">
                <a:latin typeface="+mj-ea"/>
                <a:ea typeface="+mj-ea"/>
              </a:rPr>
              <a:t>、污染、火、香煙</a:t>
            </a:r>
            <a:r>
              <a:rPr lang="zh-TW" altLang="zh-TW" sz="2800" dirty="0" smtClean="0">
                <a:latin typeface="+mj-ea"/>
                <a:ea typeface="+mj-ea"/>
              </a:rPr>
              <a:t>。</a:t>
            </a:r>
            <a:endParaRPr lang="zh-TW" altLang="zh-TW" sz="2800" dirty="0" smtClean="0">
              <a:latin typeface="+mj-ea"/>
              <a:ea typeface="+mj-ea"/>
            </a:endParaRPr>
          </a:p>
          <a:p>
            <a:pPr algn="l"/>
            <a:r>
              <a:rPr lang="zh-TW" altLang="en-US" sz="2800" dirty="0" smtClean="0">
                <a:latin typeface="+mj-ea"/>
                <a:ea typeface="+mj-ea"/>
              </a:rPr>
              <a:t>*</a:t>
            </a:r>
            <a:r>
              <a:rPr lang="zh-TW" altLang="zh-TW" sz="2800" dirty="0" smtClean="0">
                <a:latin typeface="+mj-ea"/>
                <a:ea typeface="+mj-ea"/>
              </a:rPr>
              <a:t>例如</a:t>
            </a:r>
            <a:r>
              <a:rPr lang="zh-TW" altLang="zh-TW" sz="2800" dirty="0" smtClean="0">
                <a:latin typeface="+mj-ea"/>
                <a:ea typeface="+mj-ea"/>
              </a:rPr>
              <a:t>來自核能電廠的污染。</a:t>
            </a:r>
            <a:endParaRPr lang="zh-TW" altLang="zh-TW" sz="2800" dirty="0" smtClean="0">
              <a:solidFill>
                <a:srgbClr val="FFC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200" b="1" i="1" u="sng" dirty="0" smtClean="0">
                <a:solidFill>
                  <a:srgbClr val="FFC000"/>
                </a:solidFill>
                <a:latin typeface="+mj-ea"/>
                <a:ea typeface="+mj-ea"/>
              </a:rPr>
              <a:t>零分</a:t>
            </a:r>
            <a:r>
              <a:rPr lang="zh-TW" altLang="zh-TW" sz="3200" b="1" i="1" u="sng" dirty="0" smtClean="0">
                <a:latin typeface="+mj-ea"/>
                <a:ea typeface="+mj-ea"/>
              </a:rPr>
              <a:t> </a:t>
            </a:r>
            <a:endParaRPr lang="zh-TW" altLang="zh-TW" sz="3200" dirty="0" smtClean="0">
              <a:latin typeface="+mj-ea"/>
              <a:ea typeface="+mj-ea"/>
            </a:endParaRPr>
          </a:p>
          <a:p>
            <a:pPr algn="l"/>
            <a:endParaRPr lang="en-US" altLang="zh-TW" sz="3200" b="1" u="sng" dirty="0" smtClean="0">
              <a:latin typeface="+mj-ea"/>
              <a:ea typeface="+mj-ea"/>
            </a:endParaRPr>
          </a:p>
          <a:p>
            <a:pPr algn="l"/>
            <a:r>
              <a:rPr lang="zh-TW" altLang="zh-TW" sz="3600" dirty="0" smtClean="0">
                <a:latin typeface="+mj-ea"/>
                <a:ea typeface="+mj-ea"/>
              </a:rPr>
              <a:t>其他</a:t>
            </a:r>
            <a:r>
              <a:rPr lang="zh-TW" altLang="zh-TW" sz="3600" dirty="0" smtClean="0">
                <a:latin typeface="+mj-ea"/>
                <a:ea typeface="+mj-ea"/>
              </a:rPr>
              <a:t>答案，包括沒有提到「污染」</a:t>
            </a:r>
            <a:r>
              <a:rPr lang="zh-TW" altLang="zh-TW" sz="3600" i="1" dirty="0" smtClean="0">
                <a:latin typeface="+mj-ea"/>
                <a:ea typeface="+mj-ea"/>
              </a:rPr>
              <a:t>同時也</a:t>
            </a:r>
            <a:r>
              <a:rPr lang="zh-TW" altLang="zh-TW" sz="3600" dirty="0" smtClean="0">
                <a:latin typeface="+mj-ea"/>
                <a:ea typeface="+mj-ea"/>
              </a:rPr>
              <a:t>沒有指出一種造成酸雨的重要原因。</a:t>
            </a:r>
          </a:p>
          <a:p>
            <a:pPr lvl="0" algn="l"/>
            <a:endParaRPr lang="en-US" altLang="zh-TW" sz="3200" dirty="0" smtClean="0">
              <a:latin typeface="+mj-ea"/>
              <a:ea typeface="+mj-ea"/>
            </a:endParaRPr>
          </a:p>
          <a:p>
            <a:pPr lvl="0" algn="l"/>
            <a:r>
              <a:rPr lang="zh-TW" altLang="en-US" sz="3200" dirty="0" smtClean="0">
                <a:latin typeface="+mj-ea"/>
                <a:ea typeface="+mj-ea"/>
              </a:rPr>
              <a:t>*</a:t>
            </a:r>
            <a:r>
              <a:rPr lang="zh-TW" altLang="zh-TW" sz="3200" dirty="0" smtClean="0">
                <a:latin typeface="+mj-ea"/>
                <a:ea typeface="+mj-ea"/>
              </a:rPr>
              <a:t>它們</a:t>
            </a:r>
            <a:r>
              <a:rPr lang="zh-TW" altLang="zh-TW" sz="3200" dirty="0" smtClean="0">
                <a:latin typeface="+mj-ea"/>
                <a:ea typeface="+mj-ea"/>
              </a:rPr>
              <a:t>從塑膠排放出來。</a:t>
            </a:r>
          </a:p>
          <a:p>
            <a:pPr lvl="0" algn="l"/>
            <a:r>
              <a:rPr lang="zh-TW" altLang="en-US" sz="3200" dirty="0" smtClean="0">
                <a:latin typeface="+mj-ea"/>
                <a:ea typeface="+mj-ea"/>
              </a:rPr>
              <a:t>*</a:t>
            </a:r>
            <a:r>
              <a:rPr lang="zh-TW" altLang="zh-TW" sz="3200" dirty="0" smtClean="0">
                <a:latin typeface="+mj-ea"/>
                <a:ea typeface="+mj-ea"/>
              </a:rPr>
              <a:t>它們</a:t>
            </a:r>
            <a:r>
              <a:rPr lang="zh-TW" altLang="zh-TW" sz="3200" dirty="0" smtClean="0">
                <a:latin typeface="+mj-ea"/>
                <a:ea typeface="+mj-ea"/>
              </a:rPr>
              <a:t>是空氣中的自然成分。</a:t>
            </a:r>
          </a:p>
          <a:p>
            <a:pPr lvl="0" algn="l"/>
            <a:r>
              <a:rPr lang="zh-TW" altLang="en-US" sz="3200" dirty="0" smtClean="0">
                <a:latin typeface="+mj-ea"/>
                <a:ea typeface="+mj-ea"/>
              </a:rPr>
              <a:t>*</a:t>
            </a:r>
            <a:r>
              <a:rPr lang="zh-TW" altLang="zh-TW" sz="3200" dirty="0" smtClean="0">
                <a:latin typeface="+mj-ea"/>
                <a:ea typeface="+mj-ea"/>
              </a:rPr>
              <a:t>香煙</a:t>
            </a:r>
            <a:r>
              <a:rPr lang="zh-TW" altLang="zh-TW" sz="3200" dirty="0" smtClean="0">
                <a:latin typeface="+mj-ea"/>
                <a:ea typeface="+mj-ea"/>
              </a:rPr>
              <a:t>。</a:t>
            </a:r>
          </a:p>
          <a:p>
            <a:pPr lvl="0" algn="l"/>
            <a:r>
              <a:rPr lang="zh-TW" altLang="en-US" sz="3200" dirty="0" smtClean="0">
                <a:latin typeface="+mj-ea"/>
                <a:ea typeface="+mj-ea"/>
              </a:rPr>
              <a:t>*</a:t>
            </a:r>
            <a:r>
              <a:rPr lang="zh-TW" altLang="zh-TW" sz="3200" dirty="0" smtClean="0">
                <a:latin typeface="+mj-ea"/>
                <a:ea typeface="+mj-ea"/>
              </a:rPr>
              <a:t>煤</a:t>
            </a:r>
            <a:r>
              <a:rPr lang="zh-TW" altLang="zh-TW" sz="3200" dirty="0" smtClean="0">
                <a:latin typeface="+mj-ea"/>
                <a:ea typeface="+mj-ea"/>
              </a:rPr>
              <a:t>和</a:t>
            </a:r>
            <a:r>
              <a:rPr lang="zh-TW" altLang="zh-TW" sz="3200" dirty="0" smtClean="0">
                <a:latin typeface="+mj-ea"/>
                <a:ea typeface="+mj-ea"/>
              </a:rPr>
              <a:t>石油（</a:t>
            </a:r>
            <a:r>
              <a:rPr lang="zh-TW" altLang="zh-TW" sz="3200" dirty="0" smtClean="0">
                <a:latin typeface="+mj-ea"/>
                <a:ea typeface="+mj-ea"/>
              </a:rPr>
              <a:t>不夠明確－因為沒有提到「燃燒」</a:t>
            </a:r>
            <a:r>
              <a:rPr lang="zh-TW" altLang="zh-TW" sz="3200" dirty="0" smtClean="0">
                <a:latin typeface="+mj-ea"/>
                <a:ea typeface="+mj-ea"/>
              </a:rPr>
              <a:t>。</a:t>
            </a:r>
            <a:endParaRPr lang="zh-TW" altLang="zh-TW" sz="3200" dirty="0" smtClean="0">
              <a:latin typeface="+mj-ea"/>
              <a:ea typeface="+mj-ea"/>
            </a:endParaRPr>
          </a:p>
          <a:p>
            <a:pPr lvl="0" algn="l"/>
            <a:r>
              <a:rPr lang="zh-TW" altLang="en-US" sz="3200" dirty="0" smtClean="0">
                <a:latin typeface="+mj-ea"/>
                <a:ea typeface="+mj-ea"/>
              </a:rPr>
              <a:t>*</a:t>
            </a:r>
            <a:r>
              <a:rPr lang="zh-TW" altLang="zh-TW" sz="3200" dirty="0" smtClean="0">
                <a:latin typeface="+mj-ea"/>
                <a:ea typeface="+mj-ea"/>
              </a:rPr>
              <a:t>核能</a:t>
            </a:r>
            <a:r>
              <a:rPr lang="zh-TW" altLang="zh-TW" sz="3200" dirty="0" smtClean="0">
                <a:latin typeface="+mj-ea"/>
                <a:ea typeface="+mj-ea"/>
              </a:rPr>
              <a:t>電廠。</a:t>
            </a:r>
          </a:p>
          <a:p>
            <a:pPr lvl="0" algn="l"/>
            <a:r>
              <a:rPr lang="zh-TW" altLang="en-US" sz="3200" dirty="0" smtClean="0">
                <a:latin typeface="+mj-ea"/>
                <a:ea typeface="+mj-ea"/>
              </a:rPr>
              <a:t>*</a:t>
            </a:r>
            <a:r>
              <a:rPr lang="zh-TW" altLang="zh-TW" sz="3200" dirty="0" smtClean="0">
                <a:latin typeface="+mj-ea"/>
                <a:ea typeface="+mj-ea"/>
              </a:rPr>
              <a:t>工業</a:t>
            </a:r>
            <a:r>
              <a:rPr lang="zh-TW" altLang="zh-TW" sz="3200" dirty="0" smtClean="0">
                <a:latin typeface="+mj-ea"/>
                <a:ea typeface="+mj-ea"/>
              </a:rPr>
              <a:t>癈棄物。（不夠明確。）</a:t>
            </a:r>
            <a:r>
              <a:rPr lang="en-US" altLang="zh-TW" sz="3200" dirty="0" smtClean="0">
                <a:latin typeface="+mj-ea"/>
                <a:ea typeface="+mj-ea"/>
              </a:rPr>
              <a:t> </a:t>
            </a:r>
            <a:endParaRPr lang="zh-TW" altLang="zh-TW" sz="3200" dirty="0" smtClean="0">
              <a:latin typeface="+mj-ea"/>
              <a:ea typeface="+mj-ea"/>
            </a:endParaRPr>
          </a:p>
          <a:p>
            <a:pPr algn="l">
              <a:buFont typeface="Arial" pitchFamily="34" charset="0"/>
              <a:buChar char="•"/>
            </a:pPr>
            <a:endParaRPr lang="zh-TW" altLang="en-US" sz="3200" dirty="0">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1268760"/>
            <a:ext cx="9144000" cy="5589240"/>
          </a:xfrm>
        </p:spPr>
        <p:txBody>
          <a:bodyPr>
            <a:noAutofit/>
          </a:bodyPr>
          <a:lstStyle/>
          <a:p>
            <a:pPr algn="l">
              <a:buFont typeface="Arial" pitchFamily="34" charset="0"/>
              <a:buChar char="•"/>
            </a:pPr>
            <a:endParaRPr lang="en-US" altLang="zh-TW" sz="4000" dirty="0" smtClean="0">
              <a:latin typeface="+mj-ea"/>
              <a:ea typeface="+mj-ea"/>
            </a:endParaRPr>
          </a:p>
          <a:p>
            <a:pPr algn="l">
              <a:buFont typeface="Arial" pitchFamily="34" charset="0"/>
              <a:buChar char="•"/>
            </a:pPr>
            <a:r>
              <a:rPr lang="zh-TW" altLang="en-US" sz="4000" dirty="0" smtClean="0">
                <a:latin typeface="+mj-ea"/>
                <a:ea typeface="+mj-ea"/>
              </a:rPr>
              <a:t>提升仿</a:t>
            </a:r>
            <a:r>
              <a:rPr lang="en-US" altLang="zh-TW" sz="4000" dirty="0" smtClean="0">
                <a:latin typeface="+mj-ea"/>
                <a:ea typeface="+mj-ea"/>
              </a:rPr>
              <a:t>PISA</a:t>
            </a:r>
            <a:r>
              <a:rPr lang="zh-TW" altLang="en-US" sz="4000" dirty="0" smtClean="0">
                <a:latin typeface="+mj-ea"/>
                <a:ea typeface="+mj-ea"/>
              </a:rPr>
              <a:t>測驗命題技巧與能力</a:t>
            </a:r>
            <a:endParaRPr lang="en-US" altLang="zh-TW" sz="4000" dirty="0" smtClean="0">
              <a:latin typeface="+mj-ea"/>
              <a:ea typeface="+mj-ea"/>
            </a:endParaRPr>
          </a:p>
          <a:p>
            <a:pPr algn="l">
              <a:buFont typeface="Arial" pitchFamily="34" charset="0"/>
              <a:buChar char="•"/>
            </a:pPr>
            <a:endParaRPr lang="en-US" altLang="zh-TW" sz="4000" dirty="0" smtClean="0">
              <a:latin typeface="+mj-ea"/>
              <a:ea typeface="+mj-ea"/>
            </a:endParaRPr>
          </a:p>
          <a:p>
            <a:pPr algn="l"/>
            <a:r>
              <a:rPr lang="zh-TW" altLang="en-US" sz="4000" dirty="0" smtClean="0">
                <a:latin typeface="+mj-ea"/>
                <a:ea typeface="+mj-ea"/>
              </a:rPr>
              <a:t>進而提升學生</a:t>
            </a:r>
            <a:r>
              <a:rPr lang="en-US" altLang="zh-TW" sz="4000" dirty="0" smtClean="0">
                <a:latin typeface="+mj-ea"/>
                <a:ea typeface="+mj-ea"/>
              </a:rPr>
              <a:t/>
            </a:r>
            <a:br>
              <a:rPr lang="en-US" altLang="zh-TW" sz="4000" dirty="0" smtClean="0">
                <a:latin typeface="+mj-ea"/>
                <a:ea typeface="+mj-ea"/>
              </a:rPr>
            </a:br>
            <a:r>
              <a:rPr lang="zh-TW" altLang="en-US" sz="4000" dirty="0" smtClean="0">
                <a:latin typeface="+mj-ea"/>
                <a:ea typeface="+mj-ea"/>
              </a:rPr>
              <a:t>思考、探究力、問題解決、統整的表現，</a:t>
            </a:r>
            <a:r>
              <a:rPr lang="en-US" altLang="zh-TW" sz="4000" dirty="0" smtClean="0">
                <a:latin typeface="+mj-ea"/>
                <a:ea typeface="+mj-ea"/>
              </a:rPr>
              <a:t/>
            </a:r>
            <a:br>
              <a:rPr lang="en-US" altLang="zh-TW" sz="4000" dirty="0" smtClean="0">
                <a:latin typeface="+mj-ea"/>
                <a:ea typeface="+mj-ea"/>
              </a:rPr>
            </a:br>
            <a:r>
              <a:rPr lang="zh-TW" altLang="en-US" sz="4000" dirty="0" smtClean="0">
                <a:latin typeface="+mj-ea"/>
                <a:ea typeface="+mj-ea"/>
              </a:rPr>
              <a:t>以利學生選擇適性發展管道。</a:t>
            </a:r>
            <a:endParaRPr lang="zh-TW" altLang="en-US" sz="4000" dirty="0">
              <a:latin typeface="+mj-ea"/>
              <a:ea typeface="+mj-ea"/>
            </a:endParaRPr>
          </a:p>
        </p:txBody>
      </p:sp>
      <p:sp>
        <p:nvSpPr>
          <p:cNvPr id="4" name="標題 1"/>
          <p:cNvSpPr txBox="1">
            <a:spLocks/>
          </p:cNvSpPr>
          <p:nvPr/>
        </p:nvSpPr>
        <p:spPr>
          <a:xfrm>
            <a:off x="0" y="0"/>
            <a:ext cx="7772400" cy="1362456"/>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zh-TW" altLang="en-US" sz="9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教師與</a:t>
            </a:r>
            <a:r>
              <a:rPr kumimoji="0" lang="en-US" altLang="zh-TW" sz="9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PISA?</a:t>
            </a:r>
            <a:endParaRPr kumimoji="0" lang="zh-TW" altLang="en-US" sz="9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buFont typeface="Arial" pitchFamily="34" charset="0"/>
              <a:buChar char="•"/>
            </a:pPr>
            <a:r>
              <a:rPr lang="zh-TW" altLang="en-US" sz="4000" dirty="0" smtClean="0">
                <a:latin typeface="+mj-ea"/>
                <a:ea typeface="+mj-ea"/>
              </a:rPr>
              <a:t>奧地利</a:t>
            </a:r>
            <a:r>
              <a:rPr lang="zh-TW" altLang="en-US" sz="4000" dirty="0" smtClean="0">
                <a:latin typeface="+mj-ea"/>
                <a:ea typeface="+mj-ea"/>
              </a:rPr>
              <a:t>極限運動員 </a:t>
            </a:r>
            <a:r>
              <a:rPr lang="en-US" altLang="zh-TW" sz="4000" dirty="0" smtClean="0">
                <a:latin typeface="+mj-ea"/>
                <a:ea typeface="+mj-ea"/>
              </a:rPr>
              <a:t>Felix Baumgartner </a:t>
            </a:r>
            <a:r>
              <a:rPr lang="zh-TW" altLang="en-US" sz="4000" dirty="0" smtClean="0">
                <a:latin typeface="+mj-ea"/>
                <a:ea typeface="+mj-ea"/>
              </a:rPr>
              <a:t>搭乘</a:t>
            </a:r>
            <a:r>
              <a:rPr lang="zh-TW" altLang="en-US" sz="4000" dirty="0" smtClean="0">
                <a:latin typeface="+mj-ea"/>
                <a:ea typeface="+mj-ea"/>
              </a:rPr>
              <a:t>特製氦氣球</a:t>
            </a:r>
            <a:r>
              <a:rPr lang="zh-TW" altLang="en-US" sz="4000" dirty="0" smtClean="0">
                <a:latin typeface="+mj-ea"/>
                <a:ea typeface="+mj-ea"/>
              </a:rPr>
              <a:t>高度、</a:t>
            </a:r>
            <a:r>
              <a:rPr lang="zh-TW" altLang="en-US" sz="4000" dirty="0" smtClean="0">
                <a:latin typeface="+mj-ea"/>
                <a:ea typeface="+mj-ea"/>
              </a:rPr>
              <a:t>從 </a:t>
            </a:r>
            <a:r>
              <a:rPr lang="en-US" altLang="zh-TW" sz="4000" dirty="0" smtClean="0">
                <a:latin typeface="+mj-ea"/>
                <a:ea typeface="+mj-ea"/>
              </a:rPr>
              <a:t>39</a:t>
            </a:r>
            <a:r>
              <a:rPr lang="zh-TW" altLang="en-US" sz="4000" dirty="0" smtClean="0">
                <a:latin typeface="+mj-ea"/>
                <a:ea typeface="+mj-ea"/>
              </a:rPr>
              <a:t>公里高度一躍而下，自由落體時最高時速達 </a:t>
            </a:r>
            <a:r>
              <a:rPr lang="en-US" altLang="zh-TW" sz="4000" dirty="0" smtClean="0">
                <a:latin typeface="+mj-ea"/>
                <a:ea typeface="+mj-ea"/>
              </a:rPr>
              <a:t>1,342 </a:t>
            </a:r>
            <a:r>
              <a:rPr lang="en-US" altLang="zh-TW" sz="4000" dirty="0" smtClean="0">
                <a:latin typeface="+mj-ea"/>
                <a:ea typeface="+mj-ea"/>
              </a:rPr>
              <a:t>km/h</a:t>
            </a:r>
            <a:r>
              <a:rPr lang="zh-TW" altLang="en-US" sz="4000" dirty="0" smtClean="0">
                <a:latin typeface="+mj-ea"/>
                <a:ea typeface="+mj-ea"/>
              </a:rPr>
              <a:t>，打破多項人類跳傘紀錄</a:t>
            </a:r>
            <a:r>
              <a:rPr lang="zh-TW" altLang="en-US" sz="4000" dirty="0" smtClean="0">
                <a:latin typeface="+mj-ea"/>
                <a:ea typeface="+mj-ea"/>
              </a:rPr>
              <a:t>。</a:t>
            </a:r>
            <a:endParaRPr lang="en-US" altLang="zh-TW" sz="4000" dirty="0" smtClean="0">
              <a:latin typeface="+mj-ea"/>
              <a:ea typeface="+mj-ea"/>
            </a:endParaRPr>
          </a:p>
          <a:p>
            <a:pPr algn="l"/>
            <a:endParaRPr lang="en-US" altLang="zh-TW" sz="4000" dirty="0" smtClean="0">
              <a:latin typeface="+mj-ea"/>
              <a:ea typeface="+mj-ea"/>
            </a:endParaRPr>
          </a:p>
          <a:p>
            <a:pPr algn="l"/>
            <a:r>
              <a:rPr lang="zh-TW" altLang="en-US" sz="4000" dirty="0" smtClean="0">
                <a:latin typeface="+mj-ea"/>
                <a:ea typeface="+mj-ea"/>
              </a:rPr>
              <a:t>跳傘</a:t>
            </a:r>
            <a:r>
              <a:rPr lang="zh-TW" altLang="en-US" sz="4000" dirty="0" smtClean="0">
                <a:latin typeface="+mj-ea"/>
                <a:ea typeface="+mj-ea"/>
              </a:rPr>
              <a:t>員利用一個</a:t>
            </a:r>
            <a:r>
              <a:rPr lang="zh-TW" altLang="en-US" sz="4000" dirty="0" smtClean="0">
                <a:latin typeface="+mj-ea"/>
                <a:ea typeface="+mj-ea"/>
              </a:rPr>
              <a:t>氦氣球和加壓</a:t>
            </a:r>
            <a:r>
              <a:rPr lang="zh-TW" altLang="en-US" sz="4000" dirty="0" smtClean="0">
                <a:latin typeface="+mj-ea"/>
                <a:ea typeface="+mj-ea"/>
              </a:rPr>
              <a:t>艙進行</a:t>
            </a:r>
            <a:r>
              <a:rPr lang="zh-TW" altLang="en-US" sz="4000" dirty="0" smtClean="0">
                <a:latin typeface="+mj-ea"/>
                <a:ea typeface="+mj-ea"/>
              </a:rPr>
              <a:t>自由落體落下跳傘。跳傘環境氣溫達到 </a:t>
            </a:r>
            <a:r>
              <a:rPr lang="en-US" altLang="zh-TW" sz="4000" dirty="0" smtClean="0">
                <a:latin typeface="+mj-ea"/>
                <a:ea typeface="+mj-ea"/>
              </a:rPr>
              <a:t>-57 </a:t>
            </a:r>
            <a:r>
              <a:rPr lang="zh-TW" altLang="en-US" sz="4000" dirty="0" smtClean="0">
                <a:latin typeface="+mj-ea"/>
                <a:ea typeface="+mj-ea"/>
              </a:rPr>
              <a:t>度、幾乎沒有空氣，跳傘員必須著類似太空衣的裝備進行</a:t>
            </a:r>
            <a:r>
              <a:rPr lang="zh-TW" altLang="en-US" sz="4000" dirty="0" smtClean="0">
                <a:latin typeface="+mj-ea"/>
                <a:ea typeface="+mj-ea"/>
              </a:rPr>
              <a:t>跳傘</a:t>
            </a:r>
            <a:r>
              <a:rPr lang="zh-TW" altLang="en-US" sz="4000" dirty="0" smtClean="0">
                <a:latin typeface="+mj-ea"/>
                <a:ea typeface="+mj-ea"/>
              </a:rPr>
              <a:t>最後歷時</a:t>
            </a:r>
            <a:r>
              <a:rPr lang="en-US" altLang="zh-TW" sz="4000" dirty="0" smtClean="0">
                <a:latin typeface="+mj-ea"/>
                <a:ea typeface="+mj-ea"/>
              </a:rPr>
              <a:t>4</a:t>
            </a:r>
            <a:r>
              <a:rPr lang="zh-TW" altLang="en-US" sz="4000" dirty="0" smtClean="0">
                <a:latin typeface="+mj-ea"/>
                <a:ea typeface="+mj-ea"/>
              </a:rPr>
              <a:t>分</a:t>
            </a:r>
            <a:r>
              <a:rPr lang="en-US" altLang="zh-TW" sz="4000" dirty="0" smtClean="0">
                <a:latin typeface="+mj-ea"/>
                <a:ea typeface="+mj-ea"/>
              </a:rPr>
              <a:t>22</a:t>
            </a:r>
            <a:r>
              <a:rPr lang="zh-TW" altLang="en-US" sz="4000" dirty="0" smtClean="0">
                <a:latin typeface="+mj-ea"/>
                <a:ea typeface="+mj-ea"/>
              </a:rPr>
              <a:t>秒的自由落體後打開降落傘，共計</a:t>
            </a:r>
            <a:r>
              <a:rPr lang="en-US" altLang="zh-TW" sz="4000" dirty="0" smtClean="0">
                <a:latin typeface="+mj-ea"/>
                <a:ea typeface="+mj-ea"/>
              </a:rPr>
              <a:t>9</a:t>
            </a:r>
            <a:r>
              <a:rPr lang="zh-TW" altLang="en-US" sz="4000" dirty="0" smtClean="0">
                <a:latin typeface="+mj-ea"/>
                <a:ea typeface="+mj-ea"/>
              </a:rPr>
              <a:t>分鐘後平安降落在新墨西哥州的沙漠。</a:t>
            </a:r>
            <a:endParaRPr lang="zh-TW" altLang="en-US" sz="4000" dirty="0">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786753" y="2708921"/>
            <a:ext cx="7357248" cy="4149080"/>
          </a:xfrm>
          <a:prstGeom prst="rect">
            <a:avLst/>
          </a:prstGeom>
          <a:noFill/>
          <a:ln w="9525">
            <a:noFill/>
            <a:miter lim="800000"/>
            <a:headEnd/>
            <a:tailEnd/>
          </a:ln>
        </p:spPr>
      </p:pic>
      <p:sp>
        <p:nvSpPr>
          <p:cNvPr id="3" name="副標題 2"/>
          <p:cNvSpPr>
            <a:spLocks noGrp="1"/>
          </p:cNvSpPr>
          <p:nvPr>
            <p:ph type="subTitle" idx="1"/>
          </p:nvPr>
        </p:nvSpPr>
        <p:spPr>
          <a:xfrm>
            <a:off x="0" y="0"/>
            <a:ext cx="9144000" cy="6858000"/>
          </a:xfrm>
        </p:spPr>
        <p:txBody>
          <a:bodyPr>
            <a:noAutofit/>
          </a:bodyPr>
          <a:lstStyle/>
          <a:p>
            <a:pPr algn="l">
              <a:buFont typeface="Arial" pitchFamily="34" charset="0"/>
              <a:buChar char="•"/>
            </a:pPr>
            <a:endParaRPr lang="zh-TW" altLang="en-US" sz="4000" dirty="0">
              <a:latin typeface="+mj-ea"/>
              <a:ea typeface="+mj-ea"/>
            </a:endParaRPr>
          </a:p>
        </p:txBody>
      </p:sp>
      <p:pic>
        <p:nvPicPr>
          <p:cNvPr id="3074" name="Picture 2"/>
          <p:cNvPicPr>
            <a:picLocks noChangeAspect="1" noChangeArrowheads="1"/>
          </p:cNvPicPr>
          <p:nvPr/>
        </p:nvPicPr>
        <p:blipFill>
          <a:blip r:embed="rId3" cstate="print"/>
          <a:srcRect/>
          <a:stretch>
            <a:fillRect/>
          </a:stretch>
        </p:blipFill>
        <p:spPr bwMode="auto">
          <a:xfrm>
            <a:off x="0" y="0"/>
            <a:ext cx="606742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3400" y="0"/>
            <a:ext cx="7854696" cy="6858000"/>
          </a:xfrm>
        </p:spPr>
        <p:txBody>
          <a:bodyPr>
            <a:noAutofit/>
          </a:bodyPr>
          <a:lstStyle/>
          <a:p>
            <a:pPr algn="l">
              <a:buFont typeface="Arial" pitchFamily="34" charset="0"/>
              <a:buChar char="•"/>
            </a:pPr>
            <a:r>
              <a:rPr lang="en-US" altLang="zh-TW" sz="3200" dirty="0" smtClean="0">
                <a:latin typeface="+mj-ea"/>
                <a:ea typeface="+mj-ea"/>
              </a:rPr>
              <a:t>OECD</a:t>
            </a:r>
            <a:r>
              <a:rPr lang="zh-TW" altLang="en-US" sz="3200" dirty="0" smtClean="0">
                <a:latin typeface="+mj-ea"/>
                <a:ea typeface="+mj-ea"/>
              </a:rPr>
              <a:t>籌辦，超過</a:t>
            </a:r>
            <a:r>
              <a:rPr lang="en-US" altLang="zh-TW" sz="3200" dirty="0" smtClean="0">
                <a:latin typeface="+mj-ea"/>
                <a:ea typeface="+mj-ea"/>
              </a:rPr>
              <a:t>68</a:t>
            </a:r>
            <a:r>
              <a:rPr lang="zh-TW" altLang="en-US" sz="3200" dirty="0" smtClean="0">
                <a:latin typeface="+mj-ea"/>
                <a:ea typeface="+mj-ea"/>
              </a:rPr>
              <a:t>的會員國，</a:t>
            </a:r>
            <a:endParaRPr lang="en-US" altLang="zh-TW" sz="3200" dirty="0" smtClean="0">
              <a:latin typeface="+mj-ea"/>
              <a:ea typeface="+mj-ea"/>
            </a:endParaRPr>
          </a:p>
          <a:p>
            <a:pPr algn="l"/>
            <a:r>
              <a:rPr lang="zh-TW" altLang="en-US" sz="3200" dirty="0" smtClean="0">
                <a:latin typeface="+mj-ea"/>
                <a:ea typeface="+mj-ea"/>
              </a:rPr>
              <a:t>   </a:t>
            </a:r>
            <a:r>
              <a:rPr lang="zh-TW" altLang="en-US" sz="3200" dirty="0" smtClean="0">
                <a:latin typeface="+mj-ea"/>
                <a:ea typeface="+mj-ea"/>
              </a:rPr>
              <a:t>涵蓋</a:t>
            </a:r>
            <a:r>
              <a:rPr lang="en-US" altLang="zh-TW" sz="3200" dirty="0" smtClean="0">
                <a:latin typeface="+mj-ea"/>
                <a:ea typeface="+mj-ea"/>
              </a:rPr>
              <a:t>87%</a:t>
            </a:r>
            <a:r>
              <a:rPr lang="zh-TW" altLang="en-US" sz="3200" dirty="0" smtClean="0">
                <a:latin typeface="+mj-ea"/>
                <a:ea typeface="+mj-ea"/>
              </a:rPr>
              <a:t>的世界經濟體參與計畫。</a:t>
            </a:r>
            <a:endParaRPr lang="en-US" altLang="zh-TW" sz="3200" dirty="0" smtClean="0">
              <a:latin typeface="+mj-ea"/>
              <a:ea typeface="+mj-ea"/>
            </a:endParaRPr>
          </a:p>
          <a:p>
            <a:pPr algn="l">
              <a:buFont typeface="Arial" pitchFamily="34" charset="0"/>
              <a:buChar char="•"/>
            </a:pPr>
            <a:endParaRPr lang="en-US" altLang="zh-TW" sz="3200" dirty="0" smtClean="0">
              <a:latin typeface="+mj-ea"/>
              <a:ea typeface="+mj-ea"/>
            </a:endParaRPr>
          </a:p>
          <a:p>
            <a:pPr marL="514350" indent="-514350" algn="l">
              <a:buFont typeface="Arial" pitchFamily="34" charset="0"/>
              <a:buChar char="•"/>
            </a:pPr>
            <a:r>
              <a:rPr lang="zh-TW" altLang="en-US" sz="3200" dirty="0" smtClean="0">
                <a:latin typeface="+mj-ea"/>
                <a:ea typeface="+mj-ea"/>
              </a:rPr>
              <a:t>完成基礎教育的</a:t>
            </a:r>
            <a:r>
              <a:rPr lang="en-US" altLang="zh-TW" sz="4000" dirty="0" smtClean="0">
                <a:solidFill>
                  <a:srgbClr val="FFC000"/>
                </a:solidFill>
                <a:latin typeface="+mj-ea"/>
                <a:ea typeface="+mj-ea"/>
              </a:rPr>
              <a:t>15</a:t>
            </a:r>
            <a:r>
              <a:rPr lang="zh-TW" altLang="en-US" sz="4000" dirty="0" smtClean="0">
                <a:solidFill>
                  <a:srgbClr val="FFC000"/>
                </a:solidFill>
                <a:latin typeface="+mj-ea"/>
                <a:ea typeface="+mj-ea"/>
              </a:rPr>
              <a:t>歲學生，</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對於未來生活可能面對的問題，</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準備的程度及習得多少知識和技能。</a:t>
            </a:r>
            <a:endParaRPr lang="en-US" altLang="zh-TW" sz="3200" dirty="0" smtClean="0">
              <a:latin typeface="+mj-ea"/>
              <a:ea typeface="+mj-ea"/>
            </a:endParaRPr>
          </a:p>
          <a:p>
            <a:pPr marL="514350" indent="-514350" algn="l">
              <a:buFont typeface="Arial" pitchFamily="34" charset="0"/>
              <a:buChar char="•"/>
            </a:pPr>
            <a:r>
              <a:rPr lang="zh-TW" altLang="en-US" sz="3200" dirty="0" smtClean="0">
                <a:latin typeface="+mj-ea"/>
                <a:ea typeface="+mj-ea"/>
              </a:rPr>
              <a:t>內容著重在</a:t>
            </a:r>
            <a:r>
              <a:rPr lang="zh-TW" altLang="en-US" sz="3200" b="1" dirty="0" smtClean="0">
                <a:solidFill>
                  <a:srgbClr val="FFC000"/>
                </a:solidFill>
                <a:latin typeface="+mj-ea"/>
                <a:ea typeface="+mj-ea"/>
              </a:rPr>
              <a:t>應用和情境擬態</a:t>
            </a:r>
            <a:r>
              <a:rPr lang="zh-TW" altLang="en-US" sz="3200" dirty="0" smtClean="0">
                <a:latin typeface="+mj-ea"/>
                <a:ea typeface="+mj-ea"/>
              </a:rPr>
              <a:t>，</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不侷限在課程內容</a:t>
            </a:r>
            <a:endParaRPr lang="en-US" altLang="zh-TW" sz="3200" dirty="0" smtClean="0">
              <a:latin typeface="+mj-ea"/>
              <a:ea typeface="+mj-ea"/>
            </a:endParaRPr>
          </a:p>
          <a:p>
            <a:pPr marL="514350" indent="-514350" algn="l">
              <a:buFont typeface="Arial" pitchFamily="34" charset="0"/>
              <a:buChar char="•"/>
            </a:pPr>
            <a:endParaRPr lang="en-US" altLang="zh-TW" sz="3200" dirty="0" smtClean="0">
              <a:latin typeface="+mj-ea"/>
              <a:ea typeface="+mj-ea"/>
            </a:endParaRPr>
          </a:p>
          <a:p>
            <a:pPr marL="514350" indent="-514350" algn="l">
              <a:buFont typeface="Arial" pitchFamily="34" charset="0"/>
              <a:buChar char="•"/>
            </a:pPr>
            <a:r>
              <a:rPr lang="zh-TW" altLang="en-US" sz="3200" dirty="0" smtClean="0">
                <a:latin typeface="+mj-ea"/>
                <a:ea typeface="+mj-ea"/>
              </a:rPr>
              <a:t>資訊理解 </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            </a:t>
            </a:r>
            <a:r>
              <a:rPr lang="en-US" altLang="zh-TW" sz="3200" dirty="0" smtClean="0">
                <a:latin typeface="+mj-ea"/>
                <a:ea typeface="+mj-ea"/>
              </a:rPr>
              <a:t>-&gt;</a:t>
            </a:r>
            <a:r>
              <a:rPr lang="zh-TW" altLang="en-US" sz="3200" dirty="0" smtClean="0">
                <a:latin typeface="+mj-ea"/>
                <a:ea typeface="+mj-ea"/>
              </a:rPr>
              <a:t> 統整、省思、運用 </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                           </a:t>
            </a:r>
            <a:r>
              <a:rPr lang="zh-TW" altLang="en-US" sz="3200" dirty="0" smtClean="0">
                <a:latin typeface="+mj-ea"/>
                <a:ea typeface="+mj-ea"/>
              </a:rPr>
              <a:t>             </a:t>
            </a:r>
            <a:r>
              <a:rPr lang="en-US" altLang="zh-TW" sz="3200" dirty="0" smtClean="0">
                <a:latin typeface="+mj-ea"/>
                <a:ea typeface="+mj-ea"/>
              </a:rPr>
              <a:t>-&gt;</a:t>
            </a:r>
            <a:r>
              <a:rPr lang="zh-TW" altLang="en-US" sz="3200" dirty="0" smtClean="0">
                <a:latin typeface="+mj-ea"/>
                <a:ea typeface="+mj-ea"/>
              </a:rPr>
              <a:t> 建構問題答案</a:t>
            </a:r>
            <a:endParaRPr lang="zh-TW"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000" b="1" dirty="0" smtClean="0">
                <a:latin typeface="+mj-ea"/>
                <a:ea typeface="+mj-ea"/>
              </a:rPr>
              <a:t>大部分</a:t>
            </a:r>
            <a:r>
              <a:rPr lang="zh-TW" altLang="zh-TW" sz="3000" b="1" dirty="0" smtClean="0">
                <a:latin typeface="+mj-ea"/>
                <a:ea typeface="+mj-ea"/>
              </a:rPr>
              <a:t>來自太陽的輻射能量穿過地球的大氣層</a:t>
            </a:r>
            <a:r>
              <a:rPr lang="zh-TW" altLang="zh-TW" sz="3000" b="1" dirty="0" smtClean="0">
                <a:latin typeface="+mj-ea"/>
                <a:ea typeface="+mj-ea"/>
              </a:rPr>
              <a:t>。</a:t>
            </a:r>
            <a:endParaRPr lang="en-US" altLang="zh-TW" sz="3000" b="1" dirty="0" smtClean="0">
              <a:latin typeface="+mj-ea"/>
              <a:ea typeface="+mj-ea"/>
            </a:endParaRPr>
          </a:p>
          <a:p>
            <a:pPr algn="l"/>
            <a:r>
              <a:rPr lang="zh-TW" altLang="zh-TW" sz="3000" b="1" dirty="0" smtClean="0">
                <a:latin typeface="+mj-ea"/>
                <a:ea typeface="+mj-ea"/>
              </a:rPr>
              <a:t>地球</a:t>
            </a:r>
            <a:r>
              <a:rPr lang="zh-TW" altLang="zh-TW" sz="3000" b="1" dirty="0" smtClean="0">
                <a:latin typeface="+mj-ea"/>
                <a:ea typeface="+mj-ea"/>
              </a:rPr>
              <a:t>吸收部分這些能量</a:t>
            </a:r>
            <a:r>
              <a:rPr lang="zh-TW" altLang="zh-TW" sz="3000" b="1" dirty="0" smtClean="0">
                <a:latin typeface="+mj-ea"/>
                <a:ea typeface="+mj-ea"/>
              </a:rPr>
              <a:t>，部分</a:t>
            </a:r>
            <a:r>
              <a:rPr lang="zh-TW" altLang="zh-TW" sz="3000" b="1" dirty="0" smtClean="0">
                <a:latin typeface="+mj-ea"/>
                <a:ea typeface="+mj-ea"/>
              </a:rPr>
              <a:t>則從地球表面反射回去。</a:t>
            </a:r>
          </a:p>
          <a:p>
            <a:pPr algn="l"/>
            <a:r>
              <a:rPr lang="zh-TW" altLang="zh-TW" sz="3000" b="1" dirty="0" smtClean="0">
                <a:latin typeface="+mj-ea"/>
                <a:ea typeface="+mj-ea"/>
              </a:rPr>
              <a:t>部分這些反射的能量會被大氣層吸收。</a:t>
            </a:r>
          </a:p>
          <a:p>
            <a:pPr algn="l"/>
            <a:endParaRPr lang="en-US" altLang="zh-TW" sz="3000" b="1" dirty="0" smtClean="0">
              <a:latin typeface="+mj-ea"/>
              <a:ea typeface="+mj-ea"/>
            </a:endParaRPr>
          </a:p>
          <a:p>
            <a:pPr algn="l"/>
            <a:r>
              <a:rPr lang="zh-TW" altLang="zh-TW" sz="3000" b="1" dirty="0" smtClean="0">
                <a:latin typeface="+mj-ea"/>
                <a:ea typeface="+mj-ea"/>
              </a:rPr>
              <a:t>正</a:t>
            </a:r>
            <a:r>
              <a:rPr lang="zh-TW" altLang="zh-TW" sz="3000" b="1" dirty="0" smtClean="0">
                <a:latin typeface="+mj-ea"/>
                <a:ea typeface="+mj-ea"/>
              </a:rPr>
              <a:t>由於如此</a:t>
            </a:r>
            <a:r>
              <a:rPr lang="zh-TW" altLang="zh-TW" sz="3000" b="1" dirty="0" smtClean="0">
                <a:latin typeface="+mj-ea"/>
                <a:ea typeface="+mj-ea"/>
              </a:rPr>
              <a:t>，</a:t>
            </a:r>
            <a:endParaRPr lang="en-US" altLang="zh-TW" sz="3000" b="1" dirty="0" smtClean="0">
              <a:latin typeface="+mj-ea"/>
              <a:ea typeface="+mj-ea"/>
            </a:endParaRPr>
          </a:p>
          <a:p>
            <a:pPr algn="l"/>
            <a:r>
              <a:rPr lang="zh-TW" altLang="zh-TW" sz="3000" b="1" dirty="0" smtClean="0">
                <a:latin typeface="+mj-ea"/>
                <a:ea typeface="+mj-ea"/>
              </a:rPr>
              <a:t>地球</a:t>
            </a:r>
            <a:r>
              <a:rPr lang="zh-TW" altLang="zh-TW" sz="3000" b="1" dirty="0" smtClean="0">
                <a:latin typeface="+mj-ea"/>
                <a:ea typeface="+mj-ea"/>
              </a:rPr>
              <a:t>表面以上的平均溫度</a:t>
            </a:r>
            <a:r>
              <a:rPr lang="zh-TW" altLang="zh-TW" sz="3000" b="1" dirty="0" smtClean="0">
                <a:latin typeface="+mj-ea"/>
                <a:ea typeface="+mj-ea"/>
              </a:rPr>
              <a:t>比沒有</a:t>
            </a:r>
            <a:r>
              <a:rPr lang="zh-TW" altLang="zh-TW" sz="3000" b="1" dirty="0" smtClean="0">
                <a:latin typeface="+mj-ea"/>
                <a:ea typeface="+mj-ea"/>
              </a:rPr>
              <a:t>大氣層時來得高</a:t>
            </a:r>
            <a:r>
              <a:rPr lang="zh-TW" altLang="zh-TW" sz="3000" b="1" dirty="0" smtClean="0">
                <a:latin typeface="+mj-ea"/>
                <a:ea typeface="+mj-ea"/>
              </a:rPr>
              <a:t>。</a:t>
            </a:r>
            <a:endParaRPr lang="en-US" altLang="zh-TW" sz="3000" b="1" dirty="0" smtClean="0">
              <a:latin typeface="+mj-ea"/>
              <a:ea typeface="+mj-ea"/>
            </a:endParaRPr>
          </a:p>
          <a:p>
            <a:pPr algn="l"/>
            <a:r>
              <a:rPr lang="zh-TW" altLang="zh-TW" sz="3000" b="1" dirty="0" smtClean="0">
                <a:latin typeface="+mj-ea"/>
                <a:ea typeface="+mj-ea"/>
              </a:rPr>
              <a:t>地球</a:t>
            </a:r>
            <a:r>
              <a:rPr lang="zh-TW" altLang="zh-TW" sz="3000" b="1" dirty="0" smtClean="0">
                <a:latin typeface="+mj-ea"/>
                <a:ea typeface="+mj-ea"/>
              </a:rPr>
              <a:t>大氣層有著和溫室一樣的效應</a:t>
            </a:r>
            <a:r>
              <a:rPr lang="zh-TW" altLang="zh-TW" sz="3000" b="1" dirty="0" smtClean="0">
                <a:latin typeface="+mj-ea"/>
                <a:ea typeface="+mj-ea"/>
              </a:rPr>
              <a:t>，</a:t>
            </a:r>
            <a:r>
              <a:rPr lang="en-US" altLang="zh-TW" sz="3000" b="1" dirty="0" smtClean="0">
                <a:latin typeface="+mj-ea"/>
                <a:ea typeface="+mj-ea"/>
              </a:rPr>
              <a:t/>
            </a:r>
            <a:br>
              <a:rPr lang="en-US" altLang="zh-TW" sz="3000" b="1" dirty="0" smtClean="0">
                <a:latin typeface="+mj-ea"/>
                <a:ea typeface="+mj-ea"/>
              </a:rPr>
            </a:br>
            <a:r>
              <a:rPr lang="zh-TW" altLang="zh-TW" sz="3000" b="1" dirty="0" smtClean="0">
                <a:latin typeface="+mj-ea"/>
                <a:ea typeface="+mj-ea"/>
              </a:rPr>
              <a:t>因此</a:t>
            </a:r>
            <a:r>
              <a:rPr lang="zh-TW" altLang="zh-TW" sz="3000" b="1" dirty="0" smtClean="0">
                <a:latin typeface="+mj-ea"/>
                <a:ea typeface="+mj-ea"/>
              </a:rPr>
              <a:t>有了溫室效應一詞。</a:t>
            </a:r>
          </a:p>
          <a:p>
            <a:pPr algn="l"/>
            <a:endParaRPr lang="en-US" altLang="zh-TW" sz="3000" dirty="0" smtClean="0">
              <a:latin typeface="+mj-ea"/>
              <a:ea typeface="+mj-ea"/>
            </a:endParaRPr>
          </a:p>
          <a:p>
            <a:pPr algn="l"/>
            <a:r>
              <a:rPr lang="zh-TW" altLang="zh-TW" sz="3000" b="1" dirty="0" smtClean="0">
                <a:latin typeface="+mj-ea"/>
                <a:ea typeface="+mj-ea"/>
              </a:rPr>
              <a:t>據說</a:t>
            </a:r>
            <a:r>
              <a:rPr lang="zh-TW" altLang="zh-TW" sz="3000" b="1" dirty="0" smtClean="0">
                <a:latin typeface="+mj-ea"/>
                <a:ea typeface="+mj-ea"/>
              </a:rPr>
              <a:t>溫室效應在二十世紀變得越來越顯著。</a:t>
            </a:r>
          </a:p>
          <a:p>
            <a:pPr algn="l"/>
            <a:r>
              <a:rPr lang="zh-TW" altLang="zh-TW" sz="3000" b="1" dirty="0" smtClean="0">
                <a:latin typeface="+mj-ea"/>
                <a:ea typeface="+mj-ea"/>
              </a:rPr>
              <a:t>事實上，地球大氣層的平均溫度已經增加。報章雜誌經常聲稱，二氧化碳排放的增加是二十世紀溫度上升的主要原因。</a:t>
            </a:r>
          </a:p>
          <a:p>
            <a:pPr algn="l">
              <a:buFont typeface="Arial" pitchFamily="34" charset="0"/>
              <a:buChar char="•"/>
            </a:pPr>
            <a:endParaRPr lang="zh-TW" altLang="en-US" sz="3200" dirty="0">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200" b="1" dirty="0" smtClean="0">
                <a:latin typeface="+mj-ea"/>
                <a:ea typeface="+mj-ea"/>
              </a:rPr>
              <a:t>一位名叫小德的學生對於地球大氣層的平均溫度和地球上二氧化碳排放之間的可能關係感到興趣。</a:t>
            </a:r>
          </a:p>
          <a:p>
            <a:pPr algn="l"/>
            <a:r>
              <a:rPr lang="zh-TW" altLang="zh-TW" sz="3200" b="1" dirty="0" smtClean="0">
                <a:latin typeface="+mj-ea"/>
                <a:ea typeface="+mj-ea"/>
              </a:rPr>
              <a:t>他在圖書館找到右邊兩幅曲線圖。</a:t>
            </a:r>
          </a:p>
          <a:p>
            <a:pPr algn="l"/>
            <a:endParaRPr lang="zh-TW" altLang="en-US" sz="3200" dirty="0">
              <a:latin typeface="+mj-ea"/>
              <a:ea typeface="+mj-ea"/>
            </a:endParaRPr>
          </a:p>
        </p:txBody>
      </p:sp>
      <p:pic>
        <p:nvPicPr>
          <p:cNvPr id="2050" name="物件 10"/>
          <p:cNvPicPr>
            <a:picLocks noChangeArrowheads="1"/>
          </p:cNvPicPr>
          <p:nvPr/>
        </p:nvPicPr>
        <p:blipFill>
          <a:blip r:embed="rId2" cstate="print"/>
          <a:srcRect l="-2083" t="-145" r="-1962" b="-926"/>
          <a:stretch>
            <a:fillRect/>
          </a:stretch>
        </p:blipFill>
        <p:spPr bwMode="auto">
          <a:xfrm>
            <a:off x="323528" y="1745433"/>
            <a:ext cx="7992888" cy="5112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en-US" sz="3200" b="1" dirty="0" smtClean="0">
                <a:latin typeface="+mj-ea"/>
                <a:ea typeface="+mj-ea"/>
              </a:rPr>
              <a:t>問題</a:t>
            </a:r>
            <a:r>
              <a:rPr lang="en-US" altLang="zh-TW" sz="3200" b="1" dirty="0" smtClean="0">
                <a:latin typeface="+mj-ea"/>
                <a:ea typeface="+mj-ea"/>
              </a:rPr>
              <a:t>1</a:t>
            </a:r>
            <a:r>
              <a:rPr lang="zh-TW" altLang="en-US" sz="3200" b="1" dirty="0" smtClean="0">
                <a:latin typeface="+mj-ea"/>
                <a:ea typeface="+mj-ea"/>
              </a:rPr>
              <a:t>：</a:t>
            </a:r>
            <a:endParaRPr lang="en-US" altLang="zh-TW" sz="3200" b="1" dirty="0" smtClean="0">
              <a:latin typeface="+mj-ea"/>
              <a:ea typeface="+mj-ea"/>
            </a:endParaRPr>
          </a:p>
          <a:p>
            <a:r>
              <a:rPr lang="zh-TW" altLang="zh-TW" sz="3200" b="1" dirty="0" smtClean="0">
                <a:latin typeface="+mj-ea"/>
                <a:ea typeface="+mj-ea"/>
              </a:rPr>
              <a:t>小</a:t>
            </a:r>
            <a:r>
              <a:rPr lang="zh-TW" altLang="zh-TW" sz="3200" b="1" dirty="0" smtClean="0">
                <a:latin typeface="+mj-ea"/>
                <a:ea typeface="+mj-ea"/>
              </a:rPr>
              <a:t>德從這兩幅曲線圖得出結論，確信地球大氣層的平均溫度的增加是由於二氧化碳排放的增加。</a:t>
            </a:r>
          </a:p>
          <a:p>
            <a:pPr algn="l"/>
            <a:r>
              <a:rPr lang="zh-TW" altLang="zh-TW" sz="3200" b="1" dirty="0" smtClean="0">
                <a:latin typeface="+mj-ea"/>
                <a:ea typeface="+mj-ea"/>
              </a:rPr>
              <a:t>曲線圖中有什麼資料支持小德的結論</a:t>
            </a:r>
            <a:r>
              <a:rPr lang="zh-TW" altLang="zh-TW" sz="3200" b="1" dirty="0" smtClean="0">
                <a:latin typeface="+mj-ea"/>
                <a:ea typeface="+mj-ea"/>
              </a:rPr>
              <a:t>？</a:t>
            </a:r>
            <a:endParaRPr lang="en-US" altLang="zh-TW" sz="3200" b="1" dirty="0" smtClean="0">
              <a:latin typeface="+mj-ea"/>
              <a:ea typeface="+mj-ea"/>
            </a:endParaRPr>
          </a:p>
          <a:p>
            <a:pPr algn="l"/>
            <a:endParaRPr lang="zh-TW" altLang="en-US" sz="3200" b="1" dirty="0">
              <a:latin typeface="+mj-ea"/>
              <a:ea typeface="+mj-ea"/>
            </a:endParaRPr>
          </a:p>
        </p:txBody>
      </p:sp>
      <p:pic>
        <p:nvPicPr>
          <p:cNvPr id="4" name="物件 10"/>
          <p:cNvPicPr>
            <a:picLocks noChangeArrowheads="1"/>
          </p:cNvPicPr>
          <p:nvPr/>
        </p:nvPicPr>
        <p:blipFill>
          <a:blip r:embed="rId2" cstate="print"/>
          <a:srcRect l="-2083" t="-145" r="-1962" b="-926"/>
          <a:stretch>
            <a:fillRect/>
          </a:stretch>
        </p:blipFill>
        <p:spPr bwMode="auto">
          <a:xfrm>
            <a:off x="467544" y="2132856"/>
            <a:ext cx="7992888" cy="51125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600" b="1" u="sng" dirty="0" smtClean="0">
                <a:solidFill>
                  <a:srgbClr val="FFC000"/>
                </a:solidFill>
                <a:latin typeface="+mj-ea"/>
                <a:ea typeface="+mj-ea"/>
              </a:rPr>
              <a:t>滿分</a:t>
            </a:r>
            <a:endParaRPr lang="zh-TW" altLang="zh-TW" sz="3600" b="1" dirty="0" smtClean="0">
              <a:solidFill>
                <a:srgbClr val="FFC000"/>
              </a:solidFill>
              <a:latin typeface="+mj-ea"/>
              <a:ea typeface="+mj-ea"/>
            </a:endParaRPr>
          </a:p>
          <a:p>
            <a:pPr algn="l"/>
            <a:r>
              <a:rPr lang="zh-TW" altLang="zh-TW" sz="3200" b="1" dirty="0" smtClean="0">
                <a:latin typeface="+mj-ea"/>
                <a:ea typeface="+mj-ea"/>
              </a:rPr>
              <a:t>提及</a:t>
            </a:r>
            <a:r>
              <a:rPr lang="zh-TW" altLang="zh-TW" sz="3200" b="1" dirty="0" smtClean="0">
                <a:latin typeface="+mj-ea"/>
                <a:ea typeface="+mj-ea"/>
              </a:rPr>
              <a:t>（平均）溫度與二氧化碳排放兩者均增加。</a:t>
            </a:r>
            <a:endParaRPr lang="zh-TW" altLang="zh-TW" sz="3200" dirty="0" smtClean="0">
              <a:latin typeface="+mj-ea"/>
              <a:ea typeface="+mj-ea"/>
            </a:endParaRPr>
          </a:p>
          <a:p>
            <a:pPr lvl="0" algn="l"/>
            <a:r>
              <a:rPr lang="en-US" altLang="zh-TW" sz="3200" dirty="0" smtClean="0">
                <a:latin typeface="+mj-ea"/>
                <a:ea typeface="+mj-ea"/>
              </a:rPr>
              <a:t> </a:t>
            </a:r>
            <a:endParaRPr lang="en-US" altLang="zh-TW" sz="3200" dirty="0" smtClean="0">
              <a:latin typeface="+mj-ea"/>
              <a:ea typeface="+mj-ea"/>
            </a:endParaRPr>
          </a:p>
          <a:p>
            <a:pPr lvl="0" algn="l"/>
            <a:r>
              <a:rPr lang="zh-TW" altLang="en-US" sz="3200" dirty="0" smtClean="0">
                <a:latin typeface="+mj-ea"/>
                <a:ea typeface="+mj-ea"/>
              </a:rPr>
              <a:t>*</a:t>
            </a:r>
            <a:r>
              <a:rPr lang="zh-TW" altLang="zh-TW" sz="3200" dirty="0" smtClean="0">
                <a:latin typeface="+mj-ea"/>
                <a:ea typeface="+mj-ea"/>
              </a:rPr>
              <a:t>當</a:t>
            </a:r>
            <a:r>
              <a:rPr lang="zh-TW" altLang="zh-TW" sz="3200" dirty="0" smtClean="0">
                <a:latin typeface="+mj-ea"/>
                <a:ea typeface="+mj-ea"/>
              </a:rPr>
              <a:t>排放增加，溫度增加。</a:t>
            </a:r>
            <a:r>
              <a:rPr lang="en-US" altLang="zh-TW" sz="3200" dirty="0" smtClean="0">
                <a:latin typeface="+mj-ea"/>
                <a:ea typeface="+mj-ea"/>
              </a:rPr>
              <a:t> </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兩</a:t>
            </a:r>
            <a:r>
              <a:rPr lang="zh-TW" altLang="zh-TW" sz="3200" dirty="0" smtClean="0">
                <a:latin typeface="+mj-ea"/>
                <a:ea typeface="+mj-ea"/>
              </a:rPr>
              <a:t>幅曲線圖都在上升。</a:t>
            </a:r>
            <a:r>
              <a:rPr lang="en-US" altLang="zh-TW" sz="3200" dirty="0" smtClean="0">
                <a:latin typeface="+mj-ea"/>
                <a:ea typeface="+mj-ea"/>
              </a:rPr>
              <a:t> </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因為</a:t>
            </a:r>
            <a:r>
              <a:rPr lang="zh-TW" altLang="zh-TW" sz="3200" dirty="0" smtClean="0">
                <a:latin typeface="+mj-ea"/>
                <a:ea typeface="+mj-ea"/>
              </a:rPr>
              <a:t>在</a:t>
            </a:r>
            <a:r>
              <a:rPr lang="en-GB" altLang="zh-TW" sz="3200" dirty="0" smtClean="0">
                <a:latin typeface="+mj-ea"/>
                <a:ea typeface="+mj-ea"/>
              </a:rPr>
              <a:t>1910</a:t>
            </a:r>
            <a:r>
              <a:rPr lang="zh-TW" altLang="zh-TW" sz="3200" dirty="0" smtClean="0">
                <a:latin typeface="+mj-ea"/>
                <a:ea typeface="+mj-ea"/>
              </a:rPr>
              <a:t>年兩幅曲線圖都開始上升。</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隨著</a:t>
            </a:r>
            <a:r>
              <a:rPr lang="en-GB" altLang="zh-TW" sz="3200" dirty="0" smtClean="0">
                <a:latin typeface="+mj-ea"/>
                <a:ea typeface="+mj-ea"/>
              </a:rPr>
              <a:t>CO</a:t>
            </a:r>
            <a:r>
              <a:rPr lang="en-GB" altLang="zh-TW" sz="3200" baseline="-25000" dirty="0" smtClean="0">
                <a:latin typeface="+mj-ea"/>
                <a:ea typeface="+mj-ea"/>
              </a:rPr>
              <a:t>2</a:t>
            </a:r>
            <a:r>
              <a:rPr lang="zh-TW" altLang="zh-TW" sz="3200" dirty="0" smtClean="0">
                <a:latin typeface="+mj-ea"/>
                <a:ea typeface="+mj-ea"/>
              </a:rPr>
              <a:t>排放，溫度便會上升。</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在</a:t>
            </a:r>
            <a:r>
              <a:rPr lang="zh-TW" altLang="zh-TW" sz="3200" dirty="0" smtClean="0">
                <a:latin typeface="+mj-ea"/>
                <a:ea typeface="+mj-ea"/>
              </a:rPr>
              <a:t>兩幅曲線圖上的資訊線一起上升。</a:t>
            </a:r>
            <a:r>
              <a:rPr lang="en-US" altLang="zh-TW" sz="3200" dirty="0" smtClean="0">
                <a:latin typeface="+mj-ea"/>
                <a:ea typeface="+mj-ea"/>
              </a:rPr>
              <a:t> </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所有</a:t>
            </a:r>
            <a:r>
              <a:rPr lang="zh-TW" altLang="zh-TW" sz="3200" dirty="0" smtClean="0">
                <a:latin typeface="+mj-ea"/>
                <a:ea typeface="+mj-ea"/>
              </a:rPr>
              <a:t>東西都在增加。</a:t>
            </a:r>
            <a:r>
              <a:rPr lang="en-US" altLang="zh-TW" sz="3200" dirty="0" smtClean="0">
                <a:latin typeface="+mj-ea"/>
                <a:ea typeface="+mj-ea"/>
              </a:rPr>
              <a:t> </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en-US" altLang="zh-TW" sz="3200" dirty="0" smtClean="0">
                <a:latin typeface="+mj-ea"/>
                <a:ea typeface="+mj-ea"/>
              </a:rPr>
              <a:t>CO</a:t>
            </a:r>
            <a:r>
              <a:rPr lang="en-US" altLang="zh-TW" sz="3200" baseline="-25000" dirty="0" smtClean="0">
                <a:latin typeface="+mj-ea"/>
                <a:ea typeface="+mj-ea"/>
              </a:rPr>
              <a:t>2</a:t>
            </a:r>
            <a:r>
              <a:rPr lang="zh-TW" altLang="zh-TW" sz="3200" dirty="0" smtClean="0">
                <a:latin typeface="+mj-ea"/>
                <a:ea typeface="+mj-ea"/>
              </a:rPr>
              <a:t>排放越多，溫度越高。</a:t>
            </a:r>
          </a:p>
          <a:p>
            <a:pPr algn="l">
              <a:buFont typeface="Arial" pitchFamily="34" charset="0"/>
              <a:buChar char="•"/>
            </a:pPr>
            <a:endParaRPr lang="zh-TW"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200" b="1" i="1" u="sng" dirty="0" smtClean="0">
                <a:solidFill>
                  <a:srgbClr val="FFC000"/>
                </a:solidFill>
                <a:latin typeface="+mj-ea"/>
                <a:ea typeface="+mj-ea"/>
              </a:rPr>
              <a:t>零分</a:t>
            </a:r>
            <a:r>
              <a:rPr lang="zh-TW" altLang="zh-TW" sz="3200" b="1" i="1" u="sng" dirty="0" smtClean="0">
                <a:latin typeface="+mj-ea"/>
                <a:ea typeface="+mj-ea"/>
              </a:rPr>
              <a:t> </a:t>
            </a:r>
            <a:endParaRPr lang="zh-TW" altLang="zh-TW" sz="3200" dirty="0" smtClean="0">
              <a:latin typeface="+mj-ea"/>
              <a:ea typeface="+mj-ea"/>
            </a:endParaRPr>
          </a:p>
          <a:p>
            <a:pPr algn="l"/>
            <a:endParaRPr lang="en-US" altLang="zh-TW" sz="3200" b="1" u="sng" dirty="0" smtClean="0">
              <a:latin typeface="+mj-ea"/>
              <a:ea typeface="+mj-ea"/>
            </a:endParaRPr>
          </a:p>
          <a:p>
            <a:pPr algn="l"/>
            <a:r>
              <a:rPr lang="zh-TW" altLang="zh-TW" sz="3200" b="1" u="sng" dirty="0" smtClean="0">
                <a:latin typeface="+mj-ea"/>
                <a:ea typeface="+mj-ea"/>
              </a:rPr>
              <a:t>提及</a:t>
            </a:r>
            <a:r>
              <a:rPr lang="zh-TW" altLang="zh-TW" sz="3200" b="1" u="sng" dirty="0" smtClean="0">
                <a:latin typeface="+mj-ea"/>
                <a:ea typeface="+mj-ea"/>
              </a:rPr>
              <a:t>溫度與二氧化碳，但沒有清楚表明兩者有什麼關係。</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二氧化碳排放對</a:t>
            </a:r>
            <a:r>
              <a:rPr lang="zh-TW" altLang="zh-TW" sz="3200" dirty="0" smtClean="0">
                <a:latin typeface="+mj-ea"/>
                <a:ea typeface="+mj-ea"/>
              </a:rPr>
              <a:t>地球上升的</a:t>
            </a:r>
            <a:r>
              <a:rPr lang="zh-TW" altLang="zh-TW" sz="3200" dirty="0" smtClean="0">
                <a:latin typeface="+mj-ea"/>
                <a:ea typeface="+mj-ea"/>
              </a:rPr>
              <a:t>溫度有所</a:t>
            </a:r>
            <a:r>
              <a:rPr lang="zh-TW" altLang="zh-TW" sz="3200" dirty="0" smtClean="0">
                <a:latin typeface="+mj-ea"/>
                <a:ea typeface="+mj-ea"/>
              </a:rPr>
              <a:t>影響。</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二氧化碳</a:t>
            </a:r>
            <a:r>
              <a:rPr lang="zh-TW" altLang="zh-TW" sz="3200" dirty="0" smtClean="0">
                <a:latin typeface="+mj-ea"/>
                <a:ea typeface="+mj-ea"/>
              </a:rPr>
              <a:t>是導致地球溫度增加的主因。</a:t>
            </a:r>
          </a:p>
          <a:p>
            <a:pPr algn="l"/>
            <a:endParaRPr lang="en-US" altLang="zh-TW" sz="3200" b="1" u="sng" dirty="0" smtClean="0">
              <a:latin typeface="+mj-ea"/>
              <a:ea typeface="+mj-ea"/>
            </a:endParaRPr>
          </a:p>
          <a:p>
            <a:pPr algn="l"/>
            <a:r>
              <a:rPr lang="zh-TW" altLang="zh-TW" sz="3200" b="1" u="sng" dirty="0" smtClean="0">
                <a:latin typeface="+mj-ea"/>
                <a:ea typeface="+mj-ea"/>
              </a:rPr>
              <a:t>其他</a:t>
            </a:r>
            <a:r>
              <a:rPr lang="zh-TW" altLang="zh-TW" sz="3200" b="1" u="sng" dirty="0" smtClean="0">
                <a:latin typeface="+mj-ea"/>
                <a:ea typeface="+mj-ea"/>
              </a:rPr>
              <a:t>答案。 </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二氧化碳</a:t>
            </a:r>
            <a:r>
              <a:rPr lang="zh-TW" altLang="zh-TW" sz="3200" dirty="0" smtClean="0">
                <a:latin typeface="+mj-ea"/>
                <a:ea typeface="+mj-ea"/>
              </a:rPr>
              <a:t>排放比地球平均溫度大幅度地上升</a:t>
            </a:r>
            <a:r>
              <a:rPr lang="zh-TW" altLang="zh-TW" sz="3200" dirty="0" smtClean="0">
                <a:latin typeface="+mj-ea"/>
                <a:ea typeface="+mj-ea"/>
              </a:rPr>
              <a:t>。</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多年</a:t>
            </a:r>
            <a:r>
              <a:rPr lang="zh-TW" altLang="zh-TW" sz="3200" dirty="0" smtClean="0">
                <a:latin typeface="+mj-ea"/>
                <a:ea typeface="+mj-ea"/>
              </a:rPr>
              <a:t>來</a:t>
            </a:r>
            <a:r>
              <a:rPr lang="en-GB" altLang="zh-TW" sz="3200" dirty="0" smtClean="0">
                <a:latin typeface="+mj-ea"/>
                <a:ea typeface="+mj-ea"/>
              </a:rPr>
              <a:t>CO</a:t>
            </a:r>
            <a:r>
              <a:rPr lang="en-GB" altLang="zh-TW" sz="3200" baseline="-25000" dirty="0" smtClean="0">
                <a:latin typeface="+mj-ea"/>
                <a:ea typeface="+mj-ea"/>
              </a:rPr>
              <a:t>2</a:t>
            </a:r>
            <a:r>
              <a:rPr lang="en-GB" altLang="zh-TW" sz="3200" dirty="0" smtClean="0">
                <a:latin typeface="+mj-ea"/>
                <a:ea typeface="+mj-ea"/>
              </a:rPr>
              <a:t> </a:t>
            </a:r>
            <a:r>
              <a:rPr lang="zh-TW" altLang="zh-TW" sz="3200" dirty="0" smtClean="0">
                <a:latin typeface="+mj-ea"/>
                <a:ea typeface="+mj-ea"/>
              </a:rPr>
              <a:t>的上升是由於地球大氣層的</a:t>
            </a:r>
            <a:r>
              <a:rPr lang="zh-TW" altLang="zh-TW" sz="3200" dirty="0" smtClean="0">
                <a:latin typeface="+mj-ea"/>
                <a:ea typeface="+mj-ea"/>
              </a:rPr>
              <a:t>溫度上升</a:t>
            </a:r>
            <a:r>
              <a:rPr lang="zh-TW" altLang="zh-TW" sz="3200" dirty="0" smtClean="0">
                <a:latin typeface="+mj-ea"/>
                <a:ea typeface="+mj-ea"/>
              </a:rPr>
              <a:t>。</a:t>
            </a: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曲線</a:t>
            </a:r>
            <a:r>
              <a:rPr lang="zh-TW" altLang="zh-TW" sz="3200" dirty="0" smtClean="0">
                <a:latin typeface="+mj-ea"/>
                <a:ea typeface="+mj-ea"/>
              </a:rPr>
              <a:t>圖所顯示的向上趨勢。</a:t>
            </a:r>
            <a:r>
              <a:rPr lang="en-US" altLang="zh-TW" sz="3200" dirty="0" smtClean="0">
                <a:latin typeface="+mj-ea"/>
                <a:ea typeface="+mj-ea"/>
              </a:rPr>
              <a:t> </a:t>
            </a:r>
            <a:endParaRPr lang="zh-TW" altLang="zh-TW" sz="3200" dirty="0" smtClean="0">
              <a:latin typeface="+mj-ea"/>
              <a:ea typeface="+mj-ea"/>
            </a:endParaRPr>
          </a:p>
          <a:p>
            <a:pPr lvl="0" algn="l"/>
            <a:r>
              <a:rPr lang="en-US" altLang="zh-TW" sz="3200" dirty="0" smtClean="0">
                <a:latin typeface="+mj-ea"/>
                <a:ea typeface="+mj-ea"/>
              </a:rPr>
              <a:t> </a:t>
            </a:r>
            <a:r>
              <a:rPr lang="zh-TW" altLang="en-US" sz="3200" dirty="0" smtClean="0">
                <a:latin typeface="+mj-ea"/>
                <a:ea typeface="+mj-ea"/>
              </a:rPr>
              <a:t>*</a:t>
            </a:r>
            <a:r>
              <a:rPr lang="zh-TW" altLang="zh-TW" sz="3200" dirty="0" smtClean="0">
                <a:latin typeface="+mj-ea"/>
                <a:ea typeface="+mj-ea"/>
              </a:rPr>
              <a:t>有</a:t>
            </a:r>
            <a:r>
              <a:rPr lang="zh-TW" altLang="zh-TW" sz="3200" dirty="0" smtClean="0">
                <a:latin typeface="+mj-ea"/>
                <a:ea typeface="+mj-ea"/>
              </a:rPr>
              <a:t>上升。</a:t>
            </a:r>
          </a:p>
          <a:p>
            <a:pPr algn="l">
              <a:buFont typeface="Arial" pitchFamily="34" charset="0"/>
              <a:buChar char="•"/>
            </a:pPr>
            <a:endParaRPr lang="zh-TW"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2800" dirty="0" smtClean="0">
                <a:latin typeface="+mj-ea"/>
                <a:ea typeface="+mj-ea"/>
              </a:rPr>
              <a:t>下圖是名為女像柱的雕像照片，</a:t>
            </a:r>
            <a:r>
              <a:rPr lang="en-US" altLang="zh-TW" sz="2800" dirty="0" smtClean="0">
                <a:latin typeface="+mj-ea"/>
                <a:ea typeface="+mj-ea"/>
              </a:rPr>
              <a:t>2500</a:t>
            </a:r>
            <a:r>
              <a:rPr lang="zh-TW" altLang="zh-TW" sz="2800" dirty="0" smtClean="0">
                <a:latin typeface="+mj-ea"/>
                <a:ea typeface="+mj-ea"/>
              </a:rPr>
              <a:t>年前建於雅典衛城。這些雕像是用一種名為大理石的岩石建造的。大理石是由碳酸鈣組成的。</a:t>
            </a:r>
            <a:r>
              <a:rPr lang="en-US" altLang="zh-TW" sz="2800" dirty="0" smtClean="0">
                <a:latin typeface="+mj-ea"/>
                <a:ea typeface="+mj-ea"/>
              </a:rPr>
              <a:t> </a:t>
            </a:r>
            <a:endParaRPr lang="zh-TW" altLang="zh-TW" sz="2800" dirty="0" smtClean="0">
              <a:latin typeface="+mj-ea"/>
              <a:ea typeface="+mj-ea"/>
            </a:endParaRPr>
          </a:p>
          <a:p>
            <a:pPr algn="l"/>
            <a:r>
              <a:rPr lang="zh-TW" altLang="zh-TW" sz="2800" dirty="0" smtClean="0">
                <a:latin typeface="+mj-ea"/>
                <a:ea typeface="+mj-ea"/>
              </a:rPr>
              <a:t>在</a:t>
            </a:r>
            <a:r>
              <a:rPr lang="en-US" altLang="zh-TW" sz="2800" dirty="0" smtClean="0">
                <a:latin typeface="+mj-ea"/>
                <a:ea typeface="+mj-ea"/>
              </a:rPr>
              <a:t>1980</a:t>
            </a:r>
            <a:r>
              <a:rPr lang="zh-TW" altLang="zh-TW" sz="2800" dirty="0" smtClean="0">
                <a:latin typeface="+mj-ea"/>
                <a:ea typeface="+mj-ea"/>
              </a:rPr>
              <a:t>年，原始的雕像被遷移到衛城博物館內，並由複製品取代。原始的雕像受到酸雨的侵蝕</a:t>
            </a:r>
            <a:r>
              <a:rPr lang="zh-TW" altLang="zh-TW" sz="2800" dirty="0" smtClean="0"/>
              <a:t>。</a:t>
            </a:r>
            <a:endParaRPr lang="en-US" altLang="zh-TW" sz="2800" dirty="0" smtClean="0"/>
          </a:p>
          <a:p>
            <a:pPr algn="l"/>
            <a:endParaRPr lang="en-US" altLang="zh-TW" sz="2800" dirty="0" smtClean="0"/>
          </a:p>
          <a:p>
            <a:pPr algn="l"/>
            <a:endParaRPr lang="zh-TW" altLang="en-US" sz="7200" dirty="0">
              <a:latin typeface="+mj-ea"/>
              <a:ea typeface="+mj-ea"/>
            </a:endParaRPr>
          </a:p>
        </p:txBody>
      </p:sp>
      <p:pic>
        <p:nvPicPr>
          <p:cNvPr id="1026" name="圖片 12" descr="Acid rain in Athens"/>
          <p:cNvPicPr>
            <a:picLocks noChangeAspect="1" noChangeArrowheads="1"/>
          </p:cNvPicPr>
          <p:nvPr/>
        </p:nvPicPr>
        <p:blipFill>
          <a:blip r:embed="rId2" cstate="print"/>
          <a:srcRect/>
          <a:stretch>
            <a:fillRect/>
          </a:stretch>
        </p:blipFill>
        <p:spPr bwMode="auto">
          <a:xfrm>
            <a:off x="827585" y="2368521"/>
            <a:ext cx="7056784" cy="44918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0"/>
            <a:ext cx="9144000" cy="6858000"/>
          </a:xfrm>
        </p:spPr>
        <p:txBody>
          <a:bodyPr>
            <a:noAutofit/>
          </a:bodyPr>
          <a:lstStyle/>
          <a:p>
            <a:pPr algn="l"/>
            <a:r>
              <a:rPr lang="zh-TW" altLang="zh-TW" sz="3200" b="1" dirty="0" smtClean="0">
                <a:latin typeface="+mj-ea"/>
                <a:ea typeface="+mj-ea"/>
              </a:rPr>
              <a:t>酸雨 </a:t>
            </a:r>
            <a:r>
              <a:rPr lang="en-US" altLang="zh-TW" sz="3200" b="1" dirty="0" smtClean="0">
                <a:latin typeface="+mj-ea"/>
                <a:ea typeface="+mj-ea"/>
              </a:rPr>
              <a:t>(</a:t>
            </a:r>
            <a:r>
              <a:rPr lang="zh-TW" altLang="zh-TW" sz="3200" b="1" dirty="0" smtClean="0">
                <a:latin typeface="+mj-ea"/>
                <a:ea typeface="+mj-ea"/>
              </a:rPr>
              <a:t>問題</a:t>
            </a:r>
            <a:r>
              <a:rPr lang="en-US" altLang="zh-TW" sz="3200" b="1" dirty="0" smtClean="0">
                <a:latin typeface="+mj-ea"/>
                <a:ea typeface="+mj-ea"/>
              </a:rPr>
              <a:t>1)</a:t>
            </a:r>
            <a:endParaRPr lang="zh-TW" altLang="zh-TW" sz="3200" dirty="0" smtClean="0">
              <a:latin typeface="+mj-ea"/>
              <a:ea typeface="+mj-ea"/>
            </a:endParaRPr>
          </a:p>
          <a:p>
            <a:pPr algn="l"/>
            <a:endParaRPr lang="en-US" altLang="zh-TW" sz="3200" dirty="0" smtClean="0">
              <a:latin typeface="+mj-ea"/>
              <a:ea typeface="+mj-ea"/>
            </a:endParaRPr>
          </a:p>
          <a:p>
            <a:pPr algn="l"/>
            <a:r>
              <a:rPr lang="zh-TW" altLang="zh-TW" sz="3200" dirty="0" smtClean="0">
                <a:latin typeface="+mj-ea"/>
                <a:ea typeface="+mj-ea"/>
              </a:rPr>
              <a:t>正常的雨水略帶酸性，因為它從空氣中吸收了一些二氧化碳。酸雨比正常的雨水更酸，因為它同時吸收了如硫氧化物和氮氧化物之類的氣體。</a:t>
            </a:r>
          </a:p>
          <a:p>
            <a:pPr algn="l"/>
            <a:endParaRPr lang="en-US" altLang="zh-TW" sz="3200" dirty="0" smtClean="0">
              <a:latin typeface="+mj-ea"/>
              <a:ea typeface="+mj-ea"/>
            </a:endParaRPr>
          </a:p>
          <a:p>
            <a:pPr algn="l"/>
            <a:endParaRPr lang="en-US" altLang="zh-TW" sz="3200" dirty="0" smtClean="0">
              <a:latin typeface="+mj-ea"/>
              <a:ea typeface="+mj-ea"/>
            </a:endParaRPr>
          </a:p>
          <a:p>
            <a:pPr algn="l"/>
            <a:r>
              <a:rPr lang="zh-TW" altLang="zh-TW" sz="3200" dirty="0" smtClean="0">
                <a:latin typeface="+mj-ea"/>
                <a:ea typeface="+mj-ea"/>
              </a:rPr>
              <a:t>空氣</a:t>
            </a:r>
            <a:r>
              <a:rPr lang="zh-TW" altLang="zh-TW" sz="3200" dirty="0" smtClean="0">
                <a:latin typeface="+mj-ea"/>
                <a:ea typeface="+mj-ea"/>
              </a:rPr>
              <a:t>中硫氧化物和氮氧化物是從哪裡來的？</a:t>
            </a:r>
            <a:endParaRPr lang="zh-TW" altLang="en-US" sz="3200" dirty="0" smtClean="0">
              <a:latin typeface="+mj-ea"/>
              <a:ea typeface="+mj-ea"/>
            </a:endParaRPr>
          </a:p>
          <a:p>
            <a:pPr algn="l"/>
            <a:endParaRPr lang="zh-TW" altLang="en-US" sz="32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TotalTime>
  <Words>757</Words>
  <Application>Microsoft Office PowerPoint</Application>
  <PresentationFormat>如螢幕大小 (4:3)</PresentationFormat>
  <Paragraphs>92</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流線</vt:lpstr>
      <vt:lpstr>什麼是PISA?</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什麼是PISA?</dc:title>
  <dc:creator>MOJA</dc:creator>
  <cp:lastModifiedBy>MOJA</cp:lastModifiedBy>
  <cp:revision>20</cp:revision>
  <dcterms:created xsi:type="dcterms:W3CDTF">2012-11-28T12:06:23Z</dcterms:created>
  <dcterms:modified xsi:type="dcterms:W3CDTF">2012-11-28T14:18:24Z</dcterms:modified>
</cp:coreProperties>
</file>