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59"/>
  </p:notesMasterIdLst>
  <p:sldIdLst>
    <p:sldId id="516" r:id="rId3"/>
    <p:sldId id="407" r:id="rId4"/>
    <p:sldId id="477" r:id="rId5"/>
    <p:sldId id="541" r:id="rId6"/>
    <p:sldId id="467" r:id="rId7"/>
    <p:sldId id="461" r:id="rId8"/>
    <p:sldId id="454" r:id="rId9"/>
    <p:sldId id="455" r:id="rId10"/>
    <p:sldId id="458" r:id="rId11"/>
    <p:sldId id="459" r:id="rId12"/>
    <p:sldId id="456" r:id="rId13"/>
    <p:sldId id="457" r:id="rId14"/>
    <p:sldId id="441" r:id="rId15"/>
    <p:sldId id="531" r:id="rId16"/>
    <p:sldId id="535" r:id="rId17"/>
    <p:sldId id="534" r:id="rId18"/>
    <p:sldId id="444" r:id="rId19"/>
    <p:sldId id="464" r:id="rId20"/>
    <p:sldId id="462" r:id="rId21"/>
    <p:sldId id="465" r:id="rId22"/>
    <p:sldId id="537" r:id="rId23"/>
    <p:sldId id="485" r:id="rId24"/>
    <p:sldId id="538" r:id="rId25"/>
    <p:sldId id="463" r:id="rId26"/>
    <p:sldId id="466" r:id="rId27"/>
    <p:sldId id="540" r:id="rId28"/>
    <p:sldId id="489" r:id="rId29"/>
    <p:sldId id="529" r:id="rId30"/>
    <p:sldId id="445" r:id="rId31"/>
    <p:sldId id="500" r:id="rId32"/>
    <p:sldId id="501" r:id="rId33"/>
    <p:sldId id="474" r:id="rId34"/>
    <p:sldId id="504" r:id="rId35"/>
    <p:sldId id="530" r:id="rId36"/>
    <p:sldId id="446" r:id="rId37"/>
    <p:sldId id="506" r:id="rId38"/>
    <p:sldId id="507" r:id="rId39"/>
    <p:sldId id="511" r:id="rId40"/>
    <p:sldId id="512" r:id="rId41"/>
    <p:sldId id="528" r:id="rId42"/>
    <p:sldId id="527" r:id="rId43"/>
    <p:sldId id="542" r:id="rId44"/>
    <p:sldId id="440" r:id="rId45"/>
    <p:sldId id="447" r:id="rId46"/>
    <p:sldId id="522" r:id="rId47"/>
    <p:sldId id="526" r:id="rId48"/>
    <p:sldId id="524" r:id="rId49"/>
    <p:sldId id="525" r:id="rId50"/>
    <p:sldId id="536" r:id="rId51"/>
    <p:sldId id="523" r:id="rId52"/>
    <p:sldId id="442" r:id="rId53"/>
    <p:sldId id="438" r:id="rId54"/>
    <p:sldId id="449" r:id="rId55"/>
    <p:sldId id="450" r:id="rId56"/>
    <p:sldId id="451" r:id="rId57"/>
    <p:sldId id="517" r:id="rId58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8EA"/>
    <a:srgbClr val="FF6600"/>
    <a:srgbClr val="FF0000"/>
    <a:srgbClr val="FF3300"/>
    <a:srgbClr val="75FD6B"/>
    <a:srgbClr val="FFFFCC"/>
    <a:srgbClr val="E70939"/>
    <a:srgbClr val="339933"/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>
      <p:cViewPr>
        <p:scale>
          <a:sx n="87" d="100"/>
          <a:sy n="87" d="100"/>
        </p:scale>
        <p:origin x="-468" y="-5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方案簡介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    招生重要日程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4162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F0CBCD23-FA9C-4175-ACF0-F781359805A7}" type="presOf" srcId="{007470A2-B5D7-4887-B4FD-B6021A4D4CF7}" destId="{05E59EE6-24A2-4651-996A-9AFB7B9FFC8F}" srcOrd="0" destOrd="0" presId="urn:microsoft.com/office/officeart/2011/layout/RadialPictureList#1"/>
    <dgm:cxn modelId="{6D5D8611-9CE2-4AA2-915F-5D348EC0B168}" type="presOf" srcId="{2047DE55-99B8-4790-89E2-F50A652A554B}" destId="{9658C117-7785-4D2C-B987-9EA97BF9F6B2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DA23C2AA-33AE-40A6-9E4E-E3DA650DBD28}" type="presOf" srcId="{960DD3F4-08B5-4717-B21F-9D7ADE4F9398}" destId="{63748CBD-72AB-475B-93BB-2E1E19EB7CDF}" srcOrd="0" destOrd="0" presId="urn:microsoft.com/office/officeart/2011/layout/RadialPictureList#1"/>
    <dgm:cxn modelId="{F08C5B6C-2964-497C-B64B-63FBC738A0B1}" type="presOf" srcId="{C0C01B88-9CE1-468B-9CBF-591339763F40}" destId="{24DAAE03-8AA3-4374-B236-819FD4BAD3C8}" srcOrd="0" destOrd="0" presId="urn:microsoft.com/office/officeart/2011/layout/RadialPictureList#1"/>
    <dgm:cxn modelId="{F2B6C2D4-4546-426C-B53A-10932D6197DF}" type="presOf" srcId="{E16905CA-DEF8-4D11-8E8E-35415FE5B980}" destId="{BCBA671E-8B0E-47E3-B726-8B2B073B000E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6ACFD5E0-7BB0-49C4-8C67-2FC480E6C7A0}" type="presOf" srcId="{D2FE3027-CD5C-42F2-91EB-86FAC3E4BE0B}" destId="{4E1806DE-992B-4280-BAAA-DE6487DCDC77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87C30CE5-C521-49F8-A0E2-78960ECE9F29}" type="presParOf" srcId="{BCBA671E-8B0E-47E3-B726-8B2B073B000E}" destId="{05E59EE6-24A2-4651-996A-9AFB7B9FFC8F}" srcOrd="0" destOrd="0" presId="urn:microsoft.com/office/officeart/2011/layout/RadialPictureList#1"/>
    <dgm:cxn modelId="{C2209B24-E567-4C04-A4C4-B6E6829ACE96}" type="presParOf" srcId="{BCBA671E-8B0E-47E3-B726-8B2B073B000E}" destId="{1EA0B330-A62A-423B-9436-56354426AF14}" srcOrd="1" destOrd="0" presId="urn:microsoft.com/office/officeart/2011/layout/RadialPictureList#1"/>
    <dgm:cxn modelId="{859E3221-0286-4E01-BEC1-0730AC2C9A1B}" type="presParOf" srcId="{BCBA671E-8B0E-47E3-B726-8B2B073B000E}" destId="{A641F8A4-CF11-4116-B4E6-8425449904ED}" srcOrd="2" destOrd="0" presId="urn:microsoft.com/office/officeart/2011/layout/RadialPictureList#1"/>
    <dgm:cxn modelId="{5F97AAB7-5535-4447-B4FA-A3455106E226}" type="presParOf" srcId="{BCBA671E-8B0E-47E3-B726-8B2B073B000E}" destId="{4E1806DE-992B-4280-BAAA-DE6487DCDC77}" srcOrd="3" destOrd="0" presId="urn:microsoft.com/office/officeart/2011/layout/RadialPictureList#1"/>
    <dgm:cxn modelId="{7628BA53-B97A-49AD-8086-438E56A31BF6}" type="presParOf" srcId="{BCBA671E-8B0E-47E3-B726-8B2B073B000E}" destId="{9429B47F-46AD-4053-B6EC-4D08117EF235}" srcOrd="4" destOrd="0" presId="urn:microsoft.com/office/officeart/2011/layout/RadialPictureList#1"/>
    <dgm:cxn modelId="{FDDAE0D0-9724-4866-818D-213FDF820934}" type="presParOf" srcId="{9429B47F-46AD-4053-B6EC-4D08117EF235}" destId="{7ACA9D6E-B4F2-44F7-ADFA-C71D9AD1611D}" srcOrd="0" destOrd="0" presId="urn:microsoft.com/office/officeart/2011/layout/RadialPictureList#1"/>
    <dgm:cxn modelId="{9B93CE32-D831-472A-8A33-48798AECD3C2}" type="presParOf" srcId="{BCBA671E-8B0E-47E3-B726-8B2B073B000E}" destId="{63748CBD-72AB-475B-93BB-2E1E19EB7CDF}" srcOrd="5" destOrd="0" presId="urn:microsoft.com/office/officeart/2011/layout/RadialPictureList#1"/>
    <dgm:cxn modelId="{74485997-A3A7-4504-A1C5-FC28ABB01D35}" type="presParOf" srcId="{BCBA671E-8B0E-47E3-B726-8B2B073B000E}" destId="{EA3FBB46-60CA-4DCD-B01B-F2EAC10C3D89}" srcOrd="6" destOrd="0" presId="urn:microsoft.com/office/officeart/2011/layout/RadialPictureList#1"/>
    <dgm:cxn modelId="{D5557355-782D-4E8E-AD14-81D887C7BE74}" type="presParOf" srcId="{EA3FBB46-60CA-4DCD-B01B-F2EAC10C3D89}" destId="{07F3DE25-1642-45C2-B4F6-1F381AF4B3C9}" srcOrd="0" destOrd="0" presId="urn:microsoft.com/office/officeart/2011/layout/RadialPictureList#1"/>
    <dgm:cxn modelId="{382F0679-538D-4BE1-AC5B-83A23624E8A5}" type="presParOf" srcId="{BCBA671E-8B0E-47E3-B726-8B2B073B000E}" destId="{24DAAE03-8AA3-4374-B236-819FD4BAD3C8}" srcOrd="7" destOrd="0" presId="urn:microsoft.com/office/officeart/2011/layout/RadialPictureList#1"/>
    <dgm:cxn modelId="{1776B994-0234-4E75-88CC-67E79609FBF3}" type="presParOf" srcId="{BCBA671E-8B0E-47E3-B726-8B2B073B000E}" destId="{372EC7E2-032F-493E-9422-3E6BBF84C804}" srcOrd="8" destOrd="0" presId="urn:microsoft.com/office/officeart/2011/layout/RadialPictureList#1"/>
    <dgm:cxn modelId="{D2DB7AF5-91C4-428D-B3FB-D357C131CEED}" type="presParOf" srcId="{372EC7E2-032F-493E-9422-3E6BBF84C804}" destId="{37E17C6F-ED68-448D-88C1-BFA2E9B6DD18}" srcOrd="0" destOrd="0" presId="urn:microsoft.com/office/officeart/2011/layout/RadialPictureList#1"/>
    <dgm:cxn modelId="{4B4A4CD6-8EAF-43B1-B432-795C5FD5E88B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入學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管道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75000"/>
                </a:schemeClr>
              </a:solidFill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3128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0FE86DC1-7A0E-488B-A5EE-0A04111C237F}" type="presOf" srcId="{D2FE3027-CD5C-42F2-91EB-86FAC3E4BE0B}" destId="{4E1806DE-992B-4280-BAAA-DE6487DCDC77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31780742-5280-4402-A648-08C13928F2EF}" type="presOf" srcId="{007470A2-B5D7-4887-B4FD-B6021A4D4CF7}" destId="{05E59EE6-24A2-4651-996A-9AFB7B9FFC8F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95C2EB80-42EC-44FC-96D9-1051A4932D46}" type="presOf" srcId="{960DD3F4-08B5-4717-B21F-9D7ADE4F9398}" destId="{63748CBD-72AB-475B-93BB-2E1E19EB7CDF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DECF6B71-D2B5-4729-BA6D-7616A06614DB}" type="presOf" srcId="{C0C01B88-9CE1-468B-9CBF-591339763F40}" destId="{24DAAE03-8AA3-4374-B236-819FD4BAD3C8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26206444-40E9-4153-91A7-B2F46F4BB10D}" type="presOf" srcId="{2047DE55-99B8-4790-89E2-F50A652A554B}" destId="{9658C117-7785-4D2C-B987-9EA97BF9F6B2}" srcOrd="0" destOrd="0" presId="urn:microsoft.com/office/officeart/2011/layout/RadialPictureList#1"/>
    <dgm:cxn modelId="{4140D6AC-E7B8-4479-A578-D2E6681A01EB}" type="presOf" srcId="{E16905CA-DEF8-4D11-8E8E-35415FE5B980}" destId="{BCBA671E-8B0E-47E3-B726-8B2B073B000E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74324A34-0139-4BF0-9B0B-9CE6F433B097}" type="presParOf" srcId="{BCBA671E-8B0E-47E3-B726-8B2B073B000E}" destId="{05E59EE6-24A2-4651-996A-9AFB7B9FFC8F}" srcOrd="0" destOrd="0" presId="urn:microsoft.com/office/officeart/2011/layout/RadialPictureList#1"/>
    <dgm:cxn modelId="{142FA3FC-EB85-4C49-BC60-5FDCB6ED0CBD}" type="presParOf" srcId="{BCBA671E-8B0E-47E3-B726-8B2B073B000E}" destId="{1EA0B330-A62A-423B-9436-56354426AF14}" srcOrd="1" destOrd="0" presId="urn:microsoft.com/office/officeart/2011/layout/RadialPictureList#1"/>
    <dgm:cxn modelId="{C120B29B-D99E-4FE3-B04A-7DA072F09959}" type="presParOf" srcId="{BCBA671E-8B0E-47E3-B726-8B2B073B000E}" destId="{A641F8A4-CF11-4116-B4E6-8425449904ED}" srcOrd="2" destOrd="0" presId="urn:microsoft.com/office/officeart/2011/layout/RadialPictureList#1"/>
    <dgm:cxn modelId="{8996CA4D-257E-4CC5-8A9E-80A622ECE963}" type="presParOf" srcId="{BCBA671E-8B0E-47E3-B726-8B2B073B000E}" destId="{4E1806DE-992B-4280-BAAA-DE6487DCDC77}" srcOrd="3" destOrd="0" presId="urn:microsoft.com/office/officeart/2011/layout/RadialPictureList#1"/>
    <dgm:cxn modelId="{0208D3BC-A220-4C5A-B7A9-8480B2CDBD3A}" type="presParOf" srcId="{BCBA671E-8B0E-47E3-B726-8B2B073B000E}" destId="{9429B47F-46AD-4053-B6EC-4D08117EF235}" srcOrd="4" destOrd="0" presId="urn:microsoft.com/office/officeart/2011/layout/RadialPictureList#1"/>
    <dgm:cxn modelId="{1D375FAE-1CEA-41D5-821F-138530254FF3}" type="presParOf" srcId="{9429B47F-46AD-4053-B6EC-4D08117EF235}" destId="{7ACA9D6E-B4F2-44F7-ADFA-C71D9AD1611D}" srcOrd="0" destOrd="0" presId="urn:microsoft.com/office/officeart/2011/layout/RadialPictureList#1"/>
    <dgm:cxn modelId="{AB087603-0589-488C-8BEE-011B15ACB323}" type="presParOf" srcId="{BCBA671E-8B0E-47E3-B726-8B2B073B000E}" destId="{63748CBD-72AB-475B-93BB-2E1E19EB7CDF}" srcOrd="5" destOrd="0" presId="urn:microsoft.com/office/officeart/2011/layout/RadialPictureList#1"/>
    <dgm:cxn modelId="{342AACF5-BA26-4D51-84D7-95F8B72DD888}" type="presParOf" srcId="{BCBA671E-8B0E-47E3-B726-8B2B073B000E}" destId="{EA3FBB46-60CA-4DCD-B01B-F2EAC10C3D89}" srcOrd="6" destOrd="0" presId="urn:microsoft.com/office/officeart/2011/layout/RadialPictureList#1"/>
    <dgm:cxn modelId="{251B52D0-9F61-4538-ADF4-C727CE40E8F7}" type="presParOf" srcId="{EA3FBB46-60CA-4DCD-B01B-F2EAC10C3D89}" destId="{07F3DE25-1642-45C2-B4F6-1F381AF4B3C9}" srcOrd="0" destOrd="0" presId="urn:microsoft.com/office/officeart/2011/layout/RadialPictureList#1"/>
    <dgm:cxn modelId="{FABFD06C-8A6E-4F40-8BBE-8F7CA6FDBBBA}" type="presParOf" srcId="{BCBA671E-8B0E-47E3-B726-8B2B073B000E}" destId="{24DAAE03-8AA3-4374-B236-819FD4BAD3C8}" srcOrd="7" destOrd="0" presId="urn:microsoft.com/office/officeart/2011/layout/RadialPictureList#1"/>
    <dgm:cxn modelId="{357FB919-B6A0-4CCC-8F5F-8E26A37EB115}" type="presParOf" srcId="{BCBA671E-8B0E-47E3-B726-8B2B073B000E}" destId="{372EC7E2-032F-493E-9422-3E6BBF84C804}" srcOrd="8" destOrd="0" presId="urn:microsoft.com/office/officeart/2011/layout/RadialPictureList#1"/>
    <dgm:cxn modelId="{DD9CD674-3D68-49CF-B711-C5B802753C61}" type="presParOf" srcId="{372EC7E2-032F-493E-9422-3E6BBF84C804}" destId="{37E17C6F-ED68-448D-88C1-BFA2E9B6DD18}" srcOrd="0" destOrd="0" presId="urn:microsoft.com/office/officeart/2011/layout/RadialPictureList#1"/>
    <dgm:cxn modelId="{DD9A30F7-1C01-44C1-9DF0-AAE1C0DEF2D0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變革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4162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9366890C-C863-4372-B0E3-DDB17A57A06F}" type="presOf" srcId="{007470A2-B5D7-4887-B4FD-B6021A4D4CF7}" destId="{05E59EE6-24A2-4651-996A-9AFB7B9FFC8F}" srcOrd="0" destOrd="0" presId="urn:microsoft.com/office/officeart/2011/layout/RadialPictureList#1"/>
    <dgm:cxn modelId="{120ACB53-46BF-40AC-B64A-2510BFB04206}" type="presOf" srcId="{2047DE55-99B8-4790-89E2-F50A652A554B}" destId="{9658C117-7785-4D2C-B987-9EA97BF9F6B2}" srcOrd="0" destOrd="0" presId="urn:microsoft.com/office/officeart/2011/layout/RadialPictureList#1"/>
    <dgm:cxn modelId="{32A39FC9-213F-477A-8F2B-F7761EDB2A1E}" type="presOf" srcId="{960DD3F4-08B5-4717-B21F-9D7ADE4F9398}" destId="{63748CBD-72AB-475B-93BB-2E1E19EB7CDF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6382D8D0-329F-4E91-BA74-572D7ADE34FF}" type="presOf" srcId="{E16905CA-DEF8-4D11-8E8E-35415FE5B980}" destId="{BCBA671E-8B0E-47E3-B726-8B2B073B000E}" srcOrd="0" destOrd="0" presId="urn:microsoft.com/office/officeart/2011/layout/RadialPictureList#1"/>
    <dgm:cxn modelId="{583B071F-5441-4F6C-9A7E-C55B24C9F416}" type="presOf" srcId="{D2FE3027-CD5C-42F2-91EB-86FAC3E4BE0B}" destId="{4E1806DE-992B-4280-BAAA-DE6487DCDC77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F62C2D46-943A-476B-99B0-3457B1CFFC89}" type="presOf" srcId="{C0C01B88-9CE1-468B-9CBF-591339763F40}" destId="{24DAAE03-8AA3-4374-B236-819FD4BAD3C8}" srcOrd="0" destOrd="0" presId="urn:microsoft.com/office/officeart/2011/layout/RadialPictureList#1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76EA9B68-B9A0-41E7-82E2-48B5038CE1D4}" type="presParOf" srcId="{BCBA671E-8B0E-47E3-B726-8B2B073B000E}" destId="{05E59EE6-24A2-4651-996A-9AFB7B9FFC8F}" srcOrd="0" destOrd="0" presId="urn:microsoft.com/office/officeart/2011/layout/RadialPictureList#1"/>
    <dgm:cxn modelId="{68EB0642-6A24-4132-85BB-378BFC9EBAD8}" type="presParOf" srcId="{BCBA671E-8B0E-47E3-B726-8B2B073B000E}" destId="{1EA0B330-A62A-423B-9436-56354426AF14}" srcOrd="1" destOrd="0" presId="urn:microsoft.com/office/officeart/2011/layout/RadialPictureList#1"/>
    <dgm:cxn modelId="{63A37363-CD0D-49BB-B6A5-61110693BC5D}" type="presParOf" srcId="{BCBA671E-8B0E-47E3-B726-8B2B073B000E}" destId="{A641F8A4-CF11-4116-B4E6-8425449904ED}" srcOrd="2" destOrd="0" presId="urn:microsoft.com/office/officeart/2011/layout/RadialPictureList#1"/>
    <dgm:cxn modelId="{E994BED9-D9E8-4D98-B3C1-4654EA448053}" type="presParOf" srcId="{BCBA671E-8B0E-47E3-B726-8B2B073B000E}" destId="{4E1806DE-992B-4280-BAAA-DE6487DCDC77}" srcOrd="3" destOrd="0" presId="urn:microsoft.com/office/officeart/2011/layout/RadialPictureList#1"/>
    <dgm:cxn modelId="{EE9A56AA-7752-46EB-8338-615E902C05A2}" type="presParOf" srcId="{BCBA671E-8B0E-47E3-B726-8B2B073B000E}" destId="{9429B47F-46AD-4053-B6EC-4D08117EF235}" srcOrd="4" destOrd="0" presId="urn:microsoft.com/office/officeart/2011/layout/RadialPictureList#1"/>
    <dgm:cxn modelId="{5E6F420C-6673-44E5-9B27-FF24BDE5CF05}" type="presParOf" srcId="{9429B47F-46AD-4053-B6EC-4D08117EF235}" destId="{7ACA9D6E-B4F2-44F7-ADFA-C71D9AD1611D}" srcOrd="0" destOrd="0" presId="urn:microsoft.com/office/officeart/2011/layout/RadialPictureList#1"/>
    <dgm:cxn modelId="{5E0B070E-1577-4430-8D64-055DFB3ADA3F}" type="presParOf" srcId="{BCBA671E-8B0E-47E3-B726-8B2B073B000E}" destId="{63748CBD-72AB-475B-93BB-2E1E19EB7CDF}" srcOrd="5" destOrd="0" presId="urn:microsoft.com/office/officeart/2011/layout/RadialPictureList#1"/>
    <dgm:cxn modelId="{252831B4-CEE8-4AD9-AF2E-D4DAA9A9543F}" type="presParOf" srcId="{BCBA671E-8B0E-47E3-B726-8B2B073B000E}" destId="{EA3FBB46-60CA-4DCD-B01B-F2EAC10C3D89}" srcOrd="6" destOrd="0" presId="urn:microsoft.com/office/officeart/2011/layout/RadialPictureList#1"/>
    <dgm:cxn modelId="{3F3436CE-3DD4-484E-B054-E5713980ED60}" type="presParOf" srcId="{EA3FBB46-60CA-4DCD-B01B-F2EAC10C3D89}" destId="{07F3DE25-1642-45C2-B4F6-1F381AF4B3C9}" srcOrd="0" destOrd="0" presId="urn:microsoft.com/office/officeart/2011/layout/RadialPictureList#1"/>
    <dgm:cxn modelId="{B7D6F5DE-981B-42F9-8510-174184D9304A}" type="presParOf" srcId="{BCBA671E-8B0E-47E3-B726-8B2B073B000E}" destId="{24DAAE03-8AA3-4374-B236-819FD4BAD3C8}" srcOrd="7" destOrd="0" presId="urn:microsoft.com/office/officeart/2011/layout/RadialPictureList#1"/>
    <dgm:cxn modelId="{15366C21-11A2-4015-AC01-E4CD41CDE63D}" type="presParOf" srcId="{BCBA671E-8B0E-47E3-B726-8B2B073B000E}" destId="{372EC7E2-032F-493E-9422-3E6BBF84C804}" srcOrd="8" destOrd="0" presId="urn:microsoft.com/office/officeart/2011/layout/RadialPictureList#1"/>
    <dgm:cxn modelId="{32BAB78B-E625-4934-966B-A50963F60A7D}" type="presParOf" srcId="{372EC7E2-032F-493E-9422-3E6BBF84C804}" destId="{37E17C6F-ED68-448D-88C1-BFA2E9B6DD18}" srcOrd="0" destOrd="0" presId="urn:microsoft.com/office/officeart/2011/layout/RadialPictureList#1"/>
    <dgm:cxn modelId="{31A08A8C-4319-47A0-AC3D-AF100882DF05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905CA-DEF8-4D11-8E8E-35415FE5B980}" type="doc">
      <dgm:prSet loTypeId="urn:microsoft.com/office/officeart/2011/layout/RadialPictureList#1" loCatId="officeonlin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zh-TW"/>
        </a:p>
      </dgm:t>
    </dgm:pt>
    <dgm:pt modelId="{007470A2-B5D7-4887-B4FD-B6021A4D4CF7}">
      <dgm:prSet phldrT="[文字]" custT="1"/>
      <dgm:spPr>
        <a:xfrm>
          <a:off x="2838648" y="1919894"/>
          <a:ext cx="1998436" cy="1998257"/>
        </a:xfrm>
      </dgm:spPr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dirty="0" smtClean="0">
            <a:latin typeface="Century Gothic"/>
            <a:ea typeface="+mn-ea"/>
            <a:cs typeface="+mn-cs"/>
          </a:endParaRPr>
        </a:p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dirty="0" smtClean="0">
              <a:latin typeface="Century Gothic"/>
              <a:ea typeface="+mn-ea"/>
              <a:cs typeface="+mn-cs"/>
            </a:rPr>
            <a:t>日程</a:t>
          </a:r>
          <a:endParaRPr lang="zh-TW" sz="4800" dirty="0">
            <a:latin typeface="Century Gothic"/>
            <a:ea typeface="+mn-ea"/>
            <a:cs typeface="+mn-cs"/>
          </a:endParaRPr>
        </a:p>
      </dgm:t>
    </dgm:pt>
    <dgm:pt modelId="{C7FB72E2-A81D-4936-94C5-846F95D01B10}" type="parTrans" cxnId="{A971AD42-BB12-4E5C-BD90-DB7621320F5D}">
      <dgm:prSet/>
      <dgm:spPr/>
      <dgm:t>
        <a:bodyPr/>
        <a:lstStyle/>
        <a:p>
          <a:endParaRPr lang="zh-TW"/>
        </a:p>
      </dgm:t>
    </dgm:pt>
    <dgm:pt modelId="{36A13DC7-7A59-4D72-A36F-54543C02182F}" type="sibTrans" cxnId="{A971AD42-BB12-4E5C-BD90-DB7621320F5D}">
      <dgm:prSet/>
      <dgm:spPr/>
      <dgm:t>
        <a:bodyPr/>
        <a:lstStyle/>
        <a:p>
          <a:endParaRPr lang="zh-TW"/>
        </a:p>
      </dgm:t>
    </dgm:pt>
    <dgm:pt modelId="{D2FE3027-CD5C-42F2-91EB-86FAC3E4BE0B}">
      <dgm:prSet phldrT="[文字]" custT="1"/>
      <dgm:spPr>
        <a:xfrm>
          <a:off x="787991" y="657572"/>
          <a:ext cx="1433405" cy="1036336"/>
        </a:xfrm>
      </dgm:spPr>
      <dgm:t>
        <a:bodyPr/>
        <a:lstStyle/>
        <a:p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970ABB7-5E37-4C46-AB28-EAAE4C62AF1F}" type="parTrans" cxnId="{2F708DD1-31DA-40F2-8F61-60D64D9DED0E}">
      <dgm:prSet/>
      <dgm:spPr/>
      <dgm:t>
        <a:bodyPr/>
        <a:lstStyle/>
        <a:p>
          <a:endParaRPr lang="zh-TW"/>
        </a:p>
      </dgm:t>
    </dgm:pt>
    <dgm:pt modelId="{3BD032F4-74D8-4DF5-A3F7-BE4B5F10D5BF}" type="sibTrans" cxnId="{2F708DD1-31DA-40F2-8F61-60D64D9DED0E}">
      <dgm:prSet/>
      <dgm:spPr/>
      <dgm:t>
        <a:bodyPr/>
        <a:lstStyle/>
        <a:p>
          <a:endParaRPr lang="zh-TW"/>
        </a:p>
      </dgm:t>
    </dgm:pt>
    <dgm:pt modelId="{960DD3F4-08B5-4717-B21F-9D7ADE4F9398}">
      <dgm:prSet phldrT="[文字]" custT="1"/>
      <dgm:spPr>
        <a:xfrm>
          <a:off x="0" y="1659669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839A0E79-83CF-4D81-910F-C4D38D5DC2A9}" type="parTrans" cxnId="{F0B079DC-9100-43CB-83F4-47AC9676D6D6}">
      <dgm:prSet/>
      <dgm:spPr/>
      <dgm:t>
        <a:bodyPr/>
        <a:lstStyle/>
        <a:p>
          <a:endParaRPr lang="zh-TW"/>
        </a:p>
      </dgm:t>
    </dgm:pt>
    <dgm:pt modelId="{D3D2787D-6A77-4635-9E00-A1E2766D7996}" type="sibTrans" cxnId="{F0B079DC-9100-43CB-83F4-47AC9676D6D6}">
      <dgm:prSet/>
      <dgm:spPr/>
      <dgm:t>
        <a:bodyPr/>
        <a:lstStyle/>
        <a:p>
          <a:endParaRPr lang="zh-TW"/>
        </a:p>
      </dgm:t>
    </dgm:pt>
    <dgm:pt modelId="{C0C01B88-9CE1-468B-9CBF-591339763F40}">
      <dgm:prSet phldrT="[文字]" custT="1"/>
      <dgm:spPr>
        <a:xfrm>
          <a:off x="0" y="3124236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latin typeface="Century Gothic"/>
              <a:ea typeface="+mn-ea"/>
              <a:cs typeface="+mn-cs"/>
            </a:rPr>
            <a:t>               </a:t>
          </a:r>
          <a:r>
            <a:rPr lang="zh-TW" altLang="en-US" sz="3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FE94F7E-D535-430A-8BB1-49AC9838F4B9}" type="parTrans" cxnId="{8D5FD78A-BE31-4FDE-A461-DA8AB34B38C6}">
      <dgm:prSet/>
      <dgm:spPr/>
      <dgm:t>
        <a:bodyPr/>
        <a:lstStyle/>
        <a:p>
          <a:endParaRPr lang="zh-TW"/>
        </a:p>
      </dgm:t>
    </dgm:pt>
    <dgm:pt modelId="{E322421D-E49C-4213-8E54-92B0A3C2AA0D}" type="sibTrans" cxnId="{8D5FD78A-BE31-4FDE-A461-DA8AB34B38C6}">
      <dgm:prSet/>
      <dgm:spPr/>
      <dgm:t>
        <a:bodyPr/>
        <a:lstStyle/>
        <a:p>
          <a:endParaRPr lang="zh-TW"/>
        </a:p>
      </dgm:t>
    </dgm:pt>
    <dgm:pt modelId="{2047DE55-99B8-4790-89E2-F50A652A554B}">
      <dgm:prSet phldrT="[文字]" custT="1"/>
      <dgm:spPr>
        <a:xfrm>
          <a:off x="787991" y="4160573"/>
          <a:ext cx="1433405" cy="1036336"/>
        </a:xfrm>
      </dgm:spPr>
      <dgm:t>
        <a:bodyPr/>
        <a:lstStyle/>
        <a:p>
          <a:pPr algn="l"/>
          <a:r>
            <a:rPr lang="zh-TW" altLang="en-US" sz="3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gm:t>
    </dgm:pt>
    <dgm:pt modelId="{C8D3E9CF-05DC-4FB6-BC89-86896EE18DEA}" type="parTrans" cxnId="{721A35C3-DBEA-42F4-A54D-DFAAD999BF91}">
      <dgm:prSet/>
      <dgm:spPr/>
      <dgm:t>
        <a:bodyPr/>
        <a:lstStyle/>
        <a:p>
          <a:endParaRPr lang="zh-TW"/>
        </a:p>
      </dgm:t>
    </dgm:pt>
    <dgm:pt modelId="{048493D6-4426-4618-8C32-1CBA84A9753C}" type="sibTrans" cxnId="{721A35C3-DBEA-42F4-A54D-DFAAD999BF91}">
      <dgm:prSet/>
      <dgm:spPr/>
      <dgm:t>
        <a:bodyPr/>
        <a:lstStyle/>
        <a:p>
          <a:endParaRPr lang="zh-TW"/>
        </a:p>
      </dgm:t>
    </dgm:pt>
    <dgm:pt modelId="{BCBA671E-8B0E-47E3-B726-8B2B073B000E}" type="pres">
      <dgm:prSet presAssocID="{E16905CA-DEF8-4D11-8E8E-35415FE5B980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zh-TW"/>
        </a:p>
      </dgm:t>
    </dgm:pt>
    <dgm:pt modelId="{05E59EE6-24A2-4651-996A-9AFB7B9FFC8F}" type="pres">
      <dgm:prSet presAssocID="{007470A2-B5D7-4887-B4FD-B6021A4D4CF7}" presName="Parent" presStyleLbl="node1" presStyleIdx="0" presStyleCnt="2" custScaleX="116659" custScaleY="115008">
        <dgm:presLayoutVars>
          <dgm:chMax val="4"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/>
        </a:p>
      </dgm:t>
    </dgm:pt>
    <dgm:pt modelId="{1EA0B330-A62A-423B-9436-56354426AF14}" type="pres">
      <dgm:prSet presAssocID="{D2FE3027-CD5C-42F2-91EB-86FAC3E4BE0B}" presName="Accent" presStyleLbl="node1" presStyleIdx="1" presStyleCnt="2"/>
      <dgm:spPr>
        <a:xfrm rot="10800000">
          <a:off x="1839429" y="808686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</dgm:spPr>
      <dgm:t>
        <a:bodyPr/>
        <a:lstStyle/>
        <a:p>
          <a:endParaRPr lang="zh-TW"/>
        </a:p>
      </dgm:t>
    </dgm:pt>
    <dgm:pt modelId="{A641F8A4-CF11-4116-B4E6-8425449904ED}" type="pres">
      <dgm:prSet presAssocID="{D2FE3027-CD5C-42F2-91EB-86FAC3E4BE0B}" presName="Image1" presStyleLbl="fgImgPlace1" presStyleIdx="0" presStyleCnt="4"/>
      <dgm:spPr>
        <a:xfrm>
          <a:off x="2302954" y="643876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4E1806DE-992B-4280-BAAA-DE6487DCDC77}" type="pres">
      <dgm:prSet presAssocID="{D2FE3027-CD5C-42F2-91EB-86FAC3E4BE0B}" presName="Child1" presStyleLbl="revTx" presStyleIdx="0" presStyleCnt="4" custScaleX="245055" custLinFactNeighborX="-69668" custLinFactNeighborY="-132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9429B47F-46AD-4053-B6EC-4D08117EF235}" type="pres">
      <dgm:prSet presAssocID="{960DD3F4-08B5-4717-B21F-9D7ADE4F9398}" presName="Image2" presStyleCnt="0"/>
      <dgm:spPr/>
      <dgm:t>
        <a:bodyPr/>
        <a:lstStyle/>
        <a:p>
          <a:endParaRPr lang="zh-TW"/>
        </a:p>
      </dgm:t>
    </dgm:pt>
    <dgm:pt modelId="{7ACA9D6E-B4F2-44F7-ADFA-C71D9AD1611D}" type="pres">
      <dgm:prSet presAssocID="{960DD3F4-08B5-4717-B21F-9D7ADE4F9398}" presName="Image" presStyleLbl="fgImgPlace1" presStyleIdx="1" presStyleCnt="4" custLinFactNeighborY="8032"/>
      <dgm:spPr>
        <a:xfrm>
          <a:off x="1512028" y="1640951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63748CBD-72AB-475B-93BB-2E1E19EB7CDF}" type="pres">
      <dgm:prSet presAssocID="{960DD3F4-08B5-4717-B21F-9D7ADE4F9398}" presName="Child2" presStyleLbl="revTx" presStyleIdx="1" presStyleCnt="4" custScaleX="253931" custLinFactNeighborX="-49956" custLinFactNeighborY="92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EA3FBB46-60CA-4DCD-B01B-F2EAC10C3D89}" type="pres">
      <dgm:prSet presAssocID="{C0C01B88-9CE1-468B-9CBF-591339763F40}" presName="Image3" presStyleCnt="0"/>
      <dgm:spPr/>
      <dgm:t>
        <a:bodyPr/>
        <a:lstStyle/>
        <a:p>
          <a:endParaRPr lang="zh-TW"/>
        </a:p>
      </dgm:t>
    </dgm:pt>
    <dgm:pt modelId="{07F3DE25-1642-45C2-B4F6-1F381AF4B3C9}" type="pres">
      <dgm:prSet presAssocID="{C0C01B88-9CE1-468B-9CBF-591339763F40}" presName="Image" presStyleLbl="fgImgPlace1" presStyleIdx="2" presStyleCnt="4" custLinFactNeighborX="-2294" custLinFactNeighborY="-5737"/>
      <dgm:spPr>
        <a:xfrm>
          <a:off x="1516136" y="3106888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24DAAE03-8AA3-4374-B236-819FD4BAD3C8}" type="pres">
      <dgm:prSet presAssocID="{C0C01B88-9CE1-468B-9CBF-591339763F40}" presName="Child3" presStyleLbl="revTx" presStyleIdx="2" presStyleCnt="4" custScaleX="298609" custLinFactNeighborX="-66078" custLinFactNeighborY="-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372EC7E2-032F-493E-9422-3E6BBF84C804}" type="pres">
      <dgm:prSet presAssocID="{2047DE55-99B8-4790-89E2-F50A652A554B}" presName="Image4" presStyleCnt="0"/>
      <dgm:spPr/>
      <dgm:t>
        <a:bodyPr/>
        <a:lstStyle/>
        <a:p>
          <a:endParaRPr lang="zh-TW"/>
        </a:p>
      </dgm:t>
    </dgm:pt>
    <dgm:pt modelId="{37E17C6F-ED68-448D-88C1-BFA2E9B6DD18}" type="pres">
      <dgm:prSet presAssocID="{2047DE55-99B8-4790-89E2-F50A652A554B}" presName="Image" presStyleLbl="fgImgPlace1" presStyleIdx="3" presStyleCnt="4"/>
      <dgm:spPr>
        <a:xfrm>
          <a:off x="2302954" y="4138659"/>
          <a:ext cx="1070800" cy="107057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/>
        </a:p>
      </dgm:t>
    </dgm:pt>
    <dgm:pt modelId="{9658C117-7785-4D2C-B987-9EA97BF9F6B2}" type="pres">
      <dgm:prSet presAssocID="{2047DE55-99B8-4790-89E2-F50A652A554B}" presName="Child4" presStyleLbl="revTx" presStyleIdx="3" presStyleCnt="4" custScaleX="231285" custLinFactNeighborX="-44704" custLinFactNeighborY="38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F6838AAC-0A24-4A51-8D70-1426D25343F4}" type="presOf" srcId="{C0C01B88-9CE1-468B-9CBF-591339763F40}" destId="{24DAAE03-8AA3-4374-B236-819FD4BAD3C8}" srcOrd="0" destOrd="0" presId="urn:microsoft.com/office/officeart/2011/layout/RadialPictureList#1"/>
    <dgm:cxn modelId="{F0B079DC-9100-43CB-83F4-47AC9676D6D6}" srcId="{007470A2-B5D7-4887-B4FD-B6021A4D4CF7}" destId="{960DD3F4-08B5-4717-B21F-9D7ADE4F9398}" srcOrd="1" destOrd="0" parTransId="{839A0E79-83CF-4D81-910F-C4D38D5DC2A9}" sibTransId="{D3D2787D-6A77-4635-9E00-A1E2766D7996}"/>
    <dgm:cxn modelId="{88E12841-1929-493D-9DD6-982C5CEEE093}" type="presOf" srcId="{2047DE55-99B8-4790-89E2-F50A652A554B}" destId="{9658C117-7785-4D2C-B987-9EA97BF9F6B2}" srcOrd="0" destOrd="0" presId="urn:microsoft.com/office/officeart/2011/layout/RadialPictureList#1"/>
    <dgm:cxn modelId="{721A35C3-DBEA-42F4-A54D-DFAAD999BF91}" srcId="{007470A2-B5D7-4887-B4FD-B6021A4D4CF7}" destId="{2047DE55-99B8-4790-89E2-F50A652A554B}" srcOrd="3" destOrd="0" parTransId="{C8D3E9CF-05DC-4FB6-BC89-86896EE18DEA}" sibTransId="{048493D6-4426-4618-8C32-1CBA84A9753C}"/>
    <dgm:cxn modelId="{6E895DEA-6BD3-48A9-8722-1F76EA0F2BC6}" type="presOf" srcId="{960DD3F4-08B5-4717-B21F-9D7ADE4F9398}" destId="{63748CBD-72AB-475B-93BB-2E1E19EB7CDF}" srcOrd="0" destOrd="0" presId="urn:microsoft.com/office/officeart/2011/layout/RadialPictureList#1"/>
    <dgm:cxn modelId="{A293FEF7-544E-484B-857A-18E29D27DEE0}" type="presOf" srcId="{007470A2-B5D7-4887-B4FD-B6021A4D4CF7}" destId="{05E59EE6-24A2-4651-996A-9AFB7B9FFC8F}" srcOrd="0" destOrd="0" presId="urn:microsoft.com/office/officeart/2011/layout/RadialPictureList#1"/>
    <dgm:cxn modelId="{0F808111-DCB4-4BFB-8649-AAE92EC1E453}" type="presOf" srcId="{E16905CA-DEF8-4D11-8E8E-35415FE5B980}" destId="{BCBA671E-8B0E-47E3-B726-8B2B073B000E}" srcOrd="0" destOrd="0" presId="urn:microsoft.com/office/officeart/2011/layout/RadialPictureList#1"/>
    <dgm:cxn modelId="{A971AD42-BB12-4E5C-BD90-DB7621320F5D}" srcId="{E16905CA-DEF8-4D11-8E8E-35415FE5B980}" destId="{007470A2-B5D7-4887-B4FD-B6021A4D4CF7}" srcOrd="0" destOrd="0" parTransId="{C7FB72E2-A81D-4936-94C5-846F95D01B10}" sibTransId="{36A13DC7-7A59-4D72-A36F-54543C02182F}"/>
    <dgm:cxn modelId="{2C35C887-99B1-441C-9603-76FA94992D9E}" type="presOf" srcId="{D2FE3027-CD5C-42F2-91EB-86FAC3E4BE0B}" destId="{4E1806DE-992B-4280-BAAA-DE6487DCDC77}" srcOrd="0" destOrd="0" presId="urn:microsoft.com/office/officeart/2011/layout/RadialPictureList#1"/>
    <dgm:cxn modelId="{8D5FD78A-BE31-4FDE-A461-DA8AB34B38C6}" srcId="{007470A2-B5D7-4887-B4FD-B6021A4D4CF7}" destId="{C0C01B88-9CE1-468B-9CBF-591339763F40}" srcOrd="2" destOrd="0" parTransId="{DFE94F7E-D535-430A-8BB1-49AC9838F4B9}" sibTransId="{E322421D-E49C-4213-8E54-92B0A3C2AA0D}"/>
    <dgm:cxn modelId="{2F708DD1-31DA-40F2-8F61-60D64D9DED0E}" srcId="{007470A2-B5D7-4887-B4FD-B6021A4D4CF7}" destId="{D2FE3027-CD5C-42F2-91EB-86FAC3E4BE0B}" srcOrd="0" destOrd="0" parTransId="{D970ABB7-5E37-4C46-AB28-EAAE4C62AF1F}" sibTransId="{3BD032F4-74D8-4DF5-A3F7-BE4B5F10D5BF}"/>
    <dgm:cxn modelId="{B9EAB4CF-E884-4554-A4CD-3BC6EA7C9016}" type="presParOf" srcId="{BCBA671E-8B0E-47E3-B726-8B2B073B000E}" destId="{05E59EE6-24A2-4651-996A-9AFB7B9FFC8F}" srcOrd="0" destOrd="0" presId="urn:microsoft.com/office/officeart/2011/layout/RadialPictureList#1"/>
    <dgm:cxn modelId="{3E5F9AE8-A486-4B7E-9BF8-DA9A9D39158D}" type="presParOf" srcId="{BCBA671E-8B0E-47E3-B726-8B2B073B000E}" destId="{1EA0B330-A62A-423B-9436-56354426AF14}" srcOrd="1" destOrd="0" presId="urn:microsoft.com/office/officeart/2011/layout/RadialPictureList#1"/>
    <dgm:cxn modelId="{8D070747-0719-4249-95FB-1EE43A6A4163}" type="presParOf" srcId="{BCBA671E-8B0E-47E3-B726-8B2B073B000E}" destId="{A641F8A4-CF11-4116-B4E6-8425449904ED}" srcOrd="2" destOrd="0" presId="urn:microsoft.com/office/officeart/2011/layout/RadialPictureList#1"/>
    <dgm:cxn modelId="{42FD14A3-D9F0-48CC-9B62-95826BC91DFD}" type="presParOf" srcId="{BCBA671E-8B0E-47E3-B726-8B2B073B000E}" destId="{4E1806DE-992B-4280-BAAA-DE6487DCDC77}" srcOrd="3" destOrd="0" presId="urn:microsoft.com/office/officeart/2011/layout/RadialPictureList#1"/>
    <dgm:cxn modelId="{E0F70C1D-3DA8-4FA2-9715-3E9ED21C2171}" type="presParOf" srcId="{BCBA671E-8B0E-47E3-B726-8B2B073B000E}" destId="{9429B47F-46AD-4053-B6EC-4D08117EF235}" srcOrd="4" destOrd="0" presId="urn:microsoft.com/office/officeart/2011/layout/RadialPictureList#1"/>
    <dgm:cxn modelId="{8E2FCDC8-66B2-416D-B319-2CBE4B5914ED}" type="presParOf" srcId="{9429B47F-46AD-4053-B6EC-4D08117EF235}" destId="{7ACA9D6E-B4F2-44F7-ADFA-C71D9AD1611D}" srcOrd="0" destOrd="0" presId="urn:microsoft.com/office/officeart/2011/layout/RadialPictureList#1"/>
    <dgm:cxn modelId="{989A407A-511D-4484-8C32-E8F74BE3A4ED}" type="presParOf" srcId="{BCBA671E-8B0E-47E3-B726-8B2B073B000E}" destId="{63748CBD-72AB-475B-93BB-2E1E19EB7CDF}" srcOrd="5" destOrd="0" presId="urn:microsoft.com/office/officeart/2011/layout/RadialPictureList#1"/>
    <dgm:cxn modelId="{8CB2F266-FBD0-44E1-ADF4-320E2D103E37}" type="presParOf" srcId="{BCBA671E-8B0E-47E3-B726-8B2B073B000E}" destId="{EA3FBB46-60CA-4DCD-B01B-F2EAC10C3D89}" srcOrd="6" destOrd="0" presId="urn:microsoft.com/office/officeart/2011/layout/RadialPictureList#1"/>
    <dgm:cxn modelId="{45616511-5CB7-4EFD-A39A-C89EF83F75C3}" type="presParOf" srcId="{EA3FBB46-60CA-4DCD-B01B-F2EAC10C3D89}" destId="{07F3DE25-1642-45C2-B4F6-1F381AF4B3C9}" srcOrd="0" destOrd="0" presId="urn:microsoft.com/office/officeart/2011/layout/RadialPictureList#1"/>
    <dgm:cxn modelId="{69CB0D7C-4543-4AEF-914C-AD96512202DD}" type="presParOf" srcId="{BCBA671E-8B0E-47E3-B726-8B2B073B000E}" destId="{24DAAE03-8AA3-4374-B236-819FD4BAD3C8}" srcOrd="7" destOrd="0" presId="urn:microsoft.com/office/officeart/2011/layout/RadialPictureList#1"/>
    <dgm:cxn modelId="{5C584A84-B6BF-47D3-94D9-D256D1D6CD70}" type="presParOf" srcId="{BCBA671E-8B0E-47E3-B726-8B2B073B000E}" destId="{372EC7E2-032F-493E-9422-3E6BBF84C804}" srcOrd="8" destOrd="0" presId="urn:microsoft.com/office/officeart/2011/layout/RadialPictureList#1"/>
    <dgm:cxn modelId="{0E67ACA3-653E-4CE8-B10C-BBB3E3607030}" type="presParOf" srcId="{372EC7E2-032F-493E-9422-3E6BBF84C804}" destId="{37E17C6F-ED68-448D-88C1-BFA2E9B6DD18}" srcOrd="0" destOrd="0" presId="urn:microsoft.com/office/officeart/2011/layout/RadialPictureList#1"/>
    <dgm:cxn modelId="{9FF87928-796F-4C76-A606-756AA81E2975}" type="presParOf" srcId="{BCBA671E-8B0E-47E3-B726-8B2B073B000E}" destId="{9658C117-7785-4D2C-B987-9EA97BF9F6B2}" srcOrd="9" destOrd="0" presId="urn:microsoft.com/office/officeart/2011/layout/RadialPictureList#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4519986" y="1094210"/>
          <a:ext cx="2265398" cy="223313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方案簡介</a:t>
          </a:r>
          <a:endParaRPr lang="zh-TW" sz="4800" kern="1200" dirty="0">
            <a:latin typeface="Century Gothic"/>
            <a:ea typeface="+mn-ea"/>
            <a:cs typeface="+mn-cs"/>
          </a:endParaRPr>
        </a:p>
      </dsp:txBody>
      <dsp:txXfrm>
        <a:off x="4851746" y="1421245"/>
        <a:ext cx="1601878" cy="1579068"/>
      </dsp:txXfrm>
    </dsp:sp>
    <dsp:sp modelId="{1EA0B330-A62A-423B-9436-56354426AF14}">
      <dsp:nvSpPr>
        <dsp:cNvPr id="0" name=""/>
        <dsp:cNvSpPr/>
      </dsp:nvSpPr>
      <dsp:spPr>
        <a:xfrm rot="10800000">
          <a:off x="3710788" y="160146"/>
          <a:ext cx="3914013" cy="4079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161198" y="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708522" y="0"/>
          <a:ext cx="3413255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smtClean="0">
              <a:solidFill>
                <a:srgbClr val="0070C0"/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kern="1200" dirty="0">
            <a:solidFill>
              <a:srgbClr val="0070C0"/>
            </a:solidFill>
            <a:latin typeface="Century Gothic"/>
            <a:ea typeface="+mn-ea"/>
            <a:cs typeface="+mn-cs"/>
          </a:endParaRPr>
        </a:p>
      </dsp:txBody>
      <dsp:txXfrm>
        <a:off x="708522" y="0"/>
        <a:ext cx="3413255" cy="1007017"/>
      </dsp:txXfrm>
    </dsp:sp>
    <dsp:sp modelId="{7ACA9D6E-B4F2-44F7-ADFA-C71D9AD1611D}">
      <dsp:nvSpPr>
        <dsp:cNvPr id="0" name=""/>
        <dsp:cNvSpPr/>
      </dsp:nvSpPr>
      <dsp:spPr>
        <a:xfrm>
          <a:off x="3392649" y="1052421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55568" y="1080122"/>
          <a:ext cx="3536884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55568" y="1080122"/>
        <a:ext cx="3536884" cy="1007017"/>
      </dsp:txXfrm>
    </dsp:sp>
    <dsp:sp modelId="{07F3DE25-1642-45C2-B4F6-1F381AF4B3C9}">
      <dsp:nvSpPr>
        <dsp:cNvPr id="0" name=""/>
        <dsp:cNvSpPr/>
      </dsp:nvSpPr>
      <dsp:spPr>
        <a:xfrm>
          <a:off x="3372771" y="2333647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0" y="2304258"/>
          <a:ext cx="4159183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0" y="2304258"/>
        <a:ext cx="4159183" cy="1007017"/>
      </dsp:txXfrm>
    </dsp:sp>
    <dsp:sp modelId="{37E17C6F-ED68-448D-88C1-BFA2E9B6DD18}">
      <dsp:nvSpPr>
        <dsp:cNvPr id="0" name=""/>
        <dsp:cNvSpPr/>
      </dsp:nvSpPr>
      <dsp:spPr>
        <a:xfrm>
          <a:off x="4161198" y="339591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1080121" y="3429181"/>
          <a:ext cx="3365480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    招生重要日程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080121" y="3429181"/>
        <a:ext cx="3365480" cy="100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4519986" y="1094210"/>
          <a:ext cx="2265398" cy="223313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入學</a:t>
          </a:r>
          <a:endParaRPr lang="en-US" altLang="zh-TW" sz="4800" kern="1200" dirty="0" smtClean="0">
            <a:latin typeface="Century Gothic"/>
            <a:ea typeface="+mn-ea"/>
            <a:cs typeface="+mn-cs"/>
          </a:endParaRPr>
        </a:p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管道</a:t>
          </a:r>
          <a:endParaRPr lang="zh-TW" sz="4800" kern="1200" dirty="0">
            <a:latin typeface="Century Gothic"/>
            <a:ea typeface="+mn-ea"/>
            <a:cs typeface="+mn-cs"/>
          </a:endParaRPr>
        </a:p>
      </dsp:txBody>
      <dsp:txXfrm>
        <a:off x="4851746" y="1421245"/>
        <a:ext cx="1601878" cy="1579068"/>
      </dsp:txXfrm>
    </dsp:sp>
    <dsp:sp modelId="{1EA0B330-A62A-423B-9436-56354426AF14}">
      <dsp:nvSpPr>
        <dsp:cNvPr id="0" name=""/>
        <dsp:cNvSpPr/>
      </dsp:nvSpPr>
      <dsp:spPr>
        <a:xfrm rot="10800000">
          <a:off x="3710788" y="160146"/>
          <a:ext cx="3914013" cy="4079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161198" y="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708522" y="0"/>
          <a:ext cx="3413255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708522" y="0"/>
        <a:ext cx="3413255" cy="1007017"/>
      </dsp:txXfrm>
    </dsp:sp>
    <dsp:sp modelId="{7ACA9D6E-B4F2-44F7-ADFA-C71D9AD1611D}">
      <dsp:nvSpPr>
        <dsp:cNvPr id="0" name=""/>
        <dsp:cNvSpPr/>
      </dsp:nvSpPr>
      <dsp:spPr>
        <a:xfrm>
          <a:off x="3392649" y="1052421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55568" y="1080122"/>
          <a:ext cx="3536884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kern="1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kern="1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sp:txBody>
      <dsp:txXfrm>
        <a:off x="155568" y="1080122"/>
        <a:ext cx="3536884" cy="1007017"/>
      </dsp:txXfrm>
    </dsp:sp>
    <dsp:sp modelId="{07F3DE25-1642-45C2-B4F6-1F381AF4B3C9}">
      <dsp:nvSpPr>
        <dsp:cNvPr id="0" name=""/>
        <dsp:cNvSpPr/>
      </dsp:nvSpPr>
      <dsp:spPr>
        <a:xfrm>
          <a:off x="3372771" y="2333647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0" y="2304258"/>
          <a:ext cx="4159183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75000"/>
                </a:schemeClr>
              </a:solidFill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0" y="2304258"/>
        <a:ext cx="4159183" cy="1007017"/>
      </dsp:txXfrm>
    </dsp:sp>
    <dsp:sp modelId="{37E17C6F-ED68-448D-88C1-BFA2E9B6DD18}">
      <dsp:nvSpPr>
        <dsp:cNvPr id="0" name=""/>
        <dsp:cNvSpPr/>
      </dsp:nvSpPr>
      <dsp:spPr>
        <a:xfrm>
          <a:off x="4161198" y="339591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1152132" y="3429181"/>
          <a:ext cx="3221459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152132" y="3429181"/>
        <a:ext cx="3221459" cy="1007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4519986" y="1094210"/>
          <a:ext cx="2265398" cy="223313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kern="1200" dirty="0" smtClean="0">
            <a:latin typeface="Century Gothic"/>
            <a:ea typeface="+mn-ea"/>
            <a:cs typeface="+mn-cs"/>
          </a:endParaRPr>
        </a:p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變革</a:t>
          </a:r>
          <a:endParaRPr lang="zh-TW" sz="4800" kern="1200" dirty="0">
            <a:latin typeface="Century Gothic"/>
            <a:ea typeface="+mn-ea"/>
            <a:cs typeface="+mn-cs"/>
          </a:endParaRPr>
        </a:p>
      </dsp:txBody>
      <dsp:txXfrm>
        <a:off x="4851746" y="1421245"/>
        <a:ext cx="1601878" cy="1579068"/>
      </dsp:txXfrm>
    </dsp:sp>
    <dsp:sp modelId="{1EA0B330-A62A-423B-9436-56354426AF14}">
      <dsp:nvSpPr>
        <dsp:cNvPr id="0" name=""/>
        <dsp:cNvSpPr/>
      </dsp:nvSpPr>
      <dsp:spPr>
        <a:xfrm rot="10800000">
          <a:off x="3710788" y="160146"/>
          <a:ext cx="3914013" cy="4079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161198" y="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708522" y="0"/>
          <a:ext cx="3413255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708522" y="0"/>
        <a:ext cx="3413255" cy="1007017"/>
      </dsp:txXfrm>
    </dsp:sp>
    <dsp:sp modelId="{7ACA9D6E-B4F2-44F7-ADFA-C71D9AD1611D}">
      <dsp:nvSpPr>
        <dsp:cNvPr id="0" name=""/>
        <dsp:cNvSpPr/>
      </dsp:nvSpPr>
      <dsp:spPr>
        <a:xfrm>
          <a:off x="3392649" y="1052421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55568" y="1080122"/>
          <a:ext cx="3536884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55568" y="1080122"/>
        <a:ext cx="3536884" cy="1007017"/>
      </dsp:txXfrm>
    </dsp:sp>
    <dsp:sp modelId="{07F3DE25-1642-45C2-B4F6-1F381AF4B3C9}">
      <dsp:nvSpPr>
        <dsp:cNvPr id="0" name=""/>
        <dsp:cNvSpPr/>
      </dsp:nvSpPr>
      <dsp:spPr>
        <a:xfrm>
          <a:off x="3372771" y="2333647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0" y="2304258"/>
          <a:ext cx="4159183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        </a:t>
          </a:r>
          <a:r>
            <a:rPr lang="zh-TW" altLang="en-US" sz="3200" kern="1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kern="1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sp:txBody>
      <dsp:txXfrm>
        <a:off x="0" y="2304258"/>
        <a:ext cx="4159183" cy="1007017"/>
      </dsp:txXfrm>
    </dsp:sp>
    <dsp:sp modelId="{37E17C6F-ED68-448D-88C1-BFA2E9B6DD18}">
      <dsp:nvSpPr>
        <dsp:cNvPr id="0" name=""/>
        <dsp:cNvSpPr/>
      </dsp:nvSpPr>
      <dsp:spPr>
        <a:xfrm>
          <a:off x="4161198" y="339591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1080121" y="3429181"/>
          <a:ext cx="3365480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080121" y="3429181"/>
        <a:ext cx="3365480" cy="1007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9EE6-24A2-4651-996A-9AFB7B9FFC8F}">
      <dsp:nvSpPr>
        <dsp:cNvPr id="0" name=""/>
        <dsp:cNvSpPr/>
      </dsp:nvSpPr>
      <dsp:spPr>
        <a:xfrm>
          <a:off x="4519986" y="1094210"/>
          <a:ext cx="2265398" cy="2233138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重要</a:t>
          </a:r>
          <a:endParaRPr lang="en-US" altLang="zh-TW" sz="4800" kern="1200" dirty="0" smtClean="0">
            <a:latin typeface="Century Gothic"/>
            <a:ea typeface="+mn-ea"/>
            <a:cs typeface="+mn-cs"/>
          </a:endParaRPr>
        </a:p>
        <a:p>
          <a:pPr lvl="0" algn="ctr" defTabSz="2133600">
            <a:lnSpc>
              <a:spcPts val="55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kern="1200" dirty="0" smtClean="0">
              <a:latin typeface="Century Gothic"/>
              <a:ea typeface="+mn-ea"/>
              <a:cs typeface="+mn-cs"/>
            </a:rPr>
            <a:t>日程</a:t>
          </a:r>
          <a:endParaRPr lang="zh-TW" sz="4800" kern="1200" dirty="0">
            <a:latin typeface="Century Gothic"/>
            <a:ea typeface="+mn-ea"/>
            <a:cs typeface="+mn-cs"/>
          </a:endParaRPr>
        </a:p>
      </dsp:txBody>
      <dsp:txXfrm>
        <a:off x="4851746" y="1421245"/>
        <a:ext cx="1601878" cy="1579068"/>
      </dsp:txXfrm>
    </dsp:sp>
    <dsp:sp modelId="{1EA0B330-A62A-423B-9436-56354426AF14}">
      <dsp:nvSpPr>
        <dsp:cNvPr id="0" name=""/>
        <dsp:cNvSpPr/>
      </dsp:nvSpPr>
      <dsp:spPr>
        <a:xfrm rot="10800000">
          <a:off x="3710788" y="160146"/>
          <a:ext cx="3914013" cy="407997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41F8A4-CF11-4116-B4E6-8425449904ED}">
      <dsp:nvSpPr>
        <dsp:cNvPr id="0" name=""/>
        <dsp:cNvSpPr/>
      </dsp:nvSpPr>
      <dsp:spPr>
        <a:xfrm>
          <a:off x="4161198" y="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1806DE-992B-4280-BAAA-DE6487DCDC77}">
      <dsp:nvSpPr>
        <dsp:cNvPr id="0" name=""/>
        <dsp:cNvSpPr/>
      </dsp:nvSpPr>
      <dsp:spPr>
        <a:xfrm>
          <a:off x="708522" y="0"/>
          <a:ext cx="3413255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方案簡介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708522" y="0"/>
        <a:ext cx="3413255" cy="1007017"/>
      </dsp:txXfrm>
    </dsp:sp>
    <dsp:sp modelId="{7ACA9D6E-B4F2-44F7-ADFA-C71D9AD1611D}">
      <dsp:nvSpPr>
        <dsp:cNvPr id="0" name=""/>
        <dsp:cNvSpPr/>
      </dsp:nvSpPr>
      <dsp:spPr>
        <a:xfrm>
          <a:off x="3392649" y="1052421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6595"/>
                <a:satOff val="180"/>
                <a:lumOff val="-624"/>
                <a:alphaOff val="0"/>
                <a:shade val="20000"/>
                <a:satMod val="200000"/>
              </a:schemeClr>
              <a:schemeClr val="accent3">
                <a:hueOff val="6595"/>
                <a:satOff val="180"/>
                <a:lumOff val="-62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748CBD-72AB-475B-93BB-2E1E19EB7CDF}">
      <dsp:nvSpPr>
        <dsp:cNvPr id="0" name=""/>
        <dsp:cNvSpPr/>
      </dsp:nvSpPr>
      <dsp:spPr>
        <a:xfrm>
          <a:off x="155568" y="1080122"/>
          <a:ext cx="3536884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入學管道介紹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55568" y="1080122"/>
        <a:ext cx="3536884" cy="1007017"/>
      </dsp:txXfrm>
    </dsp:sp>
    <dsp:sp modelId="{07F3DE25-1642-45C2-B4F6-1F381AF4B3C9}">
      <dsp:nvSpPr>
        <dsp:cNvPr id="0" name=""/>
        <dsp:cNvSpPr/>
      </dsp:nvSpPr>
      <dsp:spPr>
        <a:xfrm>
          <a:off x="3372771" y="2333647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13191"/>
                <a:satOff val="359"/>
                <a:lumOff val="-1248"/>
                <a:alphaOff val="0"/>
                <a:shade val="20000"/>
                <a:satMod val="200000"/>
              </a:schemeClr>
              <a:schemeClr val="accent3">
                <a:hueOff val="13191"/>
                <a:satOff val="359"/>
                <a:lumOff val="-124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AAE03-8AA3-4374-B236-819FD4BAD3C8}">
      <dsp:nvSpPr>
        <dsp:cNvPr id="0" name=""/>
        <dsp:cNvSpPr/>
      </dsp:nvSpPr>
      <dsp:spPr>
        <a:xfrm>
          <a:off x="0" y="2304258"/>
          <a:ext cx="4159183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latin typeface="Century Gothic"/>
              <a:ea typeface="+mn-ea"/>
              <a:cs typeface="+mn-cs"/>
            </a:rPr>
            <a:t>               </a:t>
          </a:r>
          <a:r>
            <a:rPr lang="zh-TW" altLang="en-US" sz="3200" kern="1200" dirty="0" smtClean="0">
              <a:solidFill>
                <a:schemeClr val="bg1">
                  <a:lumMod val="65000"/>
                </a:schemeClr>
              </a:solidFill>
              <a:latin typeface="Century Gothic"/>
              <a:ea typeface="+mn-ea"/>
              <a:cs typeface="+mn-cs"/>
            </a:rPr>
            <a:t>重要變革</a:t>
          </a:r>
          <a:endParaRPr lang="zh-TW" sz="3200" kern="1200" dirty="0">
            <a:solidFill>
              <a:schemeClr val="bg1">
                <a:lumMod val="6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0" y="2304258"/>
        <a:ext cx="4159183" cy="1007017"/>
      </dsp:txXfrm>
    </dsp:sp>
    <dsp:sp modelId="{37E17C6F-ED68-448D-88C1-BFA2E9B6DD18}">
      <dsp:nvSpPr>
        <dsp:cNvPr id="0" name=""/>
        <dsp:cNvSpPr/>
      </dsp:nvSpPr>
      <dsp:spPr>
        <a:xfrm>
          <a:off x="4161198" y="3395910"/>
          <a:ext cx="1040506" cy="104028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hueOff val="19786"/>
                <a:satOff val="539"/>
                <a:lumOff val="-1872"/>
                <a:alphaOff val="0"/>
                <a:shade val="20000"/>
                <a:satMod val="200000"/>
              </a:schemeClr>
              <a:schemeClr val="accent3">
                <a:hueOff val="19786"/>
                <a:satOff val="539"/>
                <a:lumOff val="-18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8C117-7785-4D2C-B987-9EA97BF9F6B2}">
      <dsp:nvSpPr>
        <dsp:cNvPr id="0" name=""/>
        <dsp:cNvSpPr/>
      </dsp:nvSpPr>
      <dsp:spPr>
        <a:xfrm>
          <a:off x="1152132" y="3429181"/>
          <a:ext cx="3221459" cy="100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TW" altLang="en-US" sz="3200" kern="1200" dirty="0" smtClean="0">
              <a:solidFill>
                <a:srgbClr val="1308EA"/>
              </a:solidFill>
              <a:latin typeface="Century Gothic"/>
              <a:ea typeface="+mn-ea"/>
              <a:cs typeface="+mn-cs"/>
            </a:rPr>
            <a:t>招生重要日程表</a:t>
          </a:r>
          <a:endParaRPr lang="zh-TW" sz="3200" kern="1200" dirty="0">
            <a:solidFill>
              <a:srgbClr val="1308EA"/>
            </a:solidFill>
            <a:latin typeface="Century Gothic"/>
            <a:ea typeface="+mn-ea"/>
            <a:cs typeface="+mn-cs"/>
          </a:endParaRPr>
        </a:p>
      </dsp:txBody>
      <dsp:txXfrm>
        <a:off x="1152132" y="3429181"/>
        <a:ext cx="3221459" cy="100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7AB45-7DB2-46D2-8E25-A58DB62A6F0C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84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2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716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165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0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2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99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1.99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課綱學測自然考科的占分比例，第壹部分占分比例為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62.5%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，第貳部分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的占分比例為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37.5%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r</a:t>
            </a:r>
            <a:endParaRPr lang="zh-TW" altLang="en-US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第壹部分以每科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10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40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題，每題均計分，滿分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80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分。第貳部</a:t>
            </a: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   分每科以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7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題為原則，共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</a:rPr>
              <a:t>28 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題，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第貳部分答對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24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題，即得滿分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</a:rPr>
              <a:t>48 </a:t>
            </a:r>
            <a:r>
              <a:rPr lang="zh-TW" altLang="en-US" b="1" dirty="0" smtClean="0">
                <a:solidFill>
                  <a:srgbClr val="FF0000"/>
                </a:solidFill>
                <a:latin typeface="Verdana" pitchFamily="34" charset="0"/>
              </a:rPr>
              <a:t>分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</a:rPr>
              <a:t>。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B7905-634C-42C9-8C26-89AF3A8BD2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957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7AB45-7DB2-46D2-8E25-A58DB62A6F0C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2" y="6248208"/>
            <a:ext cx="60379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6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
            </a:t>
            </a:r>
            <a:fld id="{4FAB73BC-B049-4115-A692-8D63A059BFB8}" type="slidenum">
              <a:rPr lang="en-US" altLang="zh-TW" noProof="0" smtClean="0"/>
              <a:pPr/>
              <a:t>‹#›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06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A64F-B2FE-4BBA-B1ED-3FE5C9862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67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412777"/>
            <a:ext cx="8915400" cy="4713387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只有標題: 強調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6B42-1E47-49D2-93BD-C418A23E89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600" y="3052372"/>
            <a:ext cx="94107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kumimoji="0" lang="zh-TW" dirty="0"/>
              <a:t>按一下以編輯母片標題樣式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3702" y="1755649"/>
            <a:ext cx="1749916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10" r:id="rId14"/>
    <p:sldLayoutId id="2147483711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.edu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c.edu.tw/Research/paper_doc/ce37/ce37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0712" y="1673523"/>
            <a:ext cx="7200800" cy="251519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altLang="zh-TW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 </a:t>
            </a: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5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家長日</a:t>
            </a:r>
            <a:r>
              <a:rPr lang="en-US" altLang="zh-TW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r>
              <a:rPr lang="zh-TW" altLang="en-US" sz="5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方案介紹</a:t>
            </a:r>
            <a:endParaRPr lang="zh-TW" altLang="zh-TW" sz="5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69024" y="4729490"/>
            <a:ext cx="4489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305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班  導師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李英毅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188640"/>
            <a:ext cx="1969366" cy="230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258897"/>
            <a:ext cx="2232248" cy="259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104" cy="93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5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5040560" cy="990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E70939"/>
                </a:solidFill>
                <a:latin typeface="+mj-ea"/>
              </a:rPr>
              <a:t>術科考試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項目說明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80955"/>
              </p:ext>
            </p:extLst>
          </p:nvPr>
        </p:nvGraphicFramePr>
        <p:xfrm>
          <a:off x="632521" y="1772816"/>
          <a:ext cx="8712967" cy="20386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04122"/>
                <a:gridCol w="6908845"/>
              </a:tblGrid>
              <a:tr h="479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考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科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latin typeface="+mj-ea"/>
                          <a:ea typeface="+mj-ea"/>
                        </a:rPr>
                        <a:t>測驗</a:t>
                      </a:r>
                      <a:r>
                        <a:rPr lang="zh-TW" altLang="en-US" sz="2400" b="1" kern="10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音樂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主修、副修、樂理、聽寫、視唱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美術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素描、彩繪技法、創意表現、水墨書畫、美術鑑賞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體育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公尺立姿快跑、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秒反覆側步、一分鐘屈膝仰臥起坐</a:t>
                      </a:r>
                      <a:r>
                        <a:rPr lang="zh-TW" sz="240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、立定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連續三次跳、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1600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公尺跑走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241" t="12594" r="16241" b="68646"/>
          <a:stretch/>
        </p:blipFill>
        <p:spPr>
          <a:xfrm>
            <a:off x="704528" y="4149080"/>
            <a:ext cx="8624817" cy="129614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+mj-ea"/>
              </a:rPr>
              <a:t>指定科目考試</a:t>
            </a:r>
            <a:endParaRPr altLang="en-US" sz="4000" dirty="0" smtClean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53698"/>
              </p:ext>
            </p:extLst>
          </p:nvPr>
        </p:nvGraphicFramePr>
        <p:xfrm>
          <a:off x="632520" y="1844824"/>
          <a:ext cx="8712968" cy="3744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30373"/>
                <a:gridCol w="6882595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包含高中三學年的必修及選修課程。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主要在仔細篩選學生。</a:t>
                      </a:r>
                      <a:r>
                        <a:rPr lang="en-US" sz="2400" kern="100" dirty="0"/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effectLst/>
                        </a:rPr>
                        <a:t>範圍較大、難度較高。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effectLst/>
                        </a:rPr>
                        <a:t>國、英、數甲、數乙、化學、物理、生物、歷史、地理、公民與社會</a:t>
                      </a:r>
                      <a:r>
                        <a:rPr lang="en-US" altLang="zh-TW" sz="2400" kern="1200" dirty="0" smtClean="0">
                          <a:effectLst/>
                        </a:rPr>
                        <a:t>10</a:t>
                      </a:r>
                      <a:r>
                        <a:rPr lang="zh-TW" altLang="en-US" sz="2400" kern="1200" dirty="0" smtClean="0">
                          <a:effectLst/>
                        </a:rPr>
                        <a:t>科，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</a:rPr>
                        <a:t>大學校系可以依據發展特色及需要採計某些指定考科，考生可以根據自己的興趣、能力以及志願校系自行選考考科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</a:rPr>
                        <a:t>日。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effectLst/>
                        </a:rPr>
                        <a:t>作為大學考試入學、進修學士班分發之依據。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2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6912768" cy="9906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j-ea"/>
              </a:rPr>
              <a:t>指定科目考試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考試範圍說明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57390"/>
              </p:ext>
            </p:extLst>
          </p:nvPr>
        </p:nvGraphicFramePr>
        <p:xfrm>
          <a:off x="632912" y="1595087"/>
          <a:ext cx="8928599" cy="46492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23382"/>
                <a:gridCol w="7305217"/>
              </a:tblGrid>
              <a:tr h="292602"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考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範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圍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國文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高一必修科目國文、高二必修科目國文、高三必修科目國文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英文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高一必修科目英文、高二必修科目英文、高三必修科目英文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、高三選修科目數學甲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數學乙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高一必修科目數學、高二必修科目數學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版、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Ⅰ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、高三選修科目數學乙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Ⅱ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歷史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高一必修科目歷史、高二必修科目歷史、高三選修科目歷史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地理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高一必修科目地理、高二必修科目地理、高三選修科目地理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公民與社會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高一必修科目公民與社會、高二必修科目公民與社會、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高三選修科目公民與社會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60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物理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必修科目基礎物理一、必修科目基礎物理二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、選修科目物理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63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化學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必修科目基礎化學（一）、必修科目基礎化學（二）、</a:t>
                      </a:r>
                    </a:p>
                    <a:p>
                      <a:pPr marL="457200" indent="-45720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必修科目基礎化學（三）、選修科目化學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520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生物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）、必修科目基礎生物（</a:t>
                      </a:r>
                      <a:r>
                        <a:rPr lang="en-US" sz="19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effectLst/>
                        </a:rPr>
                        <a:t>）（應用生物）、選修科目生物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105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大學多元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入學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96552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smtClean="0"/>
              <a:t>
            </a:t>
            </a:r>
            <a:fld id="{4FAB73BC-B049-4115-A692-8D63A059BFB8}" type="slidenum">
              <a:rPr lang="en-US" altLang="zh-TW" noProof="0" smtClean="0"/>
              <a:pPr/>
              <a:t>13</a:t>
            </a:fld>
            <a:r>
              <a:rPr lang="en-US" altLang="zh-TW" noProof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085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大學甄選入學委員會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noProof="0" smtClean="0"/>
              <a:t>
            </a:t>
            </a:r>
            <a:fld id="{4FAB73BC-B049-4115-A692-8D63A059BFB8}" type="slidenum">
              <a:rPr lang="en-US" altLang="zh-TW" noProof="0" smtClean="0"/>
              <a:pPr/>
              <a:t>14</a:t>
            </a:fld>
            <a:r>
              <a:rPr lang="en-US" altLang="zh-TW" noProof="0" smtClean="0"/>
              <a:t>
            </a:t>
            </a:r>
            <a:endParaRPr lang="zh-TW" altLang="en-US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9302" r="2634" b="5085"/>
          <a:stretch/>
        </p:blipFill>
        <p:spPr bwMode="auto">
          <a:xfrm>
            <a:off x="140027" y="1700808"/>
            <a:ext cx="9577064" cy="4812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105</a:t>
            </a:r>
            <a:r>
              <a:rPr lang="zh-TW" altLang="en-US" dirty="0"/>
              <a:t>學年度科技校院日間部四年制申請入學聯合招生委員會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9520" r="22182" b="4575"/>
          <a:stretch/>
        </p:blipFill>
        <p:spPr bwMode="auto">
          <a:xfrm>
            <a:off x="1784648" y="1673966"/>
            <a:ext cx="5976664" cy="502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04232"/>
              </p:ext>
            </p:extLst>
          </p:nvPr>
        </p:nvGraphicFramePr>
        <p:xfrm>
          <a:off x="560512" y="517622"/>
          <a:ext cx="9073008" cy="57000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31244"/>
                <a:gridCol w="2561244"/>
                <a:gridCol w="2376264"/>
                <a:gridCol w="2304256"/>
              </a:tblGrid>
              <a:tr h="0">
                <a:tc>
                  <a:txBody>
                    <a:bodyPr/>
                    <a:lstStyle/>
                    <a:p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65" marR="73265" marT="36632" marB="36632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繁星推薦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個人申請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科技院校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/>
                </a:tc>
              </a:tr>
              <a:tr h="1002183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報名資格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1.</a:t>
                      </a:r>
                      <a:r>
                        <a:rPr kumimoji="1" lang="zh-TW" sz="2400" kern="1200" dirty="0"/>
                        <a:t>限高中應屆畢業生</a:t>
                      </a:r>
                      <a:r>
                        <a:rPr lang="en-US" sz="2400" kern="1200" dirty="0"/>
                        <a:t>(</a:t>
                      </a:r>
                      <a:r>
                        <a:rPr lang="zh-TW" sz="2400" kern="1200" dirty="0"/>
                        <a:t>轉學生不可</a:t>
                      </a:r>
                      <a:r>
                        <a:rPr lang="en-US" sz="2400" kern="1200" dirty="0"/>
                        <a:t>)</a:t>
                      </a:r>
                      <a:endParaRPr lang="zh-TW" sz="2400" kern="100" dirty="0"/>
                    </a:p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2.</a:t>
                      </a:r>
                      <a:r>
                        <a:rPr kumimoji="1" lang="zh-TW" sz="2400" kern="1200" dirty="0"/>
                        <a:t>高一高二學業成績排名</a:t>
                      </a:r>
                      <a:r>
                        <a:rPr lang="zh-TW" sz="2400" kern="1200" dirty="0"/>
                        <a:t>全年級前</a:t>
                      </a:r>
                      <a:r>
                        <a:rPr lang="en-US" sz="2400" kern="1200" dirty="0"/>
                        <a:t>50</a:t>
                      </a:r>
                      <a:r>
                        <a:rPr lang="zh-TW" sz="2400" kern="1200" dirty="0"/>
                        <a:t>％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不限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不限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</a:tr>
              <a:tr h="911133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篩選條件 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在校成績排名</a:t>
                      </a:r>
                      <a:r>
                        <a:rPr kumimoji="1" lang="en-US" sz="2400" kern="1200" dirty="0"/>
                        <a:t>+</a:t>
                      </a:r>
                      <a:r>
                        <a:rPr kumimoji="1" lang="zh-TW" sz="2400" kern="1200" dirty="0"/>
                        <a:t>學測成</a:t>
                      </a:r>
                      <a:r>
                        <a:rPr lang="zh-TW" sz="2400" kern="1200" dirty="0"/>
                        <a:t>績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學測成績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學測成績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</a:tr>
              <a:tr h="527821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可報名校系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zh-TW" sz="24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zh-TW" sz="2400" kern="1200" dirty="0" smtClean="0">
                          <a:solidFill>
                            <a:srgbClr val="FF0000"/>
                          </a:solidFill>
                        </a:rPr>
                        <a:t>校</a:t>
                      </a:r>
                      <a:r>
                        <a:rPr kumimoji="1" lang="en-US" altLang="zh-TW" sz="24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zh-TW" sz="2400" kern="1200" dirty="0" smtClean="0">
                          <a:solidFill>
                            <a:srgbClr val="FF0000"/>
                          </a:solidFill>
                        </a:rPr>
                        <a:t>學</a:t>
                      </a:r>
                      <a:r>
                        <a:rPr kumimoji="1" lang="zh-TW" sz="2400" kern="1200" dirty="0">
                          <a:solidFill>
                            <a:srgbClr val="FF0000"/>
                          </a:solidFill>
                        </a:rPr>
                        <a:t>群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400" kern="12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kumimoji="1" lang="zh-TW" sz="2400" kern="1200" dirty="0">
                          <a:solidFill>
                            <a:srgbClr val="FF0000"/>
                          </a:solidFill>
                        </a:rPr>
                        <a:t>校系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kumimoji="1" lang="zh-TW" sz="2400" kern="1200" dirty="0">
                          <a:solidFill>
                            <a:srgbClr val="FF0000"/>
                          </a:solidFill>
                        </a:rPr>
                        <a:t>校系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</a:tr>
              <a:tr h="911133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1308EA"/>
                          </a:solidFill>
                        </a:rPr>
                        <a:t>入學後可否</a:t>
                      </a: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轉系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/>
                        <a:t>大部分學校同意（參閱簡章）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/>
                        <a:t>大部分學校同意（參閱簡章）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/>
                        <a:t>大部分學校同意（參閱簡章）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</a:tr>
              <a:tr h="91993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b="1" kern="1200" dirty="0">
                          <a:solidFill>
                            <a:srgbClr val="1308EA"/>
                          </a:solidFill>
                        </a:rPr>
                        <a:t>報名</a:t>
                      </a:r>
                      <a:r>
                        <a:rPr lang="zh-TW" sz="2400" b="1" kern="1200" dirty="0">
                          <a:solidFill>
                            <a:srgbClr val="1308EA"/>
                          </a:solidFill>
                        </a:rPr>
                        <a:t>時間</a:t>
                      </a:r>
                      <a:endParaRPr lang="zh-TW" sz="2400" b="1" kern="100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學測成績公佈後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繁星推薦放榜後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400" kern="1200" dirty="0"/>
                        <a:t>繁星推薦報名後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65" marR="73265" marT="36632" marB="366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>
            <a:off x="1554484" y="5853685"/>
            <a:ext cx="4190604" cy="532644"/>
          </a:xfrm>
          <a:prstGeom prst="bentConnector3">
            <a:avLst>
              <a:gd name="adj1" fmla="val -402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279534" y="357009"/>
            <a:ext cx="4620079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繁星推薦入學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5031" y="3387228"/>
            <a:ext cx="4680717" cy="162486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09494" y="3534111"/>
            <a:ext cx="638640" cy="13623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比</a:t>
            </a:r>
          </a:p>
          <a:p>
            <a:pPr algn="ctr" eaLnBrk="1" hangingPunct="1"/>
            <a:r>
              <a:rPr lang="zh-TW" altLang="en-US" sz="3200" dirty="0">
                <a:solidFill>
                  <a:srgbClr val="0000CC"/>
                </a:solidFill>
                <a:latin typeface="+mj-ea"/>
                <a:ea typeface="+mj-ea"/>
              </a:rPr>
              <a:t>序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4528" y="1628801"/>
            <a:ext cx="5400600" cy="4275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符合校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系之校排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%/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英聽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術科門檻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12406" y="2501915"/>
            <a:ext cx="4752156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高中依學群推薦（排序）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548134" y="3534111"/>
            <a:ext cx="3870848" cy="5762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高中校</a:t>
            </a:r>
            <a:r>
              <a:rPr lang="zh-TW" altLang="en-US" sz="2400" dirty="0">
                <a:solidFill>
                  <a:srgbClr val="0000CC"/>
                </a:solidFill>
                <a:latin typeface="+mj-ea"/>
                <a:ea typeface="+mj-ea"/>
              </a:rPr>
              <a:t>排百分比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548134" y="4192247"/>
            <a:ext cx="3870848" cy="7041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2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測級分或術科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成績</a:t>
            </a:r>
            <a:endParaRPr lang="en-US" altLang="zh-TW" sz="2400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zh-TW" sz="2400" dirty="0">
                <a:solidFill>
                  <a:srgbClr val="0000CC"/>
                </a:solidFill>
                <a:latin typeface="+mj-ea"/>
                <a:ea typeface="+mj-ea"/>
              </a:rPr>
              <a:t> 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  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或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學科校排百分比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080606" y="2132856"/>
            <a:ext cx="0" cy="29254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3080606" y="300951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1548134" y="504915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94845" y="5392403"/>
            <a:ext cx="1994729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1-7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4016896" y="5067352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80606" y="5392403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016896" y="5847335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548751" y="6172386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36" name="肘形接點 35"/>
          <p:cNvCxnSpPr>
            <a:endCxn id="42" idx="1"/>
          </p:cNvCxnSpPr>
          <p:nvPr/>
        </p:nvCxnSpPr>
        <p:spPr>
          <a:xfrm rot="5400000" flipH="1" flipV="1">
            <a:off x="4791301" y="4712258"/>
            <a:ext cx="2627861" cy="720286"/>
          </a:xfrm>
          <a:prstGeom prst="bentConnector2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465374" y="3544526"/>
            <a:ext cx="3096138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</a:t>
            </a:r>
            <a:r>
              <a:rPr lang="en-US" altLang="zh-TW" sz="2400" dirty="0" smtClean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錄取放棄之限制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cxnSp>
        <p:nvCxnSpPr>
          <p:cNvPr id="27" name="肘形接點 26"/>
          <p:cNvCxnSpPr/>
          <p:nvPr/>
        </p:nvCxnSpPr>
        <p:spPr>
          <a:xfrm>
            <a:off x="4042729" y="5116141"/>
            <a:ext cx="1698564" cy="1205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1"/>
          <p:cNvSpPr txBox="1">
            <a:spLocks noChangeArrowheads="1"/>
          </p:cNvSpPr>
          <p:nvPr/>
        </p:nvSpPr>
        <p:spPr bwMode="auto">
          <a:xfrm rot="19022589">
            <a:off x="179388" y="2349500"/>
            <a:ext cx="1019175" cy="5286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ea typeface="標楷體" pitchFamily="65" charset="-120"/>
              </a:rPr>
              <a:t>校內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19022589">
            <a:off x="179388" y="3429000"/>
            <a:ext cx="1019175" cy="5286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ea typeface="標楷體" pitchFamily="65" charset="-120"/>
              </a:rPr>
              <a:t>校外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10735" r="18760" b="62685"/>
          <a:stretch/>
        </p:blipFill>
        <p:spPr bwMode="auto">
          <a:xfrm>
            <a:off x="4664968" y="156360"/>
            <a:ext cx="4789715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47507" y="270102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zh-TW" sz="4000" b="1" dirty="0">
                <a:solidFill>
                  <a:schemeClr val="accent6">
                    <a:lumMod val="50000"/>
                  </a:schemeClr>
                </a:solidFill>
              </a:rPr>
              <a:t>大學依學系性質</a:t>
            </a:r>
            <a:r>
              <a:rPr lang="zh-TW" altLang="zh-TW" sz="4000" b="1" dirty="0">
                <a:solidFill>
                  <a:srgbClr val="FF0000"/>
                </a:solidFill>
              </a:rPr>
              <a:t>分學群招生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31972262"/>
              </p:ext>
            </p:extLst>
          </p:nvPr>
        </p:nvGraphicFramePr>
        <p:xfrm>
          <a:off x="668524" y="1772816"/>
          <a:ext cx="8712968" cy="3976689"/>
        </p:xfrm>
        <a:graphic>
          <a:graphicData uri="http://schemas.openxmlformats.org/drawingml/2006/table">
            <a:tbl>
              <a:tblPr/>
              <a:tblGrid>
                <a:gridCol w="1865313"/>
                <a:gridCol w="6847655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醫藥衛生、生命科學、農等學系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醫學系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85048" y="3789040"/>
            <a:ext cx="4104456" cy="1152128"/>
          </a:xfrm>
          <a:prstGeom prst="wedgeRectCallout">
            <a:avLst>
              <a:gd name="adj1" fmla="val 6002"/>
              <a:gd name="adj2" fmla="val -95313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altLang="en-US" sz="3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每位同學只能夠選擇單一大學之單一學群</a:t>
            </a:r>
            <a:endParaRPr lang="zh-TW" altLang="en-US" sz="3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8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332656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高中推薦注意事項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94587424"/>
              </p:ext>
            </p:extLst>
          </p:nvPr>
        </p:nvGraphicFramePr>
        <p:xfrm>
          <a:off x="128464" y="1772816"/>
          <a:ext cx="9577064" cy="3840480"/>
        </p:xfrm>
        <a:graphic>
          <a:graphicData uri="http://schemas.openxmlformats.org/drawingml/2006/table">
            <a:tbl>
              <a:tblPr/>
              <a:tblGrid>
                <a:gridCol w="1742875"/>
                <a:gridCol w="7834189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推薦資格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全程就讀、前四學期學業成績總平均校排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百分比符合大學規定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藝才班及體育班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分別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計算校排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百分比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，並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限被推薦至大學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4-7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類與學生在校所學相關之學群。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人數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順序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每學群至多推薦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，如推薦超過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名時，須排定推薦順序，大學甄選入學委員會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依此做為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分發</a:t>
                      </a:r>
                      <a:r>
                        <a:rPr lang="en-US" altLang="zh-TW" sz="2400" u="none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TW" altLang="zh-TW" sz="2400" u="none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篩選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據。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每名考生僅能被推薦至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校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學群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，選填志願數依大學之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規定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具原住民身份之學生，得以一般生或原住民生身分擇一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參加本招生。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3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大學多元入學</a:t>
            </a: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86499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0" y="1124744"/>
            <a:ext cx="577850" cy="360040"/>
          </a:xfrm>
        </p:spPr>
        <p:txBody>
          <a:bodyPr>
            <a:noAutofit/>
          </a:bodyPr>
          <a:lstStyle/>
          <a:p>
            <a:r>
              <a:rPr lang="zh-TW" altLang="en-US" sz="800" noProof="0" dirty="0" smtClean="0"/>
              <a:t>
</a:t>
            </a:r>
            <a:r>
              <a:rPr lang="zh-TW" altLang="en-US" sz="1200" noProof="0" dirty="0" smtClean="0"/>
              <a:t>            </a:t>
            </a:r>
            <a:fld id="{4FAB73BC-B049-4115-A692-8D63A059BFB8}" type="slidenum">
              <a:rPr lang="en-US" altLang="zh-TW" sz="1100" noProof="0" smtClean="0"/>
              <a:pPr/>
              <a:t>2</a:t>
            </a:fld>
            <a:r>
              <a:rPr lang="en-US" altLang="zh-TW" sz="800" noProof="0" dirty="0" smtClean="0"/>
              <a:t>
            </a:t>
            </a:r>
            <a:endParaRPr lang="zh-TW" alt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582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332656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1-7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66804839"/>
              </p:ext>
            </p:extLst>
          </p:nvPr>
        </p:nvGraphicFramePr>
        <p:xfrm>
          <a:off x="668524" y="1772816"/>
          <a:ext cx="8820980" cy="420624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分發過程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依各大學校系所訂之：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(1)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學測或術科考試成績檢定標準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(2)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高中推薦優先順序</a:t>
                      </a:r>
                      <a:endParaRPr lang="en-US" altLang="zh-TW" sz="2400" b="0" kern="1200" baseline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(3)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分發比序項目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進行第一輪分發作業，</a:t>
                      </a:r>
                      <a:r>
                        <a:rPr lang="zh-TW" altLang="en-US" sz="2400" b="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各大學錄取同一高中學生以一名為限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校系於第一輪分發後仍有缺額者，就缺額校系依前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項分發作業原則進行第二輪分發。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錄取限制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1-7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類學群</a:t>
                      </a: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錄取生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不得報名該學年度大學個人申請入學，亦不得參加該學年度科技校院日間部四年制申請入學第一階段篩選。</a:t>
                      </a:r>
                      <a:endParaRPr lang="zh-TW" altLang="zh-TW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13244" r="25045" b="54679"/>
          <a:stretch/>
        </p:blipFill>
        <p:spPr bwMode="auto">
          <a:xfrm>
            <a:off x="1205946" y="3573015"/>
            <a:ext cx="7344953" cy="29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13587" r="25150" b="54706"/>
          <a:stretch/>
        </p:blipFill>
        <p:spPr bwMode="auto">
          <a:xfrm>
            <a:off x="1208584" y="404664"/>
            <a:ext cx="7342316" cy="29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864768" y="404664"/>
            <a:ext cx="1152128" cy="1944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853950" y="3587416"/>
            <a:ext cx="1152128" cy="1944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006077" y="404664"/>
            <a:ext cx="4544821" cy="1944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006076" y="3587416"/>
            <a:ext cx="4544821" cy="1944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何謂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「二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輪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分發」？</a:t>
            </a:r>
            <a:endParaRPr lang="zh-TW" altLang="en-US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4528" y="1916832"/>
            <a:ext cx="8661399" cy="34147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00"/>
              </a:buClr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第一輪分發，各大學對同一高中非藝才班、非體育班之學生，以錄取一名為限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3300"/>
              </a:buClr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對同一高中各藝才班及體育班之學生，其對應之學群亦各以錄取一名為限</a:t>
            </a:r>
          </a:p>
          <a:p>
            <a:pPr>
              <a:buClr>
                <a:srgbClr val="003300"/>
              </a:buClr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大學校系經第一輪分發後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仍有缺額者，依該校系之分發比序項目進行第二輪分發 </a:t>
            </a:r>
          </a:p>
        </p:txBody>
      </p:sp>
    </p:spTree>
    <p:extLst>
      <p:ext uri="{BB962C8B-B14F-4D97-AF65-F5344CB8AC3E}">
        <p14:creationId xmlns:p14="http://schemas.microsoft.com/office/powerpoint/2010/main" val="13381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1887" r="13907" b="9368"/>
          <a:stretch/>
        </p:blipFill>
        <p:spPr bwMode="auto">
          <a:xfrm>
            <a:off x="1" y="0"/>
            <a:ext cx="990713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796134" y="548680"/>
            <a:ext cx="2144688" cy="36724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110029" y="1843572"/>
            <a:ext cx="753987" cy="324036"/>
          </a:xfrm>
          <a:prstGeom prst="wedgeRectCallout">
            <a:avLst>
              <a:gd name="adj1" fmla="val 14667"/>
              <a:gd name="adj2" fmla="val -142345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983422" y="1596256"/>
            <a:ext cx="753987" cy="571352"/>
          </a:xfrm>
          <a:prstGeom prst="wedgeRectCallout">
            <a:avLst>
              <a:gd name="adj1" fmla="val 31993"/>
              <a:gd name="adj2" fmla="val -71850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3%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1%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103066" y="2780928"/>
            <a:ext cx="753987" cy="324036"/>
          </a:xfrm>
          <a:prstGeom prst="wedgeRectCallout">
            <a:avLst>
              <a:gd name="adj1" fmla="val 14667"/>
              <a:gd name="adj2" fmla="val -142345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983420" y="2600082"/>
            <a:ext cx="753987" cy="571352"/>
          </a:xfrm>
          <a:prstGeom prst="wedgeRectCallout">
            <a:avLst>
              <a:gd name="adj1" fmla="val 31993"/>
              <a:gd name="adj2" fmla="val -71850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  <a:p>
            <a:pPr algn="ctr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103066" y="3789040"/>
            <a:ext cx="753987" cy="324036"/>
          </a:xfrm>
          <a:prstGeom prst="wedgeRectCallout">
            <a:avLst>
              <a:gd name="adj1" fmla="val 14667"/>
              <a:gd name="adj2" fmla="val -142345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983419" y="4113076"/>
            <a:ext cx="753987" cy="1221780"/>
          </a:xfrm>
          <a:prstGeom prst="wedgeRectCallout">
            <a:avLst>
              <a:gd name="adj1" fmla="val 31993"/>
              <a:gd name="adj2" fmla="val -71850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5%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8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肘形接點 28"/>
          <p:cNvCxnSpPr/>
          <p:nvPr/>
        </p:nvCxnSpPr>
        <p:spPr>
          <a:xfrm flipV="1">
            <a:off x="2132628" y="3886012"/>
            <a:ext cx="1260047" cy="635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200365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j-ea"/>
              </a:rPr>
              <a:t>繁星推薦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推薦及錄取後限制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04528" y="1844824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學群篩選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1664483" y="3347018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196338" y="3672069"/>
            <a:ext cx="936290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錄取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3392675" y="3926025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錄取未放棄資格之限制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1640818" y="2383869"/>
            <a:ext cx="2555" cy="2980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4528" y="2708920"/>
            <a:ext cx="1966988" cy="4278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第</a:t>
            </a:r>
            <a:r>
              <a:rPr lang="en-US" altLang="zh-TW" sz="2400" dirty="0" smtClean="0">
                <a:solidFill>
                  <a:srgbClr val="0000CC"/>
                </a:solidFill>
                <a:latin typeface="+mj-ea"/>
                <a:ea typeface="+mj-ea"/>
              </a:rPr>
              <a:t>8</a:t>
            </a:r>
            <a:r>
              <a:rPr lang="zh-TW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學群面試</a:t>
            </a:r>
            <a:endParaRPr lang="zh-TW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392675" y="1844823"/>
            <a:ext cx="3360524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推薦後申請校系之限制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肘形接點 11"/>
          <p:cNvCxnSpPr>
            <a:endCxn id="11" idx="1"/>
          </p:cNvCxnSpPr>
          <p:nvPr/>
        </p:nvCxnSpPr>
        <p:spPr>
          <a:xfrm flipV="1">
            <a:off x="2762651" y="2058767"/>
            <a:ext cx="630024" cy="6352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92674" y="3330484"/>
            <a:ext cx="3360525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錄取後申請入學之限制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76447"/>
              </p:ext>
            </p:extLst>
          </p:nvPr>
        </p:nvGraphicFramePr>
        <p:xfrm>
          <a:off x="3404827" y="4509120"/>
          <a:ext cx="5148573" cy="1463040"/>
        </p:xfrm>
        <a:graphic>
          <a:graphicData uri="http://schemas.openxmlformats.org/drawingml/2006/table">
            <a:tbl>
              <a:tblPr/>
              <a:tblGrid>
                <a:gridCol w="5148573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錄取生於個人申請所有錄取校系視同無效，不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得參加個人申請統一分發登記。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錄取生未於規定期限內放棄錄取資格者，不得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報名該學年度大學考試入學招生及四技二專各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聯合登記分發入學招生。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06259"/>
              </p:ext>
            </p:extLst>
          </p:nvPr>
        </p:nvGraphicFramePr>
        <p:xfrm>
          <a:off x="3392675" y="2388880"/>
          <a:ext cx="5160726" cy="640080"/>
        </p:xfrm>
        <a:graphic>
          <a:graphicData uri="http://schemas.openxmlformats.org/drawingml/2006/table">
            <a:tbl>
              <a:tblPr/>
              <a:tblGrid>
                <a:gridCol w="5160726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學生如獲推薦至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校醫學系，並通過第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階段篩選，不得再於個人申請報名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校醫學系。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3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53435" y="332656"/>
            <a:ext cx="8928992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繁星推薦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TW" sz="4000" b="1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zh-TW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類學群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甄試作業</a:t>
            </a:r>
            <a:endParaRPr lang="en-US" altLang="zh-TW" sz="4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7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43511310"/>
              </p:ext>
            </p:extLst>
          </p:nvPr>
        </p:nvGraphicFramePr>
        <p:xfrm>
          <a:off x="668524" y="1772816"/>
          <a:ext cx="8820980" cy="3749040"/>
        </p:xfrm>
        <a:graphic>
          <a:graphicData uri="http://schemas.openxmlformats.org/drawingml/2006/table">
            <a:tbl>
              <a:tblPr/>
              <a:tblGrid>
                <a:gridCol w="1605280"/>
                <a:gridCol w="7215700"/>
              </a:tblGrid>
              <a:tr h="3672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篩選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itchFamily="18" charset="0"/>
                        </a:rPr>
                        <a:t>甄試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第一階段篩選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：由甄選會依大學校系所訂學測成績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檢定標準、高中推薦優先順序及比序項目進行篩選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（第一輪），通過篩選學生各校至多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名；第一輪篩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選後如未達校系預定面試人數，再依前述原則進行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第二輪篩選，以達預定面試人數。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  <a:sym typeface="Wingding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面試人數由各校系自訂，至多為招生名額之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倍率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3.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通過篩選學生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需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參加面試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，面試內容由各校自訂，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併同個人申請第二階段指定項目甄試辦理。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4.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錄取：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依面試成績決定錄取結果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，不列備取。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59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13114" r="17797" b="49261"/>
          <a:stretch/>
        </p:blipFill>
        <p:spPr bwMode="auto">
          <a:xfrm>
            <a:off x="776536" y="510792"/>
            <a:ext cx="8441232" cy="308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10802" r="14150" b="60861"/>
          <a:stretch/>
        </p:blipFill>
        <p:spPr bwMode="auto">
          <a:xfrm>
            <a:off x="848544" y="3861048"/>
            <a:ext cx="836922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7861079" y="4509120"/>
            <a:ext cx="476297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84233" y="6014392"/>
            <a:ext cx="1265111" cy="648072"/>
          </a:xfrm>
          <a:prstGeom prst="wedgeRectCallout">
            <a:avLst>
              <a:gd name="adj1" fmla="val 43530"/>
              <a:gd name="adj2" fmla="val -100352"/>
            </a:avLst>
          </a:prstGeom>
          <a:solidFill>
            <a:srgbClr val="FF66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3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3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zh-TW" altLang="en-US" sz="3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0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j-ea"/>
                <a:cs typeface="+mn-cs"/>
              </a:rPr>
              <a:t>繁星推薦之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「三不一沒有」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43608" y="1772816"/>
            <a:ext cx="7941840" cy="43924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不排斥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不委屈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不強求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600"/>
              </a:lnSpc>
              <a:buFont typeface="Wingdings" pitchFamily="2" charset="2"/>
              <a:buBlip>
                <a:blip r:embed="rId2"/>
              </a:buBlip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沒有不良紀錄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、完成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請假手續後，前五學期累計曠課時數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  </a:t>
            </a:r>
            <a:endParaRPr lang="en-US" altLang="zh-TW" sz="2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buFont typeface="Wingdings" pitchFamily="2" charset="2"/>
              <a:buBlip>
                <a:blip r:embed="rId2"/>
              </a:buBlip>
            </a:pP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、功過相抵並完成改過銷過程序後，前五學期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endParaRPr lang="en-US" altLang="zh-TW" sz="2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buFont typeface="Wingdings" pitchFamily="2" charset="2"/>
              <a:buBlip>
                <a:blip r:embed="rId2"/>
              </a:buBlip>
            </a:pP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小過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支警告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以上紀錄者。 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7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繁星推薦重點摘要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寒假過後才會知道正式校排％</a:t>
            </a:r>
            <a:r>
              <a:rPr lang="zh-TW" altLang="en-US" dirty="0" smtClean="0"/>
              <a:t>數。</a:t>
            </a:r>
            <a:endParaRPr lang="en-US" altLang="zh-TW" dirty="0" smtClean="0"/>
          </a:p>
          <a:p>
            <a:r>
              <a:rPr lang="zh-TW" altLang="en-US" dirty="0"/>
              <a:t>除校排外</a:t>
            </a:r>
            <a:r>
              <a:rPr lang="zh-TW" altLang="en-US" dirty="0" smtClean="0"/>
              <a:t>，學測為重要比序項目。</a:t>
            </a:r>
            <a:endParaRPr lang="en-US" altLang="zh-TW" dirty="0" smtClean="0"/>
          </a:p>
          <a:p>
            <a:r>
              <a:rPr lang="zh-TW" altLang="en-US" dirty="0"/>
              <a:t>下</a:t>
            </a:r>
            <a:r>
              <a:rPr lang="zh-TW" altLang="en-US" dirty="0" smtClean="0"/>
              <a:t>學期將針對</a:t>
            </a:r>
            <a:r>
              <a:rPr lang="zh-TW" altLang="en-US" dirty="0"/>
              <a:t>有繁星</a:t>
            </a:r>
            <a:r>
              <a:rPr lang="zh-TW" altLang="en-US" dirty="0" smtClean="0"/>
              <a:t>資格之學生</a:t>
            </a:r>
            <a:r>
              <a:rPr lang="zh-TW" altLang="en-US" dirty="0"/>
              <a:t>（校排前</a:t>
            </a:r>
            <a:r>
              <a:rPr lang="en-US" altLang="zh-TW" dirty="0"/>
              <a:t>50</a:t>
            </a:r>
            <a:r>
              <a:rPr lang="zh-TW" altLang="en-US" dirty="0"/>
              <a:t>％）</a:t>
            </a:r>
            <a:r>
              <a:rPr lang="zh-TW" altLang="en-US" dirty="0" smtClean="0"/>
              <a:t>召開「繁星</a:t>
            </a:r>
            <a:r>
              <a:rPr lang="zh-TW" altLang="en-US" dirty="0"/>
              <a:t>推薦學生說明</a:t>
            </a:r>
            <a:r>
              <a:rPr lang="zh-TW" altLang="en-US" dirty="0" smtClean="0"/>
              <a:t>會」。</a:t>
            </a:r>
            <a:endParaRPr lang="en-US" altLang="zh-TW" dirty="0" smtClean="0"/>
          </a:p>
          <a:p>
            <a:r>
              <a:rPr lang="en-US" altLang="zh-TW" dirty="0" smtClean="0"/>
              <a:t>104</a:t>
            </a:r>
            <a:r>
              <a:rPr lang="zh-TW" altLang="en-US" dirty="0" smtClean="0"/>
              <a:t>繁星錄取標準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大學</a:t>
            </a:r>
            <a:r>
              <a:rPr lang="zh-TW" altLang="en-US" dirty="0">
                <a:solidFill>
                  <a:srgbClr val="FF0000"/>
                </a:solidFill>
              </a:rPr>
              <a:t>甄選入學委員會</a:t>
            </a:r>
            <a:r>
              <a:rPr lang="zh-TW" altLang="en-US" dirty="0" smtClean="0">
                <a:solidFill>
                  <a:srgbClr val="FF0000"/>
                </a:solidFill>
              </a:rPr>
              <a:t>→繁星推薦→歷年資料→</a:t>
            </a:r>
            <a:r>
              <a:rPr lang="en-US" altLang="zh-TW" dirty="0" smtClean="0">
                <a:solidFill>
                  <a:srgbClr val="FF0000"/>
                </a:solidFill>
              </a:rPr>
              <a:t>104</a:t>
            </a:r>
            <a:r>
              <a:rPr lang="zh-TW" altLang="en-US" dirty="0" smtClean="0">
                <a:solidFill>
                  <a:srgbClr val="FF0000"/>
                </a:solidFill>
              </a:rPr>
              <a:t>年→錄取（篩選</a:t>
            </a:r>
            <a:r>
              <a:rPr lang="zh-TW" altLang="en-US" dirty="0">
                <a:solidFill>
                  <a:srgbClr val="FF0000"/>
                </a:solidFill>
              </a:rPr>
              <a:t>）結果→查詢第一類學群至第七類學群各校系錄取標準一覽表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報名費</a:t>
            </a:r>
            <a:r>
              <a:rPr lang="en-US" altLang="zh-TW" dirty="0"/>
              <a:t>200</a:t>
            </a:r>
            <a:r>
              <a:rPr lang="zh-TW" altLang="en-US" dirty="0" smtClean="0"/>
              <a:t>元，鼓勵學生多報名參加！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4248472" cy="71993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4528" y="1929080"/>
            <a:ext cx="2074661" cy="3097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</a:rPr>
              <a:t>個人申請入學</a:t>
            </a:r>
            <a:endParaRPr lang="ja-JP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04528" y="2564904"/>
            <a:ext cx="2074661" cy="2248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英聽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學測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術科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719407" y="227771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715239" y="278979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704528" y="3060530"/>
            <a:ext cx="2074661" cy="55112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</a:t>
            </a:r>
            <a:r>
              <a:rPr lang="zh-TW" altLang="en-US" sz="1600" b="1" dirty="0" smtClean="0">
                <a:solidFill>
                  <a:schemeClr val="bg1"/>
                </a:solidFill>
                <a:latin typeface="+mj-ea"/>
              </a:rPr>
              <a:t>（最多六校系）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級分篩選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1715239" y="3636032"/>
            <a:ext cx="4168" cy="34441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719407" y="4467738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704528" y="3988560"/>
            <a:ext cx="2074661" cy="47917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大學甄試及公告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正備取名單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713190" y="5495985"/>
            <a:ext cx="2057335" cy="3066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公告統一分發結果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1719407" y="5208793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704528" y="4754930"/>
            <a:ext cx="2057335" cy="4538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正備取生上網登記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就讀志願序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4" name="肘形接點 33"/>
          <p:cNvCxnSpPr/>
          <p:nvPr/>
        </p:nvCxnSpPr>
        <p:spPr>
          <a:xfrm>
            <a:off x="2919471" y="5649308"/>
            <a:ext cx="1241441" cy="1270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4353024" y="5374745"/>
            <a:ext cx="4961362" cy="427887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聲明放棄後始得參加指考之登記分發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24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30580058"/>
              </p:ext>
            </p:extLst>
          </p:nvPr>
        </p:nvGraphicFramePr>
        <p:xfrm>
          <a:off x="4353024" y="2968964"/>
          <a:ext cx="4900462" cy="1334135"/>
        </p:xfrm>
        <a:graphic>
          <a:graphicData uri="http://schemas.openxmlformats.org/drawingml/2006/table">
            <a:tbl>
              <a:tblPr/>
              <a:tblGrid>
                <a:gridCol w="1588094"/>
                <a:gridCol w="3312368"/>
              </a:tblGrid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備審資料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全面電子化上傳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大學自辦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甄試時程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latin typeface="+mj-ea"/>
                          <a:ea typeface="+mj-ea"/>
                        </a:rPr>
                        <a:t>105/3/25~4/24</a:t>
                      </a:r>
                      <a:r>
                        <a:rPr lang="zh-TW" altLang="zh-TW" sz="2400" kern="0" dirty="0" smtClean="0">
                          <a:latin typeface="+mj-ea"/>
                          <a:ea typeface="+mj-ea"/>
                        </a:rPr>
                        <a:t>期間之週五、六、日</a:t>
                      </a:r>
                      <a:endParaRPr lang="zh-TW" altLang="zh-TW" sz="2400" kern="100" dirty="0"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10008" r="18479" b="62936"/>
          <a:stretch/>
        </p:blipFill>
        <p:spPr bwMode="auto">
          <a:xfrm>
            <a:off x="5025008" y="86276"/>
            <a:ext cx="4680520" cy="111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單箭頭接點 17"/>
          <p:cNvCxnSpPr/>
          <p:nvPr/>
        </p:nvCxnSpPr>
        <p:spPr>
          <a:xfrm flipH="1">
            <a:off x="7816265" y="2851546"/>
            <a:ext cx="377095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362765" y="2036847"/>
            <a:ext cx="20071" cy="145075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840988" y="2003567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2" name="Rectangle 42"/>
          <p:cNvSpPr>
            <a:spLocks noGrp="1" noChangeArrowheads="1"/>
          </p:cNvSpPr>
          <p:nvPr>
            <p:ph type="title"/>
          </p:nvPr>
        </p:nvSpPr>
        <p:spPr>
          <a:xfrm>
            <a:off x="560512" y="300446"/>
            <a:ext cx="7632848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FF0000"/>
                </a:solidFill>
                <a:latin typeface="+mj-ea"/>
              </a:rPr>
              <a:t>105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年大學多元入學方案架構圖</a:t>
            </a:r>
            <a:endParaRPr lang="en-US" altLang="zh-TW" sz="3600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825208" y="1628800"/>
            <a:ext cx="1976081" cy="309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+mj-ea"/>
              </a:rPr>
              <a:t>考試</a:t>
            </a:r>
            <a:r>
              <a:rPr lang="zh-TW" altLang="en-US" sz="2000" b="1" dirty="0" smtClean="0">
                <a:solidFill>
                  <a:schemeClr val="bg1"/>
                </a:solidFill>
                <a:latin typeface="+mj-ea"/>
              </a:rPr>
              <a:t>入學</a:t>
            </a:r>
            <a:endParaRPr lang="ja-JP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926734" y="1628800"/>
            <a:ext cx="1863762" cy="3097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+mj-ea"/>
              </a:rPr>
              <a:t>個人申請入學</a:t>
            </a:r>
            <a:endParaRPr lang="ja-JP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021342" y="1628800"/>
            <a:ext cx="1823355" cy="3097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+mj-ea"/>
              </a:rPr>
              <a:t>繁星推薦入學</a:t>
            </a:r>
            <a:endParaRPr lang="ja-JP" altLang="en-US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021342" y="2290758"/>
            <a:ext cx="6508278" cy="2088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高中英文聽力測驗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021342" y="2557524"/>
            <a:ext cx="6508278" cy="1762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學科能力測驗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021342" y="2794301"/>
            <a:ext cx="6508278" cy="2306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術科考試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4791010" y="2003567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圓角矩形 43"/>
          <p:cNvSpPr/>
          <p:nvPr/>
        </p:nvSpPr>
        <p:spPr>
          <a:xfrm>
            <a:off x="1021341" y="3388860"/>
            <a:ext cx="1443613" cy="58036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（統一彙辦）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1045482" y="4316986"/>
            <a:ext cx="1442020" cy="5787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公告錄取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4158815" y="3882749"/>
            <a:ext cx="1296144" cy="22353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篩選作業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8173289" y="2582465"/>
            <a:ext cx="1512167" cy="5381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登記資格審查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（含特種生）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>
            <a:off x="1856656" y="308238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4829320" y="304922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1856656" y="400590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4829320" y="362491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圓角矩形 66"/>
          <p:cNvSpPr/>
          <p:nvPr/>
        </p:nvSpPr>
        <p:spPr>
          <a:xfrm>
            <a:off x="3893216" y="3369574"/>
            <a:ext cx="1872208" cy="2360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報名（統一彙辦）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3926734" y="5088349"/>
            <a:ext cx="1890182" cy="23657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大學公告錄取名單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72" name="直線單箭頭接點 71"/>
          <p:cNvCxnSpPr/>
          <p:nvPr/>
        </p:nvCxnSpPr>
        <p:spPr>
          <a:xfrm>
            <a:off x="4829320" y="4106279"/>
            <a:ext cx="0" cy="42141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829320" y="4776781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圓角矩形 73"/>
          <p:cNvSpPr/>
          <p:nvPr/>
        </p:nvSpPr>
        <p:spPr>
          <a:xfrm>
            <a:off x="4142938" y="4540729"/>
            <a:ext cx="1296144" cy="22353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大學甄試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3944289" y="6350391"/>
            <a:ext cx="1872627" cy="25830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公告統一分發結果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76" name="直線單箭頭接點 75"/>
          <p:cNvCxnSpPr/>
          <p:nvPr/>
        </p:nvCxnSpPr>
        <p:spPr>
          <a:xfrm>
            <a:off x="4829320" y="5324919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4829320" y="605508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圓角矩形 77"/>
          <p:cNvSpPr/>
          <p:nvPr/>
        </p:nvSpPr>
        <p:spPr>
          <a:xfrm>
            <a:off x="3944289" y="5601221"/>
            <a:ext cx="1872208" cy="4538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正備取生上網登記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就讀志願序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6363311" y="3974121"/>
            <a:ext cx="319740" cy="185403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錄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取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生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放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棄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入</a:t>
            </a:r>
            <a:endParaRPr lang="en-US" altLang="zh-TW" sz="1600" dirty="0" smtClean="0">
              <a:solidFill>
                <a:srgbClr val="7030A0"/>
              </a:solidFill>
              <a:latin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7030A0"/>
                </a:solidFill>
                <a:latin typeface="+mj-ea"/>
              </a:rPr>
              <a:t>學</a:t>
            </a:r>
            <a:endParaRPr lang="ja-JP" altLang="en-US" sz="1600" dirty="0">
              <a:solidFill>
                <a:srgbClr val="7030A0"/>
              </a:solidFill>
              <a:latin typeface="+mj-ea"/>
            </a:endParaRPr>
          </a:p>
        </p:txBody>
      </p:sp>
      <p:cxnSp>
        <p:nvCxnSpPr>
          <p:cNvPr id="90" name="直線單箭頭接點 89"/>
          <p:cNvCxnSpPr/>
          <p:nvPr/>
        </p:nvCxnSpPr>
        <p:spPr>
          <a:xfrm>
            <a:off x="7763674" y="2020899"/>
            <a:ext cx="0" cy="146670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86" idx="0"/>
          </p:cNvCxnSpPr>
          <p:nvPr/>
        </p:nvCxnSpPr>
        <p:spPr>
          <a:xfrm rot="5400000" flipH="1" flipV="1">
            <a:off x="6672464" y="3533346"/>
            <a:ext cx="291493" cy="590059"/>
          </a:xfrm>
          <a:prstGeom prst="bentConnector2">
            <a:avLst/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接點 96"/>
          <p:cNvCxnSpPr/>
          <p:nvPr/>
        </p:nvCxnSpPr>
        <p:spPr>
          <a:xfrm flipV="1">
            <a:off x="5889103" y="5994886"/>
            <a:ext cx="634078" cy="484660"/>
          </a:xfrm>
          <a:prstGeom prst="bentConnector3">
            <a:avLst>
              <a:gd name="adj1" fmla="val 98747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圓角矩形 107"/>
          <p:cNvSpPr/>
          <p:nvPr/>
        </p:nvSpPr>
        <p:spPr>
          <a:xfrm>
            <a:off x="7148819" y="3568424"/>
            <a:ext cx="1976081" cy="8321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指定科目考試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（大學校系採計</a:t>
            </a:r>
            <a:r>
              <a:rPr lang="en-US" altLang="zh-TW" sz="1400" dirty="0" smtClean="0">
                <a:solidFill>
                  <a:schemeClr val="bg1"/>
                </a:solidFill>
                <a:latin typeface="+mj-ea"/>
              </a:rPr>
              <a:t>3-5</a:t>
            </a:r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科</a:t>
            </a:r>
            <a:r>
              <a:rPr lang="en-US" altLang="zh-TW" sz="1400" dirty="0" smtClean="0">
                <a:solidFill>
                  <a:schemeClr val="bg1"/>
                </a:solidFill>
                <a:latin typeface="+mj-ea"/>
              </a:rPr>
              <a:t>,</a:t>
            </a:r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含術科）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09" name="直線單箭頭接點 108"/>
          <p:cNvCxnSpPr/>
          <p:nvPr/>
        </p:nvCxnSpPr>
        <p:spPr>
          <a:xfrm>
            <a:off x="8221216" y="4527694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圓角矩形 109"/>
          <p:cNvSpPr/>
          <p:nvPr/>
        </p:nvSpPr>
        <p:spPr>
          <a:xfrm>
            <a:off x="6992905" y="4861646"/>
            <a:ext cx="2448272" cy="8321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網路選填志願</a:t>
            </a:r>
            <a:endParaRPr lang="en-US" altLang="zh-TW" sz="1600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+mj-ea"/>
              </a:rPr>
              <a:t>（大學考試入學分發委員會）</a:t>
            </a:r>
            <a:endParaRPr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11" name="直線單箭頭接點 110"/>
          <p:cNvCxnSpPr/>
          <p:nvPr/>
        </p:nvCxnSpPr>
        <p:spPr>
          <a:xfrm>
            <a:off x="8217041" y="5767892"/>
            <a:ext cx="0" cy="287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圓角矩形 111"/>
          <p:cNvSpPr/>
          <p:nvPr/>
        </p:nvSpPr>
        <p:spPr>
          <a:xfrm>
            <a:off x="6969224" y="6087397"/>
            <a:ext cx="2448272" cy="3921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</a:rPr>
              <a:t>考試分發錄取</a:t>
            </a:r>
            <a:endParaRPr lang="ja-JP" altLang="en-US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cxnSp>
        <p:nvCxnSpPr>
          <p:cNvPr id="42" name="肘形接點 41"/>
          <p:cNvCxnSpPr/>
          <p:nvPr/>
        </p:nvCxnSpPr>
        <p:spPr>
          <a:xfrm flipV="1">
            <a:off x="2648744" y="4293096"/>
            <a:ext cx="3557398" cy="341064"/>
          </a:xfrm>
          <a:prstGeom prst="bentConnector3">
            <a:avLst>
              <a:gd name="adj1" fmla="val 7271"/>
            </a:avLst>
          </a:prstGeom>
          <a:ln w="47625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57201"/>
          <a:stretch/>
        </p:blipFill>
        <p:spPr bwMode="auto">
          <a:xfrm>
            <a:off x="-5341" y="16024"/>
            <a:ext cx="9906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434307" y="2544764"/>
            <a:ext cx="484981" cy="30797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434307" y="1876426"/>
            <a:ext cx="484981" cy="32861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236648" y="3211853"/>
            <a:ext cx="467783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214291" y="1545093"/>
            <a:ext cx="467783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197092" y="1918077"/>
            <a:ext cx="546894" cy="6460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86405" y="4869160"/>
            <a:ext cx="7957477" cy="4683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所有申請者</a:t>
            </a:r>
            <a:r>
              <a:rPr kumimoji="0" lang="zh-TW" altLang="en-US" sz="2400" b="1" dirty="0">
                <a:solidFill>
                  <a:srgbClr val="006666"/>
                </a:solidFill>
                <a:ea typeface="標楷體" pitchFamily="65" charset="-120"/>
              </a:rPr>
              <a:t>總級分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成績前 </a:t>
            </a:r>
            <a:r>
              <a:rPr kumimoji="0" lang="en-US" altLang="zh-TW" sz="2400" dirty="0" smtClean="0">
                <a:solidFill>
                  <a:srgbClr val="FF3300"/>
                </a:solidFill>
                <a:ea typeface="標楷體" pitchFamily="65" charset="-120"/>
              </a:rPr>
              <a:t>(19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 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× 6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倍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)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＝</a:t>
            </a:r>
            <a:r>
              <a:rPr kumimoji="0" lang="en-US" altLang="zh-TW" sz="2400" b="1" dirty="0" smtClean="0">
                <a:solidFill>
                  <a:srgbClr val="006666"/>
                </a:solidFill>
                <a:ea typeface="標楷體" pitchFamily="65" charset="-120"/>
              </a:rPr>
              <a:t>114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</a:t>
            </a:r>
            <a:endParaRPr kumimoji="0" lang="zh-TW" altLang="en-US" sz="1800" dirty="0">
              <a:ea typeface="標楷體" pitchFamily="65" charset="-12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86405" y="5506814"/>
            <a:ext cx="7957477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前項篩選出</a:t>
            </a:r>
            <a:r>
              <a:rPr kumimoji="0" lang="en-US" altLang="zh-TW" sz="2400" b="1" dirty="0" smtClean="0">
                <a:solidFill>
                  <a:srgbClr val="006666"/>
                </a:solidFill>
                <a:ea typeface="標楷體" pitchFamily="65" charset="-120"/>
              </a:rPr>
              <a:t>114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人中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，</a:t>
            </a:r>
            <a:r>
              <a:rPr kumimoji="0" lang="zh-TW" altLang="en-US" sz="2400" b="1" dirty="0">
                <a:solidFill>
                  <a:srgbClr val="006666"/>
                </a:solidFill>
                <a:ea typeface="標楷體" pitchFamily="65" charset="-120"/>
              </a:rPr>
              <a:t>國文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前</a:t>
            </a:r>
            <a:r>
              <a:rPr kumimoji="0" lang="en-US" altLang="zh-TW" sz="2400" dirty="0" smtClean="0">
                <a:solidFill>
                  <a:srgbClr val="FF3300"/>
                </a:solidFill>
                <a:ea typeface="標楷體" pitchFamily="65" charset="-120"/>
              </a:rPr>
              <a:t>(19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 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× 4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倍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)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＝</a:t>
            </a:r>
            <a:r>
              <a:rPr kumimoji="0" lang="en-US" altLang="zh-TW" sz="2400" b="1" dirty="0" smtClean="0">
                <a:solidFill>
                  <a:srgbClr val="006666"/>
                </a:solidFill>
                <a:ea typeface="標楷體" pitchFamily="65" charset="-120"/>
              </a:rPr>
              <a:t>76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</a:t>
            </a:r>
            <a:endParaRPr kumimoji="0" lang="zh-TW" altLang="en-US" sz="2400" dirty="0">
              <a:solidFill>
                <a:srgbClr val="FF3300"/>
              </a:solidFill>
              <a:ea typeface="標楷體" pitchFamily="65" charset="-12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86405" y="6112785"/>
            <a:ext cx="7957477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前項篩選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出</a:t>
            </a:r>
            <a:r>
              <a:rPr kumimoji="0" lang="en-US" altLang="zh-TW" sz="2400" b="1" dirty="0" smtClean="0">
                <a:solidFill>
                  <a:srgbClr val="006666"/>
                </a:solidFill>
                <a:ea typeface="標楷體" pitchFamily="65" charset="-120"/>
              </a:rPr>
              <a:t>76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人中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，</a:t>
            </a:r>
            <a:r>
              <a:rPr kumimoji="0" lang="zh-TW" altLang="en-US" sz="2400" b="1" dirty="0">
                <a:solidFill>
                  <a:srgbClr val="006666"/>
                </a:solidFill>
                <a:ea typeface="標楷體" pitchFamily="65" charset="-120"/>
              </a:rPr>
              <a:t>英文＋數學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前</a:t>
            </a:r>
            <a:r>
              <a:rPr kumimoji="0" lang="en-US" altLang="zh-TW" sz="2400" dirty="0" smtClean="0">
                <a:solidFill>
                  <a:srgbClr val="FF3300"/>
                </a:solidFill>
                <a:ea typeface="標楷體" pitchFamily="65" charset="-120"/>
              </a:rPr>
              <a:t>(19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 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× 3</a:t>
            </a: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倍</a:t>
            </a:r>
            <a:r>
              <a:rPr kumimoji="0" lang="en-US" altLang="zh-TW" sz="2400" dirty="0">
                <a:solidFill>
                  <a:srgbClr val="FF3300"/>
                </a:solidFill>
                <a:ea typeface="標楷體" pitchFamily="65" charset="-120"/>
              </a:rPr>
              <a:t>)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＝</a:t>
            </a:r>
            <a:r>
              <a:rPr kumimoji="0" lang="en-US" altLang="zh-TW" sz="2400" b="1" dirty="0" smtClean="0">
                <a:solidFill>
                  <a:srgbClr val="006666"/>
                </a:solidFill>
                <a:ea typeface="標楷體" pitchFamily="65" charset="-120"/>
              </a:rPr>
              <a:t>57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人</a:t>
            </a:r>
            <a:endParaRPr kumimoji="0" lang="zh-TW" altLang="en-US" sz="2400" dirty="0">
              <a:solidFill>
                <a:srgbClr val="FF3300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12364" y="836613"/>
            <a:ext cx="624284" cy="3097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19" name="矩形 18"/>
          <p:cNvSpPr/>
          <p:nvPr/>
        </p:nvSpPr>
        <p:spPr>
          <a:xfrm>
            <a:off x="3159259" y="836613"/>
            <a:ext cx="545173" cy="3097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20" name="矩形 19"/>
          <p:cNvSpPr/>
          <p:nvPr/>
        </p:nvSpPr>
        <p:spPr>
          <a:xfrm>
            <a:off x="3704432" y="548680"/>
            <a:ext cx="4222089" cy="3385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/>
          </a:p>
        </p:txBody>
      </p:sp>
      <p:sp>
        <p:nvSpPr>
          <p:cNvPr id="21" name="矩形圖說文字 20"/>
          <p:cNvSpPr/>
          <p:nvPr/>
        </p:nvSpPr>
        <p:spPr>
          <a:xfrm>
            <a:off x="428229" y="3933825"/>
            <a:ext cx="2651919" cy="647700"/>
          </a:xfrm>
          <a:prstGeom prst="wedgeRectCallout">
            <a:avLst>
              <a:gd name="adj1" fmla="val 49945"/>
              <a:gd name="adj2" fmla="val -113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第一步：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篩選檢定標準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矩形圖說文字 21"/>
          <p:cNvSpPr/>
          <p:nvPr/>
        </p:nvSpPr>
        <p:spPr>
          <a:xfrm>
            <a:off x="593329" y="4086225"/>
            <a:ext cx="2651919" cy="647700"/>
          </a:xfrm>
          <a:prstGeom prst="wedgeRectCallout">
            <a:avLst>
              <a:gd name="adj1" fmla="val 49945"/>
              <a:gd name="adj2" fmla="val -113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第二步：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篩選倍率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矩形圖說文字 22"/>
          <p:cNvSpPr/>
          <p:nvPr/>
        </p:nvSpPr>
        <p:spPr>
          <a:xfrm>
            <a:off x="6537137" y="2564153"/>
            <a:ext cx="2651919" cy="647700"/>
          </a:xfrm>
          <a:prstGeom prst="wedgeRectCallout">
            <a:avLst>
              <a:gd name="adj1" fmla="val -48849"/>
              <a:gd name="adj2" fmla="val -101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第三步：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Times New Roman" pitchFamily="18" charset="0"/>
              </a:rPr>
              <a:t>計算總成績</a:t>
            </a:r>
            <a:endParaRPr kumimoji="0"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78832" y="4283414"/>
            <a:ext cx="7957477" cy="4683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F3300"/>
                </a:solidFill>
                <a:ea typeface="標楷體" pitchFamily="65" charset="-120"/>
              </a:rPr>
              <a:t>原則</a:t>
            </a:r>
            <a:r>
              <a:rPr kumimoji="0" lang="zh-TW" altLang="en-US" sz="2400" dirty="0" smtClean="0">
                <a:solidFill>
                  <a:srgbClr val="FF3300"/>
                </a:solidFill>
                <a:ea typeface="標楷體" pitchFamily="65" charset="-120"/>
              </a:rPr>
              <a:t>：</a:t>
            </a:r>
            <a:r>
              <a:rPr kumimoji="0" lang="zh-TW" altLang="en-US" sz="2400" b="1" dirty="0">
                <a:solidFill>
                  <a:srgbClr val="006666"/>
                </a:solidFill>
                <a:ea typeface="標楷體" pitchFamily="65" charset="-120"/>
              </a:rPr>
              <a:t>由高倍率到低倍率、</a:t>
            </a:r>
            <a:r>
              <a:rPr kumimoji="0" lang="zh-TW" altLang="en-US" sz="2400" b="1" dirty="0" smtClean="0">
                <a:solidFill>
                  <a:srgbClr val="006666"/>
                </a:solidFill>
                <a:ea typeface="標楷體" pitchFamily="65" charset="-120"/>
              </a:rPr>
              <a:t>同倍率</a:t>
            </a:r>
            <a:r>
              <a:rPr kumimoji="0" lang="zh-TW" altLang="en-US" sz="2400" b="1" dirty="0">
                <a:solidFill>
                  <a:srgbClr val="006666"/>
                </a:solidFill>
                <a:ea typeface="標楷體" pitchFamily="65" charset="-120"/>
              </a:rPr>
              <a:t>相加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919287" y="2759321"/>
            <a:ext cx="5926026" cy="3477991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2" grpId="0" animBg="1"/>
      <p:bldP spid="12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32103"/>
              </p:ext>
            </p:extLst>
          </p:nvPr>
        </p:nvGraphicFramePr>
        <p:xfrm>
          <a:off x="534856" y="4493382"/>
          <a:ext cx="8162560" cy="22479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933"/>
                <a:gridCol w="890356"/>
                <a:gridCol w="890356"/>
                <a:gridCol w="890356"/>
                <a:gridCol w="890356"/>
                <a:gridCol w="890356"/>
                <a:gridCol w="890356"/>
                <a:gridCol w="1026081"/>
                <a:gridCol w="833410"/>
              </a:tblGrid>
              <a:tr h="44546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班級</a:t>
                      </a:r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座號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國文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英文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數學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社會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自然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總級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篩選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</a:rPr>
                        <a:t>未通過</a:t>
                      </a:r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</a:rPr>
                        <a:t>原因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30524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英</a:t>
                      </a:r>
                      <a:r>
                        <a:rPr lang="en-US" altLang="zh-TW" sz="1800" u="none" strike="noStrike" dirty="0">
                          <a:effectLst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30531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30547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英</a:t>
                      </a:r>
                      <a:r>
                        <a:rPr lang="en-US" altLang="zh-TW" sz="1800" u="none" strike="noStrike">
                          <a:effectLst/>
                        </a:rPr>
                        <a:t>11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30728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30825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8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數</a:t>
                      </a:r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  <a:tr h="22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30827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9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57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數</a:t>
                      </a:r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32" marR="7632" marT="7632" marB="0" anchor="ctr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r="62356" b="56819"/>
          <a:stretch/>
        </p:blipFill>
        <p:spPr bwMode="auto">
          <a:xfrm>
            <a:off x="1792701" y="1253670"/>
            <a:ext cx="5104515" cy="26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534856" y="64523"/>
            <a:ext cx="8838009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如何選擇校系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41479" y="707460"/>
            <a:ext cx="7565363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3300"/>
                </a:solidFill>
                <a:ea typeface="標楷體" pitchFamily="65" charset="-120"/>
              </a:rPr>
              <a:t>Tip1</a:t>
            </a:r>
            <a:r>
              <a:rPr kumimoji="0" lang="zh-TW" altLang="en-US" sz="2800">
                <a:solidFill>
                  <a:srgbClr val="FF3300"/>
                </a:solidFill>
                <a:ea typeface="標楷體" pitchFamily="65" charset="-120"/>
              </a:rPr>
              <a:t>：篩選倍率很重要</a:t>
            </a:r>
            <a:endParaRPr kumimoji="0" lang="zh-TW" altLang="en-US" sz="2800">
              <a:ea typeface="標楷體" pitchFamily="65" charset="-120"/>
            </a:endParaRPr>
          </a:p>
        </p:txBody>
      </p:sp>
      <p:sp>
        <p:nvSpPr>
          <p:cNvPr id="387133" name="Line 61"/>
          <p:cNvSpPr>
            <a:spLocks noChangeShapeType="1"/>
          </p:cNvSpPr>
          <p:nvPr/>
        </p:nvSpPr>
        <p:spPr bwMode="auto">
          <a:xfrm flipV="1">
            <a:off x="-36442" y="6258881"/>
            <a:ext cx="9930408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1172"/>
          <p:cNvSpPr>
            <a:spLocks noChangeArrowheads="1"/>
          </p:cNvSpPr>
          <p:nvPr/>
        </p:nvSpPr>
        <p:spPr bwMode="auto">
          <a:xfrm>
            <a:off x="6209456" y="1771810"/>
            <a:ext cx="615752" cy="20714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2" name="Rectangle 1172"/>
          <p:cNvSpPr>
            <a:spLocks noChangeArrowheads="1"/>
          </p:cNvSpPr>
          <p:nvPr/>
        </p:nvSpPr>
        <p:spPr bwMode="auto">
          <a:xfrm>
            <a:off x="2432720" y="4461356"/>
            <a:ext cx="864096" cy="228001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3" name="Rectangle 1172"/>
          <p:cNvSpPr>
            <a:spLocks noChangeArrowheads="1"/>
          </p:cNvSpPr>
          <p:nvPr/>
        </p:nvSpPr>
        <p:spPr bwMode="auto">
          <a:xfrm>
            <a:off x="3296816" y="4461357"/>
            <a:ext cx="864096" cy="228001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4" name="Line 61"/>
          <p:cNvSpPr>
            <a:spLocks noChangeShapeType="1"/>
          </p:cNvSpPr>
          <p:nvPr/>
        </p:nvSpPr>
        <p:spPr bwMode="auto">
          <a:xfrm flipV="1">
            <a:off x="-12034" y="6525344"/>
            <a:ext cx="9906000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41231" y="3886682"/>
            <a:ext cx="7800756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kumimoji="0" lang="zh-TW" altLang="en-US" sz="2800" dirty="0" smtClean="0">
                <a:solidFill>
                  <a:schemeClr val="bg1"/>
                </a:solidFill>
                <a:ea typeface="標楷體" pitchFamily="65" charset="-120"/>
              </a:rPr>
              <a:t>第一階段篩選標準為：自</a:t>
            </a: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12</a:t>
            </a:r>
            <a:r>
              <a:rPr kumimoji="0" lang="zh-TW" altLang="en-US" sz="2800" dirty="0" smtClean="0">
                <a:solidFill>
                  <a:schemeClr val="bg1"/>
                </a:solidFill>
                <a:ea typeface="標楷體" pitchFamily="65" charset="-120"/>
              </a:rPr>
              <a:t>、數</a:t>
            </a: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10</a:t>
            </a:r>
            <a:r>
              <a:rPr kumimoji="0" lang="zh-TW" altLang="en-US" sz="2800" dirty="0" smtClean="0">
                <a:solidFill>
                  <a:schemeClr val="bg1"/>
                </a:solidFill>
                <a:ea typeface="標楷體" pitchFamily="65" charset="-120"/>
              </a:rPr>
              <a:t>、英</a:t>
            </a: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800" dirty="0">
              <a:ea typeface="標楷體" pitchFamily="65" charset="-120"/>
            </a:endParaRPr>
          </a:p>
        </p:txBody>
      </p:sp>
      <p:sp>
        <p:nvSpPr>
          <p:cNvPr id="16" name="Rectangle 1172"/>
          <p:cNvSpPr>
            <a:spLocks noChangeArrowheads="1"/>
          </p:cNvSpPr>
          <p:nvPr/>
        </p:nvSpPr>
        <p:spPr bwMode="auto">
          <a:xfrm>
            <a:off x="5097016" y="4461357"/>
            <a:ext cx="864096" cy="228001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7" name="Line 61"/>
          <p:cNvSpPr>
            <a:spLocks noChangeShapeType="1"/>
          </p:cNvSpPr>
          <p:nvPr/>
        </p:nvSpPr>
        <p:spPr bwMode="auto">
          <a:xfrm flipV="1">
            <a:off x="-36442" y="5156621"/>
            <a:ext cx="9930408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V="1">
            <a:off x="-24408" y="5732801"/>
            <a:ext cx="9930408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1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33" grpId="0" animBg="1"/>
      <p:bldP spid="11" grpId="0" animBg="1"/>
      <p:bldP spid="12" grpId="0" animBg="1" autoUpdateAnimBg="0"/>
      <p:bldP spid="13" grpId="0" animBg="1" autoUpdateAnimBg="0"/>
      <p:bldP spid="14" grpId="0" animBg="1"/>
      <p:bldP spid="15" grpId="0" animBg="1"/>
      <p:bldP spid="16" grpId="0" animBg="1" autoUpdateAnimBg="0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548680"/>
            <a:ext cx="9345488" cy="719931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zh-TW" sz="4000" b="1" kern="100" dirty="0">
                <a:solidFill>
                  <a:srgbClr val="FF0000"/>
                </a:solidFill>
                <a:latin typeface="+mj-ea"/>
              </a:rPr>
              <a:t>同級分篩選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456"/>
              </p:ext>
            </p:extLst>
          </p:nvPr>
        </p:nvGraphicFramePr>
        <p:xfrm>
          <a:off x="704528" y="1700808"/>
          <a:ext cx="7930476" cy="1420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0296"/>
                <a:gridCol w="1216660"/>
                <a:gridCol w="648392"/>
                <a:gridCol w="648392"/>
                <a:gridCol w="648392"/>
                <a:gridCol w="648392"/>
                <a:gridCol w="624092"/>
                <a:gridCol w="962660"/>
                <a:gridCol w="1423200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校系別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學測分數之倍率篩選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前一年最低級分資訊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科目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總級分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同級分篩選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※校◎系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倍率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通過級分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69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32520" y="3284984"/>
            <a:ext cx="8038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5590">
              <a:spcAft>
                <a:spcPts val="0"/>
              </a:spcAft>
            </a:pP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這裡指的是：通過英文</a:t>
            </a:r>
            <a:r>
              <a:rPr lang="en-US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倍率（</a:t>
            </a:r>
            <a:r>
              <a:rPr lang="en-US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級分以上）篩選的考生，</a:t>
            </a:r>
            <a:r>
              <a:rPr lang="zh-TW" altLang="zh-TW" sz="2400" u="sng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</a:t>
            </a:r>
            <a:r>
              <a:rPr lang="en-US" altLang="zh-TW" sz="2400" u="sng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zh-TW" sz="2400" u="sng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二科級分加總</a:t>
            </a:r>
            <a:r>
              <a:rPr lang="en-US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級分以上者直接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進入第二階段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試；而</a:t>
            </a:r>
            <a:r>
              <a:rPr lang="zh-TW" altLang="zh-TW" sz="2400" u="sng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</a:t>
            </a:r>
            <a:r>
              <a:rPr lang="en-US" altLang="zh-TW" sz="2400" u="sng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zh-TW" sz="2400" u="sng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二科級分加總</a:t>
            </a:r>
            <a:r>
              <a:rPr lang="en-US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級分的人數超過剩下的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名額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，需以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總級分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再篩選一次</a:t>
            </a:r>
            <a:r>
              <a:rPr lang="zh-TW" altLang="en-US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達</a:t>
            </a:r>
            <a:r>
              <a:rPr lang="en-US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69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級分以上才可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進入第二</a:t>
            </a:r>
            <a:r>
              <a:rPr lang="zh-TW" altLang="zh-TW" sz="2400" kern="100" dirty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階段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</a:t>
            </a:r>
            <a:r>
              <a:rPr lang="zh-TW" altLang="en-US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</a:t>
            </a:r>
            <a:r>
              <a:rPr lang="zh-TW" altLang="zh-TW" sz="2400" kern="100" dirty="0" smtClean="0">
                <a:solidFill>
                  <a:srgbClr val="1308E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kern="100" dirty="0" smtClean="0">
              <a:solidFill>
                <a:srgbClr val="1308EA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275590"/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某生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</a:t>
            </a:r>
            <a:r>
              <a:rPr lang="en-US" altLang="zh-TW" sz="2400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二科級分加</a:t>
            </a:r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級分，</a:t>
            </a:r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即使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總級分</a:t>
            </a:r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只有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67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級分，還是</a:t>
            </a:r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優先進入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第二階段甄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</a:t>
            </a:r>
            <a:r>
              <a:rPr lang="zh-TW" altLang="zh-TW" sz="2400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kern="1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0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r="62481" b="56988"/>
          <a:stretch/>
        </p:blipFill>
        <p:spPr bwMode="auto">
          <a:xfrm>
            <a:off x="2164094" y="1412776"/>
            <a:ext cx="4719635" cy="239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4856" y="64523"/>
            <a:ext cx="8838009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如何選擇校系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1231" y="715399"/>
            <a:ext cx="7565363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FF3300"/>
                </a:solidFill>
                <a:ea typeface="標楷體" pitchFamily="65" charset="-120"/>
              </a:rPr>
              <a:t>Tip2</a:t>
            </a:r>
            <a:r>
              <a:rPr kumimoji="0" lang="zh-TW" altLang="en-US" sz="2800" dirty="0">
                <a:solidFill>
                  <a:srgbClr val="FF3300"/>
                </a:solidFill>
                <a:ea typeface="標楷體" pitchFamily="65" charset="-120"/>
              </a:rPr>
              <a:t>：總級分也要兼顧（超額篩選）</a:t>
            </a:r>
            <a:endParaRPr kumimoji="0" lang="zh-TW" altLang="en-US" sz="2800" dirty="0">
              <a:ea typeface="標楷體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1231" y="3886682"/>
            <a:ext cx="7800756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kumimoji="0" lang="zh-TW" altLang="en-US" sz="2800" dirty="0" smtClean="0">
                <a:solidFill>
                  <a:schemeClr val="bg1"/>
                </a:solidFill>
                <a:ea typeface="標楷體" pitchFamily="65" charset="-120"/>
              </a:rPr>
              <a:t>第一階段篩選標準為：</a:t>
            </a:r>
            <a:r>
              <a:rPr kumimoji="0" lang="zh-TW" altLang="en-US" sz="2800" dirty="0">
                <a:solidFill>
                  <a:schemeClr val="bg1"/>
                </a:solidFill>
                <a:ea typeface="標楷體" pitchFamily="65" charset="-120"/>
              </a:rPr>
              <a:t>英</a:t>
            </a: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13</a:t>
            </a:r>
            <a:r>
              <a:rPr kumimoji="0" lang="zh-TW" altLang="en-US" sz="2800" dirty="0" smtClean="0">
                <a:solidFill>
                  <a:schemeClr val="bg1"/>
                </a:solidFill>
                <a:ea typeface="標楷體" pitchFamily="65" charset="-120"/>
              </a:rPr>
              <a:t>、自</a:t>
            </a:r>
            <a:r>
              <a:rPr kumimoji="0" lang="en-US" altLang="zh-TW" sz="2800" dirty="0" smtClean="0">
                <a:solidFill>
                  <a:schemeClr val="bg1"/>
                </a:solidFill>
                <a:ea typeface="標楷體" pitchFamily="65" charset="-120"/>
              </a:rPr>
              <a:t>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800" dirty="0">
              <a:ea typeface="標楷體" pitchFamily="65" charset="-120"/>
            </a:endParaRPr>
          </a:p>
        </p:txBody>
      </p:sp>
      <p:sp>
        <p:nvSpPr>
          <p:cNvPr id="7" name="Rectangle 1172"/>
          <p:cNvSpPr>
            <a:spLocks noChangeArrowheads="1"/>
          </p:cNvSpPr>
          <p:nvPr/>
        </p:nvSpPr>
        <p:spPr bwMode="auto">
          <a:xfrm>
            <a:off x="6249144" y="1859979"/>
            <a:ext cx="634585" cy="19446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v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Apple LiGothic Medium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8" name="Rectangle 1172"/>
          <p:cNvSpPr>
            <a:spLocks noChangeArrowheads="1"/>
          </p:cNvSpPr>
          <p:nvPr/>
        </p:nvSpPr>
        <p:spPr bwMode="auto">
          <a:xfrm>
            <a:off x="2288704" y="4725144"/>
            <a:ext cx="790764" cy="183591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9" name="Rectangle 1172"/>
          <p:cNvSpPr>
            <a:spLocks noChangeArrowheads="1"/>
          </p:cNvSpPr>
          <p:nvPr/>
        </p:nvSpPr>
        <p:spPr bwMode="auto">
          <a:xfrm>
            <a:off x="4665162" y="4701615"/>
            <a:ext cx="863902" cy="185944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zh-TW" sz="18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1" name="Line 61"/>
          <p:cNvSpPr>
            <a:spLocks noChangeShapeType="1"/>
          </p:cNvSpPr>
          <p:nvPr/>
        </p:nvSpPr>
        <p:spPr bwMode="auto">
          <a:xfrm flipV="1">
            <a:off x="-26301" y="5517232"/>
            <a:ext cx="9903743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 flipV="1">
            <a:off x="0" y="5949279"/>
            <a:ext cx="9903743" cy="71437"/>
          </a:xfrm>
          <a:prstGeom prst="line">
            <a:avLst/>
          </a:prstGeom>
          <a:noFill/>
          <a:ln w="28575">
            <a:solidFill>
              <a:srgbClr val="1308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61924"/>
              </p:ext>
            </p:extLst>
          </p:nvPr>
        </p:nvGraphicFramePr>
        <p:xfrm>
          <a:off x="551444" y="4725143"/>
          <a:ext cx="8942264" cy="18002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4624"/>
                <a:gridCol w="819653"/>
                <a:gridCol w="819653"/>
                <a:gridCol w="819653"/>
                <a:gridCol w="819653"/>
                <a:gridCol w="819653"/>
                <a:gridCol w="819653"/>
                <a:gridCol w="944599"/>
                <a:gridCol w="2195123"/>
              </a:tblGrid>
              <a:tr h="7147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班級</a:t>
                      </a:r>
                      <a:endParaRPr lang="en-US" altLang="zh-TW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座號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國文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英文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數學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社會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自然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總級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</a:rPr>
                        <a:t>篩選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</a:rPr>
                        <a:t>未通過原因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3618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30702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英</a:t>
                      </a:r>
                      <a:r>
                        <a:rPr lang="en-US" altLang="zh-TW" sz="1800" u="none" strike="noStrike" dirty="0">
                          <a:effectLst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3618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30746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62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總</a:t>
                      </a:r>
                      <a:r>
                        <a:rPr lang="en-US" altLang="zh-TW" sz="1800" u="none" strike="noStrike" dirty="0">
                          <a:effectLst/>
                        </a:rPr>
                        <a:t>66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3618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30815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14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 autoUpdateAnimBg="0"/>
      <p:bldP spid="9" grpId="0" animBg="1" autoUpdateAnimBg="0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個人申請重點摘要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檢定為門檻，並非第一階段錄取標準！</a:t>
            </a:r>
            <a:endParaRPr lang="en-US" altLang="zh-TW" dirty="0" smtClean="0"/>
          </a:p>
          <a:p>
            <a:r>
              <a:rPr lang="zh-TW" altLang="en-US" dirty="0"/>
              <a:t>有篩選倍</a:t>
            </a:r>
            <a:r>
              <a:rPr lang="zh-TW" altLang="en-US" dirty="0" smtClean="0"/>
              <a:t>率的科目為重點科目</a:t>
            </a:r>
            <a:endParaRPr lang="en-US" altLang="zh-TW" dirty="0" smtClean="0"/>
          </a:p>
          <a:p>
            <a:r>
              <a:rPr lang="en-US" altLang="zh-TW" dirty="0" smtClean="0"/>
              <a:t>104</a:t>
            </a:r>
            <a:r>
              <a:rPr lang="zh-TW" altLang="en-US" dirty="0"/>
              <a:t>個人申請</a:t>
            </a:r>
            <a:r>
              <a:rPr lang="zh-TW" altLang="en-US" dirty="0" smtClean="0"/>
              <a:t>錄取標準</a:t>
            </a:r>
            <a:endParaRPr lang="zh-TW" altLang="en-US" dirty="0"/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大學甄選入學委員會</a:t>
            </a:r>
            <a:r>
              <a:rPr lang="zh-TW" altLang="en-US" dirty="0" smtClean="0">
                <a:solidFill>
                  <a:srgbClr val="FF0000"/>
                </a:solidFill>
              </a:rPr>
              <a:t>→個人申請→</a:t>
            </a:r>
            <a:r>
              <a:rPr lang="zh-TW" altLang="en-US" dirty="0">
                <a:solidFill>
                  <a:srgbClr val="FF0000"/>
                </a:solidFill>
              </a:rPr>
              <a:t>歷年資料→</a:t>
            </a:r>
            <a:r>
              <a:rPr lang="en-US" altLang="zh-TW" dirty="0">
                <a:solidFill>
                  <a:srgbClr val="FF0000"/>
                </a:solidFill>
              </a:rPr>
              <a:t>104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zh-TW" altLang="en-US" dirty="0" smtClean="0">
                <a:solidFill>
                  <a:srgbClr val="FF0000"/>
                </a:solidFill>
              </a:rPr>
              <a:t>→篩選</a:t>
            </a:r>
            <a:r>
              <a:rPr lang="zh-TW" altLang="en-US" dirty="0">
                <a:solidFill>
                  <a:srgbClr val="FF0000"/>
                </a:solidFill>
              </a:rPr>
              <a:t>結果查詢→</a:t>
            </a:r>
            <a:r>
              <a:rPr lang="en-US" altLang="zh-TW" dirty="0" smtClean="0">
                <a:solidFill>
                  <a:srgbClr val="FF0000"/>
                </a:solidFill>
              </a:rPr>
              <a:t>104</a:t>
            </a:r>
            <a:r>
              <a:rPr lang="zh-TW" altLang="en-US" dirty="0">
                <a:solidFill>
                  <a:srgbClr val="FF0000"/>
                </a:solidFill>
              </a:rPr>
              <a:t>學年度大學個人申請入學招生各校系篩選標準</a:t>
            </a:r>
            <a:r>
              <a:rPr lang="zh-TW" altLang="en-US" dirty="0" smtClean="0">
                <a:solidFill>
                  <a:srgbClr val="FF0000"/>
                </a:solidFill>
              </a:rPr>
              <a:t>一覽表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社會組重點科目</a:t>
            </a:r>
            <a:r>
              <a:rPr lang="zh-TW" altLang="en-US" dirty="0" smtClean="0"/>
              <a:t>：國英數</a:t>
            </a:r>
            <a:endParaRPr lang="en-US" altLang="zh-TW" dirty="0" smtClean="0"/>
          </a:p>
          <a:p>
            <a:r>
              <a:rPr lang="zh-TW" altLang="en-US" dirty="0"/>
              <a:t>自然組重點科目</a:t>
            </a:r>
            <a:r>
              <a:rPr lang="zh-TW" altLang="en-US" dirty="0" smtClean="0"/>
              <a:t>：英數自</a:t>
            </a:r>
            <a:endParaRPr lang="en-US" altLang="zh-TW" dirty="0" smtClean="0"/>
          </a:p>
          <a:p>
            <a:r>
              <a:rPr lang="zh-TW" altLang="en-US" dirty="0" smtClean="0"/>
              <a:t>有意參與</a:t>
            </a:r>
            <a:r>
              <a:rPr lang="zh-TW" altLang="en-US" dirty="0"/>
              <a:t>個人申請者，可</a:t>
            </a:r>
            <a:r>
              <a:rPr lang="zh-TW" altLang="en-US" dirty="0" smtClean="0"/>
              <a:t>趁</a:t>
            </a:r>
            <a:r>
              <a:rPr lang="zh-TW" altLang="en-US" dirty="0"/>
              <a:t>考完學測</a:t>
            </a:r>
            <a:r>
              <a:rPr lang="zh-TW" altLang="en-US" dirty="0" smtClean="0"/>
              <a:t>後</a:t>
            </a:r>
            <a:r>
              <a:rPr lang="zh-TW" altLang="en-US" dirty="0"/>
              <a:t>準備</a:t>
            </a:r>
            <a:r>
              <a:rPr lang="zh-TW" altLang="en-US" dirty="0" smtClean="0"/>
              <a:t>備審資料。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1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單箭頭接點 15"/>
          <p:cNvCxnSpPr/>
          <p:nvPr/>
        </p:nvCxnSpPr>
        <p:spPr>
          <a:xfrm>
            <a:off x="3586976" y="2393000"/>
            <a:ext cx="0" cy="192643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-215" y="620687"/>
            <a:ext cx="3242488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910715" y="1808225"/>
            <a:ext cx="3177873" cy="4403736"/>
            <a:chOff x="4994453" y="2230990"/>
            <a:chExt cx="3177873" cy="440456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003676" y="4042787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術科考試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檢定或採計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03676" y="2230990"/>
              <a:ext cx="3095873" cy="58488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考試入</a:t>
              </a:r>
              <a:r>
                <a:rPr lang="zh-TW" altLang="en-US" sz="32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ja-JP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003676" y="4837181"/>
              <a:ext cx="3168650" cy="831153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ja-JP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指定科目考試</a:t>
              </a:r>
              <a:endParaRPr lang="ja-JP" altLang="zh-TW" sz="2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2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</a:t>
              </a:r>
              <a:r>
                <a:rPr lang="en-US" altLang="zh-TW" sz="2400" b="1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3~5</a:t>
              </a:r>
              <a:r>
                <a:rPr lang="zh-TW" altLang="en-US" sz="2400" b="1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r>
                <a:rPr lang="zh-TW" altLang="en-US" sz="2400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（含術科）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994453" y="3176585"/>
              <a:ext cx="2460237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高中英聽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003676" y="3594574"/>
              <a:ext cx="2451014" cy="36940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學科</a:t>
              </a:r>
              <a:r>
                <a:rPr lang="ja-JP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ja-JP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r>
                <a:rPr lang="en-US" altLang="ja-JP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檢定</a:t>
              </a:r>
              <a:r>
                <a:rPr lang="en-US" altLang="ja-JP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ja-JP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994453" y="6173801"/>
              <a:ext cx="3168650" cy="461752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dirty="0">
                  <a:solidFill>
                    <a:srgbClr val="1308EA"/>
                  </a:solidFill>
                  <a:latin typeface="微軟正黑體" pitchFamily="34" charset="-120"/>
                  <a:ea typeface="微軟正黑體" pitchFamily="34" charset="-120"/>
                </a:rPr>
                <a:t>網路選填志願及分發</a:t>
              </a:r>
              <a:endParaRPr lang="ja-JP" altLang="en-US" sz="2000" dirty="0">
                <a:solidFill>
                  <a:srgbClr val="1308E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圓角矩形 11"/>
          <p:cNvSpPr/>
          <p:nvPr/>
        </p:nvSpPr>
        <p:spPr bwMode="auto">
          <a:xfrm>
            <a:off x="5723385" y="3359615"/>
            <a:ext cx="3095575" cy="176765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大學各校系自訂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加重科目</a:t>
            </a:r>
            <a:endParaRPr lang="en-US" altLang="zh-TW" sz="28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8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加重</a:t>
            </a:r>
            <a:r>
              <a:rPr lang="zh-TW" altLang="en-US" sz="28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endParaRPr lang="en-US" altLang="zh-TW" sz="28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50%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75%</a:t>
            </a:r>
            <a:r>
              <a:rPr lang="zh-TW" altLang="en-US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 、</a:t>
            </a:r>
            <a:r>
              <a:rPr lang="en-US" altLang="zh-TW" sz="1600" dirty="0" smtClean="0">
                <a:solidFill>
                  <a:srgbClr val="1308EA"/>
                </a:solidFill>
                <a:latin typeface="微軟正黑體" panose="020B0604030504040204" pitchFamily="34" charset="-120"/>
              </a:rPr>
              <a:t>100%</a:t>
            </a:r>
            <a:endParaRPr lang="zh-TW" altLang="en-US" sz="16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2072587" y="2393000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2069846" y="4003451"/>
            <a:ext cx="2741" cy="36064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088588" y="4536434"/>
            <a:ext cx="1450622" cy="29299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 bwMode="auto">
          <a:xfrm>
            <a:off x="5691606" y="2406694"/>
            <a:ext cx="3095575" cy="76485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zh-TW" altLang="en-US" sz="2400" dirty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學科能力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400" dirty="0" smtClean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defRPr/>
            </a:pP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檢定科目最多</a:t>
            </a:r>
            <a:r>
              <a:rPr lang="en-US" altLang="zh-TW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solidFill>
                  <a:srgbClr val="1308E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400" dirty="0">
              <a:solidFill>
                <a:srgbClr val="1308E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370952" y="2938308"/>
            <a:ext cx="2168258" cy="436797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2451528" y="5278438"/>
            <a:ext cx="16023" cy="47185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 bwMode="auto">
          <a:xfrm>
            <a:off x="5744996" y="5243550"/>
            <a:ext cx="3095575" cy="96841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zh-TW" dirty="0">
                <a:solidFill>
                  <a:srgbClr val="1308EA"/>
                </a:solidFill>
              </a:rPr>
              <a:t>各考科組合總分未通過最低登記</a:t>
            </a:r>
            <a:r>
              <a:rPr lang="zh-TW" altLang="zh-TW" dirty="0" smtClean="0">
                <a:solidFill>
                  <a:srgbClr val="1308EA"/>
                </a:solidFill>
              </a:rPr>
              <a:t>標準不得</a:t>
            </a:r>
            <a:r>
              <a:rPr lang="zh-TW" altLang="zh-TW" dirty="0">
                <a:solidFill>
                  <a:srgbClr val="1308EA"/>
                </a:solidFill>
              </a:rPr>
              <a:t>登記</a:t>
            </a:r>
            <a:r>
              <a:rPr lang="zh-TW" altLang="zh-TW" dirty="0" smtClean="0">
                <a:solidFill>
                  <a:srgbClr val="1308EA"/>
                </a:solidFill>
              </a:rPr>
              <a:t>分發</a:t>
            </a:r>
            <a:endParaRPr lang="en-US" altLang="zh-TW" dirty="0" smtClean="0">
              <a:solidFill>
                <a:srgbClr val="1308EA"/>
              </a:solidFill>
            </a:endParaRPr>
          </a:p>
          <a:p>
            <a:pPr marL="76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志願數最多可填</a:t>
            </a:r>
            <a:r>
              <a:rPr lang="en-US" altLang="zh-TW" kern="100" dirty="0" smtClean="0">
                <a:solidFill>
                  <a:srgbClr val="1308EA"/>
                </a:solidFill>
                <a:latin typeface="+mj-ea"/>
              </a:rPr>
              <a:t>100</a:t>
            </a:r>
            <a:r>
              <a:rPr lang="zh-TW" altLang="en-US" kern="100" dirty="0" smtClean="0">
                <a:solidFill>
                  <a:srgbClr val="1308EA"/>
                </a:solidFill>
                <a:latin typeface="+mj-ea"/>
              </a:rPr>
              <a:t>個</a:t>
            </a:r>
            <a:endParaRPr lang="zh-TW" altLang="zh-TW" kern="100" dirty="0">
              <a:solidFill>
                <a:srgbClr val="1308EA"/>
              </a:solidFill>
              <a:latin typeface="+mj-ea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088588" y="5750296"/>
            <a:ext cx="1450622" cy="223214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668" t="12594" r="21775" b="72641"/>
          <a:stretch/>
        </p:blipFill>
        <p:spPr>
          <a:xfrm>
            <a:off x="3155302" y="191268"/>
            <a:ext cx="6768752" cy="97626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8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55A9C830-91FC-4EDD-884A-F2840BA37298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818" y="0"/>
            <a:ext cx="5772561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考試分發簡章範例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350838" y="765175"/>
            <a:ext cx="58507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校名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：國立政治大學（</a:t>
            </a:r>
            <a:r>
              <a:rPr lang="en-US" altLang="zh-TW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006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）</a:t>
            </a:r>
            <a:endParaRPr lang="zh-TW" altLang="en-US" sz="2400" b="1" dirty="0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906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350838" y="2852738"/>
            <a:ext cx="58507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校名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：國立台灣大學（</a:t>
            </a:r>
            <a:r>
              <a:rPr lang="en-US" altLang="zh-TW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001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）</a:t>
            </a:r>
            <a:endParaRPr lang="zh-TW" altLang="en-US" sz="2400" b="1" dirty="0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350838" y="4724400"/>
            <a:ext cx="58507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校名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：輔仁大學（</a:t>
            </a:r>
            <a:r>
              <a:rPr lang="en-US" altLang="zh-TW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020</a:t>
            </a:r>
            <a:r>
              <a:rPr lang="zh-TW" altLang="en-US" sz="24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）</a:t>
            </a:r>
            <a:endParaRPr lang="zh-TW" altLang="en-US" sz="2400" b="1" dirty="0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225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9"/>
            <a:ext cx="9906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6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788"/>
            <a:ext cx="9906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9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/>
      <p:bldP spid="622597" grpId="0"/>
      <p:bldP spid="6225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19"/>
          <p:cNvSpPr txBox="1">
            <a:spLocks noChangeArrowheads="1"/>
          </p:cNvSpPr>
          <p:nvPr/>
        </p:nvSpPr>
        <p:spPr bwMode="auto">
          <a:xfrm>
            <a:off x="5817096" y="0"/>
            <a:ext cx="4088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填志願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05772"/>
              </p:ext>
            </p:extLst>
          </p:nvPr>
        </p:nvGraphicFramePr>
        <p:xfrm>
          <a:off x="1568624" y="3356992"/>
          <a:ext cx="6864762" cy="872490"/>
        </p:xfrm>
        <a:graphic>
          <a:graphicData uri="http://schemas.openxmlformats.org/drawingml/2006/table">
            <a:tbl>
              <a:tblPr/>
              <a:tblGrid>
                <a:gridCol w="945656"/>
                <a:gridCol w="945656"/>
                <a:gridCol w="945656"/>
                <a:gridCol w="945656"/>
                <a:gridCol w="945656"/>
                <a:gridCol w="945656"/>
                <a:gridCol w="1190826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數乙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歷史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地理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公社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總分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66.7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69.9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78.4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53103"/>
              </p:ext>
            </p:extLst>
          </p:nvPr>
        </p:nvGraphicFramePr>
        <p:xfrm>
          <a:off x="1568624" y="4293096"/>
          <a:ext cx="6864762" cy="1744980"/>
        </p:xfrm>
        <a:graphic>
          <a:graphicData uri="http://schemas.openxmlformats.org/drawingml/2006/table">
            <a:tbl>
              <a:tblPr/>
              <a:tblGrid>
                <a:gridCol w="2543402"/>
                <a:gridCol w="43213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錄取校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指定考試採計科目及方法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國立交通大學</a:t>
                      </a:r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/>
                      </a:r>
                      <a:b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</a:br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管理科學系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 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 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數乙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 2.00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98996"/>
              </p:ext>
            </p:extLst>
          </p:nvPr>
        </p:nvGraphicFramePr>
        <p:xfrm>
          <a:off x="272480" y="116632"/>
          <a:ext cx="5544618" cy="872490"/>
        </p:xfrm>
        <a:graphic>
          <a:graphicData uri="http://schemas.openxmlformats.org/drawingml/2006/table">
            <a:tbl>
              <a:tblPr/>
              <a:tblGrid>
                <a:gridCol w="883380"/>
                <a:gridCol w="883380"/>
                <a:gridCol w="883380"/>
                <a:gridCol w="883380"/>
                <a:gridCol w="883380"/>
                <a:gridCol w="1127718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63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15857"/>
              </p:ext>
            </p:extLst>
          </p:nvPr>
        </p:nvGraphicFramePr>
        <p:xfrm>
          <a:off x="272480" y="1052736"/>
          <a:ext cx="9505056" cy="2236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07327"/>
                <a:gridCol w="929361"/>
                <a:gridCol w="3068368"/>
              </a:tblGrid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國立中央大學經濟學系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國</a:t>
                      </a:r>
                      <a:r>
                        <a:rPr lang="en-US" altLang="zh-TW" sz="2400" u="none" strike="noStrike">
                          <a:effectLst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</a:rPr>
                        <a:t>英</a:t>
                      </a:r>
                      <a:r>
                        <a:rPr lang="en-US" altLang="zh-TW" sz="2400" u="none" strike="noStrike">
                          <a:effectLst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</a:rPr>
                        <a:t>數</a:t>
                      </a:r>
                      <a:r>
                        <a:rPr lang="en-US" altLang="zh-TW" sz="2400" u="none" strike="noStrike">
                          <a:effectLst/>
                        </a:rPr>
                        <a:t>38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國立中央大學資訊管理學系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</a:t>
                      </a:r>
                      <a:r>
                        <a:rPr lang="en-US" altLang="zh-TW" sz="2400" u="none" strike="noStrike" dirty="0">
                          <a:effectLst/>
                        </a:rPr>
                        <a:t>+</a:t>
                      </a:r>
                      <a:r>
                        <a:rPr lang="zh-TW" altLang="en-US" sz="2400" u="none" strike="noStrike" dirty="0">
                          <a:effectLst/>
                        </a:rPr>
                        <a:t>英</a:t>
                      </a:r>
                      <a:r>
                        <a:rPr lang="en-US" altLang="zh-TW" sz="2400" u="none" strike="noStrike" dirty="0">
                          <a:effectLst/>
                        </a:rPr>
                        <a:t>+</a:t>
                      </a:r>
                      <a:r>
                        <a:rPr lang="zh-TW" altLang="en-US" sz="2400" u="none" strike="noStrike" dirty="0">
                          <a:effectLst/>
                        </a:rPr>
                        <a:t>數</a:t>
                      </a:r>
                      <a:r>
                        <a:rPr lang="en-US" altLang="zh-TW" sz="2400" u="none" strike="noStrike" dirty="0">
                          <a:effectLst/>
                        </a:rPr>
                        <a:t>39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國立中興大學應用經濟學系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國立臺北大學企業管理學系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國立臺北大學金融與合作經營學系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英</a:t>
                      </a:r>
                      <a:r>
                        <a:rPr lang="en-US" altLang="zh-TW" sz="2400" u="none" strike="noStrike" dirty="0">
                          <a:effectLst/>
                        </a:rPr>
                        <a:t>14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國立臺灣師範大學東亞學系政治與經濟組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總</a:t>
                      </a:r>
                      <a:r>
                        <a:rPr lang="en-US" altLang="zh-TW" sz="2400" u="none" strike="noStrike" dirty="0">
                          <a:effectLst/>
                        </a:rPr>
                        <a:t>65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65942"/>
              </p:ext>
            </p:extLst>
          </p:nvPr>
        </p:nvGraphicFramePr>
        <p:xfrm>
          <a:off x="1568624" y="3356992"/>
          <a:ext cx="6864762" cy="872490"/>
        </p:xfrm>
        <a:graphic>
          <a:graphicData uri="http://schemas.openxmlformats.org/drawingml/2006/table">
            <a:tbl>
              <a:tblPr/>
              <a:tblGrid>
                <a:gridCol w="945656"/>
                <a:gridCol w="945656"/>
                <a:gridCol w="945656"/>
                <a:gridCol w="945656"/>
                <a:gridCol w="945656"/>
                <a:gridCol w="945656"/>
                <a:gridCol w="1190826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數乙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歷史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地理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公社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總分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74.2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73.6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79.1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70.8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446.7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9971"/>
              </p:ext>
            </p:extLst>
          </p:nvPr>
        </p:nvGraphicFramePr>
        <p:xfrm>
          <a:off x="272480" y="116632"/>
          <a:ext cx="5544618" cy="872490"/>
        </p:xfrm>
        <a:graphic>
          <a:graphicData uri="http://schemas.openxmlformats.org/drawingml/2006/table">
            <a:tbl>
              <a:tblPr/>
              <a:tblGrid>
                <a:gridCol w="883380"/>
                <a:gridCol w="883380"/>
                <a:gridCol w="883380"/>
                <a:gridCol w="883380"/>
                <a:gridCol w="883380"/>
                <a:gridCol w="1127718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14613"/>
              </p:ext>
            </p:extLst>
          </p:nvPr>
        </p:nvGraphicFramePr>
        <p:xfrm>
          <a:off x="272480" y="1052736"/>
          <a:ext cx="9505056" cy="2236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07327"/>
                <a:gridCol w="929361"/>
                <a:gridCol w="3068368"/>
              </a:tblGrid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國立中山大學企業管理學系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國</a:t>
                      </a:r>
                      <a:r>
                        <a:rPr lang="en-US" altLang="zh-TW" sz="2400" u="none" strike="noStrike">
                          <a:effectLst/>
                        </a:rPr>
                        <a:t>13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國立臺北大學企業管理學系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總</a:t>
                      </a:r>
                      <a:r>
                        <a:rPr lang="en-US" altLang="zh-TW" sz="2400" u="none" strike="noStrike" dirty="0">
                          <a:effectLst/>
                        </a:rPr>
                        <a:t>63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國立臺北大學財政學系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英</a:t>
                      </a:r>
                      <a:r>
                        <a:rPr lang="en-US" altLang="zh-TW" sz="2400" u="none" strike="noStrike" dirty="0">
                          <a:effectLst/>
                        </a:rPr>
                        <a:t>14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國立臺北大學會計學系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英</a:t>
                      </a:r>
                      <a:r>
                        <a:rPr lang="en-US" altLang="zh-TW" sz="2400" u="none" strike="noStrike" dirty="0">
                          <a:effectLst/>
                        </a:rPr>
                        <a:t>14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國立臺北教育大學文化創意產業經營學系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國</a:t>
                      </a:r>
                      <a:r>
                        <a:rPr lang="en-US" altLang="zh-TW" sz="2400" u="none" strike="noStrike">
                          <a:effectLst/>
                        </a:rPr>
                        <a:t>13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國立臺灣師範大學企業管理學系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總</a:t>
                      </a:r>
                      <a:r>
                        <a:rPr lang="en-US" altLang="zh-TW" sz="2400" u="none" strike="noStrike" dirty="0">
                          <a:effectLst/>
                        </a:rPr>
                        <a:t>66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72767"/>
              </p:ext>
            </p:extLst>
          </p:nvPr>
        </p:nvGraphicFramePr>
        <p:xfrm>
          <a:off x="1568624" y="4278630"/>
          <a:ext cx="6864762" cy="2579370"/>
        </p:xfrm>
        <a:graphic>
          <a:graphicData uri="http://schemas.openxmlformats.org/drawingml/2006/table">
            <a:tbl>
              <a:tblPr/>
              <a:tblGrid>
                <a:gridCol w="2543402"/>
                <a:gridCol w="43213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錄取校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指定考試採計科目及方法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國立政治大學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地政學系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土地管理組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國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英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數學乙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歷　史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地　理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817096" y="0"/>
            <a:ext cx="4088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填志願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54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80648"/>
              </p:ext>
            </p:extLst>
          </p:nvPr>
        </p:nvGraphicFramePr>
        <p:xfrm>
          <a:off x="2072680" y="3356992"/>
          <a:ext cx="5919106" cy="872490"/>
        </p:xfrm>
        <a:graphic>
          <a:graphicData uri="http://schemas.openxmlformats.org/drawingml/2006/table">
            <a:tbl>
              <a:tblPr/>
              <a:tblGrid>
                <a:gridCol w="945656"/>
                <a:gridCol w="945656"/>
                <a:gridCol w="945656"/>
                <a:gridCol w="945656"/>
                <a:gridCol w="945656"/>
                <a:gridCol w="1190826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數甲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化學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物理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總分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56.6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70.6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78.5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333.7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75589"/>
              </p:ext>
            </p:extLst>
          </p:nvPr>
        </p:nvGraphicFramePr>
        <p:xfrm>
          <a:off x="272480" y="116632"/>
          <a:ext cx="5544618" cy="872490"/>
        </p:xfrm>
        <a:graphic>
          <a:graphicData uri="http://schemas.openxmlformats.org/drawingml/2006/table">
            <a:tbl>
              <a:tblPr/>
              <a:tblGrid>
                <a:gridCol w="883380"/>
                <a:gridCol w="883380"/>
                <a:gridCol w="883380"/>
                <a:gridCol w="883380"/>
                <a:gridCol w="883380"/>
                <a:gridCol w="1127718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58725"/>
              </p:ext>
            </p:extLst>
          </p:nvPr>
        </p:nvGraphicFramePr>
        <p:xfrm>
          <a:off x="272480" y="1052736"/>
          <a:ext cx="9505056" cy="2236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07327"/>
                <a:gridCol w="929361"/>
                <a:gridCol w="3068368"/>
              </a:tblGrid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國立中正大學物理學系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國立中興大學物理學系一般物理組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國立中興大學物理學系光電物理組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國立成功大學物理學系物理組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國立彰化師範大學物理學系物理組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國立臺灣師範大學物理學系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11079"/>
              </p:ext>
            </p:extLst>
          </p:nvPr>
        </p:nvGraphicFramePr>
        <p:xfrm>
          <a:off x="1568624" y="4278630"/>
          <a:ext cx="6864762" cy="2579370"/>
        </p:xfrm>
        <a:graphic>
          <a:graphicData uri="http://schemas.openxmlformats.org/drawingml/2006/table">
            <a:tbl>
              <a:tblPr/>
              <a:tblGrid>
                <a:gridCol w="2543402"/>
                <a:gridCol w="43213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錄取校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指定考試採計科目及方法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國立中央大學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物理學系</a:t>
                      </a:r>
                    </a:p>
                    <a:p>
                      <a:pPr algn="ctr" fontAlgn="ctr"/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國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英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數學甲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物    理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化    學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817096" y="0"/>
            <a:ext cx="4088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填志願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3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79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大考中心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9988" r="22754" b="9232"/>
          <a:stretch/>
        </p:blipFill>
        <p:spPr bwMode="auto">
          <a:xfrm>
            <a:off x="2144688" y="1556792"/>
            <a:ext cx="5616624" cy="5100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44546"/>
              </p:ext>
            </p:extLst>
          </p:nvPr>
        </p:nvGraphicFramePr>
        <p:xfrm>
          <a:off x="1568624" y="3284984"/>
          <a:ext cx="6864762" cy="2579370"/>
        </p:xfrm>
        <a:graphic>
          <a:graphicData uri="http://schemas.openxmlformats.org/drawingml/2006/table">
            <a:tbl>
              <a:tblPr/>
              <a:tblGrid>
                <a:gridCol w="2543402"/>
                <a:gridCol w="43213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錄取校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指定考試採計科目及方法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國立中興大學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應用數學系</a:t>
                      </a:r>
                    </a:p>
                    <a:p>
                      <a:pPr algn="ctr" fontAlgn="ctr"/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國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英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數學甲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2.00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物    理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化    學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84008"/>
              </p:ext>
            </p:extLst>
          </p:nvPr>
        </p:nvGraphicFramePr>
        <p:xfrm>
          <a:off x="1928664" y="1844824"/>
          <a:ext cx="5919106" cy="872490"/>
        </p:xfrm>
        <a:graphic>
          <a:graphicData uri="http://schemas.openxmlformats.org/drawingml/2006/table">
            <a:tbl>
              <a:tblPr/>
              <a:tblGrid>
                <a:gridCol w="945656"/>
                <a:gridCol w="945656"/>
                <a:gridCol w="945656"/>
                <a:gridCol w="945656"/>
                <a:gridCol w="945656"/>
                <a:gridCol w="1190826"/>
              </a:tblGrid>
              <a:tr h="2202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數甲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化學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物理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總分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55.4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57.4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297.8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26860"/>
              </p:ext>
            </p:extLst>
          </p:nvPr>
        </p:nvGraphicFramePr>
        <p:xfrm>
          <a:off x="272480" y="476672"/>
          <a:ext cx="5544618" cy="872490"/>
        </p:xfrm>
        <a:graphic>
          <a:graphicData uri="http://schemas.openxmlformats.org/drawingml/2006/table">
            <a:tbl>
              <a:tblPr/>
              <a:tblGrid>
                <a:gridCol w="883380"/>
                <a:gridCol w="883380"/>
                <a:gridCol w="883380"/>
                <a:gridCol w="883380"/>
                <a:gridCol w="883380"/>
                <a:gridCol w="1127718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47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817096" y="0"/>
            <a:ext cx="4088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填志願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4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5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35919"/>
              </p:ext>
            </p:extLst>
          </p:nvPr>
        </p:nvGraphicFramePr>
        <p:xfrm>
          <a:off x="272480" y="116632"/>
          <a:ext cx="5544618" cy="872490"/>
        </p:xfrm>
        <a:graphic>
          <a:graphicData uri="http://schemas.openxmlformats.org/drawingml/2006/table">
            <a:tbl>
              <a:tblPr/>
              <a:tblGrid>
                <a:gridCol w="883380"/>
                <a:gridCol w="883380"/>
                <a:gridCol w="883380"/>
                <a:gridCol w="883380"/>
                <a:gridCol w="883380"/>
                <a:gridCol w="1127718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52</a:t>
                      </a:r>
                      <a:endParaRPr lang="en-US" altLang="zh-TW" sz="2800" b="0" i="0" u="none" strike="noStrike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82098"/>
              </p:ext>
            </p:extLst>
          </p:nvPr>
        </p:nvGraphicFramePr>
        <p:xfrm>
          <a:off x="272480" y="1052736"/>
          <a:ext cx="9505056" cy="2236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07327"/>
                <a:gridCol w="929361"/>
                <a:gridCol w="3068368"/>
              </a:tblGrid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國立中央大學電機工程學系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國立中興大學生物產業機電工程學系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國立清華大學計量財務金融學系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國立臺北大學經濟學系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英前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國立臺北大學資訊工程學系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  <a:tr h="18513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國立臺灣師範大學企業管理學系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08" marR="6908" marT="6908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41760"/>
              </p:ext>
            </p:extLst>
          </p:nvPr>
        </p:nvGraphicFramePr>
        <p:xfrm>
          <a:off x="1568624" y="4278630"/>
          <a:ext cx="6864762" cy="1725930"/>
        </p:xfrm>
        <a:graphic>
          <a:graphicData uri="http://schemas.openxmlformats.org/drawingml/2006/table">
            <a:tbl>
              <a:tblPr/>
              <a:tblGrid>
                <a:gridCol w="2543402"/>
                <a:gridCol w="43213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錄取校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指定考試採計科目及方法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國立台北大學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latin typeface="標楷體"/>
                        </a:rPr>
                        <a:t>經濟學系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國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1.00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英　文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  <a:p>
                      <a:pPr algn="l" fontAlgn="ctr"/>
                      <a:r>
                        <a:rPr lang="zh-TW" altLang="en-US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數學乙　　 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 1.50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85368"/>
              </p:ext>
            </p:extLst>
          </p:nvPr>
        </p:nvGraphicFramePr>
        <p:xfrm>
          <a:off x="1568624" y="3356992"/>
          <a:ext cx="6864762" cy="872490"/>
        </p:xfrm>
        <a:graphic>
          <a:graphicData uri="http://schemas.openxmlformats.org/drawingml/2006/table">
            <a:tbl>
              <a:tblPr/>
              <a:tblGrid>
                <a:gridCol w="945656"/>
                <a:gridCol w="945656"/>
                <a:gridCol w="945656"/>
                <a:gridCol w="945656"/>
                <a:gridCol w="945656"/>
                <a:gridCol w="945656"/>
                <a:gridCol w="1190826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國文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數乙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歷史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地理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公社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總分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60.1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64.5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61.8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54.4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390.8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817096" y="0"/>
            <a:ext cx="4088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填志願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海山高中</a:t>
            </a:r>
            <a:r>
              <a:rPr lang="zh-TW" altLang="en-US" dirty="0" smtClean="0"/>
              <a:t>升大學比例：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61140"/>
              </p:ext>
            </p:extLst>
          </p:nvPr>
        </p:nvGraphicFramePr>
        <p:xfrm>
          <a:off x="776536" y="1916832"/>
          <a:ext cx="8424934" cy="3867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7055"/>
                <a:gridCol w="1413667"/>
                <a:gridCol w="1528553"/>
                <a:gridCol w="1528553"/>
                <a:gridCol w="1528553"/>
                <a:gridCol w="1528553"/>
              </a:tblGrid>
              <a:tr h="483482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83482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308E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文組</a:t>
                      </a:r>
                      <a:endParaRPr lang="zh-TW" altLang="en-US" sz="2400" b="1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zh-TW" altLang="en-US" sz="2400" b="1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36/145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24.8%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48/173</a:t>
                      </a:r>
                      <a:endParaRPr lang="zh-TW" altLang="en-US" sz="24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27.7%</a:t>
                      </a:r>
                      <a:endParaRPr lang="zh-TW" altLang="en-US" sz="24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登記分發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90/145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62.1%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115/173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66.5%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19/145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13.1%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5.8%</a:t>
                      </a:r>
                      <a:endParaRPr lang="zh-TW" altLang="en-US" sz="24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83482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308E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理組</a:t>
                      </a:r>
                      <a:endParaRPr lang="zh-TW" altLang="en-US" sz="2400" b="1" dirty="0">
                        <a:solidFill>
                          <a:srgbClr val="1308E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57/158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36.1%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74/146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50.7%</a:t>
                      </a:r>
                      <a:endParaRPr lang="zh-TW" altLang="en-US" sz="24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登記分發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89/158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56.3%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60/146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41.1%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8348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7.6%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8.2%</a:t>
                      </a:r>
                      <a:endParaRPr lang="zh-TW" altLang="en-US" sz="24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105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大學多元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入學</a:t>
            </a:r>
            <a:endParaRPr lang="zh-TW" altLang="en-US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83806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0" y="1124744"/>
            <a:ext cx="560512" cy="360040"/>
          </a:xfrm>
        </p:spPr>
        <p:txBody>
          <a:bodyPr>
            <a:noAutofit/>
          </a:bodyPr>
          <a:lstStyle/>
          <a:p>
            <a:r>
              <a:rPr lang="zh-TW" altLang="en-US" sz="1100" noProof="0" dirty="0" smtClean="0"/>
              <a:t>
            </a:t>
            </a:r>
            <a:fld id="{4FAB73BC-B049-4115-A692-8D63A059BFB8}" type="slidenum">
              <a:rPr lang="en-US" altLang="zh-TW" sz="1100" noProof="0" smtClean="0"/>
              <a:pPr/>
              <a:t>43</a:t>
            </a:fld>
            <a:r>
              <a:rPr lang="en-US" altLang="zh-TW" sz="1100" noProof="0" dirty="0" smtClean="0"/>
              <a:t>
            </a:t>
            </a:r>
            <a:endParaRPr lang="zh-TW" alt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2107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200472" y="548680"/>
            <a:ext cx="5616624" cy="719931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000" b="1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4000" b="1" dirty="0" smtClean="0">
                <a:solidFill>
                  <a:srgbClr val="E70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年起重要變革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1772816"/>
            <a:ext cx="8928992" cy="3384376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「高中英文聽力測驗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」由大學校系自訂是否設為「繁星推薦入學」、「個人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申請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入學」及「考試入學」之招生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檢定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項目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或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納為「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個人申請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入學」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審查資料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</a:rPr>
              <a:t>之一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en-US" altLang="zh-TW" sz="3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「考試入學」指定科目考試考科採計上限以</a:t>
            </a:r>
            <a:r>
              <a:rPr lang="en-US" altLang="zh-TW" sz="3600" dirty="0" smtClean="0">
                <a:solidFill>
                  <a:srgbClr val="E70939"/>
                </a:solidFill>
                <a:latin typeface="+mj-ea"/>
                <a:ea typeface="+mj-ea"/>
              </a:rPr>
              <a:t>5</a:t>
            </a:r>
            <a:r>
              <a:rPr lang="zh-TW" altLang="en-US" sz="3600" dirty="0" smtClean="0">
                <a:solidFill>
                  <a:srgbClr val="E70939"/>
                </a:solidFill>
                <a:latin typeface="+mj-ea"/>
                <a:ea typeface="+mj-ea"/>
              </a:rPr>
              <a:t>科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為限</a:t>
            </a:r>
            <a:r>
              <a:rPr lang="zh-TW" altLang="zh-TW" sz="3600" dirty="0">
                <a:latin typeface="+mj-ea"/>
              </a:rPr>
              <a:t>。</a:t>
            </a:r>
            <a:endParaRPr lang="en-US" altLang="zh-TW" sz="3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「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在校成績證明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</a:rPr>
              <a:t>」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由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高中端統一</a:t>
            </a:r>
            <a:r>
              <a:rPr lang="zh-TW" altLang="en-US" sz="36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上</a:t>
            </a:r>
            <a:r>
              <a:rPr lang="zh-TW" altLang="en-US" sz="36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傳</a:t>
            </a:r>
            <a:r>
              <a:rPr lang="zh-TW" altLang="zh-TW" sz="3600" dirty="0" smtClean="0">
                <a:latin typeface="+mj-ea"/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     </a:t>
            </a: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594600" y="6309321"/>
            <a:ext cx="2311400" cy="365125"/>
          </a:xfrm>
        </p:spPr>
        <p:txBody>
          <a:bodyPr/>
          <a:lstStyle/>
          <a:p>
            <a:pPr>
              <a:defRPr/>
            </a:pPr>
            <a:fld id="{B9C50ECE-0698-41BC-9C83-83341CEE3CF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45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 bwMode="auto">
          <a:xfrm>
            <a:off x="2288703" y="533400"/>
            <a:ext cx="7617297" cy="87937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104-106</a:t>
            </a:r>
            <a:r>
              <a:rPr lang="en-US" altLang="zh-TW" sz="3600" b="1" dirty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TW" altLang="en-US" sz="3600" b="1" dirty="0" smtClean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高二</a:t>
            </a:r>
            <a:r>
              <a:rPr kumimoji="0" lang="en-US" altLang="zh-TW" sz="3600" b="1" dirty="0" smtClean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學年度（近程）調整內容</a:t>
            </a:r>
            <a:endParaRPr kumimoji="0" lang="zh-TW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68883" y="3140968"/>
            <a:ext cx="8513707" cy="1329800"/>
            <a:chOff x="262990" y="3212976"/>
            <a:chExt cx="7858806" cy="1079368"/>
          </a:xfrm>
        </p:grpSpPr>
        <p:grpSp>
          <p:nvGrpSpPr>
            <p:cNvPr id="51" name="群組 50"/>
            <p:cNvGrpSpPr/>
            <p:nvPr/>
          </p:nvGrpSpPr>
          <p:grpSpPr>
            <a:xfrm>
              <a:off x="262991" y="3212976"/>
              <a:ext cx="7844015" cy="532507"/>
              <a:chOff x="274464" y="2176959"/>
              <a:chExt cx="7844015" cy="532507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gray">
              <a:xfrm>
                <a:off x="274464" y="2176959"/>
                <a:ext cx="7844015" cy="244475"/>
              </a:xfrm>
              <a:prstGeom prst="rect">
                <a:avLst/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1070421" y="2317799"/>
                <a:ext cx="479425" cy="376238"/>
              </a:xfrm>
              <a:prstGeom prst="downArrow">
                <a:avLst>
                  <a:gd name="adj1" fmla="val 43713"/>
                  <a:gd name="adj2" fmla="val 48102"/>
                </a:avLst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gray">
              <a:xfrm>
                <a:off x="3895875" y="2333228"/>
                <a:ext cx="479425" cy="376238"/>
              </a:xfrm>
              <a:prstGeom prst="downArrow">
                <a:avLst>
                  <a:gd name="adj1" fmla="val 43713"/>
                  <a:gd name="adj2" fmla="val 48102"/>
                </a:avLst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gray">
              <a:xfrm>
                <a:off x="6737236" y="2318868"/>
                <a:ext cx="479425" cy="376238"/>
              </a:xfrm>
              <a:prstGeom prst="downArrow">
                <a:avLst>
                  <a:gd name="adj1" fmla="val 43713"/>
                  <a:gd name="adj2" fmla="val 48102"/>
                </a:avLst>
              </a:prstGeom>
              <a:solidFill>
                <a:srgbClr val="639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262990" y="3900053"/>
              <a:ext cx="5349393" cy="3922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學科能力測驗</a:t>
              </a:r>
              <a:endPara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5818782" y="3900637"/>
              <a:ext cx="2303014" cy="3917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指定科目考試</a:t>
              </a:r>
              <a:endPara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84908" y="1772816"/>
            <a:ext cx="9390219" cy="2232148"/>
            <a:chOff x="144016" y="1375314"/>
            <a:chExt cx="8667894" cy="2232148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21085" y="1403250"/>
              <a:ext cx="0" cy="1178374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5588762" y="1410711"/>
              <a:ext cx="1" cy="1242921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8094423" y="1375314"/>
              <a:ext cx="0" cy="2232148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44016" y="1423563"/>
              <a:ext cx="2166250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繁星推薦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526289" y="1412875"/>
              <a:ext cx="2952328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個人申請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5685016" y="1416046"/>
              <a:ext cx="2293388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考試入學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44016" y="1947583"/>
              <a:ext cx="2166249" cy="634041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zh-TW" b="1" kern="1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適當</a:t>
              </a:r>
              <a:r>
                <a:rPr lang="zh-TW" altLang="zh-TW" b="1" kern="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增加招生名額</a:t>
              </a:r>
              <a:endPara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2526290" y="1933170"/>
              <a:ext cx="2952328" cy="648454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265113" indent="-265113">
                <a:spcAft>
                  <a:spcPts val="0"/>
                </a:spcAft>
              </a:pP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1.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試辦專業書審及有效面試</a:t>
              </a:r>
            </a:p>
            <a:p>
              <a:pPr marL="265113" indent="-265113">
                <a:spcAft>
                  <a:spcPts val="0"/>
                </a:spcAft>
              </a:pP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2</a:t>
              </a:r>
              <a:r>
                <a:rPr lang="en-US" altLang="zh-TW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.</a:t>
              </a:r>
              <a:r>
                <a:rPr lang="zh-TW" altLang="zh-TW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試辦扶助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弱勢計畫</a:t>
              </a:r>
              <a:endParaRPr lang="zh-TW" altLang="zh-TW" b="1" kern="1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8209563" y="1429963"/>
              <a:ext cx="602347" cy="863629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試辦</a:t>
              </a:r>
              <a:endParaRPr lang="en-US" altLang="zh-TW" b="1" kern="1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endParaRPr>
            </a:p>
            <a:p>
              <a:pPr algn="ctr" eaLnBrk="1" hangingPunct="1"/>
              <a:r>
                <a:rPr lang="zh-TW" altLang="en-US" b="1" kern="100" dirty="0" smtClean="0">
                  <a:latin typeface="標楷體" panose="03000509000000000000" pitchFamily="65" charset="-120"/>
                  <a:ea typeface="標楷體" panose="03000509000000000000" pitchFamily="65" charset="-120"/>
                  <a:hlinkClick r:id="" action="ppaction://noaction"/>
                </a:rPr>
                <a:t>特殊</a:t>
              </a:r>
              <a:endPara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" action="ppaction://noaction"/>
              </a:endParaRPr>
            </a:p>
            <a:p>
              <a:pPr algn="ctr" eaLnBrk="1" hangingPunct="1"/>
              <a:r>
                <a:rPr lang="zh-TW" altLang="en-US" b="1" kern="100" dirty="0" smtClean="0">
                  <a:latin typeface="標楷體" panose="03000509000000000000" pitchFamily="65" charset="-120"/>
                  <a:ea typeface="標楷體" panose="03000509000000000000" pitchFamily="65" charset="-120"/>
                  <a:hlinkClick r:id="" action="ppaction://noaction"/>
                </a:rPr>
                <a:t>選才</a:t>
              </a:r>
              <a:endPara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694642" y="1933170"/>
              <a:ext cx="2293388" cy="648454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zh-TW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採計</a:t>
              </a:r>
              <a:r>
                <a:rPr lang="zh-TW" altLang="en-US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指考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科目數減少</a:t>
              </a:r>
              <a:endParaRPr lang="en-US" altLang="zh-TW" b="1" kern="1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endParaRPr>
            </a:p>
            <a:p>
              <a:pPr eaLnBrk="1" hangingPunct="1"/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至</a:t>
              </a: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3-5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  <a:hlinkClick r:id="" action="ppaction://noaction"/>
                </a:rPr>
                <a:t>科</a:t>
              </a:r>
              <a:endParaRPr lang="zh-TW" altLang="zh-TW" b="1" kern="1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72274" y="4613526"/>
            <a:ext cx="8516065" cy="1911818"/>
            <a:chOff x="416502" y="5177480"/>
            <a:chExt cx="7860983" cy="1551778"/>
          </a:xfrm>
        </p:grpSpPr>
        <p:grpSp>
          <p:nvGrpSpPr>
            <p:cNvPr id="54" name="群組 53"/>
            <p:cNvGrpSpPr/>
            <p:nvPr/>
          </p:nvGrpSpPr>
          <p:grpSpPr>
            <a:xfrm>
              <a:off x="418679" y="5177480"/>
              <a:ext cx="7858806" cy="966061"/>
              <a:chOff x="280818" y="3906422"/>
              <a:chExt cx="7858806" cy="966061"/>
            </a:xfrm>
          </p:grpSpPr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80818" y="3906422"/>
                <a:ext cx="7858806" cy="435566"/>
              </a:xfrm>
              <a:prstGeom prst="rect">
                <a:avLst/>
              </a:prstGeom>
              <a:solidFill>
                <a:srgbClr val="3BCCFF"/>
              </a:solidFill>
              <a:ln w="38100">
                <a:solidFill>
                  <a:srgbClr val="3B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語文能力測驗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280854" y="4347871"/>
                <a:ext cx="7858769" cy="524612"/>
              </a:xfrm>
              <a:prstGeom prst="rect">
                <a:avLst/>
              </a:prstGeom>
              <a:solidFill>
                <a:srgbClr val="ECFEF0"/>
              </a:solidFill>
              <a:ln w="38100">
                <a:solidFill>
                  <a:srgbClr val="3BCC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中英語聽力測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驗 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校系自訂檢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定項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目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或審查資料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</a:p>
              <a:p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國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語文寫作能力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測驗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研究計畫方式試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16502" y="6339032"/>
              <a:ext cx="7858806" cy="390226"/>
            </a:xfrm>
            <a:prstGeom prst="rect">
              <a:avLst/>
            </a:prstGeom>
            <a:solidFill>
              <a:srgbClr val="FFB3B5"/>
            </a:solidFill>
            <a:ln w="38100">
              <a:solidFill>
                <a:srgbClr val="FFB3B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術科考試</a:t>
              </a:r>
              <a:endPara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62537" y="2125684"/>
            <a:ext cx="9354447" cy="4180112"/>
          </a:xfrm>
          <a:prstGeom prst="roundRect">
            <a:avLst>
              <a:gd name="adj" fmla="val 1271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b="1" dirty="0" smtClean="0">
                <a:latin typeface="+mj-ea"/>
                <a:ea typeface="+mj-ea"/>
              </a:rPr>
              <a:t>        </a:t>
            </a:r>
            <a:r>
              <a:rPr lang="zh-TW" altLang="zh-TW" sz="3200" b="1" dirty="0" smtClean="0">
                <a:latin typeface="+mj-ea"/>
                <a:ea typeface="+mj-ea"/>
              </a:rPr>
              <a:t>扶助</a:t>
            </a:r>
            <a:r>
              <a:rPr lang="zh-TW" altLang="zh-TW" sz="3200" b="1" dirty="0">
                <a:latin typeface="+mj-ea"/>
                <a:ea typeface="+mj-ea"/>
              </a:rPr>
              <a:t>弱勢計畫</a:t>
            </a:r>
            <a:r>
              <a:rPr lang="zh-TW" altLang="zh-TW" sz="3200" b="1" dirty="0" smtClean="0">
                <a:latin typeface="+mj-ea"/>
                <a:ea typeface="+mj-ea"/>
              </a:rPr>
              <a:t>：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r>
              <a:rPr lang="zh-TW" altLang="zh-TW" sz="2500" dirty="0">
                <a:latin typeface="+mn-ea"/>
              </a:rPr>
              <a:t>教育部自</a:t>
            </a:r>
            <a:r>
              <a:rPr lang="en-US" altLang="zh-TW" sz="2500" dirty="0">
                <a:latin typeface="+mn-ea"/>
              </a:rPr>
              <a:t>102</a:t>
            </a:r>
            <a:r>
              <a:rPr lang="zh-TW" altLang="zh-TW" sz="2500" dirty="0">
                <a:latin typeface="+mn-ea"/>
              </a:rPr>
              <a:t>學年度起即鼓勵大學辦理扶弱招生措施，提高弱勢學生就學機會。招聯會通過之調整方案配套措施一特別提出應從頂尖大學開始推動。目前已有</a:t>
            </a:r>
            <a:r>
              <a:rPr lang="zh-TW" altLang="zh-TW" sz="2500" dirty="0">
                <a:solidFill>
                  <a:srgbClr val="FF0000"/>
                </a:solidFill>
                <a:latin typeface="+mn-ea"/>
              </a:rPr>
              <a:t>清華大學旭日組、交通大學旋風揚帆組、政治大學政星組、中央大學向日葵組、陽明大學璞玉組以及中山大學的南星計畫</a:t>
            </a:r>
            <a:r>
              <a:rPr lang="zh-TW" altLang="zh-TW" sz="2500" dirty="0">
                <a:latin typeface="+mn-ea"/>
              </a:rPr>
              <a:t>等。其中南星計畫除音樂系以外，皆保有弱勢及就近入學之名額。</a:t>
            </a:r>
            <a:endParaRPr lang="zh-TW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817094" y="451263"/>
            <a:ext cx="6445333" cy="1425039"/>
          </a:xfrm>
        </p:spPr>
        <p:txBody>
          <a:bodyPr>
            <a:noAutofit/>
          </a:bodyPr>
          <a:lstStyle/>
          <a:p>
            <a:r>
              <a:rPr lang="zh-TW" altLang="zh-TW" sz="4800" b="1" dirty="0">
                <a:solidFill>
                  <a:srgbClr val="7030A0"/>
                </a:solidFill>
                <a:latin typeface="+mn-ea"/>
                <a:ea typeface="+mn-ea"/>
              </a:rPr>
              <a:t>104學年度開始</a:t>
            </a:r>
            <a:r>
              <a:rPr lang="zh-TW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>的</a:t>
            </a:r>
            <a:r>
              <a:rPr lang="en-US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/>
            </a:r>
            <a:br>
              <a:rPr lang="en-US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</a:br>
            <a:r>
              <a:rPr lang="zh-TW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>各項</a:t>
            </a:r>
            <a:r>
              <a:rPr lang="zh-TW" altLang="zh-TW" sz="4800" b="1" dirty="0">
                <a:solidFill>
                  <a:srgbClr val="7030A0"/>
                </a:solidFill>
                <a:latin typeface="+mn-ea"/>
                <a:ea typeface="+mn-ea"/>
              </a:rPr>
              <a:t>招生調整措施</a:t>
            </a:r>
            <a:endParaRPr lang="zh-TW" altLang="en-US" sz="48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6861" y="2449365"/>
            <a:ext cx="1042061" cy="914400"/>
            <a:chOff x="132769" y="1858486"/>
            <a:chExt cx="961902" cy="914400"/>
          </a:xfrm>
        </p:grpSpPr>
        <p:sp>
          <p:nvSpPr>
            <p:cNvPr id="10" name="二十四角星形 9"/>
            <p:cNvSpPr/>
            <p:nvPr/>
          </p:nvSpPr>
          <p:spPr>
            <a:xfrm>
              <a:off x="132769" y="1858486"/>
              <a:ext cx="961902" cy="914400"/>
            </a:xfrm>
            <a:prstGeom prst="star2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10899" y="2023299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+mj-ea"/>
                  <a:ea typeface="+mj-ea"/>
                </a:rPr>
                <a:t>壹</a:t>
              </a:r>
              <a:endParaRPr lang="zh-TW" altLang="en-US" sz="3200" b="1" dirty="0">
                <a:latin typeface="+mj-ea"/>
                <a:ea typeface="+mj-ea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7" y="1373205"/>
            <a:ext cx="1590226" cy="18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3"/>
          <a:stretch/>
        </p:blipFill>
        <p:spPr>
          <a:xfrm>
            <a:off x="1546092" y="628896"/>
            <a:ext cx="7033948" cy="5772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01244" y="5972913"/>
            <a:ext cx="2115344" cy="514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074988" y="145107"/>
            <a:ext cx="592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近年扶弱計畫學校數目統計表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62537" y="2137559"/>
            <a:ext cx="9354447" cy="4310741"/>
          </a:xfrm>
          <a:prstGeom prst="roundRect">
            <a:avLst>
              <a:gd name="adj" fmla="val 1271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        </a:t>
            </a:r>
            <a:r>
              <a:rPr lang="zh-TW" altLang="zh-TW" sz="3200" b="1" dirty="0" smtClean="0">
                <a:solidFill>
                  <a:schemeClr val="tx1"/>
                </a:solidFill>
                <a:latin typeface="+mj-ea"/>
                <a:ea typeface="+mj-ea"/>
              </a:rPr>
              <a:t>特殊</a:t>
            </a:r>
            <a:r>
              <a:rPr lang="zh-TW" altLang="zh-TW" sz="3200" b="1" dirty="0">
                <a:solidFill>
                  <a:schemeClr val="tx1"/>
                </a:solidFill>
                <a:latin typeface="+mj-ea"/>
                <a:ea typeface="+mj-ea"/>
              </a:rPr>
              <a:t>選才試辦計畫：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zh-TW" sz="2300" dirty="0" smtClean="0">
                <a:latin typeface="+mn-ea"/>
              </a:rPr>
              <a:t>為</a:t>
            </a:r>
            <a:r>
              <a:rPr lang="zh-TW" altLang="zh-TW" sz="2300" dirty="0">
                <a:latin typeface="+mn-ea"/>
              </a:rPr>
              <a:t>改善現行多元入學制度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較難鑑別部分具有特殊才能、經歷或成就學生之現況</a:t>
            </a:r>
            <a:r>
              <a:rPr lang="zh-TW" altLang="zh-TW" sz="2300" dirty="0">
                <a:latin typeface="+mn-ea"/>
              </a:rPr>
              <a:t>，並利大學錄取該類真正具有潛力與才能學生，教育部已於</a:t>
            </a:r>
            <a:r>
              <a:rPr lang="en-US" altLang="zh-TW" sz="2300" dirty="0">
                <a:latin typeface="+mn-ea"/>
              </a:rPr>
              <a:t>104</a:t>
            </a:r>
            <a:r>
              <a:rPr lang="zh-TW" altLang="zh-TW" sz="2300" dirty="0">
                <a:latin typeface="+mn-ea"/>
              </a:rPr>
              <a:t>年起開始進行大學試辦特殊選才，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以單獨招生方式小規模試辦</a:t>
            </a:r>
            <a:r>
              <a:rPr lang="zh-TW" altLang="zh-TW" sz="2300" dirty="0">
                <a:latin typeface="+mn-ea"/>
              </a:rPr>
              <a:t>，須先向教育部申請，後續年度則視辦理成果研議調整規模與方式。以</a:t>
            </a:r>
            <a:r>
              <a:rPr lang="en-US" altLang="zh-TW" sz="2300" dirty="0">
                <a:latin typeface="+mn-ea"/>
              </a:rPr>
              <a:t>104</a:t>
            </a:r>
            <a:r>
              <a:rPr lang="zh-TW" altLang="zh-TW" sz="2300" dirty="0">
                <a:latin typeface="+mn-ea"/>
              </a:rPr>
              <a:t>年為例，總計有其中台大、清大、交大、台師大、中興、陽明、暨南、東海、靜宜、大葉、義守、高醫大等校參與，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共招收</a:t>
            </a:r>
            <a:r>
              <a:rPr lang="en-US" altLang="zh-TW" sz="2300" dirty="0">
                <a:solidFill>
                  <a:srgbClr val="FF0000"/>
                </a:solidFill>
                <a:latin typeface="+mn-ea"/>
              </a:rPr>
              <a:t>53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名</a:t>
            </a:r>
            <a:r>
              <a:rPr lang="zh-TW" altLang="zh-TW" sz="2300" dirty="0">
                <a:latin typeface="+mn-ea"/>
              </a:rPr>
              <a:t>。其中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國立清華大學的拾穗計畫提供不分系學士班提供最多的名額，總計有</a:t>
            </a:r>
            <a:r>
              <a:rPr lang="en-US" altLang="zh-TW" sz="23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zh-TW" sz="2300" dirty="0">
                <a:solidFill>
                  <a:srgbClr val="FF0000"/>
                </a:solidFill>
                <a:latin typeface="+mn-ea"/>
              </a:rPr>
              <a:t>位</a:t>
            </a:r>
            <a:r>
              <a:rPr lang="zh-TW" altLang="zh-TW" sz="2300" dirty="0">
                <a:latin typeface="+mn-ea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817094" y="451263"/>
            <a:ext cx="6445333" cy="1425039"/>
          </a:xfrm>
        </p:spPr>
        <p:txBody>
          <a:bodyPr>
            <a:noAutofit/>
          </a:bodyPr>
          <a:lstStyle/>
          <a:p>
            <a:r>
              <a:rPr lang="zh-TW" altLang="zh-TW" sz="4800" b="1" dirty="0">
                <a:solidFill>
                  <a:srgbClr val="7030A0"/>
                </a:solidFill>
                <a:latin typeface="+mn-ea"/>
                <a:ea typeface="+mn-ea"/>
              </a:rPr>
              <a:t>104學年度</a:t>
            </a:r>
            <a:r>
              <a:rPr lang="zh-TW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>開始</a:t>
            </a:r>
            <a:r>
              <a:rPr lang="zh-TW" altLang="en-US" sz="4800" b="1" dirty="0" smtClean="0">
                <a:solidFill>
                  <a:srgbClr val="7030A0"/>
                </a:solidFill>
                <a:latin typeface="+mn-ea"/>
                <a:ea typeface="+mn-ea"/>
              </a:rPr>
              <a:t>之</a:t>
            </a:r>
            <a:r>
              <a:rPr lang="en-US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/>
            </a:r>
            <a:br>
              <a:rPr lang="en-US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</a:br>
            <a:r>
              <a:rPr lang="zh-TW" altLang="zh-TW" sz="4800" b="1" dirty="0" smtClean="0">
                <a:solidFill>
                  <a:srgbClr val="7030A0"/>
                </a:solidFill>
                <a:latin typeface="+mn-ea"/>
                <a:ea typeface="+mn-ea"/>
              </a:rPr>
              <a:t>各項</a:t>
            </a:r>
            <a:r>
              <a:rPr lang="zh-TW" altLang="zh-TW" sz="4800" b="1" dirty="0">
                <a:solidFill>
                  <a:srgbClr val="7030A0"/>
                </a:solidFill>
                <a:latin typeface="+mn-ea"/>
                <a:ea typeface="+mn-ea"/>
              </a:rPr>
              <a:t>招生調整措施</a:t>
            </a:r>
            <a:endParaRPr lang="zh-TW" altLang="en-US" sz="48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43841" y="2229499"/>
            <a:ext cx="1042061" cy="914400"/>
            <a:chOff x="132769" y="1858486"/>
            <a:chExt cx="961902" cy="914400"/>
          </a:xfrm>
        </p:grpSpPr>
        <p:sp>
          <p:nvSpPr>
            <p:cNvPr id="9" name="二十四角星形 8"/>
            <p:cNvSpPr/>
            <p:nvPr/>
          </p:nvSpPr>
          <p:spPr>
            <a:xfrm>
              <a:off x="132769" y="1858486"/>
              <a:ext cx="961902" cy="914400"/>
            </a:xfrm>
            <a:prstGeom prst="star2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0899" y="2023299"/>
              <a:ext cx="60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+mj-ea"/>
                  <a:ea typeface="+mj-ea"/>
                </a:rPr>
                <a:t>貳</a:t>
              </a: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165">
            <a:off x="7331768" y="1700186"/>
            <a:ext cx="2268819" cy="14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特殊選才招生學校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18752" r="33420" b="10665"/>
          <a:stretch/>
        </p:blipFill>
        <p:spPr bwMode="auto">
          <a:xfrm>
            <a:off x="1928664" y="1700808"/>
            <a:ext cx="6120680" cy="494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632520" y="548680"/>
            <a:ext cx="3240360" cy="719931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en-US" altLang="zh-TW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632520" y="1916832"/>
            <a:ext cx="6696744" cy="424847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en-US" altLang="zh-TW" sz="3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考試介紹：</a:t>
            </a:r>
          </a:p>
          <a:p>
            <a:r>
              <a:rPr lang="zh-TW" altLang="en-US" dirty="0" smtClean="0"/>
              <a:t>為了</a:t>
            </a:r>
            <a:r>
              <a:rPr lang="zh-TW" altLang="en-US" dirty="0"/>
              <a:t>鑑別考生的學科能力，推出幾種功能不同的統一入學考試：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      1</a:t>
            </a:r>
            <a:r>
              <a:rPr lang="zh-TW" altLang="en-US" dirty="0">
                <a:solidFill>
                  <a:srgbClr val="FF0000"/>
                </a:solidFill>
              </a:rPr>
              <a:t>、高中英語聽力</a:t>
            </a:r>
            <a:r>
              <a:rPr lang="zh-TW" altLang="en-US" dirty="0" smtClean="0">
                <a:solidFill>
                  <a:srgbClr val="FF0000"/>
                </a:solidFill>
              </a:rPr>
              <a:t>測驗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      2</a:t>
            </a:r>
            <a:r>
              <a:rPr lang="zh-TW" altLang="en-US" dirty="0">
                <a:solidFill>
                  <a:srgbClr val="FF0000"/>
                </a:solidFill>
              </a:rPr>
              <a:t>、學科能力測驗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      3</a:t>
            </a:r>
            <a:r>
              <a:rPr lang="zh-TW" altLang="en-US" dirty="0">
                <a:solidFill>
                  <a:srgbClr val="FF0000"/>
                </a:solidFill>
              </a:rPr>
              <a:t>、術科</a:t>
            </a:r>
            <a:r>
              <a:rPr lang="zh-TW" altLang="en-US" dirty="0" smtClean="0">
                <a:solidFill>
                  <a:srgbClr val="FF0000"/>
                </a:solidFill>
              </a:rPr>
              <a:t>考試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      4</a:t>
            </a:r>
            <a:r>
              <a:rPr lang="zh-TW" altLang="en-US" dirty="0">
                <a:solidFill>
                  <a:srgbClr val="FF0000"/>
                </a:solidFill>
              </a:rPr>
              <a:t>、指定科目考試</a:t>
            </a:r>
          </a:p>
          <a:p>
            <a:endParaRPr lang="zh-TW" altLang="en-US" dirty="0"/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0668" t="11610" r="22329" b="73625"/>
          <a:stretch/>
        </p:blipFill>
        <p:spPr>
          <a:xfrm>
            <a:off x="3872880" y="268422"/>
            <a:ext cx="5804584" cy="8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594600" y="6325137"/>
            <a:ext cx="2311400" cy="365125"/>
          </a:xfrm>
        </p:spPr>
        <p:txBody>
          <a:bodyPr/>
          <a:lstStyle/>
          <a:p>
            <a:pPr>
              <a:defRPr/>
            </a:pPr>
            <a:fld id="{B9C50ECE-0698-41BC-9C83-83341CEE3CF3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defRPr/>
              </a:pPr>
              <a:t>50</a:t>
            </a:fld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72143" y="1293962"/>
            <a:ext cx="9439386" cy="2495078"/>
            <a:chOff x="202204" y="1423944"/>
            <a:chExt cx="8546260" cy="225089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503019" y="1451376"/>
              <a:ext cx="0" cy="1195408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5584742" y="1443194"/>
              <a:ext cx="7535" cy="1212044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7998056" y="1442690"/>
              <a:ext cx="0" cy="2232148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02204" y="1423944"/>
              <a:ext cx="2185674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繁星推薦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598833" y="1433568"/>
              <a:ext cx="2880395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個人申請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5704877" y="1443192"/>
              <a:ext cx="2149338" cy="43798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考試入學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02204" y="1927226"/>
              <a:ext cx="2185674" cy="647686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適當增加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招生名額</a:t>
              </a:r>
              <a:endParaRPr lang="en-US" altLang="zh-TW" b="1" kern="1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  <a:p>
              <a:pPr algn="ctr" eaLnBrk="1" hangingPunct="1"/>
              <a:r>
                <a:rPr lang="zh-TW" altLang="en-US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以不超過</a:t>
              </a: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15%</a:t>
              </a:r>
              <a:r>
                <a:rPr lang="zh-TW" altLang="en-US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為限</a:t>
              </a:r>
              <a:endParaRPr lang="zh-TW" altLang="zh-TW" b="1" kern="1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2598909" y="1932190"/>
              <a:ext cx="2866284" cy="648454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265113" indent="-265113">
                <a:spcAft>
                  <a:spcPts val="0"/>
                </a:spcAft>
              </a:pP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1.</a:t>
              </a:r>
              <a:r>
                <a:rPr lang="zh-TW" altLang="en-US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推動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專業書審及有效面試</a:t>
              </a:r>
            </a:p>
            <a:p>
              <a:pPr marL="265113" indent="-265113">
                <a:spcAft>
                  <a:spcPts val="0"/>
                </a:spcAft>
              </a:pP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2.</a:t>
              </a:r>
              <a:r>
                <a:rPr lang="zh-TW" altLang="en-US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推動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扶助弱勢計畫</a:t>
              </a:r>
              <a:endParaRPr lang="zh-TW" altLang="zh-TW" b="1" kern="1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5706599" y="1955333"/>
              <a:ext cx="2166865" cy="648453"/>
            </a:xfrm>
            <a:prstGeom prst="rect">
              <a:avLst/>
            </a:prstGeom>
            <a:solidFill>
              <a:srgbClr val="FFEEB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zh-TW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採計</a:t>
              </a:r>
              <a:r>
                <a:rPr lang="zh-TW" altLang="en-US" b="1" kern="100" dirty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指考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科目數減少</a:t>
              </a:r>
              <a:endParaRPr lang="en-US" altLang="zh-TW" b="1" kern="1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  <a:p>
              <a:pPr eaLnBrk="1" hangingPunct="1"/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至</a:t>
              </a:r>
              <a:r>
                <a:rPr lang="en-US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3-5</a:t>
              </a:r>
              <a:r>
                <a:rPr lang="zh-TW" altLang="zh-TW" b="1" kern="100" dirty="0" smtClean="0"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科</a:t>
              </a:r>
              <a:endParaRPr lang="zh-TW" altLang="zh-TW" b="1" kern="1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8135223" y="1433300"/>
              <a:ext cx="613241" cy="615916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kern="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特殊</a:t>
              </a:r>
              <a:endPara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zh-TW" altLang="en-US" b="1" kern="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選才</a:t>
              </a:r>
              <a:endPara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61257" y="2794959"/>
            <a:ext cx="8393890" cy="706050"/>
            <a:chOff x="273202" y="2344403"/>
            <a:chExt cx="7639059" cy="564198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gray">
            <a:xfrm>
              <a:off x="273202" y="2344403"/>
              <a:ext cx="7639059" cy="244475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078713" y="2532363"/>
              <a:ext cx="479425" cy="376238"/>
            </a:xfrm>
            <a:prstGeom prst="downArrow">
              <a:avLst>
                <a:gd name="adj1" fmla="val 43713"/>
                <a:gd name="adj2" fmla="val 48102"/>
              </a:avLst>
            </a:prstGeom>
            <a:solidFill>
              <a:srgbClr val="639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3895875" y="2500672"/>
              <a:ext cx="479425" cy="376238"/>
            </a:xfrm>
            <a:prstGeom prst="downArrow">
              <a:avLst>
                <a:gd name="adj1" fmla="val 43713"/>
                <a:gd name="adj2" fmla="val 48102"/>
              </a:avLst>
            </a:prstGeom>
            <a:solidFill>
              <a:srgbClr val="639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gray">
            <a:xfrm>
              <a:off x="6584113" y="2514695"/>
              <a:ext cx="479425" cy="376238"/>
            </a:xfrm>
            <a:prstGeom prst="downArrow">
              <a:avLst>
                <a:gd name="adj1" fmla="val 43713"/>
                <a:gd name="adj2" fmla="val 48102"/>
              </a:avLst>
            </a:prstGeom>
            <a:solidFill>
              <a:srgbClr val="639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42711" y="3641265"/>
            <a:ext cx="8429712" cy="2914810"/>
            <a:chOff x="239491" y="3932590"/>
            <a:chExt cx="7745745" cy="2424871"/>
          </a:xfrm>
        </p:grpSpPr>
        <p:grpSp>
          <p:nvGrpSpPr>
            <p:cNvPr id="8" name="群組 7"/>
            <p:cNvGrpSpPr/>
            <p:nvPr/>
          </p:nvGrpSpPr>
          <p:grpSpPr>
            <a:xfrm>
              <a:off x="258304" y="3932590"/>
              <a:ext cx="5272626" cy="840775"/>
              <a:chOff x="207493" y="4053178"/>
              <a:chExt cx="5727321" cy="840775"/>
            </a:xfrm>
          </p:grpSpPr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207493" y="4053178"/>
                <a:ext cx="5727321" cy="2824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學科能力測驗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209091" y="4356261"/>
                <a:ext cx="5725271" cy="537692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國文、英文</a:t>
                </a:r>
                <a:r>
                  <a:rPr lang="zh-TW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測驗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範圍增至第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學期</a:t>
                </a:r>
                <a:endParaRPr lang="en-US" altLang="zh-TW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國文全為選擇題</a:t>
                </a:r>
                <a:r>
                  <a:rPr lang="zh-TW" altLang="en-US" b="1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；其餘考科不變</a:t>
                </a:r>
                <a:endParaRPr lang="zh-TW" altLang="en-US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779325" y="3934960"/>
              <a:ext cx="2205911" cy="835164"/>
              <a:chOff x="6220043" y="4055548"/>
              <a:chExt cx="2307727" cy="835164"/>
            </a:xfrm>
          </p:grpSpPr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6220043" y="4055548"/>
                <a:ext cx="2307725" cy="2716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指定科目考試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220044" y="4353020"/>
                <a:ext cx="2307726" cy="537692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國文全為選擇題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；其餘考科不變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256534" y="4948481"/>
              <a:ext cx="7721234" cy="896169"/>
              <a:chOff x="256534" y="4821948"/>
              <a:chExt cx="7721234" cy="896169"/>
            </a:xfrm>
          </p:grpSpPr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256534" y="4821948"/>
                <a:ext cx="7721233" cy="304158"/>
              </a:xfrm>
              <a:prstGeom prst="rect">
                <a:avLst/>
              </a:prstGeom>
              <a:solidFill>
                <a:srgbClr val="5DD5FF"/>
              </a:solidFill>
              <a:ln w="38100">
                <a:solidFill>
                  <a:srgbClr val="5DD5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語文能力測驗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256534" y="5180425"/>
                <a:ext cx="7721234" cy="537692"/>
              </a:xfrm>
              <a:prstGeom prst="rect">
                <a:avLst/>
              </a:prstGeom>
              <a:solidFill>
                <a:srgbClr val="ECFEF0"/>
              </a:solidFill>
              <a:ln w="38100">
                <a:solidFill>
                  <a:srgbClr val="5DD5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國語文寫作能力測驗獨立施測</a:t>
                </a:r>
              </a:p>
              <a:p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中英語聽力測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驗不變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39491" y="5994922"/>
              <a:ext cx="7745745" cy="362539"/>
            </a:xfrm>
            <a:prstGeom prst="rect">
              <a:avLst/>
            </a:prstGeom>
            <a:solidFill>
              <a:srgbClr val="FFB3B5"/>
            </a:solidFill>
            <a:ln w="38100">
              <a:solidFill>
                <a:srgbClr val="FFB3B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術科考試</a:t>
              </a:r>
              <a:endPara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6" name="標題 1"/>
          <p:cNvSpPr txBox="1">
            <a:spLocks/>
          </p:cNvSpPr>
          <p:nvPr/>
        </p:nvSpPr>
        <p:spPr bwMode="auto">
          <a:xfrm>
            <a:off x="2360713" y="254000"/>
            <a:ext cx="7545288" cy="87937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en-US" altLang="zh-TW" sz="3600" b="1" dirty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TW" altLang="en-US" sz="3600" b="1" dirty="0" smtClean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高一</a:t>
            </a:r>
            <a:r>
              <a:rPr kumimoji="0" lang="en-US" altLang="zh-TW" sz="3600" b="1" dirty="0" smtClean="0">
                <a:solidFill>
                  <a:srgbClr val="75FD6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zh-TW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109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學年度（中程）調整內容</a:t>
            </a:r>
            <a:endParaRPr kumimoji="0" lang="zh-TW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2520" y="404664"/>
            <a:ext cx="6408712" cy="1077019"/>
          </a:xfrm>
        </p:spPr>
        <p:txBody>
          <a:bodyPr>
            <a:no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104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年大學多元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入學</a:t>
            </a:r>
            <a:endParaRPr lang="zh-TW" altLang="en-US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內容版面配置區 3" descr="Radial Picture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271125"/>
              </p:ext>
            </p:extLst>
          </p:nvPr>
        </p:nvGraphicFramePr>
        <p:xfrm>
          <a:off x="992560" y="1772816"/>
          <a:ext cx="8165034" cy="4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4400" noProof="0" dirty="0" smtClean="0"/>
              <a:t>       </a:t>
            </a:r>
            <a:fld id="{4FAB73BC-B049-4115-A692-8D63A059BFB8}" type="slidenum">
              <a:rPr lang="en-US" altLang="zh-TW" sz="4400" noProof="0" smtClean="0"/>
              <a:pPr/>
              <a:t>51</a:t>
            </a:fld>
            <a:r>
              <a:rPr lang="en-US" altLang="zh-TW" noProof="0" dirty="0" smtClean="0"/>
              <a:t>
            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54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度簡章為準）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67275"/>
              </p:ext>
            </p:extLst>
          </p:nvPr>
        </p:nvGraphicFramePr>
        <p:xfrm>
          <a:off x="704528" y="1628800"/>
          <a:ext cx="8856984" cy="4828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2693243"/>
                <a:gridCol w="2693243"/>
                <a:gridCol w="2232248"/>
              </a:tblGrid>
              <a:tr h="57606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考試入學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233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104/08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發售英聽測驗簡章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8/10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4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104/09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英聽測驗報名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9/9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發售學科能力測驗簡章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(9/29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104/10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英聽測驗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 (10/24)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學科能力測驗報名（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10/29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11/12)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104/11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術科考試報名（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11/3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11/12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寄發英聽測驗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成績單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(11/5)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聽測驗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(11/18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11/25)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發售考試入學簡章（暫訂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11/9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發售繁星推薦入學簡章（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11/10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發售個人申請入學簡章（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11/10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31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104/12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英聽測驗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(2)(12/12)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alt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寄發英聽測驗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成績單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(12/31)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52478"/>
              </p:ext>
            </p:extLst>
          </p:nvPr>
        </p:nvGraphicFramePr>
        <p:xfrm>
          <a:off x="632520" y="1501687"/>
          <a:ext cx="8856984" cy="5307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358"/>
                <a:gridCol w="2694689"/>
                <a:gridCol w="2694689"/>
                <a:gridCol w="2232248"/>
              </a:tblGrid>
              <a:tr h="548224">
                <a:tc>
                  <a:txBody>
                    <a:bodyPr/>
                    <a:lstStyle/>
                    <a:p>
                      <a:pPr indent="152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effectLst/>
                          <a:latin typeface="+mj-ea"/>
                          <a:ea typeface="+mj-ea"/>
                        </a:rPr>
                        <a:t>日期</a:t>
                      </a:r>
                      <a:r>
                        <a:rPr lang="en-US" altLang="zh-TW" sz="1800" kern="0" dirty="0" smtClean="0">
                          <a:effectLst/>
                          <a:latin typeface="+mj-ea"/>
                          <a:ea typeface="+mj-ea"/>
                        </a:rPr>
                        <a:t>\</a:t>
                      </a:r>
                      <a:r>
                        <a:rPr lang="zh-TW" altLang="en-US" sz="1800" kern="0" dirty="0" smtClean="0">
                          <a:effectLst/>
                          <a:latin typeface="+mj-ea"/>
                          <a:ea typeface="+mj-ea"/>
                        </a:rPr>
                        <a:t>管道</a:t>
                      </a:r>
                      <a:endParaRPr lang="zh-TW" alt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</a:rPr>
                        <a:t>考試入學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069"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105/01</a:t>
                      </a:r>
                      <a:endParaRPr lang="zh-TW" sz="20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學科能力測驗考試</a:t>
                      </a:r>
                      <a:r>
                        <a:rPr 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/22</a:t>
                      </a:r>
                      <a:r>
                        <a:rPr 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/23</a:t>
                      </a:r>
                      <a:r>
                        <a:rPr 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術科考試</a:t>
                      </a:r>
                      <a:endParaRPr lang="en-US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體育組（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1/27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1/29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美術組（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1/30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1/31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139">
                <a:tc rowSpan="4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105/02</a:t>
                      </a:r>
                      <a:endParaRPr lang="zh-TW" sz="20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6985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            術科考試</a:t>
                      </a:r>
                      <a:endParaRPr lang="en-US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6985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音樂組（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2/12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2/16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9"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73835" marR="0" indent="6985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寄發學科能力測驗成績單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(2/18)</a:t>
                      </a:r>
                      <a:endParaRPr lang="zh-TW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9"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73835" marR="0" indent="6985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寄發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術科成績單（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2/22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39"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申請學測</a:t>
                      </a: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成績</a:t>
                      </a: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複查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(2/20~2/24)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zh-TW" alt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術科考試成績複查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(2/23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2/24)</a:t>
                      </a:r>
                      <a:endParaRPr lang="zh-TW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1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105/03</a:t>
                      </a:r>
                      <a:endParaRPr lang="zh-TW" sz="20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indent="-12446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繁星推薦繳費及報名（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3/3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  <a:p>
                      <a:pPr marL="124460" indent="-12446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-1432560" algn="l"/>
                        </a:tabLst>
                      </a:pP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公告第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類學群錄取名單及第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類學群通過第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階段篩選結果（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3/8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個人申請繳費</a:t>
                      </a:r>
                      <a:endParaRPr lang="en-US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3/8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3/11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個人申請報名</a:t>
                      </a:r>
                      <a:endParaRPr lang="en-US" altLang="zh-TW" sz="1600" kern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53670" indent="-15367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3/9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3/11</a:t>
                      </a:r>
                      <a:r>
                        <a:rPr lang="zh-TW" alt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發售指定科目考試</a:t>
                      </a:r>
                      <a:r>
                        <a:rPr lang="zh-TW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簡章</a:t>
                      </a:r>
                      <a:r>
                        <a:rPr lang="en-US" sz="1600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3/30</a:t>
                      </a:r>
                      <a:r>
                        <a:rPr lang="zh-TW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度簡章為準）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5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47941"/>
              </p:ext>
            </p:extLst>
          </p:nvPr>
        </p:nvGraphicFramePr>
        <p:xfrm>
          <a:off x="635901" y="1434682"/>
          <a:ext cx="8856984" cy="5421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46"/>
                <a:gridCol w="2706595"/>
                <a:gridCol w="2706595"/>
                <a:gridCol w="2232248"/>
              </a:tblGrid>
              <a:tr h="544897">
                <a:tc>
                  <a:txBody>
                    <a:bodyPr/>
                    <a:lstStyle/>
                    <a:p>
                      <a:pPr indent="1524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  <a:r>
                        <a:rPr lang="en-US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\</a:t>
                      </a: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管道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考試入學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7091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105/03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錄取生放棄入學資格截止（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3/16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indent="-83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大學醫學系辦理第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類學群第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階段面試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/25~4/24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期間之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週五、六、日）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indent="-1397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9652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公告第一階段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學測、術科成績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篩選結果（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3/17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大學寄發指定項目甄試通知、繳交甄試費用（大學自訂）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大學校系辦理指定項目甄試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620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-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kern="0" spc="-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0" spc="-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/25~4/24</a:t>
                      </a:r>
                      <a:r>
                        <a:rPr lang="zh-TW" sz="1600" kern="0" spc="-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</a:t>
                      </a:r>
                      <a:r>
                        <a:rPr lang="zh-TW" sz="1600" kern="0" spc="-2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之週五、六、日）</a:t>
                      </a:r>
                      <a:endParaRPr lang="zh-TW" sz="1600" kern="100" spc="-2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58895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24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105/04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indent="-34925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大學醫學系公告第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類學群第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階段面試錄取名（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前）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1125" indent="-3492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 marR="0" indent="-15367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寄發網路登記就讀志願序通行碼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(4/13) </a:t>
                      </a:r>
                    </a:p>
                    <a:p>
                      <a:pPr marL="153670" marR="0" indent="-15367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大學公告錄取名單並寄發甄選總成績單（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  <a:r>
                        <a:rPr lang="zh-TW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前）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57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104/05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甄選委員會統一公告第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類學群錄取名單（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類學群錄取生放棄入學資格截止（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1125" indent="-3492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正備取生向甄選委員會登記就讀志願序（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公告統一分發結果（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5/10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3670" indent="-153670"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錄取生放棄入學資格截止（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指定科目考試報名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0820" indent="-210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（暫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</a:t>
                      </a:r>
                      <a:r>
                        <a:rPr lang="en-US" alt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5/17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4775" indent="-104775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發售考試入學登記分發相關資訊（暫訂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5/6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0820" indent="-21082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登記資格審查繳件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2065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5/31)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09" marR="68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度簡章為準）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2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40804"/>
              </p:ext>
            </p:extLst>
          </p:nvPr>
        </p:nvGraphicFramePr>
        <p:xfrm>
          <a:off x="704529" y="1700808"/>
          <a:ext cx="8856983" cy="2565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45"/>
                <a:gridCol w="2094527"/>
                <a:gridCol w="2094527"/>
                <a:gridCol w="3456384"/>
              </a:tblGrid>
              <a:tr h="432048">
                <a:tc>
                  <a:txBody>
                    <a:bodyPr/>
                    <a:lstStyle/>
                    <a:p>
                      <a:pPr marL="0" indent="1524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  <a:r>
                        <a:rPr lang="en-US" altLang="zh-TW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\</a:t>
                      </a: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管道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繁星推薦入學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個人申請入學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2000" kern="0" dirty="0">
                          <a:effectLst/>
                          <a:latin typeface="+mj-ea"/>
                          <a:ea typeface="+mj-ea"/>
                        </a:rPr>
                        <a:t>考試入學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5913"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105/07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0955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指定科目考試（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7/1~7/3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6985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寄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發成績單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（暫訂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7/18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公布考科組合成績人數累計表及最低登記標準（暫訂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7/18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5367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繳交登記費（暫訂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7/18~7/28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-10477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網路登記分發志願（暫訂</a:t>
                      </a:r>
                      <a:r>
                        <a:rPr lang="en-US" sz="1600" kern="0" spc="0" dirty="0">
                          <a:effectLst/>
                          <a:latin typeface="+mj-ea"/>
                          <a:ea typeface="+mj-ea"/>
                        </a:rPr>
                        <a:t>7/24~7/28</a:t>
                      </a: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70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2000" kern="0" dirty="0" smtClean="0">
                          <a:effectLst/>
                          <a:latin typeface="+mj-ea"/>
                          <a:ea typeface="+mj-ea"/>
                        </a:rPr>
                        <a:t>105/08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kern="0" spc="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zh-TW" sz="1600" kern="0" spc="0" dirty="0">
                          <a:effectLst/>
                          <a:latin typeface="+mj-ea"/>
                          <a:ea typeface="+mj-ea"/>
                        </a:rPr>
                        <a:t>考試入學錄取公告（暫訂</a:t>
                      </a:r>
                      <a:r>
                        <a:rPr lang="en-US" sz="1600" kern="0" spc="0" dirty="0" smtClean="0">
                          <a:effectLst/>
                          <a:latin typeface="+mj-ea"/>
                          <a:ea typeface="+mj-ea"/>
                        </a:rPr>
                        <a:t>8/8</a:t>
                      </a:r>
                      <a:r>
                        <a:rPr lang="zh-TW" sz="1600" kern="0" spc="0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TW" sz="1600" kern="100" spc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09" marR="68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42"/>
          <p:cNvSpPr txBox="1">
            <a:spLocks noChangeArrowheads="1"/>
          </p:cNvSpPr>
          <p:nvPr/>
        </p:nvSpPr>
        <p:spPr>
          <a:xfrm>
            <a:off x="560512" y="260648"/>
            <a:ext cx="8928992" cy="12241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度多元入學管道重要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日程表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（各項考試及招生日期以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105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學年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度簡章為準）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4BA64F-B2FE-4BBA-B1ED-3FE5C98622AC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3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6856" y="1673523"/>
            <a:ext cx="5904656" cy="251519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TW" altLang="en-US" sz="6600" i="1" dirty="0">
                <a:solidFill>
                  <a:schemeClr val="accent4">
                    <a:lumMod val="75000"/>
                  </a:schemeClr>
                </a:solidFill>
                <a:latin typeface="華康POP2體 Std W9" pitchFamily="82" charset="-120"/>
                <a:ea typeface="華康POP2體 Std W9" pitchFamily="82" charset="-120"/>
              </a:rPr>
              <a:t>簡報完畢</a:t>
            </a:r>
            <a:br>
              <a:rPr lang="zh-TW" altLang="en-US" sz="6600" i="1" dirty="0">
                <a:solidFill>
                  <a:schemeClr val="accent4">
                    <a:lumMod val="75000"/>
                  </a:schemeClr>
                </a:solidFill>
                <a:latin typeface="華康POP2體 Std W9" pitchFamily="82" charset="-120"/>
                <a:ea typeface="華康POP2體 Std W9" pitchFamily="82" charset="-120"/>
              </a:rPr>
            </a:br>
            <a:r>
              <a:rPr lang="zh-TW" altLang="en-US" sz="6600" i="1" dirty="0">
                <a:solidFill>
                  <a:schemeClr val="accent4">
                    <a:lumMod val="75000"/>
                  </a:schemeClr>
                </a:solidFill>
                <a:latin typeface="華康POP2體 Std W9" pitchFamily="82" charset="-120"/>
                <a:ea typeface="華康POP2體 Std W9" pitchFamily="82" charset="-120"/>
              </a:rPr>
              <a:t>敬請指教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" y="-16250"/>
            <a:ext cx="2865475" cy="214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7128792" cy="990600"/>
          </a:xfrm>
        </p:spPr>
        <p:txBody>
          <a:bodyPr>
            <a:noAutofit/>
          </a:bodyPr>
          <a:lstStyle/>
          <a:p>
            <a:r>
              <a:rPr lang="zh-TW" altLang="zh-TW" sz="4000" dirty="0">
                <a:solidFill>
                  <a:srgbClr val="FF0000"/>
                </a:solidFill>
              </a:rPr>
              <a:t>高中英語聽力</a:t>
            </a:r>
            <a:r>
              <a:rPr lang="zh-TW" altLang="zh-TW" sz="4000" dirty="0" smtClean="0">
                <a:solidFill>
                  <a:srgbClr val="FF0000"/>
                </a:solidFill>
              </a:rPr>
              <a:t>測驗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說明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61160"/>
              </p:ext>
            </p:extLst>
          </p:nvPr>
        </p:nvGraphicFramePr>
        <p:xfrm>
          <a:off x="632520" y="1844824"/>
          <a:ext cx="8928992" cy="41494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5754"/>
                <a:gridCol w="7053238"/>
              </a:tblGrid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高中必修科目「英文」課綱所訂之</a:t>
                      </a:r>
                      <a:r>
                        <a:rPr lang="en-US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1-4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學期必修課程</a:t>
                      </a:r>
                      <a:r>
                        <a:rPr lang="zh-TW" altLang="zh-TW" sz="22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提供各大學校院招生選才之參考</a:t>
                      </a:r>
                      <a:r>
                        <a:rPr lang="zh-TW" altLang="zh-TW" sz="2400" kern="1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測驗內容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涵蓋生活化、實用性之主題，情境包括家庭、校園、公共場所、社交場合等。詞彙範圍以高中英文常用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字詞為主，可參考大考中心高中英文參考詞彙表第一至第四級（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http://www.ceec.edu.tw/Research/paper_doc/ce37/ce37.htm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/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 smtClean="0">
                          <a:effectLst/>
                          <a:latin typeface="+mj-ea"/>
                          <a:ea typeface="+mj-ea"/>
                        </a:rPr>
                        <a:t>第一次英聽測驗 </a:t>
                      </a:r>
                      <a:r>
                        <a:rPr lang="en-US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(104/10/24)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 smtClean="0">
                          <a:effectLst/>
                          <a:latin typeface="+mj-ea"/>
                          <a:ea typeface="+mj-ea"/>
                        </a:rPr>
                        <a:t>第二次英聽測驗 </a:t>
                      </a:r>
                      <a:r>
                        <a:rPr lang="en-US" altLang="zh-TW" sz="2200" b="0" kern="1200" dirty="0" smtClean="0">
                          <a:effectLst/>
                          <a:latin typeface="+mj-ea"/>
                          <a:ea typeface="+mj-ea"/>
                        </a:rPr>
                        <a:t>(104/12/12)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</a:rPr>
                        <a:t>用途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※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由大學校系自訂是否設為「繁星推薦入學」、「個人申</a:t>
                      </a:r>
                      <a:r>
                        <a:rPr lang="zh-TW" alt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　</a:t>
                      </a:r>
                      <a:endParaRPr lang="en-US" altLang="zh-TW" sz="2200" b="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l"/>
                      <a:r>
                        <a:rPr lang="zh-TW" alt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請入學」及「考試入學」之招生</a:t>
                      </a:r>
                      <a:r>
                        <a:rPr lang="zh-TW" altLang="zh-TW" sz="2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檢定項目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或納為「個人</a:t>
                      </a:r>
                      <a:endParaRPr lang="en-US" altLang="zh-TW" sz="2200" b="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l"/>
                      <a:r>
                        <a:rPr lang="zh-TW" alt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申請入學」</a:t>
                      </a:r>
                      <a:r>
                        <a:rPr lang="zh-TW" altLang="zh-TW" sz="22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審查資料</a:t>
                      </a:r>
                      <a:r>
                        <a:rPr lang="zh-TW" altLang="zh-TW" sz="22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之一。</a:t>
                      </a:r>
                      <a:endParaRPr lang="en-US" altLang="zh-TW" sz="2200" b="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l"/>
                      <a:r>
                        <a:rPr lang="en-US" altLang="zh-TW" sz="22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※</a:t>
                      </a:r>
                      <a:r>
                        <a:rPr lang="zh-TW" alt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中度或重度聽障生免檢定英聽資格審核。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704528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+mj-ea"/>
              </a:rPr>
              <a:t>學科能力測驗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14547"/>
              </p:ext>
            </p:extLst>
          </p:nvPr>
        </p:nvGraphicFramePr>
        <p:xfrm>
          <a:off x="632520" y="1844824"/>
          <a:ext cx="8568952" cy="369528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47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測驗範圍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高一、高二兩學年必修課程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測驗目標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檢測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就讀大學所需要的基本學科能力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難度</a:t>
                      </a:r>
                      <a:endParaRPr lang="zh-TW" alt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範圍較小，難度較低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科目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國、英、數、社、自五科，五科都必須應考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105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22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23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0">
                <a:tc>
                  <a:txBody>
                    <a:bodyPr/>
                    <a:lstStyle/>
                    <a:p>
                      <a:pPr marL="0" algn="ctr" rtl="0" eaLnBrk="1" hangingPunct="1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測驗用途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繁星推薦入學、個人申請入學、考試入學、離島及原住民學生保送甄試、科技校院日間部四年制申請入學、警大申請入學、軍校甄選入學、進修學士班、部分國外大學等招生管道使用。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4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7632848" cy="9906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j-ea"/>
              </a:rPr>
              <a:t>學科能力測驗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考試範圍說明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90133"/>
              </p:ext>
            </p:extLst>
          </p:nvPr>
        </p:nvGraphicFramePr>
        <p:xfrm>
          <a:off x="632520" y="1628800"/>
          <a:ext cx="8928991" cy="48811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04122"/>
                <a:gridCol w="7124869"/>
              </a:tblGrid>
              <a:tr h="47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latin typeface="+mj-ea"/>
                          <a:ea typeface="+mj-ea"/>
                          <a:cs typeface="Times New Roman"/>
                        </a:rPr>
                        <a:t>考科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+mj-ea"/>
                          <a:ea typeface="+mj-ea"/>
                        </a:rPr>
                        <a:t>測驗範圍</a:t>
                      </a:r>
                      <a:endParaRPr lang="zh-TW" sz="24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國文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必修科目國文、高二必修科目國文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	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英文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必修科目英文、高二必修科目英文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數學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必修科目數學、高二必修科目數學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A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版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社會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高一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必修科目歷史、必修科目地理、必修科目公民</a:t>
                      </a: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與社會</a:t>
                      </a:r>
                      <a:endParaRPr lang="en-US" altLang="zh-TW" sz="2200" kern="100" dirty="0" smtClean="0"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高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二必修科目歷史、必修科目地理、必修科目公民與社會</a:t>
                      </a:r>
                      <a:endParaRPr lang="zh-TW" sz="22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自然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必修科目基礎物理一、必修科目基礎化學（一</a:t>
                      </a:r>
                      <a:r>
                        <a:rPr lang="zh-TW" sz="2200" kern="100" dirty="0" smtClean="0">
                          <a:latin typeface="+mj-ea"/>
                          <a:ea typeface="+mj-ea"/>
                        </a:rPr>
                        <a:t>）</a:t>
                      </a:r>
                      <a:endParaRPr lang="zh-TW" sz="2200" kern="100" dirty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+mj-ea"/>
                          <a:ea typeface="+mj-ea"/>
                        </a:rPr>
                        <a:t>必修科目基礎生物</a:t>
                      </a:r>
                      <a:r>
                        <a:rPr lang="en-US" sz="2200" kern="100" dirty="0">
                          <a:latin typeface="+mj-ea"/>
                          <a:ea typeface="+mj-ea"/>
                        </a:rPr>
                        <a:t>(1)</a:t>
                      </a:r>
                      <a:r>
                        <a:rPr lang="zh-TW" sz="2200" kern="100" dirty="0">
                          <a:latin typeface="+mj-ea"/>
                          <a:ea typeface="+mj-ea"/>
                        </a:rPr>
                        <a:t>、必修科目基礎地球科學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必修科目基礎物理二</a:t>
                      </a:r>
                      <a:r>
                        <a:rPr lang="en-US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</a:t>
                      </a: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、必修科目基礎化學（二）</a:t>
                      </a:r>
                      <a:endParaRPr lang="zh-TW" sz="2200" b="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17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註：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*國文考科和社會考科歷史部分依 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101 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課綱命題，其餘各科依據 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99 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課綱命題。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*自然考科之測驗範圍皆屬於高一、高二必修課程。自然考科之測驗範圍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皆屬於高一、高二必修課程。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74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3569218" cy="990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+mj-ea"/>
              </a:rPr>
              <a:t>術科考試</a:t>
            </a:r>
            <a:endParaRPr altLang="en-US" sz="4000" dirty="0" smtClean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74473"/>
              </p:ext>
            </p:extLst>
          </p:nvPr>
        </p:nvGraphicFramePr>
        <p:xfrm>
          <a:off x="632520" y="1844824"/>
          <a:ext cx="8568952" cy="392006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30373"/>
                <a:gridCol w="6738579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考試單位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音樂、美術、體育三項術科考試由「大學術科考試委員會聯合會」負責統一辦理，舞蹈、戲劇、國樂、國劇與運動競技等術科考試，由相關校系自行辦理。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考試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目的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藉由術科考試測驗學生程度，作為招生依據。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	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考試日程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105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學年為</a:t>
                      </a:r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體育組（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1/27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1/29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lang="en-US" altLang="zh-TW" sz="2400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美術組（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1/30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1/31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  <a:endParaRPr lang="zh-TW" altLang="zh-TW" sz="2400" kern="1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音樂組（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2/12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2/16</a:t>
                      </a:r>
                      <a:r>
                        <a:rPr lang="zh-TW" altLang="zh-TW" sz="2400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考試用途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可供大學繁星推薦入學、個人申請入學、考試入學及部分大學校系單招使用。</a:t>
                      </a:r>
                      <a:endParaRPr lang="zh-TW" altLang="zh-TW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8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_TP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A53CF0-CFB4-446C-9538-226C66E955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0</TotalTime>
  <Words>5473</Words>
  <Application>Microsoft Office PowerPoint</Application>
  <PresentationFormat>A4 紙張 (210x297 公釐)</PresentationFormat>
  <Paragraphs>1026</Paragraphs>
  <Slides>56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AcademicPresentation2_TP10352480</vt:lpstr>
      <vt:lpstr>104 學年度 家長日 大學多元入學方案介紹</vt:lpstr>
      <vt:lpstr>105年大學多元入學</vt:lpstr>
      <vt:lpstr>105年大學多元入學方案架構圖</vt:lpstr>
      <vt:lpstr>大考中心</vt:lpstr>
      <vt:lpstr>PowerPoint 簡報</vt:lpstr>
      <vt:lpstr>高中英語聽力測驗說明</vt:lpstr>
      <vt:lpstr>學科能力測驗</vt:lpstr>
      <vt:lpstr>學科能力測驗考試範圍說明</vt:lpstr>
      <vt:lpstr>術科考試</vt:lpstr>
      <vt:lpstr>術科考試項目說明</vt:lpstr>
      <vt:lpstr>指定科目考試</vt:lpstr>
      <vt:lpstr>指定科目考試考試範圍說明</vt:lpstr>
      <vt:lpstr>105年大學多元入學</vt:lpstr>
      <vt:lpstr>大學甄選入學委員會</vt:lpstr>
      <vt:lpstr>105學年度科技校院日間部四年制申請入學聯合招生委員會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何謂「二輪分發」？</vt:lpstr>
      <vt:lpstr>PowerPoint 簡報</vt:lpstr>
      <vt:lpstr>PowerPoint 簡報</vt:lpstr>
      <vt:lpstr>PowerPoint 簡報</vt:lpstr>
      <vt:lpstr>PowerPoint 簡報</vt:lpstr>
      <vt:lpstr>繁星推薦之「三不一沒有」</vt:lpstr>
      <vt:lpstr>繁星推薦重點摘要</vt:lpstr>
      <vt:lpstr>PowerPoint 簡報</vt:lpstr>
      <vt:lpstr>PowerPoint 簡報</vt:lpstr>
      <vt:lpstr>PowerPoint 簡報</vt:lpstr>
      <vt:lpstr>PowerPoint 簡報</vt:lpstr>
      <vt:lpstr>PowerPoint 簡報</vt:lpstr>
      <vt:lpstr>個人申請重點摘要</vt:lpstr>
      <vt:lpstr>PowerPoint 簡報</vt:lpstr>
      <vt:lpstr>考試分發簡章範例</vt:lpstr>
      <vt:lpstr>PowerPoint 簡報</vt:lpstr>
      <vt:lpstr>PowerPoint 簡報</vt:lpstr>
      <vt:lpstr>PowerPoint 簡報</vt:lpstr>
      <vt:lpstr>PowerPoint 簡報</vt:lpstr>
      <vt:lpstr>PowerPoint 簡報</vt:lpstr>
      <vt:lpstr>海山高中升大學比例：</vt:lpstr>
      <vt:lpstr>105年大學多元入學</vt:lpstr>
      <vt:lpstr>PowerPoint 簡報</vt:lpstr>
      <vt:lpstr>PowerPoint 簡報</vt:lpstr>
      <vt:lpstr>104學年度開始的 各項招生調整措施</vt:lpstr>
      <vt:lpstr>PowerPoint 簡報</vt:lpstr>
      <vt:lpstr>104學年度開始之 各項招生調整措施</vt:lpstr>
      <vt:lpstr>104特殊選才招生學校</vt:lpstr>
      <vt:lpstr>PowerPoint 簡報</vt:lpstr>
      <vt:lpstr>104年大學多元入學</vt:lpstr>
      <vt:lpstr>PowerPoint 簡報</vt:lpstr>
      <vt:lpstr>PowerPoint 簡報</vt:lpstr>
      <vt:lpstr>PowerPoint 簡報</vt:lpstr>
      <vt:lpstr>PowerPoint 簡報</vt:lpstr>
      <vt:lpstr>簡報完畢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2014-05-21T16:42:08Z</dcterms:created>
  <dcterms:modified xsi:type="dcterms:W3CDTF">2015-09-17T06:22:15Z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TC101671251028</vt:lpwstr>
  </property>
</Properties>
</file>