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sldIdLst>
    <p:sldId id="407" r:id="rId2"/>
    <p:sldId id="258" r:id="rId3"/>
    <p:sldId id="303" r:id="rId4"/>
    <p:sldId id="310" r:id="rId5"/>
    <p:sldId id="378" r:id="rId6"/>
    <p:sldId id="272" r:id="rId7"/>
    <p:sldId id="376" r:id="rId8"/>
    <p:sldId id="364" r:id="rId9"/>
    <p:sldId id="322" r:id="rId10"/>
    <p:sldId id="365" r:id="rId11"/>
    <p:sldId id="366" r:id="rId12"/>
    <p:sldId id="367" r:id="rId13"/>
    <p:sldId id="368" r:id="rId14"/>
    <p:sldId id="369" r:id="rId15"/>
    <p:sldId id="329" r:id="rId16"/>
    <p:sldId id="370" r:id="rId17"/>
    <p:sldId id="371" r:id="rId18"/>
    <p:sldId id="372" r:id="rId19"/>
    <p:sldId id="332" r:id="rId20"/>
    <p:sldId id="333" r:id="rId21"/>
    <p:sldId id="334" r:id="rId22"/>
    <p:sldId id="373" r:id="rId23"/>
    <p:sldId id="374" r:id="rId24"/>
    <p:sldId id="335" r:id="rId25"/>
    <p:sldId id="336" r:id="rId26"/>
    <p:sldId id="337" r:id="rId27"/>
    <p:sldId id="338" r:id="rId28"/>
    <p:sldId id="339" r:id="rId29"/>
    <p:sldId id="375" r:id="rId30"/>
    <p:sldId id="377" r:id="rId31"/>
    <p:sldId id="340" r:id="rId32"/>
    <p:sldId id="406" r:id="rId33"/>
    <p:sldId id="379" r:id="rId34"/>
    <p:sldId id="384" r:id="rId35"/>
    <p:sldId id="341" r:id="rId36"/>
    <p:sldId id="342" r:id="rId37"/>
    <p:sldId id="343" r:id="rId38"/>
    <p:sldId id="344" r:id="rId39"/>
    <p:sldId id="345" r:id="rId40"/>
    <p:sldId id="346" r:id="rId41"/>
    <p:sldId id="347" r:id="rId42"/>
    <p:sldId id="381" r:id="rId43"/>
    <p:sldId id="400" r:id="rId44"/>
    <p:sldId id="393" r:id="rId45"/>
    <p:sldId id="394" r:id="rId46"/>
    <p:sldId id="396" r:id="rId47"/>
    <p:sldId id="397" r:id="rId48"/>
    <p:sldId id="398" r:id="rId49"/>
    <p:sldId id="399" r:id="rId50"/>
    <p:sldId id="402" r:id="rId51"/>
    <p:sldId id="403" r:id="rId52"/>
    <p:sldId id="385" r:id="rId53"/>
    <p:sldId id="386" r:id="rId54"/>
    <p:sldId id="387" r:id="rId55"/>
    <p:sldId id="388" r:id="rId56"/>
    <p:sldId id="389" r:id="rId57"/>
    <p:sldId id="358" r:id="rId58"/>
    <p:sldId id="359" r:id="rId59"/>
    <p:sldId id="360" r:id="rId60"/>
    <p:sldId id="361" r:id="rId61"/>
    <p:sldId id="392" r:id="rId62"/>
    <p:sldId id="404" r:id="rId63"/>
    <p:sldId id="405" r:id="rId64"/>
    <p:sldId id="362" r:id="rId65"/>
  </p:sldIdLst>
  <p:sldSz cx="9144000" cy="5715000" type="screen16x10"/>
  <p:notesSz cx="6858000" cy="9144000"/>
  <p:embeddedFontLst>
    <p:embeddedFont>
      <p:font typeface="微軟正黑體" panose="020B0604030504040204" pitchFamily="34" charset="-120"/>
      <p:regular r:id="rId67"/>
      <p:bold r:id="rId68"/>
    </p:embeddedFont>
    <p:embeddedFont>
      <p:font typeface="Broadway" panose="04040905080B02020502" pitchFamily="82" charset="0"/>
      <p:regular r:id="rId69"/>
    </p:embeddedFont>
    <p:embeddedFont>
      <p:font typeface="Calibri" panose="020F0502020204030204" pitchFamily="34" charset="0"/>
      <p:regular r:id="rId70"/>
      <p:bold r:id="rId71"/>
      <p:italic r:id="rId72"/>
      <p:boldItalic r:id="rId73"/>
    </p:embeddedFont>
    <p:embeddedFont>
      <p:font typeface="ＭＳ Ｐゴシック" panose="020B0600070205080204" pitchFamily="34" charset="-128"/>
      <p:regular r:id="rId74"/>
    </p:embeddedFont>
    <p:embeddedFont>
      <p:font typeface="宋体" panose="02010600030101010101" pitchFamily="2" charset="-122"/>
      <p:regular r:id="rId75"/>
    </p:embeddedFont>
    <p:embeddedFont>
      <p:font typeface="微软雅黑" panose="020B0503020204020204" pitchFamily="34" charset="-122"/>
      <p:regular r:id="rId76"/>
      <p:bold r:id="rId77"/>
    </p:embeddedFont>
    <p:embeddedFont>
      <p:font typeface="標楷體" panose="03000509000000000000" pitchFamily="65" charset="-120"/>
      <p:regular r:id="rId78"/>
    </p:embeddedFont>
  </p:embeddedFontLst>
  <p:custDataLst>
    <p:tags r:id="rId7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4D5E"/>
    <a:srgbClr val="663300"/>
    <a:srgbClr val="CC9900"/>
    <a:srgbClr val="FFFFCC"/>
    <a:srgbClr val="FF3399"/>
    <a:srgbClr val="FFCCFF"/>
    <a:srgbClr val="FF66FF"/>
    <a:srgbClr val="FF66CC"/>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9" autoAdjust="0"/>
  </p:normalViewPr>
  <p:slideViewPr>
    <p:cSldViewPr>
      <p:cViewPr>
        <p:scale>
          <a:sx n="81" d="100"/>
          <a:sy n="81" d="100"/>
        </p:scale>
        <p:origin x="-2484" y="-984"/>
      </p:cViewPr>
      <p:guideLst>
        <p:guide orient="horz" pos="2480"/>
        <p:guide pos="3288"/>
        <p:guide pos="5511"/>
        <p:guide pos="793"/>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105大學多元入學招生名額</c:v>
                </c:pt>
              </c:strCache>
            </c:strRef>
          </c:tx>
          <c:dLbls>
            <c:dLbl>
              <c:idx val="0"/>
              <c:spPr/>
              <c:txPr>
                <a:bodyPr/>
                <a:lstStyle/>
                <a:p>
                  <a:pPr algn="ctr" rtl="0">
                    <a:defRPr lang="zh-TW" altLang="en-US" sz="1800" b="0" i="0" u="none" strike="noStrike" kern="1200" baseline="0">
                      <a:solidFill>
                        <a:prstClr val="black"/>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showLegendKey val="0"/>
              <c:showVal val="1"/>
              <c:showCatName val="1"/>
              <c:showSerName val="0"/>
              <c:showPercent val="0"/>
              <c:showBubbleSize val="0"/>
            </c:dLbl>
            <c:dLbl>
              <c:idx val="1"/>
              <c:spPr/>
              <c:txPr>
                <a:bodyPr/>
                <a:lstStyle/>
                <a:p>
                  <a:pPr algn="ctr" rtl="0">
                    <a:defRPr lang="zh-TW" altLang="en-US" sz="1800" b="0" i="0" u="none" strike="noStrike" kern="1200" baseline="0">
                      <a:solidFill>
                        <a:prstClr val="black"/>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showLegendKey val="0"/>
              <c:showVal val="1"/>
              <c:showCatName val="1"/>
              <c:showSerName val="0"/>
              <c:showPercent val="0"/>
              <c:showBubbleSize val="0"/>
            </c:dLbl>
            <c:dLbl>
              <c:idx val="2"/>
              <c:layout/>
              <c:tx>
                <c:rich>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考試分發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30.30%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Sheet1!$A$2:$A$4</c:f>
              <c:strCache>
                <c:ptCount val="3"/>
                <c:pt idx="0">
                  <c:v>繁星推薦</c:v>
                </c:pt>
                <c:pt idx="1">
                  <c:v>個人申請</c:v>
                </c:pt>
                <c:pt idx="2">
                  <c:v>考試分發</c:v>
                </c:pt>
              </c:strCache>
            </c:strRef>
          </c:cat>
          <c:val>
            <c:numRef>
              <c:f>Sheet1!$B$2:$B$4</c:f>
              <c:numCache>
                <c:formatCode>0.00%</c:formatCode>
                <c:ptCount val="3"/>
                <c:pt idx="0">
                  <c:v>0.154</c:v>
                </c:pt>
                <c:pt idx="1">
                  <c:v>0.54300000000000004</c:v>
                </c:pt>
                <c:pt idx="2">
                  <c:v>0.30299999999999999</c:v>
                </c:pt>
              </c:numCache>
            </c:numRef>
          </c:val>
        </c:ser>
        <c:dLbls>
          <c:showLegendKey val="0"/>
          <c:showVal val="1"/>
          <c:showCatName val="1"/>
          <c:showSerName val="0"/>
          <c:showPercent val="0"/>
          <c:showBubbleSize val="0"/>
          <c:showLeaderLines val="1"/>
        </c:dLbls>
      </c:pie3DChart>
    </c:plotArea>
    <c:plotVisOnly val="1"/>
    <c:dispBlanksAs val="gap"/>
    <c:showDLblsOverMax val="0"/>
  </c:chart>
  <c:spPr>
    <a:noFill/>
    <a:ln>
      <a:noFill/>
    </a:ln>
  </c:spPr>
  <c:txPr>
    <a:bodyPr/>
    <a:lstStyle/>
    <a:p>
      <a:pPr>
        <a:defRPr sz="1800"/>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789E4-B4D4-40DB-8FEE-CA16B192D75A}" type="datetimeFigureOut">
              <a:rPr lang="zh-CN" altLang="en-US" smtClean="0"/>
              <a:pPr/>
              <a:t>2016/9/20</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EFD40-5AA3-4CE0-BACF-9125FA075DD6}" type="slidenum">
              <a:rPr lang="zh-CN" altLang="en-US" smtClean="0"/>
              <a:pPr/>
              <a:t>‹#›</a:t>
            </a:fld>
            <a:endParaRPr lang="zh-CN" altLang="en-US"/>
          </a:p>
        </p:txBody>
      </p:sp>
    </p:spTree>
    <p:extLst>
      <p:ext uri="{BB962C8B-B14F-4D97-AF65-F5344CB8AC3E}">
        <p14:creationId xmlns:p14="http://schemas.microsoft.com/office/powerpoint/2010/main" val="188952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2</a:t>
            </a:fld>
            <a:endParaRPr lang="zh-CN" altLang="en-US"/>
          </a:p>
        </p:txBody>
      </p:sp>
    </p:spTree>
    <p:extLst>
      <p:ext uri="{BB962C8B-B14F-4D97-AF65-F5344CB8AC3E}">
        <p14:creationId xmlns:p14="http://schemas.microsoft.com/office/powerpoint/2010/main" val="146257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34</a:t>
            </a:fld>
            <a:endParaRPr lang="zh-CN" altLang="en-US"/>
          </a:p>
        </p:txBody>
      </p:sp>
    </p:spTree>
    <p:extLst>
      <p:ext uri="{BB962C8B-B14F-4D97-AF65-F5344CB8AC3E}">
        <p14:creationId xmlns:p14="http://schemas.microsoft.com/office/powerpoint/2010/main" val="6804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43</a:t>
            </a:fld>
            <a:endParaRPr lang="zh-CN" altLang="en-US"/>
          </a:p>
        </p:txBody>
      </p:sp>
    </p:spTree>
    <p:extLst>
      <p:ext uri="{BB962C8B-B14F-4D97-AF65-F5344CB8AC3E}">
        <p14:creationId xmlns:p14="http://schemas.microsoft.com/office/powerpoint/2010/main" val="146257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211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4</a:t>
            </a:fld>
            <a:endParaRPr lang="zh-CN" altLang="en-US"/>
          </a:p>
        </p:txBody>
      </p:sp>
    </p:spTree>
    <p:extLst>
      <p:ext uri="{BB962C8B-B14F-4D97-AF65-F5344CB8AC3E}">
        <p14:creationId xmlns:p14="http://schemas.microsoft.com/office/powerpoint/2010/main" val="213644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6</a:t>
            </a:fld>
            <a:endParaRPr lang="zh-CN" altLang="en-US"/>
          </a:p>
        </p:txBody>
      </p:sp>
    </p:spTree>
    <p:extLst>
      <p:ext uri="{BB962C8B-B14F-4D97-AF65-F5344CB8AC3E}">
        <p14:creationId xmlns:p14="http://schemas.microsoft.com/office/powerpoint/2010/main" val="143726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10</a:t>
            </a:fld>
            <a:endParaRPr lang="zh-CN" altLang="en-US"/>
          </a:p>
        </p:txBody>
      </p:sp>
    </p:spTree>
    <p:extLst>
      <p:ext uri="{BB962C8B-B14F-4D97-AF65-F5344CB8AC3E}">
        <p14:creationId xmlns:p14="http://schemas.microsoft.com/office/powerpoint/2010/main" val="146257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11</a:t>
            </a:fld>
            <a:endParaRPr lang="zh-CN" altLang="en-US"/>
          </a:p>
        </p:txBody>
      </p:sp>
    </p:spTree>
    <p:extLst>
      <p:ext uri="{BB962C8B-B14F-4D97-AF65-F5344CB8AC3E}">
        <p14:creationId xmlns:p14="http://schemas.microsoft.com/office/powerpoint/2010/main" val="6804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22</a:t>
            </a:fld>
            <a:endParaRPr lang="zh-CN" altLang="en-US"/>
          </a:p>
        </p:txBody>
      </p:sp>
    </p:spTree>
    <p:extLst>
      <p:ext uri="{BB962C8B-B14F-4D97-AF65-F5344CB8AC3E}">
        <p14:creationId xmlns:p14="http://schemas.microsoft.com/office/powerpoint/2010/main" val="146257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23</a:t>
            </a:fld>
            <a:endParaRPr lang="zh-CN" altLang="en-US"/>
          </a:p>
        </p:txBody>
      </p:sp>
    </p:spTree>
    <p:extLst>
      <p:ext uri="{BB962C8B-B14F-4D97-AF65-F5344CB8AC3E}">
        <p14:creationId xmlns:p14="http://schemas.microsoft.com/office/powerpoint/2010/main" val="6804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pPr/>
              <a:t>33</a:t>
            </a:fld>
            <a:endParaRPr lang="zh-CN" altLang="en-US"/>
          </a:p>
        </p:txBody>
      </p:sp>
    </p:spTree>
    <p:extLst>
      <p:ext uri="{BB962C8B-B14F-4D97-AF65-F5344CB8AC3E}">
        <p14:creationId xmlns:p14="http://schemas.microsoft.com/office/powerpoint/2010/main" val="146257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865"/>
            <a:ext cx="8229600" cy="9525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333502"/>
            <a:ext cx="4038600" cy="37716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33502"/>
            <a:ext cx="4038600" cy="37716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64BA64F-B2FE-4BBA-B1ED-3FE5C98622AC}" type="slidenum">
              <a:rPr lang="en-US" altLang="zh-TW"/>
              <a:pPr>
                <a:defRPr/>
              </a:pPr>
              <a:t>‹#›</a:t>
            </a:fld>
            <a:endParaRPr lang="en-US" altLang="zh-TW"/>
          </a:p>
        </p:txBody>
      </p:sp>
    </p:spTree>
    <p:extLst>
      <p:ext uri="{BB962C8B-B14F-4D97-AF65-F5344CB8AC3E}">
        <p14:creationId xmlns:p14="http://schemas.microsoft.com/office/powerpoint/2010/main" val="4267383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Click="0" advTm="400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2016/9/20</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4000">
    <p:cover/>
  </p:transition>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6">
              <a:lumMod val="50000"/>
            </a:schemeClr>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ac.ccu.edu.tw/star105/dispense.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ac.ccu.edu.tw/caac105/result.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nkus.ceec.edu.tw/W05_EnrollSearch.aspx?enrollid=para2&amp;enrollStr=%E9%80%B2%E4%BF%AE%E5%AD%B8%E5%A3%AB%E7%8F%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ceec.edu.tw/" TargetMode="External"/><Relationship Id="rId7" Type="http://schemas.openxmlformats.org/officeDocument/2006/relationships/image" Target="../media/image5.png"/><Relationship Id="rId2" Type="http://schemas.openxmlformats.org/officeDocument/2006/relationships/hyperlink" Target="https://www.caac.ccu.edu.tw/cacportal/index.php" TargetMode="External"/><Relationship Id="rId1" Type="http://schemas.openxmlformats.org/officeDocument/2006/relationships/slideLayout" Target="../slideLayouts/slideLayout2.xml"/><Relationship Id="rId6" Type="http://schemas.openxmlformats.org/officeDocument/2006/relationships/hyperlink" Target="https://caac.jctv.ntut.edu.tw/" TargetMode="External"/><Relationship Id="rId5" Type="http://schemas.openxmlformats.org/officeDocument/2006/relationships/hyperlink" Target="http://www.uac.edu.tw/" TargetMode="External"/><Relationship Id="rId4" Type="http://schemas.openxmlformats.org/officeDocument/2006/relationships/hyperlink" Target="http://www.cape.edu.tw/"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1957556" y="761504"/>
            <a:ext cx="6646892" cy="2095996"/>
          </a:xfrm>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solidFill>
                  <a:schemeClr val="tx1"/>
                </a:solidFill>
                <a:miter lim="800000"/>
                <a:headEnd/>
                <a:tailEnd/>
              </a14:hiddenLine>
            </a:ext>
          </a:extLst>
        </p:spPr>
        <p:txBody>
          <a:bodyPr anchor="ctr">
            <a:noAutofit/>
          </a:bodyPr>
          <a:lstStyle/>
          <a:p>
            <a:r>
              <a:rPr lang="en-US" altLang="zh-TW" sz="4800" dirty="0" smtClean="0">
                <a:solidFill>
                  <a:schemeClr val="accent4">
                    <a:lumMod val="75000"/>
                  </a:schemeClr>
                </a:solidFill>
              </a:rPr>
              <a:t>105 </a:t>
            </a:r>
            <a:r>
              <a:rPr lang="zh-TW" altLang="en-US" sz="4800" dirty="0">
                <a:solidFill>
                  <a:schemeClr val="accent4">
                    <a:lumMod val="75000"/>
                  </a:schemeClr>
                </a:solidFill>
              </a:rPr>
              <a:t>學年度</a:t>
            </a:r>
            <a:r>
              <a:rPr lang="en-US" altLang="zh-TW" sz="4800" dirty="0">
                <a:solidFill>
                  <a:schemeClr val="accent4">
                    <a:lumMod val="75000"/>
                  </a:schemeClr>
                </a:solidFill>
              </a:rPr>
              <a:t/>
            </a:r>
            <a:br>
              <a:rPr lang="en-US" altLang="zh-TW" sz="4800" dirty="0">
                <a:solidFill>
                  <a:schemeClr val="accent4">
                    <a:lumMod val="75000"/>
                  </a:schemeClr>
                </a:solidFill>
              </a:rPr>
            </a:br>
            <a:r>
              <a:rPr lang="zh-TW" altLang="en-US" sz="4800" dirty="0">
                <a:solidFill>
                  <a:schemeClr val="accent4">
                    <a:lumMod val="75000"/>
                  </a:schemeClr>
                </a:solidFill>
              </a:rPr>
              <a:t>家長</a:t>
            </a:r>
            <a:r>
              <a:rPr lang="zh-TW" altLang="en-US" sz="4800" dirty="0" smtClean="0">
                <a:solidFill>
                  <a:schemeClr val="accent4">
                    <a:lumMod val="75000"/>
                  </a:schemeClr>
                </a:solidFill>
              </a:rPr>
              <a:t>日</a:t>
            </a:r>
            <a:r>
              <a:rPr lang="zh-TW" altLang="en-US" sz="4800" dirty="0">
                <a:solidFill>
                  <a:schemeClr val="accent4">
                    <a:lumMod val="75000"/>
                  </a:schemeClr>
                </a:solidFill>
              </a:rPr>
              <a:t>報告資料</a:t>
            </a:r>
            <a:endParaRPr lang="zh-TW" altLang="zh-TW" sz="4800" dirty="0">
              <a:solidFill>
                <a:schemeClr val="accent4">
                  <a:lumMod val="75000"/>
                </a:schemeClr>
              </a:solidFill>
            </a:endParaRPr>
          </a:p>
        </p:txBody>
      </p:sp>
      <p:sp>
        <p:nvSpPr>
          <p:cNvPr id="7" name="Text Box 4"/>
          <p:cNvSpPr txBox="1">
            <a:spLocks noGrp="1" noChangeArrowheads="1"/>
          </p:cNvSpPr>
          <p:nvPr>
            <p:ph type="title"/>
          </p:nvPr>
        </p:nvSpPr>
        <p:spPr bwMode="auto">
          <a:xfrm>
            <a:off x="1979712" y="2907149"/>
            <a:ext cx="555645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500" dirty="0" smtClean="0">
                <a:solidFill>
                  <a:schemeClr val="accent6">
                    <a:lumMod val="50000"/>
                  </a:schemeClr>
                </a:solidFill>
                <a:latin typeface="Adobe 黑体 Std R" pitchFamily="34" charset="-128"/>
                <a:ea typeface="Adobe 黑体 Std R" pitchFamily="34" charset="-128"/>
              </a:rPr>
              <a:t>102</a:t>
            </a:r>
            <a:r>
              <a:rPr lang="zh-TW" altLang="en-US" sz="2500" dirty="0" smtClean="0">
                <a:solidFill>
                  <a:schemeClr val="accent6">
                    <a:lumMod val="50000"/>
                  </a:schemeClr>
                </a:solidFill>
                <a:latin typeface="Adobe 黑体 Std R" pitchFamily="34" charset="-128"/>
                <a:ea typeface="Adobe 黑体 Std R" pitchFamily="34" charset="-128"/>
              </a:rPr>
              <a:t>班  </a:t>
            </a:r>
            <a:r>
              <a:rPr lang="zh-TW" altLang="en-US" sz="2500" dirty="0">
                <a:solidFill>
                  <a:schemeClr val="accent6">
                    <a:lumMod val="50000"/>
                  </a:schemeClr>
                </a:solidFill>
                <a:latin typeface="Adobe 黑体 Std R" pitchFamily="34" charset="-128"/>
                <a:ea typeface="Adobe 黑体 Std R" pitchFamily="34" charset="-128"/>
              </a:rPr>
              <a:t>導師</a:t>
            </a:r>
            <a:r>
              <a:rPr lang="en-US" altLang="zh-TW" sz="2500" dirty="0">
                <a:solidFill>
                  <a:schemeClr val="accent6">
                    <a:lumMod val="50000"/>
                  </a:schemeClr>
                </a:solidFill>
                <a:latin typeface="Adobe 黑体 Std R" pitchFamily="34" charset="-128"/>
                <a:ea typeface="Adobe 黑体 Std R" pitchFamily="34" charset="-128"/>
              </a:rPr>
              <a:t>:</a:t>
            </a:r>
            <a:r>
              <a:rPr lang="zh-TW" altLang="en-US" sz="2500" dirty="0" smtClean="0">
                <a:solidFill>
                  <a:schemeClr val="accent6">
                    <a:lumMod val="50000"/>
                  </a:schemeClr>
                </a:solidFill>
                <a:latin typeface="Adobe 黑体 Std R" pitchFamily="34" charset="-128"/>
                <a:ea typeface="Adobe 黑体 Std R" pitchFamily="34" charset="-128"/>
              </a:rPr>
              <a:t>李英毅</a:t>
            </a:r>
            <a:r>
              <a:rPr lang="en-US" altLang="zh-TW" sz="2500" dirty="0" smtClean="0">
                <a:solidFill>
                  <a:schemeClr val="accent6">
                    <a:lumMod val="50000"/>
                  </a:schemeClr>
                </a:solidFill>
                <a:latin typeface="Adobe 黑体 Std R" pitchFamily="34" charset="-128"/>
                <a:ea typeface="Adobe 黑体 Std R" pitchFamily="34" charset="-128"/>
              </a:rPr>
              <a:t/>
            </a:r>
            <a:br>
              <a:rPr lang="en-US" altLang="zh-TW" sz="2500" dirty="0" smtClean="0">
                <a:solidFill>
                  <a:schemeClr val="accent6">
                    <a:lumMod val="50000"/>
                  </a:schemeClr>
                </a:solidFill>
                <a:latin typeface="Adobe 黑体 Std R" pitchFamily="34" charset="-128"/>
                <a:ea typeface="Adobe 黑体 Std R" pitchFamily="34" charset="-128"/>
              </a:rPr>
            </a:br>
            <a:r>
              <a:rPr lang="zh-TW" altLang="en-US" sz="2500" dirty="0" smtClean="0">
                <a:solidFill>
                  <a:schemeClr val="accent6">
                    <a:lumMod val="50000"/>
                  </a:schemeClr>
                </a:solidFill>
                <a:latin typeface="Adobe 黑体 Std R" pitchFamily="34" charset="-128"/>
                <a:ea typeface="Adobe 黑体 Std R" pitchFamily="34" charset="-128"/>
              </a:rPr>
              <a:t>手機</a:t>
            </a:r>
            <a:r>
              <a:rPr lang="en-US" altLang="zh-TW" sz="2500" dirty="0" smtClean="0">
                <a:solidFill>
                  <a:schemeClr val="accent6">
                    <a:lumMod val="50000"/>
                  </a:schemeClr>
                </a:solidFill>
                <a:latin typeface="Adobe 黑体 Std R" pitchFamily="34" charset="-128"/>
                <a:ea typeface="Adobe 黑体 Std R" pitchFamily="34" charset="-128"/>
              </a:rPr>
              <a:t>:0921883150</a:t>
            </a:r>
            <a:br>
              <a:rPr lang="en-US" altLang="zh-TW" sz="2500" dirty="0" smtClean="0">
                <a:solidFill>
                  <a:schemeClr val="accent6">
                    <a:lumMod val="50000"/>
                  </a:schemeClr>
                </a:solidFill>
                <a:latin typeface="Adobe 黑体 Std R" pitchFamily="34" charset="-128"/>
                <a:ea typeface="Adobe 黑体 Std R" pitchFamily="34" charset="-128"/>
              </a:rPr>
            </a:br>
            <a:r>
              <a:rPr lang="zh-TW" altLang="en-US" sz="2500" dirty="0" smtClean="0">
                <a:solidFill>
                  <a:schemeClr val="accent6">
                    <a:lumMod val="50000"/>
                  </a:schemeClr>
                </a:solidFill>
                <a:latin typeface="Adobe 黑体 Std R" pitchFamily="34" charset="-128"/>
                <a:ea typeface="Adobe 黑体 Std R" pitchFamily="34" charset="-128"/>
              </a:rPr>
              <a:t>信箱</a:t>
            </a:r>
            <a:r>
              <a:rPr lang="en-US" altLang="zh-TW" sz="2500" dirty="0" smtClean="0">
                <a:solidFill>
                  <a:schemeClr val="accent6">
                    <a:lumMod val="50000"/>
                  </a:schemeClr>
                </a:solidFill>
                <a:latin typeface="Adobe 黑体 Std R" pitchFamily="34" charset="-128"/>
                <a:ea typeface="Adobe 黑体 Std R" pitchFamily="34" charset="-128"/>
              </a:rPr>
              <a:t>:eagle@hshs.ntpc.edu.tw</a:t>
            </a:r>
            <a:endParaRPr lang="zh-TW" altLang="en-US" sz="2500" dirty="0">
              <a:solidFill>
                <a:schemeClr val="accent6">
                  <a:lumMod val="50000"/>
                </a:schemeClr>
              </a:solidFill>
              <a:latin typeface="Adobe 黑体 Std R" pitchFamily="34" charset="-128"/>
              <a:ea typeface="Adobe 黑体 Std R" pitchFamily="34" charset="-128"/>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944" y="157200"/>
            <a:ext cx="1817876" cy="1923413"/>
          </a:xfrm>
          <a:prstGeom prst="rect">
            <a:avLst/>
          </a:prstGeom>
          <a:ln>
            <a:noFill/>
          </a:ln>
          <a:effectLst>
            <a:softEdge rad="112500"/>
          </a:effectLst>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5572"/>
            <a:ext cx="2060537" cy="2165919"/>
          </a:xfrm>
          <a:prstGeom prst="rect">
            <a:avLst/>
          </a:prstGeom>
          <a:ln>
            <a:noFill/>
          </a:ln>
          <a:effectLst>
            <a:softEdge rad="112500"/>
          </a:effectLst>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7" y="129997"/>
            <a:ext cx="1202865" cy="783287"/>
          </a:xfrm>
          <a:prstGeom prst="rect">
            <a:avLst/>
          </a:prstGeom>
          <a:ln>
            <a:noFill/>
          </a:ln>
          <a:effectLst>
            <a:softEdge rad="112500"/>
          </a:effectLst>
        </p:spPr>
      </p:pic>
    </p:spTree>
    <p:extLst>
      <p:ext uri="{BB962C8B-B14F-4D97-AF65-F5344CB8AC3E}">
        <p14:creationId xmlns:p14="http://schemas.microsoft.com/office/powerpoint/2010/main" val="381779183"/>
      </p:ext>
    </p:extLst>
  </p:cSld>
  <p:clrMapOvr>
    <a:masterClrMapping/>
  </p:clrMapOvr>
  <p:transition spd="slow" advClick="0" advTm="4000">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18900000">
            <a:off x="852821" y="2608188"/>
            <a:ext cx="235836" cy="261877"/>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3" name="圆角矩形 32"/>
          <p:cNvSpPr/>
          <p:nvPr/>
        </p:nvSpPr>
        <p:spPr>
          <a:xfrm rot="18900000">
            <a:off x="2036764" y="1577875"/>
            <a:ext cx="191766" cy="212940"/>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4" name="圆角矩形 33"/>
          <p:cNvSpPr/>
          <p:nvPr/>
        </p:nvSpPr>
        <p:spPr>
          <a:xfrm>
            <a:off x="365665" y="1338482"/>
            <a:ext cx="505022" cy="560787"/>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5" name="圆角矩形 34"/>
          <p:cNvSpPr/>
          <p:nvPr/>
        </p:nvSpPr>
        <p:spPr>
          <a:xfrm>
            <a:off x="1238734" y="1087186"/>
            <a:ext cx="309683" cy="343879"/>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6" name="圆角矩形 35"/>
          <p:cNvSpPr/>
          <p:nvPr/>
        </p:nvSpPr>
        <p:spPr>
          <a:xfrm>
            <a:off x="4303409" y="460269"/>
            <a:ext cx="756342" cy="83985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7" name="圆角矩形 36"/>
          <p:cNvSpPr/>
          <p:nvPr/>
        </p:nvSpPr>
        <p:spPr>
          <a:xfrm>
            <a:off x="3114702" y="1285577"/>
            <a:ext cx="649144" cy="720823"/>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0" name="圆角矩形 39"/>
          <p:cNvSpPr/>
          <p:nvPr/>
        </p:nvSpPr>
        <p:spPr>
          <a:xfrm>
            <a:off x="1996267" y="2139984"/>
            <a:ext cx="864732" cy="960215"/>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3" name="圆角矩形 42"/>
          <p:cNvSpPr/>
          <p:nvPr/>
        </p:nvSpPr>
        <p:spPr>
          <a:xfrm>
            <a:off x="845674" y="579304"/>
            <a:ext cx="649145" cy="706274"/>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0" name="圆角矩形 69"/>
          <p:cNvSpPr/>
          <p:nvPr/>
        </p:nvSpPr>
        <p:spPr>
          <a:xfrm>
            <a:off x="-126256" y="1059412"/>
            <a:ext cx="647953" cy="720822"/>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1" name="圆角矩形 70"/>
          <p:cNvSpPr/>
          <p:nvPr/>
        </p:nvSpPr>
        <p:spPr>
          <a:xfrm>
            <a:off x="6842814" y="96551"/>
            <a:ext cx="756342" cy="841180"/>
          </a:xfrm>
          <a:prstGeom prst="roundRect">
            <a:avLst/>
          </a:prstGeom>
          <a:noFill/>
          <a:ln w="1270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2" name="圆角矩形 71"/>
          <p:cNvSpPr/>
          <p:nvPr/>
        </p:nvSpPr>
        <p:spPr>
          <a:xfrm>
            <a:off x="5600506" y="1288223"/>
            <a:ext cx="207250" cy="230134"/>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3" name="圆角矩形 72"/>
          <p:cNvSpPr/>
          <p:nvPr/>
        </p:nvSpPr>
        <p:spPr>
          <a:xfrm>
            <a:off x="449042" y="2559252"/>
            <a:ext cx="415690" cy="461591"/>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4" name="圆角矩形 73"/>
          <p:cNvSpPr/>
          <p:nvPr/>
        </p:nvSpPr>
        <p:spPr>
          <a:xfrm>
            <a:off x="1702068" y="1353031"/>
            <a:ext cx="385913" cy="42984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5" name="圆角矩形 74"/>
          <p:cNvSpPr/>
          <p:nvPr/>
        </p:nvSpPr>
        <p:spPr>
          <a:xfrm>
            <a:off x="2565608" y="665274"/>
            <a:ext cx="387105" cy="42984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6" name="圆角矩形 75"/>
          <p:cNvSpPr/>
          <p:nvPr/>
        </p:nvSpPr>
        <p:spPr>
          <a:xfrm>
            <a:off x="3655456" y="665274"/>
            <a:ext cx="270377" cy="300232"/>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7" name="圆角矩形 76"/>
          <p:cNvSpPr/>
          <p:nvPr/>
        </p:nvSpPr>
        <p:spPr>
          <a:xfrm>
            <a:off x="3805534" y="879536"/>
            <a:ext cx="269186" cy="300232"/>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8" name="圆角矩形 77"/>
          <p:cNvSpPr/>
          <p:nvPr/>
        </p:nvSpPr>
        <p:spPr>
          <a:xfrm>
            <a:off x="4889426" y="1469421"/>
            <a:ext cx="387104" cy="429848"/>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9" name="圆角矩形 78"/>
          <p:cNvSpPr/>
          <p:nvPr/>
        </p:nvSpPr>
        <p:spPr>
          <a:xfrm>
            <a:off x="521698" y="3668921"/>
            <a:ext cx="343034" cy="379590"/>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0" name="圆角矩形 79"/>
          <p:cNvSpPr/>
          <p:nvPr/>
        </p:nvSpPr>
        <p:spPr>
          <a:xfrm>
            <a:off x="331123" y="3470530"/>
            <a:ext cx="343034" cy="380912"/>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1" name="圆角矩形 80"/>
          <p:cNvSpPr/>
          <p:nvPr/>
        </p:nvSpPr>
        <p:spPr>
          <a:xfrm>
            <a:off x="815897" y="1904560"/>
            <a:ext cx="198912" cy="220876"/>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2" name="圆角矩形 81"/>
          <p:cNvSpPr/>
          <p:nvPr/>
        </p:nvSpPr>
        <p:spPr>
          <a:xfrm rot="18900000">
            <a:off x="1356652" y="1641360"/>
            <a:ext cx="192957" cy="214263"/>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3" name="圆角矩形 82"/>
          <p:cNvSpPr/>
          <p:nvPr/>
        </p:nvSpPr>
        <p:spPr>
          <a:xfrm rot="18900000">
            <a:off x="1764005" y="875568"/>
            <a:ext cx="192957" cy="214263"/>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4" name="圆角矩形 83"/>
          <p:cNvSpPr/>
          <p:nvPr/>
        </p:nvSpPr>
        <p:spPr>
          <a:xfrm rot="18900000">
            <a:off x="3829356" y="1726007"/>
            <a:ext cx="192957" cy="214263"/>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5" name="圆角矩形 84"/>
          <p:cNvSpPr/>
          <p:nvPr/>
        </p:nvSpPr>
        <p:spPr>
          <a:xfrm rot="18900000">
            <a:off x="6342556" y="969474"/>
            <a:ext cx="192957" cy="212940"/>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6" name="TextBox 85"/>
          <p:cNvSpPr txBox="1"/>
          <p:nvPr/>
        </p:nvSpPr>
        <p:spPr>
          <a:xfrm>
            <a:off x="4573786" y="2504923"/>
            <a:ext cx="2700371" cy="1226191"/>
          </a:xfrm>
          <a:prstGeom prst="rect">
            <a:avLst/>
          </a:prstGeom>
          <a:noFill/>
        </p:spPr>
        <p:txBody>
          <a:bodyPr lIns="71332" tIns="35666" rIns="71332" bIns="35666">
            <a:spAutoFit/>
          </a:bodyPr>
          <a:lstStyle/>
          <a:p>
            <a:pPr algn="ctr">
              <a:defRPr/>
            </a:pPr>
            <a:r>
              <a:rPr lang="en-US" altLang="zh-CN" sz="7500" b="1" dirty="0" smtClean="0">
                <a:ln w="19050">
                  <a:solidFill>
                    <a:schemeClr val="bg1">
                      <a:lumMod val="95000"/>
                    </a:schemeClr>
                  </a:solidFill>
                </a:ln>
                <a:solidFill>
                  <a:srgbClr val="8BAA45"/>
                </a:solidFill>
                <a:effectLst>
                  <a:outerShdw blurRad="38100" dist="38100" dir="2700000" algn="tl">
                    <a:srgbClr val="000000">
                      <a:alpha val="43137"/>
                    </a:srgbClr>
                  </a:outerShdw>
                </a:effectLst>
                <a:latin typeface="Broadway" panose="04040905080B02020502" pitchFamily="82" charset="0"/>
              </a:rPr>
              <a:t>1</a:t>
            </a:r>
            <a:r>
              <a:rPr lang="en-US" altLang="zh-CN" sz="7500" b="1" dirty="0" smtClean="0">
                <a:ln w="19050">
                  <a:solidFill>
                    <a:schemeClr val="bg1">
                      <a:lumMod val="95000"/>
                    </a:schemeClr>
                  </a:solidFill>
                </a:ln>
                <a:solidFill>
                  <a:srgbClr val="1C8CA1"/>
                </a:solidFill>
                <a:effectLst>
                  <a:outerShdw blurRad="38100" dist="38100" dir="2700000" algn="tl">
                    <a:srgbClr val="000000">
                      <a:alpha val="43137"/>
                    </a:srgbClr>
                  </a:outerShdw>
                </a:effectLst>
                <a:latin typeface="Broadway" panose="04040905080B02020502" pitchFamily="82" charset="0"/>
              </a:rPr>
              <a:t>0</a:t>
            </a:r>
            <a:r>
              <a:rPr lang="en-US" altLang="zh-CN" sz="7500" b="1" dirty="0" smtClean="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rPr>
              <a:t>6</a:t>
            </a:r>
            <a:endParaRPr lang="zh-CN" altLang="en-US" sz="7500" b="1" dirty="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endParaRPr>
          </a:p>
        </p:txBody>
      </p:sp>
      <p:sp>
        <p:nvSpPr>
          <p:cNvPr id="87" name="TextBox 86"/>
          <p:cNvSpPr txBox="1"/>
          <p:nvPr/>
        </p:nvSpPr>
        <p:spPr>
          <a:xfrm>
            <a:off x="3114701" y="3683669"/>
            <a:ext cx="5726762" cy="1033830"/>
          </a:xfrm>
          <a:prstGeom prst="rect">
            <a:avLst/>
          </a:prstGeom>
          <a:noFill/>
        </p:spPr>
        <p:txBody>
          <a:bodyPr lIns="71332" tIns="35666" rIns="71332" bIns="35666">
            <a:spAutoFit/>
          </a:bodyPr>
          <a:lstStyle/>
          <a:p>
            <a:pPr algn="ctr">
              <a:lnSpc>
                <a:spcPts val="7500"/>
              </a:lnSpc>
              <a:defRPr/>
            </a:pPr>
            <a:r>
              <a:rPr lang="zh-TW" altLang="en-US" sz="5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繁星</a:t>
            </a:r>
            <a:r>
              <a:rPr lang="zh-TW" altLang="en-US"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推薦說明</a:t>
            </a:r>
            <a:endParaRPr lang="en-US" altLang="zh-TW"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88" name="直接连接符 87"/>
          <p:cNvCxnSpPr/>
          <p:nvPr/>
        </p:nvCxnSpPr>
        <p:spPr>
          <a:xfrm flipH="1">
            <a:off x="3195695" y="4637072"/>
            <a:ext cx="5564774" cy="0"/>
          </a:xfrm>
          <a:prstGeom prst="line">
            <a:avLst/>
          </a:prstGeom>
          <a:ln w="28575">
            <a:solidFill>
              <a:srgbClr val="1C8CA1"/>
            </a:solidFill>
          </a:ln>
          <a:effectLst>
            <a:outerShdw blurRad="127000" dist="63500" dir="5400000" algn="t"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2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additive="base">
                                        <p:cTn id="104" dur="500" fill="hold"/>
                                        <p:tgtEl>
                                          <p:spTgt spid="86"/>
                                        </p:tgtEl>
                                        <p:attrNameLst>
                                          <p:attrName>ppt_x</p:attrName>
                                        </p:attrNameLst>
                                      </p:cBhvr>
                                      <p:tavLst>
                                        <p:tav tm="0">
                                          <p:val>
                                            <p:strVal val="1+#ppt_w/2"/>
                                          </p:val>
                                        </p:tav>
                                        <p:tav tm="100000">
                                          <p:val>
                                            <p:strVal val="#ppt_x"/>
                                          </p:val>
                                        </p:tav>
                                      </p:tavLst>
                                    </p:anim>
                                    <p:anim calcmode="lin" valueType="num">
                                      <p:cBhvr additive="base">
                                        <p:cTn id="105" dur="500" fill="hold"/>
                                        <p:tgtEl>
                                          <p:spTgt spid="86"/>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2" presetClass="entr" presetSubtype="2" fill="hold" grpId="0"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additive="base">
                                        <p:cTn id="109" dur="500" fill="hold"/>
                                        <p:tgtEl>
                                          <p:spTgt spid="87"/>
                                        </p:tgtEl>
                                        <p:attrNameLst>
                                          <p:attrName>ppt_x</p:attrName>
                                        </p:attrNameLst>
                                      </p:cBhvr>
                                      <p:tavLst>
                                        <p:tav tm="0">
                                          <p:val>
                                            <p:strVal val="1+#ppt_w/2"/>
                                          </p:val>
                                        </p:tav>
                                        <p:tav tm="100000">
                                          <p:val>
                                            <p:strVal val="#ppt_x"/>
                                          </p:val>
                                        </p:tav>
                                      </p:tavLst>
                                    </p:anim>
                                    <p:anim calcmode="lin" valueType="num">
                                      <p:cBhvr additive="base">
                                        <p:cTn id="110" dur="500" fill="hold"/>
                                        <p:tgtEl>
                                          <p:spTgt spid="87"/>
                                        </p:tgtEl>
                                        <p:attrNameLst>
                                          <p:attrName>ppt_y</p:attrName>
                                        </p:attrNameLst>
                                      </p:cBhvr>
                                      <p:tavLst>
                                        <p:tav tm="0">
                                          <p:val>
                                            <p:strVal val="#ppt_y"/>
                                          </p:val>
                                        </p:tav>
                                        <p:tav tm="100000">
                                          <p:val>
                                            <p:strVal val="#ppt_y"/>
                                          </p:val>
                                        </p:tav>
                                      </p:tavLst>
                                    </p:anim>
                                  </p:childTnLst>
                                </p:cTn>
                              </p:par>
                            </p:childTnLst>
                          </p:cTn>
                        </p:par>
                        <p:par>
                          <p:cTn id="111" fill="hold">
                            <p:stCondLst>
                              <p:cond delay="1500"/>
                            </p:stCondLst>
                            <p:childTnLst>
                              <p:par>
                                <p:cTn id="112" presetID="22" presetClass="entr" presetSubtype="2" fill="hold"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wipe(right)">
                                      <p:cBhvr>
                                        <p:cTn id="1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http://www.taopic.com/uploads/allimg/111017/1829-11101F120489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a:xfrm>
            <a:off x="1" y="3525520"/>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15" name="组合 14"/>
          <p:cNvGrpSpPr/>
          <p:nvPr/>
        </p:nvGrpSpPr>
        <p:grpSpPr>
          <a:xfrm>
            <a:off x="418479" y="3117133"/>
            <a:ext cx="965035" cy="869821"/>
            <a:chOff x="1466675" y="3784103"/>
            <a:chExt cx="1443617" cy="1301862"/>
          </a:xfrm>
        </p:grpSpPr>
        <p:grpSp>
          <p:nvGrpSpPr>
            <p:cNvPr id="16" name="组合 15"/>
            <p:cNvGrpSpPr/>
            <p:nvPr/>
          </p:nvGrpSpPr>
          <p:grpSpPr>
            <a:xfrm>
              <a:off x="1466675" y="3784103"/>
              <a:ext cx="1301392" cy="1301862"/>
              <a:chOff x="4345444" y="2542859"/>
              <a:chExt cx="1810550" cy="1811205"/>
            </a:xfrm>
          </p:grpSpPr>
          <p:grpSp>
            <p:nvGrpSpPr>
              <p:cNvPr id="18" name="组合 1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1" name="椭圆 2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9" name="椭圆 18"/>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7" name="TextBox 16"/>
            <p:cNvSpPr txBox="1"/>
            <p:nvPr/>
          </p:nvSpPr>
          <p:spPr>
            <a:xfrm>
              <a:off x="1502426" y="4115714"/>
              <a:ext cx="1407866" cy="62343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11/</a:t>
              </a:r>
              <a:r>
                <a:rPr kumimoji="0" lang="en-US" altLang="zh-CN"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9</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30" name="组合 29"/>
          <p:cNvGrpSpPr/>
          <p:nvPr/>
        </p:nvGrpSpPr>
        <p:grpSpPr>
          <a:xfrm>
            <a:off x="2556759" y="3122376"/>
            <a:ext cx="881936" cy="881795"/>
            <a:chOff x="4345444" y="2542859"/>
            <a:chExt cx="1810550" cy="1811205"/>
          </a:xfrm>
        </p:grpSpPr>
        <p:grpSp>
          <p:nvGrpSpPr>
            <p:cNvPr id="32" name="组合 3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4" name="同心圆 3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5" name="椭圆 3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3" name="椭圆 32"/>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44" name="组合 43"/>
          <p:cNvGrpSpPr/>
          <p:nvPr/>
        </p:nvGrpSpPr>
        <p:grpSpPr>
          <a:xfrm>
            <a:off x="4621593" y="3141970"/>
            <a:ext cx="890171" cy="878316"/>
            <a:chOff x="4345444" y="2542859"/>
            <a:chExt cx="1810550" cy="1811205"/>
          </a:xfrm>
        </p:grpSpPr>
        <p:grpSp>
          <p:nvGrpSpPr>
            <p:cNvPr id="46"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9" name="椭圆 4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7" name="椭圆 46"/>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8" name="组合 57"/>
          <p:cNvGrpSpPr/>
          <p:nvPr/>
        </p:nvGrpSpPr>
        <p:grpSpPr>
          <a:xfrm>
            <a:off x="6727903" y="3138733"/>
            <a:ext cx="872751" cy="891914"/>
            <a:chOff x="4345444" y="2542859"/>
            <a:chExt cx="1810550" cy="1811205"/>
          </a:xfrm>
        </p:grpSpPr>
        <p:grpSp>
          <p:nvGrpSpPr>
            <p:cNvPr id="60" name="组合 5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3" name="椭圆 6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1" name="椭圆 60"/>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54" name="群組 153"/>
          <p:cNvGrpSpPr/>
          <p:nvPr/>
        </p:nvGrpSpPr>
        <p:grpSpPr>
          <a:xfrm>
            <a:off x="-79963" y="2068687"/>
            <a:ext cx="1941598" cy="916831"/>
            <a:chOff x="144240" y="1748323"/>
            <a:chExt cx="1941598" cy="916831"/>
          </a:xfrm>
        </p:grpSpPr>
        <p:cxnSp>
          <p:nvCxnSpPr>
            <p:cNvPr id="67" name="直接连接符 66"/>
            <p:cNvCxnSpPr/>
            <p:nvPr/>
          </p:nvCxnSpPr>
          <p:spPr>
            <a:xfrm flipV="1">
              <a:off x="1095929" y="2437598"/>
              <a:ext cx="0" cy="227556"/>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8" name="TextBox 67"/>
            <p:cNvSpPr txBox="1"/>
            <p:nvPr/>
          </p:nvSpPr>
          <p:spPr>
            <a:xfrm>
              <a:off x="144240" y="1748323"/>
              <a:ext cx="1941598" cy="589905"/>
            </a:xfrm>
            <a:prstGeom prst="rect">
              <a:avLst/>
            </a:prstGeom>
            <a:noFill/>
          </p:spPr>
          <p:txBody>
            <a:bodyPr wrap="square" lIns="91431" tIns="0" rIns="91431" bIns="0" rtlCol="0" anchor="t">
              <a:spAutoFit/>
            </a:bodyPr>
            <a:lstStyle/>
            <a:p>
              <a:pPr marL="0" marR="0" lvl="0" indent="0" algn="ctr" defTabSz="914400" eaLnBrk="1" fontAlgn="base" latinLnBrk="0" hangingPunct="1">
                <a:lnSpc>
                  <a:spcPts val="2300"/>
                </a:lnSpc>
                <a:spcBef>
                  <a:spcPct val="0"/>
                </a:spcBef>
                <a:spcAft>
                  <a:spcPct val="0"/>
                </a:spcAft>
                <a:buClrTx/>
                <a:buSzTx/>
                <a:buFontTx/>
                <a:buNone/>
                <a:tabLs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發售繁星推薦入學簡章</a:t>
              </a:r>
              <a:endParaRPr kumimoji="0" lang="zh-CN" altLang="en-US" sz="2000" b="1" i="0" u="none" strike="noStrike" kern="0" cap="none" spc="0" normalizeH="0" baseline="0" noProof="0" dirty="0" smtClean="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华文黑体" pitchFamily="2" charset="-122"/>
              </a:endParaRPr>
            </a:p>
          </p:txBody>
        </p:sp>
      </p:grpSp>
      <p:grpSp>
        <p:nvGrpSpPr>
          <p:cNvPr id="71" name="组合 70"/>
          <p:cNvGrpSpPr/>
          <p:nvPr/>
        </p:nvGrpSpPr>
        <p:grpSpPr>
          <a:xfrm>
            <a:off x="2297361" y="2084611"/>
            <a:ext cx="1361764" cy="868809"/>
            <a:chOff x="949937" y="1622821"/>
            <a:chExt cx="1008112" cy="732905"/>
          </a:xfrm>
        </p:grpSpPr>
        <p:cxnSp>
          <p:nvCxnSpPr>
            <p:cNvPr id="72" name="直接连接符 7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3" name="TextBox 72"/>
            <p:cNvSpPr txBox="1"/>
            <p:nvPr/>
          </p:nvSpPr>
          <p:spPr>
            <a:xfrm>
              <a:off x="949937" y="1622821"/>
              <a:ext cx="1008112" cy="497629"/>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寄發學測成績單</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76" name="组合 75"/>
          <p:cNvGrpSpPr/>
          <p:nvPr/>
        </p:nvGrpSpPr>
        <p:grpSpPr>
          <a:xfrm>
            <a:off x="4117489" y="1641464"/>
            <a:ext cx="1846624" cy="1179810"/>
            <a:chOff x="947384" y="2000175"/>
            <a:chExt cx="1008112" cy="914088"/>
          </a:xfrm>
        </p:grpSpPr>
        <p:cxnSp>
          <p:nvCxnSpPr>
            <p:cNvPr id="77" name="直接连接符 7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8" name="TextBox 77"/>
            <p:cNvSpPr txBox="1"/>
            <p:nvPr/>
          </p:nvSpPr>
          <p:spPr>
            <a:xfrm>
              <a:off x="947384" y="2000175"/>
              <a:ext cx="1008112" cy="914088"/>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公告</a:t>
              </a:r>
              <a:r>
                <a:rPr lang="en-US" altLang="zh-TW"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1</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a:t>
              </a:r>
              <a:r>
                <a:rPr lang="en-US" altLang="zh-TW"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7</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錄取名單及第</a:t>
              </a:r>
              <a:r>
                <a:rPr lang="en-US" altLang="zh-TW"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8</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學群第一階段篩選結果</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81" name="组合 80"/>
          <p:cNvGrpSpPr/>
          <p:nvPr/>
        </p:nvGrpSpPr>
        <p:grpSpPr>
          <a:xfrm>
            <a:off x="6461809" y="2257854"/>
            <a:ext cx="1340441" cy="727665"/>
            <a:chOff x="956234" y="1612882"/>
            <a:chExt cx="1008112" cy="580826"/>
          </a:xfrm>
        </p:grpSpPr>
        <p:cxnSp>
          <p:nvCxnSpPr>
            <p:cNvPr id="82" name="直接连接符 8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3" name="TextBox 82"/>
            <p:cNvSpPr txBox="1"/>
            <p:nvPr/>
          </p:nvSpPr>
          <p:spPr>
            <a:xfrm>
              <a:off x="956234" y="1612882"/>
              <a:ext cx="1008112" cy="470866"/>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第</a:t>
              </a:r>
              <a:r>
                <a:rPr lang="en-US" altLang="zh-TW"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8</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學群面試</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86" name="组合 85"/>
          <p:cNvGrpSpPr/>
          <p:nvPr/>
        </p:nvGrpSpPr>
        <p:grpSpPr>
          <a:xfrm>
            <a:off x="1218025" y="4156832"/>
            <a:ext cx="1404322" cy="559151"/>
            <a:chOff x="994467" y="1340833"/>
            <a:chExt cx="1008112" cy="515488"/>
          </a:xfrm>
        </p:grpSpPr>
        <p:cxnSp>
          <p:nvCxnSpPr>
            <p:cNvPr id="87" name="直接连接符 8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8" name="TextBox 87"/>
            <p:cNvSpPr txBox="1"/>
            <p:nvPr/>
          </p:nvSpPr>
          <p:spPr>
            <a:xfrm>
              <a:off x="994467" y="1482844"/>
              <a:ext cx="1008112" cy="373477"/>
            </a:xfrm>
            <a:prstGeom prst="rect">
              <a:avLst/>
            </a:prstGeom>
            <a:noFill/>
          </p:spPr>
          <p:txBody>
            <a:bodyPr wrap="square" lIns="91431" tIns="0" rIns="91431" bIns="0" rtlCol="0" anchor="t">
              <a:spAutoFit/>
            </a:bodyPr>
            <a:lstStyle/>
            <a:p>
              <a:pPr algn="ctr" fontAlgn="base">
                <a:lnSpc>
                  <a:spcPct val="1500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學測考試</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91" name="组合 90"/>
          <p:cNvGrpSpPr/>
          <p:nvPr/>
        </p:nvGrpSpPr>
        <p:grpSpPr>
          <a:xfrm>
            <a:off x="3336265" y="4101200"/>
            <a:ext cx="1404322" cy="861938"/>
            <a:chOff x="977545" y="1340833"/>
            <a:chExt cx="1008112" cy="794631"/>
          </a:xfrm>
        </p:grpSpPr>
        <p:cxnSp>
          <p:nvCxnSpPr>
            <p:cNvPr id="92" name="直接连接符 9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3" name="TextBox 92"/>
            <p:cNvSpPr txBox="1"/>
            <p:nvPr/>
          </p:nvSpPr>
          <p:spPr>
            <a:xfrm>
              <a:off x="977545" y="1591624"/>
              <a:ext cx="1008112"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繁星繳費報名</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96" name="组合 95"/>
          <p:cNvGrpSpPr/>
          <p:nvPr/>
        </p:nvGrpSpPr>
        <p:grpSpPr>
          <a:xfrm>
            <a:off x="5381046" y="4134495"/>
            <a:ext cx="1452966" cy="829717"/>
            <a:chOff x="947384" y="1340833"/>
            <a:chExt cx="1043032" cy="764925"/>
          </a:xfrm>
        </p:grpSpPr>
        <p:cxnSp>
          <p:nvCxnSpPr>
            <p:cNvPr id="97"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8" name="TextBox 97"/>
            <p:cNvSpPr txBox="1"/>
            <p:nvPr/>
          </p:nvSpPr>
          <p:spPr>
            <a:xfrm>
              <a:off x="947384" y="1561918"/>
              <a:ext cx="1043032"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錄取生放棄入學截止</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99" name="TextBox 98"/>
          <p:cNvSpPr txBox="1"/>
          <p:nvPr/>
        </p:nvSpPr>
        <p:spPr>
          <a:xfrm>
            <a:off x="1654179" y="6582020"/>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grpSp>
        <p:nvGrpSpPr>
          <p:cNvPr id="100" name="组合 2"/>
          <p:cNvGrpSpPr/>
          <p:nvPr/>
        </p:nvGrpSpPr>
        <p:grpSpPr>
          <a:xfrm>
            <a:off x="148606" y="821773"/>
            <a:ext cx="799287" cy="755611"/>
            <a:chOff x="168729" y="101037"/>
            <a:chExt cx="799287" cy="755611"/>
          </a:xfrm>
        </p:grpSpPr>
        <p:grpSp>
          <p:nvGrpSpPr>
            <p:cNvPr id="101" name="组合 3"/>
            <p:cNvGrpSpPr/>
            <p:nvPr/>
          </p:nvGrpSpPr>
          <p:grpSpPr>
            <a:xfrm>
              <a:off x="168729" y="101037"/>
              <a:ext cx="799287" cy="755611"/>
              <a:chOff x="2759425" y="1932990"/>
              <a:chExt cx="799287" cy="755611"/>
            </a:xfrm>
          </p:grpSpPr>
          <p:sp>
            <p:nvSpPr>
              <p:cNvPr id="103"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4"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5"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02"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6" name="矩形 105"/>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07" name="组合 9"/>
          <p:cNvGrpSpPr/>
          <p:nvPr/>
        </p:nvGrpSpPr>
        <p:grpSpPr>
          <a:xfrm>
            <a:off x="1095928" y="253917"/>
            <a:ext cx="4652430" cy="746351"/>
            <a:chOff x="1117777" y="49188"/>
            <a:chExt cx="1582015" cy="656665"/>
          </a:xfrm>
        </p:grpSpPr>
        <p:sp>
          <p:nvSpPr>
            <p:cNvPr id="108"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9" name="TextBox 11"/>
            <p:cNvSpPr txBox="1"/>
            <p:nvPr/>
          </p:nvSpPr>
          <p:spPr>
            <a:xfrm>
              <a:off x="1117777" y="133807"/>
              <a:ext cx="1570758" cy="487426"/>
            </a:xfrm>
            <a:prstGeom prst="rect">
              <a:avLst/>
            </a:prstGeom>
            <a:noFill/>
          </p:spPr>
          <p:txBody>
            <a:bodyPr wrap="square" rtlCol="0">
              <a:spAutoFit/>
            </a:bodyPr>
            <a:lstStyle/>
            <a:p>
              <a:pPr algn="ctr"/>
              <a:r>
                <a:rPr lang="en-US" altLang="zh-CN" sz="3000" b="1" dirty="0" smtClean="0">
                  <a:solidFill>
                    <a:schemeClr val="bg1"/>
                  </a:solidFill>
                  <a:latin typeface="微軟正黑體" panose="020B0604030504040204" pitchFamily="34" charset="-120"/>
                  <a:ea typeface="微軟正黑體" panose="020B0604030504040204" pitchFamily="34" charset="-120"/>
                </a:rPr>
                <a:t>106</a:t>
              </a:r>
              <a:r>
                <a:rPr lang="zh-TW" altLang="en-US" sz="3000" b="1" dirty="0" smtClean="0">
                  <a:solidFill>
                    <a:schemeClr val="bg1"/>
                  </a:solidFill>
                  <a:latin typeface="微軟正黑體" panose="020B0604030504040204" pitchFamily="34" charset="-120"/>
                  <a:ea typeface="微軟正黑體" panose="020B0604030504040204" pitchFamily="34" charset="-120"/>
                </a:rPr>
                <a:t>繁星推薦時程</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110" name="组合 49"/>
          <p:cNvGrpSpPr/>
          <p:nvPr/>
        </p:nvGrpSpPr>
        <p:grpSpPr>
          <a:xfrm>
            <a:off x="7772307" y="3099362"/>
            <a:ext cx="906755" cy="882285"/>
            <a:chOff x="8854229" y="3773382"/>
            <a:chExt cx="1356434" cy="1356924"/>
          </a:xfrm>
        </p:grpSpPr>
        <p:grpSp>
          <p:nvGrpSpPr>
            <p:cNvPr id="111" name="组合 50"/>
            <p:cNvGrpSpPr/>
            <p:nvPr/>
          </p:nvGrpSpPr>
          <p:grpSpPr>
            <a:xfrm>
              <a:off x="8854229" y="3773382"/>
              <a:ext cx="1356434" cy="1356924"/>
              <a:chOff x="4345444" y="2542859"/>
              <a:chExt cx="1810550" cy="1811205"/>
            </a:xfrm>
          </p:grpSpPr>
          <p:grpSp>
            <p:nvGrpSpPr>
              <p:cNvPr id="11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1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2" name="TextBox 51"/>
            <p:cNvSpPr txBox="1"/>
            <p:nvPr/>
          </p:nvSpPr>
          <p:spPr>
            <a:xfrm>
              <a:off x="8953884" y="4175674"/>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4/27</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27" name="组合 95"/>
          <p:cNvGrpSpPr/>
          <p:nvPr/>
        </p:nvGrpSpPr>
        <p:grpSpPr>
          <a:xfrm>
            <a:off x="7476110" y="4123981"/>
            <a:ext cx="1566775" cy="886954"/>
            <a:chOff x="943508" y="1340833"/>
            <a:chExt cx="1124731" cy="817693"/>
          </a:xfrm>
        </p:grpSpPr>
        <p:cxnSp>
          <p:nvCxnSpPr>
            <p:cNvPr id="128"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129" name="TextBox 97"/>
            <p:cNvSpPr txBox="1"/>
            <p:nvPr/>
          </p:nvSpPr>
          <p:spPr>
            <a:xfrm>
              <a:off x="943508" y="1614686"/>
              <a:ext cx="1124731"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公告第</a:t>
              </a:r>
              <a:r>
                <a:rPr lang="en-US" altLang="zh-TW"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8</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學群錄取名單</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130" name="TextBox 16"/>
          <p:cNvSpPr txBox="1"/>
          <p:nvPr/>
        </p:nvSpPr>
        <p:spPr>
          <a:xfrm>
            <a:off x="2626237" y="3369491"/>
            <a:ext cx="941136" cy="416540"/>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2/16</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31" name="TextBox 16"/>
          <p:cNvSpPr txBox="1"/>
          <p:nvPr/>
        </p:nvSpPr>
        <p:spPr>
          <a:xfrm>
            <a:off x="4729820" y="3366243"/>
            <a:ext cx="941136" cy="416540"/>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a:t>
            </a:r>
            <a:r>
              <a:rPr lang="en-US" altLang="zh-CN" kern="0" dirty="0">
                <a:solidFill>
                  <a:prstClr val="white"/>
                </a:solidFill>
                <a:latin typeface="微軟正黑體" panose="020B0604030504040204" pitchFamily="34" charset="-120"/>
                <a:ea typeface="微軟正黑體" panose="020B0604030504040204" pitchFamily="34" charset="-120"/>
              </a:rPr>
              <a:t>7</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32" name="TextBox 16"/>
          <p:cNvSpPr txBox="1"/>
          <p:nvPr/>
        </p:nvSpPr>
        <p:spPr>
          <a:xfrm>
            <a:off x="6789382" y="3264540"/>
            <a:ext cx="941136" cy="6935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3/24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0" normalizeH="0" baseline="0" dirty="0" smtClean="0">
                <a:ln>
                  <a:noFill/>
                </a:ln>
                <a:solidFill>
                  <a:prstClr val="white"/>
                </a:solidFill>
                <a:effectLst/>
                <a:uLnTx/>
                <a:uFillTx/>
                <a:latin typeface="微軟正黑體" panose="020B0604030504040204" pitchFamily="34" charset="-120"/>
                <a:ea typeface="微軟正黑體" panose="020B0604030504040204" pitchFamily="34" charset="-120"/>
              </a:rPr>
              <a:t>4/23</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nvGrpSpPr>
          <p:cNvPr id="133" name="组合 49"/>
          <p:cNvGrpSpPr/>
          <p:nvPr/>
        </p:nvGrpSpPr>
        <p:grpSpPr>
          <a:xfrm>
            <a:off x="1473875" y="3099362"/>
            <a:ext cx="906755" cy="882285"/>
            <a:chOff x="8854229" y="3773382"/>
            <a:chExt cx="1356434" cy="1356924"/>
          </a:xfrm>
        </p:grpSpPr>
        <p:grpSp>
          <p:nvGrpSpPr>
            <p:cNvPr id="134" name="组合 50"/>
            <p:cNvGrpSpPr/>
            <p:nvPr/>
          </p:nvGrpSpPr>
          <p:grpSpPr>
            <a:xfrm>
              <a:off x="8854229" y="3773382"/>
              <a:ext cx="1356434" cy="1356924"/>
              <a:chOff x="4345444" y="2542859"/>
              <a:chExt cx="1810550" cy="1811205"/>
            </a:xfrm>
          </p:grpSpPr>
          <p:grpSp>
            <p:nvGrpSpPr>
              <p:cNvPr id="136"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8"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39"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7"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5" name="TextBox 51"/>
            <p:cNvSpPr txBox="1"/>
            <p:nvPr/>
          </p:nvSpPr>
          <p:spPr>
            <a:xfrm>
              <a:off x="8968785" y="3938355"/>
              <a:ext cx="1211280" cy="10666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1</a:t>
              </a:r>
              <a:r>
                <a:rPr lang="en-US" altLang="zh-CN" kern="0" noProof="0" dirty="0" smtClean="0">
                  <a:solidFill>
                    <a:prstClr val="white"/>
                  </a:solidFill>
                  <a:latin typeface="微軟正黑體" panose="020B0604030504040204" pitchFamily="34" charset="-120"/>
                  <a:ea typeface="微軟正黑體" panose="020B0604030504040204" pitchFamily="34" charset="-120"/>
                </a:rPr>
                <a:t>/20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0" normalizeH="0" baseline="0" dirty="0" smtClean="0">
                  <a:ln>
                    <a:noFill/>
                  </a:ln>
                  <a:solidFill>
                    <a:prstClr val="white"/>
                  </a:solidFill>
                  <a:effectLst/>
                  <a:uLnTx/>
                  <a:uFillTx/>
                  <a:latin typeface="微軟正黑體" panose="020B0604030504040204" pitchFamily="34" charset="-120"/>
                  <a:ea typeface="微軟正黑體" panose="020B0604030504040204" pitchFamily="34" charset="-120"/>
                </a:rPr>
                <a:t>1/21</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40" name="组合 49"/>
          <p:cNvGrpSpPr/>
          <p:nvPr/>
        </p:nvGrpSpPr>
        <p:grpSpPr>
          <a:xfrm>
            <a:off x="3585048" y="3123207"/>
            <a:ext cx="906755" cy="882285"/>
            <a:chOff x="8854229" y="3773382"/>
            <a:chExt cx="1356434" cy="1356924"/>
          </a:xfrm>
        </p:grpSpPr>
        <p:grpSp>
          <p:nvGrpSpPr>
            <p:cNvPr id="141" name="组合 50"/>
            <p:cNvGrpSpPr/>
            <p:nvPr/>
          </p:nvGrpSpPr>
          <p:grpSpPr>
            <a:xfrm>
              <a:off x="8854229" y="3773382"/>
              <a:ext cx="1356434" cy="1356924"/>
              <a:chOff x="4345444" y="2542859"/>
              <a:chExt cx="1810550" cy="1811205"/>
            </a:xfrm>
          </p:grpSpPr>
          <p:grpSp>
            <p:nvGrpSpPr>
              <p:cNvPr id="14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4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2" name="TextBox 51"/>
            <p:cNvSpPr txBox="1"/>
            <p:nvPr/>
          </p:nvSpPr>
          <p:spPr>
            <a:xfrm>
              <a:off x="8953884" y="4175674"/>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a:t>
              </a:r>
              <a:r>
                <a:rPr lang="en-US" altLang="zh-CN" kern="0" noProof="0" dirty="0" smtClean="0">
                  <a:solidFill>
                    <a:prstClr val="white"/>
                  </a:solidFill>
                  <a:latin typeface="微軟正黑體" panose="020B0604030504040204" pitchFamily="34" charset="-120"/>
                  <a:ea typeface="微軟正黑體" panose="020B0604030504040204" pitchFamily="34" charset="-120"/>
                </a:rPr>
                <a:t>/12</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47" name="组合 49"/>
          <p:cNvGrpSpPr/>
          <p:nvPr/>
        </p:nvGrpSpPr>
        <p:grpSpPr>
          <a:xfrm>
            <a:off x="5650030" y="3104669"/>
            <a:ext cx="906755" cy="882285"/>
            <a:chOff x="8854229" y="3773382"/>
            <a:chExt cx="1356434" cy="1356924"/>
          </a:xfrm>
        </p:grpSpPr>
        <p:grpSp>
          <p:nvGrpSpPr>
            <p:cNvPr id="148" name="组合 50"/>
            <p:cNvGrpSpPr/>
            <p:nvPr/>
          </p:nvGrpSpPr>
          <p:grpSpPr>
            <a:xfrm>
              <a:off x="8854229" y="3773382"/>
              <a:ext cx="1356434" cy="1356924"/>
              <a:chOff x="4345444" y="2542859"/>
              <a:chExt cx="1810550" cy="1811205"/>
            </a:xfrm>
          </p:grpSpPr>
          <p:grpSp>
            <p:nvGrpSpPr>
              <p:cNvPr id="150"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2"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53"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51"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9" name="TextBox 51"/>
            <p:cNvSpPr txBox="1"/>
            <p:nvPr/>
          </p:nvSpPr>
          <p:spPr>
            <a:xfrm>
              <a:off x="8953884" y="4175674"/>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a:t>
              </a:r>
              <a:r>
                <a:rPr lang="en-US" altLang="zh-CN" kern="0" noProof="0" dirty="0" smtClean="0">
                  <a:solidFill>
                    <a:prstClr val="white"/>
                  </a:solidFill>
                  <a:latin typeface="微軟正黑體" panose="020B0604030504040204" pitchFamily="34" charset="-120"/>
                  <a:ea typeface="微軟正黑體" panose="020B0604030504040204" pitchFamily="34" charset="-120"/>
                </a:rPr>
                <a:t>/15</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cxnSp>
        <p:nvCxnSpPr>
          <p:cNvPr id="155" name="直接连接符 71"/>
          <p:cNvCxnSpPr/>
          <p:nvPr/>
        </p:nvCxnSpPr>
        <p:spPr>
          <a:xfrm flipV="1">
            <a:off x="5054833" y="2821274"/>
            <a:ext cx="0" cy="256082"/>
          </a:xfrm>
          <a:prstGeom prst="line">
            <a:avLst/>
          </a:prstGeom>
          <a:noFill/>
          <a:ln w="9525" cap="flat" cmpd="sng" algn="ctr">
            <a:solidFill>
              <a:sysClr val="windowText" lastClr="000000">
                <a:lumMod val="50000"/>
                <a:lumOff val="50000"/>
              </a:sysClr>
            </a:solidFill>
            <a:prstDash val="solid"/>
            <a:headEnd type="oval" w="sm" len="sm"/>
          </a:ln>
          <a:effectLst/>
        </p:spPr>
      </p:cxnSp>
    </p:spTree>
    <p:extLst>
      <p:ext uri="{BB962C8B-B14F-4D97-AF65-F5344CB8AC3E}">
        <p14:creationId xmlns:p14="http://schemas.microsoft.com/office/powerpoint/2010/main" val="196459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1000"/>
                                        <p:tgtEl>
                                          <p:spTgt spid="154"/>
                                        </p:tgtEl>
                                      </p:cBhvr>
                                    </p:animEffect>
                                    <p:anim calcmode="lin" valueType="num">
                                      <p:cBhvr>
                                        <p:cTn id="33" dur="1000" fill="hold"/>
                                        <p:tgtEl>
                                          <p:spTgt spid="154"/>
                                        </p:tgtEl>
                                        <p:attrNameLst>
                                          <p:attrName>ppt_x</p:attrName>
                                        </p:attrNameLst>
                                      </p:cBhvr>
                                      <p:tavLst>
                                        <p:tav tm="0">
                                          <p:val>
                                            <p:strVal val="#ppt_x"/>
                                          </p:val>
                                        </p:tav>
                                        <p:tav tm="100000">
                                          <p:val>
                                            <p:strVal val="#ppt_x"/>
                                          </p:val>
                                        </p:tav>
                                      </p:tavLst>
                                    </p:anim>
                                    <p:anim calcmode="lin" valueType="num">
                                      <p:cBhvr>
                                        <p:cTn id="34" dur="1000" fill="hold"/>
                                        <p:tgtEl>
                                          <p:spTgt spid="1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1000"/>
                                        <p:tgtEl>
                                          <p:spTgt spid="76"/>
                                        </p:tgtEl>
                                      </p:cBhvr>
                                    </p:animEffect>
                                    <p:anim calcmode="lin" valueType="num">
                                      <p:cBhvr>
                                        <p:cTn id="43" dur="1000" fill="hold"/>
                                        <p:tgtEl>
                                          <p:spTgt spid="76"/>
                                        </p:tgtEl>
                                        <p:attrNameLst>
                                          <p:attrName>ppt_x</p:attrName>
                                        </p:attrNameLst>
                                      </p:cBhvr>
                                      <p:tavLst>
                                        <p:tav tm="0">
                                          <p:val>
                                            <p:strVal val="#ppt_x"/>
                                          </p:val>
                                        </p:tav>
                                        <p:tav tm="100000">
                                          <p:val>
                                            <p:strVal val="#ppt_x"/>
                                          </p:val>
                                        </p:tav>
                                      </p:tavLst>
                                    </p:anim>
                                    <p:anim calcmode="lin" valueType="num">
                                      <p:cBhvr>
                                        <p:cTn id="44" dur="1000" fill="hold"/>
                                        <p:tgtEl>
                                          <p:spTgt spid="7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1000"/>
                                        <p:tgtEl>
                                          <p:spTgt spid="86"/>
                                        </p:tgtEl>
                                      </p:cBhvr>
                                    </p:animEffect>
                                    <p:anim calcmode="lin" valueType="num">
                                      <p:cBhvr>
                                        <p:cTn id="53" dur="1000" fill="hold"/>
                                        <p:tgtEl>
                                          <p:spTgt spid="86"/>
                                        </p:tgtEl>
                                        <p:attrNameLst>
                                          <p:attrName>ppt_x</p:attrName>
                                        </p:attrNameLst>
                                      </p:cBhvr>
                                      <p:tavLst>
                                        <p:tav tm="0">
                                          <p:val>
                                            <p:strVal val="#ppt_x"/>
                                          </p:val>
                                        </p:tav>
                                        <p:tav tm="100000">
                                          <p:val>
                                            <p:strVal val="#ppt_x"/>
                                          </p:val>
                                        </p:tav>
                                      </p:tavLst>
                                    </p:anim>
                                    <p:anim calcmode="lin" valueType="num">
                                      <p:cBhvr>
                                        <p:cTn id="54" dur="1000" fill="hold"/>
                                        <p:tgtEl>
                                          <p:spTgt spid="8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1000"/>
                                        <p:tgtEl>
                                          <p:spTgt spid="91"/>
                                        </p:tgtEl>
                                      </p:cBhvr>
                                    </p:animEffect>
                                    <p:anim calcmode="lin" valueType="num">
                                      <p:cBhvr>
                                        <p:cTn id="58" dur="1000" fill="hold"/>
                                        <p:tgtEl>
                                          <p:spTgt spid="91"/>
                                        </p:tgtEl>
                                        <p:attrNameLst>
                                          <p:attrName>ppt_x</p:attrName>
                                        </p:attrNameLst>
                                      </p:cBhvr>
                                      <p:tavLst>
                                        <p:tav tm="0">
                                          <p:val>
                                            <p:strVal val="#ppt_x"/>
                                          </p:val>
                                        </p:tav>
                                        <p:tav tm="100000">
                                          <p:val>
                                            <p:strVal val="#ppt_x"/>
                                          </p:val>
                                        </p:tav>
                                      </p:tavLst>
                                    </p:anim>
                                    <p:anim calcmode="lin" valueType="num">
                                      <p:cBhvr>
                                        <p:cTn id="59" dur="1000" fill="hold"/>
                                        <p:tgtEl>
                                          <p:spTgt spid="9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1000"/>
                                        <p:tgtEl>
                                          <p:spTgt spid="110"/>
                                        </p:tgtEl>
                                      </p:cBhvr>
                                    </p:animEffect>
                                    <p:anim calcmode="lin" valueType="num">
                                      <p:cBhvr>
                                        <p:cTn id="68" dur="1000" fill="hold"/>
                                        <p:tgtEl>
                                          <p:spTgt spid="110"/>
                                        </p:tgtEl>
                                        <p:attrNameLst>
                                          <p:attrName>ppt_x</p:attrName>
                                        </p:attrNameLst>
                                      </p:cBhvr>
                                      <p:tavLst>
                                        <p:tav tm="0">
                                          <p:val>
                                            <p:strVal val="#ppt_x"/>
                                          </p:val>
                                        </p:tav>
                                        <p:tav tm="100000">
                                          <p:val>
                                            <p:strVal val="#ppt_x"/>
                                          </p:val>
                                        </p:tav>
                                      </p:tavLst>
                                    </p:anim>
                                    <p:anim calcmode="lin" valueType="num">
                                      <p:cBhvr>
                                        <p:cTn id="69" dur="1000" fill="hold"/>
                                        <p:tgtEl>
                                          <p:spTgt spid="1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fade">
                                      <p:cBhvr>
                                        <p:cTn id="72" dur="1000"/>
                                        <p:tgtEl>
                                          <p:spTgt spid="127"/>
                                        </p:tgtEl>
                                      </p:cBhvr>
                                    </p:animEffect>
                                    <p:anim calcmode="lin" valueType="num">
                                      <p:cBhvr>
                                        <p:cTn id="73" dur="1000" fill="hold"/>
                                        <p:tgtEl>
                                          <p:spTgt spid="127"/>
                                        </p:tgtEl>
                                        <p:attrNameLst>
                                          <p:attrName>ppt_x</p:attrName>
                                        </p:attrNameLst>
                                      </p:cBhvr>
                                      <p:tavLst>
                                        <p:tav tm="0">
                                          <p:val>
                                            <p:strVal val="#ppt_x"/>
                                          </p:val>
                                        </p:tav>
                                        <p:tav tm="100000">
                                          <p:val>
                                            <p:strVal val="#ppt_x"/>
                                          </p:val>
                                        </p:tav>
                                      </p:tavLst>
                                    </p:anim>
                                    <p:anim calcmode="lin" valueType="num">
                                      <p:cBhvr>
                                        <p:cTn id="74" dur="1000" fill="hold"/>
                                        <p:tgtEl>
                                          <p:spTgt spid="1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fade">
                                      <p:cBhvr>
                                        <p:cTn id="77" dur="1000"/>
                                        <p:tgtEl>
                                          <p:spTgt spid="130"/>
                                        </p:tgtEl>
                                      </p:cBhvr>
                                    </p:animEffect>
                                    <p:anim calcmode="lin" valueType="num">
                                      <p:cBhvr>
                                        <p:cTn id="78" dur="1000" fill="hold"/>
                                        <p:tgtEl>
                                          <p:spTgt spid="130"/>
                                        </p:tgtEl>
                                        <p:attrNameLst>
                                          <p:attrName>ppt_x</p:attrName>
                                        </p:attrNameLst>
                                      </p:cBhvr>
                                      <p:tavLst>
                                        <p:tav tm="0">
                                          <p:val>
                                            <p:strVal val="#ppt_x"/>
                                          </p:val>
                                        </p:tav>
                                        <p:tav tm="100000">
                                          <p:val>
                                            <p:strVal val="#ppt_x"/>
                                          </p:val>
                                        </p:tav>
                                      </p:tavLst>
                                    </p:anim>
                                    <p:anim calcmode="lin" valueType="num">
                                      <p:cBhvr>
                                        <p:cTn id="79" dur="1000" fill="hold"/>
                                        <p:tgtEl>
                                          <p:spTgt spid="1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fade">
                                      <p:cBhvr>
                                        <p:cTn id="82" dur="1000"/>
                                        <p:tgtEl>
                                          <p:spTgt spid="131"/>
                                        </p:tgtEl>
                                      </p:cBhvr>
                                    </p:animEffect>
                                    <p:anim calcmode="lin" valueType="num">
                                      <p:cBhvr>
                                        <p:cTn id="83" dur="1000" fill="hold"/>
                                        <p:tgtEl>
                                          <p:spTgt spid="131"/>
                                        </p:tgtEl>
                                        <p:attrNameLst>
                                          <p:attrName>ppt_x</p:attrName>
                                        </p:attrNameLst>
                                      </p:cBhvr>
                                      <p:tavLst>
                                        <p:tav tm="0">
                                          <p:val>
                                            <p:strVal val="#ppt_x"/>
                                          </p:val>
                                        </p:tav>
                                        <p:tav tm="100000">
                                          <p:val>
                                            <p:strVal val="#ppt_x"/>
                                          </p:val>
                                        </p:tav>
                                      </p:tavLst>
                                    </p:anim>
                                    <p:anim calcmode="lin" valueType="num">
                                      <p:cBhvr>
                                        <p:cTn id="84" dur="1000" fill="hold"/>
                                        <p:tgtEl>
                                          <p:spTgt spid="1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1000"/>
                                        <p:tgtEl>
                                          <p:spTgt spid="132"/>
                                        </p:tgtEl>
                                      </p:cBhvr>
                                    </p:animEffect>
                                    <p:anim calcmode="lin" valueType="num">
                                      <p:cBhvr>
                                        <p:cTn id="88" dur="1000" fill="hold"/>
                                        <p:tgtEl>
                                          <p:spTgt spid="132"/>
                                        </p:tgtEl>
                                        <p:attrNameLst>
                                          <p:attrName>ppt_x</p:attrName>
                                        </p:attrNameLst>
                                      </p:cBhvr>
                                      <p:tavLst>
                                        <p:tav tm="0">
                                          <p:val>
                                            <p:strVal val="#ppt_x"/>
                                          </p:val>
                                        </p:tav>
                                        <p:tav tm="100000">
                                          <p:val>
                                            <p:strVal val="#ppt_x"/>
                                          </p:val>
                                        </p:tav>
                                      </p:tavLst>
                                    </p:anim>
                                    <p:anim calcmode="lin" valueType="num">
                                      <p:cBhvr>
                                        <p:cTn id="89" dur="1000" fill="hold"/>
                                        <p:tgtEl>
                                          <p:spTgt spid="1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fade">
                                      <p:cBhvr>
                                        <p:cTn id="92" dur="1000"/>
                                        <p:tgtEl>
                                          <p:spTgt spid="133"/>
                                        </p:tgtEl>
                                      </p:cBhvr>
                                    </p:animEffect>
                                    <p:anim calcmode="lin" valueType="num">
                                      <p:cBhvr>
                                        <p:cTn id="93" dur="1000" fill="hold"/>
                                        <p:tgtEl>
                                          <p:spTgt spid="133"/>
                                        </p:tgtEl>
                                        <p:attrNameLst>
                                          <p:attrName>ppt_x</p:attrName>
                                        </p:attrNameLst>
                                      </p:cBhvr>
                                      <p:tavLst>
                                        <p:tav tm="0">
                                          <p:val>
                                            <p:strVal val="#ppt_x"/>
                                          </p:val>
                                        </p:tav>
                                        <p:tav tm="100000">
                                          <p:val>
                                            <p:strVal val="#ppt_x"/>
                                          </p:val>
                                        </p:tav>
                                      </p:tavLst>
                                    </p:anim>
                                    <p:anim calcmode="lin" valueType="num">
                                      <p:cBhvr>
                                        <p:cTn id="94" dur="1000" fill="hold"/>
                                        <p:tgtEl>
                                          <p:spTgt spid="1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fade">
                                      <p:cBhvr>
                                        <p:cTn id="97" dur="1000"/>
                                        <p:tgtEl>
                                          <p:spTgt spid="140"/>
                                        </p:tgtEl>
                                      </p:cBhvr>
                                    </p:animEffect>
                                    <p:anim calcmode="lin" valueType="num">
                                      <p:cBhvr>
                                        <p:cTn id="98" dur="1000" fill="hold"/>
                                        <p:tgtEl>
                                          <p:spTgt spid="140"/>
                                        </p:tgtEl>
                                        <p:attrNameLst>
                                          <p:attrName>ppt_x</p:attrName>
                                        </p:attrNameLst>
                                      </p:cBhvr>
                                      <p:tavLst>
                                        <p:tav tm="0">
                                          <p:val>
                                            <p:strVal val="#ppt_x"/>
                                          </p:val>
                                        </p:tav>
                                        <p:tav tm="100000">
                                          <p:val>
                                            <p:strVal val="#ppt_x"/>
                                          </p:val>
                                        </p:tav>
                                      </p:tavLst>
                                    </p:anim>
                                    <p:anim calcmode="lin" valueType="num">
                                      <p:cBhvr>
                                        <p:cTn id="99" dur="1000" fill="hold"/>
                                        <p:tgtEl>
                                          <p:spTgt spid="14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47"/>
                                        </p:tgtEl>
                                        <p:attrNameLst>
                                          <p:attrName>style.visibility</p:attrName>
                                        </p:attrNameLst>
                                      </p:cBhvr>
                                      <p:to>
                                        <p:strVal val="visible"/>
                                      </p:to>
                                    </p:set>
                                    <p:animEffect transition="in" filter="fade">
                                      <p:cBhvr>
                                        <p:cTn id="102" dur="1000"/>
                                        <p:tgtEl>
                                          <p:spTgt spid="147"/>
                                        </p:tgtEl>
                                      </p:cBhvr>
                                    </p:animEffect>
                                    <p:anim calcmode="lin" valueType="num">
                                      <p:cBhvr>
                                        <p:cTn id="103" dur="1000" fill="hold"/>
                                        <p:tgtEl>
                                          <p:spTgt spid="147"/>
                                        </p:tgtEl>
                                        <p:attrNameLst>
                                          <p:attrName>ppt_x</p:attrName>
                                        </p:attrNameLst>
                                      </p:cBhvr>
                                      <p:tavLst>
                                        <p:tav tm="0">
                                          <p:val>
                                            <p:strVal val="#ppt_x"/>
                                          </p:val>
                                        </p:tav>
                                        <p:tav tm="100000">
                                          <p:val>
                                            <p:strVal val="#ppt_x"/>
                                          </p:val>
                                        </p:tav>
                                      </p:tavLst>
                                    </p:anim>
                                    <p:anim calcmode="lin" valueType="num">
                                      <p:cBhvr>
                                        <p:cTn id="104" dur="1000" fill="hold"/>
                                        <p:tgtEl>
                                          <p:spTgt spid="1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55"/>
                                        </p:tgtEl>
                                        <p:attrNameLst>
                                          <p:attrName>style.visibility</p:attrName>
                                        </p:attrNameLst>
                                      </p:cBhvr>
                                      <p:to>
                                        <p:strVal val="visible"/>
                                      </p:to>
                                    </p:set>
                                    <p:animEffect transition="in" filter="fade">
                                      <p:cBhvr>
                                        <p:cTn id="107" dur="1000"/>
                                        <p:tgtEl>
                                          <p:spTgt spid="155"/>
                                        </p:tgtEl>
                                      </p:cBhvr>
                                    </p:animEffect>
                                    <p:anim calcmode="lin" valueType="num">
                                      <p:cBhvr>
                                        <p:cTn id="108" dur="1000" fill="hold"/>
                                        <p:tgtEl>
                                          <p:spTgt spid="155"/>
                                        </p:tgtEl>
                                        <p:attrNameLst>
                                          <p:attrName>ppt_x</p:attrName>
                                        </p:attrNameLst>
                                      </p:cBhvr>
                                      <p:tavLst>
                                        <p:tav tm="0">
                                          <p:val>
                                            <p:strVal val="#ppt_x"/>
                                          </p:val>
                                        </p:tav>
                                        <p:tav tm="100000">
                                          <p:val>
                                            <p:strVal val="#ppt_x"/>
                                          </p:val>
                                        </p:tav>
                                      </p:tavLst>
                                    </p:anim>
                                    <p:anim calcmode="lin" valueType="num">
                                      <p:cBhvr>
                                        <p:cTn id="10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0" grpId="0"/>
      <p:bldP spid="131" grpId="0"/>
      <p:bldP spid="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
          <p:cNvGrpSpPr/>
          <p:nvPr/>
        </p:nvGrpSpPr>
        <p:grpSpPr>
          <a:xfrm>
            <a:off x="148606" y="821773"/>
            <a:ext cx="799287" cy="755611"/>
            <a:chOff x="168729" y="101037"/>
            <a:chExt cx="799287" cy="755611"/>
          </a:xfrm>
        </p:grpSpPr>
        <p:grpSp>
          <p:nvGrpSpPr>
            <p:cNvPr id="26" name="组合 3"/>
            <p:cNvGrpSpPr/>
            <p:nvPr/>
          </p:nvGrpSpPr>
          <p:grpSpPr>
            <a:xfrm>
              <a:off x="168729" y="101037"/>
              <a:ext cx="799287" cy="755611"/>
              <a:chOff x="2759425" y="1932990"/>
              <a:chExt cx="799287" cy="755611"/>
            </a:xfrm>
          </p:grpSpPr>
          <p:sp>
            <p:nvSpPr>
              <p:cNvPr id="28"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29"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0"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27"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31" name="矩形 30"/>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 name="TextBox 11"/>
          <p:cNvSpPr txBox="1"/>
          <p:nvPr/>
        </p:nvSpPr>
        <p:spPr>
          <a:xfrm>
            <a:off x="1195822" y="380870"/>
            <a:ext cx="4619325" cy="492443"/>
          </a:xfrm>
          <a:prstGeom prst="rect">
            <a:avLst/>
          </a:prstGeom>
          <a:noFill/>
        </p:spPr>
        <p:txBody>
          <a:bodyPr wrap="square" rtlCol="0">
            <a:spAutoFit/>
          </a:bodyPr>
          <a:lstStyle/>
          <a:p>
            <a:pPr algn="ctr"/>
            <a:r>
              <a:rPr lang="en-US" altLang="zh-CN" sz="2600" b="1" dirty="0" smtClean="0">
                <a:solidFill>
                  <a:schemeClr val="bg1"/>
                </a:solidFill>
                <a:latin typeface="微軟正黑體" panose="020B0604030504040204" pitchFamily="34" charset="-120"/>
                <a:ea typeface="微軟正黑體" panose="020B0604030504040204" pitchFamily="34" charset="-120"/>
              </a:rPr>
              <a:t>106</a:t>
            </a:r>
            <a:r>
              <a:rPr lang="zh-TW" altLang="en-US" sz="2600" b="1" dirty="0" smtClean="0">
                <a:solidFill>
                  <a:schemeClr val="bg1"/>
                </a:solidFill>
                <a:latin typeface="微軟正黑體" panose="020B0604030504040204" pitchFamily="34" charset="-120"/>
                <a:ea typeface="微軟正黑體" panose="020B0604030504040204" pitchFamily="34" charset="-120"/>
              </a:rPr>
              <a:t>繁星推薦入學（</a:t>
            </a:r>
            <a:r>
              <a:rPr lang="en-US" altLang="zh-TW" sz="2600" b="1" dirty="0" smtClean="0">
                <a:solidFill>
                  <a:schemeClr val="bg1"/>
                </a:solidFill>
                <a:latin typeface="微軟正黑體" panose="020B0604030504040204" pitchFamily="34" charset="-120"/>
                <a:ea typeface="微軟正黑體" panose="020B0604030504040204" pitchFamily="34" charset="-120"/>
              </a:rPr>
              <a:t>1</a:t>
            </a:r>
            <a:r>
              <a:rPr lang="zh-TW" altLang="en-US" sz="2600" b="1" dirty="0" smtClean="0">
                <a:solidFill>
                  <a:schemeClr val="bg1"/>
                </a:solidFill>
                <a:latin typeface="微軟正黑體" panose="020B0604030504040204" pitchFamily="34" charset="-120"/>
                <a:ea typeface="微軟正黑體" panose="020B0604030504040204" pitchFamily="34" charset="-120"/>
              </a:rPr>
              <a:t>～</a:t>
            </a:r>
            <a:r>
              <a:rPr lang="en-US" altLang="zh-TW" sz="2600" b="1" dirty="0" smtClean="0">
                <a:solidFill>
                  <a:schemeClr val="bg1"/>
                </a:solidFill>
                <a:latin typeface="微軟正黑體" panose="020B0604030504040204" pitchFamily="34" charset="-120"/>
                <a:ea typeface="微軟正黑體" panose="020B0604030504040204" pitchFamily="34" charset="-120"/>
              </a:rPr>
              <a:t>7</a:t>
            </a:r>
            <a:r>
              <a:rPr lang="zh-TW" altLang="en-US" sz="2600" b="1" dirty="0" smtClean="0">
                <a:solidFill>
                  <a:schemeClr val="bg1"/>
                </a:solidFill>
                <a:latin typeface="微軟正黑體" panose="020B0604030504040204" pitchFamily="34" charset="-120"/>
                <a:ea typeface="微軟正黑體" panose="020B0604030504040204" pitchFamily="34" charset="-120"/>
              </a:rPr>
              <a:t>學群）</a:t>
            </a:r>
            <a:endParaRPr lang="zh-CN" altLang="en-US" sz="2600" b="1" dirty="0">
              <a:solidFill>
                <a:schemeClr val="bg1"/>
              </a:solidFill>
              <a:latin typeface="微軟正黑體" panose="020B0604030504040204" pitchFamily="34" charset="-120"/>
              <a:ea typeface="微軟正黑體" panose="020B0604030504040204" pitchFamily="34" charset="-120"/>
            </a:endParaRPr>
          </a:p>
        </p:txBody>
      </p:sp>
      <p:cxnSp>
        <p:nvCxnSpPr>
          <p:cNvPr id="3" name="肘形接點 2"/>
          <p:cNvCxnSpPr/>
          <p:nvPr/>
        </p:nvCxnSpPr>
        <p:spPr>
          <a:xfrm>
            <a:off x="1697579" y="5005115"/>
            <a:ext cx="3868250" cy="443870"/>
          </a:xfrm>
          <a:prstGeom prst="bentConnector3">
            <a:avLst>
              <a:gd name="adj1" fmla="val -402"/>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Rectangle 5"/>
          <p:cNvSpPr>
            <a:spLocks noChangeArrowheads="1"/>
          </p:cNvSpPr>
          <p:nvPr/>
        </p:nvSpPr>
        <p:spPr bwMode="auto">
          <a:xfrm>
            <a:off x="968854" y="2949734"/>
            <a:ext cx="4320662" cy="1354052"/>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mj-ea"/>
              <a:ea typeface="+mj-ea"/>
            </a:endParaRPr>
          </a:p>
        </p:txBody>
      </p:sp>
      <p:sp>
        <p:nvSpPr>
          <p:cNvPr id="5" name="AutoShape 7"/>
          <p:cNvSpPr>
            <a:spLocks noChangeArrowheads="1"/>
          </p:cNvSpPr>
          <p:nvPr/>
        </p:nvSpPr>
        <p:spPr bwMode="auto">
          <a:xfrm>
            <a:off x="1102204" y="3072137"/>
            <a:ext cx="589514" cy="1135261"/>
          </a:xfrm>
          <a:prstGeom prst="roundRect">
            <a:avLst>
              <a:gd name="adj" fmla="val 16667"/>
            </a:avLst>
          </a:prstGeom>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2700000" scaled="1"/>
            <a:tileRect/>
          </a:gradFill>
          <a:ln>
            <a:noFill/>
          </a:ln>
          <a:effectLst>
            <a:glow rad="228600">
              <a:schemeClr val="accent6">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dirty="0">
                <a:solidFill>
                  <a:srgbClr val="0000CC"/>
                </a:solidFill>
                <a:latin typeface="微軟正黑體" panose="020B0604030504040204" pitchFamily="34" charset="-120"/>
                <a:ea typeface="微軟正黑體" panose="020B0604030504040204" pitchFamily="34" charset="-120"/>
              </a:rPr>
              <a:t>比</a:t>
            </a:r>
          </a:p>
          <a:p>
            <a:pPr algn="ctr" eaLnBrk="1" hangingPunct="1"/>
            <a:r>
              <a:rPr lang="zh-TW" altLang="en-US" sz="2800" dirty="0">
                <a:solidFill>
                  <a:srgbClr val="0000CC"/>
                </a:solidFill>
                <a:latin typeface="微軟正黑體" panose="020B0604030504040204" pitchFamily="34" charset="-120"/>
                <a:ea typeface="微軟正黑體" panose="020B0604030504040204" pitchFamily="34" charset="-120"/>
              </a:rPr>
              <a:t>序</a:t>
            </a:r>
          </a:p>
        </p:txBody>
      </p:sp>
      <p:sp>
        <p:nvSpPr>
          <p:cNvPr id="6" name="AutoShape 8"/>
          <p:cNvSpPr>
            <a:spLocks noChangeArrowheads="1"/>
          </p:cNvSpPr>
          <p:nvPr/>
        </p:nvSpPr>
        <p:spPr bwMode="auto">
          <a:xfrm>
            <a:off x="913005" y="1484378"/>
            <a:ext cx="4985169" cy="356282"/>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符合校系之校排</a:t>
            </a:r>
            <a:r>
              <a:rPr lang="en-US" altLang="zh-TW" sz="2200" dirty="0">
                <a:solidFill>
                  <a:srgbClr val="0000CC"/>
                </a:solidFill>
                <a:latin typeface="微軟正黑體" panose="020B0604030504040204" pitchFamily="34" charset="-120"/>
                <a:ea typeface="微軟正黑體" panose="020B0604030504040204" pitchFamily="34" charset="-120"/>
              </a:rPr>
              <a:t>%/</a:t>
            </a:r>
            <a:r>
              <a:rPr lang="zh-TW" altLang="en-US" sz="2200" dirty="0">
                <a:solidFill>
                  <a:srgbClr val="0000CC"/>
                </a:solidFill>
                <a:latin typeface="微軟正黑體" panose="020B0604030504040204" pitchFamily="34" charset="-120"/>
                <a:ea typeface="微軟正黑體" panose="020B0604030504040204" pitchFamily="34" charset="-120"/>
              </a:rPr>
              <a:t>學測</a:t>
            </a:r>
            <a:r>
              <a:rPr lang="en-US" altLang="zh-TW" sz="2200" dirty="0">
                <a:solidFill>
                  <a:srgbClr val="0000CC"/>
                </a:solidFill>
                <a:latin typeface="微軟正黑體" panose="020B0604030504040204" pitchFamily="34" charset="-120"/>
                <a:ea typeface="微軟正黑體" panose="020B0604030504040204" pitchFamily="34" charset="-120"/>
              </a:rPr>
              <a:t>/</a:t>
            </a:r>
            <a:r>
              <a:rPr lang="zh-TW" altLang="en-US" sz="2200" dirty="0">
                <a:solidFill>
                  <a:srgbClr val="0000CC"/>
                </a:solidFill>
                <a:latin typeface="微軟正黑體" panose="020B0604030504040204" pitchFamily="34" charset="-120"/>
                <a:ea typeface="微軟正黑體" panose="020B0604030504040204" pitchFamily="34" charset="-120"/>
              </a:rPr>
              <a:t>英聽</a:t>
            </a:r>
            <a:r>
              <a:rPr lang="en-US" altLang="zh-TW" sz="2200" dirty="0">
                <a:solidFill>
                  <a:srgbClr val="0000CC"/>
                </a:solidFill>
                <a:latin typeface="微軟正黑體" panose="020B0604030504040204" pitchFamily="34" charset="-120"/>
                <a:ea typeface="微軟正黑體" panose="020B0604030504040204" pitchFamily="34" charset="-120"/>
              </a:rPr>
              <a:t>/</a:t>
            </a:r>
            <a:r>
              <a:rPr lang="zh-TW" altLang="en-US" sz="2200" dirty="0">
                <a:solidFill>
                  <a:srgbClr val="0000CC"/>
                </a:solidFill>
                <a:latin typeface="微軟正黑體" panose="020B0604030504040204" pitchFamily="34" charset="-120"/>
                <a:ea typeface="微軟正黑體" panose="020B0604030504040204" pitchFamily="34" charset="-120"/>
              </a:rPr>
              <a:t>術科門檻</a:t>
            </a:r>
          </a:p>
        </p:txBody>
      </p:sp>
      <p:sp>
        <p:nvSpPr>
          <p:cNvPr id="7" name="AutoShape 8"/>
          <p:cNvSpPr>
            <a:spLocks noChangeArrowheads="1"/>
          </p:cNvSpPr>
          <p:nvPr/>
        </p:nvSpPr>
        <p:spPr bwMode="auto">
          <a:xfrm>
            <a:off x="920276" y="2211973"/>
            <a:ext cx="4386606"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高中依學群推薦（排序）</a:t>
            </a:r>
          </a:p>
        </p:txBody>
      </p:sp>
      <p:sp>
        <p:nvSpPr>
          <p:cNvPr id="8" name="AutoShape 8"/>
          <p:cNvSpPr>
            <a:spLocks noChangeArrowheads="1"/>
          </p:cNvSpPr>
          <p:nvPr/>
        </p:nvSpPr>
        <p:spPr bwMode="auto">
          <a:xfrm>
            <a:off x="1691718" y="3072137"/>
            <a:ext cx="3573090" cy="480219"/>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200" dirty="0">
                <a:solidFill>
                  <a:srgbClr val="0000CC"/>
                </a:solidFill>
                <a:latin typeface="微軟正黑體" panose="020B0604030504040204" pitchFamily="34" charset="-120"/>
                <a:ea typeface="微軟正黑體" panose="020B0604030504040204" pitchFamily="34" charset="-120"/>
              </a:rPr>
              <a:t>1</a:t>
            </a:r>
            <a:r>
              <a:rPr lang="zh-TW" altLang="en-US" sz="2200" dirty="0">
                <a:solidFill>
                  <a:srgbClr val="0000CC"/>
                </a:solidFill>
                <a:latin typeface="微軟正黑體" panose="020B0604030504040204" pitchFamily="34" charset="-120"/>
                <a:ea typeface="微軟正黑體" panose="020B0604030504040204" pitchFamily="34" charset="-120"/>
              </a:rPr>
              <a:t>高中校排百分比</a:t>
            </a:r>
          </a:p>
        </p:txBody>
      </p:sp>
      <p:sp>
        <p:nvSpPr>
          <p:cNvPr id="9" name="AutoShape 8"/>
          <p:cNvSpPr>
            <a:spLocks noChangeArrowheads="1"/>
          </p:cNvSpPr>
          <p:nvPr/>
        </p:nvSpPr>
        <p:spPr bwMode="auto">
          <a:xfrm>
            <a:off x="1691718" y="3620584"/>
            <a:ext cx="3573090" cy="586814"/>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200" dirty="0">
                <a:solidFill>
                  <a:srgbClr val="0000CC"/>
                </a:solidFill>
                <a:latin typeface="微軟正黑體" panose="020B0604030504040204" pitchFamily="34" charset="-120"/>
                <a:ea typeface="微軟正黑體" panose="020B0604030504040204" pitchFamily="34" charset="-120"/>
              </a:rPr>
              <a:t>2-7</a:t>
            </a:r>
            <a:r>
              <a:rPr lang="zh-TW" altLang="en-US" sz="2200" dirty="0">
                <a:solidFill>
                  <a:srgbClr val="0000CC"/>
                </a:solidFill>
                <a:latin typeface="微軟正黑體" panose="020B0604030504040204" pitchFamily="34" charset="-120"/>
                <a:ea typeface="微軟正黑體" panose="020B0604030504040204" pitchFamily="34" charset="-120"/>
              </a:rPr>
              <a:t>學測級分或術科成績</a:t>
            </a:r>
            <a:endParaRPr lang="en-US" altLang="zh-TW" sz="2200" dirty="0">
              <a:solidFill>
                <a:srgbClr val="0000CC"/>
              </a:solidFill>
              <a:latin typeface="微軟正黑體" panose="020B0604030504040204" pitchFamily="34" charset="-120"/>
              <a:ea typeface="微軟正黑體" panose="020B0604030504040204" pitchFamily="34" charset="-120"/>
            </a:endParaRPr>
          </a:p>
          <a:p>
            <a:pPr eaLnBrk="1" hangingPunct="1"/>
            <a:r>
              <a:rPr lang="en-US" altLang="zh-TW" sz="2200" dirty="0">
                <a:solidFill>
                  <a:srgbClr val="0000CC"/>
                </a:solidFill>
                <a:latin typeface="微軟正黑體" panose="020B0604030504040204" pitchFamily="34" charset="-120"/>
                <a:ea typeface="微軟正黑體" panose="020B0604030504040204" pitchFamily="34" charset="-120"/>
              </a:rPr>
              <a:t>      </a:t>
            </a:r>
            <a:r>
              <a:rPr lang="zh-TW" altLang="en-US" sz="2200" dirty="0">
                <a:solidFill>
                  <a:srgbClr val="0000CC"/>
                </a:solidFill>
                <a:latin typeface="微軟正黑體" panose="020B0604030504040204" pitchFamily="34" charset="-120"/>
                <a:ea typeface="微軟正黑體" panose="020B0604030504040204" pitchFamily="34" charset="-120"/>
              </a:rPr>
              <a:t>或學科校排百分比</a:t>
            </a:r>
          </a:p>
        </p:txBody>
      </p:sp>
      <p:cxnSp>
        <p:nvCxnSpPr>
          <p:cNvPr id="10" name="直線單箭頭接點 9"/>
          <p:cNvCxnSpPr/>
          <p:nvPr/>
        </p:nvCxnSpPr>
        <p:spPr>
          <a:xfrm>
            <a:off x="3106307" y="1904424"/>
            <a:ext cx="0" cy="243785"/>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直線單箭頭接點 10"/>
          <p:cNvCxnSpPr/>
          <p:nvPr/>
        </p:nvCxnSpPr>
        <p:spPr>
          <a:xfrm flipH="1">
            <a:off x="3106308" y="2634971"/>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直線單箭頭接點 11"/>
          <p:cNvCxnSpPr/>
          <p:nvPr/>
        </p:nvCxnSpPr>
        <p:spPr>
          <a:xfrm flipH="1">
            <a:off x="1691718" y="4334676"/>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3" name="AutoShape 8"/>
          <p:cNvSpPr>
            <a:spLocks noChangeArrowheads="1"/>
          </p:cNvSpPr>
          <p:nvPr/>
        </p:nvSpPr>
        <p:spPr bwMode="auto">
          <a:xfrm>
            <a:off x="811759" y="4620713"/>
            <a:ext cx="1841288"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200" dirty="0">
                <a:solidFill>
                  <a:srgbClr val="0000CC"/>
                </a:solidFill>
                <a:latin typeface="微軟正黑體" panose="020B0604030504040204" pitchFamily="34" charset="-120"/>
                <a:ea typeface="微軟正黑體" panose="020B0604030504040204" pitchFamily="34" charset="-120"/>
              </a:rPr>
              <a:t>1-7</a:t>
            </a:r>
            <a:r>
              <a:rPr lang="zh-TW" altLang="en-US" sz="2200" dirty="0">
                <a:solidFill>
                  <a:srgbClr val="0000CC"/>
                </a:solidFill>
                <a:latin typeface="微軟正黑體" panose="020B0604030504040204" pitchFamily="34" charset="-120"/>
                <a:ea typeface="微軟正黑體" panose="020B0604030504040204" pitchFamily="34" charset="-120"/>
              </a:rPr>
              <a:t>學群錄取</a:t>
            </a:r>
          </a:p>
        </p:txBody>
      </p:sp>
      <p:cxnSp>
        <p:nvCxnSpPr>
          <p:cNvPr id="14" name="直線單箭頭接點 13"/>
          <p:cNvCxnSpPr/>
          <p:nvPr/>
        </p:nvCxnSpPr>
        <p:spPr>
          <a:xfrm flipH="1">
            <a:off x="3970576" y="4349838"/>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5" name="AutoShape 8"/>
          <p:cNvSpPr>
            <a:spLocks noChangeArrowheads="1"/>
          </p:cNvSpPr>
          <p:nvPr/>
        </p:nvSpPr>
        <p:spPr bwMode="auto">
          <a:xfrm>
            <a:off x="3106307" y="4620713"/>
            <a:ext cx="1815681"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第</a:t>
            </a:r>
            <a:r>
              <a:rPr lang="en-US" altLang="zh-TW" sz="2200" dirty="0">
                <a:solidFill>
                  <a:srgbClr val="0000CC"/>
                </a:solidFill>
                <a:latin typeface="微軟正黑體" panose="020B0604030504040204" pitchFamily="34" charset="-120"/>
                <a:ea typeface="微軟正黑體" panose="020B0604030504040204" pitchFamily="34" charset="-120"/>
              </a:rPr>
              <a:t>8</a:t>
            </a:r>
            <a:r>
              <a:rPr lang="zh-TW" altLang="en-US" sz="2200" dirty="0">
                <a:solidFill>
                  <a:srgbClr val="0000CC"/>
                </a:solidFill>
                <a:latin typeface="微軟正黑體" panose="020B0604030504040204" pitchFamily="34" charset="-120"/>
                <a:ea typeface="微軟正黑體" panose="020B0604030504040204" pitchFamily="34" charset="-120"/>
              </a:rPr>
              <a:t>學群面試</a:t>
            </a:r>
          </a:p>
        </p:txBody>
      </p:sp>
      <p:cxnSp>
        <p:nvCxnSpPr>
          <p:cNvPr id="16" name="直線單箭頭接點 15"/>
          <p:cNvCxnSpPr/>
          <p:nvPr/>
        </p:nvCxnSpPr>
        <p:spPr>
          <a:xfrm flipH="1">
            <a:off x="3970576" y="4999823"/>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AutoShape 8"/>
          <p:cNvSpPr>
            <a:spLocks noChangeArrowheads="1"/>
          </p:cNvSpPr>
          <p:nvPr/>
        </p:nvSpPr>
        <p:spPr bwMode="auto">
          <a:xfrm>
            <a:off x="3538441" y="5270699"/>
            <a:ext cx="864268"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錄取</a:t>
            </a:r>
          </a:p>
        </p:txBody>
      </p:sp>
      <p:cxnSp>
        <p:nvCxnSpPr>
          <p:cNvPr id="18" name="肘形接點 17"/>
          <p:cNvCxnSpPr>
            <a:endCxn id="19" idx="1"/>
          </p:cNvCxnSpPr>
          <p:nvPr/>
        </p:nvCxnSpPr>
        <p:spPr>
          <a:xfrm rot="5400000" flipH="1" flipV="1">
            <a:off x="4803328" y="4021605"/>
            <a:ext cx="2189884" cy="664879"/>
          </a:xfrm>
          <a:prstGeom prst="bentConnector2">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AutoShape 8"/>
          <p:cNvSpPr>
            <a:spLocks noChangeArrowheads="1"/>
          </p:cNvSpPr>
          <p:nvPr/>
        </p:nvSpPr>
        <p:spPr bwMode="auto">
          <a:xfrm>
            <a:off x="6230708" y="3080816"/>
            <a:ext cx="2857974" cy="356573"/>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smtClean="0">
                <a:solidFill>
                  <a:schemeClr val="bg1"/>
                </a:solidFill>
                <a:latin typeface="微軟正黑體" panose="020B0604030504040204" pitchFamily="34" charset="-120"/>
                <a:ea typeface="微軟正黑體" panose="020B0604030504040204" pitchFamily="34" charset="-120"/>
              </a:rPr>
              <a:t>錄取</a:t>
            </a:r>
            <a:r>
              <a:rPr lang="zh-TW" altLang="en-US" sz="2200" dirty="0">
                <a:solidFill>
                  <a:schemeClr val="bg1"/>
                </a:solidFill>
                <a:latin typeface="微軟正黑體" panose="020B0604030504040204" pitchFamily="34" charset="-120"/>
                <a:ea typeface="微軟正黑體" panose="020B0604030504040204" pitchFamily="34" charset="-120"/>
              </a:rPr>
              <a:t>放棄之限制</a:t>
            </a:r>
          </a:p>
        </p:txBody>
      </p:sp>
      <p:cxnSp>
        <p:nvCxnSpPr>
          <p:cNvPr id="21" name="肘形接點 26"/>
          <p:cNvCxnSpPr/>
          <p:nvPr/>
        </p:nvCxnSpPr>
        <p:spPr>
          <a:xfrm>
            <a:off x="3994421" y="4390495"/>
            <a:ext cx="1567905" cy="1004"/>
          </a:xfrm>
          <a:prstGeom prst="straightConnector1">
            <a:avLst/>
          </a:prstGeom>
          <a:ln w="50800">
            <a:solidFill>
              <a:schemeClr val="accent5">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2" name="Text Box 41"/>
          <p:cNvSpPr txBox="1">
            <a:spLocks noChangeArrowheads="1"/>
          </p:cNvSpPr>
          <p:nvPr/>
        </p:nvSpPr>
        <p:spPr bwMode="auto">
          <a:xfrm rot="19022589">
            <a:off x="445870" y="2116703"/>
            <a:ext cx="809427" cy="466556"/>
          </a:xfrm>
          <a:prstGeom prst="rect">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lIns="81043" tIns="40522" rIns="81043" bIns="40522">
            <a:spAutoFit/>
          </a:bodyPr>
          <a:lstStyle/>
          <a:p>
            <a:pPr>
              <a:spcBef>
                <a:spcPct val="50000"/>
              </a:spcBef>
            </a:pPr>
            <a:r>
              <a:rPr lang="zh-TW" altLang="en-US" sz="2500" b="1" dirty="0">
                <a:latin typeface="微軟正黑體" panose="020B0604030504040204" pitchFamily="34" charset="-120"/>
                <a:ea typeface="微軟正黑體" panose="020B0604030504040204" pitchFamily="34" charset="-120"/>
              </a:rPr>
              <a:t>校內</a:t>
            </a:r>
          </a:p>
        </p:txBody>
      </p:sp>
      <p:sp>
        <p:nvSpPr>
          <p:cNvPr id="23" name="Text Box 42"/>
          <p:cNvSpPr txBox="1">
            <a:spLocks noChangeArrowheads="1"/>
          </p:cNvSpPr>
          <p:nvPr/>
        </p:nvSpPr>
        <p:spPr bwMode="auto">
          <a:xfrm rot="19022589">
            <a:off x="441979" y="3006397"/>
            <a:ext cx="838450" cy="466556"/>
          </a:xfrm>
          <a:prstGeom prst="rect">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lIns="81043" tIns="40522" rIns="81043" bIns="40522">
            <a:spAutoFit/>
          </a:bodyPr>
          <a:lstStyle/>
          <a:p>
            <a:pPr>
              <a:spcBef>
                <a:spcPct val="50000"/>
              </a:spcBef>
            </a:pPr>
            <a:r>
              <a:rPr lang="zh-TW" altLang="en-US" sz="2500" b="1" dirty="0">
                <a:latin typeface="微軟正黑體" panose="020B0604030504040204" pitchFamily="34" charset="-120"/>
                <a:ea typeface="微軟正黑體" panose="020B0604030504040204" pitchFamily="34" charset="-120"/>
              </a:rPr>
              <a:t>校外</a:t>
            </a:r>
          </a:p>
        </p:txBody>
      </p:sp>
      <p:sp>
        <p:nvSpPr>
          <p:cNvPr id="24" name="矩形 23"/>
          <p:cNvSpPr/>
          <p:nvPr/>
        </p:nvSpPr>
        <p:spPr>
          <a:xfrm>
            <a:off x="6230708" y="3596012"/>
            <a:ext cx="2808312" cy="1477328"/>
          </a:xfrm>
          <a:prstGeom prst="rect">
            <a:avLst/>
          </a:prstGeom>
          <a:solidFill>
            <a:schemeClr val="accent2">
              <a:lumMod val="20000"/>
              <a:lumOff val="80000"/>
            </a:schemeClr>
          </a:solidFill>
          <a:ln w="38100">
            <a:solidFill>
              <a:schemeClr val="accent2">
                <a:lumMod val="50000"/>
              </a:schemeClr>
            </a:solidFill>
            <a:prstDash val="dashDot"/>
          </a:ln>
          <a:effectLst>
            <a:outerShdw blurRad="63500" sx="102000" sy="102000" algn="ctr" rotWithShape="0">
              <a:prstClr val="black">
                <a:alpha val="40000"/>
              </a:prstClr>
            </a:outerShdw>
          </a:effectLst>
        </p:spPr>
        <p:txBody>
          <a:bodyPr wrap="square">
            <a:spAutoFit/>
          </a:bodyPr>
          <a:lstStyle/>
          <a:p>
            <a:r>
              <a:rPr lang="zh-TW" altLang="zh-TW"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1-7</a:t>
            </a:r>
            <a:r>
              <a:rPr lang="zh-TW" altLang="zh-TW" dirty="0">
                <a:latin typeface="微軟正黑體" panose="020B0604030504040204" pitchFamily="34" charset="-120"/>
                <a:ea typeface="微軟正黑體" panose="020B0604030504040204" pitchFamily="34" charset="-120"/>
              </a:rPr>
              <a:t>類學群</a:t>
            </a:r>
            <a:r>
              <a:rPr lang="zh-TW" altLang="zh-TW" dirty="0">
                <a:solidFill>
                  <a:srgbClr val="FF0000"/>
                </a:solidFill>
                <a:latin typeface="微軟正黑體" panose="020B0604030504040204" pitchFamily="34" charset="-120"/>
                <a:ea typeface="微軟正黑體" panose="020B0604030504040204" pitchFamily="34" charset="-120"/>
              </a:rPr>
              <a:t>錄取生</a:t>
            </a:r>
            <a:r>
              <a:rPr lang="zh-TW" altLang="zh-TW" dirty="0">
                <a:latin typeface="微軟正黑體" panose="020B0604030504040204" pitchFamily="34" charset="-120"/>
                <a:ea typeface="微軟正黑體" panose="020B0604030504040204" pitchFamily="34" charset="-120"/>
              </a:rPr>
              <a:t>不得報名該學年度大學個人申請入學，亦不得參加該學年度科技校院日間部四年制申請入學第一階段篩選。</a:t>
            </a:r>
          </a:p>
        </p:txBody>
      </p:sp>
    </p:spTree>
    <p:extLst>
      <p:ext uri="{BB962C8B-B14F-4D97-AF65-F5344CB8AC3E}">
        <p14:creationId xmlns:p14="http://schemas.microsoft.com/office/powerpoint/2010/main" val="34353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 name="TextBox 11"/>
          <p:cNvSpPr txBox="1"/>
          <p:nvPr/>
        </p:nvSpPr>
        <p:spPr>
          <a:xfrm>
            <a:off x="1095928" y="350093"/>
            <a:ext cx="4619325" cy="553998"/>
          </a:xfrm>
          <a:prstGeom prst="rect">
            <a:avLst/>
          </a:prstGeom>
          <a:noFill/>
        </p:spPr>
        <p:txBody>
          <a:bodyPr wrap="square" rtlCol="0">
            <a:spAutoFit/>
          </a:bodyPr>
          <a:lstStyle/>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大學依學群招生</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aphicFrame>
        <p:nvGraphicFramePr>
          <p:cNvPr id="3" name="Group 31"/>
          <p:cNvGraphicFramePr>
            <a:graphicFrameLocks/>
          </p:cNvGraphicFramePr>
          <p:nvPr>
            <p:extLst>
              <p:ext uri="{D42A27DB-BD31-4B8C-83A1-F6EECF244321}">
                <p14:modId xmlns:p14="http://schemas.microsoft.com/office/powerpoint/2010/main" val="1210548785"/>
              </p:ext>
            </p:extLst>
          </p:nvPr>
        </p:nvGraphicFramePr>
        <p:xfrm>
          <a:off x="958875" y="1489348"/>
          <a:ext cx="8042739" cy="3313909"/>
        </p:xfrm>
        <a:graphic>
          <a:graphicData uri="http://schemas.openxmlformats.org/drawingml/2006/table">
            <a:tbl>
              <a:tblPr/>
              <a:tblGrid>
                <a:gridCol w="1721827"/>
                <a:gridCol w="6320912"/>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第一類學群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文、法、商、社會科學、教育、管理等學系</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第二類學群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理、工等學系</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0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第三類學群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醫藥衛生、生命科學、農等學系</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9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lumMod val="50000"/>
                            </a:schemeClr>
                          </a:solidFill>
                          <a:effectLst/>
                          <a:latin typeface="微軟正黑體" panose="020B0604030504040204" pitchFamily="34" charset="-120"/>
                          <a:ea typeface="微軟正黑體" panose="020B0604030504040204" pitchFamily="34" charset="-120"/>
                          <a:cs typeface="Times New Roman" pitchFamily="18" charset="0"/>
                        </a:rPr>
                        <a:t>第四類學群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音樂相關學系</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 →海山學生無法報名</a:t>
                      </a:r>
                      <a:endPar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lumMod val="50000"/>
                            </a:schemeClr>
                          </a:solidFill>
                          <a:effectLst/>
                          <a:latin typeface="微軟正黑體" panose="020B0604030504040204" pitchFamily="34" charset="-120"/>
                          <a:ea typeface="微軟正黑體" panose="020B0604030504040204" pitchFamily="34" charset="-120"/>
                          <a:cs typeface="Times New Roman" pitchFamily="18" charset="0"/>
                        </a:rPr>
                        <a:t>第五類學群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美術相關學系</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 →海山學生無法報名</a:t>
                      </a:r>
                      <a:endPar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bg1">
                              <a:lumMod val="50000"/>
                            </a:schemeClr>
                          </a:solidFill>
                          <a:effectLst/>
                          <a:latin typeface="微軟正黑體" panose="020B0604030504040204" pitchFamily="34" charset="-120"/>
                          <a:ea typeface="微軟正黑體" panose="020B0604030504040204" pitchFamily="34" charset="-120"/>
                          <a:cs typeface="Times New Roman" pitchFamily="18" charset="0"/>
                        </a:rPr>
                        <a:t>第六類學群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舞蹈相關學系</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 →海山學生無法報名</a:t>
                      </a:r>
                      <a:endParaRPr kumimoji="1" lang="en-US" altLang="zh-TW" sz="2000" b="0" i="0" u="none" strike="noStrike"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第七類學群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體育相關學系</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學程</a:t>
                      </a:r>
                      <a:r>
                        <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a:t>
                      </a:r>
                      <a:r>
                        <a:rPr kumimoji="1" lang="en-US" altLang="zh-TW"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FOR</a:t>
                      </a:r>
                      <a:r>
                        <a:rPr kumimoji="1" lang="zh-TW" altLang="en-US"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體育班學生</a:t>
                      </a:r>
                      <a:endParaRPr kumimoji="1" lang="en-US" altLang="zh-TW" sz="20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第八類學群</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醫學系</a:t>
                      </a:r>
                      <a:endParaRPr kumimoji="1" lang="en-US" altLang="zh-TW" sz="2000" b="0"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圓角矩形 4"/>
          <p:cNvSpPr/>
          <p:nvPr/>
        </p:nvSpPr>
        <p:spPr>
          <a:xfrm>
            <a:off x="971600" y="4945732"/>
            <a:ext cx="7992888" cy="546821"/>
          </a:xfrm>
          <a:prstGeom prst="roundRect">
            <a:avLst/>
          </a:prstGeom>
          <a:ln w="38100">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3200" dirty="0">
                <a:solidFill>
                  <a:schemeClr val="bg1"/>
                </a:solidFill>
                <a:latin typeface="微軟正黑體" pitchFamily="34" charset="-120"/>
                <a:ea typeface="微軟正黑體" pitchFamily="34" charset="-120"/>
              </a:rPr>
              <a:t>每位同學只能夠選擇單一大學之單一學群</a:t>
            </a:r>
          </a:p>
        </p:txBody>
      </p:sp>
    </p:spTree>
    <p:extLst>
      <p:ext uri="{BB962C8B-B14F-4D97-AF65-F5344CB8AC3E}">
        <p14:creationId xmlns:p14="http://schemas.microsoft.com/office/powerpoint/2010/main" val="1830908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p:nvPr/>
        </p:nvGrpSpPr>
        <p:grpSpPr>
          <a:xfrm>
            <a:off x="148606" y="821773"/>
            <a:ext cx="799287" cy="755611"/>
            <a:chOff x="168729" y="101037"/>
            <a:chExt cx="799287" cy="755611"/>
          </a:xfrm>
        </p:grpSpPr>
        <p:grpSp>
          <p:nvGrpSpPr>
            <p:cNvPr id="6" name="组合 3"/>
            <p:cNvGrpSpPr/>
            <p:nvPr/>
          </p:nvGrpSpPr>
          <p:grpSpPr>
            <a:xfrm>
              <a:off x="168729" y="101037"/>
              <a:ext cx="799287" cy="755611"/>
              <a:chOff x="2759425" y="1932990"/>
              <a:chExt cx="799287" cy="755611"/>
            </a:xfrm>
          </p:grpSpPr>
          <p:sp>
            <p:nvSpPr>
              <p:cNvPr id="8"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9"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1" name="矩形 10"/>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2"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 name="TextBox 11"/>
          <p:cNvSpPr txBox="1"/>
          <p:nvPr/>
        </p:nvSpPr>
        <p:spPr>
          <a:xfrm>
            <a:off x="1095928" y="395460"/>
            <a:ext cx="4619325" cy="492443"/>
          </a:xfrm>
          <a:prstGeom prst="rect">
            <a:avLst/>
          </a:prstGeom>
          <a:noFill/>
        </p:spPr>
        <p:txBody>
          <a:bodyPr wrap="square" rtlCol="0">
            <a:spAutoFit/>
          </a:bodyPr>
          <a:lstStyle/>
          <a:p>
            <a:pPr algn="ctr"/>
            <a:r>
              <a:rPr lang="zh-TW" altLang="en-US" sz="2600" b="1" dirty="0">
                <a:solidFill>
                  <a:schemeClr val="bg1"/>
                </a:solidFill>
                <a:latin typeface="微軟正黑體" panose="020B0604030504040204" pitchFamily="34" charset="-120"/>
                <a:ea typeface="微軟正黑體" panose="020B0604030504040204" pitchFamily="34" charset="-120"/>
              </a:rPr>
              <a:t>繁星推薦</a:t>
            </a:r>
            <a:r>
              <a:rPr lang="en-US" altLang="zh-TW" sz="2600" b="1" dirty="0">
                <a:solidFill>
                  <a:schemeClr val="bg1"/>
                </a:solidFill>
                <a:latin typeface="微軟正黑體" panose="020B0604030504040204" pitchFamily="34" charset="-120"/>
                <a:ea typeface="微軟正黑體" panose="020B0604030504040204" pitchFamily="34" charset="-120"/>
              </a:rPr>
              <a:t>1-7</a:t>
            </a:r>
            <a:r>
              <a:rPr lang="zh-TW" altLang="en-US" sz="2600" b="1" dirty="0">
                <a:solidFill>
                  <a:schemeClr val="bg1"/>
                </a:solidFill>
                <a:latin typeface="微軟正黑體" panose="020B0604030504040204" pitchFamily="34" charset="-120"/>
                <a:ea typeface="微軟正黑體" panose="020B0604030504040204" pitchFamily="34" charset="-120"/>
              </a:rPr>
              <a:t>類學群分發作業</a:t>
            </a:r>
          </a:p>
        </p:txBody>
      </p:sp>
      <p:graphicFrame>
        <p:nvGraphicFramePr>
          <p:cNvPr id="3" name="Group 31"/>
          <p:cNvGraphicFramePr>
            <a:graphicFrameLocks/>
          </p:cNvGraphicFramePr>
          <p:nvPr>
            <p:extLst>
              <p:ext uri="{D42A27DB-BD31-4B8C-83A1-F6EECF244321}">
                <p14:modId xmlns:p14="http://schemas.microsoft.com/office/powerpoint/2010/main" val="1567606771"/>
              </p:ext>
            </p:extLst>
          </p:nvPr>
        </p:nvGraphicFramePr>
        <p:xfrm>
          <a:off x="755576" y="1345332"/>
          <a:ext cx="8142443" cy="2514600"/>
        </p:xfrm>
        <a:graphic>
          <a:graphicData uri="http://schemas.openxmlformats.org/drawingml/2006/table">
            <a:tbl>
              <a:tblPr/>
              <a:tblGrid>
                <a:gridCol w="1481797"/>
                <a:gridCol w="6660646"/>
              </a:tblGrid>
              <a:tr h="2514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chemeClr val="accent6">
                              <a:lumMod val="50000"/>
                            </a:schemeClr>
                          </a:solidFill>
                          <a:effectLst/>
                          <a:latin typeface="微軟正黑體" panose="020B0604030504040204" pitchFamily="34" charset="-120"/>
                          <a:ea typeface="微軟正黑體" panose="020B0604030504040204" pitchFamily="34" charset="-120"/>
                          <a:cs typeface="Times New Roman" pitchFamily="18" charset="0"/>
                        </a:rPr>
                        <a:t>分發過程</a:t>
                      </a:r>
                    </a:p>
                  </a:txBody>
                  <a:tcPr marL="84406" marR="84406"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1.</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依各大學校系所訂之：</a:t>
                      </a:r>
                      <a:endPar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800100" marR="0" lvl="1" indent="-342900" algn="l" defTabSz="914400" rtl="0" eaLnBrk="1" fontAlgn="base" latinLnBrk="0" hangingPunct="1">
                        <a:lnSpc>
                          <a:spcPct val="100000"/>
                        </a:lnSpc>
                        <a:spcBef>
                          <a:spcPct val="0"/>
                        </a:spcBef>
                        <a:spcAft>
                          <a:spcPct val="0"/>
                        </a:spcAft>
                        <a:buClrTx/>
                        <a:buSzTx/>
                        <a:buFontTx/>
                        <a:buNone/>
                        <a:tabLst/>
                        <a:defRPr/>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(1)</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學測或術科考試成績檢定標準</a:t>
                      </a:r>
                      <a:endPar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800100" marR="0" lvl="1" indent="-342900" algn="l" defTabSz="914400" rtl="0" eaLnBrk="1" fontAlgn="base" latinLnBrk="0" hangingPunct="1">
                        <a:lnSpc>
                          <a:spcPct val="100000"/>
                        </a:lnSpc>
                        <a:spcBef>
                          <a:spcPct val="0"/>
                        </a:spcBef>
                        <a:spcAft>
                          <a:spcPct val="0"/>
                        </a:spcAft>
                        <a:buClrTx/>
                        <a:buSzTx/>
                        <a:buFontTx/>
                        <a:buNone/>
                        <a:tabLst/>
                        <a:defRPr/>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(2)</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高中推薦優先順序</a:t>
                      </a:r>
                      <a:endParaRPr lang="en-US" altLang="zh-TW" sz="2000" b="0" kern="1200" baseline="0" dirty="0" smtClean="0">
                        <a:solidFill>
                          <a:schemeClr val="tx1"/>
                        </a:solidFill>
                        <a:effectLst/>
                        <a:latin typeface="微軟正黑體" panose="020B0604030504040204" pitchFamily="34" charset="-120"/>
                        <a:ea typeface="微軟正黑體" panose="020B0604030504040204" pitchFamily="34" charset="-120"/>
                        <a:cs typeface="+mn-cs"/>
                      </a:endParaRPr>
                    </a:p>
                    <a:p>
                      <a:pPr marL="800100" marR="0" lvl="1" indent="-342900" algn="l" defTabSz="914400" rtl="0" eaLnBrk="1" fontAlgn="base" latinLnBrk="0" hangingPunct="1">
                        <a:lnSpc>
                          <a:spcPct val="100000"/>
                        </a:lnSpc>
                        <a:spcBef>
                          <a:spcPct val="0"/>
                        </a:spcBef>
                        <a:spcAft>
                          <a:spcPct val="0"/>
                        </a:spcAft>
                        <a:buClrTx/>
                        <a:buSzTx/>
                        <a:buFontTx/>
                        <a:buNone/>
                        <a:tabLst/>
                        <a:defRPr/>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(3)</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分發比序項目</a:t>
                      </a:r>
                      <a:endPar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進行第一輪分發作業，</a:t>
                      </a:r>
                      <a:r>
                        <a:rPr lang="zh-TW" altLang="en-US" sz="2000" b="0" kern="1200" dirty="0" smtClean="0">
                          <a:solidFill>
                            <a:srgbClr val="FF0000"/>
                          </a:solidFill>
                          <a:effectLst/>
                          <a:latin typeface="微軟正黑體" panose="020B0604030504040204" pitchFamily="34" charset="-120"/>
                          <a:ea typeface="微軟正黑體" panose="020B0604030504040204" pitchFamily="34" charset="-120"/>
                          <a:cs typeface="+mn-cs"/>
                        </a:rPr>
                        <a:t>各大學錄取同一高中學生以一名為限</a:t>
                      </a:r>
                      <a:r>
                        <a:rPr lang="zh-TW" altLang="en-US" sz="2000" b="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2.</a:t>
                      </a:r>
                      <a:r>
                        <a:rPr lang="zh-TW"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校系於第一輪分發後仍有缺額者，就缺額校系依前</a:t>
                      </a:r>
                      <a:endPar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zh-TW" altLang="zh-TW" sz="2000" b="0" kern="1200" dirty="0" smtClean="0">
                          <a:solidFill>
                            <a:schemeClr val="tx1"/>
                          </a:solidFill>
                          <a:effectLst/>
                          <a:latin typeface="微軟正黑體" panose="020B0604030504040204" pitchFamily="34" charset="-120"/>
                          <a:ea typeface="微軟正黑體" panose="020B0604030504040204" pitchFamily="34" charset="-120"/>
                          <a:cs typeface="+mn-cs"/>
                        </a:rPr>
                        <a:t>項分發作業原則進行第二輪分發。</a:t>
                      </a: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28" t="13244" r="25045" b="65312"/>
          <a:stretch/>
        </p:blipFill>
        <p:spPr bwMode="auto">
          <a:xfrm>
            <a:off x="1331640" y="3865613"/>
            <a:ext cx="6779957" cy="184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圓角矩形 12"/>
          <p:cNvSpPr/>
          <p:nvPr/>
        </p:nvSpPr>
        <p:spPr>
          <a:xfrm>
            <a:off x="2843808" y="3865613"/>
            <a:ext cx="1080120" cy="18493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
        <p:nvSpPr>
          <p:cNvPr id="15" name="圓角矩形 14"/>
          <p:cNvSpPr/>
          <p:nvPr/>
        </p:nvSpPr>
        <p:spPr>
          <a:xfrm>
            <a:off x="3932347" y="3881012"/>
            <a:ext cx="4179249" cy="18493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Tree>
    <p:extLst>
      <p:ext uri="{BB962C8B-B14F-4D97-AF65-F5344CB8AC3E}">
        <p14:creationId xmlns:p14="http://schemas.microsoft.com/office/powerpoint/2010/main" val="9770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79" t="11077" r="13419" b="14804"/>
          <a:stretch/>
        </p:blipFill>
        <p:spPr bwMode="auto">
          <a:xfrm>
            <a:off x="-8562" y="0"/>
            <a:ext cx="9152562" cy="572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normAutofit/>
          </a:bodyPr>
          <a:lstStyle/>
          <a:p>
            <a:fld id="{1AD93096-5B34-4342-9326-69289CEAE4C2}" type="slidenum">
              <a:rPr lang="en-US" smtClean="0"/>
              <a:pPr/>
              <a:t>15</a:t>
            </a:fld>
            <a:endParaRPr lang="en-US" dirty="0">
              <a:solidFill>
                <a:srgbClr val="FFFFFF"/>
              </a:solidFill>
            </a:endParaRPr>
          </a:p>
        </p:txBody>
      </p:sp>
      <p:sp>
        <p:nvSpPr>
          <p:cNvPr id="5" name="圓角矩形 4"/>
          <p:cNvSpPr/>
          <p:nvPr/>
        </p:nvSpPr>
        <p:spPr>
          <a:xfrm>
            <a:off x="7196431" y="457232"/>
            <a:ext cx="1979712" cy="52577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
        <p:nvSpPr>
          <p:cNvPr id="6" name="AutoShape 7"/>
          <p:cNvSpPr>
            <a:spLocks noChangeArrowheads="1"/>
          </p:cNvSpPr>
          <p:nvPr/>
        </p:nvSpPr>
        <p:spPr bwMode="auto">
          <a:xfrm>
            <a:off x="7380312" y="1588162"/>
            <a:ext cx="695988" cy="270030"/>
          </a:xfrm>
          <a:prstGeom prst="wedgeRectCallout">
            <a:avLst>
              <a:gd name="adj1" fmla="val 14667"/>
              <a:gd name="adj2" fmla="val -142345"/>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7</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9" name="AutoShape 7"/>
          <p:cNvSpPr>
            <a:spLocks noChangeArrowheads="1"/>
          </p:cNvSpPr>
          <p:nvPr/>
        </p:nvSpPr>
        <p:spPr bwMode="auto">
          <a:xfrm>
            <a:off x="7380312" y="2435606"/>
            <a:ext cx="695988" cy="270030"/>
          </a:xfrm>
          <a:prstGeom prst="wedgeRectCallout">
            <a:avLst>
              <a:gd name="adj1" fmla="val 14667"/>
              <a:gd name="adj2" fmla="val -142345"/>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18</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10" name="AutoShape 7"/>
          <p:cNvSpPr>
            <a:spLocks noChangeArrowheads="1"/>
          </p:cNvSpPr>
          <p:nvPr/>
        </p:nvSpPr>
        <p:spPr bwMode="auto">
          <a:xfrm>
            <a:off x="8265311" y="2587470"/>
            <a:ext cx="695988" cy="909083"/>
          </a:xfrm>
          <a:prstGeom prst="wedgeRectCallout">
            <a:avLst>
              <a:gd name="adj1" fmla="val 31993"/>
              <a:gd name="adj2" fmla="val -71850"/>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1</a:t>
            </a:r>
            <a:r>
              <a:rPr lang="en-US" altLang="zh-TW" dirty="0" smtClean="0">
                <a:solidFill>
                  <a:schemeClr val="bg1"/>
                </a:solidFill>
                <a:latin typeface="微軟正黑體" pitchFamily="34" charset="-120"/>
                <a:ea typeface="微軟正黑體" pitchFamily="34" charset="-120"/>
              </a:rPr>
              <a:t>%</a:t>
            </a:r>
          </a:p>
          <a:p>
            <a:pPr algn="ctr"/>
            <a:r>
              <a:rPr lang="zh-TW" altLang="en-US" dirty="0" smtClean="0">
                <a:solidFill>
                  <a:schemeClr val="bg1"/>
                </a:solidFill>
                <a:latin typeface="微軟正黑體" pitchFamily="34" charset="-120"/>
                <a:ea typeface="微軟正黑體" pitchFamily="34" charset="-120"/>
              </a:rPr>
              <a:t>總</a:t>
            </a:r>
            <a:r>
              <a:rPr lang="en-US" altLang="zh-TW" dirty="0" smtClean="0">
                <a:solidFill>
                  <a:schemeClr val="bg1"/>
                </a:solidFill>
                <a:latin typeface="微軟正黑體" pitchFamily="34" charset="-120"/>
                <a:ea typeface="微軟正黑體" pitchFamily="34" charset="-120"/>
              </a:rPr>
              <a:t>60</a:t>
            </a:r>
          </a:p>
          <a:p>
            <a:pPr algn="ctr"/>
            <a:r>
              <a:rPr lang="zh-TW" altLang="en-US" dirty="0">
                <a:solidFill>
                  <a:schemeClr val="bg1"/>
                </a:solidFill>
                <a:latin typeface="微軟正黑體" pitchFamily="34" charset="-120"/>
                <a:ea typeface="微軟正黑體" pitchFamily="34" charset="-120"/>
              </a:rPr>
              <a:t>國</a:t>
            </a:r>
            <a:r>
              <a:rPr lang="en-US" altLang="zh-TW" dirty="0">
                <a:solidFill>
                  <a:schemeClr val="bg1"/>
                </a:solidFill>
                <a:latin typeface="微軟正黑體" pitchFamily="34" charset="-120"/>
                <a:ea typeface="微軟正黑體" pitchFamily="34" charset="-120"/>
              </a:rPr>
              <a:t>13</a:t>
            </a:r>
            <a:endParaRPr lang="zh-TW" altLang="en-US" dirty="0">
              <a:solidFill>
                <a:schemeClr val="bg1"/>
              </a:solidFill>
              <a:latin typeface="微軟正黑體" pitchFamily="34" charset="-120"/>
              <a:ea typeface="微軟正黑體" pitchFamily="34" charset="-120"/>
            </a:endParaRPr>
          </a:p>
        </p:txBody>
      </p:sp>
      <p:sp>
        <p:nvSpPr>
          <p:cNvPr id="11" name="AutoShape 7"/>
          <p:cNvSpPr>
            <a:spLocks noChangeArrowheads="1"/>
          </p:cNvSpPr>
          <p:nvPr/>
        </p:nvSpPr>
        <p:spPr bwMode="auto">
          <a:xfrm>
            <a:off x="7359664" y="3361538"/>
            <a:ext cx="695988" cy="270030"/>
          </a:xfrm>
          <a:prstGeom prst="wedgeRectCallout">
            <a:avLst>
              <a:gd name="adj1" fmla="val 14667"/>
              <a:gd name="adj2" fmla="val -142345"/>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9</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13" name="AutoShape 7"/>
          <p:cNvSpPr>
            <a:spLocks noChangeArrowheads="1"/>
          </p:cNvSpPr>
          <p:nvPr/>
        </p:nvSpPr>
        <p:spPr bwMode="auto">
          <a:xfrm>
            <a:off x="7380312" y="4225652"/>
            <a:ext cx="695988" cy="270030"/>
          </a:xfrm>
          <a:prstGeom prst="wedgeRectCallout">
            <a:avLst>
              <a:gd name="adj1" fmla="val 14667"/>
              <a:gd name="adj2" fmla="val -142345"/>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2</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2081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48" t="14039" r="14017" b="12292"/>
          <a:stretch/>
        </p:blipFill>
        <p:spPr bwMode="auto">
          <a:xfrm>
            <a:off x="0" y="-9610"/>
            <a:ext cx="9144000" cy="572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圓角矩形 3"/>
          <p:cNvSpPr/>
          <p:nvPr/>
        </p:nvSpPr>
        <p:spPr>
          <a:xfrm>
            <a:off x="7196431" y="457232"/>
            <a:ext cx="1979712" cy="52577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
        <p:nvSpPr>
          <p:cNvPr id="5" name="AutoShape 7"/>
          <p:cNvSpPr>
            <a:spLocks noChangeArrowheads="1"/>
          </p:cNvSpPr>
          <p:nvPr/>
        </p:nvSpPr>
        <p:spPr bwMode="auto">
          <a:xfrm>
            <a:off x="7365260" y="1482140"/>
            <a:ext cx="695988" cy="270030"/>
          </a:xfrm>
          <a:prstGeom prst="wedgeRectCallout">
            <a:avLst>
              <a:gd name="adj1" fmla="val 24773"/>
              <a:gd name="adj2" fmla="val -138004"/>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3</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7" name="AutoShape 7"/>
          <p:cNvSpPr>
            <a:spLocks noChangeArrowheads="1"/>
          </p:cNvSpPr>
          <p:nvPr/>
        </p:nvSpPr>
        <p:spPr bwMode="auto">
          <a:xfrm>
            <a:off x="8214451" y="2065412"/>
            <a:ext cx="695988" cy="909083"/>
          </a:xfrm>
          <a:prstGeom prst="wedgeRectCallout">
            <a:avLst>
              <a:gd name="adj1" fmla="val -80861"/>
              <a:gd name="adj2" fmla="val -39611"/>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1</a:t>
            </a:r>
            <a:r>
              <a:rPr lang="en-US" altLang="zh-TW" dirty="0" smtClean="0">
                <a:solidFill>
                  <a:schemeClr val="bg1"/>
                </a:solidFill>
                <a:latin typeface="微軟正黑體" pitchFamily="34" charset="-120"/>
                <a:ea typeface="微軟正黑體" pitchFamily="34" charset="-120"/>
              </a:rPr>
              <a:t>%</a:t>
            </a:r>
          </a:p>
          <a:p>
            <a:pPr algn="ctr"/>
            <a:r>
              <a:rPr lang="zh-TW" altLang="en-US" dirty="0" smtClean="0">
                <a:solidFill>
                  <a:schemeClr val="bg1"/>
                </a:solidFill>
                <a:latin typeface="微軟正黑體" pitchFamily="34" charset="-120"/>
                <a:ea typeface="微軟正黑體" pitchFamily="34" charset="-120"/>
              </a:rPr>
              <a:t>總</a:t>
            </a:r>
            <a:r>
              <a:rPr lang="en-US" altLang="zh-TW" dirty="0" smtClean="0">
                <a:solidFill>
                  <a:schemeClr val="bg1"/>
                </a:solidFill>
                <a:latin typeface="微軟正黑體" pitchFamily="34" charset="-120"/>
                <a:ea typeface="微軟正黑體" pitchFamily="34" charset="-120"/>
              </a:rPr>
              <a:t>72</a:t>
            </a:r>
          </a:p>
          <a:p>
            <a:pPr algn="ctr"/>
            <a:r>
              <a:rPr lang="zh-TW" altLang="en-US" dirty="0">
                <a:solidFill>
                  <a:schemeClr val="bg1"/>
                </a:solidFill>
                <a:latin typeface="微軟正黑體" pitchFamily="34" charset="-120"/>
                <a:ea typeface="微軟正黑體" pitchFamily="34" charset="-120"/>
              </a:rPr>
              <a:t>國</a:t>
            </a:r>
            <a:r>
              <a:rPr lang="en-US" altLang="zh-TW" dirty="0" smtClean="0">
                <a:solidFill>
                  <a:schemeClr val="bg1"/>
                </a:solidFill>
                <a:latin typeface="微軟正黑體" pitchFamily="34" charset="-120"/>
                <a:ea typeface="微軟正黑體" pitchFamily="34" charset="-120"/>
              </a:rPr>
              <a:t>15</a:t>
            </a:r>
            <a:endParaRPr lang="zh-TW" altLang="en-US" dirty="0">
              <a:solidFill>
                <a:schemeClr val="bg1"/>
              </a:solidFill>
              <a:latin typeface="微軟正黑體" pitchFamily="34" charset="-120"/>
              <a:ea typeface="微軟正黑體" pitchFamily="34" charset="-120"/>
            </a:endParaRPr>
          </a:p>
        </p:txBody>
      </p:sp>
      <p:sp>
        <p:nvSpPr>
          <p:cNvPr id="8" name="AutoShape 7"/>
          <p:cNvSpPr>
            <a:spLocks noChangeArrowheads="1"/>
          </p:cNvSpPr>
          <p:nvPr/>
        </p:nvSpPr>
        <p:spPr bwMode="auto">
          <a:xfrm>
            <a:off x="7359664" y="3361538"/>
            <a:ext cx="695988" cy="270030"/>
          </a:xfrm>
          <a:prstGeom prst="wedgeRectCallout">
            <a:avLst>
              <a:gd name="adj1" fmla="val 24773"/>
              <a:gd name="adj2" fmla="val -159711"/>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5</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9" name="AutoShape 7"/>
          <p:cNvSpPr>
            <a:spLocks noChangeArrowheads="1"/>
          </p:cNvSpPr>
          <p:nvPr/>
        </p:nvSpPr>
        <p:spPr bwMode="auto">
          <a:xfrm>
            <a:off x="7359664" y="4430549"/>
            <a:ext cx="695988" cy="657073"/>
          </a:xfrm>
          <a:prstGeom prst="wedgeRectCallout">
            <a:avLst>
              <a:gd name="adj1" fmla="val 19721"/>
              <a:gd name="adj2" fmla="val -95958"/>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5</a:t>
            </a:r>
            <a:r>
              <a:rPr lang="zh-TW" altLang="en-US" dirty="0" smtClean="0">
                <a:solidFill>
                  <a:schemeClr val="bg1"/>
                </a:solidFill>
                <a:latin typeface="微軟正黑體" pitchFamily="34" charset="-120"/>
                <a:ea typeface="微軟正黑體" pitchFamily="34" charset="-120"/>
              </a:rPr>
              <a:t>％</a:t>
            </a:r>
            <a:endParaRPr lang="en-US" altLang="zh-TW" dirty="0" smtClean="0">
              <a:solidFill>
                <a:schemeClr val="bg1"/>
              </a:solidFill>
              <a:latin typeface="微軟正黑體" pitchFamily="34" charset="-120"/>
              <a:ea typeface="微軟正黑體" pitchFamily="34" charset="-120"/>
            </a:endParaRPr>
          </a:p>
          <a:p>
            <a:pPr algn="ctr"/>
            <a:r>
              <a:rPr lang="zh-TW" altLang="en-US" dirty="0">
                <a:solidFill>
                  <a:schemeClr val="bg1"/>
                </a:solidFill>
                <a:latin typeface="微軟正黑體" pitchFamily="34" charset="-120"/>
                <a:ea typeface="微軟正黑體" pitchFamily="34" charset="-120"/>
              </a:rPr>
              <a:t>總</a:t>
            </a:r>
            <a:r>
              <a:rPr lang="en-US" altLang="zh-TW" dirty="0">
                <a:solidFill>
                  <a:schemeClr val="bg1"/>
                </a:solidFill>
                <a:latin typeface="微軟正黑體" pitchFamily="34" charset="-120"/>
                <a:ea typeface="微軟正黑體" pitchFamily="34" charset="-120"/>
              </a:rPr>
              <a:t>67</a:t>
            </a:r>
            <a:endParaRPr lang="zh-TW" altLang="en-US"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97878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56" t="18732" r="13979" b="7836"/>
          <a:stretch/>
        </p:blipFill>
        <p:spPr bwMode="auto">
          <a:xfrm>
            <a:off x="-16660" y="0"/>
            <a:ext cx="916065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圓角矩形 4"/>
          <p:cNvSpPr/>
          <p:nvPr/>
        </p:nvSpPr>
        <p:spPr>
          <a:xfrm>
            <a:off x="7196431" y="457232"/>
            <a:ext cx="1979712" cy="52577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
        <p:nvSpPr>
          <p:cNvPr id="6" name="AutoShape 7"/>
          <p:cNvSpPr>
            <a:spLocks noChangeArrowheads="1"/>
          </p:cNvSpPr>
          <p:nvPr/>
        </p:nvSpPr>
        <p:spPr bwMode="auto">
          <a:xfrm>
            <a:off x="7365260" y="1482140"/>
            <a:ext cx="695988" cy="270030"/>
          </a:xfrm>
          <a:prstGeom prst="wedgeRectCallout">
            <a:avLst>
              <a:gd name="adj1" fmla="val 24773"/>
              <a:gd name="adj2" fmla="val -138004"/>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15</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
        <p:nvSpPr>
          <p:cNvPr id="7" name="AutoShape 7"/>
          <p:cNvSpPr>
            <a:spLocks noChangeArrowheads="1"/>
          </p:cNvSpPr>
          <p:nvPr/>
        </p:nvSpPr>
        <p:spPr bwMode="auto">
          <a:xfrm>
            <a:off x="8217500" y="1974014"/>
            <a:ext cx="695988" cy="1387524"/>
          </a:xfrm>
          <a:prstGeom prst="wedgeRectCallout">
            <a:avLst>
              <a:gd name="adj1" fmla="val -80861"/>
              <a:gd name="adj2" fmla="val -37032"/>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1</a:t>
            </a:r>
            <a:r>
              <a:rPr lang="en-US" altLang="zh-TW" dirty="0" smtClean="0">
                <a:solidFill>
                  <a:schemeClr val="bg1"/>
                </a:solidFill>
                <a:latin typeface="微軟正黑體" pitchFamily="34" charset="-120"/>
                <a:ea typeface="微軟正黑體" pitchFamily="34" charset="-120"/>
              </a:rPr>
              <a:t>%</a:t>
            </a:r>
          </a:p>
          <a:p>
            <a:pPr algn="ctr"/>
            <a:r>
              <a:rPr lang="zh-TW" altLang="en-US" dirty="0" smtClean="0">
                <a:solidFill>
                  <a:schemeClr val="bg1"/>
                </a:solidFill>
                <a:latin typeface="微軟正黑體" pitchFamily="34" charset="-120"/>
                <a:ea typeface="微軟正黑體" pitchFamily="34" charset="-120"/>
              </a:rPr>
              <a:t>總</a:t>
            </a:r>
            <a:r>
              <a:rPr lang="en-US" altLang="zh-TW" dirty="0" smtClean="0">
                <a:solidFill>
                  <a:schemeClr val="bg1"/>
                </a:solidFill>
                <a:latin typeface="微軟正黑體" pitchFamily="34" charset="-120"/>
                <a:ea typeface="微軟正黑體" pitchFamily="34" charset="-120"/>
              </a:rPr>
              <a:t>72</a:t>
            </a:r>
          </a:p>
          <a:p>
            <a:pPr algn="ctr"/>
            <a:r>
              <a:rPr lang="zh-TW" altLang="en-US" dirty="0" smtClean="0">
                <a:solidFill>
                  <a:schemeClr val="bg1"/>
                </a:solidFill>
                <a:latin typeface="微軟正黑體" pitchFamily="34" charset="-120"/>
                <a:ea typeface="微軟正黑體" pitchFamily="34" charset="-120"/>
              </a:rPr>
              <a:t>英</a:t>
            </a:r>
            <a:r>
              <a:rPr lang="en-US" altLang="zh-TW" dirty="0" smtClean="0">
                <a:solidFill>
                  <a:schemeClr val="bg1"/>
                </a:solidFill>
                <a:latin typeface="微軟正黑體" pitchFamily="34" charset="-120"/>
                <a:ea typeface="微軟正黑體" pitchFamily="34" charset="-120"/>
              </a:rPr>
              <a:t>15</a:t>
            </a:r>
          </a:p>
          <a:p>
            <a:pPr algn="ctr"/>
            <a:r>
              <a:rPr lang="zh-TW" altLang="en-US" dirty="0" smtClean="0">
                <a:solidFill>
                  <a:schemeClr val="bg1"/>
                </a:solidFill>
                <a:latin typeface="微軟正黑體" pitchFamily="34" charset="-120"/>
                <a:ea typeface="微軟正黑體" pitchFamily="34" charset="-120"/>
              </a:rPr>
              <a:t>自</a:t>
            </a:r>
            <a:r>
              <a:rPr lang="en-US" altLang="zh-TW" dirty="0" smtClean="0">
                <a:solidFill>
                  <a:schemeClr val="bg1"/>
                </a:solidFill>
                <a:latin typeface="微軟正黑體" pitchFamily="34" charset="-120"/>
                <a:ea typeface="微軟正黑體" pitchFamily="34" charset="-120"/>
              </a:rPr>
              <a:t>15</a:t>
            </a:r>
          </a:p>
          <a:p>
            <a:pPr algn="ctr"/>
            <a:r>
              <a:rPr lang="zh-TW" altLang="en-US" dirty="0">
                <a:solidFill>
                  <a:schemeClr val="bg1"/>
                </a:solidFill>
                <a:latin typeface="微軟正黑體" pitchFamily="34" charset="-120"/>
                <a:ea typeface="微軟正黑體" pitchFamily="34" charset="-120"/>
              </a:rPr>
              <a:t>國</a:t>
            </a:r>
            <a:r>
              <a:rPr lang="en-US" altLang="zh-TW" dirty="0">
                <a:solidFill>
                  <a:schemeClr val="bg1"/>
                </a:solidFill>
                <a:latin typeface="微軟正黑體" pitchFamily="34" charset="-120"/>
                <a:ea typeface="微軟正黑體" pitchFamily="34" charset="-120"/>
              </a:rPr>
              <a:t>14</a:t>
            </a:r>
            <a:endParaRPr lang="zh-TW" altLang="en-US" dirty="0">
              <a:solidFill>
                <a:schemeClr val="bg1"/>
              </a:solidFill>
              <a:latin typeface="微軟正黑體" pitchFamily="34" charset="-120"/>
              <a:ea typeface="微軟正黑體" pitchFamily="34" charset="-120"/>
            </a:endParaRPr>
          </a:p>
        </p:txBody>
      </p:sp>
      <p:sp>
        <p:nvSpPr>
          <p:cNvPr id="8" name="AutoShape 7"/>
          <p:cNvSpPr>
            <a:spLocks noChangeArrowheads="1"/>
          </p:cNvSpPr>
          <p:nvPr/>
        </p:nvSpPr>
        <p:spPr bwMode="auto">
          <a:xfrm>
            <a:off x="7302740" y="3505572"/>
            <a:ext cx="821027" cy="585083"/>
          </a:xfrm>
          <a:prstGeom prst="wedgeRectCallout">
            <a:avLst>
              <a:gd name="adj1" fmla="val 19720"/>
              <a:gd name="adj2" fmla="val -99601"/>
            </a:avLst>
          </a:prstGeom>
          <a:solidFill>
            <a:srgbClr val="FF6600"/>
          </a:solidFill>
          <a:ln w="9525">
            <a:solidFill>
              <a:srgbClr val="000080"/>
            </a:solidFill>
            <a:miter lim="800000"/>
            <a:headEnd/>
            <a:tailEnd/>
          </a:ln>
        </p:spPr>
        <p:txBody>
          <a:bodyPr lIns="81043" tIns="40522" rIns="81043" bIns="40522"/>
          <a:lstStyle/>
          <a:p>
            <a:pPr algn="ctr"/>
            <a:r>
              <a:rPr lang="en-US" altLang="zh-TW" dirty="0">
                <a:solidFill>
                  <a:schemeClr val="bg1"/>
                </a:solidFill>
                <a:latin typeface="微軟正黑體" pitchFamily="34" charset="-120"/>
                <a:ea typeface="微軟正黑體" pitchFamily="34" charset="-120"/>
              </a:rPr>
              <a:t>2</a:t>
            </a:r>
            <a:r>
              <a:rPr lang="zh-TW" altLang="en-US" dirty="0" smtClean="0">
                <a:solidFill>
                  <a:schemeClr val="bg1"/>
                </a:solidFill>
                <a:latin typeface="微軟正黑體" pitchFamily="34" charset="-120"/>
                <a:ea typeface="微軟正黑體" pitchFamily="34" charset="-120"/>
              </a:rPr>
              <a:t>％</a:t>
            </a:r>
            <a:endParaRPr lang="en-US" altLang="zh-TW" dirty="0" smtClean="0">
              <a:solidFill>
                <a:schemeClr val="bg1"/>
              </a:solidFill>
              <a:latin typeface="微軟正黑體" pitchFamily="34" charset="-120"/>
              <a:ea typeface="微軟正黑體" pitchFamily="34" charset="-120"/>
            </a:endParaRPr>
          </a:p>
          <a:p>
            <a:pPr algn="ctr"/>
            <a:r>
              <a:rPr lang="zh-TW" altLang="en-US" dirty="0">
                <a:solidFill>
                  <a:schemeClr val="bg1"/>
                </a:solidFill>
                <a:latin typeface="微軟正黑體" pitchFamily="34" charset="-120"/>
                <a:ea typeface="微軟正黑體" pitchFamily="34" charset="-120"/>
              </a:rPr>
              <a:t>總</a:t>
            </a:r>
            <a:r>
              <a:rPr lang="en-US" altLang="zh-TW" dirty="0">
                <a:solidFill>
                  <a:schemeClr val="bg1"/>
                </a:solidFill>
                <a:latin typeface="微軟正黑體" pitchFamily="34" charset="-120"/>
                <a:ea typeface="微軟正黑體" pitchFamily="34" charset="-120"/>
              </a:rPr>
              <a:t>65</a:t>
            </a:r>
            <a:endParaRPr lang="zh-TW" altLang="en-US" dirty="0">
              <a:solidFill>
                <a:schemeClr val="bg1"/>
              </a:solidFill>
              <a:latin typeface="微軟正黑體" pitchFamily="34" charset="-120"/>
              <a:ea typeface="微軟正黑體" pitchFamily="34" charset="-120"/>
            </a:endParaRPr>
          </a:p>
        </p:txBody>
      </p:sp>
      <p:sp>
        <p:nvSpPr>
          <p:cNvPr id="9" name="AutoShape 7"/>
          <p:cNvSpPr>
            <a:spLocks noChangeArrowheads="1"/>
          </p:cNvSpPr>
          <p:nvPr/>
        </p:nvSpPr>
        <p:spPr bwMode="auto">
          <a:xfrm>
            <a:off x="8186287" y="4873724"/>
            <a:ext cx="695988" cy="657073"/>
          </a:xfrm>
          <a:prstGeom prst="wedgeRectCallout">
            <a:avLst>
              <a:gd name="adj1" fmla="val -76289"/>
              <a:gd name="adj2" fmla="val -46002"/>
            </a:avLst>
          </a:prstGeom>
          <a:solidFill>
            <a:srgbClr val="FF6600"/>
          </a:solidFill>
          <a:ln w="9525">
            <a:solidFill>
              <a:srgbClr val="000080"/>
            </a:solidFill>
            <a:miter lim="800000"/>
            <a:headEnd/>
            <a:tailEnd/>
          </a:ln>
        </p:spPr>
        <p:txBody>
          <a:bodyPr lIns="81043" tIns="40522" rIns="81043" bIns="40522"/>
          <a:lstStyle/>
          <a:p>
            <a:pPr algn="ctr"/>
            <a:r>
              <a:rPr lang="en-US" altLang="zh-TW" dirty="0" smtClean="0">
                <a:solidFill>
                  <a:schemeClr val="bg1"/>
                </a:solidFill>
                <a:latin typeface="微軟正黑體" pitchFamily="34" charset="-120"/>
                <a:ea typeface="微軟正黑體" pitchFamily="34" charset="-120"/>
              </a:rPr>
              <a:t>3</a:t>
            </a:r>
            <a:r>
              <a:rPr lang="zh-TW" altLang="en-US" dirty="0" smtClean="0">
                <a:solidFill>
                  <a:schemeClr val="bg1"/>
                </a:solidFill>
                <a:latin typeface="微軟正黑體" pitchFamily="34" charset="-120"/>
                <a:ea typeface="微軟正黑體" pitchFamily="34" charset="-120"/>
              </a:rPr>
              <a:t>％</a:t>
            </a:r>
            <a:endParaRPr lang="en-US" altLang="zh-TW" dirty="0" smtClean="0">
              <a:solidFill>
                <a:schemeClr val="bg1"/>
              </a:solidFill>
              <a:latin typeface="微軟正黑體" pitchFamily="34" charset="-120"/>
              <a:ea typeface="微軟正黑體" pitchFamily="34" charset="-120"/>
            </a:endParaRPr>
          </a:p>
          <a:p>
            <a:pPr algn="ctr"/>
            <a:r>
              <a:rPr lang="zh-TW" altLang="en-US" dirty="0">
                <a:solidFill>
                  <a:schemeClr val="bg1"/>
                </a:solidFill>
                <a:latin typeface="微軟正黑體" pitchFamily="34" charset="-120"/>
                <a:ea typeface="微軟正黑體" pitchFamily="34" charset="-120"/>
              </a:rPr>
              <a:t>總</a:t>
            </a:r>
            <a:r>
              <a:rPr lang="en-US" altLang="zh-TW" dirty="0" smtClean="0">
                <a:solidFill>
                  <a:schemeClr val="bg1"/>
                </a:solidFill>
                <a:latin typeface="微軟正黑體" pitchFamily="34" charset="-120"/>
                <a:ea typeface="微軟正黑體" pitchFamily="34" charset="-120"/>
              </a:rPr>
              <a:t>60</a:t>
            </a:r>
            <a:endParaRPr lang="zh-TW" altLang="en-US"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8229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
          <p:cNvGrpSpPr/>
          <p:nvPr/>
        </p:nvGrpSpPr>
        <p:grpSpPr>
          <a:xfrm>
            <a:off x="148606" y="821773"/>
            <a:ext cx="799287" cy="755611"/>
            <a:chOff x="168729" y="101037"/>
            <a:chExt cx="799287" cy="755611"/>
          </a:xfrm>
        </p:grpSpPr>
        <p:grpSp>
          <p:nvGrpSpPr>
            <p:cNvPr id="41" name="组合 3"/>
            <p:cNvGrpSpPr/>
            <p:nvPr/>
          </p:nvGrpSpPr>
          <p:grpSpPr>
            <a:xfrm>
              <a:off x="168729" y="101037"/>
              <a:ext cx="799287" cy="755611"/>
              <a:chOff x="2759425" y="1932990"/>
              <a:chExt cx="799287" cy="755611"/>
            </a:xfrm>
          </p:grpSpPr>
          <p:sp>
            <p:nvSpPr>
              <p:cNvPr id="43"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4"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5"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42"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46" name="矩形 45"/>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7"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 name="TextBox 11"/>
          <p:cNvSpPr txBox="1"/>
          <p:nvPr/>
        </p:nvSpPr>
        <p:spPr>
          <a:xfrm>
            <a:off x="1168600" y="383737"/>
            <a:ext cx="4619325" cy="492443"/>
          </a:xfrm>
          <a:prstGeom prst="rect">
            <a:avLst/>
          </a:prstGeom>
          <a:noFill/>
        </p:spPr>
        <p:txBody>
          <a:bodyPr wrap="square" rtlCol="0">
            <a:spAutoFit/>
          </a:bodyPr>
          <a:lstStyle/>
          <a:p>
            <a:pPr algn="ctr"/>
            <a:r>
              <a:rPr lang="en-US" altLang="zh-CN" sz="2600" b="1" dirty="0" smtClean="0">
                <a:solidFill>
                  <a:schemeClr val="bg1"/>
                </a:solidFill>
                <a:latin typeface="微軟正黑體" panose="020B0604030504040204" pitchFamily="34" charset="-120"/>
                <a:ea typeface="微軟正黑體" panose="020B0604030504040204" pitchFamily="34" charset="-120"/>
              </a:rPr>
              <a:t>106</a:t>
            </a:r>
            <a:r>
              <a:rPr lang="zh-TW" altLang="en-US" sz="2600" b="1" dirty="0" smtClean="0">
                <a:solidFill>
                  <a:schemeClr val="bg1"/>
                </a:solidFill>
                <a:latin typeface="微軟正黑體" panose="020B0604030504040204" pitchFamily="34" charset="-120"/>
                <a:ea typeface="微軟正黑體" panose="020B0604030504040204" pitchFamily="34" charset="-120"/>
              </a:rPr>
              <a:t>繁星推薦入學（</a:t>
            </a:r>
            <a:r>
              <a:rPr lang="zh-TW" altLang="en-US" sz="2600" b="1" dirty="0">
                <a:solidFill>
                  <a:schemeClr val="bg1"/>
                </a:solidFill>
                <a:latin typeface="微軟正黑體" panose="020B0604030504040204" pitchFamily="34" charset="-120"/>
                <a:ea typeface="微軟正黑體" panose="020B0604030504040204" pitchFamily="34" charset="-120"/>
              </a:rPr>
              <a:t>第</a:t>
            </a:r>
            <a:r>
              <a:rPr lang="en-US" altLang="zh-TW" sz="2600" b="1" dirty="0">
                <a:solidFill>
                  <a:schemeClr val="bg1"/>
                </a:solidFill>
                <a:latin typeface="微軟正黑體" panose="020B0604030504040204" pitchFamily="34" charset="-120"/>
                <a:ea typeface="微軟正黑體" panose="020B0604030504040204" pitchFamily="34" charset="-120"/>
              </a:rPr>
              <a:t>8</a:t>
            </a:r>
            <a:r>
              <a:rPr lang="zh-TW" altLang="en-US" sz="2600" b="1" dirty="0" smtClean="0">
                <a:solidFill>
                  <a:schemeClr val="bg1"/>
                </a:solidFill>
                <a:latin typeface="微軟正黑體" panose="020B0604030504040204" pitchFamily="34" charset="-120"/>
                <a:ea typeface="微軟正黑體" panose="020B0604030504040204" pitchFamily="34" charset="-120"/>
              </a:rPr>
              <a:t>學群）</a:t>
            </a:r>
            <a:endParaRPr lang="zh-CN" altLang="en-US" sz="2600" b="1" dirty="0">
              <a:solidFill>
                <a:schemeClr val="bg1"/>
              </a:solidFill>
              <a:latin typeface="微軟正黑體" panose="020B0604030504040204" pitchFamily="34" charset="-120"/>
              <a:ea typeface="微軟正黑體" panose="020B0604030504040204" pitchFamily="34" charset="-120"/>
            </a:endParaRPr>
          </a:p>
        </p:txBody>
      </p:sp>
      <p:cxnSp>
        <p:nvCxnSpPr>
          <p:cNvPr id="25" name="肘形接點 24"/>
          <p:cNvCxnSpPr/>
          <p:nvPr/>
        </p:nvCxnSpPr>
        <p:spPr>
          <a:xfrm flipV="1">
            <a:off x="2315142" y="3238345"/>
            <a:ext cx="1163120" cy="5293"/>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AutoShape 8"/>
          <p:cNvSpPr>
            <a:spLocks noChangeArrowheads="1"/>
          </p:cNvSpPr>
          <p:nvPr/>
        </p:nvSpPr>
        <p:spPr bwMode="auto">
          <a:xfrm>
            <a:off x="996896" y="1537355"/>
            <a:ext cx="1815681"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第</a:t>
            </a:r>
            <a:r>
              <a:rPr lang="en-US" altLang="zh-TW" sz="2200" dirty="0">
                <a:solidFill>
                  <a:srgbClr val="0000CC"/>
                </a:solidFill>
                <a:latin typeface="微軟正黑體" panose="020B0604030504040204" pitchFamily="34" charset="-120"/>
                <a:ea typeface="微軟正黑體" panose="020B0604030504040204" pitchFamily="34" charset="-120"/>
              </a:rPr>
              <a:t>8</a:t>
            </a:r>
            <a:r>
              <a:rPr lang="zh-TW" altLang="en-US" sz="2200" dirty="0">
                <a:solidFill>
                  <a:srgbClr val="0000CC"/>
                </a:solidFill>
                <a:latin typeface="微軟正黑體" panose="020B0604030504040204" pitchFamily="34" charset="-120"/>
                <a:ea typeface="微軟正黑體" panose="020B0604030504040204" pitchFamily="34" charset="-120"/>
              </a:rPr>
              <a:t>學群篩選</a:t>
            </a:r>
          </a:p>
        </p:txBody>
      </p:sp>
      <p:cxnSp>
        <p:nvCxnSpPr>
          <p:cNvPr id="27" name="直線單箭頭接點 26"/>
          <p:cNvCxnSpPr/>
          <p:nvPr/>
        </p:nvCxnSpPr>
        <p:spPr>
          <a:xfrm flipH="1">
            <a:off x="1883009" y="2789183"/>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8" name="AutoShape 8"/>
          <p:cNvSpPr>
            <a:spLocks noChangeArrowheads="1"/>
          </p:cNvSpPr>
          <p:nvPr/>
        </p:nvSpPr>
        <p:spPr bwMode="auto">
          <a:xfrm>
            <a:off x="1450874" y="3060059"/>
            <a:ext cx="864268"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錄取</a:t>
            </a:r>
          </a:p>
        </p:txBody>
      </p:sp>
      <p:sp>
        <p:nvSpPr>
          <p:cNvPr id="29" name="AutoShape 8"/>
          <p:cNvSpPr>
            <a:spLocks noChangeArrowheads="1"/>
          </p:cNvSpPr>
          <p:nvPr/>
        </p:nvSpPr>
        <p:spPr bwMode="auto">
          <a:xfrm>
            <a:off x="3478262" y="3271689"/>
            <a:ext cx="3102022" cy="356573"/>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chemeClr val="bg1"/>
                </a:solidFill>
                <a:latin typeface="微軟正黑體" panose="020B0604030504040204" pitchFamily="34" charset="-120"/>
                <a:ea typeface="微軟正黑體" panose="020B0604030504040204" pitchFamily="34" charset="-120"/>
              </a:rPr>
              <a:t>錄取未放棄資格之限制</a:t>
            </a:r>
          </a:p>
        </p:txBody>
      </p:sp>
      <p:cxnSp>
        <p:nvCxnSpPr>
          <p:cNvPr id="30" name="直線單箭頭接點 29"/>
          <p:cNvCxnSpPr/>
          <p:nvPr/>
        </p:nvCxnSpPr>
        <p:spPr>
          <a:xfrm flipH="1">
            <a:off x="1861164" y="1986559"/>
            <a:ext cx="2358" cy="248338"/>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1" name="AutoShape 8"/>
          <p:cNvSpPr>
            <a:spLocks noChangeArrowheads="1"/>
          </p:cNvSpPr>
          <p:nvPr/>
        </p:nvSpPr>
        <p:spPr bwMode="auto">
          <a:xfrm>
            <a:off x="996896" y="2257435"/>
            <a:ext cx="1815681" cy="356573"/>
          </a:xfrm>
          <a:prstGeom prst="roundRect">
            <a:avLst>
              <a:gd name="adj" fmla="val 16667"/>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2700000" scaled="1"/>
            <a:tileRect/>
          </a:gradFill>
          <a:ln>
            <a:no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rgbClr val="0000CC"/>
                </a:solidFill>
                <a:latin typeface="微軟正黑體" panose="020B0604030504040204" pitchFamily="34" charset="-120"/>
                <a:ea typeface="微軟正黑體" panose="020B0604030504040204" pitchFamily="34" charset="-120"/>
              </a:rPr>
              <a:t>第</a:t>
            </a:r>
            <a:r>
              <a:rPr lang="en-US" altLang="zh-TW" sz="2200" dirty="0">
                <a:solidFill>
                  <a:srgbClr val="0000CC"/>
                </a:solidFill>
                <a:latin typeface="微軟正黑體" panose="020B0604030504040204" pitchFamily="34" charset="-120"/>
                <a:ea typeface="微軟正黑體" panose="020B0604030504040204" pitchFamily="34" charset="-120"/>
              </a:rPr>
              <a:t>8</a:t>
            </a:r>
            <a:r>
              <a:rPr lang="zh-TW" altLang="en-US" sz="2200" dirty="0">
                <a:solidFill>
                  <a:srgbClr val="0000CC"/>
                </a:solidFill>
                <a:latin typeface="微軟正黑體" panose="020B0604030504040204" pitchFamily="34" charset="-120"/>
                <a:ea typeface="微軟正黑體" panose="020B0604030504040204" pitchFamily="34" charset="-120"/>
              </a:rPr>
              <a:t>學群面試</a:t>
            </a:r>
          </a:p>
        </p:txBody>
      </p:sp>
      <p:sp>
        <p:nvSpPr>
          <p:cNvPr id="32" name="AutoShape 8"/>
          <p:cNvSpPr>
            <a:spLocks noChangeArrowheads="1"/>
          </p:cNvSpPr>
          <p:nvPr/>
        </p:nvSpPr>
        <p:spPr bwMode="auto">
          <a:xfrm>
            <a:off x="3478262" y="1537354"/>
            <a:ext cx="3102022" cy="356573"/>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chemeClr val="bg1"/>
                </a:solidFill>
                <a:latin typeface="微軟正黑體" panose="020B0604030504040204" pitchFamily="34" charset="-120"/>
                <a:ea typeface="微軟正黑體" panose="020B0604030504040204" pitchFamily="34" charset="-120"/>
              </a:rPr>
              <a:t>推薦後申請校系之限制</a:t>
            </a:r>
          </a:p>
        </p:txBody>
      </p:sp>
      <p:cxnSp>
        <p:nvCxnSpPr>
          <p:cNvPr id="33" name="肘形接點 32"/>
          <p:cNvCxnSpPr>
            <a:endCxn id="32" idx="1"/>
          </p:cNvCxnSpPr>
          <p:nvPr/>
        </p:nvCxnSpPr>
        <p:spPr>
          <a:xfrm flipV="1">
            <a:off x="2896701" y="1715640"/>
            <a:ext cx="581561" cy="5293"/>
          </a:xfrm>
          <a:prstGeom prst="bentConnector3">
            <a:avLst>
              <a:gd name="adj1" fmla="val 50000"/>
            </a:avLst>
          </a:prstGeom>
          <a:ln w="508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AutoShape 8"/>
          <p:cNvSpPr>
            <a:spLocks noChangeArrowheads="1"/>
          </p:cNvSpPr>
          <p:nvPr/>
        </p:nvSpPr>
        <p:spPr bwMode="auto">
          <a:xfrm>
            <a:off x="3478262" y="2775405"/>
            <a:ext cx="3102023" cy="356573"/>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chemeClr val="bg1"/>
                </a:solidFill>
                <a:latin typeface="微軟正黑體" panose="020B0604030504040204" pitchFamily="34" charset="-120"/>
                <a:ea typeface="微軟正黑體" panose="020B0604030504040204" pitchFamily="34" charset="-120"/>
              </a:rPr>
              <a:t>錄取後申請入學之限制</a:t>
            </a:r>
          </a:p>
        </p:txBody>
      </p:sp>
      <p:sp>
        <p:nvSpPr>
          <p:cNvPr id="37" name="投影片編號版面配置區 1"/>
          <p:cNvSpPr>
            <a:spLocks noGrp="1"/>
          </p:cNvSpPr>
          <p:nvPr>
            <p:ph type="sldNum" sz="quarter" idx="12"/>
          </p:nvPr>
        </p:nvSpPr>
        <p:spPr>
          <a:xfrm>
            <a:off x="6553200" y="5296959"/>
            <a:ext cx="2133600" cy="304271"/>
          </a:xfrm>
        </p:spPr>
        <p:txBody>
          <a:bodyPr>
            <a:normAutofit/>
          </a:bodyPr>
          <a:lstStyle/>
          <a:p>
            <a:pPr>
              <a:defRPr/>
            </a:pPr>
            <a:fld id="{364BA64F-B2FE-4BBA-B1ED-3FE5C98622AC}" type="slidenum">
              <a:rPr lang="en-US" altLang="zh-TW" smtClean="0"/>
              <a:pPr>
                <a:defRPr/>
              </a:pPr>
              <a:t>18</a:t>
            </a:fld>
            <a:endParaRPr lang="en-US" altLang="zh-TW"/>
          </a:p>
        </p:txBody>
      </p:sp>
      <p:sp>
        <p:nvSpPr>
          <p:cNvPr id="38" name="矩形 37"/>
          <p:cNvSpPr/>
          <p:nvPr/>
        </p:nvSpPr>
        <p:spPr>
          <a:xfrm>
            <a:off x="3446286" y="2035666"/>
            <a:ext cx="5086154" cy="646331"/>
          </a:xfrm>
          <a:prstGeom prst="rect">
            <a:avLst/>
          </a:prstGeom>
          <a:solidFill>
            <a:schemeClr val="accent2">
              <a:lumMod val="20000"/>
              <a:lumOff val="80000"/>
            </a:schemeClr>
          </a:solidFill>
          <a:ln w="38100">
            <a:solidFill>
              <a:schemeClr val="accent2">
                <a:lumMod val="50000"/>
              </a:schemeClr>
            </a:solidFill>
            <a:prstDash val="dashDot"/>
          </a:ln>
          <a:effectLst>
            <a:outerShdw blurRad="63500" sx="102000" sy="102000" algn="ctr" rotWithShape="0">
              <a:prstClr val="black">
                <a:alpha val="40000"/>
              </a:prstClr>
            </a:outerShdw>
          </a:effectLst>
        </p:spPr>
        <p:txBody>
          <a:bodyPr wrap="square">
            <a:spAutoFit/>
          </a:bodyPr>
          <a:lstStyle/>
          <a:p>
            <a:r>
              <a:rPr lang="zh-TW" altLang="en-US" dirty="0">
                <a:latin typeface="微軟正黑體" panose="020B0604030504040204" pitchFamily="34" charset="-120"/>
                <a:ea typeface="微軟正黑體" panose="020B0604030504040204" pitchFamily="34" charset="-120"/>
              </a:rPr>
              <a:t>學生如獲推薦至</a:t>
            </a: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校醫學系，並通過第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階段篩選，不得再於個人申請報名</a:t>
            </a: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校醫學系。</a:t>
            </a:r>
          </a:p>
        </p:txBody>
      </p:sp>
      <p:sp>
        <p:nvSpPr>
          <p:cNvPr id="39" name="矩形 38"/>
          <p:cNvSpPr/>
          <p:nvPr/>
        </p:nvSpPr>
        <p:spPr>
          <a:xfrm>
            <a:off x="3493360" y="3865612"/>
            <a:ext cx="5086154" cy="1477328"/>
          </a:xfrm>
          <a:prstGeom prst="rect">
            <a:avLst/>
          </a:prstGeom>
          <a:solidFill>
            <a:schemeClr val="accent2">
              <a:lumMod val="20000"/>
              <a:lumOff val="80000"/>
            </a:schemeClr>
          </a:solidFill>
          <a:ln w="38100">
            <a:solidFill>
              <a:schemeClr val="accent2">
                <a:lumMod val="50000"/>
              </a:schemeClr>
            </a:solidFill>
            <a:prstDash val="dashDot"/>
          </a:ln>
          <a:effectLst>
            <a:outerShdw blurRad="63500" sx="102000" sy="102000" algn="ctr" rotWithShape="0">
              <a:prstClr val="black">
                <a:alpha val="40000"/>
              </a:prstClr>
            </a:outerShdw>
          </a:effectLst>
        </p:spPr>
        <p:txBody>
          <a:bodyPr wrap="square">
            <a:spAutoFit/>
          </a:bodyPr>
          <a:lstStyle/>
          <a:p>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錄取生於個人申請所有錄取校系視同無效，不</a:t>
            </a:r>
          </a:p>
          <a:p>
            <a:r>
              <a:rPr lang="zh-TW" altLang="en-US" dirty="0">
                <a:latin typeface="微軟正黑體" panose="020B0604030504040204" pitchFamily="34" charset="-120"/>
                <a:ea typeface="微軟正黑體" panose="020B0604030504040204" pitchFamily="34" charset="-120"/>
              </a:rPr>
              <a:t>   得參加個人申請統一分發登記。</a:t>
            </a:r>
          </a:p>
          <a:p>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錄取生未於規定期限內放棄錄取資格者，不得</a:t>
            </a:r>
          </a:p>
          <a:p>
            <a:r>
              <a:rPr lang="zh-TW" altLang="en-US" dirty="0">
                <a:latin typeface="微軟正黑體" panose="020B0604030504040204" pitchFamily="34" charset="-120"/>
                <a:ea typeface="微軟正黑體" panose="020B0604030504040204" pitchFamily="34" charset="-120"/>
              </a:rPr>
              <a:t>   報名該學年度大學考試入學招生及四技二專各</a:t>
            </a:r>
          </a:p>
          <a:p>
            <a:r>
              <a:rPr lang="zh-TW" altLang="en-US" dirty="0">
                <a:latin typeface="微軟正黑體" panose="020B0604030504040204" pitchFamily="34" charset="-120"/>
                <a:ea typeface="微軟正黑體" panose="020B0604030504040204" pitchFamily="34" charset="-120"/>
              </a:rPr>
              <a:t>   聯合登記分發入學招生。</a:t>
            </a:r>
          </a:p>
        </p:txBody>
      </p:sp>
    </p:spTree>
    <p:extLst>
      <p:ext uri="{BB962C8B-B14F-4D97-AF65-F5344CB8AC3E}">
        <p14:creationId xmlns:p14="http://schemas.microsoft.com/office/powerpoint/2010/main" val="422277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a:bodyPr>
          <a:lstStyle/>
          <a:p>
            <a:pPr>
              <a:defRPr/>
            </a:pPr>
            <a:fld id="{364BA64F-B2FE-4BBA-B1ED-3FE5C98622AC}" type="slidenum">
              <a:rPr lang="en-US" altLang="zh-TW" smtClean="0"/>
              <a:pPr>
                <a:defRPr/>
              </a:pPr>
              <a:t>19</a:t>
            </a:fld>
            <a:endParaRPr lang="en-US" altLang="zh-TW"/>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94" t="18963" r="14187" b="54708"/>
          <a:stretch/>
        </p:blipFill>
        <p:spPr bwMode="auto">
          <a:xfrm>
            <a:off x="-16332" y="3232300"/>
            <a:ext cx="9145016" cy="248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8"/>
          <p:cNvSpPr/>
          <p:nvPr/>
        </p:nvSpPr>
        <p:spPr>
          <a:xfrm>
            <a:off x="7696040" y="4505434"/>
            <a:ext cx="439659" cy="11401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endParaRPr lang="zh-TW" altLang="en-US"/>
          </a:p>
        </p:txBody>
      </p:sp>
      <p:sp>
        <p:nvSpPr>
          <p:cNvPr id="10" name="AutoShape 7"/>
          <p:cNvSpPr>
            <a:spLocks noChangeArrowheads="1"/>
          </p:cNvSpPr>
          <p:nvPr/>
        </p:nvSpPr>
        <p:spPr bwMode="auto">
          <a:xfrm>
            <a:off x="8244409" y="4557194"/>
            <a:ext cx="884275" cy="1036609"/>
          </a:xfrm>
          <a:prstGeom prst="wedgeRectCallout">
            <a:avLst>
              <a:gd name="adj1" fmla="val -64374"/>
              <a:gd name="adj2" fmla="val -46379"/>
            </a:avLst>
          </a:prstGeom>
          <a:solidFill>
            <a:srgbClr val="FF6600"/>
          </a:solidFill>
          <a:ln w="9525">
            <a:solidFill>
              <a:srgbClr val="000080"/>
            </a:solidFill>
            <a:miter lim="800000"/>
            <a:headEnd/>
            <a:tailEnd/>
          </a:ln>
        </p:spPr>
        <p:txBody>
          <a:bodyPr lIns="81043" tIns="40522" rIns="81043" bIns="40522"/>
          <a:lstStyle/>
          <a:p>
            <a:pPr algn="ctr"/>
            <a:r>
              <a:rPr lang="en-US" altLang="zh-TW" sz="2000" dirty="0">
                <a:solidFill>
                  <a:schemeClr val="bg1"/>
                </a:solidFill>
                <a:latin typeface="微軟正黑體" pitchFamily="34" charset="-120"/>
                <a:ea typeface="微軟正黑體" pitchFamily="34" charset="-120"/>
              </a:rPr>
              <a:t>6</a:t>
            </a:r>
            <a:r>
              <a:rPr lang="zh-TW" altLang="en-US" sz="2000" dirty="0" smtClean="0">
                <a:solidFill>
                  <a:schemeClr val="bg1"/>
                </a:solidFill>
                <a:latin typeface="微軟正黑體" pitchFamily="34" charset="-120"/>
                <a:ea typeface="微軟正黑體" pitchFamily="34" charset="-120"/>
              </a:rPr>
              <a:t>％</a:t>
            </a:r>
            <a:endParaRPr lang="en-US" altLang="zh-TW" sz="2000" dirty="0" smtClean="0">
              <a:solidFill>
                <a:schemeClr val="bg1"/>
              </a:solidFill>
              <a:latin typeface="微軟正黑體" pitchFamily="34" charset="-120"/>
              <a:ea typeface="微軟正黑體" pitchFamily="34" charset="-120"/>
            </a:endParaRPr>
          </a:p>
          <a:p>
            <a:pPr algn="ctr"/>
            <a:r>
              <a:rPr lang="zh-TW" altLang="en-US" sz="2000" dirty="0">
                <a:solidFill>
                  <a:schemeClr val="bg1"/>
                </a:solidFill>
                <a:latin typeface="微軟正黑體" pitchFamily="34" charset="-120"/>
                <a:ea typeface="微軟正黑體" pitchFamily="34" charset="-120"/>
              </a:rPr>
              <a:t>總</a:t>
            </a:r>
            <a:r>
              <a:rPr lang="en-US" altLang="zh-TW" sz="2000" dirty="0" smtClean="0">
                <a:solidFill>
                  <a:schemeClr val="bg1"/>
                </a:solidFill>
                <a:latin typeface="微軟正黑體" pitchFamily="34" charset="-120"/>
                <a:ea typeface="微軟正黑體" pitchFamily="34" charset="-120"/>
              </a:rPr>
              <a:t>72</a:t>
            </a:r>
          </a:p>
          <a:p>
            <a:pPr algn="ctr"/>
            <a:r>
              <a:rPr lang="zh-TW" altLang="en-US" sz="2000" dirty="0" smtClean="0">
                <a:solidFill>
                  <a:schemeClr val="bg1"/>
                </a:solidFill>
                <a:latin typeface="微軟正黑體" pitchFamily="34" charset="-120"/>
                <a:ea typeface="微軟正黑體" pitchFamily="34" charset="-120"/>
              </a:rPr>
              <a:t>英</a:t>
            </a:r>
            <a:r>
              <a:rPr lang="en-US" altLang="zh-TW" sz="2000" dirty="0" smtClean="0">
                <a:solidFill>
                  <a:schemeClr val="bg1"/>
                </a:solidFill>
                <a:latin typeface="微軟正黑體" pitchFamily="34" charset="-120"/>
                <a:ea typeface="微軟正黑體" pitchFamily="34" charset="-120"/>
              </a:rPr>
              <a:t>15</a:t>
            </a:r>
            <a:endParaRPr lang="zh-TW" altLang="en-US" sz="2000" dirty="0">
              <a:solidFill>
                <a:schemeClr val="bg1"/>
              </a:solidFill>
              <a:latin typeface="微軟正黑體" pitchFamily="34" charset="-120"/>
              <a:ea typeface="微軟正黑體" pitchFamily="34" charset="-120"/>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29" t="13048" r="17818" b="49733"/>
          <a:stretch/>
        </p:blipFill>
        <p:spPr bwMode="auto">
          <a:xfrm>
            <a:off x="28455" y="0"/>
            <a:ext cx="9100229" cy="328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569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18900000">
            <a:off x="852821" y="2608188"/>
            <a:ext cx="235836" cy="261877"/>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3" name="圆角矩形 32"/>
          <p:cNvSpPr/>
          <p:nvPr/>
        </p:nvSpPr>
        <p:spPr>
          <a:xfrm rot="18900000">
            <a:off x="2036764" y="1577875"/>
            <a:ext cx="191766" cy="212940"/>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4" name="圆角矩形 33"/>
          <p:cNvSpPr/>
          <p:nvPr/>
        </p:nvSpPr>
        <p:spPr>
          <a:xfrm>
            <a:off x="365665" y="1338482"/>
            <a:ext cx="505022" cy="560787"/>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5" name="圆角矩形 34"/>
          <p:cNvSpPr/>
          <p:nvPr/>
        </p:nvSpPr>
        <p:spPr>
          <a:xfrm>
            <a:off x="1238734" y="1087186"/>
            <a:ext cx="309683" cy="343879"/>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6" name="圆角矩形 35"/>
          <p:cNvSpPr/>
          <p:nvPr/>
        </p:nvSpPr>
        <p:spPr>
          <a:xfrm>
            <a:off x="4303409" y="460269"/>
            <a:ext cx="756342" cy="83985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7" name="圆角矩形 36"/>
          <p:cNvSpPr/>
          <p:nvPr/>
        </p:nvSpPr>
        <p:spPr>
          <a:xfrm>
            <a:off x="3114702" y="1285577"/>
            <a:ext cx="649144" cy="720823"/>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0" name="圆角矩形 39"/>
          <p:cNvSpPr/>
          <p:nvPr/>
        </p:nvSpPr>
        <p:spPr>
          <a:xfrm>
            <a:off x="1996267" y="2139984"/>
            <a:ext cx="864732" cy="960215"/>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3" name="圆角矩形 42"/>
          <p:cNvSpPr/>
          <p:nvPr/>
        </p:nvSpPr>
        <p:spPr>
          <a:xfrm>
            <a:off x="845674" y="579304"/>
            <a:ext cx="649145" cy="706274"/>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0" name="圆角矩形 69"/>
          <p:cNvSpPr/>
          <p:nvPr/>
        </p:nvSpPr>
        <p:spPr>
          <a:xfrm>
            <a:off x="-126256" y="1059412"/>
            <a:ext cx="647953" cy="720822"/>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1" name="圆角矩形 70"/>
          <p:cNvSpPr/>
          <p:nvPr/>
        </p:nvSpPr>
        <p:spPr>
          <a:xfrm>
            <a:off x="6842814" y="96551"/>
            <a:ext cx="756342" cy="841180"/>
          </a:xfrm>
          <a:prstGeom prst="roundRect">
            <a:avLst/>
          </a:prstGeom>
          <a:noFill/>
          <a:ln w="1270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2" name="圆角矩形 71"/>
          <p:cNvSpPr/>
          <p:nvPr/>
        </p:nvSpPr>
        <p:spPr>
          <a:xfrm>
            <a:off x="5600506" y="1288223"/>
            <a:ext cx="207250" cy="230134"/>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3" name="圆角矩形 72"/>
          <p:cNvSpPr/>
          <p:nvPr/>
        </p:nvSpPr>
        <p:spPr>
          <a:xfrm>
            <a:off x="449042" y="2559252"/>
            <a:ext cx="415690" cy="461591"/>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4" name="圆角矩形 73"/>
          <p:cNvSpPr/>
          <p:nvPr/>
        </p:nvSpPr>
        <p:spPr>
          <a:xfrm>
            <a:off x="1702068" y="1353031"/>
            <a:ext cx="385913" cy="42984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5" name="圆角矩形 74"/>
          <p:cNvSpPr/>
          <p:nvPr/>
        </p:nvSpPr>
        <p:spPr>
          <a:xfrm>
            <a:off x="2565608" y="665274"/>
            <a:ext cx="387105" cy="42984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6" name="圆角矩形 75"/>
          <p:cNvSpPr/>
          <p:nvPr/>
        </p:nvSpPr>
        <p:spPr>
          <a:xfrm>
            <a:off x="3655456" y="665274"/>
            <a:ext cx="270377" cy="300232"/>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7" name="圆角矩形 76"/>
          <p:cNvSpPr/>
          <p:nvPr/>
        </p:nvSpPr>
        <p:spPr>
          <a:xfrm>
            <a:off x="3805534" y="879536"/>
            <a:ext cx="269186" cy="300232"/>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8" name="圆角矩形 77"/>
          <p:cNvSpPr/>
          <p:nvPr/>
        </p:nvSpPr>
        <p:spPr>
          <a:xfrm>
            <a:off x="4889426" y="1469421"/>
            <a:ext cx="387104" cy="429848"/>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9" name="圆角矩形 78"/>
          <p:cNvSpPr/>
          <p:nvPr/>
        </p:nvSpPr>
        <p:spPr>
          <a:xfrm>
            <a:off x="521698" y="3668921"/>
            <a:ext cx="343034" cy="379590"/>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0" name="圆角矩形 79"/>
          <p:cNvSpPr/>
          <p:nvPr/>
        </p:nvSpPr>
        <p:spPr>
          <a:xfrm>
            <a:off x="331123" y="3470530"/>
            <a:ext cx="343034" cy="380912"/>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1" name="圆角矩形 80"/>
          <p:cNvSpPr/>
          <p:nvPr/>
        </p:nvSpPr>
        <p:spPr>
          <a:xfrm>
            <a:off x="815897" y="1904560"/>
            <a:ext cx="198912" cy="220876"/>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2" name="圆角矩形 81"/>
          <p:cNvSpPr/>
          <p:nvPr/>
        </p:nvSpPr>
        <p:spPr>
          <a:xfrm rot="18900000">
            <a:off x="1356652" y="1641360"/>
            <a:ext cx="192957" cy="214263"/>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3" name="圆角矩形 82"/>
          <p:cNvSpPr/>
          <p:nvPr/>
        </p:nvSpPr>
        <p:spPr>
          <a:xfrm rot="18900000">
            <a:off x="1764005" y="875568"/>
            <a:ext cx="192957" cy="214263"/>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4" name="圆角矩形 83"/>
          <p:cNvSpPr/>
          <p:nvPr/>
        </p:nvSpPr>
        <p:spPr>
          <a:xfrm rot="18900000">
            <a:off x="3829356" y="1726007"/>
            <a:ext cx="192957" cy="214263"/>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5" name="圆角矩形 84"/>
          <p:cNvSpPr/>
          <p:nvPr/>
        </p:nvSpPr>
        <p:spPr>
          <a:xfrm rot="18900000">
            <a:off x="6342556" y="969474"/>
            <a:ext cx="192957" cy="212940"/>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6" name="TextBox 85"/>
          <p:cNvSpPr txBox="1"/>
          <p:nvPr/>
        </p:nvSpPr>
        <p:spPr>
          <a:xfrm>
            <a:off x="4573786" y="2504923"/>
            <a:ext cx="2700371" cy="1226191"/>
          </a:xfrm>
          <a:prstGeom prst="rect">
            <a:avLst/>
          </a:prstGeom>
          <a:noFill/>
        </p:spPr>
        <p:txBody>
          <a:bodyPr lIns="71332" tIns="35666" rIns="71332" bIns="35666">
            <a:spAutoFit/>
          </a:bodyPr>
          <a:lstStyle/>
          <a:p>
            <a:pPr algn="ctr">
              <a:defRPr/>
            </a:pPr>
            <a:r>
              <a:rPr lang="en-US" altLang="zh-CN" sz="7500" b="1" dirty="0" smtClean="0">
                <a:ln w="19050">
                  <a:solidFill>
                    <a:schemeClr val="bg1">
                      <a:lumMod val="95000"/>
                    </a:schemeClr>
                  </a:solidFill>
                </a:ln>
                <a:solidFill>
                  <a:srgbClr val="8BAA45"/>
                </a:solidFill>
                <a:effectLst>
                  <a:outerShdw blurRad="38100" dist="38100" dir="2700000" algn="tl">
                    <a:srgbClr val="000000">
                      <a:alpha val="43137"/>
                    </a:srgbClr>
                  </a:outerShdw>
                </a:effectLst>
                <a:latin typeface="Broadway" panose="04040905080B02020502" pitchFamily="82" charset="0"/>
              </a:rPr>
              <a:t>1</a:t>
            </a:r>
            <a:r>
              <a:rPr lang="en-US" altLang="zh-CN" sz="7500" b="1" dirty="0" smtClean="0">
                <a:ln w="19050">
                  <a:solidFill>
                    <a:schemeClr val="bg1">
                      <a:lumMod val="95000"/>
                    </a:schemeClr>
                  </a:solidFill>
                </a:ln>
                <a:solidFill>
                  <a:srgbClr val="1C8CA1"/>
                </a:solidFill>
                <a:effectLst>
                  <a:outerShdw blurRad="38100" dist="38100" dir="2700000" algn="tl">
                    <a:srgbClr val="000000">
                      <a:alpha val="43137"/>
                    </a:srgbClr>
                  </a:outerShdw>
                </a:effectLst>
                <a:latin typeface="Broadway" panose="04040905080B02020502" pitchFamily="82" charset="0"/>
              </a:rPr>
              <a:t>0</a:t>
            </a:r>
            <a:r>
              <a:rPr lang="en-US" altLang="zh-CN" sz="7500" b="1" dirty="0" smtClean="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rPr>
              <a:t>6</a:t>
            </a:r>
            <a:endParaRPr lang="zh-CN" altLang="en-US" sz="7500" b="1" dirty="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endParaRPr>
          </a:p>
        </p:txBody>
      </p:sp>
      <p:sp>
        <p:nvSpPr>
          <p:cNvPr id="87" name="TextBox 86"/>
          <p:cNvSpPr txBox="1"/>
          <p:nvPr/>
        </p:nvSpPr>
        <p:spPr>
          <a:xfrm>
            <a:off x="2565608" y="4271942"/>
            <a:ext cx="6105529" cy="1033830"/>
          </a:xfrm>
          <a:prstGeom prst="rect">
            <a:avLst/>
          </a:prstGeom>
          <a:noFill/>
        </p:spPr>
        <p:txBody>
          <a:bodyPr wrap="square" lIns="71332" tIns="35666" rIns="71332" bIns="35666">
            <a:spAutoFit/>
          </a:bodyPr>
          <a:lstStyle/>
          <a:p>
            <a:pPr algn="ctr">
              <a:lnSpc>
                <a:spcPts val="7500"/>
              </a:lnSpc>
              <a:defRPr/>
            </a:pPr>
            <a:r>
              <a:rPr lang="zh-TW" altLang="en-US" sz="5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大學多元</a:t>
            </a:r>
            <a:r>
              <a:rPr lang="zh-TW" altLang="en-US"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入學說明</a:t>
            </a:r>
            <a:endParaRPr lang="zh-CN" altLang="en-US" sz="5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88" name="直接连接符 87"/>
          <p:cNvCxnSpPr/>
          <p:nvPr/>
        </p:nvCxnSpPr>
        <p:spPr>
          <a:xfrm flipH="1">
            <a:off x="2843808" y="5233764"/>
            <a:ext cx="5564774" cy="0"/>
          </a:xfrm>
          <a:prstGeom prst="line">
            <a:avLst/>
          </a:prstGeom>
          <a:ln w="28575">
            <a:solidFill>
              <a:srgbClr val="1C8CA1"/>
            </a:solidFill>
          </a:ln>
          <a:effectLst>
            <a:outerShdw blurRad="127000" dist="63500" dir="5400000" algn="t"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74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additive="base">
                                        <p:cTn id="104" dur="500" fill="hold"/>
                                        <p:tgtEl>
                                          <p:spTgt spid="86"/>
                                        </p:tgtEl>
                                        <p:attrNameLst>
                                          <p:attrName>ppt_x</p:attrName>
                                        </p:attrNameLst>
                                      </p:cBhvr>
                                      <p:tavLst>
                                        <p:tav tm="0">
                                          <p:val>
                                            <p:strVal val="1+#ppt_w/2"/>
                                          </p:val>
                                        </p:tav>
                                        <p:tav tm="100000">
                                          <p:val>
                                            <p:strVal val="#ppt_x"/>
                                          </p:val>
                                        </p:tav>
                                      </p:tavLst>
                                    </p:anim>
                                    <p:anim calcmode="lin" valueType="num">
                                      <p:cBhvr additive="base">
                                        <p:cTn id="105" dur="500" fill="hold"/>
                                        <p:tgtEl>
                                          <p:spTgt spid="86"/>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2" presetClass="entr" presetSubtype="2" fill="hold" grpId="0"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additive="base">
                                        <p:cTn id="109" dur="500" fill="hold"/>
                                        <p:tgtEl>
                                          <p:spTgt spid="87"/>
                                        </p:tgtEl>
                                        <p:attrNameLst>
                                          <p:attrName>ppt_x</p:attrName>
                                        </p:attrNameLst>
                                      </p:cBhvr>
                                      <p:tavLst>
                                        <p:tav tm="0">
                                          <p:val>
                                            <p:strVal val="1+#ppt_w/2"/>
                                          </p:val>
                                        </p:tav>
                                        <p:tav tm="100000">
                                          <p:val>
                                            <p:strVal val="#ppt_x"/>
                                          </p:val>
                                        </p:tav>
                                      </p:tavLst>
                                    </p:anim>
                                    <p:anim calcmode="lin" valueType="num">
                                      <p:cBhvr additive="base">
                                        <p:cTn id="110" dur="500" fill="hold"/>
                                        <p:tgtEl>
                                          <p:spTgt spid="87"/>
                                        </p:tgtEl>
                                        <p:attrNameLst>
                                          <p:attrName>ppt_y</p:attrName>
                                        </p:attrNameLst>
                                      </p:cBhvr>
                                      <p:tavLst>
                                        <p:tav tm="0">
                                          <p:val>
                                            <p:strVal val="#ppt_y"/>
                                          </p:val>
                                        </p:tav>
                                        <p:tav tm="100000">
                                          <p:val>
                                            <p:strVal val="#ppt_y"/>
                                          </p:val>
                                        </p:tav>
                                      </p:tavLst>
                                    </p:anim>
                                  </p:childTnLst>
                                </p:cTn>
                              </p:par>
                            </p:childTnLst>
                          </p:cTn>
                        </p:par>
                        <p:par>
                          <p:cTn id="111" fill="hold">
                            <p:stCondLst>
                              <p:cond delay="1500"/>
                            </p:stCondLst>
                            <p:childTnLst>
                              <p:par>
                                <p:cTn id="112" presetID="22" presetClass="entr" presetSubtype="2" fill="hold"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wipe(right)">
                                      <p:cBhvr>
                                        <p:cTn id="1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
          <p:cNvGrpSpPr/>
          <p:nvPr/>
        </p:nvGrpSpPr>
        <p:grpSpPr>
          <a:xfrm>
            <a:off x="148606" y="821773"/>
            <a:ext cx="799287" cy="755611"/>
            <a:chOff x="168729" y="101037"/>
            <a:chExt cx="799287" cy="755611"/>
          </a:xfrm>
        </p:grpSpPr>
        <p:grpSp>
          <p:nvGrpSpPr>
            <p:cNvPr id="6" name="组合 3"/>
            <p:cNvGrpSpPr/>
            <p:nvPr/>
          </p:nvGrpSpPr>
          <p:grpSpPr>
            <a:xfrm>
              <a:off x="168729" y="101037"/>
              <a:ext cx="799287" cy="755611"/>
              <a:chOff x="2759425" y="1932990"/>
              <a:chExt cx="799287" cy="755611"/>
            </a:xfrm>
          </p:grpSpPr>
          <p:sp>
            <p:nvSpPr>
              <p:cNvPr id="8"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9"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1" name="矩形 10"/>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2"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 name="投影片編號版面配置區 2"/>
          <p:cNvSpPr>
            <a:spLocks noGrp="1"/>
          </p:cNvSpPr>
          <p:nvPr>
            <p:ph type="sldNum" sz="quarter" idx="12"/>
          </p:nvPr>
        </p:nvSpPr>
        <p:spPr/>
        <p:txBody>
          <a:bodyPr>
            <a:normAutofit/>
          </a:bodyPr>
          <a:lstStyle/>
          <a:p>
            <a:fld id="{1AD93096-5B34-4342-9326-69289CEAE4C2}" type="slidenum">
              <a:rPr lang="en-US" smtClean="0"/>
              <a:pPr/>
              <a:t>20</a:t>
            </a:fld>
            <a:endParaRPr lang="en-US" dirty="0">
              <a:solidFill>
                <a:srgbClr val="FFFFFF"/>
              </a:solidFill>
            </a:endParaRPr>
          </a:p>
        </p:txBody>
      </p:sp>
      <p:sp>
        <p:nvSpPr>
          <p:cNvPr id="4" name="內容版面配置區 2"/>
          <p:cNvSpPr txBox="1">
            <a:spLocks/>
          </p:cNvSpPr>
          <p:nvPr/>
        </p:nvSpPr>
        <p:spPr>
          <a:xfrm>
            <a:off x="963331" y="1477347"/>
            <a:ext cx="7330929" cy="3420380"/>
          </a:xfrm>
          <a:prstGeom prst="rect">
            <a:avLst/>
          </a:prstGeom>
        </p:spPr>
        <p:txBody>
          <a:bodyPr lIns="81043" tIns="40522" rIns="81043" bIns="40522"/>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buFont typeface="Wingdings" pitchFamily="2" charset="2"/>
              <a:buBlip>
                <a:blip r:embed="rId3"/>
              </a:buBlip>
            </a:pPr>
            <a:r>
              <a:rPr lang="zh-TW" altLang="en-US" sz="2800" dirty="0">
                <a:latin typeface="微軟正黑體" pitchFamily="34" charset="-120"/>
                <a:ea typeface="微軟正黑體" pitchFamily="34" charset="-120"/>
              </a:rPr>
              <a:t>不排斥</a:t>
            </a:r>
            <a:endParaRPr lang="en-US" altLang="zh-TW" sz="2800" dirty="0">
              <a:latin typeface="微軟正黑體" pitchFamily="34" charset="-120"/>
              <a:ea typeface="微軟正黑體" pitchFamily="34" charset="-120"/>
            </a:endParaRPr>
          </a:p>
          <a:p>
            <a:pPr>
              <a:buFont typeface="Wingdings" pitchFamily="2" charset="2"/>
              <a:buBlip>
                <a:blip r:embed="rId3"/>
              </a:buBlip>
            </a:pPr>
            <a:r>
              <a:rPr lang="zh-TW" altLang="en-US" sz="2800" dirty="0">
                <a:latin typeface="微軟正黑體" pitchFamily="34" charset="-120"/>
                <a:ea typeface="微軟正黑體" pitchFamily="34" charset="-120"/>
              </a:rPr>
              <a:t>不委屈</a:t>
            </a:r>
            <a:endParaRPr lang="en-US" altLang="zh-TW" sz="2800" dirty="0">
              <a:latin typeface="微軟正黑體" pitchFamily="34" charset="-120"/>
              <a:ea typeface="微軟正黑體" pitchFamily="34" charset="-120"/>
            </a:endParaRPr>
          </a:p>
          <a:p>
            <a:pPr>
              <a:buFont typeface="Wingdings" pitchFamily="2" charset="2"/>
              <a:buBlip>
                <a:blip r:embed="rId3"/>
              </a:buBlip>
            </a:pPr>
            <a:r>
              <a:rPr lang="zh-TW" altLang="en-US" sz="2800" dirty="0">
                <a:latin typeface="微軟正黑體" pitchFamily="34" charset="-120"/>
                <a:ea typeface="微軟正黑體" pitchFamily="34" charset="-120"/>
              </a:rPr>
              <a:t>不強求</a:t>
            </a:r>
            <a:endParaRPr lang="en-US" altLang="zh-TW" sz="2800" dirty="0">
              <a:latin typeface="微軟正黑體" pitchFamily="34" charset="-120"/>
              <a:ea typeface="微軟正黑體" pitchFamily="34" charset="-120"/>
            </a:endParaRPr>
          </a:p>
          <a:p>
            <a:pPr>
              <a:lnSpc>
                <a:spcPts val="3191"/>
              </a:lnSpc>
              <a:buBlip>
                <a:blip r:embed="rId3"/>
              </a:buBlip>
            </a:pPr>
            <a:r>
              <a:rPr lang="zh-TW" altLang="en-US" sz="2800" dirty="0">
                <a:latin typeface="微軟正黑體" pitchFamily="34" charset="-120"/>
                <a:ea typeface="微軟正黑體" pitchFamily="34" charset="-120"/>
              </a:rPr>
              <a:t>沒有不良紀錄</a:t>
            </a:r>
            <a:r>
              <a:rPr lang="en-US" altLang="zh-TW" sz="2500" b="1" dirty="0">
                <a:latin typeface="微軟正黑體" pitchFamily="34" charset="-120"/>
                <a:ea typeface="微軟正黑體" pitchFamily="34" charset="-120"/>
              </a:rPr>
              <a:t/>
            </a:r>
            <a:br>
              <a:rPr lang="en-US" altLang="zh-TW" sz="2500" b="1" dirty="0">
                <a:latin typeface="微軟正黑體" pitchFamily="34" charset="-120"/>
                <a:ea typeface="微軟正黑體" pitchFamily="34" charset="-120"/>
              </a:rPr>
            </a:br>
            <a:r>
              <a:rPr lang="en-US" altLang="zh-TW" sz="2300" dirty="0">
                <a:solidFill>
                  <a:srgbClr val="0000FF"/>
                </a:solidFill>
                <a:latin typeface="微軟正黑體" panose="020B0604030504040204" pitchFamily="34" charset="-120"/>
                <a:ea typeface="微軟正黑體" panose="020B0604030504040204" pitchFamily="34" charset="-120"/>
              </a:rPr>
              <a:t>1</a:t>
            </a:r>
            <a:r>
              <a:rPr lang="zh-TW" altLang="en-US" sz="2300" dirty="0">
                <a:solidFill>
                  <a:srgbClr val="0000FF"/>
                </a:solidFill>
                <a:latin typeface="微軟正黑體" panose="020B0604030504040204" pitchFamily="34" charset="-120"/>
                <a:ea typeface="微軟正黑體" panose="020B0604030504040204" pitchFamily="34" charset="-120"/>
              </a:rPr>
              <a:t>、完成</a:t>
            </a:r>
            <a:r>
              <a:rPr lang="en-US" altLang="zh-TW" sz="2300" dirty="0">
                <a:solidFill>
                  <a:srgbClr val="0000FF"/>
                </a:solidFill>
                <a:latin typeface="微軟正黑體" panose="020B0604030504040204" pitchFamily="34" charset="-120"/>
                <a:ea typeface="微軟正黑體" panose="020B0604030504040204" pitchFamily="34" charset="-120"/>
              </a:rPr>
              <a:t>(</a:t>
            </a:r>
            <a:r>
              <a:rPr lang="zh-TW" altLang="en-US" sz="2300" dirty="0">
                <a:solidFill>
                  <a:srgbClr val="0000FF"/>
                </a:solidFill>
                <a:latin typeface="微軟正黑體" panose="020B0604030504040204" pitchFamily="34" charset="-120"/>
                <a:ea typeface="微軟正黑體" panose="020B0604030504040204" pitchFamily="34" charset="-120"/>
              </a:rPr>
              <a:t>補</a:t>
            </a:r>
            <a:r>
              <a:rPr lang="en-US" altLang="zh-TW" sz="2300" dirty="0">
                <a:solidFill>
                  <a:srgbClr val="0000FF"/>
                </a:solidFill>
                <a:latin typeface="微軟正黑體" panose="020B0604030504040204" pitchFamily="34" charset="-120"/>
                <a:ea typeface="微軟正黑體" panose="020B0604030504040204" pitchFamily="34" charset="-120"/>
              </a:rPr>
              <a:t>)</a:t>
            </a:r>
            <a:r>
              <a:rPr lang="zh-TW" altLang="en-US" sz="2300" dirty="0">
                <a:solidFill>
                  <a:srgbClr val="0000FF"/>
                </a:solidFill>
                <a:latin typeface="微軟正黑體" panose="020B0604030504040204" pitchFamily="34" charset="-120"/>
                <a:ea typeface="微軟正黑體" panose="020B0604030504040204" pitchFamily="34" charset="-120"/>
              </a:rPr>
              <a:t>請假手續後，前五學期累計曠課時數不得超過</a:t>
            </a:r>
            <a:r>
              <a:rPr lang="en-US" altLang="zh-TW" sz="2300" dirty="0">
                <a:solidFill>
                  <a:srgbClr val="0000FF"/>
                </a:solidFill>
                <a:latin typeface="微軟正黑體" panose="020B0604030504040204" pitchFamily="34" charset="-120"/>
                <a:ea typeface="微軟正黑體" panose="020B0604030504040204" pitchFamily="34" charset="-120"/>
              </a:rPr>
              <a:t>(</a:t>
            </a:r>
            <a:r>
              <a:rPr lang="zh-TW" altLang="en-US" sz="2300" dirty="0">
                <a:solidFill>
                  <a:srgbClr val="0000FF"/>
                </a:solidFill>
                <a:latin typeface="微軟正黑體" panose="020B0604030504040204" pitchFamily="34" charset="-120"/>
                <a:ea typeface="微軟正黑體" panose="020B0604030504040204" pitchFamily="34" charset="-120"/>
              </a:rPr>
              <a:t>含</a:t>
            </a:r>
            <a:r>
              <a:rPr lang="en-US" altLang="zh-TW" sz="2300" dirty="0">
                <a:solidFill>
                  <a:srgbClr val="0000FF"/>
                </a:solidFill>
                <a:latin typeface="微軟正黑體" panose="020B0604030504040204" pitchFamily="34" charset="-120"/>
                <a:ea typeface="微軟正黑體" panose="020B0604030504040204" pitchFamily="34" charset="-120"/>
              </a:rPr>
              <a:t>)20</a:t>
            </a:r>
            <a:r>
              <a:rPr lang="zh-TW" altLang="en-US" sz="2300" dirty="0">
                <a:solidFill>
                  <a:srgbClr val="0000FF"/>
                </a:solidFill>
                <a:latin typeface="微軟正黑體" panose="020B0604030504040204" pitchFamily="34" charset="-120"/>
                <a:ea typeface="微軟正黑體" panose="020B0604030504040204" pitchFamily="34" charset="-120"/>
              </a:rPr>
              <a:t>小時。 </a:t>
            </a:r>
            <a:r>
              <a:rPr lang="en-US" altLang="zh-TW" sz="2300" dirty="0">
                <a:solidFill>
                  <a:srgbClr val="0000FF"/>
                </a:solidFill>
                <a:latin typeface="微軟正黑體" panose="020B0604030504040204" pitchFamily="34" charset="-120"/>
                <a:ea typeface="微軟正黑體" panose="020B0604030504040204" pitchFamily="34" charset="-120"/>
              </a:rPr>
              <a:t/>
            </a:r>
            <a:br>
              <a:rPr lang="en-US" altLang="zh-TW" sz="2300" dirty="0">
                <a:solidFill>
                  <a:srgbClr val="0000FF"/>
                </a:solidFill>
                <a:latin typeface="微軟正黑體" panose="020B0604030504040204" pitchFamily="34" charset="-120"/>
                <a:ea typeface="微軟正黑體" panose="020B0604030504040204" pitchFamily="34" charset="-120"/>
              </a:rPr>
            </a:br>
            <a:r>
              <a:rPr lang="en-US" altLang="zh-TW" sz="2300" dirty="0">
                <a:solidFill>
                  <a:srgbClr val="0000FF"/>
                </a:solidFill>
                <a:latin typeface="微軟正黑體" panose="020B0604030504040204" pitchFamily="34" charset="-120"/>
                <a:ea typeface="微軟正黑體" panose="020B0604030504040204" pitchFamily="34" charset="-120"/>
              </a:rPr>
              <a:t>2</a:t>
            </a:r>
            <a:r>
              <a:rPr lang="zh-TW" altLang="en-US" sz="2300" dirty="0">
                <a:solidFill>
                  <a:srgbClr val="0000FF"/>
                </a:solidFill>
                <a:latin typeface="微軟正黑體" panose="020B0604030504040204" pitchFamily="34" charset="-120"/>
                <a:ea typeface="微軟正黑體" panose="020B0604030504040204" pitchFamily="34" charset="-120"/>
              </a:rPr>
              <a:t>、功過相抵並完成改過銷過程序後，前五學期未有小過</a:t>
            </a:r>
            <a:r>
              <a:rPr lang="en-US" altLang="zh-TW" sz="2300" dirty="0">
                <a:solidFill>
                  <a:srgbClr val="0000FF"/>
                </a:solidFill>
                <a:latin typeface="微軟正黑體" panose="020B0604030504040204" pitchFamily="34" charset="-120"/>
                <a:ea typeface="微軟正黑體" panose="020B0604030504040204" pitchFamily="34" charset="-120"/>
              </a:rPr>
              <a:t>(</a:t>
            </a:r>
            <a:r>
              <a:rPr lang="zh-TW" altLang="en-US" sz="2300" dirty="0">
                <a:solidFill>
                  <a:srgbClr val="0000FF"/>
                </a:solidFill>
                <a:latin typeface="微軟正黑體" panose="020B0604030504040204" pitchFamily="34" charset="-120"/>
                <a:ea typeface="微軟正黑體" panose="020B0604030504040204" pitchFamily="34" charset="-120"/>
              </a:rPr>
              <a:t>含</a:t>
            </a:r>
            <a:r>
              <a:rPr lang="en-US" altLang="zh-TW" sz="2300" dirty="0">
                <a:solidFill>
                  <a:srgbClr val="0000FF"/>
                </a:solidFill>
                <a:latin typeface="微軟正黑體" panose="020B0604030504040204" pitchFamily="34" charset="-120"/>
                <a:ea typeface="微軟正黑體" panose="020B0604030504040204" pitchFamily="34" charset="-120"/>
              </a:rPr>
              <a:t>3</a:t>
            </a:r>
            <a:r>
              <a:rPr lang="zh-TW" altLang="en-US" sz="2300" dirty="0">
                <a:solidFill>
                  <a:srgbClr val="0000FF"/>
                </a:solidFill>
                <a:latin typeface="微軟正黑體" panose="020B0604030504040204" pitchFamily="34" charset="-120"/>
                <a:ea typeface="微軟正黑體" panose="020B0604030504040204" pitchFamily="34" charset="-120"/>
              </a:rPr>
              <a:t>支警告</a:t>
            </a:r>
            <a:r>
              <a:rPr lang="en-US" altLang="zh-TW" sz="2300" dirty="0">
                <a:solidFill>
                  <a:srgbClr val="0000FF"/>
                </a:solidFill>
                <a:latin typeface="微軟正黑體" panose="020B0604030504040204" pitchFamily="34" charset="-120"/>
                <a:ea typeface="微軟正黑體" panose="020B0604030504040204" pitchFamily="34" charset="-120"/>
              </a:rPr>
              <a:t>)</a:t>
            </a:r>
            <a:r>
              <a:rPr lang="zh-TW" altLang="en-US" sz="2300" dirty="0">
                <a:solidFill>
                  <a:srgbClr val="0000FF"/>
                </a:solidFill>
                <a:latin typeface="微軟正黑體" panose="020B0604030504040204" pitchFamily="34" charset="-120"/>
                <a:ea typeface="微軟正黑體" panose="020B0604030504040204" pitchFamily="34" charset="-120"/>
              </a:rPr>
              <a:t>以上紀錄者。 </a:t>
            </a:r>
            <a:endParaRPr lang="zh-TW" altLang="en-US" sz="2500" dirty="0">
              <a:solidFill>
                <a:srgbClr val="0000FF"/>
              </a:solidFill>
              <a:latin typeface="微軟正黑體" pitchFamily="34" charset="-120"/>
              <a:ea typeface="微軟正黑體" pitchFamily="34" charset="-120"/>
            </a:endParaRPr>
          </a:p>
        </p:txBody>
      </p:sp>
      <p:sp>
        <p:nvSpPr>
          <p:cNvPr id="13" name="TextBox 11"/>
          <p:cNvSpPr txBox="1"/>
          <p:nvPr/>
        </p:nvSpPr>
        <p:spPr>
          <a:xfrm>
            <a:off x="1129032" y="383737"/>
            <a:ext cx="4619325" cy="553998"/>
          </a:xfrm>
          <a:prstGeom prst="rect">
            <a:avLst/>
          </a:prstGeom>
          <a:noFill/>
        </p:spPr>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繁星推薦之三不一沒有</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52655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5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5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circle(in)">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333500"/>
            <a:ext cx="8229600" cy="4188296"/>
          </a:xfrm>
        </p:spPr>
        <p:txBody>
          <a:bodyPr>
            <a:normAutofit fontScale="77500" lnSpcReduction="20000"/>
          </a:bodyPr>
          <a:lstStyle/>
          <a:p>
            <a:pPr>
              <a:lnSpc>
                <a:spcPct val="120000"/>
              </a:lnSpc>
            </a:pPr>
            <a:r>
              <a:rPr lang="zh-TW" altLang="en-US" dirty="0"/>
              <a:t>寒假過後才會知道正式校排％</a:t>
            </a:r>
            <a:r>
              <a:rPr lang="zh-TW" altLang="en-US" dirty="0" smtClean="0"/>
              <a:t>數。</a:t>
            </a:r>
            <a:endParaRPr lang="en-US" altLang="zh-TW" dirty="0" smtClean="0"/>
          </a:p>
          <a:p>
            <a:pPr>
              <a:lnSpc>
                <a:spcPct val="120000"/>
              </a:lnSpc>
            </a:pPr>
            <a:r>
              <a:rPr lang="zh-TW" altLang="en-US" dirty="0"/>
              <a:t>除校排外</a:t>
            </a:r>
            <a:r>
              <a:rPr lang="zh-TW" altLang="en-US" dirty="0" smtClean="0"/>
              <a:t>，學測為重要比序項目。</a:t>
            </a:r>
            <a:endParaRPr lang="en-US" altLang="zh-TW" dirty="0" smtClean="0"/>
          </a:p>
          <a:p>
            <a:pPr>
              <a:lnSpc>
                <a:spcPct val="120000"/>
              </a:lnSpc>
            </a:pPr>
            <a:r>
              <a:rPr lang="zh-TW" altLang="en-US" dirty="0"/>
              <a:t>下</a:t>
            </a:r>
            <a:r>
              <a:rPr lang="zh-TW" altLang="en-US" dirty="0" smtClean="0"/>
              <a:t>學期將針對</a:t>
            </a:r>
            <a:r>
              <a:rPr lang="zh-TW" altLang="en-US" dirty="0"/>
              <a:t>有繁星</a:t>
            </a:r>
            <a:r>
              <a:rPr lang="zh-TW" altLang="en-US" dirty="0" smtClean="0"/>
              <a:t>資格之學生</a:t>
            </a:r>
            <a:r>
              <a:rPr lang="zh-TW" altLang="en-US" dirty="0"/>
              <a:t>（校排前</a:t>
            </a:r>
            <a:r>
              <a:rPr lang="en-US" altLang="zh-TW" dirty="0"/>
              <a:t>50</a:t>
            </a:r>
            <a:r>
              <a:rPr lang="zh-TW" altLang="en-US" dirty="0"/>
              <a:t>％）</a:t>
            </a:r>
            <a:r>
              <a:rPr lang="zh-TW" altLang="en-US" dirty="0" smtClean="0"/>
              <a:t>召開「繁星</a:t>
            </a:r>
            <a:r>
              <a:rPr lang="zh-TW" altLang="en-US" dirty="0"/>
              <a:t>推薦學生說明</a:t>
            </a:r>
            <a:r>
              <a:rPr lang="zh-TW" altLang="en-US" dirty="0" smtClean="0"/>
              <a:t>會」。</a:t>
            </a:r>
            <a:endParaRPr lang="en-US" altLang="zh-TW" dirty="0" smtClean="0"/>
          </a:p>
          <a:p>
            <a:pPr>
              <a:lnSpc>
                <a:spcPct val="120000"/>
              </a:lnSpc>
            </a:pPr>
            <a:r>
              <a:rPr lang="en-US" altLang="zh-TW" dirty="0" smtClean="0"/>
              <a:t>105</a:t>
            </a:r>
            <a:r>
              <a:rPr lang="zh-TW" altLang="en-US" dirty="0" smtClean="0"/>
              <a:t>繁星錄取標準</a:t>
            </a:r>
            <a:endParaRPr lang="en-US" altLang="zh-TW" dirty="0" smtClean="0"/>
          </a:p>
          <a:p>
            <a:pPr lvl="1">
              <a:lnSpc>
                <a:spcPct val="120000"/>
              </a:lnSpc>
            </a:pPr>
            <a:r>
              <a:rPr lang="zh-TW" altLang="en-US" dirty="0" smtClean="0">
                <a:solidFill>
                  <a:srgbClr val="0000FF"/>
                </a:solidFill>
              </a:rPr>
              <a:t>大學</a:t>
            </a:r>
            <a:r>
              <a:rPr lang="zh-TW" altLang="en-US" dirty="0">
                <a:solidFill>
                  <a:srgbClr val="0000FF"/>
                </a:solidFill>
              </a:rPr>
              <a:t>甄選入學委員會</a:t>
            </a:r>
            <a:r>
              <a:rPr lang="zh-TW" altLang="en-US" dirty="0" smtClean="0">
                <a:solidFill>
                  <a:srgbClr val="0000FF"/>
                </a:solidFill>
              </a:rPr>
              <a:t>→繁星推薦→歷年資料→</a:t>
            </a:r>
            <a:r>
              <a:rPr lang="en-US" altLang="zh-TW" dirty="0" smtClean="0">
                <a:solidFill>
                  <a:srgbClr val="0000FF"/>
                </a:solidFill>
              </a:rPr>
              <a:t>105</a:t>
            </a:r>
            <a:r>
              <a:rPr lang="zh-TW" altLang="en-US" dirty="0" smtClean="0">
                <a:solidFill>
                  <a:srgbClr val="0000FF"/>
                </a:solidFill>
              </a:rPr>
              <a:t>年→錄取（篩選</a:t>
            </a:r>
            <a:r>
              <a:rPr lang="zh-TW" altLang="en-US" dirty="0">
                <a:solidFill>
                  <a:srgbClr val="0000FF"/>
                </a:solidFill>
              </a:rPr>
              <a:t>）結果查詢→第一類學群至第七類學群各校系錄取標準</a:t>
            </a:r>
            <a:r>
              <a:rPr lang="zh-TW" altLang="en-US" dirty="0" smtClean="0">
                <a:solidFill>
                  <a:srgbClr val="0000FF"/>
                </a:solidFill>
              </a:rPr>
              <a:t>一覽表</a:t>
            </a:r>
            <a:endParaRPr lang="en-US" altLang="zh-TW" dirty="0" smtClean="0">
              <a:solidFill>
                <a:srgbClr val="0000FF"/>
              </a:solidFill>
            </a:endParaRPr>
          </a:p>
          <a:p>
            <a:pPr lvl="1">
              <a:lnSpc>
                <a:spcPct val="120000"/>
              </a:lnSpc>
            </a:pPr>
            <a:r>
              <a:rPr lang="en-US" altLang="zh-TW" dirty="0">
                <a:solidFill>
                  <a:srgbClr val="0000FF"/>
                </a:solidFill>
                <a:hlinkClick r:id="rId2"/>
              </a:rPr>
              <a:t>https://</a:t>
            </a:r>
            <a:r>
              <a:rPr lang="en-US" altLang="zh-TW" dirty="0" smtClean="0">
                <a:solidFill>
                  <a:srgbClr val="0000FF"/>
                </a:solidFill>
                <a:hlinkClick r:id="rId2"/>
              </a:rPr>
              <a:t>www.caac.ccu.edu.tw/star105/dispense.php</a:t>
            </a:r>
            <a:r>
              <a:rPr lang="zh-TW" altLang="en-US" dirty="0" smtClean="0">
                <a:solidFill>
                  <a:srgbClr val="0000FF"/>
                </a:solidFill>
              </a:rPr>
              <a:t> </a:t>
            </a:r>
            <a:endParaRPr lang="en-US" altLang="zh-TW" dirty="0" smtClean="0">
              <a:solidFill>
                <a:srgbClr val="0000FF"/>
              </a:solidFill>
            </a:endParaRPr>
          </a:p>
          <a:p>
            <a:pPr>
              <a:lnSpc>
                <a:spcPct val="120000"/>
              </a:lnSpc>
            </a:pPr>
            <a:r>
              <a:rPr lang="zh-TW" altLang="en-US" dirty="0"/>
              <a:t>報名費</a:t>
            </a:r>
            <a:r>
              <a:rPr lang="en-US" altLang="zh-TW" dirty="0"/>
              <a:t>200</a:t>
            </a:r>
            <a:r>
              <a:rPr lang="zh-TW" altLang="en-US" dirty="0" smtClean="0"/>
              <a:t>元，鼓勵學生多報名參加！</a:t>
            </a:r>
            <a:endParaRPr lang="zh-TW" altLang="en-US" dirty="0"/>
          </a:p>
        </p:txBody>
      </p:sp>
      <p:sp>
        <p:nvSpPr>
          <p:cNvPr id="3" name="投影片編號版面配置區 2"/>
          <p:cNvSpPr>
            <a:spLocks noGrp="1"/>
          </p:cNvSpPr>
          <p:nvPr>
            <p:ph type="sldNum" sz="quarter" idx="12"/>
          </p:nvPr>
        </p:nvSpPr>
        <p:spPr/>
        <p:txBody>
          <a:bodyPr>
            <a:normAutofit/>
          </a:bodyPr>
          <a:lstStyle/>
          <a:p>
            <a:fld id="{1AD93096-5B34-4342-9326-69289CEAE4C2}" type="slidenum">
              <a:rPr lang="en-US" smtClean="0"/>
              <a:pPr/>
              <a:t>21</a:t>
            </a:fld>
            <a:endParaRPr lang="en-US" dirty="0">
              <a:solidFill>
                <a:srgbClr val="FFFFFF"/>
              </a:solidFill>
            </a:endParaRPr>
          </a:p>
        </p:txBody>
      </p:sp>
      <p:grpSp>
        <p:nvGrpSpPr>
          <p:cNvPr id="14" name="组合 2"/>
          <p:cNvGrpSpPr/>
          <p:nvPr/>
        </p:nvGrpSpPr>
        <p:grpSpPr>
          <a:xfrm>
            <a:off x="148606" y="821773"/>
            <a:ext cx="799287" cy="755611"/>
            <a:chOff x="168729" y="101037"/>
            <a:chExt cx="799287" cy="755611"/>
          </a:xfrm>
        </p:grpSpPr>
        <p:grpSp>
          <p:nvGrpSpPr>
            <p:cNvPr id="15" name="组合 3"/>
            <p:cNvGrpSpPr/>
            <p:nvPr/>
          </p:nvGrpSpPr>
          <p:grpSpPr>
            <a:xfrm>
              <a:off x="168729" y="101037"/>
              <a:ext cx="799287" cy="755611"/>
              <a:chOff x="2759425" y="1932990"/>
              <a:chExt cx="799287" cy="755611"/>
            </a:xfrm>
          </p:grpSpPr>
          <p:sp>
            <p:nvSpPr>
              <p:cNvPr id="17"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8"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9"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6"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20" name="矩形 19"/>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21"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 name="TextBox 11"/>
          <p:cNvSpPr txBox="1"/>
          <p:nvPr/>
        </p:nvSpPr>
        <p:spPr>
          <a:xfrm>
            <a:off x="1129032" y="383737"/>
            <a:ext cx="4619325" cy="553998"/>
          </a:xfrm>
          <a:prstGeom prst="rect">
            <a:avLst/>
          </a:prstGeom>
          <a:noFill/>
        </p:spPr>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繁星</a:t>
            </a:r>
            <a:r>
              <a:rPr lang="zh-TW" altLang="en-US" sz="3000" b="1" dirty="0" smtClean="0">
                <a:solidFill>
                  <a:schemeClr val="bg1"/>
                </a:solidFill>
                <a:latin typeface="微軟正黑體" panose="020B0604030504040204" pitchFamily="34" charset="-120"/>
                <a:ea typeface="微軟正黑體" panose="020B0604030504040204" pitchFamily="34" charset="-120"/>
              </a:rPr>
              <a:t>推薦</a:t>
            </a:r>
            <a:r>
              <a:rPr lang="zh-TW" altLang="en-US" sz="3000" b="1" dirty="0">
                <a:solidFill>
                  <a:schemeClr val="bg1"/>
                </a:solidFill>
                <a:latin typeface="微軟正黑體" panose="020B0604030504040204" pitchFamily="34" charset="-120"/>
                <a:ea typeface="微軟正黑體" panose="020B0604030504040204" pitchFamily="34" charset="-120"/>
              </a:rPr>
              <a:t>重點摘要</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40107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18900000">
            <a:off x="852821" y="2608188"/>
            <a:ext cx="235836" cy="261877"/>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3" name="圆角矩形 32"/>
          <p:cNvSpPr/>
          <p:nvPr/>
        </p:nvSpPr>
        <p:spPr>
          <a:xfrm rot="18900000">
            <a:off x="2036764" y="1577875"/>
            <a:ext cx="191766" cy="212940"/>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4" name="圆角矩形 33"/>
          <p:cNvSpPr/>
          <p:nvPr/>
        </p:nvSpPr>
        <p:spPr>
          <a:xfrm>
            <a:off x="365665" y="1338482"/>
            <a:ext cx="505022" cy="560787"/>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5" name="圆角矩形 34"/>
          <p:cNvSpPr/>
          <p:nvPr/>
        </p:nvSpPr>
        <p:spPr>
          <a:xfrm>
            <a:off x="1238734" y="1087186"/>
            <a:ext cx="309683" cy="343879"/>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6" name="圆角矩形 35"/>
          <p:cNvSpPr/>
          <p:nvPr/>
        </p:nvSpPr>
        <p:spPr>
          <a:xfrm>
            <a:off x="4303409" y="460269"/>
            <a:ext cx="756342" cy="83985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7" name="圆角矩形 36"/>
          <p:cNvSpPr/>
          <p:nvPr/>
        </p:nvSpPr>
        <p:spPr>
          <a:xfrm>
            <a:off x="3114702" y="1285577"/>
            <a:ext cx="649144" cy="720823"/>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0" name="圆角矩形 39"/>
          <p:cNvSpPr/>
          <p:nvPr/>
        </p:nvSpPr>
        <p:spPr>
          <a:xfrm>
            <a:off x="1996267" y="2139984"/>
            <a:ext cx="864732" cy="960215"/>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3" name="圆角矩形 42"/>
          <p:cNvSpPr/>
          <p:nvPr/>
        </p:nvSpPr>
        <p:spPr>
          <a:xfrm>
            <a:off x="845674" y="579304"/>
            <a:ext cx="649145" cy="706274"/>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0" name="圆角矩形 69"/>
          <p:cNvSpPr/>
          <p:nvPr/>
        </p:nvSpPr>
        <p:spPr>
          <a:xfrm>
            <a:off x="-126256" y="1059412"/>
            <a:ext cx="647953" cy="720822"/>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1" name="圆角矩形 70"/>
          <p:cNvSpPr/>
          <p:nvPr/>
        </p:nvSpPr>
        <p:spPr>
          <a:xfrm>
            <a:off x="6842814" y="96551"/>
            <a:ext cx="756342" cy="841180"/>
          </a:xfrm>
          <a:prstGeom prst="roundRect">
            <a:avLst/>
          </a:prstGeom>
          <a:noFill/>
          <a:ln w="1270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2" name="圆角矩形 71"/>
          <p:cNvSpPr/>
          <p:nvPr/>
        </p:nvSpPr>
        <p:spPr>
          <a:xfrm>
            <a:off x="5600506" y="1288223"/>
            <a:ext cx="207250" cy="230134"/>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3" name="圆角矩形 72"/>
          <p:cNvSpPr/>
          <p:nvPr/>
        </p:nvSpPr>
        <p:spPr>
          <a:xfrm>
            <a:off x="449042" y="2559252"/>
            <a:ext cx="415690" cy="461591"/>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4" name="圆角矩形 73"/>
          <p:cNvSpPr/>
          <p:nvPr/>
        </p:nvSpPr>
        <p:spPr>
          <a:xfrm>
            <a:off x="1702068" y="1353031"/>
            <a:ext cx="385913" cy="42984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5" name="圆角矩形 74"/>
          <p:cNvSpPr/>
          <p:nvPr/>
        </p:nvSpPr>
        <p:spPr>
          <a:xfrm>
            <a:off x="2565608" y="665274"/>
            <a:ext cx="387105" cy="42984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6" name="圆角矩形 75"/>
          <p:cNvSpPr/>
          <p:nvPr/>
        </p:nvSpPr>
        <p:spPr>
          <a:xfrm>
            <a:off x="3655456" y="665274"/>
            <a:ext cx="270377" cy="300232"/>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7" name="圆角矩形 76"/>
          <p:cNvSpPr/>
          <p:nvPr/>
        </p:nvSpPr>
        <p:spPr>
          <a:xfrm>
            <a:off x="3805534" y="879536"/>
            <a:ext cx="269186" cy="300232"/>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8" name="圆角矩形 77"/>
          <p:cNvSpPr/>
          <p:nvPr/>
        </p:nvSpPr>
        <p:spPr>
          <a:xfrm>
            <a:off x="4889426" y="1469421"/>
            <a:ext cx="387104" cy="429848"/>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9" name="圆角矩形 78"/>
          <p:cNvSpPr/>
          <p:nvPr/>
        </p:nvSpPr>
        <p:spPr>
          <a:xfrm>
            <a:off x="521698" y="3668921"/>
            <a:ext cx="343034" cy="379590"/>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0" name="圆角矩形 79"/>
          <p:cNvSpPr/>
          <p:nvPr/>
        </p:nvSpPr>
        <p:spPr>
          <a:xfrm>
            <a:off x="331123" y="3470530"/>
            <a:ext cx="343034" cy="380912"/>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1" name="圆角矩形 80"/>
          <p:cNvSpPr/>
          <p:nvPr/>
        </p:nvSpPr>
        <p:spPr>
          <a:xfrm>
            <a:off x="815897" y="1904560"/>
            <a:ext cx="198912" cy="220876"/>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2" name="圆角矩形 81"/>
          <p:cNvSpPr/>
          <p:nvPr/>
        </p:nvSpPr>
        <p:spPr>
          <a:xfrm rot="18900000">
            <a:off x="1356652" y="1641360"/>
            <a:ext cx="192957" cy="214263"/>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3" name="圆角矩形 82"/>
          <p:cNvSpPr/>
          <p:nvPr/>
        </p:nvSpPr>
        <p:spPr>
          <a:xfrm rot="18900000">
            <a:off x="1764005" y="875568"/>
            <a:ext cx="192957" cy="214263"/>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4" name="圆角矩形 83"/>
          <p:cNvSpPr/>
          <p:nvPr/>
        </p:nvSpPr>
        <p:spPr>
          <a:xfrm rot="18900000">
            <a:off x="3829356" y="1726007"/>
            <a:ext cx="192957" cy="214263"/>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5" name="圆角矩形 84"/>
          <p:cNvSpPr/>
          <p:nvPr/>
        </p:nvSpPr>
        <p:spPr>
          <a:xfrm rot="18900000">
            <a:off x="6342556" y="969474"/>
            <a:ext cx="192957" cy="212940"/>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6" name="TextBox 85"/>
          <p:cNvSpPr txBox="1"/>
          <p:nvPr/>
        </p:nvSpPr>
        <p:spPr>
          <a:xfrm>
            <a:off x="4573786" y="2504923"/>
            <a:ext cx="2700371" cy="1226191"/>
          </a:xfrm>
          <a:prstGeom prst="rect">
            <a:avLst/>
          </a:prstGeom>
          <a:noFill/>
        </p:spPr>
        <p:txBody>
          <a:bodyPr lIns="71332" tIns="35666" rIns="71332" bIns="35666">
            <a:spAutoFit/>
          </a:bodyPr>
          <a:lstStyle/>
          <a:p>
            <a:pPr algn="ctr">
              <a:defRPr/>
            </a:pPr>
            <a:r>
              <a:rPr lang="en-US" altLang="zh-CN" sz="7500" b="1" dirty="0" smtClean="0">
                <a:ln w="19050">
                  <a:solidFill>
                    <a:schemeClr val="bg1">
                      <a:lumMod val="95000"/>
                    </a:schemeClr>
                  </a:solidFill>
                </a:ln>
                <a:solidFill>
                  <a:srgbClr val="8BAA45"/>
                </a:solidFill>
                <a:effectLst>
                  <a:outerShdw blurRad="38100" dist="38100" dir="2700000" algn="tl">
                    <a:srgbClr val="000000">
                      <a:alpha val="43137"/>
                    </a:srgbClr>
                  </a:outerShdw>
                </a:effectLst>
                <a:latin typeface="Broadway" panose="04040905080B02020502" pitchFamily="82" charset="0"/>
              </a:rPr>
              <a:t>1</a:t>
            </a:r>
            <a:r>
              <a:rPr lang="en-US" altLang="zh-CN" sz="7500" b="1" dirty="0" smtClean="0">
                <a:ln w="19050">
                  <a:solidFill>
                    <a:schemeClr val="bg1">
                      <a:lumMod val="95000"/>
                    </a:schemeClr>
                  </a:solidFill>
                </a:ln>
                <a:solidFill>
                  <a:srgbClr val="1C8CA1"/>
                </a:solidFill>
                <a:effectLst>
                  <a:outerShdw blurRad="38100" dist="38100" dir="2700000" algn="tl">
                    <a:srgbClr val="000000">
                      <a:alpha val="43137"/>
                    </a:srgbClr>
                  </a:outerShdw>
                </a:effectLst>
                <a:latin typeface="Broadway" panose="04040905080B02020502" pitchFamily="82" charset="0"/>
              </a:rPr>
              <a:t>0</a:t>
            </a:r>
            <a:r>
              <a:rPr lang="en-US" altLang="zh-CN" sz="7500" b="1" dirty="0" smtClean="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rPr>
              <a:t>6</a:t>
            </a:r>
            <a:endParaRPr lang="zh-CN" altLang="en-US" sz="7500" b="1" dirty="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endParaRPr>
          </a:p>
        </p:txBody>
      </p:sp>
      <p:sp>
        <p:nvSpPr>
          <p:cNvPr id="87" name="TextBox 86"/>
          <p:cNvSpPr txBox="1"/>
          <p:nvPr/>
        </p:nvSpPr>
        <p:spPr>
          <a:xfrm>
            <a:off x="3114701" y="3683669"/>
            <a:ext cx="5726762" cy="1033830"/>
          </a:xfrm>
          <a:prstGeom prst="rect">
            <a:avLst/>
          </a:prstGeom>
          <a:noFill/>
        </p:spPr>
        <p:txBody>
          <a:bodyPr lIns="71332" tIns="35666" rIns="71332" bIns="35666">
            <a:spAutoFit/>
          </a:bodyPr>
          <a:lstStyle/>
          <a:p>
            <a:pPr algn="ctr">
              <a:lnSpc>
                <a:spcPts val="7500"/>
              </a:lnSpc>
              <a:defRPr/>
            </a:pPr>
            <a:r>
              <a:rPr lang="zh-TW" altLang="en-US" sz="5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個人申請</a:t>
            </a:r>
            <a:r>
              <a:rPr lang="zh-TW" altLang="en-US"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說明</a:t>
            </a:r>
            <a:endParaRPr lang="en-US" altLang="zh-TW"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88" name="直接连接符 87"/>
          <p:cNvCxnSpPr/>
          <p:nvPr/>
        </p:nvCxnSpPr>
        <p:spPr>
          <a:xfrm flipH="1">
            <a:off x="3195695" y="4637072"/>
            <a:ext cx="5564774" cy="0"/>
          </a:xfrm>
          <a:prstGeom prst="line">
            <a:avLst/>
          </a:prstGeom>
          <a:ln w="28575">
            <a:solidFill>
              <a:srgbClr val="1C8CA1"/>
            </a:solidFill>
          </a:ln>
          <a:effectLst>
            <a:outerShdw blurRad="127000" dist="63500" dir="5400000" algn="t"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5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additive="base">
                                        <p:cTn id="104" dur="500" fill="hold"/>
                                        <p:tgtEl>
                                          <p:spTgt spid="86"/>
                                        </p:tgtEl>
                                        <p:attrNameLst>
                                          <p:attrName>ppt_x</p:attrName>
                                        </p:attrNameLst>
                                      </p:cBhvr>
                                      <p:tavLst>
                                        <p:tav tm="0">
                                          <p:val>
                                            <p:strVal val="1+#ppt_w/2"/>
                                          </p:val>
                                        </p:tav>
                                        <p:tav tm="100000">
                                          <p:val>
                                            <p:strVal val="#ppt_x"/>
                                          </p:val>
                                        </p:tav>
                                      </p:tavLst>
                                    </p:anim>
                                    <p:anim calcmode="lin" valueType="num">
                                      <p:cBhvr additive="base">
                                        <p:cTn id="105" dur="500" fill="hold"/>
                                        <p:tgtEl>
                                          <p:spTgt spid="86"/>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2" presetClass="entr" presetSubtype="2" fill="hold" grpId="0"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additive="base">
                                        <p:cTn id="109" dur="500" fill="hold"/>
                                        <p:tgtEl>
                                          <p:spTgt spid="87"/>
                                        </p:tgtEl>
                                        <p:attrNameLst>
                                          <p:attrName>ppt_x</p:attrName>
                                        </p:attrNameLst>
                                      </p:cBhvr>
                                      <p:tavLst>
                                        <p:tav tm="0">
                                          <p:val>
                                            <p:strVal val="1+#ppt_w/2"/>
                                          </p:val>
                                        </p:tav>
                                        <p:tav tm="100000">
                                          <p:val>
                                            <p:strVal val="#ppt_x"/>
                                          </p:val>
                                        </p:tav>
                                      </p:tavLst>
                                    </p:anim>
                                    <p:anim calcmode="lin" valueType="num">
                                      <p:cBhvr additive="base">
                                        <p:cTn id="110" dur="500" fill="hold"/>
                                        <p:tgtEl>
                                          <p:spTgt spid="87"/>
                                        </p:tgtEl>
                                        <p:attrNameLst>
                                          <p:attrName>ppt_y</p:attrName>
                                        </p:attrNameLst>
                                      </p:cBhvr>
                                      <p:tavLst>
                                        <p:tav tm="0">
                                          <p:val>
                                            <p:strVal val="#ppt_y"/>
                                          </p:val>
                                        </p:tav>
                                        <p:tav tm="100000">
                                          <p:val>
                                            <p:strVal val="#ppt_y"/>
                                          </p:val>
                                        </p:tav>
                                      </p:tavLst>
                                    </p:anim>
                                  </p:childTnLst>
                                </p:cTn>
                              </p:par>
                            </p:childTnLst>
                          </p:cTn>
                        </p:par>
                        <p:par>
                          <p:cTn id="111" fill="hold">
                            <p:stCondLst>
                              <p:cond delay="1500"/>
                            </p:stCondLst>
                            <p:childTnLst>
                              <p:par>
                                <p:cTn id="112" presetID="22" presetClass="entr" presetSubtype="2" fill="hold"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wipe(right)">
                                      <p:cBhvr>
                                        <p:cTn id="1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http://www.taopic.com/uploads/allimg/111017/1829-11101F120489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a:xfrm>
            <a:off x="1" y="3525520"/>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15" name="组合 14"/>
          <p:cNvGrpSpPr/>
          <p:nvPr/>
        </p:nvGrpSpPr>
        <p:grpSpPr>
          <a:xfrm>
            <a:off x="418479" y="3117133"/>
            <a:ext cx="965035" cy="869821"/>
            <a:chOff x="1466675" y="3784103"/>
            <a:chExt cx="1443617" cy="1301862"/>
          </a:xfrm>
        </p:grpSpPr>
        <p:grpSp>
          <p:nvGrpSpPr>
            <p:cNvPr id="16" name="组合 15"/>
            <p:cNvGrpSpPr/>
            <p:nvPr/>
          </p:nvGrpSpPr>
          <p:grpSpPr>
            <a:xfrm>
              <a:off x="1466675" y="3784103"/>
              <a:ext cx="1301392" cy="1301862"/>
              <a:chOff x="4345444" y="2542859"/>
              <a:chExt cx="1810550" cy="1811205"/>
            </a:xfrm>
          </p:grpSpPr>
          <p:grpSp>
            <p:nvGrpSpPr>
              <p:cNvPr id="18" name="组合 1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1" name="椭圆 2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9" name="椭圆 18"/>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7" name="TextBox 16"/>
            <p:cNvSpPr txBox="1"/>
            <p:nvPr/>
          </p:nvSpPr>
          <p:spPr>
            <a:xfrm>
              <a:off x="1502426" y="4115714"/>
              <a:ext cx="1407866" cy="62343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11/</a:t>
              </a:r>
              <a:r>
                <a:rPr kumimoji="0" lang="en-US" altLang="zh-CN"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9</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30" name="组合 29"/>
          <p:cNvGrpSpPr/>
          <p:nvPr/>
        </p:nvGrpSpPr>
        <p:grpSpPr>
          <a:xfrm>
            <a:off x="2556759" y="3122376"/>
            <a:ext cx="881936" cy="881795"/>
            <a:chOff x="4345444" y="2542859"/>
            <a:chExt cx="1810550" cy="1811205"/>
          </a:xfrm>
        </p:grpSpPr>
        <p:grpSp>
          <p:nvGrpSpPr>
            <p:cNvPr id="32" name="组合 3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4" name="同心圆 3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5" name="椭圆 3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3" name="椭圆 32"/>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44" name="组合 43"/>
          <p:cNvGrpSpPr/>
          <p:nvPr/>
        </p:nvGrpSpPr>
        <p:grpSpPr>
          <a:xfrm>
            <a:off x="4621593" y="3141970"/>
            <a:ext cx="890171" cy="878316"/>
            <a:chOff x="4345444" y="2542859"/>
            <a:chExt cx="1810550" cy="1811205"/>
          </a:xfrm>
        </p:grpSpPr>
        <p:grpSp>
          <p:nvGrpSpPr>
            <p:cNvPr id="46"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9" name="椭圆 4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7" name="椭圆 46"/>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58" name="组合 57"/>
          <p:cNvGrpSpPr/>
          <p:nvPr/>
        </p:nvGrpSpPr>
        <p:grpSpPr>
          <a:xfrm>
            <a:off x="6727903" y="3138733"/>
            <a:ext cx="872751" cy="891914"/>
            <a:chOff x="4345444" y="2542859"/>
            <a:chExt cx="1810550" cy="1811205"/>
          </a:xfrm>
        </p:grpSpPr>
        <p:grpSp>
          <p:nvGrpSpPr>
            <p:cNvPr id="60" name="组合 5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3" name="椭圆 6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1" name="椭圆 60"/>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54" name="群組 153"/>
          <p:cNvGrpSpPr/>
          <p:nvPr/>
        </p:nvGrpSpPr>
        <p:grpSpPr>
          <a:xfrm>
            <a:off x="-79963" y="2068687"/>
            <a:ext cx="1941598" cy="916831"/>
            <a:chOff x="144240" y="1748323"/>
            <a:chExt cx="1941598" cy="916831"/>
          </a:xfrm>
        </p:grpSpPr>
        <p:cxnSp>
          <p:nvCxnSpPr>
            <p:cNvPr id="67" name="直接连接符 66"/>
            <p:cNvCxnSpPr/>
            <p:nvPr/>
          </p:nvCxnSpPr>
          <p:spPr>
            <a:xfrm flipV="1">
              <a:off x="1095929" y="2437598"/>
              <a:ext cx="0" cy="227556"/>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8" name="TextBox 67"/>
            <p:cNvSpPr txBox="1"/>
            <p:nvPr/>
          </p:nvSpPr>
          <p:spPr>
            <a:xfrm>
              <a:off x="144240" y="1748323"/>
              <a:ext cx="1941598" cy="589905"/>
            </a:xfrm>
            <a:prstGeom prst="rect">
              <a:avLst/>
            </a:prstGeom>
            <a:noFill/>
          </p:spPr>
          <p:txBody>
            <a:bodyPr wrap="square" lIns="91431" tIns="0" rIns="91431" bIns="0" rtlCol="0" anchor="t">
              <a:spAutoFit/>
            </a:bodyPr>
            <a:lstStyle/>
            <a:p>
              <a:pPr marL="0" marR="0" lvl="0" indent="0" algn="ctr" defTabSz="914400" eaLnBrk="1" fontAlgn="base" latinLnBrk="0" hangingPunct="1">
                <a:lnSpc>
                  <a:spcPts val="2300"/>
                </a:lnSpc>
                <a:spcBef>
                  <a:spcPct val="0"/>
                </a:spcBef>
                <a:spcAft>
                  <a:spcPct val="0"/>
                </a:spcAft>
                <a:buClrTx/>
                <a:buSzTx/>
                <a:buFontTx/>
                <a:buNone/>
                <a:tabLs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發售</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個人申請</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入學</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簡章</a:t>
              </a:r>
              <a:endParaRPr kumimoji="0" lang="zh-CN" altLang="en-US" sz="2000" b="1" i="0" u="none" strike="noStrike" kern="0" cap="none" spc="0" normalizeH="0" baseline="0" noProof="0" dirty="0" smtClean="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华文黑体" pitchFamily="2" charset="-122"/>
              </a:endParaRPr>
            </a:p>
          </p:txBody>
        </p:sp>
      </p:grpSp>
      <p:grpSp>
        <p:nvGrpSpPr>
          <p:cNvPr id="71" name="组合 70"/>
          <p:cNvGrpSpPr/>
          <p:nvPr/>
        </p:nvGrpSpPr>
        <p:grpSpPr>
          <a:xfrm>
            <a:off x="2297361" y="2084611"/>
            <a:ext cx="1361764" cy="868809"/>
            <a:chOff x="949937" y="1622821"/>
            <a:chExt cx="1008112" cy="732905"/>
          </a:xfrm>
        </p:grpSpPr>
        <p:cxnSp>
          <p:nvCxnSpPr>
            <p:cNvPr id="72" name="直接连接符 7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3" name="TextBox 72"/>
            <p:cNvSpPr txBox="1"/>
            <p:nvPr/>
          </p:nvSpPr>
          <p:spPr>
            <a:xfrm>
              <a:off x="949937" y="1622821"/>
              <a:ext cx="1008112" cy="497629"/>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寄發學測成績單</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78" name="TextBox 77"/>
          <p:cNvSpPr txBox="1"/>
          <p:nvPr/>
        </p:nvSpPr>
        <p:spPr>
          <a:xfrm>
            <a:off x="4117489" y="1870516"/>
            <a:ext cx="1846624" cy="884858"/>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公告</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個人申請</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第一</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階段篩選結果</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nvGrpSpPr>
          <p:cNvPr id="81" name="组合 80"/>
          <p:cNvGrpSpPr/>
          <p:nvPr/>
        </p:nvGrpSpPr>
        <p:grpSpPr>
          <a:xfrm>
            <a:off x="6444120" y="1960963"/>
            <a:ext cx="1340441" cy="1024556"/>
            <a:chOff x="942931" y="1375902"/>
            <a:chExt cx="1008112" cy="817806"/>
          </a:xfrm>
        </p:grpSpPr>
        <p:cxnSp>
          <p:nvCxnSpPr>
            <p:cNvPr id="82" name="直接连接符 8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3" name="TextBox 82"/>
            <p:cNvSpPr txBox="1"/>
            <p:nvPr/>
          </p:nvSpPr>
          <p:spPr>
            <a:xfrm>
              <a:off x="942931" y="1375902"/>
              <a:ext cx="1008112" cy="706298"/>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正備取生上網登記志願</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86" name="组合 85"/>
          <p:cNvGrpSpPr/>
          <p:nvPr/>
        </p:nvGrpSpPr>
        <p:grpSpPr>
          <a:xfrm>
            <a:off x="1218025" y="4156832"/>
            <a:ext cx="1404322" cy="559151"/>
            <a:chOff x="994467" y="1340833"/>
            <a:chExt cx="1008112" cy="515488"/>
          </a:xfrm>
        </p:grpSpPr>
        <p:cxnSp>
          <p:nvCxnSpPr>
            <p:cNvPr id="87" name="直接连接符 8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8" name="TextBox 87"/>
            <p:cNvSpPr txBox="1"/>
            <p:nvPr/>
          </p:nvSpPr>
          <p:spPr>
            <a:xfrm>
              <a:off x="994467" y="1482844"/>
              <a:ext cx="1008112" cy="373477"/>
            </a:xfrm>
            <a:prstGeom prst="rect">
              <a:avLst/>
            </a:prstGeom>
            <a:noFill/>
          </p:spPr>
          <p:txBody>
            <a:bodyPr wrap="square" lIns="91431" tIns="0" rIns="91431" bIns="0" rtlCol="0" anchor="t">
              <a:spAutoFit/>
            </a:bodyPr>
            <a:lstStyle/>
            <a:p>
              <a:pPr algn="ctr" fontAlgn="base">
                <a:lnSpc>
                  <a:spcPct val="1500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學測考試</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91" name="组合 90"/>
          <p:cNvGrpSpPr/>
          <p:nvPr/>
        </p:nvGrpSpPr>
        <p:grpSpPr>
          <a:xfrm>
            <a:off x="3336265" y="4101200"/>
            <a:ext cx="1404322" cy="861938"/>
            <a:chOff x="977545" y="1340833"/>
            <a:chExt cx="1008112" cy="794631"/>
          </a:xfrm>
        </p:grpSpPr>
        <p:cxnSp>
          <p:nvCxnSpPr>
            <p:cNvPr id="92" name="直接连接符 9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3" name="TextBox 92"/>
            <p:cNvSpPr txBox="1"/>
            <p:nvPr/>
          </p:nvSpPr>
          <p:spPr>
            <a:xfrm>
              <a:off x="977545" y="1591624"/>
              <a:ext cx="1008112"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個人</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申請報名</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96" name="组合 95"/>
          <p:cNvGrpSpPr/>
          <p:nvPr/>
        </p:nvGrpSpPr>
        <p:grpSpPr>
          <a:xfrm>
            <a:off x="5381046" y="4134493"/>
            <a:ext cx="1452966" cy="829716"/>
            <a:chOff x="947384" y="1340833"/>
            <a:chExt cx="1043032" cy="764925"/>
          </a:xfrm>
        </p:grpSpPr>
        <p:cxnSp>
          <p:nvCxnSpPr>
            <p:cNvPr id="97"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8" name="TextBox 97"/>
            <p:cNvSpPr txBox="1"/>
            <p:nvPr/>
          </p:nvSpPr>
          <p:spPr>
            <a:xfrm>
              <a:off x="947384" y="1561918"/>
              <a:ext cx="1043032"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大學辦理指定項目甄試</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99" name="TextBox 98"/>
          <p:cNvSpPr txBox="1"/>
          <p:nvPr/>
        </p:nvSpPr>
        <p:spPr>
          <a:xfrm>
            <a:off x="1654179" y="6582020"/>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grpSp>
        <p:nvGrpSpPr>
          <p:cNvPr id="100" name="组合 2"/>
          <p:cNvGrpSpPr/>
          <p:nvPr/>
        </p:nvGrpSpPr>
        <p:grpSpPr>
          <a:xfrm>
            <a:off x="148606" y="821773"/>
            <a:ext cx="799287" cy="755611"/>
            <a:chOff x="168729" y="101037"/>
            <a:chExt cx="799287" cy="755611"/>
          </a:xfrm>
        </p:grpSpPr>
        <p:grpSp>
          <p:nvGrpSpPr>
            <p:cNvPr id="101" name="组合 3"/>
            <p:cNvGrpSpPr/>
            <p:nvPr/>
          </p:nvGrpSpPr>
          <p:grpSpPr>
            <a:xfrm>
              <a:off x="168729" y="101037"/>
              <a:ext cx="799287" cy="755611"/>
              <a:chOff x="2759425" y="1932990"/>
              <a:chExt cx="799287" cy="755611"/>
            </a:xfrm>
          </p:grpSpPr>
          <p:sp>
            <p:nvSpPr>
              <p:cNvPr id="103"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4"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5"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02"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6" name="矩形 105"/>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07" name="组合 9"/>
          <p:cNvGrpSpPr/>
          <p:nvPr/>
        </p:nvGrpSpPr>
        <p:grpSpPr>
          <a:xfrm>
            <a:off x="1095928" y="253917"/>
            <a:ext cx="4652430" cy="746351"/>
            <a:chOff x="1117777" y="49188"/>
            <a:chExt cx="1582015" cy="656665"/>
          </a:xfrm>
        </p:grpSpPr>
        <p:sp>
          <p:nvSpPr>
            <p:cNvPr id="108"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9" name="TextBox 11"/>
            <p:cNvSpPr txBox="1"/>
            <p:nvPr/>
          </p:nvSpPr>
          <p:spPr>
            <a:xfrm>
              <a:off x="1117777" y="133807"/>
              <a:ext cx="1570758" cy="487426"/>
            </a:xfrm>
            <a:prstGeom prst="rect">
              <a:avLst/>
            </a:prstGeom>
            <a:noFill/>
          </p:spPr>
          <p:txBody>
            <a:bodyPr wrap="square" rtlCol="0">
              <a:spAutoFit/>
            </a:bodyPr>
            <a:lstStyle/>
            <a:p>
              <a:pPr algn="ctr"/>
              <a:r>
                <a:rPr lang="en-US" altLang="zh-CN" sz="3000" b="1" dirty="0" smtClean="0">
                  <a:solidFill>
                    <a:schemeClr val="bg1"/>
                  </a:solidFill>
                  <a:latin typeface="微軟正黑體" panose="020B0604030504040204" pitchFamily="34" charset="-120"/>
                  <a:ea typeface="微軟正黑體" panose="020B0604030504040204" pitchFamily="34" charset="-120"/>
                </a:rPr>
                <a:t>106</a:t>
              </a:r>
              <a:r>
                <a:rPr lang="zh-TW" altLang="en-US" sz="3000" b="1" dirty="0">
                  <a:solidFill>
                    <a:schemeClr val="bg1"/>
                  </a:solidFill>
                  <a:latin typeface="微軟正黑體" panose="020B0604030504040204" pitchFamily="34" charset="-120"/>
                  <a:ea typeface="微軟正黑體" panose="020B0604030504040204" pitchFamily="34" charset="-120"/>
                </a:rPr>
                <a:t>個人</a:t>
              </a:r>
              <a:r>
                <a:rPr lang="zh-TW" altLang="en-US" sz="3000" b="1" dirty="0" smtClean="0">
                  <a:solidFill>
                    <a:schemeClr val="bg1"/>
                  </a:solidFill>
                  <a:latin typeface="微軟正黑體" panose="020B0604030504040204" pitchFamily="34" charset="-120"/>
                  <a:ea typeface="微軟正黑體" panose="020B0604030504040204" pitchFamily="34" charset="-120"/>
                </a:rPr>
                <a:t>申請時程</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110" name="组合 49"/>
          <p:cNvGrpSpPr/>
          <p:nvPr/>
        </p:nvGrpSpPr>
        <p:grpSpPr>
          <a:xfrm>
            <a:off x="7772308" y="3099362"/>
            <a:ext cx="919965" cy="882285"/>
            <a:chOff x="8854229" y="3773382"/>
            <a:chExt cx="1376195" cy="1356924"/>
          </a:xfrm>
        </p:grpSpPr>
        <p:grpSp>
          <p:nvGrpSpPr>
            <p:cNvPr id="111" name="组合 50"/>
            <p:cNvGrpSpPr/>
            <p:nvPr/>
          </p:nvGrpSpPr>
          <p:grpSpPr>
            <a:xfrm>
              <a:off x="8854229" y="3773382"/>
              <a:ext cx="1356434" cy="1356924"/>
              <a:chOff x="4345444" y="2542859"/>
              <a:chExt cx="1810550" cy="1811205"/>
            </a:xfrm>
          </p:grpSpPr>
          <p:grpSp>
            <p:nvGrpSpPr>
              <p:cNvPr id="11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1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2" name="TextBox 51"/>
            <p:cNvSpPr txBox="1"/>
            <p:nvPr/>
          </p:nvSpPr>
          <p:spPr>
            <a:xfrm>
              <a:off x="9019144" y="4139692"/>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5</a:t>
              </a:r>
              <a:r>
                <a:rPr lang="en-US" altLang="zh-CN" kern="0" noProof="0" dirty="0" smtClean="0">
                  <a:solidFill>
                    <a:prstClr val="white"/>
                  </a:solidFill>
                  <a:latin typeface="微軟正黑體" panose="020B0604030504040204" pitchFamily="34" charset="-120"/>
                  <a:ea typeface="微軟正黑體" panose="020B0604030504040204" pitchFamily="34" charset="-120"/>
                </a:rPr>
                <a:t>/9</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27" name="组合 95"/>
          <p:cNvGrpSpPr/>
          <p:nvPr/>
        </p:nvGrpSpPr>
        <p:grpSpPr>
          <a:xfrm>
            <a:off x="7476110" y="4123983"/>
            <a:ext cx="1566775" cy="886955"/>
            <a:chOff x="943508" y="1340833"/>
            <a:chExt cx="1124731" cy="817693"/>
          </a:xfrm>
        </p:grpSpPr>
        <p:cxnSp>
          <p:nvCxnSpPr>
            <p:cNvPr id="128"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129" name="TextBox 97"/>
            <p:cNvSpPr txBox="1"/>
            <p:nvPr/>
          </p:nvSpPr>
          <p:spPr>
            <a:xfrm>
              <a:off x="943508" y="1614686"/>
              <a:ext cx="1124731"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公告統一分發結果</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130" name="TextBox 16"/>
          <p:cNvSpPr txBox="1"/>
          <p:nvPr/>
        </p:nvSpPr>
        <p:spPr>
          <a:xfrm>
            <a:off x="2626237" y="3369491"/>
            <a:ext cx="941136" cy="416540"/>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2/16</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31" name="TextBox 16"/>
          <p:cNvSpPr txBox="1"/>
          <p:nvPr/>
        </p:nvSpPr>
        <p:spPr>
          <a:xfrm>
            <a:off x="4729820" y="3366243"/>
            <a:ext cx="941136" cy="416540"/>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3/16</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32" name="TextBox 16"/>
          <p:cNvSpPr txBox="1"/>
          <p:nvPr/>
        </p:nvSpPr>
        <p:spPr>
          <a:xfrm>
            <a:off x="6789382" y="3264540"/>
            <a:ext cx="941136" cy="6935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5</a:t>
            </a:r>
            <a:r>
              <a:rPr lang="en-US" altLang="zh-CN" kern="0" noProof="0" dirty="0" smtClean="0">
                <a:solidFill>
                  <a:prstClr val="white"/>
                </a:solidFill>
                <a:latin typeface="微軟正黑體" panose="020B0604030504040204" pitchFamily="34" charset="-120"/>
                <a:ea typeface="微軟正黑體" panose="020B0604030504040204" pitchFamily="34" charset="-120"/>
              </a:rPr>
              <a:t>/2</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5</a:t>
            </a:r>
            <a:r>
              <a:rPr kumimoji="0" lang="en-US" altLang="zh-CN" b="0" i="0" u="none" strike="noStrike" kern="0" cap="none" spc="0" normalizeH="0" baseline="0" dirty="0" smtClean="0">
                <a:ln>
                  <a:noFill/>
                </a:ln>
                <a:solidFill>
                  <a:prstClr val="white"/>
                </a:solidFill>
                <a:effectLst/>
                <a:uLnTx/>
                <a:uFillTx/>
                <a:latin typeface="微軟正黑體" panose="020B0604030504040204" pitchFamily="34" charset="-120"/>
                <a:ea typeface="微軟正黑體" panose="020B0604030504040204" pitchFamily="34" charset="-120"/>
              </a:rPr>
              <a:t>/3</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nvGrpSpPr>
          <p:cNvPr id="133" name="组合 49"/>
          <p:cNvGrpSpPr/>
          <p:nvPr/>
        </p:nvGrpSpPr>
        <p:grpSpPr>
          <a:xfrm>
            <a:off x="1473875" y="3099362"/>
            <a:ext cx="906755" cy="882285"/>
            <a:chOff x="8854229" y="3773382"/>
            <a:chExt cx="1356434" cy="1356924"/>
          </a:xfrm>
        </p:grpSpPr>
        <p:grpSp>
          <p:nvGrpSpPr>
            <p:cNvPr id="134" name="组合 50"/>
            <p:cNvGrpSpPr/>
            <p:nvPr/>
          </p:nvGrpSpPr>
          <p:grpSpPr>
            <a:xfrm>
              <a:off x="8854229" y="3773382"/>
              <a:ext cx="1356434" cy="1356924"/>
              <a:chOff x="4345444" y="2542859"/>
              <a:chExt cx="1810550" cy="1811205"/>
            </a:xfrm>
          </p:grpSpPr>
          <p:grpSp>
            <p:nvGrpSpPr>
              <p:cNvPr id="136"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8"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39"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7"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5" name="TextBox 51"/>
            <p:cNvSpPr txBox="1"/>
            <p:nvPr/>
          </p:nvSpPr>
          <p:spPr>
            <a:xfrm>
              <a:off x="8968785" y="3938355"/>
              <a:ext cx="1211280" cy="10666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1</a:t>
              </a:r>
              <a:r>
                <a:rPr lang="en-US" altLang="zh-CN" kern="0" noProof="0" dirty="0" smtClean="0">
                  <a:solidFill>
                    <a:prstClr val="white"/>
                  </a:solidFill>
                  <a:latin typeface="微軟正黑體" panose="020B0604030504040204" pitchFamily="34" charset="-120"/>
                  <a:ea typeface="微軟正黑體" panose="020B0604030504040204" pitchFamily="34" charset="-120"/>
                </a:rPr>
                <a:t>/20</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0" normalizeH="0" baseline="0" dirty="0" smtClean="0">
                  <a:ln>
                    <a:noFill/>
                  </a:ln>
                  <a:solidFill>
                    <a:prstClr val="white"/>
                  </a:solidFill>
                  <a:effectLst/>
                  <a:uLnTx/>
                  <a:uFillTx/>
                  <a:latin typeface="微軟正黑體" panose="020B0604030504040204" pitchFamily="34" charset="-120"/>
                  <a:ea typeface="微軟正黑體" panose="020B0604030504040204" pitchFamily="34" charset="-120"/>
                </a:rPr>
                <a:t>1/21</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40" name="组合 49"/>
          <p:cNvGrpSpPr/>
          <p:nvPr/>
        </p:nvGrpSpPr>
        <p:grpSpPr>
          <a:xfrm>
            <a:off x="3585048" y="3123207"/>
            <a:ext cx="906755" cy="882285"/>
            <a:chOff x="8854229" y="3773382"/>
            <a:chExt cx="1356434" cy="1356924"/>
          </a:xfrm>
        </p:grpSpPr>
        <p:grpSp>
          <p:nvGrpSpPr>
            <p:cNvPr id="141" name="组合 50"/>
            <p:cNvGrpSpPr/>
            <p:nvPr/>
          </p:nvGrpSpPr>
          <p:grpSpPr>
            <a:xfrm>
              <a:off x="8854229" y="3773382"/>
              <a:ext cx="1356434" cy="1356924"/>
              <a:chOff x="4345444" y="2542859"/>
              <a:chExt cx="1810550" cy="1811205"/>
            </a:xfrm>
          </p:grpSpPr>
          <p:grpSp>
            <p:nvGrpSpPr>
              <p:cNvPr id="143"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4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2" name="TextBox 51"/>
            <p:cNvSpPr txBox="1"/>
            <p:nvPr/>
          </p:nvSpPr>
          <p:spPr>
            <a:xfrm>
              <a:off x="8990126" y="3959387"/>
              <a:ext cx="1211280" cy="10666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a:t>
              </a:r>
              <a:r>
                <a:rPr lang="en-US" altLang="zh-CN" kern="0" noProof="0" dirty="0" smtClean="0">
                  <a:solidFill>
                    <a:prstClr val="white"/>
                  </a:solidFill>
                  <a:latin typeface="微軟正黑體" panose="020B0604030504040204" pitchFamily="34" charset="-120"/>
                  <a:ea typeface="微軟正黑體" panose="020B0604030504040204" pitchFamily="34" charset="-120"/>
                </a:rPr>
                <a:t>/8</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3/10</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147" name="组合 49"/>
          <p:cNvGrpSpPr/>
          <p:nvPr/>
        </p:nvGrpSpPr>
        <p:grpSpPr>
          <a:xfrm>
            <a:off x="5650030" y="3104669"/>
            <a:ext cx="906755" cy="882285"/>
            <a:chOff x="8854229" y="3773382"/>
            <a:chExt cx="1356434" cy="1356924"/>
          </a:xfrm>
        </p:grpSpPr>
        <p:grpSp>
          <p:nvGrpSpPr>
            <p:cNvPr id="148" name="组合 50"/>
            <p:cNvGrpSpPr/>
            <p:nvPr/>
          </p:nvGrpSpPr>
          <p:grpSpPr>
            <a:xfrm>
              <a:off x="8854229" y="3773382"/>
              <a:ext cx="1356434" cy="1356924"/>
              <a:chOff x="4345444" y="2542859"/>
              <a:chExt cx="1810550" cy="1811205"/>
            </a:xfrm>
          </p:grpSpPr>
          <p:grpSp>
            <p:nvGrpSpPr>
              <p:cNvPr id="150"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2"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53"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51"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9" name="TextBox 51"/>
            <p:cNvSpPr txBox="1"/>
            <p:nvPr/>
          </p:nvSpPr>
          <p:spPr>
            <a:xfrm>
              <a:off x="8989176" y="3945377"/>
              <a:ext cx="1211280" cy="10666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3</a:t>
              </a:r>
              <a:r>
                <a:rPr lang="en-US" altLang="zh-CN" kern="0" noProof="0" dirty="0" smtClean="0">
                  <a:solidFill>
                    <a:prstClr val="white"/>
                  </a:solidFill>
                  <a:latin typeface="微軟正黑體" panose="020B0604030504040204" pitchFamily="34" charset="-120"/>
                  <a:ea typeface="微軟正黑體" panose="020B0604030504040204" pitchFamily="34" charset="-120"/>
                </a:rPr>
                <a:t>/24</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b="0" i="0" u="none" strike="noStrike" kern="0" cap="none" spc="0" normalizeH="0" baseline="0" dirty="0" smtClean="0">
                  <a:ln>
                    <a:noFill/>
                  </a:ln>
                  <a:solidFill>
                    <a:prstClr val="white"/>
                  </a:solidFill>
                  <a:effectLst/>
                  <a:uLnTx/>
                  <a:uFillTx/>
                  <a:latin typeface="微軟正黑體" panose="020B0604030504040204" pitchFamily="34" charset="-120"/>
                  <a:ea typeface="微軟正黑體" panose="020B0604030504040204" pitchFamily="34" charset="-120"/>
                </a:rPr>
                <a:t>4/23</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cxnSp>
        <p:nvCxnSpPr>
          <p:cNvPr id="155" name="直接连接符 71"/>
          <p:cNvCxnSpPr/>
          <p:nvPr/>
        </p:nvCxnSpPr>
        <p:spPr>
          <a:xfrm flipV="1">
            <a:off x="5054833" y="2821274"/>
            <a:ext cx="0" cy="256082"/>
          </a:xfrm>
          <a:prstGeom prst="line">
            <a:avLst/>
          </a:prstGeom>
          <a:noFill/>
          <a:ln w="9525" cap="flat" cmpd="sng" algn="ctr">
            <a:solidFill>
              <a:sysClr val="windowText" lastClr="000000">
                <a:lumMod val="50000"/>
                <a:lumOff val="50000"/>
              </a:sysClr>
            </a:solidFill>
            <a:prstDash val="solid"/>
            <a:headEnd type="oval" w="sm" len="sm"/>
          </a:ln>
          <a:effectLst/>
        </p:spPr>
      </p:cxnSp>
    </p:spTree>
    <p:extLst>
      <p:ext uri="{BB962C8B-B14F-4D97-AF65-F5344CB8AC3E}">
        <p14:creationId xmlns:p14="http://schemas.microsoft.com/office/powerpoint/2010/main" val="183457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1000"/>
                                        <p:tgtEl>
                                          <p:spTgt spid="154"/>
                                        </p:tgtEl>
                                      </p:cBhvr>
                                    </p:animEffect>
                                    <p:anim calcmode="lin" valueType="num">
                                      <p:cBhvr>
                                        <p:cTn id="33" dur="1000" fill="hold"/>
                                        <p:tgtEl>
                                          <p:spTgt spid="154"/>
                                        </p:tgtEl>
                                        <p:attrNameLst>
                                          <p:attrName>ppt_x</p:attrName>
                                        </p:attrNameLst>
                                      </p:cBhvr>
                                      <p:tavLst>
                                        <p:tav tm="0">
                                          <p:val>
                                            <p:strVal val="#ppt_x"/>
                                          </p:val>
                                        </p:tav>
                                        <p:tav tm="100000">
                                          <p:val>
                                            <p:strVal val="#ppt_x"/>
                                          </p:val>
                                        </p:tav>
                                      </p:tavLst>
                                    </p:anim>
                                    <p:anim calcmode="lin" valueType="num">
                                      <p:cBhvr>
                                        <p:cTn id="34" dur="1000" fill="hold"/>
                                        <p:tgtEl>
                                          <p:spTgt spid="1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anim calcmode="lin" valueType="num">
                                      <p:cBhvr>
                                        <p:cTn id="43" dur="1000" fill="hold"/>
                                        <p:tgtEl>
                                          <p:spTgt spid="78"/>
                                        </p:tgtEl>
                                        <p:attrNameLst>
                                          <p:attrName>ppt_x</p:attrName>
                                        </p:attrNameLst>
                                      </p:cBhvr>
                                      <p:tavLst>
                                        <p:tav tm="0">
                                          <p:val>
                                            <p:strVal val="#ppt_x"/>
                                          </p:val>
                                        </p:tav>
                                        <p:tav tm="100000">
                                          <p:val>
                                            <p:strVal val="#ppt_x"/>
                                          </p:val>
                                        </p:tav>
                                      </p:tavLst>
                                    </p:anim>
                                    <p:anim calcmode="lin" valueType="num">
                                      <p:cBhvr>
                                        <p:cTn id="44" dur="1000" fill="hold"/>
                                        <p:tgtEl>
                                          <p:spTgt spid="7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1000"/>
                                        <p:tgtEl>
                                          <p:spTgt spid="86"/>
                                        </p:tgtEl>
                                      </p:cBhvr>
                                    </p:animEffect>
                                    <p:anim calcmode="lin" valueType="num">
                                      <p:cBhvr>
                                        <p:cTn id="53" dur="1000" fill="hold"/>
                                        <p:tgtEl>
                                          <p:spTgt spid="86"/>
                                        </p:tgtEl>
                                        <p:attrNameLst>
                                          <p:attrName>ppt_x</p:attrName>
                                        </p:attrNameLst>
                                      </p:cBhvr>
                                      <p:tavLst>
                                        <p:tav tm="0">
                                          <p:val>
                                            <p:strVal val="#ppt_x"/>
                                          </p:val>
                                        </p:tav>
                                        <p:tav tm="100000">
                                          <p:val>
                                            <p:strVal val="#ppt_x"/>
                                          </p:val>
                                        </p:tav>
                                      </p:tavLst>
                                    </p:anim>
                                    <p:anim calcmode="lin" valueType="num">
                                      <p:cBhvr>
                                        <p:cTn id="54" dur="1000" fill="hold"/>
                                        <p:tgtEl>
                                          <p:spTgt spid="8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1000"/>
                                        <p:tgtEl>
                                          <p:spTgt spid="91"/>
                                        </p:tgtEl>
                                      </p:cBhvr>
                                    </p:animEffect>
                                    <p:anim calcmode="lin" valueType="num">
                                      <p:cBhvr>
                                        <p:cTn id="58" dur="1000" fill="hold"/>
                                        <p:tgtEl>
                                          <p:spTgt spid="91"/>
                                        </p:tgtEl>
                                        <p:attrNameLst>
                                          <p:attrName>ppt_x</p:attrName>
                                        </p:attrNameLst>
                                      </p:cBhvr>
                                      <p:tavLst>
                                        <p:tav tm="0">
                                          <p:val>
                                            <p:strVal val="#ppt_x"/>
                                          </p:val>
                                        </p:tav>
                                        <p:tav tm="100000">
                                          <p:val>
                                            <p:strVal val="#ppt_x"/>
                                          </p:val>
                                        </p:tav>
                                      </p:tavLst>
                                    </p:anim>
                                    <p:anim calcmode="lin" valueType="num">
                                      <p:cBhvr>
                                        <p:cTn id="59" dur="1000" fill="hold"/>
                                        <p:tgtEl>
                                          <p:spTgt spid="9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1000"/>
                                        <p:tgtEl>
                                          <p:spTgt spid="110"/>
                                        </p:tgtEl>
                                      </p:cBhvr>
                                    </p:animEffect>
                                    <p:anim calcmode="lin" valueType="num">
                                      <p:cBhvr>
                                        <p:cTn id="68" dur="1000" fill="hold"/>
                                        <p:tgtEl>
                                          <p:spTgt spid="110"/>
                                        </p:tgtEl>
                                        <p:attrNameLst>
                                          <p:attrName>ppt_x</p:attrName>
                                        </p:attrNameLst>
                                      </p:cBhvr>
                                      <p:tavLst>
                                        <p:tav tm="0">
                                          <p:val>
                                            <p:strVal val="#ppt_x"/>
                                          </p:val>
                                        </p:tav>
                                        <p:tav tm="100000">
                                          <p:val>
                                            <p:strVal val="#ppt_x"/>
                                          </p:val>
                                        </p:tav>
                                      </p:tavLst>
                                    </p:anim>
                                    <p:anim calcmode="lin" valueType="num">
                                      <p:cBhvr>
                                        <p:cTn id="69" dur="1000" fill="hold"/>
                                        <p:tgtEl>
                                          <p:spTgt spid="1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fade">
                                      <p:cBhvr>
                                        <p:cTn id="72" dur="1000"/>
                                        <p:tgtEl>
                                          <p:spTgt spid="127"/>
                                        </p:tgtEl>
                                      </p:cBhvr>
                                    </p:animEffect>
                                    <p:anim calcmode="lin" valueType="num">
                                      <p:cBhvr>
                                        <p:cTn id="73" dur="1000" fill="hold"/>
                                        <p:tgtEl>
                                          <p:spTgt spid="127"/>
                                        </p:tgtEl>
                                        <p:attrNameLst>
                                          <p:attrName>ppt_x</p:attrName>
                                        </p:attrNameLst>
                                      </p:cBhvr>
                                      <p:tavLst>
                                        <p:tav tm="0">
                                          <p:val>
                                            <p:strVal val="#ppt_x"/>
                                          </p:val>
                                        </p:tav>
                                        <p:tav tm="100000">
                                          <p:val>
                                            <p:strVal val="#ppt_x"/>
                                          </p:val>
                                        </p:tav>
                                      </p:tavLst>
                                    </p:anim>
                                    <p:anim calcmode="lin" valueType="num">
                                      <p:cBhvr>
                                        <p:cTn id="74" dur="1000" fill="hold"/>
                                        <p:tgtEl>
                                          <p:spTgt spid="1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fade">
                                      <p:cBhvr>
                                        <p:cTn id="77" dur="1000"/>
                                        <p:tgtEl>
                                          <p:spTgt spid="130"/>
                                        </p:tgtEl>
                                      </p:cBhvr>
                                    </p:animEffect>
                                    <p:anim calcmode="lin" valueType="num">
                                      <p:cBhvr>
                                        <p:cTn id="78" dur="1000" fill="hold"/>
                                        <p:tgtEl>
                                          <p:spTgt spid="130"/>
                                        </p:tgtEl>
                                        <p:attrNameLst>
                                          <p:attrName>ppt_x</p:attrName>
                                        </p:attrNameLst>
                                      </p:cBhvr>
                                      <p:tavLst>
                                        <p:tav tm="0">
                                          <p:val>
                                            <p:strVal val="#ppt_x"/>
                                          </p:val>
                                        </p:tav>
                                        <p:tav tm="100000">
                                          <p:val>
                                            <p:strVal val="#ppt_x"/>
                                          </p:val>
                                        </p:tav>
                                      </p:tavLst>
                                    </p:anim>
                                    <p:anim calcmode="lin" valueType="num">
                                      <p:cBhvr>
                                        <p:cTn id="79" dur="1000" fill="hold"/>
                                        <p:tgtEl>
                                          <p:spTgt spid="1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fade">
                                      <p:cBhvr>
                                        <p:cTn id="82" dur="1000"/>
                                        <p:tgtEl>
                                          <p:spTgt spid="131"/>
                                        </p:tgtEl>
                                      </p:cBhvr>
                                    </p:animEffect>
                                    <p:anim calcmode="lin" valueType="num">
                                      <p:cBhvr>
                                        <p:cTn id="83" dur="1000" fill="hold"/>
                                        <p:tgtEl>
                                          <p:spTgt spid="131"/>
                                        </p:tgtEl>
                                        <p:attrNameLst>
                                          <p:attrName>ppt_x</p:attrName>
                                        </p:attrNameLst>
                                      </p:cBhvr>
                                      <p:tavLst>
                                        <p:tav tm="0">
                                          <p:val>
                                            <p:strVal val="#ppt_x"/>
                                          </p:val>
                                        </p:tav>
                                        <p:tav tm="100000">
                                          <p:val>
                                            <p:strVal val="#ppt_x"/>
                                          </p:val>
                                        </p:tav>
                                      </p:tavLst>
                                    </p:anim>
                                    <p:anim calcmode="lin" valueType="num">
                                      <p:cBhvr>
                                        <p:cTn id="84" dur="1000" fill="hold"/>
                                        <p:tgtEl>
                                          <p:spTgt spid="1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1000"/>
                                        <p:tgtEl>
                                          <p:spTgt spid="132"/>
                                        </p:tgtEl>
                                      </p:cBhvr>
                                    </p:animEffect>
                                    <p:anim calcmode="lin" valueType="num">
                                      <p:cBhvr>
                                        <p:cTn id="88" dur="1000" fill="hold"/>
                                        <p:tgtEl>
                                          <p:spTgt spid="132"/>
                                        </p:tgtEl>
                                        <p:attrNameLst>
                                          <p:attrName>ppt_x</p:attrName>
                                        </p:attrNameLst>
                                      </p:cBhvr>
                                      <p:tavLst>
                                        <p:tav tm="0">
                                          <p:val>
                                            <p:strVal val="#ppt_x"/>
                                          </p:val>
                                        </p:tav>
                                        <p:tav tm="100000">
                                          <p:val>
                                            <p:strVal val="#ppt_x"/>
                                          </p:val>
                                        </p:tav>
                                      </p:tavLst>
                                    </p:anim>
                                    <p:anim calcmode="lin" valueType="num">
                                      <p:cBhvr>
                                        <p:cTn id="89" dur="1000" fill="hold"/>
                                        <p:tgtEl>
                                          <p:spTgt spid="1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fade">
                                      <p:cBhvr>
                                        <p:cTn id="92" dur="1000"/>
                                        <p:tgtEl>
                                          <p:spTgt spid="133"/>
                                        </p:tgtEl>
                                      </p:cBhvr>
                                    </p:animEffect>
                                    <p:anim calcmode="lin" valueType="num">
                                      <p:cBhvr>
                                        <p:cTn id="93" dur="1000" fill="hold"/>
                                        <p:tgtEl>
                                          <p:spTgt spid="133"/>
                                        </p:tgtEl>
                                        <p:attrNameLst>
                                          <p:attrName>ppt_x</p:attrName>
                                        </p:attrNameLst>
                                      </p:cBhvr>
                                      <p:tavLst>
                                        <p:tav tm="0">
                                          <p:val>
                                            <p:strVal val="#ppt_x"/>
                                          </p:val>
                                        </p:tav>
                                        <p:tav tm="100000">
                                          <p:val>
                                            <p:strVal val="#ppt_x"/>
                                          </p:val>
                                        </p:tav>
                                      </p:tavLst>
                                    </p:anim>
                                    <p:anim calcmode="lin" valueType="num">
                                      <p:cBhvr>
                                        <p:cTn id="94" dur="1000" fill="hold"/>
                                        <p:tgtEl>
                                          <p:spTgt spid="1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fade">
                                      <p:cBhvr>
                                        <p:cTn id="97" dur="1000"/>
                                        <p:tgtEl>
                                          <p:spTgt spid="140"/>
                                        </p:tgtEl>
                                      </p:cBhvr>
                                    </p:animEffect>
                                    <p:anim calcmode="lin" valueType="num">
                                      <p:cBhvr>
                                        <p:cTn id="98" dur="1000" fill="hold"/>
                                        <p:tgtEl>
                                          <p:spTgt spid="140"/>
                                        </p:tgtEl>
                                        <p:attrNameLst>
                                          <p:attrName>ppt_x</p:attrName>
                                        </p:attrNameLst>
                                      </p:cBhvr>
                                      <p:tavLst>
                                        <p:tav tm="0">
                                          <p:val>
                                            <p:strVal val="#ppt_x"/>
                                          </p:val>
                                        </p:tav>
                                        <p:tav tm="100000">
                                          <p:val>
                                            <p:strVal val="#ppt_x"/>
                                          </p:val>
                                        </p:tav>
                                      </p:tavLst>
                                    </p:anim>
                                    <p:anim calcmode="lin" valueType="num">
                                      <p:cBhvr>
                                        <p:cTn id="99" dur="1000" fill="hold"/>
                                        <p:tgtEl>
                                          <p:spTgt spid="14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47"/>
                                        </p:tgtEl>
                                        <p:attrNameLst>
                                          <p:attrName>style.visibility</p:attrName>
                                        </p:attrNameLst>
                                      </p:cBhvr>
                                      <p:to>
                                        <p:strVal val="visible"/>
                                      </p:to>
                                    </p:set>
                                    <p:animEffect transition="in" filter="fade">
                                      <p:cBhvr>
                                        <p:cTn id="102" dur="1000"/>
                                        <p:tgtEl>
                                          <p:spTgt spid="147"/>
                                        </p:tgtEl>
                                      </p:cBhvr>
                                    </p:animEffect>
                                    <p:anim calcmode="lin" valueType="num">
                                      <p:cBhvr>
                                        <p:cTn id="103" dur="1000" fill="hold"/>
                                        <p:tgtEl>
                                          <p:spTgt spid="147"/>
                                        </p:tgtEl>
                                        <p:attrNameLst>
                                          <p:attrName>ppt_x</p:attrName>
                                        </p:attrNameLst>
                                      </p:cBhvr>
                                      <p:tavLst>
                                        <p:tav tm="0">
                                          <p:val>
                                            <p:strVal val="#ppt_x"/>
                                          </p:val>
                                        </p:tav>
                                        <p:tav tm="100000">
                                          <p:val>
                                            <p:strVal val="#ppt_x"/>
                                          </p:val>
                                        </p:tav>
                                      </p:tavLst>
                                    </p:anim>
                                    <p:anim calcmode="lin" valueType="num">
                                      <p:cBhvr>
                                        <p:cTn id="104" dur="1000" fill="hold"/>
                                        <p:tgtEl>
                                          <p:spTgt spid="14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55"/>
                                        </p:tgtEl>
                                        <p:attrNameLst>
                                          <p:attrName>style.visibility</p:attrName>
                                        </p:attrNameLst>
                                      </p:cBhvr>
                                      <p:to>
                                        <p:strVal val="visible"/>
                                      </p:to>
                                    </p:set>
                                    <p:animEffect transition="in" filter="fade">
                                      <p:cBhvr>
                                        <p:cTn id="107" dur="1000"/>
                                        <p:tgtEl>
                                          <p:spTgt spid="155"/>
                                        </p:tgtEl>
                                      </p:cBhvr>
                                    </p:animEffect>
                                    <p:anim calcmode="lin" valueType="num">
                                      <p:cBhvr>
                                        <p:cTn id="108" dur="1000" fill="hold"/>
                                        <p:tgtEl>
                                          <p:spTgt spid="155"/>
                                        </p:tgtEl>
                                        <p:attrNameLst>
                                          <p:attrName>ppt_x</p:attrName>
                                        </p:attrNameLst>
                                      </p:cBhvr>
                                      <p:tavLst>
                                        <p:tav tm="0">
                                          <p:val>
                                            <p:strVal val="#ppt_x"/>
                                          </p:val>
                                        </p:tav>
                                        <p:tav tm="100000">
                                          <p:val>
                                            <p:strVal val="#ppt_x"/>
                                          </p:val>
                                        </p:tav>
                                      </p:tavLst>
                                    </p:anim>
                                    <p:anim calcmode="lin" valueType="num">
                                      <p:cBhvr>
                                        <p:cTn id="10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8" grpId="0"/>
      <p:bldP spid="130" grpId="0"/>
      <p:bldP spid="131" grpId="0"/>
      <p:bldP spid="1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圓角矩形 8"/>
          <p:cNvSpPr/>
          <p:nvPr/>
        </p:nvSpPr>
        <p:spPr>
          <a:xfrm>
            <a:off x="650334" y="1607567"/>
            <a:ext cx="1915072" cy="25813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dirty="0">
                <a:solidFill>
                  <a:schemeClr val="bg1"/>
                </a:solidFill>
                <a:latin typeface="微軟正黑體" panose="020B0604030504040204" pitchFamily="34" charset="-120"/>
                <a:ea typeface="微軟正黑體" panose="020B0604030504040204" pitchFamily="34" charset="-120"/>
              </a:rPr>
              <a:t>個人申請入學</a:t>
            </a:r>
            <a:endParaRPr lang="ja-JP" altLang="en-US" dirty="0">
              <a:solidFill>
                <a:schemeClr val="bg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650334" y="2137420"/>
            <a:ext cx="1915072" cy="187408"/>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600" dirty="0">
                <a:solidFill>
                  <a:schemeClr val="bg1"/>
                </a:solidFill>
                <a:latin typeface="微軟正黑體" panose="020B0604030504040204" pitchFamily="34" charset="-120"/>
                <a:ea typeface="微軟正黑體" panose="020B0604030504040204" pitchFamily="34" charset="-120"/>
              </a:rPr>
              <a:t>英聽</a:t>
            </a:r>
            <a:r>
              <a:rPr lang="en-US"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學測</a:t>
            </a:r>
            <a:r>
              <a:rPr lang="en-US"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術科</a:t>
            </a:r>
            <a:endParaRPr lang="ja-JP" altLang="en-US" sz="1600" dirty="0">
              <a:solidFill>
                <a:schemeClr val="bg1"/>
              </a:solidFill>
              <a:latin typeface="微軟正黑體" panose="020B0604030504040204" pitchFamily="34" charset="-120"/>
              <a:ea typeface="微軟正黑體" panose="020B0604030504040204" pitchFamily="34" charset="-120"/>
            </a:endParaRPr>
          </a:p>
        </p:txBody>
      </p:sp>
      <p:cxnSp>
        <p:nvCxnSpPr>
          <p:cNvPr id="14" name="直線單箭頭接點 13"/>
          <p:cNvCxnSpPr/>
          <p:nvPr/>
        </p:nvCxnSpPr>
        <p:spPr>
          <a:xfrm>
            <a:off x="1587145" y="1898093"/>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0" name="直線單箭頭接點 19"/>
          <p:cNvCxnSpPr/>
          <p:nvPr/>
        </p:nvCxnSpPr>
        <p:spPr>
          <a:xfrm>
            <a:off x="1583298" y="2324828"/>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3" name="圓角矩形 22"/>
          <p:cNvSpPr/>
          <p:nvPr/>
        </p:nvSpPr>
        <p:spPr>
          <a:xfrm>
            <a:off x="650334" y="2550442"/>
            <a:ext cx="1915072" cy="459271"/>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600" dirty="0">
                <a:solidFill>
                  <a:schemeClr val="bg1"/>
                </a:solidFill>
                <a:latin typeface="微軟正黑體" panose="020B0604030504040204" pitchFamily="34" charset="-120"/>
                <a:ea typeface="微軟正黑體" panose="020B0604030504040204" pitchFamily="34" charset="-120"/>
              </a:rPr>
              <a:t>報名</a:t>
            </a:r>
            <a:r>
              <a:rPr lang="zh-TW" altLang="en-US" sz="1600" b="1" dirty="0">
                <a:solidFill>
                  <a:schemeClr val="bg1"/>
                </a:solidFill>
                <a:latin typeface="微軟正黑體" panose="020B0604030504040204" pitchFamily="34" charset="-120"/>
                <a:ea typeface="微軟正黑體" panose="020B0604030504040204" pitchFamily="34" charset="-120"/>
              </a:rPr>
              <a:t>（最多六校系）</a:t>
            </a:r>
            <a:r>
              <a:rPr lang="zh-TW" altLang="en-US" sz="1600" dirty="0">
                <a:solidFill>
                  <a:schemeClr val="bg1"/>
                </a:solidFill>
                <a:latin typeface="微軟正黑體" panose="020B0604030504040204" pitchFamily="34" charset="-120"/>
                <a:ea typeface="微軟正黑體" panose="020B0604030504040204" pitchFamily="34" charset="-120"/>
              </a:rPr>
              <a:t>級分篩選</a:t>
            </a:r>
            <a:endParaRPr lang="ja-JP" altLang="en-US" sz="1600" dirty="0">
              <a:solidFill>
                <a:schemeClr val="bg1"/>
              </a:solidFill>
              <a:latin typeface="微軟正黑體" panose="020B0604030504040204" pitchFamily="34" charset="-120"/>
              <a:ea typeface="微軟正黑體" panose="020B0604030504040204" pitchFamily="34" charset="-120"/>
            </a:endParaRPr>
          </a:p>
        </p:txBody>
      </p:sp>
      <p:cxnSp>
        <p:nvCxnSpPr>
          <p:cNvPr id="25" name="直線單箭頭接點 24"/>
          <p:cNvCxnSpPr/>
          <p:nvPr/>
        </p:nvCxnSpPr>
        <p:spPr>
          <a:xfrm>
            <a:off x="1583298" y="3030027"/>
            <a:ext cx="3847" cy="287011"/>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直線單箭頭接點 25"/>
          <p:cNvCxnSpPr/>
          <p:nvPr/>
        </p:nvCxnSpPr>
        <p:spPr>
          <a:xfrm>
            <a:off x="1587145" y="3723115"/>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7" name="圓角矩形 26"/>
          <p:cNvSpPr/>
          <p:nvPr/>
        </p:nvSpPr>
        <p:spPr>
          <a:xfrm>
            <a:off x="650334" y="3323800"/>
            <a:ext cx="1915072" cy="39931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600" dirty="0">
                <a:solidFill>
                  <a:schemeClr val="bg1"/>
                </a:solidFill>
                <a:latin typeface="+mj-ea"/>
              </a:rPr>
              <a:t>大學甄試及公告</a:t>
            </a:r>
            <a:endParaRPr lang="en-US" altLang="zh-TW" sz="1600" dirty="0">
              <a:solidFill>
                <a:schemeClr val="bg1"/>
              </a:solidFill>
              <a:latin typeface="+mj-ea"/>
            </a:endParaRPr>
          </a:p>
          <a:p>
            <a:pPr algn="ctr"/>
            <a:r>
              <a:rPr lang="zh-TW" altLang="en-US" sz="1600" dirty="0">
                <a:solidFill>
                  <a:schemeClr val="bg1"/>
                </a:solidFill>
                <a:latin typeface="+mj-ea"/>
              </a:rPr>
              <a:t>正備取名單</a:t>
            </a:r>
            <a:endParaRPr lang="ja-JP" altLang="en-US" sz="1600" dirty="0">
              <a:solidFill>
                <a:schemeClr val="bg1"/>
              </a:solidFill>
              <a:latin typeface="+mj-ea"/>
            </a:endParaRPr>
          </a:p>
        </p:txBody>
      </p:sp>
      <p:sp>
        <p:nvSpPr>
          <p:cNvPr id="28" name="圓角矩形 27"/>
          <p:cNvSpPr/>
          <p:nvPr/>
        </p:nvSpPr>
        <p:spPr>
          <a:xfrm>
            <a:off x="658330" y="4579988"/>
            <a:ext cx="1899078" cy="255539"/>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600" dirty="0">
                <a:solidFill>
                  <a:schemeClr val="bg1"/>
                </a:solidFill>
                <a:latin typeface="+mj-ea"/>
              </a:rPr>
              <a:t>公告統一分發結果</a:t>
            </a:r>
            <a:endParaRPr lang="ja-JP" altLang="en-US" sz="1600" dirty="0">
              <a:solidFill>
                <a:schemeClr val="bg1"/>
              </a:solidFill>
              <a:latin typeface="+mj-ea"/>
            </a:endParaRPr>
          </a:p>
        </p:txBody>
      </p:sp>
      <p:cxnSp>
        <p:nvCxnSpPr>
          <p:cNvPr id="30" name="直線單箭頭接點 29"/>
          <p:cNvCxnSpPr/>
          <p:nvPr/>
        </p:nvCxnSpPr>
        <p:spPr>
          <a:xfrm>
            <a:off x="1587145" y="4340661"/>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1" name="圓角矩形 30"/>
          <p:cNvSpPr/>
          <p:nvPr/>
        </p:nvSpPr>
        <p:spPr>
          <a:xfrm>
            <a:off x="650334" y="3962442"/>
            <a:ext cx="1899078" cy="378219"/>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600" dirty="0">
                <a:solidFill>
                  <a:schemeClr val="bg1"/>
                </a:solidFill>
                <a:latin typeface="+mj-ea"/>
              </a:rPr>
              <a:t>正備取生上網登記</a:t>
            </a:r>
            <a:endParaRPr lang="en-US" altLang="zh-TW" sz="1600" dirty="0">
              <a:solidFill>
                <a:schemeClr val="bg1"/>
              </a:solidFill>
              <a:latin typeface="+mj-ea"/>
            </a:endParaRPr>
          </a:p>
          <a:p>
            <a:pPr algn="ctr"/>
            <a:r>
              <a:rPr lang="zh-TW" altLang="en-US" sz="1600" dirty="0">
                <a:solidFill>
                  <a:schemeClr val="bg1"/>
                </a:solidFill>
                <a:latin typeface="+mj-ea"/>
              </a:rPr>
              <a:t>就讀志願序</a:t>
            </a:r>
            <a:endParaRPr lang="ja-JP" altLang="en-US" sz="1600" dirty="0">
              <a:solidFill>
                <a:schemeClr val="bg1"/>
              </a:solidFill>
              <a:latin typeface="+mj-ea"/>
            </a:endParaRPr>
          </a:p>
        </p:txBody>
      </p:sp>
      <p:cxnSp>
        <p:nvCxnSpPr>
          <p:cNvPr id="34" name="肘形接點 33"/>
          <p:cNvCxnSpPr/>
          <p:nvPr/>
        </p:nvCxnSpPr>
        <p:spPr>
          <a:xfrm>
            <a:off x="2694897" y="4707757"/>
            <a:ext cx="1145946" cy="10583"/>
          </a:xfrm>
          <a:prstGeom prst="bentConnector3">
            <a:avLst>
              <a:gd name="adj1" fmla="val 50000"/>
            </a:avLst>
          </a:prstGeom>
          <a:ln w="4762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AutoShape 8"/>
          <p:cNvSpPr>
            <a:spLocks noChangeArrowheads="1"/>
          </p:cNvSpPr>
          <p:nvPr/>
        </p:nvSpPr>
        <p:spPr bwMode="auto">
          <a:xfrm>
            <a:off x="4018176" y="4478954"/>
            <a:ext cx="4579719" cy="356573"/>
          </a:xfrm>
          <a:prstGeom prst="roundRect">
            <a:avLst>
              <a:gd name="adj" fmla="val 16667"/>
            </a:avLst>
          </a:prstGeom>
          <a:solidFill>
            <a:srgbClr val="E70939"/>
          </a:solidFill>
          <a:ln>
            <a:solidFill>
              <a:srgbClr val="00B0F0"/>
            </a:solidFill>
          </a:ln>
          <a:effectLst>
            <a:glow rad="139700">
              <a:schemeClr val="accent2">
                <a:satMod val="175000"/>
                <a:alpha val="40000"/>
              </a:schemeClr>
            </a:glow>
          </a:effectLst>
          <a:scene3d>
            <a:camera prst="orthographicFront"/>
            <a:lightRig rig="threePt" dir="t"/>
          </a:scene3d>
          <a:sp3d>
            <a:bevelT/>
          </a:sp3d>
        </p:spPr>
        <p:txBody>
          <a:bodyPr wrap="none" lIns="81043" tIns="40522" rIns="81043" bIns="40522"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dirty="0">
                <a:solidFill>
                  <a:schemeClr val="bg1"/>
                </a:solidFill>
                <a:latin typeface="+mj-ea"/>
                <a:ea typeface="+mj-ea"/>
              </a:rPr>
              <a:t>聲明放棄後始得參加指考之登記分發</a:t>
            </a:r>
          </a:p>
        </p:txBody>
      </p:sp>
      <p:graphicFrame>
        <p:nvGraphicFramePr>
          <p:cNvPr id="24" name="Group 31"/>
          <p:cNvGraphicFramePr>
            <a:graphicFrameLocks noGrp="1"/>
          </p:cNvGraphicFramePr>
          <p:nvPr>
            <p:ph sz="half" idx="4294967295"/>
            <p:extLst>
              <p:ext uri="{D42A27DB-BD31-4B8C-83A1-F6EECF244321}">
                <p14:modId xmlns:p14="http://schemas.microsoft.com/office/powerpoint/2010/main" val="207006538"/>
              </p:ext>
            </p:extLst>
          </p:nvPr>
        </p:nvGraphicFramePr>
        <p:xfrm>
          <a:off x="3872528" y="1921395"/>
          <a:ext cx="4523503" cy="1520546"/>
        </p:xfrm>
        <a:graphic>
          <a:graphicData uri="http://schemas.openxmlformats.org/drawingml/2006/table">
            <a:tbl>
              <a:tblPr/>
              <a:tblGrid>
                <a:gridCol w="1465933"/>
                <a:gridCol w="3057570"/>
              </a:tblGrid>
              <a:tr h="408767">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備審資料</a:t>
                      </a:r>
                    </a:p>
                  </a:txBody>
                  <a:tcPr marL="84406" marR="84406"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全面電子化上傳</a:t>
                      </a:r>
                      <a:endParaRPr kumimoji="1"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979">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在校成績</a:t>
                      </a:r>
                    </a:p>
                  </a:txBody>
                  <a:tcPr marL="84406" marR="84406"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342900" marR="0" lvl="0" indent="-342900" algn="l" defTabSz="914400" rtl="0" eaLnBrk="1" fontAlgn="base" latinLnBrk="0" hangingPunct="1">
                        <a:lnSpc>
                          <a:spcPct val="100000"/>
                        </a:lnSpc>
                        <a:spcBef>
                          <a:spcPts val="0"/>
                        </a:spcBef>
                        <a:spcAft>
                          <a:spcPts val="0"/>
                        </a:spcAft>
                        <a:buClrTx/>
                        <a:buSzTx/>
                        <a:buFontTx/>
                        <a:buNone/>
                        <a:tabLst/>
                      </a:pPr>
                      <a:r>
                        <a:rPr kumimoji="1" lang="zh-TW" altLang="en-US"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由教務處統一上傳</a:t>
                      </a:r>
                      <a:endParaRPr kumimoji="1" lang="en-US" altLang="zh-TW" sz="2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大學自辦</a:t>
                      </a:r>
                      <a:endParaRPr kumimoji="1"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ctr" defTabSz="914400" rtl="0" eaLnBrk="1" fontAlgn="base" latinLnBrk="0" hangingPunct="1">
                        <a:lnSpc>
                          <a:spcPct val="100000"/>
                        </a:lnSpc>
                        <a:spcBef>
                          <a:spcPts val="0"/>
                        </a:spcBef>
                        <a:spcAft>
                          <a:spcPts val="0"/>
                        </a:spcAft>
                        <a:buClrTx/>
                        <a:buSzTx/>
                        <a:buFontTx/>
                        <a:buNone/>
                        <a:tabLst/>
                      </a:pPr>
                      <a:r>
                        <a:rPr kumimoji="1"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甄試時程</a:t>
                      </a:r>
                    </a:p>
                  </a:txBody>
                  <a:tcPr marL="84406" marR="84406" marT="38100" marB="381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76200">
                        <a:lnSpc>
                          <a:spcPct val="100000"/>
                        </a:lnSpc>
                        <a:spcBef>
                          <a:spcPts val="0"/>
                        </a:spcBef>
                        <a:spcAft>
                          <a:spcPts val="0"/>
                        </a:spcAft>
                        <a:tabLst>
                          <a:tab pos="114300" algn="l"/>
                        </a:tabLst>
                      </a:pPr>
                      <a:r>
                        <a:rPr lang="en-US" altLang="zh-TW" sz="2000" kern="0" dirty="0" smtClean="0">
                          <a:latin typeface="微軟正黑體" panose="020B0604030504040204" pitchFamily="34" charset="-120"/>
                          <a:ea typeface="微軟正黑體" panose="020B0604030504040204" pitchFamily="34" charset="-120"/>
                        </a:rPr>
                        <a:t>106/3/24~4/23</a:t>
                      </a:r>
                      <a:r>
                        <a:rPr lang="zh-TW" altLang="zh-TW" sz="2000" kern="0" dirty="0" smtClean="0">
                          <a:latin typeface="微軟正黑體" panose="020B0604030504040204" pitchFamily="34" charset="-120"/>
                          <a:ea typeface="微軟正黑體" panose="020B0604030504040204" pitchFamily="34" charset="-120"/>
                        </a:rPr>
                        <a:t>期間之週五、六、日</a:t>
                      </a:r>
                      <a:endParaRPr lang="zh-TW" altLang="zh-TW" sz="2000" kern="100" dirty="0">
                        <a:latin typeface="微軟正黑體" panose="020B0604030504040204" pitchFamily="34" charset="-120"/>
                        <a:ea typeface="微軟正黑體" panose="020B0604030504040204" pitchFamily="34" charset="-120"/>
                      </a:endParaRPr>
                    </a:p>
                  </a:txBody>
                  <a:tcPr marL="84406" marR="84406"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投影片編號版面配置區 2"/>
          <p:cNvSpPr>
            <a:spLocks noGrp="1"/>
          </p:cNvSpPr>
          <p:nvPr>
            <p:ph type="sldNum" sz="quarter" idx="12"/>
          </p:nvPr>
        </p:nvSpPr>
        <p:spPr/>
        <p:txBody>
          <a:bodyPr>
            <a:normAutofit/>
          </a:bodyPr>
          <a:lstStyle/>
          <a:p>
            <a:pPr>
              <a:defRPr/>
            </a:pPr>
            <a:fld id="{364BA64F-B2FE-4BBA-B1ED-3FE5C98622AC}" type="slidenum">
              <a:rPr lang="en-US" altLang="zh-TW" smtClean="0"/>
              <a:pPr>
                <a:defRPr/>
              </a:pPr>
              <a:t>24</a:t>
            </a:fld>
            <a:endParaRPr lang="en-US" altLang="zh-TW"/>
          </a:p>
        </p:txBody>
      </p:sp>
      <p:grpSp>
        <p:nvGrpSpPr>
          <p:cNvPr id="19" name="组合 2"/>
          <p:cNvGrpSpPr/>
          <p:nvPr/>
        </p:nvGrpSpPr>
        <p:grpSpPr>
          <a:xfrm>
            <a:off x="148606" y="821773"/>
            <a:ext cx="799287" cy="755611"/>
            <a:chOff x="168729" y="101037"/>
            <a:chExt cx="799287" cy="755611"/>
          </a:xfrm>
        </p:grpSpPr>
        <p:grpSp>
          <p:nvGrpSpPr>
            <p:cNvPr id="21" name="组合 3"/>
            <p:cNvGrpSpPr/>
            <p:nvPr/>
          </p:nvGrpSpPr>
          <p:grpSpPr>
            <a:xfrm>
              <a:off x="168729" y="101037"/>
              <a:ext cx="799287" cy="755611"/>
              <a:chOff x="2759425" y="1932990"/>
              <a:chExt cx="799287" cy="755611"/>
            </a:xfrm>
          </p:grpSpPr>
          <p:sp>
            <p:nvSpPr>
              <p:cNvPr id="2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2"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3"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22"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35" name="矩形 34"/>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36" name="组合 9"/>
          <p:cNvGrpSpPr/>
          <p:nvPr/>
        </p:nvGrpSpPr>
        <p:grpSpPr>
          <a:xfrm>
            <a:off x="1095928" y="253917"/>
            <a:ext cx="4652430" cy="746351"/>
            <a:chOff x="1117777" y="49188"/>
            <a:chExt cx="1582015" cy="656665"/>
          </a:xfrm>
        </p:grpSpPr>
        <p:sp>
          <p:nvSpPr>
            <p:cNvPr id="37"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8" name="TextBox 11"/>
            <p:cNvSpPr txBox="1"/>
            <p:nvPr/>
          </p:nvSpPr>
          <p:spPr>
            <a:xfrm>
              <a:off x="1117777" y="133807"/>
              <a:ext cx="1570758" cy="487426"/>
            </a:xfrm>
            <a:prstGeom prst="rect">
              <a:avLst/>
            </a:prstGeom>
            <a:noFill/>
          </p:spPr>
          <p:txBody>
            <a:bodyPr wrap="square" rtlCol="0">
              <a:spAutoFit/>
            </a:bodyPr>
            <a:lstStyle/>
            <a:p>
              <a:pPr algn="ctr"/>
              <a:r>
                <a:rPr lang="en-US" altLang="zh-CN" sz="3000" b="1" dirty="0" smtClean="0">
                  <a:solidFill>
                    <a:schemeClr val="bg1"/>
                  </a:solidFill>
                  <a:latin typeface="微軟正黑體" panose="020B0604030504040204" pitchFamily="34" charset="-120"/>
                  <a:ea typeface="微軟正黑體" panose="020B0604030504040204" pitchFamily="34" charset="-120"/>
                </a:rPr>
                <a:t>106</a:t>
              </a:r>
              <a:r>
                <a:rPr lang="zh-TW" altLang="en-US" sz="3000" b="1" dirty="0">
                  <a:solidFill>
                    <a:schemeClr val="bg1"/>
                  </a:solidFill>
                  <a:latin typeface="微軟正黑體" panose="020B0604030504040204" pitchFamily="34" charset="-120"/>
                  <a:ea typeface="微軟正黑體" panose="020B0604030504040204" pitchFamily="34" charset="-120"/>
                </a:rPr>
                <a:t>個人</a:t>
              </a:r>
              <a:r>
                <a:rPr lang="zh-TW" altLang="en-US" sz="3000" b="1" dirty="0" smtClean="0">
                  <a:solidFill>
                    <a:schemeClr val="bg1"/>
                  </a:solidFill>
                  <a:latin typeface="微軟正黑體" panose="020B0604030504040204" pitchFamily="34" charset="-120"/>
                  <a:ea typeface="微軟正黑體" panose="020B0604030504040204" pitchFamily="34" charset="-120"/>
                </a:rPr>
                <a:t>申請</a:t>
              </a:r>
              <a:r>
                <a:rPr lang="zh-TW" altLang="en-US" sz="3000" b="1" dirty="0">
                  <a:solidFill>
                    <a:schemeClr val="bg1"/>
                  </a:solidFill>
                  <a:latin typeface="微軟正黑體" panose="020B0604030504040204" pitchFamily="34" charset="-120"/>
                  <a:ea typeface="微軟正黑體" panose="020B0604030504040204" pitchFamily="34" charset="-120"/>
                </a:rPr>
                <a:t>入學</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09059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90" b="57201"/>
          <a:stretch/>
        </p:blipFill>
        <p:spPr bwMode="auto">
          <a:xfrm>
            <a:off x="-4930" y="13354"/>
            <a:ext cx="9144000" cy="327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6"/>
          <p:cNvSpPr>
            <a:spLocks noChangeArrowheads="1"/>
          </p:cNvSpPr>
          <p:nvPr/>
        </p:nvSpPr>
        <p:spPr bwMode="auto">
          <a:xfrm>
            <a:off x="1323976" y="2120637"/>
            <a:ext cx="447675" cy="256646"/>
          </a:xfrm>
          <a:prstGeom prst="ellipse">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en-US">
              <a:latin typeface="Calibri" pitchFamily="34" charset="0"/>
              <a:ea typeface="新細明體" pitchFamily="18" charset="-120"/>
            </a:endParaRPr>
          </a:p>
        </p:txBody>
      </p:sp>
      <p:sp>
        <p:nvSpPr>
          <p:cNvPr id="9" name="Oval 5"/>
          <p:cNvSpPr>
            <a:spLocks noChangeArrowheads="1"/>
          </p:cNvSpPr>
          <p:nvPr/>
        </p:nvSpPr>
        <p:spPr bwMode="auto">
          <a:xfrm>
            <a:off x="1323976" y="1563689"/>
            <a:ext cx="447675" cy="273843"/>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en-US">
              <a:latin typeface="Calibri" pitchFamily="34" charset="0"/>
              <a:ea typeface="新細明體" pitchFamily="18" charset="-120"/>
            </a:endParaRPr>
          </a:p>
        </p:txBody>
      </p:sp>
      <p:sp>
        <p:nvSpPr>
          <p:cNvPr id="10" name="Oval 7"/>
          <p:cNvSpPr>
            <a:spLocks noChangeArrowheads="1"/>
          </p:cNvSpPr>
          <p:nvPr/>
        </p:nvSpPr>
        <p:spPr bwMode="auto">
          <a:xfrm>
            <a:off x="2987675" y="2676544"/>
            <a:ext cx="431800" cy="30030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en-US">
              <a:latin typeface="Calibri" pitchFamily="34" charset="0"/>
              <a:ea typeface="新細明體" pitchFamily="18" charset="-120"/>
            </a:endParaRPr>
          </a:p>
        </p:txBody>
      </p:sp>
      <p:sp>
        <p:nvSpPr>
          <p:cNvPr id="13" name="Oval 7"/>
          <p:cNvSpPr>
            <a:spLocks noChangeArrowheads="1"/>
          </p:cNvSpPr>
          <p:nvPr/>
        </p:nvSpPr>
        <p:spPr bwMode="auto">
          <a:xfrm>
            <a:off x="2967038" y="1287577"/>
            <a:ext cx="431800" cy="30030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en-US">
              <a:latin typeface="Calibri" pitchFamily="34" charset="0"/>
              <a:ea typeface="新細明體" pitchFamily="18" charset="-120"/>
            </a:endParaRPr>
          </a:p>
        </p:txBody>
      </p:sp>
      <p:sp>
        <p:nvSpPr>
          <p:cNvPr id="14" name="Oval 7"/>
          <p:cNvSpPr>
            <a:spLocks noChangeArrowheads="1"/>
          </p:cNvSpPr>
          <p:nvPr/>
        </p:nvSpPr>
        <p:spPr bwMode="auto">
          <a:xfrm>
            <a:off x="2951162" y="1598397"/>
            <a:ext cx="504825" cy="53839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en-US">
              <a:latin typeface="Calibri" pitchFamily="34" charset="0"/>
              <a:ea typeface="新細明體" pitchFamily="18" charset="-120"/>
            </a:endParaRPr>
          </a:p>
        </p:txBody>
      </p:sp>
      <p:sp>
        <p:nvSpPr>
          <p:cNvPr id="15" name="Text Box 9"/>
          <p:cNvSpPr txBox="1">
            <a:spLocks noChangeArrowheads="1"/>
          </p:cNvSpPr>
          <p:nvPr/>
        </p:nvSpPr>
        <p:spPr bwMode="auto">
          <a:xfrm>
            <a:off x="1187451" y="4057634"/>
            <a:ext cx="7345363" cy="390261"/>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zh-TW" altLang="en-US" sz="2100" dirty="0">
                <a:solidFill>
                  <a:srgbClr val="FF3300"/>
                </a:solidFill>
                <a:ea typeface="標楷體" pitchFamily="65" charset="-120"/>
              </a:rPr>
              <a:t>所有申請者</a:t>
            </a:r>
            <a:r>
              <a:rPr kumimoji="0" lang="zh-TW" altLang="en-US" sz="2100" b="1" dirty="0">
                <a:solidFill>
                  <a:srgbClr val="006666"/>
                </a:solidFill>
                <a:ea typeface="標楷體" pitchFamily="65" charset="-120"/>
              </a:rPr>
              <a:t>總級分</a:t>
            </a:r>
            <a:r>
              <a:rPr kumimoji="0" lang="zh-TW" altLang="en-US" sz="2100" dirty="0">
                <a:solidFill>
                  <a:srgbClr val="FF3300"/>
                </a:solidFill>
                <a:ea typeface="標楷體" pitchFamily="65" charset="-120"/>
              </a:rPr>
              <a:t>成績前 </a:t>
            </a:r>
            <a:r>
              <a:rPr kumimoji="0" lang="en-US" altLang="zh-TW" sz="2100" dirty="0">
                <a:solidFill>
                  <a:srgbClr val="FF3300"/>
                </a:solidFill>
                <a:ea typeface="標楷體" pitchFamily="65" charset="-120"/>
              </a:rPr>
              <a:t>(19</a:t>
            </a:r>
            <a:r>
              <a:rPr kumimoji="0" lang="zh-TW" altLang="en-US" sz="2100" dirty="0">
                <a:solidFill>
                  <a:srgbClr val="FF3300"/>
                </a:solidFill>
                <a:ea typeface="標楷體" pitchFamily="65" charset="-120"/>
              </a:rPr>
              <a:t>人 </a:t>
            </a:r>
            <a:r>
              <a:rPr kumimoji="0" lang="en-US" altLang="zh-TW" sz="2100" dirty="0">
                <a:solidFill>
                  <a:srgbClr val="FF3300"/>
                </a:solidFill>
                <a:ea typeface="標楷體" pitchFamily="65" charset="-120"/>
              </a:rPr>
              <a:t>× 6</a:t>
            </a:r>
            <a:r>
              <a:rPr kumimoji="0" lang="zh-TW" altLang="en-US" sz="2100" dirty="0">
                <a:solidFill>
                  <a:srgbClr val="FF3300"/>
                </a:solidFill>
                <a:ea typeface="標楷體" pitchFamily="65" charset="-120"/>
              </a:rPr>
              <a:t>倍</a:t>
            </a:r>
            <a:r>
              <a:rPr kumimoji="0" lang="en-US" altLang="zh-TW" sz="2100" dirty="0">
                <a:solidFill>
                  <a:srgbClr val="FF3300"/>
                </a:solidFill>
                <a:ea typeface="標楷體" pitchFamily="65" charset="-120"/>
              </a:rPr>
              <a:t>)</a:t>
            </a:r>
            <a:r>
              <a:rPr kumimoji="0" lang="zh-TW" altLang="en-US" sz="2100" dirty="0">
                <a:solidFill>
                  <a:srgbClr val="FF3300"/>
                </a:solidFill>
                <a:ea typeface="標楷體" pitchFamily="65" charset="-120"/>
              </a:rPr>
              <a:t>＝</a:t>
            </a:r>
            <a:r>
              <a:rPr kumimoji="0" lang="en-US" altLang="zh-TW" sz="2100" b="1" dirty="0">
                <a:solidFill>
                  <a:srgbClr val="006666"/>
                </a:solidFill>
                <a:ea typeface="標楷體" pitchFamily="65" charset="-120"/>
              </a:rPr>
              <a:t>114</a:t>
            </a:r>
            <a:r>
              <a:rPr kumimoji="0" lang="zh-TW" altLang="en-US" sz="2100" dirty="0">
                <a:solidFill>
                  <a:srgbClr val="FF3300"/>
                </a:solidFill>
                <a:ea typeface="標楷體" pitchFamily="65" charset="-120"/>
              </a:rPr>
              <a:t>人</a:t>
            </a:r>
            <a:endParaRPr kumimoji="0" lang="zh-TW" altLang="en-US" dirty="0">
              <a:ea typeface="標楷體" pitchFamily="65" charset="-120"/>
            </a:endParaRPr>
          </a:p>
        </p:txBody>
      </p:sp>
      <p:sp>
        <p:nvSpPr>
          <p:cNvPr id="16" name="Text Box 10"/>
          <p:cNvSpPr txBox="1">
            <a:spLocks noChangeArrowheads="1"/>
          </p:cNvSpPr>
          <p:nvPr/>
        </p:nvSpPr>
        <p:spPr bwMode="auto">
          <a:xfrm>
            <a:off x="1187451" y="4589012"/>
            <a:ext cx="7345363" cy="388938"/>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zh-TW" altLang="en-US" sz="2100" dirty="0">
                <a:solidFill>
                  <a:srgbClr val="FF3300"/>
                </a:solidFill>
                <a:ea typeface="標楷體" pitchFamily="65" charset="-120"/>
              </a:rPr>
              <a:t>前項篩選出</a:t>
            </a:r>
            <a:r>
              <a:rPr kumimoji="0" lang="en-US" altLang="zh-TW" sz="2100" b="1" dirty="0">
                <a:solidFill>
                  <a:srgbClr val="006666"/>
                </a:solidFill>
                <a:ea typeface="標楷體" pitchFamily="65" charset="-120"/>
              </a:rPr>
              <a:t>114</a:t>
            </a:r>
            <a:r>
              <a:rPr kumimoji="0" lang="zh-TW" altLang="en-US" sz="2100" dirty="0">
                <a:solidFill>
                  <a:srgbClr val="FF3300"/>
                </a:solidFill>
                <a:ea typeface="標楷體" pitchFamily="65" charset="-120"/>
              </a:rPr>
              <a:t>人中，</a:t>
            </a:r>
            <a:r>
              <a:rPr kumimoji="0" lang="zh-TW" altLang="en-US" sz="2100" b="1" dirty="0">
                <a:solidFill>
                  <a:srgbClr val="006666"/>
                </a:solidFill>
                <a:ea typeface="標楷體" pitchFamily="65" charset="-120"/>
              </a:rPr>
              <a:t>國文</a:t>
            </a:r>
            <a:r>
              <a:rPr kumimoji="0" lang="zh-TW" altLang="en-US" sz="2100" dirty="0">
                <a:solidFill>
                  <a:srgbClr val="FF3300"/>
                </a:solidFill>
                <a:ea typeface="標楷體" pitchFamily="65" charset="-120"/>
              </a:rPr>
              <a:t>前</a:t>
            </a:r>
            <a:r>
              <a:rPr kumimoji="0" lang="en-US" altLang="zh-TW" sz="2100" dirty="0">
                <a:solidFill>
                  <a:srgbClr val="FF3300"/>
                </a:solidFill>
                <a:ea typeface="標楷體" pitchFamily="65" charset="-120"/>
              </a:rPr>
              <a:t>(19</a:t>
            </a:r>
            <a:r>
              <a:rPr kumimoji="0" lang="zh-TW" altLang="en-US" sz="2100" dirty="0">
                <a:solidFill>
                  <a:srgbClr val="FF3300"/>
                </a:solidFill>
                <a:ea typeface="標楷體" pitchFamily="65" charset="-120"/>
              </a:rPr>
              <a:t>人 </a:t>
            </a:r>
            <a:r>
              <a:rPr kumimoji="0" lang="en-US" altLang="zh-TW" sz="2100" dirty="0">
                <a:solidFill>
                  <a:srgbClr val="FF3300"/>
                </a:solidFill>
                <a:ea typeface="標楷體" pitchFamily="65" charset="-120"/>
              </a:rPr>
              <a:t>× 4</a:t>
            </a:r>
            <a:r>
              <a:rPr kumimoji="0" lang="zh-TW" altLang="en-US" sz="2100" dirty="0">
                <a:solidFill>
                  <a:srgbClr val="FF3300"/>
                </a:solidFill>
                <a:ea typeface="標楷體" pitchFamily="65" charset="-120"/>
              </a:rPr>
              <a:t>倍</a:t>
            </a:r>
            <a:r>
              <a:rPr kumimoji="0" lang="en-US" altLang="zh-TW" sz="2100" dirty="0">
                <a:solidFill>
                  <a:srgbClr val="FF3300"/>
                </a:solidFill>
                <a:ea typeface="標楷體" pitchFamily="65" charset="-120"/>
              </a:rPr>
              <a:t>)</a:t>
            </a:r>
            <a:r>
              <a:rPr kumimoji="0" lang="zh-TW" altLang="en-US" sz="2100" dirty="0">
                <a:solidFill>
                  <a:srgbClr val="FF3300"/>
                </a:solidFill>
                <a:ea typeface="標楷體" pitchFamily="65" charset="-120"/>
              </a:rPr>
              <a:t>＝</a:t>
            </a:r>
            <a:r>
              <a:rPr kumimoji="0" lang="en-US" altLang="zh-TW" sz="2100" b="1" dirty="0">
                <a:solidFill>
                  <a:srgbClr val="006666"/>
                </a:solidFill>
                <a:ea typeface="標楷體" pitchFamily="65" charset="-120"/>
              </a:rPr>
              <a:t>76</a:t>
            </a:r>
            <a:r>
              <a:rPr kumimoji="0" lang="zh-TW" altLang="en-US" sz="2100" dirty="0">
                <a:solidFill>
                  <a:srgbClr val="FF3300"/>
                </a:solidFill>
                <a:ea typeface="標楷體" pitchFamily="65" charset="-120"/>
              </a:rPr>
              <a:t>人</a:t>
            </a:r>
          </a:p>
        </p:txBody>
      </p:sp>
      <p:sp>
        <p:nvSpPr>
          <p:cNvPr id="17" name="Text Box 11"/>
          <p:cNvSpPr txBox="1">
            <a:spLocks noChangeArrowheads="1"/>
          </p:cNvSpPr>
          <p:nvPr/>
        </p:nvSpPr>
        <p:spPr bwMode="auto">
          <a:xfrm>
            <a:off x="1187451" y="5093988"/>
            <a:ext cx="7345363" cy="388938"/>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zh-TW" altLang="en-US" sz="2100" dirty="0">
                <a:solidFill>
                  <a:srgbClr val="FF3300"/>
                </a:solidFill>
                <a:ea typeface="標楷體" pitchFamily="65" charset="-120"/>
              </a:rPr>
              <a:t>前項篩選出</a:t>
            </a:r>
            <a:r>
              <a:rPr kumimoji="0" lang="en-US" altLang="zh-TW" sz="2100" b="1" dirty="0">
                <a:solidFill>
                  <a:srgbClr val="006666"/>
                </a:solidFill>
                <a:ea typeface="標楷體" pitchFamily="65" charset="-120"/>
              </a:rPr>
              <a:t>76</a:t>
            </a:r>
            <a:r>
              <a:rPr kumimoji="0" lang="zh-TW" altLang="en-US" sz="2100" dirty="0">
                <a:solidFill>
                  <a:srgbClr val="FF3300"/>
                </a:solidFill>
                <a:ea typeface="標楷體" pitchFamily="65" charset="-120"/>
              </a:rPr>
              <a:t>人中，</a:t>
            </a:r>
            <a:r>
              <a:rPr kumimoji="0" lang="zh-TW" altLang="en-US" sz="2100" b="1" dirty="0">
                <a:solidFill>
                  <a:srgbClr val="006666"/>
                </a:solidFill>
                <a:ea typeface="標楷體" pitchFamily="65" charset="-120"/>
              </a:rPr>
              <a:t>英文＋數學</a:t>
            </a:r>
            <a:r>
              <a:rPr kumimoji="0" lang="zh-TW" altLang="en-US" sz="2100" dirty="0">
                <a:solidFill>
                  <a:srgbClr val="FF3300"/>
                </a:solidFill>
                <a:ea typeface="標楷體" pitchFamily="65" charset="-120"/>
              </a:rPr>
              <a:t>前</a:t>
            </a:r>
            <a:r>
              <a:rPr kumimoji="0" lang="en-US" altLang="zh-TW" sz="2100" dirty="0">
                <a:solidFill>
                  <a:srgbClr val="FF3300"/>
                </a:solidFill>
                <a:ea typeface="標楷體" pitchFamily="65" charset="-120"/>
              </a:rPr>
              <a:t>(19</a:t>
            </a:r>
            <a:r>
              <a:rPr kumimoji="0" lang="zh-TW" altLang="en-US" sz="2100" dirty="0">
                <a:solidFill>
                  <a:srgbClr val="FF3300"/>
                </a:solidFill>
                <a:ea typeface="標楷體" pitchFamily="65" charset="-120"/>
              </a:rPr>
              <a:t>人 </a:t>
            </a:r>
            <a:r>
              <a:rPr kumimoji="0" lang="en-US" altLang="zh-TW" sz="2100" dirty="0">
                <a:solidFill>
                  <a:srgbClr val="FF3300"/>
                </a:solidFill>
                <a:ea typeface="標楷體" pitchFamily="65" charset="-120"/>
              </a:rPr>
              <a:t>× 3</a:t>
            </a:r>
            <a:r>
              <a:rPr kumimoji="0" lang="zh-TW" altLang="en-US" sz="2100" dirty="0">
                <a:solidFill>
                  <a:srgbClr val="FF3300"/>
                </a:solidFill>
                <a:ea typeface="標楷體" pitchFamily="65" charset="-120"/>
              </a:rPr>
              <a:t>倍</a:t>
            </a:r>
            <a:r>
              <a:rPr kumimoji="0" lang="en-US" altLang="zh-TW" sz="2100" dirty="0">
                <a:solidFill>
                  <a:srgbClr val="FF3300"/>
                </a:solidFill>
                <a:ea typeface="標楷體" pitchFamily="65" charset="-120"/>
              </a:rPr>
              <a:t>)</a:t>
            </a:r>
            <a:r>
              <a:rPr kumimoji="0" lang="zh-TW" altLang="en-US" sz="2100" dirty="0">
                <a:solidFill>
                  <a:srgbClr val="FF3300"/>
                </a:solidFill>
                <a:ea typeface="標楷體" pitchFamily="65" charset="-120"/>
              </a:rPr>
              <a:t>＝</a:t>
            </a:r>
            <a:r>
              <a:rPr kumimoji="0" lang="en-US" altLang="zh-TW" sz="2100" b="1" dirty="0">
                <a:solidFill>
                  <a:srgbClr val="006666"/>
                </a:solidFill>
                <a:ea typeface="標楷體" pitchFamily="65" charset="-120"/>
              </a:rPr>
              <a:t>57</a:t>
            </a:r>
            <a:r>
              <a:rPr kumimoji="0" lang="zh-TW" altLang="en-US" sz="2100" dirty="0">
                <a:solidFill>
                  <a:srgbClr val="FF3300"/>
                </a:solidFill>
                <a:ea typeface="標楷體" pitchFamily="65" charset="-120"/>
              </a:rPr>
              <a:t>人</a:t>
            </a:r>
          </a:p>
        </p:txBody>
      </p:sp>
      <p:sp>
        <p:nvSpPr>
          <p:cNvPr id="12" name="矩形 11"/>
          <p:cNvSpPr/>
          <p:nvPr/>
        </p:nvSpPr>
        <p:spPr>
          <a:xfrm>
            <a:off x="2411413" y="697178"/>
            <a:ext cx="576262" cy="2581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defRPr/>
            </a:pPr>
            <a:endParaRPr lang="zh-TW" altLang="en-US" sz="1600"/>
          </a:p>
        </p:txBody>
      </p:sp>
      <p:sp>
        <p:nvSpPr>
          <p:cNvPr id="19" name="矩形 18"/>
          <p:cNvSpPr/>
          <p:nvPr/>
        </p:nvSpPr>
        <p:spPr>
          <a:xfrm>
            <a:off x="2916239" y="697178"/>
            <a:ext cx="503237" cy="25810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defRPr/>
            </a:pPr>
            <a:endParaRPr lang="zh-TW" altLang="en-US" sz="1600"/>
          </a:p>
        </p:txBody>
      </p:sp>
      <p:sp>
        <p:nvSpPr>
          <p:cNvPr id="20" name="矩形 19"/>
          <p:cNvSpPr/>
          <p:nvPr/>
        </p:nvSpPr>
        <p:spPr>
          <a:xfrm>
            <a:off x="3419476" y="457234"/>
            <a:ext cx="3897313" cy="2820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defRPr/>
            </a:pPr>
            <a:endParaRPr lang="zh-TW" altLang="en-US" sz="1600"/>
          </a:p>
        </p:txBody>
      </p:sp>
      <p:sp>
        <p:nvSpPr>
          <p:cNvPr id="21" name="矩形圖說文字 20"/>
          <p:cNvSpPr/>
          <p:nvPr/>
        </p:nvSpPr>
        <p:spPr>
          <a:xfrm>
            <a:off x="395289" y="3278188"/>
            <a:ext cx="2447925" cy="539750"/>
          </a:xfrm>
          <a:prstGeom prst="wedgeRectCallout">
            <a:avLst>
              <a:gd name="adj1" fmla="val 49945"/>
              <a:gd name="adj2" fmla="val -113046"/>
            </a:avLst>
          </a:prstGeom>
        </p:spPr>
        <p:style>
          <a:lnRef idx="1">
            <a:schemeClr val="accent2"/>
          </a:lnRef>
          <a:fillRef idx="2">
            <a:schemeClr val="accent2"/>
          </a:fillRef>
          <a:effectRef idx="1">
            <a:schemeClr val="accent2"/>
          </a:effectRef>
          <a:fontRef idx="minor">
            <a:schemeClr val="dk1"/>
          </a:fontRef>
        </p:style>
        <p:txBody>
          <a:bodyPr lIns="81043" tIns="40522" rIns="81043" bIns="40522" anchor="ctr"/>
          <a:lstStyle/>
          <a:p>
            <a:pPr>
              <a:defRPr/>
            </a:pPr>
            <a:r>
              <a:rPr lang="zh-TW" altLang="en-US" sz="1600" b="1" dirty="0">
                <a:solidFill>
                  <a:schemeClr val="tx1">
                    <a:lumMod val="95000"/>
                    <a:lumOff val="5000"/>
                  </a:schemeClr>
                </a:solidFill>
                <a:ea typeface="標楷體" pitchFamily="65" charset="-120"/>
                <a:cs typeface="Times New Roman" pitchFamily="18" charset="0"/>
              </a:rPr>
              <a:t>第一步：</a:t>
            </a:r>
            <a:endParaRPr lang="en-US" altLang="zh-TW" sz="1600" b="1" dirty="0">
              <a:solidFill>
                <a:schemeClr val="tx1">
                  <a:lumMod val="95000"/>
                  <a:lumOff val="5000"/>
                </a:schemeClr>
              </a:solidFill>
              <a:ea typeface="標楷體" pitchFamily="65" charset="-120"/>
              <a:cs typeface="Times New Roman" pitchFamily="18" charset="0"/>
            </a:endParaRPr>
          </a:p>
          <a:p>
            <a:pPr>
              <a:defRPr/>
            </a:pPr>
            <a:r>
              <a:rPr lang="zh-TW" altLang="en-US" sz="1600" b="1" dirty="0">
                <a:solidFill>
                  <a:schemeClr val="tx1">
                    <a:lumMod val="95000"/>
                    <a:lumOff val="5000"/>
                  </a:schemeClr>
                </a:solidFill>
                <a:ea typeface="標楷體" pitchFamily="65" charset="-120"/>
                <a:cs typeface="Times New Roman" pitchFamily="18" charset="0"/>
              </a:rPr>
              <a:t>篩選檢定標準</a:t>
            </a:r>
            <a:endParaRPr lang="en-US" altLang="zh-TW" sz="1600" b="1" dirty="0">
              <a:solidFill>
                <a:schemeClr val="tx1">
                  <a:lumMod val="95000"/>
                  <a:lumOff val="5000"/>
                </a:schemeClr>
              </a:solidFill>
              <a:ea typeface="標楷體" pitchFamily="65" charset="-120"/>
              <a:cs typeface="Times New Roman" pitchFamily="18" charset="0"/>
            </a:endParaRPr>
          </a:p>
        </p:txBody>
      </p:sp>
      <p:sp>
        <p:nvSpPr>
          <p:cNvPr id="22" name="矩形圖說文字 21"/>
          <p:cNvSpPr/>
          <p:nvPr/>
        </p:nvSpPr>
        <p:spPr>
          <a:xfrm>
            <a:off x="547689" y="3405188"/>
            <a:ext cx="2447925" cy="539750"/>
          </a:xfrm>
          <a:prstGeom prst="wedgeRectCallout">
            <a:avLst>
              <a:gd name="adj1" fmla="val 49945"/>
              <a:gd name="adj2" fmla="val -113046"/>
            </a:avLst>
          </a:prstGeom>
        </p:spPr>
        <p:style>
          <a:lnRef idx="1">
            <a:schemeClr val="accent2"/>
          </a:lnRef>
          <a:fillRef idx="2">
            <a:schemeClr val="accent2"/>
          </a:fillRef>
          <a:effectRef idx="1">
            <a:schemeClr val="accent2"/>
          </a:effectRef>
          <a:fontRef idx="minor">
            <a:schemeClr val="dk1"/>
          </a:fontRef>
        </p:style>
        <p:txBody>
          <a:bodyPr lIns="81043" tIns="40522" rIns="81043" bIns="40522" anchor="ctr"/>
          <a:lstStyle/>
          <a:p>
            <a:pPr>
              <a:defRPr/>
            </a:pPr>
            <a:r>
              <a:rPr lang="zh-TW" altLang="en-US" sz="1600" b="1" dirty="0">
                <a:solidFill>
                  <a:schemeClr val="tx1">
                    <a:lumMod val="95000"/>
                    <a:lumOff val="5000"/>
                  </a:schemeClr>
                </a:solidFill>
                <a:ea typeface="標楷體" pitchFamily="65" charset="-120"/>
                <a:cs typeface="Times New Roman" pitchFamily="18" charset="0"/>
              </a:rPr>
              <a:t>第二步：</a:t>
            </a:r>
            <a:endParaRPr lang="en-US" altLang="zh-TW" sz="1600" b="1" dirty="0">
              <a:solidFill>
                <a:schemeClr val="tx1">
                  <a:lumMod val="95000"/>
                  <a:lumOff val="5000"/>
                </a:schemeClr>
              </a:solidFill>
              <a:ea typeface="標楷體" pitchFamily="65" charset="-120"/>
              <a:cs typeface="Times New Roman" pitchFamily="18" charset="0"/>
            </a:endParaRPr>
          </a:p>
          <a:p>
            <a:pPr>
              <a:defRPr/>
            </a:pPr>
            <a:r>
              <a:rPr lang="zh-TW" altLang="en-US" sz="1600" b="1" dirty="0">
                <a:solidFill>
                  <a:schemeClr val="tx1">
                    <a:lumMod val="95000"/>
                    <a:lumOff val="5000"/>
                  </a:schemeClr>
                </a:solidFill>
                <a:ea typeface="標楷體" pitchFamily="65" charset="-120"/>
                <a:cs typeface="Times New Roman" pitchFamily="18" charset="0"/>
              </a:rPr>
              <a:t>篩選倍率</a:t>
            </a:r>
            <a:endParaRPr lang="en-US" altLang="zh-TW" sz="1600" b="1" dirty="0">
              <a:solidFill>
                <a:schemeClr val="tx1">
                  <a:lumMod val="95000"/>
                  <a:lumOff val="5000"/>
                </a:schemeClr>
              </a:solidFill>
              <a:ea typeface="標楷體" pitchFamily="65" charset="-120"/>
              <a:cs typeface="Times New Roman" pitchFamily="18" charset="0"/>
            </a:endParaRPr>
          </a:p>
        </p:txBody>
      </p:sp>
      <p:sp>
        <p:nvSpPr>
          <p:cNvPr id="23" name="矩形圖說文字 22"/>
          <p:cNvSpPr/>
          <p:nvPr/>
        </p:nvSpPr>
        <p:spPr>
          <a:xfrm>
            <a:off x="6034281" y="2136794"/>
            <a:ext cx="2447925" cy="539750"/>
          </a:xfrm>
          <a:prstGeom prst="wedgeRectCallout">
            <a:avLst>
              <a:gd name="adj1" fmla="val -48849"/>
              <a:gd name="adj2" fmla="val -101667"/>
            </a:avLst>
          </a:prstGeom>
        </p:spPr>
        <p:style>
          <a:lnRef idx="1">
            <a:schemeClr val="accent2"/>
          </a:lnRef>
          <a:fillRef idx="2">
            <a:schemeClr val="accent2"/>
          </a:fillRef>
          <a:effectRef idx="1">
            <a:schemeClr val="accent2"/>
          </a:effectRef>
          <a:fontRef idx="minor">
            <a:schemeClr val="dk1"/>
          </a:fontRef>
        </p:style>
        <p:txBody>
          <a:bodyPr lIns="81043" tIns="40522" rIns="81043" bIns="40522" anchor="ctr"/>
          <a:lstStyle/>
          <a:p>
            <a:pPr>
              <a:defRPr/>
            </a:pPr>
            <a:r>
              <a:rPr lang="zh-TW" altLang="en-US" sz="1600" b="1" dirty="0">
                <a:solidFill>
                  <a:schemeClr val="tx1">
                    <a:lumMod val="95000"/>
                    <a:lumOff val="5000"/>
                  </a:schemeClr>
                </a:solidFill>
                <a:ea typeface="標楷體" pitchFamily="65" charset="-120"/>
                <a:cs typeface="Times New Roman" pitchFamily="18" charset="0"/>
              </a:rPr>
              <a:t>第三步：</a:t>
            </a:r>
            <a:endParaRPr lang="en-US" altLang="zh-TW" sz="1600" b="1" dirty="0">
              <a:solidFill>
                <a:schemeClr val="tx1">
                  <a:lumMod val="95000"/>
                  <a:lumOff val="5000"/>
                </a:schemeClr>
              </a:solidFill>
              <a:ea typeface="標楷體" pitchFamily="65" charset="-120"/>
              <a:cs typeface="Times New Roman" pitchFamily="18" charset="0"/>
            </a:endParaRPr>
          </a:p>
          <a:p>
            <a:pPr>
              <a:defRPr/>
            </a:pPr>
            <a:r>
              <a:rPr lang="zh-TW" altLang="en-US" sz="1600" b="1" dirty="0">
                <a:solidFill>
                  <a:schemeClr val="tx1">
                    <a:lumMod val="95000"/>
                    <a:lumOff val="5000"/>
                  </a:schemeClr>
                </a:solidFill>
                <a:ea typeface="標楷體" pitchFamily="65" charset="-120"/>
                <a:cs typeface="Times New Roman" pitchFamily="18" charset="0"/>
              </a:rPr>
              <a:t>計算總成績</a:t>
            </a:r>
            <a:endParaRPr lang="en-US" altLang="zh-TW" sz="1600" b="1" dirty="0">
              <a:solidFill>
                <a:schemeClr val="tx1">
                  <a:lumMod val="95000"/>
                  <a:lumOff val="5000"/>
                </a:schemeClr>
              </a:solidFill>
              <a:ea typeface="標楷體" pitchFamily="65" charset="-120"/>
              <a:cs typeface="Times New Roman" pitchFamily="18" charset="0"/>
            </a:endParaRPr>
          </a:p>
        </p:txBody>
      </p:sp>
      <p:sp>
        <p:nvSpPr>
          <p:cNvPr id="24" name="Text Box 9"/>
          <p:cNvSpPr txBox="1">
            <a:spLocks noChangeArrowheads="1"/>
          </p:cNvSpPr>
          <p:nvPr/>
        </p:nvSpPr>
        <p:spPr bwMode="auto">
          <a:xfrm>
            <a:off x="1180461" y="3569512"/>
            <a:ext cx="7345363" cy="390261"/>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zh-TW" altLang="en-US" sz="2100" dirty="0">
                <a:solidFill>
                  <a:srgbClr val="FF3300"/>
                </a:solidFill>
                <a:ea typeface="標楷體" pitchFamily="65" charset="-120"/>
              </a:rPr>
              <a:t>原則：</a:t>
            </a:r>
            <a:r>
              <a:rPr kumimoji="0" lang="zh-TW" altLang="en-US" sz="2100" b="1" dirty="0">
                <a:solidFill>
                  <a:srgbClr val="006666"/>
                </a:solidFill>
                <a:ea typeface="標楷體" pitchFamily="65" charset="-120"/>
              </a:rPr>
              <a:t>由高倍率到低倍率、同倍率相加</a:t>
            </a:r>
          </a:p>
        </p:txBody>
      </p:sp>
      <p:sp>
        <p:nvSpPr>
          <p:cNvPr id="18" name="Line 21"/>
          <p:cNvSpPr>
            <a:spLocks noChangeShapeType="1"/>
          </p:cNvSpPr>
          <p:nvPr/>
        </p:nvSpPr>
        <p:spPr bwMode="auto">
          <a:xfrm flipH="1" flipV="1">
            <a:off x="1771649" y="2299435"/>
            <a:ext cx="5470178" cy="2898326"/>
          </a:xfrm>
          <a:prstGeom prst="line">
            <a:avLst/>
          </a:prstGeom>
          <a:noFill/>
          <a:ln w="63500">
            <a:solidFill>
              <a:srgbClr val="800080"/>
            </a:solidFill>
            <a:round/>
            <a:headEnd/>
            <a:tailEnd type="triangle" w="med" len="me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Tree>
    <p:extLst>
      <p:ext uri="{BB962C8B-B14F-4D97-AF65-F5344CB8AC3E}">
        <p14:creationId xmlns:p14="http://schemas.microsoft.com/office/powerpoint/2010/main" val="72000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12"/>
                                        </p:tgtEl>
                                        <p:attrNameLst>
                                          <p:attrName>ppt_x</p:attrName>
                                        </p:attrNameLst>
                                      </p:cBhvr>
                                      <p:tavLst>
                                        <p:tav tm="0">
                                          <p:val>
                                            <p:strVal val="ppt_x"/>
                                          </p:val>
                                        </p:tav>
                                        <p:tav tm="100000">
                                          <p:val>
                                            <p:strVal val="ppt_x"/>
                                          </p:val>
                                        </p:tav>
                                      </p:tavLst>
                                    </p:anim>
                                    <p:anim calcmode="lin" valueType="num">
                                      <p:cBhvr additive="base">
                                        <p:cTn id="17" dur="500"/>
                                        <p:tgtEl>
                                          <p:spTgt spid="12"/>
                                        </p:tgtEl>
                                        <p:attrNameLst>
                                          <p:attrName>ppt_y</p:attrName>
                                        </p:attrNameLst>
                                      </p:cBhvr>
                                      <p:tavLst>
                                        <p:tav tm="0">
                                          <p:val>
                                            <p:strVal val="ppt_y"/>
                                          </p:val>
                                        </p:tav>
                                        <p:tav tm="100000">
                                          <p:val>
                                            <p:strVal val="1+ppt_h/2"/>
                                          </p:val>
                                        </p:tav>
                                      </p:tavLst>
                                    </p:anim>
                                    <p:set>
                                      <p:cBhvr>
                                        <p:cTn id="18" dur="1" fill="hold">
                                          <p:stCondLst>
                                            <p:cond delay="499"/>
                                          </p:stCondLst>
                                        </p:cTn>
                                        <p:tgtEl>
                                          <p:spTgt spid="12"/>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19"/>
                                        </p:tgtEl>
                                        <p:attrNameLst>
                                          <p:attrName>ppt_x</p:attrName>
                                        </p:attrNameLst>
                                      </p:cBhvr>
                                      <p:tavLst>
                                        <p:tav tm="0">
                                          <p:val>
                                            <p:strVal val="ppt_x"/>
                                          </p:val>
                                        </p:tav>
                                        <p:tav tm="100000">
                                          <p:val>
                                            <p:strVal val="ppt_x"/>
                                          </p:val>
                                        </p:tav>
                                      </p:tavLst>
                                    </p:anim>
                                    <p:anim calcmode="lin" valueType="num">
                                      <p:cBhvr additive="base">
                                        <p:cTn id="37" dur="500"/>
                                        <p:tgtEl>
                                          <p:spTgt spid="19"/>
                                        </p:tgtEl>
                                        <p:attrNameLst>
                                          <p:attrName>ppt_y</p:attrName>
                                        </p:attrNameLst>
                                      </p:cBhvr>
                                      <p:tavLst>
                                        <p:tav tm="0">
                                          <p:val>
                                            <p:strVal val="ppt_y"/>
                                          </p:val>
                                        </p:tav>
                                        <p:tav tm="100000">
                                          <p:val>
                                            <p:strVal val="1+ppt_h/2"/>
                                          </p:val>
                                        </p:tav>
                                      </p:tavLst>
                                    </p:anim>
                                    <p:set>
                                      <p:cBhvr>
                                        <p:cTn id="38" dur="1" fill="hold">
                                          <p:stCondLst>
                                            <p:cond delay="499"/>
                                          </p:stCondLst>
                                        </p:cTn>
                                        <p:tgtEl>
                                          <p:spTgt spid="19"/>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22"/>
                                        </p:tgtEl>
                                        <p:attrNameLst>
                                          <p:attrName>ppt_x</p:attrName>
                                        </p:attrNameLst>
                                      </p:cBhvr>
                                      <p:tavLst>
                                        <p:tav tm="0">
                                          <p:val>
                                            <p:strVal val="ppt_x"/>
                                          </p:val>
                                        </p:tav>
                                        <p:tav tm="100000">
                                          <p:val>
                                            <p:strVal val="ppt_x"/>
                                          </p:val>
                                        </p:tav>
                                      </p:tavLst>
                                    </p:anim>
                                    <p:anim calcmode="lin" valueType="num">
                                      <p:cBhvr additive="base">
                                        <p:cTn id="41" dur="500"/>
                                        <p:tgtEl>
                                          <p:spTgt spid="22"/>
                                        </p:tgtEl>
                                        <p:attrNameLst>
                                          <p:attrName>ppt_y</p:attrName>
                                        </p:attrNameLst>
                                      </p:cBhvr>
                                      <p:tavLst>
                                        <p:tav tm="0">
                                          <p:val>
                                            <p:strVal val="ppt_y"/>
                                          </p:val>
                                        </p:tav>
                                        <p:tav tm="100000">
                                          <p:val>
                                            <p:strVal val="1+ppt_h/2"/>
                                          </p:val>
                                        </p:tav>
                                      </p:tavLst>
                                    </p:anim>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ox(i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ox(i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ox(in)">
                                      <p:cBhvr>
                                        <p:cTn id="69" dur="500"/>
                                        <p:tgtEl>
                                          <p:spTgt spid="1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ox(in)">
                                      <p:cBhvr>
                                        <p:cTn id="74" dur="500"/>
                                        <p:tgtEl>
                                          <p:spTgt spid="13"/>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ox(in)">
                                      <p:cBhvr>
                                        <p:cTn id="77" dur="500"/>
                                        <p:tgtEl>
                                          <p:spTgt spid="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ox(in)">
                                      <p:cBhvr>
                                        <p:cTn id="82" dur="500"/>
                                        <p:tgtEl>
                                          <p:spTgt spid="14"/>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ox(in)">
                                      <p:cBhvr>
                                        <p:cTn id="85" dur="500"/>
                                        <p:tgtEl>
                                          <p:spTgt spid="1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grpId="1" nodeType="clickEffect">
                                  <p:stCondLst>
                                    <p:cond delay="0"/>
                                  </p:stCondLst>
                                  <p:childTnLst>
                                    <p:anim calcmode="lin" valueType="num">
                                      <p:cBhvr additive="base">
                                        <p:cTn id="95" dur="500"/>
                                        <p:tgtEl>
                                          <p:spTgt spid="8"/>
                                        </p:tgtEl>
                                        <p:attrNameLst>
                                          <p:attrName>ppt_x</p:attrName>
                                        </p:attrNameLst>
                                      </p:cBhvr>
                                      <p:tavLst>
                                        <p:tav tm="0">
                                          <p:val>
                                            <p:strVal val="ppt_x"/>
                                          </p:val>
                                        </p:tav>
                                        <p:tav tm="100000">
                                          <p:val>
                                            <p:strVal val="ppt_x"/>
                                          </p:val>
                                        </p:tav>
                                      </p:tavLst>
                                    </p:anim>
                                    <p:anim calcmode="lin" valueType="num">
                                      <p:cBhvr additive="base">
                                        <p:cTn id="96" dur="500"/>
                                        <p:tgtEl>
                                          <p:spTgt spid="8"/>
                                        </p:tgtEl>
                                        <p:attrNameLst>
                                          <p:attrName>ppt_y</p:attrName>
                                        </p:attrNameLst>
                                      </p:cBhvr>
                                      <p:tavLst>
                                        <p:tav tm="0">
                                          <p:val>
                                            <p:strVal val="ppt_y"/>
                                          </p:val>
                                        </p:tav>
                                        <p:tav tm="100000">
                                          <p:val>
                                            <p:strVal val="1+ppt_h/2"/>
                                          </p:val>
                                        </p:tav>
                                      </p:tavLst>
                                    </p:anim>
                                    <p:set>
                                      <p:cBhvr>
                                        <p:cTn id="97" dur="1" fill="hold">
                                          <p:stCondLst>
                                            <p:cond delay="499"/>
                                          </p:stCondLst>
                                        </p:cTn>
                                        <p:tgtEl>
                                          <p:spTgt spid="8"/>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4"/>
                                        </p:tgtEl>
                                        <p:attrNameLst>
                                          <p:attrName>ppt_x</p:attrName>
                                        </p:attrNameLst>
                                      </p:cBhvr>
                                      <p:tavLst>
                                        <p:tav tm="0">
                                          <p:val>
                                            <p:strVal val="ppt_x"/>
                                          </p:val>
                                        </p:tav>
                                        <p:tav tm="100000">
                                          <p:val>
                                            <p:strVal val="ppt_x"/>
                                          </p:val>
                                        </p:tav>
                                      </p:tavLst>
                                    </p:anim>
                                    <p:anim calcmode="lin" valueType="num">
                                      <p:cBhvr additive="base">
                                        <p:cTn id="100" dur="500"/>
                                        <p:tgtEl>
                                          <p:spTgt spid="24"/>
                                        </p:tgtEl>
                                        <p:attrNameLst>
                                          <p:attrName>ppt_y</p:attrName>
                                        </p:attrNameLst>
                                      </p:cBhvr>
                                      <p:tavLst>
                                        <p:tav tm="0">
                                          <p:val>
                                            <p:strVal val="ppt_y"/>
                                          </p:val>
                                        </p:tav>
                                        <p:tav tm="100000">
                                          <p:val>
                                            <p:strVal val="1+ppt_h/2"/>
                                          </p:val>
                                        </p:tav>
                                      </p:tavLst>
                                    </p:anim>
                                    <p:set>
                                      <p:cBhvr>
                                        <p:cTn id="101" dur="1" fill="hold">
                                          <p:stCondLst>
                                            <p:cond delay="499"/>
                                          </p:stCondLst>
                                        </p:cTn>
                                        <p:tgtEl>
                                          <p:spTgt spid="24"/>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9"/>
                                        </p:tgtEl>
                                        <p:attrNameLst>
                                          <p:attrName>ppt_x</p:attrName>
                                        </p:attrNameLst>
                                      </p:cBhvr>
                                      <p:tavLst>
                                        <p:tav tm="0">
                                          <p:val>
                                            <p:strVal val="ppt_x"/>
                                          </p:val>
                                        </p:tav>
                                        <p:tav tm="100000">
                                          <p:val>
                                            <p:strVal val="ppt_x"/>
                                          </p:val>
                                        </p:tav>
                                      </p:tavLst>
                                    </p:anim>
                                    <p:anim calcmode="lin" valueType="num">
                                      <p:cBhvr additive="base">
                                        <p:cTn id="104" dur="500"/>
                                        <p:tgtEl>
                                          <p:spTgt spid="9"/>
                                        </p:tgtEl>
                                        <p:attrNameLst>
                                          <p:attrName>ppt_y</p:attrName>
                                        </p:attrNameLst>
                                      </p:cBhvr>
                                      <p:tavLst>
                                        <p:tav tm="0">
                                          <p:val>
                                            <p:strVal val="ppt_y"/>
                                          </p:val>
                                        </p:tav>
                                        <p:tav tm="100000">
                                          <p:val>
                                            <p:strVal val="1+ppt_h/2"/>
                                          </p:val>
                                        </p:tav>
                                      </p:tavLst>
                                    </p:anim>
                                    <p:set>
                                      <p:cBhvr>
                                        <p:cTn id="105" dur="1" fill="hold">
                                          <p:stCondLst>
                                            <p:cond delay="499"/>
                                          </p:stCondLst>
                                        </p:cTn>
                                        <p:tgtEl>
                                          <p:spTgt spid="9"/>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10"/>
                                        </p:tgtEl>
                                        <p:attrNameLst>
                                          <p:attrName>ppt_x</p:attrName>
                                        </p:attrNameLst>
                                      </p:cBhvr>
                                      <p:tavLst>
                                        <p:tav tm="0">
                                          <p:val>
                                            <p:strVal val="ppt_x"/>
                                          </p:val>
                                        </p:tav>
                                        <p:tav tm="100000">
                                          <p:val>
                                            <p:strVal val="ppt_x"/>
                                          </p:val>
                                        </p:tav>
                                      </p:tavLst>
                                    </p:anim>
                                    <p:anim calcmode="lin" valueType="num">
                                      <p:cBhvr additive="base">
                                        <p:cTn id="108" dur="500"/>
                                        <p:tgtEl>
                                          <p:spTgt spid="10"/>
                                        </p:tgtEl>
                                        <p:attrNameLst>
                                          <p:attrName>ppt_y</p:attrName>
                                        </p:attrNameLst>
                                      </p:cBhvr>
                                      <p:tavLst>
                                        <p:tav tm="0">
                                          <p:val>
                                            <p:strVal val="ppt_y"/>
                                          </p:val>
                                        </p:tav>
                                        <p:tav tm="100000">
                                          <p:val>
                                            <p:strVal val="1+ppt_h/2"/>
                                          </p:val>
                                        </p:tav>
                                      </p:tavLst>
                                    </p:anim>
                                    <p:set>
                                      <p:cBhvr>
                                        <p:cTn id="109" dur="1" fill="hold">
                                          <p:stCondLst>
                                            <p:cond delay="499"/>
                                          </p:stCondLst>
                                        </p:cTn>
                                        <p:tgtEl>
                                          <p:spTgt spid="10"/>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15"/>
                                        </p:tgtEl>
                                        <p:attrNameLst>
                                          <p:attrName>ppt_x</p:attrName>
                                        </p:attrNameLst>
                                      </p:cBhvr>
                                      <p:tavLst>
                                        <p:tav tm="0">
                                          <p:val>
                                            <p:strVal val="ppt_x"/>
                                          </p:val>
                                        </p:tav>
                                        <p:tav tm="100000">
                                          <p:val>
                                            <p:strVal val="ppt_x"/>
                                          </p:val>
                                        </p:tav>
                                      </p:tavLst>
                                    </p:anim>
                                    <p:anim calcmode="lin" valueType="num">
                                      <p:cBhvr additive="base">
                                        <p:cTn id="112" dur="500"/>
                                        <p:tgtEl>
                                          <p:spTgt spid="15"/>
                                        </p:tgtEl>
                                        <p:attrNameLst>
                                          <p:attrName>ppt_y</p:attrName>
                                        </p:attrNameLst>
                                      </p:cBhvr>
                                      <p:tavLst>
                                        <p:tav tm="0">
                                          <p:val>
                                            <p:strVal val="ppt_y"/>
                                          </p:val>
                                        </p:tav>
                                        <p:tav tm="100000">
                                          <p:val>
                                            <p:strVal val="1+ppt_h/2"/>
                                          </p:val>
                                        </p:tav>
                                      </p:tavLst>
                                    </p:anim>
                                    <p:set>
                                      <p:cBhvr>
                                        <p:cTn id="113" dur="1" fill="hold">
                                          <p:stCondLst>
                                            <p:cond delay="499"/>
                                          </p:stCondLst>
                                        </p:cTn>
                                        <p:tgtEl>
                                          <p:spTgt spid="15"/>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13"/>
                                        </p:tgtEl>
                                        <p:attrNameLst>
                                          <p:attrName>ppt_x</p:attrName>
                                        </p:attrNameLst>
                                      </p:cBhvr>
                                      <p:tavLst>
                                        <p:tav tm="0">
                                          <p:val>
                                            <p:strVal val="ppt_x"/>
                                          </p:val>
                                        </p:tav>
                                        <p:tav tm="100000">
                                          <p:val>
                                            <p:strVal val="ppt_x"/>
                                          </p:val>
                                        </p:tav>
                                      </p:tavLst>
                                    </p:anim>
                                    <p:anim calcmode="lin" valueType="num">
                                      <p:cBhvr additive="base">
                                        <p:cTn id="116" dur="500"/>
                                        <p:tgtEl>
                                          <p:spTgt spid="13"/>
                                        </p:tgtEl>
                                        <p:attrNameLst>
                                          <p:attrName>ppt_y</p:attrName>
                                        </p:attrNameLst>
                                      </p:cBhvr>
                                      <p:tavLst>
                                        <p:tav tm="0">
                                          <p:val>
                                            <p:strVal val="ppt_y"/>
                                          </p:val>
                                        </p:tav>
                                        <p:tav tm="100000">
                                          <p:val>
                                            <p:strVal val="1+ppt_h/2"/>
                                          </p:val>
                                        </p:tav>
                                      </p:tavLst>
                                    </p:anim>
                                    <p:set>
                                      <p:cBhvr>
                                        <p:cTn id="117" dur="1" fill="hold">
                                          <p:stCondLst>
                                            <p:cond delay="499"/>
                                          </p:stCondLst>
                                        </p:cTn>
                                        <p:tgtEl>
                                          <p:spTgt spid="13"/>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16"/>
                                        </p:tgtEl>
                                        <p:attrNameLst>
                                          <p:attrName>ppt_x</p:attrName>
                                        </p:attrNameLst>
                                      </p:cBhvr>
                                      <p:tavLst>
                                        <p:tav tm="0">
                                          <p:val>
                                            <p:strVal val="ppt_x"/>
                                          </p:val>
                                        </p:tav>
                                        <p:tav tm="100000">
                                          <p:val>
                                            <p:strVal val="ppt_x"/>
                                          </p:val>
                                        </p:tav>
                                      </p:tavLst>
                                    </p:anim>
                                    <p:anim calcmode="lin" valueType="num">
                                      <p:cBhvr additive="base">
                                        <p:cTn id="120" dur="500"/>
                                        <p:tgtEl>
                                          <p:spTgt spid="16"/>
                                        </p:tgtEl>
                                        <p:attrNameLst>
                                          <p:attrName>ppt_y</p:attrName>
                                        </p:attrNameLst>
                                      </p:cBhvr>
                                      <p:tavLst>
                                        <p:tav tm="0">
                                          <p:val>
                                            <p:strVal val="ppt_y"/>
                                          </p:val>
                                        </p:tav>
                                        <p:tav tm="100000">
                                          <p:val>
                                            <p:strVal val="1+ppt_h/2"/>
                                          </p:val>
                                        </p:tav>
                                      </p:tavLst>
                                    </p:anim>
                                    <p:set>
                                      <p:cBhvr>
                                        <p:cTn id="121" dur="1" fill="hold">
                                          <p:stCondLst>
                                            <p:cond delay="499"/>
                                          </p:stCondLst>
                                        </p:cTn>
                                        <p:tgtEl>
                                          <p:spTgt spid="16"/>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14"/>
                                        </p:tgtEl>
                                        <p:attrNameLst>
                                          <p:attrName>ppt_x</p:attrName>
                                        </p:attrNameLst>
                                      </p:cBhvr>
                                      <p:tavLst>
                                        <p:tav tm="0">
                                          <p:val>
                                            <p:strVal val="ppt_x"/>
                                          </p:val>
                                        </p:tav>
                                        <p:tav tm="100000">
                                          <p:val>
                                            <p:strVal val="ppt_x"/>
                                          </p:val>
                                        </p:tav>
                                      </p:tavLst>
                                    </p:anim>
                                    <p:anim calcmode="lin" valueType="num">
                                      <p:cBhvr additive="base">
                                        <p:cTn id="124" dur="500"/>
                                        <p:tgtEl>
                                          <p:spTgt spid="14"/>
                                        </p:tgtEl>
                                        <p:attrNameLst>
                                          <p:attrName>ppt_y</p:attrName>
                                        </p:attrNameLst>
                                      </p:cBhvr>
                                      <p:tavLst>
                                        <p:tav tm="0">
                                          <p:val>
                                            <p:strVal val="ppt_y"/>
                                          </p:val>
                                        </p:tav>
                                        <p:tav tm="100000">
                                          <p:val>
                                            <p:strVal val="1+ppt_h/2"/>
                                          </p:val>
                                        </p:tav>
                                      </p:tavLst>
                                    </p:anim>
                                    <p:set>
                                      <p:cBhvr>
                                        <p:cTn id="125" dur="1" fill="hold">
                                          <p:stCondLst>
                                            <p:cond delay="499"/>
                                          </p:stCondLst>
                                        </p:cTn>
                                        <p:tgtEl>
                                          <p:spTgt spid="14"/>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17"/>
                                        </p:tgtEl>
                                        <p:attrNameLst>
                                          <p:attrName>ppt_x</p:attrName>
                                        </p:attrNameLst>
                                      </p:cBhvr>
                                      <p:tavLst>
                                        <p:tav tm="0">
                                          <p:val>
                                            <p:strVal val="ppt_x"/>
                                          </p:val>
                                        </p:tav>
                                        <p:tav tm="100000">
                                          <p:val>
                                            <p:strVal val="ppt_x"/>
                                          </p:val>
                                        </p:tav>
                                      </p:tavLst>
                                    </p:anim>
                                    <p:anim calcmode="lin" valueType="num">
                                      <p:cBhvr additive="base">
                                        <p:cTn id="128" dur="500"/>
                                        <p:tgtEl>
                                          <p:spTgt spid="17"/>
                                        </p:tgtEl>
                                        <p:attrNameLst>
                                          <p:attrName>ppt_y</p:attrName>
                                        </p:attrNameLst>
                                      </p:cBhvr>
                                      <p:tavLst>
                                        <p:tav tm="0">
                                          <p:val>
                                            <p:strVal val="ppt_y"/>
                                          </p:val>
                                        </p:tav>
                                        <p:tav tm="100000">
                                          <p:val>
                                            <p:strVal val="1+ppt_h/2"/>
                                          </p:val>
                                        </p:tav>
                                      </p:tavLst>
                                    </p:anim>
                                    <p:set>
                                      <p:cBhvr>
                                        <p:cTn id="129" dur="1" fill="hold">
                                          <p:stCondLst>
                                            <p:cond delay="499"/>
                                          </p:stCondLst>
                                        </p:cTn>
                                        <p:tgtEl>
                                          <p:spTgt spid="17"/>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18"/>
                                        </p:tgtEl>
                                        <p:attrNameLst>
                                          <p:attrName>ppt_x</p:attrName>
                                        </p:attrNameLst>
                                      </p:cBhvr>
                                      <p:tavLst>
                                        <p:tav tm="0">
                                          <p:val>
                                            <p:strVal val="ppt_x"/>
                                          </p:val>
                                        </p:tav>
                                        <p:tav tm="100000">
                                          <p:val>
                                            <p:strVal val="ppt_x"/>
                                          </p:val>
                                        </p:tav>
                                      </p:tavLst>
                                    </p:anim>
                                    <p:anim calcmode="lin" valueType="num">
                                      <p:cBhvr additive="base">
                                        <p:cTn id="132" dur="500"/>
                                        <p:tgtEl>
                                          <p:spTgt spid="18"/>
                                        </p:tgtEl>
                                        <p:attrNameLst>
                                          <p:attrName>ppt_y</p:attrName>
                                        </p:attrNameLst>
                                      </p:cBhvr>
                                      <p:tavLst>
                                        <p:tav tm="0">
                                          <p:val>
                                            <p:strVal val="ppt_y"/>
                                          </p:val>
                                        </p:tav>
                                        <p:tav tm="100000">
                                          <p:val>
                                            <p:strVal val="1+ppt_h/2"/>
                                          </p:val>
                                        </p:tav>
                                      </p:tavLst>
                                    </p:anim>
                                    <p:set>
                                      <p:cBhvr>
                                        <p:cTn id="133" dur="1" fill="hold">
                                          <p:stCondLst>
                                            <p:cond delay="499"/>
                                          </p:stCondLst>
                                        </p:cTn>
                                        <p:tgtEl>
                                          <p:spTgt spid="18"/>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additive="base">
                                        <p:cTn id="138" dur="500" fill="hold"/>
                                        <p:tgtEl>
                                          <p:spTgt spid="20"/>
                                        </p:tgtEl>
                                        <p:attrNameLst>
                                          <p:attrName>ppt_x</p:attrName>
                                        </p:attrNameLst>
                                      </p:cBhvr>
                                      <p:tavLst>
                                        <p:tav tm="0">
                                          <p:val>
                                            <p:strVal val="#ppt_x"/>
                                          </p:val>
                                        </p:tav>
                                        <p:tav tm="100000">
                                          <p:val>
                                            <p:strVal val="#ppt_x"/>
                                          </p:val>
                                        </p:tav>
                                      </p:tavLst>
                                    </p:anim>
                                    <p:anim calcmode="lin" valueType="num">
                                      <p:cBhvr additive="base">
                                        <p:cTn id="1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3"/>
                                        </p:tgtEl>
                                        <p:attrNameLst>
                                          <p:attrName>style.visibility</p:attrName>
                                        </p:attrNameLst>
                                      </p:cBhvr>
                                      <p:to>
                                        <p:strVal val="visible"/>
                                      </p:to>
                                    </p:set>
                                    <p:anim calcmode="lin" valueType="num">
                                      <p:cBhvr additive="base">
                                        <p:cTn id="144" dur="500" fill="hold"/>
                                        <p:tgtEl>
                                          <p:spTgt spid="23"/>
                                        </p:tgtEl>
                                        <p:attrNameLst>
                                          <p:attrName>ppt_x</p:attrName>
                                        </p:attrNameLst>
                                      </p:cBhvr>
                                      <p:tavLst>
                                        <p:tav tm="0">
                                          <p:val>
                                            <p:strVal val="#ppt_x"/>
                                          </p:val>
                                        </p:tav>
                                        <p:tav tm="100000">
                                          <p:val>
                                            <p:strVal val="#ppt_x"/>
                                          </p:val>
                                        </p:tav>
                                      </p:tavLst>
                                    </p:anim>
                                    <p:anim calcmode="lin" valueType="num">
                                      <p:cBhvr additive="base">
                                        <p:cTn id="1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2" grpId="0" animBg="1"/>
      <p:bldP spid="12" grpId="1" animBg="1"/>
      <p:bldP spid="19" grpId="0" animBg="1"/>
      <p:bldP spid="19" grpId="1" animBg="1"/>
      <p:bldP spid="20" grpId="0" animBg="1"/>
      <p:bldP spid="21" grpId="0" animBg="1"/>
      <p:bldP spid="21" grpId="1" animBg="1"/>
      <p:bldP spid="22" grpId="0" animBg="1"/>
      <p:bldP spid="22" grpId="1" animBg="1"/>
      <p:bldP spid="23" grpId="0" animBg="1"/>
      <p:bldP spid="24" grpId="0" animBg="1"/>
      <p:bldP spid="24"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5003670"/>
              </p:ext>
            </p:extLst>
          </p:nvPr>
        </p:nvGraphicFramePr>
        <p:xfrm>
          <a:off x="493713" y="3744485"/>
          <a:ext cx="7534671" cy="1873320"/>
        </p:xfrm>
        <a:graphic>
          <a:graphicData uri="http://schemas.openxmlformats.org/drawingml/2006/table">
            <a:tbl>
              <a:tblPr>
                <a:tableStyleId>{5940675A-B579-460E-94D1-54222C63F5DA}</a:tableStyleId>
              </a:tblPr>
              <a:tblGrid>
                <a:gridCol w="887015"/>
                <a:gridCol w="821867"/>
                <a:gridCol w="821867"/>
                <a:gridCol w="821867"/>
                <a:gridCol w="821867"/>
                <a:gridCol w="821867"/>
                <a:gridCol w="821867"/>
                <a:gridCol w="947152"/>
                <a:gridCol w="769302"/>
              </a:tblGrid>
              <a:tr h="463560">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學生</a:t>
                      </a:r>
                      <a:endParaRPr lang="en-US" altLang="zh-TW" sz="1500" u="none" strike="noStrike" dirty="0" smtClean="0">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國文</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英文</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數學</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社會</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自然</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總級</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篩選</a:t>
                      </a:r>
                      <a:endParaRPr lang="en-US"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c>
                  <a:txBody>
                    <a:bodyPr/>
                    <a:lstStyle/>
                    <a:p>
                      <a:pPr algn="l" fontAlgn="ctr"/>
                      <a:r>
                        <a:rPr lang="zh-TW" altLang="en-US" sz="1500" u="none" strike="noStrike" dirty="0" smtClean="0">
                          <a:effectLst/>
                          <a:latin typeface="微軟正黑體" panose="020B0604030504040204" pitchFamily="34" charset="-120"/>
                          <a:ea typeface="微軟正黑體" panose="020B0604030504040204" pitchFamily="34" charset="-120"/>
                        </a:rPr>
                        <a:t>未通過</a:t>
                      </a:r>
                      <a:endParaRPr lang="en-US" altLang="zh-TW" sz="1500" u="none" strike="noStrike" dirty="0" smtClean="0">
                        <a:effectLst/>
                        <a:latin typeface="微軟正黑體" panose="020B0604030504040204" pitchFamily="34" charset="-120"/>
                        <a:ea typeface="微軟正黑體" panose="020B0604030504040204" pitchFamily="34" charset="-120"/>
                      </a:endParaRPr>
                    </a:p>
                    <a:p>
                      <a:pPr algn="l" fontAlgn="ctr"/>
                      <a:r>
                        <a:rPr lang="zh-TW" altLang="en-US" sz="1500" u="none" strike="noStrike" dirty="0" smtClean="0">
                          <a:effectLst/>
                          <a:latin typeface="微軟正黑體" panose="020B0604030504040204" pitchFamily="34" charset="-120"/>
                          <a:ea typeface="微軟正黑體" panose="020B0604030504040204" pitchFamily="34" charset="-120"/>
                        </a:rPr>
                        <a:t>原因</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045" marR="7045" marT="6360"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51</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自</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B</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49</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英</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C</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50</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英</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D</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52</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數均標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E</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46</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Y</a:t>
                      </a:r>
                    </a:p>
                  </a:txBody>
                  <a:tcPr marL="9525" marR="9525" marT="9525"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r h="234960">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F</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51</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Y</a:t>
                      </a:r>
                    </a:p>
                  </a:txBody>
                  <a:tcPr marL="9525" marR="9525" marT="9525"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bl>
          </a:graphicData>
        </a:graphic>
      </p:graphicFrame>
      <p:sp>
        <p:nvSpPr>
          <p:cNvPr id="59396" name="Rectangle 2"/>
          <p:cNvSpPr>
            <a:spLocks noChangeArrowheads="1"/>
          </p:cNvSpPr>
          <p:nvPr/>
        </p:nvSpPr>
        <p:spPr bwMode="auto">
          <a:xfrm>
            <a:off x="493714" y="53770"/>
            <a:ext cx="815816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algn="ctr" eaLnBrk="1" hangingPunct="1">
              <a:spcBef>
                <a:spcPct val="0"/>
              </a:spcBef>
              <a:buFontTx/>
              <a:buNone/>
            </a:pPr>
            <a:r>
              <a:rPr lang="zh-TW" altLang="en-US" sz="3200" b="1" dirty="0">
                <a:solidFill>
                  <a:srgbClr val="009900"/>
                </a:solidFill>
                <a:latin typeface="微軟正黑體" pitchFamily="34" charset="-120"/>
                <a:ea typeface="微軟正黑體" pitchFamily="34" charset="-120"/>
              </a:rPr>
              <a:t>如何選擇校系</a:t>
            </a:r>
          </a:p>
        </p:txBody>
      </p:sp>
      <p:sp>
        <p:nvSpPr>
          <p:cNvPr id="59397" name="Text Box 5"/>
          <p:cNvSpPr txBox="1">
            <a:spLocks noChangeArrowheads="1"/>
          </p:cNvSpPr>
          <p:nvPr/>
        </p:nvSpPr>
        <p:spPr bwMode="auto">
          <a:xfrm>
            <a:off x="684443" y="589550"/>
            <a:ext cx="6983412" cy="478896"/>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en-US" altLang="zh-TW" sz="2500">
                <a:solidFill>
                  <a:srgbClr val="FF3300"/>
                </a:solidFill>
                <a:ea typeface="標楷體" pitchFamily="65" charset="-120"/>
              </a:rPr>
              <a:t>Tip1</a:t>
            </a:r>
            <a:r>
              <a:rPr kumimoji="0" lang="zh-TW" altLang="en-US" sz="2500">
                <a:solidFill>
                  <a:srgbClr val="FF3300"/>
                </a:solidFill>
                <a:ea typeface="標楷體" pitchFamily="65" charset="-120"/>
              </a:rPr>
              <a:t>：篩選倍率很重要</a:t>
            </a:r>
            <a:endParaRPr kumimoji="0" lang="zh-TW" altLang="en-US" sz="2500">
              <a:ea typeface="標楷體" pitchFamily="65" charset="-12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0" t="12210" r="62909" b="57387"/>
          <a:stretch/>
        </p:blipFill>
        <p:spPr bwMode="auto">
          <a:xfrm>
            <a:off x="611559" y="1117270"/>
            <a:ext cx="4032449" cy="208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172"/>
          <p:cNvSpPr>
            <a:spLocks noChangeArrowheads="1"/>
          </p:cNvSpPr>
          <p:nvPr/>
        </p:nvSpPr>
        <p:spPr bwMode="auto">
          <a:xfrm>
            <a:off x="4128720" y="1528034"/>
            <a:ext cx="515288" cy="167469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12" name="Rectangle 1172"/>
          <p:cNvSpPr>
            <a:spLocks noChangeArrowheads="1"/>
          </p:cNvSpPr>
          <p:nvPr/>
        </p:nvSpPr>
        <p:spPr bwMode="auto">
          <a:xfrm>
            <a:off x="2245588" y="3717797"/>
            <a:ext cx="797627" cy="1900009"/>
          </a:xfrm>
          <a:prstGeom prst="rect">
            <a:avLst/>
          </a:prstGeom>
          <a:noFill/>
          <a:ln w="38100">
            <a:solidFill>
              <a:srgbClr val="FF00FF"/>
            </a:solidFill>
            <a:miter lim="800000"/>
            <a:headEnd/>
            <a:tailEnd/>
          </a:ln>
        </p:spPr>
        <p:txBody>
          <a:bodyPr wrap="none" lIns="81043" tIns="40522" rIns="81043" bIns="40522" anchor="ctr"/>
          <a:lstStyle/>
          <a:p>
            <a:pPr algn="l"/>
            <a:endParaRPr lang="zh-TW" altLang="zh-TW" sz="1600">
              <a:latin typeface="Calibri" pitchFamily="34" charset="0"/>
              <a:ea typeface="新細明體" pitchFamily="18" charset="-120"/>
            </a:endParaRPr>
          </a:p>
        </p:txBody>
      </p:sp>
      <p:sp>
        <p:nvSpPr>
          <p:cNvPr id="13" name="Rectangle 1172"/>
          <p:cNvSpPr>
            <a:spLocks noChangeArrowheads="1"/>
          </p:cNvSpPr>
          <p:nvPr/>
        </p:nvSpPr>
        <p:spPr bwMode="auto">
          <a:xfrm>
            <a:off x="3043215" y="3717798"/>
            <a:ext cx="797627" cy="1900009"/>
          </a:xfrm>
          <a:prstGeom prst="rect">
            <a:avLst/>
          </a:prstGeom>
          <a:noFill/>
          <a:ln w="38100">
            <a:solidFill>
              <a:srgbClr val="FF00FF"/>
            </a:solidFill>
            <a:miter lim="800000"/>
            <a:headEnd/>
            <a:tailEnd/>
          </a:ln>
        </p:spPr>
        <p:txBody>
          <a:bodyPr wrap="none" lIns="81043" tIns="40522" rIns="81043" bIns="40522" anchor="ctr"/>
          <a:lstStyle/>
          <a:p>
            <a:pPr algn="l"/>
            <a:endParaRPr lang="zh-TW" altLang="zh-TW" sz="1600">
              <a:latin typeface="Calibri" pitchFamily="34" charset="0"/>
              <a:ea typeface="新細明體" pitchFamily="18" charset="-120"/>
            </a:endParaRPr>
          </a:p>
        </p:txBody>
      </p:sp>
      <p:sp>
        <p:nvSpPr>
          <p:cNvPr id="14" name="Line 61"/>
          <p:cNvSpPr>
            <a:spLocks noChangeShapeType="1"/>
          </p:cNvSpPr>
          <p:nvPr/>
        </p:nvSpPr>
        <p:spPr bwMode="auto">
          <a:xfrm flipV="1">
            <a:off x="-44904" y="5017740"/>
            <a:ext cx="9144000"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
        <p:nvSpPr>
          <p:cNvPr id="15" name="Text Box 5"/>
          <p:cNvSpPr txBox="1">
            <a:spLocks noChangeArrowheads="1"/>
          </p:cNvSpPr>
          <p:nvPr/>
        </p:nvSpPr>
        <p:spPr bwMode="auto">
          <a:xfrm>
            <a:off x="684213" y="3238902"/>
            <a:ext cx="7200698" cy="47889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en-US" altLang="zh-TW" sz="2500" dirty="0" smtClean="0">
                <a:solidFill>
                  <a:schemeClr val="bg1"/>
                </a:solidFill>
                <a:ea typeface="標楷體" pitchFamily="65" charset="-120"/>
              </a:rPr>
              <a:t>105</a:t>
            </a:r>
            <a:r>
              <a:rPr kumimoji="0" lang="zh-TW" altLang="en-US" sz="2500" dirty="0" smtClean="0">
                <a:solidFill>
                  <a:schemeClr val="bg1"/>
                </a:solidFill>
                <a:ea typeface="標楷體" pitchFamily="65" charset="-120"/>
              </a:rPr>
              <a:t>第一</a:t>
            </a:r>
            <a:r>
              <a:rPr kumimoji="0" lang="zh-TW" altLang="en-US" sz="2500" dirty="0">
                <a:solidFill>
                  <a:schemeClr val="bg1"/>
                </a:solidFill>
                <a:ea typeface="標楷體" pitchFamily="65" charset="-120"/>
              </a:rPr>
              <a:t>階段篩選標準為：</a:t>
            </a:r>
            <a:r>
              <a:rPr kumimoji="0" lang="zh-TW" altLang="en-US" sz="2500" dirty="0" smtClean="0">
                <a:solidFill>
                  <a:schemeClr val="bg1"/>
                </a:solidFill>
                <a:ea typeface="標楷體" pitchFamily="65" charset="-120"/>
              </a:rPr>
              <a:t>自</a:t>
            </a:r>
            <a:r>
              <a:rPr kumimoji="0" lang="en-US" altLang="zh-TW" sz="2500" dirty="0">
                <a:solidFill>
                  <a:schemeClr val="bg1"/>
                </a:solidFill>
                <a:ea typeface="標楷體" pitchFamily="65" charset="-120"/>
              </a:rPr>
              <a:t>9</a:t>
            </a:r>
            <a:r>
              <a:rPr kumimoji="0" lang="zh-TW" altLang="en-US" sz="2500" dirty="0" smtClean="0">
                <a:solidFill>
                  <a:schemeClr val="bg1"/>
                </a:solidFill>
                <a:ea typeface="標楷體" pitchFamily="65" charset="-120"/>
              </a:rPr>
              <a:t>、英</a:t>
            </a:r>
            <a:r>
              <a:rPr kumimoji="0" lang="en-US" altLang="zh-TW" sz="2500" dirty="0" smtClean="0">
                <a:solidFill>
                  <a:schemeClr val="bg1"/>
                </a:solidFill>
                <a:ea typeface="標楷體" pitchFamily="65" charset="-120"/>
              </a:rPr>
              <a:t>10</a:t>
            </a:r>
            <a:r>
              <a:rPr kumimoji="0" lang="zh-TW" altLang="en-US" sz="2500" dirty="0" smtClean="0">
                <a:solidFill>
                  <a:schemeClr val="bg1"/>
                </a:solidFill>
                <a:ea typeface="標楷體" pitchFamily="65" charset="-120"/>
              </a:rPr>
              <a:t>、數</a:t>
            </a:r>
            <a:r>
              <a:rPr kumimoji="0" lang="en-US" altLang="zh-TW" sz="2500" dirty="0">
                <a:solidFill>
                  <a:schemeClr val="bg1"/>
                </a:solidFill>
                <a:ea typeface="標楷體" pitchFamily="65" charset="-120"/>
              </a:rPr>
              <a:t>8</a:t>
            </a:r>
          </a:p>
          <a:p>
            <a:pPr eaLnBrk="1" hangingPunct="1">
              <a:spcBef>
                <a:spcPct val="0"/>
              </a:spcBef>
              <a:buFontTx/>
              <a:buNone/>
            </a:pPr>
            <a:endParaRPr kumimoji="0" lang="zh-TW" altLang="en-US" sz="2500" dirty="0">
              <a:ea typeface="標楷體" pitchFamily="65" charset="-120"/>
            </a:endParaRPr>
          </a:p>
        </p:txBody>
      </p:sp>
      <p:sp>
        <p:nvSpPr>
          <p:cNvPr id="16" name="Rectangle 1172"/>
          <p:cNvSpPr>
            <a:spLocks noChangeArrowheads="1"/>
          </p:cNvSpPr>
          <p:nvPr/>
        </p:nvSpPr>
        <p:spPr bwMode="auto">
          <a:xfrm>
            <a:off x="4704938" y="3717798"/>
            <a:ext cx="797627" cy="1900009"/>
          </a:xfrm>
          <a:prstGeom prst="rect">
            <a:avLst/>
          </a:prstGeom>
          <a:noFill/>
          <a:ln w="38100">
            <a:solidFill>
              <a:srgbClr val="FF00FF"/>
            </a:solidFill>
            <a:miter lim="800000"/>
            <a:headEnd/>
            <a:tailEnd/>
          </a:ln>
        </p:spPr>
        <p:txBody>
          <a:bodyPr wrap="none" lIns="81043" tIns="40522" rIns="81043" bIns="40522" anchor="ctr"/>
          <a:lstStyle/>
          <a:p>
            <a:pPr algn="l"/>
            <a:endParaRPr lang="zh-TW" altLang="zh-TW" sz="1600">
              <a:latin typeface="Calibri" pitchFamily="34" charset="0"/>
              <a:ea typeface="新細明體" pitchFamily="18" charset="-120"/>
            </a:endParaRPr>
          </a:p>
        </p:txBody>
      </p:sp>
      <p:sp>
        <p:nvSpPr>
          <p:cNvPr id="17" name="Line 61"/>
          <p:cNvSpPr>
            <a:spLocks noChangeShapeType="1"/>
          </p:cNvSpPr>
          <p:nvPr/>
        </p:nvSpPr>
        <p:spPr bwMode="auto">
          <a:xfrm flipV="1">
            <a:off x="-56169" y="4513684"/>
            <a:ext cx="9166530"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
        <p:nvSpPr>
          <p:cNvPr id="18" name="Line 61"/>
          <p:cNvSpPr>
            <a:spLocks noChangeShapeType="1"/>
          </p:cNvSpPr>
          <p:nvPr/>
        </p:nvSpPr>
        <p:spPr bwMode="auto">
          <a:xfrm flipV="1">
            <a:off x="-56169" y="4297660"/>
            <a:ext cx="9166530"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3" t="27179" r="58173" b="35966"/>
          <a:stretch/>
        </p:blipFill>
        <p:spPr bwMode="auto">
          <a:xfrm>
            <a:off x="4779303" y="1117270"/>
            <a:ext cx="3609121" cy="208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172"/>
          <p:cNvSpPr>
            <a:spLocks noChangeArrowheads="1"/>
          </p:cNvSpPr>
          <p:nvPr/>
        </p:nvSpPr>
        <p:spPr bwMode="auto">
          <a:xfrm>
            <a:off x="3442028" y="1528034"/>
            <a:ext cx="686692" cy="167469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19" name="Rectangle 1172"/>
          <p:cNvSpPr>
            <a:spLocks noChangeArrowheads="1"/>
          </p:cNvSpPr>
          <p:nvPr/>
        </p:nvSpPr>
        <p:spPr bwMode="auto">
          <a:xfrm>
            <a:off x="6584860" y="2111370"/>
            <a:ext cx="591657" cy="44698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21" name="Rectangle 1172"/>
          <p:cNvSpPr>
            <a:spLocks noChangeArrowheads="1"/>
          </p:cNvSpPr>
          <p:nvPr/>
        </p:nvSpPr>
        <p:spPr bwMode="auto">
          <a:xfrm>
            <a:off x="7176517" y="2791918"/>
            <a:ext cx="591657" cy="2234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22" name="Line 61"/>
          <p:cNvSpPr>
            <a:spLocks noChangeShapeType="1"/>
          </p:cNvSpPr>
          <p:nvPr/>
        </p:nvSpPr>
        <p:spPr bwMode="auto">
          <a:xfrm flipV="1">
            <a:off x="-30451" y="4749361"/>
            <a:ext cx="9166530"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Tree>
    <p:extLst>
      <p:ext uri="{BB962C8B-B14F-4D97-AF65-F5344CB8AC3E}">
        <p14:creationId xmlns:p14="http://schemas.microsoft.com/office/powerpoint/2010/main" val="127373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autoUpdateAnimBg="0"/>
      <p:bldP spid="13" grpId="0" animBg="1" autoUpdateAnimBg="0"/>
      <p:bldP spid="14" grpId="0" animBg="1"/>
      <p:bldP spid="15" grpId="0" animBg="1"/>
      <p:bldP spid="16" grpId="0" animBg="1" autoUpdateAnimBg="0"/>
      <p:bldP spid="17" grpId="0" animBg="1"/>
      <p:bldP spid="18" grpId="0" animBg="1"/>
      <p:bldP spid="20" grpId="0" animBg="1"/>
      <p:bldP spid="19"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格 32"/>
          <p:cNvGraphicFramePr>
            <a:graphicFrameLocks noGrp="1"/>
          </p:cNvGraphicFramePr>
          <p:nvPr>
            <p:extLst>
              <p:ext uri="{D42A27DB-BD31-4B8C-83A1-F6EECF244321}">
                <p14:modId xmlns:p14="http://schemas.microsoft.com/office/powerpoint/2010/main" val="2870467637"/>
              </p:ext>
            </p:extLst>
          </p:nvPr>
        </p:nvGraphicFramePr>
        <p:xfrm>
          <a:off x="947893" y="1417339"/>
          <a:ext cx="7320441" cy="1728193"/>
        </p:xfrm>
        <a:graphic>
          <a:graphicData uri="http://schemas.openxmlformats.org/drawingml/2006/table">
            <a:tbl>
              <a:tblPr firstRow="1" firstCol="1" lastRow="1" lastCol="1" bandRow="1" bandCol="1">
                <a:tableStyleId>{5C22544A-7EE6-4342-B048-85BDC9FD1C3A}</a:tableStyleId>
              </a:tblPr>
              <a:tblGrid>
                <a:gridCol w="1024889"/>
                <a:gridCol w="1123071"/>
                <a:gridCol w="598516"/>
                <a:gridCol w="598516"/>
                <a:gridCol w="598516"/>
                <a:gridCol w="598516"/>
                <a:gridCol w="576085"/>
                <a:gridCol w="888609"/>
                <a:gridCol w="1313723"/>
              </a:tblGrid>
              <a:tr h="525709">
                <a:tc rowSpan="2">
                  <a:txBody>
                    <a:bodyPr/>
                    <a:lstStyle/>
                    <a:p>
                      <a:pPr algn="ctr">
                        <a:lnSpc>
                          <a:spcPct val="100000"/>
                        </a:lnSpc>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校系別</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8">
                  <a:txBody>
                    <a:bodyPr/>
                    <a:lstStyle/>
                    <a:p>
                      <a:pPr algn="ctr">
                        <a:lnSpc>
                          <a:spcPct val="100000"/>
                        </a:lnSpc>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學測分數之倍率篩選</a:t>
                      </a:r>
                      <a:r>
                        <a:rPr lang="en-US" sz="1800" b="1" kern="100" dirty="0">
                          <a:solidFill>
                            <a:schemeClr val="tx1"/>
                          </a:solidFill>
                          <a:effectLst/>
                          <a:latin typeface="微軟正黑體" panose="020B0604030504040204" pitchFamily="34" charset="-120"/>
                          <a:ea typeface="微軟正黑體" panose="020B0604030504040204" pitchFamily="34" charset="-120"/>
                        </a:rPr>
                        <a:t>/</a:t>
                      </a:r>
                      <a:r>
                        <a:rPr lang="zh-TW" sz="1800" b="1" kern="100" dirty="0">
                          <a:solidFill>
                            <a:schemeClr val="tx1"/>
                          </a:solidFill>
                          <a:effectLst/>
                          <a:latin typeface="微軟正黑體" panose="020B0604030504040204" pitchFamily="34" charset="-120"/>
                          <a:ea typeface="微軟正黑體" panose="020B0604030504040204" pitchFamily="34" charset="-120"/>
                        </a:rPr>
                        <a:t>前一年最低級分資訊</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0828">
                <a:tc vMerge="1">
                  <a:txBody>
                    <a:bodyPr/>
                    <a:lstStyle/>
                    <a:p>
                      <a:endParaRPr lang="zh-TW" altLang="en-US"/>
                    </a:p>
                  </a:txBody>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科目</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國</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英</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數</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自</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社</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總級分</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同級分篩選</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0828">
                <a:tc rowSpan="2">
                  <a:txBody>
                    <a:bodyPr/>
                    <a:lstStyle/>
                    <a:p>
                      <a:pPr algn="ctr">
                        <a:lnSpc>
                          <a:spcPct val="100000"/>
                        </a:lnSpc>
                        <a:spcAft>
                          <a:spcPts val="0"/>
                        </a:spcAft>
                      </a:pPr>
                      <a:r>
                        <a:rPr lang="zh-TW" sz="1800" b="1" kern="100" dirty="0">
                          <a:solidFill>
                            <a:schemeClr val="tx1"/>
                          </a:solidFill>
                          <a:effectLst/>
                          <a:latin typeface="微軟正黑體" panose="020B0604030504040204" pitchFamily="34" charset="-120"/>
                          <a:ea typeface="微軟正黑體" panose="020B0604030504040204" pitchFamily="34" charset="-120"/>
                        </a:rPr>
                        <a:t>※校◎系</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倍率</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smtClean="0">
                          <a:solidFill>
                            <a:schemeClr val="tx1"/>
                          </a:solidFill>
                          <a:effectLst/>
                          <a:latin typeface="微軟正黑體" panose="020B0604030504040204" pitchFamily="34" charset="-120"/>
                          <a:ea typeface="微軟正黑體" panose="020B0604030504040204" pitchFamily="34" charset="-120"/>
                        </a:rPr>
                        <a:t>5</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3</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3</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 </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0828">
                <a:tc vMerge="1">
                  <a:txBody>
                    <a:bodyPr/>
                    <a:lstStyle/>
                    <a:p>
                      <a:endParaRPr lang="zh-TW" altLang="en-US"/>
                    </a:p>
                  </a:txBody>
                  <a:tcPr/>
                </a:tc>
                <a:tc>
                  <a:txBody>
                    <a:bodyPr/>
                    <a:lstStyle/>
                    <a:p>
                      <a:pPr algn="ctr">
                        <a:lnSpc>
                          <a:spcPct val="100000"/>
                        </a:lnSpc>
                        <a:spcAft>
                          <a:spcPts val="0"/>
                        </a:spcAft>
                      </a:pPr>
                      <a:r>
                        <a:rPr lang="zh-TW" sz="1800" b="0" kern="100" dirty="0">
                          <a:solidFill>
                            <a:schemeClr val="tx1"/>
                          </a:solidFill>
                          <a:effectLst/>
                          <a:latin typeface="微軟正黑體" panose="020B0604030504040204" pitchFamily="34" charset="-120"/>
                          <a:ea typeface="微軟正黑體" panose="020B0604030504040204" pitchFamily="34" charset="-120"/>
                        </a:rPr>
                        <a:t>通過級分</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a:solidFill>
                            <a:schemeClr val="tx1"/>
                          </a:solidFill>
                          <a:effectLst/>
                          <a:latin typeface="微軟正黑體" panose="020B0604030504040204" pitchFamily="34" charset="-120"/>
                          <a:ea typeface="微軟正黑體" panose="020B0604030504040204" pitchFamily="34" charset="-120"/>
                        </a:rPr>
                        <a:t>-</a:t>
                      </a:r>
                      <a:endParaRPr lang="zh-TW" sz="1800" b="0" kern="10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smtClean="0">
                          <a:solidFill>
                            <a:schemeClr val="tx1"/>
                          </a:solidFill>
                          <a:effectLst/>
                          <a:latin typeface="微軟正黑體" panose="020B0604030504040204" pitchFamily="34" charset="-120"/>
                          <a:ea typeface="微軟正黑體" panose="020B0604030504040204" pitchFamily="34" charset="-120"/>
                        </a:rPr>
                        <a:t>14</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smtClean="0">
                          <a:solidFill>
                            <a:schemeClr val="tx1"/>
                          </a:solidFill>
                          <a:effectLst/>
                          <a:latin typeface="微軟正黑體" panose="020B0604030504040204" pitchFamily="34" charset="-120"/>
                          <a:ea typeface="微軟正黑體" panose="020B0604030504040204" pitchFamily="34" charset="-120"/>
                        </a:rPr>
                        <a:t>27</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smtClean="0">
                          <a:solidFill>
                            <a:schemeClr val="tx1"/>
                          </a:solidFill>
                          <a:effectLst/>
                          <a:latin typeface="微軟正黑體" panose="020B0604030504040204" pitchFamily="34" charset="-120"/>
                          <a:ea typeface="微軟正黑體" panose="020B0604030504040204" pitchFamily="34" charset="-120"/>
                        </a:rPr>
                        <a:t>27</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chemeClr val="tx1"/>
                          </a:solidFill>
                          <a:effectLst/>
                          <a:latin typeface="微軟正黑體" panose="020B0604030504040204" pitchFamily="34" charset="-120"/>
                          <a:ea typeface="微軟正黑體" panose="020B0604030504040204" pitchFamily="34" charset="-120"/>
                        </a:rPr>
                        <a:t>-</a:t>
                      </a:r>
                      <a:endParaRPr lang="zh-TW" sz="1800" b="0" kern="100" dirty="0">
                        <a:solidFill>
                          <a:schemeClr val="tx1"/>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800" b="0" kern="100" dirty="0">
                          <a:solidFill>
                            <a:srgbClr val="FF0000"/>
                          </a:solidFill>
                          <a:effectLst/>
                          <a:latin typeface="微軟正黑體" panose="020B0604030504040204" pitchFamily="34" charset="-120"/>
                          <a:ea typeface="微軟正黑體" panose="020B0604030504040204" pitchFamily="34" charset="-120"/>
                        </a:rPr>
                        <a:t> </a:t>
                      </a:r>
                      <a:r>
                        <a:rPr lang="en-US" sz="1800" b="0" kern="100" dirty="0" smtClean="0">
                          <a:solidFill>
                            <a:srgbClr val="FF0000"/>
                          </a:solidFill>
                          <a:effectLst/>
                          <a:latin typeface="微軟正黑體" panose="020B0604030504040204" pitchFamily="34" charset="-120"/>
                          <a:ea typeface="微軟正黑體" panose="020B0604030504040204" pitchFamily="34" charset="-120"/>
                        </a:rPr>
                        <a:t>69</a:t>
                      </a:r>
                      <a:endParaRPr lang="zh-TW" sz="1800" b="0" kern="100" dirty="0">
                        <a:solidFill>
                          <a:srgbClr val="FF0000"/>
                        </a:solidFill>
                        <a:effectLst/>
                        <a:latin typeface="微軟正黑體" panose="020B0604030504040204" pitchFamily="34" charset="-120"/>
                        <a:ea typeface="微軟正黑體" panose="020B0604030504040204" pitchFamily="34" charset="-12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矩形 2"/>
          <p:cNvSpPr/>
          <p:nvPr/>
        </p:nvSpPr>
        <p:spPr>
          <a:xfrm>
            <a:off x="947893" y="3145532"/>
            <a:ext cx="7420312" cy="2020828"/>
          </a:xfrm>
          <a:prstGeom prst="rect">
            <a:avLst/>
          </a:prstGeom>
        </p:spPr>
        <p:txBody>
          <a:bodyPr wrap="square" lIns="81043" tIns="40522" rIns="81043" bIns="40522">
            <a:spAutoFit/>
          </a:bodyPr>
          <a:lstStyle/>
          <a:p>
            <a:pPr indent="244255"/>
            <a:r>
              <a:rPr lang="zh-TW" altLang="en-US" sz="2100" kern="100" dirty="0">
                <a:solidFill>
                  <a:srgbClr val="1308EA"/>
                </a:solidFill>
                <a:latin typeface="Times New Roman" pitchFamily="18" charset="0"/>
                <a:ea typeface="標楷體" pitchFamily="65" charset="-120"/>
                <a:cs typeface="Times New Roman" pitchFamily="18" charset="0"/>
              </a:rPr>
              <a:t>這裡指的是：通過英文</a:t>
            </a:r>
            <a:r>
              <a:rPr lang="en-US" altLang="zh-TW" sz="2100" kern="100" dirty="0">
                <a:solidFill>
                  <a:srgbClr val="1308EA"/>
                </a:solidFill>
                <a:latin typeface="Times New Roman" pitchFamily="18" charset="0"/>
                <a:ea typeface="標楷體" pitchFamily="65" charset="-120"/>
                <a:cs typeface="Times New Roman" pitchFamily="18" charset="0"/>
              </a:rPr>
              <a:t>5</a:t>
            </a:r>
            <a:r>
              <a:rPr lang="zh-TW" altLang="en-US" sz="2100" kern="100" dirty="0">
                <a:solidFill>
                  <a:srgbClr val="1308EA"/>
                </a:solidFill>
                <a:latin typeface="Times New Roman" pitchFamily="18" charset="0"/>
                <a:ea typeface="標楷體" pitchFamily="65" charset="-120"/>
                <a:cs typeface="Times New Roman" pitchFamily="18" charset="0"/>
              </a:rPr>
              <a:t>倍率（</a:t>
            </a:r>
            <a:r>
              <a:rPr lang="en-US" altLang="zh-TW" sz="2100" kern="100" dirty="0">
                <a:solidFill>
                  <a:srgbClr val="1308EA"/>
                </a:solidFill>
                <a:latin typeface="Times New Roman" pitchFamily="18" charset="0"/>
                <a:ea typeface="標楷體" pitchFamily="65" charset="-120"/>
                <a:cs typeface="Times New Roman" pitchFamily="18" charset="0"/>
              </a:rPr>
              <a:t>14</a:t>
            </a:r>
            <a:r>
              <a:rPr lang="zh-TW" altLang="en-US" sz="2100" kern="100" dirty="0">
                <a:solidFill>
                  <a:srgbClr val="1308EA"/>
                </a:solidFill>
                <a:latin typeface="Times New Roman" pitchFamily="18" charset="0"/>
                <a:ea typeface="標楷體" pitchFamily="65" charset="-120"/>
                <a:cs typeface="Times New Roman" pitchFamily="18" charset="0"/>
              </a:rPr>
              <a:t>級分以上）篩選的考生，</a:t>
            </a:r>
            <a:r>
              <a:rPr lang="zh-TW" altLang="zh-TW" sz="2100" b="1" u="sng" kern="100" dirty="0">
                <a:solidFill>
                  <a:srgbClr val="FF3399"/>
                </a:solidFill>
                <a:latin typeface="Times New Roman" pitchFamily="18" charset="0"/>
                <a:ea typeface="標楷體" pitchFamily="65" charset="-120"/>
                <a:cs typeface="Times New Roman" pitchFamily="18" charset="0"/>
              </a:rPr>
              <a:t>數</a:t>
            </a:r>
            <a:r>
              <a:rPr lang="en-US" altLang="zh-TW" sz="2100" b="1" u="sng" kern="100" dirty="0">
                <a:solidFill>
                  <a:srgbClr val="FF3399"/>
                </a:solidFill>
                <a:latin typeface="Times New Roman" pitchFamily="18" charset="0"/>
                <a:ea typeface="標楷體" pitchFamily="65" charset="-120"/>
                <a:cs typeface="Times New Roman" pitchFamily="18" charset="0"/>
              </a:rPr>
              <a:t>+</a:t>
            </a:r>
            <a:r>
              <a:rPr lang="zh-TW" altLang="zh-TW" sz="2100" b="1" u="sng" kern="100" dirty="0">
                <a:solidFill>
                  <a:srgbClr val="FF3399"/>
                </a:solidFill>
                <a:latin typeface="Times New Roman" pitchFamily="18" charset="0"/>
                <a:ea typeface="標楷體" pitchFamily="65" charset="-120"/>
                <a:cs typeface="Times New Roman" pitchFamily="18" charset="0"/>
              </a:rPr>
              <a:t>自</a:t>
            </a:r>
            <a:r>
              <a:rPr lang="zh-TW" altLang="zh-TW" sz="2100" b="1" kern="100" dirty="0">
                <a:solidFill>
                  <a:srgbClr val="FF3399"/>
                </a:solidFill>
                <a:latin typeface="Times New Roman" pitchFamily="18" charset="0"/>
                <a:ea typeface="標楷體" pitchFamily="65" charset="-120"/>
                <a:cs typeface="Times New Roman" pitchFamily="18" charset="0"/>
              </a:rPr>
              <a:t>二科級分加總</a:t>
            </a:r>
            <a:r>
              <a:rPr lang="en-US" altLang="zh-TW" sz="2100" b="1" kern="100" dirty="0">
                <a:solidFill>
                  <a:srgbClr val="FF3399"/>
                </a:solidFill>
                <a:latin typeface="Times New Roman" pitchFamily="18" charset="0"/>
                <a:ea typeface="標楷體" pitchFamily="65" charset="-120"/>
                <a:cs typeface="Times New Roman" pitchFamily="18" charset="0"/>
              </a:rPr>
              <a:t>28</a:t>
            </a:r>
            <a:r>
              <a:rPr lang="zh-TW" altLang="zh-TW" sz="2100" b="1" kern="100" dirty="0">
                <a:solidFill>
                  <a:srgbClr val="FF3399"/>
                </a:solidFill>
                <a:latin typeface="Times New Roman" pitchFamily="18" charset="0"/>
                <a:ea typeface="標楷體" pitchFamily="65" charset="-120"/>
                <a:cs typeface="Times New Roman" pitchFamily="18" charset="0"/>
              </a:rPr>
              <a:t>級分以上者直接進入第二階段甄</a:t>
            </a:r>
            <a:r>
              <a:rPr lang="zh-TW" altLang="en-US" sz="2100" b="1" kern="100" dirty="0">
                <a:solidFill>
                  <a:srgbClr val="FF3399"/>
                </a:solidFill>
                <a:latin typeface="Times New Roman" pitchFamily="18" charset="0"/>
                <a:ea typeface="標楷體" pitchFamily="65" charset="-120"/>
                <a:cs typeface="Times New Roman" pitchFamily="18" charset="0"/>
              </a:rPr>
              <a:t>試</a:t>
            </a:r>
            <a:r>
              <a:rPr lang="zh-TW" altLang="en-US" sz="2100" kern="100" dirty="0">
                <a:solidFill>
                  <a:srgbClr val="1308EA"/>
                </a:solidFill>
                <a:latin typeface="Times New Roman" pitchFamily="18" charset="0"/>
                <a:ea typeface="標楷體" pitchFamily="65" charset="-120"/>
                <a:cs typeface="Times New Roman" pitchFamily="18" charset="0"/>
              </a:rPr>
              <a:t>；而</a:t>
            </a:r>
            <a:r>
              <a:rPr lang="zh-TW" altLang="zh-TW" sz="2100" u="sng" kern="100" dirty="0">
                <a:solidFill>
                  <a:srgbClr val="1308EA"/>
                </a:solidFill>
                <a:latin typeface="Times New Roman" pitchFamily="18" charset="0"/>
                <a:ea typeface="標楷體" pitchFamily="65" charset="-120"/>
                <a:cs typeface="Times New Roman" pitchFamily="18" charset="0"/>
              </a:rPr>
              <a:t>數</a:t>
            </a:r>
            <a:r>
              <a:rPr lang="en-US" altLang="zh-TW" sz="2100" u="sng" kern="100" dirty="0">
                <a:solidFill>
                  <a:srgbClr val="1308EA"/>
                </a:solidFill>
                <a:latin typeface="Times New Roman" pitchFamily="18" charset="0"/>
                <a:ea typeface="標楷體" pitchFamily="65" charset="-120"/>
                <a:cs typeface="Times New Roman" pitchFamily="18" charset="0"/>
              </a:rPr>
              <a:t>+</a:t>
            </a:r>
            <a:r>
              <a:rPr lang="zh-TW" altLang="zh-TW" sz="2100" u="sng" kern="100" dirty="0">
                <a:solidFill>
                  <a:srgbClr val="1308EA"/>
                </a:solidFill>
                <a:latin typeface="Times New Roman" pitchFamily="18" charset="0"/>
                <a:ea typeface="標楷體" pitchFamily="65" charset="-120"/>
                <a:cs typeface="Times New Roman" pitchFamily="18" charset="0"/>
              </a:rPr>
              <a:t>自</a:t>
            </a:r>
            <a:r>
              <a:rPr lang="zh-TW" altLang="zh-TW" sz="2100" kern="100" dirty="0">
                <a:solidFill>
                  <a:srgbClr val="1308EA"/>
                </a:solidFill>
                <a:latin typeface="Times New Roman" pitchFamily="18" charset="0"/>
                <a:ea typeface="標楷體" pitchFamily="65" charset="-120"/>
                <a:cs typeface="Times New Roman" pitchFamily="18" charset="0"/>
              </a:rPr>
              <a:t>二科級分加總</a:t>
            </a:r>
            <a:r>
              <a:rPr lang="en-US" altLang="zh-TW" sz="2100" kern="100" dirty="0">
                <a:solidFill>
                  <a:srgbClr val="1308EA"/>
                </a:solidFill>
                <a:latin typeface="Times New Roman" pitchFamily="18" charset="0"/>
                <a:ea typeface="標楷體" pitchFamily="65" charset="-120"/>
                <a:cs typeface="Times New Roman" pitchFamily="18" charset="0"/>
              </a:rPr>
              <a:t>27</a:t>
            </a:r>
            <a:r>
              <a:rPr lang="zh-TW" altLang="zh-TW" sz="2100" kern="100" dirty="0">
                <a:solidFill>
                  <a:srgbClr val="1308EA"/>
                </a:solidFill>
                <a:latin typeface="Times New Roman" pitchFamily="18" charset="0"/>
                <a:ea typeface="標楷體" pitchFamily="65" charset="-120"/>
                <a:cs typeface="Times New Roman" pitchFamily="18" charset="0"/>
              </a:rPr>
              <a:t>級分的人數超過剩下的名額</a:t>
            </a:r>
            <a:r>
              <a:rPr lang="zh-TW" altLang="en-US" sz="2100" kern="100" dirty="0">
                <a:solidFill>
                  <a:srgbClr val="1308EA"/>
                </a:solidFill>
                <a:latin typeface="Times New Roman" pitchFamily="18" charset="0"/>
                <a:ea typeface="標楷體" pitchFamily="65" charset="-120"/>
                <a:cs typeface="Times New Roman" pitchFamily="18" charset="0"/>
              </a:rPr>
              <a:t>，需以</a:t>
            </a:r>
            <a:r>
              <a:rPr lang="zh-TW" altLang="zh-TW" sz="2100" kern="100" dirty="0">
                <a:solidFill>
                  <a:srgbClr val="1308EA"/>
                </a:solidFill>
                <a:latin typeface="Times New Roman" pitchFamily="18" charset="0"/>
                <a:ea typeface="標楷體" pitchFamily="65" charset="-120"/>
                <a:cs typeface="Times New Roman" pitchFamily="18" charset="0"/>
              </a:rPr>
              <a:t>總級分</a:t>
            </a:r>
            <a:r>
              <a:rPr lang="zh-TW" altLang="en-US" sz="2100" kern="100" dirty="0">
                <a:solidFill>
                  <a:srgbClr val="1308EA"/>
                </a:solidFill>
                <a:latin typeface="Times New Roman" pitchFamily="18" charset="0"/>
                <a:ea typeface="標楷體" pitchFamily="65" charset="-120"/>
                <a:cs typeface="Times New Roman" pitchFamily="18" charset="0"/>
              </a:rPr>
              <a:t>再篩選一次，</a:t>
            </a:r>
            <a:r>
              <a:rPr lang="zh-TW" altLang="zh-TW" sz="2100" kern="100" dirty="0">
                <a:solidFill>
                  <a:srgbClr val="1308EA"/>
                </a:solidFill>
                <a:latin typeface="Times New Roman" pitchFamily="18" charset="0"/>
                <a:ea typeface="標楷體" pitchFamily="65" charset="-120"/>
                <a:cs typeface="Times New Roman" pitchFamily="18" charset="0"/>
              </a:rPr>
              <a:t>要達</a:t>
            </a:r>
            <a:r>
              <a:rPr lang="en-US" altLang="zh-TW" sz="2100" kern="100" dirty="0">
                <a:solidFill>
                  <a:srgbClr val="1308EA"/>
                </a:solidFill>
                <a:latin typeface="Times New Roman" pitchFamily="18" charset="0"/>
                <a:ea typeface="標楷體" pitchFamily="65" charset="-120"/>
                <a:cs typeface="Times New Roman" pitchFamily="18" charset="0"/>
              </a:rPr>
              <a:t>69</a:t>
            </a:r>
            <a:r>
              <a:rPr lang="zh-TW" altLang="zh-TW" sz="2100" kern="100" dirty="0">
                <a:solidFill>
                  <a:srgbClr val="1308EA"/>
                </a:solidFill>
                <a:latin typeface="Times New Roman" pitchFamily="18" charset="0"/>
                <a:ea typeface="標楷體" pitchFamily="65" charset="-120"/>
                <a:cs typeface="Times New Roman" pitchFamily="18" charset="0"/>
              </a:rPr>
              <a:t>級分以上才可進入第二階段甄</a:t>
            </a:r>
            <a:r>
              <a:rPr lang="zh-TW" altLang="en-US" sz="2100" kern="100" dirty="0">
                <a:solidFill>
                  <a:srgbClr val="1308EA"/>
                </a:solidFill>
                <a:latin typeface="Times New Roman" pitchFamily="18" charset="0"/>
                <a:ea typeface="標楷體" pitchFamily="65" charset="-120"/>
                <a:cs typeface="Times New Roman" pitchFamily="18" charset="0"/>
              </a:rPr>
              <a:t>試</a:t>
            </a:r>
            <a:r>
              <a:rPr lang="zh-TW" altLang="zh-TW" sz="2100" kern="100" dirty="0">
                <a:solidFill>
                  <a:srgbClr val="1308EA"/>
                </a:solidFill>
                <a:latin typeface="Times New Roman" pitchFamily="18" charset="0"/>
                <a:ea typeface="標楷體" pitchFamily="65" charset="-120"/>
                <a:cs typeface="Times New Roman" pitchFamily="18" charset="0"/>
              </a:rPr>
              <a:t>。</a:t>
            </a:r>
            <a:endParaRPr lang="en-US" altLang="zh-TW" sz="2100" kern="100" dirty="0">
              <a:solidFill>
                <a:srgbClr val="1308EA"/>
              </a:solidFill>
              <a:latin typeface="Times New Roman" pitchFamily="18" charset="0"/>
              <a:ea typeface="標楷體" pitchFamily="65" charset="-120"/>
              <a:cs typeface="Times New Roman" pitchFamily="18" charset="0"/>
            </a:endParaRPr>
          </a:p>
          <a:p>
            <a:pPr indent="244255"/>
            <a:r>
              <a:rPr lang="zh-TW" altLang="zh-TW" sz="2100" b="1" kern="100" dirty="0">
                <a:solidFill>
                  <a:srgbClr val="FF3399"/>
                </a:solidFill>
                <a:latin typeface="Times New Roman" pitchFamily="18" charset="0"/>
                <a:ea typeface="標楷體" pitchFamily="65" charset="-120"/>
                <a:cs typeface="Times New Roman" pitchFamily="18" charset="0"/>
              </a:rPr>
              <a:t>若某生</a:t>
            </a:r>
            <a:r>
              <a:rPr lang="zh-TW" altLang="zh-TW" sz="2100" b="1" u="sng" kern="100" dirty="0">
                <a:solidFill>
                  <a:srgbClr val="FF3399"/>
                </a:solidFill>
                <a:latin typeface="Times New Roman" pitchFamily="18" charset="0"/>
                <a:ea typeface="標楷體" pitchFamily="65" charset="-120"/>
                <a:cs typeface="Times New Roman" pitchFamily="18" charset="0"/>
              </a:rPr>
              <a:t>數</a:t>
            </a:r>
            <a:r>
              <a:rPr lang="en-US" altLang="zh-TW" sz="2100" b="1" u="sng" kern="100" dirty="0">
                <a:solidFill>
                  <a:srgbClr val="FF3399"/>
                </a:solidFill>
                <a:latin typeface="Times New Roman" pitchFamily="18" charset="0"/>
                <a:ea typeface="標楷體" pitchFamily="65" charset="-120"/>
                <a:cs typeface="Times New Roman" pitchFamily="18" charset="0"/>
              </a:rPr>
              <a:t>+</a:t>
            </a:r>
            <a:r>
              <a:rPr lang="zh-TW" altLang="zh-TW" sz="2100" b="1" u="sng" kern="100" dirty="0">
                <a:solidFill>
                  <a:srgbClr val="FF3399"/>
                </a:solidFill>
                <a:latin typeface="Times New Roman" pitchFamily="18" charset="0"/>
                <a:ea typeface="標楷體" pitchFamily="65" charset="-120"/>
                <a:cs typeface="Times New Roman" pitchFamily="18" charset="0"/>
              </a:rPr>
              <a:t>自</a:t>
            </a:r>
            <a:r>
              <a:rPr lang="zh-TW" altLang="zh-TW" sz="2100" b="1" kern="100" dirty="0">
                <a:solidFill>
                  <a:srgbClr val="FF3399"/>
                </a:solidFill>
                <a:latin typeface="Times New Roman" pitchFamily="18" charset="0"/>
                <a:ea typeface="標楷體" pitchFamily="65" charset="-120"/>
                <a:cs typeface="Times New Roman" pitchFamily="18" charset="0"/>
              </a:rPr>
              <a:t>二科級分加總</a:t>
            </a:r>
            <a:r>
              <a:rPr lang="zh-TW" altLang="en-US" sz="2100" b="1" kern="100" dirty="0">
                <a:solidFill>
                  <a:srgbClr val="FF3399"/>
                </a:solidFill>
                <a:latin typeface="Times New Roman" pitchFamily="18" charset="0"/>
                <a:ea typeface="標楷體" pitchFamily="65" charset="-120"/>
                <a:cs typeface="Times New Roman" pitchFamily="18" charset="0"/>
              </a:rPr>
              <a:t>為</a:t>
            </a:r>
            <a:r>
              <a:rPr lang="en-US" altLang="zh-TW" sz="2100" b="1" kern="100" dirty="0">
                <a:solidFill>
                  <a:srgbClr val="FF3399"/>
                </a:solidFill>
                <a:latin typeface="Times New Roman" pitchFamily="18" charset="0"/>
                <a:ea typeface="標楷體" pitchFamily="65" charset="-120"/>
                <a:cs typeface="Times New Roman" pitchFamily="18" charset="0"/>
              </a:rPr>
              <a:t>28</a:t>
            </a:r>
            <a:r>
              <a:rPr lang="zh-TW" altLang="zh-TW" sz="2100" b="1" kern="100" dirty="0">
                <a:solidFill>
                  <a:srgbClr val="FF3399"/>
                </a:solidFill>
                <a:latin typeface="Times New Roman" pitchFamily="18" charset="0"/>
                <a:ea typeface="標楷體" pitchFamily="65" charset="-120"/>
                <a:cs typeface="Times New Roman" pitchFamily="18" charset="0"/>
              </a:rPr>
              <a:t>級分，即使</a:t>
            </a:r>
            <a:r>
              <a:rPr lang="zh-TW" altLang="en-US" sz="2100" b="1" kern="100" dirty="0">
                <a:solidFill>
                  <a:srgbClr val="FF3399"/>
                </a:solidFill>
                <a:latin typeface="Times New Roman" pitchFamily="18" charset="0"/>
                <a:ea typeface="標楷體" pitchFamily="65" charset="-120"/>
                <a:cs typeface="Times New Roman" pitchFamily="18" charset="0"/>
              </a:rPr>
              <a:t>總級分</a:t>
            </a:r>
            <a:r>
              <a:rPr lang="zh-TW" altLang="zh-TW" sz="2100" b="1" kern="100" dirty="0">
                <a:solidFill>
                  <a:srgbClr val="FF3399"/>
                </a:solidFill>
                <a:latin typeface="Times New Roman" pitchFamily="18" charset="0"/>
                <a:ea typeface="標楷體" pitchFamily="65" charset="-120"/>
                <a:cs typeface="Times New Roman" pitchFamily="18" charset="0"/>
              </a:rPr>
              <a:t>只有</a:t>
            </a:r>
            <a:r>
              <a:rPr lang="en-US" altLang="zh-TW" sz="2100" b="1" kern="100" dirty="0">
                <a:solidFill>
                  <a:srgbClr val="FF3399"/>
                </a:solidFill>
                <a:latin typeface="Times New Roman" pitchFamily="18" charset="0"/>
                <a:ea typeface="標楷體" pitchFamily="65" charset="-120"/>
                <a:cs typeface="Times New Roman" pitchFamily="18" charset="0"/>
              </a:rPr>
              <a:t>67</a:t>
            </a:r>
            <a:r>
              <a:rPr lang="zh-TW" altLang="zh-TW" sz="2100" b="1" kern="100" dirty="0">
                <a:solidFill>
                  <a:srgbClr val="FF3399"/>
                </a:solidFill>
                <a:latin typeface="Times New Roman" pitchFamily="18" charset="0"/>
                <a:ea typeface="標楷體" pitchFamily="65" charset="-120"/>
                <a:cs typeface="Times New Roman" pitchFamily="18" charset="0"/>
              </a:rPr>
              <a:t>級分，還是優先進入第二階段甄</a:t>
            </a:r>
            <a:r>
              <a:rPr lang="zh-TW" altLang="en-US" sz="2100" b="1" kern="100" dirty="0">
                <a:solidFill>
                  <a:srgbClr val="FF3399"/>
                </a:solidFill>
                <a:latin typeface="Times New Roman" pitchFamily="18" charset="0"/>
                <a:ea typeface="標楷體" pitchFamily="65" charset="-120"/>
                <a:cs typeface="Times New Roman" pitchFamily="18" charset="0"/>
              </a:rPr>
              <a:t>試</a:t>
            </a:r>
            <a:r>
              <a:rPr lang="zh-TW" altLang="zh-TW" sz="2100" b="1" kern="100" dirty="0">
                <a:solidFill>
                  <a:srgbClr val="FF3399"/>
                </a:solidFill>
                <a:latin typeface="Times New Roman" pitchFamily="18" charset="0"/>
                <a:ea typeface="標楷體" pitchFamily="65" charset="-120"/>
                <a:cs typeface="Times New Roman" pitchFamily="18" charset="0"/>
              </a:rPr>
              <a:t>。</a:t>
            </a:r>
            <a:endParaRPr lang="en-US" altLang="zh-TW" sz="2100" b="1" kern="100" dirty="0">
              <a:solidFill>
                <a:srgbClr val="FF3399"/>
              </a:solidFill>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normAutofit/>
          </a:bodyPr>
          <a:lstStyle/>
          <a:p>
            <a:pPr>
              <a:defRPr/>
            </a:pPr>
            <a:fld id="{364BA64F-B2FE-4BBA-B1ED-3FE5C98622AC}" type="slidenum">
              <a:rPr lang="en-US" altLang="zh-TW" smtClean="0"/>
              <a:pPr>
                <a:defRPr/>
              </a:pPr>
              <a:t>27</a:t>
            </a:fld>
            <a:endParaRPr lang="en-US" altLang="zh-TW"/>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3" name="组合 9"/>
          <p:cNvGrpSpPr/>
          <p:nvPr/>
        </p:nvGrpSpPr>
        <p:grpSpPr>
          <a:xfrm>
            <a:off x="1095928" y="253917"/>
            <a:ext cx="4652430" cy="746351"/>
            <a:chOff x="1117777" y="49188"/>
            <a:chExt cx="1582015" cy="656665"/>
          </a:xfrm>
        </p:grpSpPr>
        <p:sp>
          <p:nvSpPr>
            <p:cNvPr id="14"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5" name="TextBox 11"/>
            <p:cNvSpPr txBox="1"/>
            <p:nvPr/>
          </p:nvSpPr>
          <p:spPr>
            <a:xfrm>
              <a:off x="1117777" y="133807"/>
              <a:ext cx="1570758" cy="460347"/>
            </a:xfrm>
            <a:prstGeom prst="rect">
              <a:avLst/>
            </a:prstGeom>
            <a:noFill/>
          </p:spPr>
          <p:txBody>
            <a:bodyPr wrap="square" rtlCol="0">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個人</a:t>
              </a:r>
              <a:r>
                <a:rPr lang="zh-TW" altLang="en-US" sz="2800" b="1" dirty="0" smtClean="0">
                  <a:solidFill>
                    <a:schemeClr val="bg1"/>
                  </a:solidFill>
                  <a:latin typeface="微軟正黑體" panose="020B0604030504040204" pitchFamily="34" charset="-120"/>
                  <a:ea typeface="微軟正黑體" panose="020B0604030504040204" pitchFamily="34" charset="-120"/>
                </a:rPr>
                <a:t>申請之同級分超額篩選</a:t>
              </a:r>
              <a:endParaRPr lang="zh-CN" altLang="en-US" sz="28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756685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75686485"/>
              </p:ext>
            </p:extLst>
          </p:nvPr>
        </p:nvGraphicFramePr>
        <p:xfrm>
          <a:off x="493714" y="3799233"/>
          <a:ext cx="8254399" cy="1796761"/>
        </p:xfrm>
        <a:graphic>
          <a:graphicData uri="http://schemas.openxmlformats.org/drawingml/2006/table">
            <a:tbl>
              <a:tblPr>
                <a:tableStyleId>{5940675A-B579-460E-94D1-54222C63F5DA}</a:tableStyleId>
              </a:tblPr>
              <a:tblGrid>
                <a:gridCol w="816576"/>
                <a:gridCol w="756603"/>
                <a:gridCol w="756603"/>
                <a:gridCol w="756603"/>
                <a:gridCol w="756603"/>
                <a:gridCol w="756603"/>
                <a:gridCol w="756603"/>
                <a:gridCol w="871938"/>
                <a:gridCol w="2026267"/>
              </a:tblGrid>
              <a:tr h="453013">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學生</a:t>
                      </a:r>
                      <a:endParaRPr lang="en-US" altLang="zh-TW" sz="1500" u="none" strike="noStrike" dirty="0" smtClean="0">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國文</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英文</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數學</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社會</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自然</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總級</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ctr" fontAlgn="ctr"/>
                      <a:r>
                        <a:rPr lang="zh-TW" altLang="en-US" sz="1500" u="none" strike="noStrike" dirty="0" smtClean="0">
                          <a:effectLst/>
                          <a:latin typeface="微軟正黑體" panose="020B0604030504040204" pitchFamily="34" charset="-120"/>
                          <a:ea typeface="微軟正黑體" panose="020B0604030504040204" pitchFamily="34" charset="-120"/>
                        </a:rPr>
                        <a:t>篩選</a:t>
                      </a:r>
                      <a:endParaRPr lang="en-US"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c>
                  <a:txBody>
                    <a:bodyPr/>
                    <a:lstStyle/>
                    <a:p>
                      <a:pPr algn="l" fontAlgn="ctr"/>
                      <a:r>
                        <a:rPr lang="zh-TW" altLang="en-US" sz="1500" u="none" strike="noStrike" dirty="0" smtClean="0">
                          <a:effectLst/>
                          <a:latin typeface="微軟正黑體" panose="020B0604030504040204" pitchFamily="34" charset="-120"/>
                          <a:ea typeface="微軟正黑體" panose="020B0604030504040204" pitchFamily="34" charset="-120"/>
                        </a:rPr>
                        <a:t>未通過原因</a:t>
                      </a:r>
                      <a:endParaRPr lang="en-US" altLang="zh-TW" sz="15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77" marR="6377" marT="5757" marB="0" anchor="ctr"/>
                </a:tc>
              </a:tr>
              <a:tr h="169519">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46</a:t>
                      </a:r>
                    </a:p>
                  </a:txBody>
                  <a:tcPr marL="9525" marR="9525" marT="9525" marB="0" anchor="ct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英</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數</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21</a:t>
                      </a:r>
                    </a:p>
                  </a:txBody>
                  <a:tcPr marL="9525" marR="9525" marT="9525" marB="0" anchor="ctr"/>
                </a:tc>
              </a:tr>
              <a:tr h="169519">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B</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56</a:t>
                      </a:r>
                    </a:p>
                  </a:txBody>
                  <a:tcPr marL="9525" marR="9525" marT="9525" marB="0" anchor="ct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r>
              <a:tr h="169519">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C</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51</a:t>
                      </a:r>
                    </a:p>
                  </a:txBody>
                  <a:tcPr marL="9525" marR="9525" marT="9525" marB="0" anchor="ct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國</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r>
              <a:tr h="169519">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D</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53</a:t>
                      </a:r>
                    </a:p>
                  </a:txBody>
                  <a:tcPr marL="9525" marR="9525" marT="9525" marB="0" anchor="ct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超篩總</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54</a:t>
                      </a:r>
                    </a:p>
                  </a:txBody>
                  <a:tcPr marL="9525" marR="9525" marT="9525" marB="0" anchor="ctr"/>
                </a:tc>
              </a:tr>
              <a:tr h="169519">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E</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7</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50</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N</a:t>
                      </a: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英</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數</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21</a:t>
                      </a:r>
                    </a:p>
                  </a:txBody>
                  <a:tcPr marL="9525" marR="9525" marT="9525" marB="0" anchor="ctr"/>
                </a:tc>
              </a:tr>
              <a:tr h="229323">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F</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9525" marR="9525" marT="9525" marB="0" anchor="ctr"/>
                </a:tc>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9525" marR="9525" marT="9525" marB="0" anchor="ctr"/>
                </a:tc>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54</a:t>
                      </a:r>
                    </a:p>
                  </a:txBody>
                  <a:tcPr marL="9525" marR="9525" marT="9525" marB="0" anchor="ct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Y</a:t>
                      </a:r>
                    </a:p>
                  </a:txBody>
                  <a:tcPr marL="9525" marR="9525" marT="9525"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bl>
          </a:graphicData>
        </a:graphic>
      </p:graphicFrame>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3" t="27179" r="58173" b="35966"/>
          <a:stretch/>
        </p:blipFill>
        <p:spPr bwMode="auto">
          <a:xfrm>
            <a:off x="4779303" y="1153445"/>
            <a:ext cx="3609121" cy="208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55" r="62410" b="57871"/>
          <a:stretch/>
        </p:blipFill>
        <p:spPr bwMode="auto">
          <a:xfrm>
            <a:off x="585017" y="1149435"/>
            <a:ext cx="4120010" cy="205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493714" y="53770"/>
            <a:ext cx="815816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algn="ctr" eaLnBrk="1" hangingPunct="1">
              <a:spcBef>
                <a:spcPct val="0"/>
              </a:spcBef>
              <a:buFontTx/>
              <a:buNone/>
            </a:pPr>
            <a:r>
              <a:rPr lang="zh-TW" altLang="en-US" sz="3200" b="1" dirty="0">
                <a:solidFill>
                  <a:srgbClr val="009900"/>
                </a:solidFill>
                <a:latin typeface="微軟正黑體" pitchFamily="34" charset="-120"/>
                <a:ea typeface="微軟正黑體" pitchFamily="34" charset="-120"/>
              </a:rPr>
              <a:t>如何選擇校系</a:t>
            </a:r>
          </a:p>
        </p:txBody>
      </p:sp>
      <p:sp>
        <p:nvSpPr>
          <p:cNvPr id="4" name="Text Box 5"/>
          <p:cNvSpPr txBox="1">
            <a:spLocks noChangeArrowheads="1"/>
          </p:cNvSpPr>
          <p:nvPr/>
        </p:nvSpPr>
        <p:spPr bwMode="auto">
          <a:xfrm>
            <a:off x="684214" y="596166"/>
            <a:ext cx="6983412" cy="478896"/>
          </a:xfrm>
          <a:prstGeom prst="rect">
            <a:avLst/>
          </a:prstGeom>
          <a:solidFill>
            <a:srgbClr val="FFFF99"/>
          </a:solidFill>
          <a:ln w="9525">
            <a:solidFill>
              <a:srgbClr val="000000"/>
            </a:solidFill>
            <a:miter lim="800000"/>
            <a:headEnd/>
            <a:tailEnd/>
          </a:ln>
        </p:spPr>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en-US" altLang="zh-TW" sz="2500" dirty="0">
                <a:solidFill>
                  <a:srgbClr val="FF3300"/>
                </a:solidFill>
                <a:ea typeface="標楷體" pitchFamily="65" charset="-120"/>
              </a:rPr>
              <a:t>Tip2</a:t>
            </a:r>
            <a:r>
              <a:rPr kumimoji="0" lang="zh-TW" altLang="en-US" sz="2500" dirty="0">
                <a:solidFill>
                  <a:srgbClr val="FF3300"/>
                </a:solidFill>
                <a:ea typeface="標楷體" pitchFamily="65" charset="-120"/>
              </a:rPr>
              <a:t>：總級分也要兼顧（超額篩選）</a:t>
            </a:r>
            <a:endParaRPr kumimoji="0" lang="zh-TW" altLang="en-US" sz="2500" dirty="0">
              <a:ea typeface="標楷體" pitchFamily="65" charset="-120"/>
            </a:endParaRPr>
          </a:p>
        </p:txBody>
      </p:sp>
      <p:sp>
        <p:nvSpPr>
          <p:cNvPr id="5" name="Text Box 5"/>
          <p:cNvSpPr txBox="1">
            <a:spLocks noChangeArrowheads="1"/>
          </p:cNvSpPr>
          <p:nvPr/>
        </p:nvSpPr>
        <p:spPr bwMode="auto">
          <a:xfrm>
            <a:off x="684213" y="3242235"/>
            <a:ext cx="7200698" cy="478896"/>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81043" tIns="40522" rIns="81043" bIns="40522"/>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r>
              <a:rPr kumimoji="0" lang="en-US" altLang="zh-TW" sz="2500" dirty="0" smtClean="0">
                <a:solidFill>
                  <a:schemeClr val="bg1"/>
                </a:solidFill>
                <a:ea typeface="標楷體" pitchFamily="65" charset="-120"/>
              </a:rPr>
              <a:t>105</a:t>
            </a:r>
            <a:r>
              <a:rPr kumimoji="0" lang="zh-TW" altLang="en-US" sz="2500" dirty="0" smtClean="0">
                <a:solidFill>
                  <a:schemeClr val="bg1"/>
                </a:solidFill>
                <a:ea typeface="標楷體" pitchFamily="65" charset="-120"/>
              </a:rPr>
              <a:t>第一</a:t>
            </a:r>
            <a:r>
              <a:rPr kumimoji="0" lang="zh-TW" altLang="en-US" sz="2500" dirty="0">
                <a:solidFill>
                  <a:schemeClr val="bg1"/>
                </a:solidFill>
                <a:ea typeface="標楷體" pitchFamily="65" charset="-120"/>
              </a:rPr>
              <a:t>階段篩選標準為</a:t>
            </a:r>
            <a:r>
              <a:rPr kumimoji="0" lang="zh-TW" altLang="en-US" sz="2500" dirty="0" smtClean="0">
                <a:solidFill>
                  <a:schemeClr val="bg1"/>
                </a:solidFill>
                <a:ea typeface="標楷體" pitchFamily="65" charset="-120"/>
              </a:rPr>
              <a:t>：</a:t>
            </a:r>
            <a:r>
              <a:rPr kumimoji="0" lang="zh-TW" altLang="en-US" sz="2500" dirty="0">
                <a:solidFill>
                  <a:schemeClr val="bg1"/>
                </a:solidFill>
                <a:ea typeface="標楷體" pitchFamily="65" charset="-120"/>
              </a:rPr>
              <a:t>國</a:t>
            </a:r>
            <a:r>
              <a:rPr kumimoji="0" lang="en-US" altLang="zh-TW" sz="2500" dirty="0">
                <a:solidFill>
                  <a:schemeClr val="bg1"/>
                </a:solidFill>
                <a:ea typeface="標楷體" pitchFamily="65" charset="-120"/>
              </a:rPr>
              <a:t>11</a:t>
            </a:r>
            <a:r>
              <a:rPr kumimoji="0" lang="zh-TW" altLang="en-US" sz="2500" dirty="0" smtClean="0">
                <a:solidFill>
                  <a:schemeClr val="bg1"/>
                </a:solidFill>
                <a:ea typeface="標楷體" pitchFamily="65" charset="-120"/>
              </a:rPr>
              <a:t>、英＋數</a:t>
            </a:r>
            <a:r>
              <a:rPr kumimoji="0" lang="en-US" altLang="zh-TW" sz="2500" dirty="0" smtClean="0">
                <a:solidFill>
                  <a:schemeClr val="bg1"/>
                </a:solidFill>
                <a:ea typeface="標楷體" pitchFamily="65" charset="-120"/>
              </a:rPr>
              <a:t>21</a:t>
            </a:r>
            <a:endParaRPr kumimoji="0" lang="en-US" altLang="zh-TW" sz="2500" dirty="0">
              <a:solidFill>
                <a:schemeClr val="bg1"/>
              </a:solidFill>
              <a:ea typeface="標楷體" pitchFamily="65" charset="-120"/>
            </a:endParaRPr>
          </a:p>
          <a:p>
            <a:pPr eaLnBrk="1" hangingPunct="1">
              <a:spcBef>
                <a:spcPct val="0"/>
              </a:spcBef>
              <a:buFontTx/>
              <a:buNone/>
            </a:pPr>
            <a:endParaRPr kumimoji="0" lang="zh-TW" altLang="en-US" sz="2500" dirty="0">
              <a:ea typeface="標楷體" pitchFamily="65" charset="-120"/>
            </a:endParaRPr>
          </a:p>
        </p:txBody>
      </p:sp>
      <p:sp>
        <p:nvSpPr>
          <p:cNvPr id="7" name="Rectangle 1172"/>
          <p:cNvSpPr>
            <a:spLocks noChangeArrowheads="1"/>
          </p:cNvSpPr>
          <p:nvPr/>
        </p:nvSpPr>
        <p:spPr bwMode="auto">
          <a:xfrm>
            <a:off x="3491880" y="1572962"/>
            <a:ext cx="585771" cy="162057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8" name="Rectangle 1172"/>
          <p:cNvSpPr>
            <a:spLocks noChangeArrowheads="1"/>
          </p:cNvSpPr>
          <p:nvPr/>
        </p:nvSpPr>
        <p:spPr bwMode="auto">
          <a:xfrm>
            <a:off x="1331640" y="3832728"/>
            <a:ext cx="720080" cy="1761076"/>
          </a:xfrm>
          <a:prstGeom prst="rect">
            <a:avLst/>
          </a:prstGeom>
          <a:noFill/>
          <a:ln w="38100">
            <a:solidFill>
              <a:srgbClr val="FF00FF"/>
            </a:solidFill>
            <a:miter lim="800000"/>
            <a:headEnd/>
            <a:tailEnd/>
          </a:ln>
        </p:spPr>
        <p:txBody>
          <a:bodyPr wrap="none" lIns="81043" tIns="40522" rIns="81043" bIns="40522" anchor="ctr"/>
          <a:lstStyle/>
          <a:p>
            <a:pPr algn="l"/>
            <a:endParaRPr lang="zh-TW" altLang="zh-TW" sz="1600">
              <a:latin typeface="Calibri" pitchFamily="34" charset="0"/>
              <a:ea typeface="新細明體" pitchFamily="18" charset="-120"/>
            </a:endParaRPr>
          </a:p>
        </p:txBody>
      </p:sp>
      <p:sp>
        <p:nvSpPr>
          <p:cNvPr id="9" name="Rectangle 1172"/>
          <p:cNvSpPr>
            <a:spLocks noChangeArrowheads="1"/>
          </p:cNvSpPr>
          <p:nvPr/>
        </p:nvSpPr>
        <p:spPr bwMode="auto">
          <a:xfrm>
            <a:off x="2051720" y="3811787"/>
            <a:ext cx="1512168" cy="1782017"/>
          </a:xfrm>
          <a:prstGeom prst="rect">
            <a:avLst/>
          </a:prstGeom>
          <a:noFill/>
          <a:ln w="38100">
            <a:solidFill>
              <a:srgbClr val="FF00FF"/>
            </a:solidFill>
            <a:miter lim="800000"/>
            <a:headEnd/>
            <a:tailEnd/>
          </a:ln>
        </p:spPr>
        <p:txBody>
          <a:bodyPr wrap="none" lIns="81043" tIns="40522" rIns="81043" bIns="40522" anchor="ctr"/>
          <a:lstStyle/>
          <a:p>
            <a:pPr algn="l"/>
            <a:endParaRPr lang="zh-TW" altLang="zh-TW" sz="1600">
              <a:latin typeface="Calibri" pitchFamily="34" charset="0"/>
              <a:ea typeface="新細明體" pitchFamily="18" charset="-120"/>
            </a:endParaRPr>
          </a:p>
        </p:txBody>
      </p:sp>
      <p:sp>
        <p:nvSpPr>
          <p:cNvPr id="11" name="Line 61"/>
          <p:cNvSpPr>
            <a:spLocks noChangeShapeType="1"/>
          </p:cNvSpPr>
          <p:nvPr/>
        </p:nvSpPr>
        <p:spPr bwMode="auto">
          <a:xfrm flipV="1">
            <a:off x="-24279" y="4529603"/>
            <a:ext cx="9141917"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
        <p:nvSpPr>
          <p:cNvPr id="12" name="Line 61"/>
          <p:cNvSpPr>
            <a:spLocks noChangeShapeType="1"/>
          </p:cNvSpPr>
          <p:nvPr/>
        </p:nvSpPr>
        <p:spPr bwMode="auto">
          <a:xfrm flipV="1">
            <a:off x="-82161" y="4297660"/>
            <a:ext cx="9141917"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
        <p:nvSpPr>
          <p:cNvPr id="14" name="Rectangle 1172"/>
          <p:cNvSpPr>
            <a:spLocks noChangeArrowheads="1"/>
          </p:cNvSpPr>
          <p:nvPr/>
        </p:nvSpPr>
        <p:spPr bwMode="auto">
          <a:xfrm>
            <a:off x="4095013" y="1572962"/>
            <a:ext cx="585771" cy="162057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81043" tIns="40522" rIns="81043" bIns="40522" anchor="ctr"/>
          <a:lstStyle>
            <a:lvl1pPr algn="l" eaLnBrk="0" hangingPunct="0">
              <a:spcBef>
                <a:spcPct val="20000"/>
              </a:spcBef>
              <a:buFont typeface="Wingdings" pitchFamily="2" charset="2"/>
              <a:buChar char="q"/>
              <a:defRPr kumimoji="1" sz="1600">
                <a:solidFill>
                  <a:schemeClr val="tx1"/>
                </a:solidFill>
                <a:latin typeface="Times New Roman" pitchFamily="18" charset="0"/>
                <a:ea typeface="Apple LiGothic Medium" charset="-120"/>
              </a:defRPr>
            </a:lvl1pPr>
            <a:lvl2pPr marL="742950" indent="-285750" algn="l" eaLnBrk="0" hangingPunct="0">
              <a:spcBef>
                <a:spcPct val="20000"/>
              </a:spcBef>
              <a:buFont typeface="Wingdings" pitchFamily="2" charset="2"/>
              <a:buChar char="Ø"/>
              <a:defRPr kumimoji="1" sz="1600">
                <a:solidFill>
                  <a:schemeClr val="tx1"/>
                </a:solidFill>
                <a:latin typeface="Times New Roman" pitchFamily="18" charset="0"/>
                <a:ea typeface="Apple LiGothic Medium" charset="-120"/>
              </a:defRPr>
            </a:lvl2pPr>
            <a:lvl3pPr marL="1143000" indent="-228600" algn="l" eaLnBrk="0" hangingPunct="0">
              <a:spcBef>
                <a:spcPct val="20000"/>
              </a:spcBef>
              <a:buFont typeface="Wingdings" pitchFamily="2" charset="2"/>
              <a:buChar char="v"/>
              <a:defRPr kumimoji="1" sz="1600">
                <a:solidFill>
                  <a:schemeClr val="tx1"/>
                </a:solidFill>
                <a:latin typeface="Times New Roman" pitchFamily="18" charset="0"/>
                <a:ea typeface="Apple LiGothic Medium" charset="-120"/>
              </a:defRPr>
            </a:lvl3pPr>
            <a:lvl4pPr marL="1600200" indent="-228600" algn="l" eaLnBrk="0" hangingPunct="0">
              <a:spcBef>
                <a:spcPct val="20000"/>
              </a:spcBef>
              <a:buFont typeface="Wingdings" pitchFamily="2" charset="2"/>
              <a:buChar char="§"/>
              <a:defRPr kumimoji="1" sz="1600">
                <a:solidFill>
                  <a:schemeClr val="tx1"/>
                </a:solidFill>
                <a:latin typeface="Times New Roman" pitchFamily="18" charset="0"/>
                <a:ea typeface="Apple LiGothic Medium" charset="-120"/>
              </a:defRPr>
            </a:lvl4pPr>
            <a:lvl5pPr marL="2057400" indent="-228600" algn="l" eaLnBrk="0" hangingPunct="0">
              <a:spcBef>
                <a:spcPct val="20000"/>
              </a:spcBef>
              <a:buChar char="»"/>
              <a:defRPr kumimoji="1" sz="1600">
                <a:solidFill>
                  <a:schemeClr val="tx1"/>
                </a:solidFill>
                <a:latin typeface="Times New Roman" pitchFamily="18" charset="0"/>
                <a:ea typeface="Apple LiGothic Medium" charset="-120"/>
              </a:defRPr>
            </a:lvl5pPr>
            <a:lvl6pPr marL="25146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6pPr>
            <a:lvl7pPr marL="29718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7pPr>
            <a:lvl8pPr marL="34290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8pPr>
            <a:lvl9pPr marL="3886200" indent="-228600" eaLnBrk="0" fontAlgn="base" hangingPunct="0">
              <a:spcBef>
                <a:spcPct val="20000"/>
              </a:spcBef>
              <a:spcAft>
                <a:spcPct val="0"/>
              </a:spcAft>
              <a:buChar char="»"/>
              <a:defRPr kumimoji="1" sz="1600">
                <a:solidFill>
                  <a:schemeClr val="tx1"/>
                </a:solidFill>
                <a:latin typeface="Times New Roman" pitchFamily="18" charset="0"/>
                <a:ea typeface="Apple LiGothic Medium" charset="-120"/>
              </a:defRPr>
            </a:lvl9pPr>
          </a:lstStyle>
          <a:p>
            <a:pPr eaLnBrk="1" hangingPunct="1">
              <a:spcBef>
                <a:spcPct val="0"/>
              </a:spcBef>
              <a:buFontTx/>
              <a:buNone/>
            </a:pPr>
            <a:endParaRPr kumimoji="0" lang="zh-TW" altLang="zh-TW">
              <a:latin typeface="Calibri" pitchFamily="34" charset="0"/>
              <a:ea typeface="新細明體" pitchFamily="18" charset="-120"/>
            </a:endParaRPr>
          </a:p>
        </p:txBody>
      </p:sp>
      <p:sp>
        <p:nvSpPr>
          <p:cNvPr id="15" name="Line 61"/>
          <p:cNvSpPr>
            <a:spLocks noChangeShapeType="1"/>
          </p:cNvSpPr>
          <p:nvPr/>
        </p:nvSpPr>
        <p:spPr bwMode="auto">
          <a:xfrm flipV="1">
            <a:off x="-39668" y="4775794"/>
            <a:ext cx="9141917"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
        <p:nvSpPr>
          <p:cNvPr id="16" name="Line 61"/>
          <p:cNvSpPr>
            <a:spLocks noChangeShapeType="1"/>
          </p:cNvSpPr>
          <p:nvPr/>
        </p:nvSpPr>
        <p:spPr bwMode="auto">
          <a:xfrm flipV="1">
            <a:off x="-56726" y="5233764"/>
            <a:ext cx="9141917" cy="59531"/>
          </a:xfrm>
          <a:prstGeom prst="line">
            <a:avLst/>
          </a:prstGeom>
          <a:noFill/>
          <a:ln w="28575">
            <a:solidFill>
              <a:srgbClr val="1308EA"/>
            </a:solidFill>
            <a:round/>
            <a:headEnd/>
            <a:tailEnd/>
          </a:ln>
          <a:extLst>
            <a:ext uri="{909E8E84-426E-40DD-AFC4-6F175D3DCCD1}">
              <a14:hiddenFill xmlns:a14="http://schemas.microsoft.com/office/drawing/2010/main">
                <a:noFill/>
              </a14:hiddenFill>
            </a:ext>
          </a:extLst>
        </p:spPr>
        <p:txBody>
          <a:bodyPr lIns="81043" tIns="40522" rIns="81043" bIns="40522"/>
          <a:lstStyle/>
          <a:p>
            <a:endParaRPr lang="zh-TW" altLang="en-US"/>
          </a:p>
        </p:txBody>
      </p:sp>
    </p:spTree>
    <p:extLst>
      <p:ext uri="{BB962C8B-B14F-4D97-AF65-F5344CB8AC3E}">
        <p14:creationId xmlns:p14="http://schemas.microsoft.com/office/powerpoint/2010/main" val="2541257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autoUpdateAnimBg="0"/>
      <p:bldP spid="9" grpId="0" animBg="1" autoUpdateAnimBg="0"/>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8606" y="821773"/>
            <a:ext cx="799287" cy="755611"/>
            <a:chOff x="168729" y="101037"/>
            <a:chExt cx="799287" cy="755611"/>
          </a:xfrm>
        </p:grpSpPr>
        <p:grpSp>
          <p:nvGrpSpPr>
            <p:cNvPr id="3" name="组合 3"/>
            <p:cNvGrpSpPr/>
            <p:nvPr/>
          </p:nvGrpSpPr>
          <p:grpSpPr>
            <a:xfrm>
              <a:off x="168729" y="101037"/>
              <a:ext cx="799287" cy="755611"/>
              <a:chOff x="2759425" y="1932990"/>
              <a:chExt cx="799287" cy="755611"/>
            </a:xfrm>
          </p:grpSpPr>
          <p:sp>
            <p:nvSpPr>
              <p:cNvPr id="5"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7"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4"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8" name="矩形 7"/>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9" name="组合 9"/>
          <p:cNvGrpSpPr/>
          <p:nvPr/>
        </p:nvGrpSpPr>
        <p:grpSpPr>
          <a:xfrm>
            <a:off x="1095928" y="253917"/>
            <a:ext cx="4652430" cy="746351"/>
            <a:chOff x="1117777" y="49188"/>
            <a:chExt cx="1582015" cy="656665"/>
          </a:xfrm>
        </p:grpSpPr>
        <p:sp>
          <p:nvSpPr>
            <p:cNvPr id="10"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TextBox 11"/>
            <p:cNvSpPr txBox="1"/>
            <p:nvPr/>
          </p:nvSpPr>
          <p:spPr>
            <a:xfrm>
              <a:off x="1117777" y="133807"/>
              <a:ext cx="1570758" cy="460347"/>
            </a:xfrm>
            <a:prstGeom prst="rect">
              <a:avLst/>
            </a:prstGeom>
            <a:noFill/>
          </p:spPr>
          <p:txBody>
            <a:bodyPr wrap="square" rtlCol="0">
              <a:spAutoFit/>
            </a:bodyPr>
            <a:lstStyle/>
            <a:p>
              <a:pPr algn="ctr"/>
              <a:r>
                <a:rPr lang="en-US" altLang="zh-TW" sz="2800" b="1" dirty="0" smtClean="0">
                  <a:solidFill>
                    <a:schemeClr val="bg1"/>
                  </a:solidFill>
                  <a:latin typeface="微軟正黑體" panose="020B0604030504040204" pitchFamily="34" charset="-120"/>
                  <a:ea typeface="微軟正黑體" panose="020B0604030504040204" pitchFamily="34" charset="-120"/>
                </a:rPr>
                <a:t>105</a:t>
              </a:r>
              <a:r>
                <a:rPr lang="zh-TW" altLang="en-US" sz="2800" b="1" dirty="0" smtClean="0">
                  <a:solidFill>
                    <a:schemeClr val="bg1"/>
                  </a:solidFill>
                  <a:latin typeface="微軟正黑體" panose="020B0604030504040204" pitchFamily="34" charset="-120"/>
                  <a:ea typeface="微軟正黑體" panose="020B0604030504040204" pitchFamily="34" charset="-120"/>
                </a:rPr>
                <a:t>個人申請檢定校系數</a:t>
              </a:r>
              <a:endParaRPr lang="zh-CN" altLang="en-US" sz="2800" b="1" dirty="0">
                <a:solidFill>
                  <a:schemeClr val="bg1"/>
                </a:solidFill>
                <a:latin typeface="微軟正黑體" panose="020B0604030504040204" pitchFamily="34" charset="-120"/>
                <a:ea typeface="微軟正黑體" panose="020B0604030504040204" pitchFamily="34" charset="-120"/>
              </a:endParaRPr>
            </a:p>
          </p:txBody>
        </p:sp>
      </p:grpSp>
      <p:graphicFrame>
        <p:nvGraphicFramePr>
          <p:cNvPr id="12" name="表格 11"/>
          <p:cNvGraphicFramePr>
            <a:graphicFrameLocks noGrp="1"/>
          </p:cNvGraphicFramePr>
          <p:nvPr>
            <p:extLst>
              <p:ext uri="{D42A27DB-BD31-4B8C-83A1-F6EECF244321}">
                <p14:modId xmlns:p14="http://schemas.microsoft.com/office/powerpoint/2010/main" val="2301516985"/>
              </p:ext>
            </p:extLst>
          </p:nvPr>
        </p:nvGraphicFramePr>
        <p:xfrm>
          <a:off x="1109321" y="1253061"/>
          <a:ext cx="7351113" cy="3566160"/>
        </p:xfrm>
        <a:graphic>
          <a:graphicData uri="http://schemas.openxmlformats.org/drawingml/2006/table">
            <a:tbl>
              <a:tblPr firstRow="1" bandRow="1">
                <a:tableStyleId>{5C22544A-7EE6-4342-B048-85BDC9FD1C3A}</a:tableStyleId>
              </a:tblPr>
              <a:tblGrid>
                <a:gridCol w="1050159"/>
                <a:gridCol w="1050159"/>
                <a:gridCol w="1050159"/>
                <a:gridCol w="1050159"/>
                <a:gridCol w="1050159"/>
                <a:gridCol w="1050159"/>
                <a:gridCol w="1050159"/>
              </a:tblGrid>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科目</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頂標</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前標</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均標</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後標</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底標</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總計</a:t>
                      </a:r>
                      <a:endParaRPr lang="zh-TW" altLang="en-US" sz="2000" dirty="0">
                        <a:latin typeface="微軟正黑體" panose="020B0604030504040204" pitchFamily="34" charset="-120"/>
                        <a:ea typeface="微軟正黑體" panose="020B0604030504040204" pitchFamily="34" charset="-120"/>
                      </a:endParaRPr>
                    </a:p>
                  </a:txBody>
                  <a:tcPr anchor="ctr"/>
                </a:tc>
              </a:tr>
              <a:tr h="322369">
                <a:tc>
                  <a:txBody>
                    <a:bodyPr/>
                    <a:lstStyle/>
                    <a:p>
                      <a:pPr algn="ctr"/>
                      <a:r>
                        <a:rPr lang="zh-TW" altLang="en-US" sz="2000" dirty="0" smtClean="0">
                          <a:latin typeface="微軟正黑體" panose="020B0604030504040204" pitchFamily="34" charset="-120"/>
                          <a:ea typeface="微軟正黑體" panose="020B0604030504040204" pitchFamily="34" charset="-120"/>
                        </a:rPr>
                        <a:t>國文</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33</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148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434</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91</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170</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876</a:t>
                      </a: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英文</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212</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551</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188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56</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a:solidFill>
                            <a:srgbClr val="000000"/>
                          </a:solidFill>
                          <a:effectLst/>
                          <a:latin typeface="微軟正黑體" panose="020B0604030504040204" pitchFamily="34" charset="-120"/>
                          <a:ea typeface="微軟正黑體" panose="020B0604030504040204" pitchFamily="34" charset="-120"/>
                        </a:rPr>
                        <a:t>1065</a:t>
                      </a: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數學</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59</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143</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385</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93</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33</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713</a:t>
                      </a: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社會</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71</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170</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28</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57</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334</a:t>
                      </a: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自然</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39</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109</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293</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69</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535</a:t>
                      </a: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總級</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26</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177</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117</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000" dirty="0" smtClean="0">
                          <a:latin typeface="微軟正黑體" panose="020B0604030504040204" pitchFamily="34" charset="-120"/>
                          <a:ea typeface="微軟正黑體" panose="020B0604030504040204" pitchFamily="34" charset="-120"/>
                        </a:rPr>
                        <a:t>212</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537</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合計</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202</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709</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2010</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586</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553</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4060</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r h="368239">
                <a:tc>
                  <a:txBody>
                    <a:bodyPr/>
                    <a:lstStyle/>
                    <a:p>
                      <a:pPr algn="ctr"/>
                      <a:r>
                        <a:rPr lang="zh-TW" altLang="en-US" sz="2000" dirty="0" smtClean="0">
                          <a:latin typeface="微軟正黑體" panose="020B0604030504040204" pitchFamily="34" charset="-120"/>
                          <a:ea typeface="微軟正黑體" panose="020B0604030504040204" pitchFamily="34" charset="-120"/>
                        </a:rPr>
                        <a:t>英聽</a:t>
                      </a:r>
                      <a:endParaRPr lang="zh-TW" altLang="en-US" sz="2000" dirty="0">
                        <a:latin typeface="微軟正黑體" panose="020B0604030504040204" pitchFamily="34" charset="-120"/>
                        <a:ea typeface="微軟正黑體" panose="020B0604030504040204" pitchFamily="34" charset="-120"/>
                      </a:endParaRPr>
                    </a:p>
                  </a:txBody>
                  <a:tcPr anchor="ctr"/>
                </a:tc>
                <a:tc gridSpan="6">
                  <a:txBody>
                    <a:bodyPr/>
                    <a:lstStyle/>
                    <a:p>
                      <a:pPr algn="l" fontAlgn="t"/>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A</a:t>
                      </a:r>
                      <a:r>
                        <a:rPr lang="zh-TW" altLang="en-US" sz="2000" b="0" i="0" u="none" strike="noStrike" dirty="0" smtClean="0">
                          <a:solidFill>
                            <a:srgbClr val="000000"/>
                          </a:solidFill>
                          <a:effectLst/>
                          <a:latin typeface="微軟正黑體" panose="020B0604030504040204" pitchFamily="34" charset="-120"/>
                          <a:ea typeface="微軟正黑體" panose="020B0604030504040204" pitchFamily="34" charset="-120"/>
                        </a:rPr>
                        <a:t>級</a:t>
                      </a:r>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18</a:t>
                      </a:r>
                      <a:r>
                        <a:rPr lang="zh-TW" altLang="en-US" sz="20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B</a:t>
                      </a:r>
                      <a:r>
                        <a:rPr lang="zh-TW" altLang="en-US" sz="2000" b="0" i="0" u="none" strike="noStrike" dirty="0" smtClean="0">
                          <a:solidFill>
                            <a:srgbClr val="000000"/>
                          </a:solidFill>
                          <a:effectLst/>
                          <a:latin typeface="微軟正黑體" panose="020B0604030504040204" pitchFamily="34" charset="-120"/>
                          <a:ea typeface="微軟正黑體" panose="020B0604030504040204" pitchFamily="34" charset="-120"/>
                        </a:rPr>
                        <a:t>級</a:t>
                      </a:r>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57</a:t>
                      </a:r>
                      <a:r>
                        <a:rPr lang="zh-TW" altLang="en-US" sz="20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C</a:t>
                      </a:r>
                      <a:r>
                        <a:rPr lang="zh-TW" altLang="en-US" sz="2000" b="0" i="0" u="none" strike="noStrike" dirty="0" smtClean="0">
                          <a:solidFill>
                            <a:srgbClr val="000000"/>
                          </a:solidFill>
                          <a:effectLst/>
                          <a:latin typeface="微軟正黑體" panose="020B0604030504040204" pitchFamily="34" charset="-120"/>
                          <a:ea typeface="微軟正黑體" panose="020B0604030504040204" pitchFamily="34" charset="-120"/>
                        </a:rPr>
                        <a:t>級</a:t>
                      </a:r>
                      <a:r>
                        <a:rPr lang="en-US" altLang="zh-TW" sz="2000" b="0" i="0" u="none" strike="noStrike" dirty="0" smtClean="0">
                          <a:solidFill>
                            <a:srgbClr val="000000"/>
                          </a:solidFill>
                          <a:effectLst/>
                          <a:latin typeface="微軟正黑體" panose="020B0604030504040204" pitchFamily="34" charset="-120"/>
                          <a:ea typeface="微軟正黑體" panose="020B0604030504040204" pitchFamily="34" charset="-120"/>
                        </a:rPr>
                        <a:t>24</a:t>
                      </a:r>
                      <a:endPar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t"/>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t"/>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t"/>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t"/>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hMerge="1">
                  <a:txBody>
                    <a:bodyPr/>
                    <a:lstStyle/>
                    <a:p>
                      <a:pPr algn="ctr" fontAlgn="t"/>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r>
            </a:tbl>
          </a:graphicData>
        </a:graphic>
      </p:graphicFrame>
      <p:sp>
        <p:nvSpPr>
          <p:cNvPr id="19" name="圓角矩形 18"/>
          <p:cNvSpPr/>
          <p:nvPr/>
        </p:nvSpPr>
        <p:spPr>
          <a:xfrm>
            <a:off x="7380312" y="1705372"/>
            <a:ext cx="1080120" cy="1152128"/>
          </a:xfrm>
          <a:prstGeom prst="roundRect">
            <a:avLst/>
          </a:prstGeom>
          <a:noFill/>
          <a:ln w="57150">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4322368" y="4073972"/>
            <a:ext cx="969712" cy="367703"/>
          </a:xfrm>
          <a:prstGeom prst="roundRect">
            <a:avLst/>
          </a:prstGeom>
          <a:noFill/>
          <a:ln w="57150">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809869" y="4945732"/>
            <a:ext cx="7992888" cy="546821"/>
          </a:xfrm>
          <a:prstGeom prst="roundRect">
            <a:avLst/>
          </a:prstGeom>
          <a:ln w="38100">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3200" dirty="0">
                <a:solidFill>
                  <a:schemeClr val="bg1"/>
                </a:solidFill>
                <a:latin typeface="微軟正黑體" pitchFamily="34" charset="-120"/>
                <a:ea typeface="微軟正黑體" pitchFamily="34" charset="-120"/>
              </a:rPr>
              <a:t>重要科目為</a:t>
            </a:r>
            <a:r>
              <a:rPr lang="zh-TW" altLang="en-US" sz="3200" dirty="0" smtClean="0">
                <a:solidFill>
                  <a:schemeClr val="bg1"/>
                </a:solidFill>
                <a:latin typeface="微軟正黑體" pitchFamily="34" charset="-120"/>
                <a:ea typeface="微軟正黑體" pitchFamily="34" charset="-120"/>
              </a:rPr>
              <a:t>？要求自己至少均標以上！</a:t>
            </a:r>
            <a:endParaRPr lang="zh-TW" altLang="en-US" sz="32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32412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線單箭頭接點 17"/>
          <p:cNvCxnSpPr/>
          <p:nvPr/>
        </p:nvCxnSpPr>
        <p:spPr>
          <a:xfrm flipH="1">
            <a:off x="7191180" y="1882837"/>
            <a:ext cx="348088"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6772565" y="1203922"/>
            <a:ext cx="18527" cy="1208961"/>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8" name="直線單箭頭接點 7"/>
          <p:cNvCxnSpPr/>
          <p:nvPr/>
        </p:nvCxnSpPr>
        <p:spPr>
          <a:xfrm>
            <a:off x="1675540" y="1176188"/>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242" name="Rectangle 42"/>
          <p:cNvSpPr>
            <a:spLocks noGrp="1" noChangeArrowheads="1"/>
          </p:cNvSpPr>
          <p:nvPr>
            <p:ph type="title"/>
          </p:nvPr>
        </p:nvSpPr>
        <p:spPr>
          <a:xfrm>
            <a:off x="468518" y="-6088"/>
            <a:ext cx="8229600" cy="952500"/>
          </a:xfrm>
          <a:noFill/>
        </p:spPr>
        <p:txBody>
          <a:bodyPr>
            <a:normAutofit/>
          </a:bodyPr>
          <a:lstStyle/>
          <a:p>
            <a:pPr eaLnBrk="1" hangingPunct="1"/>
            <a:r>
              <a:rPr lang="en-US" altLang="zh-TW" dirty="0" smtClean="0">
                <a:solidFill>
                  <a:srgbClr val="FF0000"/>
                </a:solidFill>
              </a:rPr>
              <a:t>106</a:t>
            </a:r>
            <a:r>
              <a:rPr lang="zh-TW" altLang="en-US" dirty="0" smtClean="0">
                <a:solidFill>
                  <a:schemeClr val="accent6">
                    <a:lumMod val="50000"/>
                  </a:schemeClr>
                </a:solidFill>
              </a:rPr>
              <a:t>年</a:t>
            </a:r>
            <a:r>
              <a:rPr lang="zh-TW" altLang="en-US" dirty="0">
                <a:solidFill>
                  <a:schemeClr val="accent6">
                    <a:lumMod val="50000"/>
                  </a:schemeClr>
                </a:solidFill>
              </a:rPr>
              <a:t>大學多元入學方案架構圖</a:t>
            </a:r>
            <a:endParaRPr lang="en-US" altLang="zh-TW" dirty="0">
              <a:solidFill>
                <a:srgbClr val="FF0000"/>
              </a:solidFill>
            </a:endParaRPr>
          </a:p>
        </p:txBody>
      </p:sp>
      <p:sp>
        <p:nvSpPr>
          <p:cNvPr id="3" name="投影片編號版面配置區 2"/>
          <p:cNvSpPr>
            <a:spLocks noGrp="1"/>
          </p:cNvSpPr>
          <p:nvPr>
            <p:ph type="sldNum" sz="quarter" idx="12"/>
          </p:nvPr>
        </p:nvSpPr>
        <p:spPr>
          <a:xfrm>
            <a:off x="6524321" y="5061643"/>
            <a:ext cx="2133600" cy="304271"/>
          </a:xfrm>
        </p:spPr>
        <p:txBody>
          <a:bodyPr>
            <a:normAutofit/>
          </a:bodyPr>
          <a:lstStyle/>
          <a:p>
            <a:pPr>
              <a:defRPr/>
            </a:pPr>
            <a:fld id="{364BA64F-B2FE-4BBA-B1ED-3FE5C98622AC}" type="slidenum">
              <a:rPr lang="en-US" altLang="zh-TW" smtClean="0"/>
              <a:pPr>
                <a:defRPr/>
              </a:pPr>
              <a:t>3</a:t>
            </a:fld>
            <a:endParaRPr lang="en-US" altLang="zh-TW"/>
          </a:p>
        </p:txBody>
      </p:sp>
      <p:sp>
        <p:nvSpPr>
          <p:cNvPr id="4" name="圓角矩形 3"/>
          <p:cNvSpPr/>
          <p:nvPr/>
        </p:nvSpPr>
        <p:spPr>
          <a:xfrm>
            <a:off x="6276358" y="863882"/>
            <a:ext cx="1824075" cy="258135"/>
          </a:xfrm>
          <a:prstGeom prst="round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考試入學</a:t>
            </a:r>
            <a:endParaRPr lang="ja-JP" altLang="en-US" b="1" dirty="0">
              <a:solidFill>
                <a:schemeClr val="bg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3600843" y="863882"/>
            <a:ext cx="1720396" cy="25813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個人申請入學</a:t>
            </a:r>
            <a:endParaRPr lang="ja-JP" altLang="en-US" b="1" dirty="0">
              <a:solidFill>
                <a:schemeClr val="bg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918944" y="863882"/>
            <a:ext cx="1683097" cy="258135"/>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繁星推薦入學</a:t>
            </a:r>
            <a:endParaRPr lang="ja-JP" altLang="en-US" b="1" dirty="0">
              <a:solidFill>
                <a:schemeClr val="bg1"/>
              </a:solidFill>
              <a:latin typeface="微軟正黑體" panose="020B0604030504040204" pitchFamily="34" charset="-120"/>
              <a:ea typeface="微軟正黑體" panose="020B0604030504040204" pitchFamily="34" charset="-120"/>
            </a:endParaRPr>
          </a:p>
        </p:txBody>
      </p:sp>
      <p:sp>
        <p:nvSpPr>
          <p:cNvPr id="28" name="圓角矩形 27"/>
          <p:cNvSpPr/>
          <p:nvPr/>
        </p:nvSpPr>
        <p:spPr>
          <a:xfrm>
            <a:off x="918943" y="1415514"/>
            <a:ext cx="6007641" cy="211926"/>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dirty="0" smtClean="0">
                <a:solidFill>
                  <a:schemeClr val="bg1"/>
                </a:solidFill>
                <a:latin typeface="微軟正黑體" panose="020B0604030504040204" pitchFamily="34" charset="-120"/>
                <a:ea typeface="微軟正黑體" panose="020B0604030504040204" pitchFamily="34" charset="-120"/>
              </a:rPr>
              <a:t>學科能力測驗</a:t>
            </a:r>
            <a:r>
              <a:rPr lang="en-US" altLang="zh-TW" dirty="0" smtClean="0">
                <a:solidFill>
                  <a:schemeClr val="bg1"/>
                </a:solidFill>
                <a:latin typeface="微軟正黑體" panose="020B0604030504040204" pitchFamily="34" charset="-120"/>
                <a:ea typeface="微軟正黑體" panose="020B0604030504040204" pitchFamily="34" charset="-120"/>
              </a:rPr>
              <a:t>/</a:t>
            </a:r>
            <a:r>
              <a:rPr lang="zh-TW" altLang="en-US" dirty="0" smtClean="0">
                <a:solidFill>
                  <a:schemeClr val="bg1"/>
                </a:solidFill>
                <a:latin typeface="微軟正黑體" panose="020B0604030504040204" pitchFamily="34" charset="-120"/>
                <a:ea typeface="微軟正黑體" panose="020B0604030504040204" pitchFamily="34" charset="-120"/>
              </a:rPr>
              <a:t>高中</a:t>
            </a:r>
            <a:r>
              <a:rPr lang="zh-TW" altLang="en-US" dirty="0">
                <a:solidFill>
                  <a:schemeClr val="bg1"/>
                </a:solidFill>
                <a:latin typeface="微軟正黑體" panose="020B0604030504040204" pitchFamily="34" charset="-120"/>
                <a:ea typeface="微軟正黑體" panose="020B0604030504040204" pitchFamily="34" charset="-120"/>
              </a:rPr>
              <a:t>英文聽力</a:t>
            </a:r>
            <a:r>
              <a:rPr lang="zh-TW" altLang="en-US" dirty="0" smtClean="0">
                <a:solidFill>
                  <a:schemeClr val="bg1"/>
                </a:solidFill>
                <a:latin typeface="微軟正黑體" panose="020B0604030504040204" pitchFamily="34" charset="-120"/>
                <a:ea typeface="微軟正黑體" panose="020B0604030504040204" pitchFamily="34" charset="-120"/>
              </a:rPr>
              <a:t>測驗</a:t>
            </a:r>
            <a:r>
              <a:rPr lang="en-US" altLang="zh-TW" dirty="0" smtClean="0">
                <a:solidFill>
                  <a:schemeClr val="bg1"/>
                </a:solidFill>
                <a:latin typeface="微軟正黑體" panose="020B0604030504040204" pitchFamily="34" charset="-120"/>
                <a:ea typeface="微軟正黑體" panose="020B0604030504040204" pitchFamily="34" charset="-120"/>
              </a:rPr>
              <a:t>/</a:t>
            </a:r>
            <a:r>
              <a:rPr lang="zh-TW" altLang="en-US" dirty="0" smtClean="0">
                <a:solidFill>
                  <a:schemeClr val="bg1"/>
                </a:solidFill>
                <a:latin typeface="微軟正黑體" panose="020B0604030504040204" pitchFamily="34" charset="-120"/>
                <a:ea typeface="微軟正黑體" panose="020B0604030504040204" pitchFamily="34" charset="-120"/>
              </a:rPr>
              <a:t>術科考試</a:t>
            </a:r>
            <a:endParaRPr lang="ja-JP" altLang="en-US" dirty="0">
              <a:solidFill>
                <a:schemeClr val="bg1"/>
              </a:solidFill>
              <a:latin typeface="微軟正黑體" panose="020B0604030504040204" pitchFamily="34" charset="-120"/>
              <a:ea typeface="微軟正黑體" panose="020B0604030504040204" pitchFamily="34" charset="-120"/>
            </a:endParaRPr>
          </a:p>
        </p:txBody>
      </p:sp>
      <p:cxnSp>
        <p:nvCxnSpPr>
          <p:cNvPr id="38" name="直線單箭頭接點 37"/>
          <p:cNvCxnSpPr/>
          <p:nvPr/>
        </p:nvCxnSpPr>
        <p:spPr>
          <a:xfrm>
            <a:off x="4398637" y="1176188"/>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4" name="圓角矩形 43"/>
          <p:cNvSpPr/>
          <p:nvPr/>
        </p:nvSpPr>
        <p:spPr>
          <a:xfrm>
            <a:off x="906696" y="1882838"/>
            <a:ext cx="1332566" cy="483633"/>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報名</a:t>
            </a:r>
            <a:endParaRPr lang="en-US" altLang="zh-TW" sz="1400" dirty="0">
              <a:solidFill>
                <a:schemeClr val="bg1"/>
              </a:solidFill>
              <a:latin typeface="微軟正黑體" panose="020B0604030504040204" pitchFamily="34" charset="-120"/>
              <a:ea typeface="微軟正黑體" panose="020B0604030504040204" pitchFamily="34" charset="-120"/>
            </a:endParaRPr>
          </a:p>
          <a:p>
            <a:pPr algn="ctr"/>
            <a:r>
              <a:rPr lang="zh-TW" altLang="en-US" sz="1400" dirty="0">
                <a:solidFill>
                  <a:schemeClr val="bg1"/>
                </a:solidFill>
                <a:latin typeface="微軟正黑體" panose="020B0604030504040204" pitchFamily="34" charset="-120"/>
                <a:ea typeface="微軟正黑體" panose="020B0604030504040204" pitchFamily="34" charset="-120"/>
              </a:rPr>
              <a:t>（統一彙辦）</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sp>
        <p:nvSpPr>
          <p:cNvPr id="45" name="圓角矩形 44"/>
          <p:cNvSpPr/>
          <p:nvPr/>
        </p:nvSpPr>
        <p:spPr>
          <a:xfrm>
            <a:off x="928980" y="2656277"/>
            <a:ext cx="1331095" cy="482261"/>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公告錄取</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a:off x="3772549" y="2299344"/>
            <a:ext cx="1196441" cy="18627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篩選作業</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a:off x="7520741" y="1658604"/>
            <a:ext cx="1395846" cy="448469"/>
          </a:xfrm>
          <a:prstGeom prst="roundRect">
            <a:avLst/>
          </a:prstGeom>
          <a:solidFill>
            <a:schemeClr val="accent2">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登記資格審查</a:t>
            </a:r>
            <a:endParaRPr lang="en-US" altLang="zh-TW" sz="1400" dirty="0">
              <a:solidFill>
                <a:schemeClr val="bg1"/>
              </a:solidFill>
              <a:latin typeface="微軟正黑體" panose="020B0604030504040204" pitchFamily="34" charset="-120"/>
              <a:ea typeface="微軟正黑體" panose="020B0604030504040204" pitchFamily="34" charset="-120"/>
            </a:endParaRPr>
          </a:p>
          <a:p>
            <a:pPr algn="ctr"/>
            <a:r>
              <a:rPr lang="zh-TW" altLang="en-US" sz="1400" dirty="0">
                <a:solidFill>
                  <a:schemeClr val="bg1"/>
                </a:solidFill>
                <a:latin typeface="微軟正黑體" panose="020B0604030504040204" pitchFamily="34" charset="-120"/>
                <a:ea typeface="微軟正黑體" panose="020B0604030504040204" pitchFamily="34" charset="-120"/>
              </a:rPr>
              <a:t>（含特種生）</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61" name="直線單箭頭接點 60"/>
          <p:cNvCxnSpPr/>
          <p:nvPr/>
        </p:nvCxnSpPr>
        <p:spPr>
          <a:xfrm>
            <a:off x="1677755" y="1627440"/>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直線單箭頭接點 63"/>
          <p:cNvCxnSpPr/>
          <p:nvPr/>
        </p:nvCxnSpPr>
        <p:spPr>
          <a:xfrm>
            <a:off x="4391477" y="1604740"/>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5" name="直線單箭頭接點 64"/>
          <p:cNvCxnSpPr/>
          <p:nvPr/>
        </p:nvCxnSpPr>
        <p:spPr>
          <a:xfrm>
            <a:off x="1677755" y="2397041"/>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6" name="直線單箭頭接點 65"/>
          <p:cNvCxnSpPr/>
          <p:nvPr/>
        </p:nvCxnSpPr>
        <p:spPr>
          <a:xfrm>
            <a:off x="4391477" y="2084480"/>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67" name="圓角矩形 66"/>
          <p:cNvSpPr/>
          <p:nvPr/>
        </p:nvSpPr>
        <p:spPr>
          <a:xfrm>
            <a:off x="3527381" y="1871698"/>
            <a:ext cx="1728192" cy="196710"/>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報名（統一彙辦</a:t>
            </a:r>
            <a:r>
              <a:rPr lang="zh-TW" altLang="en-US" sz="1400" dirty="0">
                <a:solidFill>
                  <a:schemeClr val="bg1"/>
                </a:solidFill>
                <a:latin typeface="+mj-ea"/>
              </a:rPr>
              <a:t>）</a:t>
            </a:r>
            <a:endParaRPr lang="ja-JP" altLang="en-US" sz="1400" dirty="0">
              <a:solidFill>
                <a:schemeClr val="bg1"/>
              </a:solidFill>
              <a:latin typeface="+mj-ea"/>
            </a:endParaRPr>
          </a:p>
        </p:txBody>
      </p:sp>
      <p:sp>
        <p:nvSpPr>
          <p:cNvPr id="71" name="圓角矩形 70"/>
          <p:cNvSpPr/>
          <p:nvPr/>
        </p:nvSpPr>
        <p:spPr>
          <a:xfrm>
            <a:off x="3558321" y="3304011"/>
            <a:ext cx="1744783" cy="197142"/>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大學公告錄取名單</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72" name="直線單箭頭接點 71"/>
          <p:cNvCxnSpPr/>
          <p:nvPr/>
        </p:nvCxnSpPr>
        <p:spPr>
          <a:xfrm>
            <a:off x="4391477" y="2485620"/>
            <a:ext cx="0" cy="351179"/>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3" name="直線單箭頭接點 72"/>
          <p:cNvCxnSpPr/>
          <p:nvPr/>
        </p:nvCxnSpPr>
        <p:spPr>
          <a:xfrm>
            <a:off x="4391477" y="3044371"/>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4" name="圓角矩形 73"/>
          <p:cNvSpPr/>
          <p:nvPr/>
        </p:nvSpPr>
        <p:spPr>
          <a:xfrm>
            <a:off x="3757893" y="2847661"/>
            <a:ext cx="1196441" cy="18627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大學甄試</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sp>
        <p:nvSpPr>
          <p:cNvPr id="75" name="圓角矩形 74"/>
          <p:cNvSpPr/>
          <p:nvPr/>
        </p:nvSpPr>
        <p:spPr>
          <a:xfrm>
            <a:off x="3574526" y="4355713"/>
            <a:ext cx="1728579" cy="215253"/>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公告統一分發結果</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76" name="直線單箭頭接點 75"/>
          <p:cNvCxnSpPr/>
          <p:nvPr/>
        </p:nvCxnSpPr>
        <p:spPr>
          <a:xfrm>
            <a:off x="4391477" y="3501152"/>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77" name="直線單箭頭接點 76"/>
          <p:cNvCxnSpPr/>
          <p:nvPr/>
        </p:nvCxnSpPr>
        <p:spPr>
          <a:xfrm>
            <a:off x="4391477" y="4109623"/>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78" name="圓角矩形 77"/>
          <p:cNvSpPr/>
          <p:nvPr/>
        </p:nvSpPr>
        <p:spPr>
          <a:xfrm>
            <a:off x="3574525" y="3731405"/>
            <a:ext cx="1728192" cy="378219"/>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正備取生上網登記</a:t>
            </a:r>
            <a:endParaRPr lang="en-US" altLang="zh-TW" sz="1400" dirty="0">
              <a:solidFill>
                <a:schemeClr val="bg1"/>
              </a:solidFill>
              <a:latin typeface="微軟正黑體" panose="020B0604030504040204" pitchFamily="34" charset="-120"/>
              <a:ea typeface="微軟正黑體" panose="020B0604030504040204" pitchFamily="34" charset="-120"/>
            </a:endParaRPr>
          </a:p>
          <a:p>
            <a:pPr algn="ctr"/>
            <a:r>
              <a:rPr lang="zh-TW" altLang="en-US" sz="1400" dirty="0">
                <a:solidFill>
                  <a:schemeClr val="bg1"/>
                </a:solidFill>
                <a:latin typeface="微軟正黑體" panose="020B0604030504040204" pitchFamily="34" charset="-120"/>
                <a:ea typeface="微軟正黑體" panose="020B0604030504040204" pitchFamily="34" charset="-120"/>
              </a:rPr>
              <a:t>就讀志願序</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90" name="直線單箭頭接點 89"/>
          <p:cNvCxnSpPr/>
          <p:nvPr/>
        </p:nvCxnSpPr>
        <p:spPr>
          <a:xfrm>
            <a:off x="7142634" y="1190632"/>
            <a:ext cx="0" cy="1222251"/>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08" name="圓角矩形 107"/>
          <p:cNvSpPr/>
          <p:nvPr/>
        </p:nvSpPr>
        <p:spPr>
          <a:xfrm>
            <a:off x="6575076" y="2480236"/>
            <a:ext cx="1824075" cy="693466"/>
          </a:xfrm>
          <a:prstGeom prst="round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指定科目考試</a:t>
            </a:r>
            <a:endParaRPr lang="en-US" altLang="zh-TW" sz="1400" dirty="0">
              <a:solidFill>
                <a:schemeClr val="bg1"/>
              </a:solidFill>
              <a:latin typeface="微軟正黑體" panose="020B0604030504040204" pitchFamily="34" charset="-120"/>
              <a:ea typeface="微軟正黑體" panose="020B0604030504040204" pitchFamily="34" charset="-120"/>
            </a:endParaRPr>
          </a:p>
          <a:p>
            <a:pPr algn="ctr"/>
            <a:r>
              <a:rPr lang="zh-TW" altLang="en-US" sz="1400" dirty="0">
                <a:solidFill>
                  <a:schemeClr val="bg1"/>
                </a:solidFill>
                <a:latin typeface="微軟正黑體" panose="020B0604030504040204" pitchFamily="34" charset="-120"/>
                <a:ea typeface="微軟正黑體" panose="020B0604030504040204" pitchFamily="34" charset="-120"/>
              </a:rPr>
              <a:t>（大學校系採計</a:t>
            </a:r>
            <a:r>
              <a:rPr lang="en-US" altLang="zh-TW" sz="1400" dirty="0">
                <a:solidFill>
                  <a:schemeClr val="bg1"/>
                </a:solidFill>
                <a:latin typeface="微軟正黑體" panose="020B0604030504040204" pitchFamily="34" charset="-120"/>
                <a:ea typeface="微軟正黑體" panose="020B0604030504040204" pitchFamily="34" charset="-120"/>
              </a:rPr>
              <a:t>3-5</a:t>
            </a:r>
            <a:r>
              <a:rPr lang="zh-TW" altLang="en-US" sz="1400" dirty="0">
                <a:solidFill>
                  <a:schemeClr val="bg1"/>
                </a:solidFill>
                <a:latin typeface="微軟正黑體" panose="020B0604030504040204" pitchFamily="34" charset="-120"/>
                <a:ea typeface="微軟正黑體" panose="020B0604030504040204" pitchFamily="34" charset="-120"/>
              </a:rPr>
              <a:t>科</a:t>
            </a:r>
            <a:r>
              <a:rPr lang="en-US" altLang="zh-TW" sz="1400" dirty="0">
                <a:solidFill>
                  <a:schemeClr val="bg1"/>
                </a:solidFill>
                <a:latin typeface="微軟正黑體" panose="020B0604030504040204" pitchFamily="34" charset="-120"/>
                <a:ea typeface="微軟正黑體" panose="020B0604030504040204" pitchFamily="34" charset="-120"/>
              </a:rPr>
              <a:t>,</a:t>
            </a:r>
            <a:r>
              <a:rPr lang="zh-TW" altLang="en-US" sz="1400" dirty="0">
                <a:solidFill>
                  <a:schemeClr val="bg1"/>
                </a:solidFill>
                <a:latin typeface="微軟正黑體" panose="020B0604030504040204" pitchFamily="34" charset="-120"/>
                <a:ea typeface="微軟正黑體" panose="020B0604030504040204" pitchFamily="34" charset="-120"/>
              </a:rPr>
              <a:t>含術科）</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109" name="直線單箭頭接點 108"/>
          <p:cNvCxnSpPr/>
          <p:nvPr/>
        </p:nvCxnSpPr>
        <p:spPr>
          <a:xfrm>
            <a:off x="7564981" y="3279627"/>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0" name="圓角矩形 109"/>
          <p:cNvSpPr/>
          <p:nvPr/>
        </p:nvSpPr>
        <p:spPr>
          <a:xfrm>
            <a:off x="6431155" y="3557921"/>
            <a:ext cx="2259943" cy="693466"/>
          </a:xfrm>
          <a:prstGeom prst="round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300" dirty="0">
                <a:solidFill>
                  <a:schemeClr val="bg1"/>
                </a:solidFill>
                <a:latin typeface="微軟正黑體" panose="020B0604030504040204" pitchFamily="34" charset="-120"/>
                <a:ea typeface="微軟正黑體" panose="020B0604030504040204" pitchFamily="34" charset="-120"/>
              </a:rPr>
              <a:t>網路選填志願</a:t>
            </a:r>
            <a:endParaRPr lang="en-US" altLang="zh-TW" sz="1300" dirty="0">
              <a:solidFill>
                <a:schemeClr val="bg1"/>
              </a:solidFill>
              <a:latin typeface="微軟正黑體" panose="020B0604030504040204" pitchFamily="34" charset="-120"/>
              <a:ea typeface="微軟正黑體" panose="020B0604030504040204" pitchFamily="34" charset="-120"/>
            </a:endParaRPr>
          </a:p>
          <a:p>
            <a:pPr algn="ctr"/>
            <a:r>
              <a:rPr lang="zh-TW" altLang="en-US" sz="1300" dirty="0">
                <a:solidFill>
                  <a:schemeClr val="bg1"/>
                </a:solidFill>
                <a:latin typeface="微軟正黑體" panose="020B0604030504040204" pitchFamily="34" charset="-120"/>
                <a:ea typeface="微軟正黑體" panose="020B0604030504040204" pitchFamily="34" charset="-120"/>
              </a:rPr>
              <a:t>（大學考試入學分發委員會</a:t>
            </a:r>
            <a:r>
              <a:rPr lang="zh-TW" altLang="en-US" sz="1300" dirty="0">
                <a:solidFill>
                  <a:schemeClr val="bg1"/>
                </a:solidFill>
                <a:latin typeface="+mj-ea"/>
              </a:rPr>
              <a:t>）</a:t>
            </a:r>
            <a:endParaRPr lang="ja-JP" altLang="en-US" sz="1300" dirty="0">
              <a:solidFill>
                <a:schemeClr val="bg1"/>
              </a:solidFill>
              <a:latin typeface="+mj-ea"/>
            </a:endParaRPr>
          </a:p>
        </p:txBody>
      </p:sp>
      <p:cxnSp>
        <p:nvCxnSpPr>
          <p:cNvPr id="111" name="直線單箭頭接點 110"/>
          <p:cNvCxnSpPr/>
          <p:nvPr/>
        </p:nvCxnSpPr>
        <p:spPr>
          <a:xfrm>
            <a:off x="7561127" y="4313126"/>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12" name="圓角矩形 111"/>
          <p:cNvSpPr/>
          <p:nvPr/>
        </p:nvSpPr>
        <p:spPr>
          <a:xfrm>
            <a:off x="6409296" y="4579380"/>
            <a:ext cx="2259943" cy="326792"/>
          </a:xfrm>
          <a:prstGeom prst="round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考試分發錄取</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42" name="肘形接點 41"/>
          <p:cNvCxnSpPr>
            <a:stCxn id="51" idx="3"/>
            <a:endCxn id="108" idx="1"/>
          </p:cNvCxnSpPr>
          <p:nvPr/>
        </p:nvCxnSpPr>
        <p:spPr>
          <a:xfrm flipV="1">
            <a:off x="5303371" y="2826969"/>
            <a:ext cx="1271705" cy="2506308"/>
          </a:xfrm>
          <a:prstGeom prst="bentConnector3">
            <a:avLst>
              <a:gd name="adj1" fmla="val 50000"/>
            </a:avLst>
          </a:prstGeom>
          <a:ln w="4762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圓角矩形 40"/>
          <p:cNvSpPr/>
          <p:nvPr/>
        </p:nvSpPr>
        <p:spPr>
          <a:xfrm>
            <a:off x="915769" y="3399290"/>
            <a:ext cx="1331095" cy="48226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放棄錄取</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43" name="直線單箭頭接點 42"/>
          <p:cNvCxnSpPr/>
          <p:nvPr/>
        </p:nvCxnSpPr>
        <p:spPr>
          <a:xfrm>
            <a:off x="1664544" y="3140054"/>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6" name="圓角矩形 45"/>
          <p:cNvSpPr/>
          <p:nvPr/>
        </p:nvSpPr>
        <p:spPr>
          <a:xfrm>
            <a:off x="3574792" y="4798545"/>
            <a:ext cx="1728579" cy="21525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放棄錄取</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47" name="直線單箭頭接點 46"/>
          <p:cNvCxnSpPr/>
          <p:nvPr/>
        </p:nvCxnSpPr>
        <p:spPr>
          <a:xfrm>
            <a:off x="4391743" y="4552455"/>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8" name="直線單箭頭接點 47"/>
          <p:cNvCxnSpPr/>
          <p:nvPr/>
        </p:nvCxnSpPr>
        <p:spPr>
          <a:xfrm>
            <a:off x="1664544" y="3870296"/>
            <a:ext cx="0" cy="1355354"/>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1" name="圓角矩形 50"/>
          <p:cNvSpPr/>
          <p:nvPr/>
        </p:nvSpPr>
        <p:spPr>
          <a:xfrm>
            <a:off x="928980" y="5225650"/>
            <a:ext cx="4374391" cy="21525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rtlCol="0" anchor="ctr"/>
          <a:lstStyle/>
          <a:p>
            <a:pPr algn="ctr"/>
            <a:r>
              <a:rPr lang="zh-TW" altLang="en-US" sz="1400" dirty="0">
                <a:solidFill>
                  <a:schemeClr val="bg1"/>
                </a:solidFill>
                <a:latin typeface="微軟正黑體" panose="020B0604030504040204" pitchFamily="34" charset="-120"/>
                <a:ea typeface="微軟正黑體" panose="020B0604030504040204" pitchFamily="34" charset="-120"/>
              </a:rPr>
              <a:t>名額流用</a:t>
            </a:r>
            <a:endParaRPr lang="ja-JP" altLang="en-US" sz="1400" dirty="0">
              <a:solidFill>
                <a:schemeClr val="bg1"/>
              </a:solidFill>
              <a:latin typeface="微軟正黑體" panose="020B0604030504040204" pitchFamily="34" charset="-120"/>
              <a:ea typeface="微軟正黑體" panose="020B0604030504040204" pitchFamily="34" charset="-120"/>
            </a:endParaRPr>
          </a:p>
        </p:txBody>
      </p:sp>
      <p:cxnSp>
        <p:nvCxnSpPr>
          <p:cNvPr id="52" name="直線單箭頭接點 51"/>
          <p:cNvCxnSpPr/>
          <p:nvPr/>
        </p:nvCxnSpPr>
        <p:spPr>
          <a:xfrm>
            <a:off x="4398637" y="5013798"/>
            <a:ext cx="0" cy="239327"/>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719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5" grpId="0" animBg="1"/>
      <p:bldP spid="27" grpId="0" animBg="1"/>
      <p:bldP spid="28" grpId="0" animBg="1"/>
      <p:bldP spid="44" grpId="0" animBg="1"/>
      <p:bldP spid="45" grpId="0" animBg="1"/>
      <p:bldP spid="49" grpId="0" animBg="1"/>
      <p:bldP spid="50" grpId="0" animBg="1"/>
      <p:bldP spid="67" grpId="0" animBg="1"/>
      <p:bldP spid="71" grpId="0" animBg="1"/>
      <p:bldP spid="74" grpId="0" animBg="1"/>
      <p:bldP spid="75" grpId="0" animBg="1"/>
      <p:bldP spid="78" grpId="0" animBg="1"/>
      <p:bldP spid="108" grpId="0" animBg="1"/>
      <p:bldP spid="110" grpId="0" animBg="1"/>
      <p:bldP spid="112" grpId="0" animBg="1"/>
      <p:bldP spid="41" grpId="0" animBg="1"/>
      <p:bldP spid="46"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8606" y="821773"/>
            <a:ext cx="799287" cy="755611"/>
            <a:chOff x="168729" y="101037"/>
            <a:chExt cx="799287" cy="755611"/>
          </a:xfrm>
        </p:grpSpPr>
        <p:grpSp>
          <p:nvGrpSpPr>
            <p:cNvPr id="3" name="组合 3"/>
            <p:cNvGrpSpPr/>
            <p:nvPr/>
          </p:nvGrpSpPr>
          <p:grpSpPr>
            <a:xfrm>
              <a:off x="168729" y="101037"/>
              <a:ext cx="799287" cy="755611"/>
              <a:chOff x="2759425" y="1932990"/>
              <a:chExt cx="799287" cy="755611"/>
            </a:xfrm>
          </p:grpSpPr>
          <p:sp>
            <p:nvSpPr>
              <p:cNvPr id="5"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sz="2000">
                  <a:latin typeface="微軟正黑體" panose="020B0604030504040204" pitchFamily="34" charset="-120"/>
                  <a:ea typeface="微軟正黑體" panose="020B0604030504040204" pitchFamily="34" charset="-120"/>
                </a:endParaRPr>
              </a:p>
            </p:txBody>
          </p:sp>
          <p:sp>
            <p:nvSpPr>
              <p:cNvPr id="6"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sz="2000">
                  <a:latin typeface="微軟正黑體" panose="020B0604030504040204" pitchFamily="34" charset="-120"/>
                  <a:ea typeface="微軟正黑體" panose="020B0604030504040204" pitchFamily="34" charset="-120"/>
                </a:endParaRPr>
              </a:p>
            </p:txBody>
          </p:sp>
          <p:sp>
            <p:nvSpPr>
              <p:cNvPr id="7"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sz="2000">
                  <a:solidFill>
                    <a:schemeClr val="tx1"/>
                  </a:solidFill>
                  <a:latin typeface="微軟正黑體" panose="020B0604030504040204" pitchFamily="34" charset="-120"/>
                  <a:ea typeface="微軟正黑體" panose="020B0604030504040204" pitchFamily="34" charset="-120"/>
                </a:endParaRPr>
              </a:p>
            </p:txBody>
          </p:sp>
        </p:grpSp>
        <p:pic>
          <p:nvPicPr>
            <p:cNvPr id="4"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8" name="矩形 7"/>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9" name="组合 9"/>
          <p:cNvGrpSpPr/>
          <p:nvPr/>
        </p:nvGrpSpPr>
        <p:grpSpPr>
          <a:xfrm>
            <a:off x="1095928" y="253917"/>
            <a:ext cx="4652430" cy="746351"/>
            <a:chOff x="1117777" y="49188"/>
            <a:chExt cx="1582015" cy="656665"/>
          </a:xfrm>
        </p:grpSpPr>
        <p:sp>
          <p:nvSpPr>
            <p:cNvPr id="10"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TextBox 11"/>
            <p:cNvSpPr txBox="1"/>
            <p:nvPr/>
          </p:nvSpPr>
          <p:spPr>
            <a:xfrm>
              <a:off x="1117777" y="133807"/>
              <a:ext cx="1570758" cy="433268"/>
            </a:xfrm>
            <a:prstGeom prst="rect">
              <a:avLst/>
            </a:prstGeom>
            <a:noFill/>
          </p:spPr>
          <p:txBody>
            <a:bodyPr wrap="square" rtlCol="0">
              <a:spAutoFit/>
            </a:bodyPr>
            <a:lstStyle/>
            <a:p>
              <a:pPr algn="ctr"/>
              <a:r>
                <a:rPr lang="en-US" altLang="zh-TW" sz="2600" b="1" dirty="0" smtClean="0">
                  <a:solidFill>
                    <a:schemeClr val="bg1"/>
                  </a:solidFill>
                  <a:latin typeface="微軟正黑體" panose="020B0604030504040204" pitchFamily="34" charset="-120"/>
                  <a:ea typeface="微軟正黑體" panose="020B0604030504040204" pitchFamily="34" charset="-120"/>
                </a:rPr>
                <a:t>105</a:t>
              </a:r>
              <a:r>
                <a:rPr lang="zh-TW" altLang="en-US" sz="2600" b="1" dirty="0" smtClean="0">
                  <a:solidFill>
                    <a:schemeClr val="bg1"/>
                  </a:solidFill>
                  <a:latin typeface="微軟正黑體" panose="020B0604030504040204" pitchFamily="34" charset="-120"/>
                  <a:ea typeface="微軟正黑體" panose="020B0604030504040204" pitchFamily="34" charset="-120"/>
                </a:rPr>
                <a:t>個人申請</a:t>
              </a:r>
              <a:r>
                <a:rPr lang="zh-TW" altLang="en-US" sz="2600" b="1" dirty="0">
                  <a:solidFill>
                    <a:schemeClr val="bg1"/>
                  </a:solidFill>
                  <a:latin typeface="微軟正黑體" panose="020B0604030504040204" pitchFamily="34" charset="-120"/>
                  <a:ea typeface="微軟正黑體" panose="020B0604030504040204" pitchFamily="34" charset="-120"/>
                </a:rPr>
                <a:t>篩選倍率</a:t>
              </a:r>
              <a:r>
                <a:rPr lang="zh-TW" altLang="en-US" sz="2600" b="1" dirty="0" smtClean="0">
                  <a:solidFill>
                    <a:schemeClr val="bg1"/>
                  </a:solidFill>
                  <a:latin typeface="微軟正黑體" panose="020B0604030504040204" pitchFamily="34" charset="-120"/>
                  <a:ea typeface="微軟正黑體" panose="020B0604030504040204" pitchFamily="34" charset="-120"/>
                </a:rPr>
                <a:t>校系數</a:t>
              </a:r>
              <a:endParaRPr lang="zh-CN" altLang="en-US" sz="2600" b="1" dirty="0">
                <a:solidFill>
                  <a:schemeClr val="bg1"/>
                </a:solidFill>
                <a:latin typeface="微軟正黑體" panose="020B0604030504040204" pitchFamily="34" charset="-120"/>
                <a:ea typeface="微軟正黑體" panose="020B0604030504040204" pitchFamily="34" charset="-120"/>
              </a:endParaRPr>
            </a:p>
          </p:txBody>
        </p:sp>
      </p:grpSp>
      <p:graphicFrame>
        <p:nvGraphicFramePr>
          <p:cNvPr id="12" name="表格 11"/>
          <p:cNvGraphicFramePr>
            <a:graphicFrameLocks noGrp="1"/>
          </p:cNvGraphicFramePr>
          <p:nvPr>
            <p:extLst>
              <p:ext uri="{D42A27DB-BD31-4B8C-83A1-F6EECF244321}">
                <p14:modId xmlns:p14="http://schemas.microsoft.com/office/powerpoint/2010/main" val="3632255795"/>
              </p:ext>
            </p:extLst>
          </p:nvPr>
        </p:nvGraphicFramePr>
        <p:xfrm>
          <a:off x="2339752" y="1426588"/>
          <a:ext cx="3600400" cy="3200400"/>
        </p:xfrm>
        <a:graphic>
          <a:graphicData uri="http://schemas.openxmlformats.org/drawingml/2006/table">
            <a:tbl>
              <a:tblPr firstRow="1" bandRow="1">
                <a:tableStyleId>{5C22544A-7EE6-4342-B048-85BDC9FD1C3A}</a:tableStyleId>
              </a:tblPr>
              <a:tblGrid>
                <a:gridCol w="1224136"/>
                <a:gridCol w="2376264"/>
              </a:tblGrid>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科目</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400" dirty="0" smtClean="0">
                          <a:latin typeface="微軟正黑體" panose="020B0604030504040204" pitchFamily="34" charset="-120"/>
                          <a:ea typeface="微軟正黑體" panose="020B0604030504040204" pitchFamily="34" charset="-120"/>
                        </a:rPr>
                        <a:t>篩選倍率校系數</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國文</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792</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英文</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1015</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數學</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657</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社會</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291</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自然</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508</a:t>
                      </a:r>
                      <a:endParaRPr lang="zh-TW" altLang="en-US" sz="2400" dirty="0">
                        <a:latin typeface="微軟正黑體" panose="020B0604030504040204" pitchFamily="34" charset="-120"/>
                        <a:ea typeface="微軟正黑體" panose="020B0604030504040204" pitchFamily="34" charset="-120"/>
                      </a:endParaRPr>
                    </a:p>
                  </a:txBody>
                  <a:tcPr anchor="ctr"/>
                </a:tc>
              </a:tr>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總級分</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400" dirty="0" smtClean="0">
                          <a:latin typeface="微軟正黑體" panose="020B0604030504040204" pitchFamily="34" charset="-120"/>
                          <a:ea typeface="微軟正黑體" panose="020B0604030504040204" pitchFamily="34" charset="-120"/>
                        </a:rPr>
                        <a:t>983</a:t>
                      </a:r>
                      <a:endParaRPr lang="zh-TW" altLang="en-US" sz="2400" dirty="0">
                        <a:latin typeface="微軟正黑體" panose="020B0604030504040204" pitchFamily="34" charset="-120"/>
                        <a:ea typeface="微軟正黑體" panose="020B0604030504040204" pitchFamily="34" charset="-120"/>
                      </a:endParaRPr>
                    </a:p>
                  </a:txBody>
                  <a:tcPr anchor="ctr"/>
                </a:tc>
              </a:tr>
            </a:tbl>
          </a:graphicData>
        </a:graphic>
      </p:graphicFrame>
      <p:sp>
        <p:nvSpPr>
          <p:cNvPr id="13" name="圓角矩形 12"/>
          <p:cNvSpPr/>
          <p:nvPr/>
        </p:nvSpPr>
        <p:spPr>
          <a:xfrm>
            <a:off x="2471268" y="1921396"/>
            <a:ext cx="3312368" cy="1292061"/>
          </a:xfrm>
          <a:prstGeom prst="roundRect">
            <a:avLst/>
          </a:prstGeom>
          <a:noFill/>
          <a:ln w="57150">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809869" y="4945732"/>
            <a:ext cx="7992888" cy="546821"/>
          </a:xfrm>
          <a:prstGeom prst="roundRect">
            <a:avLst/>
          </a:prstGeom>
          <a:ln w="38100">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3200" dirty="0" smtClean="0">
                <a:solidFill>
                  <a:schemeClr val="bg1"/>
                </a:solidFill>
                <a:latin typeface="微軟正黑體" pitchFamily="34" charset="-120"/>
                <a:ea typeface="微軟正黑體" pitchFamily="34" charset="-120"/>
              </a:rPr>
              <a:t>放棄英文＝？</a:t>
            </a:r>
            <a:endParaRPr lang="zh-TW" altLang="en-US" sz="320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6911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normAutofit/>
          </a:bodyPr>
          <a:lstStyle/>
          <a:p>
            <a:pPr>
              <a:defRPr/>
            </a:pPr>
            <a:fld id="{364BA64F-B2FE-4BBA-B1ED-3FE5C98622AC}" type="slidenum">
              <a:rPr lang="en-US" altLang="zh-TW" smtClean="0"/>
              <a:pPr>
                <a:defRPr/>
              </a:pPr>
              <a:t>31</a:t>
            </a:fld>
            <a:endParaRPr lang="en-US" altLang="zh-TW"/>
          </a:p>
        </p:txBody>
      </p:sp>
      <p:sp>
        <p:nvSpPr>
          <p:cNvPr id="7" name="內容版面配置區 6"/>
          <p:cNvSpPr>
            <a:spLocks noGrp="1"/>
          </p:cNvSpPr>
          <p:nvPr>
            <p:ph sz="quarter" idx="1"/>
          </p:nvPr>
        </p:nvSpPr>
        <p:spPr>
          <a:xfrm>
            <a:off x="457200" y="1333500"/>
            <a:ext cx="8229600" cy="4260304"/>
          </a:xfrm>
        </p:spPr>
        <p:txBody>
          <a:bodyPr>
            <a:normAutofit fontScale="77500" lnSpcReduction="20000"/>
          </a:bodyPr>
          <a:lstStyle/>
          <a:p>
            <a:pPr>
              <a:lnSpc>
                <a:spcPct val="120000"/>
              </a:lnSpc>
            </a:pPr>
            <a:r>
              <a:rPr lang="zh-TW" altLang="en-US" dirty="0" smtClean="0"/>
              <a:t>檢定為門檻，並非第一階段錄取標準！</a:t>
            </a:r>
            <a:endParaRPr lang="en-US" altLang="zh-TW" dirty="0" smtClean="0"/>
          </a:p>
          <a:p>
            <a:pPr>
              <a:lnSpc>
                <a:spcPct val="120000"/>
              </a:lnSpc>
            </a:pPr>
            <a:r>
              <a:rPr lang="zh-TW" altLang="en-US" dirty="0"/>
              <a:t>有篩選倍</a:t>
            </a:r>
            <a:r>
              <a:rPr lang="zh-TW" altLang="en-US" dirty="0" smtClean="0"/>
              <a:t>率的科目為重點科目</a:t>
            </a:r>
            <a:endParaRPr lang="en-US" altLang="zh-TW" dirty="0" smtClean="0"/>
          </a:p>
          <a:p>
            <a:pPr>
              <a:lnSpc>
                <a:spcPct val="120000"/>
              </a:lnSpc>
            </a:pPr>
            <a:r>
              <a:rPr lang="en-US" altLang="zh-TW" dirty="0" smtClean="0"/>
              <a:t>105</a:t>
            </a:r>
            <a:r>
              <a:rPr lang="zh-TW" altLang="en-US" dirty="0" smtClean="0"/>
              <a:t>個人</a:t>
            </a:r>
            <a:r>
              <a:rPr lang="zh-TW" altLang="en-US" dirty="0"/>
              <a:t>申請</a:t>
            </a:r>
            <a:r>
              <a:rPr lang="zh-TW" altLang="en-US" dirty="0" smtClean="0"/>
              <a:t>錄取標準</a:t>
            </a:r>
            <a:endParaRPr lang="zh-TW" altLang="en-US" dirty="0"/>
          </a:p>
          <a:p>
            <a:pPr lvl="1">
              <a:lnSpc>
                <a:spcPct val="120000"/>
              </a:lnSpc>
            </a:pPr>
            <a:r>
              <a:rPr lang="zh-TW" altLang="en-US" dirty="0">
                <a:solidFill>
                  <a:srgbClr val="FF0000"/>
                </a:solidFill>
              </a:rPr>
              <a:t>大學甄選入學委員會</a:t>
            </a:r>
            <a:r>
              <a:rPr lang="zh-TW" altLang="en-US" dirty="0" smtClean="0">
                <a:solidFill>
                  <a:srgbClr val="FF0000"/>
                </a:solidFill>
              </a:rPr>
              <a:t>→個人申請→</a:t>
            </a:r>
            <a:r>
              <a:rPr lang="zh-TW" altLang="en-US" dirty="0">
                <a:solidFill>
                  <a:srgbClr val="FF0000"/>
                </a:solidFill>
              </a:rPr>
              <a:t>歷年資料→</a:t>
            </a:r>
            <a:r>
              <a:rPr lang="en-US" altLang="zh-TW" dirty="0" smtClean="0">
                <a:solidFill>
                  <a:srgbClr val="FF0000"/>
                </a:solidFill>
              </a:rPr>
              <a:t>105</a:t>
            </a:r>
            <a:r>
              <a:rPr lang="zh-TW" altLang="en-US" dirty="0" smtClean="0">
                <a:solidFill>
                  <a:srgbClr val="FF0000"/>
                </a:solidFill>
              </a:rPr>
              <a:t>年→篩選</a:t>
            </a:r>
            <a:r>
              <a:rPr lang="zh-TW" altLang="en-US" dirty="0">
                <a:solidFill>
                  <a:srgbClr val="FF0000"/>
                </a:solidFill>
              </a:rPr>
              <a:t>結果查詢→</a:t>
            </a:r>
            <a:r>
              <a:rPr lang="en-US" altLang="zh-TW" dirty="0" smtClean="0">
                <a:solidFill>
                  <a:srgbClr val="FF0000"/>
                </a:solidFill>
              </a:rPr>
              <a:t>105</a:t>
            </a:r>
            <a:r>
              <a:rPr lang="zh-TW" altLang="en-US" dirty="0" smtClean="0">
                <a:solidFill>
                  <a:srgbClr val="FF0000"/>
                </a:solidFill>
              </a:rPr>
              <a:t>學年</a:t>
            </a:r>
            <a:r>
              <a:rPr lang="zh-TW" altLang="en-US" dirty="0">
                <a:solidFill>
                  <a:srgbClr val="FF0000"/>
                </a:solidFill>
              </a:rPr>
              <a:t>度大學個人申請入學招生各校系篩選標準</a:t>
            </a:r>
            <a:r>
              <a:rPr lang="zh-TW" altLang="en-US" dirty="0" smtClean="0">
                <a:solidFill>
                  <a:srgbClr val="FF0000"/>
                </a:solidFill>
              </a:rPr>
              <a:t>一覽表</a:t>
            </a:r>
            <a:endParaRPr lang="en-US" altLang="zh-TW" dirty="0" smtClean="0">
              <a:solidFill>
                <a:srgbClr val="FF0000"/>
              </a:solidFill>
            </a:endParaRPr>
          </a:p>
          <a:p>
            <a:pPr lvl="1">
              <a:lnSpc>
                <a:spcPct val="120000"/>
              </a:lnSpc>
            </a:pPr>
            <a:r>
              <a:rPr lang="en-US" altLang="zh-TW" dirty="0">
                <a:solidFill>
                  <a:srgbClr val="FF0000"/>
                </a:solidFill>
                <a:hlinkClick r:id="rId2"/>
              </a:rPr>
              <a:t>https://</a:t>
            </a:r>
            <a:r>
              <a:rPr lang="en-US" altLang="zh-TW" dirty="0" smtClean="0">
                <a:solidFill>
                  <a:srgbClr val="FF0000"/>
                </a:solidFill>
                <a:hlinkClick r:id="rId2"/>
              </a:rPr>
              <a:t>www.caac.ccu.edu.tw/caac105/result.php</a:t>
            </a:r>
            <a:r>
              <a:rPr lang="zh-TW" altLang="en-US" dirty="0" smtClean="0">
                <a:solidFill>
                  <a:srgbClr val="FF0000"/>
                </a:solidFill>
              </a:rPr>
              <a:t> </a:t>
            </a:r>
            <a:endParaRPr lang="en-US" altLang="zh-TW" dirty="0" smtClean="0">
              <a:solidFill>
                <a:srgbClr val="FF0000"/>
              </a:solidFill>
            </a:endParaRPr>
          </a:p>
          <a:p>
            <a:pPr>
              <a:lnSpc>
                <a:spcPct val="120000"/>
              </a:lnSpc>
            </a:pPr>
            <a:r>
              <a:rPr lang="zh-TW" altLang="en-US" dirty="0">
                <a:solidFill>
                  <a:srgbClr val="FF3399"/>
                </a:solidFill>
              </a:rPr>
              <a:t>社會組重點科目</a:t>
            </a:r>
            <a:r>
              <a:rPr lang="zh-TW" altLang="en-US" dirty="0" smtClean="0">
                <a:solidFill>
                  <a:srgbClr val="FF3399"/>
                </a:solidFill>
              </a:rPr>
              <a:t>：國英數</a:t>
            </a:r>
            <a:endParaRPr lang="en-US" altLang="zh-TW" dirty="0" smtClean="0">
              <a:solidFill>
                <a:srgbClr val="FF3399"/>
              </a:solidFill>
            </a:endParaRPr>
          </a:p>
          <a:p>
            <a:pPr>
              <a:lnSpc>
                <a:spcPct val="120000"/>
              </a:lnSpc>
            </a:pPr>
            <a:r>
              <a:rPr lang="zh-TW" altLang="en-US" dirty="0">
                <a:solidFill>
                  <a:srgbClr val="FF3399"/>
                </a:solidFill>
              </a:rPr>
              <a:t>自然組重點科目</a:t>
            </a:r>
            <a:r>
              <a:rPr lang="zh-TW" altLang="en-US" dirty="0" smtClean="0">
                <a:solidFill>
                  <a:srgbClr val="FF3399"/>
                </a:solidFill>
              </a:rPr>
              <a:t>：英數自</a:t>
            </a:r>
            <a:endParaRPr lang="en-US" altLang="zh-TW" dirty="0" smtClean="0">
              <a:solidFill>
                <a:srgbClr val="FF3399"/>
              </a:solidFill>
            </a:endParaRPr>
          </a:p>
          <a:p>
            <a:pPr>
              <a:lnSpc>
                <a:spcPct val="120000"/>
              </a:lnSpc>
            </a:pPr>
            <a:r>
              <a:rPr lang="zh-TW" altLang="en-US" dirty="0" smtClean="0"/>
              <a:t>有意參與</a:t>
            </a:r>
            <a:r>
              <a:rPr lang="zh-TW" altLang="en-US" dirty="0"/>
              <a:t>個人申請者，可</a:t>
            </a:r>
            <a:r>
              <a:rPr lang="zh-TW" altLang="en-US" dirty="0" smtClean="0"/>
              <a:t>趁</a:t>
            </a:r>
            <a:r>
              <a:rPr lang="zh-TW" altLang="en-US" dirty="0"/>
              <a:t>考完學測</a:t>
            </a:r>
            <a:r>
              <a:rPr lang="zh-TW" altLang="en-US" dirty="0" smtClean="0"/>
              <a:t>後</a:t>
            </a:r>
            <a:r>
              <a:rPr lang="zh-TW" altLang="en-US" dirty="0"/>
              <a:t>準備</a:t>
            </a:r>
            <a:r>
              <a:rPr lang="zh-TW" altLang="en-US" dirty="0" smtClean="0"/>
              <a:t>備審資料。</a:t>
            </a:r>
            <a:endParaRPr lang="zh-TW" altLang="en-US" dirty="0"/>
          </a:p>
        </p:txBody>
      </p:sp>
      <p:grpSp>
        <p:nvGrpSpPr>
          <p:cNvPr id="8" name="组合 2"/>
          <p:cNvGrpSpPr/>
          <p:nvPr/>
        </p:nvGrpSpPr>
        <p:grpSpPr>
          <a:xfrm>
            <a:off x="148606" y="821773"/>
            <a:ext cx="799287" cy="755611"/>
            <a:chOff x="168729" y="101037"/>
            <a:chExt cx="799287" cy="755611"/>
          </a:xfrm>
        </p:grpSpPr>
        <p:grpSp>
          <p:nvGrpSpPr>
            <p:cNvPr id="9" name="组合 3"/>
            <p:cNvGrpSpPr/>
            <p:nvPr/>
          </p:nvGrpSpPr>
          <p:grpSpPr>
            <a:xfrm>
              <a:off x="168729" y="101037"/>
              <a:ext cx="799287" cy="755611"/>
              <a:chOff x="2759425" y="1932990"/>
              <a:chExt cx="799287" cy="755611"/>
            </a:xfrm>
          </p:grpSpPr>
          <p:sp>
            <p:nvSpPr>
              <p:cNvPr id="11"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2"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3"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0"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4" name="矩形 13"/>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5"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3" name="矩形 2"/>
          <p:cNvSpPr/>
          <p:nvPr/>
        </p:nvSpPr>
        <p:spPr>
          <a:xfrm>
            <a:off x="1769947" y="350093"/>
            <a:ext cx="3262433"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個人申請</a:t>
            </a:r>
            <a:r>
              <a:rPr lang="zh-TW" altLang="en-US" sz="3000" b="1" dirty="0" smtClean="0">
                <a:solidFill>
                  <a:prstClr val="white"/>
                </a:solidFill>
                <a:latin typeface="微軟正黑體" panose="020B0604030504040204" pitchFamily="34" charset="-120"/>
                <a:ea typeface="微軟正黑體" panose="020B0604030504040204" pitchFamily="34" charset="-120"/>
              </a:rPr>
              <a:t>重點</a:t>
            </a:r>
            <a:r>
              <a:rPr lang="zh-TW" altLang="en-US" sz="3000" b="1" dirty="0">
                <a:solidFill>
                  <a:prstClr val="white"/>
                </a:solidFill>
                <a:latin typeface="微軟正黑體" panose="020B0604030504040204" pitchFamily="34" charset="-120"/>
                <a:ea typeface="微軟正黑體" panose="020B0604030504040204" pitchFamily="34" charset="-120"/>
              </a:rPr>
              <a:t>摘要</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71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additive="base">
                                        <p:cTn id="3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additive="base">
                                        <p:cTn id="4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33500"/>
            <a:ext cx="8229600" cy="4381500"/>
          </a:xfrm>
        </p:spPr>
        <p:txBody>
          <a:bodyPr>
            <a:normAutofit/>
          </a:bodyPr>
          <a:lstStyle/>
          <a:p>
            <a:r>
              <a:rPr lang="zh-TW" altLang="en-US" dirty="0"/>
              <a:t>每人可申請</a:t>
            </a:r>
            <a:r>
              <a:rPr lang="en-US" altLang="zh-TW" dirty="0"/>
              <a:t>5</a:t>
            </a:r>
            <a:r>
              <a:rPr lang="zh-TW" altLang="en-US" dirty="0"/>
              <a:t>校</a:t>
            </a:r>
            <a:r>
              <a:rPr lang="zh-TW" altLang="en-US" dirty="0" smtClean="0"/>
              <a:t>系。流程與個人申請相仿。</a:t>
            </a:r>
            <a:endParaRPr lang="zh-TW" altLang="en-US" dirty="0"/>
          </a:p>
          <a:p>
            <a:r>
              <a:rPr lang="zh-TW" altLang="en-US" dirty="0">
                <a:solidFill>
                  <a:srgbClr val="FF0000"/>
                </a:solidFill>
              </a:rPr>
              <a:t>學測成績申請</a:t>
            </a:r>
            <a:r>
              <a:rPr lang="zh-TW" altLang="en-US" dirty="0" smtClean="0">
                <a:solidFill>
                  <a:srgbClr val="FF0000"/>
                </a:solidFill>
              </a:rPr>
              <a:t>，指考不能選填科大！</a:t>
            </a:r>
            <a:endParaRPr lang="zh-TW" altLang="en-US" dirty="0">
              <a:solidFill>
                <a:srgbClr val="FF0000"/>
              </a:solidFill>
            </a:endParaRPr>
          </a:p>
          <a:p>
            <a:r>
              <a:rPr lang="zh-TW" altLang="en-US" dirty="0"/>
              <a:t>重要日程</a:t>
            </a:r>
          </a:p>
          <a:p>
            <a:pPr lvl="1"/>
            <a:r>
              <a:rPr lang="zh-TW" altLang="en-US" dirty="0"/>
              <a:t>簡章發售</a:t>
            </a:r>
            <a:r>
              <a:rPr lang="zh-TW" altLang="en-US" dirty="0" smtClean="0"/>
              <a:t>：</a:t>
            </a:r>
            <a:r>
              <a:rPr lang="zh-TW" altLang="en-US" dirty="0"/>
              <a:t>約</a:t>
            </a:r>
            <a:r>
              <a:rPr lang="en-US" altLang="zh-TW" dirty="0" smtClean="0"/>
              <a:t>12</a:t>
            </a:r>
            <a:r>
              <a:rPr lang="zh-TW" altLang="en-US" dirty="0"/>
              <a:t>月</a:t>
            </a:r>
          </a:p>
          <a:p>
            <a:pPr lvl="1"/>
            <a:r>
              <a:rPr lang="zh-TW" altLang="en-US" dirty="0"/>
              <a:t>第一階段報名</a:t>
            </a:r>
            <a:r>
              <a:rPr lang="zh-TW" altLang="en-US" dirty="0" smtClean="0"/>
              <a:t>：約</a:t>
            </a:r>
            <a:r>
              <a:rPr lang="en-US" altLang="zh-TW" dirty="0" smtClean="0"/>
              <a:t>3</a:t>
            </a:r>
            <a:r>
              <a:rPr lang="zh-TW" altLang="en-US" dirty="0"/>
              <a:t>月初</a:t>
            </a:r>
            <a:r>
              <a:rPr lang="en-US" altLang="zh-TW" dirty="0"/>
              <a:t>(</a:t>
            </a:r>
            <a:r>
              <a:rPr lang="zh-TW" altLang="en-US" dirty="0"/>
              <a:t>學校集體報名</a:t>
            </a:r>
            <a:r>
              <a:rPr lang="en-US" altLang="zh-TW" dirty="0"/>
              <a:t>)</a:t>
            </a:r>
          </a:p>
          <a:p>
            <a:pPr lvl="1"/>
            <a:r>
              <a:rPr lang="zh-TW" altLang="en-US" dirty="0"/>
              <a:t>第一階段篩選結果</a:t>
            </a:r>
            <a:r>
              <a:rPr lang="zh-TW" altLang="en-US" dirty="0" smtClean="0"/>
              <a:t>：</a:t>
            </a:r>
            <a:r>
              <a:rPr lang="zh-TW" altLang="en-US" dirty="0"/>
              <a:t>約</a:t>
            </a:r>
            <a:r>
              <a:rPr lang="en-US" altLang="zh-TW" dirty="0" smtClean="0"/>
              <a:t>3</a:t>
            </a:r>
            <a:r>
              <a:rPr lang="zh-TW" altLang="en-US" dirty="0"/>
              <a:t>月底</a:t>
            </a:r>
          </a:p>
          <a:p>
            <a:pPr lvl="1"/>
            <a:r>
              <a:rPr lang="zh-TW" altLang="en-US" dirty="0"/>
              <a:t>第二階段甄試</a:t>
            </a:r>
            <a:r>
              <a:rPr lang="zh-TW" altLang="en-US" dirty="0" smtClean="0"/>
              <a:t>：</a:t>
            </a:r>
            <a:r>
              <a:rPr lang="zh-TW" altLang="en-US" dirty="0"/>
              <a:t>約</a:t>
            </a:r>
            <a:r>
              <a:rPr lang="en-US" altLang="zh-TW" dirty="0" smtClean="0"/>
              <a:t>4</a:t>
            </a:r>
            <a:r>
              <a:rPr lang="zh-TW" altLang="en-US" dirty="0"/>
              <a:t>月（各校自訂</a:t>
            </a:r>
            <a:r>
              <a:rPr lang="zh-TW" altLang="en-US" dirty="0" smtClean="0"/>
              <a:t>）</a:t>
            </a:r>
            <a:endParaRPr lang="en-US" altLang="zh-TW" dirty="0" smtClean="0"/>
          </a:p>
          <a:p>
            <a:pPr lvl="1"/>
            <a:r>
              <a:rPr lang="zh-TW" altLang="en-US" dirty="0"/>
              <a:t>第二階段結果</a:t>
            </a:r>
            <a:r>
              <a:rPr lang="zh-TW" altLang="en-US" dirty="0" smtClean="0"/>
              <a:t>：約</a:t>
            </a:r>
            <a:r>
              <a:rPr lang="en-US" altLang="zh-TW" dirty="0" smtClean="0"/>
              <a:t>5</a:t>
            </a:r>
            <a:r>
              <a:rPr lang="zh-TW" altLang="en-US" dirty="0" smtClean="0"/>
              <a:t>月中</a:t>
            </a:r>
            <a:endParaRPr lang="zh-TW" altLang="en-US" dirty="0"/>
          </a:p>
          <a:p>
            <a:endParaRPr lang="zh-TW" altLang="en-US" dirty="0"/>
          </a:p>
        </p:txBody>
      </p:sp>
      <p:grpSp>
        <p:nvGrpSpPr>
          <p:cNvPr id="4" name="组合 2"/>
          <p:cNvGrpSpPr/>
          <p:nvPr/>
        </p:nvGrpSpPr>
        <p:grpSpPr>
          <a:xfrm>
            <a:off x="148606" y="821773"/>
            <a:ext cx="799287" cy="755611"/>
            <a:chOff x="168729" y="101037"/>
            <a:chExt cx="799287" cy="755611"/>
          </a:xfrm>
        </p:grpSpPr>
        <p:grpSp>
          <p:nvGrpSpPr>
            <p:cNvPr id="5" name="组合 3"/>
            <p:cNvGrpSpPr/>
            <p:nvPr/>
          </p:nvGrpSpPr>
          <p:grpSpPr>
            <a:xfrm>
              <a:off x="168729" y="101037"/>
              <a:ext cx="799287" cy="755611"/>
              <a:chOff x="2759425" y="1932990"/>
              <a:chExt cx="799287" cy="755611"/>
            </a:xfrm>
          </p:grpSpPr>
          <p:sp>
            <p:nvSpPr>
              <p:cNvPr id="7"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8"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9"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6"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 name="矩形 9"/>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1"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2" name="矩形 11"/>
          <p:cNvSpPr/>
          <p:nvPr/>
        </p:nvSpPr>
        <p:spPr>
          <a:xfrm>
            <a:off x="1769947" y="350093"/>
            <a:ext cx="3262432"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科大</a:t>
            </a:r>
            <a:r>
              <a:rPr lang="zh-TW" altLang="en-US" sz="3000" b="1" dirty="0" smtClean="0">
                <a:solidFill>
                  <a:prstClr val="white"/>
                </a:solidFill>
                <a:latin typeface="微軟正黑體" panose="020B0604030504040204" pitchFamily="34" charset="-120"/>
                <a:ea typeface="微軟正黑體" panose="020B0604030504040204" pitchFamily="34" charset="-120"/>
              </a:rPr>
              <a:t>申請重點</a:t>
            </a:r>
            <a:r>
              <a:rPr lang="zh-TW" altLang="en-US" sz="3000" b="1" dirty="0">
                <a:solidFill>
                  <a:prstClr val="white"/>
                </a:solidFill>
                <a:latin typeface="微軟正黑體" panose="020B0604030504040204" pitchFamily="34" charset="-120"/>
                <a:ea typeface="微軟正黑體" panose="020B0604030504040204" pitchFamily="34" charset="-120"/>
              </a:rPr>
              <a:t>摘要</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540194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18900000">
            <a:off x="852821" y="2608188"/>
            <a:ext cx="235836" cy="261877"/>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3" name="圆角矩形 32"/>
          <p:cNvSpPr/>
          <p:nvPr/>
        </p:nvSpPr>
        <p:spPr>
          <a:xfrm rot="18900000">
            <a:off x="2036764" y="1577875"/>
            <a:ext cx="191766" cy="212940"/>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4" name="圆角矩形 33"/>
          <p:cNvSpPr/>
          <p:nvPr/>
        </p:nvSpPr>
        <p:spPr>
          <a:xfrm>
            <a:off x="365665" y="1338482"/>
            <a:ext cx="505022" cy="560787"/>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5" name="圆角矩形 34"/>
          <p:cNvSpPr/>
          <p:nvPr/>
        </p:nvSpPr>
        <p:spPr>
          <a:xfrm>
            <a:off x="1238734" y="1087186"/>
            <a:ext cx="309683" cy="343879"/>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6" name="圆角矩形 35"/>
          <p:cNvSpPr/>
          <p:nvPr/>
        </p:nvSpPr>
        <p:spPr>
          <a:xfrm>
            <a:off x="4303409" y="460269"/>
            <a:ext cx="756342" cy="83985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7" name="圆角矩形 36"/>
          <p:cNvSpPr/>
          <p:nvPr/>
        </p:nvSpPr>
        <p:spPr>
          <a:xfrm>
            <a:off x="3114702" y="1285577"/>
            <a:ext cx="649144" cy="720823"/>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0" name="圆角矩形 39"/>
          <p:cNvSpPr/>
          <p:nvPr/>
        </p:nvSpPr>
        <p:spPr>
          <a:xfrm>
            <a:off x="1996267" y="2139984"/>
            <a:ext cx="864732" cy="960215"/>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3" name="圆角矩形 42"/>
          <p:cNvSpPr/>
          <p:nvPr/>
        </p:nvSpPr>
        <p:spPr>
          <a:xfrm>
            <a:off x="845674" y="579304"/>
            <a:ext cx="649145" cy="706274"/>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0" name="圆角矩形 69"/>
          <p:cNvSpPr/>
          <p:nvPr/>
        </p:nvSpPr>
        <p:spPr>
          <a:xfrm>
            <a:off x="-126256" y="1059412"/>
            <a:ext cx="647953" cy="720822"/>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1" name="圆角矩形 70"/>
          <p:cNvSpPr/>
          <p:nvPr/>
        </p:nvSpPr>
        <p:spPr>
          <a:xfrm>
            <a:off x="6842814" y="96551"/>
            <a:ext cx="756342" cy="841180"/>
          </a:xfrm>
          <a:prstGeom prst="roundRect">
            <a:avLst/>
          </a:prstGeom>
          <a:noFill/>
          <a:ln w="1270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2" name="圆角矩形 71"/>
          <p:cNvSpPr/>
          <p:nvPr/>
        </p:nvSpPr>
        <p:spPr>
          <a:xfrm>
            <a:off x="5600506" y="1288223"/>
            <a:ext cx="207250" cy="230134"/>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3" name="圆角矩形 72"/>
          <p:cNvSpPr/>
          <p:nvPr/>
        </p:nvSpPr>
        <p:spPr>
          <a:xfrm>
            <a:off x="449042" y="2559252"/>
            <a:ext cx="415690" cy="461591"/>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4" name="圆角矩形 73"/>
          <p:cNvSpPr/>
          <p:nvPr/>
        </p:nvSpPr>
        <p:spPr>
          <a:xfrm>
            <a:off x="1702068" y="1353031"/>
            <a:ext cx="385913" cy="42984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5" name="圆角矩形 74"/>
          <p:cNvSpPr/>
          <p:nvPr/>
        </p:nvSpPr>
        <p:spPr>
          <a:xfrm>
            <a:off x="2565608" y="665274"/>
            <a:ext cx="387105" cy="42984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6" name="圆角矩形 75"/>
          <p:cNvSpPr/>
          <p:nvPr/>
        </p:nvSpPr>
        <p:spPr>
          <a:xfrm>
            <a:off x="3655456" y="665274"/>
            <a:ext cx="270377" cy="300232"/>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7" name="圆角矩形 76"/>
          <p:cNvSpPr/>
          <p:nvPr/>
        </p:nvSpPr>
        <p:spPr>
          <a:xfrm>
            <a:off x="3805534" y="879536"/>
            <a:ext cx="269186" cy="300232"/>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8" name="圆角矩形 77"/>
          <p:cNvSpPr/>
          <p:nvPr/>
        </p:nvSpPr>
        <p:spPr>
          <a:xfrm>
            <a:off x="4889426" y="1469421"/>
            <a:ext cx="387104" cy="429848"/>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9" name="圆角矩形 78"/>
          <p:cNvSpPr/>
          <p:nvPr/>
        </p:nvSpPr>
        <p:spPr>
          <a:xfrm>
            <a:off x="521698" y="3668921"/>
            <a:ext cx="343034" cy="379590"/>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0" name="圆角矩形 79"/>
          <p:cNvSpPr/>
          <p:nvPr/>
        </p:nvSpPr>
        <p:spPr>
          <a:xfrm>
            <a:off x="331123" y="3470530"/>
            <a:ext cx="343034" cy="380912"/>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1" name="圆角矩形 80"/>
          <p:cNvSpPr/>
          <p:nvPr/>
        </p:nvSpPr>
        <p:spPr>
          <a:xfrm>
            <a:off x="815897" y="1904560"/>
            <a:ext cx="198912" cy="220876"/>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2" name="圆角矩形 81"/>
          <p:cNvSpPr/>
          <p:nvPr/>
        </p:nvSpPr>
        <p:spPr>
          <a:xfrm rot="18900000">
            <a:off x="1356652" y="1641360"/>
            <a:ext cx="192957" cy="214263"/>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3" name="圆角矩形 82"/>
          <p:cNvSpPr/>
          <p:nvPr/>
        </p:nvSpPr>
        <p:spPr>
          <a:xfrm rot="18900000">
            <a:off x="1764005" y="875568"/>
            <a:ext cx="192957" cy="214263"/>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4" name="圆角矩形 83"/>
          <p:cNvSpPr/>
          <p:nvPr/>
        </p:nvSpPr>
        <p:spPr>
          <a:xfrm rot="18900000">
            <a:off x="3829356" y="1726007"/>
            <a:ext cx="192957" cy="214263"/>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5" name="圆角矩形 84"/>
          <p:cNvSpPr/>
          <p:nvPr/>
        </p:nvSpPr>
        <p:spPr>
          <a:xfrm rot="18900000">
            <a:off x="6342556" y="969474"/>
            <a:ext cx="192957" cy="212940"/>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6" name="TextBox 85"/>
          <p:cNvSpPr txBox="1"/>
          <p:nvPr/>
        </p:nvSpPr>
        <p:spPr>
          <a:xfrm>
            <a:off x="4573786" y="2504923"/>
            <a:ext cx="2700371" cy="1226191"/>
          </a:xfrm>
          <a:prstGeom prst="rect">
            <a:avLst/>
          </a:prstGeom>
          <a:noFill/>
        </p:spPr>
        <p:txBody>
          <a:bodyPr lIns="71332" tIns="35666" rIns="71332" bIns="35666">
            <a:spAutoFit/>
          </a:bodyPr>
          <a:lstStyle/>
          <a:p>
            <a:pPr algn="ctr">
              <a:defRPr/>
            </a:pPr>
            <a:r>
              <a:rPr lang="en-US" altLang="zh-CN" sz="7500" b="1" dirty="0" smtClean="0">
                <a:ln w="19050">
                  <a:solidFill>
                    <a:schemeClr val="bg1">
                      <a:lumMod val="95000"/>
                    </a:schemeClr>
                  </a:solidFill>
                </a:ln>
                <a:solidFill>
                  <a:srgbClr val="8BAA45"/>
                </a:solidFill>
                <a:effectLst>
                  <a:outerShdw blurRad="38100" dist="38100" dir="2700000" algn="tl">
                    <a:srgbClr val="000000">
                      <a:alpha val="43137"/>
                    </a:srgbClr>
                  </a:outerShdw>
                </a:effectLst>
                <a:latin typeface="Broadway" panose="04040905080B02020502" pitchFamily="82" charset="0"/>
              </a:rPr>
              <a:t>1</a:t>
            </a:r>
            <a:r>
              <a:rPr lang="en-US" altLang="zh-CN" sz="7500" b="1" dirty="0" smtClean="0">
                <a:ln w="19050">
                  <a:solidFill>
                    <a:schemeClr val="bg1">
                      <a:lumMod val="95000"/>
                    </a:schemeClr>
                  </a:solidFill>
                </a:ln>
                <a:solidFill>
                  <a:srgbClr val="1C8CA1"/>
                </a:solidFill>
                <a:effectLst>
                  <a:outerShdw blurRad="38100" dist="38100" dir="2700000" algn="tl">
                    <a:srgbClr val="000000">
                      <a:alpha val="43137"/>
                    </a:srgbClr>
                  </a:outerShdw>
                </a:effectLst>
                <a:latin typeface="Broadway" panose="04040905080B02020502" pitchFamily="82" charset="0"/>
              </a:rPr>
              <a:t>0</a:t>
            </a:r>
            <a:r>
              <a:rPr lang="en-US" altLang="zh-CN" sz="7500" b="1" dirty="0" smtClean="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rPr>
              <a:t>6</a:t>
            </a:r>
            <a:endParaRPr lang="zh-CN" altLang="en-US" sz="7500" b="1" dirty="0">
              <a:ln w="19050">
                <a:solidFill>
                  <a:schemeClr val="bg1">
                    <a:lumMod val="95000"/>
                  </a:schemeClr>
                </a:solidFill>
              </a:ln>
              <a:solidFill>
                <a:srgbClr val="FFBE3F"/>
              </a:solidFill>
              <a:effectLst>
                <a:outerShdw blurRad="38100" dist="38100" dir="2700000" algn="tl">
                  <a:srgbClr val="000000">
                    <a:alpha val="43137"/>
                  </a:srgbClr>
                </a:outerShdw>
              </a:effectLst>
              <a:latin typeface="Broadway" panose="04040905080B02020502" pitchFamily="82" charset="0"/>
            </a:endParaRPr>
          </a:p>
        </p:txBody>
      </p:sp>
      <p:sp>
        <p:nvSpPr>
          <p:cNvPr id="87" name="TextBox 86"/>
          <p:cNvSpPr txBox="1"/>
          <p:nvPr/>
        </p:nvSpPr>
        <p:spPr>
          <a:xfrm>
            <a:off x="3114701" y="3683669"/>
            <a:ext cx="5726762" cy="1033830"/>
          </a:xfrm>
          <a:prstGeom prst="rect">
            <a:avLst/>
          </a:prstGeom>
          <a:noFill/>
        </p:spPr>
        <p:txBody>
          <a:bodyPr lIns="71332" tIns="35666" rIns="71332" bIns="35666">
            <a:spAutoFit/>
          </a:bodyPr>
          <a:lstStyle/>
          <a:p>
            <a:pPr algn="ctr">
              <a:lnSpc>
                <a:spcPts val="7500"/>
              </a:lnSpc>
              <a:defRPr/>
            </a:pPr>
            <a:r>
              <a:rPr lang="zh-TW" altLang="en-US"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考試分發說明</a:t>
            </a:r>
            <a:endParaRPr lang="en-US" altLang="zh-TW"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88" name="直接连接符 87"/>
          <p:cNvCxnSpPr/>
          <p:nvPr/>
        </p:nvCxnSpPr>
        <p:spPr>
          <a:xfrm flipH="1">
            <a:off x="3195695" y="4637072"/>
            <a:ext cx="5564774" cy="0"/>
          </a:xfrm>
          <a:prstGeom prst="line">
            <a:avLst/>
          </a:prstGeom>
          <a:ln w="28575">
            <a:solidFill>
              <a:srgbClr val="1C8CA1"/>
            </a:solidFill>
          </a:ln>
          <a:effectLst>
            <a:outerShdw blurRad="127000" dist="63500" dir="5400000" algn="t"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54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additive="base">
                                        <p:cTn id="104" dur="500" fill="hold"/>
                                        <p:tgtEl>
                                          <p:spTgt spid="86"/>
                                        </p:tgtEl>
                                        <p:attrNameLst>
                                          <p:attrName>ppt_x</p:attrName>
                                        </p:attrNameLst>
                                      </p:cBhvr>
                                      <p:tavLst>
                                        <p:tav tm="0">
                                          <p:val>
                                            <p:strVal val="1+#ppt_w/2"/>
                                          </p:val>
                                        </p:tav>
                                        <p:tav tm="100000">
                                          <p:val>
                                            <p:strVal val="#ppt_x"/>
                                          </p:val>
                                        </p:tav>
                                      </p:tavLst>
                                    </p:anim>
                                    <p:anim calcmode="lin" valueType="num">
                                      <p:cBhvr additive="base">
                                        <p:cTn id="105" dur="500" fill="hold"/>
                                        <p:tgtEl>
                                          <p:spTgt spid="86"/>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2" presetClass="entr" presetSubtype="2" fill="hold" grpId="0"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additive="base">
                                        <p:cTn id="109" dur="500" fill="hold"/>
                                        <p:tgtEl>
                                          <p:spTgt spid="87"/>
                                        </p:tgtEl>
                                        <p:attrNameLst>
                                          <p:attrName>ppt_x</p:attrName>
                                        </p:attrNameLst>
                                      </p:cBhvr>
                                      <p:tavLst>
                                        <p:tav tm="0">
                                          <p:val>
                                            <p:strVal val="1+#ppt_w/2"/>
                                          </p:val>
                                        </p:tav>
                                        <p:tav tm="100000">
                                          <p:val>
                                            <p:strVal val="#ppt_x"/>
                                          </p:val>
                                        </p:tav>
                                      </p:tavLst>
                                    </p:anim>
                                    <p:anim calcmode="lin" valueType="num">
                                      <p:cBhvr additive="base">
                                        <p:cTn id="110" dur="500" fill="hold"/>
                                        <p:tgtEl>
                                          <p:spTgt spid="87"/>
                                        </p:tgtEl>
                                        <p:attrNameLst>
                                          <p:attrName>ppt_y</p:attrName>
                                        </p:attrNameLst>
                                      </p:cBhvr>
                                      <p:tavLst>
                                        <p:tav tm="0">
                                          <p:val>
                                            <p:strVal val="#ppt_y"/>
                                          </p:val>
                                        </p:tav>
                                        <p:tav tm="100000">
                                          <p:val>
                                            <p:strVal val="#ppt_y"/>
                                          </p:val>
                                        </p:tav>
                                      </p:tavLst>
                                    </p:anim>
                                  </p:childTnLst>
                                </p:cTn>
                              </p:par>
                            </p:childTnLst>
                          </p:cTn>
                        </p:par>
                        <p:par>
                          <p:cTn id="111" fill="hold">
                            <p:stCondLst>
                              <p:cond delay="1500"/>
                            </p:stCondLst>
                            <p:childTnLst>
                              <p:par>
                                <p:cTn id="112" presetID="22" presetClass="entr" presetSubtype="2" fill="hold" nodeType="afterEffect">
                                  <p:stCondLst>
                                    <p:cond delay="0"/>
                                  </p:stCondLst>
                                  <p:childTnLst>
                                    <p:set>
                                      <p:cBhvr>
                                        <p:cTn id="113" dur="1" fill="hold">
                                          <p:stCondLst>
                                            <p:cond delay="0"/>
                                          </p:stCondLst>
                                        </p:cTn>
                                        <p:tgtEl>
                                          <p:spTgt spid="88"/>
                                        </p:tgtEl>
                                        <p:attrNameLst>
                                          <p:attrName>style.visibility</p:attrName>
                                        </p:attrNameLst>
                                      </p:cBhvr>
                                      <p:to>
                                        <p:strVal val="visible"/>
                                      </p:to>
                                    </p:set>
                                    <p:animEffect transition="in" filter="wipe(right)">
                                      <p:cBhvr>
                                        <p:cTn id="1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p:bldP spid="8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descr="http://www.taopic.com/uploads/allimg/111017/1829-11101F120489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a:xfrm>
            <a:off x="1" y="3525520"/>
            <a:ext cx="9145588" cy="65399"/>
          </a:xfrm>
          <a:prstGeom prst="rect">
            <a:avLst/>
          </a:prstGeom>
          <a:solidFill>
            <a:sysClr val="window" lastClr="FFFFFF">
              <a:lumMod val="75000"/>
            </a:sysClr>
          </a:solidFill>
          <a:ln w="25400" cap="flat" cmpd="sng" algn="ctr">
            <a:noFill/>
            <a:prstDash val="solid"/>
          </a:ln>
          <a:effectLst/>
        </p:spPr>
        <p:txBody>
          <a:bodyPr lIns="92343" tIns="46172" rIns="92343" bIns="4617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a:cs typeface="+mn-cs"/>
            </a:endParaRPr>
          </a:p>
        </p:txBody>
      </p:sp>
      <p:grpSp>
        <p:nvGrpSpPr>
          <p:cNvPr id="2" name="组合 14"/>
          <p:cNvGrpSpPr/>
          <p:nvPr/>
        </p:nvGrpSpPr>
        <p:grpSpPr>
          <a:xfrm>
            <a:off x="418479" y="3117133"/>
            <a:ext cx="965035" cy="869821"/>
            <a:chOff x="1466675" y="3784103"/>
            <a:chExt cx="1443617" cy="1301862"/>
          </a:xfrm>
        </p:grpSpPr>
        <p:grpSp>
          <p:nvGrpSpPr>
            <p:cNvPr id="3" name="组合 15"/>
            <p:cNvGrpSpPr/>
            <p:nvPr/>
          </p:nvGrpSpPr>
          <p:grpSpPr>
            <a:xfrm>
              <a:off x="1466675" y="3784103"/>
              <a:ext cx="1301392" cy="1301862"/>
              <a:chOff x="4345444" y="2542859"/>
              <a:chExt cx="1810550" cy="1811205"/>
            </a:xfrm>
          </p:grpSpPr>
          <p:grpSp>
            <p:nvGrpSpPr>
              <p:cNvPr id="4" name="组合 1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0" name="同心圆 1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21" name="椭圆 2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9" name="椭圆 18"/>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7" name="TextBox 16"/>
            <p:cNvSpPr txBox="1"/>
            <p:nvPr/>
          </p:nvSpPr>
          <p:spPr>
            <a:xfrm>
              <a:off x="1502426" y="4115714"/>
              <a:ext cx="1407866" cy="623436"/>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11/</a:t>
              </a:r>
              <a:r>
                <a:rPr kumimoji="0" lang="en-US" altLang="zh-CN"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9</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5" name="组合 29"/>
          <p:cNvGrpSpPr/>
          <p:nvPr/>
        </p:nvGrpSpPr>
        <p:grpSpPr>
          <a:xfrm>
            <a:off x="2556759" y="3122376"/>
            <a:ext cx="881936" cy="881795"/>
            <a:chOff x="4345444" y="2542859"/>
            <a:chExt cx="1810550" cy="1811205"/>
          </a:xfrm>
        </p:grpSpPr>
        <p:grpSp>
          <p:nvGrpSpPr>
            <p:cNvPr id="6" name="组合 3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4" name="同心圆 3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35" name="椭圆 3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33" name="椭圆 32"/>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7" name="组合 43"/>
          <p:cNvGrpSpPr/>
          <p:nvPr/>
        </p:nvGrpSpPr>
        <p:grpSpPr>
          <a:xfrm>
            <a:off x="4621593" y="3141970"/>
            <a:ext cx="890171" cy="878316"/>
            <a:chOff x="4345444" y="2542859"/>
            <a:chExt cx="1810550" cy="1811205"/>
          </a:xfrm>
        </p:grpSpPr>
        <p:grpSp>
          <p:nvGrpSpPr>
            <p:cNvPr id="8"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49" name="椭圆 4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47" name="椭圆 46"/>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9" name="组合 57"/>
          <p:cNvGrpSpPr/>
          <p:nvPr/>
        </p:nvGrpSpPr>
        <p:grpSpPr>
          <a:xfrm>
            <a:off x="6727903" y="3138733"/>
            <a:ext cx="872751" cy="891914"/>
            <a:chOff x="4345444" y="2542859"/>
            <a:chExt cx="1810550" cy="1811205"/>
          </a:xfrm>
        </p:grpSpPr>
        <p:grpSp>
          <p:nvGrpSpPr>
            <p:cNvPr id="10" name="组合 5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63" name="椭圆 6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61" name="椭圆 60"/>
            <p:cNvSpPr/>
            <p:nvPr/>
          </p:nvSpPr>
          <p:spPr>
            <a:xfrm>
              <a:off x="4565570" y="2763062"/>
              <a:ext cx="1370298" cy="1370793"/>
            </a:xfrm>
            <a:prstGeom prst="ellipse">
              <a:avLst/>
            </a:prstGeom>
            <a:solidFill>
              <a:srgbClr val="FF4D5E"/>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grpSp>
        <p:nvGrpSpPr>
          <p:cNvPr id="11" name="群組 153"/>
          <p:cNvGrpSpPr/>
          <p:nvPr/>
        </p:nvGrpSpPr>
        <p:grpSpPr>
          <a:xfrm>
            <a:off x="-79963" y="2068687"/>
            <a:ext cx="1941598" cy="916831"/>
            <a:chOff x="144240" y="1748323"/>
            <a:chExt cx="1941598" cy="916831"/>
          </a:xfrm>
        </p:grpSpPr>
        <p:cxnSp>
          <p:nvCxnSpPr>
            <p:cNvPr id="67" name="直接连接符 66"/>
            <p:cNvCxnSpPr/>
            <p:nvPr/>
          </p:nvCxnSpPr>
          <p:spPr>
            <a:xfrm flipV="1">
              <a:off x="1095929" y="2437598"/>
              <a:ext cx="0" cy="227556"/>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8" name="TextBox 67"/>
            <p:cNvSpPr txBox="1"/>
            <p:nvPr/>
          </p:nvSpPr>
          <p:spPr>
            <a:xfrm>
              <a:off x="144240" y="1748323"/>
              <a:ext cx="1941598" cy="589905"/>
            </a:xfrm>
            <a:prstGeom prst="rect">
              <a:avLst/>
            </a:prstGeom>
            <a:noFill/>
          </p:spPr>
          <p:txBody>
            <a:bodyPr wrap="square" lIns="91431" tIns="0" rIns="91431" bIns="0" rtlCol="0" anchor="t">
              <a:spAutoFit/>
            </a:bodyPr>
            <a:lstStyle/>
            <a:p>
              <a:pPr marL="0" marR="0" lvl="0" indent="0" algn="ctr" defTabSz="914400" eaLnBrk="1" fontAlgn="base" latinLnBrk="0" hangingPunct="1">
                <a:lnSpc>
                  <a:spcPts val="2300"/>
                </a:lnSpc>
                <a:spcBef>
                  <a:spcPct val="0"/>
                </a:spcBef>
                <a:spcAft>
                  <a:spcPct val="0"/>
                </a:spcAft>
                <a:buClrTx/>
                <a:buSzTx/>
                <a:buFontTx/>
                <a:buNone/>
                <a:tabLs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發售</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考試</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入學簡章</a:t>
              </a:r>
              <a:endParaRPr kumimoji="0" lang="zh-CN" altLang="en-US" sz="2000" b="1" i="0" u="none" strike="noStrike" kern="0" cap="none" spc="0" normalizeH="0" baseline="0" noProof="0" dirty="0" smtClean="0">
                <a:ln>
                  <a:noFill/>
                </a:ln>
                <a:solidFill>
                  <a:prstClr val="black">
                    <a:lumMod val="65000"/>
                    <a:lumOff val="35000"/>
                  </a:prstClr>
                </a:solidFill>
                <a:effectLst/>
                <a:uLnTx/>
                <a:uFillTx/>
                <a:latin typeface="微軟正黑體" panose="020B0604030504040204" pitchFamily="34" charset="-120"/>
                <a:ea typeface="微軟正黑體" panose="020B0604030504040204" pitchFamily="34" charset="-120"/>
                <a:cs typeface="华文黑体" pitchFamily="2" charset="-122"/>
              </a:endParaRPr>
            </a:p>
          </p:txBody>
        </p:sp>
      </p:grpSp>
      <p:grpSp>
        <p:nvGrpSpPr>
          <p:cNvPr id="12" name="组合 70"/>
          <p:cNvGrpSpPr/>
          <p:nvPr/>
        </p:nvGrpSpPr>
        <p:grpSpPr>
          <a:xfrm>
            <a:off x="2297361" y="2084611"/>
            <a:ext cx="1361764" cy="868809"/>
            <a:chOff x="949937" y="1622821"/>
            <a:chExt cx="1008112" cy="732905"/>
          </a:xfrm>
        </p:grpSpPr>
        <p:cxnSp>
          <p:nvCxnSpPr>
            <p:cNvPr id="72" name="直接连接符 7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3" name="TextBox 72"/>
            <p:cNvSpPr txBox="1"/>
            <p:nvPr/>
          </p:nvSpPr>
          <p:spPr>
            <a:xfrm>
              <a:off x="949937" y="1622821"/>
              <a:ext cx="1008112" cy="497629"/>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指定科目考試報名</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78" name="TextBox 77"/>
          <p:cNvSpPr txBox="1"/>
          <p:nvPr/>
        </p:nvSpPr>
        <p:spPr>
          <a:xfrm>
            <a:off x="4117489" y="2174844"/>
            <a:ext cx="1846624" cy="589905"/>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大學指定</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科目</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考試</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nvGrpSpPr>
          <p:cNvPr id="16" name="组合 80"/>
          <p:cNvGrpSpPr/>
          <p:nvPr/>
        </p:nvGrpSpPr>
        <p:grpSpPr>
          <a:xfrm>
            <a:off x="6490144" y="2177884"/>
            <a:ext cx="1340441" cy="807634"/>
            <a:chOff x="977545" y="1549050"/>
            <a:chExt cx="1008112" cy="644658"/>
          </a:xfrm>
        </p:grpSpPr>
        <p:cxnSp>
          <p:nvCxnSpPr>
            <p:cNvPr id="82" name="直接连接符 81"/>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3" name="TextBox 82"/>
            <p:cNvSpPr txBox="1"/>
            <p:nvPr/>
          </p:nvSpPr>
          <p:spPr>
            <a:xfrm>
              <a:off x="977545" y="1549050"/>
              <a:ext cx="1008112" cy="470865"/>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網路登記分發志願</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18" name="组合 85"/>
          <p:cNvGrpSpPr/>
          <p:nvPr/>
        </p:nvGrpSpPr>
        <p:grpSpPr>
          <a:xfrm>
            <a:off x="1194452" y="4149807"/>
            <a:ext cx="1404322" cy="1038898"/>
            <a:chOff x="994467" y="1340833"/>
            <a:chExt cx="1008112" cy="957772"/>
          </a:xfrm>
        </p:grpSpPr>
        <p:cxnSp>
          <p:nvCxnSpPr>
            <p:cNvPr id="87" name="直接连接符 8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8" name="TextBox 87"/>
            <p:cNvSpPr txBox="1"/>
            <p:nvPr/>
          </p:nvSpPr>
          <p:spPr>
            <a:xfrm>
              <a:off x="994467" y="1482844"/>
              <a:ext cx="1008112" cy="815761"/>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發售指定考試科目簡章</a:t>
              </a:r>
            </a:p>
          </p:txBody>
        </p:sp>
      </p:grpSp>
      <p:grpSp>
        <p:nvGrpSpPr>
          <p:cNvPr id="22" name="组合 90"/>
          <p:cNvGrpSpPr/>
          <p:nvPr/>
        </p:nvGrpSpPr>
        <p:grpSpPr>
          <a:xfrm>
            <a:off x="3336265" y="4101201"/>
            <a:ext cx="1404322" cy="1451844"/>
            <a:chOff x="977545" y="1340833"/>
            <a:chExt cx="1008112" cy="1338472"/>
          </a:xfrm>
        </p:grpSpPr>
        <p:cxnSp>
          <p:nvCxnSpPr>
            <p:cNvPr id="92" name="直接连接符 9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3" name="TextBox 92"/>
            <p:cNvSpPr txBox="1"/>
            <p:nvPr/>
          </p:nvSpPr>
          <p:spPr>
            <a:xfrm>
              <a:off x="977545" y="1591624"/>
              <a:ext cx="1008112" cy="1087681"/>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發售大學考試入學登記分發相關資訊</a:t>
              </a:r>
              <a:endParaRPr lang="en-US" altLang="zh-TW"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grpSp>
        <p:nvGrpSpPr>
          <p:cNvPr id="23" name="组合 95"/>
          <p:cNvGrpSpPr/>
          <p:nvPr/>
        </p:nvGrpSpPr>
        <p:grpSpPr>
          <a:xfrm>
            <a:off x="5381046" y="4134494"/>
            <a:ext cx="1452966" cy="1124670"/>
            <a:chOff x="947384" y="1340833"/>
            <a:chExt cx="1043032" cy="1036846"/>
          </a:xfrm>
        </p:grpSpPr>
        <p:cxnSp>
          <p:nvCxnSpPr>
            <p:cNvPr id="97"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8" name="TextBox 97"/>
            <p:cNvSpPr txBox="1"/>
            <p:nvPr/>
          </p:nvSpPr>
          <p:spPr>
            <a:xfrm>
              <a:off x="947384" y="1561918"/>
              <a:ext cx="1043032" cy="815761"/>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寄發指定科目考試成績單</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99" name="TextBox 98"/>
          <p:cNvSpPr txBox="1"/>
          <p:nvPr/>
        </p:nvSpPr>
        <p:spPr>
          <a:xfrm>
            <a:off x="1654179" y="6582020"/>
            <a:ext cx="738965" cy="307928"/>
          </a:xfrm>
          <a:prstGeom prst="rect">
            <a:avLst/>
          </a:prstGeom>
          <a:noFill/>
        </p:spPr>
        <p:txBody>
          <a:bodyPr wrap="none" lIns="61109" tIns="30555" rIns="61109" bIns="30555"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prstClr val="black"/>
                </a:solidFill>
                <a:effectLst/>
                <a:uLnTx/>
                <a:uFillTx/>
              </a:rPr>
              <a:t>延迟符</a:t>
            </a:r>
          </a:p>
        </p:txBody>
      </p:sp>
      <p:grpSp>
        <p:nvGrpSpPr>
          <p:cNvPr id="24" name="组合 2"/>
          <p:cNvGrpSpPr/>
          <p:nvPr/>
        </p:nvGrpSpPr>
        <p:grpSpPr>
          <a:xfrm>
            <a:off x="148606" y="821773"/>
            <a:ext cx="799287" cy="755611"/>
            <a:chOff x="168729" y="101037"/>
            <a:chExt cx="799287" cy="755611"/>
          </a:xfrm>
        </p:grpSpPr>
        <p:grpSp>
          <p:nvGrpSpPr>
            <p:cNvPr id="25" name="组合 3"/>
            <p:cNvGrpSpPr/>
            <p:nvPr/>
          </p:nvGrpSpPr>
          <p:grpSpPr>
            <a:xfrm>
              <a:off x="168729" y="101037"/>
              <a:ext cx="799287" cy="755611"/>
              <a:chOff x="2759425" y="1932990"/>
              <a:chExt cx="799287" cy="755611"/>
            </a:xfrm>
          </p:grpSpPr>
          <p:sp>
            <p:nvSpPr>
              <p:cNvPr id="103"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4"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5"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02"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6" name="矩形 105"/>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26" name="组合 9"/>
          <p:cNvGrpSpPr/>
          <p:nvPr/>
        </p:nvGrpSpPr>
        <p:grpSpPr>
          <a:xfrm>
            <a:off x="1095928" y="253917"/>
            <a:ext cx="4652430" cy="746351"/>
            <a:chOff x="1117777" y="49188"/>
            <a:chExt cx="1582015" cy="656665"/>
          </a:xfrm>
        </p:grpSpPr>
        <p:sp>
          <p:nvSpPr>
            <p:cNvPr id="108"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9" name="TextBox 11"/>
            <p:cNvSpPr txBox="1"/>
            <p:nvPr/>
          </p:nvSpPr>
          <p:spPr>
            <a:xfrm>
              <a:off x="1117777" y="133807"/>
              <a:ext cx="1570758" cy="487426"/>
            </a:xfrm>
            <a:prstGeom prst="rect">
              <a:avLst/>
            </a:prstGeom>
            <a:noFill/>
          </p:spPr>
          <p:txBody>
            <a:bodyPr wrap="square" rtlCol="0">
              <a:spAutoFit/>
            </a:bodyPr>
            <a:lstStyle/>
            <a:p>
              <a:pPr algn="ctr"/>
              <a:r>
                <a:rPr lang="en-US" altLang="zh-CN" sz="3000" b="1" dirty="0" smtClean="0">
                  <a:solidFill>
                    <a:schemeClr val="bg1"/>
                  </a:solidFill>
                  <a:latin typeface="微軟正黑體" panose="020B0604030504040204" pitchFamily="34" charset="-120"/>
                  <a:ea typeface="微軟正黑體" panose="020B0604030504040204" pitchFamily="34" charset="-120"/>
                </a:rPr>
                <a:t>106</a:t>
              </a:r>
              <a:r>
                <a:rPr lang="zh-TW" altLang="en-US" sz="3000" b="1" dirty="0" smtClean="0">
                  <a:solidFill>
                    <a:schemeClr val="bg1"/>
                  </a:solidFill>
                  <a:latin typeface="微軟正黑體" panose="020B0604030504040204" pitchFamily="34" charset="-120"/>
                  <a:ea typeface="微軟正黑體" panose="020B0604030504040204" pitchFamily="34" charset="-120"/>
                </a:rPr>
                <a:t>考試分發時程</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grpSp>
        <p:nvGrpSpPr>
          <p:cNvPr id="27" name="组合 49"/>
          <p:cNvGrpSpPr/>
          <p:nvPr/>
        </p:nvGrpSpPr>
        <p:grpSpPr>
          <a:xfrm>
            <a:off x="7772311" y="3099362"/>
            <a:ext cx="953637" cy="882285"/>
            <a:chOff x="8854229" y="3773382"/>
            <a:chExt cx="1426565" cy="1356924"/>
          </a:xfrm>
        </p:grpSpPr>
        <p:grpSp>
          <p:nvGrpSpPr>
            <p:cNvPr id="28" name="组合 50"/>
            <p:cNvGrpSpPr/>
            <p:nvPr/>
          </p:nvGrpSpPr>
          <p:grpSpPr>
            <a:xfrm>
              <a:off x="8854229" y="3773382"/>
              <a:ext cx="1356434" cy="1356924"/>
              <a:chOff x="4345444" y="2542859"/>
              <a:chExt cx="1810550" cy="1811205"/>
            </a:xfrm>
          </p:grpSpPr>
          <p:grpSp>
            <p:nvGrpSpPr>
              <p:cNvPr id="29"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1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12" name="TextBox 51"/>
            <p:cNvSpPr txBox="1"/>
            <p:nvPr/>
          </p:nvSpPr>
          <p:spPr>
            <a:xfrm>
              <a:off x="9069514" y="4119772"/>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8/8</a:t>
              </a:r>
              <a:endParaRPr kumimoji="0" lang="zh-CN" altLang="en-US"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30" name="组合 95"/>
          <p:cNvGrpSpPr/>
          <p:nvPr/>
        </p:nvGrpSpPr>
        <p:grpSpPr>
          <a:xfrm>
            <a:off x="7476110" y="4123983"/>
            <a:ext cx="1566775" cy="886955"/>
            <a:chOff x="943508" y="1340833"/>
            <a:chExt cx="1124731" cy="817693"/>
          </a:xfrm>
        </p:grpSpPr>
        <p:cxnSp>
          <p:nvCxnSpPr>
            <p:cNvPr id="128" name="直接连接符 9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129" name="TextBox 97"/>
            <p:cNvSpPr txBox="1"/>
            <p:nvPr/>
          </p:nvSpPr>
          <p:spPr>
            <a:xfrm>
              <a:off x="943508" y="1614686"/>
              <a:ext cx="1124731" cy="543840"/>
            </a:xfrm>
            <a:prstGeom prst="rect">
              <a:avLst/>
            </a:prstGeom>
            <a:noFill/>
          </p:spPr>
          <p:txBody>
            <a:bodyPr wrap="square" lIns="91431" tIns="0" rIns="91431" bIns="0" rtlCol="0" anchor="t">
              <a:spAutoFit/>
            </a:bodyPr>
            <a:lstStyle/>
            <a:p>
              <a:pPr algn="ctr" fontAlgn="base">
                <a:lnSpc>
                  <a:spcPts val="2300"/>
                </a:lnSpc>
                <a:spcBef>
                  <a:spcPct val="0"/>
                </a:spcBef>
                <a:spcAft>
                  <a:spcPct val="0"/>
                </a:spcAft>
                <a:defRPr/>
              </a:pP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考試</a:t>
              </a: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入學</a:t>
              </a:r>
              <a:endParaRPr lang="en-US" altLang="zh-TW"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a:p>
              <a:pPr algn="ctr" fontAlgn="base">
                <a:lnSpc>
                  <a:spcPts val="2300"/>
                </a:lnSpc>
                <a:spcBef>
                  <a:spcPct val="0"/>
                </a:spcBef>
                <a:spcAft>
                  <a:spcPct val="0"/>
                </a:spcAft>
                <a:defRPr/>
              </a:pPr>
              <a:r>
                <a:rPr lang="zh-TW" altLang="en-US" sz="2000" b="1" kern="0" dirty="0" smtClean="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錄取</a:t>
              </a:r>
              <a:r>
                <a:rPr lang="zh-TW"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rPr>
                <a:t>公告</a:t>
              </a:r>
              <a:endParaRPr lang="zh-CN" altLang="en-US" sz="2000" b="1" kern="0" dirty="0">
                <a:solidFill>
                  <a:prstClr val="black">
                    <a:lumMod val="65000"/>
                    <a:lumOff val="35000"/>
                  </a:prstClr>
                </a:solidFill>
                <a:latin typeface="微軟正黑體" panose="020B0604030504040204" pitchFamily="34" charset="-120"/>
                <a:ea typeface="微軟正黑體" panose="020B0604030504040204" pitchFamily="34" charset="-120"/>
                <a:cs typeface="华文黑体" pitchFamily="2" charset="-122"/>
              </a:endParaRPr>
            </a:p>
          </p:txBody>
        </p:sp>
      </p:grpSp>
      <p:sp>
        <p:nvSpPr>
          <p:cNvPr id="130" name="TextBox 16"/>
          <p:cNvSpPr txBox="1"/>
          <p:nvPr/>
        </p:nvSpPr>
        <p:spPr>
          <a:xfrm>
            <a:off x="2641131" y="3237920"/>
            <a:ext cx="941136" cy="693539"/>
          </a:xfrm>
          <a:prstGeom prst="rect">
            <a:avLst/>
          </a:prstGeom>
          <a:noFill/>
        </p:spPr>
        <p:txBody>
          <a:bodyPr wrap="square" lIns="138192" tIns="69096" rIns="138192" bIns="69096" rtlCol="0">
            <a:spAutoFit/>
          </a:bodyPr>
          <a:lstStyle/>
          <a:p>
            <a:pPr lvl="0" fontAlgn="base">
              <a:spcBef>
                <a:spcPct val="0"/>
              </a:spcBef>
              <a:spcAft>
                <a:spcPct val="0"/>
              </a:spcAft>
              <a:defRPr/>
            </a:pPr>
            <a:r>
              <a:rPr lang="en-US" altLang="zh-CN" kern="0" dirty="0">
                <a:solidFill>
                  <a:prstClr val="white"/>
                </a:solidFill>
                <a:latin typeface="微軟正黑體" panose="020B0604030504040204" pitchFamily="34" charset="-120"/>
                <a:ea typeface="微軟正黑體" panose="020B0604030504040204" pitchFamily="34" charset="-120"/>
              </a:rPr>
              <a:t>5/1</a:t>
            </a:r>
          </a:p>
          <a:p>
            <a:pPr lvl="0" fontAlgn="base">
              <a:spcBef>
                <a:spcPct val="0"/>
              </a:spcBef>
              <a:spcAft>
                <a:spcPct val="0"/>
              </a:spcAft>
              <a:defRPr/>
            </a:pPr>
            <a:r>
              <a:rPr lang="en-US" altLang="zh-CN" kern="0" dirty="0">
                <a:solidFill>
                  <a:prstClr val="white"/>
                </a:solidFill>
                <a:latin typeface="微軟正黑體" panose="020B0604030504040204" pitchFamily="34" charset="-120"/>
                <a:ea typeface="微軟正黑體" panose="020B0604030504040204" pitchFamily="34" charset="-120"/>
              </a:rPr>
              <a:t>5/16</a:t>
            </a:r>
          </a:p>
        </p:txBody>
      </p:sp>
      <p:sp>
        <p:nvSpPr>
          <p:cNvPr id="131" name="TextBox 16"/>
          <p:cNvSpPr txBox="1"/>
          <p:nvPr/>
        </p:nvSpPr>
        <p:spPr>
          <a:xfrm>
            <a:off x="4692085" y="3224276"/>
            <a:ext cx="941136" cy="693539"/>
          </a:xfrm>
          <a:prstGeom prst="rect">
            <a:avLst/>
          </a:prstGeom>
          <a:noFill/>
        </p:spPr>
        <p:txBody>
          <a:bodyPr wrap="square" lIns="138192" tIns="69096" rIns="138192" bIns="69096" rtlCol="0">
            <a:spAutoFit/>
          </a:bodyPr>
          <a:lstStyle/>
          <a:p>
            <a:pPr lvl="0" fontAlgn="base">
              <a:spcBef>
                <a:spcPct val="0"/>
              </a:spcBef>
              <a:spcAft>
                <a:spcPct val="0"/>
              </a:spcAft>
              <a:defRPr/>
            </a:pPr>
            <a:r>
              <a:rPr lang="en-US" altLang="zh-CN" kern="0" dirty="0">
                <a:solidFill>
                  <a:prstClr val="white"/>
                </a:solidFill>
                <a:latin typeface="微軟正黑體" panose="020B0604030504040204" pitchFamily="34" charset="-120"/>
                <a:ea typeface="微軟正黑體" panose="020B0604030504040204" pitchFamily="34" charset="-120"/>
              </a:rPr>
              <a:t>7/1~</a:t>
            </a:r>
          </a:p>
          <a:p>
            <a:pPr lvl="0" fontAlgn="base">
              <a:spcBef>
                <a:spcPct val="0"/>
              </a:spcBef>
              <a:spcAft>
                <a:spcPct val="0"/>
              </a:spcAft>
              <a:defRPr/>
            </a:pPr>
            <a:r>
              <a:rPr lang="en-US" altLang="zh-CN" kern="0" dirty="0">
                <a:solidFill>
                  <a:prstClr val="white"/>
                </a:solidFill>
                <a:latin typeface="微軟正黑體" panose="020B0604030504040204" pitchFamily="34" charset="-120"/>
                <a:ea typeface="微軟正黑體" panose="020B0604030504040204" pitchFamily="34" charset="-120"/>
              </a:rPr>
              <a:t>7/3</a:t>
            </a:r>
          </a:p>
        </p:txBody>
      </p:sp>
      <p:sp>
        <p:nvSpPr>
          <p:cNvPr id="132" name="TextBox 16"/>
          <p:cNvSpPr txBox="1"/>
          <p:nvPr/>
        </p:nvSpPr>
        <p:spPr>
          <a:xfrm>
            <a:off x="6731403" y="3276186"/>
            <a:ext cx="941136" cy="693539"/>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7/18</a:t>
            </a:r>
            <a:r>
              <a:rPr lang="en-US" altLang="zh-CN" kern="0" dirty="0" smtClean="0">
                <a:solidFill>
                  <a:prstClr val="white"/>
                </a:solidFill>
                <a:latin typeface="微軟正黑體" panose="020B0604030504040204" pitchFamily="34" charset="-120"/>
                <a:ea typeface="微軟正黑體" panose="020B0604030504040204" pitchFamily="34" charset="-120"/>
              </a:rPr>
              <a:t>~</a:t>
            </a:r>
          </a:p>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7/28</a:t>
            </a:r>
          </a:p>
        </p:txBody>
      </p:sp>
      <p:grpSp>
        <p:nvGrpSpPr>
          <p:cNvPr id="31" name="组合 49"/>
          <p:cNvGrpSpPr/>
          <p:nvPr/>
        </p:nvGrpSpPr>
        <p:grpSpPr>
          <a:xfrm>
            <a:off x="1473875" y="3099362"/>
            <a:ext cx="906755" cy="882285"/>
            <a:chOff x="8854229" y="3773382"/>
            <a:chExt cx="1356434" cy="1356924"/>
          </a:xfrm>
        </p:grpSpPr>
        <p:grpSp>
          <p:nvGrpSpPr>
            <p:cNvPr id="32" name="组合 50"/>
            <p:cNvGrpSpPr/>
            <p:nvPr/>
          </p:nvGrpSpPr>
          <p:grpSpPr>
            <a:xfrm>
              <a:off x="8854229" y="3773382"/>
              <a:ext cx="1356434" cy="1356924"/>
              <a:chOff x="4345444" y="2542859"/>
              <a:chExt cx="1810550" cy="1811205"/>
            </a:xfrm>
          </p:grpSpPr>
          <p:grpSp>
            <p:nvGrpSpPr>
              <p:cNvPr id="36"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8"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39"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7"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35" name="TextBox 51"/>
            <p:cNvSpPr txBox="1"/>
            <p:nvPr/>
          </p:nvSpPr>
          <p:spPr>
            <a:xfrm>
              <a:off x="8968785" y="4108486"/>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3/31</a:t>
              </a:r>
            </a:p>
          </p:txBody>
        </p:sp>
      </p:grpSp>
      <p:grpSp>
        <p:nvGrpSpPr>
          <p:cNvPr id="37" name="组合 49"/>
          <p:cNvGrpSpPr/>
          <p:nvPr/>
        </p:nvGrpSpPr>
        <p:grpSpPr>
          <a:xfrm>
            <a:off x="3585048" y="3123207"/>
            <a:ext cx="937302" cy="882285"/>
            <a:chOff x="8854229" y="3773382"/>
            <a:chExt cx="1402130" cy="1356924"/>
          </a:xfrm>
        </p:grpSpPr>
        <p:grpSp>
          <p:nvGrpSpPr>
            <p:cNvPr id="38" name="组合 50"/>
            <p:cNvGrpSpPr/>
            <p:nvPr/>
          </p:nvGrpSpPr>
          <p:grpSpPr>
            <a:xfrm>
              <a:off x="8854229" y="3773382"/>
              <a:ext cx="1356434" cy="1356924"/>
              <a:chOff x="4345444" y="2542859"/>
              <a:chExt cx="1810550" cy="1811205"/>
            </a:xfrm>
          </p:grpSpPr>
          <p:grpSp>
            <p:nvGrpSpPr>
              <p:cNvPr id="39"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5"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46"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4" name="椭圆 53"/>
              <p:cNvSpPr/>
              <p:nvPr/>
            </p:nvSpPr>
            <p:spPr>
              <a:xfrm>
                <a:off x="4565570" y="2763062"/>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2" name="TextBox 51"/>
            <p:cNvSpPr txBox="1"/>
            <p:nvPr/>
          </p:nvSpPr>
          <p:spPr>
            <a:xfrm>
              <a:off x="9045079" y="4083099"/>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noProof="0" dirty="0" smtClean="0">
                  <a:solidFill>
                    <a:prstClr val="white"/>
                  </a:solidFill>
                  <a:latin typeface="微軟正黑體" panose="020B0604030504040204" pitchFamily="34" charset="-120"/>
                  <a:ea typeface="微軟正黑體" panose="020B0604030504040204" pitchFamily="34" charset="-120"/>
                </a:rPr>
                <a:t>5/5</a:t>
              </a:r>
            </a:p>
          </p:txBody>
        </p:sp>
      </p:grpSp>
      <p:grpSp>
        <p:nvGrpSpPr>
          <p:cNvPr id="40" name="组合 49"/>
          <p:cNvGrpSpPr/>
          <p:nvPr/>
        </p:nvGrpSpPr>
        <p:grpSpPr>
          <a:xfrm>
            <a:off x="5650031" y="3104669"/>
            <a:ext cx="906755" cy="882285"/>
            <a:chOff x="8854229" y="3773382"/>
            <a:chExt cx="1356434" cy="1356924"/>
          </a:xfrm>
        </p:grpSpPr>
        <p:grpSp>
          <p:nvGrpSpPr>
            <p:cNvPr id="41" name="组合 50"/>
            <p:cNvGrpSpPr/>
            <p:nvPr/>
          </p:nvGrpSpPr>
          <p:grpSpPr>
            <a:xfrm>
              <a:off x="8854229" y="3773382"/>
              <a:ext cx="1356434" cy="1356924"/>
              <a:chOff x="4345444" y="2542859"/>
              <a:chExt cx="1810550" cy="1811205"/>
            </a:xfrm>
          </p:grpSpPr>
          <p:grpSp>
            <p:nvGrpSpPr>
              <p:cNvPr id="42" name="组合 5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2" name="同心圆 5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black"/>
                    </a:solidFill>
                    <a:effectLst/>
                    <a:uLnTx/>
                    <a:uFillTx/>
                    <a:latin typeface="Calibri"/>
                    <a:ea typeface="微软雅黑"/>
                    <a:cs typeface="+mn-cs"/>
                  </a:endParaRPr>
                </a:p>
              </p:txBody>
            </p:sp>
            <p:sp>
              <p:nvSpPr>
                <p:cNvPr id="153" name="椭圆 5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51" name="椭圆 53"/>
              <p:cNvSpPr/>
              <p:nvPr/>
            </p:nvSpPr>
            <p:spPr>
              <a:xfrm>
                <a:off x="4565570" y="2763063"/>
                <a:ext cx="1370298" cy="1370793"/>
              </a:xfrm>
              <a:prstGeom prst="ellipse">
                <a:avLst/>
              </a:prstGeom>
              <a:solidFill>
                <a:srgbClr val="FFA61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微软雅黑"/>
                  <a:cs typeface="+mn-cs"/>
                </a:endParaRPr>
              </a:p>
            </p:txBody>
          </p:sp>
        </p:grpSp>
        <p:sp>
          <p:nvSpPr>
            <p:cNvPr id="149" name="TextBox 51"/>
            <p:cNvSpPr txBox="1"/>
            <p:nvPr/>
          </p:nvSpPr>
          <p:spPr>
            <a:xfrm>
              <a:off x="8959437" y="4100324"/>
              <a:ext cx="1211280" cy="640624"/>
            </a:xfrm>
            <a:prstGeom prst="rect">
              <a:avLst/>
            </a:prstGeom>
            <a:noFill/>
          </p:spPr>
          <p:txBody>
            <a:bodyPr wrap="square" lIns="138192" tIns="69096" rIns="138192" bIns="69096"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zh-CN" kern="0" dirty="0" smtClean="0">
                  <a:solidFill>
                    <a:prstClr val="white"/>
                  </a:solidFill>
                  <a:latin typeface="微軟正黑體" panose="020B0604030504040204" pitchFamily="34" charset="-120"/>
                  <a:ea typeface="微軟正黑體" panose="020B0604030504040204" pitchFamily="34" charset="-120"/>
                </a:rPr>
                <a:t>7</a:t>
              </a:r>
              <a:r>
                <a:rPr lang="en-US" altLang="zh-CN" kern="0" noProof="0" dirty="0" smtClean="0">
                  <a:solidFill>
                    <a:prstClr val="white"/>
                  </a:solidFill>
                  <a:latin typeface="微軟正黑體" panose="020B0604030504040204" pitchFamily="34" charset="-120"/>
                  <a:ea typeface="微軟正黑體" panose="020B0604030504040204" pitchFamily="34" charset="-120"/>
                </a:rPr>
                <a:t>/18</a:t>
              </a:r>
            </a:p>
          </p:txBody>
        </p:sp>
      </p:grpSp>
      <p:cxnSp>
        <p:nvCxnSpPr>
          <p:cNvPr id="155" name="直接连接符 71"/>
          <p:cNvCxnSpPr/>
          <p:nvPr/>
        </p:nvCxnSpPr>
        <p:spPr>
          <a:xfrm flipV="1">
            <a:off x="5054833" y="2821274"/>
            <a:ext cx="0" cy="256082"/>
          </a:xfrm>
          <a:prstGeom prst="line">
            <a:avLst/>
          </a:prstGeom>
          <a:noFill/>
          <a:ln w="9525" cap="flat" cmpd="sng" algn="ctr">
            <a:solidFill>
              <a:sysClr val="windowText" lastClr="000000">
                <a:lumMod val="50000"/>
                <a:lumOff val="50000"/>
              </a:sysClr>
            </a:solidFill>
            <a:prstDash val="solid"/>
            <a:headEnd type="oval" w="sm" len="sm"/>
          </a:ln>
          <a:effectLst/>
        </p:spPr>
      </p:cxnSp>
    </p:spTree>
    <p:extLst>
      <p:ext uri="{BB962C8B-B14F-4D97-AF65-F5344CB8AC3E}">
        <p14:creationId xmlns:p14="http://schemas.microsoft.com/office/powerpoint/2010/main" val="183457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00"/>
                                        <p:tgtEl>
                                          <p:spTgt spid="78"/>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par>
                                <p:cTn id="44" presetID="22" presetClass="entr" presetSubtype="4"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down)">
                                      <p:cBhvr>
                                        <p:cTn id="49" dur="500"/>
                                        <p:tgtEl>
                                          <p:spTgt spid="1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wipe(down)">
                                      <p:cBhvr>
                                        <p:cTn id="52" dur="500"/>
                                        <p:tgtEl>
                                          <p:spTgt spid="13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wipe(down)">
                                      <p:cBhvr>
                                        <p:cTn id="55" dur="500"/>
                                        <p:tgtEl>
                                          <p:spTgt spid="132"/>
                                        </p:tgtEl>
                                      </p:cBhvr>
                                    </p:animEffect>
                                  </p:childTnLst>
                                </p:cTn>
                              </p:par>
                              <p:par>
                                <p:cTn id="56" presetID="22" presetClass="entr" presetSubtype="4"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par>
                                <p:cTn id="59" presetID="22" presetClass="entr" presetSubtype="4"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22" presetClass="entr" presetSubtype="4"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par>
                                <p:cTn id="65" presetID="22" presetClass="entr" presetSubtype="4" fill="hold"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wipe(down)">
                                      <p:cBhvr>
                                        <p:cTn id="6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8" grpId="0"/>
      <p:bldP spid="130" grpId="0"/>
      <p:bldP spid="131" grpId="0"/>
      <p:bldP spid="1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單箭頭接點 15"/>
          <p:cNvCxnSpPr/>
          <p:nvPr/>
        </p:nvCxnSpPr>
        <p:spPr>
          <a:xfrm>
            <a:off x="3311055" y="1994167"/>
            <a:ext cx="0" cy="1605365"/>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4" name="群組 10"/>
          <p:cNvGrpSpPr>
            <a:grpSpLocks/>
          </p:cNvGrpSpPr>
          <p:nvPr/>
        </p:nvGrpSpPr>
        <p:grpSpPr bwMode="auto">
          <a:xfrm>
            <a:off x="840661" y="1506854"/>
            <a:ext cx="2933421" cy="3685169"/>
            <a:chOff x="4994453" y="2230990"/>
            <a:chExt cx="3177873" cy="4423033"/>
          </a:xfrm>
        </p:grpSpPr>
        <p:sp>
          <p:nvSpPr>
            <p:cNvPr id="7" name="Text Box 6"/>
            <p:cNvSpPr txBox="1">
              <a:spLocks noChangeArrowheads="1"/>
            </p:cNvSpPr>
            <p:nvPr/>
          </p:nvSpPr>
          <p:spPr bwMode="auto">
            <a:xfrm>
              <a:off x="5003677" y="4042786"/>
              <a:ext cx="2451014" cy="4063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1600" dirty="0" smtClean="0">
                  <a:solidFill>
                    <a:srgbClr val="0000FF"/>
                  </a:solidFill>
                  <a:latin typeface="微軟正黑體" panose="020B0604030504040204" pitchFamily="34" charset="-120"/>
                  <a:ea typeface="微軟正黑體" panose="020B0604030504040204" pitchFamily="34" charset="-120"/>
                </a:rPr>
                <a:t>術科考試</a:t>
              </a:r>
              <a:r>
                <a:rPr lang="en-US" altLang="zh-TW" sz="1600" dirty="0">
                  <a:solidFill>
                    <a:srgbClr val="FF0000"/>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檢定或採計</a:t>
              </a:r>
              <a:r>
                <a:rPr lang="en-US" altLang="zh-TW" sz="1600" dirty="0" smtClean="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
          <p:nvSpPr>
            <p:cNvPr id="8" name="Text Box 7"/>
            <p:cNvSpPr txBox="1">
              <a:spLocks noChangeArrowheads="1"/>
            </p:cNvSpPr>
            <p:nvPr/>
          </p:nvSpPr>
          <p:spPr bwMode="auto">
            <a:xfrm>
              <a:off x="5003677" y="2230990"/>
              <a:ext cx="3095873" cy="6279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19050">
              <a:noFill/>
              <a:miter lim="800000"/>
              <a:headEnd/>
              <a:tailEnd/>
            </a:ln>
            <a:effectLst>
              <a:glow rad="228600">
                <a:schemeClr val="accent6">
                  <a:satMod val="175000"/>
                  <a:alpha val="40000"/>
                </a:schemeClr>
              </a:glow>
            </a:effectLst>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ja-JP" altLang="en-US" sz="2800" dirty="0">
                  <a:solidFill>
                    <a:srgbClr val="0000FF"/>
                  </a:solidFill>
                  <a:latin typeface="微軟正黑體" panose="020B0604030504040204" pitchFamily="34" charset="-120"/>
                  <a:ea typeface="微軟正黑體" panose="020B0604030504040204" pitchFamily="34" charset="-120"/>
                </a:rPr>
                <a:t>考試入</a:t>
              </a:r>
              <a:r>
                <a:rPr lang="zh-TW" altLang="en-US" sz="2800" dirty="0">
                  <a:solidFill>
                    <a:srgbClr val="0000FF"/>
                  </a:solidFill>
                  <a:latin typeface="微軟正黑體" panose="020B0604030504040204" pitchFamily="34" charset="-120"/>
                  <a:ea typeface="微軟正黑體" panose="020B0604030504040204" pitchFamily="34" charset="-120"/>
                </a:rPr>
                <a:t>學</a:t>
              </a:r>
              <a:endParaRPr lang="ja-JP" altLang="en-US" sz="2800" dirty="0">
                <a:solidFill>
                  <a:srgbClr val="0000FF"/>
                </a:solidFill>
                <a:latin typeface="微軟正黑體" panose="020B0604030504040204" pitchFamily="34" charset="-120"/>
                <a:ea typeface="微軟正黑體" panose="020B0604030504040204" pitchFamily="34" charset="-120"/>
              </a:endParaRPr>
            </a:p>
          </p:txBody>
        </p:sp>
        <p:sp>
          <p:nvSpPr>
            <p:cNvPr id="9" name="Text Box 8"/>
            <p:cNvSpPr txBox="1">
              <a:spLocks noChangeArrowheads="1"/>
            </p:cNvSpPr>
            <p:nvPr/>
          </p:nvSpPr>
          <p:spPr bwMode="auto">
            <a:xfrm>
              <a:off x="5003677" y="4809476"/>
              <a:ext cx="3168649" cy="88656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ja-JP" altLang="en-US" sz="2100" dirty="0">
                  <a:solidFill>
                    <a:srgbClr val="FF0066"/>
                  </a:solidFill>
                  <a:latin typeface="微軟正黑體" panose="020B0604030504040204" pitchFamily="34" charset="-120"/>
                  <a:ea typeface="微軟正黑體" panose="020B0604030504040204" pitchFamily="34" charset="-120"/>
                </a:rPr>
                <a:t>指定科目考試</a:t>
              </a:r>
              <a:endParaRPr lang="ja-JP" altLang="zh-TW" sz="2100" dirty="0">
                <a:solidFill>
                  <a:srgbClr val="FF0066"/>
                </a:solidFill>
                <a:latin typeface="微軟正黑體" panose="020B0604030504040204" pitchFamily="34" charset="-120"/>
                <a:ea typeface="微軟正黑體" panose="020B0604030504040204" pitchFamily="34" charset="-120"/>
              </a:endParaRPr>
            </a:p>
            <a:p>
              <a:pPr algn="ctr" eaLnBrk="1" hangingPunct="1"/>
              <a:r>
                <a:rPr lang="zh-TW" altLang="en-US" sz="2100" dirty="0">
                  <a:solidFill>
                    <a:srgbClr val="FF0066"/>
                  </a:solidFill>
                  <a:latin typeface="微軟正黑體" panose="020B0604030504040204" pitchFamily="34" charset="-120"/>
                  <a:ea typeface="微軟正黑體" panose="020B0604030504040204" pitchFamily="34" charset="-120"/>
                </a:rPr>
                <a:t>採計</a:t>
              </a:r>
              <a:r>
                <a:rPr lang="en-US" altLang="zh-TW" sz="2100" b="1" dirty="0">
                  <a:solidFill>
                    <a:srgbClr val="FF0066"/>
                  </a:solidFill>
                  <a:latin typeface="微軟正黑體" panose="020B0604030504040204" pitchFamily="34" charset="-120"/>
                  <a:ea typeface="微軟正黑體" panose="020B0604030504040204" pitchFamily="34" charset="-120"/>
                </a:rPr>
                <a:t>3~5</a:t>
              </a:r>
              <a:r>
                <a:rPr lang="zh-TW" altLang="en-US" sz="2100" b="1" dirty="0">
                  <a:solidFill>
                    <a:srgbClr val="FF0066"/>
                  </a:solidFill>
                  <a:latin typeface="微軟正黑體" panose="020B0604030504040204" pitchFamily="34" charset="-120"/>
                  <a:ea typeface="微軟正黑體" panose="020B0604030504040204" pitchFamily="34" charset="-120"/>
                </a:rPr>
                <a:t>科</a:t>
              </a:r>
              <a:r>
                <a:rPr lang="zh-TW" altLang="en-US" sz="2100" dirty="0">
                  <a:solidFill>
                    <a:srgbClr val="FF0066"/>
                  </a:solidFill>
                  <a:latin typeface="微軟正黑體" panose="020B0604030504040204" pitchFamily="34" charset="-120"/>
                  <a:ea typeface="微軟正黑體" panose="020B0604030504040204" pitchFamily="34" charset="-120"/>
                </a:rPr>
                <a:t>（含術科）</a:t>
              </a:r>
            </a:p>
          </p:txBody>
        </p:sp>
        <p:sp>
          <p:nvSpPr>
            <p:cNvPr id="18" name="Text Box 6"/>
            <p:cNvSpPr txBox="1">
              <a:spLocks noChangeArrowheads="1"/>
            </p:cNvSpPr>
            <p:nvPr/>
          </p:nvSpPr>
          <p:spPr bwMode="auto">
            <a:xfrm>
              <a:off x="4994453" y="3176585"/>
              <a:ext cx="2460237" cy="4432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dirty="0" smtClean="0">
                  <a:solidFill>
                    <a:srgbClr val="0000FF"/>
                  </a:solidFill>
                  <a:latin typeface="微軟正黑體" panose="020B0604030504040204" pitchFamily="34" charset="-120"/>
                  <a:ea typeface="微軟正黑體" panose="020B0604030504040204" pitchFamily="34" charset="-120"/>
                </a:rPr>
                <a:t>高中英聽</a:t>
              </a:r>
              <a:r>
                <a:rPr lang="ja-JP" altLang="en-US" dirty="0" smtClean="0">
                  <a:solidFill>
                    <a:srgbClr val="0000FF"/>
                  </a:solidFill>
                  <a:latin typeface="微軟正黑體" panose="020B0604030504040204" pitchFamily="34" charset="-120"/>
                  <a:ea typeface="微軟正黑體" panose="020B0604030504040204" pitchFamily="34" charset="-120"/>
                </a:rPr>
                <a:t>測驗</a:t>
              </a:r>
              <a:r>
                <a:rPr lang="en-US" altLang="ja-JP"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檢定</a:t>
              </a:r>
              <a:r>
                <a:rPr lang="en-US" altLang="ja-JP" dirty="0" smtClean="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19" name="Text Box 6"/>
            <p:cNvSpPr txBox="1">
              <a:spLocks noChangeArrowheads="1"/>
            </p:cNvSpPr>
            <p:nvPr/>
          </p:nvSpPr>
          <p:spPr bwMode="auto">
            <a:xfrm>
              <a:off x="5003677" y="3594574"/>
              <a:ext cx="2451014" cy="4432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9050">
              <a:noFill/>
              <a:miter lim="800000"/>
              <a:headEnd/>
              <a:tailEnd/>
            </a:ln>
            <a:scene3d>
              <a:camera prst="orthographicFront"/>
              <a:lightRig rig="threePt" dir="t"/>
            </a:scene3d>
            <a:sp3d>
              <a:bevelT/>
            </a:sp3d>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spcBef>
                  <a:spcPct val="50000"/>
                </a:spcBef>
              </a:pPr>
              <a:r>
                <a:rPr lang="ja-JP" altLang="en-US" dirty="0" smtClean="0">
                  <a:solidFill>
                    <a:srgbClr val="0000FF"/>
                  </a:solidFill>
                  <a:latin typeface="微軟正黑體" panose="020B0604030504040204" pitchFamily="34" charset="-120"/>
                  <a:ea typeface="微軟正黑體" panose="020B0604030504040204" pitchFamily="34" charset="-120"/>
                </a:rPr>
                <a:t> 學科</a:t>
              </a:r>
              <a:r>
                <a:rPr lang="ja-JP" altLang="en-US" dirty="0">
                  <a:solidFill>
                    <a:srgbClr val="0000FF"/>
                  </a:solidFill>
                  <a:latin typeface="微軟正黑體" panose="020B0604030504040204" pitchFamily="34" charset="-120"/>
                  <a:ea typeface="微軟正黑體" panose="020B0604030504040204" pitchFamily="34" charset="-120"/>
                </a:rPr>
                <a:t>能力</a:t>
              </a:r>
              <a:r>
                <a:rPr lang="ja-JP" altLang="en-US" dirty="0" smtClean="0">
                  <a:solidFill>
                    <a:srgbClr val="0000FF"/>
                  </a:solidFill>
                  <a:latin typeface="微軟正黑體" panose="020B0604030504040204" pitchFamily="34" charset="-120"/>
                  <a:ea typeface="微軟正黑體" panose="020B0604030504040204" pitchFamily="34" charset="-120"/>
                </a:rPr>
                <a:t>測驗</a:t>
              </a:r>
              <a:r>
                <a:rPr lang="en-US" altLang="ja-JP"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檢定</a:t>
              </a:r>
              <a:r>
                <a:rPr lang="en-US" altLang="ja-JP" dirty="0" smtClean="0">
                  <a:solidFill>
                    <a:srgbClr val="FF0000"/>
                  </a:solidFill>
                  <a:latin typeface="微軟正黑體" panose="020B0604030504040204" pitchFamily="34" charset="-120"/>
                  <a:ea typeface="微軟正黑體" panose="020B0604030504040204" pitchFamily="34" charset="-120"/>
                </a:rPr>
                <a:t>)</a:t>
              </a:r>
              <a:endParaRPr lang="ja-JP" altLang="en-US" dirty="0">
                <a:solidFill>
                  <a:srgbClr val="FF0000"/>
                </a:solidFill>
                <a:latin typeface="微軟正黑體" panose="020B0604030504040204" pitchFamily="34" charset="-120"/>
                <a:ea typeface="微軟正黑體" panose="020B0604030504040204" pitchFamily="34" charset="-120"/>
              </a:endParaRPr>
            </a:p>
          </p:txBody>
        </p:sp>
        <p:sp>
          <p:nvSpPr>
            <p:cNvPr id="29" name="Text Box 8"/>
            <p:cNvSpPr txBox="1">
              <a:spLocks noChangeArrowheads="1"/>
            </p:cNvSpPr>
            <p:nvPr/>
          </p:nvSpPr>
          <p:spPr bwMode="auto">
            <a:xfrm>
              <a:off x="4994453" y="6155332"/>
              <a:ext cx="3168649" cy="498691"/>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2700000" scaled="1"/>
              <a:tileRect/>
            </a:gradFill>
            <a:ln w="19050">
              <a:noFill/>
              <a:miter lim="800000"/>
              <a:headEnd/>
              <a:tailEnd/>
            </a:ln>
            <a:scene3d>
              <a:camera prst="orthographicFront"/>
              <a:lightRig rig="threePt" dir="t"/>
            </a:scene3d>
            <a:sp3d>
              <a:bevelT/>
            </a:sp3d>
          </p:spPr>
          <p:txBody>
            <a:bodyPr anchor="ctr" anchorCtr="1">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100" dirty="0">
                  <a:solidFill>
                    <a:srgbClr val="1308EA"/>
                  </a:solidFill>
                  <a:latin typeface="微軟正黑體" pitchFamily="34" charset="-120"/>
                  <a:ea typeface="微軟正黑體" pitchFamily="34" charset="-120"/>
                </a:rPr>
                <a:t>網路選填志願及分發</a:t>
              </a:r>
              <a:endParaRPr lang="ja-JP" altLang="en-US" dirty="0">
                <a:solidFill>
                  <a:srgbClr val="1308EA"/>
                </a:solidFill>
                <a:latin typeface="微軟正黑體" pitchFamily="34" charset="-120"/>
                <a:ea typeface="微軟正黑體" pitchFamily="34" charset="-120"/>
              </a:endParaRPr>
            </a:p>
          </p:txBody>
        </p:sp>
      </p:grpSp>
      <p:sp>
        <p:nvSpPr>
          <p:cNvPr id="12" name="圓角矩形 11"/>
          <p:cNvSpPr/>
          <p:nvPr/>
        </p:nvSpPr>
        <p:spPr bwMode="auto">
          <a:xfrm>
            <a:off x="5283125" y="2799679"/>
            <a:ext cx="2857454" cy="147304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marL="303912" indent="-303912" algn="ctr">
              <a:defRPr/>
            </a:pPr>
            <a:r>
              <a:rPr lang="zh-TW" altLang="en-US" sz="2500" dirty="0">
                <a:solidFill>
                  <a:srgbClr val="1308EA"/>
                </a:solidFill>
                <a:latin typeface="微軟正黑體" panose="020B0604030504040204" pitchFamily="34" charset="-120"/>
                <a:ea typeface="微軟正黑體" panose="020B0604030504040204" pitchFamily="34" charset="-120"/>
              </a:rPr>
              <a:t>大學各校系自訂</a:t>
            </a:r>
            <a:endParaRPr lang="en-US" altLang="zh-TW" sz="2500" dirty="0">
              <a:solidFill>
                <a:srgbClr val="1308EA"/>
              </a:solidFill>
              <a:latin typeface="微軟正黑體" panose="020B0604030504040204" pitchFamily="34" charset="-120"/>
              <a:ea typeface="微軟正黑體" panose="020B0604030504040204" pitchFamily="34" charset="-120"/>
            </a:endParaRPr>
          </a:p>
          <a:p>
            <a:pPr marL="303912" indent="-303912" algn="ctr">
              <a:defRPr/>
            </a:pPr>
            <a:r>
              <a:rPr lang="zh-TW" altLang="en-US" sz="2500" dirty="0">
                <a:solidFill>
                  <a:srgbClr val="1308EA"/>
                </a:solidFill>
                <a:latin typeface="微軟正黑體" panose="020B0604030504040204" pitchFamily="34" charset="-120"/>
                <a:ea typeface="微軟正黑體" panose="020B0604030504040204" pitchFamily="34" charset="-120"/>
              </a:rPr>
              <a:t>不同加重科目</a:t>
            </a:r>
            <a:endParaRPr lang="en-US" altLang="zh-TW" sz="2500" dirty="0">
              <a:solidFill>
                <a:srgbClr val="1308EA"/>
              </a:solidFill>
              <a:latin typeface="微軟正黑體" panose="020B0604030504040204" pitchFamily="34" charset="-120"/>
              <a:ea typeface="微軟正黑體" panose="020B0604030504040204" pitchFamily="34" charset="-120"/>
            </a:endParaRPr>
          </a:p>
          <a:p>
            <a:pPr marL="303912" indent="-303912" algn="ctr">
              <a:defRPr/>
            </a:pPr>
            <a:r>
              <a:rPr lang="zh-TW" altLang="en-US" sz="2500" dirty="0">
                <a:solidFill>
                  <a:srgbClr val="1308EA"/>
                </a:solidFill>
                <a:latin typeface="微軟正黑體" panose="020B0604030504040204" pitchFamily="34" charset="-120"/>
                <a:ea typeface="微軟正黑體" panose="020B0604030504040204" pitchFamily="34" charset="-120"/>
              </a:rPr>
              <a:t>不同加重比例</a:t>
            </a:r>
            <a:endParaRPr lang="en-US" altLang="zh-TW" sz="2500" dirty="0">
              <a:solidFill>
                <a:srgbClr val="1308EA"/>
              </a:solidFill>
              <a:latin typeface="微軟正黑體" panose="020B0604030504040204" pitchFamily="34" charset="-120"/>
              <a:ea typeface="微軟正黑體" panose="020B0604030504040204" pitchFamily="34" charset="-120"/>
            </a:endParaRPr>
          </a:p>
          <a:p>
            <a:pPr marL="303912" indent="-303912" algn="ctr">
              <a:defRPr/>
            </a:pPr>
            <a:r>
              <a:rPr lang="en-US" altLang="zh-TW" sz="1400" dirty="0">
                <a:solidFill>
                  <a:srgbClr val="1308EA"/>
                </a:solidFill>
                <a:latin typeface="微軟正黑體" panose="020B0604030504040204" pitchFamily="34" charset="-120"/>
                <a:ea typeface="微軟正黑體" panose="020B0604030504040204" pitchFamily="34" charset="-120"/>
              </a:rPr>
              <a:t>25%</a:t>
            </a:r>
            <a:r>
              <a:rPr lang="zh-TW" altLang="en-US" sz="1400" dirty="0">
                <a:solidFill>
                  <a:srgbClr val="1308EA"/>
                </a:solidFill>
                <a:latin typeface="微軟正黑體" panose="020B0604030504040204" pitchFamily="34" charset="-120"/>
                <a:ea typeface="微軟正黑體" panose="020B0604030504040204" pitchFamily="34" charset="-120"/>
              </a:rPr>
              <a:t>、</a:t>
            </a:r>
            <a:r>
              <a:rPr lang="zh-TW" altLang="en-US" sz="1400" dirty="0">
                <a:solidFill>
                  <a:srgbClr val="1308EA"/>
                </a:solidFill>
                <a:latin typeface="微軟正黑體" panose="020B0604030504040204" pitchFamily="34" charset="-120"/>
              </a:rPr>
              <a:t> </a:t>
            </a:r>
            <a:r>
              <a:rPr lang="en-US" altLang="zh-TW" sz="1400" dirty="0">
                <a:solidFill>
                  <a:srgbClr val="1308EA"/>
                </a:solidFill>
                <a:latin typeface="微軟正黑體" panose="020B0604030504040204" pitchFamily="34" charset="-120"/>
              </a:rPr>
              <a:t>50%</a:t>
            </a:r>
            <a:r>
              <a:rPr lang="zh-TW" altLang="en-US" sz="1400" dirty="0">
                <a:solidFill>
                  <a:srgbClr val="1308EA"/>
                </a:solidFill>
                <a:latin typeface="微軟正黑體" panose="020B0604030504040204" pitchFamily="34" charset="-120"/>
              </a:rPr>
              <a:t>、</a:t>
            </a:r>
            <a:r>
              <a:rPr lang="en-US" altLang="zh-TW" sz="1400" dirty="0">
                <a:solidFill>
                  <a:srgbClr val="1308EA"/>
                </a:solidFill>
                <a:latin typeface="微軟正黑體" panose="020B0604030504040204" pitchFamily="34" charset="-120"/>
              </a:rPr>
              <a:t>75%</a:t>
            </a:r>
            <a:r>
              <a:rPr lang="zh-TW" altLang="en-US" sz="1400" dirty="0">
                <a:solidFill>
                  <a:srgbClr val="1308EA"/>
                </a:solidFill>
                <a:latin typeface="微軟正黑體" panose="020B0604030504040204" pitchFamily="34" charset="-120"/>
              </a:rPr>
              <a:t> 、</a:t>
            </a:r>
            <a:r>
              <a:rPr lang="en-US" altLang="zh-TW" sz="1400" dirty="0">
                <a:solidFill>
                  <a:srgbClr val="1308EA"/>
                </a:solidFill>
                <a:latin typeface="微軟正黑體" panose="020B0604030504040204" pitchFamily="34" charset="-120"/>
              </a:rPr>
              <a:t>100%</a:t>
            </a:r>
            <a:endParaRPr lang="zh-TW" altLang="en-US" sz="1400" dirty="0">
              <a:solidFill>
                <a:srgbClr val="1308EA"/>
              </a:solidFill>
              <a:latin typeface="微軟正黑體" panose="020B0604030504040204" pitchFamily="34" charset="-120"/>
              <a:ea typeface="微軟正黑體" panose="020B0604030504040204" pitchFamily="34" charset="-120"/>
            </a:endParaRPr>
          </a:p>
        </p:txBody>
      </p:sp>
      <p:cxnSp>
        <p:nvCxnSpPr>
          <p:cNvPr id="13" name="直線單箭頭接點 12"/>
          <p:cNvCxnSpPr/>
          <p:nvPr/>
        </p:nvCxnSpPr>
        <p:spPr>
          <a:xfrm flipH="1">
            <a:off x="1913158" y="1994167"/>
            <a:ext cx="2530" cy="30053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p:cNvCxnSpPr/>
          <p:nvPr/>
        </p:nvCxnSpPr>
        <p:spPr>
          <a:xfrm flipH="1">
            <a:off x="1910628" y="3336210"/>
            <a:ext cx="2530" cy="300536"/>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直線單箭頭接點 21"/>
          <p:cNvCxnSpPr/>
          <p:nvPr/>
        </p:nvCxnSpPr>
        <p:spPr>
          <a:xfrm flipH="1">
            <a:off x="3774081" y="3780362"/>
            <a:ext cx="1339036" cy="244159"/>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sp>
        <p:nvSpPr>
          <p:cNvPr id="15" name="圓角矩形 14"/>
          <p:cNvSpPr/>
          <p:nvPr/>
        </p:nvSpPr>
        <p:spPr bwMode="auto">
          <a:xfrm>
            <a:off x="5253791" y="2005579"/>
            <a:ext cx="2857454" cy="63738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marL="303912" indent="-303912" algn="ctr">
              <a:defRPr/>
            </a:pPr>
            <a:r>
              <a:rPr lang="zh-TW" altLang="en-US" sz="2100" dirty="0">
                <a:solidFill>
                  <a:srgbClr val="1308EA"/>
                </a:solidFill>
                <a:latin typeface="微軟正黑體" panose="020B0604030504040204" pitchFamily="34" charset="-120"/>
                <a:ea typeface="微軟正黑體" panose="020B0604030504040204" pitchFamily="34" charset="-120"/>
              </a:rPr>
              <a:t>學科能力測驗</a:t>
            </a:r>
            <a:endParaRPr lang="en-US" altLang="zh-TW" sz="2100" dirty="0">
              <a:solidFill>
                <a:srgbClr val="1308EA"/>
              </a:solidFill>
              <a:latin typeface="微軟正黑體" panose="020B0604030504040204" pitchFamily="34" charset="-120"/>
              <a:ea typeface="微軟正黑體" panose="020B0604030504040204" pitchFamily="34" charset="-120"/>
            </a:endParaRPr>
          </a:p>
          <a:p>
            <a:pPr marL="303912" indent="-303912" algn="ctr">
              <a:defRPr/>
            </a:pPr>
            <a:r>
              <a:rPr lang="zh-TW" altLang="en-US" sz="2100" dirty="0">
                <a:solidFill>
                  <a:srgbClr val="1308EA"/>
                </a:solidFill>
                <a:latin typeface="微軟正黑體" panose="020B0604030504040204" pitchFamily="34" charset="-120"/>
                <a:ea typeface="微軟正黑體" panose="020B0604030504040204" pitchFamily="34" charset="-120"/>
              </a:rPr>
              <a:t>檢定科目最多</a:t>
            </a:r>
            <a:r>
              <a:rPr lang="en-US" altLang="zh-TW" sz="2100" dirty="0">
                <a:solidFill>
                  <a:srgbClr val="1308EA"/>
                </a:solidFill>
                <a:latin typeface="微軟正黑體" panose="020B0604030504040204" pitchFamily="34" charset="-120"/>
                <a:ea typeface="微軟正黑體" panose="020B0604030504040204" pitchFamily="34" charset="-120"/>
              </a:rPr>
              <a:t>2</a:t>
            </a:r>
            <a:r>
              <a:rPr lang="zh-TW" altLang="en-US" sz="2100" dirty="0">
                <a:solidFill>
                  <a:srgbClr val="1308EA"/>
                </a:solidFill>
                <a:latin typeface="微軟正黑體" panose="020B0604030504040204" pitchFamily="34" charset="-120"/>
                <a:ea typeface="微軟正黑體" panose="020B0604030504040204" pitchFamily="34" charset="-120"/>
              </a:rPr>
              <a:t>科</a:t>
            </a:r>
          </a:p>
        </p:txBody>
      </p:sp>
      <p:cxnSp>
        <p:nvCxnSpPr>
          <p:cNvPr id="17" name="直線單箭頭接點 16"/>
          <p:cNvCxnSpPr/>
          <p:nvPr/>
        </p:nvCxnSpPr>
        <p:spPr>
          <a:xfrm flipH="1">
            <a:off x="3111648" y="2448590"/>
            <a:ext cx="2001469" cy="363998"/>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flipH="1">
            <a:off x="2262950" y="4398698"/>
            <a:ext cx="14790" cy="393215"/>
          </a:xfrm>
          <a:prstGeom prst="straightConnector1">
            <a:avLst/>
          </a:prstGeom>
          <a:ln w="57150">
            <a:solidFill>
              <a:schemeClr val="accent5">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0" name="圓角矩形 29"/>
          <p:cNvSpPr/>
          <p:nvPr/>
        </p:nvSpPr>
        <p:spPr bwMode="auto">
          <a:xfrm>
            <a:off x="5303074" y="4369626"/>
            <a:ext cx="2857454" cy="80700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glow rad="228600">
              <a:schemeClr val="accent1">
                <a:satMod val="175000"/>
                <a:alpha val="40000"/>
              </a:schemeClr>
            </a:glow>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marL="67536" algn="ctr">
              <a:tabLst>
                <a:tab pos="101304" algn="l"/>
              </a:tabLst>
            </a:pPr>
            <a:r>
              <a:rPr lang="zh-TW" altLang="zh-TW" dirty="0">
                <a:solidFill>
                  <a:srgbClr val="1308EA"/>
                </a:solidFill>
                <a:latin typeface="微軟正黑體" pitchFamily="34" charset="-120"/>
                <a:ea typeface="微軟正黑體" pitchFamily="34" charset="-120"/>
              </a:rPr>
              <a:t>各考科組合總分未通過最低登記</a:t>
            </a:r>
            <a:r>
              <a:rPr lang="zh-TW" altLang="zh-TW" dirty="0" smtClean="0">
                <a:solidFill>
                  <a:srgbClr val="1308EA"/>
                </a:solidFill>
                <a:latin typeface="微軟正黑體" pitchFamily="34" charset="-120"/>
                <a:ea typeface="微軟正黑體" pitchFamily="34" charset="-120"/>
              </a:rPr>
              <a:t>標準不得</a:t>
            </a:r>
            <a:r>
              <a:rPr lang="zh-TW" altLang="zh-TW" dirty="0">
                <a:solidFill>
                  <a:srgbClr val="1308EA"/>
                </a:solidFill>
                <a:latin typeface="微軟正黑體" pitchFamily="34" charset="-120"/>
                <a:ea typeface="微軟正黑體" pitchFamily="34" charset="-120"/>
              </a:rPr>
              <a:t>登記</a:t>
            </a:r>
            <a:r>
              <a:rPr lang="zh-TW" altLang="zh-TW" dirty="0" smtClean="0">
                <a:solidFill>
                  <a:srgbClr val="1308EA"/>
                </a:solidFill>
                <a:latin typeface="微軟正黑體" pitchFamily="34" charset="-120"/>
                <a:ea typeface="微軟正黑體" pitchFamily="34" charset="-120"/>
              </a:rPr>
              <a:t>分發</a:t>
            </a:r>
            <a:endParaRPr lang="en-US" altLang="zh-TW" dirty="0" smtClean="0">
              <a:solidFill>
                <a:srgbClr val="1308EA"/>
              </a:solidFill>
              <a:latin typeface="微軟正黑體" pitchFamily="34" charset="-120"/>
              <a:ea typeface="微軟正黑體" pitchFamily="34" charset="-120"/>
            </a:endParaRPr>
          </a:p>
          <a:p>
            <a:pPr marL="67536" algn="ctr">
              <a:tabLst>
                <a:tab pos="101304" algn="l"/>
              </a:tabLst>
            </a:pPr>
            <a:r>
              <a:rPr lang="zh-TW" altLang="en-US" kern="100" dirty="0" smtClean="0">
                <a:solidFill>
                  <a:srgbClr val="1308EA"/>
                </a:solidFill>
                <a:latin typeface="微軟正黑體" pitchFamily="34" charset="-120"/>
                <a:ea typeface="微軟正黑體" pitchFamily="34" charset="-120"/>
              </a:rPr>
              <a:t>志願數最多可填</a:t>
            </a:r>
            <a:r>
              <a:rPr lang="en-US" altLang="zh-TW" kern="100" dirty="0" smtClean="0">
                <a:solidFill>
                  <a:srgbClr val="1308EA"/>
                </a:solidFill>
                <a:latin typeface="微軟正黑體" pitchFamily="34" charset="-120"/>
                <a:ea typeface="微軟正黑體" pitchFamily="34" charset="-120"/>
              </a:rPr>
              <a:t>100</a:t>
            </a:r>
            <a:r>
              <a:rPr lang="zh-TW" altLang="en-US" kern="100" dirty="0" smtClean="0">
                <a:solidFill>
                  <a:srgbClr val="1308EA"/>
                </a:solidFill>
                <a:latin typeface="微軟正黑體" pitchFamily="34" charset="-120"/>
                <a:ea typeface="微軟正黑體" pitchFamily="34" charset="-120"/>
              </a:rPr>
              <a:t>個</a:t>
            </a:r>
            <a:endParaRPr lang="zh-TW" altLang="zh-TW" kern="100" dirty="0">
              <a:solidFill>
                <a:srgbClr val="1308EA"/>
              </a:solidFill>
              <a:latin typeface="微軟正黑體" pitchFamily="34" charset="-120"/>
              <a:ea typeface="微軟正黑體" pitchFamily="34" charset="-120"/>
            </a:endParaRPr>
          </a:p>
        </p:txBody>
      </p:sp>
      <p:cxnSp>
        <p:nvCxnSpPr>
          <p:cNvPr id="31" name="直線單箭頭接點 30"/>
          <p:cNvCxnSpPr/>
          <p:nvPr/>
        </p:nvCxnSpPr>
        <p:spPr>
          <a:xfrm flipH="1">
            <a:off x="3774081" y="4791913"/>
            <a:ext cx="1339036" cy="186012"/>
          </a:xfrm>
          <a:prstGeom prst="straightConnector1">
            <a:avLst/>
          </a:prstGeom>
          <a:ln w="57150">
            <a:solidFill>
              <a:srgbClr val="0070C0"/>
            </a:solidFill>
            <a:prstDash val="sysDash"/>
            <a:tailEnd type="triangle"/>
          </a:ln>
        </p:spPr>
        <p:style>
          <a:lnRef idx="1">
            <a:schemeClr val="dk1"/>
          </a:lnRef>
          <a:fillRef idx="0">
            <a:schemeClr val="dk1"/>
          </a:fillRef>
          <a:effectRef idx="0">
            <a:schemeClr val="dk1"/>
          </a:effectRef>
          <a:fontRef idx="minor">
            <a:schemeClr val="tx1"/>
          </a:fontRef>
        </p:style>
      </p:cxnSp>
      <p:sp>
        <p:nvSpPr>
          <p:cNvPr id="3" name="投影片編號版面配置區 2"/>
          <p:cNvSpPr>
            <a:spLocks noGrp="1"/>
          </p:cNvSpPr>
          <p:nvPr>
            <p:ph type="sldNum" sz="quarter" idx="12"/>
          </p:nvPr>
        </p:nvSpPr>
        <p:spPr/>
        <p:txBody>
          <a:bodyPr>
            <a:normAutofit/>
          </a:bodyPr>
          <a:lstStyle/>
          <a:p>
            <a:pPr>
              <a:defRPr/>
            </a:pPr>
            <a:fld id="{364BA64F-B2FE-4BBA-B1ED-3FE5C98622AC}" type="slidenum">
              <a:rPr lang="en-US" altLang="zh-TW" smtClean="0"/>
              <a:pPr>
                <a:defRPr/>
              </a:pPr>
              <a:t>35</a:t>
            </a:fld>
            <a:endParaRPr lang="en-US" altLang="zh-TW" dirty="0"/>
          </a:p>
        </p:txBody>
      </p:sp>
      <p:grpSp>
        <p:nvGrpSpPr>
          <p:cNvPr id="23" name="组合 2"/>
          <p:cNvGrpSpPr/>
          <p:nvPr/>
        </p:nvGrpSpPr>
        <p:grpSpPr>
          <a:xfrm>
            <a:off x="148606" y="821773"/>
            <a:ext cx="799287" cy="755611"/>
            <a:chOff x="168729" y="101037"/>
            <a:chExt cx="799287" cy="755611"/>
          </a:xfrm>
        </p:grpSpPr>
        <p:grpSp>
          <p:nvGrpSpPr>
            <p:cNvPr id="25" name="组合 3"/>
            <p:cNvGrpSpPr/>
            <p:nvPr/>
          </p:nvGrpSpPr>
          <p:grpSpPr>
            <a:xfrm>
              <a:off x="168729" y="101037"/>
              <a:ext cx="799287" cy="755611"/>
              <a:chOff x="2759425" y="1932990"/>
              <a:chExt cx="799287" cy="755611"/>
            </a:xfrm>
          </p:grpSpPr>
          <p:sp>
            <p:nvSpPr>
              <p:cNvPr id="27"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28"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32"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26"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33" name="矩形 32"/>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4"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35" name="矩形 34"/>
          <p:cNvSpPr/>
          <p:nvPr/>
        </p:nvSpPr>
        <p:spPr>
          <a:xfrm>
            <a:off x="1810823" y="350093"/>
            <a:ext cx="3180679" cy="553998"/>
          </a:xfrm>
          <a:prstGeom prst="rect">
            <a:avLst/>
          </a:prstGeom>
        </p:spPr>
        <p:txBody>
          <a:bodyPr wrap="none">
            <a:spAutoFit/>
          </a:bodyPr>
          <a:lstStyle/>
          <a:p>
            <a:pPr lvl="0" algn="ctr"/>
            <a:r>
              <a:rPr lang="en-US" altLang="zh-TW" sz="3000" b="1" dirty="0" smtClean="0">
                <a:solidFill>
                  <a:prstClr val="white"/>
                </a:solidFill>
                <a:latin typeface="微軟正黑體" panose="020B0604030504040204" pitchFamily="34" charset="-120"/>
                <a:ea typeface="微軟正黑體" panose="020B0604030504040204" pitchFamily="34" charset="-120"/>
              </a:rPr>
              <a:t>106</a:t>
            </a:r>
            <a:r>
              <a:rPr lang="zh-TW" altLang="en-US" sz="3000" b="1" dirty="0" smtClean="0">
                <a:solidFill>
                  <a:prstClr val="white"/>
                </a:solidFill>
                <a:latin typeface="微軟正黑體" panose="020B0604030504040204" pitchFamily="34" charset="-120"/>
                <a:ea typeface="微軟正黑體" panose="020B0604030504040204" pitchFamily="34" charset="-120"/>
              </a:rPr>
              <a:t>考試分發入學</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960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5"/>
          <p:cNvSpPr>
            <a:spLocks noGrp="1"/>
          </p:cNvSpPr>
          <p:nvPr>
            <p:ph type="sldNum" sz="quarter" idx="12"/>
          </p:nvPr>
        </p:nvSpPr>
        <p:spPr>
          <a:noFill/>
        </p:spPr>
        <p:txBody>
          <a:bodyPr>
            <a:normAutofit/>
          </a:bodyPr>
          <a:lstStyle/>
          <a:p>
            <a:fld id="{55A9C830-91FC-4EDD-884A-F2840BA37298}" type="slidenum">
              <a:rPr lang="en-US" altLang="ja-JP" smtClean="0"/>
              <a:pPr/>
              <a:t>36</a:t>
            </a:fld>
            <a:endParaRPr lang="en-US" altLang="ja-JP" smtClean="0"/>
          </a:p>
        </p:txBody>
      </p:sp>
      <p:sp>
        <p:nvSpPr>
          <p:cNvPr id="78851" name="Rectangle 2"/>
          <p:cNvSpPr>
            <a:spLocks noGrp="1" noChangeArrowheads="1"/>
          </p:cNvSpPr>
          <p:nvPr>
            <p:ph type="title"/>
          </p:nvPr>
        </p:nvSpPr>
        <p:spPr>
          <a:xfrm>
            <a:off x="2051720" y="0"/>
            <a:ext cx="5328518" cy="756708"/>
          </a:xfrm>
        </p:spPr>
        <p:txBody>
          <a:bodyPr>
            <a:normAutofit/>
          </a:bodyPr>
          <a:lstStyle/>
          <a:p>
            <a:pPr>
              <a:defRPr/>
            </a:pPr>
            <a:r>
              <a:rPr lang="zh-TW" altLang="en-US" sz="3500" dirty="0">
                <a:cs typeface="+mn-cs"/>
              </a:rPr>
              <a:t>考試分發簡章範例</a:t>
            </a:r>
          </a:p>
        </p:txBody>
      </p:sp>
      <p:sp>
        <p:nvSpPr>
          <p:cNvPr id="622595" name="Text Box 3"/>
          <p:cNvSpPr txBox="1">
            <a:spLocks noChangeArrowheads="1"/>
          </p:cNvSpPr>
          <p:nvPr/>
        </p:nvSpPr>
        <p:spPr bwMode="auto">
          <a:xfrm>
            <a:off x="323851" y="637646"/>
            <a:ext cx="5400675" cy="405001"/>
          </a:xfrm>
          <a:prstGeom prst="rect">
            <a:avLst/>
          </a:prstGeom>
          <a:noFill/>
          <a:ln w="9525">
            <a:noFill/>
            <a:miter lim="800000"/>
            <a:headEnd/>
            <a:tailEnd/>
          </a:ln>
        </p:spPr>
        <p:txBody>
          <a:bodyPr lIns="81043" tIns="40522" rIns="81043" bIns="40522">
            <a:spAutoFit/>
          </a:bodyPr>
          <a:lstStyle/>
          <a:p>
            <a:pPr algn="l">
              <a:spcBef>
                <a:spcPct val="50000"/>
              </a:spcBef>
            </a:pPr>
            <a:r>
              <a:rPr lang="zh-TW" altLang="en-US" sz="2100" b="1" dirty="0">
                <a:solidFill>
                  <a:srgbClr val="990033"/>
                </a:solidFill>
                <a:latin typeface="Times New Roman" pitchFamily="18" charset="0"/>
                <a:ea typeface="標楷體" pitchFamily="65" charset="-120"/>
              </a:rPr>
              <a:t>校名</a:t>
            </a:r>
            <a:r>
              <a:rPr lang="zh-TW" altLang="en-US" sz="2100" b="1" dirty="0">
                <a:solidFill>
                  <a:srgbClr val="990033"/>
                </a:solidFill>
                <a:latin typeface="Times New Roman" pitchFamily="18" charset="0"/>
                <a:ea typeface="標楷體" pitchFamily="65" charset="-120"/>
                <a:sym typeface="Wingdings" pitchFamily="2" charset="2"/>
              </a:rPr>
              <a:t>：國立政治大學（</a:t>
            </a:r>
            <a:r>
              <a:rPr lang="en-US" altLang="zh-TW" sz="2100" b="1" dirty="0">
                <a:solidFill>
                  <a:srgbClr val="990033"/>
                </a:solidFill>
                <a:latin typeface="Times New Roman" pitchFamily="18" charset="0"/>
                <a:ea typeface="標楷體" pitchFamily="65" charset="-120"/>
                <a:sym typeface="Wingdings" pitchFamily="2" charset="2"/>
              </a:rPr>
              <a:t>006</a:t>
            </a:r>
            <a:r>
              <a:rPr lang="zh-TW" altLang="en-US" sz="2100" b="1" dirty="0">
                <a:solidFill>
                  <a:srgbClr val="990033"/>
                </a:solidFill>
                <a:latin typeface="Times New Roman" pitchFamily="18" charset="0"/>
                <a:ea typeface="標楷體" pitchFamily="65" charset="-120"/>
                <a:sym typeface="Wingdings" pitchFamily="2" charset="2"/>
              </a:rPr>
              <a:t>）</a:t>
            </a:r>
            <a:endParaRPr lang="zh-TW" altLang="en-US" sz="2100" b="1" dirty="0">
              <a:solidFill>
                <a:srgbClr val="990033"/>
              </a:solidFill>
              <a:latin typeface="Times New Roman" pitchFamily="18" charset="0"/>
              <a:ea typeface="標楷體" pitchFamily="65" charset="-120"/>
            </a:endParaRPr>
          </a:p>
        </p:txBody>
      </p:sp>
      <p:sp>
        <p:nvSpPr>
          <p:cNvPr id="622597" name="Text Box 5"/>
          <p:cNvSpPr txBox="1">
            <a:spLocks noChangeArrowheads="1"/>
          </p:cNvSpPr>
          <p:nvPr/>
        </p:nvSpPr>
        <p:spPr bwMode="auto">
          <a:xfrm>
            <a:off x="323851" y="2377282"/>
            <a:ext cx="5400675" cy="405001"/>
          </a:xfrm>
          <a:prstGeom prst="rect">
            <a:avLst/>
          </a:prstGeom>
          <a:noFill/>
          <a:ln w="9525">
            <a:noFill/>
            <a:miter lim="800000"/>
            <a:headEnd/>
            <a:tailEnd/>
          </a:ln>
        </p:spPr>
        <p:txBody>
          <a:bodyPr lIns="81043" tIns="40522" rIns="81043" bIns="40522">
            <a:spAutoFit/>
          </a:bodyPr>
          <a:lstStyle/>
          <a:p>
            <a:pPr>
              <a:spcBef>
                <a:spcPct val="50000"/>
              </a:spcBef>
            </a:pPr>
            <a:r>
              <a:rPr lang="zh-TW" altLang="en-US" sz="2100" b="1" dirty="0">
                <a:solidFill>
                  <a:srgbClr val="990033"/>
                </a:solidFill>
                <a:latin typeface="Times New Roman" pitchFamily="18" charset="0"/>
                <a:ea typeface="標楷體" pitchFamily="65" charset="-120"/>
              </a:rPr>
              <a:t>校名</a:t>
            </a:r>
            <a:r>
              <a:rPr lang="zh-TW" altLang="en-US" sz="2100" b="1" dirty="0">
                <a:solidFill>
                  <a:srgbClr val="990033"/>
                </a:solidFill>
                <a:latin typeface="Times New Roman" pitchFamily="18" charset="0"/>
                <a:ea typeface="標楷體" pitchFamily="65" charset="-120"/>
                <a:sym typeface="Wingdings" pitchFamily="2" charset="2"/>
              </a:rPr>
              <a:t>：國立台灣大學（</a:t>
            </a:r>
            <a:r>
              <a:rPr lang="en-US" altLang="zh-TW" sz="2100" b="1" dirty="0">
                <a:solidFill>
                  <a:srgbClr val="990033"/>
                </a:solidFill>
                <a:latin typeface="Times New Roman" pitchFamily="18" charset="0"/>
                <a:ea typeface="標楷體" pitchFamily="65" charset="-120"/>
                <a:sym typeface="Wingdings" pitchFamily="2" charset="2"/>
              </a:rPr>
              <a:t>001</a:t>
            </a:r>
            <a:r>
              <a:rPr lang="zh-TW" altLang="en-US" sz="2100" b="1" dirty="0">
                <a:solidFill>
                  <a:srgbClr val="990033"/>
                </a:solidFill>
                <a:latin typeface="Times New Roman" pitchFamily="18" charset="0"/>
                <a:ea typeface="標楷體" pitchFamily="65" charset="-120"/>
                <a:sym typeface="Wingdings" pitchFamily="2" charset="2"/>
              </a:rPr>
              <a:t>）</a:t>
            </a:r>
            <a:endParaRPr lang="zh-TW" altLang="en-US" sz="2100" b="1" dirty="0">
              <a:solidFill>
                <a:srgbClr val="990033"/>
              </a:solidFill>
              <a:latin typeface="Times New Roman" pitchFamily="18" charset="0"/>
              <a:ea typeface="標楷體" pitchFamily="65" charset="-120"/>
            </a:endParaRPr>
          </a:p>
        </p:txBody>
      </p:sp>
      <p:sp>
        <p:nvSpPr>
          <p:cNvPr id="622598" name="Text Box 6"/>
          <p:cNvSpPr txBox="1">
            <a:spLocks noChangeArrowheads="1"/>
          </p:cNvSpPr>
          <p:nvPr/>
        </p:nvSpPr>
        <p:spPr bwMode="auto">
          <a:xfrm>
            <a:off x="323851" y="3937000"/>
            <a:ext cx="5400675" cy="405001"/>
          </a:xfrm>
          <a:prstGeom prst="rect">
            <a:avLst/>
          </a:prstGeom>
          <a:noFill/>
          <a:ln w="9525">
            <a:noFill/>
            <a:miter lim="800000"/>
            <a:headEnd/>
            <a:tailEnd/>
          </a:ln>
        </p:spPr>
        <p:txBody>
          <a:bodyPr lIns="81043" tIns="40522" rIns="81043" bIns="40522">
            <a:spAutoFit/>
          </a:bodyPr>
          <a:lstStyle/>
          <a:p>
            <a:pPr>
              <a:spcBef>
                <a:spcPct val="50000"/>
              </a:spcBef>
            </a:pPr>
            <a:r>
              <a:rPr lang="zh-TW" altLang="en-US" sz="2100" b="1" dirty="0">
                <a:solidFill>
                  <a:srgbClr val="990033"/>
                </a:solidFill>
                <a:latin typeface="Times New Roman" pitchFamily="18" charset="0"/>
                <a:ea typeface="標楷體" pitchFamily="65" charset="-120"/>
              </a:rPr>
              <a:t>校名</a:t>
            </a:r>
            <a:r>
              <a:rPr lang="zh-TW" altLang="en-US" sz="2100" b="1" dirty="0">
                <a:solidFill>
                  <a:srgbClr val="990033"/>
                </a:solidFill>
                <a:latin typeface="Times New Roman" pitchFamily="18" charset="0"/>
                <a:ea typeface="標楷體" pitchFamily="65" charset="-120"/>
                <a:sym typeface="Wingdings" pitchFamily="2" charset="2"/>
              </a:rPr>
              <a:t>：輔仁大學（</a:t>
            </a:r>
            <a:r>
              <a:rPr lang="en-US" altLang="zh-TW" sz="2100" b="1" dirty="0">
                <a:solidFill>
                  <a:srgbClr val="990033"/>
                </a:solidFill>
                <a:latin typeface="Times New Roman" pitchFamily="18" charset="0"/>
                <a:ea typeface="標楷體" pitchFamily="65" charset="-120"/>
                <a:sym typeface="Wingdings" pitchFamily="2" charset="2"/>
              </a:rPr>
              <a:t>020</a:t>
            </a:r>
            <a:r>
              <a:rPr lang="zh-TW" altLang="en-US" sz="2100" b="1" dirty="0">
                <a:solidFill>
                  <a:srgbClr val="990033"/>
                </a:solidFill>
                <a:latin typeface="Times New Roman" pitchFamily="18" charset="0"/>
                <a:ea typeface="標楷體" pitchFamily="65" charset="-120"/>
                <a:sym typeface="Wingdings" pitchFamily="2" charset="2"/>
              </a:rPr>
              <a:t>）</a:t>
            </a:r>
            <a:endParaRPr lang="zh-TW" altLang="en-US" sz="2100" b="1" dirty="0">
              <a:solidFill>
                <a:srgbClr val="990033"/>
              </a:solidFill>
              <a:latin typeface="Times New Roman" pitchFamily="18" charset="0"/>
              <a:ea typeface="標楷體" pitchFamily="65" charset="-120"/>
            </a:endParaRPr>
          </a:p>
        </p:txBody>
      </p:sp>
      <p:pic>
        <p:nvPicPr>
          <p:cNvPr id="2050" name="Picture 2"/>
          <p:cNvPicPr>
            <a:picLocks noChangeAspect="1" noChangeArrowheads="1"/>
          </p:cNvPicPr>
          <p:nvPr/>
        </p:nvPicPr>
        <p:blipFill>
          <a:blip r:embed="rId2" cstate="print"/>
          <a:srcRect l="16474" t="56699" r="18145" b="28181"/>
          <a:stretch>
            <a:fillRect/>
          </a:stretch>
        </p:blipFill>
        <p:spPr bwMode="auto">
          <a:xfrm>
            <a:off x="0" y="1057299"/>
            <a:ext cx="9144000" cy="11894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6437" t="43945" r="17786" b="41680"/>
          <a:stretch>
            <a:fillRect/>
          </a:stretch>
        </p:blipFill>
        <p:spPr bwMode="auto">
          <a:xfrm>
            <a:off x="0" y="2857500"/>
            <a:ext cx="9144000" cy="112410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16524" t="53780" r="18107" b="31100"/>
          <a:stretch>
            <a:fillRect/>
          </a:stretch>
        </p:blipFill>
        <p:spPr bwMode="auto">
          <a:xfrm>
            <a:off x="0" y="4369668"/>
            <a:ext cx="9144000" cy="1189683"/>
          </a:xfrm>
          <a:prstGeom prst="rect">
            <a:avLst/>
          </a:prstGeom>
          <a:noFill/>
          <a:ln w="9525">
            <a:noFill/>
            <a:miter lim="800000"/>
            <a:headEnd/>
            <a:tailEnd/>
          </a:ln>
        </p:spPr>
      </p:pic>
    </p:spTree>
    <p:extLst>
      <p:ext uri="{BB962C8B-B14F-4D97-AF65-F5344CB8AC3E}">
        <p14:creationId xmlns:p14="http://schemas.microsoft.com/office/powerpoint/2010/main" val="211382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2595"/>
                                        </p:tgtEl>
                                        <p:attrNameLst>
                                          <p:attrName>style.visibility</p:attrName>
                                        </p:attrNameLst>
                                      </p:cBhvr>
                                      <p:to>
                                        <p:strVal val="visible"/>
                                      </p:to>
                                    </p:set>
                                    <p:anim calcmode="lin" valueType="num">
                                      <p:cBhvr additive="base">
                                        <p:cTn id="7" dur="500" fill="hold"/>
                                        <p:tgtEl>
                                          <p:spTgt spid="622595"/>
                                        </p:tgtEl>
                                        <p:attrNameLst>
                                          <p:attrName>ppt_x</p:attrName>
                                        </p:attrNameLst>
                                      </p:cBhvr>
                                      <p:tavLst>
                                        <p:tav tm="0">
                                          <p:val>
                                            <p:strVal val="#ppt_x"/>
                                          </p:val>
                                        </p:tav>
                                        <p:tav tm="100000">
                                          <p:val>
                                            <p:strVal val="#ppt_x"/>
                                          </p:val>
                                        </p:tav>
                                      </p:tavLst>
                                    </p:anim>
                                    <p:anim calcmode="lin" valueType="num">
                                      <p:cBhvr additive="base">
                                        <p:cTn id="8" dur="500" fill="hold"/>
                                        <p:tgtEl>
                                          <p:spTgt spid="62259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2597"/>
                                        </p:tgtEl>
                                        <p:attrNameLst>
                                          <p:attrName>style.visibility</p:attrName>
                                        </p:attrNameLst>
                                      </p:cBhvr>
                                      <p:to>
                                        <p:strVal val="visible"/>
                                      </p:to>
                                    </p:set>
                                    <p:anim calcmode="lin" valueType="num">
                                      <p:cBhvr additive="base">
                                        <p:cTn id="17" dur="500" fill="hold"/>
                                        <p:tgtEl>
                                          <p:spTgt spid="622597"/>
                                        </p:tgtEl>
                                        <p:attrNameLst>
                                          <p:attrName>ppt_x</p:attrName>
                                        </p:attrNameLst>
                                      </p:cBhvr>
                                      <p:tavLst>
                                        <p:tav tm="0">
                                          <p:val>
                                            <p:strVal val="#ppt_x"/>
                                          </p:val>
                                        </p:tav>
                                        <p:tav tm="100000">
                                          <p:val>
                                            <p:strVal val="#ppt_x"/>
                                          </p:val>
                                        </p:tav>
                                      </p:tavLst>
                                    </p:anim>
                                    <p:anim calcmode="lin" valueType="num">
                                      <p:cBhvr additive="base">
                                        <p:cTn id="18" dur="500" fill="hold"/>
                                        <p:tgtEl>
                                          <p:spTgt spid="62259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additive="base">
                                        <p:cTn id="21" dur="500" fill="hold"/>
                                        <p:tgtEl>
                                          <p:spTgt spid="2051"/>
                                        </p:tgtEl>
                                        <p:attrNameLst>
                                          <p:attrName>ppt_x</p:attrName>
                                        </p:attrNameLst>
                                      </p:cBhvr>
                                      <p:tavLst>
                                        <p:tav tm="0">
                                          <p:val>
                                            <p:strVal val="#ppt_x"/>
                                          </p:val>
                                        </p:tav>
                                        <p:tav tm="100000">
                                          <p:val>
                                            <p:strVal val="#ppt_x"/>
                                          </p:val>
                                        </p:tav>
                                      </p:tavLst>
                                    </p:anim>
                                    <p:anim calcmode="lin" valueType="num">
                                      <p:cBhvr additive="base">
                                        <p:cTn id="2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2598"/>
                                        </p:tgtEl>
                                        <p:attrNameLst>
                                          <p:attrName>style.visibility</p:attrName>
                                        </p:attrNameLst>
                                      </p:cBhvr>
                                      <p:to>
                                        <p:strVal val="visible"/>
                                      </p:to>
                                    </p:set>
                                    <p:anim calcmode="lin" valueType="num">
                                      <p:cBhvr additive="base">
                                        <p:cTn id="27" dur="500" fill="hold"/>
                                        <p:tgtEl>
                                          <p:spTgt spid="622598"/>
                                        </p:tgtEl>
                                        <p:attrNameLst>
                                          <p:attrName>ppt_x</p:attrName>
                                        </p:attrNameLst>
                                      </p:cBhvr>
                                      <p:tavLst>
                                        <p:tav tm="0">
                                          <p:val>
                                            <p:strVal val="#ppt_x"/>
                                          </p:val>
                                        </p:tav>
                                        <p:tav tm="100000">
                                          <p:val>
                                            <p:strVal val="#ppt_x"/>
                                          </p:val>
                                        </p:tav>
                                      </p:tavLst>
                                    </p:anim>
                                    <p:anim calcmode="lin" valueType="num">
                                      <p:cBhvr additive="base">
                                        <p:cTn id="28" dur="500" fill="hold"/>
                                        <p:tgtEl>
                                          <p:spTgt spid="62259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p:bldP spid="622597" grpId="0"/>
      <p:bldP spid="6225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填志願範例</a:t>
            </a:r>
            <a:r>
              <a:rPr lang="en-US" altLang="zh-TW" sz="3200" b="1" dirty="0">
                <a:solidFill>
                  <a:srgbClr val="FF0000"/>
                </a:solidFill>
                <a:latin typeface="微軟正黑體" pitchFamily="34" charset="-120"/>
                <a:ea typeface="微軟正黑體" pitchFamily="34" charset="-120"/>
                <a:cs typeface="+mj-cs"/>
              </a:rPr>
              <a:t>1</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18" name="表格 17"/>
          <p:cNvGraphicFramePr>
            <a:graphicFrameLocks noGrp="1"/>
          </p:cNvGraphicFramePr>
          <p:nvPr>
            <p:extLst>
              <p:ext uri="{D42A27DB-BD31-4B8C-83A1-F6EECF244321}">
                <p14:modId xmlns:p14="http://schemas.microsoft.com/office/powerpoint/2010/main" val="3018908817"/>
              </p:ext>
            </p:extLst>
          </p:nvPr>
        </p:nvGraphicFramePr>
        <p:xfrm>
          <a:off x="1403648" y="2353444"/>
          <a:ext cx="6336702" cy="727076"/>
        </p:xfrm>
        <a:graphic>
          <a:graphicData uri="http://schemas.openxmlformats.org/drawingml/2006/table">
            <a:tbl>
              <a:tblPr/>
              <a:tblGrid>
                <a:gridCol w="872913"/>
                <a:gridCol w="872913"/>
                <a:gridCol w="872913"/>
                <a:gridCol w="872913"/>
                <a:gridCol w="872913"/>
                <a:gridCol w="872913"/>
                <a:gridCol w="1099224"/>
              </a:tblGrid>
              <a:tr h="363538">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數乙</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歷史</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地理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公社</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總分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79.1</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78.8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77.5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56</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80.8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457.2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2466166711"/>
              </p:ext>
            </p:extLst>
          </p:nvPr>
        </p:nvGraphicFramePr>
        <p:xfrm>
          <a:off x="1475656" y="3217540"/>
          <a:ext cx="6336704" cy="2181228"/>
        </p:xfrm>
        <a:graphic>
          <a:graphicData uri="http://schemas.openxmlformats.org/drawingml/2006/table">
            <a:tbl>
              <a:tblPr/>
              <a:tblGrid>
                <a:gridCol w="2347756"/>
                <a:gridCol w="3988948"/>
              </a:tblGrid>
              <a:tr h="363538">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錄取校</a:t>
                      </a:r>
                      <a:r>
                        <a:rPr lang="zh-TW" altLang="en-US" sz="23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rowSpan="5">
                  <a:txBody>
                    <a:bodyPr/>
                    <a:lstStyle/>
                    <a:p>
                      <a:pPr algn="ctr" fontAlgn="ctr"/>
                      <a:r>
                        <a:rPr lang="zh-TW" altLang="en-US" sz="2300" b="1" i="0" u="none" strike="noStrike" dirty="0" smtClean="0">
                          <a:solidFill>
                            <a:srgbClr val="000000"/>
                          </a:solidFill>
                          <a:latin typeface="微軟正黑體" pitchFamily="34" charset="-120"/>
                          <a:ea typeface="微軟正黑體" pitchFamily="34" charset="-120"/>
                        </a:rPr>
                        <a:t>國立政治大學</a:t>
                      </a:r>
                      <a:r>
                        <a:rPr lang="en-US" altLang="zh-TW" sz="2300" b="1" i="0" u="none" strike="noStrike" dirty="0" smtClean="0">
                          <a:solidFill>
                            <a:srgbClr val="000000"/>
                          </a:solidFill>
                          <a:latin typeface="微軟正黑體" pitchFamily="34" charset="-120"/>
                          <a:ea typeface="微軟正黑體" pitchFamily="34" charset="-120"/>
                        </a:rPr>
                        <a:t/>
                      </a:r>
                      <a:br>
                        <a:rPr lang="en-US" altLang="zh-TW" sz="2300" b="1" i="0" u="none" strike="noStrike" dirty="0" smtClean="0">
                          <a:solidFill>
                            <a:srgbClr val="000000"/>
                          </a:solidFill>
                          <a:latin typeface="微軟正黑體" pitchFamily="34" charset="-120"/>
                          <a:ea typeface="微軟正黑體" pitchFamily="34" charset="-120"/>
                        </a:rPr>
                      </a:br>
                      <a:r>
                        <a:rPr lang="zh-TW" altLang="en-US" sz="2300" b="1" i="0" u="none" strike="noStrike" dirty="0" smtClean="0">
                          <a:solidFill>
                            <a:srgbClr val="000000"/>
                          </a:solidFill>
                          <a:latin typeface="微軟正黑體" pitchFamily="34" charset="-120"/>
                          <a:ea typeface="微軟正黑體" pitchFamily="34" charset="-120"/>
                        </a:rPr>
                        <a:t>傳播學院大一大二不分系</a:t>
                      </a:r>
                      <a:endParaRPr lang="zh-TW" altLang="en-US" sz="2300" b="1" i="0" u="none" strike="noStrike" dirty="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國文 </a:t>
                      </a:r>
                      <a:r>
                        <a:rPr lang="en-US" sz="2300" b="0" i="0" u="none" strike="noStrike" dirty="0">
                          <a:solidFill>
                            <a:srgbClr val="000000"/>
                          </a:solidFill>
                          <a:latin typeface="微軟正黑體" pitchFamily="34" charset="-120"/>
                          <a:ea typeface="微軟正黑體" pitchFamily="34" charset="-120"/>
                        </a:rPr>
                        <a:t>x  </a:t>
                      </a:r>
                      <a:r>
                        <a:rPr lang="en-US" sz="2300" b="0" i="0" u="none" strike="noStrike" dirty="0" smtClean="0">
                          <a:solidFill>
                            <a:srgbClr val="000000"/>
                          </a:solidFill>
                          <a:latin typeface="微軟正黑體" pitchFamily="34" charset="-120"/>
                          <a:ea typeface="微軟正黑體" pitchFamily="34" charset="-120"/>
                        </a:rPr>
                        <a:t>1.50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63538">
                <a:tc vMerge="1">
                  <a:txBody>
                    <a:bodyPr/>
                    <a:lstStyle/>
                    <a:p>
                      <a:endParaRPr lang="zh-TW" altLang="en-US"/>
                    </a:p>
                  </a:txBody>
                  <a:tcP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英文 </a:t>
                      </a:r>
                      <a:r>
                        <a:rPr lang="en-US" sz="2300" b="0" i="0" u="none" strike="noStrike" dirty="0">
                          <a:solidFill>
                            <a:srgbClr val="000000"/>
                          </a:solidFill>
                          <a:latin typeface="微軟正黑體" pitchFamily="34" charset="-120"/>
                          <a:ea typeface="微軟正黑體" pitchFamily="34" charset="-120"/>
                        </a:rPr>
                        <a:t>x  </a:t>
                      </a:r>
                      <a:r>
                        <a:rPr lang="en-US" sz="2300" b="0" i="0" u="none" strike="noStrike" dirty="0" smtClean="0">
                          <a:solidFill>
                            <a:srgbClr val="000000"/>
                          </a:solidFill>
                          <a:latin typeface="微軟正黑體" pitchFamily="34" charset="-120"/>
                          <a:ea typeface="微軟正黑體" pitchFamily="34" charset="-120"/>
                        </a:rPr>
                        <a:t>1.50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63538">
                <a:tc vMerge="1">
                  <a:txBody>
                    <a:bodyPr/>
                    <a:lstStyle/>
                    <a:p>
                      <a:endParaRPr lang="zh-TW" altLang="en-US"/>
                    </a:p>
                  </a:txBody>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數乙 </a:t>
                      </a:r>
                      <a:r>
                        <a:rPr lang="en-US" sz="2300" b="0" i="0" u="none" strike="noStrike" dirty="0" smtClean="0">
                          <a:solidFill>
                            <a:srgbClr val="000000"/>
                          </a:solidFill>
                          <a:latin typeface="微軟正黑體" pitchFamily="34" charset="-120"/>
                          <a:ea typeface="微軟正黑體" pitchFamily="34" charset="-120"/>
                        </a:rPr>
                        <a:t>x  1.00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r>
              <a:tr h="363538">
                <a:tc vMerge="1">
                  <a:txBody>
                    <a:bodyPr/>
                    <a:lstStyle/>
                    <a:p>
                      <a:pPr algn="ctr" fontAlgn="ctr"/>
                      <a:endParaRPr lang="zh-TW" altLang="en-US" sz="2300" b="1" i="0" u="none" strike="noStrike" dirty="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歷史 </a:t>
                      </a:r>
                      <a:r>
                        <a:rPr lang="en-US" altLang="zh-TW" sz="2300" b="0" i="0" u="none" strike="noStrike" dirty="0" smtClean="0">
                          <a:solidFill>
                            <a:srgbClr val="000000"/>
                          </a:solidFill>
                          <a:latin typeface="微軟正黑體" pitchFamily="34" charset="-120"/>
                          <a:ea typeface="微軟正黑體" pitchFamily="34" charset="-120"/>
                        </a:rPr>
                        <a:t>x  1.00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tcPr>
                </a:tc>
              </a:tr>
              <a:tr h="363538">
                <a:tc vMerge="1">
                  <a:txBody>
                    <a:bodyPr/>
                    <a:lstStyle/>
                    <a:p>
                      <a:pPr algn="ctr" fontAlgn="ctr"/>
                      <a:endParaRPr lang="zh-TW" altLang="en-US" sz="2300" b="1" i="0" u="none" strike="noStrike" dirty="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公民 </a:t>
                      </a:r>
                      <a:r>
                        <a:rPr lang="en-US" altLang="zh-TW" sz="2300" b="0" i="0" u="none" strike="noStrike" dirty="0" smtClean="0">
                          <a:solidFill>
                            <a:srgbClr val="000000"/>
                          </a:solidFill>
                          <a:latin typeface="微軟正黑體" pitchFamily="34" charset="-120"/>
                          <a:ea typeface="微軟正黑體" pitchFamily="34" charset="-120"/>
                        </a:rPr>
                        <a:t>x  1.00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327452126"/>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FF"/>
                          </a:solidFill>
                          <a:latin typeface="微軟正黑體" pitchFamily="34" charset="-120"/>
                          <a:ea typeface="微軟正黑體" pitchFamily="34" charset="-120"/>
                          <a:cs typeface="+mn-cs"/>
                        </a:rPr>
                        <a:t>總級分</a:t>
                      </a:r>
                      <a:endParaRPr lang="zh-TW" altLang="en-US" sz="2300" b="0" i="0" u="none" strike="noStrike" kern="1200" dirty="0">
                        <a:solidFill>
                          <a:srgbClr val="0000FF"/>
                        </a:solidFill>
                        <a:latin typeface="微軟正黑體" pitchFamily="34" charset="-120"/>
                        <a:ea typeface="微軟正黑體" pitchFamily="34" charset="-120"/>
                        <a:cs typeface="+mn-cs"/>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29</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dirty="0">
                          <a:solidFill>
                            <a:srgbClr val="000000"/>
                          </a:solidFill>
                          <a:latin typeface="微軟正黑體" pitchFamily="34" charset="-120"/>
                          <a:ea typeface="微軟正黑體" pitchFamily="34" charset="-12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a:solidFill>
                            <a:srgbClr val="000000"/>
                          </a:solidFill>
                          <a:latin typeface="微軟正黑體" pitchFamily="34" charset="-120"/>
                          <a:ea typeface="微軟正黑體" pitchFamily="34" charset="-12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a:solidFill>
                            <a:srgbClr val="000000"/>
                          </a:solidFill>
                          <a:latin typeface="微軟正黑體" pitchFamily="34" charset="-120"/>
                          <a:ea typeface="微軟正黑體" pitchFamily="34" charset="-12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dirty="0">
                          <a:solidFill>
                            <a:srgbClr val="000000"/>
                          </a:solidFill>
                          <a:latin typeface="微軟正黑體" pitchFamily="34" charset="-120"/>
                          <a:ea typeface="微軟正黑體" pitchFamily="34" charset="-12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dirty="0">
                          <a:solidFill>
                            <a:srgbClr val="000000"/>
                          </a:solidFill>
                          <a:latin typeface="微軟正黑體" pitchFamily="34" charset="-120"/>
                          <a:ea typeface="微軟正黑體" pitchFamily="34" charset="-12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FF"/>
                          </a:solidFill>
                          <a:latin typeface="微軟正黑體" pitchFamily="34" charset="-120"/>
                          <a:ea typeface="微軟正黑體" pitchFamily="34" charset="-120"/>
                          <a:cs typeface="+mn-cs"/>
                        </a:rPr>
                        <a:t>57</a:t>
                      </a:r>
                      <a:endParaRPr lang="en-US" altLang="zh-TW" sz="2300" b="0" i="0" u="none" strike="noStrike"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2621841887"/>
              </p:ext>
            </p:extLst>
          </p:nvPr>
        </p:nvGraphicFramePr>
        <p:xfrm>
          <a:off x="179512" y="1129308"/>
          <a:ext cx="8773898" cy="716280"/>
        </p:xfrm>
        <a:graphic>
          <a:graphicData uri="http://schemas.openxmlformats.org/drawingml/2006/table">
            <a:tbl>
              <a:tblPr>
                <a:tableStyleId>{5940675A-B579-460E-94D1-54222C63F5DA}</a:tableStyleId>
              </a:tblPr>
              <a:tblGrid>
                <a:gridCol w="5083686"/>
                <a:gridCol w="857872"/>
                <a:gridCol w="2832340"/>
              </a:tblGrid>
              <a:tr h="310557">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國立中興大學外國語文學系</a:t>
                      </a:r>
                      <a:endParaRPr lang="zh-TW" altLang="en-US" sz="2300" b="0" i="0" u="none" strike="noStrike" dirty="0">
                        <a:solidFill>
                          <a:srgbClr val="000000"/>
                        </a:solidFill>
                        <a:latin typeface="微軟正黑體" pitchFamily="34" charset="-120"/>
                        <a:ea typeface="微軟正黑體" pitchFamily="34" charset="-120"/>
                      </a:endParaRP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總</a:t>
                      </a:r>
                      <a:r>
                        <a:rPr lang="en-US" altLang="zh-TW" sz="2300" b="0" i="0" u="none" strike="noStrike" dirty="0">
                          <a:solidFill>
                            <a:srgbClr val="000000"/>
                          </a:solidFill>
                          <a:latin typeface="微軟正黑體" pitchFamily="34" charset="-120"/>
                          <a:ea typeface="微軟正黑體" pitchFamily="34" charset="-120"/>
                        </a:rPr>
                        <a:t>58</a:t>
                      </a:r>
                    </a:p>
                  </a:txBody>
                  <a:tcPr marL="7620" marR="7620" marT="7620" marB="0" anchor="ctr"/>
                </a:tc>
              </a:tr>
              <a:tr h="310557">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國立政治大學傳播學院大一大二不分系</a:t>
                      </a:r>
                      <a:endParaRPr lang="zh-TW" altLang="en-US" sz="2300" b="0" i="0" u="none" strike="noStrike" dirty="0">
                        <a:solidFill>
                          <a:srgbClr val="000000"/>
                        </a:solidFill>
                        <a:latin typeface="微軟正黑體" pitchFamily="34" charset="-120"/>
                        <a:ea typeface="微軟正黑體" pitchFamily="34" charset="-120"/>
                      </a:endParaRP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國</a:t>
                      </a:r>
                      <a:r>
                        <a:rPr lang="en-US" altLang="zh-TW" sz="2300" b="0" i="0" u="none" strike="noStrike" dirty="0">
                          <a:solidFill>
                            <a:srgbClr val="000000"/>
                          </a:solidFill>
                          <a:latin typeface="微軟正黑體" pitchFamily="34" charset="-120"/>
                          <a:ea typeface="微軟正黑體" pitchFamily="34" charset="-120"/>
                        </a:rPr>
                        <a:t>+</a:t>
                      </a:r>
                      <a:r>
                        <a:rPr lang="zh-TW" altLang="en-US" sz="2300" b="0" i="0" u="none" strike="noStrike" dirty="0">
                          <a:solidFill>
                            <a:srgbClr val="000000"/>
                          </a:solidFill>
                          <a:latin typeface="微軟正黑體" pitchFamily="34" charset="-120"/>
                          <a:ea typeface="微軟正黑體" pitchFamily="34" charset="-120"/>
                        </a:rPr>
                        <a:t>英</a:t>
                      </a:r>
                      <a:r>
                        <a:rPr lang="en-US" altLang="zh-TW" sz="2300" b="0" i="0" u="none" strike="noStrike" dirty="0">
                          <a:solidFill>
                            <a:srgbClr val="000000"/>
                          </a:solidFill>
                          <a:latin typeface="微軟正黑體" pitchFamily="34" charset="-120"/>
                          <a:ea typeface="微軟正黑體" pitchFamily="34" charset="-120"/>
                        </a:rPr>
                        <a:t>+</a:t>
                      </a:r>
                      <a:r>
                        <a:rPr lang="zh-TW" altLang="en-US" sz="2300" b="0" i="0" u="none" strike="noStrike" dirty="0">
                          <a:solidFill>
                            <a:srgbClr val="000000"/>
                          </a:solidFill>
                          <a:latin typeface="微軟正黑體" pitchFamily="34" charset="-120"/>
                          <a:ea typeface="微軟正黑體" pitchFamily="34" charset="-120"/>
                        </a:rPr>
                        <a:t>總</a:t>
                      </a:r>
                      <a:r>
                        <a:rPr lang="en-US" altLang="zh-TW" sz="2300" b="0" i="0" u="none" strike="noStrike" dirty="0">
                          <a:solidFill>
                            <a:srgbClr val="000000"/>
                          </a:solidFill>
                          <a:latin typeface="微軟正黑體" pitchFamily="34" charset="-120"/>
                          <a:ea typeface="微軟正黑體" pitchFamily="34" charset="-120"/>
                        </a:rPr>
                        <a:t>94</a:t>
                      </a:r>
                    </a:p>
                  </a:txBody>
                  <a:tcPr marL="7620" marR="7620" marT="7620" marB="0" anchor="ctr"/>
                </a:tc>
              </a:tr>
            </a:tbl>
          </a:graphicData>
        </a:graphic>
      </p:graphicFrame>
      <p:sp>
        <p:nvSpPr>
          <p:cNvPr id="3" name="圓角矩形 2"/>
          <p:cNvSpPr/>
          <p:nvPr/>
        </p:nvSpPr>
        <p:spPr>
          <a:xfrm>
            <a:off x="2195736" y="2353444"/>
            <a:ext cx="1008112"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1877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extLst>
              <p:ext uri="{D42A27DB-BD31-4B8C-83A1-F6EECF244321}">
                <p14:modId xmlns:p14="http://schemas.microsoft.com/office/powerpoint/2010/main" val="37742320"/>
              </p:ext>
            </p:extLst>
          </p:nvPr>
        </p:nvGraphicFramePr>
        <p:xfrm>
          <a:off x="1403648" y="1777380"/>
          <a:ext cx="6336702" cy="727076"/>
        </p:xfrm>
        <a:graphic>
          <a:graphicData uri="http://schemas.openxmlformats.org/drawingml/2006/table">
            <a:tbl>
              <a:tblPr/>
              <a:tblGrid>
                <a:gridCol w="872913"/>
                <a:gridCol w="872913"/>
                <a:gridCol w="872913"/>
                <a:gridCol w="872913"/>
                <a:gridCol w="872913"/>
                <a:gridCol w="872913"/>
                <a:gridCol w="1099224"/>
              </a:tblGrid>
              <a:tr h="363538">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數乙</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歷史</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地理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公社</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總分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81.6</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79.5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84.4</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64.5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57.2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425.2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13419000"/>
              </p:ext>
            </p:extLst>
          </p:nvPr>
        </p:nvGraphicFramePr>
        <p:xfrm>
          <a:off x="1403648" y="2857500"/>
          <a:ext cx="6336704" cy="1674704"/>
        </p:xfrm>
        <a:graphic>
          <a:graphicData uri="http://schemas.openxmlformats.org/drawingml/2006/table">
            <a:tbl>
              <a:tblPr/>
              <a:tblGrid>
                <a:gridCol w="2347756"/>
                <a:gridCol w="3988948"/>
              </a:tblGrid>
              <a:tr h="267930">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錄取校</a:t>
                      </a:r>
                      <a:r>
                        <a:rPr lang="zh-TW" altLang="en-US" sz="23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6246">
                <a:tc>
                  <a:txBody>
                    <a:bodyPr/>
                    <a:lstStyle/>
                    <a:p>
                      <a:pPr algn="ctr" fontAlgn="ctr"/>
                      <a:r>
                        <a:rPr lang="zh-TW" altLang="en-US" sz="2300" b="1" i="0" u="none" strike="noStrike" dirty="0" smtClean="0">
                          <a:solidFill>
                            <a:srgbClr val="000000"/>
                          </a:solidFill>
                          <a:latin typeface="微軟正黑體" pitchFamily="34" charset="-120"/>
                          <a:ea typeface="微軟正黑體" pitchFamily="34" charset="-120"/>
                        </a:rPr>
                        <a:t>國立政治大學</a:t>
                      </a:r>
                      <a:endParaRPr lang="en-US" altLang="zh-TW" sz="2300" b="1" i="0" u="none" strike="noStrike" dirty="0" smtClean="0">
                        <a:solidFill>
                          <a:srgbClr val="000000"/>
                        </a:solidFill>
                        <a:latin typeface="微軟正黑體" pitchFamily="34" charset="-120"/>
                        <a:ea typeface="微軟正黑體" pitchFamily="34" charset="-120"/>
                      </a:endParaRPr>
                    </a:p>
                    <a:p>
                      <a:pPr algn="ctr" fontAlgn="ctr"/>
                      <a:r>
                        <a:rPr lang="zh-TW" altLang="en-US" sz="2300" b="1" i="0" u="none" strike="noStrike" dirty="0" smtClean="0">
                          <a:solidFill>
                            <a:srgbClr val="000000"/>
                          </a:solidFill>
                          <a:latin typeface="微軟正黑體" pitchFamily="34" charset="-120"/>
                          <a:ea typeface="微軟正黑體" pitchFamily="34" charset="-120"/>
                        </a:rPr>
                        <a:t>財政學系</a:t>
                      </a:r>
                      <a:endParaRPr lang="en-US" altLang="zh-TW" sz="2300" b="1" i="0" u="none" strike="noStrike" dirty="0" smtClean="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　文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英　文</a:t>
                      </a:r>
                      <a:r>
                        <a:rPr lang="zh-TW" altLang="en-US" sz="2300" b="0" i="0" u="none" strike="noStrike" baseline="0" dirty="0" smtClean="0">
                          <a:solidFill>
                            <a:srgbClr val="000000"/>
                          </a:solidFill>
                          <a:latin typeface="微軟正黑體" pitchFamily="34" charset="-120"/>
                          <a:ea typeface="微軟正黑體" pitchFamily="34" charset="-120"/>
                        </a:rPr>
                        <a:t> </a:t>
                      </a:r>
                      <a:r>
                        <a:rPr lang="en-US" altLang="zh-TW" sz="2300" b="0" i="0" u="none" strike="noStrike" dirty="0" smtClean="0">
                          <a:solidFill>
                            <a:srgbClr val="000000"/>
                          </a:solidFill>
                          <a:latin typeface="微軟正黑體" pitchFamily="34" charset="-120"/>
                          <a:ea typeface="微軟正黑體" pitchFamily="34" charset="-120"/>
                        </a:rPr>
                        <a:t>x 1.50</a:t>
                      </a:r>
                    </a:p>
                    <a:p>
                      <a:pPr algn="l" fontAlgn="ctr"/>
                      <a:r>
                        <a:rPr lang="zh-TW" altLang="en-US" sz="2300" b="0" i="0" u="none" strike="noStrike" dirty="0" smtClean="0">
                          <a:solidFill>
                            <a:srgbClr val="000000"/>
                          </a:solidFill>
                          <a:latin typeface="微軟正黑體" pitchFamily="34" charset="-120"/>
                          <a:ea typeface="微軟正黑體" pitchFamily="34" charset="-120"/>
                        </a:rPr>
                        <a:t>數學乙</a:t>
                      </a:r>
                      <a:r>
                        <a:rPr lang="zh-TW" altLang="en-US" sz="2300" b="0" i="0" u="none" strike="noStrike" baseline="0" dirty="0" smtClean="0">
                          <a:solidFill>
                            <a:srgbClr val="000000"/>
                          </a:solidFill>
                          <a:latin typeface="微軟正黑體" pitchFamily="34" charset="-120"/>
                          <a:ea typeface="微軟正黑體" pitchFamily="34" charset="-120"/>
                        </a:rPr>
                        <a:t> </a:t>
                      </a:r>
                      <a:r>
                        <a:rPr lang="en-US" altLang="zh-TW" sz="2300" b="0" i="0" u="none" strike="noStrike" dirty="0" smtClean="0">
                          <a:solidFill>
                            <a:srgbClr val="000000"/>
                          </a:solidFill>
                          <a:latin typeface="微軟正黑體" pitchFamily="34" charset="-120"/>
                          <a:ea typeface="微軟正黑體" pitchFamily="34" charset="-120"/>
                        </a:rPr>
                        <a:t>x 1.50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填志願範例</a:t>
            </a:r>
            <a:r>
              <a:rPr lang="en-US" altLang="zh-TW" sz="3200" b="1" dirty="0">
                <a:solidFill>
                  <a:srgbClr val="FF0000"/>
                </a:solidFill>
                <a:latin typeface="微軟正黑體" pitchFamily="34" charset="-120"/>
                <a:ea typeface="微軟正黑體" pitchFamily="34" charset="-120"/>
                <a:cs typeface="+mj-cs"/>
              </a:rPr>
              <a:t>2</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3670744517"/>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總級分</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18</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56</a:t>
                      </a:r>
                      <a:endParaRPr lang="en-US" altLang="zh-TW" sz="2300" b="0" i="0" u="none" strike="noStrike" dirty="0">
                        <a:solidFill>
                          <a:srgbClr val="000000"/>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圓角矩形 5"/>
          <p:cNvSpPr/>
          <p:nvPr/>
        </p:nvSpPr>
        <p:spPr>
          <a:xfrm>
            <a:off x="1331640" y="1739280"/>
            <a:ext cx="936104" cy="7581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3131840" y="1739280"/>
            <a:ext cx="864096"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6180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extLst>
              <p:ext uri="{D42A27DB-BD31-4B8C-83A1-F6EECF244321}">
                <p14:modId xmlns:p14="http://schemas.microsoft.com/office/powerpoint/2010/main" val="3733422638"/>
              </p:ext>
            </p:extLst>
          </p:nvPr>
        </p:nvGraphicFramePr>
        <p:xfrm>
          <a:off x="1907704" y="2785492"/>
          <a:ext cx="5463789" cy="727076"/>
        </p:xfrm>
        <a:graphic>
          <a:graphicData uri="http://schemas.openxmlformats.org/drawingml/2006/table">
            <a:tbl>
              <a:tblPr/>
              <a:tblGrid>
                <a:gridCol w="872913"/>
                <a:gridCol w="872913"/>
                <a:gridCol w="872913"/>
                <a:gridCol w="872913"/>
                <a:gridCol w="872913"/>
                <a:gridCol w="1099224"/>
              </a:tblGrid>
              <a:tr h="363538">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數甲</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化學</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物理</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總分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51</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84.5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79</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77.2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84.5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376.2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959107027"/>
              </p:ext>
            </p:extLst>
          </p:nvPr>
        </p:nvGraphicFramePr>
        <p:xfrm>
          <a:off x="251520" y="877280"/>
          <a:ext cx="8773898" cy="1790700"/>
        </p:xfrm>
        <a:graphic>
          <a:graphicData uri="http://schemas.openxmlformats.org/drawingml/2006/table">
            <a:tbl>
              <a:tblPr>
                <a:tableStyleId>{5940675A-B579-460E-94D1-54222C63F5DA}</a:tableStyleId>
              </a:tblPr>
              <a:tblGrid>
                <a:gridCol w="5083686"/>
                <a:gridCol w="857872"/>
                <a:gridCol w="2832340"/>
              </a:tblGrid>
              <a:tr h="310557">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國立中央大學化學工程與材料工程學系</a:t>
                      </a: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a:solidFill>
                            <a:srgbClr val="000000"/>
                          </a:solidFill>
                          <a:latin typeface="微軟正黑體" pitchFamily="34" charset="-120"/>
                          <a:ea typeface="微軟正黑體" pitchFamily="34" charset="-120"/>
                        </a:rPr>
                        <a:t>國</a:t>
                      </a:r>
                      <a:r>
                        <a:rPr lang="en-US" altLang="zh-TW" sz="2300" b="0" i="0" u="none" strike="noStrike">
                          <a:solidFill>
                            <a:srgbClr val="000000"/>
                          </a:solidFill>
                          <a:latin typeface="微軟正黑體" pitchFamily="34" charset="-120"/>
                          <a:ea typeface="微軟正黑體" pitchFamily="34" charset="-120"/>
                        </a:rPr>
                        <a:t>+</a:t>
                      </a:r>
                      <a:r>
                        <a:rPr lang="zh-TW" altLang="en-US" sz="2300" b="0" i="0" u="none" strike="noStrike">
                          <a:solidFill>
                            <a:srgbClr val="000000"/>
                          </a:solidFill>
                          <a:latin typeface="微軟正黑體" pitchFamily="34" charset="-120"/>
                          <a:ea typeface="微軟正黑體" pitchFamily="34" charset="-120"/>
                        </a:rPr>
                        <a:t>英</a:t>
                      </a:r>
                      <a:r>
                        <a:rPr lang="en-US" altLang="zh-TW" sz="2300" b="0" i="0" u="none" strike="noStrike">
                          <a:solidFill>
                            <a:srgbClr val="000000"/>
                          </a:solidFill>
                          <a:latin typeface="微軟正黑體" pitchFamily="34" charset="-120"/>
                          <a:ea typeface="微軟正黑體" pitchFamily="34" charset="-120"/>
                        </a:rPr>
                        <a:t>+</a:t>
                      </a:r>
                      <a:r>
                        <a:rPr lang="zh-TW" altLang="en-US" sz="2300" b="0" i="0" u="none" strike="noStrike">
                          <a:solidFill>
                            <a:srgbClr val="000000"/>
                          </a:solidFill>
                          <a:latin typeface="微軟正黑體" pitchFamily="34" charset="-120"/>
                          <a:ea typeface="微軟正黑體" pitchFamily="34" charset="-120"/>
                        </a:rPr>
                        <a:t>數</a:t>
                      </a:r>
                      <a:r>
                        <a:rPr lang="en-US" altLang="zh-TW" sz="2300" b="0" i="0" u="none" strike="noStrike">
                          <a:solidFill>
                            <a:srgbClr val="000000"/>
                          </a:solidFill>
                          <a:latin typeface="微軟正黑體" pitchFamily="34" charset="-120"/>
                          <a:ea typeface="微軟正黑體" pitchFamily="34" charset="-120"/>
                        </a:rPr>
                        <a:t>+</a:t>
                      </a:r>
                      <a:r>
                        <a:rPr lang="zh-TW" altLang="en-US" sz="2300" b="0" i="0" u="none" strike="noStrike">
                          <a:solidFill>
                            <a:srgbClr val="000000"/>
                          </a:solidFill>
                          <a:latin typeface="微軟正黑體" pitchFamily="34" charset="-120"/>
                          <a:ea typeface="微軟正黑體" pitchFamily="34" charset="-120"/>
                        </a:rPr>
                        <a:t>自</a:t>
                      </a:r>
                      <a:r>
                        <a:rPr lang="en-US" altLang="zh-TW" sz="2300" b="0" i="0" u="none" strike="noStrike">
                          <a:solidFill>
                            <a:srgbClr val="000000"/>
                          </a:solidFill>
                          <a:latin typeface="微軟正黑體" pitchFamily="34" charset="-120"/>
                          <a:ea typeface="微軟正黑體" pitchFamily="34" charset="-120"/>
                        </a:rPr>
                        <a:t>52</a:t>
                      </a:r>
                    </a:p>
                  </a:txBody>
                  <a:tcPr marL="7620" marR="7620" marT="7620" marB="0" anchor="ctr"/>
                </a:tc>
              </a:tr>
              <a:tr h="310557">
                <a:tc>
                  <a:txBody>
                    <a:bodyPr/>
                    <a:lstStyle/>
                    <a:p>
                      <a:pPr algn="l" fontAlgn="ctr"/>
                      <a:r>
                        <a:rPr lang="zh-TW" altLang="en-US" sz="2300" b="0" i="0" u="none" strike="noStrike">
                          <a:solidFill>
                            <a:srgbClr val="000000"/>
                          </a:solidFill>
                          <a:latin typeface="微軟正黑體" pitchFamily="34" charset="-120"/>
                          <a:ea typeface="微軟正黑體" pitchFamily="34" charset="-120"/>
                        </a:rPr>
                        <a:t>國立中興大學化學工程學系</a:t>
                      </a: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a:solidFill>
                            <a:srgbClr val="000000"/>
                          </a:solidFill>
                          <a:latin typeface="微軟正黑體" pitchFamily="34" charset="-120"/>
                          <a:ea typeface="微軟正黑體" pitchFamily="34" charset="-120"/>
                        </a:rPr>
                        <a:t>超篩總</a:t>
                      </a:r>
                      <a:r>
                        <a:rPr lang="en-US" altLang="zh-TW" sz="2300" b="0" i="0" u="none" strike="noStrike">
                          <a:solidFill>
                            <a:srgbClr val="000000"/>
                          </a:solidFill>
                          <a:latin typeface="微軟正黑體" pitchFamily="34" charset="-120"/>
                          <a:ea typeface="微軟正黑體" pitchFamily="34" charset="-120"/>
                        </a:rPr>
                        <a:t>64</a:t>
                      </a:r>
                    </a:p>
                  </a:txBody>
                  <a:tcPr marL="7620" marR="7620" marT="7620" marB="0" anchor="ctr"/>
                </a:tc>
              </a:tr>
              <a:tr h="310557">
                <a:tc>
                  <a:txBody>
                    <a:bodyPr/>
                    <a:lstStyle/>
                    <a:p>
                      <a:pPr algn="l" fontAlgn="ctr"/>
                      <a:r>
                        <a:rPr lang="zh-TW" altLang="en-US" sz="2300" b="0" i="0" u="none" strike="noStrike">
                          <a:solidFill>
                            <a:srgbClr val="000000"/>
                          </a:solidFill>
                          <a:latin typeface="微軟正黑體" pitchFamily="34" charset="-120"/>
                          <a:ea typeface="微軟正黑體" pitchFamily="34" charset="-120"/>
                        </a:rPr>
                        <a:t>國立清華大學化學系</a:t>
                      </a: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超篩總</a:t>
                      </a:r>
                      <a:r>
                        <a:rPr lang="en-US" altLang="zh-TW" sz="2300" b="0" i="0" u="none" strike="noStrike" dirty="0">
                          <a:solidFill>
                            <a:srgbClr val="000000"/>
                          </a:solidFill>
                          <a:latin typeface="微軟正黑體" pitchFamily="34" charset="-120"/>
                          <a:ea typeface="微軟正黑體" pitchFamily="34" charset="-120"/>
                        </a:rPr>
                        <a:t>67</a:t>
                      </a:r>
                    </a:p>
                  </a:txBody>
                  <a:tcPr marL="7620" marR="7620" marT="7620" marB="0" anchor="ctr"/>
                </a:tc>
              </a:tr>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國立臺北科技大學化學工程與生物科技系</a:t>
                      </a: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Y</a:t>
                      </a:r>
                    </a:p>
                  </a:txBody>
                  <a:tcPr marL="7620" marR="7620" marT="7620" marB="0" anchor="ct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（未參加複試）</a:t>
                      </a:r>
                      <a:endParaRPr lang="zh-TW" altLang="en-US" sz="2300" b="0" i="0" u="none" strike="noStrike" dirty="0">
                        <a:solidFill>
                          <a:srgbClr val="000000"/>
                        </a:solidFill>
                        <a:latin typeface="微軟正黑體" pitchFamily="34" charset="-120"/>
                        <a:ea typeface="微軟正黑體" pitchFamily="34" charset="-120"/>
                      </a:endParaRPr>
                    </a:p>
                  </a:txBody>
                  <a:tcPr marL="7620" marR="7620" marT="7620" marB="0" anchor="ctr"/>
                </a:tc>
              </a:tr>
              <a:tr h="310557">
                <a:tc>
                  <a:txBody>
                    <a:bodyPr/>
                    <a:lstStyle/>
                    <a:p>
                      <a:pPr algn="l" fontAlgn="ctr"/>
                      <a:r>
                        <a:rPr lang="zh-TW" altLang="en-US" sz="2300" b="0" i="0" u="none" strike="noStrike">
                          <a:solidFill>
                            <a:srgbClr val="000000"/>
                          </a:solidFill>
                          <a:latin typeface="微軟正黑體" pitchFamily="34" charset="-120"/>
                          <a:ea typeface="微軟正黑體" pitchFamily="34" charset="-120"/>
                        </a:rPr>
                        <a:t>國立臺灣科技大學化學工程系</a:t>
                      </a:r>
                    </a:p>
                  </a:txBody>
                  <a:tcPr marL="7620" marR="7620" marT="7620" marB="0" anchor="ctr"/>
                </a:tc>
                <a:tc>
                  <a:txBody>
                    <a:bodyPr/>
                    <a:lstStyle/>
                    <a:p>
                      <a:pPr algn="ctr" fontAlgn="ctr"/>
                      <a:r>
                        <a:rPr lang="en-US" sz="2300" b="0" i="0" u="none" strike="noStrike">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en-US" altLang="zh-TW" sz="2300" b="0" i="0" u="none" strike="noStrike" dirty="0">
                          <a:solidFill>
                            <a:srgbClr val="000000"/>
                          </a:solidFill>
                          <a:latin typeface="微軟正黑體" pitchFamily="34" charset="-120"/>
                          <a:ea typeface="微軟正黑體" pitchFamily="34" charset="-120"/>
                        </a:rPr>
                        <a:t>86.67</a:t>
                      </a:r>
                    </a:p>
                  </a:txBody>
                  <a:tcPr marL="7620" marR="7620" marT="7620" marB="0" anchor="ct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541982502"/>
              </p:ext>
            </p:extLst>
          </p:nvPr>
        </p:nvGraphicFramePr>
        <p:xfrm>
          <a:off x="1447961" y="3565525"/>
          <a:ext cx="6336704" cy="2149476"/>
        </p:xfrm>
        <a:graphic>
          <a:graphicData uri="http://schemas.openxmlformats.org/drawingml/2006/table">
            <a:tbl>
              <a:tblPr/>
              <a:tblGrid>
                <a:gridCol w="2347756"/>
                <a:gridCol w="3988948"/>
              </a:tblGrid>
              <a:tr h="363538">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錄取校</a:t>
                      </a:r>
                      <a:r>
                        <a:rPr lang="zh-TW" altLang="en-US" sz="23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938">
                <a:tc>
                  <a:txBody>
                    <a:bodyPr/>
                    <a:lstStyle/>
                    <a:p>
                      <a:pPr algn="ctr" fontAlgn="ctr"/>
                      <a:r>
                        <a:rPr lang="zh-TW" altLang="en-US" sz="2300" b="1" i="0" u="none" strike="noStrike" dirty="0" smtClean="0">
                          <a:solidFill>
                            <a:srgbClr val="000000"/>
                          </a:solidFill>
                          <a:latin typeface="微軟正黑體" pitchFamily="34" charset="-120"/>
                          <a:ea typeface="微軟正黑體" pitchFamily="34" charset="-120"/>
                        </a:rPr>
                        <a:t>國立成功大學</a:t>
                      </a:r>
                      <a:endParaRPr lang="en-US" altLang="zh-TW" sz="2300" b="1" i="0" u="none" strike="noStrike" dirty="0" smtClean="0">
                        <a:solidFill>
                          <a:srgbClr val="000000"/>
                        </a:solidFill>
                        <a:latin typeface="微軟正黑體" pitchFamily="34" charset="-120"/>
                        <a:ea typeface="微軟正黑體" pitchFamily="34" charset="-120"/>
                      </a:endParaRPr>
                    </a:p>
                    <a:p>
                      <a:pPr algn="ctr" fontAlgn="ctr"/>
                      <a:r>
                        <a:rPr lang="zh-TW" altLang="en-US" sz="2300" b="1" i="0" u="none" strike="noStrike" dirty="0" smtClean="0">
                          <a:solidFill>
                            <a:srgbClr val="000000"/>
                          </a:solidFill>
                          <a:latin typeface="微軟正黑體" pitchFamily="34" charset="-120"/>
                          <a:ea typeface="微軟正黑體" pitchFamily="34" charset="-120"/>
                        </a:rPr>
                        <a:t>化學工程學系</a:t>
                      </a:r>
                    </a:p>
                    <a:p>
                      <a:pPr algn="ctr" fontAlgn="ctr"/>
                      <a:endParaRPr lang="en-US" altLang="zh-TW" sz="2300" b="1" i="0" u="none" strike="noStrike" dirty="0" smtClean="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　文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英　文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數學甲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物    理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化    學 </a:t>
                      </a:r>
                      <a:r>
                        <a:rPr lang="en-US" altLang="zh-TW" sz="2300" b="0" i="0" u="none" strike="noStrike" dirty="0" smtClean="0">
                          <a:solidFill>
                            <a:srgbClr val="000000"/>
                          </a:solidFill>
                          <a:latin typeface="微軟正黑體" pitchFamily="34" charset="-120"/>
                          <a:ea typeface="微軟正黑體" pitchFamily="34" charset="-120"/>
                        </a:rPr>
                        <a:t>x 1.00</a:t>
                      </a:r>
                      <a:endParaRPr 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填志願範例</a:t>
            </a:r>
            <a:r>
              <a:rPr lang="en-US" altLang="zh-TW" sz="3200" b="1" dirty="0">
                <a:solidFill>
                  <a:srgbClr val="FF0000"/>
                </a:solidFill>
                <a:latin typeface="微軟正黑體" pitchFamily="34" charset="-120"/>
                <a:ea typeface="微軟正黑體" pitchFamily="34" charset="-120"/>
                <a:cs typeface="+mj-cs"/>
              </a:rPr>
              <a:t>3</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2292558179"/>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kern="1200" dirty="0">
                          <a:solidFill>
                            <a:srgbClr val="0000FF"/>
                          </a:solidFill>
                          <a:latin typeface="微軟正黑體" pitchFamily="34" charset="-120"/>
                          <a:ea typeface="微軟正黑體" pitchFamily="34" charset="-120"/>
                          <a:cs typeface="+mn-cs"/>
                        </a:rPr>
                        <a:t>總級分</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33</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FF"/>
                          </a:solidFill>
                          <a:latin typeface="微軟正黑體" pitchFamily="34" charset="-120"/>
                          <a:ea typeface="微軟正黑體" pitchFamily="34" charset="-120"/>
                          <a:cs typeface="+mn-cs"/>
                        </a:rPr>
                        <a:t>62</a:t>
                      </a:r>
                      <a:endParaRPr lang="en-US" altLang="zh-TW" sz="2300" b="0" i="0" u="none" strike="noStrike"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圓角矩形 8"/>
          <p:cNvSpPr/>
          <p:nvPr/>
        </p:nvSpPr>
        <p:spPr>
          <a:xfrm>
            <a:off x="2771800" y="2749488"/>
            <a:ext cx="916106"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5361425" y="2771673"/>
            <a:ext cx="938767" cy="7699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5463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空心弧 55"/>
          <p:cNvSpPr/>
          <p:nvPr/>
        </p:nvSpPr>
        <p:spPr>
          <a:xfrm>
            <a:off x="487125" y="1384168"/>
            <a:ext cx="1842596" cy="1842595"/>
          </a:xfrm>
          <a:prstGeom prst="blockArc">
            <a:avLst>
              <a:gd name="adj1" fmla="val 6362278"/>
              <a:gd name="adj2" fmla="val 12576748"/>
              <a:gd name="adj3" fmla="val 21675"/>
            </a:avLst>
          </a:prstGeom>
          <a:solidFill>
            <a:srgbClr val="FF4D5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black"/>
              </a:solidFill>
            </a:endParaRPr>
          </a:p>
        </p:txBody>
      </p:sp>
      <p:sp>
        <p:nvSpPr>
          <p:cNvPr id="54" name="TextBox 53"/>
          <p:cNvSpPr txBox="1"/>
          <p:nvPr/>
        </p:nvSpPr>
        <p:spPr>
          <a:xfrm>
            <a:off x="1095927" y="2082196"/>
            <a:ext cx="1430200" cy="584775"/>
          </a:xfrm>
          <a:prstGeom prst="rect">
            <a:avLst/>
          </a:prstGeom>
          <a:noFill/>
        </p:spPr>
        <p:txBody>
          <a:bodyPr wrap="none" rtlCol="0">
            <a:spAutoFit/>
          </a:bodyPr>
          <a:lstStyle/>
          <a:p>
            <a:r>
              <a:rPr lang="zh-TW" altLang="en-US" sz="3200" dirty="0" smtClean="0">
                <a:solidFill>
                  <a:prstClr val="black"/>
                </a:solidFill>
                <a:latin typeface="微軟正黑體" panose="020B0604030504040204" pitchFamily="34" charset="-120"/>
                <a:ea typeface="微軟正黑體" panose="020B0604030504040204" pitchFamily="34" charset="-120"/>
              </a:rPr>
              <a:t>約</a:t>
            </a:r>
            <a:r>
              <a:rPr lang="en-US" altLang="zh-CN" sz="3200" dirty="0" smtClean="0">
                <a:solidFill>
                  <a:prstClr val="black"/>
                </a:solidFill>
                <a:latin typeface="微軟正黑體" panose="020B0604030504040204" pitchFamily="34" charset="-120"/>
                <a:ea typeface="微軟正黑體" panose="020B0604030504040204" pitchFamily="34" charset="-120"/>
              </a:rPr>
              <a:t>15%</a:t>
            </a:r>
            <a:endParaRPr lang="zh-CN" altLang="en-US" sz="3200" dirty="0">
              <a:solidFill>
                <a:prstClr val="black"/>
              </a:solidFill>
              <a:latin typeface="微軟正黑體" panose="020B0604030504040204" pitchFamily="34" charset="-120"/>
              <a:ea typeface="微軟正黑體" panose="020B0604030504040204" pitchFamily="34" charset="-120"/>
            </a:endParaRPr>
          </a:p>
        </p:txBody>
      </p:sp>
      <p:sp>
        <p:nvSpPr>
          <p:cNvPr id="51" name="TextBox 50"/>
          <p:cNvSpPr txBox="1"/>
          <p:nvPr/>
        </p:nvSpPr>
        <p:spPr>
          <a:xfrm>
            <a:off x="221808" y="3595324"/>
            <a:ext cx="1826141" cy="584775"/>
          </a:xfrm>
          <a:prstGeom prst="rect">
            <a:avLst/>
          </a:prstGeom>
          <a:noFill/>
        </p:spPr>
        <p:txBody>
          <a:bodyPr wrap="none" rtlCol="0">
            <a:spAutoFit/>
          </a:bodyPr>
          <a:lstStyle/>
          <a:p>
            <a:pPr algn="ctr"/>
            <a:r>
              <a:rPr lang="zh-TW" altLang="en-US" sz="3200" b="1" dirty="0">
                <a:solidFill>
                  <a:srgbClr val="FF4D5E"/>
                </a:solidFill>
                <a:latin typeface="微軟正黑體" panose="020B0604030504040204" pitchFamily="34" charset="-120"/>
                <a:ea typeface="微軟正黑體" panose="020B0604030504040204" pitchFamily="34" charset="-120"/>
              </a:rPr>
              <a:t>繁星推薦</a:t>
            </a:r>
            <a:endParaRPr lang="zh-CN" altLang="en-US" sz="3200" b="1" dirty="0">
              <a:solidFill>
                <a:srgbClr val="FF4D5E"/>
              </a:solidFill>
              <a:latin typeface="微軟正黑體" panose="020B0604030504040204" pitchFamily="34" charset="-120"/>
              <a:ea typeface="微軟正黑體" panose="020B0604030504040204" pitchFamily="34" charset="-120"/>
            </a:endParaRPr>
          </a:p>
        </p:txBody>
      </p:sp>
      <p:sp>
        <p:nvSpPr>
          <p:cNvPr id="50" name="空心弧 49"/>
          <p:cNvSpPr/>
          <p:nvPr/>
        </p:nvSpPr>
        <p:spPr>
          <a:xfrm>
            <a:off x="2596108" y="1384168"/>
            <a:ext cx="1842596" cy="1842595"/>
          </a:xfrm>
          <a:prstGeom prst="blockArc">
            <a:avLst>
              <a:gd name="adj1" fmla="val 6362278"/>
              <a:gd name="adj2" fmla="val 19301140"/>
              <a:gd name="adj3" fmla="val 24539"/>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black"/>
              </a:solidFill>
            </a:endParaRPr>
          </a:p>
        </p:txBody>
      </p:sp>
      <p:sp>
        <p:nvSpPr>
          <p:cNvPr id="48" name="TextBox 47"/>
          <p:cNvSpPr txBox="1"/>
          <p:nvPr/>
        </p:nvSpPr>
        <p:spPr>
          <a:xfrm>
            <a:off x="3204910" y="2082196"/>
            <a:ext cx="1430200" cy="584775"/>
          </a:xfrm>
          <a:prstGeom prst="rect">
            <a:avLst/>
          </a:prstGeom>
          <a:noFill/>
        </p:spPr>
        <p:txBody>
          <a:bodyPr wrap="none" rtlCol="0">
            <a:spAutoFit/>
          </a:bodyPr>
          <a:lstStyle/>
          <a:p>
            <a:r>
              <a:rPr lang="zh-TW" altLang="en-US" sz="3200" dirty="0">
                <a:solidFill>
                  <a:prstClr val="black"/>
                </a:solidFill>
                <a:latin typeface="微軟正黑體" panose="020B0604030504040204" pitchFamily="34" charset="-120"/>
                <a:ea typeface="微軟正黑體" panose="020B0604030504040204" pitchFamily="34" charset="-120"/>
              </a:rPr>
              <a:t>約</a:t>
            </a:r>
            <a:r>
              <a:rPr lang="en-US" altLang="zh-CN" sz="3200" dirty="0">
                <a:solidFill>
                  <a:prstClr val="black"/>
                </a:solidFill>
                <a:latin typeface="微軟正黑體" panose="020B0604030504040204" pitchFamily="34" charset="-120"/>
                <a:ea typeface="微軟正黑體" panose="020B0604030504040204" pitchFamily="34" charset="-120"/>
              </a:rPr>
              <a:t>45%</a:t>
            </a:r>
            <a:endParaRPr lang="zh-CN" altLang="en-US" sz="3200" dirty="0">
              <a:solidFill>
                <a:prstClr val="black"/>
              </a:solidFill>
              <a:latin typeface="微軟正黑體" panose="020B0604030504040204" pitchFamily="34" charset="-120"/>
              <a:ea typeface="微軟正黑體" panose="020B0604030504040204" pitchFamily="34" charset="-120"/>
            </a:endParaRPr>
          </a:p>
        </p:txBody>
      </p:sp>
      <p:sp>
        <p:nvSpPr>
          <p:cNvPr id="44" name="空心弧 43"/>
          <p:cNvSpPr/>
          <p:nvPr/>
        </p:nvSpPr>
        <p:spPr>
          <a:xfrm>
            <a:off x="4705092" y="1384168"/>
            <a:ext cx="1842596" cy="1842595"/>
          </a:xfrm>
          <a:prstGeom prst="blockArc">
            <a:avLst>
              <a:gd name="adj1" fmla="val 6684258"/>
              <a:gd name="adj2" fmla="val 16692398"/>
              <a:gd name="adj3" fmla="val 25188"/>
            </a:avLst>
          </a:prstGeom>
          <a:solidFill>
            <a:srgbClr val="8CBF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black"/>
              </a:solidFill>
            </a:endParaRPr>
          </a:p>
        </p:txBody>
      </p:sp>
      <p:sp>
        <p:nvSpPr>
          <p:cNvPr id="42" name="TextBox 41"/>
          <p:cNvSpPr txBox="1"/>
          <p:nvPr/>
        </p:nvSpPr>
        <p:spPr>
          <a:xfrm>
            <a:off x="5313894" y="2082196"/>
            <a:ext cx="1430200" cy="584775"/>
          </a:xfrm>
          <a:prstGeom prst="rect">
            <a:avLst/>
          </a:prstGeom>
          <a:noFill/>
        </p:spPr>
        <p:txBody>
          <a:bodyPr wrap="none" rtlCol="0">
            <a:spAutoFit/>
          </a:bodyPr>
          <a:lstStyle/>
          <a:p>
            <a:r>
              <a:rPr lang="zh-TW" altLang="en-US" sz="3200" dirty="0">
                <a:solidFill>
                  <a:prstClr val="black"/>
                </a:solidFill>
                <a:latin typeface="微軟正黑體" panose="020B0604030504040204" pitchFamily="34" charset="-120"/>
                <a:ea typeface="微軟正黑體" panose="020B0604030504040204" pitchFamily="34" charset="-120"/>
              </a:rPr>
              <a:t>約</a:t>
            </a:r>
            <a:r>
              <a:rPr lang="en-US" altLang="zh-TW" sz="3200" dirty="0">
                <a:solidFill>
                  <a:prstClr val="black"/>
                </a:solidFill>
                <a:latin typeface="微軟正黑體" panose="020B0604030504040204" pitchFamily="34" charset="-120"/>
                <a:ea typeface="微軟正黑體" panose="020B0604030504040204" pitchFamily="34" charset="-120"/>
              </a:rPr>
              <a:t>40</a:t>
            </a:r>
            <a:r>
              <a:rPr lang="en-US" altLang="zh-CN" sz="3200" dirty="0">
                <a:solidFill>
                  <a:prstClr val="black"/>
                </a:solidFill>
                <a:latin typeface="微軟正黑體" panose="020B0604030504040204" pitchFamily="34" charset="-120"/>
                <a:ea typeface="微軟正黑體" panose="020B0604030504040204" pitchFamily="34" charset="-120"/>
              </a:rPr>
              <a:t>%</a:t>
            </a:r>
            <a:endParaRPr lang="zh-CN" altLang="en-US" sz="3200" dirty="0">
              <a:solidFill>
                <a:prstClr val="black"/>
              </a:solidFill>
              <a:latin typeface="微軟正黑體" panose="020B0604030504040204" pitchFamily="34" charset="-120"/>
              <a:ea typeface="微軟正黑體" panose="020B0604030504040204" pitchFamily="34" charset="-120"/>
            </a:endParaRPr>
          </a:p>
        </p:txBody>
      </p:sp>
      <p:sp>
        <p:nvSpPr>
          <p:cNvPr id="38" name="空心弧 37"/>
          <p:cNvSpPr/>
          <p:nvPr/>
        </p:nvSpPr>
        <p:spPr>
          <a:xfrm>
            <a:off x="6814074" y="1384168"/>
            <a:ext cx="1842596" cy="1842595"/>
          </a:xfrm>
          <a:prstGeom prst="blockArc">
            <a:avLst>
              <a:gd name="adj1" fmla="val 9737240"/>
              <a:gd name="adj2" fmla="val 0"/>
              <a:gd name="adj3" fmla="val 25000"/>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5">
              <a:solidFill>
                <a:prstClr val="black"/>
              </a:solidFill>
            </a:endParaRPr>
          </a:p>
        </p:txBody>
      </p:sp>
      <p:sp>
        <p:nvSpPr>
          <p:cNvPr id="36" name="TextBox 35"/>
          <p:cNvSpPr txBox="1"/>
          <p:nvPr/>
        </p:nvSpPr>
        <p:spPr>
          <a:xfrm>
            <a:off x="7422876" y="2082196"/>
            <a:ext cx="595035" cy="584775"/>
          </a:xfrm>
          <a:prstGeom prst="rect">
            <a:avLst/>
          </a:prstGeom>
          <a:noFill/>
        </p:spPr>
        <p:txBody>
          <a:bodyPr wrap="none" rtlCol="0">
            <a:spAutoFit/>
          </a:bodyPr>
          <a:lstStyle/>
          <a:p>
            <a:r>
              <a:rPr lang="zh-TW" altLang="en-US" sz="3200" dirty="0">
                <a:solidFill>
                  <a:prstClr val="black"/>
                </a:solidFill>
                <a:latin typeface="微軟正黑體" panose="020B0604030504040204" pitchFamily="34" charset="-120"/>
                <a:ea typeface="微軟正黑體" panose="020B0604030504040204" pitchFamily="34" charset="-120"/>
              </a:rPr>
              <a:t>？</a:t>
            </a:r>
            <a:endParaRPr lang="zh-CN" altLang="en-US" sz="3200" dirty="0">
              <a:solidFill>
                <a:prstClr val="black"/>
              </a:solidFill>
              <a:latin typeface="微軟正黑體" panose="020B0604030504040204" pitchFamily="34" charset="-120"/>
              <a:ea typeface="微軟正黑體" panose="020B0604030504040204" pitchFamily="34" charset="-120"/>
            </a:endParaRPr>
          </a:p>
        </p:txBody>
      </p:sp>
      <p:grpSp>
        <p:nvGrpSpPr>
          <p:cNvPr id="57" name="组合 56"/>
          <p:cNvGrpSpPr/>
          <p:nvPr/>
        </p:nvGrpSpPr>
        <p:grpSpPr>
          <a:xfrm>
            <a:off x="579708" y="3472470"/>
            <a:ext cx="7984583" cy="0"/>
            <a:chOff x="1296541" y="359767"/>
            <a:chExt cx="2628000" cy="0"/>
          </a:xfrm>
        </p:grpSpPr>
        <p:grpSp>
          <p:nvGrpSpPr>
            <p:cNvPr id="58" name="组合 57"/>
            <p:cNvGrpSpPr/>
            <p:nvPr/>
          </p:nvGrpSpPr>
          <p:grpSpPr>
            <a:xfrm>
              <a:off x="1296541" y="359767"/>
              <a:ext cx="2628000" cy="0"/>
              <a:chOff x="8065293" y="2056021"/>
              <a:chExt cx="2592000" cy="0"/>
            </a:xfrm>
          </p:grpSpPr>
          <p:cxnSp>
            <p:nvCxnSpPr>
              <p:cNvPr id="61" name="直接连接符 60"/>
              <p:cNvCxnSpPr/>
              <p:nvPr/>
            </p:nvCxnSpPr>
            <p:spPr>
              <a:xfrm>
                <a:off x="8065293" y="2056021"/>
                <a:ext cx="25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065293" y="2056021"/>
                <a:ext cx="2592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59" name="直接连接符 58"/>
            <p:cNvCxnSpPr/>
            <p:nvPr/>
          </p:nvCxnSpPr>
          <p:spPr>
            <a:xfrm>
              <a:off x="1296541" y="359767"/>
              <a:ext cx="2628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296541" y="359767"/>
              <a:ext cx="2628000" cy="0"/>
            </a:xfrm>
            <a:prstGeom prst="line">
              <a:avLst/>
            </a:prstGeom>
            <a:ln w="12700">
              <a:solidFill>
                <a:srgbClr val="00B0F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2608080" y="3595324"/>
            <a:ext cx="1826141" cy="584775"/>
          </a:xfrm>
          <a:prstGeom prst="rect">
            <a:avLst/>
          </a:prstGeom>
          <a:noFill/>
        </p:spPr>
        <p:txBody>
          <a:bodyPr wrap="none" rtlCol="0">
            <a:spAutoFit/>
          </a:bodyPr>
          <a:lstStyle/>
          <a:p>
            <a:r>
              <a:rPr lang="zh-TW" altLang="en-US" sz="3200" dirty="0">
                <a:solidFill>
                  <a:srgbClr val="00B0F0"/>
                </a:solidFill>
                <a:latin typeface="微軟正黑體" panose="020B0604030504040204" pitchFamily="34" charset="-120"/>
                <a:ea typeface="微軟正黑體" panose="020B0604030504040204" pitchFamily="34" charset="-120"/>
              </a:rPr>
              <a:t>個人申請</a:t>
            </a:r>
            <a:endParaRPr lang="zh-CN" altLang="en-US" sz="3200" dirty="0">
              <a:solidFill>
                <a:srgbClr val="00B0F0"/>
              </a:solidFill>
              <a:latin typeface="微軟正黑體" panose="020B0604030504040204" pitchFamily="34" charset="-120"/>
              <a:ea typeface="微軟正黑體" panose="020B0604030504040204" pitchFamily="34" charset="-120"/>
            </a:endParaRPr>
          </a:p>
        </p:txBody>
      </p:sp>
      <p:sp>
        <p:nvSpPr>
          <p:cNvPr id="68" name="TextBox 67"/>
          <p:cNvSpPr txBox="1"/>
          <p:nvPr/>
        </p:nvSpPr>
        <p:spPr>
          <a:xfrm>
            <a:off x="4715430" y="3595324"/>
            <a:ext cx="1826141" cy="584775"/>
          </a:xfrm>
          <a:prstGeom prst="rect">
            <a:avLst/>
          </a:prstGeom>
          <a:noFill/>
        </p:spPr>
        <p:txBody>
          <a:bodyPr wrap="none" rtlCol="0">
            <a:spAutoFit/>
          </a:bodyPr>
          <a:lstStyle/>
          <a:p>
            <a:r>
              <a:rPr lang="zh-TW" altLang="en-US" sz="3200" dirty="0">
                <a:solidFill>
                  <a:srgbClr val="8CBF00"/>
                </a:solidFill>
                <a:latin typeface="微軟正黑體" panose="020B0604030504040204" pitchFamily="34" charset="-120"/>
                <a:ea typeface="微軟正黑體" panose="020B0604030504040204" pitchFamily="34" charset="-120"/>
              </a:rPr>
              <a:t>考試入學</a:t>
            </a:r>
            <a:endParaRPr lang="zh-CN" altLang="en-US" sz="3200" dirty="0">
              <a:solidFill>
                <a:srgbClr val="8CBF00"/>
              </a:solidFill>
              <a:latin typeface="微軟正黑體" panose="020B0604030504040204" pitchFamily="34" charset="-120"/>
              <a:ea typeface="微軟正黑體" panose="020B0604030504040204" pitchFamily="34" charset="-120"/>
            </a:endParaRPr>
          </a:p>
        </p:txBody>
      </p:sp>
      <p:grpSp>
        <p:nvGrpSpPr>
          <p:cNvPr id="70" name="组合 69"/>
          <p:cNvGrpSpPr/>
          <p:nvPr/>
        </p:nvGrpSpPr>
        <p:grpSpPr>
          <a:xfrm>
            <a:off x="6559918" y="3550180"/>
            <a:ext cx="2350908" cy="2008785"/>
            <a:chOff x="630727" y="3979256"/>
            <a:chExt cx="2417519" cy="2354817"/>
          </a:xfrm>
        </p:grpSpPr>
        <p:sp>
          <p:nvSpPr>
            <p:cNvPr id="71" name="TextBox 70"/>
            <p:cNvSpPr txBox="1"/>
            <p:nvPr/>
          </p:nvSpPr>
          <p:spPr>
            <a:xfrm>
              <a:off x="1326270" y="3979256"/>
              <a:ext cx="1178593" cy="685508"/>
            </a:xfrm>
            <a:prstGeom prst="rect">
              <a:avLst/>
            </a:prstGeom>
            <a:noFill/>
          </p:spPr>
          <p:txBody>
            <a:bodyPr wrap="none" rtlCol="0">
              <a:spAutoFit/>
            </a:bodyPr>
            <a:lstStyle/>
            <a:p>
              <a:r>
                <a:rPr lang="zh-TW" altLang="en-US" sz="3200" dirty="0">
                  <a:solidFill>
                    <a:srgbClr val="FFA616"/>
                  </a:solidFill>
                  <a:latin typeface="微軟正黑體" panose="020B0604030504040204" pitchFamily="34" charset="-120"/>
                  <a:ea typeface="微軟正黑體" panose="020B0604030504040204" pitchFamily="34" charset="-120"/>
                </a:rPr>
                <a:t>其他</a:t>
              </a:r>
              <a:endParaRPr lang="zh-CN" altLang="en-US" sz="3200" dirty="0">
                <a:solidFill>
                  <a:srgbClr val="FFA616"/>
                </a:solidFill>
                <a:latin typeface="微軟正黑體" panose="020B0604030504040204" pitchFamily="34" charset="-120"/>
                <a:ea typeface="微軟正黑體" panose="020B0604030504040204" pitchFamily="34" charset="-120"/>
              </a:endParaRPr>
            </a:p>
          </p:txBody>
        </p:sp>
        <p:sp>
          <p:nvSpPr>
            <p:cNvPr id="72" name="TextBox 71"/>
            <p:cNvSpPr txBox="1"/>
            <p:nvPr/>
          </p:nvSpPr>
          <p:spPr>
            <a:xfrm>
              <a:off x="630727" y="4602261"/>
              <a:ext cx="2417519" cy="1731812"/>
            </a:xfrm>
            <a:prstGeom prst="rect">
              <a:avLst/>
            </a:prstGeom>
            <a:noFill/>
          </p:spPr>
          <p:txBody>
            <a:bodyPr wrap="square" rtlCol="0">
              <a:spAutoFit/>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包括非「大學招生委員會聯合會」辦理之管道，包括科技大學、軍校、警大、警專、身心障礙考試</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等</a:t>
              </a:r>
              <a:endParaRPr lang="zh-CN" altLang="en-US" b="1" dirty="0">
                <a:solidFill>
                  <a:schemeClr val="accent6">
                    <a:lumMod val="50000"/>
                  </a:schemeClr>
                </a:solidFill>
                <a:latin typeface="微軟正黑體" panose="020B0604030504040204" pitchFamily="34" charset="-120"/>
                <a:ea typeface="微軟正黑體" panose="020B0604030504040204" pitchFamily="34" charset="-120"/>
              </a:endParaRPr>
            </a:p>
          </p:txBody>
        </p:sp>
      </p:grpSp>
      <p:grpSp>
        <p:nvGrpSpPr>
          <p:cNvPr id="40" name="组合 2"/>
          <p:cNvGrpSpPr/>
          <p:nvPr/>
        </p:nvGrpSpPr>
        <p:grpSpPr>
          <a:xfrm>
            <a:off x="148606" y="821773"/>
            <a:ext cx="799287" cy="755611"/>
            <a:chOff x="168729" y="101037"/>
            <a:chExt cx="799287" cy="755611"/>
          </a:xfrm>
        </p:grpSpPr>
        <p:grpSp>
          <p:nvGrpSpPr>
            <p:cNvPr id="41" name="组合 3"/>
            <p:cNvGrpSpPr/>
            <p:nvPr/>
          </p:nvGrpSpPr>
          <p:grpSpPr>
            <a:xfrm>
              <a:off x="168729" y="101037"/>
              <a:ext cx="799287" cy="755611"/>
              <a:chOff x="2759425" y="1932990"/>
              <a:chExt cx="799287" cy="755611"/>
            </a:xfrm>
          </p:grpSpPr>
          <p:sp>
            <p:nvSpPr>
              <p:cNvPr id="45"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6"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7"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43"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49" name="矩形 48"/>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53" name="组合 9"/>
          <p:cNvGrpSpPr/>
          <p:nvPr/>
        </p:nvGrpSpPr>
        <p:grpSpPr>
          <a:xfrm>
            <a:off x="1095928" y="253917"/>
            <a:ext cx="4652430" cy="746351"/>
            <a:chOff x="1117777" y="49188"/>
            <a:chExt cx="1582015" cy="656665"/>
          </a:xfrm>
        </p:grpSpPr>
        <p:sp>
          <p:nvSpPr>
            <p:cNvPr id="55"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3" name="TextBox 11"/>
            <p:cNvSpPr txBox="1"/>
            <p:nvPr/>
          </p:nvSpPr>
          <p:spPr>
            <a:xfrm>
              <a:off x="1117777" y="133807"/>
              <a:ext cx="1570758" cy="487426"/>
            </a:xfrm>
            <a:prstGeom prst="rect">
              <a:avLst/>
            </a:prstGeom>
            <a:noFill/>
          </p:spPr>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各年度招生名額比例</a:t>
              </a:r>
              <a:r>
                <a:rPr lang="zh-TW" altLang="en-US" sz="3000" b="1" dirty="0">
                  <a:solidFill>
                    <a:srgbClr val="FF0000"/>
                  </a:solidFill>
                  <a:latin typeface="微軟正黑體" panose="020B0604030504040204" pitchFamily="34" charset="-120"/>
                  <a:ea typeface="微軟正黑體" panose="020B0604030504040204" pitchFamily="34" charset="-120"/>
                </a:rPr>
                <a:t>原則</a:t>
              </a:r>
              <a:endParaRPr lang="zh-CN" altLang="en-US" sz="3000" b="1"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320437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down)">
                                      <p:cBhvr>
                                        <p:cTn id="24" dur="500"/>
                                        <p:tgtEl>
                                          <p:spTgt spid="6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par>
                          <p:cTn id="55" fill="hold">
                            <p:stCondLst>
                              <p:cond delay="1000"/>
                            </p:stCondLst>
                            <p:childTnLst>
                              <p:par>
                                <p:cTn id="56" presetID="22" presetClass="entr" presetSubtype="4"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4" grpId="0"/>
      <p:bldP spid="51" grpId="0"/>
      <p:bldP spid="50" grpId="0" animBg="1"/>
      <p:bldP spid="48" grpId="0"/>
      <p:bldP spid="44" grpId="0" animBg="1"/>
      <p:bldP spid="42" grpId="0"/>
      <p:bldP spid="38" grpId="0" animBg="1"/>
      <p:bldP spid="36" grpId="0"/>
      <p:bldP spid="65"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281670849"/>
              </p:ext>
            </p:extLst>
          </p:nvPr>
        </p:nvGraphicFramePr>
        <p:xfrm>
          <a:off x="1403648" y="3361556"/>
          <a:ext cx="6336704" cy="1656184"/>
        </p:xfrm>
        <a:graphic>
          <a:graphicData uri="http://schemas.openxmlformats.org/drawingml/2006/table">
            <a:tbl>
              <a:tblPr/>
              <a:tblGrid>
                <a:gridCol w="2347756"/>
                <a:gridCol w="3988948"/>
              </a:tblGrid>
              <a:tr h="418682">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錄取校</a:t>
                      </a:r>
                      <a:r>
                        <a:rPr lang="zh-TW" altLang="en-US" sz="23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502">
                <a:tc>
                  <a:txBody>
                    <a:bodyPr/>
                    <a:lstStyle/>
                    <a:p>
                      <a:pPr algn="ctr" fontAlgn="ctr"/>
                      <a:r>
                        <a:rPr lang="zh-TW" altLang="en-US" sz="2300" b="1" i="0" u="none" strike="noStrike" dirty="0" smtClean="0">
                          <a:solidFill>
                            <a:srgbClr val="000000"/>
                          </a:solidFill>
                          <a:latin typeface="微軟正黑體" pitchFamily="34" charset="-120"/>
                          <a:ea typeface="微軟正黑體" pitchFamily="34" charset="-120"/>
                        </a:rPr>
                        <a:t>國立中興大學</a:t>
                      </a:r>
                      <a:endParaRPr lang="en-US" altLang="zh-TW" sz="2300" b="1" i="0" u="none" strike="noStrike" dirty="0" smtClean="0">
                        <a:solidFill>
                          <a:srgbClr val="000000"/>
                        </a:solidFill>
                        <a:latin typeface="微軟正黑體" pitchFamily="34" charset="-120"/>
                        <a:ea typeface="微軟正黑體" pitchFamily="34" charset="-120"/>
                      </a:endParaRPr>
                    </a:p>
                    <a:p>
                      <a:pPr algn="ctr" fontAlgn="ctr"/>
                      <a:r>
                        <a:rPr lang="zh-TW" altLang="en-US" sz="2300" b="1" i="0" u="none" strike="noStrike" dirty="0" smtClean="0">
                          <a:solidFill>
                            <a:srgbClr val="000000"/>
                          </a:solidFill>
                          <a:latin typeface="微軟正黑體" pitchFamily="34" charset="-120"/>
                          <a:ea typeface="微軟正黑體" pitchFamily="34" charset="-120"/>
                        </a:rPr>
                        <a:t>資訊管理學系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　文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英　文 </a:t>
                      </a:r>
                      <a:r>
                        <a:rPr lang="en-US" altLang="zh-TW" sz="2300" b="0" i="0" u="none" strike="noStrike" dirty="0" smtClean="0">
                          <a:solidFill>
                            <a:srgbClr val="000000"/>
                          </a:solidFill>
                          <a:latin typeface="微軟正黑體" pitchFamily="34" charset="-120"/>
                          <a:ea typeface="微軟正黑體" pitchFamily="34" charset="-120"/>
                        </a:rPr>
                        <a:t>x 2.00</a:t>
                      </a:r>
                    </a:p>
                    <a:p>
                      <a:pPr algn="l" fontAlgn="ctr"/>
                      <a:r>
                        <a:rPr lang="zh-TW" altLang="en-US" sz="2300" b="0" i="0" u="none" strike="noStrike" dirty="0" smtClean="0">
                          <a:solidFill>
                            <a:srgbClr val="000000"/>
                          </a:solidFill>
                          <a:latin typeface="微軟正黑體" pitchFamily="34" charset="-120"/>
                          <a:ea typeface="微軟正黑體" pitchFamily="34" charset="-120"/>
                        </a:rPr>
                        <a:t>數學甲</a:t>
                      </a:r>
                      <a:r>
                        <a:rPr lang="zh-TW" altLang="en-US" sz="2300" b="0" i="0" u="none" strike="noStrike" baseline="0" dirty="0" smtClean="0">
                          <a:solidFill>
                            <a:srgbClr val="000000"/>
                          </a:solidFill>
                          <a:latin typeface="微軟正黑體" pitchFamily="34" charset="-120"/>
                          <a:ea typeface="微軟正黑體" pitchFamily="34" charset="-120"/>
                        </a:rPr>
                        <a:t> </a:t>
                      </a:r>
                      <a:r>
                        <a:rPr lang="en-US" altLang="zh-TW" sz="2300" b="0" i="0" u="none" strike="noStrike" dirty="0" smtClean="0">
                          <a:solidFill>
                            <a:srgbClr val="000000"/>
                          </a:solidFill>
                          <a:latin typeface="微軟正黑體" pitchFamily="34" charset="-120"/>
                          <a:ea typeface="微軟正黑體" pitchFamily="34" charset="-120"/>
                        </a:rPr>
                        <a:t>x 2.00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089333711"/>
              </p:ext>
            </p:extLst>
          </p:nvPr>
        </p:nvGraphicFramePr>
        <p:xfrm>
          <a:off x="1691680" y="2209428"/>
          <a:ext cx="5463789" cy="727076"/>
        </p:xfrm>
        <a:graphic>
          <a:graphicData uri="http://schemas.openxmlformats.org/drawingml/2006/table">
            <a:tbl>
              <a:tblPr/>
              <a:tblGrid>
                <a:gridCol w="872913"/>
                <a:gridCol w="872913"/>
                <a:gridCol w="872913"/>
                <a:gridCol w="872913"/>
                <a:gridCol w="872913"/>
                <a:gridCol w="1099224"/>
              </a:tblGrid>
              <a:tr h="363538">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數甲</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化學</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物理</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總分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60.5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82.5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56</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51</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308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lstStyle/>
          <a:p>
            <a:fld id="{1AD93096-5B34-4342-9326-69289CEAE4C2}" type="slidenum">
              <a:rPr lang="en-US" smtClean="0"/>
              <a:pPr/>
              <a:t>40</a:t>
            </a:fld>
            <a:endParaRPr lang="en-US" dirty="0">
              <a:solidFill>
                <a:schemeClr val="tx2"/>
              </a:solidFill>
            </a:endParaRPr>
          </a:p>
        </p:txBody>
      </p:sp>
      <p:sp>
        <p:nvSpPr>
          <p:cNvPr id="7"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填志願範例</a:t>
            </a:r>
            <a:r>
              <a:rPr lang="en-US" altLang="zh-TW" sz="3200" b="1" dirty="0">
                <a:solidFill>
                  <a:srgbClr val="FF0000"/>
                </a:solidFill>
                <a:latin typeface="微軟正黑體" pitchFamily="34" charset="-120"/>
                <a:ea typeface="微軟正黑體" pitchFamily="34" charset="-120"/>
                <a:cs typeface="+mj-cs"/>
              </a:rPr>
              <a:t>4</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9" name="表格 8"/>
          <p:cNvGraphicFramePr>
            <a:graphicFrameLocks noGrp="1"/>
          </p:cNvGraphicFramePr>
          <p:nvPr>
            <p:extLst>
              <p:ext uri="{D42A27DB-BD31-4B8C-83A1-F6EECF244321}">
                <p14:modId xmlns:p14="http://schemas.microsoft.com/office/powerpoint/2010/main" val="2364804869"/>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kern="1200" dirty="0">
                          <a:solidFill>
                            <a:srgbClr val="0000FF"/>
                          </a:solidFill>
                          <a:latin typeface="微軟正黑體" pitchFamily="34" charset="-120"/>
                          <a:ea typeface="微軟正黑體" pitchFamily="34" charset="-120"/>
                          <a:cs typeface="+mn-cs"/>
                        </a:rPr>
                        <a:t>總級分</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68</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FF"/>
                          </a:solidFill>
                          <a:latin typeface="微軟正黑體" pitchFamily="34" charset="-120"/>
                          <a:ea typeface="微軟正黑體" pitchFamily="34" charset="-120"/>
                          <a:cs typeface="+mn-cs"/>
                        </a:rPr>
                        <a:t>56</a:t>
                      </a:r>
                      <a:endParaRPr lang="en-US" altLang="zh-TW" sz="2300" b="0" i="0" u="none" strike="noStrike"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2621841887"/>
              </p:ext>
            </p:extLst>
          </p:nvPr>
        </p:nvGraphicFramePr>
        <p:xfrm>
          <a:off x="179512" y="1129308"/>
          <a:ext cx="8773898" cy="716280"/>
        </p:xfrm>
        <a:graphic>
          <a:graphicData uri="http://schemas.openxmlformats.org/drawingml/2006/table">
            <a:tbl>
              <a:tblPr>
                <a:tableStyleId>{5940675A-B579-460E-94D1-54222C63F5DA}</a:tableStyleId>
              </a:tblPr>
              <a:tblGrid>
                <a:gridCol w="5083686"/>
                <a:gridCol w="857872"/>
                <a:gridCol w="2832340"/>
              </a:tblGrid>
              <a:tr h="310557">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國立中山大學資訊管理學系</a:t>
                      </a:r>
                    </a:p>
                  </a:txBody>
                  <a:tcPr marL="7620" marR="7620" marT="7620" marB="0" anchor="ctr"/>
                </a:tc>
                <a:tc>
                  <a:txBody>
                    <a:bodyPr/>
                    <a:lstStyle/>
                    <a:p>
                      <a:pPr algn="ctr" fontAlgn="ctr"/>
                      <a:r>
                        <a:rPr lang="en-US" sz="2300" b="0" i="0" u="none" strike="noStrike">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a:solidFill>
                            <a:srgbClr val="000000"/>
                          </a:solidFill>
                          <a:latin typeface="微軟正黑體" pitchFamily="34" charset="-120"/>
                          <a:ea typeface="微軟正黑體" pitchFamily="34" charset="-120"/>
                        </a:rPr>
                        <a:t>總</a:t>
                      </a:r>
                      <a:r>
                        <a:rPr lang="en-US" altLang="zh-TW" sz="2300" b="0" i="0" u="none" strike="noStrike">
                          <a:solidFill>
                            <a:srgbClr val="000000"/>
                          </a:solidFill>
                          <a:latin typeface="微軟正黑體" pitchFamily="34" charset="-120"/>
                          <a:ea typeface="微軟正黑體" pitchFamily="34" charset="-120"/>
                        </a:rPr>
                        <a:t>63</a:t>
                      </a:r>
                    </a:p>
                  </a:txBody>
                  <a:tcPr marL="7620" marR="7620" marT="7620" marB="0" anchor="ctr"/>
                </a:tc>
              </a:tr>
              <a:tr h="310557">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國立中興大學資訊管理學系</a:t>
                      </a:r>
                    </a:p>
                  </a:txBody>
                  <a:tcPr marL="7620" marR="7620" marT="7620" marB="0" anchor="ctr"/>
                </a:tc>
                <a:tc>
                  <a:txBody>
                    <a:bodyPr/>
                    <a:lstStyle/>
                    <a:p>
                      <a:pPr algn="ctr" fontAlgn="ctr"/>
                      <a:r>
                        <a:rPr lang="en-US" sz="23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300" b="0" i="0" u="none" strike="noStrike" dirty="0">
                          <a:solidFill>
                            <a:srgbClr val="000000"/>
                          </a:solidFill>
                          <a:latin typeface="微軟正黑體" pitchFamily="34" charset="-120"/>
                          <a:ea typeface="微軟正黑體" pitchFamily="34" charset="-120"/>
                        </a:rPr>
                        <a:t>總</a:t>
                      </a:r>
                      <a:r>
                        <a:rPr lang="en-US" altLang="zh-TW" sz="2300" b="0" i="0" u="none" strike="noStrike" dirty="0">
                          <a:solidFill>
                            <a:srgbClr val="000000"/>
                          </a:solidFill>
                          <a:latin typeface="微軟正黑體" pitchFamily="34" charset="-120"/>
                          <a:ea typeface="微軟正黑體" pitchFamily="34" charset="-120"/>
                        </a:rPr>
                        <a:t>59</a:t>
                      </a:r>
                    </a:p>
                  </a:txBody>
                  <a:tcPr marL="7620" marR="7620" marT="7620" marB="0" anchor="ctr"/>
                </a:tc>
              </a:tr>
            </a:tbl>
          </a:graphicData>
        </a:graphic>
      </p:graphicFrame>
      <p:sp>
        <p:nvSpPr>
          <p:cNvPr id="11" name="圓角矩形 10"/>
          <p:cNvSpPr/>
          <p:nvPr/>
        </p:nvSpPr>
        <p:spPr>
          <a:xfrm>
            <a:off x="2555776" y="2209428"/>
            <a:ext cx="864096"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2964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645828853"/>
              </p:ext>
            </p:extLst>
          </p:nvPr>
        </p:nvGraphicFramePr>
        <p:xfrm>
          <a:off x="1403648" y="3073524"/>
          <a:ext cx="6336704" cy="2124076"/>
        </p:xfrm>
        <a:graphic>
          <a:graphicData uri="http://schemas.openxmlformats.org/drawingml/2006/table">
            <a:tbl>
              <a:tblPr/>
              <a:tblGrid>
                <a:gridCol w="2475967"/>
                <a:gridCol w="3860737"/>
              </a:tblGrid>
              <a:tr h="363538">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錄取校</a:t>
                      </a:r>
                      <a:r>
                        <a:rPr lang="zh-TW" altLang="en-US" sz="23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738">
                <a:tc>
                  <a:txBody>
                    <a:bodyPr/>
                    <a:lstStyle/>
                    <a:p>
                      <a:pPr algn="ctr" fontAlgn="ctr"/>
                      <a:r>
                        <a:rPr lang="zh-TW" altLang="en-US" sz="2300" b="1" i="0" u="none" strike="noStrike" dirty="0" smtClean="0">
                          <a:solidFill>
                            <a:srgbClr val="000000"/>
                          </a:solidFill>
                          <a:latin typeface="微軟正黑體" pitchFamily="34" charset="-120"/>
                          <a:ea typeface="微軟正黑體" pitchFamily="34" charset="-120"/>
                        </a:rPr>
                        <a:t>國立台灣師範大學</a:t>
                      </a:r>
                      <a:endParaRPr lang="en-US" altLang="zh-TW" sz="2300" b="1" i="0" u="none" strike="noStrike" dirty="0" smtClean="0">
                        <a:solidFill>
                          <a:srgbClr val="000000"/>
                        </a:solidFill>
                        <a:latin typeface="微軟正黑體" pitchFamily="34" charset="-120"/>
                        <a:ea typeface="微軟正黑體" pitchFamily="34" charset="-120"/>
                      </a:endParaRPr>
                    </a:p>
                    <a:p>
                      <a:pPr algn="ctr" fontAlgn="ctr"/>
                      <a:r>
                        <a:rPr lang="zh-TW" altLang="en-US" sz="2300" b="1" i="0" u="none" strike="noStrike" dirty="0" smtClean="0">
                          <a:solidFill>
                            <a:srgbClr val="000000"/>
                          </a:solidFill>
                          <a:latin typeface="微軟正黑體" pitchFamily="34" charset="-120"/>
                          <a:ea typeface="微軟正黑體" pitchFamily="34" charset="-120"/>
                        </a:rPr>
                        <a:t>機電工程學系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300" b="0" i="0" u="none" strike="noStrike" dirty="0" smtClean="0">
                          <a:solidFill>
                            <a:srgbClr val="000000"/>
                          </a:solidFill>
                          <a:latin typeface="微軟正黑體" pitchFamily="34" charset="-120"/>
                          <a:ea typeface="微軟正黑體" pitchFamily="34" charset="-120"/>
                        </a:rPr>
                        <a:t>國　文 </a:t>
                      </a:r>
                      <a:r>
                        <a:rPr lang="en-US" altLang="zh-TW" sz="2300" b="0" i="0" u="none" strike="noStrike" dirty="0" smtClean="0">
                          <a:solidFill>
                            <a:srgbClr val="000000"/>
                          </a:solidFill>
                          <a:latin typeface="微軟正黑體" pitchFamily="34" charset="-120"/>
                          <a:ea typeface="微軟正黑體" pitchFamily="34" charset="-120"/>
                        </a:rPr>
                        <a:t>x 1.00</a:t>
                      </a:r>
                    </a:p>
                    <a:p>
                      <a:pPr algn="l" fontAlgn="ctr"/>
                      <a:r>
                        <a:rPr lang="zh-TW" altLang="en-US" sz="2300" b="0" i="0" u="none" strike="noStrike" dirty="0" smtClean="0">
                          <a:solidFill>
                            <a:srgbClr val="000000"/>
                          </a:solidFill>
                          <a:latin typeface="微軟正黑體" pitchFamily="34" charset="-120"/>
                          <a:ea typeface="微軟正黑體" pitchFamily="34" charset="-120"/>
                        </a:rPr>
                        <a:t>英　文 </a:t>
                      </a:r>
                      <a:r>
                        <a:rPr lang="en-US" altLang="zh-TW" sz="2300" b="0" i="0" u="none" strike="noStrike" dirty="0" smtClean="0">
                          <a:solidFill>
                            <a:srgbClr val="000000"/>
                          </a:solidFill>
                          <a:latin typeface="微軟正黑體" pitchFamily="34" charset="-120"/>
                          <a:ea typeface="微軟正黑體" pitchFamily="34" charset="-120"/>
                        </a:rPr>
                        <a:t>x 1.50</a:t>
                      </a:r>
                    </a:p>
                    <a:p>
                      <a:pPr algn="l" fontAlgn="ctr"/>
                      <a:r>
                        <a:rPr lang="zh-TW" altLang="en-US" sz="2300" b="0" i="0" u="none" strike="noStrike" dirty="0" smtClean="0">
                          <a:solidFill>
                            <a:srgbClr val="000000"/>
                          </a:solidFill>
                          <a:latin typeface="微軟正黑體" pitchFamily="34" charset="-120"/>
                          <a:ea typeface="微軟正黑體" pitchFamily="34" charset="-120"/>
                        </a:rPr>
                        <a:t>數</a:t>
                      </a:r>
                      <a:r>
                        <a:rPr lang="zh-TW" altLang="en-US" sz="2300" b="0" i="0" u="none" strike="noStrike" baseline="0" dirty="0" smtClean="0">
                          <a:solidFill>
                            <a:srgbClr val="000000"/>
                          </a:solidFill>
                          <a:latin typeface="微軟正黑體" pitchFamily="34" charset="-120"/>
                          <a:ea typeface="微軟正黑體" pitchFamily="34" charset="-120"/>
                        </a:rPr>
                        <a:t>    </a:t>
                      </a:r>
                      <a:r>
                        <a:rPr lang="zh-TW" altLang="en-US" sz="2300" b="0" i="0" u="none" strike="noStrike" dirty="0" smtClean="0">
                          <a:solidFill>
                            <a:srgbClr val="000000"/>
                          </a:solidFill>
                          <a:latin typeface="微軟正黑體" pitchFamily="34" charset="-120"/>
                          <a:ea typeface="微軟正黑體" pitchFamily="34" charset="-120"/>
                        </a:rPr>
                        <a:t>甲</a:t>
                      </a:r>
                      <a:r>
                        <a:rPr lang="zh-TW" altLang="en-US" sz="2300" b="0" i="0" u="none" strike="noStrike" baseline="0" dirty="0" smtClean="0">
                          <a:solidFill>
                            <a:srgbClr val="000000"/>
                          </a:solidFill>
                          <a:latin typeface="微軟正黑體" pitchFamily="34" charset="-120"/>
                          <a:ea typeface="微軟正黑體" pitchFamily="34" charset="-120"/>
                        </a:rPr>
                        <a:t> </a:t>
                      </a:r>
                      <a:r>
                        <a:rPr lang="en-US" altLang="zh-TW" sz="2300" b="0" i="0" u="none" strike="noStrike" dirty="0" smtClean="0">
                          <a:solidFill>
                            <a:srgbClr val="000000"/>
                          </a:solidFill>
                          <a:latin typeface="微軟正黑體" pitchFamily="34" charset="-120"/>
                          <a:ea typeface="微軟正黑體" pitchFamily="34" charset="-120"/>
                        </a:rPr>
                        <a:t>x 2.00</a:t>
                      </a:r>
                    </a:p>
                    <a:p>
                      <a:pPr algn="l" fontAlgn="ctr"/>
                      <a:r>
                        <a:rPr lang="zh-TW" altLang="en-US" sz="2300" b="0" i="0" u="none" strike="noStrike" dirty="0" smtClean="0">
                          <a:solidFill>
                            <a:srgbClr val="000000"/>
                          </a:solidFill>
                          <a:latin typeface="微軟正黑體" pitchFamily="34" charset="-120"/>
                          <a:ea typeface="微軟正黑體" pitchFamily="34" charset="-120"/>
                        </a:rPr>
                        <a:t>物    理 </a:t>
                      </a:r>
                      <a:r>
                        <a:rPr lang="en-US" altLang="zh-TW" sz="2300" b="0" i="0" u="none" strike="noStrike" dirty="0" smtClean="0">
                          <a:solidFill>
                            <a:srgbClr val="000000"/>
                          </a:solidFill>
                          <a:latin typeface="微軟正黑體" pitchFamily="34" charset="-120"/>
                          <a:ea typeface="微軟正黑體" pitchFamily="34" charset="-120"/>
                        </a:rPr>
                        <a:t>x 2.00</a:t>
                      </a:r>
                    </a:p>
                    <a:p>
                      <a:pPr algn="l" fontAlgn="ctr"/>
                      <a:r>
                        <a:rPr lang="zh-TW" altLang="en-US" sz="2300" b="0" i="0" u="none" strike="noStrike" dirty="0" smtClean="0">
                          <a:solidFill>
                            <a:srgbClr val="000000"/>
                          </a:solidFill>
                          <a:latin typeface="微軟正黑體" pitchFamily="34" charset="-120"/>
                          <a:ea typeface="微軟正黑體" pitchFamily="34" charset="-120"/>
                        </a:rPr>
                        <a:t>化    學 </a:t>
                      </a:r>
                      <a:r>
                        <a:rPr lang="en-US" altLang="zh-TW" sz="2300" b="0" i="0" u="none" strike="noStrike" dirty="0" smtClean="0">
                          <a:solidFill>
                            <a:srgbClr val="000000"/>
                          </a:solidFill>
                          <a:latin typeface="微軟正黑體" pitchFamily="34" charset="-120"/>
                          <a:ea typeface="微軟正黑體" pitchFamily="34" charset="-120"/>
                        </a:rPr>
                        <a:t>x 1.00</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lstStyle/>
          <a:p>
            <a:fld id="{1AD93096-5B34-4342-9326-69289CEAE4C2}" type="slidenum">
              <a:rPr lang="en-US" smtClean="0"/>
              <a:pPr/>
              <a:t>41</a:t>
            </a:fld>
            <a:endParaRPr lang="en-US" dirty="0">
              <a:solidFill>
                <a:schemeClr val="tx2"/>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1646927714"/>
              </p:ext>
            </p:extLst>
          </p:nvPr>
        </p:nvGraphicFramePr>
        <p:xfrm>
          <a:off x="1331640" y="1921396"/>
          <a:ext cx="6336702" cy="727076"/>
        </p:xfrm>
        <a:graphic>
          <a:graphicData uri="http://schemas.openxmlformats.org/drawingml/2006/table">
            <a:tbl>
              <a:tblPr/>
              <a:tblGrid>
                <a:gridCol w="872913"/>
                <a:gridCol w="872913"/>
                <a:gridCol w="872913"/>
                <a:gridCol w="872913"/>
                <a:gridCol w="872913"/>
                <a:gridCol w="872913"/>
                <a:gridCol w="1099224"/>
              </a:tblGrid>
              <a:tr h="363538">
                <a:tc>
                  <a:txBody>
                    <a:bodyPr/>
                    <a:lstStyle/>
                    <a:p>
                      <a:pPr algn="ctr" fontAlgn="ctr"/>
                      <a:r>
                        <a:rPr lang="zh-TW" altLang="en-US" sz="2300" b="0" i="0" u="none" strike="noStrike" kern="1200" dirty="0">
                          <a:solidFill>
                            <a:srgbClr val="000000"/>
                          </a:solidFill>
                          <a:latin typeface="微軟正黑體" pitchFamily="34" charset="-120"/>
                          <a:ea typeface="微軟正黑體" pitchFamily="34" charset="-120"/>
                          <a:cs typeface="+mn-cs"/>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a:solidFill>
                            <a:srgbClr val="000000"/>
                          </a:solidFill>
                          <a:latin typeface="微軟正黑體" pitchFamily="34" charset="-120"/>
                          <a:ea typeface="微軟正黑體" pitchFamily="34" charset="-120"/>
                          <a:cs typeface="+mn-cs"/>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00"/>
                          </a:solidFill>
                          <a:latin typeface="微軟正黑體" pitchFamily="34" charset="-120"/>
                          <a:ea typeface="微軟正黑體" pitchFamily="34" charset="-120"/>
                          <a:cs typeface="+mn-cs"/>
                        </a:rPr>
                        <a:t>數甲</a:t>
                      </a:r>
                      <a:endParaRPr lang="zh-TW" altLang="en-US"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00"/>
                          </a:solidFill>
                          <a:latin typeface="微軟正黑體" pitchFamily="34" charset="-120"/>
                          <a:ea typeface="微軟正黑體" pitchFamily="34" charset="-120"/>
                          <a:cs typeface="+mn-cs"/>
                        </a:rPr>
                        <a:t>化學</a:t>
                      </a:r>
                      <a:endParaRPr lang="zh-TW" altLang="en-US"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00"/>
                          </a:solidFill>
                          <a:latin typeface="微軟正黑體" pitchFamily="34" charset="-120"/>
                          <a:ea typeface="微軟正黑體" pitchFamily="34" charset="-120"/>
                          <a:cs typeface="+mn-cs"/>
                        </a:rPr>
                        <a:t>物理</a:t>
                      </a:r>
                      <a:endParaRPr lang="zh-TW" altLang="en-US"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00"/>
                          </a:solidFill>
                          <a:latin typeface="微軟正黑體" pitchFamily="34" charset="-120"/>
                          <a:ea typeface="微軟正黑體" pitchFamily="34" charset="-120"/>
                          <a:cs typeface="+mn-cs"/>
                        </a:rPr>
                        <a:t>生物</a:t>
                      </a:r>
                      <a:endParaRPr lang="zh-TW" altLang="en-US"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kern="1200" dirty="0">
                          <a:solidFill>
                            <a:srgbClr val="000000"/>
                          </a:solidFill>
                          <a:latin typeface="微軟正黑體" pitchFamily="34" charset="-120"/>
                          <a:ea typeface="微軟正黑體" pitchFamily="34" charset="-120"/>
                          <a:cs typeface="+mn-cs"/>
                        </a:rPr>
                        <a:t>總分</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algn="ctr" fontAlgn="b"/>
                      <a:r>
                        <a:rPr lang="en-US" altLang="zh-TW" sz="2300" b="0" i="0" u="none" strike="noStrike" kern="1200" dirty="0" smtClean="0">
                          <a:solidFill>
                            <a:srgbClr val="000000"/>
                          </a:solidFill>
                          <a:latin typeface="微軟正黑體" pitchFamily="34" charset="-120"/>
                          <a:ea typeface="微軟正黑體" pitchFamily="34" charset="-120"/>
                          <a:cs typeface="+mn-cs"/>
                        </a:rPr>
                        <a:t>63.1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2300" b="0" i="0" u="none" strike="noStrike" kern="1200" dirty="0" smtClean="0">
                          <a:solidFill>
                            <a:srgbClr val="000000"/>
                          </a:solidFill>
                          <a:latin typeface="微軟正黑體" pitchFamily="34" charset="-120"/>
                          <a:ea typeface="微軟正黑體" pitchFamily="34" charset="-120"/>
                          <a:cs typeface="+mn-cs"/>
                        </a:rPr>
                        <a:t>56.5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2300" b="0" i="0" u="none" strike="noStrike" kern="1200" dirty="0" smtClean="0">
                          <a:solidFill>
                            <a:srgbClr val="000000"/>
                          </a:solidFill>
                          <a:latin typeface="微軟正黑體" pitchFamily="34" charset="-120"/>
                          <a:ea typeface="微軟正黑體" pitchFamily="34" charset="-120"/>
                          <a:cs typeface="+mn-cs"/>
                        </a:rPr>
                        <a:t>67.6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00"/>
                          </a:solidFill>
                          <a:latin typeface="微軟正黑體" pitchFamily="34" charset="-120"/>
                          <a:ea typeface="微軟正黑體" pitchFamily="34" charset="-120"/>
                          <a:cs typeface="+mn-cs"/>
                        </a:rPr>
                        <a:t>71</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00"/>
                          </a:solidFill>
                          <a:latin typeface="微軟正黑體" pitchFamily="34" charset="-120"/>
                          <a:ea typeface="微軟正黑體" pitchFamily="34" charset="-120"/>
                          <a:cs typeface="+mn-cs"/>
                        </a:rPr>
                        <a:t>84</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00"/>
                          </a:solidFill>
                          <a:latin typeface="微軟正黑體" pitchFamily="34" charset="-120"/>
                          <a:ea typeface="微軟正黑體" pitchFamily="34" charset="-120"/>
                          <a:cs typeface="+mn-cs"/>
                        </a:rPr>
                        <a:t>55.2</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00"/>
                          </a:solidFill>
                          <a:latin typeface="微軟正黑體" pitchFamily="34" charset="-120"/>
                          <a:ea typeface="微軟正黑體" pitchFamily="34" charset="-120"/>
                          <a:cs typeface="+mn-cs"/>
                        </a:rPr>
                        <a:t>397.4</a:t>
                      </a:r>
                      <a:endParaRPr lang="en-US" altLang="zh-TW" sz="2300" b="0" i="0" u="none" strike="noStrike" kern="1200" dirty="0">
                        <a:solidFill>
                          <a:srgbClr val="000000"/>
                        </a:solidFill>
                        <a:latin typeface="微軟正黑體" pitchFamily="34" charset="-120"/>
                        <a:ea typeface="微軟正黑體" pitchFamily="34" charset="-120"/>
                        <a:cs typeface="+mn-cs"/>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填志願範例</a:t>
            </a:r>
            <a:r>
              <a:rPr lang="en-US" altLang="zh-TW" sz="3200" b="1" dirty="0">
                <a:solidFill>
                  <a:srgbClr val="FF0000"/>
                </a:solidFill>
                <a:latin typeface="微軟正黑體" pitchFamily="34" charset="-120"/>
                <a:ea typeface="微軟正黑體" pitchFamily="34" charset="-120"/>
                <a:cs typeface="+mj-cs"/>
              </a:rPr>
              <a:t>5</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10" name="表格 9"/>
          <p:cNvGraphicFramePr>
            <a:graphicFrameLocks noGrp="1"/>
          </p:cNvGraphicFramePr>
          <p:nvPr>
            <p:extLst>
              <p:ext uri="{D42A27DB-BD31-4B8C-83A1-F6EECF244321}">
                <p14:modId xmlns:p14="http://schemas.microsoft.com/office/powerpoint/2010/main" val="2394424215"/>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kern="1200" dirty="0">
                          <a:solidFill>
                            <a:srgbClr val="0000FF"/>
                          </a:solidFill>
                          <a:latin typeface="微軟正黑體" pitchFamily="34" charset="-120"/>
                          <a:ea typeface="微軟正黑體" pitchFamily="34" charset="-120"/>
                          <a:cs typeface="+mn-cs"/>
                        </a:rPr>
                        <a:t>總級分</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87</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300" b="0" i="0" u="none" strike="noStrike" kern="1200" dirty="0" smtClean="0">
                          <a:solidFill>
                            <a:srgbClr val="0000FF"/>
                          </a:solidFill>
                          <a:latin typeface="微軟正黑體" pitchFamily="34" charset="-120"/>
                          <a:ea typeface="微軟正黑體" pitchFamily="34" charset="-120"/>
                          <a:cs typeface="+mn-cs"/>
                        </a:rPr>
                        <a:t>59</a:t>
                      </a:r>
                      <a:endParaRPr lang="en-US" altLang="zh-TW" sz="2300" b="0" i="0" u="none" strike="noStrike"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圓角矩形 6"/>
          <p:cNvSpPr/>
          <p:nvPr/>
        </p:nvSpPr>
        <p:spPr>
          <a:xfrm>
            <a:off x="4788024" y="1881626"/>
            <a:ext cx="864096"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0622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extLst>
              <p:ext uri="{D42A27DB-BD31-4B8C-83A1-F6EECF244321}">
                <p14:modId xmlns:p14="http://schemas.microsoft.com/office/powerpoint/2010/main" val="3733422638"/>
              </p:ext>
            </p:extLst>
          </p:nvPr>
        </p:nvGraphicFramePr>
        <p:xfrm>
          <a:off x="251520" y="3001516"/>
          <a:ext cx="8568950" cy="727076"/>
        </p:xfrm>
        <a:graphic>
          <a:graphicData uri="http://schemas.openxmlformats.org/drawingml/2006/table">
            <a:tbl>
              <a:tblPr/>
              <a:tblGrid>
                <a:gridCol w="856895"/>
                <a:gridCol w="856895"/>
                <a:gridCol w="856895"/>
                <a:gridCol w="856895"/>
                <a:gridCol w="856895"/>
                <a:gridCol w="856895"/>
                <a:gridCol w="856895"/>
                <a:gridCol w="856895"/>
                <a:gridCol w="856895"/>
                <a:gridCol w="856895"/>
              </a:tblGrid>
              <a:tr h="363538">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國文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a:solidFill>
                            <a:srgbClr val="000000"/>
                          </a:solidFill>
                          <a:latin typeface="微軟正黑體" pitchFamily="34" charset="-120"/>
                          <a:ea typeface="微軟正黑體" pitchFamily="34" charset="-120"/>
                        </a:rPr>
                        <a:t>英文</a:t>
                      </a: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數甲</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zh-TW" altLang="en-US" sz="2300" dirty="0" smtClean="0">
                          <a:latin typeface="微軟正黑體" pitchFamily="34" charset="-120"/>
                          <a:ea typeface="微軟正黑體" pitchFamily="34" charset="-120"/>
                        </a:rPr>
                        <a:t>數乙</a:t>
                      </a:r>
                      <a:endParaRPr lang="zh-TW" altLang="en-US" sz="2300" dirty="0">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化學</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物理</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生物</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歷史</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地理</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300" b="0" i="0" u="none" strike="noStrike" dirty="0" smtClean="0">
                          <a:solidFill>
                            <a:srgbClr val="000000"/>
                          </a:solidFill>
                          <a:latin typeface="微軟正黑體" pitchFamily="34" charset="-120"/>
                          <a:ea typeface="微軟正黑體" pitchFamily="34" charset="-120"/>
                        </a:rPr>
                        <a:t>公民</a:t>
                      </a:r>
                      <a:endParaRPr lang="zh-TW" altLang="en-US"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69.9</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77.5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39.8</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69.2</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46</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58.5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70.4</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80.5</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59</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300" b="0" i="0" u="none" strike="noStrike" dirty="0" smtClean="0">
                          <a:solidFill>
                            <a:srgbClr val="000000"/>
                          </a:solidFill>
                          <a:latin typeface="微軟正黑體" pitchFamily="34" charset="-120"/>
                          <a:ea typeface="微軟正黑體" pitchFamily="34" charset="-120"/>
                        </a:rPr>
                        <a:t>67.6</a:t>
                      </a:r>
                      <a:endParaRPr lang="en-US" altLang="zh-TW" sz="23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959107027"/>
              </p:ext>
            </p:extLst>
          </p:nvPr>
        </p:nvGraphicFramePr>
        <p:xfrm>
          <a:off x="251520" y="877280"/>
          <a:ext cx="8773898" cy="2057400"/>
        </p:xfrm>
        <a:graphic>
          <a:graphicData uri="http://schemas.openxmlformats.org/drawingml/2006/table">
            <a:tbl>
              <a:tblPr>
                <a:tableStyleId>{5940675A-B579-460E-94D1-54222C63F5DA}</a:tableStyleId>
              </a:tblPr>
              <a:tblGrid>
                <a:gridCol w="5083686"/>
                <a:gridCol w="857872"/>
                <a:gridCol w="2832340"/>
              </a:tblGrid>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國立成功大學外國語文學系</a:t>
                      </a:r>
                    </a:p>
                  </a:txBody>
                  <a:tcPr marL="7620" marR="7620" marT="7620" marB="0" anchor="ctr"/>
                </a:tc>
                <a:tc>
                  <a:txBody>
                    <a:bodyPr/>
                    <a:lstStyle/>
                    <a:p>
                      <a:pPr algn="ctr" fontAlgn="ctr"/>
                      <a:r>
                        <a:rPr lang="en-US" sz="2200" b="0" i="0" u="none" strike="noStrike">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200" b="0" i="0" u="none" strike="noStrike">
                          <a:solidFill>
                            <a:srgbClr val="000000"/>
                          </a:solidFill>
                          <a:latin typeface="微軟正黑體" pitchFamily="34" charset="-120"/>
                          <a:ea typeface="微軟正黑體" pitchFamily="34" charset="-120"/>
                        </a:rPr>
                        <a:t>總</a:t>
                      </a:r>
                      <a:r>
                        <a:rPr lang="en-US" altLang="zh-TW" sz="2200" b="0" i="0" u="none" strike="noStrike">
                          <a:solidFill>
                            <a:srgbClr val="000000"/>
                          </a:solidFill>
                          <a:latin typeface="微軟正黑體" pitchFamily="34" charset="-120"/>
                          <a:ea typeface="微軟正黑體" pitchFamily="34" charset="-120"/>
                        </a:rPr>
                        <a:t>63</a:t>
                      </a:r>
                    </a:p>
                  </a:txBody>
                  <a:tcPr marL="7620" marR="7620" marT="7620" marB="0" anchor="ctr"/>
                </a:tc>
              </a:tr>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國立政治大學不分系招生</a:t>
                      </a:r>
                      <a:r>
                        <a:rPr lang="en-US" altLang="zh-TW" sz="2200" b="0" i="0" u="none" strike="noStrike" dirty="0">
                          <a:solidFill>
                            <a:srgbClr val="000000"/>
                          </a:solidFill>
                          <a:latin typeface="微軟正黑體" pitchFamily="34" charset="-120"/>
                          <a:ea typeface="微軟正黑體" pitchFamily="34" charset="-120"/>
                        </a:rPr>
                        <a:t>(</a:t>
                      </a:r>
                      <a:r>
                        <a:rPr lang="zh-TW" altLang="en-US" sz="2200" b="0" i="0" u="none" strike="noStrike" dirty="0">
                          <a:solidFill>
                            <a:srgbClr val="000000"/>
                          </a:solidFill>
                          <a:latin typeface="微軟正黑體" pitchFamily="34" charset="-120"/>
                          <a:ea typeface="微軟正黑體" pitchFamily="34" charset="-120"/>
                        </a:rPr>
                        <a:t>政星組</a:t>
                      </a:r>
                      <a:r>
                        <a:rPr lang="en-US" altLang="zh-TW" sz="2200" b="0" i="0" u="none" strike="noStrike" dirty="0">
                          <a:solidFill>
                            <a:srgbClr val="000000"/>
                          </a:solidFill>
                          <a:latin typeface="微軟正黑體" pitchFamily="34" charset="-120"/>
                          <a:ea typeface="微軟正黑體" pitchFamily="34" charset="-120"/>
                        </a:rPr>
                        <a:t>)</a:t>
                      </a:r>
                    </a:p>
                  </a:txBody>
                  <a:tcPr marL="7620" marR="7620" marT="7620" marB="0" anchor="ctr"/>
                </a:tc>
                <a:tc>
                  <a:txBody>
                    <a:bodyPr/>
                    <a:lstStyle/>
                    <a:p>
                      <a:pPr algn="ctr" fontAlgn="ctr"/>
                      <a:r>
                        <a:rPr lang="en-US" sz="2200" b="0" i="0" u="none" strike="noStrike" dirty="0">
                          <a:solidFill>
                            <a:srgbClr val="000000"/>
                          </a:solidFill>
                          <a:latin typeface="微軟正黑體" pitchFamily="34" charset="-120"/>
                          <a:ea typeface="微軟正黑體" pitchFamily="34" charset="-120"/>
                        </a:rPr>
                        <a:t>Y</a:t>
                      </a:r>
                    </a:p>
                  </a:txBody>
                  <a:tcPr marL="7620" marR="7620" marT="7620" marB="0" anchor="ctr"/>
                </a:tc>
                <a:tc>
                  <a:txBody>
                    <a:bodyPr/>
                    <a:lstStyle/>
                    <a:p>
                      <a:pPr algn="l" fontAlgn="ctr"/>
                      <a:endParaRPr lang="zh-TW" altLang="en-US" sz="2200" b="0" i="0" u="none" strike="noStrike">
                        <a:solidFill>
                          <a:srgbClr val="000000"/>
                        </a:solidFill>
                        <a:latin typeface="微軟正黑體" pitchFamily="34" charset="-120"/>
                        <a:ea typeface="微軟正黑體" pitchFamily="34" charset="-120"/>
                      </a:endParaRPr>
                    </a:p>
                  </a:txBody>
                  <a:tcPr marL="7620" marR="7620" marT="7620" marB="0" anchor="ctr"/>
                </a:tc>
              </a:tr>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國立政治大學英國語文學系</a:t>
                      </a:r>
                    </a:p>
                  </a:txBody>
                  <a:tcPr marL="7620" marR="7620" marT="7620" marB="0" anchor="ctr"/>
                </a:tc>
                <a:tc>
                  <a:txBody>
                    <a:bodyPr/>
                    <a:lstStyle/>
                    <a:p>
                      <a:pPr algn="ctr" fontAlgn="ctr"/>
                      <a:r>
                        <a:rPr lang="en-US" sz="22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英</a:t>
                      </a:r>
                      <a:r>
                        <a:rPr lang="en-US" altLang="zh-TW" sz="2200" b="0" i="0" u="none" strike="noStrike" dirty="0">
                          <a:solidFill>
                            <a:srgbClr val="000000"/>
                          </a:solidFill>
                          <a:latin typeface="微軟正黑體" pitchFamily="34" charset="-120"/>
                          <a:ea typeface="微軟正黑體" pitchFamily="34" charset="-120"/>
                        </a:rPr>
                        <a:t>15</a:t>
                      </a:r>
                    </a:p>
                  </a:txBody>
                  <a:tcPr marL="7620" marR="7620" marT="7620" marB="0" anchor="ctr"/>
                </a:tc>
              </a:tr>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國立臺灣師範大學不分系招生</a:t>
                      </a:r>
                      <a:r>
                        <a:rPr lang="en-US" altLang="zh-TW" sz="2200" b="0" i="0" u="none" strike="noStrike" dirty="0">
                          <a:solidFill>
                            <a:srgbClr val="000000"/>
                          </a:solidFill>
                          <a:latin typeface="微軟正黑體" pitchFamily="34" charset="-120"/>
                          <a:ea typeface="微軟正黑體" pitchFamily="34" charset="-120"/>
                        </a:rPr>
                        <a:t>(</a:t>
                      </a:r>
                      <a:r>
                        <a:rPr lang="zh-TW" altLang="en-US" sz="2200" b="0" i="0" u="none" strike="noStrike" dirty="0">
                          <a:solidFill>
                            <a:srgbClr val="000000"/>
                          </a:solidFill>
                          <a:latin typeface="微軟正黑體" pitchFamily="34" charset="-120"/>
                          <a:ea typeface="微軟正黑體" pitchFamily="34" charset="-120"/>
                        </a:rPr>
                        <a:t>晨光組</a:t>
                      </a:r>
                      <a:r>
                        <a:rPr lang="en-US" altLang="zh-TW" sz="2200" b="0" i="0" u="none" strike="noStrike" dirty="0">
                          <a:solidFill>
                            <a:srgbClr val="000000"/>
                          </a:solidFill>
                          <a:latin typeface="微軟正黑體" pitchFamily="34" charset="-120"/>
                          <a:ea typeface="微軟正黑體" pitchFamily="34" charset="-120"/>
                        </a:rPr>
                        <a:t>)</a:t>
                      </a:r>
                    </a:p>
                  </a:txBody>
                  <a:tcPr marL="7620" marR="7620" marT="7620" marB="0" anchor="ctr"/>
                </a:tc>
                <a:tc>
                  <a:txBody>
                    <a:bodyPr/>
                    <a:lstStyle/>
                    <a:p>
                      <a:pPr algn="ctr" fontAlgn="ctr"/>
                      <a:r>
                        <a:rPr lang="en-US" sz="2200" b="0" i="0" u="none" strike="noStrike" dirty="0">
                          <a:solidFill>
                            <a:srgbClr val="000000"/>
                          </a:solidFill>
                          <a:latin typeface="微軟正黑體" pitchFamily="34" charset="-120"/>
                          <a:ea typeface="微軟正黑體" pitchFamily="34" charset="-120"/>
                        </a:rPr>
                        <a:t>Y</a:t>
                      </a:r>
                    </a:p>
                  </a:txBody>
                  <a:tcPr marL="7620" marR="7620" marT="7620" marB="0" anchor="ctr"/>
                </a:tc>
                <a:tc>
                  <a:txBody>
                    <a:bodyPr/>
                    <a:lstStyle/>
                    <a:p>
                      <a:pPr algn="l" fontAlgn="ctr"/>
                      <a:endParaRPr lang="zh-TW" altLang="en-US" sz="2200" b="0" i="0" u="none" strike="noStrike" dirty="0">
                        <a:solidFill>
                          <a:srgbClr val="000000"/>
                        </a:solidFill>
                        <a:latin typeface="微軟正黑體" pitchFamily="34" charset="-120"/>
                        <a:ea typeface="微軟正黑體" pitchFamily="34" charset="-120"/>
                      </a:endParaRPr>
                    </a:p>
                  </a:txBody>
                  <a:tcPr marL="7620" marR="7620" marT="7620" marB="0" anchor="ctr"/>
                </a:tc>
              </a:tr>
              <a:tr h="310557">
                <a:tc>
                  <a:txBody>
                    <a:bodyPr/>
                    <a:lstStyle/>
                    <a:p>
                      <a:pPr algn="l" fontAlgn="ctr"/>
                      <a:r>
                        <a:rPr lang="zh-TW" altLang="en-US" sz="1900" b="0" i="0" u="none" strike="noStrike" dirty="0">
                          <a:solidFill>
                            <a:srgbClr val="000000"/>
                          </a:solidFill>
                          <a:latin typeface="微軟正黑體" pitchFamily="34" charset="-120"/>
                          <a:ea typeface="微軟正黑體" pitchFamily="34" charset="-120"/>
                        </a:rPr>
                        <a:t>國立臺灣師範大學科技應用與人力資源發展學系</a:t>
                      </a:r>
                    </a:p>
                  </a:txBody>
                  <a:tcPr marL="7620" marR="7620" marT="7620" marB="0" anchor="ctr"/>
                </a:tc>
                <a:tc>
                  <a:txBody>
                    <a:bodyPr/>
                    <a:lstStyle/>
                    <a:p>
                      <a:pPr algn="ctr" fontAlgn="ctr"/>
                      <a:r>
                        <a:rPr lang="en-US" sz="2200" b="0" i="0" u="none" strike="noStrike" dirty="0">
                          <a:solidFill>
                            <a:srgbClr val="000000"/>
                          </a:solidFill>
                          <a:latin typeface="微軟正黑體" pitchFamily="34" charset="-120"/>
                          <a:ea typeface="微軟正黑體" pitchFamily="34" charset="-120"/>
                        </a:rPr>
                        <a:t>Y</a:t>
                      </a:r>
                    </a:p>
                  </a:txBody>
                  <a:tcPr marL="7620" marR="7620" marT="7620" marB="0" anchor="ctr"/>
                </a:tc>
                <a:tc>
                  <a:txBody>
                    <a:bodyPr/>
                    <a:lstStyle/>
                    <a:p>
                      <a:pPr algn="l" fontAlgn="ctr"/>
                      <a:endParaRPr lang="zh-TW" altLang="en-US" sz="2200" b="0" i="0" u="none" strike="noStrike" dirty="0">
                        <a:solidFill>
                          <a:srgbClr val="000000"/>
                        </a:solidFill>
                        <a:latin typeface="微軟正黑體" pitchFamily="34" charset="-120"/>
                        <a:ea typeface="微軟正黑體" pitchFamily="34" charset="-120"/>
                      </a:endParaRPr>
                    </a:p>
                  </a:txBody>
                  <a:tcPr marL="7620" marR="7620" marT="7620" marB="0" anchor="ctr"/>
                </a:tc>
              </a:tr>
              <a:tr h="310557">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國立臺灣師範大學英語學系</a:t>
                      </a:r>
                    </a:p>
                  </a:txBody>
                  <a:tcPr marL="7620" marR="7620" marT="7620" marB="0" anchor="ctr"/>
                </a:tc>
                <a:tc>
                  <a:txBody>
                    <a:bodyPr/>
                    <a:lstStyle/>
                    <a:p>
                      <a:pPr algn="ctr" fontAlgn="ctr"/>
                      <a:r>
                        <a:rPr lang="en-US" sz="2200" b="0" i="0" u="none" strike="noStrike" dirty="0">
                          <a:solidFill>
                            <a:srgbClr val="000000"/>
                          </a:solidFill>
                          <a:latin typeface="微軟正黑體" pitchFamily="34" charset="-120"/>
                          <a:ea typeface="微軟正黑體" pitchFamily="34" charset="-120"/>
                        </a:rPr>
                        <a:t>N</a:t>
                      </a:r>
                    </a:p>
                  </a:txBody>
                  <a:tcPr marL="7620" marR="7620" marT="7620" marB="0" anchor="ctr"/>
                </a:tc>
                <a:tc>
                  <a:txBody>
                    <a:bodyPr/>
                    <a:lstStyle/>
                    <a:p>
                      <a:pPr algn="l" fontAlgn="ctr"/>
                      <a:r>
                        <a:rPr lang="zh-TW" altLang="en-US" sz="2200" b="0" i="0" u="none" strike="noStrike" dirty="0">
                          <a:solidFill>
                            <a:srgbClr val="000000"/>
                          </a:solidFill>
                          <a:latin typeface="微軟正黑體" pitchFamily="34" charset="-120"/>
                          <a:ea typeface="微軟正黑體" pitchFamily="34" charset="-120"/>
                        </a:rPr>
                        <a:t>國</a:t>
                      </a:r>
                      <a:r>
                        <a:rPr lang="en-US" altLang="zh-TW" sz="2200" b="0" i="0" u="none" strike="noStrike" dirty="0">
                          <a:solidFill>
                            <a:srgbClr val="000000"/>
                          </a:solidFill>
                          <a:latin typeface="微軟正黑體" pitchFamily="34" charset="-120"/>
                          <a:ea typeface="微軟正黑體" pitchFamily="34" charset="-120"/>
                        </a:rPr>
                        <a:t>13</a:t>
                      </a:r>
                    </a:p>
                  </a:txBody>
                  <a:tcPr marL="7620" marR="7620" marT="7620" marB="0" anchor="ct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541982502"/>
              </p:ext>
            </p:extLst>
          </p:nvPr>
        </p:nvGraphicFramePr>
        <p:xfrm>
          <a:off x="1475656" y="3793604"/>
          <a:ext cx="6336704" cy="1921396"/>
        </p:xfrm>
        <a:graphic>
          <a:graphicData uri="http://schemas.openxmlformats.org/drawingml/2006/table">
            <a:tbl>
              <a:tblPr/>
              <a:tblGrid>
                <a:gridCol w="2347756"/>
                <a:gridCol w="3988948"/>
              </a:tblGrid>
              <a:tr h="324963">
                <a:tc>
                  <a:txBody>
                    <a:bodyPr/>
                    <a:lstStyle/>
                    <a:p>
                      <a:pPr algn="ctr" fontAlgn="ctr"/>
                      <a:r>
                        <a:rPr lang="zh-TW" altLang="en-US" sz="2000" b="0" i="0" u="none" strike="noStrike" dirty="0" smtClean="0">
                          <a:solidFill>
                            <a:srgbClr val="000000"/>
                          </a:solidFill>
                          <a:latin typeface="微軟正黑體" pitchFamily="34" charset="-120"/>
                          <a:ea typeface="微軟正黑體" pitchFamily="34" charset="-120"/>
                        </a:rPr>
                        <a:t>錄取校</a:t>
                      </a:r>
                      <a:r>
                        <a:rPr lang="zh-TW" altLang="en-US" sz="2000" b="0" i="0" u="none" strike="noStrike" dirty="0">
                          <a:solidFill>
                            <a:srgbClr val="000000"/>
                          </a:solidFill>
                          <a:latin typeface="微軟正黑體" pitchFamily="34" charset="-120"/>
                          <a:ea typeface="微軟正黑體" pitchFamily="34" charset="-120"/>
                        </a:rPr>
                        <a:t>系</a:t>
                      </a: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000" b="0" i="0" u="none" strike="noStrike" dirty="0">
                          <a:solidFill>
                            <a:srgbClr val="000000"/>
                          </a:solidFill>
                          <a:latin typeface="微軟正黑體" pitchFamily="34" charset="-120"/>
                          <a:ea typeface="微軟正黑體" pitchFamily="34" charset="-120"/>
                        </a:rPr>
                        <a:t>指定考試採計科目及方法</a:t>
                      </a: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433">
                <a:tc>
                  <a:txBody>
                    <a:bodyPr/>
                    <a:lstStyle/>
                    <a:p>
                      <a:pPr algn="ctr" fontAlgn="ctr"/>
                      <a:r>
                        <a:rPr lang="zh-TW" altLang="en-US" sz="2000" b="1" i="0" u="none" strike="noStrike" dirty="0" smtClean="0">
                          <a:solidFill>
                            <a:srgbClr val="000000"/>
                          </a:solidFill>
                          <a:latin typeface="微軟正黑體" pitchFamily="34" charset="-120"/>
                          <a:ea typeface="微軟正黑體" pitchFamily="34" charset="-120"/>
                        </a:rPr>
                        <a:t>國立中央大學</a:t>
                      </a:r>
                      <a:endParaRPr lang="en-US" altLang="zh-TW" sz="2000" b="1" i="0" u="none" strike="noStrike" dirty="0" smtClean="0">
                        <a:solidFill>
                          <a:srgbClr val="000000"/>
                        </a:solidFill>
                        <a:latin typeface="微軟正黑體" pitchFamily="34" charset="-120"/>
                        <a:ea typeface="微軟正黑體" pitchFamily="34" charset="-120"/>
                      </a:endParaRPr>
                    </a:p>
                    <a:p>
                      <a:pPr algn="ctr" fontAlgn="ctr"/>
                      <a:r>
                        <a:rPr lang="zh-TW" altLang="en-US" sz="2000" b="1" i="0" u="none" strike="noStrike" dirty="0" smtClean="0">
                          <a:solidFill>
                            <a:srgbClr val="000000"/>
                          </a:solidFill>
                          <a:latin typeface="微軟正黑體" pitchFamily="34" charset="-120"/>
                          <a:ea typeface="微軟正黑體" pitchFamily="34" charset="-120"/>
                        </a:rPr>
                        <a:t>法國語文學系</a:t>
                      </a:r>
                    </a:p>
                    <a:p>
                      <a:pPr algn="ctr" fontAlgn="ctr"/>
                      <a:endParaRPr lang="en-US" altLang="zh-TW" sz="2000" b="1" i="0" u="none" strike="noStrike" dirty="0" smtClean="0">
                        <a:solidFill>
                          <a:srgbClr val="000000"/>
                        </a:solidFill>
                        <a:latin typeface="微軟正黑體" pitchFamily="34" charset="-120"/>
                        <a:ea typeface="微軟正黑體" pitchFamily="34" charset="-120"/>
                      </a:endParaRPr>
                    </a:p>
                  </a:txBody>
                  <a:tcPr marL="9525" marR="9525" marT="793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000" b="0" i="0" u="none" strike="noStrike" dirty="0" smtClean="0">
                          <a:solidFill>
                            <a:srgbClr val="000000"/>
                          </a:solidFill>
                          <a:latin typeface="微軟正黑體" pitchFamily="34" charset="-120"/>
                          <a:ea typeface="微軟正黑體" pitchFamily="34" charset="-120"/>
                        </a:rPr>
                        <a:t>國　文 </a:t>
                      </a:r>
                      <a:r>
                        <a:rPr lang="en-US" altLang="zh-TW" sz="2000" b="0" i="0" u="none" strike="noStrike" dirty="0" smtClean="0">
                          <a:solidFill>
                            <a:srgbClr val="000000"/>
                          </a:solidFill>
                          <a:latin typeface="微軟正黑體" pitchFamily="34" charset="-120"/>
                          <a:ea typeface="微軟正黑體" pitchFamily="34" charset="-120"/>
                        </a:rPr>
                        <a:t>x 1.00</a:t>
                      </a:r>
                    </a:p>
                    <a:p>
                      <a:pPr algn="l" fontAlgn="ctr"/>
                      <a:r>
                        <a:rPr lang="zh-TW" altLang="en-US" sz="2000" b="0" i="0" u="none" strike="noStrike" dirty="0" smtClean="0">
                          <a:solidFill>
                            <a:srgbClr val="000000"/>
                          </a:solidFill>
                          <a:latin typeface="微軟正黑體" pitchFamily="34" charset="-120"/>
                          <a:ea typeface="微軟正黑體" pitchFamily="34" charset="-120"/>
                        </a:rPr>
                        <a:t>英　文 </a:t>
                      </a:r>
                      <a:r>
                        <a:rPr lang="en-US" altLang="zh-TW" sz="2000" b="0" i="0" u="none" strike="noStrike" dirty="0" smtClean="0">
                          <a:solidFill>
                            <a:srgbClr val="000000"/>
                          </a:solidFill>
                          <a:latin typeface="微軟正黑體" pitchFamily="34" charset="-120"/>
                          <a:ea typeface="微軟正黑體" pitchFamily="34" charset="-120"/>
                        </a:rPr>
                        <a:t>x 1.00</a:t>
                      </a:r>
                    </a:p>
                    <a:p>
                      <a:pPr algn="l" fontAlgn="ctr"/>
                      <a:r>
                        <a:rPr lang="zh-TW" altLang="en-US" sz="2000" b="0" i="0" u="none" strike="noStrike" dirty="0" smtClean="0">
                          <a:solidFill>
                            <a:srgbClr val="000000"/>
                          </a:solidFill>
                          <a:latin typeface="微軟正黑體" pitchFamily="34" charset="-120"/>
                          <a:ea typeface="微軟正黑體" pitchFamily="34" charset="-120"/>
                        </a:rPr>
                        <a:t>歷    史 </a:t>
                      </a:r>
                      <a:r>
                        <a:rPr lang="en-US" altLang="zh-TW" sz="2000" b="0" i="0" u="none" strike="noStrike" dirty="0" smtClean="0">
                          <a:solidFill>
                            <a:srgbClr val="000000"/>
                          </a:solidFill>
                          <a:latin typeface="微軟正黑體" pitchFamily="34" charset="-120"/>
                          <a:ea typeface="微軟正黑體" pitchFamily="34" charset="-120"/>
                        </a:rPr>
                        <a:t>x 1.00</a:t>
                      </a:r>
                    </a:p>
                    <a:p>
                      <a:pPr algn="l" fontAlgn="ctr"/>
                      <a:r>
                        <a:rPr lang="zh-TW" altLang="en-US" sz="2000" b="0" i="0" u="none" strike="noStrike" dirty="0" smtClean="0">
                          <a:solidFill>
                            <a:srgbClr val="000000"/>
                          </a:solidFill>
                          <a:latin typeface="微軟正黑體" pitchFamily="34" charset="-120"/>
                          <a:ea typeface="微軟正黑體" pitchFamily="34" charset="-120"/>
                        </a:rPr>
                        <a:t>地    理 </a:t>
                      </a:r>
                      <a:r>
                        <a:rPr lang="en-US" altLang="zh-TW" sz="2000" b="0" i="0" u="none" strike="noStrike" dirty="0" smtClean="0">
                          <a:solidFill>
                            <a:srgbClr val="000000"/>
                          </a:solidFill>
                          <a:latin typeface="微軟正黑體" pitchFamily="34" charset="-120"/>
                          <a:ea typeface="微軟正黑體" pitchFamily="34" charset="-120"/>
                        </a:rPr>
                        <a:t>x 1.00</a:t>
                      </a:r>
                    </a:p>
                    <a:p>
                      <a:pPr algn="l" fontAlgn="ctr"/>
                      <a:r>
                        <a:rPr lang="zh-TW" altLang="en-US" sz="2000" b="0" i="0" u="none" strike="noStrike" dirty="0" smtClean="0">
                          <a:solidFill>
                            <a:srgbClr val="000000"/>
                          </a:solidFill>
                          <a:latin typeface="微軟正黑體" pitchFamily="34" charset="-120"/>
                          <a:ea typeface="微軟正黑體" pitchFamily="34" charset="-120"/>
                        </a:rPr>
                        <a:t>公    民 </a:t>
                      </a:r>
                      <a:r>
                        <a:rPr lang="en-US" altLang="zh-TW" sz="2000" b="0" i="0" u="none" strike="noStrike" dirty="0" smtClean="0">
                          <a:solidFill>
                            <a:srgbClr val="000000"/>
                          </a:solidFill>
                          <a:latin typeface="微軟正黑體" pitchFamily="34" charset="-120"/>
                          <a:ea typeface="微軟正黑體" pitchFamily="34" charset="-120"/>
                        </a:rPr>
                        <a:t>x 1.00</a:t>
                      </a:r>
                      <a:endParaRPr lang="en-US" sz="2000" b="0" i="0" u="none" strike="noStrike" dirty="0">
                        <a:solidFill>
                          <a:srgbClr val="000000"/>
                        </a:solidFill>
                        <a:latin typeface="微軟正黑體" pitchFamily="34" charset="-120"/>
                        <a:ea typeface="微軟正黑體" pitchFamily="34" charset="-120"/>
                      </a:endParaRPr>
                    </a:p>
                  </a:txBody>
                  <a:tcPr marL="9525" marR="9525" marT="7938"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 Box 19"/>
          <p:cNvSpPr txBox="1">
            <a:spLocks noChangeArrowheads="1"/>
          </p:cNvSpPr>
          <p:nvPr/>
        </p:nvSpPr>
        <p:spPr bwMode="auto">
          <a:xfrm>
            <a:off x="5369627" y="1"/>
            <a:ext cx="3774373" cy="574278"/>
          </a:xfrm>
          <a:prstGeom prst="rect">
            <a:avLst/>
          </a:prstGeom>
          <a:noFill/>
          <a:ln w="9525">
            <a:noFill/>
            <a:miter lim="800000"/>
            <a:headEnd/>
            <a:tailEnd/>
          </a:ln>
        </p:spPr>
        <p:txBody>
          <a:bodyPr wrap="square" lIns="81043" tIns="40522" rIns="81043" bIns="40522">
            <a:spAutoFit/>
          </a:bodyPr>
          <a:lstStyle/>
          <a:p>
            <a:pPr algn="r">
              <a:spcBef>
                <a:spcPct val="50000"/>
              </a:spcBef>
            </a:pPr>
            <a:r>
              <a:rPr lang="en-US" altLang="zh-TW" sz="3200" b="1" dirty="0" smtClean="0">
                <a:solidFill>
                  <a:srgbClr val="FF0000"/>
                </a:solidFill>
                <a:latin typeface="微軟正黑體" pitchFamily="34" charset="-120"/>
                <a:ea typeface="微軟正黑體" pitchFamily="34" charset="-120"/>
                <a:cs typeface="+mj-cs"/>
              </a:rPr>
              <a:t>105</a:t>
            </a:r>
            <a:r>
              <a:rPr lang="zh-TW" altLang="en-US" sz="3200" b="1" dirty="0" smtClean="0">
                <a:solidFill>
                  <a:srgbClr val="FF0000"/>
                </a:solidFill>
                <a:latin typeface="微軟正黑體" pitchFamily="34" charset="-120"/>
                <a:ea typeface="微軟正黑體" pitchFamily="34" charset="-120"/>
                <a:cs typeface="+mj-cs"/>
              </a:rPr>
              <a:t>選</a:t>
            </a:r>
            <a:r>
              <a:rPr lang="zh-TW" altLang="en-US" sz="3200" b="1" dirty="0">
                <a:solidFill>
                  <a:srgbClr val="FF0000"/>
                </a:solidFill>
                <a:latin typeface="微軟正黑體" pitchFamily="34" charset="-120"/>
                <a:ea typeface="微軟正黑體" pitchFamily="34" charset="-120"/>
                <a:cs typeface="+mj-cs"/>
              </a:rPr>
              <a:t>填志願</a:t>
            </a:r>
            <a:r>
              <a:rPr lang="zh-TW" altLang="en-US" sz="3200" b="1" dirty="0" smtClean="0">
                <a:solidFill>
                  <a:srgbClr val="FF0000"/>
                </a:solidFill>
                <a:latin typeface="微軟正黑體" pitchFamily="34" charset="-120"/>
                <a:ea typeface="微軟正黑體" pitchFamily="34" charset="-120"/>
                <a:cs typeface="+mj-cs"/>
              </a:rPr>
              <a:t>範例</a:t>
            </a:r>
            <a:r>
              <a:rPr lang="en-US" altLang="zh-TW" sz="3200" b="1" dirty="0" smtClean="0">
                <a:solidFill>
                  <a:srgbClr val="FF0000"/>
                </a:solidFill>
                <a:latin typeface="微軟正黑體" pitchFamily="34" charset="-120"/>
                <a:ea typeface="微軟正黑體" pitchFamily="34" charset="-120"/>
                <a:cs typeface="+mj-cs"/>
              </a:rPr>
              <a:t>6</a:t>
            </a:r>
            <a:endParaRPr lang="zh-TW" altLang="en-US" sz="3200" b="1" dirty="0">
              <a:solidFill>
                <a:srgbClr val="FF0000"/>
              </a:solidFill>
              <a:latin typeface="微軟正黑體" pitchFamily="34" charset="-120"/>
              <a:ea typeface="微軟正黑體" pitchFamily="34" charset="-120"/>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3877996032"/>
              </p:ext>
            </p:extLst>
          </p:nvPr>
        </p:nvGraphicFramePr>
        <p:xfrm>
          <a:off x="251520" y="97193"/>
          <a:ext cx="5118109" cy="727076"/>
        </p:xfrm>
        <a:graphic>
          <a:graphicData uri="http://schemas.openxmlformats.org/drawingml/2006/table">
            <a:tbl>
              <a:tblPr/>
              <a:tblGrid>
                <a:gridCol w="703366"/>
                <a:gridCol w="703366"/>
                <a:gridCol w="703366"/>
                <a:gridCol w="703366"/>
                <a:gridCol w="703366"/>
                <a:gridCol w="703366"/>
                <a:gridCol w="897913"/>
              </a:tblGrid>
              <a:tr h="363538">
                <a:tc>
                  <a:txBody>
                    <a:bodyPr/>
                    <a:lstStyle/>
                    <a:p>
                      <a:pPr algn="ctr" fontAlgn="ctr"/>
                      <a:r>
                        <a:rPr lang="zh-TW" altLang="en-US" sz="2300" b="0" i="0" u="none" strike="noStrike" dirty="0" smtClean="0">
                          <a:solidFill>
                            <a:srgbClr val="0000FF"/>
                          </a:solidFill>
                          <a:effectLst/>
                          <a:latin typeface="微軟正黑體" pitchFamily="34" charset="-120"/>
                          <a:ea typeface="微軟正黑體" pitchFamily="34" charset="-120"/>
                        </a:rPr>
                        <a:t>校排</a:t>
                      </a:r>
                      <a:endParaRPr lang="zh-TW" altLang="en-US" sz="2300" b="0" i="0" u="none" strike="noStrike" dirty="0">
                        <a:solidFill>
                          <a:srgbClr val="0000FF"/>
                        </a:solidFill>
                        <a:effectLst/>
                        <a:latin typeface="微軟正黑體" pitchFamily="34" charset="-120"/>
                        <a:ea typeface="微軟正黑體" pitchFamily="34" charset="-120"/>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國文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英文</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數學</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社會</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dirty="0">
                          <a:effectLst/>
                          <a:latin typeface="微軟正黑體" pitchFamily="34" charset="-120"/>
                          <a:ea typeface="微軟正黑體" pitchFamily="34" charset="-120"/>
                        </a:rPr>
                        <a:t>自然</a:t>
                      </a: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300" b="0" i="0" u="none" strike="noStrike" kern="1200" dirty="0" smtClean="0">
                          <a:solidFill>
                            <a:srgbClr val="0000FF"/>
                          </a:solidFill>
                          <a:latin typeface="微軟正黑體" pitchFamily="34" charset="-120"/>
                          <a:ea typeface="微軟正黑體" pitchFamily="34" charset="-120"/>
                          <a:cs typeface="+mn-cs"/>
                        </a:rPr>
                        <a:t>總級分</a:t>
                      </a:r>
                      <a:endParaRPr lang="zh-TW" altLang="en-US" sz="2300" b="0" i="0" u="none" strike="noStrike" kern="1200" dirty="0">
                        <a:solidFill>
                          <a:srgbClr val="0000FF"/>
                        </a:solidFill>
                        <a:latin typeface="微軟正黑體" pitchFamily="34" charset="-120"/>
                        <a:ea typeface="微軟正黑體" pitchFamily="34" charset="-120"/>
                        <a:cs typeface="+mn-cs"/>
                      </a:endParaRPr>
                    </a:p>
                  </a:txBody>
                  <a:tcPr marL="8792" marR="8792"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3538">
                <a:tc>
                  <a:txBody>
                    <a:bodyPr/>
                    <a:lstStyle/>
                    <a:p>
                      <a:pPr algn="ctr" fontAlgn="ctr"/>
                      <a:r>
                        <a:rPr lang="en-US" altLang="zh-TW" sz="2300" b="0" i="0" u="none" strike="noStrike" dirty="0" smtClean="0">
                          <a:solidFill>
                            <a:srgbClr val="0000FF"/>
                          </a:solidFill>
                          <a:latin typeface="微軟正黑體" pitchFamily="34" charset="-120"/>
                          <a:ea typeface="微軟正黑體" pitchFamily="34" charset="-120"/>
                        </a:rPr>
                        <a:t>19</a:t>
                      </a:r>
                      <a:r>
                        <a:rPr lang="zh-TW" altLang="en-US" sz="2300" b="0" i="0" u="none" strike="noStrike" dirty="0" smtClean="0">
                          <a:solidFill>
                            <a:srgbClr val="0000FF"/>
                          </a:solidFill>
                          <a:latin typeface="微軟正黑體" pitchFamily="34" charset="-120"/>
                          <a:ea typeface="微軟正黑體" pitchFamily="34" charset="-120"/>
                        </a:rPr>
                        <a:t>％</a:t>
                      </a:r>
                      <a:endParaRPr lang="en-US" altLang="zh-TW" sz="2300" b="0" i="0" u="none" strike="noStrike" dirty="0" smtClean="0">
                        <a:solidFill>
                          <a:srgbClr val="0000FF"/>
                        </a:solidFill>
                        <a:latin typeface="微軟正黑體" pitchFamily="34" charset="-120"/>
                        <a:ea typeface="微軟正黑體" pitchFamily="34"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00"/>
                          </a:solidFill>
                          <a:latin typeface="微軟正黑體" pitchFamily="34" charset="-120"/>
                          <a:ea typeface="微軟正黑體" pitchFamily="34" charset="-120"/>
                          <a:cs typeface="+mn-cs"/>
                        </a:rPr>
                        <a:t>12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300" b="0" i="0" u="none" strike="noStrike" kern="1200" dirty="0" smtClean="0">
                          <a:solidFill>
                            <a:srgbClr val="0000FF"/>
                          </a:solidFill>
                          <a:latin typeface="微軟正黑體" pitchFamily="34" charset="-120"/>
                          <a:ea typeface="微軟正黑體" pitchFamily="34" charset="-120"/>
                          <a:cs typeface="+mn-cs"/>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4631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rot="18900000">
            <a:off x="852821" y="2608188"/>
            <a:ext cx="235836" cy="261877"/>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3" name="圆角矩形 32"/>
          <p:cNvSpPr/>
          <p:nvPr/>
        </p:nvSpPr>
        <p:spPr>
          <a:xfrm rot="18900000">
            <a:off x="2036764" y="1577875"/>
            <a:ext cx="191766" cy="212940"/>
          </a:xfrm>
          <a:prstGeom prst="roundRect">
            <a:avLst/>
          </a:prstGeom>
          <a:noFill/>
          <a:ln w="38100">
            <a:solidFill>
              <a:srgbClr val="FFBE3F"/>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4" name="圆角矩形 33"/>
          <p:cNvSpPr/>
          <p:nvPr/>
        </p:nvSpPr>
        <p:spPr>
          <a:xfrm>
            <a:off x="365665" y="1338482"/>
            <a:ext cx="505022" cy="560787"/>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5" name="圆角矩形 34"/>
          <p:cNvSpPr/>
          <p:nvPr/>
        </p:nvSpPr>
        <p:spPr>
          <a:xfrm>
            <a:off x="1238734" y="1087186"/>
            <a:ext cx="309683" cy="343879"/>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6" name="圆角矩形 35"/>
          <p:cNvSpPr/>
          <p:nvPr/>
        </p:nvSpPr>
        <p:spPr>
          <a:xfrm>
            <a:off x="4303409" y="460269"/>
            <a:ext cx="756342" cy="839858"/>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37" name="圆角矩形 36"/>
          <p:cNvSpPr/>
          <p:nvPr/>
        </p:nvSpPr>
        <p:spPr>
          <a:xfrm>
            <a:off x="3114702" y="1285577"/>
            <a:ext cx="649144" cy="720823"/>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0" name="圆角矩形 39"/>
          <p:cNvSpPr/>
          <p:nvPr/>
        </p:nvSpPr>
        <p:spPr>
          <a:xfrm>
            <a:off x="1996267" y="2139984"/>
            <a:ext cx="864732" cy="960215"/>
          </a:xfrm>
          <a:prstGeom prst="roundRect">
            <a:avLst/>
          </a:prstGeom>
          <a:noFill/>
          <a:ln w="1270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43" name="圆角矩形 42"/>
          <p:cNvSpPr/>
          <p:nvPr/>
        </p:nvSpPr>
        <p:spPr>
          <a:xfrm>
            <a:off x="845674" y="579304"/>
            <a:ext cx="649145" cy="706274"/>
          </a:xfrm>
          <a:prstGeom prst="roundRect">
            <a:avLst/>
          </a:prstGeom>
          <a:noFill/>
          <a:ln w="762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0" name="圆角矩形 69"/>
          <p:cNvSpPr/>
          <p:nvPr/>
        </p:nvSpPr>
        <p:spPr>
          <a:xfrm>
            <a:off x="-126256" y="1059412"/>
            <a:ext cx="647953" cy="720822"/>
          </a:xfrm>
          <a:prstGeom prst="roundRect">
            <a:avLst/>
          </a:prstGeom>
          <a:noFill/>
          <a:ln w="1270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1" name="圆角矩形 70"/>
          <p:cNvSpPr/>
          <p:nvPr/>
        </p:nvSpPr>
        <p:spPr>
          <a:xfrm>
            <a:off x="6842814" y="96551"/>
            <a:ext cx="756342" cy="841180"/>
          </a:xfrm>
          <a:prstGeom prst="roundRect">
            <a:avLst/>
          </a:prstGeom>
          <a:noFill/>
          <a:ln w="1270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2" name="圆角矩形 71"/>
          <p:cNvSpPr/>
          <p:nvPr/>
        </p:nvSpPr>
        <p:spPr>
          <a:xfrm>
            <a:off x="5600506" y="1288223"/>
            <a:ext cx="207250" cy="230134"/>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3" name="圆角矩形 72"/>
          <p:cNvSpPr/>
          <p:nvPr/>
        </p:nvSpPr>
        <p:spPr>
          <a:xfrm>
            <a:off x="449042" y="2559252"/>
            <a:ext cx="415690" cy="461591"/>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4" name="圆角矩形 73"/>
          <p:cNvSpPr/>
          <p:nvPr/>
        </p:nvSpPr>
        <p:spPr>
          <a:xfrm>
            <a:off x="1702068" y="1353031"/>
            <a:ext cx="385913" cy="429848"/>
          </a:xfrm>
          <a:prstGeom prst="roundRect">
            <a:avLst/>
          </a:prstGeom>
          <a:noFill/>
          <a:ln w="5715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5" name="圆角矩形 74"/>
          <p:cNvSpPr/>
          <p:nvPr/>
        </p:nvSpPr>
        <p:spPr>
          <a:xfrm>
            <a:off x="2565608" y="665274"/>
            <a:ext cx="387105" cy="429848"/>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6" name="圆角矩形 75"/>
          <p:cNvSpPr/>
          <p:nvPr/>
        </p:nvSpPr>
        <p:spPr>
          <a:xfrm>
            <a:off x="3655456" y="665274"/>
            <a:ext cx="270377" cy="300232"/>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7" name="圆角矩形 76"/>
          <p:cNvSpPr/>
          <p:nvPr/>
        </p:nvSpPr>
        <p:spPr>
          <a:xfrm>
            <a:off x="3805534" y="879536"/>
            <a:ext cx="269186" cy="300232"/>
          </a:xfrm>
          <a:prstGeom prst="roundRect">
            <a:avLst/>
          </a:prstGeom>
          <a:noFill/>
          <a:ln w="3810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8" name="圆角矩形 77"/>
          <p:cNvSpPr/>
          <p:nvPr/>
        </p:nvSpPr>
        <p:spPr>
          <a:xfrm>
            <a:off x="4889426" y="1469421"/>
            <a:ext cx="387104" cy="429848"/>
          </a:xfrm>
          <a:prstGeom prst="roundRect">
            <a:avLst/>
          </a:prstGeom>
          <a:noFill/>
          <a:ln w="5715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79" name="圆角矩形 78"/>
          <p:cNvSpPr/>
          <p:nvPr/>
        </p:nvSpPr>
        <p:spPr>
          <a:xfrm>
            <a:off x="521698" y="3668921"/>
            <a:ext cx="343034" cy="379590"/>
          </a:xfrm>
          <a:prstGeom prst="roundRect">
            <a:avLst/>
          </a:prstGeom>
          <a:noFill/>
          <a:ln w="762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0" name="圆角矩形 79"/>
          <p:cNvSpPr/>
          <p:nvPr/>
        </p:nvSpPr>
        <p:spPr>
          <a:xfrm>
            <a:off x="331123" y="3470530"/>
            <a:ext cx="343034" cy="380912"/>
          </a:xfrm>
          <a:prstGeom prst="roundRect">
            <a:avLst/>
          </a:prstGeom>
          <a:noFill/>
          <a:ln w="57150">
            <a:solidFill>
              <a:srgbClr val="FFBE3F"/>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1" name="圆角矩形 80"/>
          <p:cNvSpPr/>
          <p:nvPr/>
        </p:nvSpPr>
        <p:spPr>
          <a:xfrm>
            <a:off x="815897" y="1904560"/>
            <a:ext cx="198912" cy="220876"/>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2" name="圆角矩形 81"/>
          <p:cNvSpPr/>
          <p:nvPr/>
        </p:nvSpPr>
        <p:spPr>
          <a:xfrm rot="18900000">
            <a:off x="1356652" y="1641360"/>
            <a:ext cx="192957" cy="214263"/>
          </a:xfrm>
          <a:prstGeom prst="roundRect">
            <a:avLst/>
          </a:prstGeom>
          <a:noFill/>
          <a:ln w="38100">
            <a:solidFill>
              <a:srgbClr val="FF4D5E"/>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3" name="圆角矩形 82"/>
          <p:cNvSpPr/>
          <p:nvPr/>
        </p:nvSpPr>
        <p:spPr>
          <a:xfrm rot="18900000">
            <a:off x="1764005" y="875568"/>
            <a:ext cx="192957" cy="214263"/>
          </a:xfrm>
          <a:prstGeom prst="roundRect">
            <a:avLst/>
          </a:prstGeom>
          <a:noFill/>
          <a:ln w="38100">
            <a:solidFill>
              <a:srgbClr val="8BAA45"/>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4" name="圆角矩形 83"/>
          <p:cNvSpPr/>
          <p:nvPr/>
        </p:nvSpPr>
        <p:spPr>
          <a:xfrm rot="18900000">
            <a:off x="3829356" y="1726007"/>
            <a:ext cx="192957" cy="214263"/>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5" name="圆角矩形 84"/>
          <p:cNvSpPr/>
          <p:nvPr/>
        </p:nvSpPr>
        <p:spPr>
          <a:xfrm rot="18900000">
            <a:off x="6342556" y="969474"/>
            <a:ext cx="192957" cy="212940"/>
          </a:xfrm>
          <a:prstGeom prst="roundRect">
            <a:avLst/>
          </a:prstGeom>
          <a:noFill/>
          <a:ln w="38100">
            <a:solidFill>
              <a:srgbClr val="1C8CA1"/>
            </a:solidFill>
          </a:ln>
          <a:effectLst>
            <a:outerShdw blurRad="254000" dist="1270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anchor="ctr"/>
          <a:lstStyle/>
          <a:p>
            <a:pPr algn="ctr">
              <a:defRPr/>
            </a:pPr>
            <a:endParaRPr lang="zh-CN" altLang="en-US"/>
          </a:p>
        </p:txBody>
      </p:sp>
      <p:sp>
        <p:nvSpPr>
          <p:cNvPr id="87" name="TextBox 86"/>
          <p:cNvSpPr txBox="1"/>
          <p:nvPr/>
        </p:nvSpPr>
        <p:spPr>
          <a:xfrm>
            <a:off x="2952713" y="3683669"/>
            <a:ext cx="5888750" cy="1861173"/>
          </a:xfrm>
          <a:prstGeom prst="rect">
            <a:avLst/>
          </a:prstGeom>
          <a:noFill/>
        </p:spPr>
        <p:txBody>
          <a:bodyPr wrap="square" lIns="71332" tIns="35666" rIns="71332" bIns="35666">
            <a:spAutoFit/>
          </a:bodyPr>
          <a:lstStyle/>
          <a:p>
            <a:pPr algn="ctr">
              <a:lnSpc>
                <a:spcPts val="7500"/>
              </a:lnSpc>
              <a:defRPr/>
            </a:pPr>
            <a:r>
              <a:rPr lang="zh-TW" altLang="en-US" sz="5600" b="1" dirty="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其他獨立</a:t>
            </a:r>
            <a:r>
              <a:rPr lang="zh-TW" altLang="en-US"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招生管道</a:t>
            </a:r>
            <a:endParaRPr lang="en-US" altLang="zh-TW" sz="5600" b="1" dirty="0" smtClean="0">
              <a:solidFill>
                <a:schemeClr val="tx1">
                  <a:lumMod val="75000"/>
                  <a:lumOff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ts val="7500"/>
              </a:lnSpc>
              <a:defRPr/>
            </a:pPr>
            <a:r>
              <a:rPr lang="zh-TW" altLang="en-US" sz="36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需自行報名</a:t>
            </a:r>
            <a:endParaRPr lang="en-US" altLang="zh-TW" sz="36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88" name="直接连接符 87"/>
          <p:cNvCxnSpPr/>
          <p:nvPr/>
        </p:nvCxnSpPr>
        <p:spPr>
          <a:xfrm flipH="1">
            <a:off x="3195695" y="4637072"/>
            <a:ext cx="5564774" cy="0"/>
          </a:xfrm>
          <a:prstGeom prst="line">
            <a:avLst/>
          </a:prstGeom>
          <a:ln w="28575">
            <a:solidFill>
              <a:srgbClr val="1C8CA1"/>
            </a:solidFill>
          </a:ln>
          <a:effectLst>
            <a:outerShdw blurRad="127000" dist="63500" dir="5400000" algn="t" rotWithShape="0">
              <a:schemeClr val="tx1">
                <a:lumMod val="75000"/>
                <a:lumOff val="2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27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500" fill="hold"/>
                                        <p:tgtEl>
                                          <p:spTgt spid="75"/>
                                        </p:tgtEl>
                                        <p:attrNameLst>
                                          <p:attrName>ppt_x</p:attrName>
                                        </p:attrNameLst>
                                      </p:cBhvr>
                                      <p:tavLst>
                                        <p:tav tm="0">
                                          <p:val>
                                            <p:strVal val="#ppt_x"/>
                                          </p:val>
                                        </p:tav>
                                        <p:tav tm="100000">
                                          <p:val>
                                            <p:strVal val="#ppt_x"/>
                                          </p:val>
                                        </p:tav>
                                      </p:tavLst>
                                    </p:anim>
                                    <p:anim calcmode="lin" valueType="num">
                                      <p:cBhvr additive="base">
                                        <p:cTn id="60" dur="500" fill="hold"/>
                                        <p:tgtEl>
                                          <p:spTgt spid="75"/>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500" fill="hold"/>
                                        <p:tgtEl>
                                          <p:spTgt spid="77"/>
                                        </p:tgtEl>
                                        <p:attrNameLst>
                                          <p:attrName>ppt_x</p:attrName>
                                        </p:attrNameLst>
                                      </p:cBhvr>
                                      <p:tavLst>
                                        <p:tav tm="0">
                                          <p:val>
                                            <p:strVal val="#ppt_x"/>
                                          </p:val>
                                        </p:tav>
                                        <p:tav tm="100000">
                                          <p:val>
                                            <p:strVal val="#ppt_x"/>
                                          </p:val>
                                        </p:tav>
                                      </p:tavLst>
                                    </p:anim>
                                    <p:anim calcmode="lin" valueType="num">
                                      <p:cBhvr additive="base">
                                        <p:cTn id="68" dur="500" fill="hold"/>
                                        <p:tgtEl>
                                          <p:spTgt spid="77"/>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ppt_x"/>
                                          </p:val>
                                        </p:tav>
                                        <p:tav tm="100000">
                                          <p:val>
                                            <p:strVal val="#ppt_x"/>
                                          </p:val>
                                        </p:tav>
                                      </p:tavLst>
                                    </p:anim>
                                    <p:anim calcmode="lin" valueType="num">
                                      <p:cBhvr additive="base">
                                        <p:cTn id="80" dur="500" fill="hold"/>
                                        <p:tgtEl>
                                          <p:spTgt spid="80"/>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ppt_x"/>
                                          </p:val>
                                        </p:tav>
                                        <p:tav tm="100000">
                                          <p:val>
                                            <p:strVal val="#ppt_x"/>
                                          </p:val>
                                        </p:tav>
                                      </p:tavLst>
                                    </p:anim>
                                    <p:anim calcmode="lin" valueType="num">
                                      <p:cBhvr additive="base">
                                        <p:cTn id="88" dur="500" fill="hold"/>
                                        <p:tgtEl>
                                          <p:spTgt spid="8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500" fill="hold"/>
                                        <p:tgtEl>
                                          <p:spTgt spid="83"/>
                                        </p:tgtEl>
                                        <p:attrNameLst>
                                          <p:attrName>ppt_x</p:attrName>
                                        </p:attrNameLst>
                                      </p:cBhvr>
                                      <p:tavLst>
                                        <p:tav tm="0">
                                          <p:val>
                                            <p:strVal val="#ppt_x"/>
                                          </p:val>
                                        </p:tav>
                                        <p:tav tm="100000">
                                          <p:val>
                                            <p:strVal val="#ppt_x"/>
                                          </p:val>
                                        </p:tav>
                                      </p:tavLst>
                                    </p:anim>
                                    <p:anim calcmode="lin" valueType="num">
                                      <p:cBhvr additive="base">
                                        <p:cTn id="92" dur="500" fill="hold"/>
                                        <p:tgtEl>
                                          <p:spTgt spid="83"/>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fill="hold"/>
                                        <p:tgtEl>
                                          <p:spTgt spid="84"/>
                                        </p:tgtEl>
                                        <p:attrNameLst>
                                          <p:attrName>ppt_x</p:attrName>
                                        </p:attrNameLst>
                                      </p:cBhvr>
                                      <p:tavLst>
                                        <p:tav tm="0">
                                          <p:val>
                                            <p:strVal val="#ppt_x"/>
                                          </p:val>
                                        </p:tav>
                                        <p:tav tm="100000">
                                          <p:val>
                                            <p:strVal val="#ppt_x"/>
                                          </p:val>
                                        </p:tav>
                                      </p:tavLst>
                                    </p:anim>
                                    <p:anim calcmode="lin" valueType="num">
                                      <p:cBhvr additive="base">
                                        <p:cTn id="96" dur="500" fill="hold"/>
                                        <p:tgtEl>
                                          <p:spTgt spid="84"/>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0-#ppt_h/2"/>
                                          </p:val>
                                        </p:tav>
                                        <p:tav tm="100000">
                                          <p:val>
                                            <p:strVal val="#ppt_y"/>
                                          </p:val>
                                        </p:tav>
                                      </p:tavLst>
                                    </p:anim>
                                  </p:childTnLst>
                                </p:cTn>
                              </p:par>
                            </p:childTnLst>
                          </p:cTn>
                        </p:par>
                        <p:par>
                          <p:cTn id="101" fill="hold">
                            <p:stCondLst>
                              <p:cond delay="500"/>
                            </p:stCondLst>
                            <p:childTnLst>
                              <p:par>
                                <p:cTn id="102" presetID="2" presetClass="entr" presetSubtype="2"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additive="base">
                                        <p:cTn id="104" dur="500" fill="hold"/>
                                        <p:tgtEl>
                                          <p:spTgt spid="87"/>
                                        </p:tgtEl>
                                        <p:attrNameLst>
                                          <p:attrName>ppt_x</p:attrName>
                                        </p:attrNameLst>
                                      </p:cBhvr>
                                      <p:tavLst>
                                        <p:tav tm="0">
                                          <p:val>
                                            <p:strVal val="1+#ppt_w/2"/>
                                          </p:val>
                                        </p:tav>
                                        <p:tav tm="100000">
                                          <p:val>
                                            <p:strVal val="#ppt_x"/>
                                          </p:val>
                                        </p:tav>
                                      </p:tavLst>
                                    </p:anim>
                                    <p:anim calcmode="lin" valueType="num">
                                      <p:cBhvr additive="base">
                                        <p:cTn id="105" dur="500" fill="hold"/>
                                        <p:tgtEl>
                                          <p:spTgt spid="87"/>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22" presetClass="entr" presetSubtype="2" fill="hold" nodeType="after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wipe(right)">
                                      <p:cBhvr>
                                        <p:cTn id="10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3"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40000" lnSpcReduction="20000"/>
          </a:bodyPr>
          <a:lstStyle/>
          <a:p>
            <a:r>
              <a:rPr lang="zh-TW" altLang="en-US" noProof="0" smtClean="0"/>
              <a:t>
            </a:t>
            </a:r>
            <a:fld id="{4FAB73BC-B049-4115-A692-8D63A059BFB8}" type="slidenum">
              <a:rPr lang="en-US" altLang="zh-TW" noProof="0" smtClean="0"/>
              <a:pPr/>
              <a:t>44</a:t>
            </a:fld>
            <a:r>
              <a:rPr lang="en-US" altLang="zh-TW" noProof="0" smtClean="0"/>
              <a:t>
            </a:t>
            </a:r>
            <a:endParaRPr lang="zh-TW" altLang="en-US" noProof="0" dirty="0"/>
          </a:p>
        </p:txBody>
      </p:sp>
      <p:sp>
        <p:nvSpPr>
          <p:cNvPr id="5" name="內容版面配置區 4"/>
          <p:cNvSpPr>
            <a:spLocks noGrp="1"/>
          </p:cNvSpPr>
          <p:nvPr>
            <p:ph sz="quarter" idx="1"/>
          </p:nvPr>
        </p:nvSpPr>
        <p:spPr/>
        <p:txBody>
          <a:bodyPr>
            <a:normAutofit fontScale="92500" lnSpcReduction="20000"/>
          </a:bodyPr>
          <a:lstStyle/>
          <a:p>
            <a:r>
              <a:rPr lang="zh-TW" altLang="en-US" dirty="0" smtClean="0"/>
              <a:t>使用</a:t>
            </a:r>
            <a:r>
              <a:rPr lang="zh-TW" altLang="en-US" b="1" dirty="0">
                <a:solidFill>
                  <a:srgbClr val="FF0000"/>
                </a:solidFill>
              </a:rPr>
              <a:t>學測成績</a:t>
            </a:r>
            <a:r>
              <a:rPr lang="zh-TW" altLang="en-US" dirty="0"/>
              <a:t>申請</a:t>
            </a:r>
          </a:p>
          <a:p>
            <a:r>
              <a:rPr lang="zh-TW" altLang="en-US" dirty="0"/>
              <a:t>獨招科系：音樂、傳統音樂、美術、戲劇、劇場設計、電影創作、新媒體藝術、動畫</a:t>
            </a:r>
          </a:p>
          <a:p>
            <a:r>
              <a:rPr lang="zh-TW" altLang="en-US" dirty="0"/>
              <a:t>個人申請：戲劇系、舞蹈系、新媒體藝術學系</a:t>
            </a:r>
          </a:p>
          <a:p>
            <a:r>
              <a:rPr lang="zh-TW" altLang="en-US" dirty="0" smtClean="0"/>
              <a:t>簡章公告時間：</a:t>
            </a:r>
            <a:r>
              <a:rPr lang="zh-TW" altLang="en-US" dirty="0" smtClean="0">
                <a:solidFill>
                  <a:srgbClr val="FF0000"/>
                </a:solidFill>
              </a:rPr>
              <a:t>約</a:t>
            </a:r>
            <a:r>
              <a:rPr lang="en-US" altLang="zh-TW" dirty="0" smtClean="0">
                <a:solidFill>
                  <a:srgbClr val="FF0000"/>
                </a:solidFill>
              </a:rPr>
              <a:t>10</a:t>
            </a:r>
            <a:r>
              <a:rPr lang="zh-TW" altLang="en-US" dirty="0" smtClean="0">
                <a:solidFill>
                  <a:srgbClr val="FF0000"/>
                </a:solidFill>
              </a:rPr>
              <a:t>月中</a:t>
            </a:r>
            <a:endParaRPr lang="zh-TW" altLang="en-US" dirty="0">
              <a:solidFill>
                <a:srgbClr val="FF0000"/>
              </a:solidFill>
            </a:endParaRPr>
          </a:p>
          <a:p>
            <a:r>
              <a:rPr lang="zh-TW" altLang="en-US" dirty="0"/>
              <a:t>報名時間：</a:t>
            </a:r>
            <a:r>
              <a:rPr lang="en-US" altLang="zh-TW" dirty="0"/>
              <a:t>11</a:t>
            </a:r>
            <a:r>
              <a:rPr lang="zh-TW" altLang="en-US" dirty="0"/>
              <a:t>月中旬</a:t>
            </a:r>
          </a:p>
          <a:p>
            <a:r>
              <a:rPr lang="zh-TW" altLang="en-US" dirty="0"/>
              <a:t>考試時間：隔年</a:t>
            </a:r>
            <a:r>
              <a:rPr lang="en-US" altLang="zh-TW" dirty="0"/>
              <a:t>2</a:t>
            </a:r>
            <a:r>
              <a:rPr lang="zh-TW" altLang="en-US" dirty="0"/>
              <a:t>～</a:t>
            </a:r>
            <a:r>
              <a:rPr lang="en-US" altLang="zh-TW" dirty="0"/>
              <a:t>3</a:t>
            </a:r>
            <a:r>
              <a:rPr lang="zh-TW" altLang="en-US" dirty="0"/>
              <a:t>月</a:t>
            </a:r>
          </a:p>
          <a:p>
            <a:r>
              <a:rPr lang="zh-TW" altLang="en-US" dirty="0"/>
              <a:t>採個別</a:t>
            </a:r>
            <a:r>
              <a:rPr lang="zh-TW" altLang="en-US" dirty="0" smtClean="0"/>
              <a:t>網路報名</a:t>
            </a:r>
            <a:endParaRPr lang="zh-TW" altLang="en-US" dirty="0"/>
          </a:p>
          <a:p>
            <a:endParaRPr lang="zh-TW" altLang="en-US" dirty="0"/>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1769945" y="350093"/>
            <a:ext cx="3262433"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國立臺北藝術大學</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188332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40000" lnSpcReduction="20000"/>
          </a:bodyPr>
          <a:lstStyle/>
          <a:p>
            <a:r>
              <a:rPr lang="zh-TW" altLang="en-US" noProof="0" smtClean="0"/>
              <a:t>
            </a:t>
            </a:r>
            <a:fld id="{4FAB73BC-B049-4115-A692-8D63A059BFB8}" type="slidenum">
              <a:rPr lang="en-US" altLang="zh-TW" noProof="0" smtClean="0"/>
              <a:pPr/>
              <a:t>45</a:t>
            </a:fld>
            <a:r>
              <a:rPr lang="en-US" altLang="zh-TW" noProof="0" smtClean="0"/>
              <a:t>
            </a:t>
            </a:r>
            <a:endParaRPr lang="zh-TW" altLang="en-US" noProof="0" dirty="0"/>
          </a:p>
        </p:txBody>
      </p:sp>
      <p:sp>
        <p:nvSpPr>
          <p:cNvPr id="4" name="內容版面配置區 3"/>
          <p:cNvSpPr>
            <a:spLocks noGrp="1"/>
          </p:cNvSpPr>
          <p:nvPr>
            <p:ph sz="quarter" idx="1"/>
          </p:nvPr>
        </p:nvSpPr>
        <p:spPr/>
        <p:txBody>
          <a:bodyPr>
            <a:normAutofit fontScale="85000" lnSpcReduction="10000"/>
          </a:bodyPr>
          <a:lstStyle/>
          <a:p>
            <a:r>
              <a:rPr lang="zh-TW" altLang="en-US" dirty="0"/>
              <a:t>使用</a:t>
            </a:r>
            <a:r>
              <a:rPr lang="zh-TW" altLang="en-US" b="1" dirty="0">
                <a:solidFill>
                  <a:srgbClr val="FF0000"/>
                </a:solidFill>
              </a:rPr>
              <a:t>學測成績</a:t>
            </a:r>
            <a:r>
              <a:rPr lang="zh-TW" altLang="en-US" dirty="0"/>
              <a:t>申請</a:t>
            </a:r>
          </a:p>
          <a:p>
            <a:r>
              <a:rPr lang="zh-TW" altLang="en-US" dirty="0"/>
              <a:t>甲組（自然組）科系：計有刑事警察學系、鑑識科學學系、水上</a:t>
            </a:r>
            <a:r>
              <a:rPr lang="zh-TW" altLang="en-US" dirty="0" smtClean="0"/>
              <a:t>警察學</a:t>
            </a:r>
            <a:r>
              <a:rPr lang="zh-TW" altLang="en-US" dirty="0"/>
              <a:t>系、消防學</a:t>
            </a:r>
            <a:r>
              <a:rPr lang="zh-TW" altLang="en-US" dirty="0" smtClean="0"/>
              <a:t>系、交通</a:t>
            </a:r>
            <a:r>
              <a:rPr lang="zh-TW" altLang="en-US" dirty="0"/>
              <a:t>學</a:t>
            </a:r>
            <a:r>
              <a:rPr lang="zh-TW" altLang="en-US" dirty="0" smtClean="0"/>
              <a:t>系、</a:t>
            </a:r>
            <a:r>
              <a:rPr lang="zh-TW" altLang="en-US" dirty="0"/>
              <a:t>資訊管理學</a:t>
            </a:r>
            <a:r>
              <a:rPr lang="zh-TW" altLang="en-US" dirty="0" smtClean="0"/>
              <a:t>系等 </a:t>
            </a:r>
            <a:r>
              <a:rPr lang="en-US" altLang="zh-TW" dirty="0"/>
              <a:t>6 </a:t>
            </a:r>
            <a:r>
              <a:rPr lang="zh-TW" altLang="en-US" dirty="0"/>
              <a:t>個學系 </a:t>
            </a:r>
          </a:p>
          <a:p>
            <a:r>
              <a:rPr lang="zh-TW" altLang="en-US" dirty="0"/>
              <a:t>乙組（社會組）科系：計有行政警察學系、公共安全學</a:t>
            </a:r>
            <a:r>
              <a:rPr lang="zh-TW" altLang="en-US" dirty="0" smtClean="0"/>
              <a:t>系、</a:t>
            </a:r>
            <a:r>
              <a:rPr lang="zh-TW" altLang="en-US" dirty="0"/>
              <a:t>外事警察學系、犯罪防治學 </a:t>
            </a:r>
            <a:r>
              <a:rPr lang="zh-TW" altLang="en-US" dirty="0" smtClean="0"/>
              <a:t>系、</a:t>
            </a:r>
            <a:r>
              <a:rPr lang="zh-TW" altLang="en-US" dirty="0"/>
              <a:t>國境警察學</a:t>
            </a:r>
            <a:r>
              <a:rPr lang="zh-TW" altLang="en-US" dirty="0" smtClean="0"/>
              <a:t>系、</a:t>
            </a:r>
            <a:r>
              <a:rPr lang="zh-TW" altLang="en-US" dirty="0"/>
              <a:t>行政管理學系、法律學 系等 </a:t>
            </a:r>
            <a:r>
              <a:rPr lang="en-US" altLang="zh-TW" dirty="0"/>
              <a:t>7 </a:t>
            </a:r>
            <a:r>
              <a:rPr lang="zh-TW" altLang="en-US" dirty="0"/>
              <a:t>個學系 </a:t>
            </a:r>
            <a:endParaRPr lang="en-US" altLang="zh-TW" dirty="0"/>
          </a:p>
          <a:p>
            <a:r>
              <a:rPr lang="zh-TW" altLang="en-US" dirty="0">
                <a:solidFill>
                  <a:srgbClr val="FF0000"/>
                </a:solidFill>
              </a:rPr>
              <a:t>甲組</a:t>
            </a:r>
            <a:r>
              <a:rPr lang="zh-TW" altLang="en-US" dirty="0"/>
              <a:t>採計</a:t>
            </a:r>
            <a:r>
              <a:rPr lang="zh-TW" altLang="en-US" dirty="0">
                <a:solidFill>
                  <a:srgbClr val="FF0000"/>
                </a:solidFill>
              </a:rPr>
              <a:t>國文、英文、數學、自然</a:t>
            </a:r>
            <a:r>
              <a:rPr lang="zh-TW" altLang="en-US" dirty="0"/>
              <a:t>四科</a:t>
            </a:r>
            <a:r>
              <a:rPr lang="zh-TW" altLang="en-US" dirty="0" smtClean="0"/>
              <a:t>成績</a:t>
            </a:r>
            <a:endParaRPr lang="en-US" altLang="zh-TW" dirty="0" smtClean="0"/>
          </a:p>
          <a:p>
            <a:r>
              <a:rPr lang="zh-TW" altLang="en-US" dirty="0" smtClean="0">
                <a:solidFill>
                  <a:srgbClr val="FF0000"/>
                </a:solidFill>
              </a:rPr>
              <a:t>乙</a:t>
            </a:r>
            <a:r>
              <a:rPr lang="zh-TW" altLang="en-US" dirty="0">
                <a:solidFill>
                  <a:srgbClr val="FF0000"/>
                </a:solidFill>
              </a:rPr>
              <a:t>組</a:t>
            </a:r>
            <a:r>
              <a:rPr lang="zh-TW" altLang="en-US" dirty="0"/>
              <a:t>採</a:t>
            </a:r>
            <a:r>
              <a:rPr lang="zh-TW" altLang="en-US" dirty="0" smtClean="0"/>
              <a:t>計</a:t>
            </a:r>
            <a:r>
              <a:rPr lang="zh-TW" altLang="en-US" dirty="0" smtClean="0">
                <a:solidFill>
                  <a:srgbClr val="FF0000"/>
                </a:solidFill>
              </a:rPr>
              <a:t>國文</a:t>
            </a:r>
            <a:r>
              <a:rPr lang="zh-TW" altLang="en-US" dirty="0">
                <a:solidFill>
                  <a:srgbClr val="FF0000"/>
                </a:solidFill>
              </a:rPr>
              <a:t>、英文、數學、社會</a:t>
            </a:r>
            <a:r>
              <a:rPr lang="zh-TW" altLang="en-US" dirty="0"/>
              <a:t>四科成績。</a:t>
            </a:r>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2154664" y="350093"/>
            <a:ext cx="2492990" cy="553998"/>
          </a:xfrm>
          <a:prstGeom prst="rect">
            <a:avLst/>
          </a:prstGeom>
        </p:spPr>
        <p:txBody>
          <a:bodyPr wrap="none">
            <a:spAutoFit/>
          </a:bodyPr>
          <a:lstStyle/>
          <a:p>
            <a:pPr lvl="0" algn="ctr"/>
            <a:r>
              <a:rPr lang="zh-TW" altLang="en-US" sz="3000" b="1" dirty="0" smtClean="0">
                <a:solidFill>
                  <a:prstClr val="white"/>
                </a:solidFill>
                <a:latin typeface="微軟正黑體" panose="020B0604030504040204" pitchFamily="34" charset="-120"/>
                <a:ea typeface="微軟正黑體" panose="020B0604030504040204" pitchFamily="34" charset="-120"/>
              </a:rPr>
              <a:t>中央警察大學</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94663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40000" lnSpcReduction="20000"/>
          </a:bodyPr>
          <a:lstStyle/>
          <a:p>
            <a:r>
              <a:rPr lang="zh-TW" altLang="en-US" noProof="0" smtClean="0"/>
              <a:t>
            </a:t>
            </a:r>
            <a:fld id="{4FAB73BC-B049-4115-A692-8D63A059BFB8}" type="slidenum">
              <a:rPr lang="en-US" altLang="zh-TW" noProof="0" smtClean="0"/>
              <a:pPr/>
              <a:t>46</a:t>
            </a:fld>
            <a:r>
              <a:rPr lang="en-US" altLang="zh-TW" noProof="0" smtClean="0"/>
              <a:t>
            </a:t>
            </a:r>
            <a:endParaRPr lang="zh-TW" altLang="en-US" noProof="0" dirty="0"/>
          </a:p>
        </p:txBody>
      </p:sp>
      <p:sp>
        <p:nvSpPr>
          <p:cNvPr id="4" name="內容版面配置區 3"/>
          <p:cNvSpPr>
            <a:spLocks noGrp="1"/>
          </p:cNvSpPr>
          <p:nvPr>
            <p:ph sz="quarter" idx="1"/>
          </p:nvPr>
        </p:nvSpPr>
        <p:spPr/>
        <p:txBody>
          <a:bodyPr>
            <a:normAutofit fontScale="92500" lnSpcReduction="20000"/>
          </a:bodyPr>
          <a:lstStyle/>
          <a:p>
            <a:r>
              <a:rPr lang="zh-TW" altLang="en-US" dirty="0">
                <a:solidFill>
                  <a:srgbClr val="FF0000"/>
                </a:solidFill>
              </a:rPr>
              <a:t>自辦</a:t>
            </a:r>
            <a:r>
              <a:rPr lang="zh-TW" altLang="en-US" dirty="0" smtClean="0">
                <a:solidFill>
                  <a:srgbClr val="FF0000"/>
                </a:solidFill>
              </a:rPr>
              <a:t>筆試，考古題可由警專網頁下載</a:t>
            </a:r>
            <a:r>
              <a:rPr lang="zh-TW" altLang="en-US" dirty="0" smtClean="0"/>
              <a:t>：</a:t>
            </a:r>
            <a:endParaRPr lang="zh-TW" altLang="en-US" dirty="0"/>
          </a:p>
          <a:p>
            <a:pPr lvl="1"/>
            <a:r>
              <a:rPr lang="zh-TW" altLang="en-US" dirty="0">
                <a:solidFill>
                  <a:srgbClr val="0000FF"/>
                </a:solidFill>
              </a:rPr>
              <a:t>甲組（消防安全科、海洋巡防科）：</a:t>
            </a:r>
            <a:br>
              <a:rPr lang="zh-TW" altLang="en-US" dirty="0">
                <a:solidFill>
                  <a:srgbClr val="0000FF"/>
                </a:solidFill>
              </a:rPr>
            </a:br>
            <a:r>
              <a:rPr lang="zh-TW" altLang="en-US" dirty="0"/>
              <a:t>國文、數甲、英文、物理、化學</a:t>
            </a:r>
          </a:p>
          <a:p>
            <a:pPr lvl="1"/>
            <a:r>
              <a:rPr lang="zh-TW" altLang="en-US" dirty="0">
                <a:solidFill>
                  <a:srgbClr val="0000FF"/>
                </a:solidFill>
              </a:rPr>
              <a:t>乙組（行政警察科）：</a:t>
            </a:r>
            <a:br>
              <a:rPr lang="zh-TW" altLang="en-US" dirty="0">
                <a:solidFill>
                  <a:srgbClr val="0000FF"/>
                </a:solidFill>
              </a:rPr>
            </a:br>
            <a:r>
              <a:rPr lang="zh-TW" altLang="en-US" dirty="0"/>
              <a:t>國文、數乙、英文、歷史、地理</a:t>
            </a:r>
          </a:p>
          <a:p>
            <a:r>
              <a:rPr lang="zh-TW" altLang="en-US" dirty="0"/>
              <a:t>報名：</a:t>
            </a:r>
            <a:r>
              <a:rPr lang="en-US" altLang="zh-TW" dirty="0"/>
              <a:t>4</a:t>
            </a:r>
            <a:r>
              <a:rPr lang="zh-TW" altLang="en-US" dirty="0"/>
              <a:t>月、筆試：</a:t>
            </a:r>
            <a:r>
              <a:rPr lang="en-US" altLang="zh-TW" dirty="0"/>
              <a:t>5</a:t>
            </a:r>
            <a:r>
              <a:rPr lang="zh-TW" altLang="en-US" dirty="0"/>
              <a:t>月</a:t>
            </a:r>
          </a:p>
          <a:p>
            <a:r>
              <a:rPr lang="zh-TW" altLang="en-US" dirty="0"/>
              <a:t>第一階段放榜：</a:t>
            </a:r>
            <a:r>
              <a:rPr lang="en-US" altLang="zh-TW" dirty="0"/>
              <a:t>6</a:t>
            </a:r>
            <a:r>
              <a:rPr lang="zh-TW" altLang="en-US" dirty="0"/>
              <a:t>月</a:t>
            </a:r>
          </a:p>
          <a:p>
            <a:r>
              <a:rPr lang="zh-TW" altLang="en-US" dirty="0"/>
              <a:t>第二階段放榜：</a:t>
            </a:r>
            <a:r>
              <a:rPr lang="en-US" altLang="zh-TW" dirty="0"/>
              <a:t>7</a:t>
            </a:r>
            <a:r>
              <a:rPr lang="zh-TW" altLang="en-US" dirty="0"/>
              <a:t>月</a:t>
            </a:r>
          </a:p>
          <a:p>
            <a:r>
              <a:rPr lang="zh-TW" altLang="en-US" dirty="0"/>
              <a:t>詳細情形可上台灣警察專科學校網站查詢</a:t>
            </a:r>
          </a:p>
          <a:p>
            <a:endParaRPr lang="zh-TW" altLang="en-US" dirty="0"/>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1769943" y="350093"/>
            <a:ext cx="3262433"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台灣警察專科學校</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936202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40000" lnSpcReduction="20000"/>
          </a:bodyPr>
          <a:lstStyle/>
          <a:p>
            <a:r>
              <a:rPr lang="zh-TW" altLang="en-US" noProof="0" smtClean="0"/>
              <a:t>
            </a:t>
            </a:r>
            <a:fld id="{4FAB73BC-B049-4115-A692-8D63A059BFB8}" type="slidenum">
              <a:rPr lang="en-US" altLang="zh-TW" noProof="0" smtClean="0"/>
              <a:pPr/>
              <a:t>47</a:t>
            </a:fld>
            <a:r>
              <a:rPr lang="en-US" altLang="zh-TW" noProof="0" smtClean="0"/>
              <a:t>
            </a:t>
            </a:r>
            <a:endParaRPr lang="zh-TW" altLang="en-US" noProof="0" dirty="0"/>
          </a:p>
        </p:txBody>
      </p:sp>
      <p:sp>
        <p:nvSpPr>
          <p:cNvPr id="4" name="內容版面配置區 3"/>
          <p:cNvSpPr>
            <a:spLocks noGrp="1"/>
          </p:cNvSpPr>
          <p:nvPr>
            <p:ph sz="quarter" idx="1"/>
          </p:nvPr>
        </p:nvSpPr>
        <p:spPr/>
        <p:txBody>
          <a:bodyPr>
            <a:normAutofit fontScale="85000" lnSpcReduction="20000"/>
          </a:bodyPr>
          <a:lstStyle/>
          <a:p>
            <a:r>
              <a:rPr lang="zh-TW" altLang="en-US" dirty="0" smtClean="0"/>
              <a:t>使用</a:t>
            </a:r>
            <a:r>
              <a:rPr lang="zh-TW" altLang="en-US" b="1" dirty="0">
                <a:solidFill>
                  <a:srgbClr val="FF0000"/>
                </a:solidFill>
              </a:rPr>
              <a:t>學測成績</a:t>
            </a:r>
            <a:r>
              <a:rPr lang="zh-TW" altLang="en-US" dirty="0"/>
              <a:t>申請</a:t>
            </a:r>
          </a:p>
          <a:p>
            <a:r>
              <a:rPr lang="zh-TW" altLang="en-US" dirty="0"/>
              <a:t>體檢預約、體檢：</a:t>
            </a:r>
            <a:r>
              <a:rPr lang="en-US" altLang="zh-TW" dirty="0"/>
              <a:t>12</a:t>
            </a:r>
            <a:r>
              <a:rPr lang="zh-TW" altLang="en-US" dirty="0"/>
              <a:t>月</a:t>
            </a:r>
            <a:r>
              <a:rPr lang="en-US" altLang="zh-TW" dirty="0"/>
              <a:t>~3</a:t>
            </a:r>
            <a:r>
              <a:rPr lang="zh-TW" altLang="en-US" dirty="0"/>
              <a:t>月</a:t>
            </a:r>
          </a:p>
          <a:p>
            <a:r>
              <a:rPr lang="zh-TW" altLang="en-US" dirty="0"/>
              <a:t>學校推薦、個人申請網路報名：</a:t>
            </a:r>
            <a:r>
              <a:rPr lang="en-US" altLang="zh-TW" dirty="0"/>
              <a:t>3</a:t>
            </a:r>
            <a:r>
              <a:rPr lang="zh-TW" altLang="en-US" dirty="0"/>
              <a:t>月</a:t>
            </a:r>
          </a:p>
          <a:p>
            <a:r>
              <a:rPr lang="zh-TW" altLang="en-US" dirty="0"/>
              <a:t>第一階段篩選結果公佈：</a:t>
            </a:r>
            <a:r>
              <a:rPr lang="en-US" altLang="zh-TW" dirty="0"/>
              <a:t>3</a:t>
            </a:r>
            <a:r>
              <a:rPr lang="zh-TW" altLang="en-US" dirty="0"/>
              <a:t>月</a:t>
            </a:r>
          </a:p>
          <a:p>
            <a:r>
              <a:rPr lang="zh-TW" altLang="en-US" dirty="0"/>
              <a:t>第二階段生活及情緒調適問卷、智力測驗、口試：</a:t>
            </a:r>
            <a:r>
              <a:rPr lang="en-US" altLang="zh-TW" dirty="0"/>
              <a:t>4</a:t>
            </a:r>
            <a:r>
              <a:rPr lang="zh-TW" altLang="en-US" dirty="0"/>
              <a:t>月</a:t>
            </a:r>
          </a:p>
          <a:p>
            <a:r>
              <a:rPr lang="zh-TW" altLang="en-US" dirty="0"/>
              <a:t>放榜：</a:t>
            </a:r>
            <a:r>
              <a:rPr lang="en-US" altLang="zh-TW" dirty="0"/>
              <a:t>4</a:t>
            </a:r>
            <a:r>
              <a:rPr lang="zh-TW" altLang="en-US" dirty="0"/>
              <a:t>月</a:t>
            </a:r>
          </a:p>
          <a:p>
            <a:r>
              <a:rPr lang="zh-TW" altLang="en-US" dirty="0"/>
              <a:t>詳細情形可詢問教官或上國軍人才招募中心網站查詢</a:t>
            </a:r>
          </a:p>
          <a:p>
            <a:endParaRPr lang="zh-TW" altLang="en-US" dirty="0"/>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1192863" y="350093"/>
            <a:ext cx="4416595"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軍事</a:t>
            </a:r>
            <a:r>
              <a:rPr lang="zh-TW" altLang="en-US" sz="3000" b="1" dirty="0" smtClean="0">
                <a:solidFill>
                  <a:prstClr val="white"/>
                </a:solidFill>
                <a:latin typeface="微軟正黑體" panose="020B0604030504040204" pitchFamily="34" charset="-120"/>
                <a:ea typeface="微軟正黑體" panose="020B0604030504040204" pitchFamily="34" charset="-120"/>
              </a:rPr>
              <a:t>院校正期班甄選入學</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430821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40000" lnSpcReduction="20000"/>
          </a:bodyPr>
          <a:lstStyle/>
          <a:p>
            <a:r>
              <a:rPr lang="zh-TW" altLang="en-US" noProof="0" smtClean="0"/>
              <a:t>
            </a:t>
            </a:r>
            <a:fld id="{4FAB73BC-B049-4115-A692-8D63A059BFB8}" type="slidenum">
              <a:rPr lang="en-US" altLang="zh-TW" noProof="0" smtClean="0"/>
              <a:pPr/>
              <a:t>48</a:t>
            </a:fld>
            <a:r>
              <a:rPr lang="en-US" altLang="zh-TW" noProof="0" smtClean="0"/>
              <a:t>
            </a:t>
            </a:r>
            <a:endParaRPr lang="zh-TW" altLang="en-US" noProof="0" dirty="0"/>
          </a:p>
        </p:txBody>
      </p:sp>
      <p:sp>
        <p:nvSpPr>
          <p:cNvPr id="4" name="內容版面配置區 3"/>
          <p:cNvSpPr>
            <a:spLocks noGrp="1"/>
          </p:cNvSpPr>
          <p:nvPr>
            <p:ph sz="quarter" idx="1"/>
          </p:nvPr>
        </p:nvSpPr>
        <p:spPr>
          <a:xfrm>
            <a:off x="457200" y="1333500"/>
            <a:ext cx="8229600" cy="4044280"/>
          </a:xfrm>
        </p:spPr>
        <p:txBody>
          <a:bodyPr>
            <a:normAutofit fontScale="85000" lnSpcReduction="20000"/>
          </a:bodyPr>
          <a:lstStyle/>
          <a:p>
            <a:pPr>
              <a:lnSpc>
                <a:spcPct val="120000"/>
              </a:lnSpc>
              <a:spcBef>
                <a:spcPts val="0"/>
              </a:spcBef>
            </a:pPr>
            <a:r>
              <a:rPr lang="zh-TW" altLang="en-US" sz="3300" dirty="0"/>
              <a:t>大學進修學士班為一般大學之回流教育學制，提供高中或高職畢業生於晚上或假日進修，應屆畢業生亦可報考。修業期滿成績及格者，可取得學士學位證書</a:t>
            </a:r>
            <a:r>
              <a:rPr lang="zh-TW" altLang="en-US" sz="3300" dirty="0" smtClean="0"/>
              <a:t>。</a:t>
            </a:r>
            <a:endParaRPr lang="zh-TW" altLang="en-US" sz="3300" dirty="0"/>
          </a:p>
          <a:p>
            <a:pPr>
              <a:lnSpc>
                <a:spcPct val="120000"/>
              </a:lnSpc>
              <a:spcBef>
                <a:spcPts val="0"/>
              </a:spcBef>
            </a:pPr>
            <a:r>
              <a:rPr lang="zh-TW" altLang="en-US" sz="3300" dirty="0"/>
              <a:t> 進修學士班</a:t>
            </a:r>
            <a:r>
              <a:rPr lang="zh-TW" altLang="en-US" sz="3300" dirty="0">
                <a:solidFill>
                  <a:srgbClr val="FF0000"/>
                </a:solidFill>
              </a:rPr>
              <a:t>皆由各校自行辦理單獨招生</a:t>
            </a:r>
            <a:r>
              <a:rPr lang="zh-TW" altLang="en-US" sz="3300" dirty="0"/>
              <a:t>，考試科目（或直接採計大學入學考試中心舉辦之學科能力測驗或指定科目考試成績）及其他甄試項目，皆由各招生學校自訂，詳細內容請參閱各校招生簡章。</a:t>
            </a:r>
          </a:p>
          <a:p>
            <a:endParaRPr lang="zh-TW" altLang="en-US" dirty="0"/>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2347025" y="350093"/>
            <a:ext cx="2108270"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進修學士班</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57725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333500"/>
            <a:ext cx="8229600" cy="4188296"/>
          </a:xfrm>
        </p:spPr>
        <p:txBody>
          <a:bodyPr>
            <a:normAutofit fontScale="92500" lnSpcReduction="10000"/>
          </a:bodyPr>
          <a:lstStyle/>
          <a:p>
            <a:r>
              <a:rPr lang="zh-TW" altLang="en-US" sz="3600" dirty="0"/>
              <a:t>國立台北</a:t>
            </a:r>
            <a:r>
              <a:rPr lang="zh-TW" altLang="en-US" sz="3600" dirty="0" smtClean="0"/>
              <a:t>大學、國立</a:t>
            </a:r>
            <a:r>
              <a:rPr lang="zh-TW" altLang="en-US" sz="3600" dirty="0"/>
              <a:t>台灣海洋</a:t>
            </a:r>
            <a:r>
              <a:rPr lang="zh-TW" altLang="en-US" sz="3600" dirty="0" smtClean="0"/>
              <a:t>大學</a:t>
            </a:r>
            <a:r>
              <a:rPr lang="zh-TW" altLang="en-US" sz="3600" dirty="0"/>
              <a:t>、</a:t>
            </a:r>
            <a:r>
              <a:rPr lang="zh-TW" altLang="en-US" sz="3600" dirty="0" smtClean="0"/>
              <a:t>國立</a:t>
            </a:r>
            <a:r>
              <a:rPr lang="zh-TW" altLang="en-US" sz="3600" dirty="0"/>
              <a:t>台灣藝術</a:t>
            </a:r>
            <a:r>
              <a:rPr lang="zh-TW" altLang="en-US" sz="3600" dirty="0" smtClean="0"/>
              <a:t>大學</a:t>
            </a:r>
            <a:endParaRPr lang="en-US" altLang="zh-TW" sz="3600" dirty="0" smtClean="0"/>
          </a:p>
          <a:p>
            <a:r>
              <a:rPr lang="zh-TW" altLang="en-US" sz="3600" dirty="0" smtClean="0"/>
              <a:t>東吳大學、輔仁大學、淡江大學、實踐大學、世</a:t>
            </a:r>
            <a:r>
              <a:rPr lang="zh-TW" altLang="en-US" sz="3600" dirty="0"/>
              <a:t>新</a:t>
            </a:r>
            <a:r>
              <a:rPr lang="zh-TW" altLang="en-US" sz="3600" dirty="0" smtClean="0"/>
              <a:t>大學、真理大學</a:t>
            </a:r>
            <a:endParaRPr lang="en-US" altLang="zh-TW" dirty="0" smtClean="0"/>
          </a:p>
          <a:p>
            <a:r>
              <a:rPr lang="zh-TW" altLang="en-US" dirty="0"/>
              <a:t>進修學士班參考</a:t>
            </a:r>
            <a:r>
              <a:rPr lang="zh-TW" altLang="en-US" dirty="0" smtClean="0"/>
              <a:t>網站（大學招生資訊網）：</a:t>
            </a:r>
            <a:endParaRPr lang="en-US" altLang="zh-TW" dirty="0" smtClean="0"/>
          </a:p>
          <a:p>
            <a:pPr lvl="1"/>
            <a:r>
              <a:rPr lang="en-US" altLang="zh-TW" dirty="0" smtClean="0">
                <a:hlinkClick r:id="rId2"/>
              </a:rPr>
              <a:t>http</a:t>
            </a:r>
            <a:r>
              <a:rPr lang="en-US" altLang="zh-TW" dirty="0">
                <a:hlinkClick r:id="rId2"/>
              </a:rPr>
              <a:t>://linkus.ceec.edu.tw/W05_EnrollSearch.aspx?enrollid=para2&amp;enrollStr=%</a:t>
            </a:r>
            <a:r>
              <a:rPr lang="en-US" altLang="zh-TW" dirty="0" smtClean="0">
                <a:hlinkClick r:id="rId2"/>
              </a:rPr>
              <a:t>E9%80%B2%E4%BF%AE%E5%AD%B8%E5%A3%AB%E7%8F%AD</a:t>
            </a:r>
            <a:r>
              <a:rPr lang="zh-TW" altLang="en-US" dirty="0" smtClean="0"/>
              <a:t> </a:t>
            </a:r>
            <a:endParaRPr lang="zh-TW" altLang="en-US" dirty="0"/>
          </a:p>
        </p:txBody>
      </p:sp>
      <p:sp>
        <p:nvSpPr>
          <p:cNvPr id="3" name="投影片編號版面配置區 2"/>
          <p:cNvSpPr>
            <a:spLocks noGrp="1"/>
          </p:cNvSpPr>
          <p:nvPr>
            <p:ph type="sldNum" sz="quarter" idx="12"/>
          </p:nvPr>
        </p:nvSpPr>
        <p:spPr/>
        <p:txBody>
          <a:bodyPr>
            <a:normAutofit/>
          </a:bodyPr>
          <a:lstStyle/>
          <a:p>
            <a:fld id="{1AD93096-5B34-4342-9326-69289CEAE4C2}" type="slidenum">
              <a:rPr lang="en-US" smtClean="0"/>
              <a:pPr/>
              <a:t>49</a:t>
            </a:fld>
            <a:endParaRPr lang="en-US" dirty="0">
              <a:solidFill>
                <a:srgbClr val="FFFFFF"/>
              </a:solidFill>
            </a:endParaRPr>
          </a:p>
        </p:txBody>
      </p:sp>
      <p:grpSp>
        <p:nvGrpSpPr>
          <p:cNvPr id="6" name="组合 2"/>
          <p:cNvGrpSpPr/>
          <p:nvPr/>
        </p:nvGrpSpPr>
        <p:grpSpPr>
          <a:xfrm>
            <a:off x="148606" y="821773"/>
            <a:ext cx="799287" cy="755611"/>
            <a:chOff x="168729" y="101037"/>
            <a:chExt cx="799287" cy="755611"/>
          </a:xfrm>
        </p:grpSpPr>
        <p:grpSp>
          <p:nvGrpSpPr>
            <p:cNvPr id="7" name="组合 3"/>
            <p:cNvGrpSpPr/>
            <p:nvPr/>
          </p:nvGrpSpPr>
          <p:grpSpPr>
            <a:xfrm>
              <a:off x="168729" y="101037"/>
              <a:ext cx="799287" cy="755611"/>
              <a:chOff x="2759425" y="1932990"/>
              <a:chExt cx="799287" cy="755611"/>
            </a:xfrm>
          </p:grpSpPr>
          <p:sp>
            <p:nvSpPr>
              <p:cNvPr id="9"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0"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8"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2" name="矩形 11"/>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4" name="矩形 13"/>
          <p:cNvSpPr/>
          <p:nvPr/>
        </p:nvSpPr>
        <p:spPr>
          <a:xfrm>
            <a:off x="1962304" y="350093"/>
            <a:ext cx="2877712"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北區進修學士班</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774727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8606" y="821773"/>
            <a:ext cx="799287" cy="755611"/>
            <a:chOff x="168729" y="101037"/>
            <a:chExt cx="799287" cy="755611"/>
          </a:xfrm>
        </p:grpSpPr>
        <p:grpSp>
          <p:nvGrpSpPr>
            <p:cNvPr id="3" name="组合 3"/>
            <p:cNvGrpSpPr/>
            <p:nvPr/>
          </p:nvGrpSpPr>
          <p:grpSpPr>
            <a:xfrm>
              <a:off x="168729" y="101037"/>
              <a:ext cx="799287" cy="755611"/>
              <a:chOff x="2759425" y="1932990"/>
              <a:chExt cx="799287" cy="755611"/>
            </a:xfrm>
          </p:grpSpPr>
          <p:sp>
            <p:nvSpPr>
              <p:cNvPr id="5"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7"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4"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8" name="矩形 7"/>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9" name="组合 9"/>
          <p:cNvGrpSpPr/>
          <p:nvPr/>
        </p:nvGrpSpPr>
        <p:grpSpPr>
          <a:xfrm>
            <a:off x="1115617" y="253917"/>
            <a:ext cx="4632741" cy="746351"/>
            <a:chOff x="1124472" y="49188"/>
            <a:chExt cx="1575320" cy="656665"/>
          </a:xfrm>
        </p:grpSpPr>
        <p:sp>
          <p:nvSpPr>
            <p:cNvPr id="10"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TextBox 11"/>
            <p:cNvSpPr txBox="1"/>
            <p:nvPr/>
          </p:nvSpPr>
          <p:spPr>
            <a:xfrm>
              <a:off x="1124472" y="185836"/>
              <a:ext cx="1570758" cy="460347"/>
            </a:xfrm>
            <a:prstGeom prst="rect">
              <a:avLst/>
            </a:prstGeom>
            <a:noFill/>
          </p:spPr>
          <p:txBody>
            <a:bodyPr wrap="square" rtlCol="0">
              <a:spAutoFit/>
            </a:bodyPr>
            <a:lstStyle/>
            <a:p>
              <a:pPr algn="ctr"/>
              <a:r>
                <a:rPr lang="en-US" altLang="zh-CN" sz="2800" b="1" dirty="0" smtClean="0">
                  <a:solidFill>
                    <a:schemeClr val="bg1"/>
                  </a:solidFill>
                  <a:latin typeface="微軟正黑體" panose="020B0604030504040204" pitchFamily="34" charset="-120"/>
                  <a:ea typeface="微軟正黑體" panose="020B0604030504040204" pitchFamily="34" charset="-120"/>
                </a:rPr>
                <a:t>105</a:t>
              </a:r>
              <a:r>
                <a:rPr lang="zh-TW" altLang="en-US" sz="2800" b="1" dirty="0" smtClean="0">
                  <a:solidFill>
                    <a:schemeClr val="bg1"/>
                  </a:solidFill>
                  <a:latin typeface="微軟正黑體" panose="020B0604030504040204" pitchFamily="34" charset="-120"/>
                  <a:ea typeface="微軟正黑體" panose="020B0604030504040204" pitchFamily="34" charset="-120"/>
                </a:rPr>
                <a:t>多元入學招生名額比例</a:t>
              </a:r>
              <a:endParaRPr lang="zh-CN" altLang="en-US" sz="2800" b="1" dirty="0">
                <a:solidFill>
                  <a:schemeClr val="bg1"/>
                </a:solidFill>
                <a:latin typeface="微軟正黑體" panose="020B0604030504040204" pitchFamily="34" charset="-120"/>
                <a:ea typeface="微軟正黑體" panose="020B0604030504040204" pitchFamily="34" charset="-120"/>
              </a:endParaRPr>
            </a:p>
          </p:txBody>
        </p:sp>
      </p:grpSp>
      <p:graphicFrame>
        <p:nvGraphicFramePr>
          <p:cNvPr id="14" name="圖表 13"/>
          <p:cNvGraphicFramePr/>
          <p:nvPr>
            <p:extLst>
              <p:ext uri="{D42A27DB-BD31-4B8C-83A1-F6EECF244321}">
                <p14:modId xmlns:p14="http://schemas.microsoft.com/office/powerpoint/2010/main" val="3854297377"/>
              </p:ext>
            </p:extLst>
          </p:nvPr>
        </p:nvGraphicFramePr>
        <p:xfrm>
          <a:off x="1475656" y="1051629"/>
          <a:ext cx="6336704" cy="4441676"/>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字方塊 11"/>
          <p:cNvSpPr txBox="1"/>
          <p:nvPr/>
        </p:nvSpPr>
        <p:spPr>
          <a:xfrm>
            <a:off x="4381397" y="5115127"/>
            <a:ext cx="4661697" cy="400110"/>
          </a:xfrm>
          <a:prstGeom prst="rect">
            <a:avLst/>
          </a:prstGeom>
          <a:noFill/>
        </p:spPr>
        <p:txBody>
          <a:bodyPr wrap="square" rtlCol="0">
            <a:spAutoFit/>
          </a:bodyPr>
          <a:lstStyle/>
          <a:p>
            <a:r>
              <a:rPr lang="zh-TW" altLang="en-US" sz="2000" b="1" dirty="0" smtClean="0">
                <a:latin typeface="微軟正黑體" panose="020B0604030504040204" pitchFamily="34" charset="-120"/>
                <a:ea typeface="微軟正黑體" panose="020B0604030504040204" pitchFamily="34" charset="-120"/>
              </a:rPr>
              <a:t>資料來源：教育部大學招生管道名額</a:t>
            </a:r>
            <a:endParaRPr lang="zh-TW" altLang="en-US" sz="20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16" t="14944" r="18299" b="5587"/>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69992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42" t="12453" r="18187" b="5896"/>
          <a:stretch/>
        </p:blipFill>
        <p:spPr bwMode="auto">
          <a:xfrm>
            <a:off x="-13356" y="0"/>
            <a:ext cx="9157356" cy="575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12106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1" t="11082" r="14779" b="6400"/>
          <a:stretch/>
        </p:blipFill>
        <p:spPr bwMode="auto">
          <a:xfrm>
            <a:off x="0" y="-28084"/>
            <a:ext cx="9144000" cy="575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2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11" t="11557" r="14872" b="6787"/>
          <a:stretch/>
        </p:blipFill>
        <p:spPr bwMode="auto">
          <a:xfrm>
            <a:off x="0" y="3783"/>
            <a:ext cx="9144000" cy="571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51520" y="597261"/>
            <a:ext cx="6048672" cy="461665"/>
          </a:xfrm>
          <a:prstGeom prst="rect">
            <a:avLst/>
          </a:prstGeom>
          <a:solidFill>
            <a:srgbClr val="FFFFCC"/>
          </a:solidFill>
          <a:ln w="38100">
            <a:solidFill>
              <a:srgbClr val="663300"/>
            </a:solidFill>
            <a:prstDash val="sysDash"/>
          </a:ln>
          <a:effectLst>
            <a:outerShdw blurRad="50800" dist="38100" dir="8100000" algn="tr" rotWithShape="0">
              <a:prstClr val="black">
                <a:alpha val="40000"/>
              </a:prstClr>
            </a:outerShdw>
          </a:effectLst>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現高二學生</a:t>
            </a:r>
            <a:r>
              <a:rPr lang="zh-TW" altLang="en-US" sz="2400" b="1" dirty="0">
                <a:solidFill>
                  <a:srgbClr val="FF0000"/>
                </a:solidFill>
                <a:latin typeface="微軟正黑體" panose="020B0604030504040204" pitchFamily="34" charset="-120"/>
                <a:ea typeface="微軟正黑體" panose="020B0604030504040204" pitchFamily="34" charset="-120"/>
              </a:rPr>
              <a:t>適用</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104</a:t>
            </a:r>
            <a:r>
              <a:rPr lang="zh-TW" altLang="en-US" sz="2400" b="1" dirty="0" smtClean="0">
                <a:solidFill>
                  <a:srgbClr val="FF0000"/>
                </a:solidFill>
                <a:latin typeface="微軟正黑體" panose="020B0604030504040204" pitchFamily="34" charset="-120"/>
                <a:ea typeface="微軟正黑體" panose="020B0604030504040204" pitchFamily="34" charset="-120"/>
              </a:rPr>
              <a:t>學年度入學）</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7631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58" t="11265" r="14876" b="7149"/>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3491880" y="4585692"/>
            <a:ext cx="5472608" cy="461665"/>
          </a:xfrm>
          <a:prstGeom prst="rect">
            <a:avLst/>
          </a:prstGeom>
          <a:solidFill>
            <a:srgbClr val="FFFFCC"/>
          </a:solidFill>
          <a:ln w="38100">
            <a:solidFill>
              <a:srgbClr val="663300"/>
            </a:solidFill>
            <a:prstDash val="sysDash"/>
          </a:ln>
          <a:effectLst>
            <a:outerShdw blurRad="50800" dist="38100" dir="8100000" algn="tr" rotWithShape="0">
              <a:prstClr val="black">
                <a:alpha val="40000"/>
              </a:prstClr>
            </a:outerShdw>
          </a:effectLst>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現高二學生</a:t>
            </a:r>
            <a:r>
              <a:rPr lang="zh-TW" altLang="en-US" sz="2400" b="1" dirty="0">
                <a:solidFill>
                  <a:srgbClr val="FF0000"/>
                </a:solidFill>
                <a:latin typeface="微軟正黑體" panose="020B0604030504040204" pitchFamily="34" charset="-120"/>
                <a:ea typeface="微軟正黑體" panose="020B0604030504040204" pitchFamily="34" charset="-120"/>
              </a:rPr>
              <a:t>適用</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104</a:t>
            </a:r>
            <a:r>
              <a:rPr lang="zh-TW" altLang="en-US" sz="2400" b="1" dirty="0" smtClean="0">
                <a:solidFill>
                  <a:srgbClr val="FF0000"/>
                </a:solidFill>
                <a:latin typeface="微軟正黑體" panose="020B0604030504040204" pitchFamily="34" charset="-120"/>
                <a:ea typeface="微軟正黑體" panose="020B0604030504040204" pitchFamily="34" charset="-120"/>
              </a:rPr>
              <a:t>學年度入學）</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591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34" t="11276" r="14807" b="7114"/>
          <a:stretch/>
        </p:blipFill>
        <p:spPr bwMode="auto">
          <a:xfrm>
            <a:off x="0" y="-1"/>
            <a:ext cx="9144000" cy="576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327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67" t="11224" r="15009" b="6617"/>
          <a:stretch/>
        </p:blipFill>
        <p:spPr bwMode="auto">
          <a:xfrm>
            <a:off x="-1" y="13801"/>
            <a:ext cx="9144001" cy="570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99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2"/>
          <p:cNvSpPr txBox="1">
            <a:spLocks noChangeArrowheads="1"/>
          </p:cNvSpPr>
          <p:nvPr/>
        </p:nvSpPr>
        <p:spPr>
          <a:xfrm>
            <a:off x="517396" y="-5531"/>
            <a:ext cx="8242146" cy="1020113"/>
          </a:xfrm>
          <a:prstGeom prst="rect">
            <a:avLst/>
          </a:prstGeom>
          <a:noFill/>
        </p:spPr>
        <p:txBody>
          <a:bodyPr lIns="81043" tIns="40522" rIns="81043" bIns="40522"/>
          <a:lstStyle/>
          <a:p>
            <a:r>
              <a:rPr lang="en-US" altLang="zh-TW" sz="3200" dirty="0" smtClean="0">
                <a:solidFill>
                  <a:schemeClr val="accent4">
                    <a:lumMod val="50000"/>
                  </a:schemeClr>
                </a:solidFill>
                <a:latin typeface="微軟正黑體" panose="020B0604030504040204" pitchFamily="34" charset="-120"/>
                <a:ea typeface="微軟正黑體" panose="020B0604030504040204" pitchFamily="34" charset="-120"/>
              </a:rPr>
              <a:t>106</a:t>
            </a:r>
            <a:r>
              <a:rPr lang="zh-TW" altLang="zh-TW" sz="3200" dirty="0" smtClean="0">
                <a:solidFill>
                  <a:schemeClr val="accent4">
                    <a:lumMod val="50000"/>
                  </a:schemeClr>
                </a:solidFill>
                <a:latin typeface="微軟正黑體" panose="020B0604030504040204" pitchFamily="34" charset="-120"/>
                <a:ea typeface="微軟正黑體" panose="020B0604030504040204" pitchFamily="34" charset="-120"/>
              </a:rPr>
              <a:t>學年</a:t>
            </a:r>
            <a:r>
              <a:rPr lang="zh-TW" altLang="zh-TW" sz="3200" dirty="0">
                <a:solidFill>
                  <a:schemeClr val="accent4">
                    <a:lumMod val="50000"/>
                  </a:schemeClr>
                </a:solidFill>
                <a:latin typeface="微軟正黑體" panose="020B0604030504040204" pitchFamily="34" charset="-120"/>
                <a:ea typeface="微軟正黑體" panose="020B0604030504040204" pitchFamily="34" charset="-120"/>
              </a:rPr>
              <a:t>度多元入學管道重要日程表</a:t>
            </a:r>
            <a:endParaRPr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r>
              <a:rPr lang="zh-TW" altLang="zh-TW" dirty="0">
                <a:solidFill>
                  <a:schemeClr val="accent6">
                    <a:lumMod val="50000"/>
                  </a:schemeClr>
                </a:solidFill>
                <a:latin typeface="微軟正黑體" panose="020B0604030504040204" pitchFamily="34" charset="-120"/>
                <a:ea typeface="微軟正黑體" panose="020B0604030504040204" pitchFamily="34" charset="-120"/>
              </a:rPr>
              <a:t>（各項考試及招生日期以</a:t>
            </a:r>
            <a:r>
              <a:rPr lang="en-US" altLang="zh-TW" dirty="0" smtClean="0">
                <a:solidFill>
                  <a:schemeClr val="accent6">
                    <a:lumMod val="50000"/>
                  </a:schemeClr>
                </a:solidFill>
                <a:latin typeface="微軟正黑體" panose="020B0604030504040204" pitchFamily="34" charset="-120"/>
                <a:ea typeface="微軟正黑體" panose="020B0604030504040204" pitchFamily="34" charset="-120"/>
              </a:rPr>
              <a:t>106</a:t>
            </a:r>
            <a:r>
              <a:rPr lang="zh-TW" altLang="zh-TW" dirty="0" smtClean="0">
                <a:solidFill>
                  <a:schemeClr val="accent6">
                    <a:lumMod val="50000"/>
                  </a:schemeClr>
                </a:solidFill>
                <a:latin typeface="微軟正黑體" panose="020B0604030504040204" pitchFamily="34" charset="-120"/>
                <a:ea typeface="微軟正黑體" panose="020B0604030504040204" pitchFamily="34" charset="-120"/>
              </a:rPr>
              <a:t>學年</a:t>
            </a:r>
            <a:r>
              <a:rPr lang="zh-TW" altLang="zh-TW" dirty="0">
                <a:solidFill>
                  <a:schemeClr val="accent6">
                    <a:lumMod val="50000"/>
                  </a:schemeClr>
                </a:solidFill>
                <a:latin typeface="微軟正黑體" panose="020B0604030504040204" pitchFamily="34" charset="-120"/>
                <a:ea typeface="微軟正黑體" panose="020B0604030504040204" pitchFamily="34" charset="-120"/>
              </a:rPr>
              <a:t>度簡章為準）</a:t>
            </a:r>
          </a:p>
        </p:txBody>
      </p:sp>
      <p:sp>
        <p:nvSpPr>
          <p:cNvPr id="3" name="投影片編號版面配置區 2"/>
          <p:cNvSpPr>
            <a:spLocks noGrp="1"/>
          </p:cNvSpPr>
          <p:nvPr>
            <p:ph type="sldNum" sz="quarter" idx="12"/>
          </p:nvPr>
        </p:nvSpPr>
        <p:spPr/>
        <p:txBody>
          <a:bodyPr>
            <a:normAutofit/>
          </a:bodyPr>
          <a:lstStyle/>
          <a:p>
            <a:pPr>
              <a:defRPr/>
            </a:pPr>
            <a:fld id="{364BA64F-B2FE-4BBA-B1ED-3FE5C98622AC}" type="slidenum">
              <a:rPr lang="en-US" altLang="zh-TW" smtClean="0"/>
              <a:pPr>
                <a:defRPr/>
              </a:pPr>
              <a:t>57</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1794307363"/>
              </p:ext>
            </p:extLst>
          </p:nvPr>
        </p:nvGraphicFramePr>
        <p:xfrm>
          <a:off x="583865" y="1014582"/>
          <a:ext cx="8175677" cy="4475301"/>
        </p:xfrm>
        <a:graphic>
          <a:graphicData uri="http://schemas.openxmlformats.org/drawingml/2006/table">
            <a:tbl>
              <a:tblPr>
                <a:tableStyleId>{5C22544A-7EE6-4342-B048-85BDC9FD1C3A}</a:tableStyleId>
              </a:tblPr>
              <a:tblGrid>
                <a:gridCol w="1143000"/>
                <a:gridCol w="2486070"/>
                <a:gridCol w="2486070"/>
                <a:gridCol w="2060537"/>
              </a:tblGrid>
              <a:tr h="480053">
                <a:tc>
                  <a:txBody>
                    <a:bodyPr/>
                    <a:lstStyle/>
                    <a:p>
                      <a:pPr indent="15240">
                        <a:lnSpc>
                          <a:spcPts val="2000"/>
                        </a:lnSpc>
                        <a:spcAft>
                          <a:spcPts val="0"/>
                        </a:spcAft>
                      </a:pPr>
                      <a:r>
                        <a:rPr lang="zh-TW" sz="1600" kern="0" dirty="0" smtClean="0">
                          <a:effectLst/>
                          <a:latin typeface="微軟正黑體" panose="020B0604030504040204" pitchFamily="34" charset="-120"/>
                          <a:ea typeface="微軟正黑體" panose="020B0604030504040204" pitchFamily="34" charset="-120"/>
                        </a:rPr>
                        <a:t>日期</a:t>
                      </a:r>
                      <a:r>
                        <a:rPr lang="en-US" altLang="zh-TW" sz="1600" kern="0" dirty="0" smtClean="0">
                          <a:effectLst/>
                          <a:latin typeface="微軟正黑體" panose="020B0604030504040204" pitchFamily="34" charset="-120"/>
                          <a:ea typeface="微軟正黑體" panose="020B0604030504040204" pitchFamily="34" charset="-120"/>
                        </a:rPr>
                        <a:t>\</a:t>
                      </a:r>
                      <a:r>
                        <a:rPr lang="zh-TW" altLang="en-US" sz="1600" kern="0" dirty="0" smtClean="0">
                          <a:effectLst/>
                          <a:latin typeface="微軟正黑體" panose="020B0604030504040204" pitchFamily="34" charset="-120"/>
                          <a:ea typeface="微軟正黑體" panose="020B0604030504040204" pitchFamily="34" charset="-120"/>
                        </a:rPr>
                        <a:t>管道</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繁星推薦入學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個人申請入學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考試入學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51948">
                <a:tc>
                  <a:txBody>
                    <a:bodyPr/>
                    <a:lstStyle/>
                    <a:p>
                      <a:pPr algn="ctr">
                        <a:lnSpc>
                          <a:spcPts val="20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105/08</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發售英聽測驗簡章</a:t>
                      </a:r>
                      <a:r>
                        <a:rPr lang="en-US" sz="1600" kern="0" dirty="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8/5</a:t>
                      </a:r>
                      <a:r>
                        <a:rPr lang="zh-TW" sz="1600" kern="0" dirty="0" smtClean="0">
                          <a:effectLst/>
                          <a:latin typeface="微軟正黑體" panose="020B0604030504040204" pitchFamily="34" charset="-120"/>
                          <a:ea typeface="微軟正黑體" panose="020B0604030504040204" pitchFamily="34" charset="-120"/>
                        </a:rPr>
                        <a:t>起</a:t>
                      </a:r>
                      <a:r>
                        <a:rPr lang="en-US" sz="1600" kern="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1600" kern="0">
                          <a:effectLst/>
                          <a:latin typeface="微軟正黑體" panose="020B0604030504040204" pitchFamily="34" charset="-120"/>
                          <a:ea typeface="微軟正黑體" panose="020B0604030504040204" pitchFamily="34" charset="-120"/>
                        </a:rPr>
                        <a:t> </a:t>
                      </a:r>
                      <a:endParaRPr lang="zh-TW" sz="1600" kern="10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791">
                <a:tc>
                  <a:txBody>
                    <a:bodyPr/>
                    <a:lstStyle/>
                    <a:p>
                      <a:pPr algn="ctr">
                        <a:lnSpc>
                          <a:spcPts val="20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105/09</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sz="1600" kern="0" dirty="0">
                          <a:effectLst/>
                          <a:latin typeface="微軟正黑體" panose="020B0604030504040204" pitchFamily="34" charset="-120"/>
                          <a:ea typeface="微軟正黑體" panose="020B0604030504040204" pitchFamily="34" charset="-120"/>
                        </a:rPr>
                        <a:t>英聽測驗報名</a:t>
                      </a:r>
                      <a:r>
                        <a:rPr lang="en-US" sz="1600" kern="0" dirty="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9/5</a:t>
                      </a:r>
                      <a:r>
                        <a:rPr lang="zh-TW" sz="1600" kern="0" dirty="0" smtClean="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9/9)</a:t>
                      </a: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zh-TW" sz="1600" kern="0" dirty="0" smtClean="0">
                          <a:effectLst/>
                          <a:latin typeface="微軟正黑體" panose="020B0604030504040204" pitchFamily="34" charset="-120"/>
                          <a:ea typeface="微軟正黑體" panose="020B0604030504040204" pitchFamily="34" charset="-120"/>
                        </a:rPr>
                        <a:t>發售學科能力測驗</a:t>
                      </a:r>
                      <a:r>
                        <a:rPr lang="zh-TW" altLang="en-US" sz="1600" kern="0" dirty="0" smtClean="0">
                          <a:effectLst/>
                          <a:latin typeface="微軟正黑體" panose="020B0604030504040204" pitchFamily="34" charset="-120"/>
                          <a:ea typeface="微軟正黑體" panose="020B0604030504040204" pitchFamily="34" charset="-120"/>
                        </a:rPr>
                        <a:t>、術科考試</a:t>
                      </a:r>
                      <a:r>
                        <a:rPr lang="zh-TW" altLang="zh-TW" sz="1600" kern="0" dirty="0" smtClean="0">
                          <a:effectLst/>
                          <a:latin typeface="微軟正黑體" panose="020B0604030504040204" pitchFamily="34" charset="-120"/>
                          <a:ea typeface="微軟正黑體" panose="020B0604030504040204" pitchFamily="34" charset="-120"/>
                        </a:rPr>
                        <a:t>簡章</a:t>
                      </a:r>
                      <a:r>
                        <a:rPr lang="en-US" altLang="zh-TW" sz="1600" kern="0" dirty="0" smtClean="0">
                          <a:effectLst/>
                          <a:latin typeface="微軟正黑體" panose="020B0604030504040204" pitchFamily="34" charset="-120"/>
                          <a:ea typeface="微軟正黑體" panose="020B0604030504040204" pitchFamily="34" charset="-120"/>
                        </a:rPr>
                        <a:t>(9/27</a:t>
                      </a:r>
                      <a:r>
                        <a:rPr lang="zh-TW" altLang="zh-TW" sz="1600" kern="0" dirty="0" smtClean="0">
                          <a:effectLst/>
                          <a:latin typeface="微軟正黑體" panose="020B0604030504040204" pitchFamily="34" charset="-120"/>
                          <a:ea typeface="微軟正黑體" panose="020B0604030504040204" pitchFamily="34" charset="-120"/>
                        </a:rPr>
                        <a:t>起</a:t>
                      </a:r>
                      <a:r>
                        <a:rPr lang="en-US" altLang="zh-TW" sz="1600" kern="0" dirty="0" smtClean="0">
                          <a:effectLst/>
                          <a:latin typeface="微軟正黑體" panose="020B0604030504040204" pitchFamily="34" charset="-120"/>
                          <a:ea typeface="微軟正黑體" panose="020B0604030504040204" pitchFamily="34" charset="-120"/>
                        </a:rPr>
                        <a:t>)</a:t>
                      </a:r>
                      <a:endParaRPr lang="zh-TW" altLang="zh-TW" sz="1600" kern="100" dirty="0" smtClean="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1600" kern="0">
                          <a:effectLst/>
                          <a:latin typeface="微軟正黑體" panose="020B0604030504040204" pitchFamily="34" charset="-120"/>
                          <a:ea typeface="微軟正黑體" panose="020B0604030504040204" pitchFamily="34" charset="-120"/>
                        </a:rPr>
                        <a:t> </a:t>
                      </a:r>
                      <a:endParaRPr lang="zh-TW" sz="1600" kern="10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0073">
                <a:tc>
                  <a:txBody>
                    <a:bodyPr/>
                    <a:lstStyle/>
                    <a:p>
                      <a:pPr algn="ctr">
                        <a:lnSpc>
                          <a:spcPts val="20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105/10</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altLang="en-US" sz="1600" kern="100" dirty="0" smtClean="0">
                          <a:effectLst/>
                          <a:latin typeface="微軟正黑體" panose="020B0604030504040204" pitchFamily="34" charset="-120"/>
                          <a:ea typeface="微軟正黑體" panose="020B0604030504040204" pitchFamily="34" charset="-120"/>
                        </a:rPr>
                        <a:t>英聽測驗</a:t>
                      </a:r>
                      <a:r>
                        <a:rPr lang="en-US" altLang="zh-TW" sz="1600" kern="100" dirty="0" smtClean="0">
                          <a:effectLst/>
                          <a:latin typeface="微軟正黑體" panose="020B0604030504040204" pitchFamily="34" charset="-120"/>
                          <a:ea typeface="微軟正黑體" panose="020B0604030504040204" pitchFamily="34" charset="-120"/>
                        </a:rPr>
                        <a:t>(1) (10/15)</a:t>
                      </a:r>
                    </a:p>
                    <a:p>
                      <a:pPr algn="ctr">
                        <a:lnSpc>
                          <a:spcPts val="2400"/>
                        </a:lnSpc>
                        <a:spcAft>
                          <a:spcPts val="0"/>
                        </a:spcAft>
                        <a:tabLst>
                          <a:tab pos="114300" algn="l"/>
                        </a:tabLst>
                      </a:pPr>
                      <a:r>
                        <a:rPr lang="zh-TW" altLang="zh-TW" sz="1600" kern="0" dirty="0" smtClean="0">
                          <a:effectLst/>
                          <a:latin typeface="微軟正黑體" panose="020B0604030504040204" pitchFamily="34" charset="-120"/>
                          <a:ea typeface="微軟正黑體" panose="020B0604030504040204" pitchFamily="34" charset="-120"/>
                        </a:rPr>
                        <a:t>學科能力測驗報名（</a:t>
                      </a:r>
                      <a:r>
                        <a:rPr lang="en-US" altLang="zh-TW" sz="1600" kern="0" dirty="0" smtClean="0">
                          <a:effectLst/>
                          <a:latin typeface="微軟正黑體" panose="020B0604030504040204" pitchFamily="34" charset="-120"/>
                          <a:ea typeface="微軟正黑體" panose="020B0604030504040204" pitchFamily="34" charset="-120"/>
                        </a:rPr>
                        <a:t>10/27</a:t>
                      </a:r>
                      <a:r>
                        <a:rPr lang="zh-TW" altLang="zh-TW" sz="1600" kern="0" dirty="0" smtClean="0">
                          <a:effectLst/>
                          <a:latin typeface="微軟正黑體" panose="020B0604030504040204" pitchFamily="34" charset="-120"/>
                          <a:ea typeface="微軟正黑體" panose="020B0604030504040204" pitchFamily="34" charset="-120"/>
                        </a:rPr>
                        <a:t>～</a:t>
                      </a:r>
                      <a:r>
                        <a:rPr lang="en-US" altLang="zh-TW" sz="1600" kern="0" dirty="0" smtClean="0">
                          <a:effectLst/>
                          <a:latin typeface="微軟正黑體" panose="020B0604030504040204" pitchFamily="34" charset="-120"/>
                          <a:ea typeface="微軟正黑體" panose="020B0604030504040204" pitchFamily="34" charset="-120"/>
                        </a:rPr>
                        <a:t>11/10)</a:t>
                      </a:r>
                    </a:p>
                    <a:p>
                      <a:pPr algn="ctr">
                        <a:lnSpc>
                          <a:spcPts val="2400"/>
                        </a:lnSpc>
                        <a:spcAft>
                          <a:spcPts val="0"/>
                        </a:spcAft>
                        <a:tabLst>
                          <a:tab pos="114300" algn="l"/>
                        </a:tabLst>
                      </a:pPr>
                      <a:r>
                        <a:rPr lang="zh-TW" altLang="en-US" sz="1600" kern="100" dirty="0" smtClean="0">
                          <a:effectLst/>
                          <a:latin typeface="微軟正黑體" panose="020B0604030504040204" pitchFamily="34" charset="-120"/>
                          <a:ea typeface="微軟正黑體" panose="020B0604030504040204" pitchFamily="34" charset="-120"/>
                        </a:rPr>
                        <a:t>術科考試報名（</a:t>
                      </a:r>
                      <a:r>
                        <a:rPr lang="en-US" altLang="zh-TW" sz="1600" kern="100" dirty="0" smtClean="0">
                          <a:effectLst/>
                          <a:latin typeface="微軟正黑體" panose="020B0604030504040204" pitchFamily="34" charset="-120"/>
                          <a:ea typeface="微軟正黑體" panose="020B0604030504040204" pitchFamily="34" charset="-120"/>
                        </a:rPr>
                        <a:t>10/27</a:t>
                      </a:r>
                      <a:r>
                        <a:rPr lang="zh-TW" altLang="en-US" sz="1600" kern="100" dirty="0" smtClean="0">
                          <a:effectLst/>
                          <a:latin typeface="微軟正黑體" panose="020B0604030504040204" pitchFamily="34" charset="-120"/>
                          <a:ea typeface="微軟正黑體" panose="020B0604030504040204" pitchFamily="34" charset="-120"/>
                        </a:rPr>
                        <a:t>～</a:t>
                      </a:r>
                      <a:r>
                        <a:rPr lang="en-US" altLang="zh-TW" sz="1600" kern="100" dirty="0" smtClean="0">
                          <a:effectLst/>
                          <a:latin typeface="微軟正黑體" panose="020B0604030504040204" pitchFamily="34" charset="-120"/>
                          <a:ea typeface="微軟正黑體" panose="020B0604030504040204" pitchFamily="34" charset="-120"/>
                        </a:rPr>
                        <a:t>11/10)</a:t>
                      </a: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 </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100">
                <a:tc rowSpan="2">
                  <a:txBody>
                    <a:bodyPr/>
                    <a:lstStyle/>
                    <a:p>
                      <a:pPr algn="ctr">
                        <a:lnSpc>
                          <a:spcPts val="20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105/11</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altLang="zh-TW" sz="1600" kern="0" dirty="0" smtClean="0">
                          <a:effectLst/>
                          <a:latin typeface="微軟正黑體" panose="020B0604030504040204" pitchFamily="34" charset="-120"/>
                          <a:ea typeface="微軟正黑體" panose="020B0604030504040204" pitchFamily="34" charset="-120"/>
                        </a:rPr>
                        <a:t>寄發英聽測驗</a:t>
                      </a:r>
                      <a:r>
                        <a:rPr lang="en-US" altLang="zh-TW" sz="1600" kern="0" dirty="0" smtClean="0">
                          <a:effectLst/>
                          <a:latin typeface="微軟正黑體" panose="020B0604030504040204" pitchFamily="34" charset="-120"/>
                          <a:ea typeface="微軟正黑體" panose="020B0604030504040204" pitchFamily="34" charset="-120"/>
                        </a:rPr>
                        <a:t>(1)</a:t>
                      </a:r>
                      <a:r>
                        <a:rPr lang="zh-TW" altLang="zh-TW" sz="1600" kern="0" dirty="0" smtClean="0">
                          <a:effectLst/>
                          <a:latin typeface="微軟正黑體" panose="020B0604030504040204" pitchFamily="34" charset="-120"/>
                          <a:ea typeface="微軟正黑體" panose="020B0604030504040204" pitchFamily="34" charset="-120"/>
                        </a:rPr>
                        <a:t>成績單</a:t>
                      </a:r>
                      <a:r>
                        <a:rPr lang="en-US" altLang="zh-TW" sz="1600" kern="0" dirty="0" smtClean="0">
                          <a:effectLst/>
                          <a:latin typeface="微軟正黑體" panose="020B0604030504040204" pitchFamily="34" charset="-120"/>
                          <a:ea typeface="微軟正黑體" panose="020B0604030504040204" pitchFamily="34" charset="-120"/>
                        </a:rPr>
                        <a:t>(10/28)</a:t>
                      </a:r>
                      <a:endParaRPr lang="zh-TW" sz="1600" kern="100" dirty="0">
                        <a:effectLst/>
                        <a:latin typeface="微軟正黑體" panose="020B0604030504040204" pitchFamily="34" charset="-120"/>
                        <a:ea typeface="微軟正黑體" panose="020B0604030504040204" pitchFamily="34" charset="-120"/>
                      </a:endParaRPr>
                    </a:p>
                    <a:p>
                      <a:pPr algn="ctr">
                        <a:lnSpc>
                          <a:spcPts val="2400"/>
                        </a:lnSpc>
                        <a:spcAft>
                          <a:spcPts val="0"/>
                        </a:spcAft>
                        <a:tabLst>
                          <a:tab pos="114300" algn="l"/>
                        </a:tabLst>
                      </a:pPr>
                      <a:r>
                        <a:rPr lang="zh-TW" sz="1600" kern="0" dirty="0" smtClean="0">
                          <a:effectLst/>
                          <a:latin typeface="微軟正黑體" panose="020B0604030504040204" pitchFamily="34" charset="-120"/>
                          <a:ea typeface="微軟正黑體" panose="020B0604030504040204" pitchFamily="34" charset="-120"/>
                        </a:rPr>
                        <a:t>英</a:t>
                      </a:r>
                      <a:r>
                        <a:rPr lang="zh-TW" sz="1600" kern="0" dirty="0">
                          <a:effectLst/>
                          <a:latin typeface="微軟正黑體" panose="020B0604030504040204" pitchFamily="34" charset="-120"/>
                          <a:ea typeface="微軟正黑體" panose="020B0604030504040204" pitchFamily="34" charset="-120"/>
                        </a:rPr>
                        <a:t>聽測驗</a:t>
                      </a:r>
                      <a:r>
                        <a:rPr lang="en-US" sz="1600" kern="0" dirty="0">
                          <a:effectLst/>
                          <a:latin typeface="微軟正黑體" panose="020B0604030504040204" pitchFamily="34" charset="-120"/>
                          <a:ea typeface="微軟正黑體" panose="020B0604030504040204" pitchFamily="34" charset="-120"/>
                        </a:rPr>
                        <a:t>(2)</a:t>
                      </a:r>
                      <a:r>
                        <a:rPr lang="zh-TW" sz="1600" kern="0" dirty="0">
                          <a:effectLst/>
                          <a:latin typeface="微軟正黑體" panose="020B0604030504040204" pitchFamily="34" charset="-120"/>
                          <a:ea typeface="微軟正黑體" panose="020B0604030504040204" pitchFamily="34" charset="-120"/>
                        </a:rPr>
                        <a:t>報名</a:t>
                      </a:r>
                      <a:r>
                        <a:rPr lang="en-US" sz="1600" kern="0" dirty="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11/4</a:t>
                      </a:r>
                      <a:r>
                        <a:rPr lang="zh-TW" sz="1600" kern="0" dirty="0" smtClean="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11/10)</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2">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發售考試入學簡章（暫訂</a:t>
                      </a:r>
                      <a:r>
                        <a:rPr lang="en-US" sz="1600" kern="0" dirty="0" smtClean="0">
                          <a:effectLst/>
                          <a:latin typeface="微軟正黑體" panose="020B0604030504040204" pitchFamily="34" charset="-120"/>
                          <a:ea typeface="微軟正黑體" panose="020B0604030504040204" pitchFamily="34" charset="-120"/>
                        </a:rPr>
                        <a:t>11/9</a:t>
                      </a:r>
                      <a:r>
                        <a:rPr lang="zh-TW" sz="1600" kern="0" dirty="0" smtClean="0">
                          <a:effectLst/>
                          <a:latin typeface="微軟正黑體" panose="020B0604030504040204" pitchFamily="34" charset="-120"/>
                          <a:ea typeface="微軟正黑體" panose="020B0604030504040204" pitchFamily="34" charset="-120"/>
                        </a:rPr>
                        <a:t>起</a:t>
                      </a:r>
                      <a:r>
                        <a:rPr lang="zh-TW" sz="1600" kern="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958">
                <a:tc vMerge="1">
                  <a:txBody>
                    <a:bodyPr/>
                    <a:lstStyle/>
                    <a:p>
                      <a:endParaRPr lang="zh-TW" altLang="en-US"/>
                    </a:p>
                  </a:txBody>
                  <a:tcPr/>
                </a:tc>
                <a:tc>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發售繁星推薦入學簡章（</a:t>
                      </a:r>
                      <a:r>
                        <a:rPr lang="en-US" sz="1600" kern="0" dirty="0" smtClean="0">
                          <a:effectLst/>
                          <a:latin typeface="微軟正黑體" panose="020B0604030504040204" pitchFamily="34" charset="-120"/>
                          <a:ea typeface="微軟正黑體" panose="020B0604030504040204" pitchFamily="34" charset="-120"/>
                        </a:rPr>
                        <a:t>11/9</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發售個人申請入學簡章（</a:t>
                      </a:r>
                      <a:r>
                        <a:rPr lang="en-US" sz="1600" kern="0" dirty="0" smtClean="0">
                          <a:effectLst/>
                          <a:latin typeface="微軟正黑體" panose="020B0604030504040204" pitchFamily="34" charset="-120"/>
                          <a:ea typeface="微軟正黑體" panose="020B0604030504040204" pitchFamily="34" charset="-120"/>
                        </a:rPr>
                        <a:t>11/9</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r>
              <a:tr h="535958">
                <a:tc>
                  <a:txBody>
                    <a:bodyPr/>
                    <a:lstStyle/>
                    <a:p>
                      <a:pPr algn="ctr">
                        <a:lnSpc>
                          <a:spcPts val="2000"/>
                        </a:lnSpc>
                        <a:spcAft>
                          <a:spcPts val="0"/>
                        </a:spcAft>
                        <a:tabLst>
                          <a:tab pos="114300" algn="l"/>
                        </a:tabLst>
                      </a:pPr>
                      <a:r>
                        <a:rPr lang="en-US" altLang="zh-TW" sz="1600" kern="100" dirty="0" smtClean="0">
                          <a:effectLst/>
                          <a:latin typeface="微軟正黑體" panose="020B0604030504040204" pitchFamily="34" charset="-120"/>
                          <a:ea typeface="微軟正黑體" panose="020B0604030504040204" pitchFamily="34" charset="-120"/>
                        </a:rPr>
                        <a:t>105/12</a:t>
                      </a: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altLang="zh-TW" sz="1600" kern="0" dirty="0" smtClean="0">
                          <a:effectLst/>
                          <a:latin typeface="微軟正黑體" panose="020B0604030504040204" pitchFamily="34" charset="-120"/>
                          <a:ea typeface="微軟正黑體" panose="020B0604030504040204" pitchFamily="34" charset="-120"/>
                        </a:rPr>
                        <a:t>英聽測驗</a:t>
                      </a:r>
                      <a:r>
                        <a:rPr lang="en-US" altLang="zh-TW" sz="1600" kern="0" dirty="0" smtClean="0">
                          <a:effectLst/>
                          <a:latin typeface="微軟正黑體" panose="020B0604030504040204" pitchFamily="34" charset="-120"/>
                          <a:ea typeface="微軟正黑體" panose="020B0604030504040204" pitchFamily="34" charset="-120"/>
                        </a:rPr>
                        <a:t>(2)(12/17)</a:t>
                      </a:r>
                    </a:p>
                    <a:p>
                      <a:pPr algn="ctr">
                        <a:lnSpc>
                          <a:spcPts val="2400"/>
                        </a:lnSpc>
                        <a:spcAft>
                          <a:spcPts val="0"/>
                        </a:spcAft>
                        <a:tabLst>
                          <a:tab pos="114300" algn="l"/>
                        </a:tabLst>
                      </a:pPr>
                      <a:r>
                        <a:rPr lang="zh-TW" altLang="en-US" sz="1600" kern="0" dirty="0" smtClean="0">
                          <a:effectLst/>
                          <a:latin typeface="微軟正黑體" panose="020B0604030504040204" pitchFamily="34" charset="-120"/>
                          <a:ea typeface="微軟正黑體" panose="020B0604030504040204" pitchFamily="34" charset="-120"/>
                        </a:rPr>
                        <a:t>寄發英聽測驗</a:t>
                      </a:r>
                      <a:r>
                        <a:rPr lang="en-US" altLang="zh-TW" sz="1600" kern="0" dirty="0" smtClean="0">
                          <a:effectLst/>
                          <a:latin typeface="微軟正黑體" panose="020B0604030504040204" pitchFamily="34" charset="-120"/>
                          <a:ea typeface="微軟正黑體" panose="020B0604030504040204" pitchFamily="34" charset="-120"/>
                        </a:rPr>
                        <a:t>(2)</a:t>
                      </a:r>
                      <a:r>
                        <a:rPr lang="zh-TW" altLang="en-US" sz="1600" kern="0" dirty="0" smtClean="0">
                          <a:effectLst/>
                          <a:latin typeface="微軟正黑體" panose="020B0604030504040204" pitchFamily="34" charset="-120"/>
                          <a:ea typeface="微軟正黑體" panose="020B0604030504040204" pitchFamily="34" charset="-120"/>
                        </a:rPr>
                        <a:t>成績單</a:t>
                      </a:r>
                      <a:r>
                        <a:rPr lang="en-US" altLang="zh-TW" sz="1600" kern="0" dirty="0" smtClean="0">
                          <a:effectLst/>
                          <a:latin typeface="微軟正黑體" panose="020B0604030504040204" pitchFamily="34" charset="-120"/>
                          <a:ea typeface="微軟正黑體" panose="020B0604030504040204" pitchFamily="34" charset="-120"/>
                        </a:rPr>
                        <a:t>(12/30)</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ts val="2400"/>
                        </a:lnSpc>
                        <a:spcAft>
                          <a:spcPts val="0"/>
                        </a:spcAft>
                        <a:tabLst>
                          <a:tab pos="114300" algn="l"/>
                        </a:tabLst>
                      </a:pPr>
                      <a:endParaRPr lang="zh-TW" sz="20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326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81736779"/>
              </p:ext>
            </p:extLst>
          </p:nvPr>
        </p:nvGraphicFramePr>
        <p:xfrm>
          <a:off x="467544" y="409228"/>
          <a:ext cx="8175677" cy="5028853"/>
        </p:xfrm>
        <a:graphic>
          <a:graphicData uri="http://schemas.openxmlformats.org/drawingml/2006/table">
            <a:tbl>
              <a:tblPr>
                <a:tableStyleId>{5C22544A-7EE6-4342-B048-85BDC9FD1C3A}</a:tableStyleId>
              </a:tblPr>
              <a:tblGrid>
                <a:gridCol w="1140330"/>
                <a:gridCol w="2487405"/>
                <a:gridCol w="2487405"/>
                <a:gridCol w="2060537"/>
              </a:tblGrid>
              <a:tr h="456853">
                <a:tc>
                  <a:txBody>
                    <a:bodyPr/>
                    <a:lstStyle/>
                    <a:p>
                      <a:pPr indent="15240">
                        <a:lnSpc>
                          <a:spcPts val="2000"/>
                        </a:lnSpc>
                        <a:spcAft>
                          <a:spcPts val="0"/>
                        </a:spcAft>
                      </a:pPr>
                      <a:r>
                        <a:rPr lang="zh-TW" altLang="zh-TW" sz="1600" kern="0" dirty="0" smtClean="0">
                          <a:effectLst/>
                          <a:latin typeface="微軟正黑體" panose="020B0604030504040204" pitchFamily="34" charset="-120"/>
                          <a:ea typeface="微軟正黑體" panose="020B0604030504040204" pitchFamily="34" charset="-120"/>
                        </a:rPr>
                        <a:t>日期</a:t>
                      </a:r>
                      <a:r>
                        <a:rPr lang="en-US" altLang="zh-TW" sz="1600" kern="0" dirty="0" smtClean="0">
                          <a:effectLst/>
                          <a:latin typeface="微軟正黑體" panose="020B0604030504040204" pitchFamily="34" charset="-120"/>
                          <a:ea typeface="微軟正黑體" panose="020B0604030504040204" pitchFamily="34" charset="-120"/>
                        </a:rPr>
                        <a:t>\</a:t>
                      </a:r>
                      <a:r>
                        <a:rPr lang="zh-TW" altLang="en-US" sz="1600" kern="0" dirty="0" smtClean="0">
                          <a:effectLst/>
                          <a:latin typeface="微軟正黑體" panose="020B0604030504040204" pitchFamily="34" charset="-120"/>
                          <a:ea typeface="微軟正黑體" panose="020B0604030504040204" pitchFamily="34" charset="-120"/>
                        </a:rPr>
                        <a:t>管道</a:t>
                      </a:r>
                      <a:endParaRPr lang="zh-TW" alt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繁星推薦入學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個人申請入學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0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考試入學</a:t>
                      </a:r>
                      <a:endParaRPr lang="zh-TW" sz="1600" kern="100" dirty="0">
                        <a:effectLst/>
                        <a:latin typeface="微軟正黑體" panose="020B0604030504040204" pitchFamily="34" charset="-120"/>
                        <a:ea typeface="微軟正黑體" panose="020B0604030504040204" pitchFamily="34" charset="-120"/>
                      </a:endParaRPr>
                    </a:p>
                  </a:txBody>
                  <a:tcPr marL="16412" marR="164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54000">
                <a:tc rowSpan="2">
                  <a:txBody>
                    <a:bodyPr/>
                    <a:lstStyle/>
                    <a:p>
                      <a:pPr algn="ctr">
                        <a:lnSpc>
                          <a:spcPts val="2400"/>
                        </a:lnSpc>
                        <a:spcAft>
                          <a:spcPts val="0"/>
                        </a:spcAft>
                        <a:tabLst>
                          <a:tab pos="114300" algn="l"/>
                        </a:tabLst>
                      </a:pPr>
                      <a:r>
                        <a:rPr lang="en-US" sz="1600" kern="0" dirty="0" smtClean="0">
                          <a:solidFill>
                            <a:schemeClr val="dk1"/>
                          </a:solidFill>
                          <a:effectLst/>
                          <a:latin typeface="微軟正黑體" panose="020B0604030504040204" pitchFamily="34" charset="-120"/>
                          <a:ea typeface="微軟正黑體" panose="020B0604030504040204" pitchFamily="34" charset="-120"/>
                          <a:cs typeface="+mn-cs"/>
                        </a:rPr>
                        <a:t>106/01</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2400"/>
                        </a:lnSpc>
                        <a:spcAft>
                          <a:spcPts val="0"/>
                        </a:spcAft>
                        <a:tabLst>
                          <a:tab pos="114300" algn="l"/>
                        </a:tabLst>
                      </a:pPr>
                      <a:r>
                        <a:rPr lang="zh-TW" sz="1600" kern="0" dirty="0">
                          <a:solidFill>
                            <a:schemeClr val="dk1"/>
                          </a:solidFill>
                          <a:effectLst/>
                          <a:latin typeface="微軟正黑體" panose="020B0604030504040204" pitchFamily="34" charset="-120"/>
                          <a:ea typeface="微軟正黑體" panose="020B0604030504040204" pitchFamily="34" charset="-120"/>
                          <a:cs typeface="+mn-cs"/>
                        </a:rPr>
                        <a:t>學科能力測驗考試</a:t>
                      </a: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en-US" sz="1600" kern="0" dirty="0" smtClean="0">
                          <a:solidFill>
                            <a:schemeClr val="dk1"/>
                          </a:solidFill>
                          <a:effectLst/>
                          <a:latin typeface="微軟正黑體" panose="020B0604030504040204" pitchFamily="34" charset="-120"/>
                          <a:ea typeface="微軟正黑體" panose="020B0604030504040204" pitchFamily="34" charset="-120"/>
                          <a:cs typeface="+mn-cs"/>
                        </a:rPr>
                        <a:t>/20</a:t>
                      </a: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en-US" sz="1600" kern="0" dirty="0" smtClean="0">
                          <a:solidFill>
                            <a:schemeClr val="dk1"/>
                          </a:solidFill>
                          <a:effectLst/>
                          <a:latin typeface="微軟正黑體" panose="020B0604030504040204" pitchFamily="34" charset="-120"/>
                          <a:ea typeface="微軟正黑體" panose="020B0604030504040204" pitchFamily="34" charset="-120"/>
                          <a:cs typeface="+mn-cs"/>
                        </a:rPr>
                        <a:t>/21</a:t>
                      </a: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rowSpan="2">
                  <a:txBody>
                    <a:bodyPr/>
                    <a:lstStyle/>
                    <a:p>
                      <a:pPr algn="ctr">
                        <a:lnSpc>
                          <a:spcPts val="2400"/>
                        </a:lnSpc>
                        <a:spcAft>
                          <a:spcPts val="0"/>
                        </a:spcAft>
                        <a:tabLst>
                          <a:tab pos="114300" algn="l"/>
                        </a:tabLst>
                      </a:pPr>
                      <a:r>
                        <a:rPr lang="en-US" sz="1600" kern="0" dirty="0">
                          <a:solidFill>
                            <a:schemeClr val="dk1"/>
                          </a:solidFill>
                          <a:effectLst/>
                          <a:latin typeface="微軟正黑體" panose="020B0604030504040204" pitchFamily="34" charset="-120"/>
                          <a:ea typeface="微軟正黑體" panose="020B0604030504040204" pitchFamily="34" charset="-120"/>
                          <a:cs typeface="+mn-cs"/>
                        </a:rPr>
                        <a:t> </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vMerge="1">
                  <a:txBody>
                    <a:bodyPr/>
                    <a:lstStyle/>
                    <a:p>
                      <a:endParaRPr lang="zh-TW" altLang="en-US"/>
                    </a:p>
                  </a:txBody>
                  <a:tcPr/>
                </a:tc>
                <a:tc gridSpan="2">
                  <a:txBody>
                    <a:bodyPr/>
                    <a:lstStyle/>
                    <a:p>
                      <a:pPr algn="ctr">
                        <a:lnSpc>
                          <a:spcPts val="2400"/>
                        </a:lnSpc>
                        <a:spcAft>
                          <a:spcPts val="0"/>
                        </a:spcAft>
                        <a:tabLst>
                          <a:tab pos="114300" algn="l"/>
                        </a:tabLst>
                      </a:pP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術科考試</a:t>
                      </a:r>
                      <a:endPar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體育組（</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1/23</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1/25</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美術組（</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1/30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1/31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endParaRPr lang="zh-TW" altLang="en-US"/>
                    </a:p>
                  </a:txBody>
                  <a:tcPr/>
                </a:tc>
              </a:tr>
              <a:tr h="508000">
                <a:tc rowSpan="4">
                  <a:txBody>
                    <a:bodyPr/>
                    <a:lstStyle/>
                    <a:p>
                      <a:pPr algn="ctr">
                        <a:lnSpc>
                          <a:spcPts val="2400"/>
                        </a:lnSpc>
                        <a:spcAft>
                          <a:spcPts val="0"/>
                        </a:spcAft>
                        <a:tabLst>
                          <a:tab pos="114300" algn="l"/>
                        </a:tabLst>
                      </a:pP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106/02</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69850" algn="l" defTabSz="914400" rtl="0" eaLnBrk="1" fontAlgn="auto" latinLnBrk="0" hangingPunct="1">
                        <a:lnSpc>
                          <a:spcPts val="2400"/>
                        </a:lnSpc>
                        <a:spcBef>
                          <a:spcPts val="0"/>
                        </a:spcBef>
                        <a:spcAft>
                          <a:spcPts val="0"/>
                        </a:spcAft>
                        <a:buClrTx/>
                        <a:buSzTx/>
                        <a:buFontTx/>
                        <a:buNone/>
                        <a:tabLst>
                          <a:tab pos="114300" algn="l"/>
                        </a:tabLst>
                        <a:defRPr/>
                      </a:pP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                       </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               </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音樂組（</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2/6</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2/10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0" lvl="0" indent="69850" algn="l" defTabSz="914400" rtl="0" eaLnBrk="1" fontAlgn="auto" latinLnBrk="0" hangingPunct="1">
                        <a:lnSpc>
                          <a:spcPts val="2400"/>
                        </a:lnSpc>
                        <a:spcBef>
                          <a:spcPts val="0"/>
                        </a:spcBef>
                        <a:spcAft>
                          <a:spcPts val="0"/>
                        </a:spcAft>
                        <a:buClrTx/>
                        <a:buSzTx/>
                        <a:buFontTx/>
                        <a:buNone/>
                        <a:tabLst>
                          <a:tab pos="114300" algn="l"/>
                        </a:tabLst>
                        <a:defRPr/>
                      </a:pP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                                      美術組（</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2/10~2/11</a:t>
                      </a: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ts val="2400"/>
                        </a:lnSpc>
                        <a:spcAft>
                          <a:spcPts val="0"/>
                        </a:spcAft>
                        <a:tabLst>
                          <a:tab pos="114300" algn="l"/>
                        </a:tabLst>
                      </a:pP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473835" marR="0" indent="69850" algn="l" defTabSz="914400" rtl="0" eaLnBrk="1" fontAlgn="auto" latinLnBrk="0" hangingPunct="1">
                        <a:lnSpc>
                          <a:spcPts val="2400"/>
                        </a:lnSpc>
                        <a:spcBef>
                          <a:spcPts val="0"/>
                        </a:spcBef>
                        <a:spcAft>
                          <a:spcPts val="0"/>
                        </a:spcAft>
                        <a:buClrTx/>
                        <a:buSzTx/>
                        <a:buFontTx/>
                        <a:buNone/>
                        <a:tabLst>
                          <a:tab pos="114300" algn="l"/>
                        </a:tabLst>
                        <a:defRPr/>
                      </a:pP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寄發學科能力測驗成績單</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(2/16)</a:t>
                      </a:r>
                      <a:endPar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ts val="2400"/>
                        </a:lnSpc>
                        <a:spcAft>
                          <a:spcPts val="0"/>
                        </a:spcAft>
                        <a:tabLst>
                          <a:tab pos="114300" algn="l"/>
                        </a:tabLst>
                      </a:pP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473835" marR="0" indent="69850" algn="l" defTabSz="914400" rtl="0" eaLnBrk="1" fontAlgn="auto" latinLnBrk="0" hangingPunct="1">
                        <a:lnSpc>
                          <a:spcPts val="2400"/>
                        </a:lnSpc>
                        <a:spcBef>
                          <a:spcPts val="0"/>
                        </a:spcBef>
                        <a:spcAft>
                          <a:spcPts val="0"/>
                        </a:spcAft>
                        <a:buClrTx/>
                        <a:buSzTx/>
                        <a:buFontTx/>
                        <a:buNone/>
                        <a:tabLst>
                          <a:tab pos="114300" algn="l"/>
                        </a:tabLst>
                        <a:defRPr/>
                      </a:pP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寄發</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術科成績單（</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2/20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ts val="2400"/>
                        </a:lnSpc>
                        <a:spcAft>
                          <a:spcPts val="0"/>
                        </a:spcAft>
                        <a:tabLst>
                          <a:tab pos="114300" algn="l"/>
                        </a:tabLst>
                      </a:pP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000">
                <a:tc vMerge="1">
                  <a:txBody>
                    <a:bodyPr/>
                    <a:lstStyle/>
                    <a:p>
                      <a:pPr algn="ctr">
                        <a:lnSpc>
                          <a:spcPts val="2400"/>
                        </a:lnSpc>
                        <a:spcAft>
                          <a:spcPts val="0"/>
                        </a:spcAft>
                        <a:tabLst>
                          <a:tab pos="114300" algn="l"/>
                        </a:tabLst>
                      </a:pPr>
                      <a:endParaRPr lang="zh-TW" sz="2000" kern="100" dirty="0">
                        <a:effectLst/>
                        <a:latin typeface="+mj-ea"/>
                        <a:ea typeface="+mj-ea"/>
                      </a:endParaRPr>
                    </a:p>
                  </a:txBody>
                  <a:tcPr marL="6809" marR="68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申請學測</a:t>
                      </a: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考試</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成績</a:t>
                      </a: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複查</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(2/17~2/21)</a:t>
                      </a:r>
                    </a:p>
                    <a:p>
                      <a:pPr marL="0" marR="0" indent="0" algn="ctr" defTabSz="914400" rtl="0" eaLnBrk="1" fontAlgn="auto" latinLnBrk="0" hangingPunct="1">
                        <a:lnSpc>
                          <a:spcPts val="2400"/>
                        </a:lnSpc>
                        <a:spcBef>
                          <a:spcPts val="0"/>
                        </a:spcBef>
                        <a:spcAft>
                          <a:spcPts val="0"/>
                        </a:spcAft>
                        <a:buClrTx/>
                        <a:buSzTx/>
                        <a:buFontTx/>
                        <a:buNone/>
                        <a:tabLst>
                          <a:tab pos="114300" algn="l"/>
                        </a:tabLst>
                        <a:defRPr/>
                      </a:pP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申請</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術科考試成績複查</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(2/20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2/22)</a:t>
                      </a:r>
                      <a:endPar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lnSpc>
                          <a:spcPts val="2400"/>
                        </a:lnSpc>
                        <a:spcAft>
                          <a:spcPts val="0"/>
                        </a:spcAft>
                        <a:tabLst>
                          <a:tab pos="114300" algn="l"/>
                        </a:tabLst>
                      </a:pP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6175">
                <a:tc>
                  <a:txBody>
                    <a:bodyPr/>
                    <a:lstStyle/>
                    <a:p>
                      <a:pPr algn="ctr">
                        <a:lnSpc>
                          <a:spcPts val="2400"/>
                        </a:lnSpc>
                        <a:spcAft>
                          <a:spcPts val="0"/>
                        </a:spcAft>
                        <a:tabLst>
                          <a:tab pos="114300" algn="l"/>
                        </a:tabLst>
                      </a:pPr>
                      <a:r>
                        <a:rPr lang="en-US" sz="1600" kern="0" dirty="0" smtClean="0">
                          <a:solidFill>
                            <a:schemeClr val="dk1"/>
                          </a:solidFill>
                          <a:effectLst/>
                          <a:latin typeface="微軟正黑體" panose="020B0604030504040204" pitchFamily="34" charset="-120"/>
                          <a:ea typeface="微軟正黑體" panose="020B0604030504040204" pitchFamily="34" charset="-120"/>
                          <a:cs typeface="+mn-cs"/>
                        </a:rPr>
                        <a:t>106/03</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4460" indent="-124460" algn="l">
                        <a:lnSpc>
                          <a:spcPts val="2400"/>
                        </a:lnSpc>
                        <a:spcAft>
                          <a:spcPts val="0"/>
                        </a:spcAft>
                      </a:pP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繁星推薦繳費及報名（</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3/2</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p>
                      <a:pPr marL="124460" indent="-124460" algn="l">
                        <a:lnSpc>
                          <a:spcPts val="2400"/>
                        </a:lnSpc>
                        <a:spcAft>
                          <a:spcPts val="0"/>
                        </a:spcAft>
                        <a:tabLst>
                          <a:tab pos="-1432560" algn="l"/>
                        </a:tabLst>
                      </a:pP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公告第</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7</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類學群錄取名單及第</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8</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類學群通過第</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階段篩選結果（</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3/7</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3670" indent="-153670" algn="just">
                        <a:lnSpc>
                          <a:spcPts val="2400"/>
                        </a:lnSpc>
                        <a:spcAft>
                          <a:spcPts val="0"/>
                        </a:spcAft>
                      </a:pP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1.</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個人申請繳費</a:t>
                      </a:r>
                      <a:endPar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153670" indent="-153670" algn="just">
                        <a:lnSpc>
                          <a:spcPts val="2400"/>
                        </a:lnSpc>
                        <a:spcAft>
                          <a:spcPts val="0"/>
                        </a:spcAft>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3/7</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3/10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p>
                      <a:pPr marL="153670" indent="-153670" algn="just">
                        <a:lnSpc>
                          <a:spcPts val="2400"/>
                        </a:lnSpc>
                        <a:spcAft>
                          <a:spcPts val="0"/>
                        </a:spcAft>
                      </a:pP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2.</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個人申請報名</a:t>
                      </a:r>
                      <a:endPar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endParaRPr>
                    </a:p>
                    <a:p>
                      <a:pPr marL="153670" indent="-153670" algn="just">
                        <a:lnSpc>
                          <a:spcPts val="2400"/>
                        </a:lnSpc>
                        <a:spcAft>
                          <a:spcPts val="0"/>
                        </a:spcAft>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3/8</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3/10</a:t>
                      </a: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1600" kern="0" dirty="0">
                          <a:solidFill>
                            <a:schemeClr val="dk1"/>
                          </a:solidFill>
                          <a:effectLst/>
                          <a:latin typeface="微軟正黑體" panose="020B0604030504040204" pitchFamily="34" charset="-120"/>
                          <a:ea typeface="微軟正黑體" panose="020B0604030504040204" pitchFamily="34" charset="-120"/>
                          <a:cs typeface="+mn-cs"/>
                        </a:rPr>
                        <a:t>發售指定科目考試</a:t>
                      </a: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簡章</a:t>
                      </a:r>
                      <a:r>
                        <a:rPr lang="en-US" sz="1600" kern="0" dirty="0" smtClean="0">
                          <a:solidFill>
                            <a:schemeClr val="dk1"/>
                          </a:solidFill>
                          <a:effectLst/>
                          <a:latin typeface="微軟正黑體" panose="020B0604030504040204" pitchFamily="34" charset="-120"/>
                          <a:ea typeface="微軟正黑體" panose="020B0604030504040204" pitchFamily="34" charset="-120"/>
                          <a:cs typeface="+mn-cs"/>
                        </a:rPr>
                        <a:t>(3/31</a:t>
                      </a:r>
                      <a:r>
                        <a:rPr lang="zh-TW" sz="1600" kern="0" dirty="0" smtClean="0">
                          <a:solidFill>
                            <a:schemeClr val="dk1"/>
                          </a:solidFill>
                          <a:effectLst/>
                          <a:latin typeface="微軟正黑體" panose="020B0604030504040204" pitchFamily="34" charset="-120"/>
                          <a:ea typeface="微軟正黑體" panose="020B0604030504040204" pitchFamily="34" charset="-120"/>
                          <a:cs typeface="+mn-cs"/>
                        </a:rPr>
                        <a:t>起</a:t>
                      </a:r>
                      <a:r>
                        <a:rPr lang="en-US" sz="1600" kern="0" dirty="0">
                          <a:solidFill>
                            <a:schemeClr val="dk1"/>
                          </a:solidFill>
                          <a:effectLst/>
                          <a:latin typeface="微軟正黑體" panose="020B0604030504040204" pitchFamily="34" charset="-120"/>
                          <a:ea typeface="微軟正黑體" panose="020B0604030504040204" pitchFamily="34" charset="-120"/>
                          <a:cs typeface="+mn-cs"/>
                        </a:rPr>
                        <a:t>)</a:t>
                      </a:r>
                      <a:endParaRPr lang="zh-TW" sz="1600" kern="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normAutofit/>
          </a:bodyPr>
          <a:lstStyle/>
          <a:p>
            <a:pPr>
              <a:defRPr/>
            </a:pPr>
            <a:fld id="{364BA64F-B2FE-4BBA-B1ED-3FE5C98622AC}" type="slidenum">
              <a:rPr lang="en-US" altLang="zh-TW" smtClean="0"/>
              <a:pPr>
                <a:defRPr/>
              </a:pPr>
              <a:t>58</a:t>
            </a:fld>
            <a:endParaRPr lang="en-US" altLang="zh-TW"/>
          </a:p>
        </p:txBody>
      </p:sp>
    </p:spTree>
    <p:extLst>
      <p:ext uri="{BB962C8B-B14F-4D97-AF65-F5344CB8AC3E}">
        <p14:creationId xmlns:p14="http://schemas.microsoft.com/office/powerpoint/2010/main" val="262228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966974089"/>
              </p:ext>
            </p:extLst>
          </p:nvPr>
        </p:nvGraphicFramePr>
        <p:xfrm>
          <a:off x="539552" y="0"/>
          <a:ext cx="8175677" cy="5635681"/>
        </p:xfrm>
        <a:graphic>
          <a:graphicData uri="http://schemas.openxmlformats.org/drawingml/2006/table">
            <a:tbl>
              <a:tblPr>
                <a:tableStyleId>{5C22544A-7EE6-4342-B048-85BDC9FD1C3A}</a:tableStyleId>
              </a:tblPr>
              <a:tblGrid>
                <a:gridCol w="1118350"/>
                <a:gridCol w="2266026"/>
                <a:gridCol w="2730764"/>
                <a:gridCol w="2060537"/>
              </a:tblGrid>
              <a:tr h="454081">
                <a:tc>
                  <a:txBody>
                    <a:bodyPr/>
                    <a:lstStyle/>
                    <a:p>
                      <a:pPr indent="15240" algn="ctr">
                        <a:lnSpc>
                          <a:spcPts val="2400"/>
                        </a:lnSpc>
                        <a:spcAft>
                          <a:spcPts val="0"/>
                        </a:spcAft>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日期</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管道</a:t>
                      </a:r>
                      <a:endParaRPr lang="zh-TW" alt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繁星推薦入學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個人申請入學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考試入學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524000">
                <a:tc>
                  <a:txBody>
                    <a:bodyPr/>
                    <a:lstStyle/>
                    <a:p>
                      <a:pPr algn="ctr">
                        <a:lnSpc>
                          <a:spcPts val="24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106/03</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3</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錄取生放棄入學資格截止（</a:t>
                      </a:r>
                      <a:r>
                        <a:rPr lang="en-US" sz="1600" kern="0" dirty="0" smtClean="0">
                          <a:effectLst/>
                          <a:latin typeface="微軟正黑體" panose="020B0604030504040204" pitchFamily="34" charset="-120"/>
                          <a:ea typeface="微軟正黑體" panose="020B0604030504040204" pitchFamily="34" charset="-120"/>
                        </a:rPr>
                        <a:t>3/15</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83820" indent="-83820" algn="l">
                        <a:lnSpc>
                          <a:spcPts val="2400"/>
                        </a:lnSpc>
                        <a:spcAft>
                          <a:spcPts val="0"/>
                        </a:spcAft>
                        <a:tabLst>
                          <a:tab pos="173990" algn="l"/>
                        </a:tabLst>
                      </a:pPr>
                      <a:r>
                        <a:rPr lang="en-US" sz="1600" kern="0" dirty="0">
                          <a:effectLst/>
                          <a:latin typeface="微軟正黑體" panose="020B0604030504040204" pitchFamily="34" charset="-120"/>
                          <a:ea typeface="微軟正黑體" panose="020B0604030504040204" pitchFamily="34" charset="-120"/>
                        </a:rPr>
                        <a:t>4</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大學醫學系辦理第</a:t>
                      </a:r>
                      <a:r>
                        <a:rPr lang="en-US" sz="1600" kern="0" dirty="0">
                          <a:effectLst/>
                          <a:latin typeface="微軟正黑體" panose="020B0604030504040204" pitchFamily="34" charset="-120"/>
                          <a:ea typeface="微軟正黑體" panose="020B0604030504040204" pitchFamily="34" charset="-120"/>
                        </a:rPr>
                        <a:t>8</a:t>
                      </a:r>
                      <a:r>
                        <a:rPr lang="zh-TW" sz="1600" kern="0" dirty="0">
                          <a:effectLst/>
                          <a:latin typeface="微軟正黑體" panose="020B0604030504040204" pitchFamily="34" charset="-120"/>
                          <a:ea typeface="微軟正黑體" panose="020B0604030504040204" pitchFamily="34" charset="-120"/>
                        </a:rPr>
                        <a:t>類學群第</a:t>
                      </a:r>
                      <a:r>
                        <a:rPr lang="en-US" sz="1600" kern="0" dirty="0">
                          <a:effectLst/>
                          <a:latin typeface="微軟正黑體" panose="020B0604030504040204" pitchFamily="34" charset="-120"/>
                          <a:ea typeface="微軟正黑體" panose="020B0604030504040204" pitchFamily="34" charset="-120"/>
                        </a:rPr>
                        <a:t>2</a:t>
                      </a:r>
                      <a:r>
                        <a:rPr lang="zh-TW" sz="1600" kern="0" dirty="0">
                          <a:effectLst/>
                          <a:latin typeface="微軟正黑體" panose="020B0604030504040204" pitchFamily="34" charset="-120"/>
                          <a:ea typeface="微軟正黑體" panose="020B0604030504040204" pitchFamily="34" charset="-120"/>
                        </a:rPr>
                        <a:t>階段面試</a:t>
                      </a:r>
                      <a:r>
                        <a:rPr lang="zh-TW" sz="1600" kern="0" dirty="0" smtClean="0">
                          <a:effectLst/>
                          <a:latin typeface="微軟正黑體" panose="020B0604030504040204" pitchFamily="34" charset="-120"/>
                          <a:ea typeface="微軟正黑體" panose="020B0604030504040204" pitchFamily="34" charset="-120"/>
                        </a:rPr>
                        <a:t>（</a:t>
                      </a:r>
                      <a:r>
                        <a:rPr lang="en-US" altLang="zh-TW" sz="1600" kern="0" dirty="0" smtClean="0">
                          <a:effectLst/>
                          <a:latin typeface="微軟正黑體" panose="020B0604030504040204" pitchFamily="34" charset="-120"/>
                          <a:ea typeface="微軟正黑體" panose="020B0604030504040204" pitchFamily="34" charset="-120"/>
                        </a:rPr>
                        <a:t>3</a:t>
                      </a:r>
                      <a:r>
                        <a:rPr lang="en-US" sz="1600" kern="0" dirty="0" smtClean="0">
                          <a:effectLst/>
                          <a:latin typeface="微軟正黑體" panose="020B0604030504040204" pitchFamily="34" charset="-120"/>
                          <a:ea typeface="微軟正黑體" panose="020B0604030504040204" pitchFamily="34" charset="-120"/>
                        </a:rPr>
                        <a:t>/24~4/23</a:t>
                      </a:r>
                      <a:r>
                        <a:rPr lang="zh-TW" sz="1600" kern="0" dirty="0" smtClean="0">
                          <a:effectLst/>
                          <a:latin typeface="微軟正黑體" panose="020B0604030504040204" pitchFamily="34" charset="-120"/>
                          <a:ea typeface="微軟正黑體" panose="020B0604030504040204" pitchFamily="34" charset="-120"/>
                        </a:rPr>
                        <a:t>期間之</a:t>
                      </a:r>
                      <a:r>
                        <a:rPr lang="zh-TW" sz="1600" kern="0" dirty="0">
                          <a:effectLst/>
                          <a:latin typeface="微軟正黑體" panose="020B0604030504040204" pitchFamily="34" charset="-120"/>
                          <a:ea typeface="微軟正黑體" panose="020B0604030504040204" pitchFamily="34" charset="-120"/>
                        </a:rPr>
                        <a:t>週五、六、日）</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700" indent="-139700" algn="l">
                        <a:lnSpc>
                          <a:spcPts val="2400"/>
                        </a:lnSpc>
                        <a:spcAft>
                          <a:spcPts val="0"/>
                        </a:spcAft>
                        <a:tabLst>
                          <a:tab pos="96520" algn="l"/>
                        </a:tabLst>
                      </a:pPr>
                      <a:r>
                        <a:rPr lang="en-US" sz="1600" kern="0" dirty="0">
                          <a:effectLst/>
                          <a:latin typeface="微軟正黑體" panose="020B0604030504040204" pitchFamily="34" charset="-120"/>
                          <a:ea typeface="微軟正黑體" panose="020B0604030504040204" pitchFamily="34" charset="-120"/>
                        </a:rPr>
                        <a:t>3</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公告第一階段</a:t>
                      </a:r>
                      <a:r>
                        <a:rPr lang="en-US" sz="1600" kern="0" dirty="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學測、術科成績</a:t>
                      </a:r>
                      <a:r>
                        <a:rPr lang="en-US" sz="1600" kern="0" dirty="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篩選結果（</a:t>
                      </a:r>
                      <a:r>
                        <a:rPr lang="en-US" sz="1600" kern="0" dirty="0" smtClean="0">
                          <a:effectLst/>
                          <a:latin typeface="微軟正黑體" panose="020B0604030504040204" pitchFamily="34" charset="-120"/>
                          <a:ea typeface="微軟正黑體" panose="020B0604030504040204" pitchFamily="34" charset="-120"/>
                        </a:rPr>
                        <a:t>3/16</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53670" indent="-153670" algn="l">
                        <a:lnSpc>
                          <a:spcPts val="2400"/>
                        </a:lnSpc>
                        <a:spcAft>
                          <a:spcPts val="0"/>
                        </a:spcAft>
                      </a:pPr>
                      <a:r>
                        <a:rPr lang="en-US" sz="1600" kern="0" dirty="0">
                          <a:effectLst/>
                          <a:latin typeface="微軟正黑體" panose="020B0604030504040204" pitchFamily="34" charset="-120"/>
                          <a:ea typeface="微軟正黑體" panose="020B0604030504040204" pitchFamily="34" charset="-120"/>
                        </a:rPr>
                        <a:t>4</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大學寄發指定項目甄試通知、繳交甄試費用（大學自訂）</a:t>
                      </a:r>
                      <a:endParaRPr lang="zh-TW" sz="1600" kern="100" dirty="0">
                        <a:effectLst/>
                        <a:latin typeface="微軟正黑體" panose="020B0604030504040204" pitchFamily="34" charset="-120"/>
                        <a:ea typeface="微軟正黑體" panose="020B0604030504040204" pitchFamily="34" charset="-120"/>
                      </a:endParaRPr>
                    </a:p>
                    <a:p>
                      <a:pPr marL="153670" indent="-153670" algn="l">
                        <a:lnSpc>
                          <a:spcPts val="2400"/>
                        </a:lnSpc>
                        <a:spcAft>
                          <a:spcPts val="0"/>
                        </a:spcAft>
                      </a:pPr>
                      <a:r>
                        <a:rPr lang="en-US" sz="1600" kern="0" dirty="0">
                          <a:effectLst/>
                          <a:latin typeface="微軟正黑體" panose="020B0604030504040204" pitchFamily="34" charset="-120"/>
                          <a:ea typeface="微軟正黑體" panose="020B0604030504040204" pitchFamily="34" charset="-120"/>
                        </a:rPr>
                        <a:t>5</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大學校系辦理指定項目甄試</a:t>
                      </a:r>
                      <a:endParaRPr lang="zh-TW" sz="1600" kern="100" dirty="0">
                        <a:effectLst/>
                        <a:latin typeface="微軟正黑體" panose="020B0604030504040204" pitchFamily="34" charset="-120"/>
                        <a:ea typeface="微軟正黑體" panose="020B0604030504040204" pitchFamily="34" charset="-120"/>
                      </a:endParaRPr>
                    </a:p>
                    <a:p>
                      <a:pPr marL="76200" algn="l">
                        <a:lnSpc>
                          <a:spcPts val="2400"/>
                        </a:lnSpc>
                        <a:spcAft>
                          <a:spcPts val="0"/>
                        </a:spcAft>
                        <a:tabLst>
                          <a:tab pos="114300" algn="l"/>
                        </a:tabLst>
                      </a:pPr>
                      <a:r>
                        <a:rPr lang="zh-TW" sz="1600" kern="0" spc="-200" baseline="0" dirty="0" smtClean="0">
                          <a:effectLst/>
                          <a:latin typeface="微軟正黑體" panose="020B0604030504040204" pitchFamily="34" charset="-120"/>
                          <a:ea typeface="微軟正黑體" panose="020B0604030504040204" pitchFamily="34" charset="-120"/>
                        </a:rPr>
                        <a:t>（</a:t>
                      </a:r>
                      <a:r>
                        <a:rPr lang="en-US" altLang="zh-TW" sz="1600" kern="0" spc="-200" baseline="0" dirty="0" smtClean="0">
                          <a:effectLst/>
                          <a:latin typeface="微軟正黑體" panose="020B0604030504040204" pitchFamily="34" charset="-120"/>
                          <a:ea typeface="微軟正黑體" panose="020B0604030504040204" pitchFamily="34" charset="-120"/>
                        </a:rPr>
                        <a:t>3</a:t>
                      </a:r>
                      <a:r>
                        <a:rPr lang="en-US" sz="1600" kern="0" spc="-200" baseline="0" dirty="0" smtClean="0">
                          <a:effectLst/>
                          <a:latin typeface="微軟正黑體" panose="020B0604030504040204" pitchFamily="34" charset="-120"/>
                          <a:ea typeface="微軟正黑體" panose="020B0604030504040204" pitchFamily="34" charset="-120"/>
                        </a:rPr>
                        <a:t>/24~4/23</a:t>
                      </a:r>
                      <a:r>
                        <a:rPr lang="zh-TW" sz="1600" kern="0" spc="-200" baseline="0" dirty="0" smtClean="0">
                          <a:effectLst/>
                          <a:latin typeface="微軟正黑體" panose="020B0604030504040204" pitchFamily="34" charset="-120"/>
                          <a:ea typeface="微軟正黑體" panose="020B0604030504040204" pitchFamily="34" charset="-120"/>
                        </a:rPr>
                        <a:t>期間</a:t>
                      </a:r>
                      <a:r>
                        <a:rPr lang="zh-TW" sz="1600" kern="0" spc="-200" baseline="0" dirty="0">
                          <a:effectLst/>
                          <a:latin typeface="微軟正黑體" panose="020B0604030504040204" pitchFamily="34" charset="-120"/>
                          <a:ea typeface="微軟正黑體" panose="020B0604030504040204" pitchFamily="34" charset="-120"/>
                        </a:rPr>
                        <a:t>之週五、六、日）</a:t>
                      </a:r>
                      <a:endParaRPr lang="zh-TW" sz="1600" kern="100" spc="-200" baseline="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400"/>
                        </a:lnSpc>
                        <a:spcAft>
                          <a:spcPts val="0"/>
                        </a:spcAft>
                        <a:tabLst>
                          <a:tab pos="114300" algn="l"/>
                          <a:tab pos="3858895" algn="l"/>
                        </a:tabLst>
                      </a:pPr>
                      <a:r>
                        <a:rPr lang="en-US" sz="1600" kern="0" dirty="0">
                          <a:effectLst/>
                          <a:latin typeface="微軟正黑體" panose="020B0604030504040204" pitchFamily="34" charset="-120"/>
                          <a:ea typeface="微軟正黑體" panose="020B0604030504040204" pitchFamily="34" charset="-120"/>
                        </a:rPr>
                        <a:t> </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6000">
                <a:tc>
                  <a:txBody>
                    <a:bodyPr/>
                    <a:lstStyle/>
                    <a:p>
                      <a:pPr algn="ctr">
                        <a:lnSpc>
                          <a:spcPts val="2400"/>
                        </a:lnSpc>
                        <a:spcAft>
                          <a:spcPts val="0"/>
                        </a:spcAft>
                        <a:tabLst>
                          <a:tab pos="114300" algn="l"/>
                        </a:tabLst>
                      </a:pPr>
                      <a:r>
                        <a:rPr lang="en-US" altLang="zh-TW" sz="1600" kern="100" dirty="0" smtClean="0">
                          <a:effectLst/>
                          <a:latin typeface="微軟正黑體" panose="020B0604030504040204" pitchFamily="34" charset="-120"/>
                          <a:ea typeface="微軟正黑體" panose="020B0604030504040204" pitchFamily="34" charset="-120"/>
                        </a:rPr>
                        <a:t>106/04</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marR="0" indent="-34925" algn="l" defTabSz="914400" rtl="0" eaLnBrk="1" fontAlgn="auto" latinLnBrk="0" hangingPunct="1">
                        <a:lnSpc>
                          <a:spcPts val="2400"/>
                        </a:lnSpc>
                        <a:spcBef>
                          <a:spcPts val="0"/>
                        </a:spcBef>
                        <a:spcAft>
                          <a:spcPts val="0"/>
                        </a:spcAft>
                        <a:buClrTx/>
                        <a:buSzTx/>
                        <a:buFontTx/>
                        <a:buNone/>
                        <a:tabLst>
                          <a:tab pos="114300" algn="l"/>
                        </a:tabLst>
                        <a:defRPr/>
                      </a:pPr>
                      <a:r>
                        <a:rPr lang="en-US" altLang="zh-TW" sz="1600" kern="0" dirty="0" smtClean="0">
                          <a:effectLst/>
                          <a:latin typeface="微軟正黑體" panose="020B0604030504040204" pitchFamily="34" charset="-120"/>
                          <a:ea typeface="微軟正黑體" panose="020B0604030504040204" pitchFamily="34" charset="-120"/>
                        </a:rPr>
                        <a:t>1.</a:t>
                      </a:r>
                      <a:r>
                        <a:rPr lang="zh-TW" altLang="zh-TW" sz="1600" kern="0" dirty="0" smtClean="0">
                          <a:effectLst/>
                          <a:latin typeface="微軟正黑體" panose="020B0604030504040204" pitchFamily="34" charset="-120"/>
                          <a:ea typeface="微軟正黑體" panose="020B0604030504040204" pitchFamily="34" charset="-120"/>
                        </a:rPr>
                        <a:t>大學醫學系公告第</a:t>
                      </a:r>
                      <a:r>
                        <a:rPr lang="en-US" altLang="zh-TW" sz="1600" kern="0" dirty="0" smtClean="0">
                          <a:effectLst/>
                          <a:latin typeface="微軟正黑體" panose="020B0604030504040204" pitchFamily="34" charset="-120"/>
                          <a:ea typeface="微軟正黑體" panose="020B0604030504040204" pitchFamily="34" charset="-120"/>
                        </a:rPr>
                        <a:t>8</a:t>
                      </a:r>
                      <a:r>
                        <a:rPr lang="zh-TW" altLang="zh-TW" sz="1600" kern="0" dirty="0" smtClean="0">
                          <a:effectLst/>
                          <a:latin typeface="微軟正黑體" panose="020B0604030504040204" pitchFamily="34" charset="-120"/>
                          <a:ea typeface="微軟正黑體" panose="020B0604030504040204" pitchFamily="34" charset="-120"/>
                        </a:rPr>
                        <a:t>類學群第</a:t>
                      </a:r>
                      <a:r>
                        <a:rPr lang="en-US" altLang="zh-TW" sz="1600" kern="0" dirty="0" smtClean="0">
                          <a:effectLst/>
                          <a:latin typeface="微軟正黑體" panose="020B0604030504040204" pitchFamily="34" charset="-120"/>
                          <a:ea typeface="微軟正黑體" panose="020B0604030504040204" pitchFamily="34" charset="-120"/>
                        </a:rPr>
                        <a:t>2</a:t>
                      </a:r>
                      <a:r>
                        <a:rPr lang="zh-TW" altLang="zh-TW" sz="1600" kern="0" dirty="0" smtClean="0">
                          <a:effectLst/>
                          <a:latin typeface="微軟正黑體" panose="020B0604030504040204" pitchFamily="34" charset="-120"/>
                          <a:ea typeface="微軟正黑體" panose="020B0604030504040204" pitchFamily="34" charset="-120"/>
                        </a:rPr>
                        <a:t>階段面試錄取名（</a:t>
                      </a:r>
                      <a:r>
                        <a:rPr lang="en-US" altLang="zh-TW" sz="1600" kern="0" dirty="0" smtClean="0">
                          <a:effectLst/>
                          <a:latin typeface="微軟正黑體" panose="020B0604030504040204" pitchFamily="34" charset="-120"/>
                          <a:ea typeface="微軟正黑體" panose="020B0604030504040204" pitchFamily="34" charset="-120"/>
                        </a:rPr>
                        <a:t>4/27</a:t>
                      </a:r>
                      <a:r>
                        <a:rPr lang="zh-TW" altLang="zh-TW" sz="1600" kern="0" dirty="0" smtClean="0">
                          <a:effectLst/>
                          <a:latin typeface="微軟正黑體" panose="020B0604030504040204" pitchFamily="34" charset="-120"/>
                          <a:ea typeface="微軟正黑體" panose="020B0604030504040204" pitchFamily="34" charset="-120"/>
                        </a:rPr>
                        <a:t>前）</a:t>
                      </a:r>
                      <a:endParaRPr lang="zh-TW" altLang="zh-TW" sz="1600" kern="100" dirty="0" smtClean="0">
                        <a:effectLst/>
                        <a:latin typeface="微軟正黑體" panose="020B0604030504040204" pitchFamily="34" charset="-120"/>
                        <a:ea typeface="微軟正黑體" panose="020B0604030504040204" pitchFamily="34" charset="-120"/>
                      </a:endParaRPr>
                    </a:p>
                    <a:p>
                      <a:pPr marL="111125" indent="-34925" algn="l">
                        <a:lnSpc>
                          <a:spcPts val="2400"/>
                        </a:lnSpc>
                        <a:spcAft>
                          <a:spcPts val="0"/>
                        </a:spcAft>
                        <a:tabLst>
                          <a:tab pos="114300" algn="l"/>
                        </a:tabLst>
                      </a:pPr>
                      <a:endParaRPr lang="zh-TW" sz="1600" kern="10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3670" marR="0" indent="-153670" algn="l" defTabSz="914400" rtl="0" eaLnBrk="1" fontAlgn="auto" latinLnBrk="0" hangingPunct="1">
                        <a:lnSpc>
                          <a:spcPts val="2400"/>
                        </a:lnSpc>
                        <a:spcBef>
                          <a:spcPts val="0"/>
                        </a:spcBef>
                        <a:spcAft>
                          <a:spcPts val="0"/>
                        </a:spcAft>
                        <a:buClrTx/>
                        <a:buSzTx/>
                        <a:buFontTx/>
                        <a:buNone/>
                        <a:tabLst/>
                        <a:defRPr/>
                      </a:pPr>
                      <a:r>
                        <a:rPr lang="en-US" altLang="zh-TW" sz="1600" kern="0" dirty="0" smtClean="0">
                          <a:effectLst/>
                          <a:latin typeface="微軟正黑體" panose="020B0604030504040204" pitchFamily="34" charset="-120"/>
                          <a:ea typeface="微軟正黑體" panose="020B0604030504040204" pitchFamily="34" charset="-120"/>
                        </a:rPr>
                        <a:t>1.</a:t>
                      </a:r>
                      <a:r>
                        <a:rPr lang="zh-TW" altLang="en-US" sz="1600" kern="0" dirty="0" smtClean="0">
                          <a:effectLst/>
                          <a:latin typeface="微軟正黑體" panose="020B0604030504040204" pitchFamily="34" charset="-120"/>
                          <a:ea typeface="微軟正黑體" panose="020B0604030504040204" pitchFamily="34" charset="-120"/>
                        </a:rPr>
                        <a:t>寄發網路登記就讀志願序通行碼</a:t>
                      </a:r>
                      <a:r>
                        <a:rPr lang="en-US" altLang="zh-TW" sz="1600" kern="0" dirty="0" smtClean="0">
                          <a:effectLst/>
                          <a:latin typeface="微軟正黑體" panose="020B0604030504040204" pitchFamily="34" charset="-120"/>
                          <a:ea typeface="微軟正黑體" panose="020B0604030504040204" pitchFamily="34" charset="-120"/>
                        </a:rPr>
                        <a:t>(4/13) </a:t>
                      </a:r>
                    </a:p>
                    <a:p>
                      <a:pPr marL="153670" marR="0" indent="-153670" algn="l" defTabSz="914400" rtl="0" eaLnBrk="1" fontAlgn="auto" latinLnBrk="0" hangingPunct="1">
                        <a:lnSpc>
                          <a:spcPts val="2400"/>
                        </a:lnSpc>
                        <a:spcBef>
                          <a:spcPts val="0"/>
                        </a:spcBef>
                        <a:spcAft>
                          <a:spcPts val="0"/>
                        </a:spcAft>
                        <a:buClrTx/>
                        <a:buSzTx/>
                        <a:buFontTx/>
                        <a:buNone/>
                        <a:tabLst/>
                        <a:defRPr/>
                      </a:pPr>
                      <a:r>
                        <a:rPr lang="en-US" altLang="zh-TW" sz="1600" kern="0" dirty="0" smtClean="0">
                          <a:effectLst/>
                          <a:latin typeface="微軟正黑體" panose="020B0604030504040204" pitchFamily="34" charset="-120"/>
                          <a:ea typeface="微軟正黑體" panose="020B0604030504040204" pitchFamily="34" charset="-120"/>
                        </a:rPr>
                        <a:t>2.</a:t>
                      </a:r>
                      <a:r>
                        <a:rPr lang="zh-TW" altLang="zh-TW" sz="1600" kern="0" dirty="0" smtClean="0">
                          <a:effectLst/>
                          <a:latin typeface="微軟正黑體" panose="020B0604030504040204" pitchFamily="34" charset="-120"/>
                          <a:ea typeface="微軟正黑體" panose="020B0604030504040204" pitchFamily="34" charset="-120"/>
                        </a:rPr>
                        <a:t>大學公告錄取名單並寄發甄選總成績單（</a:t>
                      </a:r>
                      <a:r>
                        <a:rPr lang="en-US" altLang="zh-TW" sz="1600" kern="0" dirty="0" smtClean="0">
                          <a:effectLst/>
                          <a:latin typeface="微軟正黑體" panose="020B0604030504040204" pitchFamily="34" charset="-120"/>
                          <a:ea typeface="微軟正黑體" panose="020B0604030504040204" pitchFamily="34" charset="-120"/>
                        </a:rPr>
                        <a:t>4/27</a:t>
                      </a:r>
                      <a:r>
                        <a:rPr lang="zh-TW" altLang="zh-TW" sz="1600" kern="0" dirty="0" smtClean="0">
                          <a:effectLst/>
                          <a:latin typeface="微軟正黑體" panose="020B0604030504040204" pitchFamily="34" charset="-120"/>
                          <a:ea typeface="微軟正黑體" panose="020B0604030504040204" pitchFamily="34" charset="-120"/>
                        </a:rPr>
                        <a:t>前）</a:t>
                      </a:r>
                      <a:endParaRPr lang="zh-TW" altLang="zh-TW" sz="1600" kern="100" dirty="0" smtClean="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lgn="l">
                        <a:lnSpc>
                          <a:spcPts val="2400"/>
                        </a:lnSpc>
                        <a:spcAft>
                          <a:spcPts val="0"/>
                        </a:spcAft>
                        <a:tabLst>
                          <a:tab pos="114300" algn="l"/>
                        </a:tabLst>
                      </a:pPr>
                      <a:endParaRPr lang="zh-TW" sz="1600" kern="10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0">
                <a:tc>
                  <a:txBody>
                    <a:bodyPr/>
                    <a:lstStyle/>
                    <a:p>
                      <a:pPr algn="ctr">
                        <a:lnSpc>
                          <a:spcPts val="24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106/05</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indent="-104775" algn="l">
                        <a:lnSpc>
                          <a:spcPts val="24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a:t>
                      </a:r>
                      <a:r>
                        <a:rPr lang="zh-TW" sz="1600" kern="0" dirty="0">
                          <a:effectLst/>
                          <a:latin typeface="微軟正黑體" panose="020B0604030504040204" pitchFamily="34" charset="-120"/>
                          <a:ea typeface="微軟正黑體" panose="020B0604030504040204" pitchFamily="34" charset="-120"/>
                        </a:rPr>
                        <a:t>甄選委員會統一公告第</a:t>
                      </a:r>
                      <a:r>
                        <a:rPr lang="en-US" sz="1600" kern="0" dirty="0">
                          <a:effectLst/>
                          <a:latin typeface="微軟正黑體" panose="020B0604030504040204" pitchFamily="34" charset="-120"/>
                          <a:ea typeface="微軟正黑體" panose="020B0604030504040204" pitchFamily="34" charset="-120"/>
                        </a:rPr>
                        <a:t>8</a:t>
                      </a:r>
                      <a:r>
                        <a:rPr lang="zh-TW" sz="1600" kern="0" dirty="0">
                          <a:effectLst/>
                          <a:latin typeface="微軟正黑體" panose="020B0604030504040204" pitchFamily="34" charset="-120"/>
                          <a:ea typeface="微軟正黑體" panose="020B0604030504040204" pitchFamily="34" charset="-120"/>
                        </a:rPr>
                        <a:t>類學群錄取名單（</a:t>
                      </a:r>
                      <a:r>
                        <a:rPr lang="en-US" sz="1600" kern="0" dirty="0" smtClean="0">
                          <a:effectLst/>
                          <a:latin typeface="微軟正黑體" panose="020B0604030504040204" pitchFamily="34" charset="-120"/>
                          <a:ea typeface="微軟正黑體" panose="020B0604030504040204" pitchFamily="34" charset="-120"/>
                        </a:rPr>
                        <a:t>5/1</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04775" indent="-104775"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2</a:t>
                      </a:r>
                      <a:r>
                        <a:rPr lang="en-US" sz="1600" kern="0" dirty="0" smtClean="0">
                          <a:effectLst/>
                          <a:latin typeface="微軟正黑體" panose="020B0604030504040204" pitchFamily="34" charset="-120"/>
                          <a:ea typeface="微軟正黑體" panose="020B0604030504040204" pitchFamily="34" charset="-120"/>
                        </a:rPr>
                        <a:t>.</a:t>
                      </a:r>
                      <a:r>
                        <a:rPr lang="zh-TW" sz="1600" kern="0" dirty="0">
                          <a:effectLst/>
                          <a:latin typeface="微軟正黑體" panose="020B0604030504040204" pitchFamily="34" charset="-120"/>
                          <a:ea typeface="微軟正黑體" panose="020B0604030504040204" pitchFamily="34" charset="-120"/>
                        </a:rPr>
                        <a:t>第</a:t>
                      </a:r>
                      <a:r>
                        <a:rPr lang="en-US" sz="1600" kern="0" dirty="0">
                          <a:effectLst/>
                          <a:latin typeface="微軟正黑體" panose="020B0604030504040204" pitchFamily="34" charset="-120"/>
                          <a:ea typeface="微軟正黑體" panose="020B0604030504040204" pitchFamily="34" charset="-120"/>
                        </a:rPr>
                        <a:t>8</a:t>
                      </a:r>
                      <a:r>
                        <a:rPr lang="zh-TW" sz="1600" kern="0" dirty="0">
                          <a:effectLst/>
                          <a:latin typeface="微軟正黑體" panose="020B0604030504040204" pitchFamily="34" charset="-120"/>
                          <a:ea typeface="微軟正黑體" panose="020B0604030504040204" pitchFamily="34" charset="-120"/>
                        </a:rPr>
                        <a:t>類學群錄取生放棄入學資格截止（</a:t>
                      </a:r>
                      <a:r>
                        <a:rPr lang="en-US" sz="1600" kern="0" dirty="0" smtClean="0">
                          <a:effectLst/>
                          <a:latin typeface="微軟正黑體" panose="020B0604030504040204" pitchFamily="34" charset="-120"/>
                          <a:ea typeface="微軟正黑體" panose="020B0604030504040204" pitchFamily="34" charset="-120"/>
                        </a:rPr>
                        <a:t>5/12</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11125" indent="-34925"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 </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indent="-104775" algn="l">
                        <a:lnSpc>
                          <a:spcPts val="2400"/>
                        </a:lnSpc>
                        <a:spcAft>
                          <a:spcPts val="0"/>
                        </a:spcAft>
                      </a:pPr>
                      <a:r>
                        <a:rPr lang="en-US" sz="1600" kern="0" dirty="0" smtClean="0">
                          <a:effectLst/>
                          <a:latin typeface="微軟正黑體" panose="020B0604030504040204" pitchFamily="34" charset="-120"/>
                          <a:ea typeface="微軟正黑體" panose="020B0604030504040204" pitchFamily="34" charset="-120"/>
                        </a:rPr>
                        <a:t>1.</a:t>
                      </a:r>
                      <a:r>
                        <a:rPr lang="zh-TW" sz="1600" kern="0" dirty="0">
                          <a:effectLst/>
                          <a:latin typeface="微軟正黑體" panose="020B0604030504040204" pitchFamily="34" charset="-120"/>
                          <a:ea typeface="微軟正黑體" panose="020B0604030504040204" pitchFamily="34" charset="-120"/>
                        </a:rPr>
                        <a:t>正備取生向甄選委員會登記就讀志願序（</a:t>
                      </a:r>
                      <a:r>
                        <a:rPr lang="en-US" sz="1600" kern="0" dirty="0" smtClean="0">
                          <a:effectLst/>
                          <a:latin typeface="微軟正黑體" panose="020B0604030504040204" pitchFamily="34" charset="-120"/>
                          <a:ea typeface="微軟正黑體" panose="020B0604030504040204" pitchFamily="34" charset="-120"/>
                        </a:rPr>
                        <a:t>5/3</a:t>
                      </a:r>
                      <a:r>
                        <a:rPr lang="zh-TW" sz="1600" kern="0" dirty="0" smtClean="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5/4</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53670" indent="-153670" algn="l">
                        <a:lnSpc>
                          <a:spcPts val="2400"/>
                        </a:lnSpc>
                        <a:spcAft>
                          <a:spcPts val="0"/>
                        </a:spcAft>
                      </a:pPr>
                      <a:r>
                        <a:rPr lang="en-US" sz="1600" kern="0" dirty="0">
                          <a:effectLst/>
                          <a:latin typeface="微軟正黑體" panose="020B0604030504040204" pitchFamily="34" charset="-120"/>
                          <a:ea typeface="微軟正黑體" panose="020B0604030504040204" pitchFamily="34" charset="-120"/>
                        </a:rPr>
                        <a:t>3.</a:t>
                      </a:r>
                      <a:r>
                        <a:rPr lang="zh-TW" sz="1600" kern="0" dirty="0">
                          <a:effectLst/>
                          <a:latin typeface="微軟正黑體" panose="020B0604030504040204" pitchFamily="34" charset="-120"/>
                          <a:ea typeface="微軟正黑體" panose="020B0604030504040204" pitchFamily="34" charset="-120"/>
                        </a:rPr>
                        <a:t>公告統一分發結果（</a:t>
                      </a:r>
                      <a:r>
                        <a:rPr lang="en-US" sz="1600" kern="0" dirty="0" smtClean="0">
                          <a:effectLst/>
                          <a:latin typeface="微軟正黑體" panose="020B0604030504040204" pitchFamily="34" charset="-120"/>
                          <a:ea typeface="微軟正黑體" panose="020B0604030504040204" pitchFamily="34" charset="-120"/>
                        </a:rPr>
                        <a:t>5/9</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53670" indent="-153670" algn="l">
                        <a:lnSpc>
                          <a:spcPts val="2400"/>
                        </a:lnSpc>
                        <a:spcAft>
                          <a:spcPts val="0"/>
                        </a:spcAft>
                      </a:pPr>
                      <a:r>
                        <a:rPr lang="en-US" sz="1600" kern="0" dirty="0">
                          <a:effectLst/>
                          <a:latin typeface="微軟正黑體" panose="020B0604030504040204" pitchFamily="34" charset="-120"/>
                          <a:ea typeface="微軟正黑體" panose="020B0604030504040204" pitchFamily="34" charset="-120"/>
                        </a:rPr>
                        <a:t>4.</a:t>
                      </a:r>
                      <a:r>
                        <a:rPr lang="zh-TW" sz="1600" kern="0" dirty="0">
                          <a:effectLst/>
                          <a:latin typeface="微軟正黑體" panose="020B0604030504040204" pitchFamily="34" charset="-120"/>
                          <a:ea typeface="微軟正黑體" panose="020B0604030504040204" pitchFamily="34" charset="-120"/>
                        </a:rPr>
                        <a:t>錄取生放棄入學資格截止（</a:t>
                      </a:r>
                      <a:r>
                        <a:rPr lang="en-US" sz="1600" kern="0" dirty="0" smtClean="0">
                          <a:effectLst/>
                          <a:latin typeface="微軟正黑體" panose="020B0604030504040204" pitchFamily="34" charset="-120"/>
                          <a:ea typeface="微軟正黑體" panose="020B0604030504040204" pitchFamily="34" charset="-120"/>
                        </a:rPr>
                        <a:t>5/12</a:t>
                      </a:r>
                      <a:r>
                        <a:rPr lang="zh-TW" sz="1600" kern="0" dirty="0" smtClean="0">
                          <a:effectLst/>
                          <a:latin typeface="微軟正黑體" panose="020B0604030504040204" pitchFamily="34" charset="-120"/>
                          <a:ea typeface="微軟正黑體" panose="020B0604030504040204" pitchFamily="34" charset="-120"/>
                        </a:rPr>
                        <a:t>）</a:t>
                      </a: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1.</a:t>
                      </a:r>
                      <a:r>
                        <a:rPr lang="zh-TW" sz="1600" kern="0" dirty="0">
                          <a:effectLst/>
                          <a:latin typeface="微軟正黑體" panose="020B0604030504040204" pitchFamily="34" charset="-120"/>
                          <a:ea typeface="微軟正黑體" panose="020B0604030504040204" pitchFamily="34" charset="-120"/>
                        </a:rPr>
                        <a:t>指定科目考試報名</a:t>
                      </a:r>
                      <a:endParaRPr lang="zh-TW" sz="1600" kern="100" dirty="0">
                        <a:effectLst/>
                        <a:latin typeface="微軟正黑體" panose="020B0604030504040204" pitchFamily="34" charset="-120"/>
                        <a:ea typeface="微軟正黑體" panose="020B0604030504040204" pitchFamily="34" charset="-120"/>
                      </a:endParaRPr>
                    </a:p>
                    <a:p>
                      <a:pPr marL="210820" indent="-210820" algn="l">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（暫</a:t>
                      </a:r>
                      <a:r>
                        <a:rPr lang="zh-TW" sz="1600" kern="0" dirty="0" smtClean="0">
                          <a:effectLst/>
                          <a:latin typeface="微軟正黑體" panose="020B0604030504040204" pitchFamily="34" charset="-120"/>
                          <a:ea typeface="微軟正黑體" panose="020B0604030504040204" pitchFamily="34" charset="-120"/>
                        </a:rPr>
                        <a:t>訂</a:t>
                      </a:r>
                      <a:r>
                        <a:rPr lang="en-US" altLang="zh-TW" sz="1600" kern="0" dirty="0" smtClean="0">
                          <a:effectLst/>
                          <a:latin typeface="微軟正黑體" panose="020B0604030504040204" pitchFamily="34" charset="-120"/>
                          <a:ea typeface="微軟正黑體" panose="020B0604030504040204" pitchFamily="34" charset="-120"/>
                        </a:rPr>
                        <a:t>5</a:t>
                      </a:r>
                      <a:r>
                        <a:rPr lang="en-US" sz="1600" kern="0" dirty="0" smtClean="0">
                          <a:effectLst/>
                          <a:latin typeface="微軟正黑體" panose="020B0604030504040204" pitchFamily="34" charset="-120"/>
                          <a:ea typeface="微軟正黑體" panose="020B0604030504040204" pitchFamily="34" charset="-120"/>
                        </a:rPr>
                        <a:t>/1</a:t>
                      </a:r>
                      <a:r>
                        <a:rPr lang="zh-TW" sz="1600" kern="0" dirty="0" smtClean="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5/16</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104775" indent="-104775"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2.</a:t>
                      </a:r>
                      <a:r>
                        <a:rPr lang="zh-TW" sz="1600" kern="0" dirty="0">
                          <a:effectLst/>
                          <a:latin typeface="微軟正黑體" panose="020B0604030504040204" pitchFamily="34" charset="-120"/>
                          <a:ea typeface="微軟正黑體" panose="020B0604030504040204" pitchFamily="34" charset="-120"/>
                        </a:rPr>
                        <a:t>發售考試入學登記分發相關資訊（暫訂</a:t>
                      </a:r>
                      <a:r>
                        <a:rPr lang="en-US" sz="1600" kern="0" dirty="0" smtClean="0">
                          <a:effectLst/>
                          <a:latin typeface="微軟正黑體" panose="020B0604030504040204" pitchFamily="34" charset="-120"/>
                          <a:ea typeface="微軟正黑體" panose="020B0604030504040204" pitchFamily="34" charset="-120"/>
                        </a:rPr>
                        <a:t>5/5</a:t>
                      </a:r>
                      <a:r>
                        <a:rPr lang="zh-TW" sz="1600" kern="0" dirty="0" smtClean="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marL="210820" indent="-210820"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3.</a:t>
                      </a:r>
                      <a:r>
                        <a:rPr lang="zh-TW" sz="1600" kern="0" dirty="0">
                          <a:effectLst/>
                          <a:latin typeface="微軟正黑體" panose="020B0604030504040204" pitchFamily="34" charset="-120"/>
                          <a:ea typeface="微軟正黑體" panose="020B0604030504040204" pitchFamily="34" charset="-120"/>
                        </a:rPr>
                        <a:t>登記資格審查繳件</a:t>
                      </a:r>
                      <a:endParaRPr lang="zh-TW" sz="1600" kern="100" dirty="0">
                        <a:effectLst/>
                        <a:latin typeface="微軟正黑體" panose="020B0604030504040204" pitchFamily="34" charset="-120"/>
                        <a:ea typeface="微軟正黑體" panose="020B0604030504040204" pitchFamily="34" charset="-120"/>
                      </a:endParaRPr>
                    </a:p>
                    <a:p>
                      <a:pPr marL="120650" algn="l">
                        <a:lnSpc>
                          <a:spcPts val="2400"/>
                        </a:lnSpc>
                        <a:spcAft>
                          <a:spcPts val="0"/>
                        </a:spcAft>
                        <a:tabLst>
                          <a:tab pos="114300" algn="l"/>
                        </a:tabLst>
                      </a:pPr>
                      <a:r>
                        <a:rPr lang="en-US" sz="1600" kern="0" dirty="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5/1</a:t>
                      </a:r>
                      <a:r>
                        <a:rPr lang="zh-TW" sz="1600" kern="0" dirty="0" smtClean="0">
                          <a:effectLst/>
                          <a:latin typeface="微軟正黑體" panose="020B0604030504040204" pitchFamily="34" charset="-120"/>
                          <a:ea typeface="微軟正黑體" panose="020B0604030504040204" pitchFamily="34" charset="-120"/>
                        </a:rPr>
                        <a:t>～</a:t>
                      </a:r>
                      <a:r>
                        <a:rPr lang="en-US" sz="1600" kern="0" dirty="0" smtClean="0">
                          <a:effectLst/>
                          <a:latin typeface="微軟正黑體" panose="020B0604030504040204" pitchFamily="34" charset="-120"/>
                          <a:ea typeface="微軟正黑體" panose="020B0604030504040204" pitchFamily="34" charset="-120"/>
                        </a:rPr>
                        <a:t>5/31)</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normAutofit/>
          </a:bodyPr>
          <a:lstStyle/>
          <a:p>
            <a:pPr>
              <a:defRPr/>
            </a:pPr>
            <a:fld id="{364BA64F-B2FE-4BBA-B1ED-3FE5C98622AC}" type="slidenum">
              <a:rPr lang="en-US" altLang="zh-TW" smtClean="0"/>
              <a:pPr>
                <a:defRPr/>
              </a:pPr>
              <a:t>59</a:t>
            </a:fld>
            <a:endParaRPr lang="en-US" altLang="zh-TW"/>
          </a:p>
        </p:txBody>
      </p:sp>
    </p:spTree>
    <p:extLst>
      <p:ext uri="{BB962C8B-B14F-4D97-AF65-F5344CB8AC3E}">
        <p14:creationId xmlns:p14="http://schemas.microsoft.com/office/powerpoint/2010/main" val="3991594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8606" y="821773"/>
            <a:ext cx="799287" cy="755611"/>
            <a:chOff x="168729" y="101037"/>
            <a:chExt cx="799287" cy="755611"/>
          </a:xfrm>
        </p:grpSpPr>
        <p:grpSp>
          <p:nvGrpSpPr>
            <p:cNvPr id="4" name="组合 3"/>
            <p:cNvGrpSpPr/>
            <p:nvPr/>
          </p:nvGrpSpPr>
          <p:grpSpPr>
            <a:xfrm>
              <a:off x="168729" y="101037"/>
              <a:ext cx="799287" cy="755611"/>
              <a:chOff x="2759425" y="1932990"/>
              <a:chExt cx="799287" cy="755611"/>
            </a:xfrm>
          </p:grpSpPr>
          <p:sp>
            <p:nvSpPr>
              <p:cNvPr id="6"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7"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8"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5" name="Picture 8" descr="C:\Users\ShiYanch\Desktop\PNG\System\White\MB_0006_back.png">
              <a:hlinkClick r:id="" action="ppaction://hlinkshowjump?jump=nextslide"/>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0" name="组合 9"/>
          <p:cNvGrpSpPr/>
          <p:nvPr/>
        </p:nvGrpSpPr>
        <p:grpSpPr>
          <a:xfrm>
            <a:off x="1129033" y="253917"/>
            <a:ext cx="4621569" cy="1513018"/>
            <a:chOff x="1129034" y="49188"/>
            <a:chExt cx="1571521" cy="1331205"/>
          </a:xfrm>
        </p:grpSpPr>
        <p:sp>
          <p:nvSpPr>
            <p:cNvPr id="11"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2" name="TextBox 11"/>
            <p:cNvSpPr txBox="1"/>
            <p:nvPr/>
          </p:nvSpPr>
          <p:spPr>
            <a:xfrm>
              <a:off x="1129797" y="56954"/>
              <a:ext cx="1570758" cy="1323439"/>
            </a:xfrm>
            <a:prstGeom prst="rect">
              <a:avLst/>
            </a:prstGeom>
            <a:noFill/>
          </p:spPr>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四</a:t>
              </a:r>
              <a:r>
                <a:rPr lang="zh-TW" altLang="en-US" sz="4000" b="1" dirty="0" smtClean="0">
                  <a:solidFill>
                    <a:schemeClr val="bg1"/>
                  </a:solidFill>
                  <a:latin typeface="微軟正黑體" panose="020B0604030504040204" pitchFamily="34" charset="-120"/>
                  <a:ea typeface="微軟正黑體" panose="020B0604030504040204" pitchFamily="34" charset="-120"/>
                </a:rPr>
                <a:t>項統一考試</a:t>
              </a:r>
              <a:endParaRPr lang="zh-CN" altLang="en-US" sz="4000" b="1" dirty="0">
                <a:solidFill>
                  <a:schemeClr val="bg1"/>
                </a:solidFill>
                <a:latin typeface="微軟正黑體" panose="020B0604030504040204" pitchFamily="34" charset="-120"/>
                <a:ea typeface="微軟正黑體" panose="020B0604030504040204" pitchFamily="34" charset="-120"/>
              </a:endParaRPr>
            </a:p>
          </p:txBody>
        </p:sp>
      </p:grpSp>
      <p:grpSp>
        <p:nvGrpSpPr>
          <p:cNvPr id="22" name="组合 21"/>
          <p:cNvGrpSpPr/>
          <p:nvPr/>
        </p:nvGrpSpPr>
        <p:grpSpPr>
          <a:xfrm>
            <a:off x="352598" y="3741402"/>
            <a:ext cx="2016224" cy="948744"/>
            <a:chOff x="423448" y="3270200"/>
            <a:chExt cx="2780400" cy="955452"/>
          </a:xfrm>
        </p:grpSpPr>
        <p:grpSp>
          <p:nvGrpSpPr>
            <p:cNvPr id="18" name="组合 17"/>
            <p:cNvGrpSpPr/>
            <p:nvPr/>
          </p:nvGrpSpPr>
          <p:grpSpPr>
            <a:xfrm>
              <a:off x="423448" y="3270200"/>
              <a:ext cx="2780400" cy="955452"/>
              <a:chOff x="2339422" y="1012876"/>
              <a:chExt cx="3147691" cy="1081668"/>
            </a:xfrm>
          </p:grpSpPr>
          <p:sp>
            <p:nvSpPr>
              <p:cNvPr id="19" name="任意多边形 18"/>
              <p:cNvSpPr>
                <a:spLocks/>
              </p:cNvSpPr>
              <p:nvPr/>
            </p:nvSpPr>
            <p:spPr bwMode="auto">
              <a:xfrm rot="10800000">
                <a:off x="2339422" y="1012876"/>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20" name="任意多边形 19"/>
              <p:cNvSpPr>
                <a:spLocks/>
              </p:cNvSpPr>
              <p:nvPr/>
            </p:nvSpPr>
            <p:spPr bwMode="auto">
              <a:xfrm rot="10800000">
                <a:off x="2339422" y="1020470"/>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21" name="任意多边形 20"/>
              <p:cNvSpPr>
                <a:spLocks/>
              </p:cNvSpPr>
              <p:nvPr/>
            </p:nvSpPr>
            <p:spPr bwMode="auto">
              <a:xfrm rot="10800000">
                <a:off x="2622579" y="1241744"/>
                <a:ext cx="2581375" cy="631526"/>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pPr algn="ctr"/>
                <a:endParaRPr lang="zh-CN" altLang="en-US" dirty="0"/>
              </a:p>
            </p:txBody>
          </p:sp>
        </p:grpSp>
        <p:sp>
          <p:nvSpPr>
            <p:cNvPr id="17" name="文本框 81"/>
            <p:cNvSpPr txBox="1"/>
            <p:nvPr/>
          </p:nvSpPr>
          <p:spPr>
            <a:xfrm>
              <a:off x="1108643" y="3428114"/>
              <a:ext cx="1107996" cy="646331"/>
            </a:xfrm>
            <a:prstGeom prst="rect">
              <a:avLst/>
            </a:prstGeom>
            <a:noFill/>
          </p:spPr>
          <p:txBody>
            <a:bodyPr wrap="none" rtlCol="0">
              <a:spAutoFit/>
            </a:bodyPr>
            <a:lstStyle/>
            <a:p>
              <a:r>
                <a:rPr lang="zh-TW" altLang="en-US" sz="3600" b="1" dirty="0">
                  <a:solidFill>
                    <a:srgbClr val="C30D23"/>
                  </a:solidFill>
                  <a:latin typeface="微軟正黑體" panose="020B0604030504040204" pitchFamily="34" charset="-120"/>
                  <a:ea typeface="微軟正黑體" panose="020B0604030504040204" pitchFamily="34" charset="-120"/>
                </a:rPr>
                <a:t>英聽</a:t>
              </a:r>
              <a:endParaRPr lang="zh-CN" altLang="en-US" sz="3600" b="1" dirty="0" smtClean="0">
                <a:solidFill>
                  <a:srgbClr val="C30D23"/>
                </a:solidFill>
                <a:latin typeface="微軟正黑體" panose="020B0604030504040204" pitchFamily="34" charset="-120"/>
                <a:ea typeface="微軟正黑體" panose="020B0604030504040204" pitchFamily="34" charset="-120"/>
              </a:endParaRPr>
            </a:p>
          </p:txBody>
        </p:sp>
      </p:grpSp>
      <p:sp>
        <p:nvSpPr>
          <p:cNvPr id="23" name="圆角矩形 22"/>
          <p:cNvSpPr/>
          <p:nvPr/>
        </p:nvSpPr>
        <p:spPr>
          <a:xfrm>
            <a:off x="2590101" y="1675673"/>
            <a:ext cx="1915587" cy="1826933"/>
          </a:xfrm>
          <a:prstGeom prst="roundRect">
            <a:avLst/>
          </a:prstGeom>
          <a:solidFill>
            <a:srgbClr val="FF4D5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106/1/20~1/21</a:t>
            </a:r>
          </a:p>
          <a:p>
            <a:pPr>
              <a:defRPr/>
            </a:pPr>
            <a:r>
              <a:rPr lang="zh-TW" altLang="en-US" sz="1600" b="1" dirty="0">
                <a:solidFill>
                  <a:srgbClr val="0070C0"/>
                </a:solidFill>
                <a:latin typeface="微軟正黑體" panose="020B0604030504040204" pitchFamily="34" charset="-120"/>
                <a:ea typeface="微軟正黑體" panose="020B0604030504040204" pitchFamily="34" charset="-120"/>
              </a:rPr>
              <a:t>＊一到四學期</a:t>
            </a:r>
            <a:endParaRPr lang="zh-TW" altLang="zh-TW" sz="1600" b="1" dirty="0">
              <a:solidFill>
                <a:srgbClr val="0070C0"/>
              </a:solidFill>
              <a:latin typeface="微軟正黑體" panose="020B0604030504040204" pitchFamily="34" charset="-120"/>
              <a:ea typeface="微軟正黑體" panose="020B0604030504040204" pitchFamily="34" charset="-120"/>
            </a:endParaRPr>
          </a:p>
        </p:txBody>
      </p:sp>
      <p:sp>
        <p:nvSpPr>
          <p:cNvPr id="37" name="AutoShape 2" descr="http://www.taopic.com/uploads/allimg/111017/1829-11101F120489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六边形 39"/>
          <p:cNvSpPr/>
          <p:nvPr/>
        </p:nvSpPr>
        <p:spPr>
          <a:xfrm>
            <a:off x="263070" y="1688900"/>
            <a:ext cx="2195280" cy="1839851"/>
          </a:xfrm>
          <a:prstGeom prst="hexagon">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第一次英</a:t>
            </a:r>
            <a:r>
              <a:rPr lang="zh-TW" altLang="en-US" b="1" dirty="0" smtClean="0">
                <a:solidFill>
                  <a:schemeClr val="tx1">
                    <a:lumMod val="75000"/>
                    <a:lumOff val="25000"/>
                  </a:schemeClr>
                </a:solidFill>
                <a:latin typeface="微軟正黑體" panose="020B0604030504040204" pitchFamily="34" charset="-120"/>
                <a:ea typeface="微軟正黑體" panose="020B0604030504040204" pitchFamily="34" charset="-120"/>
              </a:rPr>
              <a:t>聽</a:t>
            </a: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105/10/15)</a:t>
            </a:r>
          </a:p>
          <a:p>
            <a:pPr>
              <a:defRPr/>
            </a:pPr>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第二次英</a:t>
            </a:r>
            <a:r>
              <a:rPr lang="zh-TW" altLang="en-US" b="1" dirty="0" smtClean="0">
                <a:solidFill>
                  <a:schemeClr val="tx1">
                    <a:lumMod val="75000"/>
                    <a:lumOff val="25000"/>
                  </a:schemeClr>
                </a:solidFill>
                <a:latin typeface="微軟正黑體" panose="020B0604030504040204" pitchFamily="34" charset="-120"/>
                <a:ea typeface="微軟正黑體" panose="020B0604030504040204" pitchFamily="34" charset="-120"/>
              </a:rPr>
              <a:t>聽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(105/12/17</a:t>
            </a: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a:defRPr/>
            </a:pPr>
            <a:r>
              <a:rPr lang="zh-TW" altLang="en-US" sz="1600" b="1" dirty="0">
                <a:solidFill>
                  <a:srgbClr val="0070C0"/>
                </a:solidFill>
                <a:latin typeface="微軟正黑體" panose="020B0604030504040204" pitchFamily="34" charset="-120"/>
                <a:ea typeface="微軟正黑體" panose="020B0604030504040204" pitchFamily="34" charset="-120"/>
              </a:rPr>
              <a:t>＊一～四學期</a:t>
            </a:r>
            <a:endParaRPr lang="en-US" altLang="zh-TW" sz="1600" b="1" dirty="0">
              <a:solidFill>
                <a:srgbClr val="0070C0"/>
              </a:solidFill>
              <a:latin typeface="微軟正黑體" panose="020B0604030504040204" pitchFamily="34" charset="-120"/>
              <a:ea typeface="微軟正黑體" panose="020B0604030504040204" pitchFamily="34" charset="-120"/>
            </a:endParaRPr>
          </a:p>
        </p:txBody>
      </p:sp>
      <p:grpSp>
        <p:nvGrpSpPr>
          <p:cNvPr id="39" name="组合 21"/>
          <p:cNvGrpSpPr/>
          <p:nvPr/>
        </p:nvGrpSpPr>
        <p:grpSpPr>
          <a:xfrm>
            <a:off x="4740247" y="3741402"/>
            <a:ext cx="2016224" cy="948744"/>
            <a:chOff x="423448" y="3270200"/>
            <a:chExt cx="2780400" cy="955452"/>
          </a:xfrm>
        </p:grpSpPr>
        <p:grpSp>
          <p:nvGrpSpPr>
            <p:cNvPr id="42" name="组合 17"/>
            <p:cNvGrpSpPr/>
            <p:nvPr/>
          </p:nvGrpSpPr>
          <p:grpSpPr>
            <a:xfrm>
              <a:off x="423448" y="3270200"/>
              <a:ext cx="2780400" cy="955452"/>
              <a:chOff x="2339422" y="1012876"/>
              <a:chExt cx="3147691" cy="1081668"/>
            </a:xfrm>
          </p:grpSpPr>
          <p:sp>
            <p:nvSpPr>
              <p:cNvPr id="46" name="任意多边形 18"/>
              <p:cNvSpPr>
                <a:spLocks/>
              </p:cNvSpPr>
              <p:nvPr/>
            </p:nvSpPr>
            <p:spPr bwMode="auto">
              <a:xfrm rot="10800000">
                <a:off x="2339422" y="1012876"/>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7" name="任意多边形 19"/>
              <p:cNvSpPr>
                <a:spLocks/>
              </p:cNvSpPr>
              <p:nvPr/>
            </p:nvSpPr>
            <p:spPr bwMode="auto">
              <a:xfrm rot="10800000">
                <a:off x="2339422" y="1020470"/>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48" name="任意多边形 20"/>
              <p:cNvSpPr>
                <a:spLocks/>
              </p:cNvSpPr>
              <p:nvPr/>
            </p:nvSpPr>
            <p:spPr bwMode="auto">
              <a:xfrm rot="10800000">
                <a:off x="2622579" y="1241744"/>
                <a:ext cx="2581375" cy="631526"/>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pPr algn="ctr"/>
                <a:endParaRPr lang="zh-CN" altLang="en-US" dirty="0"/>
              </a:p>
            </p:txBody>
          </p:sp>
        </p:grpSp>
        <p:sp>
          <p:nvSpPr>
            <p:cNvPr id="45" name="文本框 81"/>
            <p:cNvSpPr txBox="1"/>
            <p:nvPr/>
          </p:nvSpPr>
          <p:spPr>
            <a:xfrm>
              <a:off x="1052770" y="3419122"/>
              <a:ext cx="1527941" cy="650901"/>
            </a:xfrm>
            <a:prstGeom prst="rect">
              <a:avLst/>
            </a:prstGeom>
            <a:noFill/>
          </p:spPr>
          <p:txBody>
            <a:bodyPr wrap="none" rtlCol="0">
              <a:spAutoFit/>
            </a:bodyPr>
            <a:lstStyle/>
            <a:p>
              <a:r>
                <a:rPr lang="zh-TW" altLang="en-US" sz="3600" b="1" dirty="0">
                  <a:solidFill>
                    <a:srgbClr val="C30D23"/>
                  </a:solidFill>
                  <a:latin typeface="微軟正黑體" panose="020B0604030504040204" pitchFamily="34" charset="-120"/>
                  <a:ea typeface="微軟正黑體" panose="020B0604030504040204" pitchFamily="34" charset="-120"/>
                </a:rPr>
                <a:t>術科</a:t>
              </a:r>
              <a:endParaRPr lang="zh-CN" altLang="en-US" sz="3600" b="1" dirty="0" smtClean="0">
                <a:solidFill>
                  <a:srgbClr val="C30D23"/>
                </a:solidFill>
                <a:latin typeface="微軟正黑體" panose="020B0604030504040204" pitchFamily="34" charset="-120"/>
                <a:ea typeface="微軟正黑體" panose="020B0604030504040204" pitchFamily="34" charset="-120"/>
              </a:endParaRPr>
            </a:p>
          </p:txBody>
        </p:sp>
      </p:grpSp>
      <p:sp>
        <p:nvSpPr>
          <p:cNvPr id="49" name="六边形 39"/>
          <p:cNvSpPr/>
          <p:nvPr/>
        </p:nvSpPr>
        <p:spPr>
          <a:xfrm>
            <a:off x="4609355" y="1688901"/>
            <a:ext cx="2178207" cy="1839851"/>
          </a:xfrm>
          <a:prstGeom prst="hexagon">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TW" altLang="en-US"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體育</a:t>
            </a:r>
            <a:endPar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defRPr/>
            </a:pPr>
            <a:r>
              <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106/1/23~25</a:t>
            </a:r>
          </a:p>
          <a:p>
            <a:pPr>
              <a:defRPr/>
            </a:pPr>
            <a:r>
              <a:rPr lang="zh-TW" altLang="en-US"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音樂</a:t>
            </a:r>
            <a:endPar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defRPr/>
            </a:pPr>
            <a:r>
              <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106/2/6~10</a:t>
            </a:r>
          </a:p>
          <a:p>
            <a:pPr>
              <a:defRPr/>
            </a:pPr>
            <a:r>
              <a:rPr lang="zh-TW" altLang="en-US"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美術</a:t>
            </a:r>
            <a:endPar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defRPr/>
            </a:pPr>
            <a:r>
              <a:rPr lang="en-US" altLang="zh-TW"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106/2/10~11</a:t>
            </a:r>
            <a:endPar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51" name="组合 23"/>
          <p:cNvGrpSpPr/>
          <p:nvPr/>
        </p:nvGrpSpPr>
        <p:grpSpPr>
          <a:xfrm>
            <a:off x="2552125" y="3734788"/>
            <a:ext cx="2026139" cy="942083"/>
            <a:chOff x="423448" y="3270200"/>
            <a:chExt cx="2780400" cy="955452"/>
          </a:xfrm>
        </p:grpSpPr>
        <p:grpSp>
          <p:nvGrpSpPr>
            <p:cNvPr id="52" name="组合 24"/>
            <p:cNvGrpSpPr/>
            <p:nvPr/>
          </p:nvGrpSpPr>
          <p:grpSpPr>
            <a:xfrm>
              <a:off x="423448" y="3270200"/>
              <a:ext cx="2780400" cy="955452"/>
              <a:chOff x="2339422" y="1012876"/>
              <a:chExt cx="3147691" cy="1081668"/>
            </a:xfrm>
          </p:grpSpPr>
          <p:sp>
            <p:nvSpPr>
              <p:cNvPr id="54" name="任意多边形 26"/>
              <p:cNvSpPr>
                <a:spLocks/>
              </p:cNvSpPr>
              <p:nvPr/>
            </p:nvSpPr>
            <p:spPr bwMode="auto">
              <a:xfrm rot="10800000">
                <a:off x="2339422" y="1012876"/>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4D5E"/>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55" name="任意多边形 27"/>
              <p:cNvSpPr>
                <a:spLocks/>
              </p:cNvSpPr>
              <p:nvPr/>
            </p:nvSpPr>
            <p:spPr bwMode="auto">
              <a:xfrm rot="10800000">
                <a:off x="2339422" y="1020470"/>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56" name="任意多边形 28"/>
              <p:cNvSpPr>
                <a:spLocks/>
              </p:cNvSpPr>
              <p:nvPr/>
            </p:nvSpPr>
            <p:spPr bwMode="auto">
              <a:xfrm rot="10800000">
                <a:off x="2622579" y="1241744"/>
                <a:ext cx="2581375" cy="631526"/>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pPr algn="ctr"/>
                <a:endParaRPr lang="zh-CN" altLang="en-US" dirty="0"/>
              </a:p>
            </p:txBody>
          </p:sp>
        </p:grpSp>
        <p:sp>
          <p:nvSpPr>
            <p:cNvPr id="53" name="文本框 81"/>
            <p:cNvSpPr txBox="1"/>
            <p:nvPr/>
          </p:nvSpPr>
          <p:spPr>
            <a:xfrm>
              <a:off x="1089141" y="3421406"/>
              <a:ext cx="1107996" cy="646331"/>
            </a:xfrm>
            <a:prstGeom prst="rect">
              <a:avLst/>
            </a:prstGeom>
            <a:noFill/>
          </p:spPr>
          <p:txBody>
            <a:bodyPr wrap="none" rtlCol="0">
              <a:spAutoFit/>
            </a:bodyPr>
            <a:lstStyle/>
            <a:p>
              <a:r>
                <a:rPr lang="zh-TW" altLang="en-US" sz="3600" b="1" dirty="0">
                  <a:solidFill>
                    <a:srgbClr val="C30D23"/>
                  </a:solidFill>
                  <a:latin typeface="微軟正黑體" panose="020B0604030504040204" pitchFamily="34" charset="-120"/>
                  <a:ea typeface="微軟正黑體" panose="020B0604030504040204" pitchFamily="34" charset="-120"/>
                </a:rPr>
                <a:t>學測</a:t>
              </a:r>
              <a:endParaRPr lang="zh-CN" altLang="en-US" sz="3600" b="1" dirty="0">
                <a:solidFill>
                  <a:srgbClr val="C30D23"/>
                </a:solidFill>
                <a:latin typeface="微軟正黑體" panose="020B0604030504040204" pitchFamily="34" charset="-120"/>
                <a:ea typeface="微軟正黑體" panose="020B0604030504040204" pitchFamily="34" charset="-120"/>
              </a:endParaRPr>
            </a:p>
          </p:txBody>
        </p:sp>
      </p:grpSp>
      <p:sp>
        <p:nvSpPr>
          <p:cNvPr id="57" name="圆角矩形 22"/>
          <p:cNvSpPr/>
          <p:nvPr/>
        </p:nvSpPr>
        <p:spPr>
          <a:xfrm>
            <a:off x="7019511" y="1675672"/>
            <a:ext cx="1915587" cy="1826933"/>
          </a:xfrm>
          <a:prstGeom prst="roundRect">
            <a:avLst/>
          </a:prstGeom>
          <a:solidFill>
            <a:srgbClr val="FF4D5E"/>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106/7/1~7/3</a:t>
            </a:r>
          </a:p>
          <a:p>
            <a:pPr>
              <a:defRPr/>
            </a:pPr>
            <a:r>
              <a:rPr lang="zh-TW" altLang="en-US" sz="1600" b="1" dirty="0">
                <a:solidFill>
                  <a:srgbClr val="0070C0"/>
                </a:solidFill>
                <a:latin typeface="微軟正黑體" panose="020B0604030504040204" pitchFamily="34" charset="-120"/>
                <a:ea typeface="微軟正黑體" panose="020B0604030504040204" pitchFamily="34" charset="-120"/>
              </a:rPr>
              <a:t>＊一～六學期</a:t>
            </a:r>
            <a:endParaRPr lang="zh-TW" altLang="zh-TW" sz="1600" b="1" dirty="0">
              <a:solidFill>
                <a:srgbClr val="0070C0"/>
              </a:solidFill>
              <a:latin typeface="微軟正黑體" panose="020B0604030504040204" pitchFamily="34" charset="-120"/>
              <a:ea typeface="微軟正黑體" panose="020B0604030504040204" pitchFamily="34" charset="-120"/>
            </a:endParaRPr>
          </a:p>
        </p:txBody>
      </p:sp>
      <p:grpSp>
        <p:nvGrpSpPr>
          <p:cNvPr id="58" name="组合 23"/>
          <p:cNvGrpSpPr/>
          <p:nvPr/>
        </p:nvGrpSpPr>
        <p:grpSpPr>
          <a:xfrm>
            <a:off x="6965706" y="3728173"/>
            <a:ext cx="2026139" cy="942083"/>
            <a:chOff x="423448" y="3270200"/>
            <a:chExt cx="2780400" cy="955452"/>
          </a:xfrm>
        </p:grpSpPr>
        <p:grpSp>
          <p:nvGrpSpPr>
            <p:cNvPr id="59" name="组合 24"/>
            <p:cNvGrpSpPr/>
            <p:nvPr/>
          </p:nvGrpSpPr>
          <p:grpSpPr>
            <a:xfrm>
              <a:off x="423448" y="3270200"/>
              <a:ext cx="2780400" cy="955452"/>
              <a:chOff x="2339422" y="1012876"/>
              <a:chExt cx="3147691" cy="1081668"/>
            </a:xfrm>
          </p:grpSpPr>
          <p:sp>
            <p:nvSpPr>
              <p:cNvPr id="61" name="任意多边形 26"/>
              <p:cNvSpPr>
                <a:spLocks/>
              </p:cNvSpPr>
              <p:nvPr/>
            </p:nvSpPr>
            <p:spPr bwMode="auto">
              <a:xfrm rot="10800000">
                <a:off x="2339422" y="1012876"/>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4D5E"/>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2" name="任意多边形 27"/>
              <p:cNvSpPr>
                <a:spLocks/>
              </p:cNvSpPr>
              <p:nvPr/>
            </p:nvSpPr>
            <p:spPr bwMode="auto">
              <a:xfrm rot="10800000">
                <a:off x="2339422" y="1020470"/>
                <a:ext cx="3147691" cy="1074074"/>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FFB85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3" name="任意多边形 28"/>
              <p:cNvSpPr>
                <a:spLocks/>
              </p:cNvSpPr>
              <p:nvPr/>
            </p:nvSpPr>
            <p:spPr bwMode="auto">
              <a:xfrm rot="10800000">
                <a:off x="2622579" y="1241744"/>
                <a:ext cx="2581375" cy="631526"/>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pPr algn="ctr"/>
                <a:endParaRPr lang="zh-CN" altLang="en-US" dirty="0"/>
              </a:p>
            </p:txBody>
          </p:sp>
        </p:grpSp>
        <p:sp>
          <p:nvSpPr>
            <p:cNvPr id="60" name="文本框 81"/>
            <p:cNvSpPr txBox="1"/>
            <p:nvPr/>
          </p:nvSpPr>
          <p:spPr>
            <a:xfrm>
              <a:off x="1091211" y="3421406"/>
              <a:ext cx="1520464" cy="655503"/>
            </a:xfrm>
            <a:prstGeom prst="rect">
              <a:avLst/>
            </a:prstGeom>
            <a:noFill/>
          </p:spPr>
          <p:txBody>
            <a:bodyPr wrap="none" rtlCol="0">
              <a:spAutoFit/>
            </a:bodyPr>
            <a:lstStyle/>
            <a:p>
              <a:r>
                <a:rPr lang="zh-TW" altLang="en-US" sz="3600" b="1" dirty="0">
                  <a:solidFill>
                    <a:srgbClr val="C30D23"/>
                  </a:solidFill>
                  <a:latin typeface="微軟正黑體" panose="020B0604030504040204" pitchFamily="34" charset="-120"/>
                  <a:ea typeface="微軟正黑體" panose="020B0604030504040204" pitchFamily="34" charset="-120"/>
                </a:rPr>
                <a:t>指考</a:t>
              </a:r>
              <a:endParaRPr lang="zh-CN" altLang="en-US" sz="3600" b="1" dirty="0">
                <a:solidFill>
                  <a:srgbClr val="C30D23"/>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38052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ppt_x"/>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animBg="1"/>
      <p:bldP spid="49" grpId="0" animBg="1"/>
      <p:bldP spid="5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570314435"/>
              </p:ext>
            </p:extLst>
          </p:nvPr>
        </p:nvGraphicFramePr>
        <p:xfrm>
          <a:off x="611560" y="481236"/>
          <a:ext cx="8175677" cy="2798440"/>
        </p:xfrm>
        <a:graphic>
          <a:graphicData uri="http://schemas.openxmlformats.org/drawingml/2006/table">
            <a:tbl>
              <a:tblPr>
                <a:tableStyleId>{5C22544A-7EE6-4342-B048-85BDC9FD1C3A}</a:tableStyleId>
              </a:tblPr>
              <a:tblGrid>
                <a:gridCol w="1118349"/>
                <a:gridCol w="1933410"/>
                <a:gridCol w="1933410"/>
                <a:gridCol w="3190508"/>
              </a:tblGrid>
              <a:tr h="360040">
                <a:tc>
                  <a:txBody>
                    <a:bodyPr/>
                    <a:lstStyle/>
                    <a:p>
                      <a:pPr marL="0" indent="15240" algn="ctr">
                        <a:lnSpc>
                          <a:spcPts val="2400"/>
                        </a:lnSpc>
                        <a:spcAft>
                          <a:spcPts val="0"/>
                        </a:spcAft>
                      </a:pPr>
                      <a:r>
                        <a:rPr lang="zh-TW"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日期</a:t>
                      </a:r>
                      <a:r>
                        <a:rPr lang="en-US" altLang="zh-TW" sz="1600" kern="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en-US" sz="1600" kern="0" dirty="0" smtClean="0">
                          <a:solidFill>
                            <a:schemeClr val="dk1"/>
                          </a:solidFill>
                          <a:effectLst/>
                          <a:latin typeface="微軟正黑體" panose="020B0604030504040204" pitchFamily="34" charset="-120"/>
                          <a:ea typeface="微軟正黑體" panose="020B0604030504040204" pitchFamily="34" charset="-120"/>
                          <a:cs typeface="+mn-cs"/>
                        </a:rPr>
                        <a:t>管道</a:t>
                      </a:r>
                      <a:endParaRPr lang="zh-TW" alt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繁星推薦入學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個人申請入學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a:lnSpc>
                          <a:spcPts val="2400"/>
                        </a:lnSpc>
                        <a:spcAft>
                          <a:spcPts val="0"/>
                        </a:spcAft>
                        <a:tabLst>
                          <a:tab pos="114300" algn="l"/>
                        </a:tabLst>
                      </a:pPr>
                      <a:r>
                        <a:rPr lang="zh-TW" sz="1600" kern="0" dirty="0">
                          <a:effectLst/>
                          <a:latin typeface="微軟正黑體" panose="020B0604030504040204" pitchFamily="34" charset="-120"/>
                          <a:ea typeface="微軟正黑體" panose="020B0604030504040204" pitchFamily="34" charset="-120"/>
                        </a:rPr>
                        <a:t>考試入學</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54000">
                <a:tc rowSpan="2">
                  <a:txBody>
                    <a:bodyPr/>
                    <a:lstStyle/>
                    <a:p>
                      <a:pPr marL="0" algn="ctr">
                        <a:lnSpc>
                          <a:spcPts val="24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106/07</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209550">
                        <a:lnSpc>
                          <a:spcPts val="2400"/>
                        </a:lnSpc>
                        <a:spcAft>
                          <a:spcPts val="0"/>
                        </a:spcAft>
                        <a:tabLst>
                          <a:tab pos="114300" algn="l"/>
                        </a:tabLst>
                      </a:pPr>
                      <a:r>
                        <a:rPr lang="en-US" sz="1600" kern="0" spc="0" dirty="0">
                          <a:effectLst/>
                          <a:latin typeface="微軟正黑體" panose="020B0604030504040204" pitchFamily="34" charset="-120"/>
                          <a:ea typeface="微軟正黑體" panose="020B0604030504040204" pitchFamily="34" charset="-120"/>
                        </a:rPr>
                        <a:t> </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209550">
                        <a:lnSpc>
                          <a:spcPts val="2400"/>
                        </a:lnSpc>
                        <a:spcAft>
                          <a:spcPts val="0"/>
                        </a:spcAft>
                        <a:tabLst>
                          <a:tab pos="114300" algn="l"/>
                        </a:tabLst>
                      </a:pPr>
                      <a:r>
                        <a:rPr lang="en-US" sz="1600" kern="0" spc="0" dirty="0">
                          <a:effectLst/>
                          <a:latin typeface="微軟正黑體" panose="020B0604030504040204" pitchFamily="34" charset="-120"/>
                          <a:ea typeface="微軟正黑體" panose="020B0604030504040204" pitchFamily="34" charset="-120"/>
                        </a:rPr>
                        <a:t> </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a:lnSpc>
                          <a:spcPts val="2400"/>
                        </a:lnSpc>
                        <a:spcAft>
                          <a:spcPts val="0"/>
                        </a:spcAft>
                        <a:tabLst>
                          <a:tab pos="114300" algn="l"/>
                        </a:tabLst>
                      </a:pPr>
                      <a:r>
                        <a:rPr lang="zh-TW" sz="1600" kern="0" spc="0" dirty="0">
                          <a:effectLst/>
                          <a:latin typeface="微軟正黑體" panose="020B0604030504040204" pitchFamily="34" charset="-120"/>
                          <a:ea typeface="微軟正黑體" panose="020B0604030504040204" pitchFamily="34" charset="-120"/>
                        </a:rPr>
                        <a:t>指定科目考試（</a:t>
                      </a:r>
                      <a:r>
                        <a:rPr lang="en-US" sz="1600" kern="0" spc="0" dirty="0">
                          <a:effectLst/>
                          <a:latin typeface="微軟正黑體" panose="020B0604030504040204" pitchFamily="34" charset="-120"/>
                          <a:ea typeface="微軟正黑體" panose="020B0604030504040204" pitchFamily="34" charset="-120"/>
                        </a:rPr>
                        <a:t>7/1~7/3</a:t>
                      </a:r>
                      <a:r>
                        <a:rPr lang="zh-TW" sz="1600" kern="0" spc="0" dirty="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00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69850">
                        <a:lnSpc>
                          <a:spcPts val="2400"/>
                        </a:lnSpc>
                        <a:spcAft>
                          <a:spcPts val="0"/>
                        </a:spcAft>
                      </a:pPr>
                      <a:r>
                        <a:rPr lang="en-US" sz="1600" kern="0" spc="0" dirty="0">
                          <a:effectLst/>
                          <a:latin typeface="微軟正黑體" panose="020B0604030504040204" pitchFamily="34" charset="-120"/>
                          <a:ea typeface="微軟正黑體" panose="020B0604030504040204" pitchFamily="34" charset="-120"/>
                        </a:rPr>
                        <a:t>1.</a:t>
                      </a:r>
                      <a:r>
                        <a:rPr lang="zh-TW" sz="1600" kern="0" spc="0" dirty="0">
                          <a:effectLst/>
                          <a:latin typeface="微軟正黑體" panose="020B0604030504040204" pitchFamily="34" charset="-120"/>
                          <a:ea typeface="微軟正黑體" panose="020B0604030504040204" pitchFamily="34" charset="-120"/>
                        </a:rPr>
                        <a:t>寄</a:t>
                      </a:r>
                      <a:r>
                        <a:rPr lang="zh-TW" sz="1600" kern="0" spc="0" dirty="0" smtClean="0">
                          <a:effectLst/>
                          <a:latin typeface="微軟正黑體" panose="020B0604030504040204" pitchFamily="34" charset="-120"/>
                          <a:ea typeface="微軟正黑體" panose="020B0604030504040204" pitchFamily="34" charset="-120"/>
                        </a:rPr>
                        <a:t>發成績單</a:t>
                      </a:r>
                      <a:r>
                        <a:rPr lang="zh-TW" sz="1600" kern="0" spc="0" dirty="0">
                          <a:effectLst/>
                          <a:latin typeface="微軟正黑體" panose="020B0604030504040204" pitchFamily="34" charset="-120"/>
                          <a:ea typeface="微軟正黑體" panose="020B0604030504040204" pitchFamily="34" charset="-120"/>
                        </a:rPr>
                        <a:t>（暫訂</a:t>
                      </a:r>
                      <a:r>
                        <a:rPr lang="en-US" sz="1600" kern="0" spc="0" dirty="0" smtClean="0">
                          <a:effectLst/>
                          <a:latin typeface="微軟正黑體" panose="020B0604030504040204" pitchFamily="34" charset="-120"/>
                          <a:ea typeface="微軟正黑體" panose="020B0604030504040204" pitchFamily="34" charset="-120"/>
                        </a:rPr>
                        <a:t>7/18</a:t>
                      </a:r>
                      <a:r>
                        <a:rPr lang="zh-TW" sz="1600" kern="0" spc="0" dirty="0" smtClean="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p>
                      <a:pPr marL="0" indent="-104775">
                        <a:lnSpc>
                          <a:spcPts val="2400"/>
                        </a:lnSpc>
                        <a:spcAft>
                          <a:spcPts val="0"/>
                        </a:spcAft>
                      </a:pPr>
                      <a:r>
                        <a:rPr lang="en-US" sz="1600" kern="0" spc="0" dirty="0">
                          <a:effectLst/>
                          <a:latin typeface="微軟正黑體" panose="020B0604030504040204" pitchFamily="34" charset="-120"/>
                          <a:ea typeface="微軟正黑體" panose="020B0604030504040204" pitchFamily="34" charset="-120"/>
                        </a:rPr>
                        <a:t>2.</a:t>
                      </a:r>
                      <a:r>
                        <a:rPr lang="zh-TW" sz="1600" kern="0" spc="0" dirty="0">
                          <a:effectLst/>
                          <a:latin typeface="微軟正黑體" panose="020B0604030504040204" pitchFamily="34" charset="-120"/>
                          <a:ea typeface="微軟正黑體" panose="020B0604030504040204" pitchFamily="34" charset="-120"/>
                        </a:rPr>
                        <a:t>公布考科組合成績人數累計表</a:t>
                      </a:r>
                      <a:r>
                        <a:rPr lang="zh-TW" sz="1600" kern="0" spc="0" dirty="0" smtClean="0">
                          <a:effectLst/>
                          <a:latin typeface="微軟正黑體" panose="020B0604030504040204" pitchFamily="34" charset="-120"/>
                          <a:ea typeface="微軟正黑體" panose="020B0604030504040204" pitchFamily="34" charset="-120"/>
                        </a:rPr>
                        <a:t>及</a:t>
                      </a:r>
                      <a:r>
                        <a:rPr lang="en-US" altLang="zh-TW" sz="1600" kern="0" spc="0" dirty="0" smtClean="0">
                          <a:effectLst/>
                          <a:latin typeface="微軟正黑體" panose="020B0604030504040204" pitchFamily="34" charset="-120"/>
                          <a:ea typeface="微軟正黑體" panose="020B0604030504040204" pitchFamily="34" charset="-120"/>
                        </a:rPr>
                        <a:t> </a:t>
                      </a:r>
                      <a:r>
                        <a:rPr lang="zh-TW" sz="1600" kern="0" spc="0" dirty="0" smtClean="0">
                          <a:effectLst/>
                          <a:latin typeface="微軟正黑體" panose="020B0604030504040204" pitchFamily="34" charset="-120"/>
                          <a:ea typeface="微軟正黑體" panose="020B0604030504040204" pitchFamily="34" charset="-120"/>
                        </a:rPr>
                        <a:t>最低</a:t>
                      </a:r>
                      <a:r>
                        <a:rPr lang="zh-TW" sz="1600" kern="0" spc="0" dirty="0">
                          <a:effectLst/>
                          <a:latin typeface="微軟正黑體" panose="020B0604030504040204" pitchFamily="34" charset="-120"/>
                          <a:ea typeface="微軟正黑體" panose="020B0604030504040204" pitchFamily="34" charset="-120"/>
                        </a:rPr>
                        <a:t>登記標準（暫訂</a:t>
                      </a:r>
                      <a:r>
                        <a:rPr lang="en-US" sz="1600" kern="0" spc="0" dirty="0" smtClean="0">
                          <a:effectLst/>
                          <a:latin typeface="微軟正黑體" panose="020B0604030504040204" pitchFamily="34" charset="-120"/>
                          <a:ea typeface="微軟正黑體" panose="020B0604030504040204" pitchFamily="34" charset="-120"/>
                        </a:rPr>
                        <a:t>7/18</a:t>
                      </a:r>
                      <a:r>
                        <a:rPr lang="zh-TW" sz="1600" kern="0" spc="0" dirty="0" smtClean="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p>
                      <a:pPr marL="0" indent="-153670">
                        <a:lnSpc>
                          <a:spcPts val="2400"/>
                        </a:lnSpc>
                        <a:spcAft>
                          <a:spcPts val="0"/>
                        </a:spcAft>
                      </a:pPr>
                      <a:r>
                        <a:rPr lang="en-US" sz="1600" kern="0" spc="0" dirty="0">
                          <a:effectLst/>
                          <a:latin typeface="微軟正黑體" panose="020B0604030504040204" pitchFamily="34" charset="-120"/>
                          <a:ea typeface="微軟正黑體" panose="020B0604030504040204" pitchFamily="34" charset="-120"/>
                        </a:rPr>
                        <a:t>3.</a:t>
                      </a:r>
                      <a:r>
                        <a:rPr lang="zh-TW" sz="1600" kern="0" spc="0" dirty="0">
                          <a:effectLst/>
                          <a:latin typeface="微軟正黑體" panose="020B0604030504040204" pitchFamily="34" charset="-120"/>
                          <a:ea typeface="微軟正黑體" panose="020B0604030504040204" pitchFamily="34" charset="-120"/>
                        </a:rPr>
                        <a:t>繳交登記費（暫訂</a:t>
                      </a:r>
                      <a:r>
                        <a:rPr lang="en-US" sz="1600" kern="0" spc="0" dirty="0" smtClean="0">
                          <a:effectLst/>
                          <a:latin typeface="微軟正黑體" panose="020B0604030504040204" pitchFamily="34" charset="-120"/>
                          <a:ea typeface="微軟正黑體" panose="020B0604030504040204" pitchFamily="34" charset="-120"/>
                        </a:rPr>
                        <a:t>7/18~7/28</a:t>
                      </a:r>
                      <a:r>
                        <a:rPr lang="zh-TW" sz="1600" kern="0" spc="0" dirty="0" smtClean="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p>
                      <a:pPr marL="0" indent="-104775">
                        <a:lnSpc>
                          <a:spcPts val="2400"/>
                        </a:lnSpc>
                        <a:spcAft>
                          <a:spcPts val="0"/>
                        </a:spcAft>
                      </a:pPr>
                      <a:r>
                        <a:rPr lang="en-US" sz="1600" kern="0" spc="0" dirty="0">
                          <a:effectLst/>
                          <a:latin typeface="微軟正黑體" panose="020B0604030504040204" pitchFamily="34" charset="-120"/>
                          <a:ea typeface="微軟正黑體" panose="020B0604030504040204" pitchFamily="34" charset="-120"/>
                        </a:rPr>
                        <a:t>4.</a:t>
                      </a:r>
                      <a:r>
                        <a:rPr lang="zh-TW" sz="1600" kern="0" spc="0" dirty="0">
                          <a:effectLst/>
                          <a:latin typeface="微軟正黑體" panose="020B0604030504040204" pitchFamily="34" charset="-120"/>
                          <a:ea typeface="微軟正黑體" panose="020B0604030504040204" pitchFamily="34" charset="-120"/>
                        </a:rPr>
                        <a:t>網路登記分發志願（暫訂</a:t>
                      </a:r>
                      <a:r>
                        <a:rPr lang="en-US" sz="1600" kern="0" spc="0" dirty="0">
                          <a:effectLst/>
                          <a:latin typeface="微軟正黑體" panose="020B0604030504040204" pitchFamily="34" charset="-120"/>
                          <a:ea typeface="微軟正黑體" panose="020B0604030504040204" pitchFamily="34" charset="-120"/>
                        </a:rPr>
                        <a:t>7/24~7/28</a:t>
                      </a:r>
                      <a:r>
                        <a:rPr lang="zh-TW" sz="1600" kern="0" spc="0" dirty="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algn="ctr">
                        <a:lnSpc>
                          <a:spcPts val="2400"/>
                        </a:lnSpc>
                        <a:spcAft>
                          <a:spcPts val="0"/>
                        </a:spcAft>
                        <a:tabLst>
                          <a:tab pos="114300" algn="l"/>
                        </a:tabLst>
                      </a:pPr>
                      <a:r>
                        <a:rPr lang="en-US" sz="1600" kern="0" dirty="0" smtClean="0">
                          <a:effectLst/>
                          <a:latin typeface="微軟正黑體" panose="020B0604030504040204" pitchFamily="34" charset="-120"/>
                          <a:ea typeface="微軟正黑體" panose="020B0604030504040204" pitchFamily="34" charset="-120"/>
                        </a:rPr>
                        <a:t>106/08</a:t>
                      </a:r>
                      <a:endParaRPr lang="zh-TW" sz="1600" kern="10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2400"/>
                        </a:lnSpc>
                        <a:spcAft>
                          <a:spcPts val="0"/>
                        </a:spcAft>
                        <a:tabLst>
                          <a:tab pos="114300" algn="l"/>
                        </a:tabLst>
                      </a:pPr>
                      <a:r>
                        <a:rPr lang="en-US" sz="1600" kern="0" spc="0">
                          <a:effectLst/>
                          <a:latin typeface="微軟正黑體" panose="020B0604030504040204" pitchFamily="34" charset="-120"/>
                          <a:ea typeface="微軟正黑體" panose="020B0604030504040204" pitchFamily="34" charset="-120"/>
                        </a:rPr>
                        <a:t> </a:t>
                      </a:r>
                      <a:endParaRPr lang="zh-TW" sz="1600" kern="100" spc="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a:lnSpc>
                          <a:spcPts val="2400"/>
                        </a:lnSpc>
                        <a:spcAft>
                          <a:spcPts val="0"/>
                        </a:spcAft>
                        <a:tabLst>
                          <a:tab pos="114300" algn="l"/>
                        </a:tabLst>
                      </a:pPr>
                      <a:r>
                        <a:rPr lang="en-US" sz="1600" kern="0" spc="0" dirty="0">
                          <a:effectLst/>
                          <a:latin typeface="微軟正黑體" panose="020B0604030504040204" pitchFamily="34" charset="-120"/>
                          <a:ea typeface="微軟正黑體" panose="020B0604030504040204" pitchFamily="34" charset="-120"/>
                        </a:rPr>
                        <a:t> </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nSpc>
                          <a:spcPts val="2400"/>
                        </a:lnSpc>
                        <a:spcAft>
                          <a:spcPts val="0"/>
                        </a:spcAft>
                        <a:tabLst>
                          <a:tab pos="114300" algn="l"/>
                        </a:tabLst>
                      </a:pPr>
                      <a:r>
                        <a:rPr lang="zh-TW" sz="1600" kern="0" spc="0" dirty="0">
                          <a:effectLst/>
                          <a:latin typeface="微軟正黑體" panose="020B0604030504040204" pitchFamily="34" charset="-120"/>
                          <a:ea typeface="微軟正黑體" panose="020B0604030504040204" pitchFamily="34" charset="-120"/>
                        </a:rPr>
                        <a:t>考試入學錄取公告（暫訂</a:t>
                      </a:r>
                      <a:r>
                        <a:rPr lang="en-US" sz="1600" kern="0" spc="0" dirty="0" smtClean="0">
                          <a:effectLst/>
                          <a:latin typeface="微軟正黑體" panose="020B0604030504040204" pitchFamily="34" charset="-120"/>
                          <a:ea typeface="微軟正黑體" panose="020B0604030504040204" pitchFamily="34" charset="-120"/>
                        </a:rPr>
                        <a:t>8/8</a:t>
                      </a:r>
                      <a:r>
                        <a:rPr lang="zh-TW" sz="1600" kern="0" spc="0" dirty="0" smtClean="0">
                          <a:effectLst/>
                          <a:latin typeface="微軟正黑體" panose="020B0604030504040204" pitchFamily="34" charset="-120"/>
                          <a:ea typeface="微軟正黑體" panose="020B0604030504040204" pitchFamily="34" charset="-120"/>
                        </a:rPr>
                        <a:t>）</a:t>
                      </a:r>
                      <a:endParaRPr lang="zh-TW" sz="1600" kern="100" spc="0" dirty="0">
                        <a:effectLst/>
                        <a:latin typeface="微軟正黑體" panose="020B0604030504040204" pitchFamily="34" charset="-120"/>
                        <a:ea typeface="微軟正黑體" panose="020B0604030504040204" pitchFamily="34" charset="-120"/>
                      </a:endParaRPr>
                    </a:p>
                  </a:txBody>
                  <a:tcPr marL="6285" marR="62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normAutofit/>
          </a:bodyPr>
          <a:lstStyle/>
          <a:p>
            <a:pPr>
              <a:defRPr/>
            </a:pPr>
            <a:fld id="{364BA64F-B2FE-4BBA-B1ED-3FE5C98622AC}" type="slidenum">
              <a:rPr lang="en-US" altLang="zh-TW" smtClean="0"/>
              <a:pPr>
                <a:defRPr/>
              </a:pPr>
              <a:t>60</a:t>
            </a:fld>
            <a:endParaRPr lang="en-US" altLang="zh-TW"/>
          </a:p>
        </p:txBody>
      </p:sp>
    </p:spTree>
    <p:extLst>
      <p:ext uri="{BB962C8B-B14F-4D97-AF65-F5344CB8AC3E}">
        <p14:creationId xmlns:p14="http://schemas.microsoft.com/office/powerpoint/2010/main" val="392220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p:txBody>
          <a:bodyPr>
            <a:normAutofit fontScale="92500"/>
          </a:bodyPr>
          <a:lstStyle/>
          <a:p>
            <a:r>
              <a:rPr lang="zh-TW" altLang="en-US" dirty="0" smtClean="0">
                <a:solidFill>
                  <a:srgbClr val="7030A0"/>
                </a:solidFill>
              </a:rPr>
              <a:t>自我探索：透過各種課程及課外活動，深入了解建立自己的興趣、能力和經歷。</a:t>
            </a:r>
            <a:endParaRPr lang="en-US" altLang="zh-TW" dirty="0" smtClean="0">
              <a:solidFill>
                <a:srgbClr val="7030A0"/>
              </a:solidFill>
            </a:endParaRPr>
          </a:p>
          <a:p>
            <a:r>
              <a:rPr lang="zh-TW" altLang="en-US" dirty="0" smtClean="0">
                <a:solidFill>
                  <a:srgbClr val="0000FF"/>
                </a:solidFill>
              </a:rPr>
              <a:t>掌握趨勢：透過書面資料、網路資訊及學長姐分享，參加大學活動、學群介紹，增加對大學校系的認識。</a:t>
            </a:r>
            <a:endParaRPr lang="en-US" altLang="zh-TW" dirty="0" smtClean="0">
              <a:solidFill>
                <a:srgbClr val="0000FF"/>
              </a:solidFill>
            </a:endParaRPr>
          </a:p>
          <a:p>
            <a:r>
              <a:rPr lang="zh-TW" altLang="en-US" dirty="0">
                <a:solidFill>
                  <a:srgbClr val="00B050"/>
                </a:solidFill>
              </a:rPr>
              <a:t>品格塑造</a:t>
            </a:r>
            <a:r>
              <a:rPr lang="zh-TW" altLang="en-US" dirty="0" smtClean="0">
                <a:solidFill>
                  <a:srgbClr val="00B050"/>
                </a:solidFill>
              </a:rPr>
              <a:t>：當學經歷條件都相仿時，品格力是勝敗關鍵，可於書審資料或面試中被評估。</a:t>
            </a:r>
            <a:endParaRPr lang="zh-TW" altLang="en-US" dirty="0">
              <a:solidFill>
                <a:srgbClr val="00B050"/>
              </a:solidFill>
            </a:endParaRPr>
          </a:p>
        </p:txBody>
      </p:sp>
      <p:grpSp>
        <p:nvGrpSpPr>
          <p:cNvPr id="11" name="组合 2"/>
          <p:cNvGrpSpPr/>
          <p:nvPr/>
        </p:nvGrpSpPr>
        <p:grpSpPr>
          <a:xfrm>
            <a:off x="148606" y="821773"/>
            <a:ext cx="799287" cy="755611"/>
            <a:chOff x="168729" y="101037"/>
            <a:chExt cx="799287" cy="755611"/>
          </a:xfrm>
        </p:grpSpPr>
        <p:grpSp>
          <p:nvGrpSpPr>
            <p:cNvPr id="12" name="组合 3"/>
            <p:cNvGrpSpPr/>
            <p:nvPr/>
          </p:nvGrpSpPr>
          <p:grpSpPr>
            <a:xfrm>
              <a:off x="168729" y="101037"/>
              <a:ext cx="799287" cy="755611"/>
              <a:chOff x="2759425" y="1932990"/>
              <a:chExt cx="799287" cy="755611"/>
            </a:xfrm>
          </p:grpSpPr>
          <p:sp>
            <p:nvSpPr>
              <p:cNvPr id="14"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5"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6"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13"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7" name="矩形 16"/>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8"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9" name="矩形 18"/>
          <p:cNvSpPr/>
          <p:nvPr/>
        </p:nvSpPr>
        <p:spPr>
          <a:xfrm>
            <a:off x="1385222" y="350093"/>
            <a:ext cx="4031874"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高中生涯三個努力方向</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4670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lnSpcReduction="10000"/>
          </a:bodyPr>
          <a:lstStyle/>
          <a:p>
            <a:r>
              <a:rPr lang="zh-TW" altLang="en-US" dirty="0"/>
              <a:t>維持成績排名：繁星推薦的依據</a:t>
            </a:r>
          </a:p>
          <a:p>
            <a:r>
              <a:rPr lang="zh-TW" altLang="en-US" dirty="0"/>
              <a:t>累積各項經歷並具體化呈現：</a:t>
            </a:r>
          </a:p>
          <a:p>
            <a:pPr lvl="1"/>
            <a:r>
              <a:rPr lang="zh-TW" altLang="en-US" sz="2400" b="1" dirty="0">
                <a:solidFill>
                  <a:srgbClr val="7030A0"/>
                </a:solidFill>
              </a:rPr>
              <a:t>☺英文檢定</a:t>
            </a:r>
            <a:r>
              <a:rPr lang="zh-TW" altLang="en-US" sz="2400" dirty="0">
                <a:solidFill>
                  <a:srgbClr val="7030A0"/>
                </a:solidFill>
              </a:rPr>
              <a:t>：</a:t>
            </a:r>
            <a:r>
              <a:rPr lang="en-US" altLang="zh-TW" sz="2400" dirty="0">
                <a:solidFill>
                  <a:srgbClr val="002060"/>
                </a:solidFill>
              </a:rPr>
              <a:t>GEPT</a:t>
            </a:r>
            <a:r>
              <a:rPr lang="zh-TW" altLang="en-US" sz="2400" dirty="0">
                <a:solidFill>
                  <a:srgbClr val="002060"/>
                </a:solidFill>
              </a:rPr>
              <a:t>全民英檢、</a:t>
            </a:r>
            <a:r>
              <a:rPr lang="en-US" altLang="zh-TW" sz="2400" dirty="0">
                <a:solidFill>
                  <a:srgbClr val="002060"/>
                </a:solidFill>
              </a:rPr>
              <a:t>TOEIC</a:t>
            </a:r>
            <a:r>
              <a:rPr lang="zh-TW" altLang="en-US" sz="2400" dirty="0">
                <a:solidFill>
                  <a:srgbClr val="002060"/>
                </a:solidFill>
              </a:rPr>
              <a:t>多益、</a:t>
            </a:r>
            <a:r>
              <a:rPr lang="en-US" altLang="zh-TW" sz="2400" dirty="0">
                <a:solidFill>
                  <a:srgbClr val="002060"/>
                </a:solidFill>
              </a:rPr>
              <a:t>IELTS</a:t>
            </a:r>
            <a:r>
              <a:rPr lang="zh-TW" altLang="en-US" sz="2400" dirty="0">
                <a:solidFill>
                  <a:srgbClr val="002060"/>
                </a:solidFill>
              </a:rPr>
              <a:t>雅思、</a:t>
            </a:r>
            <a:r>
              <a:rPr lang="en-US" altLang="zh-TW" sz="2400" dirty="0">
                <a:solidFill>
                  <a:srgbClr val="002060"/>
                </a:solidFill>
              </a:rPr>
              <a:t>TOEFL</a:t>
            </a:r>
            <a:r>
              <a:rPr lang="zh-TW" altLang="en-US" sz="2400" dirty="0">
                <a:solidFill>
                  <a:srgbClr val="002060"/>
                </a:solidFill>
              </a:rPr>
              <a:t>托福、大考中心高中英語聽力測驗</a:t>
            </a:r>
          </a:p>
          <a:p>
            <a:pPr marL="457200" lvl="1" indent="0">
              <a:buNone/>
            </a:pPr>
            <a:r>
              <a:rPr lang="zh-TW" altLang="en-US" sz="2400" dirty="0">
                <a:solidFill>
                  <a:srgbClr val="002060"/>
                </a:solidFill>
              </a:rPr>
              <a:t>     </a:t>
            </a:r>
            <a:r>
              <a:rPr lang="zh-TW" altLang="en-US" sz="2400" dirty="0">
                <a:solidFill>
                  <a:srgbClr val="FF0000"/>
                </a:solidFill>
              </a:rPr>
              <a:t>越來越多校系明列要求檢附英語能力証明</a:t>
            </a:r>
          </a:p>
          <a:p>
            <a:pPr lvl="1"/>
            <a:r>
              <a:rPr lang="zh-TW" altLang="en-US" sz="2400" b="1" dirty="0">
                <a:solidFill>
                  <a:srgbClr val="7030A0"/>
                </a:solidFill>
              </a:rPr>
              <a:t>☺各類校內外競賽：</a:t>
            </a:r>
            <a:r>
              <a:rPr lang="zh-TW" altLang="en-US" sz="2400" dirty="0">
                <a:solidFill>
                  <a:srgbClr val="002060"/>
                </a:solidFill>
              </a:rPr>
              <a:t>以高中階段為主的學科能力競賽、</a:t>
            </a:r>
            <a:r>
              <a:rPr lang="en-US" altLang="zh-TW" sz="2400" dirty="0">
                <a:solidFill>
                  <a:srgbClr val="002060"/>
                </a:solidFill>
              </a:rPr>
              <a:t>AMC</a:t>
            </a:r>
            <a:r>
              <a:rPr lang="zh-TW" altLang="en-US" sz="2400" dirty="0">
                <a:solidFill>
                  <a:srgbClr val="002060"/>
                </a:solidFill>
              </a:rPr>
              <a:t>數學檢定</a:t>
            </a:r>
            <a:r>
              <a:rPr lang="en-US" altLang="zh-TW" sz="2400" dirty="0">
                <a:solidFill>
                  <a:srgbClr val="002060"/>
                </a:solidFill>
              </a:rPr>
              <a:t>…</a:t>
            </a:r>
            <a:r>
              <a:rPr lang="zh-TW" altLang="en-US" sz="2400" dirty="0">
                <a:solidFill>
                  <a:srgbClr val="002060"/>
                </a:solidFill>
              </a:rPr>
              <a:t>參賽、獲獎證明</a:t>
            </a:r>
          </a:p>
          <a:p>
            <a:pPr lvl="1"/>
            <a:r>
              <a:rPr lang="zh-TW" altLang="en-US" sz="2400" b="1" dirty="0">
                <a:solidFill>
                  <a:srgbClr val="7030A0"/>
                </a:solidFill>
              </a:rPr>
              <a:t>☺科展作品</a:t>
            </a:r>
          </a:p>
          <a:p>
            <a:pPr lvl="1"/>
            <a:r>
              <a:rPr lang="zh-TW" altLang="en-US" sz="2400" b="1" dirty="0">
                <a:solidFill>
                  <a:srgbClr val="7030A0"/>
                </a:solidFill>
              </a:rPr>
              <a:t>☺社團經歷、志工服務、大學營</a:t>
            </a:r>
            <a:r>
              <a:rPr lang="zh-TW" altLang="en-US" sz="2400" b="1" dirty="0" smtClean="0">
                <a:solidFill>
                  <a:srgbClr val="7030A0"/>
                </a:solidFill>
              </a:rPr>
              <a:t>隊</a:t>
            </a:r>
            <a:endParaRPr lang="zh-TW" altLang="en-US" sz="2400" b="1" dirty="0">
              <a:solidFill>
                <a:srgbClr val="7030A0"/>
              </a:solidFill>
            </a:endParaRPr>
          </a:p>
        </p:txBody>
      </p:sp>
      <p:grpSp>
        <p:nvGrpSpPr>
          <p:cNvPr id="4" name="组合 2"/>
          <p:cNvGrpSpPr/>
          <p:nvPr/>
        </p:nvGrpSpPr>
        <p:grpSpPr>
          <a:xfrm>
            <a:off x="148606" y="821773"/>
            <a:ext cx="799287" cy="755611"/>
            <a:chOff x="168729" y="101037"/>
            <a:chExt cx="799287" cy="755611"/>
          </a:xfrm>
        </p:grpSpPr>
        <p:grpSp>
          <p:nvGrpSpPr>
            <p:cNvPr id="5" name="组合 3"/>
            <p:cNvGrpSpPr/>
            <p:nvPr/>
          </p:nvGrpSpPr>
          <p:grpSpPr>
            <a:xfrm>
              <a:off x="168729" y="101037"/>
              <a:ext cx="799287" cy="755611"/>
              <a:chOff x="2759425" y="1932990"/>
              <a:chExt cx="799287" cy="755611"/>
            </a:xfrm>
          </p:grpSpPr>
          <p:sp>
            <p:nvSpPr>
              <p:cNvPr id="7"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8"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9"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6"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 name="矩形 9"/>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1"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2" name="矩形 11"/>
          <p:cNvSpPr/>
          <p:nvPr/>
        </p:nvSpPr>
        <p:spPr>
          <a:xfrm>
            <a:off x="1385222" y="350093"/>
            <a:ext cx="4031874"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高一高二可以做</a:t>
            </a:r>
            <a:r>
              <a:rPr lang="zh-TW" altLang="en-US" sz="3000" b="1" dirty="0" smtClean="0">
                <a:solidFill>
                  <a:prstClr val="white"/>
                </a:solidFill>
                <a:latin typeface="微軟正黑體" panose="020B0604030504040204" pitchFamily="34" charset="-120"/>
                <a:ea typeface="微軟正黑體" panose="020B0604030504040204" pitchFamily="34" charset="-120"/>
              </a:rPr>
              <a:t>什麼？</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67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33500"/>
            <a:ext cx="8591084" cy="3972272"/>
          </a:xfrm>
        </p:spPr>
        <p:txBody>
          <a:bodyPr>
            <a:normAutofit fontScale="77500" lnSpcReduction="20000"/>
          </a:bodyPr>
          <a:lstStyle/>
          <a:p>
            <a:r>
              <a:rPr lang="en-US" altLang="zh-TW" dirty="0" smtClean="0"/>
              <a:t>106</a:t>
            </a:r>
            <a:r>
              <a:rPr lang="zh-TW" altLang="en-US" dirty="0" smtClean="0"/>
              <a:t>甄選入學（繁星＋個人申請）</a:t>
            </a:r>
            <a:endParaRPr lang="en-US" altLang="zh-TW" dirty="0" smtClean="0"/>
          </a:p>
          <a:p>
            <a:pPr lvl="1"/>
            <a:r>
              <a:rPr lang="en-US" altLang="zh-TW" dirty="0">
                <a:hlinkClick r:id="rId2"/>
              </a:rPr>
              <a:t>https://</a:t>
            </a:r>
            <a:r>
              <a:rPr lang="en-US" altLang="zh-TW" dirty="0" smtClean="0">
                <a:hlinkClick r:id="rId2"/>
              </a:rPr>
              <a:t>www.caac.ccu.edu.tw/cacportal/index.php</a:t>
            </a:r>
            <a:r>
              <a:rPr lang="zh-TW" altLang="en-US" dirty="0" smtClean="0"/>
              <a:t> </a:t>
            </a:r>
            <a:endParaRPr lang="en-US" altLang="zh-TW" dirty="0" smtClean="0"/>
          </a:p>
          <a:p>
            <a:r>
              <a:rPr lang="zh-TW" altLang="en-US" dirty="0"/>
              <a:t>大考</a:t>
            </a:r>
            <a:r>
              <a:rPr lang="zh-TW" altLang="en-US" dirty="0" smtClean="0"/>
              <a:t>中心（學測＋英聽；指考）</a:t>
            </a:r>
            <a:endParaRPr lang="en-US" altLang="zh-TW" dirty="0"/>
          </a:p>
          <a:p>
            <a:pPr lvl="1"/>
            <a:r>
              <a:rPr lang="en-US" altLang="zh-TW" dirty="0" smtClean="0">
                <a:hlinkClick r:id="rId3"/>
              </a:rPr>
              <a:t>http</a:t>
            </a:r>
            <a:r>
              <a:rPr lang="en-US" altLang="zh-TW" dirty="0">
                <a:hlinkClick r:id="rId3"/>
              </a:rPr>
              <a:t>://www.ceec.edu.tw</a:t>
            </a:r>
            <a:r>
              <a:rPr lang="en-US" altLang="zh-TW" dirty="0" smtClean="0">
                <a:hlinkClick r:id="rId3"/>
              </a:rPr>
              <a:t>/</a:t>
            </a:r>
            <a:r>
              <a:rPr lang="zh-TW" altLang="en-US" dirty="0" smtClean="0"/>
              <a:t> </a:t>
            </a:r>
            <a:r>
              <a:rPr lang="en-US" altLang="zh-TW" dirty="0" smtClean="0"/>
              <a:t> </a:t>
            </a:r>
            <a:endParaRPr lang="en-US" altLang="zh-TW" dirty="0"/>
          </a:p>
          <a:p>
            <a:r>
              <a:rPr lang="zh-TW" altLang="en-US" dirty="0"/>
              <a:t>大學術科考試委員會</a:t>
            </a:r>
            <a:r>
              <a:rPr lang="zh-TW" altLang="en-US" dirty="0" smtClean="0"/>
              <a:t>聯合會（術科考試）</a:t>
            </a:r>
            <a:endParaRPr lang="en-US" altLang="zh-TW" dirty="0" smtClean="0"/>
          </a:p>
          <a:p>
            <a:pPr lvl="1"/>
            <a:r>
              <a:rPr lang="en-US" altLang="zh-TW" dirty="0" smtClean="0">
                <a:hlinkClick r:id="rId4"/>
              </a:rPr>
              <a:t>http</a:t>
            </a:r>
            <a:r>
              <a:rPr lang="en-US" altLang="zh-TW" dirty="0">
                <a:hlinkClick r:id="rId4"/>
              </a:rPr>
              <a:t>://www.cape.edu.tw</a:t>
            </a:r>
            <a:r>
              <a:rPr lang="en-US" altLang="zh-TW" dirty="0" smtClean="0">
                <a:hlinkClick r:id="rId4"/>
              </a:rPr>
              <a:t>/</a:t>
            </a:r>
            <a:r>
              <a:rPr lang="zh-TW" altLang="en-US" dirty="0" smtClean="0"/>
              <a:t> </a:t>
            </a:r>
            <a:r>
              <a:rPr lang="en-US" altLang="zh-TW" dirty="0" smtClean="0"/>
              <a:t>  </a:t>
            </a:r>
            <a:endParaRPr lang="en-US" altLang="zh-TW" dirty="0"/>
          </a:p>
          <a:p>
            <a:r>
              <a:rPr lang="zh-TW" altLang="en-US" dirty="0"/>
              <a:t>大學入學考試分發</a:t>
            </a:r>
            <a:r>
              <a:rPr lang="zh-TW" altLang="en-US" dirty="0" smtClean="0"/>
              <a:t>委員會（指考分發）</a:t>
            </a:r>
            <a:endParaRPr lang="en-US" altLang="zh-TW" dirty="0" smtClean="0"/>
          </a:p>
          <a:p>
            <a:pPr lvl="1"/>
            <a:r>
              <a:rPr lang="en-US" altLang="zh-TW" dirty="0" smtClean="0">
                <a:hlinkClick r:id="rId5"/>
              </a:rPr>
              <a:t>http</a:t>
            </a:r>
            <a:r>
              <a:rPr lang="en-US" altLang="zh-TW" dirty="0">
                <a:hlinkClick r:id="rId5"/>
              </a:rPr>
              <a:t>://www.uac.edu.tw</a:t>
            </a:r>
            <a:r>
              <a:rPr lang="en-US" altLang="zh-TW" dirty="0" smtClean="0">
                <a:hlinkClick r:id="rId5"/>
              </a:rPr>
              <a:t>/</a:t>
            </a:r>
            <a:r>
              <a:rPr lang="zh-TW" altLang="en-US" dirty="0" smtClean="0"/>
              <a:t> </a:t>
            </a:r>
            <a:r>
              <a:rPr lang="en-US" altLang="zh-TW" dirty="0" smtClean="0"/>
              <a:t> </a:t>
            </a:r>
            <a:r>
              <a:rPr lang="zh-TW" altLang="en-US" dirty="0" smtClean="0"/>
              <a:t> </a:t>
            </a:r>
            <a:endParaRPr lang="en-US" altLang="zh-TW" dirty="0"/>
          </a:p>
          <a:p>
            <a:r>
              <a:rPr lang="zh-TW" altLang="en-US" dirty="0" smtClean="0"/>
              <a:t>科技</a:t>
            </a:r>
            <a:r>
              <a:rPr lang="zh-TW" altLang="en-US" dirty="0"/>
              <a:t>校院日間部四年制申請入學聯合招生</a:t>
            </a:r>
            <a:r>
              <a:rPr lang="zh-TW" altLang="en-US" dirty="0" smtClean="0"/>
              <a:t>委員會（科大）</a:t>
            </a:r>
            <a:endParaRPr lang="en-US" altLang="zh-TW" dirty="0" smtClean="0"/>
          </a:p>
          <a:p>
            <a:pPr lvl="1"/>
            <a:r>
              <a:rPr lang="en-US" altLang="zh-TW" dirty="0" smtClean="0">
                <a:hlinkClick r:id="rId6"/>
              </a:rPr>
              <a:t>https</a:t>
            </a:r>
            <a:r>
              <a:rPr lang="en-US" altLang="zh-TW" dirty="0">
                <a:hlinkClick r:id="rId6"/>
              </a:rPr>
              <a:t>://caac.jctv.ntut.edu.tw</a:t>
            </a:r>
            <a:r>
              <a:rPr lang="en-US" altLang="zh-TW" dirty="0" smtClean="0">
                <a:hlinkClick r:id="rId6"/>
              </a:rPr>
              <a:t>/</a:t>
            </a:r>
            <a:r>
              <a:rPr lang="zh-TW" altLang="en-US" dirty="0" smtClean="0"/>
              <a:t> </a:t>
            </a:r>
            <a:r>
              <a:rPr lang="en-US" altLang="zh-TW" dirty="0" smtClean="0"/>
              <a:t> </a:t>
            </a:r>
            <a:endParaRPr lang="en-US" altLang="zh-TW" dirty="0"/>
          </a:p>
          <a:p>
            <a:endParaRPr lang="zh-TW" altLang="en-US" dirty="0"/>
          </a:p>
        </p:txBody>
      </p:sp>
      <p:grpSp>
        <p:nvGrpSpPr>
          <p:cNvPr id="4" name="组合 2"/>
          <p:cNvGrpSpPr/>
          <p:nvPr/>
        </p:nvGrpSpPr>
        <p:grpSpPr>
          <a:xfrm>
            <a:off x="148606" y="821773"/>
            <a:ext cx="799287" cy="755611"/>
            <a:chOff x="168729" y="101037"/>
            <a:chExt cx="799287" cy="755611"/>
          </a:xfrm>
        </p:grpSpPr>
        <p:grpSp>
          <p:nvGrpSpPr>
            <p:cNvPr id="5" name="组合 3"/>
            <p:cNvGrpSpPr/>
            <p:nvPr/>
          </p:nvGrpSpPr>
          <p:grpSpPr>
            <a:xfrm>
              <a:off x="168729" y="101037"/>
              <a:ext cx="799287" cy="755611"/>
              <a:chOff x="2759425" y="1932990"/>
              <a:chExt cx="799287" cy="755611"/>
            </a:xfrm>
          </p:grpSpPr>
          <p:sp>
            <p:nvSpPr>
              <p:cNvPr id="7"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8"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9"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6" name="Picture 8" descr="C:\Users\ShiYanch\Desktop\PNG\System\White\MB_0006_back.png">
              <a:hlinkClick r:id="" action="ppaction://hlinkshowjump?jump=nextslide"/>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0" name="矩形 9"/>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1" name="任意多边形 10"/>
          <p:cNvSpPr/>
          <p:nvPr/>
        </p:nvSpPr>
        <p:spPr>
          <a:xfrm>
            <a:off x="1129033" y="253917"/>
            <a:ext cx="4619325" cy="746351"/>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prstClr val="white"/>
              </a:solidFill>
            </a:endParaRPr>
          </a:p>
        </p:txBody>
      </p:sp>
      <p:sp>
        <p:nvSpPr>
          <p:cNvPr id="12" name="矩形 11"/>
          <p:cNvSpPr/>
          <p:nvPr/>
        </p:nvSpPr>
        <p:spPr>
          <a:xfrm>
            <a:off x="1769942" y="350093"/>
            <a:ext cx="3262433" cy="553998"/>
          </a:xfrm>
          <a:prstGeom prst="rect">
            <a:avLst/>
          </a:prstGeom>
        </p:spPr>
        <p:txBody>
          <a:bodyPr wrap="none">
            <a:spAutoFit/>
          </a:bodyPr>
          <a:lstStyle/>
          <a:p>
            <a:pPr lvl="0" algn="ctr"/>
            <a:r>
              <a:rPr lang="zh-TW" altLang="en-US" sz="3000" b="1" dirty="0">
                <a:solidFill>
                  <a:prstClr val="white"/>
                </a:solidFill>
                <a:latin typeface="微軟正黑體" panose="020B0604030504040204" pitchFamily="34" charset="-120"/>
                <a:ea typeface="微軟正黑體" panose="020B0604030504040204" pitchFamily="34" charset="-120"/>
              </a:rPr>
              <a:t>多元入學參考網站</a:t>
            </a:r>
            <a:endParaRPr lang="zh-CN" altLang="en-US"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830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132955" y="729382"/>
            <a:ext cx="5450452" cy="2095996"/>
          </a:xfrm>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38100">
                <a:solidFill>
                  <a:schemeClr val="tx1"/>
                </a:solidFill>
                <a:miter lim="800000"/>
                <a:headEnd/>
                <a:tailEnd/>
              </a14:hiddenLine>
            </a:ext>
          </a:extLst>
        </p:spPr>
        <p:txBody>
          <a:bodyPr anchor="ctr">
            <a:normAutofit/>
          </a:bodyPr>
          <a:lstStyle/>
          <a:p>
            <a:pPr algn="ctr">
              <a:defRPr/>
            </a:pPr>
            <a:r>
              <a:rPr lang="zh-TW" altLang="en-US" sz="5800" i="1" dirty="0">
                <a:solidFill>
                  <a:schemeClr val="accent4">
                    <a:lumMod val="75000"/>
                  </a:schemeClr>
                </a:solidFill>
              </a:rPr>
              <a:t>簡報完畢</a:t>
            </a:r>
            <a:br>
              <a:rPr lang="zh-TW" altLang="en-US" sz="5800" i="1" dirty="0">
                <a:solidFill>
                  <a:schemeClr val="accent4">
                    <a:lumMod val="75000"/>
                  </a:schemeClr>
                </a:solidFill>
              </a:rPr>
            </a:br>
            <a:r>
              <a:rPr lang="zh-TW" altLang="en-US" sz="5800" i="1" dirty="0">
                <a:solidFill>
                  <a:schemeClr val="accent4">
                    <a:lumMod val="75000"/>
                  </a:schemeClr>
                </a:solidFill>
              </a:rPr>
              <a:t>敬請指教</a:t>
            </a: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 y="-13542"/>
            <a:ext cx="2645054" cy="1790922"/>
          </a:xfrm>
          <a:prstGeom prst="rect">
            <a:avLst/>
          </a:prstGeom>
          <a:ln>
            <a:noFill/>
          </a:ln>
          <a:effectLst>
            <a:softEdge rad="112500"/>
          </a:effectLst>
        </p:spPr>
      </p:pic>
      <p:pic>
        <p:nvPicPr>
          <p:cNvPr id="6146" name="Picture 2" descr="http://www.hdwallpapery.com/static/images/thank-you2.jpg"/>
          <p:cNvPicPr>
            <a:picLocks noChangeAspect="1"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359440" y="2497460"/>
            <a:ext cx="2967286" cy="29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81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48606" y="821773"/>
            <a:ext cx="799287" cy="755611"/>
            <a:chOff x="168729" y="101037"/>
            <a:chExt cx="799287" cy="755611"/>
          </a:xfrm>
        </p:grpSpPr>
        <p:grpSp>
          <p:nvGrpSpPr>
            <p:cNvPr id="3" name="组合 3"/>
            <p:cNvGrpSpPr/>
            <p:nvPr/>
          </p:nvGrpSpPr>
          <p:grpSpPr>
            <a:xfrm>
              <a:off x="168729" y="101037"/>
              <a:ext cx="799287" cy="755611"/>
              <a:chOff x="2759425" y="1932990"/>
              <a:chExt cx="799287" cy="755611"/>
            </a:xfrm>
          </p:grpSpPr>
          <p:sp>
            <p:nvSpPr>
              <p:cNvPr id="5"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6"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7"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4"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8" name="矩形 7"/>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9" name="组合 9"/>
          <p:cNvGrpSpPr/>
          <p:nvPr/>
        </p:nvGrpSpPr>
        <p:grpSpPr>
          <a:xfrm>
            <a:off x="1129033" y="253917"/>
            <a:ext cx="4621569" cy="746351"/>
            <a:chOff x="1129034" y="49188"/>
            <a:chExt cx="1571521" cy="656665"/>
          </a:xfrm>
        </p:grpSpPr>
        <p:sp>
          <p:nvSpPr>
            <p:cNvPr id="10"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TextBox 11"/>
            <p:cNvSpPr txBox="1"/>
            <p:nvPr/>
          </p:nvSpPr>
          <p:spPr>
            <a:xfrm>
              <a:off x="1129797" y="56954"/>
              <a:ext cx="1570758" cy="622822"/>
            </a:xfrm>
            <a:prstGeom prst="rect">
              <a:avLst/>
            </a:prstGeom>
            <a:noFill/>
          </p:spPr>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何謂五標</a:t>
              </a:r>
              <a:endParaRPr lang="zh-CN" altLang="en-US" sz="4000" b="1" dirty="0">
                <a:solidFill>
                  <a:schemeClr val="bg1"/>
                </a:solidFill>
                <a:latin typeface="微軟正黑體" panose="020B0604030504040204" pitchFamily="34" charset="-120"/>
                <a:ea typeface="微軟正黑體" panose="020B0604030504040204" pitchFamily="34" charset="-120"/>
              </a:endParaRPr>
            </a:p>
          </p:txBody>
        </p:sp>
      </p:grpSp>
      <p:sp>
        <p:nvSpPr>
          <p:cNvPr id="12" name="Rectangle 7"/>
          <p:cNvSpPr>
            <a:spLocks noChangeArrowheads="1"/>
          </p:cNvSpPr>
          <p:nvPr/>
        </p:nvSpPr>
        <p:spPr bwMode="auto">
          <a:xfrm>
            <a:off x="179388" y="1371636"/>
            <a:ext cx="8964612" cy="865188"/>
          </a:xfrm>
          <a:prstGeom prst="rect">
            <a:avLst/>
          </a:prstGeom>
          <a:noFill/>
          <a:ln w="9525">
            <a:noFill/>
            <a:miter lim="800000"/>
            <a:headEnd/>
            <a:tailEnd/>
          </a:ln>
        </p:spPr>
        <p:txBody>
          <a:bodyPr/>
          <a:lstStyle/>
          <a:p>
            <a:pPr algn="ctr">
              <a:spcBef>
                <a:spcPct val="20000"/>
              </a:spcBef>
            </a:pPr>
            <a:r>
              <a:rPr lang="zh-TW" altLang="en-US" sz="2800" b="1" dirty="0">
                <a:solidFill>
                  <a:srgbClr val="800080"/>
                </a:solidFill>
                <a:latin typeface="微軟正黑體" panose="020B0604030504040204" pitchFamily="34" charset="-120"/>
                <a:ea typeface="微軟正黑體" panose="020B0604030504040204" pitchFamily="34" charset="-120"/>
              </a:rPr>
              <a:t>學測、指考及術科皆有五種</a:t>
            </a:r>
            <a:r>
              <a:rPr lang="zh-TW" altLang="en-US" sz="2800" b="1" dirty="0">
                <a:solidFill>
                  <a:srgbClr val="FF0000"/>
                </a:solidFill>
                <a:latin typeface="微軟正黑體" panose="020B0604030504040204" pitchFamily="34" charset="-120"/>
                <a:ea typeface="微軟正黑體" panose="020B0604030504040204" pitchFamily="34" charset="-120"/>
              </a:rPr>
              <a:t>檢定</a:t>
            </a:r>
            <a:r>
              <a:rPr lang="zh-TW" altLang="en-US" sz="2800" b="1" dirty="0">
                <a:solidFill>
                  <a:srgbClr val="800080"/>
                </a:solidFill>
                <a:latin typeface="微軟正黑體" panose="020B0604030504040204" pitchFamily="34" charset="-120"/>
                <a:ea typeface="微軟正黑體" panose="020B0604030504040204" pitchFamily="34" charset="-120"/>
              </a:rPr>
              <a:t>標準</a:t>
            </a:r>
            <a:endParaRPr lang="en-US" altLang="zh-TW" sz="2800" b="1" dirty="0">
              <a:solidFill>
                <a:srgbClr val="800080"/>
              </a:solidFill>
              <a:latin typeface="微軟正黑體" panose="020B0604030504040204" pitchFamily="34" charset="-120"/>
              <a:ea typeface="微軟正黑體" panose="020B0604030504040204" pitchFamily="34" charset="-120"/>
            </a:endParaRPr>
          </a:p>
          <a:p>
            <a:pPr algn="ctr">
              <a:spcBef>
                <a:spcPct val="20000"/>
              </a:spcBef>
            </a:pPr>
            <a:r>
              <a:rPr lang="zh-TW" altLang="en-US" sz="2800" b="1" dirty="0">
                <a:solidFill>
                  <a:srgbClr val="800080"/>
                </a:solidFill>
                <a:latin typeface="微軟正黑體" panose="020B0604030504040204" pitchFamily="34" charset="-120"/>
                <a:ea typeface="微軟正黑體" panose="020B0604030504040204" pitchFamily="34" charset="-120"/>
              </a:rPr>
              <a:t>「頂標」、「前標」、「均標」、「後標」、「底標」</a:t>
            </a:r>
          </a:p>
        </p:txBody>
      </p:sp>
      <p:sp>
        <p:nvSpPr>
          <p:cNvPr id="13" name="Text Box 8"/>
          <p:cNvSpPr txBox="1">
            <a:spLocks noChangeArrowheads="1"/>
          </p:cNvSpPr>
          <p:nvPr/>
        </p:nvSpPr>
        <p:spPr bwMode="auto">
          <a:xfrm>
            <a:off x="539750" y="2391605"/>
            <a:ext cx="8001000" cy="3323987"/>
          </a:xfrm>
          <a:prstGeom prst="rect">
            <a:avLst/>
          </a:prstGeom>
          <a:noFill/>
          <a:ln w="9525">
            <a:noFill/>
            <a:miter lim="800000"/>
            <a:headEnd/>
            <a:tailEnd/>
          </a:ln>
        </p:spPr>
        <p:txBody>
          <a:bodyPr>
            <a:spAutoFit/>
          </a:bodyPr>
          <a:lstStyle/>
          <a:p>
            <a:pPr>
              <a:spcBef>
                <a:spcPct val="50000"/>
              </a:spcBef>
            </a:pPr>
            <a:r>
              <a:rPr lang="zh-TW" altLang="en-US" sz="3000" dirty="0">
                <a:latin typeface="微軟正黑體" panose="020B0604030504040204" pitchFamily="34" charset="-120"/>
                <a:ea typeface="微軟正黑體" panose="020B0604030504040204" pitchFamily="34" charset="-120"/>
              </a:rPr>
              <a:t>頂標：該科成績位於第</a:t>
            </a:r>
            <a:r>
              <a:rPr lang="en-US" altLang="zh-TW" sz="3000" dirty="0">
                <a:solidFill>
                  <a:srgbClr val="FF0000"/>
                </a:solidFill>
                <a:latin typeface="微軟正黑體" panose="020B0604030504040204" pitchFamily="34" charset="-120"/>
                <a:ea typeface="微軟正黑體" panose="020B0604030504040204" pitchFamily="34" charset="-120"/>
              </a:rPr>
              <a:t>88</a:t>
            </a:r>
            <a:r>
              <a:rPr lang="zh-TW" altLang="en-US" sz="3000" dirty="0">
                <a:latin typeface="微軟正黑體" panose="020B0604030504040204" pitchFamily="34" charset="-120"/>
                <a:ea typeface="微軟正黑體" panose="020B0604030504040204" pitchFamily="34" charset="-120"/>
              </a:rPr>
              <a:t>百分位數之考生級分</a:t>
            </a:r>
          </a:p>
          <a:p>
            <a:pPr>
              <a:spcBef>
                <a:spcPct val="50000"/>
              </a:spcBef>
            </a:pPr>
            <a:r>
              <a:rPr lang="zh-TW" altLang="en-US" sz="3000" dirty="0">
                <a:latin typeface="微軟正黑體" panose="020B0604030504040204" pitchFamily="34" charset="-120"/>
                <a:ea typeface="微軟正黑體" panose="020B0604030504040204" pitchFamily="34" charset="-120"/>
              </a:rPr>
              <a:t>前標：該科成績位於第</a:t>
            </a:r>
            <a:r>
              <a:rPr lang="en-US" altLang="zh-TW" sz="3000" dirty="0">
                <a:solidFill>
                  <a:srgbClr val="FF0000"/>
                </a:solidFill>
                <a:latin typeface="微軟正黑體" panose="020B0604030504040204" pitchFamily="34" charset="-120"/>
                <a:ea typeface="微軟正黑體" panose="020B0604030504040204" pitchFamily="34" charset="-120"/>
              </a:rPr>
              <a:t>75</a:t>
            </a:r>
            <a:r>
              <a:rPr lang="zh-TW" altLang="en-US" sz="3000" dirty="0">
                <a:latin typeface="微軟正黑體" panose="020B0604030504040204" pitchFamily="34" charset="-120"/>
                <a:ea typeface="微軟正黑體" panose="020B0604030504040204" pitchFamily="34" charset="-120"/>
              </a:rPr>
              <a:t>百分位數之考生級分</a:t>
            </a:r>
          </a:p>
          <a:p>
            <a:pPr>
              <a:spcBef>
                <a:spcPct val="50000"/>
              </a:spcBef>
            </a:pPr>
            <a:r>
              <a:rPr lang="zh-TW" altLang="en-US" sz="3000" dirty="0">
                <a:latin typeface="微軟正黑體" panose="020B0604030504040204" pitchFamily="34" charset="-120"/>
                <a:ea typeface="微軟正黑體" panose="020B0604030504040204" pitchFamily="34" charset="-120"/>
              </a:rPr>
              <a:t>均標：該科成績位於第</a:t>
            </a:r>
            <a:r>
              <a:rPr lang="en-US" altLang="zh-TW" sz="3000" dirty="0">
                <a:solidFill>
                  <a:srgbClr val="FF0000"/>
                </a:solidFill>
                <a:latin typeface="微軟正黑體" panose="020B0604030504040204" pitchFamily="34" charset="-120"/>
                <a:ea typeface="微軟正黑體" panose="020B0604030504040204" pitchFamily="34" charset="-120"/>
              </a:rPr>
              <a:t>50</a:t>
            </a:r>
            <a:r>
              <a:rPr lang="zh-TW" altLang="en-US" sz="3000" dirty="0">
                <a:latin typeface="微軟正黑體" panose="020B0604030504040204" pitchFamily="34" charset="-120"/>
                <a:ea typeface="微軟正黑體" panose="020B0604030504040204" pitchFamily="34" charset="-120"/>
              </a:rPr>
              <a:t>百分位數之考生級分</a:t>
            </a:r>
          </a:p>
          <a:p>
            <a:pPr>
              <a:spcBef>
                <a:spcPct val="50000"/>
              </a:spcBef>
            </a:pPr>
            <a:r>
              <a:rPr lang="zh-TW" altLang="en-US" sz="3000" dirty="0">
                <a:latin typeface="微軟正黑體" panose="020B0604030504040204" pitchFamily="34" charset="-120"/>
                <a:ea typeface="微軟正黑體" panose="020B0604030504040204" pitchFamily="34" charset="-120"/>
              </a:rPr>
              <a:t>後標：該科成績位於第</a:t>
            </a:r>
            <a:r>
              <a:rPr lang="en-US" altLang="zh-TW" sz="3000" dirty="0">
                <a:solidFill>
                  <a:srgbClr val="FF0000"/>
                </a:solidFill>
                <a:latin typeface="微軟正黑體" panose="020B0604030504040204" pitchFamily="34" charset="-120"/>
                <a:ea typeface="微軟正黑體" panose="020B0604030504040204" pitchFamily="34" charset="-120"/>
              </a:rPr>
              <a:t>25</a:t>
            </a:r>
            <a:r>
              <a:rPr lang="zh-TW" altLang="en-US" sz="3000" dirty="0">
                <a:latin typeface="微軟正黑體" panose="020B0604030504040204" pitchFamily="34" charset="-120"/>
                <a:ea typeface="微軟正黑體" panose="020B0604030504040204" pitchFamily="34" charset="-120"/>
              </a:rPr>
              <a:t>百分位數之考生級分</a:t>
            </a:r>
          </a:p>
          <a:p>
            <a:pPr>
              <a:spcBef>
                <a:spcPct val="50000"/>
              </a:spcBef>
            </a:pPr>
            <a:r>
              <a:rPr lang="zh-TW" altLang="en-US" sz="3000" dirty="0">
                <a:latin typeface="微軟正黑體" panose="020B0604030504040204" pitchFamily="34" charset="-120"/>
                <a:ea typeface="微軟正黑體" panose="020B0604030504040204" pitchFamily="34" charset="-120"/>
              </a:rPr>
              <a:t>底標：該科成績位於第</a:t>
            </a:r>
            <a:r>
              <a:rPr lang="en-US" altLang="zh-TW" sz="3000" dirty="0">
                <a:solidFill>
                  <a:srgbClr val="FF0000"/>
                </a:solidFill>
                <a:latin typeface="微軟正黑體" panose="020B0604030504040204" pitchFamily="34" charset="-120"/>
                <a:ea typeface="微軟正黑體" panose="020B0604030504040204" pitchFamily="34" charset="-120"/>
              </a:rPr>
              <a:t>12</a:t>
            </a:r>
            <a:r>
              <a:rPr lang="zh-TW" altLang="en-US" sz="3000" dirty="0">
                <a:latin typeface="微軟正黑體" panose="020B0604030504040204" pitchFamily="34" charset="-120"/>
                <a:ea typeface="微軟正黑體" panose="020B0604030504040204" pitchFamily="34" charset="-120"/>
              </a:rPr>
              <a:t>百分位數之考生級分</a:t>
            </a:r>
          </a:p>
        </p:txBody>
      </p:sp>
    </p:spTree>
    <p:extLst>
      <p:ext uri="{BB962C8B-B14F-4D97-AF65-F5344CB8AC3E}">
        <p14:creationId xmlns:p14="http://schemas.microsoft.com/office/powerpoint/2010/main" val="267476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a:bodyPr>
          <a:lstStyle/>
          <a:p>
            <a:fld id="{1AD93096-5B34-4342-9326-69289CEAE4C2}" type="slidenum">
              <a:rPr lang="en-US" smtClean="0"/>
              <a:pPr/>
              <a:t>8</a:t>
            </a:fld>
            <a:endParaRPr lang="en-US" dirty="0">
              <a:solidFill>
                <a:schemeClr val="tx2"/>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089753508"/>
              </p:ext>
            </p:extLst>
          </p:nvPr>
        </p:nvGraphicFramePr>
        <p:xfrm>
          <a:off x="182071" y="1456975"/>
          <a:ext cx="8712962" cy="4032448"/>
        </p:xfrm>
        <a:graphic>
          <a:graphicData uri="http://schemas.openxmlformats.org/drawingml/2006/table">
            <a:tbl>
              <a:tblPr firstRow="1" bandRow="1">
                <a:tableStyleId>{21E4AEA4-8DFA-4A89-87EB-49C32662AFE0}</a:tableStyleId>
              </a:tblPr>
              <a:tblGrid>
                <a:gridCol w="432046"/>
                <a:gridCol w="1224136"/>
                <a:gridCol w="1176130"/>
                <a:gridCol w="1176130"/>
                <a:gridCol w="1176130"/>
                <a:gridCol w="1176130"/>
                <a:gridCol w="1176130"/>
                <a:gridCol w="1176130"/>
              </a:tblGrid>
              <a:tr h="504056">
                <a:tc>
                  <a:txBody>
                    <a:bodyPr/>
                    <a:lstStyle/>
                    <a:p>
                      <a:pPr algn="ctr"/>
                      <a:endParaRPr lang="zh-TW" altLang="en-US" sz="2000"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管道</a:t>
                      </a:r>
                      <a:endParaRPr lang="zh-TW" altLang="en-US" sz="2000"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人數</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a:txBody>
                    <a:bodyPr/>
                    <a:lstStyle/>
                    <a:p>
                      <a:pPr algn="ctr"/>
                      <a:r>
                        <a:rPr lang="zh-TW" altLang="en-US" sz="2000" dirty="0" smtClean="0">
                          <a:solidFill>
                            <a:schemeClr val="accent1">
                              <a:lumMod val="50000"/>
                            </a:schemeClr>
                          </a:solidFill>
                          <a:latin typeface="微軟正黑體" panose="020B0604030504040204" pitchFamily="34" charset="-120"/>
                          <a:ea typeface="微軟正黑體" panose="020B0604030504040204" pitchFamily="34" charset="-120"/>
                        </a:rPr>
                        <a:t>百分比</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a:txBody>
                    <a:bodyPr/>
                    <a:lstStyle/>
                    <a:p>
                      <a:pPr algn="ctr"/>
                      <a:r>
                        <a:rPr lang="zh-TW" altLang="en-US" sz="2000" dirty="0" smtClean="0">
                          <a:solidFill>
                            <a:schemeClr val="accent3">
                              <a:lumMod val="50000"/>
                            </a:schemeClr>
                          </a:solidFill>
                          <a:latin typeface="微軟正黑體" panose="020B0604030504040204" pitchFamily="34" charset="-120"/>
                          <a:ea typeface="微軟正黑體" panose="020B0604030504040204" pitchFamily="34" charset="-120"/>
                        </a:rPr>
                        <a:t>人數</a:t>
                      </a:r>
                      <a:endParaRPr lang="zh-TW" altLang="en-US" sz="200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a:txBody>
                    <a:bodyPr/>
                    <a:lstStyle/>
                    <a:p>
                      <a:pPr algn="ctr"/>
                      <a:r>
                        <a:rPr lang="zh-TW" altLang="en-US" sz="2000" dirty="0" smtClean="0">
                          <a:solidFill>
                            <a:schemeClr val="accent3">
                              <a:lumMod val="50000"/>
                            </a:schemeClr>
                          </a:solidFill>
                          <a:latin typeface="微軟正黑體" panose="020B0604030504040204" pitchFamily="34" charset="-120"/>
                          <a:ea typeface="微軟正黑體" panose="020B0604030504040204" pitchFamily="34" charset="-120"/>
                        </a:rPr>
                        <a:t>百分比</a:t>
                      </a:r>
                      <a:endParaRPr lang="zh-TW" altLang="en-US" sz="200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a:txBody>
                    <a:bodyPr/>
                    <a:lstStyle/>
                    <a:p>
                      <a:pPr algn="ctr"/>
                      <a:r>
                        <a:rPr lang="zh-TW" altLang="en-US" sz="2000" dirty="0" smtClean="0">
                          <a:solidFill>
                            <a:schemeClr val="accent6">
                              <a:lumMod val="50000"/>
                            </a:schemeClr>
                          </a:solidFill>
                          <a:latin typeface="微軟正黑體" panose="020B0604030504040204" pitchFamily="34" charset="-120"/>
                          <a:ea typeface="微軟正黑體" panose="020B0604030504040204" pitchFamily="34" charset="-120"/>
                        </a:rPr>
                        <a:t>人數</a:t>
                      </a:r>
                      <a:endParaRPr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60000"/>
                        <a:lumOff val="40000"/>
                      </a:schemeClr>
                    </a:solidFill>
                  </a:tcPr>
                </a:tc>
                <a:tc>
                  <a:txBody>
                    <a:bodyPr/>
                    <a:lstStyle/>
                    <a:p>
                      <a:pPr algn="ctr"/>
                      <a:r>
                        <a:rPr lang="zh-TW" altLang="en-US" sz="2000" dirty="0" smtClean="0">
                          <a:solidFill>
                            <a:schemeClr val="accent6">
                              <a:lumMod val="50000"/>
                            </a:schemeClr>
                          </a:solidFill>
                          <a:latin typeface="微軟正黑體" panose="020B0604030504040204" pitchFamily="34" charset="-120"/>
                          <a:ea typeface="微軟正黑體" panose="020B0604030504040204" pitchFamily="34" charset="-120"/>
                        </a:rPr>
                        <a:t>百分比</a:t>
                      </a:r>
                      <a:endParaRPr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60000"/>
                        <a:lumOff val="40000"/>
                      </a:schemeClr>
                    </a:solidFill>
                  </a:tcPr>
                </a:tc>
              </a:tr>
              <a:tr h="504056">
                <a:tc rowSpan="4">
                  <a:txBody>
                    <a:bodyPr/>
                    <a:lstStyle/>
                    <a:p>
                      <a:pPr algn="ctr"/>
                      <a:r>
                        <a:rPr lang="zh-TW" altLang="en-US" sz="2000" b="1" dirty="0" smtClean="0">
                          <a:solidFill>
                            <a:srgbClr val="1308EA"/>
                          </a:solidFill>
                          <a:latin typeface="微軟正黑體" panose="020B0604030504040204" pitchFamily="34" charset="-120"/>
                          <a:ea typeface="微軟正黑體" panose="020B0604030504040204" pitchFamily="34" charset="-120"/>
                        </a:rPr>
                        <a:t>文組</a:t>
                      </a:r>
                      <a:endParaRPr lang="zh-TW" altLang="en-US" sz="2000" b="1" dirty="0">
                        <a:solidFill>
                          <a:srgbClr val="1308EA"/>
                        </a:solidFill>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zh-TW" altLang="en-US" sz="2000" b="1" kern="1200" dirty="0" smtClean="0">
                          <a:solidFill>
                            <a:schemeClr val="dk1"/>
                          </a:solidFill>
                          <a:latin typeface="微軟正黑體" panose="020B0604030504040204" pitchFamily="34" charset="-120"/>
                          <a:ea typeface="微軟正黑體" panose="020B0604030504040204" pitchFamily="34" charset="-120"/>
                          <a:cs typeface="+mn-cs"/>
                        </a:rPr>
                        <a:t>年度</a:t>
                      </a:r>
                      <a:endParaRPr lang="zh-TW" altLang="en-US" sz="2000" b="1" kern="1200" dirty="0">
                        <a:solidFill>
                          <a:schemeClr val="dk1"/>
                        </a:solidFill>
                        <a:latin typeface="微軟正黑體" panose="020B0604030504040204" pitchFamily="34" charset="-120"/>
                        <a:ea typeface="微軟正黑體" panose="020B0604030504040204" pitchFamily="34" charset="-120"/>
                        <a:cs typeface="+mn-cs"/>
                      </a:endParaRPr>
                    </a:p>
                  </a:txBody>
                  <a:tcPr marL="84406" marR="84406" marT="38100" marB="38100" anchor="ctr"/>
                </a:tc>
                <a:tc gridSpan="2">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105</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hMerge="1">
                  <a:txBody>
                    <a:bodyPr/>
                    <a:lstStyle/>
                    <a:p>
                      <a:pPr algn="ct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gridSpan="2">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104</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hMerge="1">
                  <a:txBody>
                    <a:bodyPr/>
                    <a:lstStyle/>
                    <a:p>
                      <a:pPr algn="ctr"/>
                      <a:endParaRPr lang="zh-TW" altLang="en-US" dirty="0"/>
                    </a:p>
                  </a:txBody>
                  <a:tcPr anchor="ctr"/>
                </a:tc>
                <a:tc gridSpan="2">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103</a:t>
                      </a:r>
                      <a:endParaRPr lang="zh-TW" altLang="en-US" sz="20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60000"/>
                        <a:lumOff val="40000"/>
                      </a:schemeClr>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4056">
                <a:tc vMerge="1">
                  <a:txBody>
                    <a:bodyPr/>
                    <a:lstStyle/>
                    <a:p>
                      <a:pPr algn="ctr"/>
                      <a:endParaRPr lang="zh-TW" altLang="en-US" dirty="0"/>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個人申請</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46/140</a:t>
                      </a:r>
                      <a:endParaRPr lang="zh-TW" altLang="en-US" sz="2000" b="0" dirty="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20000"/>
                        <a:lumOff val="80000"/>
                      </a:schemeClr>
                    </a:solidFill>
                  </a:tcP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32.9%</a:t>
                      </a:r>
                    </a:p>
                  </a:txBody>
                  <a:tcPr marL="84406" marR="84406" marT="38100" marB="38100" anchor="ctr">
                    <a:solidFill>
                      <a:schemeClr val="accent1">
                        <a:lumMod val="20000"/>
                        <a:lumOff val="8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36/145</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20000"/>
                        <a:lumOff val="8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24.8%</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20000"/>
                        <a:lumOff val="8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48/173</a:t>
                      </a:r>
                      <a:endParaRPr lang="zh-TW" altLang="en-US" sz="20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20000"/>
                        <a:lumOff val="8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27.7%</a:t>
                      </a:r>
                      <a:endParaRPr lang="zh-TW" altLang="en-US" sz="20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20000"/>
                        <a:lumOff val="80000"/>
                      </a:schemeClr>
                    </a:solidFill>
                  </a:tcPr>
                </a:tc>
              </a:tr>
              <a:tr h="504056">
                <a:tc vMerge="1">
                  <a:txBody>
                    <a:bodyPr/>
                    <a:lstStyle/>
                    <a:p>
                      <a:pPr algn="ctr"/>
                      <a:endParaRPr lang="zh-TW" altLang="en-US" dirty="0"/>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登記分發</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78/140</a:t>
                      </a:r>
                    </a:p>
                  </a:txBody>
                  <a:tcPr marL="84406" marR="84406" marT="38100" marB="3810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dirty="0" smtClean="0">
                          <a:solidFill>
                            <a:srgbClr val="FF0000"/>
                          </a:solidFill>
                          <a:latin typeface="微軟正黑體" panose="020B0604030504040204" pitchFamily="34" charset="-120"/>
                          <a:ea typeface="微軟正黑體" panose="020B0604030504040204" pitchFamily="34" charset="-120"/>
                        </a:rPr>
                        <a:t>55.7%</a:t>
                      </a:r>
                      <a:endParaRPr lang="zh-TW" altLang="en-US" sz="2000" b="0" dirty="0" smtClean="0">
                        <a:solidFill>
                          <a:srgbClr val="FF0000"/>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90/145</a:t>
                      </a: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rgbClr val="FF0000"/>
                          </a:solidFill>
                          <a:latin typeface="微軟正黑體" panose="020B0604030504040204" pitchFamily="34" charset="-120"/>
                          <a:ea typeface="微軟正黑體" panose="020B0604030504040204" pitchFamily="34" charset="-120"/>
                        </a:rPr>
                        <a:t>62.1%</a:t>
                      </a:r>
                      <a:endParaRPr lang="zh-TW" altLang="en-US" sz="2000" b="0" dirty="0">
                        <a:solidFill>
                          <a:srgbClr val="FF0000"/>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115/173</a:t>
                      </a:r>
                    </a:p>
                  </a:txBody>
                  <a:tcPr marL="84406" marR="84406" marT="38100" marB="38100" anchor="ctr">
                    <a:solidFill>
                      <a:schemeClr val="accent6">
                        <a:lumMod val="60000"/>
                        <a:lumOff val="40000"/>
                      </a:schemeClr>
                    </a:solidFill>
                  </a:tcPr>
                </a:tc>
                <a:tc>
                  <a:txBody>
                    <a:bodyPr/>
                    <a:lstStyle/>
                    <a:p>
                      <a:pPr marL="0" algn="ctr" rtl="0" eaLnBrk="1" hangingPunct="1"/>
                      <a:r>
                        <a:rPr lang="en-US" altLang="zh-TW" sz="2000" b="0" kern="1200" dirty="0" smtClean="0">
                          <a:solidFill>
                            <a:srgbClr val="FF0000"/>
                          </a:solidFill>
                          <a:latin typeface="微軟正黑體" panose="020B0604030504040204" pitchFamily="34" charset="-120"/>
                          <a:ea typeface="微軟正黑體" panose="020B0604030504040204" pitchFamily="34" charset="-120"/>
                          <a:cs typeface="+mn-cs"/>
                        </a:rPr>
                        <a:t>66.5%</a:t>
                      </a:r>
                      <a:endParaRPr lang="zh-TW" altLang="en-US" sz="2000" b="0" kern="1200" dirty="0">
                        <a:solidFill>
                          <a:srgbClr val="FF0000"/>
                        </a:solidFill>
                        <a:latin typeface="微軟正黑體" panose="020B0604030504040204" pitchFamily="34" charset="-120"/>
                        <a:ea typeface="微軟正黑體" panose="020B0604030504040204" pitchFamily="34" charset="-120"/>
                        <a:cs typeface="+mn-cs"/>
                      </a:endParaRPr>
                    </a:p>
                  </a:txBody>
                  <a:tcPr marL="84406" marR="84406" marT="38100" marB="38100" anchor="ctr">
                    <a:solidFill>
                      <a:schemeClr val="accent6">
                        <a:lumMod val="60000"/>
                        <a:lumOff val="40000"/>
                      </a:schemeClr>
                    </a:solidFill>
                  </a:tcPr>
                </a:tc>
              </a:tr>
              <a:tr h="504056">
                <a:tc vMerge="1">
                  <a:txBody>
                    <a:bodyPr/>
                    <a:lstStyle/>
                    <a:p>
                      <a:pPr algn="ctr"/>
                      <a:endParaRPr lang="zh-TW" altLang="en-US" dirty="0"/>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繁星推薦</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16/140</a:t>
                      </a:r>
                    </a:p>
                  </a:txBody>
                  <a:tcPr marL="84406" marR="84406" marT="38100" marB="3810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11.4%</a:t>
                      </a:r>
                      <a:endPar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20000"/>
                        <a:lumOff val="8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19/145</a:t>
                      </a:r>
                    </a:p>
                  </a:txBody>
                  <a:tcPr marL="84406" marR="84406" marT="38100" marB="38100" anchor="ctr">
                    <a:solidFill>
                      <a:schemeClr val="accent3">
                        <a:lumMod val="20000"/>
                        <a:lumOff val="8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13.1%</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20000"/>
                        <a:lumOff val="8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10/173</a:t>
                      </a:r>
                    </a:p>
                  </a:txBody>
                  <a:tcPr marL="84406" marR="84406" marT="38100" marB="38100" anchor="ctr">
                    <a:solidFill>
                      <a:schemeClr val="accent6">
                        <a:lumMod val="20000"/>
                        <a:lumOff val="8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5.8%</a:t>
                      </a:r>
                      <a:endParaRPr lang="zh-TW" altLang="en-US" sz="20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20000"/>
                        <a:lumOff val="80000"/>
                      </a:schemeClr>
                    </a:solidFill>
                  </a:tcPr>
                </a:tc>
              </a:tr>
              <a:tr h="504056">
                <a:tc rowSpan="3">
                  <a:txBody>
                    <a:bodyPr/>
                    <a:lstStyle/>
                    <a:p>
                      <a:pPr algn="ctr"/>
                      <a:r>
                        <a:rPr lang="zh-TW" altLang="en-US" sz="2000" b="1" dirty="0" smtClean="0">
                          <a:solidFill>
                            <a:srgbClr val="1308EA"/>
                          </a:solidFill>
                          <a:latin typeface="微軟正黑體" panose="020B0604030504040204" pitchFamily="34" charset="-120"/>
                          <a:ea typeface="微軟正黑體" panose="020B0604030504040204" pitchFamily="34" charset="-120"/>
                        </a:rPr>
                        <a:t>理組</a:t>
                      </a:r>
                      <a:endParaRPr lang="zh-TW" altLang="en-US" sz="2000" b="1" dirty="0">
                        <a:solidFill>
                          <a:srgbClr val="1308EA"/>
                        </a:solidFill>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個人申請</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92/200</a:t>
                      </a:r>
                    </a:p>
                  </a:txBody>
                  <a:tcPr marL="84406" marR="84406" marT="38100" marB="3810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46%</a:t>
                      </a:r>
                      <a:endPar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57/158</a:t>
                      </a: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36.1%</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74/146</a:t>
                      </a:r>
                    </a:p>
                  </a:txBody>
                  <a:tcPr marL="84406" marR="84406" marT="38100" marB="38100" anchor="ctr">
                    <a:solidFill>
                      <a:schemeClr val="accent6">
                        <a:lumMod val="60000"/>
                        <a:lumOff val="40000"/>
                      </a:schemeClr>
                    </a:solidFill>
                  </a:tcPr>
                </a:tc>
                <a:tc>
                  <a:txBody>
                    <a:bodyPr/>
                    <a:lstStyle/>
                    <a:p>
                      <a:pPr algn="ctr"/>
                      <a:r>
                        <a:rPr lang="en-US" altLang="zh-TW" sz="2000" b="0" dirty="0" smtClean="0">
                          <a:solidFill>
                            <a:srgbClr val="FF0000"/>
                          </a:solidFill>
                          <a:latin typeface="微軟正黑體" panose="020B0604030504040204" pitchFamily="34" charset="-120"/>
                          <a:ea typeface="微軟正黑體" panose="020B0604030504040204" pitchFamily="34" charset="-120"/>
                        </a:rPr>
                        <a:t>50.7%</a:t>
                      </a:r>
                      <a:endParaRPr lang="zh-TW" altLang="en-US" sz="2000" b="0" dirty="0">
                        <a:solidFill>
                          <a:srgbClr val="FF0000"/>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60000"/>
                        <a:lumOff val="40000"/>
                      </a:schemeClr>
                    </a:solidFill>
                  </a:tcPr>
                </a:tc>
              </a:tr>
              <a:tr h="504056">
                <a:tc vMerge="1">
                  <a:txBody>
                    <a:bodyPr/>
                    <a:lstStyle/>
                    <a:p>
                      <a:pPr algn="ctr"/>
                      <a:endParaRPr lang="zh-TW" altLang="en-US" dirty="0"/>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登記分發</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93/200</a:t>
                      </a:r>
                    </a:p>
                  </a:txBody>
                  <a:tcPr marL="84406" marR="84406" marT="38100" marB="3810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dirty="0" smtClean="0">
                          <a:solidFill>
                            <a:srgbClr val="FF0000"/>
                          </a:solidFill>
                          <a:latin typeface="微軟正黑體" panose="020B0604030504040204" pitchFamily="34" charset="-120"/>
                          <a:ea typeface="微軟正黑體" panose="020B0604030504040204" pitchFamily="34" charset="-120"/>
                        </a:rPr>
                        <a:t>46.5%</a:t>
                      </a:r>
                      <a:endParaRPr lang="zh-TW" altLang="en-US" sz="2000" b="0" dirty="0" smtClean="0">
                        <a:solidFill>
                          <a:srgbClr val="FF0000"/>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20000"/>
                        <a:lumOff val="8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89/158</a:t>
                      </a:r>
                    </a:p>
                  </a:txBody>
                  <a:tcPr marL="84406" marR="84406" marT="38100" marB="38100" anchor="ctr">
                    <a:solidFill>
                      <a:schemeClr val="accent3">
                        <a:lumMod val="20000"/>
                        <a:lumOff val="80000"/>
                      </a:schemeClr>
                    </a:solidFill>
                  </a:tcPr>
                </a:tc>
                <a:tc>
                  <a:txBody>
                    <a:bodyPr/>
                    <a:lstStyle/>
                    <a:p>
                      <a:pPr marL="0" algn="ctr" rtl="0" eaLnBrk="1" hangingPunct="1"/>
                      <a:r>
                        <a:rPr lang="en-US" altLang="zh-TW" sz="2000" b="0" kern="1200" dirty="0" smtClean="0">
                          <a:solidFill>
                            <a:srgbClr val="FF0000"/>
                          </a:solidFill>
                          <a:latin typeface="微軟正黑體" panose="020B0604030504040204" pitchFamily="34" charset="-120"/>
                          <a:ea typeface="微軟正黑體" panose="020B0604030504040204" pitchFamily="34" charset="-120"/>
                          <a:cs typeface="+mn-cs"/>
                        </a:rPr>
                        <a:t>56.3%</a:t>
                      </a:r>
                      <a:endParaRPr lang="zh-TW" altLang="en-US" sz="2000" b="0" kern="1200" dirty="0">
                        <a:solidFill>
                          <a:srgbClr val="FF0000"/>
                        </a:solidFill>
                        <a:latin typeface="微軟正黑體" panose="020B0604030504040204" pitchFamily="34" charset="-120"/>
                        <a:ea typeface="微軟正黑體" panose="020B0604030504040204" pitchFamily="34" charset="-120"/>
                        <a:cs typeface="+mn-cs"/>
                      </a:endParaRPr>
                    </a:p>
                  </a:txBody>
                  <a:tcPr marL="84406" marR="84406" marT="38100" marB="38100" anchor="ctr">
                    <a:solidFill>
                      <a:schemeClr val="accent3">
                        <a:lumMod val="20000"/>
                        <a:lumOff val="8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60/146</a:t>
                      </a:r>
                    </a:p>
                  </a:txBody>
                  <a:tcPr marL="84406" marR="84406" marT="38100" marB="38100" anchor="ctr">
                    <a:solidFill>
                      <a:schemeClr val="accent6">
                        <a:lumMod val="20000"/>
                        <a:lumOff val="80000"/>
                      </a:schemeClr>
                    </a:solidFill>
                  </a:tcPr>
                </a:tc>
                <a:tc>
                  <a:txBody>
                    <a:bodyPr/>
                    <a:lstStyle/>
                    <a:p>
                      <a:pPr marL="0" algn="ctr" rtl="0" eaLnBrk="1" hangingPunct="1"/>
                      <a:r>
                        <a:rPr lang="en-US" altLang="zh-TW" sz="2000" b="0" kern="1200" dirty="0" smtClean="0">
                          <a:solidFill>
                            <a:schemeClr val="accent6">
                              <a:lumMod val="50000"/>
                            </a:schemeClr>
                          </a:solidFill>
                          <a:latin typeface="微軟正黑體" panose="020B0604030504040204" pitchFamily="34" charset="-120"/>
                          <a:ea typeface="微軟正黑體" panose="020B0604030504040204" pitchFamily="34" charset="-120"/>
                          <a:cs typeface="+mn-cs"/>
                        </a:rPr>
                        <a:t>41.1%</a:t>
                      </a:r>
                      <a:endParaRPr lang="zh-TW" altLang="en-US" sz="2000" b="0" kern="1200" dirty="0">
                        <a:solidFill>
                          <a:schemeClr val="accent6">
                            <a:lumMod val="50000"/>
                          </a:schemeClr>
                        </a:solidFill>
                        <a:latin typeface="微軟正黑體" panose="020B0604030504040204" pitchFamily="34" charset="-120"/>
                        <a:ea typeface="微軟正黑體" panose="020B0604030504040204" pitchFamily="34" charset="-120"/>
                        <a:cs typeface="+mn-cs"/>
                      </a:endParaRPr>
                    </a:p>
                  </a:txBody>
                  <a:tcPr marL="84406" marR="84406" marT="38100" marB="38100" anchor="ctr">
                    <a:solidFill>
                      <a:schemeClr val="accent6">
                        <a:lumMod val="20000"/>
                        <a:lumOff val="80000"/>
                      </a:schemeClr>
                    </a:solidFill>
                  </a:tcPr>
                </a:tc>
              </a:tr>
              <a:tr h="504056">
                <a:tc vMerge="1">
                  <a:txBody>
                    <a:bodyPr/>
                    <a:lstStyle/>
                    <a:p>
                      <a:pPr algn="ctr"/>
                      <a:endParaRPr lang="zh-TW" altLang="en-US" dirty="0"/>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繁星推薦</a:t>
                      </a:r>
                      <a:endParaRPr lang="zh-TW" altLang="en-US" sz="2000" b="1" dirty="0">
                        <a:latin typeface="微軟正黑體" panose="020B0604030504040204" pitchFamily="34" charset="-120"/>
                        <a:ea typeface="微軟正黑體" panose="020B0604030504040204" pitchFamily="34" charset="-120"/>
                      </a:endParaRPr>
                    </a:p>
                  </a:txBody>
                  <a:tcPr marL="84406" marR="84406" marT="38100" marB="38100" anchor="ctr"/>
                </a:tc>
                <a:tc>
                  <a:txBody>
                    <a:bodyPr/>
                    <a:lstStyle/>
                    <a:p>
                      <a:pPr algn="ct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15/200</a:t>
                      </a:r>
                    </a:p>
                  </a:txBody>
                  <a:tcPr marL="84406" marR="84406" marT="38100" marB="38100" anchor="c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0" dirty="0" smtClean="0">
                          <a:solidFill>
                            <a:schemeClr val="accent1">
                              <a:lumMod val="50000"/>
                            </a:schemeClr>
                          </a:solidFill>
                          <a:latin typeface="微軟正黑體" panose="020B0604030504040204" pitchFamily="34" charset="-120"/>
                          <a:ea typeface="微軟正黑體" panose="020B0604030504040204" pitchFamily="34" charset="-120"/>
                        </a:rPr>
                        <a:t>7.5%</a:t>
                      </a:r>
                      <a:endParaRPr lang="zh-TW" altLang="en-US" sz="2000" b="0" dirty="0" smtClean="0">
                        <a:solidFill>
                          <a:schemeClr val="accent1">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1">
                        <a:lumMod val="60000"/>
                        <a:lumOff val="4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12/158</a:t>
                      </a: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chemeClr val="accent3">
                              <a:lumMod val="50000"/>
                            </a:schemeClr>
                          </a:solidFill>
                          <a:latin typeface="微軟正黑體" panose="020B0604030504040204" pitchFamily="34" charset="-120"/>
                          <a:ea typeface="微軟正黑體" panose="020B0604030504040204" pitchFamily="34" charset="-120"/>
                        </a:rPr>
                        <a:t>7.6%</a:t>
                      </a:r>
                      <a:endParaRPr lang="zh-TW" altLang="en-US" sz="2000" b="0" dirty="0">
                        <a:solidFill>
                          <a:schemeClr val="accent3">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3">
                        <a:lumMod val="60000"/>
                        <a:lumOff val="4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12/146</a:t>
                      </a:r>
                    </a:p>
                  </a:txBody>
                  <a:tcPr marL="84406" marR="84406" marT="38100" marB="38100" anchor="ctr">
                    <a:solidFill>
                      <a:schemeClr val="accent6">
                        <a:lumMod val="60000"/>
                        <a:lumOff val="40000"/>
                      </a:schemeClr>
                    </a:solidFill>
                  </a:tcPr>
                </a:tc>
                <a:tc>
                  <a:txBody>
                    <a:bodyPr/>
                    <a:lstStyle/>
                    <a:p>
                      <a:pPr algn="ctr"/>
                      <a:r>
                        <a:rPr lang="en-US" altLang="zh-TW" sz="2000" b="0" dirty="0" smtClean="0">
                          <a:solidFill>
                            <a:schemeClr val="accent6">
                              <a:lumMod val="50000"/>
                            </a:schemeClr>
                          </a:solidFill>
                          <a:latin typeface="微軟正黑體" panose="020B0604030504040204" pitchFamily="34" charset="-120"/>
                          <a:ea typeface="微軟正黑體" panose="020B0604030504040204" pitchFamily="34" charset="-120"/>
                        </a:rPr>
                        <a:t>8.2%</a:t>
                      </a:r>
                      <a:endParaRPr lang="zh-TW" altLang="en-US" sz="2000" b="0" dirty="0">
                        <a:solidFill>
                          <a:schemeClr val="accent6">
                            <a:lumMod val="50000"/>
                          </a:schemeClr>
                        </a:solidFill>
                        <a:latin typeface="微軟正黑體" panose="020B0604030504040204" pitchFamily="34" charset="-120"/>
                        <a:ea typeface="微軟正黑體" panose="020B0604030504040204" pitchFamily="34" charset="-120"/>
                      </a:endParaRPr>
                    </a:p>
                  </a:txBody>
                  <a:tcPr marL="84406" marR="84406" marT="38100" marB="38100" anchor="ctr">
                    <a:solidFill>
                      <a:schemeClr val="accent6">
                        <a:lumMod val="60000"/>
                        <a:lumOff val="40000"/>
                      </a:schemeClr>
                    </a:solidFill>
                  </a:tcPr>
                </a:tc>
              </a:tr>
            </a:tbl>
          </a:graphicData>
        </a:graphic>
      </p:graphicFrame>
      <p:grpSp>
        <p:nvGrpSpPr>
          <p:cNvPr id="7" name="组合 2"/>
          <p:cNvGrpSpPr/>
          <p:nvPr/>
        </p:nvGrpSpPr>
        <p:grpSpPr>
          <a:xfrm>
            <a:off x="148606" y="821773"/>
            <a:ext cx="799287" cy="755611"/>
            <a:chOff x="168729" y="101037"/>
            <a:chExt cx="799287" cy="755611"/>
          </a:xfrm>
        </p:grpSpPr>
        <p:grpSp>
          <p:nvGrpSpPr>
            <p:cNvPr id="8" name="组合 3"/>
            <p:cNvGrpSpPr/>
            <p:nvPr/>
          </p:nvGrpSpPr>
          <p:grpSpPr>
            <a:xfrm>
              <a:off x="168729" y="101037"/>
              <a:ext cx="799287" cy="755611"/>
              <a:chOff x="2759425" y="1932990"/>
              <a:chExt cx="799287" cy="755611"/>
            </a:xfrm>
          </p:grpSpPr>
          <p:sp>
            <p:nvSpPr>
              <p:cNvPr id="10"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2"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9"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3" name="矩形 12"/>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4" name="组合 9"/>
          <p:cNvGrpSpPr/>
          <p:nvPr/>
        </p:nvGrpSpPr>
        <p:grpSpPr>
          <a:xfrm>
            <a:off x="1095928" y="253917"/>
            <a:ext cx="4652430" cy="746351"/>
            <a:chOff x="1117777" y="49188"/>
            <a:chExt cx="1582015" cy="656665"/>
          </a:xfrm>
        </p:grpSpPr>
        <p:sp>
          <p:nvSpPr>
            <p:cNvPr id="15"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TextBox 11"/>
            <p:cNvSpPr txBox="1"/>
            <p:nvPr/>
          </p:nvSpPr>
          <p:spPr>
            <a:xfrm>
              <a:off x="1117777" y="133807"/>
              <a:ext cx="1570758" cy="487426"/>
            </a:xfrm>
            <a:prstGeom prst="rect">
              <a:avLst/>
            </a:prstGeom>
            <a:noFill/>
          </p:spPr>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海山高中各管道入學比例</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5296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AD93096-5B34-4342-9326-69289CEAE4C2}" type="slidenum">
              <a:rPr lang="en-US" smtClean="0"/>
              <a:pPr/>
              <a:t>9</a:t>
            </a:fld>
            <a:endParaRPr lang="en-US" dirty="0">
              <a:solidFill>
                <a:schemeClr val="tx2"/>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804352553"/>
              </p:ext>
            </p:extLst>
          </p:nvPr>
        </p:nvGraphicFramePr>
        <p:xfrm>
          <a:off x="347525" y="1345332"/>
          <a:ext cx="8375084" cy="4272456"/>
        </p:xfrm>
        <a:graphic>
          <a:graphicData uri="http://schemas.openxmlformats.org/drawingml/2006/table">
            <a:tbl>
              <a:tblPr>
                <a:tableStyleId>{22838BEF-8BB2-4498-84A7-C5851F593DF1}</a:tableStyleId>
              </a:tblPr>
              <a:tblGrid>
                <a:gridCol w="1512168"/>
                <a:gridCol w="2542436"/>
                <a:gridCol w="2193474"/>
                <a:gridCol w="2127006"/>
              </a:tblGrid>
              <a:tr h="365853">
                <a:tc>
                  <a:txBody>
                    <a:bodyPr/>
                    <a:lstStyle/>
                    <a:p>
                      <a:endParaRPr lang="zh-TW" sz="2000" kern="100" dirty="0">
                        <a:latin typeface="微軟正黑體" panose="020B0604030504040204" pitchFamily="34" charset="-120"/>
                        <a:ea typeface="微軟正黑體" panose="020B0604030504040204" pitchFamily="34" charset="-120"/>
                      </a:endParaRPr>
                    </a:p>
                  </a:txBody>
                  <a:tcPr marL="67629" marR="67629" marT="30527" marB="30527"/>
                </a:tc>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繁星推薦</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tc>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個人申請</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tc>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科技院校</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tc>
              </a:tr>
              <a:tr h="1434346">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報名資格</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fontAlgn="base">
                        <a:spcBef>
                          <a:spcPts val="670"/>
                        </a:spcBef>
                        <a:spcAft>
                          <a:spcPts val="0"/>
                        </a:spcAft>
                      </a:pPr>
                      <a:r>
                        <a:rPr lang="en-US" sz="2000" kern="1200" dirty="0">
                          <a:latin typeface="微軟正黑體" panose="020B0604030504040204" pitchFamily="34" charset="-120"/>
                          <a:ea typeface="微軟正黑體" panose="020B0604030504040204" pitchFamily="34" charset="-120"/>
                        </a:rPr>
                        <a:t>1.</a:t>
                      </a:r>
                      <a:r>
                        <a:rPr kumimoji="1" lang="zh-TW" sz="2000" kern="1200" dirty="0">
                          <a:latin typeface="微軟正黑體" panose="020B0604030504040204" pitchFamily="34" charset="-120"/>
                          <a:ea typeface="微軟正黑體" panose="020B0604030504040204" pitchFamily="34" charset="-120"/>
                        </a:rPr>
                        <a:t>限高中應屆</a:t>
                      </a:r>
                      <a:r>
                        <a:rPr kumimoji="1" lang="zh-TW" sz="2000" kern="1200" dirty="0" smtClean="0">
                          <a:latin typeface="微軟正黑體" panose="020B0604030504040204" pitchFamily="34" charset="-120"/>
                          <a:ea typeface="微軟正黑體" panose="020B0604030504040204" pitchFamily="34" charset="-120"/>
                        </a:rPr>
                        <a:t>畢業生</a:t>
                      </a:r>
                      <a:endParaRPr kumimoji="1" lang="en-US" altLang="zh-TW" sz="2000" kern="1200" dirty="0" smtClean="0">
                        <a:latin typeface="微軟正黑體" panose="020B0604030504040204" pitchFamily="34" charset="-120"/>
                        <a:ea typeface="微軟正黑體" panose="020B0604030504040204" pitchFamily="34" charset="-120"/>
                      </a:endParaRPr>
                    </a:p>
                    <a:p>
                      <a:pPr fontAlgn="base">
                        <a:spcBef>
                          <a:spcPts val="670"/>
                        </a:spcBef>
                        <a:spcAft>
                          <a:spcPts val="0"/>
                        </a:spcAft>
                      </a:pPr>
                      <a:r>
                        <a:rPr lang="en-US" sz="2000" kern="1200" dirty="0" smtClean="0">
                          <a:latin typeface="微軟正黑體" panose="020B0604030504040204" pitchFamily="34" charset="-120"/>
                          <a:ea typeface="微軟正黑體" panose="020B0604030504040204" pitchFamily="34" charset="-120"/>
                        </a:rPr>
                        <a:t>(</a:t>
                      </a:r>
                      <a:r>
                        <a:rPr lang="zh-TW" sz="2000" kern="1200" dirty="0">
                          <a:latin typeface="微軟正黑體" panose="020B0604030504040204" pitchFamily="34" charset="-120"/>
                          <a:ea typeface="微軟正黑體" panose="020B0604030504040204" pitchFamily="34" charset="-120"/>
                        </a:rPr>
                        <a:t>轉學生不可</a:t>
                      </a:r>
                      <a:r>
                        <a:rPr lang="en-US" sz="2000" kern="1200" dirty="0">
                          <a:latin typeface="微軟正黑體" panose="020B0604030504040204" pitchFamily="34" charset="-120"/>
                          <a:ea typeface="微軟正黑體" panose="020B0604030504040204" pitchFamily="34" charset="-120"/>
                        </a:rPr>
                        <a:t>)</a:t>
                      </a:r>
                      <a:endParaRPr lang="zh-TW" sz="2000" kern="100" dirty="0">
                        <a:latin typeface="微軟正黑體" panose="020B0604030504040204" pitchFamily="34" charset="-120"/>
                        <a:ea typeface="微軟正黑體" panose="020B0604030504040204" pitchFamily="34" charset="-120"/>
                      </a:endParaRPr>
                    </a:p>
                    <a:p>
                      <a:pPr fontAlgn="base">
                        <a:spcBef>
                          <a:spcPts val="670"/>
                        </a:spcBef>
                        <a:spcAft>
                          <a:spcPts val="0"/>
                        </a:spcAft>
                      </a:pPr>
                      <a:r>
                        <a:rPr lang="en-US" sz="2000" kern="1200" dirty="0">
                          <a:latin typeface="微軟正黑體" panose="020B0604030504040204" pitchFamily="34" charset="-120"/>
                          <a:ea typeface="微軟正黑體" panose="020B0604030504040204" pitchFamily="34" charset="-120"/>
                        </a:rPr>
                        <a:t>2.</a:t>
                      </a:r>
                      <a:r>
                        <a:rPr kumimoji="1" lang="zh-TW" sz="2000" kern="1200" dirty="0">
                          <a:latin typeface="微軟正黑體" panose="020B0604030504040204" pitchFamily="34" charset="-120"/>
                          <a:ea typeface="微軟正黑體" panose="020B0604030504040204" pitchFamily="34" charset="-120"/>
                        </a:rPr>
                        <a:t>高一高二學業成績排名</a:t>
                      </a:r>
                      <a:r>
                        <a:rPr lang="zh-TW" sz="2000" kern="1200" dirty="0">
                          <a:latin typeface="微軟正黑體" panose="020B0604030504040204" pitchFamily="34" charset="-120"/>
                          <a:ea typeface="微軟正黑體" panose="020B0604030504040204" pitchFamily="34" charset="-120"/>
                        </a:rPr>
                        <a:t>全年級前</a:t>
                      </a:r>
                      <a:r>
                        <a:rPr lang="en-US" sz="2000" kern="1200" dirty="0">
                          <a:latin typeface="微軟正黑體" panose="020B0604030504040204" pitchFamily="34" charset="-120"/>
                          <a:ea typeface="微軟正黑體" panose="020B0604030504040204" pitchFamily="34" charset="-120"/>
                        </a:rPr>
                        <a:t>50</a:t>
                      </a:r>
                      <a:r>
                        <a:rPr lang="zh-TW" sz="2000" kern="1200" dirty="0">
                          <a:latin typeface="微軟正黑體" panose="020B0604030504040204" pitchFamily="34" charset="-120"/>
                          <a:ea typeface="微軟正黑體" panose="020B0604030504040204" pitchFamily="34" charset="-120"/>
                        </a:rPr>
                        <a:t>％</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不限</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不限</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r>
              <a:tr h="759278">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篩選條件 </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在校成績排名</a:t>
                      </a:r>
                      <a:r>
                        <a:rPr kumimoji="1" lang="en-US" sz="2000" kern="1200" dirty="0" smtClean="0">
                          <a:latin typeface="微軟正黑體" panose="020B0604030504040204" pitchFamily="34" charset="-120"/>
                          <a:ea typeface="微軟正黑體" panose="020B0604030504040204" pitchFamily="34" charset="-120"/>
                        </a:rPr>
                        <a:t>+</a:t>
                      </a:r>
                    </a:p>
                    <a:p>
                      <a:pPr algn="ctr" fontAlgn="base">
                        <a:spcBef>
                          <a:spcPts val="670"/>
                        </a:spcBef>
                        <a:spcAft>
                          <a:spcPts val="0"/>
                        </a:spcAft>
                      </a:pPr>
                      <a:r>
                        <a:rPr kumimoji="1" lang="zh-TW" sz="2000" kern="1200" dirty="0" smtClean="0">
                          <a:latin typeface="微軟正黑體" panose="020B0604030504040204" pitchFamily="34" charset="-120"/>
                          <a:ea typeface="微軟正黑體" panose="020B0604030504040204" pitchFamily="34" charset="-120"/>
                        </a:rPr>
                        <a:t>學</a:t>
                      </a:r>
                      <a:r>
                        <a:rPr kumimoji="1" lang="zh-TW" sz="2000" kern="1200" dirty="0">
                          <a:latin typeface="微軟正黑體" panose="020B0604030504040204" pitchFamily="34" charset="-120"/>
                          <a:ea typeface="微軟正黑體" panose="020B0604030504040204" pitchFamily="34" charset="-120"/>
                        </a:rPr>
                        <a:t>測成</a:t>
                      </a:r>
                      <a:r>
                        <a:rPr lang="zh-TW" sz="2000" kern="1200" dirty="0">
                          <a:latin typeface="微軟正黑體" panose="020B0604030504040204" pitchFamily="34" charset="-120"/>
                          <a:ea typeface="微軟正黑體" panose="020B0604030504040204" pitchFamily="34" charset="-120"/>
                        </a:rPr>
                        <a:t>績</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學測成績 </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學測成績 </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r>
              <a:tr h="439851">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可報名校系</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en-US" altLang="zh-TW" sz="2000" kern="1200" dirty="0" smtClean="0">
                          <a:solidFill>
                            <a:srgbClr val="FF0000"/>
                          </a:solidFill>
                          <a:latin typeface="微軟正黑體" panose="020B0604030504040204" pitchFamily="34" charset="-120"/>
                          <a:ea typeface="微軟正黑體" panose="020B0604030504040204" pitchFamily="34" charset="-120"/>
                        </a:rPr>
                        <a:t>1</a:t>
                      </a:r>
                      <a:r>
                        <a:rPr kumimoji="1" lang="zh-TW" sz="2000" kern="1200" dirty="0" smtClean="0">
                          <a:solidFill>
                            <a:srgbClr val="FF0000"/>
                          </a:solidFill>
                          <a:latin typeface="微軟正黑體" panose="020B0604030504040204" pitchFamily="34" charset="-120"/>
                          <a:ea typeface="微軟正黑體" panose="020B0604030504040204" pitchFamily="34" charset="-120"/>
                        </a:rPr>
                        <a:t>校</a:t>
                      </a:r>
                      <a:r>
                        <a:rPr kumimoji="1" lang="en-US" altLang="zh-TW" sz="2000" kern="1200" dirty="0" smtClean="0">
                          <a:solidFill>
                            <a:srgbClr val="FF0000"/>
                          </a:solidFill>
                          <a:latin typeface="微軟正黑體" panose="020B0604030504040204" pitchFamily="34" charset="-120"/>
                          <a:ea typeface="微軟正黑體" panose="020B0604030504040204" pitchFamily="34" charset="-120"/>
                        </a:rPr>
                        <a:t>1</a:t>
                      </a:r>
                      <a:r>
                        <a:rPr kumimoji="1" lang="zh-TW" sz="2000" kern="1200" dirty="0" smtClean="0">
                          <a:solidFill>
                            <a:srgbClr val="FF0000"/>
                          </a:solidFill>
                          <a:latin typeface="微軟正黑體" panose="020B0604030504040204" pitchFamily="34" charset="-120"/>
                          <a:ea typeface="微軟正黑體" panose="020B0604030504040204" pitchFamily="34" charset="-120"/>
                        </a:rPr>
                        <a:t>學</a:t>
                      </a:r>
                      <a:r>
                        <a:rPr kumimoji="1" lang="zh-TW" sz="2000" kern="1200" dirty="0">
                          <a:solidFill>
                            <a:srgbClr val="FF0000"/>
                          </a:solidFill>
                          <a:latin typeface="微軟正黑體" panose="020B0604030504040204" pitchFamily="34" charset="-120"/>
                          <a:ea typeface="微軟正黑體" panose="020B0604030504040204" pitchFamily="34" charset="-120"/>
                        </a:rPr>
                        <a:t>群</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en-US" sz="2000" kern="1200" dirty="0">
                          <a:solidFill>
                            <a:srgbClr val="FF0000"/>
                          </a:solidFill>
                          <a:latin typeface="微軟正黑體" panose="020B0604030504040204" pitchFamily="34" charset="-120"/>
                          <a:ea typeface="微軟正黑體" panose="020B0604030504040204" pitchFamily="34" charset="-120"/>
                        </a:rPr>
                        <a:t>6</a:t>
                      </a:r>
                      <a:r>
                        <a:rPr kumimoji="1" lang="zh-TW" sz="2000" kern="1200" dirty="0">
                          <a:solidFill>
                            <a:srgbClr val="FF0000"/>
                          </a:solidFill>
                          <a:latin typeface="微軟正黑體" panose="020B0604030504040204" pitchFamily="34" charset="-120"/>
                          <a:ea typeface="微軟正黑體" panose="020B0604030504040204" pitchFamily="34" charset="-120"/>
                        </a:rPr>
                        <a:t>校系</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en-US" sz="2000" kern="1200" dirty="0">
                          <a:solidFill>
                            <a:srgbClr val="FF0000"/>
                          </a:solidFill>
                          <a:latin typeface="微軟正黑體" panose="020B0604030504040204" pitchFamily="34" charset="-120"/>
                          <a:ea typeface="微軟正黑體" panose="020B0604030504040204" pitchFamily="34" charset="-120"/>
                        </a:rPr>
                        <a:t>5</a:t>
                      </a:r>
                      <a:r>
                        <a:rPr kumimoji="1" lang="zh-TW" sz="2000" kern="1200" dirty="0">
                          <a:solidFill>
                            <a:srgbClr val="FF0000"/>
                          </a:solidFill>
                          <a:latin typeface="微軟正黑體" panose="020B0604030504040204" pitchFamily="34" charset="-120"/>
                          <a:ea typeface="微軟正黑體" panose="020B0604030504040204" pitchFamily="34" charset="-120"/>
                        </a:rPr>
                        <a:t>校系</a:t>
                      </a:r>
                      <a:endParaRPr lang="zh-TW" sz="2000" kern="100" dirty="0">
                        <a:solidFill>
                          <a:srgbClr val="FF0000"/>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r>
              <a:tr h="759278">
                <a:tc>
                  <a:txBody>
                    <a:bodyPr/>
                    <a:lstStyle/>
                    <a:p>
                      <a:pPr algn="ctr" fontAlgn="base">
                        <a:spcBef>
                          <a:spcPts val="670"/>
                        </a:spcBef>
                        <a:spcAft>
                          <a:spcPts val="0"/>
                        </a:spcAft>
                      </a:pPr>
                      <a:r>
                        <a:rPr lang="zh-TW" sz="2000" b="1" kern="1200" dirty="0">
                          <a:solidFill>
                            <a:srgbClr val="1308EA"/>
                          </a:solidFill>
                          <a:latin typeface="微軟正黑體" panose="020B0604030504040204" pitchFamily="34" charset="-120"/>
                          <a:ea typeface="微軟正黑體" panose="020B0604030504040204" pitchFamily="34" charset="-120"/>
                        </a:rPr>
                        <a:t>入學後可否</a:t>
                      </a:r>
                      <a:r>
                        <a:rPr kumimoji="1" lang="zh-TW" sz="2000" b="1" kern="1200" dirty="0">
                          <a:solidFill>
                            <a:srgbClr val="1308EA"/>
                          </a:solidFill>
                          <a:latin typeface="微軟正黑體" panose="020B0604030504040204" pitchFamily="34" charset="-120"/>
                          <a:ea typeface="微軟正黑體" panose="020B0604030504040204" pitchFamily="34" charset="-120"/>
                        </a:rPr>
                        <a:t>轉系</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lang="zh-TW" sz="2000" kern="1200" dirty="0">
                          <a:latin typeface="微軟正黑體" panose="020B0604030504040204" pitchFamily="34" charset="-120"/>
                          <a:ea typeface="微軟正黑體" panose="020B0604030504040204" pitchFamily="34" charset="-120"/>
                        </a:rPr>
                        <a:t>大部分學校</a:t>
                      </a:r>
                      <a:r>
                        <a:rPr lang="zh-TW" sz="2000" kern="1200" dirty="0" smtClean="0">
                          <a:latin typeface="微軟正黑體" panose="020B0604030504040204" pitchFamily="34" charset="-120"/>
                          <a:ea typeface="微軟正黑體" panose="020B0604030504040204" pitchFamily="34" charset="-120"/>
                        </a:rPr>
                        <a:t>同意</a:t>
                      </a:r>
                      <a:endParaRPr lang="en-US" altLang="zh-TW" sz="2000" kern="1200" dirty="0" smtClean="0">
                        <a:latin typeface="微軟正黑體" panose="020B0604030504040204" pitchFamily="34" charset="-120"/>
                        <a:ea typeface="微軟正黑體" panose="020B0604030504040204" pitchFamily="34" charset="-120"/>
                      </a:endParaRPr>
                    </a:p>
                    <a:p>
                      <a:pPr algn="ctr" fontAlgn="base">
                        <a:spcBef>
                          <a:spcPts val="670"/>
                        </a:spcBef>
                        <a:spcAft>
                          <a:spcPts val="0"/>
                        </a:spcAft>
                      </a:pPr>
                      <a:r>
                        <a:rPr lang="zh-TW" sz="2000" kern="1200" dirty="0" smtClean="0">
                          <a:latin typeface="微軟正黑體" panose="020B0604030504040204" pitchFamily="34" charset="-120"/>
                          <a:ea typeface="微軟正黑體" panose="020B0604030504040204" pitchFamily="34" charset="-120"/>
                        </a:rPr>
                        <a:t>（</a:t>
                      </a:r>
                      <a:r>
                        <a:rPr lang="zh-TW" sz="2000" kern="1200" dirty="0">
                          <a:latin typeface="微軟正黑體" panose="020B0604030504040204" pitchFamily="34" charset="-120"/>
                          <a:ea typeface="微軟正黑體" panose="020B0604030504040204" pitchFamily="34" charset="-120"/>
                        </a:rPr>
                        <a:t>參閱簡章）</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lang="zh-TW" sz="2000" kern="1200" dirty="0">
                          <a:latin typeface="微軟正黑體" panose="020B0604030504040204" pitchFamily="34" charset="-120"/>
                          <a:ea typeface="微軟正黑體" panose="020B0604030504040204" pitchFamily="34" charset="-120"/>
                        </a:rPr>
                        <a:t>大部分學校同意（參閱簡章）</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lang="zh-TW" sz="2000" kern="1200" dirty="0">
                          <a:latin typeface="微軟正黑體" panose="020B0604030504040204" pitchFamily="34" charset="-120"/>
                          <a:ea typeface="微軟正黑體" panose="020B0604030504040204" pitchFamily="34" charset="-120"/>
                        </a:rPr>
                        <a:t>大部分學校同意（參閱簡章）</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r>
              <a:tr h="489589">
                <a:tc>
                  <a:txBody>
                    <a:bodyPr/>
                    <a:lstStyle/>
                    <a:p>
                      <a:pPr algn="ctr" fontAlgn="base">
                        <a:spcBef>
                          <a:spcPts val="670"/>
                        </a:spcBef>
                        <a:spcAft>
                          <a:spcPts val="0"/>
                        </a:spcAft>
                      </a:pPr>
                      <a:r>
                        <a:rPr kumimoji="1" lang="zh-TW" sz="2000" b="1" kern="1200" dirty="0">
                          <a:solidFill>
                            <a:srgbClr val="1308EA"/>
                          </a:solidFill>
                          <a:latin typeface="微軟正黑體" panose="020B0604030504040204" pitchFamily="34" charset="-120"/>
                          <a:ea typeface="微軟正黑體" panose="020B0604030504040204" pitchFamily="34" charset="-120"/>
                        </a:rPr>
                        <a:t>報名</a:t>
                      </a:r>
                      <a:r>
                        <a:rPr lang="zh-TW" sz="2000" b="1" kern="1200" dirty="0">
                          <a:solidFill>
                            <a:srgbClr val="1308EA"/>
                          </a:solidFill>
                          <a:latin typeface="微軟正黑體" panose="020B0604030504040204" pitchFamily="34" charset="-120"/>
                          <a:ea typeface="微軟正黑體" panose="020B0604030504040204" pitchFamily="34" charset="-120"/>
                        </a:rPr>
                        <a:t>時間</a:t>
                      </a:r>
                      <a:endParaRPr lang="zh-TW" sz="2000" b="1" kern="100" dirty="0">
                        <a:solidFill>
                          <a:srgbClr val="1308EA"/>
                        </a:solidFill>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學測成績公佈後</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繁星推薦放榜後</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c>
                  <a:txBody>
                    <a:bodyPr/>
                    <a:lstStyle/>
                    <a:p>
                      <a:pPr algn="ctr" fontAlgn="base">
                        <a:spcBef>
                          <a:spcPts val="670"/>
                        </a:spcBef>
                        <a:spcAft>
                          <a:spcPts val="0"/>
                        </a:spcAft>
                      </a:pPr>
                      <a:r>
                        <a:rPr kumimoji="1" lang="zh-TW" sz="2000" kern="1200" dirty="0">
                          <a:latin typeface="微軟正黑體" panose="020B0604030504040204" pitchFamily="34" charset="-120"/>
                          <a:ea typeface="微軟正黑體" panose="020B0604030504040204" pitchFamily="34" charset="-120"/>
                        </a:rPr>
                        <a:t>繁星推薦報名後</a:t>
                      </a:r>
                      <a:endParaRPr lang="zh-TW" sz="2000" kern="100" dirty="0">
                        <a:latin typeface="微軟正黑體" panose="020B0604030504040204" pitchFamily="34" charset="-120"/>
                        <a:ea typeface="微軟正黑體" panose="020B0604030504040204" pitchFamily="34" charset="-120"/>
                        <a:cs typeface="Times New Roman"/>
                      </a:endParaRPr>
                    </a:p>
                  </a:txBody>
                  <a:tcPr marL="67629" marR="67629" marT="30527" marB="30527" anchor="ctr"/>
                </a:tc>
              </a:tr>
            </a:tbl>
          </a:graphicData>
        </a:graphic>
      </p:graphicFrame>
      <p:grpSp>
        <p:nvGrpSpPr>
          <p:cNvPr id="7" name="组合 2"/>
          <p:cNvGrpSpPr/>
          <p:nvPr/>
        </p:nvGrpSpPr>
        <p:grpSpPr>
          <a:xfrm>
            <a:off x="148606" y="821773"/>
            <a:ext cx="799287" cy="755611"/>
            <a:chOff x="168729" y="101037"/>
            <a:chExt cx="799287" cy="755611"/>
          </a:xfrm>
        </p:grpSpPr>
        <p:grpSp>
          <p:nvGrpSpPr>
            <p:cNvPr id="8" name="组合 3"/>
            <p:cNvGrpSpPr/>
            <p:nvPr/>
          </p:nvGrpSpPr>
          <p:grpSpPr>
            <a:xfrm>
              <a:off x="168729" y="101037"/>
              <a:ext cx="799287" cy="755611"/>
              <a:chOff x="2759425" y="1932990"/>
              <a:chExt cx="799287" cy="755611"/>
            </a:xfrm>
          </p:grpSpPr>
          <p:sp>
            <p:nvSpPr>
              <p:cNvPr id="10" name="椭圆 5"/>
              <p:cNvSpPr>
                <a:spLocks/>
              </p:cNvSpPr>
              <p:nvPr/>
            </p:nvSpPr>
            <p:spPr bwMode="auto">
              <a:xfrm rot="10800000">
                <a:off x="2759426" y="1949921"/>
                <a:ext cx="799286" cy="717940"/>
              </a:xfrm>
              <a:prstGeom prst="ellipse">
                <a:avLst/>
              </a:prstGeom>
              <a:solidFill>
                <a:srgbClr val="FFA616"/>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1" name="椭圆 6"/>
              <p:cNvSpPr/>
              <p:nvPr/>
            </p:nvSpPr>
            <p:spPr>
              <a:xfrm>
                <a:off x="2759425" y="1932990"/>
                <a:ext cx="799287" cy="751802"/>
              </a:xfrm>
              <a:prstGeom prst="ellipse">
                <a:avLst/>
              </a:prstGeom>
              <a:solidFill>
                <a:srgbClr val="8CBF0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p>
            </p:txBody>
          </p:sp>
          <p:sp>
            <p:nvSpPr>
              <p:cNvPr id="12" name="椭圆 7"/>
              <p:cNvSpPr/>
              <p:nvPr/>
            </p:nvSpPr>
            <p:spPr>
              <a:xfrm>
                <a:off x="2771295" y="1942172"/>
                <a:ext cx="787417" cy="746429"/>
              </a:xfrm>
              <a:prstGeom prst="ellipse">
                <a:avLst/>
              </a:prstGeom>
              <a:solidFill>
                <a:srgbClr val="FFA616">
                  <a:alpha val="0"/>
                </a:srgb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grpSp>
        <p:pic>
          <p:nvPicPr>
            <p:cNvPr id="9" name="Picture 8" descr="C:\Users\ShiYanch\Desktop\PNG\System\White\MB_0006_back.png">
              <a:hlinkClick r:id="" action="ppaction://hlinkshowjump?jump=nextslide"/>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7453" t="21733" r="21541" b="25317"/>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grpSp>
      <p:sp>
        <p:nvSpPr>
          <p:cNvPr id="13" name="矩形 12"/>
          <p:cNvSpPr/>
          <p:nvPr/>
        </p:nvSpPr>
        <p:spPr>
          <a:xfrm>
            <a:off x="1033319" y="1084623"/>
            <a:ext cx="8014965" cy="98618"/>
          </a:xfrm>
          <a:prstGeom prst="rect">
            <a:avLst/>
          </a:prstGeom>
          <a:solidFill>
            <a:srgbClr val="FFA6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nvGrpSpPr>
          <p:cNvPr id="14" name="组合 9"/>
          <p:cNvGrpSpPr/>
          <p:nvPr/>
        </p:nvGrpSpPr>
        <p:grpSpPr>
          <a:xfrm>
            <a:off x="1095928" y="253917"/>
            <a:ext cx="4652430" cy="746351"/>
            <a:chOff x="1117777" y="49188"/>
            <a:chExt cx="1582015" cy="656665"/>
          </a:xfrm>
        </p:grpSpPr>
        <p:sp>
          <p:nvSpPr>
            <p:cNvPr id="15" name="任意多边形 10"/>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FFA616"/>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6" name="TextBox 11"/>
            <p:cNvSpPr txBox="1"/>
            <p:nvPr/>
          </p:nvSpPr>
          <p:spPr>
            <a:xfrm>
              <a:off x="1117777" y="133807"/>
              <a:ext cx="1570758" cy="487426"/>
            </a:xfrm>
            <a:prstGeom prst="rect">
              <a:avLst/>
            </a:prstGeom>
            <a:noFill/>
          </p:spPr>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三種入學管道比較</a:t>
              </a:r>
              <a:endParaRPr lang="zh-CN" altLang="en-US" sz="30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837680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3810</TotalTime>
  <Words>4344</Words>
  <Application>Microsoft Office PowerPoint</Application>
  <PresentationFormat>如螢幕大小 (16:10)</PresentationFormat>
  <Paragraphs>1085</Paragraphs>
  <Slides>64</Slides>
  <Notes>11</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64</vt:i4>
      </vt:variant>
    </vt:vector>
  </HeadingPairs>
  <TitlesOfParts>
    <vt:vector size="78" baseType="lpstr">
      <vt:lpstr>Arial</vt:lpstr>
      <vt:lpstr>新細明體</vt:lpstr>
      <vt:lpstr>微軟正黑體</vt:lpstr>
      <vt:lpstr>Times New Roman</vt:lpstr>
      <vt:lpstr>Wingdings</vt:lpstr>
      <vt:lpstr>Broadway</vt:lpstr>
      <vt:lpstr>Calibri</vt:lpstr>
      <vt:lpstr>ＭＳ Ｐゴシック</vt:lpstr>
      <vt:lpstr>宋体</vt:lpstr>
      <vt:lpstr>微软雅黑</vt:lpstr>
      <vt:lpstr>Adobe 黑体 Std R</vt:lpstr>
      <vt:lpstr>华文黑体</vt:lpstr>
      <vt:lpstr>標楷體</vt:lpstr>
      <vt:lpstr>Office 主题</vt:lpstr>
      <vt:lpstr>105 學年度 家長日報告資料</vt:lpstr>
      <vt:lpstr>PowerPoint 簡報</vt:lpstr>
      <vt:lpstr>106年大學多元入學方案架構圖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考試分發簡章範例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簡報完畢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dc:title>
  <dc:creator>Administrator</dc:creator>
  <cp:lastModifiedBy>Acer</cp:lastModifiedBy>
  <cp:revision>294</cp:revision>
  <dcterms:created xsi:type="dcterms:W3CDTF">2014-10-02T08:15:59Z</dcterms:created>
  <dcterms:modified xsi:type="dcterms:W3CDTF">2016-09-20T02:20:23Z</dcterms:modified>
</cp:coreProperties>
</file>