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7E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66D398-38C3-4367-8ED0-2CEC909F21FB}" type="datetimeFigureOut">
              <a:rPr lang="zh-TW" altLang="en-US" smtClean="0"/>
              <a:t>2015/1/14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4A9855-4D94-40C4-AEA4-B211C6FD8F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5859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8845EB-2F6E-4067-83DA-56516DA1251B}" type="datetimeFigureOut">
              <a:rPr lang="zh-TW" altLang="en-US" smtClean="0"/>
              <a:t>2015/1/14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7E8A5D-5E93-44C7-9A9D-903E66A1AB7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2" name="矩形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矩形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矩形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矩形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矩形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56" name="矩形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矩形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矩形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矩形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8845EB-2F6E-4067-83DA-56516DA1251B}" type="datetimeFigureOut">
              <a:rPr lang="zh-TW" altLang="en-US" smtClean="0"/>
              <a:t>2015/1/14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7E8A5D-5E93-44C7-9A9D-903E66A1AB7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8845EB-2F6E-4067-83DA-56516DA1251B}" type="datetimeFigureOut">
              <a:rPr lang="zh-TW" altLang="en-US" smtClean="0"/>
              <a:t>2015/1/14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7E8A5D-5E93-44C7-9A9D-903E66A1AB7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8845EB-2F6E-4067-83DA-56516DA1251B}" type="datetimeFigureOut">
              <a:rPr lang="zh-TW" altLang="en-US" smtClean="0"/>
              <a:t>2015/1/14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7E8A5D-5E93-44C7-9A9D-903E66A1AB7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手繪多邊形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手繪多邊形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手繪多邊形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手繪多邊形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手繪多邊形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手繪多邊形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手繪多邊形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手繪多邊形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手繪多邊形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手繪多邊形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手繪多邊形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手繪多邊形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手繪多邊形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手繪多邊形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8845EB-2F6E-4067-83DA-56516DA1251B}" type="datetimeFigureOut">
              <a:rPr lang="zh-TW" altLang="en-US" smtClean="0"/>
              <a:t>2015/1/14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7E8A5D-5E93-44C7-9A9D-903E66A1AB7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矩形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矩形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矩形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8845EB-2F6E-4067-83DA-56516DA1251B}" type="datetimeFigureOut">
              <a:rPr lang="zh-TW" altLang="en-US" smtClean="0"/>
              <a:t>2015/1/14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7E8A5D-5E93-44C7-9A9D-903E66A1AB7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矩形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8845EB-2F6E-4067-83DA-56516DA1251B}" type="datetimeFigureOut">
              <a:rPr lang="zh-TW" altLang="en-US" smtClean="0"/>
              <a:t>2015/1/14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7E8A5D-5E93-44C7-9A9D-903E66A1AB7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6" name="矩形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矩形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矩形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矩形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矩形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矩形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矩形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矩形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8845EB-2F6E-4067-83DA-56516DA1251B}" type="datetimeFigureOut">
              <a:rPr lang="zh-TW" altLang="en-US" smtClean="0"/>
              <a:t>2015/1/14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7E8A5D-5E93-44C7-9A9D-903E66A1AB7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8845EB-2F6E-4067-83DA-56516DA1251B}" type="datetimeFigureOut">
              <a:rPr lang="zh-TW" altLang="en-US" smtClean="0"/>
              <a:t>2015/1/14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7E8A5D-5E93-44C7-9A9D-903E66A1AB7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8845EB-2F6E-4067-83DA-56516DA1251B}" type="datetimeFigureOut">
              <a:rPr lang="zh-TW" altLang="en-US" smtClean="0"/>
              <a:t>2015/1/14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7E8A5D-5E93-44C7-9A9D-903E66A1AB7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直線接點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群組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直線接點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接點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接點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grpSp>
        <p:nvGrpSpPr>
          <p:cNvPr id="14" name="群組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直線接點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接點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接點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群組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直線接點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接點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接點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A58845EB-2F6E-4067-83DA-56516DA1251B}" type="datetimeFigureOut">
              <a:rPr lang="zh-TW" altLang="en-US" smtClean="0"/>
              <a:t>2015/1/14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167E8A5D-5E93-44C7-9A9D-903E66A1AB7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矩形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矩形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矩形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矩形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58845EB-2F6E-4067-83DA-56516DA1251B}" type="datetimeFigureOut">
              <a:rPr lang="zh-TW" altLang="en-US" smtClean="0"/>
              <a:t>2015/1/14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167E8A5D-5E93-44C7-9A9D-903E66A1AB7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tw.knowledge.yahoo.com/question/question?qid=1612031004922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大安高工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sz="8800" dirty="0" smtClean="0">
                <a:solidFill>
                  <a:srgbClr val="FF0000"/>
                </a:solidFill>
              </a:rPr>
              <a:t>資訊組</a:t>
            </a:r>
            <a:endParaRPr lang="en-US" altLang="zh-TW" sz="8800" dirty="0" smtClean="0">
              <a:solidFill>
                <a:srgbClr val="FF0000"/>
              </a:solidFill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9131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資訊科、電子科、電機科有何</a:t>
            </a:r>
            <a:r>
              <a:rPr lang="zh-TW" altLang="en-US" dirty="0" smtClean="0"/>
              <a:t>不同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 anchor="ctr">
            <a:noAutofit/>
          </a:bodyPr>
          <a:lstStyle/>
          <a:p>
            <a:pPr marL="68580" indent="0">
              <a:buNone/>
            </a:pPr>
            <a:r>
              <a:rPr lang="zh-TW" altLang="en-US" sz="1300" dirty="0" smtClean="0">
                <a:solidFill>
                  <a:schemeClr val="tx1">
                    <a:lumMod val="95000"/>
                  </a:schemeClr>
                </a:solidFill>
              </a:rPr>
              <a:t>資訊組 </a:t>
            </a:r>
            <a:r>
              <a:rPr lang="en-US" altLang="zh-TW" sz="1300" dirty="0" smtClean="0">
                <a:solidFill>
                  <a:schemeClr val="tx1">
                    <a:lumMod val="95000"/>
                  </a:schemeClr>
                </a:solidFill>
              </a:rPr>
              <a:t>:</a:t>
            </a:r>
            <a:r>
              <a:rPr lang="zh-TW" altLang="en-US" sz="1300" dirty="0" smtClean="0">
                <a:solidFill>
                  <a:schemeClr val="tx1">
                    <a:lumMod val="95000"/>
                  </a:schemeClr>
                </a:solidFill>
              </a:rPr>
              <a:t>                                            電子科</a:t>
            </a:r>
            <a:r>
              <a:rPr lang="en-US" altLang="zh-TW" sz="1300" dirty="0" smtClean="0">
                <a:solidFill>
                  <a:schemeClr val="tx1">
                    <a:lumMod val="95000"/>
                  </a:schemeClr>
                </a:solidFill>
              </a:rPr>
              <a:t>:</a:t>
            </a:r>
            <a:r>
              <a:rPr lang="zh-TW" altLang="en-US" sz="1300" dirty="0" smtClean="0">
                <a:solidFill>
                  <a:schemeClr val="tx1">
                    <a:lumMod val="95000"/>
                  </a:schemeClr>
                </a:solidFill>
              </a:rPr>
              <a:t> 程式設計實習                               電機科</a:t>
            </a:r>
            <a:r>
              <a:rPr lang="en-US" altLang="zh-TW" sz="1300" dirty="0" smtClean="0">
                <a:solidFill>
                  <a:schemeClr val="tx1">
                    <a:lumMod val="95000"/>
                  </a:schemeClr>
                </a:solidFill>
              </a:rPr>
              <a:t>:</a:t>
            </a:r>
          </a:p>
          <a:p>
            <a:pPr marL="68580" indent="0">
              <a:buNone/>
            </a:pPr>
            <a:r>
              <a:rPr lang="zh-TW" altLang="en-US" sz="1300" dirty="0" smtClean="0">
                <a:solidFill>
                  <a:schemeClr val="tx1">
                    <a:lumMod val="95000"/>
                  </a:schemeClr>
                </a:solidFill>
              </a:rPr>
              <a:t>店腦網路實習             </a:t>
            </a:r>
            <a:br>
              <a:rPr lang="zh-TW" altLang="en-US" sz="1300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zh-TW" altLang="en-US" sz="1300" dirty="0" smtClean="0">
                <a:solidFill>
                  <a:schemeClr val="tx1">
                    <a:lumMod val="95000"/>
                  </a:schemeClr>
                </a:solidFill>
              </a:rPr>
              <a:t> 電腦週邊電路實習</a:t>
            </a:r>
            <a:endParaRPr lang="en-US" altLang="zh-TW" sz="1300" dirty="0" smtClean="0">
              <a:solidFill>
                <a:schemeClr val="tx1">
                  <a:lumMod val="95000"/>
                </a:schemeClr>
              </a:solidFill>
            </a:endParaRPr>
          </a:p>
          <a:p>
            <a:pPr marL="68580" indent="0">
              <a:buNone/>
            </a:pPr>
            <a:r>
              <a:rPr lang="en-US" altLang="zh-TW" sz="1300" dirty="0" smtClean="0">
                <a:solidFill>
                  <a:schemeClr val="tx1">
                    <a:lumMod val="95000"/>
                  </a:schemeClr>
                </a:solidFill>
              </a:rPr>
              <a:t>\</a:t>
            </a:r>
            <a:r>
              <a:rPr lang="zh-TW" altLang="en-US" sz="1300" dirty="0" smtClean="0">
                <a:solidFill>
                  <a:schemeClr val="tx1">
                    <a:lumMod val="95000"/>
                  </a:schemeClr>
                </a:solidFill>
              </a:rPr>
              <a:t>機器人</a:t>
            </a:r>
            <a:r>
              <a:rPr lang="zh-TW" altLang="en-US" sz="1300" dirty="0">
                <a:solidFill>
                  <a:schemeClr val="tx1">
                    <a:lumMod val="95000"/>
                  </a:schemeClr>
                </a:solidFill>
              </a:rPr>
              <a:t>控制實習</a:t>
            </a:r>
            <a:br>
              <a:rPr lang="zh-TW" altLang="en-US" sz="1300" dirty="0">
                <a:solidFill>
                  <a:schemeClr val="tx1">
                    <a:lumMod val="95000"/>
                  </a:schemeClr>
                </a:solidFill>
              </a:rPr>
            </a:br>
            <a:r>
              <a:rPr lang="zh-TW" altLang="en-US" sz="1300" dirty="0">
                <a:solidFill>
                  <a:schemeClr val="tx1">
                    <a:lumMod val="95000"/>
                  </a:schemeClr>
                </a:solidFill>
              </a:rPr>
              <a:t>網路程式設計                                            </a:t>
            </a:r>
            <a:endParaRPr lang="en-US" altLang="zh-TW" sz="1300" dirty="0">
              <a:solidFill>
                <a:schemeClr val="tx1">
                  <a:lumMod val="95000"/>
                </a:schemeClr>
              </a:solidFill>
            </a:endParaRPr>
          </a:p>
          <a:p>
            <a:pPr marL="68580" indent="0">
              <a:buNone/>
            </a:pPr>
            <a:endParaRPr lang="en-US" altLang="zh-TW" sz="1300" dirty="0">
              <a:solidFill>
                <a:schemeClr val="tx1">
                  <a:lumMod val="95000"/>
                </a:schemeClr>
              </a:solidFill>
            </a:endParaRPr>
          </a:p>
          <a:p>
            <a:pPr marL="68580" indent="0">
              <a:buNone/>
            </a:pPr>
            <a:r>
              <a:rPr lang="zh-TW" altLang="en-US" sz="1300" dirty="0">
                <a:solidFill>
                  <a:schemeClr val="tx1">
                    <a:lumMod val="95000"/>
                  </a:schemeClr>
                </a:solidFill>
              </a:rPr>
              <a:t>實習物件導向程式設計</a:t>
            </a:r>
            <a:endParaRPr lang="en-US" altLang="zh-TW" sz="1300" dirty="0">
              <a:solidFill>
                <a:schemeClr val="tx1">
                  <a:lumMod val="95000"/>
                </a:schemeClr>
              </a:solidFill>
            </a:endParaRPr>
          </a:p>
          <a:p>
            <a:pPr marL="68580" indent="0">
              <a:buNone/>
            </a:pPr>
            <a:r>
              <a:rPr lang="zh-TW" altLang="en-US" sz="1300" dirty="0">
                <a:solidFill>
                  <a:schemeClr val="tx1">
                    <a:lumMod val="95000"/>
                  </a:schemeClr>
                </a:solidFill>
              </a:rPr>
              <a:t>實習資料結構程式設計</a:t>
            </a:r>
            <a:endParaRPr lang="en-US" altLang="zh-TW" sz="1300" dirty="0">
              <a:solidFill>
                <a:schemeClr val="tx1">
                  <a:lumMod val="95000"/>
                </a:schemeClr>
              </a:solidFill>
            </a:endParaRPr>
          </a:p>
          <a:p>
            <a:pPr marL="68580" indent="0">
              <a:buNone/>
            </a:pPr>
            <a:r>
              <a:rPr lang="zh-TW" altLang="en-US" sz="1300" dirty="0">
                <a:solidFill>
                  <a:schemeClr val="tx1">
                    <a:lumMod val="95000"/>
                  </a:schemeClr>
                </a:solidFill>
              </a:rPr>
              <a:t>實習動畫入門實習</a:t>
            </a:r>
            <a:br>
              <a:rPr lang="zh-TW" altLang="en-US" sz="1300" dirty="0">
                <a:solidFill>
                  <a:schemeClr val="tx1">
                    <a:lumMod val="95000"/>
                  </a:schemeClr>
                </a:solidFill>
              </a:rPr>
            </a:br>
            <a:r>
              <a:rPr lang="zh-TW" altLang="en-US" sz="1300" dirty="0">
                <a:solidFill>
                  <a:schemeClr val="tx1">
                    <a:lumMod val="95000"/>
                  </a:schemeClr>
                </a:solidFill>
              </a:rPr>
              <a:t>作業系統實習</a:t>
            </a:r>
            <a:br>
              <a:rPr lang="zh-TW" altLang="en-US" sz="1300" dirty="0">
                <a:solidFill>
                  <a:schemeClr val="tx1">
                    <a:lumMod val="95000"/>
                  </a:schemeClr>
                </a:solidFill>
              </a:rPr>
            </a:br>
            <a:r>
              <a:rPr lang="zh-TW" altLang="en-US" sz="1300" dirty="0">
                <a:solidFill>
                  <a:schemeClr val="tx1">
                    <a:lumMod val="95000"/>
                  </a:schemeClr>
                </a:solidFill>
              </a:rPr>
              <a:t>資料庫應用實習</a:t>
            </a:r>
            <a:br>
              <a:rPr lang="zh-TW" altLang="en-US" sz="1300" dirty="0">
                <a:solidFill>
                  <a:schemeClr val="tx1">
                    <a:lumMod val="95000"/>
                  </a:schemeClr>
                </a:solidFill>
              </a:rPr>
            </a:br>
            <a:r>
              <a:rPr lang="zh-TW" altLang="en-US" sz="1300" dirty="0">
                <a:solidFill>
                  <a:schemeClr val="tx1">
                    <a:lumMod val="95000"/>
                  </a:schemeClr>
                </a:solidFill>
              </a:rPr>
              <a:t>電子電路實習</a:t>
            </a:r>
            <a:endParaRPr lang="en-US" altLang="zh-TW" sz="1300" dirty="0">
              <a:solidFill>
                <a:schemeClr val="tx1">
                  <a:lumMod val="95000"/>
                </a:schemeClr>
              </a:solidFill>
            </a:endParaRPr>
          </a:p>
          <a:p>
            <a:pPr marL="68580" indent="0">
              <a:buNone/>
            </a:pPr>
            <a:r>
              <a:rPr lang="zh-TW" altLang="en-US" sz="1300" dirty="0" smtClean="0">
                <a:solidFill>
                  <a:schemeClr val="tx1">
                    <a:lumMod val="95000"/>
                  </a:schemeClr>
                </a:solidFill>
              </a:rPr>
              <a:t> 玩遊戲</a:t>
            </a:r>
            <a:r>
              <a:rPr lang="zh-TW" altLang="en-US" sz="1300" dirty="0">
                <a:solidFill>
                  <a:schemeClr val="tx1">
                    <a:lumMod val="95000"/>
                  </a:schemeClr>
                </a:solidFill>
              </a:rPr>
              <a:t>設計實習</a:t>
            </a:r>
            <a:endParaRPr lang="en-US" altLang="zh-TW" sz="1300" dirty="0">
              <a:solidFill>
                <a:schemeClr val="tx1">
                  <a:lumMod val="95000"/>
                </a:schemeClr>
              </a:solidFill>
            </a:endParaRPr>
          </a:p>
          <a:p>
            <a:pPr marL="68580" indent="0">
              <a:buNone/>
            </a:pPr>
            <a:r>
              <a:rPr lang="zh-TW" altLang="en-US" sz="1300" dirty="0" smtClean="0">
                <a:solidFill>
                  <a:schemeClr val="tx1">
                    <a:lumMod val="95000"/>
                  </a:schemeClr>
                </a:solidFill>
              </a:rPr>
              <a:t>                                                                                                                                             數位邏輯實習   </a:t>
            </a:r>
            <a:endParaRPr lang="en-US" altLang="zh-TW" sz="1300" dirty="0" smtClean="0">
              <a:solidFill>
                <a:schemeClr val="tx1">
                  <a:lumMod val="95000"/>
                </a:schemeClr>
              </a:solidFill>
            </a:endParaRPr>
          </a:p>
          <a:p>
            <a:pPr marL="68580" indent="0">
              <a:buNone/>
            </a:pPr>
            <a:r>
              <a:rPr lang="zh-TW" altLang="en-US" sz="1300" dirty="0" smtClean="0">
                <a:solidFill>
                  <a:schemeClr val="tx1">
                    <a:lumMod val="95000"/>
                  </a:schemeClr>
                </a:solidFill>
              </a:rPr>
              <a:t>                                                                           電腦繪圖實習                                    電子電路實習</a:t>
            </a:r>
            <a:r>
              <a:rPr lang="zh-TW" altLang="en-US" sz="1300" dirty="0">
                <a:solidFill>
                  <a:schemeClr val="tx1">
                    <a:lumMod val="95000"/>
                  </a:schemeClr>
                </a:solidFill>
              </a:rPr>
              <a:t/>
            </a:r>
            <a:br>
              <a:rPr lang="zh-TW" altLang="en-US" sz="1300" dirty="0">
                <a:solidFill>
                  <a:schemeClr val="tx1">
                    <a:lumMod val="95000"/>
                  </a:schemeClr>
                </a:solidFill>
              </a:rPr>
            </a:br>
            <a:r>
              <a:rPr lang="zh-TW" altLang="en-US" sz="1300" dirty="0" smtClean="0">
                <a:solidFill>
                  <a:schemeClr val="tx1">
                    <a:lumMod val="95000"/>
                  </a:schemeClr>
                </a:solidFill>
              </a:rPr>
              <a:t>                                                                                 </a:t>
            </a:r>
            <a:r>
              <a:rPr lang="en-US" altLang="zh-TW" sz="1300" dirty="0" smtClean="0">
                <a:solidFill>
                  <a:schemeClr val="tx1">
                    <a:lumMod val="95000"/>
                  </a:schemeClr>
                </a:solidFill>
              </a:rPr>
              <a:t>PLD</a:t>
            </a:r>
            <a:r>
              <a:rPr lang="zh-TW" altLang="en-US" sz="1300" dirty="0" smtClean="0">
                <a:solidFill>
                  <a:schemeClr val="tx1">
                    <a:lumMod val="95000"/>
                  </a:schemeClr>
                </a:solidFill>
              </a:rPr>
              <a:t>實習                                             </a:t>
            </a:r>
            <a:endParaRPr lang="en-US" altLang="zh-TW" sz="1300" dirty="0" smtClean="0">
              <a:solidFill>
                <a:schemeClr val="tx1">
                  <a:lumMod val="95000"/>
                </a:schemeClr>
              </a:solidFill>
            </a:endParaRPr>
          </a:p>
          <a:p>
            <a:pPr marL="68580" indent="0">
              <a:buNone/>
            </a:pPr>
            <a:r>
              <a:rPr lang="zh-TW" altLang="en-US" sz="1300" dirty="0" smtClean="0">
                <a:solidFill>
                  <a:schemeClr val="tx1">
                    <a:lumMod val="95000"/>
                  </a:schemeClr>
                </a:solidFill>
              </a:rPr>
              <a:t>                                                                            電子電路實習                                          電力電子實習</a:t>
            </a:r>
            <a:r>
              <a:rPr lang="zh-TW" altLang="en-US" sz="1300" dirty="0">
                <a:solidFill>
                  <a:schemeClr val="tx1">
                    <a:lumMod val="95000"/>
                  </a:schemeClr>
                </a:solidFill>
              </a:rPr>
              <a:t/>
            </a:r>
            <a:br>
              <a:rPr lang="zh-TW" altLang="en-US" sz="1300" dirty="0">
                <a:solidFill>
                  <a:schemeClr val="tx1">
                    <a:lumMod val="95000"/>
                  </a:schemeClr>
                </a:solidFill>
              </a:rPr>
            </a:br>
            <a:r>
              <a:rPr lang="zh-TW" altLang="en-US" sz="1300" dirty="0" smtClean="0">
                <a:solidFill>
                  <a:schemeClr val="tx1">
                    <a:lumMod val="95000"/>
                  </a:schemeClr>
                </a:solidFill>
              </a:rPr>
              <a:t>                                                                                儀表</a:t>
            </a:r>
            <a:r>
              <a:rPr lang="zh-TW" altLang="en-US" sz="1300" dirty="0">
                <a:solidFill>
                  <a:schemeClr val="tx1">
                    <a:lumMod val="95000"/>
                  </a:schemeClr>
                </a:solidFill>
              </a:rPr>
              <a:t>電子</a:t>
            </a:r>
            <a:r>
              <a:rPr lang="zh-TW" altLang="en-US" sz="1300" dirty="0" smtClean="0">
                <a:solidFill>
                  <a:schemeClr val="tx1">
                    <a:lumMod val="95000"/>
                  </a:schemeClr>
                </a:solidFill>
              </a:rPr>
              <a:t>實習                                       微處理機控制實習    </a:t>
            </a:r>
            <a:r>
              <a:rPr lang="zh-TW" altLang="en-US" sz="1300" dirty="0">
                <a:solidFill>
                  <a:schemeClr val="tx1">
                    <a:lumMod val="95000"/>
                  </a:schemeClr>
                </a:solidFill>
              </a:rPr>
              <a:t/>
            </a:r>
            <a:br>
              <a:rPr lang="zh-TW" altLang="en-US" sz="1300" dirty="0">
                <a:solidFill>
                  <a:schemeClr val="tx1">
                    <a:lumMod val="95000"/>
                  </a:schemeClr>
                </a:solidFill>
              </a:rPr>
            </a:br>
            <a:r>
              <a:rPr lang="zh-TW" altLang="en-US" sz="1300" dirty="0" smtClean="0">
                <a:solidFill>
                  <a:schemeClr val="tx1">
                    <a:lumMod val="95000"/>
                  </a:schemeClr>
                </a:solidFill>
              </a:rPr>
              <a:t>                                                                            數位</a:t>
            </a:r>
            <a:r>
              <a:rPr lang="zh-TW" altLang="en-US" sz="1300" dirty="0">
                <a:solidFill>
                  <a:schemeClr val="tx1">
                    <a:lumMod val="95000"/>
                  </a:schemeClr>
                </a:solidFill>
              </a:rPr>
              <a:t>電子</a:t>
            </a:r>
            <a:r>
              <a:rPr lang="zh-TW" altLang="en-US" sz="1300" dirty="0" smtClean="0">
                <a:solidFill>
                  <a:schemeClr val="tx1">
                    <a:lumMod val="95000"/>
                  </a:schemeClr>
                </a:solidFill>
              </a:rPr>
              <a:t>實習                                            電工機械實習</a:t>
            </a:r>
            <a:r>
              <a:rPr lang="zh-TW" altLang="en-US" sz="1300" dirty="0">
                <a:solidFill>
                  <a:schemeClr val="tx1">
                    <a:lumMod val="95000"/>
                  </a:schemeClr>
                </a:solidFill>
              </a:rPr>
              <a:t/>
            </a:r>
            <a:br>
              <a:rPr lang="zh-TW" altLang="en-US" sz="1300" dirty="0">
                <a:solidFill>
                  <a:schemeClr val="tx1">
                    <a:lumMod val="95000"/>
                  </a:schemeClr>
                </a:solidFill>
              </a:rPr>
            </a:br>
            <a:r>
              <a:rPr lang="zh-TW" altLang="en-US" sz="1300" dirty="0" smtClean="0">
                <a:solidFill>
                  <a:schemeClr val="tx1">
                    <a:lumMod val="95000"/>
                  </a:schemeClr>
                </a:solidFill>
              </a:rPr>
              <a:t>                                                                            微處理機</a:t>
            </a:r>
            <a:r>
              <a:rPr lang="zh-TW" altLang="en-US" sz="1300" dirty="0">
                <a:solidFill>
                  <a:schemeClr val="tx1">
                    <a:lumMod val="95000"/>
                  </a:schemeClr>
                </a:solidFill>
              </a:rPr>
              <a:t>控制</a:t>
            </a:r>
            <a:r>
              <a:rPr lang="zh-TW" altLang="en-US" sz="1300" dirty="0" smtClean="0">
                <a:solidFill>
                  <a:schemeClr val="tx1">
                    <a:lumMod val="95000"/>
                  </a:schemeClr>
                </a:solidFill>
              </a:rPr>
              <a:t>實習                                   感應器實習</a:t>
            </a:r>
            <a:endParaRPr lang="en-US" altLang="zh-TW" sz="1300" dirty="0" smtClean="0">
              <a:solidFill>
                <a:schemeClr val="tx1">
                  <a:lumMod val="95000"/>
                </a:schemeClr>
              </a:solidFill>
            </a:endParaRPr>
          </a:p>
          <a:p>
            <a:pPr marL="68580" indent="0">
              <a:buNone/>
            </a:pPr>
            <a:r>
              <a:rPr lang="zh-TW" altLang="en-US" sz="1300" dirty="0" smtClean="0">
                <a:solidFill>
                  <a:schemeClr val="tx1">
                    <a:lumMod val="95000"/>
                  </a:schemeClr>
                </a:solidFill>
              </a:rPr>
              <a:t>                                                                            通訊實習                                                     可程式控制應用實習  </a:t>
            </a:r>
            <a:br>
              <a:rPr lang="zh-TW" altLang="en-US" sz="1300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zh-TW" altLang="en-US" sz="1300" dirty="0" smtClean="0">
                <a:solidFill>
                  <a:schemeClr val="tx1">
                    <a:lumMod val="95000"/>
                  </a:schemeClr>
                </a:solidFill>
              </a:rPr>
              <a:t>                                                                           工業電子學實習</a:t>
            </a:r>
          </a:p>
        </p:txBody>
      </p:sp>
    </p:spTree>
    <p:extLst>
      <p:ext uri="{BB962C8B-B14F-4D97-AF65-F5344CB8AC3E}">
        <p14:creationId xmlns:p14="http://schemas.microsoft.com/office/powerpoint/2010/main" val="63098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就業方面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en-US" sz="2800" dirty="0">
                <a:solidFill>
                  <a:schemeClr val="tx1">
                    <a:lumMod val="95000"/>
                  </a:schemeClr>
                </a:solidFill>
              </a:rPr>
              <a:t>資訊工程學系畢業後可從事之職業相當寬廣，如－</a:t>
            </a:r>
            <a:br>
              <a:rPr lang="zh-TW" altLang="en-US" sz="2800" dirty="0">
                <a:solidFill>
                  <a:schemeClr val="tx1">
                    <a:lumMod val="95000"/>
                  </a:schemeClr>
                </a:solidFill>
              </a:rPr>
            </a:br>
            <a:r>
              <a:rPr lang="zh-TW" altLang="en-US" sz="2800" dirty="0">
                <a:solidFill>
                  <a:schemeClr val="tx1">
                    <a:lumMod val="95000"/>
                  </a:schemeClr>
                </a:solidFill>
              </a:rPr>
              <a:t/>
            </a:r>
            <a:br>
              <a:rPr lang="zh-TW" altLang="en-US" sz="2800" dirty="0">
                <a:solidFill>
                  <a:schemeClr val="tx1">
                    <a:lumMod val="95000"/>
                  </a:schemeClr>
                </a:solidFill>
              </a:rPr>
            </a:br>
            <a:r>
              <a:rPr lang="en-US" altLang="zh-TW" sz="2800" dirty="0">
                <a:solidFill>
                  <a:schemeClr val="tx1">
                    <a:lumMod val="95000"/>
                  </a:schemeClr>
                </a:solidFill>
              </a:rPr>
              <a:t>1. </a:t>
            </a:r>
            <a:r>
              <a:rPr lang="zh-TW" altLang="en-US" sz="2800" dirty="0">
                <a:solidFill>
                  <a:schemeClr val="tx1">
                    <a:lumMod val="95000"/>
                  </a:schemeClr>
                </a:solidFill>
              </a:rPr>
              <a:t>系統開發：系統分析、系統設計、程式撰寫、系統測試、系統安全等。</a:t>
            </a:r>
            <a:br>
              <a:rPr lang="zh-TW" altLang="en-US" sz="2800" dirty="0">
                <a:solidFill>
                  <a:schemeClr val="tx1">
                    <a:lumMod val="95000"/>
                  </a:schemeClr>
                </a:solidFill>
              </a:rPr>
            </a:br>
            <a:r>
              <a:rPr lang="zh-TW" altLang="en-US" sz="2800" dirty="0">
                <a:solidFill>
                  <a:schemeClr val="tx1">
                    <a:lumMod val="95000"/>
                  </a:schemeClr>
                </a:solidFill>
              </a:rPr>
              <a:t/>
            </a:r>
            <a:br>
              <a:rPr lang="zh-TW" altLang="en-US" sz="2800" dirty="0">
                <a:solidFill>
                  <a:schemeClr val="tx1">
                    <a:lumMod val="95000"/>
                  </a:schemeClr>
                </a:solidFill>
              </a:rPr>
            </a:br>
            <a:r>
              <a:rPr lang="en-US" altLang="zh-TW" sz="2800" dirty="0">
                <a:solidFill>
                  <a:schemeClr val="tx1">
                    <a:lumMod val="95000"/>
                  </a:schemeClr>
                </a:solidFill>
              </a:rPr>
              <a:t>2. </a:t>
            </a:r>
            <a:r>
              <a:rPr lang="zh-TW" altLang="en-US" sz="2800" dirty="0">
                <a:solidFill>
                  <a:schemeClr val="tx1">
                    <a:lumMod val="95000"/>
                  </a:schemeClr>
                </a:solidFill>
              </a:rPr>
              <a:t>系統應用：資訊管理、超大型積體電路設計及測試、工廠自動化、辦公室自動化、網際網路應用等。</a:t>
            </a:r>
            <a:br>
              <a:rPr lang="zh-TW" altLang="en-US" sz="2800" dirty="0">
                <a:solidFill>
                  <a:schemeClr val="tx1">
                    <a:lumMod val="95000"/>
                  </a:schemeClr>
                </a:solidFill>
              </a:rPr>
            </a:br>
            <a:r>
              <a:rPr lang="zh-TW" altLang="en-US" sz="2800" dirty="0">
                <a:solidFill>
                  <a:schemeClr val="tx1">
                    <a:lumMod val="95000"/>
                  </a:schemeClr>
                </a:solidFill>
              </a:rPr>
              <a:t/>
            </a:r>
            <a:br>
              <a:rPr lang="zh-TW" altLang="en-US" sz="2800" dirty="0">
                <a:solidFill>
                  <a:schemeClr val="tx1">
                    <a:lumMod val="95000"/>
                  </a:schemeClr>
                </a:solidFill>
              </a:rPr>
            </a:br>
            <a:r>
              <a:rPr lang="en-US" altLang="zh-TW" sz="2800" dirty="0">
                <a:solidFill>
                  <a:schemeClr val="tx1">
                    <a:lumMod val="95000"/>
                  </a:schemeClr>
                </a:solidFill>
              </a:rPr>
              <a:t>3. </a:t>
            </a:r>
            <a:r>
              <a:rPr lang="zh-TW" altLang="en-US" sz="2800" dirty="0">
                <a:solidFill>
                  <a:schemeClr val="tx1">
                    <a:lumMod val="95000"/>
                  </a:schemeClr>
                </a:solidFill>
              </a:rPr>
              <a:t>系統服務：網路管理、教育訓練、軟硬體維護、系統維護、網際網路服務等。</a:t>
            </a:r>
          </a:p>
          <a:p>
            <a:endParaRPr lang="zh-TW" altLang="en-US" dirty="0">
              <a:solidFill>
                <a:schemeClr val="tx1">
                  <a:lumMod val="95000"/>
                </a:schemeClr>
              </a:solidFill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8463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有哪些學校適合資訊科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TW" dirty="0"/>
              <a:t>(</a:t>
            </a:r>
            <a:r>
              <a:rPr lang="zh-TW" altLang="en-US" dirty="0"/>
              <a:t>台北市</a:t>
            </a:r>
            <a:r>
              <a:rPr lang="en-US" altLang="zh-TW" dirty="0"/>
              <a:t>)</a:t>
            </a:r>
            <a:br>
              <a:rPr lang="en-US" altLang="zh-TW" dirty="0"/>
            </a:br>
            <a:r>
              <a:rPr lang="zh-TW" altLang="en-US" dirty="0"/>
              <a:t>市立大安高工 </a:t>
            </a:r>
            <a:r>
              <a:rPr lang="en-US" altLang="zh-TW" dirty="0"/>
              <a:t>&gt; </a:t>
            </a:r>
            <a:r>
              <a:rPr lang="zh-TW" altLang="en-US" dirty="0"/>
              <a:t>資訊科</a:t>
            </a:r>
            <a:br>
              <a:rPr lang="zh-TW" altLang="en-US" dirty="0"/>
            </a:br>
            <a:r>
              <a:rPr lang="zh-TW" altLang="en-US" dirty="0"/>
              <a:t>市立內湖高工 </a:t>
            </a:r>
            <a:r>
              <a:rPr lang="en-US" altLang="zh-TW" dirty="0"/>
              <a:t>&gt; </a:t>
            </a:r>
            <a:r>
              <a:rPr lang="zh-TW" altLang="en-US" dirty="0"/>
              <a:t>資訊科</a:t>
            </a:r>
            <a:br>
              <a:rPr lang="zh-TW" altLang="en-US" dirty="0"/>
            </a:br>
            <a:r>
              <a:rPr lang="zh-TW" altLang="en-US" dirty="0"/>
              <a:t>市立</a:t>
            </a:r>
            <a:r>
              <a:rPr lang="zh-TW" altLang="en-US" u="sng" dirty="0">
                <a:hlinkClick r:id="rId2" tooltip="松山工農"/>
              </a:rPr>
              <a:t>松山工農</a:t>
            </a:r>
            <a:r>
              <a:rPr lang="zh-TW" altLang="en-US" dirty="0"/>
              <a:t> </a:t>
            </a:r>
            <a:r>
              <a:rPr lang="en-US" altLang="zh-TW" dirty="0"/>
              <a:t>&gt; </a:t>
            </a:r>
            <a:r>
              <a:rPr lang="zh-TW" altLang="en-US" dirty="0"/>
              <a:t>資訊科</a:t>
            </a:r>
            <a:br>
              <a:rPr lang="zh-TW" altLang="en-US" dirty="0"/>
            </a:br>
            <a:r>
              <a:rPr lang="zh-TW" altLang="en-US" dirty="0"/>
              <a:t/>
            </a:r>
            <a:br>
              <a:rPr lang="zh-TW" altLang="en-US" dirty="0"/>
            </a:br>
            <a:r>
              <a:rPr lang="en-US" altLang="zh-TW" dirty="0"/>
              <a:t>(</a:t>
            </a:r>
            <a:r>
              <a:rPr lang="zh-TW" altLang="en-US" dirty="0"/>
              <a:t>新北市</a:t>
            </a:r>
            <a:r>
              <a:rPr lang="en-US" altLang="zh-TW" dirty="0"/>
              <a:t>) </a:t>
            </a:r>
            <a:br>
              <a:rPr lang="en-US" altLang="zh-TW" dirty="0"/>
            </a:b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en-US" dirty="0"/>
              <a:t>國立淡水商工 </a:t>
            </a:r>
            <a:r>
              <a:rPr lang="en-US" altLang="zh-TW" dirty="0"/>
              <a:t>&gt; </a:t>
            </a:r>
            <a:r>
              <a:rPr lang="zh-TW" altLang="en-US" dirty="0"/>
              <a:t>資訊科</a:t>
            </a:r>
            <a:br>
              <a:rPr lang="zh-TW" altLang="en-US" dirty="0"/>
            </a:br>
            <a:r>
              <a:rPr lang="zh-TW" altLang="en-US" dirty="0"/>
              <a:t>國立瑞芳高工 </a:t>
            </a:r>
            <a:r>
              <a:rPr lang="en-US" altLang="zh-TW" dirty="0"/>
              <a:t>&gt; </a:t>
            </a:r>
            <a:r>
              <a:rPr lang="zh-TW" altLang="en-US" dirty="0"/>
              <a:t>資訊科</a:t>
            </a:r>
            <a:r>
              <a:rPr lang="zh-TW" altLang="en-US" dirty="0"/>
              <a:t/>
            </a:r>
            <a:br>
              <a:rPr lang="zh-TW" altLang="en-US" dirty="0"/>
            </a:br>
            <a:r>
              <a:rPr lang="zh-TW" altLang="en-US" dirty="0"/>
              <a:t>市立鶯歌工商 </a:t>
            </a:r>
            <a:r>
              <a:rPr lang="en-US" altLang="zh-TW" dirty="0"/>
              <a:t>&gt; </a:t>
            </a:r>
            <a:r>
              <a:rPr lang="zh-TW" altLang="en-US" dirty="0"/>
              <a:t>資訊科</a:t>
            </a:r>
            <a:br>
              <a:rPr lang="zh-TW" altLang="en-US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21677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心得</a:t>
            </a:r>
            <a:r>
              <a:rPr lang="en-US" altLang="zh-TW" dirty="0" smtClean="0"/>
              <a:t>: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TW" altLang="en-US" dirty="0"/>
              <a:t>大安高工是台北</a:t>
            </a:r>
            <a:r>
              <a:rPr lang="en-US" altLang="zh-TW" dirty="0"/>
              <a:t>(</a:t>
            </a:r>
            <a:r>
              <a:rPr lang="zh-TW" altLang="en-US" dirty="0"/>
              <a:t>包括新北</a:t>
            </a:r>
            <a:r>
              <a:rPr lang="en-US" altLang="zh-TW" dirty="0"/>
              <a:t>)</a:t>
            </a:r>
            <a:r>
              <a:rPr lang="zh-TW" altLang="en-US" dirty="0"/>
              <a:t>所有高職的龍頭</a:t>
            </a:r>
            <a:r>
              <a:rPr lang="en-US" altLang="zh-TW" dirty="0"/>
              <a:t>,</a:t>
            </a:r>
            <a:r>
              <a:rPr lang="zh-TW" altLang="en-US" dirty="0"/>
              <a:t>算高職第一志願吧</a:t>
            </a:r>
            <a:r>
              <a:rPr lang="en-US" altLang="zh-TW" dirty="0"/>
              <a:t>!99</a:t>
            </a:r>
            <a:r>
              <a:rPr lang="zh-TW" altLang="en-US" dirty="0"/>
              <a:t>年那時候大安的電機科</a:t>
            </a:r>
            <a:r>
              <a:rPr lang="en-US" altLang="zh-TW" dirty="0" err="1"/>
              <a:t>pr</a:t>
            </a:r>
            <a:r>
              <a:rPr lang="zh-TW" altLang="en-US" dirty="0"/>
              <a:t>要</a:t>
            </a:r>
            <a:r>
              <a:rPr lang="en-US" altLang="zh-TW" dirty="0"/>
              <a:t>9X,</a:t>
            </a:r>
            <a:r>
              <a:rPr lang="zh-TW" altLang="en-US" dirty="0"/>
              <a:t>所以很推薦大安高工</a:t>
            </a:r>
            <a:r>
              <a:rPr lang="en-US" altLang="zh-TW" dirty="0"/>
              <a:t>!</a:t>
            </a:r>
            <a:br>
              <a:rPr lang="en-US" altLang="zh-TW" dirty="0"/>
            </a:br>
            <a:r>
              <a:rPr lang="zh-TW" altLang="en-US" dirty="0"/>
              <a:t>鶯歌高職和瑞芳高工算是地處比較偏僻的地方</a:t>
            </a:r>
            <a:r>
              <a:rPr lang="en-US" altLang="zh-TW" dirty="0"/>
              <a:t>,</a:t>
            </a:r>
            <a:r>
              <a:rPr lang="zh-TW" altLang="en-US" dirty="0"/>
              <a:t>所以沒有很推薦</a:t>
            </a:r>
            <a:r>
              <a:rPr lang="zh-TW" altLang="en-US" dirty="0"/>
              <a:t/>
            </a:r>
            <a:br>
              <a:rPr lang="zh-TW" altLang="en-US" dirty="0"/>
            </a:br>
            <a:r>
              <a:rPr lang="zh-TW" altLang="en-US" dirty="0"/>
              <a:t/>
            </a:r>
            <a:br>
              <a:rPr lang="zh-TW" altLang="en-US" dirty="0"/>
            </a:br>
            <a:r>
              <a:rPr lang="zh-TW" altLang="en-US" dirty="0"/>
              <a:t>如果你的成績是</a:t>
            </a:r>
            <a:r>
              <a:rPr lang="en-US" altLang="zh-TW" dirty="0"/>
              <a:t>pr60~70</a:t>
            </a:r>
            <a:r>
              <a:rPr lang="zh-TW" altLang="en-US" dirty="0"/>
              <a:t>左右</a:t>
            </a:r>
            <a:r>
              <a:rPr lang="en-US" altLang="zh-TW" dirty="0"/>
              <a:t>,</a:t>
            </a:r>
            <a:r>
              <a:rPr lang="zh-TW" altLang="en-US" dirty="0"/>
              <a:t>大安高工可能要碰運氣</a:t>
            </a:r>
            <a:r>
              <a:rPr lang="en-US" altLang="zh-TW" dirty="0"/>
              <a:t>,</a:t>
            </a:r>
            <a:r>
              <a:rPr lang="zh-TW" altLang="en-US" dirty="0"/>
              <a:t>不好進</a:t>
            </a:r>
            <a:r>
              <a:rPr lang="en-US" altLang="zh-TW" dirty="0"/>
              <a:t>!</a:t>
            </a:r>
            <a:br>
              <a:rPr lang="en-US" altLang="zh-TW" dirty="0"/>
            </a:br>
            <a:r>
              <a:rPr lang="zh-TW" altLang="en-US" dirty="0"/>
              <a:t>其他高職都可以試試</a:t>
            </a:r>
            <a:br>
              <a:rPr lang="zh-TW" altLang="en-US" dirty="0"/>
            </a:br>
            <a:r>
              <a:rPr lang="zh-TW" altLang="en-US" dirty="0"/>
              <a:t/>
            </a:r>
            <a:br>
              <a:rPr lang="zh-TW" altLang="en-US" dirty="0"/>
            </a:br>
            <a:r>
              <a:rPr lang="zh-TW" altLang="en-US" dirty="0"/>
              <a:t>簡單來說資處是在學軟體</a:t>
            </a:r>
            <a:r>
              <a:rPr lang="en-US" altLang="zh-TW" dirty="0"/>
              <a:t>,</a:t>
            </a:r>
            <a:r>
              <a:rPr lang="zh-TW" altLang="en-US" dirty="0"/>
              <a:t>資訊除了硬體外也會</a:t>
            </a:r>
            <a:r>
              <a:rPr lang="zh-TW" altLang="en-US"/>
              <a:t>學</a:t>
            </a:r>
            <a:r>
              <a:rPr lang="zh-TW" altLang="en-US" smtClean="0"/>
              <a:t>軟體。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496390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地鐵">
  <a:themeElements>
    <a:clrScheme name="地鐵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地鐵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地鐵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89</TotalTime>
  <Words>96</Words>
  <Application>Microsoft Office PowerPoint</Application>
  <PresentationFormat>如螢幕大小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地鐵</vt:lpstr>
      <vt:lpstr>大安高工 </vt:lpstr>
      <vt:lpstr>資訊科、電子科、電機科有何不同</vt:lpstr>
      <vt:lpstr>就業方面 </vt:lpstr>
      <vt:lpstr>有哪些學校適合資訊科</vt:lpstr>
      <vt:lpstr>心得: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user-m</dc:creator>
  <cp:lastModifiedBy>user-m</cp:lastModifiedBy>
  <cp:revision>9</cp:revision>
  <dcterms:created xsi:type="dcterms:W3CDTF">2015-01-13T14:18:40Z</dcterms:created>
  <dcterms:modified xsi:type="dcterms:W3CDTF">2015-01-14T14:39:54Z</dcterms:modified>
</cp:coreProperties>
</file>