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8" r:id="rId3"/>
    <p:sldId id="259" r:id="rId4"/>
    <p:sldId id="260" r:id="rId5"/>
    <p:sldId id="264" r:id="rId6"/>
    <p:sldId id="265" r:id="rId7"/>
    <p:sldId id="282" r:id="rId8"/>
    <p:sldId id="261" r:id="rId9"/>
    <p:sldId id="281" r:id="rId10"/>
    <p:sldId id="266" r:id="rId11"/>
    <p:sldId id="267" r:id="rId12"/>
    <p:sldId id="268" r:id="rId13"/>
    <p:sldId id="269" r:id="rId14"/>
    <p:sldId id="270" r:id="rId15"/>
    <p:sldId id="279" r:id="rId16"/>
    <p:sldId id="271" r:id="rId17"/>
    <p:sldId id="272" r:id="rId18"/>
    <p:sldId id="273" r:id="rId19"/>
    <p:sldId id="280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CC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4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0D1F9-D39B-4C94-BC14-C4E5D314ABE6}" type="datetimeFigureOut">
              <a:rPr lang="zh-TW" altLang="en-US" smtClean="0"/>
              <a:pPr/>
              <a:t>2012/11/13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D1E7D-5283-4158-A943-57D321B5539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D1E7D-5283-4158-A943-57D321B55390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D1E7D-5283-4158-A943-57D321B55390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010966" y="165020"/>
            <a:ext cx="7020314" cy="2263258"/>
          </a:xfrm>
        </p:spPr>
        <p:txBody>
          <a:bodyPr anchor="b">
            <a:normAutofit/>
          </a:bodyPr>
          <a:lstStyle>
            <a:lvl1pPr algn="ctr" latinLnBrk="0">
              <a:defRPr lang="zh-TW" sz="660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927497" y="2476917"/>
            <a:ext cx="5187252" cy="1771600"/>
          </a:xfrm>
        </p:spPr>
        <p:txBody>
          <a:bodyPr>
            <a:normAutofit/>
          </a:bodyPr>
          <a:lstStyle>
            <a:lvl1pPr marL="0" indent="0" algn="ctr" latinLnBrk="0">
              <a:spcBef>
                <a:spcPts val="0"/>
              </a:spcBef>
              <a:buNone/>
              <a:defRPr lang="zh-TW"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 latinLnBrk="0">
              <a:buNone/>
              <a:defRPr lang="zh-TW" sz="2800"/>
            </a:lvl2pPr>
            <a:lvl3pPr marL="914400" indent="0" algn="ctr" latinLnBrk="0">
              <a:buNone/>
              <a:defRPr lang="zh-TW" sz="2400"/>
            </a:lvl3pPr>
            <a:lvl4pPr marL="1371600" indent="0" algn="ctr" latinLnBrk="0">
              <a:buNone/>
              <a:defRPr lang="zh-TW" sz="2000"/>
            </a:lvl4pPr>
            <a:lvl5pPr marL="1828800" indent="0" algn="ctr" latinLnBrk="0">
              <a:buNone/>
              <a:defRPr lang="zh-TW" sz="2000"/>
            </a:lvl5pPr>
            <a:lvl6pPr marL="2286000" indent="0" algn="ctr" latinLnBrk="0">
              <a:buNone/>
              <a:defRPr lang="zh-TW" sz="2000"/>
            </a:lvl6pPr>
            <a:lvl7pPr marL="2743200" indent="0" algn="ctr" latinLnBrk="0">
              <a:buNone/>
              <a:defRPr lang="zh-TW" sz="2000"/>
            </a:lvl7pPr>
            <a:lvl8pPr marL="3200400" indent="0" algn="ctr" latinLnBrk="0">
              <a:buNone/>
              <a:defRPr lang="zh-TW" sz="2000"/>
            </a:lvl8pPr>
            <a:lvl9pPr marL="3657600" indent="0" algn="ctr" latinLnBrk="0">
              <a:buNone/>
              <a:defRPr lang="zh-TW" sz="2000"/>
            </a:lvl9pPr>
          </a:lstStyle>
          <a:p>
            <a:r>
              <a:rPr lang="zh-TW" altLang="en-US" smtClean="0"/>
              <a:t>按一下以編輯母片副標題樣式</a:t>
            </a:r>
            <a:endParaRPr lang="zh-TW" dirty="0"/>
          </a:p>
        </p:txBody>
      </p:sp>
      <p:grpSp>
        <p:nvGrpSpPr>
          <p:cNvPr id="4" name="群組中 3"/>
          <p:cNvGrpSpPr/>
          <p:nvPr/>
        </p:nvGrpSpPr>
        <p:grpSpPr>
          <a:xfrm rot="248467">
            <a:off x="167672" y="2575408"/>
            <a:ext cx="3516640" cy="2424835"/>
            <a:chOff x="-10068" y="2615721"/>
            <a:chExt cx="5488038" cy="2838132"/>
          </a:xfrm>
        </p:grpSpPr>
        <p:sp>
          <p:nvSpPr>
            <p:cNvPr id="5" name="手繪多邊形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" name="手繪多邊形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手繪多邊形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手繪多邊形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手繪多邊形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手繪多邊形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手繪多邊形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手繪多邊形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手繪多邊形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手繪多邊形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手繪多邊形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手繪多邊形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手繪多邊形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手繪多邊形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手繪多邊形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手繪多邊形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手繪多邊形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手繪多邊形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手繪多邊形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手繪多邊形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手繪多邊形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手繪多邊形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手繪多邊形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手繪多邊形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手繪多邊形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手繪多邊形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手繪多邊形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手繪多邊形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手繪多邊形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手繪多邊形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手繪多邊形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手繪多邊形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手繪多邊形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手繪多邊形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手繪多邊形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0" name="群組中 39"/>
          <p:cNvGrpSpPr/>
          <p:nvPr/>
        </p:nvGrpSpPr>
        <p:grpSpPr>
          <a:xfrm rot="18988672">
            <a:off x="51417" y="189622"/>
            <a:ext cx="387923" cy="587584"/>
            <a:chOff x="11036616" y="1071278"/>
            <a:chExt cx="1030189" cy="1170315"/>
          </a:xfrm>
        </p:grpSpPr>
        <p:sp>
          <p:nvSpPr>
            <p:cNvPr id="41" name="手繪多邊形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手繪多邊形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手繪多邊形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手繪多邊形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手繪多邊形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手繪多邊形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手繪多邊形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手繪多邊形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9" name="手繪多邊形 500"/>
          <p:cNvSpPr>
            <a:spLocks/>
          </p:cNvSpPr>
          <p:nvPr/>
        </p:nvSpPr>
        <p:spPr bwMode="auto">
          <a:xfrm>
            <a:off x="2463242" y="4664179"/>
            <a:ext cx="6677183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50" name="群組中 49"/>
          <p:cNvGrpSpPr/>
          <p:nvPr/>
        </p:nvGrpSpPr>
        <p:grpSpPr>
          <a:xfrm>
            <a:off x="8575623" y="6542"/>
            <a:ext cx="509347" cy="712528"/>
            <a:chOff x="11231706" y="127529"/>
            <a:chExt cx="679129" cy="712528"/>
          </a:xfrm>
        </p:grpSpPr>
        <p:sp>
          <p:nvSpPr>
            <p:cNvPr id="51" name="手繪多邊形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手繪多邊形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手繪多邊形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手繪多邊形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手繪多邊形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手繪多邊形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手繪多邊形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手繪多邊形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59" name="手繪多邊形 413"/>
          <p:cNvSpPr>
            <a:spLocks/>
          </p:cNvSpPr>
          <p:nvPr/>
        </p:nvSpPr>
        <p:spPr bwMode="auto">
          <a:xfrm>
            <a:off x="-17524" y="3007512"/>
            <a:ext cx="9141714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0" name="手繪多邊形 414"/>
          <p:cNvSpPr>
            <a:spLocks/>
          </p:cNvSpPr>
          <p:nvPr/>
        </p:nvSpPr>
        <p:spPr bwMode="auto">
          <a:xfrm>
            <a:off x="-17524" y="3324747"/>
            <a:ext cx="9141714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1" name="群組中 5"/>
          <p:cNvGrpSpPr>
            <a:grpSpLocks noChangeAspect="1"/>
          </p:cNvGrpSpPr>
          <p:nvPr/>
        </p:nvGrpSpPr>
        <p:grpSpPr bwMode="auto">
          <a:xfrm>
            <a:off x="-1139" y="854146"/>
            <a:ext cx="1411106" cy="2341763"/>
            <a:chOff x="3000" y="1116"/>
            <a:chExt cx="1680" cy="2091"/>
          </a:xfrm>
        </p:grpSpPr>
        <p:sp>
          <p:nvSpPr>
            <p:cNvPr id="62" name="手繪多邊形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手繪多邊形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手繪多邊形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手繪多邊形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手繪多邊形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手繪多邊形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手繪多邊形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手繪多邊形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手繪多邊形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手繪多邊形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手繪多邊形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手繪多邊形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手繪多邊形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手繪多邊形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手繪多邊形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手繪多邊形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手繪多邊形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手繪多邊形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手繪多邊形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1" name="群組中 33"/>
          <p:cNvGrpSpPr>
            <a:grpSpLocks noChangeAspect="1"/>
          </p:cNvGrpSpPr>
          <p:nvPr/>
        </p:nvGrpSpPr>
        <p:grpSpPr bwMode="auto">
          <a:xfrm>
            <a:off x="1286241" y="4544219"/>
            <a:ext cx="1404951" cy="2324202"/>
            <a:chOff x="3359" y="1523"/>
            <a:chExt cx="943" cy="1170"/>
          </a:xfrm>
        </p:grpSpPr>
        <p:sp>
          <p:nvSpPr>
            <p:cNvPr id="82" name="手繪多邊形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手繪多邊形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手繪多邊形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手繪多邊形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手繪多邊形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7" name="群組中 43"/>
          <p:cNvGrpSpPr>
            <a:grpSpLocks noChangeAspect="1"/>
          </p:cNvGrpSpPr>
          <p:nvPr/>
        </p:nvGrpSpPr>
        <p:grpSpPr bwMode="auto">
          <a:xfrm>
            <a:off x="876300" y="5011047"/>
            <a:ext cx="1122760" cy="1857375"/>
            <a:chOff x="3367" y="1523"/>
            <a:chExt cx="943" cy="1170"/>
          </a:xfrm>
        </p:grpSpPr>
        <p:sp>
          <p:nvSpPr>
            <p:cNvPr id="88" name="手繪多邊形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手繪多邊形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手繪多邊形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手繪多邊形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手繪多邊形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手繪多邊形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4" name="群組中 93"/>
          <p:cNvGrpSpPr/>
          <p:nvPr/>
        </p:nvGrpSpPr>
        <p:grpSpPr>
          <a:xfrm>
            <a:off x="-16478" y="4350236"/>
            <a:ext cx="1272587" cy="2518186"/>
            <a:chOff x="-3496" y="4350236"/>
            <a:chExt cx="1696783" cy="2518186"/>
          </a:xfrm>
        </p:grpSpPr>
        <p:sp>
          <p:nvSpPr>
            <p:cNvPr id="95" name="手繪多邊形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手繪多邊形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手繪多邊形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手繪多邊形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9" name="群組中 43"/>
          <p:cNvGrpSpPr>
            <a:grpSpLocks noChangeAspect="1"/>
          </p:cNvGrpSpPr>
          <p:nvPr/>
        </p:nvGrpSpPr>
        <p:grpSpPr bwMode="auto">
          <a:xfrm>
            <a:off x="2183502" y="4572471"/>
            <a:ext cx="1387874" cy="2295951"/>
            <a:chOff x="3367" y="1523"/>
            <a:chExt cx="943" cy="1170"/>
          </a:xfrm>
        </p:grpSpPr>
        <p:sp>
          <p:nvSpPr>
            <p:cNvPr id="100" name="手繪多邊形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手繪多邊形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手繪多邊形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手繪多邊形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手繪多邊形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手繪多邊形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群組中 105"/>
          <p:cNvGrpSpPr/>
          <p:nvPr/>
        </p:nvGrpSpPr>
        <p:grpSpPr>
          <a:xfrm rot="1576354">
            <a:off x="8344344" y="2895976"/>
            <a:ext cx="772642" cy="1170315"/>
            <a:chOff x="11036616" y="1071278"/>
            <a:chExt cx="1030189" cy="1170315"/>
          </a:xfrm>
        </p:grpSpPr>
        <p:sp>
          <p:nvSpPr>
            <p:cNvPr id="107" name="手繪多邊形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手繪多邊形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手繪多邊形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手繪多邊形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手繪多邊形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手繪多邊形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手繪多邊形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手繪多邊形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5" name="手繪多邊形 8"/>
          <p:cNvSpPr>
            <a:spLocks/>
          </p:cNvSpPr>
          <p:nvPr/>
        </p:nvSpPr>
        <p:spPr bwMode="auto">
          <a:xfrm>
            <a:off x="3031996" y="5351894"/>
            <a:ext cx="261938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6" name="手繪多邊形 115"/>
          <p:cNvSpPr/>
          <p:nvPr/>
        </p:nvSpPr>
        <p:spPr>
          <a:xfrm>
            <a:off x="-21175" y="3533670"/>
            <a:ext cx="9104588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7" name="群組中 116"/>
          <p:cNvGrpSpPr/>
          <p:nvPr/>
        </p:nvGrpSpPr>
        <p:grpSpPr>
          <a:xfrm rot="198573">
            <a:off x="899456" y="2684219"/>
            <a:ext cx="1616019" cy="1686565"/>
            <a:chOff x="1175948" y="2708421"/>
            <a:chExt cx="2159248" cy="1690131"/>
          </a:xfrm>
        </p:grpSpPr>
        <p:sp>
          <p:nvSpPr>
            <p:cNvPr id="118" name="手繪多邊形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手繪多邊形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手繪多邊形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手繪多邊形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手繪多邊形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手繪多邊形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手繪多邊形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手繪多邊形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手繪多邊形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手繪多邊形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手繪多邊形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手繪多邊形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手繪多邊形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手繪多邊形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手繪多邊形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手繪多邊形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手繪多邊形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手繪多邊形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手繪多邊形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手繪多邊形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手繪多邊形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手繪多邊形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手繪多邊形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手繪多邊形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手繪多邊形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手繪多邊形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手繪多邊形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手繪多邊形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6" name="群組中 5"/>
          <p:cNvGrpSpPr>
            <a:grpSpLocks noChangeAspect="1"/>
          </p:cNvGrpSpPr>
          <p:nvPr/>
        </p:nvGrpSpPr>
        <p:grpSpPr bwMode="auto">
          <a:xfrm>
            <a:off x="6875516" y="4138361"/>
            <a:ext cx="2267293" cy="2719639"/>
            <a:chOff x="2887" y="1286"/>
            <a:chExt cx="1903" cy="1712"/>
          </a:xfrm>
        </p:grpSpPr>
        <p:sp>
          <p:nvSpPr>
            <p:cNvPr id="147" name="手繪多邊形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手繪多邊形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手繪多邊形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手繪多邊形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手繪多邊形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手繪多邊形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手繪多邊形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手繪多邊形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手繪多邊形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手繪多邊形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手繪多邊形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手繪多邊形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手繪多邊形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手繪多邊形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手繪多邊形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手繪多邊形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手繪多邊形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手繪多邊形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手繪多邊形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手繪多邊形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手繪多邊形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手繪多邊形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手繪多邊形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手繪多邊形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1" name="群組中 64"/>
          <p:cNvGrpSpPr>
            <a:grpSpLocks noChangeAspect="1"/>
          </p:cNvGrpSpPr>
          <p:nvPr/>
        </p:nvGrpSpPr>
        <p:grpSpPr bwMode="auto">
          <a:xfrm rot="12827499" flipH="1">
            <a:off x="8520313" y="2338535"/>
            <a:ext cx="362814" cy="536662"/>
            <a:chOff x="2052" y="995"/>
            <a:chExt cx="768" cy="852"/>
          </a:xfrm>
        </p:grpSpPr>
        <p:sp>
          <p:nvSpPr>
            <p:cNvPr id="172" name="手繪多邊形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手繪多邊形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手繪多邊形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手繪多邊形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手繪多邊形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手繪多邊形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手繪多邊形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手繪多邊形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=""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/>
          <a:lstStyle/>
          <a:p>
            <a:fld id="{598C2DAE-1E27-455B-852F-612F59C143DC}" type="datetimeFigureOut">
              <a:rPr lang="zh-TW" altLang="en-US" smtClean="0"/>
              <a:pPr/>
              <a:t>2012/11/13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141809" y="6601968"/>
            <a:ext cx="5233845" cy="2377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517511" y="6601968"/>
            <a:ext cx="480060" cy="237744"/>
          </a:xfrm>
          <a:prstGeom prst="rect">
            <a:avLst/>
          </a:prstGeom>
        </p:spPr>
        <p:txBody>
          <a:bodyPr/>
          <a:lstStyle/>
          <a:p>
            <a:fld id="{4B46F236-B699-46AD-AF3F-43BB6E394DC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592667"/>
            <a:ext cx="1971675" cy="55795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592667"/>
            <a:ext cx="5800725" cy="55795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/>
          <a:lstStyle/>
          <a:p>
            <a:fld id="{598C2DAE-1E27-455B-852F-612F59C143DC}" type="datetimeFigureOut">
              <a:rPr lang="zh-TW" altLang="en-US" smtClean="0"/>
              <a:pPr/>
              <a:t>2012/11/13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141809" y="6601968"/>
            <a:ext cx="5233845" cy="2377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517511" y="6601968"/>
            <a:ext cx="480060" cy="237744"/>
          </a:xfrm>
          <a:prstGeom prst="rect">
            <a:avLst/>
          </a:prstGeom>
        </p:spPr>
        <p:txBody>
          <a:bodyPr/>
          <a:lstStyle/>
          <a:p>
            <a:fld id="{4B46F236-B699-46AD-AF3F-43BB6E394DC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6pPr latinLnBrk="0">
              <a:defRPr lang="zh-TW"/>
            </a:lvl6pPr>
            <a:lvl7pPr latinLnBrk="0">
              <a:defRPr lang="zh-TW"/>
            </a:lvl7pPr>
            <a:lvl8pPr latinLnBrk="0">
              <a:defRPr lang="zh-TW"/>
            </a:lvl8pPr>
            <a:lvl9pPr latinLnBrk="0">
              <a:defRPr lang="zh-TW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/>
          <a:lstStyle/>
          <a:p>
            <a:fld id="{598C2DAE-1E27-455B-852F-612F59C143DC}" type="datetimeFigureOut">
              <a:rPr lang="zh-TW" altLang="en-US" smtClean="0"/>
              <a:pPr/>
              <a:t>2012/11/13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141809" y="6601968"/>
            <a:ext cx="5233845" cy="2377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517511" y="6601968"/>
            <a:ext cx="480060" cy="237744"/>
          </a:xfrm>
          <a:prstGeom prst="rect">
            <a:avLst/>
          </a:prstGeom>
        </p:spPr>
        <p:txBody>
          <a:bodyPr/>
          <a:lstStyle/>
          <a:p>
            <a:fld id="{4B46F236-B699-46AD-AF3F-43BB6E394DC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43000" y="1485900"/>
            <a:ext cx="6858001" cy="2933700"/>
          </a:xfrm>
        </p:spPr>
        <p:txBody>
          <a:bodyPr anchor="b">
            <a:normAutofit/>
          </a:bodyPr>
          <a:lstStyle>
            <a:lvl1pPr algn="l" latinLnBrk="0">
              <a:defRPr lang="zh-TW" sz="5200" b="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141810" y="4454034"/>
            <a:ext cx="6858000" cy="1184766"/>
          </a:xfrm>
        </p:spPr>
        <p:txBody>
          <a:bodyPr anchor="t">
            <a:normAutofit/>
          </a:bodyPr>
          <a:lstStyle>
            <a:lvl1pPr marL="0" indent="0" algn="l" latinLnBrk="0">
              <a:spcBef>
                <a:spcPts val="0"/>
              </a:spcBef>
              <a:buNone/>
              <a:defRPr lang="zh-TW" sz="2400" cap="none" baseline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/>
          <a:lstStyle/>
          <a:p>
            <a:fld id="{598C2DAE-1E27-455B-852F-612F59C143DC}" type="datetimeFigureOut">
              <a:rPr lang="zh-TW" altLang="en-US" smtClean="0"/>
              <a:pPr/>
              <a:t>2012/11/13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141809" y="6601968"/>
            <a:ext cx="5233845" cy="2377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517511" y="6601968"/>
            <a:ext cx="480060" cy="237744"/>
          </a:xfrm>
          <a:prstGeom prst="rect">
            <a:avLst/>
          </a:prstGeom>
        </p:spPr>
        <p:txBody>
          <a:bodyPr/>
          <a:lstStyle/>
          <a:p>
            <a:fld id="{4B46F236-B699-46AD-AF3F-43BB6E394DC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146429" y="1485900"/>
            <a:ext cx="3360420" cy="4123944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800"/>
            </a:lvl6pPr>
            <a:lvl7pPr latinLnBrk="0">
              <a:defRPr lang="zh-TW" sz="1800"/>
            </a:lvl7pPr>
            <a:lvl8pPr latinLnBrk="0">
              <a:defRPr lang="zh-TW" sz="1800"/>
            </a:lvl8pPr>
            <a:lvl9pPr latinLnBrk="0">
              <a:defRPr lang="zh-TW"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32877" y="1485900"/>
            <a:ext cx="3360420" cy="4123944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800"/>
            </a:lvl6pPr>
            <a:lvl7pPr latinLnBrk="0">
              <a:defRPr lang="zh-TW" sz="1800"/>
            </a:lvl7pPr>
            <a:lvl8pPr latinLnBrk="0">
              <a:defRPr lang="zh-TW" sz="1800"/>
            </a:lvl8pPr>
            <a:lvl9pPr latinLnBrk="0">
              <a:defRPr lang="zh-TW"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/>
          <a:lstStyle/>
          <a:p>
            <a:fld id="{598C2DAE-1E27-455B-852F-612F59C143DC}" type="datetimeFigureOut">
              <a:rPr lang="zh-TW" altLang="en-US" smtClean="0"/>
              <a:pPr/>
              <a:t>2012/11/13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41809" y="6601968"/>
            <a:ext cx="5233845" cy="2377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517511" y="6601968"/>
            <a:ext cx="480060" cy="237744"/>
          </a:xfrm>
          <a:prstGeom prst="rect">
            <a:avLst/>
          </a:prstGeom>
        </p:spPr>
        <p:txBody>
          <a:bodyPr/>
          <a:lstStyle/>
          <a:p>
            <a:fld id="{4B46F236-B699-46AD-AF3F-43BB6E394DC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146429" y="1376018"/>
            <a:ext cx="3360420" cy="768096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TW" sz="2000" b="1"/>
            </a:lvl1pPr>
            <a:lvl2pPr marL="457200" indent="0" latinLnBrk="0">
              <a:buNone/>
              <a:defRPr lang="zh-TW" sz="2000" b="1"/>
            </a:lvl2pPr>
            <a:lvl3pPr marL="914400" indent="0" latinLnBrk="0">
              <a:buNone/>
              <a:defRPr lang="zh-TW" sz="1800" b="1"/>
            </a:lvl3pPr>
            <a:lvl4pPr marL="1371600" indent="0" latinLnBrk="0">
              <a:buNone/>
              <a:defRPr lang="zh-TW" sz="1600" b="1"/>
            </a:lvl4pPr>
            <a:lvl5pPr marL="1828800" indent="0" latinLnBrk="0">
              <a:buNone/>
              <a:defRPr lang="zh-TW" sz="1600" b="1"/>
            </a:lvl5pPr>
            <a:lvl6pPr marL="2286000" indent="0" latinLnBrk="0">
              <a:buNone/>
              <a:defRPr lang="zh-TW" sz="1600" b="1"/>
            </a:lvl6pPr>
            <a:lvl7pPr marL="2743200" indent="0" latinLnBrk="0">
              <a:buNone/>
              <a:defRPr lang="zh-TW" sz="1600" b="1"/>
            </a:lvl7pPr>
            <a:lvl8pPr marL="3200400" indent="0" latinLnBrk="0">
              <a:buNone/>
              <a:defRPr lang="zh-TW" sz="1600" b="1"/>
            </a:lvl8pPr>
            <a:lvl9pPr marL="3657600" indent="0" latinLnBrk="0">
              <a:buNone/>
              <a:defRPr lang="zh-TW"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146429" y="2144114"/>
            <a:ext cx="3360420" cy="3494686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600"/>
            </a:lvl6pPr>
            <a:lvl7pPr latinLnBrk="0">
              <a:defRPr lang="zh-TW" sz="1600"/>
            </a:lvl7pPr>
            <a:lvl8pPr latinLnBrk="0">
              <a:defRPr lang="zh-TW" sz="1600"/>
            </a:lvl8pPr>
            <a:lvl9pPr latinLnBrk="0">
              <a:defRPr lang="zh-TW"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32877" y="1376018"/>
            <a:ext cx="3360420" cy="768096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TW" sz="2000" b="1"/>
            </a:lvl1pPr>
            <a:lvl2pPr marL="457200" indent="0" latinLnBrk="0">
              <a:buNone/>
              <a:defRPr lang="zh-TW" sz="2000" b="1"/>
            </a:lvl2pPr>
            <a:lvl3pPr marL="914400" indent="0" latinLnBrk="0">
              <a:buNone/>
              <a:defRPr lang="zh-TW" sz="1800" b="1"/>
            </a:lvl3pPr>
            <a:lvl4pPr marL="1371600" indent="0" latinLnBrk="0">
              <a:buNone/>
              <a:defRPr lang="zh-TW" sz="1600" b="1"/>
            </a:lvl4pPr>
            <a:lvl5pPr marL="1828800" indent="0" latinLnBrk="0">
              <a:buNone/>
              <a:defRPr lang="zh-TW" sz="1600" b="1"/>
            </a:lvl5pPr>
            <a:lvl6pPr marL="2286000" indent="0" latinLnBrk="0">
              <a:buNone/>
              <a:defRPr lang="zh-TW" sz="1600" b="1"/>
            </a:lvl6pPr>
            <a:lvl7pPr marL="2743200" indent="0" latinLnBrk="0">
              <a:buNone/>
              <a:defRPr lang="zh-TW" sz="1600" b="1"/>
            </a:lvl7pPr>
            <a:lvl8pPr marL="3200400" indent="0" latinLnBrk="0">
              <a:buNone/>
              <a:defRPr lang="zh-TW" sz="1600" b="1"/>
            </a:lvl8pPr>
            <a:lvl9pPr marL="3657600" indent="0" latinLnBrk="0">
              <a:buNone/>
              <a:defRPr lang="zh-TW"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32877" y="2144114"/>
            <a:ext cx="3360420" cy="3494686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600"/>
            </a:lvl6pPr>
            <a:lvl7pPr latinLnBrk="0">
              <a:defRPr lang="zh-TW" sz="1600"/>
            </a:lvl7pPr>
            <a:lvl8pPr latinLnBrk="0">
              <a:defRPr lang="zh-TW" sz="1600"/>
            </a:lvl8pPr>
            <a:lvl9pPr latinLnBrk="0">
              <a:defRPr lang="zh-TW"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/>
          <a:lstStyle/>
          <a:p>
            <a:fld id="{598C2DAE-1E27-455B-852F-612F59C143DC}" type="datetimeFigureOut">
              <a:rPr lang="zh-TW" altLang="en-US" smtClean="0"/>
              <a:pPr/>
              <a:t>2012/11/13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1141809" y="6601968"/>
            <a:ext cx="5233845" cy="2377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7517511" y="6601968"/>
            <a:ext cx="480060" cy="237744"/>
          </a:xfrm>
          <a:prstGeom prst="rect">
            <a:avLst/>
          </a:prstGeom>
        </p:spPr>
        <p:txBody>
          <a:bodyPr/>
          <a:lstStyle/>
          <a:p>
            <a:fld id="{4B46F236-B699-46AD-AF3F-43BB6E394DC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標題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/>
          </a:p>
        </p:txBody>
      </p:sp>
    </p:spTree>
    <p:extLst>
      <p:ext uri="{BB962C8B-B14F-4D97-AF65-F5344CB8AC3E}">
        <p14:creationId xmlns=""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6178" y="828877"/>
            <a:ext cx="4543914" cy="3507549"/>
          </a:xfrm>
        </p:spPr>
        <p:txBody>
          <a:bodyPr anchor="ctr">
            <a:normAutofit/>
          </a:bodyPr>
          <a:lstStyle>
            <a:lvl1pPr algn="ctr" latinLnBrk="0">
              <a:defRPr lang="zh-TW"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手繪多邊形 92"/>
          <p:cNvSpPr>
            <a:spLocks/>
          </p:cNvSpPr>
          <p:nvPr/>
        </p:nvSpPr>
        <p:spPr bwMode="auto">
          <a:xfrm>
            <a:off x="6482633" y="3888585"/>
            <a:ext cx="159761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4" name="手繪多邊形 50"/>
          <p:cNvSpPr>
            <a:spLocks/>
          </p:cNvSpPr>
          <p:nvPr/>
        </p:nvSpPr>
        <p:spPr bwMode="auto">
          <a:xfrm>
            <a:off x="5085159" y="4191000"/>
            <a:ext cx="405747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5" name="手繪多邊形 51"/>
          <p:cNvSpPr>
            <a:spLocks/>
          </p:cNvSpPr>
          <p:nvPr/>
        </p:nvSpPr>
        <p:spPr bwMode="auto">
          <a:xfrm>
            <a:off x="-94" y="4572001"/>
            <a:ext cx="8561457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" name="群組中 69"/>
          <p:cNvGrpSpPr>
            <a:grpSpLocks noChangeAspect="1"/>
          </p:cNvGrpSpPr>
          <p:nvPr/>
        </p:nvGrpSpPr>
        <p:grpSpPr bwMode="auto">
          <a:xfrm flipH="1">
            <a:off x="7299178" y="958654"/>
            <a:ext cx="1050614" cy="4001744"/>
            <a:chOff x="3220" y="236"/>
            <a:chExt cx="1347" cy="3848"/>
          </a:xfrm>
        </p:grpSpPr>
        <p:sp>
          <p:nvSpPr>
            <p:cNvPr id="7" name="手繪多邊形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手繪多邊形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手繪多邊形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手繪多邊形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手繪多邊形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手繪多邊形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手繪多邊形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手繪多邊形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手繪多邊形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手繪多邊形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手繪多邊形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手繪多邊形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手繪多邊形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手繪多邊形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手繪多邊形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手繪多邊形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手繪多邊形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手繪多邊形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手繪多邊形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手繪多邊形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手繪多邊形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手繪多邊形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手繪多邊形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手繪多邊形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手繪多邊形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手繪多邊形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手繪多邊形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手繪多邊形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手繪多邊形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手繪多邊形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手繪多邊形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手繪多邊形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手繪多邊形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手繪多邊形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手繪多邊形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手繪多邊形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手繪多邊形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1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2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0" name="群組中 69"/>
          <p:cNvGrpSpPr>
            <a:grpSpLocks noChangeAspect="1"/>
          </p:cNvGrpSpPr>
          <p:nvPr/>
        </p:nvGrpSpPr>
        <p:grpSpPr bwMode="auto">
          <a:xfrm>
            <a:off x="8171259" y="1248597"/>
            <a:ext cx="941097" cy="3346122"/>
            <a:chOff x="3124" y="236"/>
            <a:chExt cx="1443" cy="3848"/>
          </a:xfrm>
        </p:grpSpPr>
        <p:sp>
          <p:nvSpPr>
            <p:cNvPr id="91" name="手繪多邊形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手繪多邊形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手繪多邊形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" name="手繪多邊形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手繪多邊形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手繪多邊形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手繪多邊形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手繪多邊形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手繪多邊形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手繪多邊形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手繪多邊形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手繪多邊形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手繪多邊形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手繪多邊形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手繪多邊形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手繪多邊形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手繪多邊形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手繪多邊形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手繪多邊形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手繪多邊形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手繪多邊形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手繪多邊形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手繪多邊形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手繪多邊形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手繪多邊形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手繪多邊形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手繪多邊形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手繪多邊形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手繪多邊形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手繪多邊形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7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手繪多邊形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手繪多邊形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手繪多邊形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手繪多邊形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手繪多邊形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手繪多邊形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手繪多邊形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1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2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4" name="群組中 69"/>
          <p:cNvGrpSpPr>
            <a:grpSpLocks noChangeAspect="1"/>
          </p:cNvGrpSpPr>
          <p:nvPr/>
        </p:nvGrpSpPr>
        <p:grpSpPr bwMode="auto">
          <a:xfrm>
            <a:off x="6815590" y="2736977"/>
            <a:ext cx="679655" cy="2416549"/>
            <a:chOff x="3124" y="236"/>
            <a:chExt cx="1443" cy="3848"/>
          </a:xfrm>
        </p:grpSpPr>
        <p:sp>
          <p:nvSpPr>
            <p:cNvPr id="175" name="手繪多邊形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手繪多邊形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手繪多邊形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手繪多邊形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0" name="手繪多邊形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1" name="手繪多邊形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2" name="手繪多邊形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3" name="手繪多邊形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4" name="手繪多邊形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5" name="手繪多邊形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6" name="手繪多邊形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7" name="手繪多邊形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8" name="手繪多邊形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9" name="手繪多邊形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手繪多邊形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手繪多邊形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手繪多邊形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手繪多邊形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手繪多邊形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手繪多邊形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手繪多邊形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手繪多邊形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手繪多邊形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手繪多邊形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手繪多邊形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手繪多邊形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手繪多邊形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手繪多邊形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手繪多邊形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2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3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4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5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6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7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8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9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0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1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2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3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4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5" name="手繪多邊形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手繪多邊形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7" name="手繪多邊形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8" name="手繪多邊形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9" name="手繪多邊形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0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1" name="手繪多邊形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2" name="手繪多邊形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3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5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6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7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9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0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5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6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57" name="群組中 50"/>
          <p:cNvGrpSpPr>
            <a:grpSpLocks noChangeAspect="1"/>
          </p:cNvGrpSpPr>
          <p:nvPr/>
        </p:nvGrpSpPr>
        <p:grpSpPr bwMode="auto">
          <a:xfrm>
            <a:off x="7885509" y="2438401"/>
            <a:ext cx="1113762" cy="2195929"/>
            <a:chOff x="3369" y="1563"/>
            <a:chExt cx="940" cy="1390"/>
          </a:xfrm>
        </p:grpSpPr>
        <p:sp>
          <p:nvSpPr>
            <p:cNvPr id="258" name="手繪多邊形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手繪多邊形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手繪多邊形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手繪多邊形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手繪多邊形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手繪多邊形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手繪多邊形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手繪多邊形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手繪多邊形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手繪多邊形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手繪多邊形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手繪多邊形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手繪多邊形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1" name="手繪多邊形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手繪多邊形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手繪多邊形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手繪多邊形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5" name="手繪多邊形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手繪多邊形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手繪多邊形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手繪多邊形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手繪多邊形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手繪多邊形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手繪多邊形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2" name="手繪多邊形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3" name="手繪多邊形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手繪多邊形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手繪多邊形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6" name="群組中 5"/>
          <p:cNvGrpSpPr>
            <a:grpSpLocks noChangeAspect="1"/>
          </p:cNvGrpSpPr>
          <p:nvPr/>
        </p:nvGrpSpPr>
        <p:grpSpPr bwMode="auto">
          <a:xfrm>
            <a:off x="5991045" y="2988646"/>
            <a:ext cx="1829681" cy="3074765"/>
            <a:chOff x="2968" y="1107"/>
            <a:chExt cx="1736" cy="2188"/>
          </a:xfrm>
        </p:grpSpPr>
        <p:sp>
          <p:nvSpPr>
            <p:cNvPr id="287" name="手繪多邊形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手繪多邊形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手繪多邊形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手繪多邊形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手繪多邊形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手繪多邊形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手繪多邊形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手繪多邊形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手繪多邊形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手繪多邊形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手繪多邊形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手繪多邊形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手繪多邊形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手繪多邊形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手繪多邊形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手繪多邊形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手繪多邊形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手繪多邊形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手繪多邊形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07" name="手繪多邊形 52"/>
          <p:cNvSpPr>
            <a:spLocks/>
          </p:cNvSpPr>
          <p:nvPr/>
        </p:nvSpPr>
        <p:spPr bwMode="auto">
          <a:xfrm>
            <a:off x="0" y="5181601"/>
            <a:ext cx="8372756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308" name="群組中 29"/>
          <p:cNvGrpSpPr>
            <a:grpSpLocks noChangeAspect="1"/>
          </p:cNvGrpSpPr>
          <p:nvPr/>
        </p:nvGrpSpPr>
        <p:grpSpPr bwMode="auto">
          <a:xfrm flipH="1">
            <a:off x="6893653" y="4800600"/>
            <a:ext cx="2249156" cy="2083312"/>
            <a:chOff x="2481" y="1188"/>
            <a:chExt cx="2735" cy="1900"/>
          </a:xfrm>
        </p:grpSpPr>
        <p:sp>
          <p:nvSpPr>
            <p:cNvPr id="309" name="手繪多邊形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手繪多邊形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手繪多邊形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手繪多邊形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手繪多邊形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手繪多邊形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手繪多邊形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手繪多邊形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手繪多邊形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手繪多邊形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手繪多邊形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手繪多邊形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手繪多邊形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手繪多邊形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手繪多邊形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手繪多邊形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手繪多邊形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手繪多邊形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手繪多邊形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手繪多邊形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手繪多邊形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手繪多邊形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手繪多邊形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手繪多邊形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手繪多邊形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手繪多邊形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手繪多邊形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手繪多邊形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手繪多邊形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手繪多邊形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手繪多邊形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手繪多邊形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手繪多邊形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手繪多邊形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手繪多邊形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手繪多邊形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5" name="群組中 347"/>
          <p:cNvGrpSpPr/>
          <p:nvPr/>
        </p:nvGrpSpPr>
        <p:grpSpPr>
          <a:xfrm>
            <a:off x="-1191" y="3799402"/>
            <a:ext cx="3289808" cy="3084511"/>
            <a:chOff x="-1588" y="4419600"/>
            <a:chExt cx="3504440" cy="2464312"/>
          </a:xfrm>
        </p:grpSpPr>
        <p:grpSp>
          <p:nvGrpSpPr>
            <p:cNvPr id="346" name="群組中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2" name="手繪多邊形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3" name="手繪多邊形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手繪多邊形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5" name="手繪多邊形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手繪多邊形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7" name="手繪多邊形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手繪多邊形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手繪多邊形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手繪多邊形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手繪多邊形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手繪多邊形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手繪多邊形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手繪多邊形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手繪多邊形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手繪多邊形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手繪多邊形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手繪多邊形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手繪多邊形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手繪多邊形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手繪多邊形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手繪多邊形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手繪多邊形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手繪多邊形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手繪多邊形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手繪多邊形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手繪多邊形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手繪多邊形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手繪多邊形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手繪多邊形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手繪多邊形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手繪多邊形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手繪多邊形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手繪多邊形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5" name="手繪多邊形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手繪多邊形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7" name="手繪多邊形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手繪多邊形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手繪多邊形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手繪多邊形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手繪多邊形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手繪多邊形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手繪多邊形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手繪多邊形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手繪多邊形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手繪多邊形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手繪多邊形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手繪多邊形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47" name="群組中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3" name="手繪多邊形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手繪多邊形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手繪多邊形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6" name="手繪多邊形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手繪多邊形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手繪多邊形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手繪多邊形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手繪多邊形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手繪多邊形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48" name="群組中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6" name="手繪多邊形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手繪多邊形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手繪多邊形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9" name="手繪多邊形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手繪多邊形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手繪多邊形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手繪多邊形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49" name="群組中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0" name="手繪多邊形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1" name="手繪多邊形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2" name="手繪多邊形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3" name="手繪多邊形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手繪多邊形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手繪多邊形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grpSp>
        <p:nvGrpSpPr>
          <p:cNvPr id="419" name="群組中 52"/>
          <p:cNvGrpSpPr>
            <a:grpSpLocks noChangeAspect="1"/>
          </p:cNvGrpSpPr>
          <p:nvPr/>
        </p:nvGrpSpPr>
        <p:grpSpPr bwMode="auto">
          <a:xfrm rot="19948164">
            <a:off x="276934" y="506292"/>
            <a:ext cx="669674" cy="1021771"/>
            <a:chOff x="4634" y="754"/>
            <a:chExt cx="1164" cy="1332"/>
          </a:xfrm>
        </p:grpSpPr>
        <p:sp>
          <p:nvSpPr>
            <p:cNvPr id="420" name="手繪多邊形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1" name="手繪多邊形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2" name="手繪多邊形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3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手繪多邊形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28" name="群組中 52"/>
          <p:cNvGrpSpPr>
            <a:grpSpLocks noChangeAspect="1"/>
          </p:cNvGrpSpPr>
          <p:nvPr/>
        </p:nvGrpSpPr>
        <p:grpSpPr bwMode="auto">
          <a:xfrm rot="5825446">
            <a:off x="8675798" y="452755"/>
            <a:ext cx="408172" cy="350313"/>
            <a:chOff x="4634" y="754"/>
            <a:chExt cx="1164" cy="1332"/>
          </a:xfrm>
        </p:grpSpPr>
        <p:sp>
          <p:nvSpPr>
            <p:cNvPr id="429" name="手繪多邊形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手繪多邊形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1" name="手繪多邊形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2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3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4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5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6" name="手繪多邊形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7" name="群組中 66"/>
          <p:cNvGrpSpPr>
            <a:grpSpLocks noChangeAspect="1"/>
          </p:cNvGrpSpPr>
          <p:nvPr/>
        </p:nvGrpSpPr>
        <p:grpSpPr bwMode="auto">
          <a:xfrm>
            <a:off x="17578" y="3048994"/>
            <a:ext cx="291131" cy="364678"/>
            <a:chOff x="3636" y="1964"/>
            <a:chExt cx="413" cy="388"/>
          </a:xfrm>
        </p:grpSpPr>
        <p:sp>
          <p:nvSpPr>
            <p:cNvPr id="438" name="手繪多邊形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9" name="手繪多邊形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0" name="手繪多邊形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1" name="手繪多邊形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2" name="手繪多邊形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3" name="手繪多邊形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4" name="手繪多邊形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5" name="手繪多邊形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46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656832" y="6601968"/>
            <a:ext cx="720090" cy="237744"/>
          </a:xfrm>
        </p:spPr>
        <p:txBody>
          <a:bodyPr/>
          <a:lstStyle/>
          <a:p>
            <a:fld id="{598C2DAE-1E27-455B-852F-612F59C143DC}" type="datetimeFigureOut">
              <a:rPr lang="zh-TW" altLang="en-US" smtClean="0"/>
              <a:pPr/>
              <a:t>2012/11/13</a:t>
            </a:fld>
            <a:endParaRPr lang="zh-TW" altLang="en-US"/>
          </a:p>
        </p:txBody>
      </p:sp>
      <p:sp>
        <p:nvSpPr>
          <p:cNvPr id="447" name="頁尾版面配置區3"/>
          <p:cNvSpPr>
            <a:spLocks noGrp="1"/>
          </p:cNvSpPr>
          <p:nvPr>
            <p:ph type="ftr" sz="quarter" idx="11"/>
          </p:nvPr>
        </p:nvSpPr>
        <p:spPr>
          <a:xfrm>
            <a:off x="1141809" y="6601968"/>
            <a:ext cx="5233845" cy="237744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48" name="投影片編號版面配置區4"/>
          <p:cNvSpPr>
            <a:spLocks noGrp="1"/>
          </p:cNvSpPr>
          <p:nvPr>
            <p:ph type="sldNum" sz="quarter" idx="12"/>
          </p:nvPr>
        </p:nvSpPr>
        <p:spPr>
          <a:xfrm>
            <a:off x="7517511" y="6601968"/>
            <a:ext cx="480060" cy="237744"/>
          </a:xfrm>
        </p:spPr>
        <p:txBody>
          <a:bodyPr/>
          <a:lstStyle/>
          <a:p>
            <a:fld id="{4B46F236-B699-46AD-AF3F-43BB6E394DC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/>
          <a:lstStyle/>
          <a:p>
            <a:fld id="{598C2DAE-1E27-455B-852F-612F59C143DC}" type="datetimeFigureOut">
              <a:rPr lang="zh-TW" altLang="en-US" smtClean="0"/>
              <a:pPr/>
              <a:t>2012/11/13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1141809" y="6601968"/>
            <a:ext cx="5233845" cy="2377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517511" y="6601968"/>
            <a:ext cx="480060" cy="237744"/>
          </a:xfrm>
          <a:prstGeom prst="rect">
            <a:avLst/>
          </a:prstGeom>
        </p:spPr>
        <p:txBody>
          <a:bodyPr/>
          <a:lstStyle/>
          <a:p>
            <a:fld id="{4B46F236-B699-46AD-AF3F-43BB6E394DC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1188720"/>
            <a:ext cx="2331720" cy="2286000"/>
          </a:xfrm>
        </p:spPr>
        <p:txBody>
          <a:bodyPr anchor="b">
            <a:normAutofit/>
          </a:bodyPr>
          <a:lstStyle>
            <a:lvl1pPr latinLnBrk="0">
              <a:defRPr lang="zh-TW" sz="3400" b="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60420" y="457200"/>
            <a:ext cx="5006340" cy="5943600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400"/>
            </a:lvl6pPr>
            <a:lvl7pPr latinLnBrk="0">
              <a:defRPr lang="zh-TW" sz="1400"/>
            </a:lvl7pPr>
            <a:lvl8pPr latinLnBrk="0">
              <a:defRPr lang="zh-TW" sz="1400"/>
            </a:lvl8pPr>
            <a:lvl9pPr latinLnBrk="0">
              <a:defRPr lang="zh-TW"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22960" y="3474720"/>
            <a:ext cx="2331720" cy="137160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TW" sz="1600"/>
            </a:lvl1pPr>
            <a:lvl2pPr marL="457200" indent="0" latinLnBrk="0">
              <a:buNone/>
              <a:defRPr lang="zh-TW" sz="1200"/>
            </a:lvl2pPr>
            <a:lvl3pPr marL="914400" indent="0" latinLnBrk="0">
              <a:buNone/>
              <a:defRPr lang="zh-TW" sz="1000"/>
            </a:lvl3pPr>
            <a:lvl4pPr marL="1371600" indent="0" latinLnBrk="0">
              <a:buNone/>
              <a:defRPr lang="zh-TW" sz="900"/>
            </a:lvl4pPr>
            <a:lvl5pPr marL="1828800" indent="0" latinLnBrk="0">
              <a:buNone/>
              <a:defRPr lang="zh-TW" sz="900"/>
            </a:lvl5pPr>
            <a:lvl6pPr marL="2286000" indent="0" latinLnBrk="0">
              <a:buNone/>
              <a:defRPr lang="zh-TW" sz="900"/>
            </a:lvl6pPr>
            <a:lvl7pPr marL="2743200" indent="0" latinLnBrk="0">
              <a:buNone/>
              <a:defRPr lang="zh-TW" sz="900"/>
            </a:lvl7pPr>
            <a:lvl8pPr marL="3200400" indent="0" latinLnBrk="0">
              <a:buNone/>
              <a:defRPr lang="zh-TW" sz="900"/>
            </a:lvl8pPr>
            <a:lvl9pPr marL="3657600" indent="0" latinLnBrk="0">
              <a:buNone/>
              <a:defRPr lang="zh-TW"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/>
          <a:lstStyle/>
          <a:p>
            <a:fld id="{598C2DAE-1E27-455B-852F-612F59C143DC}" type="datetimeFigureOut">
              <a:rPr lang="zh-TW" altLang="en-US" smtClean="0"/>
              <a:pPr/>
              <a:t>2012/11/13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41809" y="6601968"/>
            <a:ext cx="5233845" cy="2377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517511" y="6601968"/>
            <a:ext cx="480060" cy="237744"/>
          </a:xfrm>
          <a:prstGeom prst="rect">
            <a:avLst/>
          </a:prstGeom>
        </p:spPr>
        <p:txBody>
          <a:bodyPr/>
          <a:lstStyle/>
          <a:p>
            <a:fld id="{4B46F236-B699-46AD-AF3F-43BB6E394DC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1188720"/>
            <a:ext cx="2331720" cy="2286000"/>
          </a:xfrm>
        </p:spPr>
        <p:txBody>
          <a:bodyPr anchor="b">
            <a:normAutofit/>
          </a:bodyPr>
          <a:lstStyle>
            <a:lvl1pPr latinLnBrk="0">
              <a:defRPr lang="zh-TW" sz="3400" b="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360420" y="457200"/>
            <a:ext cx="500634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 latinLnBrk="0">
              <a:buNone/>
              <a:defRPr lang="zh-TW" sz="2000">
                <a:solidFill>
                  <a:schemeClr val="tx1"/>
                </a:solidFill>
              </a:defRPr>
            </a:lvl1pPr>
            <a:lvl2pPr marL="457200" indent="0" latinLnBrk="0">
              <a:buNone/>
              <a:defRPr lang="zh-TW" sz="2800"/>
            </a:lvl2pPr>
            <a:lvl3pPr marL="914400" indent="0" latinLnBrk="0">
              <a:buNone/>
              <a:defRPr lang="zh-TW" sz="2400"/>
            </a:lvl3pPr>
            <a:lvl4pPr marL="1371600" indent="0" latinLnBrk="0">
              <a:buNone/>
              <a:defRPr lang="zh-TW" sz="2000"/>
            </a:lvl4pPr>
            <a:lvl5pPr marL="1828800" indent="0" latinLnBrk="0">
              <a:buNone/>
              <a:defRPr lang="zh-TW" sz="2000"/>
            </a:lvl5pPr>
            <a:lvl6pPr marL="2286000" indent="0" latinLnBrk="0">
              <a:buNone/>
              <a:defRPr lang="zh-TW" sz="2000"/>
            </a:lvl6pPr>
            <a:lvl7pPr marL="2743200" indent="0" latinLnBrk="0">
              <a:buNone/>
              <a:defRPr lang="zh-TW" sz="2000"/>
            </a:lvl7pPr>
            <a:lvl8pPr marL="3200400" indent="0" latinLnBrk="0">
              <a:buNone/>
              <a:defRPr lang="zh-TW" sz="2000"/>
            </a:lvl8pPr>
            <a:lvl9pPr marL="3657600" indent="0" latinLnBrk="0">
              <a:buNone/>
              <a:defRPr lang="zh-TW" sz="2000"/>
            </a:lvl9pPr>
          </a:lstStyle>
          <a:p>
            <a:r>
              <a:rPr lang="zh-TW" altLang="en-US" smtClean="0"/>
              <a:t>按一下圖示以新增圖片</a:t>
            </a:r>
            <a:endParaRPr lang="zh-TW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22960" y="3474720"/>
            <a:ext cx="2331720" cy="137160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TW" sz="1600"/>
            </a:lvl1pPr>
            <a:lvl2pPr marL="457200" indent="0" latinLnBrk="0">
              <a:buNone/>
              <a:defRPr lang="zh-TW" sz="1200"/>
            </a:lvl2pPr>
            <a:lvl3pPr marL="914400" indent="0" latinLnBrk="0">
              <a:buNone/>
              <a:defRPr lang="zh-TW" sz="1000"/>
            </a:lvl3pPr>
            <a:lvl4pPr marL="1371600" indent="0" latinLnBrk="0">
              <a:buNone/>
              <a:defRPr lang="zh-TW" sz="900"/>
            </a:lvl4pPr>
            <a:lvl5pPr marL="1828800" indent="0" latinLnBrk="0">
              <a:buNone/>
              <a:defRPr lang="zh-TW" sz="900"/>
            </a:lvl5pPr>
            <a:lvl6pPr marL="2286000" indent="0" latinLnBrk="0">
              <a:buNone/>
              <a:defRPr lang="zh-TW" sz="900"/>
            </a:lvl6pPr>
            <a:lvl7pPr marL="2743200" indent="0" latinLnBrk="0">
              <a:buNone/>
              <a:defRPr lang="zh-TW" sz="900"/>
            </a:lvl7pPr>
            <a:lvl8pPr marL="3200400" indent="0" latinLnBrk="0">
              <a:buNone/>
              <a:defRPr lang="zh-TW" sz="900"/>
            </a:lvl8pPr>
            <a:lvl9pPr marL="3657600" indent="0" latinLnBrk="0">
              <a:buNone/>
              <a:defRPr lang="zh-TW"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/>
          <a:lstStyle/>
          <a:p>
            <a:fld id="{598C2DAE-1E27-455B-852F-612F59C143DC}" type="datetimeFigureOut">
              <a:rPr lang="zh-TW" altLang="en-US" smtClean="0"/>
              <a:pPr/>
              <a:t>2012/11/13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41809" y="6601968"/>
            <a:ext cx="5233845" cy="2377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517511" y="6601968"/>
            <a:ext cx="480060" cy="237744"/>
          </a:xfrm>
          <a:prstGeom prst="rect">
            <a:avLst/>
          </a:prstGeom>
        </p:spPr>
        <p:txBody>
          <a:bodyPr/>
          <a:lstStyle/>
          <a:p>
            <a:fld id="{4B46F236-B699-46AD-AF3F-43BB6E394DC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143000" y="78910"/>
            <a:ext cx="6850298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146429" y="1485901"/>
            <a:ext cx="6851142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dirty="0"/>
              <a:t>按一下以編輯母片文字樣式</a:t>
            </a:r>
          </a:p>
          <a:p>
            <a:pPr lvl="1"/>
            <a:r>
              <a:rPr lang="zh-TW" dirty="0"/>
              <a:t>第二層</a:t>
            </a:r>
          </a:p>
          <a:p>
            <a:pPr lvl="2"/>
            <a:r>
              <a:rPr lang="zh-TW" dirty="0"/>
              <a:t>第三層</a:t>
            </a:r>
          </a:p>
          <a:p>
            <a:pPr lvl="3"/>
            <a:r>
              <a:rPr lang="zh-TW" dirty="0"/>
              <a:t>第四層</a:t>
            </a:r>
          </a:p>
          <a:p>
            <a:pPr lvl="4"/>
            <a:r>
              <a:rPr lang="zh-TW" dirty="0"/>
              <a:t>第五層</a:t>
            </a:r>
          </a:p>
        </p:txBody>
      </p:sp>
      <p:sp>
        <p:nvSpPr>
          <p:cNvPr id="4" name="手繪多邊形 50"/>
          <p:cNvSpPr>
            <a:spLocks/>
          </p:cNvSpPr>
          <p:nvPr/>
        </p:nvSpPr>
        <p:spPr bwMode="auto">
          <a:xfrm>
            <a:off x="6571059" y="5521528"/>
            <a:ext cx="257157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手繪多邊形 51"/>
          <p:cNvSpPr>
            <a:spLocks/>
          </p:cNvSpPr>
          <p:nvPr/>
        </p:nvSpPr>
        <p:spPr bwMode="auto">
          <a:xfrm>
            <a:off x="0" y="5652179"/>
            <a:ext cx="8561363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手繪多邊形 51"/>
          <p:cNvSpPr>
            <a:spLocks/>
          </p:cNvSpPr>
          <p:nvPr/>
        </p:nvSpPr>
        <p:spPr bwMode="auto">
          <a:xfrm>
            <a:off x="-10311" y="5865036"/>
            <a:ext cx="8561363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7" name="群組中 66"/>
          <p:cNvGrpSpPr>
            <a:grpSpLocks noChangeAspect="1"/>
          </p:cNvGrpSpPr>
          <p:nvPr/>
        </p:nvGrpSpPr>
        <p:grpSpPr bwMode="auto">
          <a:xfrm>
            <a:off x="8735766" y="947577"/>
            <a:ext cx="319984" cy="400819"/>
            <a:chOff x="3636" y="1964"/>
            <a:chExt cx="413" cy="388"/>
          </a:xfrm>
        </p:grpSpPr>
        <p:sp>
          <p:nvSpPr>
            <p:cNvPr id="8" name="手繪多邊形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" name="手繪多邊形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" name="手繪多邊形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" name="手繪多邊形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2" name="手繪多邊形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3" name="手繪多邊形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" name="手繪多邊形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5" name="手繪多邊形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6" name="群組中 18"/>
          <p:cNvGrpSpPr/>
          <p:nvPr/>
        </p:nvGrpSpPr>
        <p:grpSpPr>
          <a:xfrm>
            <a:off x="8481696" y="6212029"/>
            <a:ext cx="656603" cy="645972"/>
            <a:chOff x="7344986" y="5566058"/>
            <a:chExt cx="1750940" cy="1291943"/>
          </a:xfrm>
        </p:grpSpPr>
        <p:sp>
          <p:nvSpPr>
            <p:cNvPr id="17" name="手繪多邊形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8" name="手繪多邊形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9" name="手繪多邊形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0" name="手繪多邊形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1" name="手繪多邊形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2" name="手繪多邊形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3" name="群組中 5"/>
          <p:cNvGrpSpPr>
            <a:grpSpLocks noChangeAspect="1"/>
          </p:cNvGrpSpPr>
          <p:nvPr/>
        </p:nvGrpSpPr>
        <p:grpSpPr bwMode="auto">
          <a:xfrm>
            <a:off x="1831" y="2873890"/>
            <a:ext cx="447921" cy="789302"/>
            <a:chOff x="2121" y="1060"/>
            <a:chExt cx="597" cy="789"/>
          </a:xfrm>
        </p:grpSpPr>
        <p:sp>
          <p:nvSpPr>
            <p:cNvPr id="24" name="手繪多邊形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5" name="手繪多邊形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6" name="手繪多邊形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7" name="手繪多邊形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8" name="手繪多邊形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9" name="手繪多邊形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0" name="手繪多邊形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31" name="群組中 16"/>
          <p:cNvGrpSpPr>
            <a:grpSpLocks noChangeAspect="1"/>
          </p:cNvGrpSpPr>
          <p:nvPr/>
        </p:nvGrpSpPr>
        <p:grpSpPr bwMode="auto">
          <a:xfrm>
            <a:off x="104629" y="-13010"/>
            <a:ext cx="1037180" cy="804244"/>
            <a:chOff x="1922" y="1129"/>
            <a:chExt cx="987" cy="574"/>
          </a:xfrm>
        </p:grpSpPr>
        <p:sp>
          <p:nvSpPr>
            <p:cNvPr id="32" name="手繪多邊形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3" name="手繪多邊形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4" name="手繪多邊形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5" name="手繪多邊形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6" name="手繪多邊形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7" name="手繪多邊形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8" name="手繪多邊形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9" name="手繪多邊形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40" name="群組中 28"/>
          <p:cNvGrpSpPr>
            <a:grpSpLocks noChangeAspect="1"/>
          </p:cNvGrpSpPr>
          <p:nvPr/>
        </p:nvGrpSpPr>
        <p:grpSpPr bwMode="auto">
          <a:xfrm>
            <a:off x="0" y="5007562"/>
            <a:ext cx="515890" cy="1147722"/>
            <a:chOff x="1901" y="2020"/>
            <a:chExt cx="1059" cy="1767"/>
          </a:xfrm>
        </p:grpSpPr>
        <p:sp>
          <p:nvSpPr>
            <p:cNvPr id="41" name="手繪多邊形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2" name="手繪多邊形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3" name="手繪多邊形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4" name="手繪多邊形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5" name="手繪多邊形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6" name="手繪多邊形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7" name="手繪多邊形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8" name="手繪多邊形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49" name="群組中 52"/>
          <p:cNvGrpSpPr>
            <a:grpSpLocks noChangeAspect="1"/>
          </p:cNvGrpSpPr>
          <p:nvPr/>
        </p:nvGrpSpPr>
        <p:grpSpPr bwMode="auto">
          <a:xfrm rot="19948164">
            <a:off x="8357436" y="105148"/>
            <a:ext cx="506303" cy="772505"/>
            <a:chOff x="4634" y="754"/>
            <a:chExt cx="1164" cy="1332"/>
          </a:xfrm>
        </p:grpSpPr>
        <p:sp>
          <p:nvSpPr>
            <p:cNvPr id="50" name="手繪多邊形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1" name="手繪多邊形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2" name="手繪多邊形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3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4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5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6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7" name="手繪多邊形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58" name="群組中 64"/>
          <p:cNvGrpSpPr>
            <a:grpSpLocks noChangeAspect="1"/>
          </p:cNvGrpSpPr>
          <p:nvPr/>
        </p:nvGrpSpPr>
        <p:grpSpPr bwMode="auto">
          <a:xfrm flipH="1">
            <a:off x="8086999" y="2958793"/>
            <a:ext cx="771182" cy="1140705"/>
            <a:chOff x="2052" y="995"/>
            <a:chExt cx="768" cy="852"/>
          </a:xfrm>
        </p:grpSpPr>
        <p:sp>
          <p:nvSpPr>
            <p:cNvPr id="59" name="手繪多邊形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0" name="手繪多邊形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1" name="手繪多邊形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2" name="手繪多邊形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3" name="手繪多邊形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4" name="手繪多邊形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5" name="手繪多邊形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6" name="手繪多邊形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67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598C2DAE-1E27-455B-852F-612F59C143DC}" type="datetimeFigureOut">
              <a:rPr lang="zh-TW" altLang="en-US" smtClean="0"/>
              <a:pPr/>
              <a:t>2012/11/13</a:t>
            </a:fld>
            <a:endParaRPr lang="zh-TW" altLang="en-US"/>
          </a:p>
        </p:txBody>
      </p:sp>
      <p:sp>
        <p:nvSpPr>
          <p:cNvPr id="68" name="頁尾版面配置區4"/>
          <p:cNvSpPr>
            <a:spLocks noGrp="1"/>
          </p:cNvSpPr>
          <p:nvPr>
            <p:ph type="ftr" sz="quarter" idx="3"/>
          </p:nvPr>
        </p:nvSpPr>
        <p:spPr>
          <a:xfrm>
            <a:off x="1141809" y="6601968"/>
            <a:ext cx="5233845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none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69" name="投影片編號版面配置區5"/>
          <p:cNvSpPr>
            <a:spLocks noGrp="1"/>
          </p:cNvSpPr>
          <p:nvPr>
            <p:ph type="sldNum" sz="quarter" idx="4"/>
          </p:nvPr>
        </p:nvSpPr>
        <p:spPr>
          <a:xfrm>
            <a:off x="7517511" y="6601968"/>
            <a:ext cx="4800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4B46F236-B699-46AD-AF3F-43BB6E394DC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lang="zh-TW" sz="3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zh-TW"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zh-TW"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zh-TW" sz="16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zh-TW" sz="1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zh-TW" sz="1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TW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TW"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TW"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TW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936">
          <p15:clr>
            <a:srgbClr val="F26B43"/>
          </p15:clr>
        </p15:guide>
        <p15:guide id="3" pos="3840">
          <p15:clr>
            <a:srgbClr val="F26B43"/>
          </p15:clr>
        </p15:guide>
        <p15:guide id="4" orient="horz" pos="3552">
          <p15:clr>
            <a:srgbClr val="F26B43"/>
          </p15:clr>
        </p15:guide>
        <p15:guide id="5" pos="6720">
          <p15:clr>
            <a:srgbClr val="F26B43"/>
          </p15:clr>
        </p15:guide>
        <p15:guide id="6" pos="9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../../movie/depression/16&#27506;&#22799;&#22825;(&#33891;&#27663;).fl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835696" y="764704"/>
            <a:ext cx="7020314" cy="2263258"/>
          </a:xfrm>
        </p:spPr>
        <p:txBody>
          <a:bodyPr>
            <a:normAutofit/>
          </a:bodyPr>
          <a:lstStyle/>
          <a:p>
            <a:r>
              <a:rPr lang="zh-TW" altLang="en-US" sz="4000" b="1" dirty="0" smtClean="0"/>
              <a:t>情緒管理課程之二</a:t>
            </a:r>
            <a:r>
              <a:rPr lang="en-US" altLang="zh-TW" sz="4000" b="1" dirty="0" smtClean="0"/>
              <a:t/>
            </a:r>
            <a:br>
              <a:rPr lang="en-US" altLang="zh-TW" sz="4000" b="1" dirty="0" smtClean="0"/>
            </a:br>
            <a:r>
              <a:rPr lang="en-US" altLang="zh-TW" sz="4000" b="1" dirty="0" smtClean="0"/>
              <a:t/>
            </a:r>
            <a:br>
              <a:rPr lang="en-US" altLang="zh-TW" sz="4000" b="1" dirty="0" smtClean="0"/>
            </a:br>
            <a:r>
              <a:rPr lang="en-US" altLang="zh-TW" sz="4000" b="1" dirty="0" smtClean="0"/>
              <a:t>【</a:t>
            </a:r>
            <a:r>
              <a:rPr lang="zh-TW" altLang="en-US" sz="4000" b="1" dirty="0" smtClean="0"/>
              <a:t>情緒辨識與因應</a:t>
            </a:r>
            <a:r>
              <a:rPr lang="en-US" altLang="zh-TW" sz="4000" b="1" dirty="0" smtClean="0"/>
              <a:t>】</a:t>
            </a:r>
            <a:endParaRPr lang="zh-TW" altLang="en-US" sz="4000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483768" y="4077072"/>
            <a:ext cx="6400800" cy="1345704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海山高中輔導教師</a:t>
            </a:r>
            <a:endParaRPr lang="en-US" altLang="zh-TW" sz="2800" dirty="0" smtClean="0"/>
          </a:p>
          <a:p>
            <a:r>
              <a:rPr lang="zh-TW" altLang="en-US" sz="2800" dirty="0" smtClean="0"/>
              <a:t>方嘉珩</a:t>
            </a:r>
            <a:endParaRPr lang="zh-TW" altLang="en-US" sz="2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2123728" y="1196752"/>
            <a:ext cx="6850298" cy="2990050"/>
          </a:xfrm>
          <a:ln/>
        </p:spPr>
        <p:txBody>
          <a:bodyPr>
            <a:normAutofit/>
          </a:bodyPr>
          <a:lstStyle/>
          <a:p>
            <a:pPr algn="ctr"/>
            <a:r>
              <a:rPr lang="zh-TW" altLang="en-US" sz="4800" b="1" dirty="0"/>
              <a:t>憂鬱</a:t>
            </a:r>
            <a:r>
              <a:rPr lang="zh-TW" altLang="en-US" sz="4800" b="1" dirty="0" smtClean="0"/>
              <a:t>情緒</a:t>
            </a:r>
            <a:r>
              <a:rPr lang="en-US" altLang="zh-TW" sz="4800" b="1" dirty="0" err="1" smtClean="0"/>
              <a:t>v.s</a:t>
            </a:r>
            <a:r>
              <a:rPr lang="en-US" altLang="zh-TW" sz="4800" b="1" dirty="0" smtClean="0"/>
              <a:t>.</a:t>
            </a:r>
            <a:r>
              <a:rPr lang="zh-TW" altLang="en-US" sz="4800" b="1" dirty="0" smtClean="0"/>
              <a:t>憂鬱</a:t>
            </a:r>
            <a:r>
              <a:rPr lang="zh-TW" altLang="en-US" sz="4800" b="1" dirty="0"/>
              <a:t>症</a:t>
            </a:r>
          </a:p>
        </p:txBody>
      </p:sp>
      <p:pic>
        <p:nvPicPr>
          <p:cNvPr id="16386" name="Picture 2" descr="http://pic.pimg.tw/hsinyday/12066083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2419350" cy="4267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zh-TW" altLang="en-US" b="1" dirty="0"/>
              <a:t>憂鬱情緒是什麼？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9592" y="1772816"/>
            <a:ext cx="7358063" cy="3687217"/>
          </a:xfrm>
          <a:ln/>
        </p:spPr>
        <p:txBody>
          <a:bodyPr>
            <a:normAutofit/>
          </a:bodyPr>
          <a:lstStyle/>
          <a:p>
            <a:pPr marL="625056"/>
            <a:r>
              <a:rPr lang="zh-TW" altLang="en-US" sz="2800" dirty="0"/>
              <a:t>個體為挫敗或創傷事件難過、傷心、低落與沮喪，</a:t>
            </a:r>
            <a:r>
              <a:rPr lang="zh-TW" altLang="en-US" sz="2800" dirty="0">
                <a:solidFill>
                  <a:srgbClr val="FF0000"/>
                </a:solidFill>
              </a:rPr>
              <a:t>為人類具有自然情感之一</a:t>
            </a:r>
            <a:r>
              <a:rPr lang="zh-TW" altLang="en-US" sz="2800" dirty="0"/>
              <a:t>。</a:t>
            </a:r>
          </a:p>
          <a:p>
            <a:pPr marL="625056"/>
            <a:r>
              <a:rPr lang="zh-TW" altLang="en-US" sz="2800" dirty="0" smtClean="0">
                <a:solidFill>
                  <a:srgbClr val="FF0000"/>
                </a:solidFill>
              </a:rPr>
              <a:t>每個人</a:t>
            </a:r>
            <a:r>
              <a:rPr lang="zh-TW" altLang="en-US" sz="2800" dirty="0">
                <a:solidFill>
                  <a:srgbClr val="FF0000"/>
                </a:solidFill>
              </a:rPr>
              <a:t>一生中必然出現的負向情緒</a:t>
            </a:r>
            <a:r>
              <a:rPr lang="zh-TW" altLang="en-US" sz="2800" dirty="0"/>
              <a:t>。</a:t>
            </a:r>
          </a:p>
          <a:p>
            <a:pPr marL="625056"/>
            <a:r>
              <a:rPr lang="zh-TW" altLang="en-US" sz="2800" dirty="0"/>
              <a:t>不等同</a:t>
            </a:r>
            <a:r>
              <a:rPr lang="en-US" altLang="zh-TW" sz="2800" dirty="0"/>
              <a:t>【</a:t>
            </a:r>
            <a:r>
              <a:rPr lang="zh-TW" altLang="en-US" sz="2800" dirty="0"/>
              <a:t>憂鬱症</a:t>
            </a:r>
            <a:r>
              <a:rPr lang="en-US" altLang="zh-TW" sz="2800" dirty="0"/>
              <a:t>】</a:t>
            </a:r>
            <a:r>
              <a:rPr lang="zh-TW" altLang="en-US" sz="2800" dirty="0"/>
              <a:t>（疾病）。</a:t>
            </a:r>
          </a:p>
          <a:p>
            <a:pPr marL="625056"/>
            <a:r>
              <a:rPr lang="zh-TW" altLang="en-US" sz="2800" dirty="0"/>
              <a:t>多數於充分休息、健康宣泄情緒管道、正面思考與時間</a:t>
            </a:r>
            <a:r>
              <a:rPr lang="zh-TW" altLang="en-US" sz="2800" dirty="0" smtClean="0"/>
              <a:t>，調整後即會自然恢復。</a:t>
            </a:r>
            <a:endParaRPr lang="zh-TW" altLang="en-US" sz="2800" dirty="0"/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zh-TW" altLang="en-US" b="1" dirty="0"/>
              <a:t>心情憂鬱怎麼辦？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624" y="1700808"/>
            <a:ext cx="6851142" cy="3599283"/>
          </a:xfrm>
          <a:ln/>
        </p:spPr>
        <p:txBody>
          <a:bodyPr>
            <a:normAutofit/>
          </a:bodyPr>
          <a:lstStyle/>
          <a:p>
            <a:pPr marL="625056"/>
            <a:r>
              <a:rPr lang="zh-TW" altLang="en-US" sz="2800" dirty="0"/>
              <a:t>尋找</a:t>
            </a:r>
            <a:r>
              <a:rPr lang="zh-TW" altLang="en-US" sz="2800" u="sng" dirty="0">
                <a:solidFill>
                  <a:srgbClr val="FF0000"/>
                </a:solidFill>
              </a:rPr>
              <a:t>正向情緒宣泄管道</a:t>
            </a:r>
            <a:r>
              <a:rPr lang="zh-TW" altLang="en-US" sz="2800" dirty="0"/>
              <a:t>：音樂、閱讀、運動、談話、</a:t>
            </a:r>
            <a:r>
              <a:rPr lang="zh-TW" altLang="en-US" sz="2800" dirty="0" smtClean="0"/>
              <a:t>對著玩偶發洩</a:t>
            </a:r>
            <a:r>
              <a:rPr lang="en-US" altLang="zh-TW" sz="2800" dirty="0"/>
              <a:t>...</a:t>
            </a:r>
            <a:r>
              <a:rPr lang="zh-TW" altLang="en-US" sz="2800" dirty="0"/>
              <a:t>等。</a:t>
            </a:r>
          </a:p>
          <a:p>
            <a:pPr marL="625056"/>
            <a:r>
              <a:rPr lang="zh-TW" altLang="en-US" sz="2800" dirty="0"/>
              <a:t>尋找</a:t>
            </a:r>
            <a:r>
              <a:rPr lang="zh-TW" altLang="en-US" sz="2800" u="sng" dirty="0">
                <a:solidFill>
                  <a:srgbClr val="FF0000"/>
                </a:solidFill>
              </a:rPr>
              <a:t>可信任</a:t>
            </a:r>
            <a:r>
              <a:rPr lang="zh-TW" altLang="en-US" sz="2800" dirty="0"/>
              <a:t>的朋友、家人或師長傾訴。</a:t>
            </a:r>
          </a:p>
          <a:p>
            <a:pPr marL="625056"/>
            <a:r>
              <a:rPr lang="zh-TW" altLang="en-US" sz="2800" dirty="0"/>
              <a:t>平時建立</a:t>
            </a:r>
            <a:r>
              <a:rPr lang="zh-TW" altLang="en-US" sz="2800" u="sng" dirty="0">
                <a:solidFill>
                  <a:srgbClr val="FF0000"/>
                </a:solidFill>
              </a:rPr>
              <a:t>良好興趣</a:t>
            </a:r>
            <a:r>
              <a:rPr lang="zh-TW" altLang="en-US" sz="2800" dirty="0"/>
              <a:t>，獨處時也不怕。</a:t>
            </a:r>
          </a:p>
          <a:p>
            <a:pPr marL="625056"/>
            <a:r>
              <a:rPr lang="zh-TW" altLang="en-US" sz="2800" b="1" dirty="0"/>
              <a:t>想想影響自己心情的</a:t>
            </a:r>
            <a:r>
              <a:rPr lang="zh-TW" altLang="en-US" sz="2800" b="1" dirty="0" smtClean="0"/>
              <a:t>因素又什麼</a:t>
            </a:r>
            <a:r>
              <a:rPr lang="zh-TW" altLang="en-US" sz="2800" b="1" dirty="0"/>
              <a:t>？個性、習慣、想法</a:t>
            </a:r>
            <a:r>
              <a:rPr lang="en-US" altLang="zh-TW" sz="2800" b="1" dirty="0"/>
              <a:t>...</a:t>
            </a:r>
            <a:r>
              <a:rPr lang="zh-TW" altLang="en-US" sz="2800" b="1" dirty="0"/>
              <a:t>是否也有影響</a:t>
            </a:r>
            <a:r>
              <a:rPr lang="zh-TW" altLang="en-US" sz="2800" dirty="0"/>
              <a:t>。</a:t>
            </a:r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zh-TW" altLang="en-US" dirty="0"/>
              <a:t>心情憂鬱的大忌：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/>
          </a:bodyPr>
          <a:lstStyle/>
          <a:p>
            <a:pPr marL="625056"/>
            <a:r>
              <a:rPr lang="zh-TW" altLang="en-US" sz="2800" dirty="0"/>
              <a:t>將負向情緒</a:t>
            </a:r>
            <a:r>
              <a:rPr lang="zh-TW" altLang="en-US" sz="2800" dirty="0" smtClean="0">
                <a:solidFill>
                  <a:srgbClr val="FF0000"/>
                </a:solidFill>
              </a:rPr>
              <a:t>發洩</a:t>
            </a:r>
            <a:r>
              <a:rPr lang="en-US" altLang="zh-TW" sz="2800" dirty="0" smtClean="0">
                <a:solidFill>
                  <a:srgbClr val="FF0000"/>
                </a:solidFill>
              </a:rPr>
              <a:t>【</a:t>
            </a:r>
            <a:r>
              <a:rPr lang="zh-TW" altLang="en-US" sz="2800" dirty="0">
                <a:solidFill>
                  <a:srgbClr val="FF0000"/>
                </a:solidFill>
              </a:rPr>
              <a:t>人</a:t>
            </a:r>
            <a:r>
              <a:rPr lang="en-US" altLang="zh-TW" sz="2800" dirty="0">
                <a:solidFill>
                  <a:srgbClr val="FF0000"/>
                </a:solidFill>
              </a:rPr>
              <a:t>】</a:t>
            </a:r>
            <a:r>
              <a:rPr lang="zh-TW" altLang="en-US" sz="2800" dirty="0">
                <a:solidFill>
                  <a:srgbClr val="FF0000"/>
                </a:solidFill>
              </a:rPr>
              <a:t>身上</a:t>
            </a:r>
            <a:r>
              <a:rPr lang="zh-TW" altLang="en-US" sz="2800" dirty="0"/>
              <a:t>：</a:t>
            </a:r>
            <a:r>
              <a:rPr lang="zh-TW" altLang="en-US" sz="2800" b="1" u="sng" dirty="0"/>
              <a:t>自己</a:t>
            </a:r>
            <a:r>
              <a:rPr lang="zh-TW" altLang="en-US" sz="2800" dirty="0"/>
              <a:t>（自傷、自殘）、</a:t>
            </a:r>
            <a:r>
              <a:rPr lang="zh-TW" altLang="en-US" sz="2800" b="1" u="sng" dirty="0"/>
              <a:t>他人</a:t>
            </a:r>
            <a:r>
              <a:rPr lang="zh-TW" altLang="en-US" sz="2800" dirty="0"/>
              <a:t>（言語</a:t>
            </a:r>
            <a:r>
              <a:rPr lang="en-US" altLang="zh-TW" sz="2800" dirty="0"/>
              <a:t>/</a:t>
            </a:r>
            <a:r>
              <a:rPr lang="zh-TW" altLang="en-US" sz="2800" dirty="0"/>
              <a:t>肢體攻擊</a:t>
            </a:r>
            <a:r>
              <a:rPr lang="zh-TW" altLang="en-US" sz="2800" dirty="0" smtClean="0"/>
              <a:t>）→結果更糟</a:t>
            </a:r>
            <a:r>
              <a:rPr lang="zh-TW" altLang="en-US" sz="2800" dirty="0"/>
              <a:t>、</a:t>
            </a:r>
            <a:r>
              <a:rPr lang="zh-TW" altLang="en-US" sz="2800" dirty="0" smtClean="0"/>
              <a:t>心情更</a:t>
            </a:r>
            <a:r>
              <a:rPr lang="zh-TW" altLang="en-US" sz="2800" dirty="0"/>
              <a:t>差。</a:t>
            </a:r>
          </a:p>
          <a:p>
            <a:pPr marL="625056"/>
            <a:r>
              <a:rPr lang="zh-TW" altLang="en-US" sz="2800" dirty="0"/>
              <a:t>認為都是</a:t>
            </a:r>
            <a:r>
              <a:rPr lang="en-US" altLang="zh-TW" sz="2800" dirty="0">
                <a:solidFill>
                  <a:srgbClr val="FF0000"/>
                </a:solidFill>
              </a:rPr>
              <a:t>【</a:t>
            </a:r>
            <a:r>
              <a:rPr lang="zh-TW" altLang="en-US" sz="2800" dirty="0">
                <a:solidFill>
                  <a:srgbClr val="FF0000"/>
                </a:solidFill>
              </a:rPr>
              <a:t>別人害的</a:t>
            </a:r>
            <a:r>
              <a:rPr lang="en-US" altLang="zh-TW" sz="2800" dirty="0">
                <a:solidFill>
                  <a:srgbClr val="FF0000"/>
                </a:solidFill>
              </a:rPr>
              <a:t>】</a:t>
            </a:r>
            <a:r>
              <a:rPr lang="zh-TW" altLang="en-US" sz="2800" dirty="0"/>
              <a:t>：除了憤怒、厭惡他人</a:t>
            </a:r>
            <a:r>
              <a:rPr lang="en-US" altLang="zh-TW" sz="2800" dirty="0"/>
              <a:t>/</a:t>
            </a:r>
            <a:r>
              <a:rPr lang="zh-TW" altLang="en-US" sz="2800" dirty="0"/>
              <a:t>環境、更加自憐外，毫無幫助。</a:t>
            </a:r>
          </a:p>
          <a:p>
            <a:pPr marL="625056"/>
            <a:r>
              <a:rPr lang="zh-TW" altLang="en-US" sz="2800" dirty="0"/>
              <a:t>永遠地</a:t>
            </a:r>
            <a:r>
              <a:rPr lang="en-US" altLang="zh-TW" sz="2800" dirty="0">
                <a:solidFill>
                  <a:srgbClr val="FF0000"/>
                </a:solidFill>
              </a:rPr>
              <a:t>【</a:t>
            </a:r>
            <a:r>
              <a:rPr lang="zh-TW" altLang="en-US" sz="2800" dirty="0">
                <a:solidFill>
                  <a:srgbClr val="FF0000"/>
                </a:solidFill>
              </a:rPr>
              <a:t>逃避</a:t>
            </a:r>
            <a:r>
              <a:rPr lang="en-US" altLang="zh-TW" sz="2800" dirty="0">
                <a:solidFill>
                  <a:srgbClr val="FF0000"/>
                </a:solidFill>
              </a:rPr>
              <a:t>】</a:t>
            </a:r>
            <a:r>
              <a:rPr lang="zh-TW" altLang="en-US" sz="2800" dirty="0"/>
              <a:t>：</a:t>
            </a:r>
            <a:r>
              <a:rPr lang="zh-TW" altLang="en-US" sz="2800" dirty="0" smtClean="0"/>
              <a:t>不願正視</a:t>
            </a:r>
            <a:r>
              <a:rPr lang="zh-TW" altLang="en-US" sz="2800" dirty="0"/>
              <a:t>問題，結果歷史</a:t>
            </a:r>
            <a:r>
              <a:rPr lang="en-US" altLang="zh-TW" sz="2800" dirty="0"/>
              <a:t>/</a:t>
            </a:r>
            <a:r>
              <a:rPr lang="zh-TW" altLang="en-US" sz="2800" dirty="0"/>
              <a:t>悲劇永不停止。</a:t>
            </a: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892969" y="125016"/>
            <a:ext cx="7358063" cy="919758"/>
          </a:xfrm>
          <a:ln/>
        </p:spPr>
        <p:txBody>
          <a:bodyPr/>
          <a:lstStyle/>
          <a:p>
            <a:r>
              <a:rPr lang="zh-TW" altLang="en-US" dirty="0"/>
              <a:t>憂鬱情緒檢測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2969" y="1401961"/>
            <a:ext cx="7358063" cy="4563070"/>
          </a:xfrm>
          <a:ln/>
        </p:spPr>
        <p:txBody>
          <a:bodyPr>
            <a:normAutofit/>
          </a:bodyPr>
          <a:lstStyle/>
          <a:p>
            <a:pPr marL="625056"/>
            <a:r>
              <a:rPr lang="en-US" altLang="zh-TW" sz="2800" dirty="0" smtClean="0">
                <a:sym typeface="Tahoma" charset="0"/>
              </a:rPr>
              <a:t>01.</a:t>
            </a:r>
            <a:r>
              <a:rPr lang="zh-TW" altLang="en-US" sz="2800" dirty="0" smtClean="0">
                <a:sym typeface="Tahoma" charset="0"/>
              </a:rPr>
              <a:t>我</a:t>
            </a:r>
            <a:r>
              <a:rPr lang="zh-TW" altLang="en-US" sz="2800" dirty="0">
                <a:sym typeface="Tahoma" charset="0"/>
              </a:rPr>
              <a:t>覺得現在比以前容易失去耐心</a:t>
            </a:r>
          </a:p>
          <a:p>
            <a:pPr marL="625056"/>
            <a:r>
              <a:rPr lang="en-US" altLang="zh-TW" sz="2800" dirty="0">
                <a:sym typeface="Tahoma" charset="0"/>
              </a:rPr>
              <a:t>02. </a:t>
            </a:r>
            <a:r>
              <a:rPr lang="zh-TW" altLang="en-US" sz="2800" dirty="0">
                <a:sym typeface="Tahoma" charset="0"/>
              </a:rPr>
              <a:t>我比平常更容易煩躁</a:t>
            </a:r>
          </a:p>
          <a:p>
            <a:pPr marL="625056"/>
            <a:r>
              <a:rPr lang="en-US" altLang="zh-TW" sz="2800" dirty="0">
                <a:sym typeface="Tahoma" charset="0"/>
              </a:rPr>
              <a:t>03. </a:t>
            </a:r>
            <a:r>
              <a:rPr lang="zh-TW" altLang="en-US" sz="2800" dirty="0">
                <a:sym typeface="Tahoma" charset="0"/>
              </a:rPr>
              <a:t>我想離開目前的生活環境</a:t>
            </a:r>
          </a:p>
          <a:p>
            <a:pPr marL="625056"/>
            <a:r>
              <a:rPr lang="en-US" altLang="zh-TW" sz="2800" dirty="0">
                <a:sym typeface="Tahoma" charset="0"/>
              </a:rPr>
              <a:t>04. </a:t>
            </a:r>
            <a:r>
              <a:rPr lang="zh-TW" altLang="en-US" sz="2800" dirty="0">
                <a:sym typeface="Tahoma" charset="0"/>
              </a:rPr>
              <a:t>我變得比以前容易生氣</a:t>
            </a:r>
          </a:p>
          <a:p>
            <a:pPr marL="625056"/>
            <a:r>
              <a:rPr lang="en-US" altLang="zh-TW" sz="2800" dirty="0">
                <a:sym typeface="Tahoma" charset="0"/>
              </a:rPr>
              <a:t>05. </a:t>
            </a:r>
            <a:r>
              <a:rPr lang="zh-TW" altLang="en-US" sz="2800" dirty="0">
                <a:sym typeface="Tahoma" charset="0"/>
              </a:rPr>
              <a:t>我心情變得很</a:t>
            </a:r>
            <a:r>
              <a:rPr lang="zh-TW" altLang="en-US" sz="2800" dirty="0" smtClean="0">
                <a:sym typeface="Tahoma" charset="0"/>
              </a:rPr>
              <a:t>不好</a:t>
            </a:r>
            <a:endParaRPr lang="en-US" altLang="zh-TW" sz="2800" dirty="0" smtClean="0">
              <a:sym typeface="Tahoma" charset="0"/>
            </a:endParaRPr>
          </a:p>
          <a:p>
            <a:pPr marL="625056"/>
            <a:r>
              <a:rPr lang="en-US" altLang="zh-TW" sz="2800" dirty="0" smtClean="0">
                <a:sym typeface="Tahoma" charset="0"/>
              </a:rPr>
              <a:t>06. </a:t>
            </a:r>
            <a:r>
              <a:rPr lang="zh-TW" altLang="en-US" sz="2800" dirty="0" smtClean="0">
                <a:sym typeface="Tahoma" charset="0"/>
              </a:rPr>
              <a:t>我變得整天懶洋洋、無精打采</a:t>
            </a:r>
          </a:p>
          <a:p>
            <a:pPr marL="625056"/>
            <a:r>
              <a:rPr lang="en-US" altLang="zh-TW" sz="2800" dirty="0" smtClean="0">
                <a:sym typeface="Tahoma" charset="0"/>
              </a:rPr>
              <a:t>07. </a:t>
            </a:r>
            <a:r>
              <a:rPr lang="zh-TW" altLang="en-US" sz="2800" dirty="0" smtClean="0">
                <a:sym typeface="Tahoma" charset="0"/>
              </a:rPr>
              <a:t>我覺得身體不舒服</a:t>
            </a:r>
          </a:p>
          <a:p>
            <a:pPr marL="625056"/>
            <a:endParaRPr lang="zh-TW" altLang="en-US" sz="2800" dirty="0">
              <a:sym typeface="Tahoma" charset="0"/>
            </a:endParaRPr>
          </a:p>
          <a:p>
            <a:pPr marL="625056"/>
            <a:endParaRPr lang="zh-TW" altLang="en-US" sz="2800" dirty="0">
              <a:sym typeface="Times" charset="0"/>
            </a:endParaRPr>
          </a:p>
          <a:p>
            <a:pPr marL="625056"/>
            <a:endParaRPr lang="zh-TW" altLang="en-US" sz="2800" dirty="0">
              <a:sym typeface="Times" charset="0"/>
            </a:endParaRPr>
          </a:p>
          <a:p>
            <a:pPr marL="625056"/>
            <a:endParaRPr lang="zh-TW" altLang="en-US" sz="2800" dirty="0">
              <a:sym typeface="Times" charset="0"/>
            </a:endParaRPr>
          </a:p>
          <a:p>
            <a:pPr marL="625056"/>
            <a:endParaRPr lang="zh-TW" altLang="en-US" sz="2800" dirty="0">
              <a:sym typeface="Times" charset="0"/>
            </a:endParaRPr>
          </a:p>
          <a:p>
            <a:pPr marL="625056"/>
            <a:endParaRPr lang="en-US" altLang="zh-TW" sz="2800" dirty="0"/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46429" y="620689"/>
            <a:ext cx="6851142" cy="5018114"/>
          </a:xfrm>
        </p:spPr>
        <p:txBody>
          <a:bodyPr>
            <a:noAutofit/>
          </a:bodyPr>
          <a:lstStyle/>
          <a:p>
            <a:pPr marL="625056"/>
            <a:r>
              <a:rPr lang="en-US" altLang="zh-TW" sz="2800" dirty="0" smtClean="0">
                <a:sym typeface="Tahoma" charset="0"/>
              </a:rPr>
              <a:t>08. </a:t>
            </a:r>
            <a:r>
              <a:rPr lang="zh-TW" altLang="en-US" sz="2800" dirty="0" smtClean="0">
                <a:sym typeface="Tahoma" charset="0"/>
              </a:rPr>
              <a:t>我常覺得胸悶</a:t>
            </a:r>
          </a:p>
          <a:p>
            <a:pPr marL="625056"/>
            <a:r>
              <a:rPr lang="en-US" altLang="zh-TW" sz="2800" dirty="0" smtClean="0">
                <a:sym typeface="Tahoma" charset="0"/>
              </a:rPr>
              <a:t>09. </a:t>
            </a:r>
            <a:r>
              <a:rPr lang="zh-TW" altLang="en-US" sz="2800" dirty="0" smtClean="0">
                <a:sym typeface="Tahoma" charset="0"/>
              </a:rPr>
              <a:t>最近大多數時候我覺得全身無力</a:t>
            </a:r>
          </a:p>
          <a:p>
            <a:pPr marL="625056"/>
            <a:r>
              <a:rPr lang="en-US" altLang="zh-TW" sz="2800" dirty="0" smtClean="0">
                <a:sym typeface="Tahoma" charset="0"/>
              </a:rPr>
              <a:t>10. </a:t>
            </a:r>
            <a:r>
              <a:rPr lang="zh-TW" altLang="en-US" sz="2800" dirty="0" smtClean="0">
                <a:sym typeface="Tahoma" charset="0"/>
              </a:rPr>
              <a:t>我變得睡眠不安寧，很容易失眠或 驚醒</a:t>
            </a:r>
          </a:p>
          <a:p>
            <a:pPr marL="625056"/>
            <a:r>
              <a:rPr lang="en-US" altLang="zh-TW" sz="2800" dirty="0" smtClean="0">
                <a:sym typeface="Tahoma" charset="0"/>
              </a:rPr>
              <a:t>11. </a:t>
            </a:r>
            <a:r>
              <a:rPr lang="zh-TW" altLang="en-US" sz="2800" dirty="0" smtClean="0">
                <a:sym typeface="Tahoma" charset="0"/>
              </a:rPr>
              <a:t>我變得很不想上學</a:t>
            </a:r>
          </a:p>
          <a:p>
            <a:pPr marL="625056"/>
            <a:r>
              <a:rPr lang="en-US" altLang="zh-TW" sz="2800" dirty="0" smtClean="0">
                <a:sym typeface="Tahoma" charset="0"/>
              </a:rPr>
              <a:t>12. </a:t>
            </a:r>
            <a:r>
              <a:rPr lang="zh-TW" altLang="en-US" sz="2800" dirty="0" smtClean="0">
                <a:sym typeface="Tahoma" charset="0"/>
              </a:rPr>
              <a:t>我變得對許多事都失去興趣</a:t>
            </a:r>
          </a:p>
          <a:p>
            <a:pPr marL="625056"/>
            <a:r>
              <a:rPr lang="en-US" altLang="zh-TW" sz="2800" dirty="0" smtClean="0">
                <a:sym typeface="Tahoma" charset="0"/>
              </a:rPr>
              <a:t>13. </a:t>
            </a:r>
            <a:r>
              <a:rPr lang="zh-TW" altLang="en-US" sz="2800" dirty="0" smtClean="0">
                <a:sym typeface="Tahoma" charset="0"/>
              </a:rPr>
              <a:t>我變得坐立不安，靜不下來</a:t>
            </a:r>
          </a:p>
          <a:p>
            <a:pPr marL="625056"/>
            <a:r>
              <a:rPr lang="en-US" altLang="zh-TW" sz="2800" dirty="0" smtClean="0">
                <a:sym typeface="Tahoma" charset="0"/>
              </a:rPr>
              <a:t>14. </a:t>
            </a:r>
            <a:r>
              <a:rPr lang="zh-TW" altLang="en-US" sz="2800" dirty="0" smtClean="0">
                <a:sym typeface="Tahoma" charset="0"/>
              </a:rPr>
              <a:t>我變得只想一個人獨處</a:t>
            </a:r>
          </a:p>
          <a:p>
            <a:endParaRPr lang="zh-TW" alt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624" y="1052736"/>
            <a:ext cx="6851142" cy="4152901"/>
          </a:xfrm>
          <a:ln/>
        </p:spPr>
        <p:txBody>
          <a:bodyPr>
            <a:normAutofit/>
          </a:bodyPr>
          <a:lstStyle/>
          <a:p>
            <a:pPr marL="625056"/>
            <a:r>
              <a:rPr lang="en-US" altLang="zh-TW" sz="2800" dirty="0">
                <a:sym typeface="Tahoma" charset="0"/>
              </a:rPr>
              <a:t>15. </a:t>
            </a:r>
            <a:r>
              <a:rPr lang="zh-TW" altLang="en-US" sz="2800" dirty="0">
                <a:sym typeface="Tahoma" charset="0"/>
              </a:rPr>
              <a:t>我變得什麼事都不想做</a:t>
            </a:r>
          </a:p>
          <a:p>
            <a:pPr marL="625056"/>
            <a:r>
              <a:rPr lang="en-US" altLang="zh-TW" sz="2800" dirty="0">
                <a:sym typeface="Tahoma" charset="0"/>
              </a:rPr>
              <a:t>16. </a:t>
            </a:r>
            <a:r>
              <a:rPr lang="zh-TW" altLang="en-US" sz="2800" dirty="0">
                <a:sym typeface="Tahoma" charset="0"/>
              </a:rPr>
              <a:t>無論我做什麼都不會讓我變得更好</a:t>
            </a:r>
          </a:p>
          <a:p>
            <a:pPr marL="625056"/>
            <a:r>
              <a:rPr lang="en-US" altLang="zh-TW" sz="2800" dirty="0">
                <a:sym typeface="Tahoma" charset="0"/>
              </a:rPr>
              <a:t>17. </a:t>
            </a:r>
            <a:r>
              <a:rPr lang="zh-TW" altLang="en-US" sz="2800" dirty="0">
                <a:sym typeface="Tahoma" charset="0"/>
              </a:rPr>
              <a:t>我覺得自己很差勁</a:t>
            </a:r>
          </a:p>
          <a:p>
            <a:pPr marL="625056"/>
            <a:r>
              <a:rPr lang="en-US" altLang="zh-TW" sz="2800" dirty="0">
                <a:sym typeface="Tahoma" charset="0"/>
              </a:rPr>
              <a:t>18. </a:t>
            </a:r>
            <a:r>
              <a:rPr lang="zh-TW" altLang="en-US" sz="2800" dirty="0">
                <a:sym typeface="Tahoma" charset="0"/>
              </a:rPr>
              <a:t>我變得沒有辦法集中注意力</a:t>
            </a:r>
          </a:p>
          <a:p>
            <a:pPr marL="625056"/>
            <a:r>
              <a:rPr lang="en-US" altLang="zh-TW" sz="2800" dirty="0">
                <a:sym typeface="Tahoma" charset="0"/>
              </a:rPr>
              <a:t>19. </a:t>
            </a:r>
            <a:r>
              <a:rPr lang="zh-TW" altLang="en-US" sz="2800" dirty="0">
                <a:sym typeface="Tahoma" charset="0"/>
              </a:rPr>
              <a:t>我對自己很失望</a:t>
            </a:r>
          </a:p>
          <a:p>
            <a:pPr marL="625056"/>
            <a:r>
              <a:rPr lang="en-US" altLang="zh-TW" sz="2800" dirty="0">
                <a:sym typeface="Tahoma" charset="0"/>
              </a:rPr>
              <a:t>20. </a:t>
            </a:r>
            <a:r>
              <a:rPr lang="zh-TW" altLang="en-US" sz="2800" dirty="0">
                <a:sym typeface="Tahoma" charset="0"/>
              </a:rPr>
              <a:t>我想要消失不見</a:t>
            </a:r>
          </a:p>
          <a:p>
            <a:pPr marL="625056"/>
            <a:endParaRPr lang="en-US" altLang="zh-TW" sz="2800" dirty="0"/>
          </a:p>
        </p:txBody>
      </p:sp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zh-TW" altLang="en-US" dirty="0"/>
              <a:t>憂鬱症是什麼？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dirty="0">
                <a:sym typeface="Helvetica" charset="0"/>
              </a:rPr>
              <a:t>世界衛生組織的研究，</a:t>
            </a:r>
            <a:r>
              <a:rPr lang="en-US" altLang="zh-TW" sz="2800" dirty="0">
                <a:sym typeface="Helvetica" charset="0"/>
              </a:rPr>
              <a:t>2020</a:t>
            </a:r>
            <a:r>
              <a:rPr lang="zh-TW" altLang="en-US" sz="2800" dirty="0">
                <a:sym typeface="Helvetica" charset="0"/>
              </a:rPr>
              <a:t>年造成人類失能</a:t>
            </a:r>
            <a:r>
              <a:rPr lang="en-US" altLang="zh-TW" sz="2800" dirty="0">
                <a:sym typeface="Helvetica" charset="0"/>
              </a:rPr>
              <a:t>(disability)</a:t>
            </a:r>
            <a:r>
              <a:rPr lang="zh-TW" altLang="en-US" sz="2800" dirty="0">
                <a:sym typeface="Helvetica" charset="0"/>
              </a:rPr>
              <a:t>前十名的疾病，第一名是憂鬱</a:t>
            </a:r>
            <a:r>
              <a:rPr lang="zh-TW" altLang="en-US" sz="2800" dirty="0" smtClean="0">
                <a:sym typeface="Helvetica" charset="0"/>
              </a:rPr>
              <a:t>症。</a:t>
            </a:r>
            <a:endParaRPr lang="zh-TW" altLang="en-US" sz="2800" dirty="0">
              <a:sym typeface="Helvetica" charset="0"/>
            </a:endParaRPr>
          </a:p>
          <a:p>
            <a:pPr>
              <a:lnSpc>
                <a:spcPct val="150000"/>
              </a:lnSpc>
              <a:spcBef>
                <a:spcPts val="422"/>
              </a:spcBef>
            </a:pPr>
            <a:r>
              <a:rPr lang="zh-TW" altLang="en-US" sz="2800" dirty="0">
                <a:sym typeface="Helvetica" charset="0"/>
              </a:rPr>
              <a:t>根據世界衛生組織的估計，全世界得到憂鬱症</a:t>
            </a:r>
            <a:r>
              <a:rPr lang="zh-TW" altLang="en-US" sz="2800" dirty="0" smtClean="0">
                <a:sym typeface="Helvetica" charset="0"/>
              </a:rPr>
              <a:t>的盛行率為</a:t>
            </a:r>
            <a:r>
              <a:rPr lang="en-US" altLang="zh-TW" sz="2800" dirty="0" smtClean="0">
                <a:sym typeface="Helvetica" charset="0"/>
              </a:rPr>
              <a:t>3%</a:t>
            </a:r>
            <a:r>
              <a:rPr lang="zh-TW" altLang="en-US" sz="2800" dirty="0" smtClean="0">
                <a:sym typeface="Helvetica" charset="0"/>
              </a:rPr>
              <a:t>。</a:t>
            </a:r>
            <a:endParaRPr lang="zh-TW" altLang="en-US" sz="2800" dirty="0">
              <a:sym typeface="Helvetica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zh-TW" altLang="en-US" dirty="0" smtClean="0"/>
              <a:t>憂鬱症狀有哪些</a:t>
            </a:r>
            <a:r>
              <a:rPr lang="en-US" altLang="zh-TW" dirty="0" smtClean="0"/>
              <a:t>?</a:t>
            </a:r>
            <a:endParaRPr lang="en-US" altLang="zh-TW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584" y="1484784"/>
            <a:ext cx="7530028" cy="4319363"/>
          </a:xfrm>
          <a:ln/>
        </p:spPr>
        <p:txBody>
          <a:bodyPr>
            <a:noAutofit/>
          </a:bodyPr>
          <a:lstStyle/>
          <a:p>
            <a:pPr marL="625056">
              <a:tabLst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</a:tabLst>
            </a:pPr>
            <a:r>
              <a:rPr lang="zh-TW" altLang="en-US" sz="2800" dirty="0" smtClean="0">
                <a:sym typeface="Helvetica" charset="0"/>
              </a:rPr>
              <a:t>以下症狀有</a:t>
            </a:r>
            <a:r>
              <a:rPr lang="en-US" altLang="zh-TW" sz="2800" dirty="0" smtClean="0">
                <a:sym typeface="Helvetica" charset="0"/>
              </a:rPr>
              <a:t>4</a:t>
            </a:r>
            <a:r>
              <a:rPr lang="zh-TW" altLang="en-US" sz="2800" dirty="0" smtClean="0">
                <a:sym typeface="Helvetica" charset="0"/>
              </a:rPr>
              <a:t>個以上</a:t>
            </a:r>
            <a:r>
              <a:rPr lang="zh-TW" altLang="en-US" sz="2800" dirty="0">
                <a:sym typeface="Helvetica" charset="0"/>
              </a:rPr>
              <a:t>，持續超過兩週，大部分的時間皆是如此</a:t>
            </a:r>
            <a:r>
              <a:rPr lang="zh-TW" altLang="en-US" sz="2800" dirty="0" smtClean="0">
                <a:sym typeface="Helvetica" charset="0"/>
              </a:rPr>
              <a:t>，要小心：</a:t>
            </a:r>
            <a:endParaRPr lang="zh-TW" altLang="en-US" sz="2800" dirty="0">
              <a:sym typeface="Helvetica" charset="0"/>
            </a:endParaRPr>
          </a:p>
          <a:p>
            <a:pPr marL="625056">
              <a:lnSpc>
                <a:spcPct val="150000"/>
              </a:lnSpc>
              <a:buNone/>
              <a:tabLst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</a:tabLst>
            </a:pPr>
            <a:r>
              <a:rPr lang="en-US" altLang="zh-TW" sz="2800" dirty="0" smtClean="0">
                <a:cs typeface="Helvetica" charset="0"/>
                <a:sym typeface="Helvetica" charset="0"/>
              </a:rPr>
              <a:t>1.</a:t>
            </a:r>
            <a:r>
              <a:rPr lang="zh-TW" altLang="en-US" sz="2800" dirty="0" smtClean="0">
                <a:sym typeface="Helvetica" charset="0"/>
              </a:rPr>
              <a:t>憂鬱</a:t>
            </a:r>
            <a:r>
              <a:rPr lang="zh-TW" altLang="en-US" sz="2800" dirty="0">
                <a:sym typeface="Helvetica" charset="0"/>
              </a:rPr>
              <a:t>情緒：快樂不起來、煩躁、</a:t>
            </a:r>
            <a:r>
              <a:rPr lang="zh-TW" altLang="en-US" sz="2800" dirty="0" smtClean="0">
                <a:sym typeface="Helvetica" charset="0"/>
              </a:rPr>
              <a:t>鬱悶。</a:t>
            </a:r>
            <a:endParaRPr lang="zh-TW" altLang="en-US" sz="2800" dirty="0">
              <a:sym typeface="Helvetica" charset="0"/>
            </a:endParaRPr>
          </a:p>
          <a:p>
            <a:pPr marL="625056">
              <a:lnSpc>
                <a:spcPct val="150000"/>
              </a:lnSpc>
              <a:spcBef>
                <a:spcPts val="70"/>
              </a:spcBef>
              <a:buNone/>
              <a:tabLst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</a:tabLst>
            </a:pPr>
            <a:r>
              <a:rPr lang="en-US" altLang="zh-TW" sz="2800" dirty="0" smtClean="0">
                <a:cs typeface="Helvetica" charset="0"/>
                <a:sym typeface="Helvetica" charset="0"/>
              </a:rPr>
              <a:t>2.</a:t>
            </a:r>
            <a:r>
              <a:rPr lang="zh-TW" altLang="en-US" sz="2800" dirty="0" smtClean="0">
                <a:sym typeface="Helvetica" charset="0"/>
              </a:rPr>
              <a:t>興趣</a:t>
            </a:r>
            <a:r>
              <a:rPr lang="zh-TW" altLang="en-US" sz="2800" dirty="0">
                <a:sym typeface="Helvetica" charset="0"/>
              </a:rPr>
              <a:t>與喜樂減少：提不起</a:t>
            </a:r>
            <a:r>
              <a:rPr lang="zh-TW" altLang="en-US" sz="2800" dirty="0" smtClean="0">
                <a:sym typeface="Helvetica" charset="0"/>
              </a:rPr>
              <a:t>興趣。</a:t>
            </a:r>
            <a:endParaRPr lang="zh-TW" altLang="en-US" sz="2800" dirty="0">
              <a:sym typeface="Helvetica" charset="0"/>
            </a:endParaRPr>
          </a:p>
          <a:p>
            <a:pPr marL="625056">
              <a:lnSpc>
                <a:spcPct val="150000"/>
              </a:lnSpc>
              <a:spcBef>
                <a:spcPts val="70"/>
              </a:spcBef>
              <a:buNone/>
              <a:tabLst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</a:tabLst>
            </a:pPr>
            <a:r>
              <a:rPr lang="en-US" altLang="zh-TW" sz="2800" dirty="0" smtClean="0">
                <a:cs typeface="Helvetica" charset="0"/>
                <a:sym typeface="Helvetica" charset="0"/>
              </a:rPr>
              <a:t>3.</a:t>
            </a:r>
            <a:r>
              <a:rPr lang="zh-TW" altLang="en-US" sz="2800" dirty="0" smtClean="0">
                <a:sym typeface="Helvetica" charset="0"/>
              </a:rPr>
              <a:t>體重</a:t>
            </a:r>
            <a:r>
              <a:rPr lang="zh-TW" altLang="en-US" sz="2800" dirty="0">
                <a:sym typeface="Helvetica" charset="0"/>
              </a:rPr>
              <a:t>下降</a:t>
            </a:r>
            <a:r>
              <a:rPr lang="en-US" altLang="zh-TW" sz="2800" dirty="0">
                <a:sym typeface="Helvetica" charset="0"/>
              </a:rPr>
              <a:t>(</a:t>
            </a:r>
            <a:r>
              <a:rPr lang="zh-TW" altLang="en-US" sz="2800" dirty="0">
                <a:sym typeface="Helvetica" charset="0"/>
              </a:rPr>
              <a:t>或增加</a:t>
            </a:r>
            <a:r>
              <a:rPr lang="en-US" altLang="zh-TW" sz="2800" dirty="0">
                <a:sym typeface="Helvetica" charset="0"/>
              </a:rPr>
              <a:t>) ; </a:t>
            </a:r>
            <a:r>
              <a:rPr lang="zh-TW" altLang="en-US" sz="2800" dirty="0">
                <a:sym typeface="Helvetica" charset="0"/>
              </a:rPr>
              <a:t>食慾下降 </a:t>
            </a:r>
            <a:r>
              <a:rPr lang="en-US" altLang="zh-TW" sz="2800" dirty="0">
                <a:sym typeface="Helvetica" charset="0"/>
              </a:rPr>
              <a:t>(</a:t>
            </a:r>
            <a:r>
              <a:rPr lang="zh-TW" altLang="en-US" sz="2800" dirty="0">
                <a:sym typeface="Helvetica" charset="0"/>
              </a:rPr>
              <a:t>或增加</a:t>
            </a:r>
            <a:r>
              <a:rPr lang="en-US" altLang="zh-TW" sz="2800" dirty="0" smtClean="0">
                <a:sym typeface="Helvetica" charset="0"/>
              </a:rPr>
              <a:t>)</a:t>
            </a:r>
            <a:r>
              <a:rPr lang="zh-TW" altLang="en-US" sz="2800" dirty="0" smtClean="0">
                <a:sym typeface="Helvetica" charset="0"/>
              </a:rPr>
              <a:t> 。</a:t>
            </a:r>
            <a:endParaRPr lang="en-US" altLang="zh-TW" sz="2800" dirty="0" smtClean="0">
              <a:sym typeface="Helvetica" charset="0"/>
            </a:endParaRPr>
          </a:p>
          <a:p>
            <a:pPr marL="625056">
              <a:lnSpc>
                <a:spcPct val="150000"/>
              </a:lnSpc>
              <a:spcBef>
                <a:spcPts val="70"/>
              </a:spcBef>
              <a:buNone/>
              <a:tabLst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</a:tabLst>
            </a:pPr>
            <a:r>
              <a:rPr lang="en-US" altLang="zh-TW" sz="2800" dirty="0" smtClean="0">
                <a:cs typeface="Helvetica" charset="0"/>
                <a:sym typeface="Helvetica" charset="0"/>
              </a:rPr>
              <a:t>4.</a:t>
            </a:r>
            <a:r>
              <a:rPr lang="zh-TW" altLang="en-US" sz="2800" dirty="0" smtClean="0">
                <a:sym typeface="Helvetica" charset="0"/>
              </a:rPr>
              <a:t>失眠</a:t>
            </a:r>
            <a:r>
              <a:rPr lang="en-US" altLang="zh-TW" sz="2800" dirty="0" smtClean="0">
                <a:sym typeface="Helvetica" charset="0"/>
              </a:rPr>
              <a:t>(</a:t>
            </a:r>
            <a:r>
              <a:rPr lang="zh-TW" altLang="en-US" sz="2800" dirty="0" smtClean="0">
                <a:sym typeface="Helvetica" charset="0"/>
              </a:rPr>
              <a:t>或嗜睡</a:t>
            </a:r>
            <a:r>
              <a:rPr lang="en-US" altLang="zh-TW" sz="2800" dirty="0" smtClean="0">
                <a:sym typeface="Helvetica" charset="0"/>
              </a:rPr>
              <a:t>)</a:t>
            </a:r>
            <a:r>
              <a:rPr lang="zh-TW" altLang="en-US" sz="2800" dirty="0" smtClean="0">
                <a:sym typeface="Helvetica" charset="0"/>
              </a:rPr>
              <a:t>：難入睡或整天想睡。</a:t>
            </a:r>
          </a:p>
          <a:p>
            <a:pPr marL="625056">
              <a:lnSpc>
                <a:spcPct val="150000"/>
              </a:lnSpc>
              <a:spcBef>
                <a:spcPts val="70"/>
              </a:spcBef>
              <a:buNone/>
              <a:tabLst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</a:tabLst>
            </a:pPr>
            <a:r>
              <a:rPr lang="en-US" altLang="zh-TW" sz="2800" dirty="0" smtClean="0">
                <a:cs typeface="Helvetica" charset="0"/>
                <a:sym typeface="Helvetica" charset="0"/>
              </a:rPr>
              <a:t>5.</a:t>
            </a:r>
            <a:r>
              <a:rPr lang="zh-TW" altLang="en-US" sz="2800" dirty="0" smtClean="0">
                <a:sym typeface="Helvetica" charset="0"/>
              </a:rPr>
              <a:t>精神運動性遲滯</a:t>
            </a:r>
            <a:r>
              <a:rPr lang="en-US" altLang="zh-TW" sz="2800" dirty="0" smtClean="0">
                <a:sym typeface="Helvetica" charset="0"/>
              </a:rPr>
              <a:t>(</a:t>
            </a:r>
            <a:r>
              <a:rPr lang="zh-TW" altLang="en-US" sz="2800" dirty="0" smtClean="0">
                <a:sym typeface="Helvetica" charset="0"/>
              </a:rPr>
              <a:t>或激動</a:t>
            </a:r>
            <a:r>
              <a:rPr lang="en-US" altLang="zh-TW" sz="2800" dirty="0" smtClean="0">
                <a:sym typeface="Helvetica" charset="0"/>
              </a:rPr>
              <a:t>)</a:t>
            </a:r>
            <a:r>
              <a:rPr lang="zh-TW" altLang="en-US" sz="2800" dirty="0" smtClean="0">
                <a:sym typeface="Helvetica" charset="0"/>
              </a:rPr>
              <a:t>：思考動作變緩慢。</a:t>
            </a:r>
          </a:p>
          <a:p>
            <a:pPr marL="625056">
              <a:lnSpc>
                <a:spcPct val="150000"/>
              </a:lnSpc>
              <a:spcBef>
                <a:spcPts val="70"/>
              </a:spcBef>
              <a:buNone/>
              <a:tabLst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</a:tabLst>
            </a:pPr>
            <a:endParaRPr lang="en-US" altLang="zh-TW" sz="2800" dirty="0" smtClean="0">
              <a:sym typeface="Helvetica" charset="0"/>
            </a:endParaRPr>
          </a:p>
          <a:p>
            <a:pPr marL="625056">
              <a:lnSpc>
                <a:spcPct val="150000"/>
              </a:lnSpc>
              <a:spcBef>
                <a:spcPts val="70"/>
              </a:spcBef>
              <a:tabLst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</a:tabLst>
            </a:pPr>
            <a:endParaRPr lang="en-US" altLang="zh-TW" sz="2800" dirty="0">
              <a:sym typeface="Helvetica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908720"/>
            <a:ext cx="7314003" cy="4730082"/>
          </a:xfrm>
        </p:spPr>
        <p:txBody>
          <a:bodyPr>
            <a:noAutofit/>
          </a:bodyPr>
          <a:lstStyle/>
          <a:p>
            <a:pPr marL="625056">
              <a:lnSpc>
                <a:spcPct val="150000"/>
              </a:lnSpc>
              <a:spcBef>
                <a:spcPts val="70"/>
              </a:spcBef>
              <a:buNone/>
              <a:tabLst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</a:tabLst>
            </a:pPr>
            <a:r>
              <a:rPr lang="en-US" altLang="zh-TW" sz="2800" dirty="0" smtClean="0">
                <a:cs typeface="Helvetica" charset="0"/>
                <a:sym typeface="Helvetica" charset="0"/>
              </a:rPr>
              <a:t>6.</a:t>
            </a:r>
            <a:r>
              <a:rPr lang="zh-TW" altLang="en-US" sz="2800" dirty="0" smtClean="0">
                <a:sym typeface="Helvetica" charset="0"/>
              </a:rPr>
              <a:t>疲累失去活力：整天想躺床、體力變差。</a:t>
            </a:r>
          </a:p>
          <a:p>
            <a:pPr marL="625056">
              <a:lnSpc>
                <a:spcPct val="150000"/>
              </a:lnSpc>
              <a:spcBef>
                <a:spcPts val="70"/>
              </a:spcBef>
              <a:buNone/>
              <a:tabLst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</a:tabLst>
            </a:pPr>
            <a:r>
              <a:rPr lang="en-US" altLang="zh-TW" sz="2800" dirty="0" smtClean="0">
                <a:cs typeface="Helvetica" charset="0"/>
                <a:sym typeface="Helvetica" charset="0"/>
              </a:rPr>
              <a:t>7.</a:t>
            </a:r>
            <a:r>
              <a:rPr lang="zh-TW" altLang="en-US" sz="2800" dirty="0" smtClean="0">
                <a:sym typeface="Helvetica" charset="0"/>
              </a:rPr>
              <a:t>無價值感或罪惡感：覺得活著沒意思、自責難過，都是負面的想法。</a:t>
            </a:r>
          </a:p>
          <a:p>
            <a:pPr marL="625056">
              <a:lnSpc>
                <a:spcPct val="150000"/>
              </a:lnSpc>
              <a:spcBef>
                <a:spcPts val="70"/>
              </a:spcBef>
              <a:buNone/>
              <a:tabLst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</a:tabLst>
            </a:pPr>
            <a:r>
              <a:rPr lang="en-US" altLang="zh-TW" sz="2800" dirty="0" smtClean="0">
                <a:cs typeface="Helvetica" charset="0"/>
                <a:sym typeface="Helvetica" charset="0"/>
              </a:rPr>
              <a:t>8.</a:t>
            </a:r>
            <a:r>
              <a:rPr lang="zh-TW" altLang="en-US" sz="2800" dirty="0" smtClean="0">
                <a:sym typeface="Helvetica" charset="0"/>
              </a:rPr>
              <a:t>無法專注、無法決斷：腦筋變鈍、矛盾猶豫、無法專心。</a:t>
            </a:r>
          </a:p>
          <a:p>
            <a:pPr marL="625056">
              <a:lnSpc>
                <a:spcPct val="150000"/>
              </a:lnSpc>
              <a:spcBef>
                <a:spcPts val="70"/>
              </a:spcBef>
              <a:buNone/>
              <a:tabLst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  <a:tab pos="98223" algn="l"/>
                <a:tab pos="321457" algn="l"/>
              </a:tabLst>
            </a:pPr>
            <a:r>
              <a:rPr lang="en-US" altLang="zh-TW" sz="2800" dirty="0" smtClean="0">
                <a:cs typeface="Helvetica" charset="0"/>
                <a:sym typeface="Helvetica" charset="0"/>
              </a:rPr>
              <a:t>9.</a:t>
            </a:r>
            <a:r>
              <a:rPr lang="zh-TW" altLang="en-US" sz="2800" dirty="0" smtClean="0">
                <a:sym typeface="Helvetica" charset="0"/>
              </a:rPr>
              <a:t>反覆想到死亡，甚至有自殺意念、企圖或計畫。</a:t>
            </a:r>
          </a:p>
          <a:p>
            <a:endParaRPr lang="zh-TW" alt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2800" dirty="0" smtClean="0"/>
              <a:t>擅長情緒管理者，除了對自己的情緒有高度覺察力，對於他人的情緒變化，也善於觀察與體諒，留意自己的言行舉止帶給他人的感受。</a:t>
            </a:r>
            <a:endParaRPr lang="en-US" altLang="zh-TW" sz="2800" dirty="0" smtClean="0"/>
          </a:p>
          <a:p>
            <a:r>
              <a:rPr lang="zh-TW" altLang="en-US" sz="2800" dirty="0" smtClean="0"/>
              <a:t>自我情緒覺察：除了覺察</a:t>
            </a:r>
            <a:r>
              <a:rPr lang="zh-TW" altLang="en-US" sz="2800" b="1" u="sng" dirty="0" smtClean="0"/>
              <a:t>心情</a:t>
            </a:r>
            <a:r>
              <a:rPr lang="zh-TW" altLang="en-US" sz="2800" dirty="0" smtClean="0"/>
              <a:t>、反應的</a:t>
            </a:r>
            <a:r>
              <a:rPr lang="zh-TW" altLang="en-US" sz="2800" b="1" u="sng" dirty="0" smtClean="0"/>
              <a:t>行為表現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如 臉部表情、行為反應</a:t>
            </a:r>
            <a:r>
              <a:rPr lang="en-US" altLang="zh-TW" sz="2800" dirty="0" smtClean="0"/>
              <a:t>…</a:t>
            </a:r>
            <a:r>
              <a:rPr lang="zh-TW" altLang="en-US" sz="2800" dirty="0" smtClean="0"/>
              <a:t>等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外，發生了甚麼</a:t>
            </a:r>
            <a:r>
              <a:rPr lang="zh-TW" altLang="en-US" sz="2800" b="1" u="sng" dirty="0" smtClean="0"/>
              <a:t>事件</a:t>
            </a:r>
            <a:r>
              <a:rPr lang="zh-TW" altLang="en-US" sz="2800" dirty="0" smtClean="0"/>
              <a:t>，以及自己如何</a:t>
            </a:r>
            <a:r>
              <a:rPr lang="zh-TW" altLang="en-US" sz="2800" b="1" u="sng" dirty="0" smtClean="0"/>
              <a:t>解讀事件的想法</a:t>
            </a:r>
            <a:r>
              <a:rPr lang="zh-TW" altLang="en-US" sz="2800" dirty="0" smtClean="0"/>
              <a:t>，也是聰明的情緒管理者要學會的喔</a:t>
            </a:r>
            <a:r>
              <a:rPr lang="en-US" altLang="zh-TW" sz="2800" dirty="0" smtClean="0"/>
              <a:t>!</a:t>
            </a:r>
            <a:endParaRPr lang="zh-TW" altLang="en-US" sz="2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1245821" y="78910"/>
            <a:ext cx="6850298" cy="1233424"/>
          </a:xfrm>
          <a:ln/>
        </p:spPr>
        <p:txBody>
          <a:bodyPr/>
          <a:lstStyle/>
          <a:p>
            <a:r>
              <a:rPr lang="zh-TW" altLang="en-US" b="1" dirty="0"/>
              <a:t>如何與憂鬱症親友相處？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1600" y="1772816"/>
            <a:ext cx="7128792" cy="3865986"/>
          </a:xfrm>
          <a:ln/>
        </p:spPr>
        <p:txBody>
          <a:bodyPr>
            <a:normAutofit/>
          </a:bodyPr>
          <a:lstStyle/>
          <a:p>
            <a:pPr marL="625056"/>
            <a:r>
              <a:rPr lang="zh-TW" altLang="en-US" sz="2800" dirty="0">
                <a:solidFill>
                  <a:srgbClr val="FF0000"/>
                </a:solidFill>
              </a:rPr>
              <a:t>傾聽而不評價</a:t>
            </a:r>
            <a:r>
              <a:rPr lang="zh-TW" altLang="en-US" sz="2800" dirty="0"/>
              <a:t>，即使總是重複內容。</a:t>
            </a:r>
          </a:p>
          <a:p>
            <a:pPr marL="625056"/>
            <a:r>
              <a:rPr lang="zh-TW" altLang="en-US" sz="2800" dirty="0">
                <a:solidFill>
                  <a:srgbClr val="FF0000"/>
                </a:solidFill>
              </a:rPr>
              <a:t>陪伴</a:t>
            </a:r>
            <a:r>
              <a:rPr lang="zh-TW" altLang="en-US" sz="2800" dirty="0"/>
              <a:t>，減少其獨處時間。</a:t>
            </a:r>
          </a:p>
          <a:p>
            <a:pPr marL="625056"/>
            <a:r>
              <a:rPr lang="zh-TW" altLang="en-US" sz="2800" dirty="0"/>
              <a:t>鼓勵其</a:t>
            </a:r>
            <a:r>
              <a:rPr lang="zh-TW" altLang="en-US" sz="2800" dirty="0">
                <a:solidFill>
                  <a:srgbClr val="FF0000"/>
                </a:solidFill>
              </a:rPr>
              <a:t>就醫</a:t>
            </a:r>
            <a:r>
              <a:rPr lang="zh-TW" altLang="en-US" sz="2800" dirty="0"/>
              <a:t>，並能</a:t>
            </a:r>
            <a:r>
              <a:rPr lang="zh-TW" altLang="en-US" sz="2800" dirty="0">
                <a:solidFill>
                  <a:srgbClr val="FF0000"/>
                </a:solidFill>
              </a:rPr>
              <a:t>穩定服藥</a:t>
            </a:r>
            <a:r>
              <a:rPr lang="zh-TW" altLang="en-US" sz="2800" dirty="0"/>
              <a:t>。</a:t>
            </a:r>
          </a:p>
          <a:p>
            <a:pPr marL="625056"/>
            <a:r>
              <a:rPr lang="zh-TW" altLang="en-US" sz="2800" dirty="0">
                <a:solidFill>
                  <a:srgbClr val="FF0000"/>
                </a:solidFill>
              </a:rPr>
              <a:t>修正自我觀念</a:t>
            </a:r>
            <a:r>
              <a:rPr lang="zh-TW" altLang="en-US" sz="2800" dirty="0"/>
              <a:t>，憂鬱症與其他生理性疾病一樣，都需要醫療，都需要充份休息。</a:t>
            </a:r>
          </a:p>
        </p:txBody>
      </p:sp>
    </p:spTree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1115616" y="836712"/>
            <a:ext cx="6850298" cy="2808312"/>
          </a:xfrm>
          <a:ln/>
        </p:spPr>
        <p:txBody>
          <a:bodyPr>
            <a:normAutofit/>
          </a:bodyPr>
          <a:lstStyle/>
          <a:p>
            <a:pPr algn="ctr"/>
            <a:r>
              <a:rPr lang="zh-TW" altLang="en-US" sz="4400" b="1" dirty="0" smtClean="0"/>
              <a:t>節目預告篇</a:t>
            </a:r>
            <a:r>
              <a:rPr lang="en-US" altLang="zh-TW" sz="4400" b="1" dirty="0" smtClean="0"/>
              <a:t/>
            </a:r>
            <a:br>
              <a:rPr lang="en-US" altLang="zh-TW" sz="4400" b="1" dirty="0" smtClean="0"/>
            </a:br>
            <a:r>
              <a:rPr lang="en-US" altLang="zh-TW" sz="4400" b="1" dirty="0" smtClean="0"/>
              <a:t/>
            </a:r>
            <a:br>
              <a:rPr lang="en-US" altLang="zh-TW" sz="4400" b="1" dirty="0" smtClean="0"/>
            </a:br>
            <a:r>
              <a:rPr lang="en-US" altLang="zh-TW" sz="3600" b="1" dirty="0" smtClean="0"/>
              <a:t>【</a:t>
            </a:r>
            <a:r>
              <a:rPr lang="zh-TW" altLang="en-US" sz="3600" dirty="0" smtClean="0"/>
              <a:t>小組競賽積分預告</a:t>
            </a:r>
            <a:r>
              <a:rPr lang="en-US" altLang="zh-TW" sz="3600" dirty="0" smtClean="0"/>
              <a:t>】</a:t>
            </a:r>
            <a:endParaRPr lang="en-US" altLang="zh-TW" sz="3600" b="1" dirty="0"/>
          </a:p>
        </p:txBody>
      </p:sp>
    </p:spTree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r>
              <a:rPr lang="zh-TW" altLang="en-US" b="1" dirty="0" smtClean="0"/>
              <a:t>遊戲規則說明</a:t>
            </a:r>
            <a:endParaRPr lang="zh-TW" altLang="en-US" b="1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46429" y="1700808"/>
            <a:ext cx="6851142" cy="3937994"/>
          </a:xfrm>
          <a:ln/>
        </p:spPr>
        <p:txBody>
          <a:bodyPr>
            <a:normAutofit/>
          </a:bodyPr>
          <a:lstStyle/>
          <a:p>
            <a:pPr marL="910806" indent="-514350">
              <a:buFont typeface="+mj-ea"/>
              <a:buAutoNum type="ea1ChtPeriod"/>
            </a:pPr>
            <a:r>
              <a:rPr lang="zh-TW" altLang="en-US" sz="2800" dirty="0"/>
              <a:t>活動前小組於組內決定組員</a:t>
            </a:r>
            <a:r>
              <a:rPr lang="en-US" altLang="zh-TW" sz="2800" dirty="0"/>
              <a:t>【</a:t>
            </a:r>
            <a:r>
              <a:rPr lang="zh-TW" altLang="en-US" sz="2800" dirty="0"/>
              <a:t>序號</a:t>
            </a:r>
            <a:r>
              <a:rPr lang="en-US" altLang="zh-TW" sz="2800" dirty="0"/>
              <a:t>】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 marL="910806" indent="-514350">
              <a:buFont typeface="+mj-ea"/>
              <a:buAutoNum type="ea1ChtPeriod"/>
            </a:pPr>
            <a:r>
              <a:rPr lang="zh-TW" altLang="en-US" sz="2800" dirty="0" smtClean="0"/>
              <a:t>活動</a:t>
            </a:r>
            <a:r>
              <a:rPr lang="zh-TW" altLang="en-US" sz="2800" dirty="0"/>
              <a:t>分為</a:t>
            </a:r>
            <a:r>
              <a:rPr lang="en-US" altLang="zh-TW" sz="2800" b="1" dirty="0"/>
              <a:t>【</a:t>
            </a:r>
            <a:r>
              <a:rPr lang="zh-TW" altLang="en-US" sz="2800" b="1" dirty="0"/>
              <a:t>知識題</a:t>
            </a:r>
            <a:r>
              <a:rPr lang="en-US" altLang="zh-TW" sz="2800" b="1" dirty="0"/>
              <a:t>】</a:t>
            </a:r>
            <a:r>
              <a:rPr lang="zh-TW" altLang="en-US" sz="2800" b="1" dirty="0"/>
              <a:t>、</a:t>
            </a:r>
            <a:r>
              <a:rPr lang="en-US" altLang="zh-TW" sz="2800" b="1" dirty="0"/>
              <a:t>【</a:t>
            </a:r>
            <a:r>
              <a:rPr lang="zh-TW" altLang="en-US" sz="2800" b="1" dirty="0"/>
              <a:t>挑戰題</a:t>
            </a:r>
            <a:r>
              <a:rPr lang="en-US" altLang="zh-TW" sz="2800" b="1" dirty="0"/>
              <a:t>】</a:t>
            </a:r>
            <a:r>
              <a:rPr lang="zh-TW" altLang="en-US" sz="2800" b="1" dirty="0"/>
              <a:t>、</a:t>
            </a:r>
            <a:r>
              <a:rPr lang="en-US" altLang="zh-TW" sz="2800" b="1" dirty="0"/>
              <a:t>【</a:t>
            </a:r>
            <a:r>
              <a:rPr lang="zh-TW" altLang="en-US" sz="2800" b="1" dirty="0"/>
              <a:t>表演題</a:t>
            </a:r>
            <a:r>
              <a:rPr lang="en-US" altLang="zh-TW" sz="2800" b="1" dirty="0"/>
              <a:t>】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 marL="910806" indent="-514350">
              <a:buFont typeface="+mj-ea"/>
              <a:buAutoNum type="ea1ChtPeriod"/>
            </a:pPr>
            <a:r>
              <a:rPr lang="zh-TW" altLang="en-US" sz="2800" dirty="0" smtClean="0"/>
              <a:t>代表</a:t>
            </a:r>
            <a:r>
              <a:rPr lang="zh-TW" altLang="en-US" sz="2800" dirty="0"/>
              <a:t>組員可自行決定個人要挑戰的項目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 marL="910806" indent="-514350">
              <a:buFont typeface="+mj-ea"/>
              <a:buAutoNum type="ea1ChtPeriod"/>
            </a:pPr>
            <a:r>
              <a:rPr lang="zh-TW" altLang="en-US" sz="2800" dirty="0" smtClean="0"/>
              <a:t>抽</a:t>
            </a:r>
            <a:r>
              <a:rPr lang="zh-TW" altLang="en-US" sz="2800" dirty="0"/>
              <a:t>題後由教師公佈於黑板上。</a:t>
            </a:r>
          </a:p>
          <a:p>
            <a:pPr marL="625056"/>
            <a:endParaRPr lang="en-US" altLang="zh-TW" sz="2800" dirty="0"/>
          </a:p>
        </p:txBody>
      </p:sp>
    </p:spTree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991195" y="491133"/>
            <a:ext cx="7358063" cy="5607844"/>
          </a:xfrm>
          <a:ln/>
        </p:spPr>
        <p:txBody>
          <a:bodyPr>
            <a:normAutofit/>
          </a:bodyPr>
          <a:lstStyle/>
          <a:p>
            <a:pPr marL="910806" indent="-514350">
              <a:buFont typeface="+mj-ea"/>
              <a:buAutoNum type="ea1ChtPeriod" startAt="5"/>
            </a:pPr>
            <a:r>
              <a:rPr lang="zh-TW" altLang="en-US" sz="2800" dirty="0"/>
              <a:t>代表組員抽題後可決定是否挑戰，</a:t>
            </a:r>
            <a:r>
              <a:rPr lang="zh-TW" altLang="en-US" sz="2800" u="sng" dirty="0"/>
              <a:t>自覺難以挑戰者，可選擇</a:t>
            </a:r>
            <a:r>
              <a:rPr lang="en-US" altLang="zh-TW" sz="2800" u="sng" dirty="0"/>
              <a:t>【</a:t>
            </a:r>
            <a:r>
              <a:rPr lang="zh-TW" altLang="en-US" sz="2800" u="sng" dirty="0"/>
              <a:t>放棄</a:t>
            </a:r>
            <a:r>
              <a:rPr lang="en-US" altLang="zh-TW" sz="2800" u="sng" dirty="0"/>
              <a:t>】</a:t>
            </a:r>
            <a:r>
              <a:rPr lang="zh-TW" altLang="en-US" sz="2800" dirty="0"/>
              <a:t>，該次競賽</a:t>
            </a:r>
            <a:r>
              <a:rPr lang="zh-TW" altLang="en-US" sz="2800" b="1" u="sng" dirty="0"/>
              <a:t>亦無法加</a:t>
            </a:r>
            <a:r>
              <a:rPr lang="zh-TW" altLang="en-US" sz="2800" b="1" u="sng" dirty="0" smtClean="0"/>
              <a:t>分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 marL="910806" indent="-514350">
              <a:buFont typeface="+mj-ea"/>
              <a:buAutoNum type="ea1ChtPeriod" startAt="5"/>
            </a:pPr>
            <a:r>
              <a:rPr lang="zh-TW" altLang="en-US" sz="2800" dirty="0" smtClean="0"/>
              <a:t>挑戰</a:t>
            </a:r>
            <a:r>
              <a:rPr lang="zh-TW" altLang="en-US" sz="2800" dirty="0"/>
              <a:t>成功者，即可為小組爭取加分機會</a:t>
            </a:r>
            <a:r>
              <a:rPr lang="en-US" altLang="zh-TW" sz="2800" dirty="0">
                <a:solidFill>
                  <a:srgbClr val="FF0000"/>
                </a:solidFill>
              </a:rPr>
              <a:t>【</a:t>
            </a:r>
            <a:r>
              <a:rPr lang="zh-TW" altLang="en-US" sz="2800" dirty="0">
                <a:solidFill>
                  <a:srgbClr val="FF0000"/>
                </a:solidFill>
              </a:rPr>
              <a:t>每成功一次</a:t>
            </a:r>
            <a:r>
              <a:rPr lang="zh-TW" altLang="en-US" sz="2800" dirty="0" smtClean="0">
                <a:solidFill>
                  <a:srgbClr val="FF0000"/>
                </a:solidFill>
              </a:rPr>
              <a:t>加</a:t>
            </a:r>
            <a:r>
              <a:rPr lang="en-US" altLang="zh-TW" sz="2800" dirty="0" smtClean="0">
                <a:solidFill>
                  <a:srgbClr val="FF0000"/>
                </a:solidFill>
              </a:rPr>
              <a:t>1</a:t>
            </a:r>
            <a:r>
              <a:rPr lang="zh-TW" altLang="en-US" sz="2800" dirty="0" smtClean="0">
                <a:solidFill>
                  <a:srgbClr val="FF0000"/>
                </a:solidFill>
              </a:rPr>
              <a:t>分</a:t>
            </a:r>
            <a:r>
              <a:rPr lang="en-US" altLang="zh-TW" sz="2800" dirty="0">
                <a:solidFill>
                  <a:srgbClr val="FF0000"/>
                </a:solidFill>
              </a:rPr>
              <a:t>】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 marL="910806" indent="-514350">
              <a:buFont typeface="+mj-ea"/>
              <a:buAutoNum type="ea1ChtPeriod" startAt="5"/>
            </a:pPr>
            <a:r>
              <a:rPr lang="zh-TW" altLang="en-US" sz="2800" dirty="0" smtClean="0"/>
              <a:t>每</a:t>
            </a:r>
            <a:r>
              <a:rPr lang="zh-TW" altLang="en-US" sz="2800" dirty="0"/>
              <a:t>個人都</a:t>
            </a:r>
            <a:r>
              <a:rPr lang="zh-TW" altLang="en-US" sz="2800" dirty="0" smtClean="0"/>
              <a:t>有限制</a:t>
            </a:r>
            <a:r>
              <a:rPr lang="zh-TW" altLang="en-US" sz="2800" dirty="0"/>
              <a:t>存在，</a:t>
            </a:r>
            <a:r>
              <a:rPr lang="zh-TW" altLang="en-US" sz="2800" b="1" u="sng" dirty="0"/>
              <a:t>即使組員放棄該次挑戰題目，也不得藉此相互攻擊</a:t>
            </a:r>
            <a:r>
              <a:rPr lang="zh-TW" altLang="en-US" sz="2800" dirty="0"/>
              <a:t>，</a:t>
            </a:r>
            <a:r>
              <a:rPr lang="zh-TW" altLang="en-US" sz="2800" dirty="0">
                <a:solidFill>
                  <a:srgbClr val="FF0000"/>
                </a:solidFill>
              </a:rPr>
              <a:t>違規兩次的小組即開始扣分，每次</a:t>
            </a:r>
            <a:r>
              <a:rPr lang="en-US" altLang="zh-TW" sz="2800" dirty="0">
                <a:solidFill>
                  <a:srgbClr val="FF0000"/>
                </a:solidFill>
              </a:rPr>
              <a:t>1</a:t>
            </a:r>
            <a:r>
              <a:rPr lang="zh-TW" altLang="en-US" sz="2800" dirty="0">
                <a:solidFill>
                  <a:srgbClr val="FF0000"/>
                </a:solidFill>
              </a:rPr>
              <a:t>分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 marL="910806" indent="-514350">
              <a:buFont typeface="+mj-ea"/>
              <a:buAutoNum type="ea1ChtPeriod" startAt="5"/>
            </a:pPr>
            <a:r>
              <a:rPr lang="zh-TW" altLang="en-US" sz="2800" dirty="0" smtClean="0"/>
              <a:t>課程結束後統計本系列課程各組總加分。</a:t>
            </a:r>
            <a:endParaRPr lang="zh-TW" altLang="en-US" sz="2800" dirty="0"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43000" y="78910"/>
            <a:ext cx="6850298" cy="973826"/>
          </a:xfrm>
        </p:spPr>
        <p:txBody>
          <a:bodyPr>
            <a:normAutofit/>
          </a:bodyPr>
          <a:lstStyle/>
          <a:p>
            <a:r>
              <a:rPr lang="zh-TW" altLang="en-US" sz="3600" b="1" dirty="0" smtClean="0"/>
              <a:t>苛喃偵探</a:t>
            </a:r>
            <a:r>
              <a:rPr lang="en-US" altLang="zh-TW" sz="3600" b="1" dirty="0" smtClean="0"/>
              <a:t>Show…</a:t>
            </a:r>
            <a:endParaRPr lang="zh-TW" altLang="en-US" sz="36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46429" y="1196753"/>
            <a:ext cx="6851142" cy="4442050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影片觀賞：</a:t>
            </a:r>
            <a:r>
              <a:rPr lang="en-US" altLang="zh-TW" sz="2800" dirty="0" smtClean="0">
                <a:hlinkClick r:id="rId2" action="ppaction://hlinkfile"/>
              </a:rPr>
              <a:t>16</a:t>
            </a:r>
            <a:r>
              <a:rPr lang="zh-TW" altLang="en-US" sz="2800" dirty="0" smtClean="0">
                <a:hlinkClick r:id="rId2" action="ppaction://hlinkfile"/>
              </a:rPr>
              <a:t>歲，夏天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zh-TW" altLang="en-US" sz="2800" dirty="0" smtClean="0"/>
              <a:t>找碴重點：</a:t>
            </a:r>
            <a:endParaRPr lang="en-US" altLang="zh-TW" sz="2800" dirty="0" smtClean="0"/>
          </a:p>
          <a:p>
            <a:r>
              <a:rPr lang="zh-TW" altLang="en-US" sz="2800" dirty="0" smtClean="0"/>
              <a:t>一、請找出故事主角的心情反應。</a:t>
            </a:r>
            <a:endParaRPr lang="en-US" altLang="zh-TW" sz="2800" dirty="0" smtClean="0"/>
          </a:p>
          <a:p>
            <a:r>
              <a:rPr lang="zh-TW" altLang="en-US" sz="2800" dirty="0" smtClean="0"/>
              <a:t>二、請找出影響主角心情的事件。</a:t>
            </a:r>
            <a:endParaRPr lang="en-US" altLang="zh-TW" sz="2800" dirty="0" smtClean="0"/>
          </a:p>
          <a:p>
            <a:r>
              <a:rPr lang="zh-TW" altLang="en-US" sz="2800" dirty="0" smtClean="0"/>
              <a:t>三、請找出主角們處理自己情緒的方法，並試著討論其策略有效與否。</a:t>
            </a:r>
            <a:endParaRPr lang="en-US" altLang="zh-TW" sz="2800" dirty="0" smtClean="0"/>
          </a:p>
          <a:p>
            <a:endParaRPr lang="en-US" altLang="zh-TW" sz="28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/>
              <a:t>小組時間</a:t>
            </a:r>
            <a:r>
              <a:rPr lang="en-US" altLang="zh-TW" sz="3600" b="1" dirty="0" smtClean="0"/>
              <a:t>…</a:t>
            </a:r>
            <a:endParaRPr lang="zh-TW" altLang="en-US" sz="36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請開始討論</a:t>
            </a:r>
            <a:r>
              <a:rPr lang="en-US" altLang="zh-TW" sz="2800" dirty="0" smtClean="0"/>
              <a:t>7</a:t>
            </a:r>
            <a:r>
              <a:rPr lang="zh-TW" altLang="en-US" sz="2800" dirty="0" smtClean="0"/>
              <a:t>分鐘。</a:t>
            </a:r>
            <a:endParaRPr lang="en-US" altLang="zh-TW" sz="2800" dirty="0" smtClean="0"/>
          </a:p>
          <a:p>
            <a:r>
              <a:rPr lang="en-US" altLang="zh-TW" sz="2800" dirty="0" smtClean="0"/>
              <a:t>7</a:t>
            </a:r>
            <a:r>
              <a:rPr lang="zh-TW" altLang="en-US" sz="2800" dirty="0" smtClean="0"/>
              <a:t>分鐘後咱們將進行搶答，已回答的答案將不得重複，正確的發現將有助於小組獲得一分，下課前將統計各組得分。</a:t>
            </a:r>
            <a:endParaRPr lang="en-US" altLang="zh-TW" sz="2800" dirty="0" smtClean="0"/>
          </a:p>
          <a:p>
            <a:r>
              <a:rPr lang="zh-TW" altLang="en-US" sz="2800" dirty="0" smtClean="0"/>
              <a:t>活動期間，請小組長管理各組秩序喔</a:t>
            </a:r>
            <a:r>
              <a:rPr lang="en-US" altLang="zh-TW" sz="2800" dirty="0" smtClean="0"/>
              <a:t>!</a:t>
            </a:r>
            <a:r>
              <a:rPr lang="zh-TW" altLang="en-US" sz="2800" dirty="0" smtClean="0"/>
              <a:t>經提醒三次無效後，將開始進入扣分階段</a:t>
            </a:r>
            <a:r>
              <a:rPr lang="en-US" altLang="zh-TW" sz="2800" dirty="0" smtClean="0"/>
              <a:t>~</a:t>
            </a:r>
          </a:p>
          <a:p>
            <a:endParaRPr lang="en-US" altLang="zh-TW" sz="28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850298" cy="1549890"/>
          </a:xfrm>
        </p:spPr>
        <p:txBody>
          <a:bodyPr/>
          <a:lstStyle/>
          <a:p>
            <a:r>
              <a:rPr lang="zh-TW" altLang="en-US" dirty="0" smtClean="0"/>
              <a:t>劇情回顧篇</a:t>
            </a:r>
            <a:r>
              <a:rPr lang="en-US" altLang="zh-TW" dirty="0" smtClean="0"/>
              <a:t>---PART 01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b="1" dirty="0" smtClean="0">
                <a:solidFill>
                  <a:srgbClr val="FF0000"/>
                </a:solidFill>
              </a:rPr>
              <a:t>16</a:t>
            </a:r>
            <a:r>
              <a:rPr lang="zh-TW" altLang="en-US" b="1" dirty="0" smtClean="0">
                <a:solidFill>
                  <a:srgbClr val="FF0000"/>
                </a:solidFill>
              </a:rPr>
              <a:t>歲，那年    憂鬱不是永遠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46429" y="1844824"/>
            <a:ext cx="6851142" cy="379397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zh-TW" altLang="en-US" sz="2800" u="sng" dirty="0" smtClean="0"/>
              <a:t>晴晴</a:t>
            </a:r>
            <a:r>
              <a:rPr lang="zh-TW" altLang="en-US" sz="2800" dirty="0" smtClean="0"/>
              <a:t>與</a:t>
            </a:r>
            <a:r>
              <a:rPr lang="zh-TW" altLang="en-US" sz="2800" u="sng" dirty="0" smtClean="0"/>
              <a:t>小雨</a:t>
            </a:r>
            <a:r>
              <a:rPr lang="zh-TW" altLang="en-US" sz="2800" dirty="0" smtClean="0"/>
              <a:t>是好朋友，</a:t>
            </a:r>
            <a:r>
              <a:rPr lang="zh-TW" altLang="en-US" sz="2800" u="sng" dirty="0" smtClean="0"/>
              <a:t>小雨</a:t>
            </a:r>
            <a:r>
              <a:rPr lang="zh-TW" altLang="en-US" sz="2800" dirty="0" smtClean="0"/>
              <a:t>面臨搬家，卻一直找不到機會跟</a:t>
            </a:r>
            <a:r>
              <a:rPr lang="zh-TW" altLang="en-US" sz="2800" u="sng" dirty="0" smtClean="0"/>
              <a:t>晴晴</a:t>
            </a:r>
            <a:r>
              <a:rPr lang="zh-TW" altLang="en-US" sz="2800" dirty="0" smtClean="0"/>
              <a:t>說，看著</a:t>
            </a:r>
            <a:r>
              <a:rPr lang="zh-TW" altLang="en-US" sz="2800" u="sng" dirty="0" smtClean="0"/>
              <a:t>晴晴</a:t>
            </a:r>
            <a:r>
              <a:rPr lang="zh-TW" altLang="en-US" sz="2800" dirty="0" smtClean="0"/>
              <a:t>與其他同學聊得好愉快</a:t>
            </a:r>
            <a:r>
              <a:rPr lang="en-US" altLang="zh-TW" sz="2800" dirty="0" smtClean="0"/>
              <a:t>…</a:t>
            </a:r>
          </a:p>
          <a:p>
            <a:pPr>
              <a:buFont typeface="Wingdings" pitchFamily="2" charset="2"/>
              <a:buChar char="Ø"/>
            </a:pPr>
            <a:r>
              <a:rPr lang="zh-TW" altLang="en-US" sz="2800" u="sng" dirty="0" smtClean="0"/>
              <a:t>小雨</a:t>
            </a:r>
            <a:r>
              <a:rPr lang="zh-TW" altLang="en-US" sz="2800" dirty="0" smtClean="0"/>
              <a:t>開始懷疑，</a:t>
            </a:r>
            <a:r>
              <a:rPr lang="zh-TW" altLang="en-US" sz="2800" u="sng" dirty="0" smtClean="0"/>
              <a:t>晴晴</a:t>
            </a:r>
            <a:r>
              <a:rPr lang="zh-TW" altLang="en-US" sz="2800" dirty="0" smtClean="0"/>
              <a:t>不再當自己是好朋友；開始懷疑，這世界上沒有永遠；開始懷疑，自己不再重要</a:t>
            </a:r>
            <a:r>
              <a:rPr lang="en-US" altLang="zh-TW" sz="2800" dirty="0" smtClean="0"/>
              <a:t>…</a:t>
            </a:r>
          </a:p>
          <a:p>
            <a:pPr>
              <a:buFont typeface="Wingdings" pitchFamily="2" charset="2"/>
              <a:buChar char="Ø"/>
            </a:pPr>
            <a:r>
              <a:rPr lang="zh-TW" altLang="en-US" sz="2800" dirty="0" smtClean="0"/>
              <a:t>於是在某天，獨自站在學校高樓上</a:t>
            </a:r>
            <a:r>
              <a:rPr lang="en-US" altLang="zh-TW" sz="2800" dirty="0" smtClean="0"/>
              <a:t>…</a:t>
            </a:r>
            <a:endParaRPr lang="zh-TW" alt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43000" y="78910"/>
            <a:ext cx="6850298" cy="1621898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劇情回顧篇</a:t>
            </a:r>
            <a:r>
              <a:rPr lang="en-US" altLang="zh-TW" dirty="0" smtClean="0"/>
              <a:t>---PART 01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b="1" dirty="0" smtClean="0">
                <a:solidFill>
                  <a:srgbClr val="FF0000"/>
                </a:solidFill>
              </a:rPr>
              <a:t>16</a:t>
            </a:r>
            <a:r>
              <a:rPr lang="zh-TW" altLang="en-US" b="1" dirty="0" smtClean="0">
                <a:solidFill>
                  <a:srgbClr val="FF0000"/>
                </a:solidFill>
              </a:rPr>
              <a:t>歲，那年    別急著以為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15616" y="1916832"/>
            <a:ext cx="6851142" cy="386598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zh-TW" altLang="en-US" sz="2800" u="sng" dirty="0" smtClean="0"/>
              <a:t>晴晴</a:t>
            </a:r>
            <a:r>
              <a:rPr lang="zh-TW" altLang="en-US" sz="2800" dirty="0" smtClean="0"/>
              <a:t>與</a:t>
            </a:r>
            <a:r>
              <a:rPr lang="zh-TW" altLang="en-US" sz="2800" u="sng" dirty="0" smtClean="0"/>
              <a:t>阿翔</a:t>
            </a:r>
            <a:r>
              <a:rPr lang="zh-TW" altLang="en-US" sz="2800" dirty="0" smtClean="0"/>
              <a:t>是男女朋友，</a:t>
            </a:r>
            <a:r>
              <a:rPr lang="zh-TW" altLang="en-US" sz="2800" u="sng" dirty="0" smtClean="0"/>
              <a:t>阿翔</a:t>
            </a:r>
            <a:r>
              <a:rPr lang="zh-TW" altLang="en-US" sz="2800" dirty="0" smtClean="0"/>
              <a:t>要籃球比賽了，</a:t>
            </a:r>
            <a:r>
              <a:rPr lang="zh-TW" altLang="en-US" sz="2800" u="sng" dirty="0" smtClean="0"/>
              <a:t>晴晴</a:t>
            </a:r>
            <a:r>
              <a:rPr lang="zh-TW" altLang="en-US" sz="2800" dirty="0" smtClean="0"/>
              <a:t>決定親自做便當，親自到現場幫</a:t>
            </a:r>
            <a:r>
              <a:rPr lang="zh-TW" altLang="en-US" sz="2800" u="sng" dirty="0" smtClean="0"/>
              <a:t>阿翔</a:t>
            </a:r>
            <a:r>
              <a:rPr lang="zh-TW" altLang="en-US" sz="2800" dirty="0" smtClean="0"/>
              <a:t>加油。</a:t>
            </a:r>
            <a:endParaRPr lang="en-US" altLang="zh-TW" sz="2800" dirty="0" smtClean="0"/>
          </a:p>
          <a:p>
            <a:pPr>
              <a:buFont typeface="Wingdings" pitchFamily="2" charset="2"/>
              <a:buChar char="Ø"/>
            </a:pPr>
            <a:r>
              <a:rPr lang="zh-TW" altLang="en-US" sz="2800" dirty="0" smtClean="0"/>
              <a:t>不料，當天目睹一位女孩送便當給</a:t>
            </a:r>
            <a:r>
              <a:rPr lang="zh-TW" altLang="en-US" sz="2800" u="sng" dirty="0" smtClean="0"/>
              <a:t>阿翔</a:t>
            </a:r>
            <a:r>
              <a:rPr lang="zh-TW" altLang="en-US" sz="2800" dirty="0" smtClean="0"/>
              <a:t>，</a:t>
            </a:r>
            <a:r>
              <a:rPr lang="zh-TW" altLang="en-US" sz="2800" u="sng" dirty="0" smtClean="0"/>
              <a:t>晴晴</a:t>
            </a:r>
            <a:r>
              <a:rPr lang="zh-TW" altLang="en-US" sz="2800" dirty="0" smtClean="0"/>
              <a:t>當下離開了現場</a:t>
            </a:r>
            <a:r>
              <a:rPr lang="en-US" altLang="zh-TW" sz="2800" dirty="0" smtClean="0"/>
              <a:t>…</a:t>
            </a:r>
            <a:r>
              <a:rPr lang="zh-TW" altLang="en-US" sz="2800" dirty="0" smtClean="0"/>
              <a:t>；卻不知，愛心便當是給</a:t>
            </a:r>
            <a:r>
              <a:rPr lang="zh-TW" altLang="en-US" sz="2800" u="sng" dirty="0" smtClean="0"/>
              <a:t>阿翔</a:t>
            </a:r>
            <a:r>
              <a:rPr lang="zh-TW" altLang="en-US" sz="2800" dirty="0" smtClean="0"/>
              <a:t>隊友的。</a:t>
            </a:r>
            <a:endParaRPr lang="en-US" altLang="zh-TW" sz="2800" dirty="0" smtClean="0"/>
          </a:p>
          <a:p>
            <a:pPr>
              <a:buFont typeface="Wingdings" pitchFamily="2" charset="2"/>
              <a:buChar char="Ø"/>
            </a:pPr>
            <a:r>
              <a:rPr lang="zh-TW" altLang="en-US" sz="2800" dirty="0" smtClean="0"/>
              <a:t>等不到</a:t>
            </a:r>
            <a:r>
              <a:rPr lang="zh-TW" altLang="en-US" sz="2800" u="sng" dirty="0" smtClean="0"/>
              <a:t>晴晴</a:t>
            </a:r>
            <a:r>
              <a:rPr lang="zh-TW" altLang="en-US" sz="2800" dirty="0" smtClean="0"/>
              <a:t>來加油的</a:t>
            </a:r>
            <a:r>
              <a:rPr lang="zh-TW" altLang="en-US" sz="2800" u="sng" dirty="0" smtClean="0"/>
              <a:t>阿翔</a:t>
            </a:r>
            <a:r>
              <a:rPr lang="zh-TW" altLang="en-US" sz="2800" dirty="0" smtClean="0"/>
              <a:t>，表現得遠不如平常。</a:t>
            </a:r>
            <a:endParaRPr lang="en-US" altLang="zh-TW" sz="2800" dirty="0" smtClean="0"/>
          </a:p>
          <a:p>
            <a:pPr>
              <a:buFont typeface="Wingdings" pitchFamily="2" charset="2"/>
              <a:buChar char="Ø"/>
            </a:pPr>
            <a:endParaRPr lang="zh-TW" alt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43000" y="78910"/>
            <a:ext cx="6850298" cy="3566114"/>
          </a:xfrm>
        </p:spPr>
        <p:txBody>
          <a:bodyPr>
            <a:normAutofit/>
          </a:bodyPr>
          <a:lstStyle/>
          <a:p>
            <a:pPr algn="ctr"/>
            <a:r>
              <a:rPr lang="zh-TW" altLang="en-US" sz="4400" b="1" dirty="0" smtClean="0"/>
              <a:t>情緒</a:t>
            </a:r>
            <a:r>
              <a:rPr lang="en-US" altLang="zh-TW" sz="4400" b="1" dirty="0" smtClean="0"/>
              <a:t>ABC</a:t>
            </a:r>
            <a:r>
              <a:rPr lang="zh-TW" altLang="en-US" sz="4400" b="1" dirty="0" smtClean="0"/>
              <a:t>理論</a:t>
            </a:r>
            <a:r>
              <a:rPr lang="en-US" altLang="zh-TW" sz="4400" b="1" dirty="0" smtClean="0"/>
              <a:t/>
            </a:r>
            <a:br>
              <a:rPr lang="en-US" altLang="zh-TW" sz="4400" b="1" dirty="0" smtClean="0"/>
            </a:br>
            <a:r>
              <a:rPr lang="en-US" altLang="zh-TW" sz="4400" b="1" dirty="0" smtClean="0"/>
              <a:t/>
            </a:r>
            <a:br>
              <a:rPr lang="en-US" altLang="zh-TW" sz="4400" b="1" dirty="0" smtClean="0"/>
            </a:br>
            <a:r>
              <a:rPr lang="zh-TW" altLang="en-US" sz="4400" b="1" dirty="0" smtClean="0"/>
              <a:t>憂鬱情緒</a:t>
            </a:r>
            <a:r>
              <a:rPr lang="en-US" altLang="zh-TW" sz="4400" b="1" dirty="0" smtClean="0"/>
              <a:t>VS.</a:t>
            </a:r>
            <a:r>
              <a:rPr lang="zh-TW" altLang="en-US" sz="4400" b="1" dirty="0" smtClean="0"/>
              <a:t>憂鬱症</a:t>
            </a:r>
            <a:endParaRPr lang="zh-TW" altLang="en-US" sz="4400" b="1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情緒</a:t>
            </a:r>
            <a:r>
              <a:rPr lang="en-US" altLang="zh-TW" dirty="0" smtClean="0"/>
              <a:t>ABC</a:t>
            </a:r>
            <a:r>
              <a:rPr lang="zh-TW" altLang="en-US" dirty="0" smtClean="0"/>
              <a:t>概念篇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46429" y="1916832"/>
            <a:ext cx="6851142" cy="3721970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為心理學家</a:t>
            </a:r>
            <a:r>
              <a:rPr lang="en-US" altLang="zh-TW" sz="2800" dirty="0" smtClean="0"/>
              <a:t>Ellis</a:t>
            </a:r>
            <a:r>
              <a:rPr lang="zh-TW" altLang="en-US" sz="2800" dirty="0" smtClean="0"/>
              <a:t>所提出之概念。</a:t>
            </a:r>
            <a:endParaRPr lang="en-US" altLang="zh-TW" sz="2800" dirty="0" smtClean="0"/>
          </a:p>
          <a:p>
            <a:r>
              <a:rPr lang="zh-TW" altLang="en-US" sz="2800" dirty="0" smtClean="0"/>
              <a:t>認為人的情緒深受想法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如何解讀事件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影響，</a:t>
            </a:r>
            <a:r>
              <a:rPr lang="zh-TW" altLang="en-US" sz="2800" b="1" u="sng" dirty="0" smtClean="0"/>
              <a:t>不合理的想法會帶來負向情緒，且帶來不愉快經驗或結果</a:t>
            </a:r>
            <a:r>
              <a:rPr lang="zh-TW" altLang="en-US" sz="2800" dirty="0" smtClean="0"/>
              <a:t>，而使自己飽受困擾。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課本</a:t>
            </a:r>
            <a:r>
              <a:rPr lang="en-US" altLang="zh-TW" sz="2800" smtClean="0"/>
              <a:t>p.65)</a:t>
            </a:r>
            <a:endParaRPr lang="en-US" altLang="zh-TW" sz="2800" dirty="0" smtClean="0"/>
          </a:p>
        </p:txBody>
      </p:sp>
      <p:pic>
        <p:nvPicPr>
          <p:cNvPr id="17410" name="Picture 2" descr="http://pic.pimg.tw/blackpoint/4ad5f462416f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7" y="3944211"/>
            <a:ext cx="2987824" cy="291378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979712" y="332656"/>
            <a:ext cx="5328592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事件：小雨想告訴晴晴事情，晴晴轉頭開心地跟其他同學聊天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…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539552" y="1556792"/>
            <a:ext cx="3744416" cy="830997"/>
          </a:xfrm>
          <a:prstGeom prst="rect">
            <a:avLst/>
          </a:prstGeom>
          <a:solidFill>
            <a:srgbClr val="CCFF6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合理的想法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每個人都有交友權益，且不只一位朋友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4499992" y="1556792"/>
            <a:ext cx="3888432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不合理的想法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難道他不想跟我當好朋友了嗎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?)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8" name="直線單箭頭接點 7"/>
          <p:cNvCxnSpPr/>
          <p:nvPr/>
        </p:nvCxnSpPr>
        <p:spPr>
          <a:xfrm flipV="1">
            <a:off x="2339752" y="1124744"/>
            <a:ext cx="288032" cy="43204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/>
          <p:cNvCxnSpPr/>
          <p:nvPr/>
        </p:nvCxnSpPr>
        <p:spPr>
          <a:xfrm flipH="1" flipV="1">
            <a:off x="5436096" y="1124744"/>
            <a:ext cx="360040" cy="43204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/>
          <p:cNvSpPr txBox="1"/>
          <p:nvPr/>
        </p:nvSpPr>
        <p:spPr>
          <a:xfrm>
            <a:off x="539552" y="2780928"/>
            <a:ext cx="3672408" cy="830997"/>
          </a:xfrm>
          <a:prstGeom prst="rect">
            <a:avLst/>
          </a:prstGeom>
          <a:solidFill>
            <a:srgbClr val="CCFF6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合理的情緒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(ex.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安心、平靜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…)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4499992" y="2780928"/>
            <a:ext cx="3888432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不合理的情緒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(ex.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傷心、沮喪、心灰意冷、絕望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…)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539552" y="4005064"/>
            <a:ext cx="3672408" cy="1938992"/>
          </a:xfrm>
          <a:prstGeom prst="rect">
            <a:avLst/>
          </a:prstGeom>
          <a:solidFill>
            <a:srgbClr val="CCFF6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合理的結果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行為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反應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等待晴晴有空時間分享。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很開心晴晴受他人歡迎。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加入大家聊天行列。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…..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更多更多。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4499992" y="4005064"/>
            <a:ext cx="3816424" cy="19389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不合理的結果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行為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反應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想結束好朋友關係。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對人生、世界失望。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討厭跟晴晴聊天的同學。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…….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更多更多。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18" name="直線單箭頭接點 17"/>
          <p:cNvCxnSpPr>
            <a:stCxn id="5" idx="2"/>
            <a:endCxn id="12" idx="0"/>
          </p:cNvCxnSpPr>
          <p:nvPr/>
        </p:nvCxnSpPr>
        <p:spPr>
          <a:xfrm flipH="1">
            <a:off x="2375756" y="2387789"/>
            <a:ext cx="36004" cy="393139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/>
          <p:nvPr/>
        </p:nvCxnSpPr>
        <p:spPr>
          <a:xfrm>
            <a:off x="2483768" y="3573016"/>
            <a:ext cx="0" cy="444242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>
            <a:off x="5940152" y="2420888"/>
            <a:ext cx="0" cy="37223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/>
          <p:nvPr/>
        </p:nvCxnSpPr>
        <p:spPr>
          <a:xfrm>
            <a:off x="5940152" y="3645024"/>
            <a:ext cx="0" cy="37223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Back_to_School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TS102895270</Template>
  <TotalTime>9396</TotalTime>
  <Words>1389</Words>
  <Application>Microsoft Office PowerPoint</Application>
  <PresentationFormat>如螢幕大小 (4:3)</PresentationFormat>
  <Paragraphs>113</Paragraphs>
  <Slides>23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Back to School 16x9</vt:lpstr>
      <vt:lpstr>情緒管理課程之二  【情緒辨識與因應】</vt:lpstr>
      <vt:lpstr>投影片 2</vt:lpstr>
      <vt:lpstr>苛喃偵探Show…</vt:lpstr>
      <vt:lpstr>小組時間…</vt:lpstr>
      <vt:lpstr>劇情回顧篇---PART 01  16歲，那年    憂鬱不是永遠</vt:lpstr>
      <vt:lpstr>劇情回顧篇---PART 01  16歲，那年    別急著以為</vt:lpstr>
      <vt:lpstr>情緒ABC理論  憂鬱情緒VS.憂鬱症</vt:lpstr>
      <vt:lpstr>情緒ABC概念篇</vt:lpstr>
      <vt:lpstr>投影片 9</vt:lpstr>
      <vt:lpstr>憂鬱情緒v.s.憂鬱症</vt:lpstr>
      <vt:lpstr>憂鬱情緒是什麼？</vt:lpstr>
      <vt:lpstr>心情憂鬱怎麼辦？</vt:lpstr>
      <vt:lpstr>心情憂鬱的大忌：</vt:lpstr>
      <vt:lpstr>憂鬱情緒檢測</vt:lpstr>
      <vt:lpstr>投影片 15</vt:lpstr>
      <vt:lpstr>投影片 16</vt:lpstr>
      <vt:lpstr>憂鬱症是什麼？</vt:lpstr>
      <vt:lpstr>憂鬱症狀有哪些?</vt:lpstr>
      <vt:lpstr>投影片 19</vt:lpstr>
      <vt:lpstr>如何與憂鬱症親友相處？</vt:lpstr>
      <vt:lpstr>節目預告篇  【小組競賽積分預告】</vt:lpstr>
      <vt:lpstr>遊戲規則說明</vt:lpstr>
      <vt:lpstr>投影片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情緒管理課程之二 情緒辨識與因應</dc:title>
  <dc:creator>C.H</dc:creator>
  <cp:lastModifiedBy>C.H</cp:lastModifiedBy>
  <cp:revision>20</cp:revision>
  <dcterms:created xsi:type="dcterms:W3CDTF">2012-11-02T01:06:14Z</dcterms:created>
  <dcterms:modified xsi:type="dcterms:W3CDTF">2012-11-13T06:01:54Z</dcterms:modified>
</cp:coreProperties>
</file>