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4085" r:id="rId2"/>
  </p:sldMasterIdLst>
  <p:notesMasterIdLst>
    <p:notesMasterId r:id="rId22"/>
  </p:notesMasterIdLst>
  <p:handoutMasterIdLst>
    <p:handoutMasterId r:id="rId23"/>
  </p:handoutMasterIdLst>
  <p:sldIdLst>
    <p:sldId id="273" r:id="rId3"/>
    <p:sldId id="274" r:id="rId4"/>
    <p:sldId id="275" r:id="rId5"/>
    <p:sldId id="276" r:id="rId6"/>
    <p:sldId id="267" r:id="rId7"/>
    <p:sldId id="268" r:id="rId8"/>
    <p:sldId id="290" r:id="rId9"/>
    <p:sldId id="291" r:id="rId10"/>
    <p:sldId id="286" r:id="rId11"/>
    <p:sldId id="317" r:id="rId12"/>
    <p:sldId id="287" r:id="rId13"/>
    <p:sldId id="318" r:id="rId14"/>
    <p:sldId id="303" r:id="rId15"/>
    <p:sldId id="307" r:id="rId16"/>
    <p:sldId id="310" r:id="rId17"/>
    <p:sldId id="312" r:id="rId18"/>
    <p:sldId id="314" r:id="rId19"/>
    <p:sldId id="315" r:id="rId20"/>
    <p:sldId id="316" r:id="rId21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89928" autoAdjust="0"/>
  </p:normalViewPr>
  <p:slideViewPr>
    <p:cSldViewPr>
      <p:cViewPr>
        <p:scale>
          <a:sx n="55" d="100"/>
          <a:sy n="55" d="100"/>
        </p:scale>
        <p:origin x="-96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3487C-AB2C-4805-A506-5FE35B0192C0}" type="datetimeFigureOut">
              <a:rPr lang="zh-TW" altLang="en-US" smtClean="0"/>
              <a:t>2016/3/31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6B378-CA39-4741-8780-A4460CDF1A3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665FF34-800C-4A6B-AF3E-153F496C0F5F}" type="datetimeFigureOut">
              <a:rPr lang="zh-TW" altLang="en-US"/>
              <a:pPr>
                <a:defRPr/>
              </a:pPr>
              <a:t>2016/3/31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BB12542-504B-40A3-A388-8A7B8FED39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e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>
                <a:solidFill>
                  <a:srgbClr val="000066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ja-JP" altLang="en-US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zh-TW" altLang="en-US" smtClean="0"/>
              <a:t>按一下以編輯母片副標題樣式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CB200275-336E-464F-BCE4-19D49DAEDE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BCA22-6391-41C9-820B-A7849CFEEE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60577" y="274639"/>
            <a:ext cx="1726223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781908" y="274639"/>
            <a:ext cx="5037992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90D09-95BD-46A3-8FC0-71B77AD352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64474-F048-47D8-A36E-6A37E7DB982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B200275-336E-464F-BCE4-19D49DAEDEA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31D66-BDC5-4AF7-A947-610A2509E0E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270080D7-AC38-4586-93F0-0099B69D38A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E52F9-E493-4E10-B8D7-C80EF2411D6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435D7-0618-4C3F-8E1B-44D5EFF7B67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870B9-6568-4BB4-A0C1-D9C5615EBC8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7FC62-8007-4FF1-A7F9-70B5632E826D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31D66-BDC5-4AF7-A947-610A2509E0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69E8C-C2FF-4F22-8CD2-23842C66148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EA408ECF-5498-4945-995D-FDF1E3CD0A2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BCA22-6391-41C9-820B-A7849CFEEE9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90D09-95BD-46A3-8FC0-71B77AD3522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64474-F048-47D8-A36E-6A37E7DB982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080D7-AC38-4586-93F0-0099B69D38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781908" y="1600201"/>
            <a:ext cx="338210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304692" y="1600201"/>
            <a:ext cx="338210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E52F9-E493-4E10-B8D7-C80EF2411D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435D7-0618-4C3F-8E1B-44D5EFF7B6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870B9-6568-4BB4-A0C1-D9C5615EBC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7FC62-8007-4FF1-A7F9-70B5632E82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69E8C-C2FF-4F22-8CD2-23842C66148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08ECF-5498-4945-995D-FDF1E3CD0A2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81175" y="274638"/>
            <a:ext cx="6905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81175" y="1600200"/>
            <a:ext cx="69056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81175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73513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4363" y="6245225"/>
            <a:ext cx="17224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016655F-0DA6-45ED-89DB-EB7709A9FF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  <p:sldLayoutId id="214748405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MS PGothic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MS PGothic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MS PGothic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◆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pitchFamily="34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pitchFamily="34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pitchFamily="34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pitchFamily="34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A016655F-0DA6-45ED-89DB-EB7709A9FF2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  <p:sldLayoutId id="2147484097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找出你的未來</a:t>
            </a:r>
            <a:endParaRPr lang="zh-TW" altLang="zh-TW" sz="3200" dirty="0">
              <a:latin typeface="華康中圓體(P)" pitchFamily="34" charset="-120"/>
              <a:ea typeface="華康中圓體(P)" pitchFamily="34" charset="-12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8800" dirty="0">
                <a:solidFill>
                  <a:schemeClr val="folHlink"/>
                </a:solidFill>
                <a:latin typeface="華康娃娃體(P)" pitchFamily="82" charset="-122"/>
                <a:ea typeface="華康娃娃體(P)" pitchFamily="82" charset="-122"/>
              </a:rPr>
              <a:t>生涯興趣量表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4213" y="188913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zh-TW" altLang="en-US" sz="3000" dirty="0">
                <a:latin typeface="華康娃娃體(P)" pitchFamily="82" charset="-122"/>
                <a:ea typeface="華康娃娃體(P)" pitchFamily="82" charset="-122"/>
              </a:rPr>
              <a:t>職業群組有何不同</a:t>
            </a:r>
          </a:p>
        </p:txBody>
      </p:sp>
      <p:graphicFrame>
        <p:nvGraphicFramePr>
          <p:cNvPr id="15363" name="Group 3"/>
          <p:cNvGraphicFramePr>
            <a:graphicFrameLocks noGrp="1"/>
          </p:cNvGraphicFramePr>
          <p:nvPr>
            <p:ph/>
          </p:nvPr>
        </p:nvGraphicFramePr>
        <p:xfrm>
          <a:off x="250825" y="765175"/>
          <a:ext cx="8640960" cy="59436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80815"/>
                <a:gridCol w="3894595"/>
                <a:gridCol w="3665550"/>
              </a:tblGrid>
              <a:tr h="5833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中圓體(P)" pitchFamily="34" charset="-120"/>
                          <a:ea typeface="華康中圓體(P)" pitchFamily="34" charset="-120"/>
                        </a:rPr>
                        <a:t>職業群組</a:t>
                      </a:r>
                      <a:endParaRPr kumimoji="1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中圓體(P)" pitchFamily="34" charset="-120"/>
                          <a:ea typeface="華康中圓體(P)" pitchFamily="34" charset="-120"/>
                        </a:rPr>
                        <a:t>類型</a:t>
                      </a:r>
                      <a:endParaRPr kumimoji="1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中圓體(P)" pitchFamily="34" charset="-120"/>
                          <a:ea typeface="華康中圓體(P)" pitchFamily="34" charset="-120"/>
                        </a:rPr>
                        <a:t>相關職業</a:t>
                      </a:r>
                      <a:endParaRPr kumimoji="1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/>
                </a:tc>
              </a:tr>
              <a:tr h="886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1" kern="1200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客戶服務</a:t>
                      </a:r>
                      <a:endParaRPr kumimoji="1" lang="zh-TW" alt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從事</a:t>
                      </a: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守衛、清潔、導遊、餐飲服務、理容美髮等工作</a:t>
                      </a: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廚師、警察、空服員</a:t>
                      </a:r>
                      <a:r>
                        <a:rPr lang="zh-TW" altLang="en-US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、導遊、美髮師、</a:t>
                      </a: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美容師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horzOverflow="overflow"/>
                </a:tc>
              </a:tr>
              <a:tr h="886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1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藝文工作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使用專門技巧，從事藝文創作或表演</a:t>
                      </a: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作家、藝術家、編輯、新聞記者、音樂家、歌手</a:t>
                      </a:r>
                      <a:r>
                        <a:rPr lang="zh-TW" altLang="en-US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、導演</a:t>
                      </a: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和攝影師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horzOverflow="overflow"/>
                </a:tc>
              </a:tr>
              <a:tr h="886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1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數理科學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從事與觀察和實驗有關之研究工作</a:t>
                      </a: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工程師、電腦科學家、天文學家、物理學家和化學家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horzOverflow="overflow"/>
                </a:tc>
              </a:tr>
              <a:tr h="886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1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營建工程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工作需要高度的技能</a:t>
                      </a:r>
                      <a:r>
                        <a:rPr lang="zh-TW" altLang="en-US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（營造建設）</a:t>
                      </a: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kern="120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木匠、磚瓦匠、水</a:t>
                      </a:r>
                      <a:r>
                        <a:rPr lang="zh-TW" altLang="en-US" sz="2600" kern="120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電工</a:t>
                      </a:r>
                      <a:r>
                        <a:rPr lang="zh-TW" altLang="zh-TW" sz="2600" kern="120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、油漆工、焊接工、木工和建築工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4213" y="188913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zh-TW" altLang="en-US" sz="3000" dirty="0">
                <a:latin typeface="華康娃娃體(P)" pitchFamily="82" charset="-122"/>
                <a:ea typeface="華康娃娃體(P)" pitchFamily="82" charset="-122"/>
              </a:rPr>
              <a:t>職業群組有何不同</a:t>
            </a:r>
          </a:p>
        </p:txBody>
      </p:sp>
      <p:graphicFrame>
        <p:nvGraphicFramePr>
          <p:cNvPr id="15363" name="Group 3"/>
          <p:cNvGraphicFramePr>
            <a:graphicFrameLocks noGrp="1"/>
          </p:cNvGraphicFramePr>
          <p:nvPr>
            <p:ph/>
          </p:nvPr>
        </p:nvGraphicFramePr>
        <p:xfrm>
          <a:off x="250825" y="765175"/>
          <a:ext cx="8640960" cy="5544145"/>
        </p:xfrm>
        <a:graphic>
          <a:graphicData uri="http://schemas.openxmlformats.org/drawingml/2006/table">
            <a:tbl>
              <a:tblPr/>
              <a:tblGrid>
                <a:gridCol w="1080815"/>
                <a:gridCol w="3894595"/>
                <a:gridCol w="3665550"/>
              </a:tblGrid>
              <a:tr h="884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中圓體(P)" pitchFamily="34" charset="-120"/>
                          <a:ea typeface="華康中圓體(P)" pitchFamily="34" charset="-120"/>
                        </a:rPr>
                        <a:t>職業群組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中圓體(P)" pitchFamily="34" charset="-120"/>
                          <a:ea typeface="華康中圓體(P)" pitchFamily="34" charset="-120"/>
                        </a:rPr>
                        <a:t>類型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中圓體(P)" pitchFamily="34" charset="-120"/>
                          <a:ea typeface="華康中圓體(P)" pitchFamily="34" charset="-120"/>
                        </a:rPr>
                        <a:t>相關職業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9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1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教育服務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喜歡幫助人們學習</a:t>
                      </a: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教育人員、圖書館員、博物館員和大學教授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9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1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法律服務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從事</a:t>
                      </a:r>
                      <a:r>
                        <a:rPr lang="zh-TW" altLang="en-US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有關</a:t>
                      </a: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法律方面的事務</a:t>
                      </a: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律師、法官、</a:t>
                      </a:r>
                      <a:r>
                        <a:rPr lang="zh-TW" altLang="en-US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檢察官、</a:t>
                      </a: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書記官和律師助理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1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1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交通運輸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從事管理或駕駛</a:t>
                      </a:r>
                      <a:r>
                        <a:rPr lang="zh-TW" altLang="en-US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相關交通工具（如：</a:t>
                      </a: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卡車、拖車、公車、火車、</a:t>
                      </a:r>
                      <a:r>
                        <a:rPr lang="en-US" altLang="zh-TW" sz="2600" b="0" kern="1200" baseline="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600" b="0" kern="1200" baseline="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高鐵、捷運、</a:t>
                      </a: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飛機和輪船等</a:t>
                      </a:r>
                      <a:r>
                        <a:rPr lang="zh-TW" altLang="en-US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）</a:t>
                      </a: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各類交通工具的駕駛員、機械</a:t>
                      </a:r>
                      <a:r>
                        <a:rPr lang="zh-TW" altLang="en-US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師</a:t>
                      </a: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和調度人員等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9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1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市場行銷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工作與商品和勞務的交易有關</a:t>
                      </a: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推銷員、募款員</a:t>
                      </a:r>
                      <a:r>
                        <a:rPr lang="zh-TW" altLang="en-US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、業務員、房仲和</a:t>
                      </a: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經紀人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4213" y="188913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zh-TW" altLang="en-US" sz="3000" dirty="0">
                <a:latin typeface="華康娃娃體(P)" pitchFamily="82" charset="-122"/>
                <a:ea typeface="華康娃娃體(P)" pitchFamily="82" charset="-122"/>
              </a:rPr>
              <a:t>職業群組有何不同</a:t>
            </a:r>
          </a:p>
        </p:txBody>
      </p:sp>
      <p:graphicFrame>
        <p:nvGraphicFramePr>
          <p:cNvPr id="15363" name="Group 3"/>
          <p:cNvGraphicFramePr>
            <a:graphicFrameLocks noGrp="1"/>
          </p:cNvGraphicFramePr>
          <p:nvPr>
            <p:ph/>
          </p:nvPr>
        </p:nvGraphicFramePr>
        <p:xfrm>
          <a:off x="250825" y="765175"/>
          <a:ext cx="8640960" cy="4591235"/>
        </p:xfrm>
        <a:graphic>
          <a:graphicData uri="http://schemas.openxmlformats.org/drawingml/2006/table">
            <a:tbl>
              <a:tblPr/>
              <a:tblGrid>
                <a:gridCol w="1080815"/>
                <a:gridCol w="3894595"/>
                <a:gridCol w="3665550"/>
              </a:tblGrid>
              <a:tr h="884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中圓體(P)" pitchFamily="34" charset="-120"/>
                          <a:ea typeface="華康中圓體(P)" pitchFamily="34" charset="-120"/>
                        </a:rPr>
                        <a:t>職業群組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中圓體(P)" pitchFamily="34" charset="-120"/>
                          <a:ea typeface="華康中圓體(P)" pitchFamily="34" charset="-120"/>
                        </a:rPr>
                        <a:t>類型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中圓體(P)" pitchFamily="34" charset="-120"/>
                          <a:ea typeface="華康中圓體(P)" pitchFamily="34" charset="-120"/>
                        </a:rPr>
                        <a:t>相關職業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9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400" b="1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行政管理</a:t>
                      </a:r>
                      <a:endParaRPr kumimoji="1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專為各機關組織設立目標、指導營運和管理</a:t>
                      </a: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經理、會計師、銀行家和主管人員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9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400" b="1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精修物件</a:t>
                      </a:r>
                      <a:endParaRPr kumimoji="1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常使用工具製造</a:t>
                      </a:r>
                      <a:r>
                        <a:rPr lang="zh-TW" altLang="en-US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和</a:t>
                      </a: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修理精細商品</a:t>
                      </a: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珠寶</a:t>
                      </a:r>
                      <a:r>
                        <a:rPr lang="zh-TW" altLang="en-US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維</a:t>
                      </a: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修、鎖匠、鐘錶</a:t>
                      </a:r>
                      <a:r>
                        <a:rPr lang="zh-TW" altLang="en-US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技師、視聽器材維修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1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400" b="1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機械操作</a:t>
                      </a:r>
                      <a:endParaRPr kumimoji="1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使用或操作機器處理金屬、紙張、木材之類的材料</a:t>
                      </a: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印刷、車床、板金和鑄造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76056" y="404664"/>
            <a:ext cx="3888432" cy="5904656"/>
          </a:xfrm>
        </p:spPr>
        <p:txBody>
          <a:bodyPr>
            <a:normAutofit fontScale="90000"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TW" sz="3000" b="1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/>
            </a:r>
            <a:br>
              <a:rPr lang="en-US" altLang="zh-TW" sz="3000" b="1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</a:br>
            <a:r>
              <a:rPr lang="zh-TW" altLang="en-US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>＊職業群組曲線圖：</a:t>
            </a:r>
            <a:br>
              <a:rPr lang="zh-TW" altLang="en-US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</a:br>
            <a:r>
              <a:rPr lang="zh-TW" altLang="en-US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en-US" altLang="zh-TW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>1. </a:t>
            </a:r>
            <a:r>
              <a:rPr lang="zh-TW" altLang="en-US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>由左到右依照</a:t>
            </a:r>
            <a:br>
              <a:rPr lang="zh-TW" altLang="en-US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</a:br>
            <a:r>
              <a:rPr lang="zh-TW" altLang="en-US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>     興趣高到興趣低。</a:t>
            </a:r>
            <a:br>
              <a:rPr lang="zh-TW" altLang="en-US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</a:br>
            <a:r>
              <a:rPr lang="zh-TW" altLang="en-US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en-US" altLang="zh-TW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>2. </a:t>
            </a:r>
            <a:r>
              <a:rPr lang="zh-TW" altLang="en-US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>除了看各職群的</a:t>
            </a:r>
            <a:r>
              <a:rPr lang="en-US" altLang="zh-TW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/>
            </a:r>
            <a:br>
              <a:rPr lang="en-US" altLang="zh-TW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</a:br>
            <a:r>
              <a:rPr lang="zh-TW" altLang="en-US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>   排名之外，更要重視的是各職群的得分。</a:t>
            </a:r>
            <a:br>
              <a:rPr lang="zh-TW" altLang="en-US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</a:br>
            <a:r>
              <a:rPr lang="zh-TW" altLang="en-US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>（興趣程度：低 </a:t>
            </a:r>
            <a:r>
              <a:rPr lang="en-US" altLang="zh-TW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>8-19</a:t>
            </a:r>
            <a:r>
              <a:rPr lang="zh-TW" altLang="en-US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>、中 </a:t>
            </a:r>
            <a:r>
              <a:rPr lang="en-US" altLang="zh-TW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>20-28</a:t>
            </a:r>
            <a:r>
              <a:rPr lang="zh-TW" altLang="en-US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>、高 </a:t>
            </a:r>
            <a:r>
              <a:rPr lang="en-US" altLang="zh-TW" sz="3000" dirty="0" smtClean="0">
                <a:solidFill>
                  <a:schemeClr val="tx1"/>
                </a:solidFill>
                <a:latin typeface="華康中圓體(P)" pitchFamily="34" charset="-120"/>
                <a:ea typeface="華康中圓體(P)" pitchFamily="34" charset="-120"/>
              </a:rPr>
              <a:t>29-40</a:t>
            </a:r>
            <a:r>
              <a:rPr lang="zh-TW" altLang="en-US" sz="30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）</a:t>
            </a:r>
            <a:r>
              <a:rPr lang="zh-TW" altLang="en-US" b="1" dirty="0" smtClean="0">
                <a:latin typeface="華康中圓體(P)" pitchFamily="34" charset="-120"/>
                <a:ea typeface="華康中圓體(P)" pitchFamily="34" charset="-120"/>
              </a:rPr>
              <a:t/>
            </a:r>
            <a:br>
              <a:rPr lang="zh-TW" altLang="en-US" b="1" dirty="0" smtClean="0">
                <a:latin typeface="華康中圓體(P)" pitchFamily="34" charset="-120"/>
                <a:ea typeface="華康中圓體(P)" pitchFamily="34" charset="-120"/>
              </a:rPr>
            </a:br>
            <a:endParaRPr lang="zh-TW" altLang="en-US" b="1" dirty="0">
              <a:latin typeface="華康中圓體(P)" pitchFamily="34" charset="-120"/>
              <a:ea typeface="華康中圓體(P)" pitchFamily="34" charset="-120"/>
            </a:endParaRPr>
          </a:p>
        </p:txBody>
      </p:sp>
      <p:pic>
        <p:nvPicPr>
          <p:cNvPr id="30723" name="Picture 2" descr="照片 0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04813"/>
            <a:ext cx="4427537" cy="590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0"/>
            <a:ext cx="8077200" cy="6126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  <a:buFontTx/>
              <a:buNone/>
              <a:defRPr/>
            </a:pPr>
            <a:r>
              <a:rPr lang="zh-TW" altLang="en-US" sz="3600" b="1" dirty="0" smtClean="0">
                <a:latin typeface="華康娃娃體(P)" pitchFamily="82" charset="-122"/>
                <a:ea typeface="華康娃娃體(P)" pitchFamily="82" charset="-122"/>
              </a:rPr>
              <a:t>六、曲線圖可大致分成四種：</a:t>
            </a:r>
          </a:p>
          <a:p>
            <a:pPr eaLnBrk="1" hangingPunct="1">
              <a:lnSpc>
                <a:spcPct val="125000"/>
              </a:lnSpc>
              <a:buFontTx/>
              <a:buNone/>
              <a:defRPr/>
            </a:pPr>
            <a:r>
              <a:rPr lang="zh-TW" altLang="en-US" sz="3200" b="1" dirty="0" smtClean="0">
                <a:latin typeface="華康娃娃體(P)" pitchFamily="82" charset="-122"/>
                <a:ea typeface="華康娃娃體(P)" pitchFamily="82" charset="-122"/>
              </a:rPr>
              <a:t>（一）</a:t>
            </a:r>
          </a:p>
        </p:txBody>
      </p:sp>
      <p:grpSp>
        <p:nvGrpSpPr>
          <p:cNvPr id="31747" name="Group 11"/>
          <p:cNvGrpSpPr>
            <a:grpSpLocks/>
          </p:cNvGrpSpPr>
          <p:nvPr/>
        </p:nvGrpSpPr>
        <p:grpSpPr bwMode="auto">
          <a:xfrm>
            <a:off x="1258888" y="3141663"/>
            <a:ext cx="4537075" cy="2665412"/>
            <a:chOff x="793" y="1888"/>
            <a:chExt cx="2858" cy="1679"/>
          </a:xfrm>
        </p:grpSpPr>
        <p:sp>
          <p:nvSpPr>
            <p:cNvPr id="31750" name="Line 4"/>
            <p:cNvSpPr>
              <a:spLocks noChangeShapeType="1"/>
            </p:cNvSpPr>
            <p:nvPr/>
          </p:nvSpPr>
          <p:spPr bwMode="auto">
            <a:xfrm>
              <a:off x="1429" y="1888"/>
              <a:ext cx="0" cy="167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751" name="Line 5"/>
            <p:cNvSpPr>
              <a:spLocks noChangeShapeType="1"/>
            </p:cNvSpPr>
            <p:nvPr/>
          </p:nvSpPr>
          <p:spPr bwMode="auto">
            <a:xfrm>
              <a:off x="1429" y="3566"/>
              <a:ext cx="222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752" name="Line 6"/>
            <p:cNvSpPr>
              <a:spLocks noChangeShapeType="1"/>
            </p:cNvSpPr>
            <p:nvPr/>
          </p:nvSpPr>
          <p:spPr bwMode="auto">
            <a:xfrm>
              <a:off x="1429" y="2205"/>
              <a:ext cx="1723" cy="108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753" name="Text Box 7"/>
            <p:cNvSpPr txBox="1">
              <a:spLocks noChangeArrowheads="1"/>
            </p:cNvSpPr>
            <p:nvPr/>
          </p:nvSpPr>
          <p:spPr bwMode="auto">
            <a:xfrm>
              <a:off x="793" y="1979"/>
              <a:ext cx="544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/>
                <a:t>高</a:t>
              </a:r>
            </a:p>
          </p:txBody>
        </p:sp>
        <p:sp>
          <p:nvSpPr>
            <p:cNvPr id="31754" name="Text Box 8"/>
            <p:cNvSpPr txBox="1">
              <a:spLocks noChangeArrowheads="1"/>
            </p:cNvSpPr>
            <p:nvPr/>
          </p:nvSpPr>
          <p:spPr bwMode="auto">
            <a:xfrm>
              <a:off x="793" y="2976"/>
              <a:ext cx="544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/>
                <a:t>低</a:t>
              </a:r>
            </a:p>
          </p:txBody>
        </p:sp>
      </p:grpSp>
      <p:sp>
        <p:nvSpPr>
          <p:cNvPr id="187404" name="Text Box 12"/>
          <p:cNvSpPr txBox="1">
            <a:spLocks noChangeArrowheads="1"/>
          </p:cNvSpPr>
          <p:nvPr/>
        </p:nvSpPr>
        <p:spPr bwMode="auto">
          <a:xfrm>
            <a:off x="3779838" y="3141663"/>
            <a:ext cx="2881312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 dirty="0"/>
              <a:t>興趣明顯！</a:t>
            </a:r>
          </a:p>
        </p:txBody>
      </p:sp>
      <p:pic>
        <p:nvPicPr>
          <p:cNvPr id="31749" name="Picture 13" descr="negaigoto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0"/>
            <a:ext cx="2643187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560" y="548680"/>
            <a:ext cx="7465640" cy="557748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zh-TW" altLang="en-US" sz="3200" b="1" dirty="0" smtClean="0"/>
              <a:t>（二）</a:t>
            </a:r>
          </a:p>
          <a:p>
            <a:pPr eaLnBrk="1" hangingPunct="1">
              <a:buFontTx/>
              <a:buNone/>
              <a:defRPr/>
            </a:pPr>
            <a:endParaRPr lang="en-US" altLang="zh-TW" b="1" dirty="0" smtClean="0"/>
          </a:p>
        </p:txBody>
      </p:sp>
      <p:sp>
        <p:nvSpPr>
          <p:cNvPr id="188426" name="Text Box 10"/>
          <p:cNvSpPr txBox="1">
            <a:spLocks noChangeArrowheads="1"/>
          </p:cNvSpPr>
          <p:nvPr/>
        </p:nvSpPr>
        <p:spPr bwMode="auto">
          <a:xfrm>
            <a:off x="3203575" y="3500438"/>
            <a:ext cx="2881313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latin typeface="華康中圓體(P)" pitchFamily="34" charset="-120"/>
                <a:ea typeface="華康中圓體(P)" pitchFamily="34" charset="-120"/>
              </a:rPr>
              <a:t>對各種職業都存在興趣</a:t>
            </a:r>
          </a:p>
        </p:txBody>
      </p:sp>
      <p:grpSp>
        <p:nvGrpSpPr>
          <p:cNvPr id="32772" name="Group 14"/>
          <p:cNvGrpSpPr>
            <a:grpSpLocks/>
          </p:cNvGrpSpPr>
          <p:nvPr/>
        </p:nvGrpSpPr>
        <p:grpSpPr bwMode="auto">
          <a:xfrm>
            <a:off x="1258888" y="2276475"/>
            <a:ext cx="5113337" cy="2954338"/>
            <a:chOff x="793" y="1434"/>
            <a:chExt cx="3221" cy="1861"/>
          </a:xfrm>
        </p:grpSpPr>
        <p:sp>
          <p:nvSpPr>
            <p:cNvPr id="32775" name="Line 5"/>
            <p:cNvSpPr>
              <a:spLocks noChangeShapeType="1"/>
            </p:cNvSpPr>
            <p:nvPr/>
          </p:nvSpPr>
          <p:spPr bwMode="auto">
            <a:xfrm>
              <a:off x="1429" y="1616"/>
              <a:ext cx="0" cy="167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2776" name="Group 13"/>
            <p:cNvGrpSpPr>
              <a:grpSpLocks/>
            </p:cNvGrpSpPr>
            <p:nvPr/>
          </p:nvGrpSpPr>
          <p:grpSpPr bwMode="auto">
            <a:xfrm>
              <a:off x="793" y="1434"/>
              <a:ext cx="3221" cy="1860"/>
              <a:chOff x="793" y="1434"/>
              <a:chExt cx="3221" cy="1860"/>
            </a:xfrm>
          </p:grpSpPr>
          <p:sp>
            <p:nvSpPr>
              <p:cNvPr id="32777" name="Line 6"/>
              <p:cNvSpPr>
                <a:spLocks noChangeShapeType="1"/>
              </p:cNvSpPr>
              <p:nvPr/>
            </p:nvSpPr>
            <p:spPr bwMode="auto">
              <a:xfrm>
                <a:off x="1429" y="3294"/>
                <a:ext cx="222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8" name="Line 7"/>
              <p:cNvSpPr>
                <a:spLocks noChangeShapeType="1"/>
              </p:cNvSpPr>
              <p:nvPr/>
            </p:nvSpPr>
            <p:spPr bwMode="auto">
              <a:xfrm>
                <a:off x="1429" y="1933"/>
                <a:ext cx="2131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9" name="Text Box 8"/>
              <p:cNvSpPr txBox="1">
                <a:spLocks noChangeArrowheads="1"/>
              </p:cNvSpPr>
              <p:nvPr/>
            </p:nvSpPr>
            <p:spPr bwMode="auto">
              <a:xfrm>
                <a:off x="793" y="1707"/>
                <a:ext cx="544" cy="40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TW" altLang="en-US"/>
                  <a:t>高</a:t>
                </a:r>
              </a:p>
            </p:txBody>
          </p:sp>
          <p:sp>
            <p:nvSpPr>
              <p:cNvPr id="32780" name="Text Box 11"/>
              <p:cNvSpPr txBox="1">
                <a:spLocks noChangeArrowheads="1"/>
              </p:cNvSpPr>
              <p:nvPr/>
            </p:nvSpPr>
            <p:spPr bwMode="auto">
              <a:xfrm>
                <a:off x="1746" y="1434"/>
                <a:ext cx="2268" cy="40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TW" altLang="en-US"/>
                  <a:t>（</a:t>
                </a:r>
                <a:r>
                  <a:rPr lang="en-US" altLang="zh-TW"/>
                  <a:t>30</a:t>
                </a:r>
                <a:r>
                  <a:rPr lang="zh-TW" altLang="en-US"/>
                  <a:t>分以上）</a:t>
                </a:r>
              </a:p>
            </p:txBody>
          </p:sp>
        </p:grpSp>
      </p:grpSp>
      <p:sp>
        <p:nvSpPr>
          <p:cNvPr id="188428" name="Text Box 12"/>
          <p:cNvSpPr txBox="1">
            <a:spLocks noChangeArrowheads="1"/>
          </p:cNvSpPr>
          <p:nvPr/>
        </p:nvSpPr>
        <p:spPr bwMode="auto">
          <a:xfrm>
            <a:off x="900113" y="5300663"/>
            <a:ext cx="7775575" cy="1189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建議：先瞭解自己的能力，</a:t>
            </a:r>
          </a:p>
          <a:p>
            <a:pPr>
              <a:spcBef>
                <a:spcPct val="25000"/>
              </a:spcBef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                     朝最喜歡的幾個職群探索。</a:t>
            </a:r>
          </a:p>
        </p:txBody>
      </p:sp>
      <p:pic>
        <p:nvPicPr>
          <p:cNvPr id="32774" name="Picture 15" descr="negaigoto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0"/>
            <a:ext cx="2643187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88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6" grpId="0"/>
      <p:bldP spid="1884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3568" y="620688"/>
            <a:ext cx="7393632" cy="5505475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（三）</a:t>
            </a:r>
          </a:p>
        </p:txBody>
      </p:sp>
      <p:sp>
        <p:nvSpPr>
          <p:cNvPr id="33795" name="Line 10"/>
          <p:cNvSpPr>
            <a:spLocks noChangeShapeType="1"/>
          </p:cNvSpPr>
          <p:nvPr/>
        </p:nvSpPr>
        <p:spPr bwMode="auto">
          <a:xfrm>
            <a:off x="2268538" y="2565400"/>
            <a:ext cx="0" cy="2665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3796" name="Group 19"/>
          <p:cNvGrpSpPr>
            <a:grpSpLocks/>
          </p:cNvGrpSpPr>
          <p:nvPr/>
        </p:nvGrpSpPr>
        <p:grpSpPr bwMode="auto">
          <a:xfrm>
            <a:off x="1258888" y="2924175"/>
            <a:ext cx="5186362" cy="2305050"/>
            <a:chOff x="793" y="1842"/>
            <a:chExt cx="3267" cy="1452"/>
          </a:xfrm>
        </p:grpSpPr>
        <p:sp>
          <p:nvSpPr>
            <p:cNvPr id="33803" name="Line 13"/>
            <p:cNvSpPr>
              <a:spLocks noChangeShapeType="1"/>
            </p:cNvSpPr>
            <p:nvPr/>
          </p:nvSpPr>
          <p:spPr bwMode="auto">
            <a:xfrm>
              <a:off x="1429" y="2387"/>
              <a:ext cx="21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04" name="Line 12"/>
            <p:cNvSpPr>
              <a:spLocks noChangeShapeType="1"/>
            </p:cNvSpPr>
            <p:nvPr/>
          </p:nvSpPr>
          <p:spPr bwMode="auto">
            <a:xfrm>
              <a:off x="1429" y="3294"/>
              <a:ext cx="222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05" name="Text Box 14"/>
            <p:cNvSpPr txBox="1">
              <a:spLocks noChangeArrowheads="1"/>
            </p:cNvSpPr>
            <p:nvPr/>
          </p:nvSpPr>
          <p:spPr bwMode="auto">
            <a:xfrm>
              <a:off x="793" y="2160"/>
              <a:ext cx="544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/>
                <a:t>中</a:t>
              </a:r>
            </a:p>
          </p:txBody>
        </p:sp>
        <p:sp>
          <p:nvSpPr>
            <p:cNvPr id="33806" name="Text Box 15"/>
            <p:cNvSpPr txBox="1">
              <a:spLocks noChangeArrowheads="1"/>
            </p:cNvSpPr>
            <p:nvPr/>
          </p:nvSpPr>
          <p:spPr bwMode="auto">
            <a:xfrm>
              <a:off x="1338" y="1842"/>
              <a:ext cx="2722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/>
                <a:t>（</a:t>
              </a:r>
              <a:r>
                <a:rPr lang="en-US" altLang="zh-TW"/>
                <a:t>20-28</a:t>
              </a:r>
              <a:r>
                <a:rPr lang="zh-TW" altLang="en-US"/>
                <a:t>分之間）</a:t>
              </a:r>
            </a:p>
          </p:txBody>
        </p:sp>
      </p:grpSp>
      <p:sp>
        <p:nvSpPr>
          <p:cNvPr id="189460" name="Text Box 20"/>
          <p:cNvSpPr txBox="1">
            <a:spLocks noChangeArrowheads="1"/>
          </p:cNvSpPr>
          <p:nvPr/>
        </p:nvSpPr>
        <p:spPr bwMode="auto">
          <a:xfrm>
            <a:off x="2700338" y="3860800"/>
            <a:ext cx="3024187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latin typeface="華康中圓體(P)" pitchFamily="34" charset="-120"/>
                <a:ea typeface="華康中圓體(P)" pitchFamily="34" charset="-120"/>
              </a:rPr>
              <a:t>興趣類型不是很確定</a:t>
            </a:r>
          </a:p>
        </p:txBody>
      </p:sp>
      <p:sp>
        <p:nvSpPr>
          <p:cNvPr id="189461" name="Text Box 21"/>
          <p:cNvSpPr txBox="1">
            <a:spLocks noChangeArrowheads="1"/>
          </p:cNvSpPr>
          <p:nvPr/>
        </p:nvSpPr>
        <p:spPr bwMode="auto">
          <a:xfrm>
            <a:off x="1331913" y="5300663"/>
            <a:ext cx="7812087" cy="1189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5000"/>
              </a:spcBef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建議：多參與各種社團及活動，</a:t>
            </a:r>
          </a:p>
          <a:p>
            <a:pPr>
              <a:spcBef>
                <a:spcPct val="25000"/>
              </a:spcBef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                  從經驗中去探索自己的興趣。</a:t>
            </a:r>
          </a:p>
        </p:txBody>
      </p:sp>
      <p:pic>
        <p:nvPicPr>
          <p:cNvPr id="33799" name="Picture 22" descr="negaigoto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0"/>
            <a:ext cx="2643187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0" name="AutoShape 2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011863" y="4365625"/>
            <a:ext cx="503237" cy="360363"/>
          </a:xfrm>
          <a:prstGeom prst="rightArrow">
            <a:avLst>
              <a:gd name="adj1" fmla="val 50000"/>
              <a:gd name="adj2" fmla="val 34912"/>
            </a:avLst>
          </a:prstGeom>
          <a:solidFill>
            <a:srgbClr val="FF99CC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2051050" y="3573463"/>
            <a:ext cx="576263" cy="576262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56" name="Oval 16"/>
          <p:cNvSpPr>
            <a:spLocks noChangeArrowheads="1"/>
          </p:cNvSpPr>
          <p:nvPr/>
        </p:nvSpPr>
        <p:spPr bwMode="auto">
          <a:xfrm>
            <a:off x="5435600" y="3573463"/>
            <a:ext cx="576263" cy="576262"/>
          </a:xfrm>
          <a:prstGeom prst="ellipse">
            <a:avLst/>
          </a:prstGeom>
          <a:solidFill>
            <a:schemeClr val="bg1">
              <a:alpha val="0"/>
            </a:schemeClr>
          </a:solidFill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8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60" grpId="0"/>
      <p:bldP spid="189461" grpId="0"/>
      <p:bldP spid="10255" grpId="0" animBg="1"/>
      <p:bldP spid="1025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zh-TW" smtClean="0">
              <a:ea typeface="新細明體" pitchFamily="18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476672"/>
            <a:ext cx="7825680" cy="5649491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（四）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2268538" y="2565400"/>
            <a:ext cx="0" cy="2665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>
            <a:off x="2268538" y="4437063"/>
            <a:ext cx="33829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4822" name="Line 7"/>
          <p:cNvSpPr>
            <a:spLocks noChangeShapeType="1"/>
          </p:cNvSpPr>
          <p:nvPr/>
        </p:nvSpPr>
        <p:spPr bwMode="auto">
          <a:xfrm>
            <a:off x="2268538" y="5229225"/>
            <a:ext cx="352742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4823" name="Text Box 8"/>
          <p:cNvSpPr txBox="1">
            <a:spLocks noChangeArrowheads="1"/>
          </p:cNvSpPr>
          <p:nvPr/>
        </p:nvSpPr>
        <p:spPr bwMode="auto">
          <a:xfrm>
            <a:off x="1258888" y="4076700"/>
            <a:ext cx="863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/>
              <a:t>低</a:t>
            </a:r>
          </a:p>
        </p:txBody>
      </p:sp>
      <p:sp>
        <p:nvSpPr>
          <p:cNvPr id="191498" name="Text Box 10"/>
          <p:cNvSpPr txBox="1">
            <a:spLocks noChangeArrowheads="1"/>
          </p:cNvSpPr>
          <p:nvPr/>
        </p:nvSpPr>
        <p:spPr bwMode="auto">
          <a:xfrm>
            <a:off x="2771775" y="2997200"/>
            <a:ext cx="2881313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latin typeface="華康中圓體(P)" pitchFamily="34" charset="-120"/>
                <a:ea typeface="華康中圓體(P)" pitchFamily="34" charset="-120"/>
              </a:rPr>
              <a:t>沒有高程度的興趣</a:t>
            </a:r>
          </a:p>
        </p:txBody>
      </p:sp>
      <p:pic>
        <p:nvPicPr>
          <p:cNvPr id="34825" name="Picture 11" descr="negaigoto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0"/>
            <a:ext cx="2643187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1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rgbClr val="FF0066"/>
                </a:solidFill>
                <a:latin typeface="華康中圓體(P)" pitchFamily="34" charset="-120"/>
                <a:ea typeface="華康中圓體(P)" pitchFamily="34" charset="-120"/>
              </a:rPr>
              <a:t>例子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908720"/>
            <a:ext cx="9144000" cy="5328568"/>
          </a:xfrm>
        </p:spPr>
        <p:txBody>
          <a:bodyPr>
            <a:noAutofit/>
          </a:bodyPr>
          <a:lstStyle/>
          <a:p>
            <a:pPr eaLnBrk="1" hangingPunct="1">
              <a:lnSpc>
                <a:spcPct val="125000"/>
              </a:lnSpc>
              <a:defRPr/>
            </a:pPr>
            <a:r>
              <a:rPr lang="zh-TW" altLang="en-US" sz="2400" dirty="0" smtClean="0">
                <a:effectLst/>
                <a:latin typeface="華康中圓體(P)" pitchFamily="34" charset="-120"/>
                <a:ea typeface="華康中圓體(P)" pitchFamily="34" charset="-120"/>
              </a:rPr>
              <a:t>職業群組：藝文工作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zh-TW" altLang="en-US" sz="2400" dirty="0" smtClean="0">
                <a:effectLst/>
                <a:latin typeface="華康中圓體(P)" pitchFamily="34" charset="-120"/>
                <a:ea typeface="華康中圓體(P)" pitchFamily="34" charset="-120"/>
              </a:rPr>
              <a:t>職業：作家、音樂家、漫畫家、藝術家、編輯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zh-TW" altLang="en-US" sz="2400" dirty="0" smtClean="0">
                <a:effectLst/>
                <a:latin typeface="華康中圓體(P)" pitchFamily="34" charset="-120"/>
                <a:ea typeface="華康中圓體(P)" pitchFamily="34" charset="-120"/>
              </a:rPr>
              <a:t>運用特有的天賦以創作藝術及娛樂他人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zh-TW" altLang="en-US" sz="2400" dirty="0" smtClean="0">
                <a:effectLst/>
                <a:latin typeface="華康中圓體(P)" pitchFamily="34" charset="-120"/>
                <a:ea typeface="華康中圓體(P)" pitchFamily="34" charset="-120"/>
              </a:rPr>
              <a:t>需要特殊訓練或是大學教育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zh-TW" altLang="en-US" sz="2400" dirty="0" smtClean="0">
                <a:effectLst/>
                <a:latin typeface="華康中圓體(P)" pitchFamily="34" charset="-120"/>
                <a:ea typeface="華康中圓體(P)" pitchFamily="34" charset="-120"/>
              </a:rPr>
              <a:t>修相關課程及活動：</a:t>
            </a:r>
          </a:p>
          <a:p>
            <a:pPr eaLnBrk="1" hangingPunct="1">
              <a:lnSpc>
                <a:spcPct val="125000"/>
              </a:lnSpc>
              <a:buFontTx/>
              <a:buNone/>
              <a:defRPr/>
            </a:pPr>
            <a:r>
              <a:rPr lang="zh-TW" altLang="en-US" sz="2400" dirty="0" smtClean="0">
                <a:effectLst/>
                <a:latin typeface="華康中圓體(P)" pitchFamily="34" charset="-120"/>
                <a:ea typeface="華康中圓體(P)" pitchFamily="34" charset="-120"/>
              </a:rPr>
              <a:t>   新聞學、藝術鑑賞、創意寫作</a:t>
            </a:r>
          </a:p>
          <a:p>
            <a:pPr eaLnBrk="1" hangingPunct="1">
              <a:lnSpc>
                <a:spcPct val="125000"/>
              </a:lnSpc>
              <a:buFontTx/>
              <a:buNone/>
              <a:defRPr/>
            </a:pPr>
            <a:r>
              <a:rPr lang="zh-TW" altLang="en-US" sz="2400" dirty="0" smtClean="0">
                <a:effectLst/>
                <a:latin typeface="華康中圓體(P)" pitchFamily="34" charset="-120"/>
                <a:ea typeface="華康中圓體(P)" pitchFamily="34" charset="-120"/>
              </a:rPr>
              <a:t>   合唱團、舞蹈社、辯論、攝影</a:t>
            </a:r>
            <a:r>
              <a:rPr lang="en-US" altLang="zh-TW" sz="2400" dirty="0" smtClean="0">
                <a:effectLst/>
                <a:latin typeface="華康中圓體(P)" pitchFamily="34" charset="-120"/>
                <a:ea typeface="華康中圓體(P)" pitchFamily="34" charset="-120"/>
              </a:rPr>
              <a:t>…</a:t>
            </a:r>
          </a:p>
        </p:txBody>
      </p:sp>
      <p:pic>
        <p:nvPicPr>
          <p:cNvPr id="35844" name="Picture 6" descr="utera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0"/>
            <a:ext cx="2700337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華康娃娃體(P)" pitchFamily="82" charset="-122"/>
                <a:ea typeface="華康娃娃體(P)" pitchFamily="82" charset="-122"/>
              </a:rPr>
              <a:t>結論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147050" cy="749300"/>
          </a:xfrm>
        </p:spPr>
        <p:txBody>
          <a:bodyPr>
            <a:noAutofit/>
          </a:bodyPr>
          <a:lstStyle/>
          <a:p>
            <a:pPr eaLnBrk="1" hangingPunct="1">
              <a:lnSpc>
                <a:spcPct val="125000"/>
              </a:lnSpc>
              <a:defRPr/>
            </a:pPr>
            <a:r>
              <a:rPr lang="zh-TW" altLang="en-US" sz="3200" dirty="0" smtClean="0">
                <a:effectLst/>
                <a:latin typeface="華康中圓體(P)" pitchFamily="34" charset="-120"/>
                <a:ea typeface="華康中圓體(P)" pitchFamily="34" charset="-120"/>
              </a:rPr>
              <a:t>興趣是會改變的</a:t>
            </a:r>
          </a:p>
        </p:txBody>
      </p:sp>
      <p:sp>
        <p:nvSpPr>
          <p:cNvPr id="200709" name="Rectangle 5"/>
          <p:cNvSpPr>
            <a:spLocks noChangeArrowheads="1"/>
          </p:cNvSpPr>
          <p:nvPr/>
        </p:nvSpPr>
        <p:spPr bwMode="auto">
          <a:xfrm>
            <a:off x="468313" y="2781300"/>
            <a:ext cx="81470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測驗結果可作為生涯探索和未來選科選組的一個參考。</a:t>
            </a:r>
            <a:endParaRPr lang="en-US" altLang="zh-TW" sz="3200" dirty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</a:pPr>
            <a:endParaRPr lang="en-US" altLang="zh-TW" sz="3200" dirty="0">
              <a:latin typeface="華康中圓體(P)" pitchFamily="34" charset="-120"/>
              <a:ea typeface="華康中圓體(P)" pitchFamily="34" charset="-120"/>
            </a:endParaRPr>
          </a:p>
        </p:txBody>
      </p:sp>
      <p:sp>
        <p:nvSpPr>
          <p:cNvPr id="200711" name="Rectangle 7"/>
          <p:cNvSpPr>
            <a:spLocks noChangeArrowheads="1"/>
          </p:cNvSpPr>
          <p:nvPr/>
        </p:nvSpPr>
        <p:spPr bwMode="auto">
          <a:xfrm>
            <a:off x="468313" y="3860800"/>
            <a:ext cx="81470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測驗結果與其他資料做統整</a:t>
            </a:r>
          </a:p>
          <a:p>
            <a:pPr marL="342900" indent="-342900">
              <a:lnSpc>
                <a:spcPct val="125000"/>
              </a:lnSpc>
              <a:spcBef>
                <a:spcPct val="20000"/>
              </a:spcBef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（性向測驗、學業表現、校內外活動）</a:t>
            </a:r>
          </a:p>
        </p:txBody>
      </p:sp>
      <p:pic>
        <p:nvPicPr>
          <p:cNvPr id="36870" name="Picture 8" descr="utera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0"/>
            <a:ext cx="2700337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0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/>
      <p:bldP spid="200709" grpId="0"/>
      <p:bldP spid="2007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dirty="0">
                <a:latin typeface="華康娃娃體(P)" pitchFamily="82" charset="-122"/>
                <a:ea typeface="華康娃娃體(P)" pitchFamily="82" charset="-122"/>
              </a:rPr>
              <a:t>什麼是生涯？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47813" y="1773238"/>
            <a:ext cx="7138987" cy="45307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400" dirty="0">
                <a:effectLst/>
                <a:latin typeface="華康中圓體(P)" pitchFamily="34" charset="-120"/>
                <a:ea typeface="華康中圓體(P)" pitchFamily="34" charset="-120"/>
              </a:rPr>
              <a:t>人生</a:t>
            </a:r>
            <a:r>
              <a:rPr lang="zh-TW" altLang="en-US" sz="4400" dirty="0" smtClean="0">
                <a:effectLst/>
                <a:latin typeface="華康中圓體(P)" pitchFamily="34" charset="-120"/>
                <a:ea typeface="華康中圓體(P)" pitchFamily="34" charset="-120"/>
              </a:rPr>
              <a:t>的方向</a:t>
            </a:r>
            <a:endParaRPr lang="zh-TW" altLang="en-US" sz="4400" dirty="0">
              <a:effectLst/>
              <a:latin typeface="華康中圓體(P)" pitchFamily="34" charset="-120"/>
              <a:ea typeface="華康中圓體(P)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400" dirty="0" smtClean="0">
                <a:effectLst/>
                <a:latin typeface="華康中圓體(P)" pitchFamily="34" charset="-120"/>
                <a:ea typeface="華康中圓體(P)" pitchFamily="34" charset="-120"/>
              </a:rPr>
              <a:t>生活型態</a:t>
            </a:r>
            <a:endParaRPr lang="zh-TW" altLang="en-US" sz="4400" dirty="0">
              <a:effectLst/>
              <a:latin typeface="華康中圓體(P)" pitchFamily="34" charset="-120"/>
              <a:ea typeface="華康中圓體(P)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400" dirty="0">
                <a:effectLst/>
                <a:latin typeface="華康中圓體(P)" pitchFamily="34" charset="-120"/>
                <a:ea typeface="華康中圓體(P)" pitchFamily="34" charset="-120"/>
              </a:rPr>
              <a:t>要做什麼事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400" dirty="0">
                <a:effectLst/>
                <a:latin typeface="華康中圓體(P)" pitchFamily="34" charset="-120"/>
                <a:ea typeface="華康中圓體(P)" pitchFamily="34" charset="-120"/>
              </a:rPr>
              <a:t>職業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400" dirty="0">
                <a:effectLst/>
                <a:latin typeface="華康中圓體(P)" pitchFamily="34" charset="-120"/>
                <a:ea typeface="華康中圓體(P)" pitchFamily="34" charset="-120"/>
              </a:rPr>
              <a:t>升學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zh-TW" sz="4400" dirty="0">
              <a:effectLst/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dirty="0">
                <a:latin typeface="華康娃娃體(P)" pitchFamily="82" charset="-122"/>
                <a:ea typeface="華康娃娃體(P)" pitchFamily="82" charset="-122"/>
              </a:rPr>
              <a:t>什麼是興趣？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628800"/>
            <a:ext cx="8568952" cy="5229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</a:rPr>
              <a:t>好奇的事情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</a:rPr>
              <a:t>喜歡做，並樂在其中的事，容易廢寢忘食</a:t>
            </a:r>
            <a:endParaRPr lang="zh-TW" altLang="en-US" sz="4000" dirty="0">
              <a:latin typeface="華康中圓體(P)" pitchFamily="34" charset="-120"/>
              <a:ea typeface="華康中圓體(P)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latin typeface="華康中圓體(P)" pitchFamily="34" charset="-120"/>
                <a:ea typeface="華康中圓體(P)" pitchFamily="34" charset="-120"/>
              </a:rPr>
              <a:t>能持續做下去的</a:t>
            </a: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</a:rPr>
              <a:t>事情，不用他人催促</a:t>
            </a:r>
            <a:endParaRPr lang="zh-TW" altLang="en-US" sz="4000" dirty="0">
              <a:latin typeface="華康中圓體(P)" pitchFamily="34" charset="-120"/>
              <a:ea typeface="華康中圓體(P)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</a:rPr>
              <a:t>充滿</a:t>
            </a:r>
            <a:r>
              <a:rPr lang="zh-TW" altLang="en-US" sz="4000" b="1" dirty="0" smtClean="0">
                <a:solidFill>
                  <a:srgbClr val="FF0000"/>
                </a:solidFill>
                <a:latin typeface="華康中圓體(P)" pitchFamily="34" charset="-120"/>
                <a:ea typeface="華康中圓體(P)" pitchFamily="34" charset="-120"/>
              </a:rPr>
              <a:t>熱情</a:t>
            </a: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</a:rPr>
              <a:t>，既</a:t>
            </a:r>
            <a:r>
              <a:rPr lang="zh-TW" altLang="en-US" sz="4000" dirty="0">
                <a:latin typeface="華康中圓體(P)" pitchFamily="34" charset="-120"/>
                <a:ea typeface="華康中圓體(P)" pitchFamily="34" charset="-120"/>
              </a:rPr>
              <a:t>使遇到</a:t>
            </a: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</a:rPr>
              <a:t>困難和挫折，</a:t>
            </a:r>
            <a:r>
              <a:rPr lang="zh-TW" altLang="en-US" sz="4000" dirty="0">
                <a:latin typeface="華康中圓體(P)" pitchFamily="34" charset="-120"/>
                <a:ea typeface="華康中圓體(P)" pitchFamily="34" charset="-120"/>
              </a:rPr>
              <a:t>也會有較多</a:t>
            </a:r>
            <a:r>
              <a:rPr lang="zh-TW" altLang="en-US" sz="4000" b="1" u="sng" dirty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忍耐的</a:t>
            </a:r>
            <a:r>
              <a:rPr lang="zh-TW" altLang="en-US" sz="4000" b="1" u="sng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力量</a:t>
            </a: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</a:rPr>
              <a:t>。一旦成功，快樂加倍。</a:t>
            </a:r>
            <a:endParaRPr lang="zh-TW" altLang="en-US" sz="4000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dirty="0">
                <a:latin typeface="華康娃娃體(P)" pitchFamily="82" charset="-122"/>
                <a:ea typeface="華康娃娃體(P)" pitchFamily="82" charset="-122"/>
              </a:rPr>
              <a:t>什麼是生涯興趣量表？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8229600" cy="51577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600" dirty="0">
                <a:effectLst/>
                <a:latin typeface="華康中圓體(P)" pitchFamily="34" charset="-120"/>
                <a:ea typeface="華康中圓體(P)" pitchFamily="34" charset="-120"/>
              </a:rPr>
              <a:t>瞭解自己的興趣所在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600" dirty="0">
                <a:effectLst/>
                <a:latin typeface="華康中圓體(P)" pitchFamily="34" charset="-120"/>
                <a:ea typeface="華康中圓體(P)" pitchFamily="34" charset="-120"/>
              </a:rPr>
              <a:t>更認識自己喜歡</a:t>
            </a:r>
            <a:r>
              <a:rPr lang="zh-TW" altLang="en-US" sz="3600" dirty="0" smtClean="0">
                <a:effectLst/>
                <a:latin typeface="華康中圓體(P)" pitchFamily="34" charset="-120"/>
                <a:ea typeface="華康中圓體(P)" pitchFamily="34" charset="-120"/>
              </a:rPr>
              <a:t>的事物</a:t>
            </a:r>
            <a:endParaRPr lang="zh-TW" altLang="en-US" sz="3600" dirty="0">
              <a:effectLst/>
              <a:latin typeface="華康中圓體(P)" pitchFamily="34" charset="-120"/>
              <a:ea typeface="華康中圓體(P)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600" dirty="0">
                <a:effectLst/>
                <a:latin typeface="華康中圓體(P)" pitchFamily="34" charset="-120"/>
                <a:ea typeface="華康中圓體(P)" pitchFamily="34" charset="-120"/>
              </a:rPr>
              <a:t>給其他人（家人、老師）認識自己的機會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600" dirty="0">
                <a:solidFill>
                  <a:srgbClr val="FF0000"/>
                </a:solidFill>
                <a:effectLst/>
                <a:latin typeface="華康中圓體(P)" pitchFamily="34" charset="-120"/>
                <a:ea typeface="華康中圓體(P)" pitchFamily="34" charset="-120"/>
              </a:rPr>
              <a:t>加上</a:t>
            </a:r>
            <a:r>
              <a:rPr lang="en-US" altLang="zh-TW" sz="3600" dirty="0">
                <a:solidFill>
                  <a:srgbClr val="FF0000"/>
                </a:solidFill>
                <a:effectLst/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600" dirty="0">
                <a:solidFill>
                  <a:srgbClr val="FF0000"/>
                </a:solidFill>
                <a:effectLst/>
                <a:latin typeface="華康中圓體(P)" pitchFamily="34" charset="-120"/>
                <a:ea typeface="華康中圓體(P)" pitchFamily="34" charset="-120"/>
              </a:rPr>
              <a:t>能力</a:t>
            </a:r>
            <a:r>
              <a:rPr lang="en-US" altLang="zh-TW" sz="3600" dirty="0">
                <a:solidFill>
                  <a:srgbClr val="FF0000"/>
                </a:solidFill>
                <a:effectLst/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600" dirty="0">
                <a:solidFill>
                  <a:srgbClr val="FF0000"/>
                </a:solidFill>
                <a:effectLst/>
                <a:latin typeface="華康中圓體(P)" pitchFamily="34" charset="-120"/>
                <a:ea typeface="華康中圓體(P)" pitchFamily="34" charset="-120"/>
              </a:rPr>
              <a:t>一起參考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 smtClean="0">
                <a:latin typeface="華康娃娃體(P)" pitchFamily="82" charset="-122"/>
                <a:ea typeface="華康娃娃體(P)" pitchFamily="82" charset="-122"/>
              </a:rPr>
              <a:t>水準一</a:t>
            </a:r>
            <a:endParaRPr lang="zh-TW" altLang="en-US" dirty="0">
              <a:latin typeface="華康娃娃體(P)" pitchFamily="82" charset="-122"/>
              <a:ea typeface="華康娃娃體(P)" pitchFamily="82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115616" y="1844824"/>
            <a:ext cx="7704856" cy="45259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sz="3600" dirty="0" smtClean="0">
                <a:effectLst/>
                <a:latin typeface="華康中圓體(P)" pitchFamily="34" charset="-120"/>
                <a:ea typeface="華康中圓體(P)" pitchFamily="34" charset="-120"/>
              </a:rPr>
              <a:t>共</a:t>
            </a:r>
            <a:r>
              <a:rPr lang="en-US" altLang="zh-TW" sz="3600" dirty="0">
                <a:effectLst/>
                <a:latin typeface="華康中圓體(P)" pitchFamily="34" charset="-120"/>
                <a:ea typeface="華康中圓體(P)" pitchFamily="34" charset="-120"/>
              </a:rPr>
              <a:t>152</a:t>
            </a:r>
            <a:r>
              <a:rPr lang="zh-TW" altLang="zh-TW" sz="3600" dirty="0">
                <a:effectLst/>
                <a:latin typeface="華康中圓體(P)" pitchFamily="34" charset="-120"/>
                <a:ea typeface="華康中圓體(P)" pitchFamily="34" charset="-120"/>
              </a:rPr>
              <a:t>個敘述句</a:t>
            </a:r>
            <a:r>
              <a:rPr lang="zh-TW" altLang="zh-TW" sz="3600" dirty="0" smtClean="0">
                <a:effectLst/>
                <a:latin typeface="華康中圓體(P)" pitchFamily="34" charset="-120"/>
                <a:ea typeface="華康中圓體(P)" pitchFamily="34" charset="-120"/>
              </a:rPr>
              <a:t>，包含</a:t>
            </a:r>
            <a:endParaRPr lang="en-US" altLang="zh-TW" sz="3600" dirty="0" smtClean="0">
              <a:effectLst/>
              <a:latin typeface="華康中圓體(P)" pitchFamily="34" charset="-120"/>
              <a:ea typeface="華康中圓體(P)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dirty="0" smtClean="0">
                <a:effectLst/>
                <a:latin typeface="華康中圓體(P)" pitchFamily="34" charset="-120"/>
                <a:ea typeface="華康中圓體(P)" pitchFamily="34" charset="-120"/>
              </a:rPr>
              <a:t>120</a:t>
            </a:r>
            <a:r>
              <a:rPr lang="zh-TW" altLang="zh-TW" sz="3600" dirty="0">
                <a:effectLst/>
                <a:latin typeface="華康中圓體(P)" pitchFamily="34" charset="-120"/>
                <a:ea typeface="華康中圓體(P)" pitchFamily="34" charset="-120"/>
              </a:rPr>
              <a:t>題工作</a:t>
            </a:r>
            <a:r>
              <a:rPr lang="en-US" altLang="zh-TW" sz="3600" dirty="0">
                <a:effectLst/>
                <a:latin typeface="華康中圓體(P)" pitchFamily="34" charset="-120"/>
                <a:ea typeface="華康中圓體(P)" pitchFamily="34" charset="-120"/>
              </a:rPr>
              <a:t>-</a:t>
            </a:r>
            <a:r>
              <a:rPr lang="zh-TW" altLang="zh-TW" sz="3600" dirty="0">
                <a:effectLst/>
                <a:latin typeface="華康中圓體(P)" pitchFamily="34" charset="-120"/>
                <a:ea typeface="華康中圓體(P)" pitchFamily="34" charset="-120"/>
              </a:rPr>
              <a:t>活動敘述</a:t>
            </a:r>
            <a:r>
              <a:rPr lang="zh-TW" altLang="zh-TW" sz="3600" dirty="0" smtClean="0">
                <a:effectLst/>
                <a:latin typeface="華康中圓體(P)" pitchFamily="34" charset="-120"/>
                <a:ea typeface="華康中圓體(P)" pitchFamily="34" charset="-120"/>
              </a:rPr>
              <a:t>句</a:t>
            </a:r>
            <a:endParaRPr lang="en-US" altLang="zh-TW" sz="3600" dirty="0" smtClean="0">
              <a:effectLst/>
              <a:latin typeface="華康中圓體(P)" pitchFamily="34" charset="-120"/>
              <a:ea typeface="華康中圓體(P)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dirty="0" smtClean="0">
                <a:effectLst/>
                <a:latin typeface="華康中圓體(P)" pitchFamily="34" charset="-120"/>
                <a:ea typeface="華康中圓體(P)" pitchFamily="34" charset="-120"/>
              </a:rPr>
              <a:t>16</a:t>
            </a:r>
            <a:r>
              <a:rPr lang="zh-TW" altLang="zh-TW" sz="3600" dirty="0">
                <a:effectLst/>
                <a:latin typeface="華康中圓體(P)" pitchFamily="34" charset="-120"/>
                <a:ea typeface="華康中圓體(P)" pitchFamily="34" charset="-120"/>
              </a:rPr>
              <a:t>題科目領域敘述</a:t>
            </a:r>
            <a:r>
              <a:rPr lang="zh-TW" altLang="zh-TW" sz="3600" dirty="0" smtClean="0">
                <a:effectLst/>
                <a:latin typeface="華康中圓體(P)" pitchFamily="34" charset="-120"/>
                <a:ea typeface="華康中圓體(P)" pitchFamily="34" charset="-120"/>
              </a:rPr>
              <a:t>句</a:t>
            </a:r>
            <a:endParaRPr lang="en-US" altLang="zh-TW" sz="3600" dirty="0" smtClean="0">
              <a:effectLst/>
              <a:latin typeface="華康中圓體(P)" pitchFamily="34" charset="-120"/>
              <a:ea typeface="華康中圓體(P)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dirty="0" smtClean="0">
                <a:effectLst/>
                <a:latin typeface="華康中圓體(P)" pitchFamily="34" charset="-120"/>
                <a:ea typeface="華康中圓體(P)" pitchFamily="34" charset="-120"/>
              </a:rPr>
              <a:t>16</a:t>
            </a:r>
            <a:r>
              <a:rPr lang="zh-TW" altLang="zh-TW" sz="3600" dirty="0">
                <a:effectLst/>
                <a:latin typeface="華康中圓體(P)" pitchFamily="34" charset="-120"/>
                <a:ea typeface="華康中圓體(P)" pitchFamily="34" charset="-120"/>
              </a:rPr>
              <a:t>題校內活動敘述</a:t>
            </a:r>
            <a:r>
              <a:rPr lang="zh-TW" altLang="zh-TW" sz="3600" dirty="0" smtClean="0">
                <a:effectLst/>
                <a:latin typeface="華康中圓體(P)" pitchFamily="34" charset="-120"/>
                <a:ea typeface="華康中圓體(P)" pitchFamily="34" charset="-120"/>
              </a:rPr>
              <a:t>句</a:t>
            </a:r>
            <a:endParaRPr lang="zh-TW" altLang="zh-TW" sz="3600" dirty="0">
              <a:effectLst/>
              <a:latin typeface="華康中圓體(P)" pitchFamily="34" charset="-120"/>
              <a:ea typeface="華康中圓體(P)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zh-TW" altLang="en-US" sz="3600" dirty="0">
              <a:effectLst/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b="1" dirty="0">
                <a:solidFill>
                  <a:srgbClr val="FF0000"/>
                </a:solidFill>
              </a:rPr>
              <a:t>測驗</a:t>
            </a:r>
            <a:r>
              <a:rPr lang="zh-TW" altLang="zh-TW" b="1" dirty="0" smtClean="0">
                <a:solidFill>
                  <a:srgbClr val="FF0000"/>
                </a:solidFill>
              </a:rPr>
              <a:t>結果可找出</a:t>
            </a:r>
            <a:r>
              <a:rPr lang="zh-TW" altLang="en-US" b="1" dirty="0" smtClean="0">
                <a:solidFill>
                  <a:srgbClr val="FF0000"/>
                </a:solidFill>
              </a:rPr>
              <a:t>你</a:t>
            </a:r>
            <a:r>
              <a:rPr lang="zh-TW" altLang="zh-TW" b="1" dirty="0" smtClean="0">
                <a:solidFill>
                  <a:srgbClr val="FF0000"/>
                </a:solidFill>
              </a:rPr>
              <a:t>對某職業</a:t>
            </a:r>
            <a:r>
              <a:rPr lang="zh-TW" altLang="zh-TW" b="1" dirty="0">
                <a:solidFill>
                  <a:srgbClr val="FF0000"/>
                </a:solidFill>
              </a:rPr>
              <a:t>之興趣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quarter" idx="1"/>
          </p:nvPr>
        </p:nvGraphicFramePr>
        <p:xfrm>
          <a:off x="395288" y="1557338"/>
          <a:ext cx="8568952" cy="4751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238"/>
                <a:gridCol w="2142238"/>
                <a:gridCol w="2142238"/>
                <a:gridCol w="2142238"/>
              </a:tblGrid>
              <a:tr h="1151053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15</a:t>
                      </a:r>
                      <a:r>
                        <a:rPr lang="zh-TW" altLang="zh-TW" sz="4000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個職業群組</a:t>
                      </a:r>
                      <a:endParaRPr lang="zh-TW" altLang="en-US" sz="4000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sz="36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36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3600" dirty="0"/>
                    </a:p>
                  </a:txBody>
                  <a:tcPr/>
                </a:tc>
              </a:tr>
              <a:tr h="9002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zh-TW" sz="2800" b="1" kern="100" spc="100" dirty="0">
                          <a:latin typeface="華康中圓體(P)" pitchFamily="34" charset="-120"/>
                          <a:ea typeface="華康中圓體(P)" pitchFamily="34" charset="-120"/>
                        </a:rPr>
                        <a:t>社會科學</a:t>
                      </a:r>
                      <a:endParaRPr lang="zh-TW" sz="2800" b="1" kern="100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zh-TW" altLang="zh-TW" sz="2800" b="1" kern="100" spc="100" dirty="0" smtClean="0">
                          <a:solidFill>
                            <a:schemeClr val="dk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客戶服務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zh-TW" altLang="en-US" sz="2800" b="1" kern="100" spc="100" dirty="0" smtClean="0">
                          <a:solidFill>
                            <a:schemeClr val="dk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教育服務      </a:t>
                      </a:r>
                      <a:endParaRPr lang="zh-TW" altLang="zh-TW" sz="2800" b="1" kern="100" spc="100" dirty="0" smtClean="0">
                        <a:solidFill>
                          <a:schemeClr val="dk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zh-TW" altLang="zh-TW" sz="2800" b="1" kern="100" spc="100" dirty="0" smtClean="0">
                          <a:solidFill>
                            <a:schemeClr val="dk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行政管理</a:t>
                      </a:r>
                    </a:p>
                  </a:txBody>
                  <a:tcPr marL="17780" marR="17780" marT="0" marB="0" anchor="ctr"/>
                </a:tc>
              </a:tr>
              <a:tr h="9002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zh-TW" sz="2800" b="1" kern="100" spc="100" dirty="0">
                          <a:latin typeface="華康中圓體(P)" pitchFamily="34" charset="-120"/>
                          <a:ea typeface="華康中圓體(P)" pitchFamily="34" charset="-120"/>
                        </a:rPr>
                        <a:t>文書內勤</a:t>
                      </a:r>
                      <a:endParaRPr lang="zh-TW" sz="2800" b="1" kern="100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zh-TW" altLang="zh-TW" sz="2800" b="1" kern="100" spc="100" dirty="0" smtClean="0">
                          <a:solidFill>
                            <a:schemeClr val="dk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藝文工作</a:t>
                      </a:r>
                      <a:endParaRPr lang="en-US" altLang="zh-TW" sz="2800" b="1" kern="100" spc="100" dirty="0" smtClean="0">
                        <a:solidFill>
                          <a:schemeClr val="dk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zh-TW" altLang="zh-TW" sz="2800" b="1" kern="100" spc="100" dirty="0" smtClean="0">
                          <a:solidFill>
                            <a:schemeClr val="dk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法律服務</a:t>
                      </a:r>
                      <a:r>
                        <a:rPr lang="zh-TW" altLang="en-US" sz="2800" b="1" kern="100" spc="100" dirty="0" smtClean="0">
                          <a:solidFill>
                            <a:schemeClr val="dk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       </a:t>
                      </a:r>
                      <a:endParaRPr lang="zh-TW" altLang="zh-TW" sz="2800" b="1" kern="100" spc="100" dirty="0" smtClean="0">
                        <a:solidFill>
                          <a:schemeClr val="dk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zh-TW" altLang="en-US" sz="2800" b="1" kern="100" spc="100" dirty="0" smtClean="0">
                          <a:solidFill>
                            <a:schemeClr val="dk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精修物件</a:t>
                      </a:r>
                      <a:endParaRPr lang="zh-TW" altLang="zh-TW" sz="2800" b="1" kern="100" spc="100" dirty="0" smtClean="0">
                        <a:solidFill>
                          <a:schemeClr val="dk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</a:tr>
              <a:tr h="9002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zh-TW" sz="2800" b="1" kern="100" spc="100" dirty="0">
                          <a:latin typeface="華康中圓體(P)" pitchFamily="34" charset="-120"/>
                          <a:ea typeface="華康中圓體(P)" pitchFamily="34" charset="-120"/>
                        </a:rPr>
                        <a:t>醫療</a:t>
                      </a:r>
                      <a:r>
                        <a:rPr lang="zh-TW" sz="2800" b="1" kern="100" spc="100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服務</a:t>
                      </a:r>
                      <a:r>
                        <a:rPr lang="zh-TW" altLang="en-US" sz="2800" b="1" kern="100" spc="100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     </a:t>
                      </a:r>
                      <a:endParaRPr lang="zh-TW" sz="2800" b="1" kern="100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zh-TW" altLang="zh-TW" sz="2800" b="1" kern="100" spc="100" dirty="0" smtClean="0">
                          <a:solidFill>
                            <a:schemeClr val="dk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數理科學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zh-TW" altLang="zh-TW" sz="2800" b="1" kern="100" spc="100" dirty="0" smtClean="0">
                          <a:solidFill>
                            <a:schemeClr val="dk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交通運輸</a:t>
                      </a:r>
                      <a:r>
                        <a:rPr lang="zh-TW" altLang="en-US" sz="2800" b="1" kern="100" spc="100" baseline="0" dirty="0" smtClean="0">
                          <a:solidFill>
                            <a:schemeClr val="dk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       </a:t>
                      </a:r>
                      <a:endParaRPr lang="zh-TW" altLang="zh-TW" sz="2800" b="1" kern="100" spc="100" dirty="0" smtClean="0">
                        <a:solidFill>
                          <a:schemeClr val="dk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zh-TW" altLang="en-US" sz="2800" b="1" kern="100" spc="100" dirty="0" smtClean="0">
                          <a:solidFill>
                            <a:schemeClr val="dk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機械操作</a:t>
                      </a:r>
                      <a:endParaRPr lang="zh-TW" sz="2800" b="1" kern="100" spc="100" dirty="0">
                        <a:solidFill>
                          <a:schemeClr val="dk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</a:tr>
              <a:tr h="9002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zh-TW" sz="2800" b="1" kern="100" spc="100" dirty="0">
                          <a:latin typeface="華康中圓體(P)" pitchFamily="34" charset="-120"/>
                          <a:ea typeface="華康中圓體(P)" pitchFamily="34" charset="-120"/>
                        </a:rPr>
                        <a:t>農林漁牧</a:t>
                      </a:r>
                      <a:endParaRPr lang="zh-TW" sz="2800" b="1" kern="100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zh-TW" altLang="zh-TW" sz="2800" b="1" kern="100" spc="100" dirty="0" smtClean="0">
                          <a:solidFill>
                            <a:schemeClr val="dk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營建工程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zh-TW" altLang="zh-TW" sz="2800" b="1" kern="100" spc="100" dirty="0" smtClean="0">
                          <a:solidFill>
                            <a:schemeClr val="dk1"/>
                          </a:solidFill>
                          <a:latin typeface="華康中圓體(P)" pitchFamily="34" charset="-120"/>
                          <a:ea typeface="華康中圓體(P)" pitchFamily="34" charset="-120"/>
                          <a:cs typeface="+mn-cs"/>
                        </a:rPr>
                        <a:t>市場行銷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endParaRPr lang="zh-TW" altLang="zh-TW" sz="2800" b="1" kern="100" spc="100" dirty="0" smtClean="0">
                        <a:solidFill>
                          <a:schemeClr val="dk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latin typeface="華康娃娃體(P)" pitchFamily="82" charset="-122"/>
                <a:ea typeface="華康娃娃體(P)" pitchFamily="82" charset="-122"/>
              </a:rPr>
              <a:t>16</a:t>
            </a:r>
            <a:r>
              <a:rPr lang="zh-TW" altLang="en-US" dirty="0" smtClean="0">
                <a:latin typeface="華康娃娃體(P)" pitchFamily="82" charset="-122"/>
                <a:ea typeface="華康娃娃體(P)" pitchFamily="82" charset="-122"/>
              </a:rPr>
              <a:t>個科目領域</a:t>
            </a:r>
            <a:endParaRPr lang="zh-TW" altLang="en-US" dirty="0">
              <a:latin typeface="華康娃娃體(P)" pitchFamily="82" charset="-122"/>
              <a:ea typeface="華康娃娃體(P)" pitchFamily="82" charset="-122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611560" y="1700808"/>
          <a:ext cx="8208912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/>
                <a:gridCol w="2052228"/>
                <a:gridCol w="2052228"/>
                <a:gridCol w="2052228"/>
              </a:tblGrid>
              <a:tr h="999718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演說或戲劇</a:t>
                      </a:r>
                      <a:endParaRPr lang="zh-TW" altLang="en-US" sz="2800" b="0" i="0" u="none" strike="noStrike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金屬</a:t>
                      </a:r>
                      <a:r>
                        <a:rPr lang="zh-TW" altLang="en-US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工</a:t>
                      </a:r>
                      <a:endParaRPr lang="en-US" altLang="zh-TW" sz="2800" b="0" i="0" u="none" strike="noStrike" dirty="0" smtClean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  <a:p>
                      <a:pPr algn="ctr" fontAlgn="b"/>
                      <a:r>
                        <a:rPr lang="zh-TW" altLang="en-US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或</a:t>
                      </a:r>
                      <a:r>
                        <a:rPr lang="zh-TW" altLang="en-US" sz="28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木工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數學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汽車修護</a:t>
                      </a:r>
                    </a:p>
                  </a:txBody>
                  <a:tcPr marL="0" marR="0" marT="0" marB="0" anchor="ctr"/>
                </a:tc>
              </a:tr>
              <a:tr h="999718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科學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烹飪或縫紉</a:t>
                      </a:r>
                      <a:endParaRPr lang="zh-TW" altLang="en-US" sz="2800" b="0" i="0" u="none" strike="noStrike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音樂與藝術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農耕或畜牧</a:t>
                      </a:r>
                    </a:p>
                  </a:txBody>
                  <a:tcPr marL="0" marR="0" marT="0" marB="0" anchor="ctr"/>
                </a:tc>
              </a:tr>
              <a:tr h="123253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新聞寫作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打字</a:t>
                      </a:r>
                      <a:r>
                        <a:rPr lang="zh-TW" altLang="en-US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或</a:t>
                      </a:r>
                      <a:r>
                        <a:rPr lang="en-US" altLang="zh-TW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/>
                      </a:r>
                      <a:br>
                        <a:rPr lang="en-US" altLang="zh-TW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</a:br>
                      <a:r>
                        <a:rPr lang="zh-TW" altLang="en-US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辦公用機器</a:t>
                      </a:r>
                      <a:endParaRPr lang="zh-TW" altLang="en-US" sz="2800" b="0" i="0" u="none" strike="noStrike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史地</a:t>
                      </a:r>
                      <a:r>
                        <a:rPr lang="zh-TW" altLang="en-US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或</a:t>
                      </a:r>
                      <a:r>
                        <a:rPr lang="en-US" altLang="zh-TW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/>
                      </a:r>
                      <a:br>
                        <a:rPr lang="en-US" altLang="zh-TW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</a:br>
                      <a:r>
                        <a:rPr lang="zh-TW" altLang="en-US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社會科學</a:t>
                      </a:r>
                      <a:endParaRPr lang="zh-TW" altLang="en-US" sz="2800" b="0" i="0" u="none" strike="noStrike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保健</a:t>
                      </a:r>
                    </a:p>
                  </a:txBody>
                  <a:tcPr marL="0" marR="0" marT="0" marB="0" anchor="ctr"/>
                </a:tc>
              </a:tr>
              <a:tr h="123253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創意寫作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電腦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中文或文學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28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簿記</a:t>
                      </a:r>
                      <a:r>
                        <a:rPr lang="zh-TW" altLang="en-US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或</a:t>
                      </a:r>
                      <a:r>
                        <a:rPr lang="en-US" altLang="zh-TW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/>
                      </a:r>
                      <a:br>
                        <a:rPr lang="en-US" altLang="zh-TW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</a:br>
                      <a:r>
                        <a:rPr lang="zh-TW" altLang="en-US" sz="28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辦公實務</a:t>
                      </a:r>
                      <a:endParaRPr lang="zh-TW" altLang="en-US" sz="2800" b="0" i="0" u="none" strike="noStrike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latin typeface="華康娃娃體(P)" pitchFamily="82" charset="-122"/>
                <a:ea typeface="華康娃娃體(P)" pitchFamily="82" charset="-122"/>
              </a:rPr>
              <a:t>16</a:t>
            </a:r>
            <a:r>
              <a:rPr lang="zh-TW" altLang="en-US" dirty="0" smtClean="0">
                <a:latin typeface="華康娃娃體(P)" pitchFamily="82" charset="-122"/>
                <a:ea typeface="華康娃娃體(P)" pitchFamily="82" charset="-122"/>
              </a:rPr>
              <a:t>個校內活動</a:t>
            </a:r>
            <a:endParaRPr lang="zh-TW" altLang="en-US" dirty="0">
              <a:latin typeface="華康娃娃體(P)" pitchFamily="82" charset="-122"/>
              <a:ea typeface="華康娃娃體(P)" pitchFamily="82" charset="-122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106363" y="1562100"/>
          <a:ext cx="8892480" cy="5040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3120"/>
                <a:gridCol w="2223120"/>
                <a:gridCol w="2223120"/>
                <a:gridCol w="2223120"/>
              </a:tblGrid>
              <a:tr h="132259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1</a:t>
                      </a:r>
                      <a:r>
                        <a:rPr lang="zh-TW" altLang="en-US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數學社團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>
                          <a:latin typeface="華康中圓體(P)" pitchFamily="34" charset="-120"/>
                          <a:ea typeface="華康中圓體(P)" pitchFamily="34" charset="-120"/>
                        </a:rPr>
                        <a:t>2</a:t>
                      </a:r>
                      <a:r>
                        <a:rPr lang="zh-TW" altLang="en-US" sz="2400" b="0" i="0" u="none" strike="noStrike">
                          <a:latin typeface="華康中圓體(P)" pitchFamily="34" charset="-120"/>
                          <a:ea typeface="華康中圓體(P)" pitchFamily="34" charset="-120"/>
                        </a:rPr>
                        <a:t>農耕社團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>
                          <a:latin typeface="華康中圓體(P)" pitchFamily="34" charset="-120"/>
                          <a:ea typeface="華康中圓體(P)" pitchFamily="34" charset="-120"/>
                        </a:rPr>
                        <a:t>3</a:t>
                      </a:r>
                      <a:r>
                        <a:rPr lang="zh-TW" altLang="en-US" sz="2400" b="0" i="0" u="none" strike="noStrike">
                          <a:latin typeface="華康中圓體(P)" pitchFamily="34" charset="-120"/>
                          <a:ea typeface="華康中圓體(P)" pitchFamily="34" charset="-120"/>
                        </a:rPr>
                        <a:t>演說或辯論隊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>
                          <a:latin typeface="華康中圓體(P)" pitchFamily="34" charset="-120"/>
                          <a:ea typeface="華康中圓體(P)" pitchFamily="34" charset="-120"/>
                        </a:rPr>
                        <a:t>4</a:t>
                      </a:r>
                      <a:r>
                        <a:rPr lang="zh-TW" altLang="en-US" sz="2400" b="0" i="0" u="none" strike="noStrike">
                          <a:latin typeface="華康中圓體(P)" pitchFamily="34" charset="-120"/>
                          <a:ea typeface="華康中圓體(P)" pitchFamily="34" charset="-120"/>
                        </a:rPr>
                        <a:t>圖書館助理</a:t>
                      </a:r>
                    </a:p>
                  </a:txBody>
                  <a:tcPr marL="0" marR="0" marT="0" marB="0" anchor="ctr"/>
                </a:tc>
              </a:tr>
              <a:tr h="132259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5</a:t>
                      </a:r>
                      <a:r>
                        <a:rPr lang="zh-TW" altLang="en-US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學校戲劇公演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6</a:t>
                      </a:r>
                      <a:r>
                        <a:rPr lang="zh-TW" altLang="en-US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汽車研習社團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7</a:t>
                      </a:r>
                      <a:r>
                        <a:rPr lang="zh-TW" altLang="en-US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科學競賽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8</a:t>
                      </a:r>
                      <a:r>
                        <a:rPr lang="zh-TW" altLang="en-US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老師助理</a:t>
                      </a:r>
                    </a:p>
                  </a:txBody>
                  <a:tcPr marL="0" marR="0" marT="0" marB="0" anchor="ctr"/>
                </a:tc>
              </a:tr>
              <a:tr h="132259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9</a:t>
                      </a:r>
                      <a:r>
                        <a:rPr lang="zh-TW" altLang="en-US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學生</a:t>
                      </a:r>
                      <a:r>
                        <a:rPr lang="zh-TW" altLang="en-US" sz="2400" b="0" i="0" u="none" strike="noStrike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自治組織</a:t>
                      </a:r>
                      <a:endParaRPr lang="zh-TW" altLang="en-US" sz="2400" b="0" i="0" u="none" strike="noStrike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10</a:t>
                      </a:r>
                      <a:r>
                        <a:rPr lang="zh-TW" altLang="en-US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辦公室助理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11</a:t>
                      </a:r>
                      <a:r>
                        <a:rPr lang="zh-TW" altLang="en-US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學校文學刊物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12</a:t>
                      </a:r>
                      <a:r>
                        <a:rPr lang="zh-TW" altLang="en-US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學校社團幹部</a:t>
                      </a:r>
                    </a:p>
                  </a:txBody>
                  <a:tcPr marL="0" marR="0" marT="0" marB="0" anchor="ctr"/>
                </a:tc>
              </a:tr>
              <a:tr h="107277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13</a:t>
                      </a:r>
                      <a:r>
                        <a:rPr lang="zh-TW" altLang="en-US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攝影社團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14</a:t>
                      </a:r>
                      <a:r>
                        <a:rPr lang="zh-TW" altLang="en-US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商業性社團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15</a:t>
                      </a:r>
                      <a:r>
                        <a:rPr lang="zh-TW" altLang="en-US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學校報紙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16</a:t>
                      </a:r>
                      <a:r>
                        <a:rPr lang="zh-TW" altLang="en-US" sz="2400" b="0" i="0" u="none" strike="noStrike" dirty="0">
                          <a:latin typeface="華康中圓體(P)" pitchFamily="34" charset="-120"/>
                          <a:ea typeface="華康中圓體(P)" pitchFamily="34" charset="-120"/>
                        </a:rPr>
                        <a:t>電腦社團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4213" y="188913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zh-TW" altLang="en-US" sz="3000" dirty="0">
                <a:latin typeface="華康娃娃體(P)" pitchFamily="82" charset="-122"/>
                <a:ea typeface="華康娃娃體(P)" pitchFamily="82" charset="-122"/>
              </a:rPr>
              <a:t>職業群組有何不同</a:t>
            </a:r>
          </a:p>
        </p:txBody>
      </p:sp>
      <p:graphicFrame>
        <p:nvGraphicFramePr>
          <p:cNvPr id="15363" name="Group 3"/>
          <p:cNvGraphicFramePr>
            <a:graphicFrameLocks noGrp="1"/>
          </p:cNvGraphicFramePr>
          <p:nvPr>
            <p:ph/>
          </p:nvPr>
        </p:nvGraphicFramePr>
        <p:xfrm>
          <a:off x="250825" y="738188"/>
          <a:ext cx="8640960" cy="612049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80815"/>
                <a:gridCol w="3894595"/>
                <a:gridCol w="3665550"/>
              </a:tblGrid>
              <a:tr h="7506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中圓體(P)" pitchFamily="34" charset="-120"/>
                          <a:ea typeface="華康中圓體(P)" pitchFamily="34" charset="-120"/>
                        </a:rPr>
                        <a:t>職業群組</a:t>
                      </a:r>
                      <a:endParaRPr kumimoji="1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中圓體(P)" pitchFamily="34" charset="-120"/>
                          <a:ea typeface="華康中圓體(P)" pitchFamily="34" charset="-120"/>
                        </a:rPr>
                        <a:t>類型</a:t>
                      </a:r>
                      <a:endParaRPr kumimoji="1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中圓體(P)" pitchFamily="34" charset="-120"/>
                          <a:ea typeface="華康中圓體(P)" pitchFamily="34" charset="-120"/>
                        </a:rPr>
                        <a:t>相關職業</a:t>
                      </a:r>
                      <a:endParaRPr kumimoji="1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/>
                </a:tc>
              </a:tr>
              <a:tr h="152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1" kern="1200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社會科學</a:t>
                      </a:r>
                      <a:endParaRPr kumimoji="1" lang="zh-TW" alt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2600" b="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用科學的方法，研究人類或社會的種種現象，關心人們的社會需求。</a:t>
                      </a:r>
                      <a:endParaRPr lang="en-US" altLang="zh-TW" sz="2600" b="0" dirty="0" smtClean="0">
                        <a:solidFill>
                          <a:schemeClr val="tx1"/>
                        </a:solidFill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6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人類學家、</a:t>
                      </a:r>
                      <a:r>
                        <a:rPr lang="zh-TW" altLang="en-US" sz="26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社會</a:t>
                      </a:r>
                      <a:r>
                        <a:rPr lang="zh-TW" altLang="zh-TW" sz="26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學家、經濟學家、心理學家、</a:t>
                      </a:r>
                      <a:r>
                        <a:rPr lang="zh-TW" altLang="en-US" sz="26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諮商師、社工師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horzOverflow="overflow"/>
                </a:tc>
              </a:tr>
              <a:tr h="11413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1" kern="1200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文書內勤</a:t>
                      </a:r>
                      <a:endParaRPr kumimoji="1" lang="zh-TW" alt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從事資料準備、記帳、辦公用機器操作等工作</a:t>
                      </a: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秘書、打字員、出納員</a:t>
                      </a:r>
                      <a:r>
                        <a:rPr lang="zh-TW" altLang="en-US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、事務員</a:t>
                      </a: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和簿記員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horzOverflow="overflow"/>
                </a:tc>
              </a:tr>
              <a:tr h="11413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1" kern="1200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醫療服務</a:t>
                      </a:r>
                      <a:endParaRPr kumimoji="1" lang="zh-TW" alt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從事病患、傷患和殘障者的各類服務</a:t>
                      </a: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護士、醫師、物理治療師、職能治療師和語言治療師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horzOverflow="overflow"/>
                </a:tc>
              </a:tr>
              <a:tr h="13462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1" kern="1200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農林漁牧</a:t>
                      </a:r>
                      <a:endParaRPr kumimoji="1" lang="zh-TW" alt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b="0" kern="1200" dirty="0" smtClean="0">
                          <a:solidFill>
                            <a:schemeClr val="tx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從事與動物和植物有關之工作</a:t>
                      </a:r>
                      <a:endParaRPr kumimoji="1" lang="en-US" altLang="zh-TW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600" kern="120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農夫、漁夫、森林巡邏員、園丁、</a:t>
                      </a:r>
                      <a:r>
                        <a:rPr lang="zh-TW" altLang="en-US" sz="2600" kern="120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動物保育員</a:t>
                      </a:r>
                      <a:r>
                        <a:rPr lang="zh-TW" altLang="zh-TW" sz="2600" kern="120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和</a:t>
                      </a:r>
                      <a:r>
                        <a:rPr lang="zh-TW" altLang="en-US" sz="2600" kern="120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馴</a:t>
                      </a:r>
                      <a:r>
                        <a:rPr lang="zh-TW" altLang="zh-TW" sz="2600" kern="120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犬師</a:t>
                      </a:r>
                      <a:endParaRPr kumimoji="1" lang="zh-TW" alt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  <a:effectLst/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和風織布設計範本">
  <a:themeElements>
    <a:clrScheme name="和風織布設計範本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和風織布設計範本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和風織布設計範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1608</TotalTime>
  <Words>897</Words>
  <Application>Microsoft Office PowerPoint</Application>
  <PresentationFormat>如螢幕大小 (4:3)</PresentationFormat>
  <Paragraphs>170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19</vt:i4>
      </vt:variant>
    </vt:vector>
  </HeadingPairs>
  <TitlesOfParts>
    <vt:vector size="21" baseType="lpstr">
      <vt:lpstr>和風織布設計範本</vt:lpstr>
      <vt:lpstr>公正</vt:lpstr>
      <vt:lpstr>生涯興趣量表</vt:lpstr>
      <vt:lpstr>什麼是生涯？</vt:lpstr>
      <vt:lpstr>什麼是興趣？</vt:lpstr>
      <vt:lpstr>什麼是生涯興趣量表？</vt:lpstr>
      <vt:lpstr>水準一</vt:lpstr>
      <vt:lpstr>測驗結果可找出你對某職業之興趣</vt:lpstr>
      <vt:lpstr>16個科目領域</vt:lpstr>
      <vt:lpstr>16個校內活動</vt:lpstr>
      <vt:lpstr>投影片 9</vt:lpstr>
      <vt:lpstr>投影片 10</vt:lpstr>
      <vt:lpstr>投影片 11</vt:lpstr>
      <vt:lpstr>投影片 12</vt:lpstr>
      <vt:lpstr> ＊職業群組曲線圖：  1. 由左到右依照      興趣高到興趣低。  2. 除了看各職群的    排名之外，更要重視的是各職群的得分。 （興趣程度：低 8-19、中 20-28、高 29-40） </vt:lpstr>
      <vt:lpstr>投影片 14</vt:lpstr>
      <vt:lpstr>投影片 15</vt:lpstr>
      <vt:lpstr>投影片 16</vt:lpstr>
      <vt:lpstr>投影片 17</vt:lpstr>
      <vt:lpstr>例子</vt:lpstr>
      <vt:lpstr>結論</vt:lpstr>
    </vt:vector>
  </TitlesOfParts>
  <Company>pin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國中生涯興趣量表解釋</dc:title>
  <dc:creator>張臻萍</dc:creator>
  <cp:lastModifiedBy>C.H</cp:lastModifiedBy>
  <cp:revision>71</cp:revision>
  <dcterms:created xsi:type="dcterms:W3CDTF">2010-07-19T12:59:52Z</dcterms:created>
  <dcterms:modified xsi:type="dcterms:W3CDTF">2016-03-31T03:59:29Z</dcterms:modified>
</cp:coreProperties>
</file>