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64" r:id="rId3"/>
    <p:sldId id="265" r:id="rId4"/>
    <p:sldId id="266" r:id="rId5"/>
    <p:sldId id="267" r:id="rId6"/>
    <p:sldId id="270" r:id="rId7"/>
    <p:sldId id="269" r:id="rId8"/>
    <p:sldId id="268" r:id="rId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8" name="日期版面配置區 27"/>
          <p:cNvSpPr>
            <a:spLocks noGrp="1"/>
          </p:cNvSpPr>
          <p:nvPr>
            <p:ph type="dt" sz="half" idx="10"/>
          </p:nvPr>
        </p:nvSpPr>
        <p:spPr/>
        <p:txBody>
          <a:bodyPr/>
          <a:lstStyle>
            <a:extLst/>
          </a:lstStyle>
          <a:p>
            <a:fld id="{611A2BA1-38FE-45E6-9015-DB1888FA94B2}" type="datetimeFigureOut">
              <a:rPr lang="zh-TW" altLang="en-US" smtClean="0"/>
              <a:t>2014/12/29</a:t>
            </a:fld>
            <a:endParaRPr lang="zh-TW" altLang="en-US"/>
          </a:p>
        </p:txBody>
      </p:sp>
      <p:sp>
        <p:nvSpPr>
          <p:cNvPr id="17" name="頁尾版面配置區 16"/>
          <p:cNvSpPr>
            <a:spLocks noGrp="1"/>
          </p:cNvSpPr>
          <p:nvPr>
            <p:ph type="ftr" sz="quarter" idx="11"/>
          </p:nvPr>
        </p:nvSpPr>
        <p:spPr/>
        <p:txBody>
          <a:bodyPr/>
          <a:lstStyle>
            <a:extLst/>
          </a:lstStyle>
          <a:p>
            <a:endParaRPr lang="zh-TW" altLang="en-US"/>
          </a:p>
        </p:txBody>
      </p:sp>
      <p:sp>
        <p:nvSpPr>
          <p:cNvPr id="29" name="投影片編號版面配置區 28"/>
          <p:cNvSpPr>
            <a:spLocks noGrp="1"/>
          </p:cNvSpPr>
          <p:nvPr>
            <p:ph type="sldNum" sz="quarter" idx="12"/>
          </p:nvPr>
        </p:nvSpPr>
        <p:spPr/>
        <p:txBody>
          <a:bodyPr/>
          <a:lstStyle>
            <a:extLst/>
          </a:lstStyle>
          <a:p>
            <a:fld id="{362943FE-F3C1-4AC4-986D-80E18AE3C339}" type="slidenum">
              <a:rPr lang="zh-TW" altLang="en-US" smtClean="0"/>
              <a:t>‹#›</a:t>
            </a:fld>
            <a:endParaRPr lang="zh-TW" altLang="en-US"/>
          </a:p>
        </p:txBody>
      </p:sp>
      <p:sp>
        <p:nvSpPr>
          <p:cNvPr id="32" name="矩形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矩形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矩形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矩形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矩形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標題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56" name="矩形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矩形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矩形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矩形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611A2BA1-38FE-45E6-9015-DB1888FA94B2}" type="datetimeFigureOut">
              <a:rPr lang="zh-TW" altLang="en-US" smtClean="0"/>
              <a:t>2014/12/29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62943FE-F3C1-4AC4-986D-80E18AE3C339}"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981200" cy="5851525"/>
          </a:xfrm>
        </p:spPr>
        <p:txBody>
          <a:bodyPr vert="eaVert" anchor="ct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609600" y="274639"/>
            <a:ext cx="58674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611A2BA1-38FE-45E6-9015-DB1888FA94B2}" type="datetimeFigureOut">
              <a:rPr lang="zh-TW" altLang="en-US" smtClean="0"/>
              <a:t>2014/12/29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62943FE-F3C1-4AC4-986D-80E18AE3C339}"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611A2BA1-38FE-45E6-9015-DB1888FA94B2}" type="datetimeFigureOut">
              <a:rPr lang="zh-TW" altLang="en-US" smtClean="0"/>
              <a:t>2014/12/29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62943FE-F3C1-4AC4-986D-80E18AE3C339}"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14" name="手繪多邊形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手繪多邊形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手繪多邊形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手繪多邊形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手繪多邊形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手繪多邊形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手繪多邊形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手繪多邊形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手繪多邊形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手繪多邊形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手繪多邊形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手繪多邊形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手繪多邊形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手繪多邊形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手繪多邊形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文字版面配置區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611A2BA1-38FE-45E6-9015-DB1888FA94B2}" type="datetimeFigureOut">
              <a:rPr lang="zh-TW" altLang="en-US" smtClean="0"/>
              <a:t>2014/12/29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62943FE-F3C1-4AC4-986D-80E18AE3C339}" type="slidenum">
              <a:rPr lang="zh-TW" altLang="en-US" smtClean="0"/>
              <a:t>‹#›</a:t>
            </a:fld>
            <a:endParaRPr lang="zh-TW" altLang="en-US"/>
          </a:p>
        </p:txBody>
      </p:sp>
      <p:sp>
        <p:nvSpPr>
          <p:cNvPr id="7" name="矩形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zh-TW" altLang="en-US" smtClean="0"/>
              <a:t>按一下以編輯母片標題樣式</a:t>
            </a:r>
            <a:endParaRPr kumimoji="0" lang="en-US"/>
          </a:p>
        </p:txBody>
      </p:sp>
      <p:sp>
        <p:nvSpPr>
          <p:cNvPr id="8" name="矩形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矩形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矩形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矩形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矩形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512064"/>
            <a:ext cx="8229600" cy="9144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611A2BA1-38FE-45E6-9015-DB1888FA94B2}" type="datetimeFigureOut">
              <a:rPr lang="zh-TW" altLang="en-US" smtClean="0"/>
              <a:t>2014/12/29</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362943FE-F3C1-4AC4-986D-80E18AE3C339}"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5" name="矩形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504824" y="512064"/>
            <a:ext cx="7772400" cy="914400"/>
          </a:xfrm>
        </p:spPr>
        <p:txBody>
          <a:bodyPr anchor="t"/>
          <a:lstStyle>
            <a:lvl1pPr>
              <a:defRPr sz="400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611A2BA1-38FE-45E6-9015-DB1888FA94B2}" type="datetimeFigureOut">
              <a:rPr lang="zh-TW" altLang="en-US" smtClean="0"/>
              <a:t>2014/12/29</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362943FE-F3C1-4AC4-986D-80E18AE3C339}" type="slidenum">
              <a:rPr lang="zh-TW" altLang="en-US" smtClean="0"/>
              <a:t>‹#›</a:t>
            </a:fld>
            <a:endParaRPr lang="zh-TW" altLang="en-US"/>
          </a:p>
        </p:txBody>
      </p:sp>
      <p:sp>
        <p:nvSpPr>
          <p:cNvPr id="16" name="矩形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矩形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矩形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矩形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矩形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矩形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矩形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矩形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矩形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914400" y="512064"/>
            <a:ext cx="7772400" cy="914400"/>
          </a:xfrm>
        </p:spPr>
        <p:txBody>
          <a:bodyPr/>
          <a:lstStyle>
            <a:lvl1pPr>
              <a:defRPr sz="4000" cap="none" baseline="0"/>
            </a:lvl1pPr>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611A2BA1-38FE-45E6-9015-DB1888FA94B2}" type="datetimeFigureOut">
              <a:rPr lang="zh-TW" altLang="en-US" smtClean="0"/>
              <a:t>2014/12/29</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362943FE-F3C1-4AC4-986D-80E18AE3C339}"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611A2BA1-38FE-45E6-9015-DB1888FA94B2}" type="datetimeFigureOut">
              <a:rPr lang="zh-TW" altLang="en-US" smtClean="0"/>
              <a:t>2014/12/29</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362943FE-F3C1-4AC4-986D-80E18AE3C339}"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273050"/>
            <a:ext cx="8229600" cy="1162050"/>
          </a:xfrm>
        </p:spPr>
        <p:txBody>
          <a:bodyPr anchor="ctr"/>
          <a:lstStyle>
            <a:lvl1pPr algn="l">
              <a:buNone/>
              <a:defRPr sz="3600" b="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611A2BA1-38FE-45E6-9015-DB1888FA94B2}" type="datetimeFigureOut">
              <a:rPr lang="zh-TW" altLang="en-US" smtClean="0"/>
              <a:t>2014/12/29</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362943FE-F3C1-4AC4-986D-80E18AE3C339}"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8" name="矩形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直線接點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群組 9"/>
          <p:cNvGrpSpPr/>
          <p:nvPr/>
        </p:nvGrpSpPr>
        <p:grpSpPr>
          <a:xfrm rot="5400000">
            <a:off x="8514581" y="1219200"/>
            <a:ext cx="132763" cy="128466"/>
            <a:chOff x="6668087" y="1297746"/>
            <a:chExt cx="161840" cy="156602"/>
          </a:xfrm>
        </p:grpSpPr>
        <p:cxnSp>
          <p:nvCxnSpPr>
            <p:cNvPr id="15" name="直線接點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直線接點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直線接點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標題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grpSp>
        <p:nvGrpSpPr>
          <p:cNvPr id="14" name="群組 13"/>
          <p:cNvGrpSpPr/>
          <p:nvPr/>
        </p:nvGrpSpPr>
        <p:grpSpPr>
          <a:xfrm rot="5400000">
            <a:off x="8666981" y="1371600"/>
            <a:ext cx="132763" cy="128466"/>
            <a:chOff x="6668087" y="1297746"/>
            <a:chExt cx="161840" cy="156602"/>
          </a:xfrm>
        </p:grpSpPr>
        <p:cxnSp>
          <p:nvCxnSpPr>
            <p:cNvPr id="11" name="直線接點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直線接點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直線接點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群組 17"/>
          <p:cNvGrpSpPr/>
          <p:nvPr/>
        </p:nvGrpSpPr>
        <p:grpSpPr>
          <a:xfrm rot="5400000">
            <a:off x="8320088" y="1474763"/>
            <a:ext cx="132763" cy="128466"/>
            <a:chOff x="6668087" y="1297746"/>
            <a:chExt cx="161840" cy="156602"/>
          </a:xfrm>
        </p:grpSpPr>
        <p:cxnSp>
          <p:nvCxnSpPr>
            <p:cNvPr id="19" name="直線接點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直線接點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直線接點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日期版面配置區 4"/>
          <p:cNvSpPr>
            <a:spLocks noGrp="1"/>
          </p:cNvSpPr>
          <p:nvPr>
            <p:ph type="dt" sz="half" idx="10"/>
          </p:nvPr>
        </p:nvSpPr>
        <p:spPr>
          <a:xfrm>
            <a:off x="6477000" y="55499"/>
            <a:ext cx="2133600" cy="365125"/>
          </a:xfrm>
        </p:spPr>
        <p:txBody>
          <a:bodyPr/>
          <a:lstStyle>
            <a:extLst/>
          </a:lstStyle>
          <a:p>
            <a:fld id="{611A2BA1-38FE-45E6-9015-DB1888FA94B2}" type="datetimeFigureOut">
              <a:rPr lang="zh-TW" altLang="en-US" smtClean="0"/>
              <a:t>2014/12/29</a:t>
            </a:fld>
            <a:endParaRPr lang="zh-TW" altLang="en-US"/>
          </a:p>
        </p:txBody>
      </p:sp>
      <p:sp>
        <p:nvSpPr>
          <p:cNvPr id="6" name="頁尾版面配置區 5"/>
          <p:cNvSpPr>
            <a:spLocks noGrp="1"/>
          </p:cNvSpPr>
          <p:nvPr>
            <p:ph type="ftr" sz="quarter" idx="11"/>
          </p:nvPr>
        </p:nvSpPr>
        <p:spPr>
          <a:xfrm>
            <a:off x="914400" y="55499"/>
            <a:ext cx="5562600" cy="365125"/>
          </a:xfrm>
        </p:spPr>
        <p:txBody>
          <a:bodyPr/>
          <a:lstStyle>
            <a:extLst/>
          </a:lstStyle>
          <a:p>
            <a:endParaRPr lang="zh-TW" altLang="en-US"/>
          </a:p>
        </p:txBody>
      </p:sp>
      <p:sp>
        <p:nvSpPr>
          <p:cNvPr id="7" name="投影片編號版面配置區 6"/>
          <p:cNvSpPr>
            <a:spLocks noGrp="1"/>
          </p:cNvSpPr>
          <p:nvPr>
            <p:ph type="sldNum" sz="quarter" idx="12"/>
          </p:nvPr>
        </p:nvSpPr>
        <p:spPr>
          <a:xfrm>
            <a:off x="8610600" y="55499"/>
            <a:ext cx="457200" cy="365125"/>
          </a:xfrm>
        </p:spPr>
        <p:txBody>
          <a:bodyPr/>
          <a:lstStyle>
            <a:extLst/>
          </a:lstStyle>
          <a:p>
            <a:fld id="{362943FE-F3C1-4AC4-986D-80E18AE3C339}"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矩形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矩形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矩形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矩形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矩形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矩形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矩形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矩形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矩形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標題版面配置區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611A2BA1-38FE-45E6-9015-DB1888FA94B2}" type="datetimeFigureOut">
              <a:rPr lang="zh-TW" altLang="en-US" smtClean="0"/>
              <a:t>2014/12/29</a:t>
            </a:fld>
            <a:endParaRPr lang="zh-TW" altLang="en-US"/>
          </a:p>
        </p:txBody>
      </p:sp>
      <p:sp>
        <p:nvSpPr>
          <p:cNvPr id="3" name="頁尾版面配置區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zh-TW" altLang="en-US"/>
          </a:p>
        </p:txBody>
      </p:sp>
      <p:sp>
        <p:nvSpPr>
          <p:cNvPr id="23" name="投影片編號版面配置區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362943FE-F3C1-4AC4-986D-80E18AE3C339}" type="slidenum">
              <a:rPr lang="zh-TW" altLang="en-US" smtClean="0"/>
              <a:t>‹#›</a:t>
            </a:fld>
            <a:endParaRPr lang="zh-TW" alt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104</a:t>
            </a:r>
            <a:r>
              <a:rPr lang="zh-TW" altLang="en-US" dirty="0"/>
              <a:t>高中技職學校報告</a:t>
            </a:r>
          </a:p>
        </p:txBody>
      </p:sp>
      <p:sp>
        <p:nvSpPr>
          <p:cNvPr id="3" name="副標題 2"/>
          <p:cNvSpPr>
            <a:spLocks noGrp="1"/>
          </p:cNvSpPr>
          <p:nvPr>
            <p:ph type="subTitle" idx="1"/>
          </p:nvPr>
        </p:nvSpPr>
        <p:spPr/>
        <p:txBody>
          <a:bodyPr/>
          <a:lstStyle/>
          <a:p>
            <a:r>
              <a:rPr lang="en-US" altLang="zh-TW" dirty="0" smtClean="0"/>
              <a:t>90505.10.18</a:t>
            </a:r>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各校特色課程</a:t>
            </a:r>
            <a:endParaRPr lang="zh-TW" altLang="en-US" dirty="0"/>
          </a:p>
        </p:txBody>
      </p:sp>
      <p:sp>
        <p:nvSpPr>
          <p:cNvPr id="3" name="文字版面配置區 2"/>
          <p:cNvSpPr>
            <a:spLocks noGrp="1"/>
          </p:cNvSpPr>
          <p:nvPr>
            <p:ph type="body" idx="1"/>
          </p:nvPr>
        </p:nvSpPr>
        <p:spPr>
          <a:xfrm>
            <a:off x="457200" y="1535113"/>
            <a:ext cx="2757478" cy="639762"/>
          </a:xfrm>
        </p:spPr>
        <p:txBody>
          <a:bodyPr/>
          <a:lstStyle/>
          <a:p>
            <a:r>
              <a:rPr lang="zh-TW" altLang="en-US" dirty="0" smtClean="0"/>
              <a:t> 建國中學</a:t>
            </a:r>
            <a:endParaRPr lang="zh-TW" altLang="en-US" dirty="0"/>
          </a:p>
        </p:txBody>
      </p:sp>
      <p:sp>
        <p:nvSpPr>
          <p:cNvPr id="5" name="文字版面配置區 4"/>
          <p:cNvSpPr>
            <a:spLocks noGrp="1"/>
          </p:cNvSpPr>
          <p:nvPr>
            <p:ph type="body" sz="half" idx="3"/>
          </p:nvPr>
        </p:nvSpPr>
        <p:spPr>
          <a:xfrm>
            <a:off x="5929322" y="1535113"/>
            <a:ext cx="2757478" cy="639762"/>
          </a:xfrm>
        </p:spPr>
        <p:txBody>
          <a:bodyPr/>
          <a:lstStyle/>
          <a:p>
            <a:r>
              <a:rPr lang="zh-TW" altLang="en-US" dirty="0" smtClean="0"/>
              <a:t> 成功高中</a:t>
            </a:r>
            <a:endParaRPr lang="zh-TW" altLang="en-US" dirty="0"/>
          </a:p>
        </p:txBody>
      </p:sp>
      <p:sp>
        <p:nvSpPr>
          <p:cNvPr id="4" name="內容版面配置區 3"/>
          <p:cNvSpPr>
            <a:spLocks noGrp="1"/>
          </p:cNvSpPr>
          <p:nvPr>
            <p:ph sz="quarter" idx="2"/>
          </p:nvPr>
        </p:nvSpPr>
        <p:spPr>
          <a:xfrm>
            <a:off x="457200" y="2174875"/>
            <a:ext cx="2757478" cy="3951288"/>
          </a:xfrm>
        </p:spPr>
        <p:txBody>
          <a:bodyPr/>
          <a:lstStyle/>
          <a:p>
            <a:pPr>
              <a:buNone/>
            </a:pPr>
            <a:r>
              <a:rPr lang="zh-TW" altLang="en-US" dirty="0"/>
              <a:t>特殊班別</a:t>
            </a:r>
            <a:r>
              <a:rPr lang="en-US" altLang="zh-TW" dirty="0" smtClean="0"/>
              <a:t>:</a:t>
            </a:r>
            <a:endParaRPr lang="en-US" altLang="zh-TW" dirty="0"/>
          </a:p>
          <a:p>
            <a:pPr>
              <a:buNone/>
            </a:pPr>
            <a:r>
              <a:rPr lang="zh-TW" altLang="en-US" dirty="0" smtClean="0"/>
              <a:t>體育</a:t>
            </a:r>
            <a:r>
              <a:rPr lang="zh-TW" altLang="en-US" dirty="0"/>
              <a:t>班   </a:t>
            </a:r>
            <a:endParaRPr lang="en-US" altLang="zh-TW" dirty="0" smtClean="0"/>
          </a:p>
          <a:p>
            <a:pPr>
              <a:buNone/>
            </a:pPr>
            <a:r>
              <a:rPr lang="zh-TW" altLang="en-US" dirty="0" smtClean="0"/>
              <a:t>數理</a:t>
            </a:r>
            <a:r>
              <a:rPr lang="zh-TW" altLang="en-US" dirty="0"/>
              <a:t>資優班   </a:t>
            </a:r>
            <a:endParaRPr lang="en-US" altLang="zh-TW" dirty="0" smtClean="0"/>
          </a:p>
          <a:p>
            <a:pPr>
              <a:buNone/>
            </a:pPr>
            <a:r>
              <a:rPr lang="zh-TW" altLang="en-US" dirty="0" smtClean="0"/>
              <a:t>人文</a:t>
            </a:r>
            <a:r>
              <a:rPr lang="zh-TW" altLang="en-US" dirty="0"/>
              <a:t>社會資優班</a:t>
            </a:r>
          </a:p>
        </p:txBody>
      </p:sp>
      <p:sp>
        <p:nvSpPr>
          <p:cNvPr id="6" name="內容版面配置區 5"/>
          <p:cNvSpPr>
            <a:spLocks noGrp="1"/>
          </p:cNvSpPr>
          <p:nvPr>
            <p:ph sz="quarter" idx="4"/>
          </p:nvPr>
        </p:nvSpPr>
        <p:spPr>
          <a:xfrm>
            <a:off x="5929322" y="2174875"/>
            <a:ext cx="2757478" cy="3951288"/>
          </a:xfrm>
        </p:spPr>
        <p:txBody>
          <a:bodyPr/>
          <a:lstStyle/>
          <a:p>
            <a:pPr>
              <a:buNone/>
            </a:pPr>
            <a:r>
              <a:rPr lang="zh-TW" altLang="en-US" dirty="0"/>
              <a:t>特殊班別</a:t>
            </a:r>
            <a:r>
              <a:rPr lang="en-US" altLang="zh-TW" dirty="0" smtClean="0"/>
              <a:t>:</a:t>
            </a:r>
          </a:p>
          <a:p>
            <a:pPr>
              <a:buNone/>
            </a:pPr>
            <a:r>
              <a:rPr lang="zh-TW" altLang="en-US" dirty="0" smtClean="0"/>
              <a:t>數理</a:t>
            </a:r>
            <a:r>
              <a:rPr lang="zh-TW" altLang="en-US" dirty="0"/>
              <a:t>資優班   </a:t>
            </a:r>
          </a:p>
        </p:txBody>
      </p:sp>
      <p:sp>
        <p:nvSpPr>
          <p:cNvPr id="7" name="文字方塊 6"/>
          <p:cNvSpPr txBox="1"/>
          <p:nvPr/>
        </p:nvSpPr>
        <p:spPr>
          <a:xfrm>
            <a:off x="3286116" y="1714488"/>
            <a:ext cx="2643206" cy="461665"/>
          </a:xfrm>
          <a:prstGeom prst="rect">
            <a:avLst/>
          </a:prstGeom>
          <a:noFill/>
        </p:spPr>
        <p:txBody>
          <a:bodyPr wrap="square" rtlCol="0">
            <a:spAutoFit/>
          </a:bodyPr>
          <a:lstStyle/>
          <a:p>
            <a:r>
              <a:rPr lang="zh-TW" altLang="en-US" sz="2400" b="1" dirty="0" smtClean="0"/>
              <a:t> 師大附中</a:t>
            </a:r>
            <a:endParaRPr lang="zh-TW" altLang="en-US" sz="2400" b="1" dirty="0"/>
          </a:p>
        </p:txBody>
      </p:sp>
      <p:sp>
        <p:nvSpPr>
          <p:cNvPr id="8" name="文字方塊 7"/>
          <p:cNvSpPr txBox="1"/>
          <p:nvPr/>
        </p:nvSpPr>
        <p:spPr>
          <a:xfrm>
            <a:off x="3214678" y="2143116"/>
            <a:ext cx="2714645" cy="1938992"/>
          </a:xfrm>
          <a:prstGeom prst="rect">
            <a:avLst/>
          </a:prstGeom>
          <a:noFill/>
        </p:spPr>
        <p:txBody>
          <a:bodyPr wrap="square" rtlCol="0">
            <a:spAutoFit/>
          </a:bodyPr>
          <a:lstStyle/>
          <a:p>
            <a:r>
              <a:rPr lang="zh-TW" altLang="en-US" sz="2400" dirty="0"/>
              <a:t>特殊班別</a:t>
            </a:r>
            <a:r>
              <a:rPr lang="en-US" altLang="zh-TW" sz="2400" dirty="0" smtClean="0"/>
              <a:t>:</a:t>
            </a:r>
          </a:p>
          <a:p>
            <a:r>
              <a:rPr lang="zh-TW" altLang="en-US" sz="2400" dirty="0" smtClean="0"/>
              <a:t>美術</a:t>
            </a:r>
            <a:r>
              <a:rPr lang="zh-TW" altLang="en-US" sz="2400" dirty="0"/>
              <a:t>班   </a:t>
            </a:r>
            <a:endParaRPr lang="en-US" altLang="zh-TW" sz="2400" dirty="0" smtClean="0"/>
          </a:p>
          <a:p>
            <a:r>
              <a:rPr lang="zh-TW" altLang="en-US" sz="2400" dirty="0" smtClean="0"/>
              <a:t>音樂</a:t>
            </a:r>
            <a:r>
              <a:rPr lang="zh-TW" altLang="en-US" sz="2400" dirty="0"/>
              <a:t>班   </a:t>
            </a:r>
            <a:endParaRPr lang="en-US" altLang="zh-TW" sz="2400" dirty="0" smtClean="0"/>
          </a:p>
          <a:p>
            <a:r>
              <a:rPr lang="zh-TW" altLang="en-US" sz="2400" dirty="0" smtClean="0"/>
              <a:t>數理</a:t>
            </a:r>
            <a:r>
              <a:rPr lang="zh-TW" altLang="en-US" sz="2400" dirty="0"/>
              <a:t>資優班   </a:t>
            </a:r>
            <a:endParaRPr lang="en-US" altLang="zh-TW" sz="2400" dirty="0" smtClean="0"/>
          </a:p>
          <a:p>
            <a:r>
              <a:rPr lang="zh-TW" altLang="en-US" sz="2400" dirty="0" smtClean="0"/>
              <a:t>語文</a:t>
            </a:r>
            <a:r>
              <a:rPr lang="zh-TW" altLang="en-US" sz="2400" dirty="0"/>
              <a:t>資優班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各校交通路線與通勤時間</a:t>
            </a:r>
            <a:endParaRPr lang="zh-TW" altLang="en-US" dirty="0"/>
          </a:p>
        </p:txBody>
      </p:sp>
      <p:sp>
        <p:nvSpPr>
          <p:cNvPr id="3" name="文字版面配置區 2"/>
          <p:cNvSpPr>
            <a:spLocks noGrp="1"/>
          </p:cNvSpPr>
          <p:nvPr>
            <p:ph type="body" idx="1"/>
          </p:nvPr>
        </p:nvSpPr>
        <p:spPr>
          <a:xfrm>
            <a:off x="457200" y="1535113"/>
            <a:ext cx="2757478" cy="639762"/>
          </a:xfrm>
        </p:spPr>
        <p:txBody>
          <a:bodyPr/>
          <a:lstStyle/>
          <a:p>
            <a:r>
              <a:rPr lang="zh-TW" altLang="en-US" dirty="0" smtClean="0"/>
              <a:t> 建國中學</a:t>
            </a:r>
            <a:endParaRPr lang="zh-TW" altLang="en-US" dirty="0"/>
          </a:p>
        </p:txBody>
      </p:sp>
      <p:sp>
        <p:nvSpPr>
          <p:cNvPr id="5" name="文字版面配置區 4"/>
          <p:cNvSpPr>
            <a:spLocks noGrp="1"/>
          </p:cNvSpPr>
          <p:nvPr>
            <p:ph type="body" sz="half" idx="3"/>
          </p:nvPr>
        </p:nvSpPr>
        <p:spPr>
          <a:xfrm>
            <a:off x="5929322" y="1535113"/>
            <a:ext cx="2757478" cy="639762"/>
          </a:xfrm>
        </p:spPr>
        <p:txBody>
          <a:bodyPr/>
          <a:lstStyle/>
          <a:p>
            <a:r>
              <a:rPr lang="zh-TW" altLang="en-US" dirty="0" smtClean="0"/>
              <a:t> 成功高中</a:t>
            </a:r>
            <a:endParaRPr lang="zh-TW" altLang="en-US" dirty="0"/>
          </a:p>
        </p:txBody>
      </p:sp>
      <p:sp>
        <p:nvSpPr>
          <p:cNvPr id="4" name="內容版面配置區 3"/>
          <p:cNvSpPr>
            <a:spLocks noGrp="1"/>
          </p:cNvSpPr>
          <p:nvPr>
            <p:ph sz="quarter" idx="2"/>
          </p:nvPr>
        </p:nvSpPr>
        <p:spPr>
          <a:xfrm>
            <a:off x="457200" y="2174875"/>
            <a:ext cx="2757478" cy="3951288"/>
          </a:xfrm>
        </p:spPr>
        <p:txBody>
          <a:bodyPr/>
          <a:lstStyle/>
          <a:p>
            <a:pPr>
              <a:buNone/>
            </a:pPr>
            <a:r>
              <a:rPr lang="zh-TW" altLang="en-US" dirty="0"/>
              <a:t>臺北市中正區南海路</a:t>
            </a:r>
            <a:r>
              <a:rPr lang="en-US" altLang="zh-TW" dirty="0"/>
              <a:t>56</a:t>
            </a:r>
            <a:r>
              <a:rPr lang="zh-TW" altLang="en-US" dirty="0" smtClean="0"/>
              <a:t>號</a:t>
            </a:r>
            <a:endParaRPr lang="en-US" altLang="zh-TW" dirty="0" smtClean="0"/>
          </a:p>
          <a:p>
            <a:pPr>
              <a:buNone/>
            </a:pPr>
            <a:endParaRPr lang="en-US" altLang="zh-TW" dirty="0" smtClean="0"/>
          </a:p>
          <a:p>
            <a:pPr>
              <a:buNone/>
            </a:pPr>
            <a:endParaRPr lang="en-US" altLang="zh-TW" dirty="0"/>
          </a:p>
          <a:p>
            <a:pPr>
              <a:buNone/>
            </a:pPr>
            <a:r>
              <a:rPr lang="zh-TW" altLang="en-US" dirty="0" smtClean="0"/>
              <a:t>通勤時間</a:t>
            </a:r>
            <a:r>
              <a:rPr lang="en-US" altLang="zh-TW" dirty="0" smtClean="0"/>
              <a:t>(</a:t>
            </a:r>
            <a:r>
              <a:rPr lang="zh-TW" altLang="en-US" dirty="0" smtClean="0"/>
              <a:t>從海山</a:t>
            </a:r>
            <a:r>
              <a:rPr lang="en-US" altLang="zh-TW" dirty="0" smtClean="0"/>
              <a:t>):</a:t>
            </a:r>
          </a:p>
          <a:p>
            <a:pPr>
              <a:buNone/>
            </a:pPr>
            <a:r>
              <a:rPr lang="en-US" altLang="zh-TW" dirty="0" smtClean="0"/>
              <a:t>30~40min</a:t>
            </a:r>
          </a:p>
          <a:p>
            <a:pPr>
              <a:buNone/>
            </a:pPr>
            <a:endParaRPr lang="en-US" altLang="zh-TW" dirty="0"/>
          </a:p>
        </p:txBody>
      </p:sp>
      <p:sp>
        <p:nvSpPr>
          <p:cNvPr id="6" name="內容版面配置區 5"/>
          <p:cNvSpPr>
            <a:spLocks noGrp="1"/>
          </p:cNvSpPr>
          <p:nvPr>
            <p:ph sz="quarter" idx="4"/>
          </p:nvPr>
        </p:nvSpPr>
        <p:spPr>
          <a:xfrm>
            <a:off x="5929322" y="2174875"/>
            <a:ext cx="2757478" cy="3951288"/>
          </a:xfrm>
        </p:spPr>
        <p:txBody>
          <a:bodyPr/>
          <a:lstStyle/>
          <a:p>
            <a:pPr>
              <a:buNone/>
            </a:pPr>
            <a:r>
              <a:rPr lang="zh-TW" altLang="en-US" dirty="0"/>
              <a:t>臺北市中正區濟南路一段</a:t>
            </a:r>
            <a:r>
              <a:rPr lang="en-US" altLang="zh-TW" dirty="0"/>
              <a:t>71</a:t>
            </a:r>
            <a:r>
              <a:rPr lang="zh-TW" altLang="en-US" dirty="0" smtClean="0"/>
              <a:t>號</a:t>
            </a:r>
            <a:endParaRPr lang="en-US" altLang="zh-TW" dirty="0" smtClean="0"/>
          </a:p>
          <a:p>
            <a:pPr>
              <a:buNone/>
            </a:pPr>
            <a:endParaRPr lang="en-US" altLang="zh-TW" dirty="0"/>
          </a:p>
          <a:p>
            <a:pPr>
              <a:buNone/>
            </a:pPr>
            <a:endParaRPr lang="en-US" altLang="zh-TW" dirty="0" smtClean="0"/>
          </a:p>
          <a:p>
            <a:pPr>
              <a:buNone/>
            </a:pPr>
            <a:r>
              <a:rPr lang="zh-TW" altLang="en-US" dirty="0" smtClean="0"/>
              <a:t>通勤時間</a:t>
            </a:r>
            <a:r>
              <a:rPr lang="en-US" altLang="zh-TW" dirty="0" smtClean="0"/>
              <a:t>(</a:t>
            </a:r>
            <a:r>
              <a:rPr lang="zh-TW" altLang="en-US" dirty="0" smtClean="0"/>
              <a:t>從海山</a:t>
            </a:r>
            <a:r>
              <a:rPr lang="en-US" altLang="zh-TW" dirty="0" smtClean="0"/>
              <a:t>):</a:t>
            </a:r>
          </a:p>
          <a:p>
            <a:pPr>
              <a:buNone/>
            </a:pPr>
            <a:r>
              <a:rPr lang="en-US" altLang="zh-TW" dirty="0" smtClean="0"/>
              <a:t>30~40min</a:t>
            </a:r>
            <a:endParaRPr lang="en-US" altLang="zh-TW" dirty="0"/>
          </a:p>
        </p:txBody>
      </p:sp>
      <p:sp>
        <p:nvSpPr>
          <p:cNvPr id="7" name="文字方塊 6"/>
          <p:cNvSpPr txBox="1"/>
          <p:nvPr/>
        </p:nvSpPr>
        <p:spPr>
          <a:xfrm>
            <a:off x="3286116" y="1714488"/>
            <a:ext cx="2643206" cy="461665"/>
          </a:xfrm>
          <a:prstGeom prst="rect">
            <a:avLst/>
          </a:prstGeom>
          <a:noFill/>
        </p:spPr>
        <p:txBody>
          <a:bodyPr wrap="square" rtlCol="0">
            <a:spAutoFit/>
          </a:bodyPr>
          <a:lstStyle/>
          <a:p>
            <a:r>
              <a:rPr lang="zh-TW" altLang="en-US" sz="2400" b="1" dirty="0" smtClean="0"/>
              <a:t> 師大附中</a:t>
            </a:r>
            <a:endParaRPr lang="zh-TW" altLang="en-US" sz="2400" b="1" dirty="0"/>
          </a:p>
        </p:txBody>
      </p:sp>
      <p:sp>
        <p:nvSpPr>
          <p:cNvPr id="8" name="文字方塊 7"/>
          <p:cNvSpPr txBox="1"/>
          <p:nvPr/>
        </p:nvSpPr>
        <p:spPr>
          <a:xfrm>
            <a:off x="3214678" y="2143116"/>
            <a:ext cx="2714645" cy="3785652"/>
          </a:xfrm>
          <a:prstGeom prst="rect">
            <a:avLst/>
          </a:prstGeom>
          <a:noFill/>
        </p:spPr>
        <p:txBody>
          <a:bodyPr wrap="square" rtlCol="0">
            <a:spAutoFit/>
          </a:bodyPr>
          <a:lstStyle/>
          <a:p>
            <a:r>
              <a:rPr lang="zh-TW" altLang="en-US" sz="2400" dirty="0"/>
              <a:t>台北市信義路</a:t>
            </a:r>
            <a:r>
              <a:rPr lang="en-US" altLang="zh-TW" sz="2400" dirty="0"/>
              <a:t>3</a:t>
            </a:r>
            <a:r>
              <a:rPr lang="zh-TW" altLang="en-US" sz="2400" dirty="0"/>
              <a:t>段</a:t>
            </a:r>
            <a:r>
              <a:rPr lang="en-US" altLang="zh-TW" sz="2400" dirty="0" smtClean="0"/>
              <a:t>143</a:t>
            </a:r>
            <a:r>
              <a:rPr lang="zh-TW" altLang="en-US" sz="2400" dirty="0" smtClean="0"/>
              <a:t>號</a:t>
            </a:r>
            <a:endParaRPr lang="en-US" altLang="zh-TW" sz="2400" dirty="0"/>
          </a:p>
          <a:p>
            <a:endParaRPr lang="en-US" altLang="zh-TW" sz="2400" dirty="0" smtClean="0"/>
          </a:p>
          <a:p>
            <a:endParaRPr lang="en-US" altLang="zh-TW" sz="2400" dirty="0"/>
          </a:p>
          <a:p>
            <a:endParaRPr lang="en-US" altLang="zh-TW" sz="2400" dirty="0"/>
          </a:p>
          <a:p>
            <a:r>
              <a:rPr lang="zh-TW" altLang="en-US" sz="2400" dirty="0" smtClean="0"/>
              <a:t>通勤時間</a:t>
            </a:r>
            <a:r>
              <a:rPr lang="en-US" altLang="zh-TW" sz="2400" dirty="0" smtClean="0"/>
              <a:t>(</a:t>
            </a:r>
            <a:r>
              <a:rPr lang="zh-TW" altLang="en-US" sz="2400" dirty="0" smtClean="0"/>
              <a:t>從海山</a:t>
            </a:r>
            <a:r>
              <a:rPr lang="en-US" altLang="zh-TW" sz="2400" dirty="0" smtClean="0"/>
              <a:t>):</a:t>
            </a:r>
          </a:p>
          <a:p>
            <a:r>
              <a:rPr lang="en-US" altLang="zh-TW" sz="2400" dirty="0" smtClean="0"/>
              <a:t>30~40min</a:t>
            </a:r>
          </a:p>
          <a:p>
            <a:endParaRPr lang="en-US" altLang="zh-TW" sz="2400" dirty="0" smtClean="0"/>
          </a:p>
          <a:p>
            <a:endParaRPr lang="en-US" altLang="zh-TW" sz="2400" dirty="0" smtClean="0"/>
          </a:p>
          <a:p>
            <a:endParaRPr lang="zh-TW" alt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t>各校</a:t>
            </a:r>
            <a:r>
              <a:rPr lang="zh-TW" altLang="en-US" dirty="0"/>
              <a:t>過去表現</a:t>
            </a:r>
            <a:r>
              <a:rPr lang="zh-TW" altLang="en-US" dirty="0" smtClean="0"/>
              <a:t>落點</a:t>
            </a:r>
            <a:endParaRPr lang="zh-TW" altLang="en-US" dirty="0"/>
          </a:p>
        </p:txBody>
      </p:sp>
      <p:sp>
        <p:nvSpPr>
          <p:cNvPr id="3" name="文字版面配置區 2"/>
          <p:cNvSpPr>
            <a:spLocks noGrp="1"/>
          </p:cNvSpPr>
          <p:nvPr>
            <p:ph type="body" idx="1"/>
          </p:nvPr>
        </p:nvSpPr>
        <p:spPr>
          <a:xfrm>
            <a:off x="457200" y="1535113"/>
            <a:ext cx="2757478" cy="639762"/>
          </a:xfrm>
        </p:spPr>
        <p:txBody>
          <a:bodyPr/>
          <a:lstStyle/>
          <a:p>
            <a:r>
              <a:rPr lang="zh-TW" altLang="en-US" dirty="0" smtClean="0"/>
              <a:t> 建國中學</a:t>
            </a:r>
            <a:endParaRPr lang="zh-TW" altLang="en-US" dirty="0"/>
          </a:p>
        </p:txBody>
      </p:sp>
      <p:sp>
        <p:nvSpPr>
          <p:cNvPr id="5" name="文字版面配置區 4"/>
          <p:cNvSpPr>
            <a:spLocks noGrp="1"/>
          </p:cNvSpPr>
          <p:nvPr>
            <p:ph type="body" sz="half" idx="3"/>
          </p:nvPr>
        </p:nvSpPr>
        <p:spPr>
          <a:xfrm>
            <a:off x="5929322" y="1535113"/>
            <a:ext cx="2757478" cy="639762"/>
          </a:xfrm>
        </p:spPr>
        <p:txBody>
          <a:bodyPr/>
          <a:lstStyle/>
          <a:p>
            <a:r>
              <a:rPr lang="zh-TW" altLang="en-US" dirty="0" smtClean="0"/>
              <a:t> 成功高中</a:t>
            </a:r>
            <a:endParaRPr lang="zh-TW" altLang="en-US" dirty="0"/>
          </a:p>
        </p:txBody>
      </p:sp>
      <p:sp>
        <p:nvSpPr>
          <p:cNvPr id="4" name="內容版面配置區 3"/>
          <p:cNvSpPr>
            <a:spLocks noGrp="1"/>
          </p:cNvSpPr>
          <p:nvPr>
            <p:ph sz="quarter" idx="2"/>
          </p:nvPr>
        </p:nvSpPr>
        <p:spPr>
          <a:xfrm>
            <a:off x="457200" y="2174875"/>
            <a:ext cx="2757478" cy="3951288"/>
          </a:xfrm>
        </p:spPr>
        <p:txBody>
          <a:bodyPr/>
          <a:lstStyle/>
          <a:p>
            <a:pPr>
              <a:buNone/>
            </a:pPr>
            <a:r>
              <a:rPr lang="zh-TW" altLang="en-US" dirty="0" smtClean="0"/>
              <a:t>等第落點</a:t>
            </a:r>
            <a:r>
              <a:rPr lang="en-US" altLang="zh-TW" dirty="0" smtClean="0"/>
              <a:t>:288</a:t>
            </a:r>
          </a:p>
          <a:p>
            <a:pPr>
              <a:buNone/>
            </a:pPr>
            <a:endParaRPr lang="en-US" altLang="zh-TW" dirty="0"/>
          </a:p>
          <a:p>
            <a:pPr>
              <a:buNone/>
            </a:pPr>
            <a:r>
              <a:rPr lang="en-US" altLang="zh-TW" dirty="0" smtClean="0"/>
              <a:t>PR</a:t>
            </a:r>
            <a:r>
              <a:rPr lang="zh-TW" altLang="en-US" dirty="0" smtClean="0"/>
              <a:t>值</a:t>
            </a:r>
            <a:r>
              <a:rPr lang="en-US" altLang="zh-TW" dirty="0" smtClean="0"/>
              <a:t>:99</a:t>
            </a:r>
          </a:p>
          <a:p>
            <a:pPr>
              <a:buNone/>
            </a:pPr>
            <a:endParaRPr lang="en-US" altLang="zh-TW" dirty="0"/>
          </a:p>
        </p:txBody>
      </p:sp>
      <p:sp>
        <p:nvSpPr>
          <p:cNvPr id="6" name="內容版面配置區 5"/>
          <p:cNvSpPr>
            <a:spLocks noGrp="1"/>
          </p:cNvSpPr>
          <p:nvPr>
            <p:ph sz="quarter" idx="4"/>
          </p:nvPr>
        </p:nvSpPr>
        <p:spPr>
          <a:xfrm>
            <a:off x="5929322" y="2174875"/>
            <a:ext cx="2757478" cy="3951288"/>
          </a:xfrm>
        </p:spPr>
        <p:txBody>
          <a:bodyPr/>
          <a:lstStyle/>
          <a:p>
            <a:pPr>
              <a:buNone/>
            </a:pPr>
            <a:r>
              <a:rPr lang="zh-TW" altLang="en-US" dirty="0" smtClean="0"/>
              <a:t>等第落點</a:t>
            </a:r>
            <a:r>
              <a:rPr lang="en-US" altLang="zh-TW" dirty="0" smtClean="0"/>
              <a:t>:200</a:t>
            </a:r>
            <a:endParaRPr lang="en-US" altLang="zh-TW" dirty="0"/>
          </a:p>
          <a:p>
            <a:pPr>
              <a:buNone/>
            </a:pPr>
            <a:endParaRPr lang="en-US" altLang="zh-TW" dirty="0" smtClean="0"/>
          </a:p>
          <a:p>
            <a:pPr>
              <a:buNone/>
            </a:pPr>
            <a:r>
              <a:rPr lang="en-US" altLang="zh-TW" dirty="0" smtClean="0"/>
              <a:t>PR</a:t>
            </a:r>
            <a:r>
              <a:rPr lang="zh-TW" altLang="en-US" dirty="0" smtClean="0"/>
              <a:t>值</a:t>
            </a:r>
            <a:r>
              <a:rPr lang="en-US" altLang="zh-TW" dirty="0" smtClean="0"/>
              <a:t>: 97~98</a:t>
            </a:r>
          </a:p>
        </p:txBody>
      </p:sp>
      <p:sp>
        <p:nvSpPr>
          <p:cNvPr id="7" name="文字方塊 6"/>
          <p:cNvSpPr txBox="1"/>
          <p:nvPr/>
        </p:nvSpPr>
        <p:spPr>
          <a:xfrm>
            <a:off x="3286116" y="1714488"/>
            <a:ext cx="2643206" cy="461665"/>
          </a:xfrm>
          <a:prstGeom prst="rect">
            <a:avLst/>
          </a:prstGeom>
          <a:noFill/>
        </p:spPr>
        <p:txBody>
          <a:bodyPr wrap="square" rtlCol="0">
            <a:spAutoFit/>
          </a:bodyPr>
          <a:lstStyle/>
          <a:p>
            <a:r>
              <a:rPr lang="zh-TW" altLang="en-US" sz="2400" b="1" dirty="0" smtClean="0"/>
              <a:t> 師大附中</a:t>
            </a:r>
            <a:endParaRPr lang="zh-TW" altLang="en-US" sz="2400" b="1" dirty="0"/>
          </a:p>
        </p:txBody>
      </p:sp>
      <p:sp>
        <p:nvSpPr>
          <p:cNvPr id="8" name="文字方塊 7"/>
          <p:cNvSpPr txBox="1"/>
          <p:nvPr/>
        </p:nvSpPr>
        <p:spPr>
          <a:xfrm>
            <a:off x="3214678" y="2143116"/>
            <a:ext cx="2714645" cy="2308324"/>
          </a:xfrm>
          <a:prstGeom prst="rect">
            <a:avLst/>
          </a:prstGeom>
          <a:noFill/>
        </p:spPr>
        <p:txBody>
          <a:bodyPr wrap="square" rtlCol="0">
            <a:spAutoFit/>
          </a:bodyPr>
          <a:lstStyle/>
          <a:p>
            <a:r>
              <a:rPr lang="zh-TW" altLang="en-US" sz="2400" dirty="0" smtClean="0"/>
              <a:t>等第落點</a:t>
            </a:r>
            <a:r>
              <a:rPr lang="en-US" altLang="zh-TW" sz="2400" dirty="0" smtClean="0"/>
              <a:t>:240</a:t>
            </a:r>
          </a:p>
          <a:p>
            <a:endParaRPr lang="en-US" altLang="zh-TW" sz="2400" dirty="0"/>
          </a:p>
          <a:p>
            <a:endParaRPr lang="en-US" altLang="zh-TW" sz="2400" dirty="0"/>
          </a:p>
          <a:p>
            <a:r>
              <a:rPr lang="en-US" altLang="zh-TW" sz="2400" dirty="0" smtClean="0"/>
              <a:t>PR</a:t>
            </a:r>
            <a:r>
              <a:rPr lang="zh-TW" altLang="en-US" sz="2400" dirty="0" smtClean="0"/>
              <a:t>值</a:t>
            </a:r>
            <a:r>
              <a:rPr lang="en-US" altLang="zh-TW" sz="2400" dirty="0" smtClean="0"/>
              <a:t>:98~99</a:t>
            </a:r>
          </a:p>
          <a:p>
            <a:endParaRPr lang="en-US" altLang="zh-TW" sz="2400" dirty="0" smtClean="0"/>
          </a:p>
          <a:p>
            <a:endParaRPr lang="zh-TW" alt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1071536" y="1643051"/>
          <a:ext cx="7000928" cy="4643469"/>
        </p:xfrm>
        <a:graphic>
          <a:graphicData uri="http://schemas.openxmlformats.org/drawingml/2006/table">
            <a:tbl>
              <a:tblPr firstRow="1" bandRow="1">
                <a:tableStyleId>{5C22544A-7EE6-4342-B048-85BDC9FD1C3A}</a:tableStyleId>
              </a:tblPr>
              <a:tblGrid>
                <a:gridCol w="1750232"/>
                <a:gridCol w="1750232"/>
                <a:gridCol w="1750232"/>
                <a:gridCol w="1750232"/>
              </a:tblGrid>
              <a:tr h="515941">
                <a:tc>
                  <a:txBody>
                    <a:bodyPr/>
                    <a:lstStyle/>
                    <a:p>
                      <a:endParaRPr lang="zh-TW" altLang="en-US" dirty="0"/>
                    </a:p>
                  </a:txBody>
                  <a:tcPr/>
                </a:tc>
                <a:tc>
                  <a:txBody>
                    <a:bodyPr/>
                    <a:lstStyle/>
                    <a:p>
                      <a:r>
                        <a:rPr lang="zh-TW" altLang="en-US" dirty="0" smtClean="0"/>
                        <a:t>建國中學</a:t>
                      </a:r>
                      <a:endParaRPr lang="zh-TW" altLang="en-US" dirty="0"/>
                    </a:p>
                  </a:txBody>
                  <a:tcPr/>
                </a:tc>
                <a:tc>
                  <a:txBody>
                    <a:bodyPr/>
                    <a:lstStyle/>
                    <a:p>
                      <a:r>
                        <a:rPr lang="zh-TW" altLang="en-US" dirty="0" smtClean="0"/>
                        <a:t>師大附中</a:t>
                      </a:r>
                      <a:endParaRPr lang="zh-TW" altLang="en-US" dirty="0"/>
                    </a:p>
                  </a:txBody>
                  <a:tcPr/>
                </a:tc>
                <a:tc>
                  <a:txBody>
                    <a:bodyPr/>
                    <a:lstStyle/>
                    <a:p>
                      <a:r>
                        <a:rPr lang="zh-TW" altLang="en-US" dirty="0" smtClean="0"/>
                        <a:t>成功高中</a:t>
                      </a:r>
                      <a:endParaRPr lang="zh-TW" altLang="en-US" dirty="0"/>
                    </a:p>
                  </a:txBody>
                  <a:tcPr/>
                </a:tc>
              </a:tr>
              <a:tr h="515941">
                <a:tc>
                  <a:txBody>
                    <a:bodyPr/>
                    <a:lstStyle/>
                    <a:p>
                      <a:r>
                        <a:rPr lang="zh-TW" altLang="en-US" dirty="0" smtClean="0"/>
                        <a:t>特色</a:t>
                      </a:r>
                      <a:endParaRPr lang="zh-TW" altLang="en-US" dirty="0"/>
                    </a:p>
                  </a:txBody>
                  <a:tcPr/>
                </a:tc>
                <a:tc>
                  <a:txBody>
                    <a:bodyPr/>
                    <a:lstStyle/>
                    <a:p>
                      <a:r>
                        <a:rPr lang="zh-TW" altLang="en-US" dirty="0" smtClean="0"/>
                        <a:t>升學率高</a:t>
                      </a:r>
                      <a:endParaRPr lang="zh-TW" altLang="en-US" dirty="0"/>
                    </a:p>
                  </a:txBody>
                  <a:tcPr/>
                </a:tc>
                <a:tc>
                  <a:txBody>
                    <a:bodyPr/>
                    <a:lstStyle/>
                    <a:p>
                      <a:r>
                        <a:rPr lang="zh-TW" altLang="en-US" dirty="0" smtClean="0"/>
                        <a:t>很多社團</a:t>
                      </a:r>
                      <a:endParaRPr lang="zh-TW" altLang="en-US" dirty="0"/>
                    </a:p>
                  </a:txBody>
                  <a:tcPr/>
                </a:tc>
                <a:tc>
                  <a:txBody>
                    <a:bodyPr/>
                    <a:lstStyle/>
                    <a:p>
                      <a:r>
                        <a:rPr lang="zh-TW" altLang="en-US" dirty="0" smtClean="0"/>
                        <a:t>數理資優班</a:t>
                      </a:r>
                      <a:endParaRPr lang="zh-TW" altLang="en-US" dirty="0"/>
                    </a:p>
                  </a:txBody>
                  <a:tcPr/>
                </a:tc>
              </a:tr>
              <a:tr h="515941">
                <a:tc>
                  <a:txBody>
                    <a:bodyPr/>
                    <a:lstStyle/>
                    <a:p>
                      <a:r>
                        <a:rPr lang="zh-TW" altLang="en-US" dirty="0" smtClean="0"/>
                        <a:t>評比</a:t>
                      </a:r>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r>
              <a:tr h="515941">
                <a:tc>
                  <a:txBody>
                    <a:bodyPr/>
                    <a:lstStyle/>
                    <a:p>
                      <a:r>
                        <a:rPr lang="zh-TW" altLang="en-US" dirty="0" smtClean="0"/>
                        <a:t>通勤時間</a:t>
                      </a:r>
                      <a:endParaRPr lang="zh-TW" altLang="en-US" dirty="0"/>
                    </a:p>
                  </a:txBody>
                  <a:tcPr/>
                </a:tc>
                <a:tc>
                  <a:txBody>
                    <a:bodyPr/>
                    <a:lstStyle/>
                    <a:p>
                      <a:r>
                        <a:rPr lang="en-US" altLang="zh-TW" dirty="0" smtClean="0"/>
                        <a:t>30~40min</a:t>
                      </a:r>
                      <a:endParaRPr lang="zh-TW"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30~40min</a:t>
                      </a:r>
                      <a:endParaRPr lang="zh-TW"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30~40min</a:t>
                      </a:r>
                      <a:endParaRPr lang="zh-TW" altLang="en-US" dirty="0" smtClean="0"/>
                    </a:p>
                  </a:txBody>
                  <a:tcPr/>
                </a:tc>
              </a:tr>
              <a:tr h="515941">
                <a:tc>
                  <a:txBody>
                    <a:bodyPr/>
                    <a:lstStyle/>
                    <a:p>
                      <a:r>
                        <a:rPr lang="zh-TW" altLang="en-US" dirty="0" smtClean="0"/>
                        <a:t>評比</a:t>
                      </a:r>
                      <a:endParaRPr lang="zh-TW" altLang="en-US" dirty="0"/>
                    </a:p>
                  </a:txBody>
                  <a:tcPr/>
                </a:tc>
                <a:tc>
                  <a:txBody>
                    <a:bodyPr/>
                    <a:lstStyle/>
                    <a:p>
                      <a:endParaRPr lang="zh-TW" altLang="en-US" dirty="0"/>
                    </a:p>
                  </a:txBody>
                  <a:tcPr/>
                </a:tc>
                <a:tc>
                  <a:txBody>
                    <a:bodyPr/>
                    <a:lstStyle/>
                    <a:p>
                      <a:endParaRPr lang="zh-TW" altLang="en-US"/>
                    </a:p>
                  </a:txBody>
                  <a:tcPr/>
                </a:tc>
                <a:tc>
                  <a:txBody>
                    <a:bodyPr/>
                    <a:lstStyle/>
                    <a:p>
                      <a:endParaRPr lang="zh-TW" altLang="en-US"/>
                    </a:p>
                  </a:txBody>
                  <a:tcPr/>
                </a:tc>
              </a:tr>
              <a:tr h="515941">
                <a:tc>
                  <a:txBody>
                    <a:bodyPr/>
                    <a:lstStyle/>
                    <a:p>
                      <a:r>
                        <a:rPr lang="zh-TW" altLang="en-US" dirty="0" smtClean="0"/>
                        <a:t>吸引力</a:t>
                      </a:r>
                      <a:endParaRPr lang="zh-TW" altLang="en-US" dirty="0"/>
                    </a:p>
                  </a:txBody>
                  <a:tcPr/>
                </a:tc>
                <a:tc>
                  <a:txBody>
                    <a:bodyPr/>
                    <a:lstStyle/>
                    <a:p>
                      <a:r>
                        <a:rPr lang="zh-TW" altLang="en-US" dirty="0" smtClean="0"/>
                        <a:t>中</a:t>
                      </a:r>
                      <a:endParaRPr lang="zh-TW" altLang="en-US" dirty="0"/>
                    </a:p>
                  </a:txBody>
                  <a:tcPr/>
                </a:tc>
                <a:tc>
                  <a:txBody>
                    <a:bodyPr/>
                    <a:lstStyle/>
                    <a:p>
                      <a:r>
                        <a:rPr lang="zh-TW" altLang="en-US" dirty="0" smtClean="0"/>
                        <a:t>高</a:t>
                      </a:r>
                      <a:endParaRPr lang="zh-TW" altLang="en-US" dirty="0"/>
                    </a:p>
                  </a:txBody>
                  <a:tcPr/>
                </a:tc>
                <a:tc>
                  <a:txBody>
                    <a:bodyPr/>
                    <a:lstStyle/>
                    <a:p>
                      <a:r>
                        <a:rPr lang="zh-TW" altLang="en-US" dirty="0" smtClean="0"/>
                        <a:t>低</a:t>
                      </a:r>
                      <a:endParaRPr lang="zh-TW" altLang="en-US" dirty="0"/>
                    </a:p>
                  </a:txBody>
                  <a:tcPr/>
                </a:tc>
              </a:tr>
              <a:tr h="515941">
                <a:tc>
                  <a:txBody>
                    <a:bodyPr/>
                    <a:lstStyle/>
                    <a:p>
                      <a:r>
                        <a:rPr lang="zh-TW" altLang="en-US" dirty="0" smtClean="0"/>
                        <a:t>評比</a:t>
                      </a:r>
                      <a:endParaRPr lang="zh-TW" altLang="en-US" dirty="0"/>
                    </a:p>
                  </a:txBody>
                  <a:tcPr/>
                </a:tc>
                <a:tc>
                  <a:txBody>
                    <a:bodyPr/>
                    <a:lstStyle/>
                    <a:p>
                      <a:endParaRPr lang="zh-TW" altLang="en-US" dirty="0"/>
                    </a:p>
                  </a:txBody>
                  <a:tcPr/>
                </a:tc>
                <a:tc>
                  <a:txBody>
                    <a:bodyPr/>
                    <a:lstStyle/>
                    <a:p>
                      <a:endParaRPr lang="zh-TW" altLang="en-US"/>
                    </a:p>
                  </a:txBody>
                  <a:tcPr/>
                </a:tc>
                <a:tc>
                  <a:txBody>
                    <a:bodyPr/>
                    <a:lstStyle/>
                    <a:p>
                      <a:endParaRPr lang="zh-TW" altLang="en-US"/>
                    </a:p>
                  </a:txBody>
                  <a:tcPr/>
                </a:tc>
              </a:tr>
              <a:tr h="515941">
                <a:tc>
                  <a:txBody>
                    <a:bodyPr/>
                    <a:lstStyle/>
                    <a:p>
                      <a:r>
                        <a:rPr lang="zh-TW" altLang="en-US" dirty="0" smtClean="0"/>
                        <a:t>難易度</a:t>
                      </a:r>
                      <a:endParaRPr lang="zh-TW" altLang="en-US" dirty="0"/>
                    </a:p>
                  </a:txBody>
                  <a:tcPr/>
                </a:tc>
                <a:tc>
                  <a:txBody>
                    <a:bodyPr/>
                    <a:lstStyle/>
                    <a:p>
                      <a:r>
                        <a:rPr lang="zh-TW" altLang="en-US" dirty="0" smtClean="0"/>
                        <a:t>非常難</a:t>
                      </a:r>
                      <a:endParaRPr lang="zh-TW" altLang="en-US" dirty="0"/>
                    </a:p>
                  </a:txBody>
                  <a:tcPr/>
                </a:tc>
                <a:tc>
                  <a:txBody>
                    <a:bodyPr/>
                    <a:lstStyle/>
                    <a:p>
                      <a:r>
                        <a:rPr lang="zh-TW" altLang="en-US" dirty="0" smtClean="0"/>
                        <a:t>很難</a:t>
                      </a:r>
                      <a:endParaRPr lang="zh-TW" altLang="en-US" dirty="0"/>
                    </a:p>
                  </a:txBody>
                  <a:tcPr/>
                </a:tc>
                <a:tc>
                  <a:txBody>
                    <a:bodyPr/>
                    <a:lstStyle/>
                    <a:p>
                      <a:r>
                        <a:rPr lang="zh-TW" altLang="en-US" dirty="0" smtClean="0"/>
                        <a:t>難</a:t>
                      </a:r>
                      <a:endParaRPr lang="zh-TW" altLang="en-US" dirty="0"/>
                    </a:p>
                  </a:txBody>
                  <a:tcPr/>
                </a:tc>
              </a:tr>
              <a:tr h="515941">
                <a:tc>
                  <a:txBody>
                    <a:bodyPr/>
                    <a:lstStyle/>
                    <a:p>
                      <a:r>
                        <a:rPr lang="zh-TW" altLang="en-US" dirty="0" smtClean="0"/>
                        <a:t>評比</a:t>
                      </a:r>
                      <a:endParaRPr lang="zh-TW" altLang="en-US" dirty="0"/>
                    </a:p>
                  </a:txBody>
                  <a:tcPr/>
                </a:tc>
                <a:tc>
                  <a:txBody>
                    <a:bodyPr/>
                    <a:lstStyle/>
                    <a:p>
                      <a:endParaRPr lang="zh-TW" altLang="en-US" dirty="0"/>
                    </a:p>
                  </a:txBody>
                  <a:tcPr/>
                </a:tc>
                <a:tc>
                  <a:txBody>
                    <a:bodyPr/>
                    <a:lstStyle/>
                    <a:p>
                      <a:endParaRPr lang="zh-TW" altLang="en-US" dirty="0"/>
                    </a:p>
                  </a:txBody>
                  <a:tcPr/>
                </a:tc>
                <a:tc>
                  <a:txBody>
                    <a:bodyPr/>
                    <a:lstStyle/>
                    <a:p>
                      <a:endParaRPr lang="zh-TW" altLang="en-US" dirty="0"/>
                    </a:p>
                  </a:txBody>
                  <a:tcPr/>
                </a:tc>
              </a:tr>
            </a:tbl>
          </a:graphicData>
        </a:graphic>
      </p:graphicFrame>
      <p:sp>
        <p:nvSpPr>
          <p:cNvPr id="4" name="文字方塊 3"/>
          <p:cNvSpPr txBox="1"/>
          <p:nvPr/>
        </p:nvSpPr>
        <p:spPr>
          <a:xfrm>
            <a:off x="2143108" y="642918"/>
            <a:ext cx="4493538" cy="830997"/>
          </a:xfrm>
          <a:prstGeom prst="rect">
            <a:avLst/>
          </a:prstGeom>
          <a:noFill/>
        </p:spPr>
        <p:txBody>
          <a:bodyPr wrap="none" rtlCol="0">
            <a:spAutoFit/>
          </a:bodyPr>
          <a:lstStyle/>
          <a:p>
            <a:r>
              <a:rPr lang="zh-TW" altLang="en-US" sz="4800" b="1" dirty="0" smtClean="0">
                <a:latin typeface="標楷體" pitchFamily="65" charset="-120"/>
                <a:ea typeface="標楷體" pitchFamily="65" charset="-120"/>
              </a:rPr>
              <a:t>各校比較分析表</a:t>
            </a:r>
            <a:endParaRPr lang="zh-TW" altLang="en-US" sz="4800" b="1" dirty="0">
              <a:latin typeface="標楷體" pitchFamily="65" charset="-120"/>
              <a:ea typeface="標楷體" pitchFamily="65" charset="-120"/>
            </a:endParaRPr>
          </a:p>
        </p:txBody>
      </p:sp>
      <p:sp>
        <p:nvSpPr>
          <p:cNvPr id="5" name="五角星形 4"/>
          <p:cNvSpPr/>
          <p:nvPr/>
        </p:nvSpPr>
        <p:spPr>
          <a:xfrm>
            <a:off x="4071934"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五角星形 5"/>
          <p:cNvSpPr/>
          <p:nvPr/>
        </p:nvSpPr>
        <p:spPr>
          <a:xfrm>
            <a:off x="3786182"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五角星形 6"/>
          <p:cNvSpPr/>
          <p:nvPr/>
        </p:nvSpPr>
        <p:spPr>
          <a:xfrm>
            <a:off x="3500430"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五角星形 7"/>
          <p:cNvSpPr/>
          <p:nvPr/>
        </p:nvSpPr>
        <p:spPr>
          <a:xfrm>
            <a:off x="2928926"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五角星形 8"/>
          <p:cNvSpPr/>
          <p:nvPr/>
        </p:nvSpPr>
        <p:spPr>
          <a:xfrm>
            <a:off x="3214678"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五角星形 14"/>
          <p:cNvSpPr/>
          <p:nvPr/>
        </p:nvSpPr>
        <p:spPr>
          <a:xfrm>
            <a:off x="4714876"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五角星形 15"/>
          <p:cNvSpPr/>
          <p:nvPr/>
        </p:nvSpPr>
        <p:spPr>
          <a:xfrm>
            <a:off x="5000628"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五角星形 16"/>
          <p:cNvSpPr/>
          <p:nvPr/>
        </p:nvSpPr>
        <p:spPr>
          <a:xfrm>
            <a:off x="5286380"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五角星形 17"/>
          <p:cNvSpPr/>
          <p:nvPr/>
        </p:nvSpPr>
        <p:spPr>
          <a:xfrm>
            <a:off x="5572132"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五角星形 18"/>
          <p:cNvSpPr/>
          <p:nvPr/>
        </p:nvSpPr>
        <p:spPr>
          <a:xfrm>
            <a:off x="5857884"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五角星形 19"/>
          <p:cNvSpPr/>
          <p:nvPr/>
        </p:nvSpPr>
        <p:spPr>
          <a:xfrm>
            <a:off x="7215206"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五角星形 20"/>
          <p:cNvSpPr/>
          <p:nvPr/>
        </p:nvSpPr>
        <p:spPr>
          <a:xfrm>
            <a:off x="6929454"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五角星形 21"/>
          <p:cNvSpPr/>
          <p:nvPr/>
        </p:nvSpPr>
        <p:spPr>
          <a:xfrm>
            <a:off x="6643702"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五角星形 22"/>
          <p:cNvSpPr/>
          <p:nvPr/>
        </p:nvSpPr>
        <p:spPr>
          <a:xfrm>
            <a:off x="6357950" y="5929330"/>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4" name="五角星形 23"/>
          <p:cNvSpPr/>
          <p:nvPr/>
        </p:nvSpPr>
        <p:spPr>
          <a:xfrm>
            <a:off x="2928926"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5" name="五角星形 24"/>
          <p:cNvSpPr/>
          <p:nvPr/>
        </p:nvSpPr>
        <p:spPr>
          <a:xfrm>
            <a:off x="3214678"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五角星形 25"/>
          <p:cNvSpPr/>
          <p:nvPr/>
        </p:nvSpPr>
        <p:spPr>
          <a:xfrm>
            <a:off x="2928926"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7" name="五角星形 26"/>
          <p:cNvSpPr/>
          <p:nvPr/>
        </p:nvSpPr>
        <p:spPr>
          <a:xfrm>
            <a:off x="3214678"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8" name="五角星形 27"/>
          <p:cNvSpPr/>
          <p:nvPr/>
        </p:nvSpPr>
        <p:spPr>
          <a:xfrm>
            <a:off x="3500430"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9" name="五角星形 28"/>
          <p:cNvSpPr/>
          <p:nvPr/>
        </p:nvSpPr>
        <p:spPr>
          <a:xfrm>
            <a:off x="4786314"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0" name="五角星形 29"/>
          <p:cNvSpPr/>
          <p:nvPr/>
        </p:nvSpPr>
        <p:spPr>
          <a:xfrm>
            <a:off x="5072066"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1" name="五角星形 30"/>
          <p:cNvSpPr/>
          <p:nvPr/>
        </p:nvSpPr>
        <p:spPr>
          <a:xfrm>
            <a:off x="5357818"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2" name="五角星形 31"/>
          <p:cNvSpPr/>
          <p:nvPr/>
        </p:nvSpPr>
        <p:spPr>
          <a:xfrm>
            <a:off x="6500826"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3" name="五角星形 32"/>
          <p:cNvSpPr/>
          <p:nvPr/>
        </p:nvSpPr>
        <p:spPr>
          <a:xfrm>
            <a:off x="6786578"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4" name="五角星形 33"/>
          <p:cNvSpPr/>
          <p:nvPr/>
        </p:nvSpPr>
        <p:spPr>
          <a:xfrm>
            <a:off x="7072330" y="385762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5" name="五角星形 34"/>
          <p:cNvSpPr/>
          <p:nvPr/>
        </p:nvSpPr>
        <p:spPr>
          <a:xfrm>
            <a:off x="3000364"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6" name="五角星形 35"/>
          <p:cNvSpPr/>
          <p:nvPr/>
        </p:nvSpPr>
        <p:spPr>
          <a:xfrm>
            <a:off x="3286116"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7" name="五角星形 36"/>
          <p:cNvSpPr/>
          <p:nvPr/>
        </p:nvSpPr>
        <p:spPr>
          <a:xfrm>
            <a:off x="3571868"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8" name="五角星形 37"/>
          <p:cNvSpPr/>
          <p:nvPr/>
        </p:nvSpPr>
        <p:spPr>
          <a:xfrm>
            <a:off x="3857620"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9" name="五角星形 38"/>
          <p:cNvSpPr/>
          <p:nvPr/>
        </p:nvSpPr>
        <p:spPr>
          <a:xfrm>
            <a:off x="5572132"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0" name="五角星形 39"/>
          <p:cNvSpPr/>
          <p:nvPr/>
        </p:nvSpPr>
        <p:spPr>
          <a:xfrm>
            <a:off x="5286380"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1" name="五角星形 40"/>
          <p:cNvSpPr/>
          <p:nvPr/>
        </p:nvSpPr>
        <p:spPr>
          <a:xfrm>
            <a:off x="5000628"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2" name="五角星形 41"/>
          <p:cNvSpPr/>
          <p:nvPr/>
        </p:nvSpPr>
        <p:spPr>
          <a:xfrm>
            <a:off x="4714876"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3" name="五角星形 42"/>
          <p:cNvSpPr/>
          <p:nvPr/>
        </p:nvSpPr>
        <p:spPr>
          <a:xfrm>
            <a:off x="6858016"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4" name="五角星形 43"/>
          <p:cNvSpPr/>
          <p:nvPr/>
        </p:nvSpPr>
        <p:spPr>
          <a:xfrm>
            <a:off x="6572264"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5" name="五角星形 44"/>
          <p:cNvSpPr/>
          <p:nvPr/>
        </p:nvSpPr>
        <p:spPr>
          <a:xfrm>
            <a:off x="7143768" y="2857496"/>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6" name="五角星形 45"/>
          <p:cNvSpPr/>
          <p:nvPr/>
        </p:nvSpPr>
        <p:spPr>
          <a:xfrm>
            <a:off x="3500430"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7" name="五角星形 46"/>
          <p:cNvSpPr/>
          <p:nvPr/>
        </p:nvSpPr>
        <p:spPr>
          <a:xfrm>
            <a:off x="3786182"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8" name="五角星形 47"/>
          <p:cNvSpPr/>
          <p:nvPr/>
        </p:nvSpPr>
        <p:spPr>
          <a:xfrm>
            <a:off x="5857884"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9" name="五角星形 48"/>
          <p:cNvSpPr/>
          <p:nvPr/>
        </p:nvSpPr>
        <p:spPr>
          <a:xfrm>
            <a:off x="4714876"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0" name="五角星形 49"/>
          <p:cNvSpPr/>
          <p:nvPr/>
        </p:nvSpPr>
        <p:spPr>
          <a:xfrm>
            <a:off x="5000628"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1" name="五角星形 50"/>
          <p:cNvSpPr/>
          <p:nvPr/>
        </p:nvSpPr>
        <p:spPr>
          <a:xfrm>
            <a:off x="5286380"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2" name="五角星形 51"/>
          <p:cNvSpPr/>
          <p:nvPr/>
        </p:nvSpPr>
        <p:spPr>
          <a:xfrm>
            <a:off x="5572132"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3" name="五角星形 52"/>
          <p:cNvSpPr/>
          <p:nvPr/>
        </p:nvSpPr>
        <p:spPr>
          <a:xfrm>
            <a:off x="6500826"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4" name="五角星形 53"/>
          <p:cNvSpPr/>
          <p:nvPr/>
        </p:nvSpPr>
        <p:spPr>
          <a:xfrm>
            <a:off x="6786578"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5" name="五角星形 54"/>
          <p:cNvSpPr/>
          <p:nvPr/>
        </p:nvSpPr>
        <p:spPr>
          <a:xfrm>
            <a:off x="7072330" y="4929198"/>
            <a:ext cx="214314" cy="2143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5</a:t>
            </a:r>
            <a:r>
              <a:rPr lang="zh-TW" altLang="en-US" dirty="0" smtClean="0"/>
              <a:t>號心得</a:t>
            </a:r>
            <a:endParaRPr lang="zh-TW" altLang="en-US" dirty="0"/>
          </a:p>
        </p:txBody>
      </p:sp>
      <p:sp>
        <p:nvSpPr>
          <p:cNvPr id="3" name="內容版面配置區 2"/>
          <p:cNvSpPr>
            <a:spLocks noGrp="1"/>
          </p:cNvSpPr>
          <p:nvPr>
            <p:ph idx="1"/>
          </p:nvPr>
        </p:nvSpPr>
        <p:spPr/>
        <p:txBody>
          <a:bodyPr/>
          <a:lstStyle/>
          <a:p>
            <a:pPr>
              <a:buNone/>
            </a:pPr>
            <a:r>
              <a:rPr lang="zh-TW" altLang="en-US" dirty="0" smtClean="0"/>
              <a:t>雖然我的第一志願是不是這三所，但是做完這個報告後，我覺得他們各有各的特色，是不錯的選擇，我也許可以考慮一下要不要換個志願，說不定我再努力一點也可以讀上好學校。</a:t>
            </a:r>
            <a:endParaRPr lang="en-US" altLang="zh-TW" dirty="0" smtClean="0"/>
          </a:p>
          <a:p>
            <a:pPr>
              <a:buNone/>
            </a:pPr>
            <a:r>
              <a:rPr lang="zh-TW" altLang="en-US"/>
              <a:t>只要努力，任何學校都能讀得到。</a:t>
            </a:r>
            <a:endParaRPr lang="zh-TW"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10</a:t>
            </a:r>
            <a:r>
              <a:rPr lang="zh-TW" altLang="en-US" dirty="0" smtClean="0"/>
              <a:t>號心得</a:t>
            </a:r>
            <a:endParaRPr lang="zh-TW" altLang="en-US" dirty="0"/>
          </a:p>
        </p:txBody>
      </p:sp>
      <p:sp>
        <p:nvSpPr>
          <p:cNvPr id="3" name="內容版面配置區 2"/>
          <p:cNvSpPr>
            <a:spLocks noGrp="1"/>
          </p:cNvSpPr>
          <p:nvPr>
            <p:ph idx="1"/>
          </p:nvPr>
        </p:nvSpPr>
        <p:spPr/>
        <p:txBody>
          <a:bodyPr/>
          <a:lstStyle/>
          <a:p>
            <a:pPr>
              <a:buNone/>
            </a:pPr>
            <a:r>
              <a:rPr lang="zh-TW" altLang="en-US" dirty="0" smtClean="0"/>
              <a:t>雖然建中的吸引力很大，但其實都只自顧自的，相較之下，附中就會互相幫忙</a:t>
            </a:r>
            <a:r>
              <a:rPr lang="en-US" altLang="zh-TW" dirty="0" smtClean="0"/>
              <a:t>(</a:t>
            </a:r>
            <a:r>
              <a:rPr lang="zh-TW" altLang="en-US" dirty="0" smtClean="0"/>
              <a:t>例如段考作弊</a:t>
            </a:r>
            <a:r>
              <a:rPr lang="en-US" altLang="zh-TW" dirty="0" smtClean="0"/>
              <a:t>)</a:t>
            </a:r>
            <a:r>
              <a:rPr lang="zh-TW" altLang="en-US" dirty="0" smtClean="0"/>
              <a:t>，而且社團非常的多，會過得很快樂，至於成功，學業既沒有建中好也沒跟附中一樣有漂亮學姐。</a:t>
            </a:r>
            <a:endParaRPr lang="en-US" altLang="zh-TW" dirty="0" smtClean="0"/>
          </a:p>
          <a:p>
            <a:pPr>
              <a:buNone/>
            </a:pPr>
            <a:r>
              <a:rPr lang="zh-TW" altLang="en-US" dirty="0" smtClean="0"/>
              <a:t>但，如果沒考好都不用說了，所以還是考好才是最重要的。</a:t>
            </a:r>
            <a:endParaRPr lang="en-US" altLang="zh-TW" dirty="0" smtClean="0"/>
          </a:p>
          <a:p>
            <a:pPr>
              <a:buNone/>
            </a:pPr>
            <a:endParaRPr lang="zh-TW"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18</a:t>
            </a:r>
            <a:r>
              <a:rPr lang="zh-TW" altLang="en-US" dirty="0" smtClean="0"/>
              <a:t>號心得</a:t>
            </a:r>
            <a:endParaRPr lang="zh-TW" altLang="en-US" dirty="0"/>
          </a:p>
        </p:txBody>
      </p:sp>
      <p:sp>
        <p:nvSpPr>
          <p:cNvPr id="3" name="內容版面配置區 2"/>
          <p:cNvSpPr>
            <a:spLocks noGrp="1"/>
          </p:cNvSpPr>
          <p:nvPr>
            <p:ph idx="1"/>
          </p:nvPr>
        </p:nvSpPr>
        <p:spPr/>
        <p:txBody>
          <a:bodyPr/>
          <a:lstStyle/>
          <a:p>
            <a:pPr>
              <a:buNone/>
            </a:pPr>
            <a:r>
              <a:rPr lang="zh-TW" altLang="en-US" dirty="0" smtClean="0"/>
              <a:t>不到半年   我們就要面臨會考了，也就是要選擇自己未來要就讀的高中或高職，而我們現在所要做的準備不只是複習以前的書本也要更確立自己的目標，唯有越早準備完善，邁向成功之路的機率越高，機會是留給做好準備的人，才能讀到自己的第一志願。</a:t>
            </a:r>
            <a:endParaRPr lang="zh-TW"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地鐵">
  <a:themeElements>
    <a:clrScheme name="地鐵">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地鐵">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地鐵">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85</TotalTime>
  <Words>400</Words>
  <Application>Microsoft Office PowerPoint</Application>
  <PresentationFormat>如螢幕大小 (4:3)</PresentationFormat>
  <Paragraphs>84</Paragraphs>
  <Slides>8</Slides>
  <Notes>0</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地鐵</vt:lpstr>
      <vt:lpstr>104高中技職學校報告</vt:lpstr>
      <vt:lpstr>各校特色課程</vt:lpstr>
      <vt:lpstr>各校交通路線與通勤時間</vt:lpstr>
      <vt:lpstr>各校過去表現落點</vt:lpstr>
      <vt:lpstr>PowerPoint 簡報</vt:lpstr>
      <vt:lpstr>5號心得</vt:lpstr>
      <vt:lpstr>10號心得</vt:lpstr>
      <vt:lpstr>18號心得</vt:lpstr>
    </vt:vector>
  </TitlesOfParts>
  <Company>Test Computer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104高中技職學校報告</dc:title>
  <dc:creator>Test User</dc:creator>
  <cp:lastModifiedBy>HS_901</cp:lastModifiedBy>
  <cp:revision>10</cp:revision>
  <dcterms:created xsi:type="dcterms:W3CDTF">2014-12-27T01:04:18Z</dcterms:created>
  <dcterms:modified xsi:type="dcterms:W3CDTF">2014-12-29T03:18:40Z</dcterms:modified>
</cp:coreProperties>
</file>