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C7CC-61DD-4EE3-AE34-FB013C809FC4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36054-CD34-475E-92F3-CAA1143504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36054-CD34-475E-92F3-CAA11435046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66A53A-0FF3-4393-9953-43781A548439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98756A-3CD6-4BA8-9707-DF0E6A3838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104</a:t>
            </a:r>
            <a:r>
              <a:rPr lang="zh-TW" altLang="en-US" dirty="0" smtClean="0"/>
              <a:t>高中技職學校報告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</a:rPr>
              <a:t>報告學校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: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錦和高中 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>
                <a:solidFill>
                  <a:schemeClr val="tx1"/>
                </a:solidFill>
              </a:rPr>
              <a:t> 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                   新莊高中 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                    北大附中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報告人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8.</a:t>
            </a:r>
            <a:r>
              <a:rPr lang="en-US" altLang="zh-TW" sz="5700" b="1" dirty="0" smtClean="0">
                <a:solidFill>
                  <a:schemeClr val="tx1"/>
                </a:solidFill>
              </a:rPr>
              <a:t>12</a:t>
            </a:r>
          </a:p>
          <a:p>
            <a:endParaRPr lang="zh-TW" altLang="en-US" sz="3600" b="1" dirty="0">
              <a:solidFill>
                <a:schemeClr val="tx1"/>
              </a:solidFill>
            </a:endParaRPr>
          </a:p>
        </p:txBody>
      </p:sp>
      <p:pic>
        <p:nvPicPr>
          <p:cNvPr id="4" name="圖片 3" descr="thFWREIM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42088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新莊</a:t>
            </a:r>
            <a:r>
              <a:rPr lang="zh-TW" altLang="en-US" dirty="0" smtClean="0"/>
              <a:t>高中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1900" dirty="0" smtClean="0">
                <a:solidFill>
                  <a:srgbClr val="C00000"/>
                </a:solidFill>
              </a:rPr>
              <a:t>特色課程簡介</a:t>
            </a:r>
            <a:endParaRPr lang="en-US" altLang="zh-TW" sz="1900" dirty="0" smtClean="0">
              <a:solidFill>
                <a:srgbClr val="C00000"/>
              </a:solidFill>
            </a:endParaRPr>
          </a:p>
          <a:p>
            <a:r>
              <a:rPr lang="zh-TW" altLang="en-US" sz="1900" dirty="0" smtClean="0"/>
              <a:t>設有美術班，每屆一班，招收</a:t>
            </a:r>
            <a:r>
              <a:rPr lang="en-US" altLang="zh-TW" sz="1900" dirty="0" smtClean="0"/>
              <a:t>30</a:t>
            </a:r>
            <a:r>
              <a:rPr lang="zh-TW" altLang="en-US" sz="1900" dirty="0" smtClean="0"/>
              <a:t>人。自</a:t>
            </a:r>
            <a:r>
              <a:rPr lang="en-US" altLang="zh-TW" sz="1900" dirty="0" smtClean="0"/>
              <a:t>101</a:t>
            </a:r>
            <a:r>
              <a:rPr lang="zh-TW" altLang="en-US" sz="1900" dirty="0" smtClean="0"/>
              <a:t>學年度起美術班招生甄選方式分為三個管道：</a:t>
            </a:r>
            <a:br>
              <a:rPr lang="zh-TW" altLang="en-US" sz="1900" dirty="0" smtClean="0"/>
            </a:br>
            <a:r>
              <a:rPr lang="en-US" altLang="zh-TW" sz="1900" dirty="0" smtClean="0"/>
              <a:t>1.</a:t>
            </a:r>
            <a:r>
              <a:rPr lang="zh-TW" altLang="en-US" sz="1900" dirty="0" smtClean="0"/>
              <a:t>以競賽成績入學：曾於全國性美術比賽或國際性美術競賽獲獎之學生，可報名此管道。</a:t>
            </a:r>
            <a:br>
              <a:rPr lang="zh-TW" altLang="en-US" sz="1900" dirty="0" smtClean="0"/>
            </a:br>
            <a:r>
              <a:rPr lang="en-US" altLang="zh-TW" sz="1900" dirty="0" smtClean="0"/>
              <a:t>2.</a:t>
            </a:r>
            <a:r>
              <a:rPr lang="zh-TW" altLang="en-US" sz="1900" dirty="0" smtClean="0"/>
              <a:t>僅採術科成績入學：基北區高中職美術班聯合術科測驗結束後，僅評比術科成績擇優錄取。</a:t>
            </a:r>
            <a:br>
              <a:rPr lang="zh-TW" altLang="en-US" sz="1900" dirty="0" smtClean="0"/>
            </a:br>
            <a:r>
              <a:rPr lang="en-US" altLang="zh-TW" sz="1900" dirty="0" smtClean="0"/>
              <a:t>3.</a:t>
            </a:r>
            <a:r>
              <a:rPr lang="zh-TW" altLang="en-US" sz="1900" dirty="0" smtClean="0"/>
              <a:t>採術科成績與國中基測成績甄選入學：訂定國中基測成績門檻，學生分數達到門檻後，僅評比術科成績擇優錄取。</a:t>
            </a:r>
            <a:endParaRPr lang="en-US" altLang="zh-TW" sz="1900" dirty="0" smtClean="0"/>
          </a:p>
          <a:p>
            <a:r>
              <a:rPr lang="zh-TW" altLang="en-US" sz="1900" dirty="0" smtClean="0"/>
              <a:t>開設各類第二外語課程，含法文、西班牙文及日文等班級供學生選修；此外，每學年舉辦赴日教育旅行，並自</a:t>
            </a:r>
            <a:r>
              <a:rPr lang="en-US" altLang="zh-TW" sz="1900" dirty="0" smtClean="0"/>
              <a:t>100</a:t>
            </a:r>
            <a:r>
              <a:rPr lang="zh-TW" altLang="en-US" sz="1900" dirty="0" smtClean="0"/>
              <a:t>學年度起與美國波士頓</a:t>
            </a:r>
            <a:r>
              <a:rPr lang="en-US" altLang="zh-TW" sz="1900" dirty="0" err="1" smtClean="0"/>
              <a:t>Pingree</a:t>
            </a:r>
            <a:r>
              <a:rPr lang="en-US" altLang="zh-TW" sz="1900" dirty="0" smtClean="0"/>
              <a:t> </a:t>
            </a:r>
            <a:r>
              <a:rPr lang="en-US" altLang="zh-TW" sz="1900" dirty="0" err="1" smtClean="0"/>
              <a:t>HighSchool</a:t>
            </a:r>
            <a:r>
              <a:rPr lang="en-US" altLang="zh-TW" sz="1900" dirty="0" smtClean="0"/>
              <a:t> </a:t>
            </a:r>
            <a:r>
              <a:rPr lang="zh-TW" altLang="en-US" sz="1900" dirty="0" smtClean="0"/>
              <a:t>締結交流聯盟，安排短期交換學生交流課程，使學生充分體驗世界村的概念，拓展國際視野。</a:t>
            </a:r>
            <a:endParaRPr lang="en-US" altLang="zh-TW" sz="1900" dirty="0" smtClean="0"/>
          </a:p>
          <a:p>
            <a:r>
              <a:rPr lang="zh-TW" altLang="en-US" sz="1900" dirty="0" smtClean="0"/>
              <a:t>自然科教師推動常態性的「植物生態導覽研習」，培養學生觀察生態與導覽解說的能力；並有歷史悠久的科學營隊，於每年寒假期間舉辦科學營，招收鄰近社區國中同學參加，由本校學生自行設計科學教學課程及活動並擔任隊輔，年年報名爆滿，佳評如潮！此外，從</a:t>
            </a:r>
            <a:r>
              <a:rPr lang="en-US" altLang="zh-TW" sz="1900" dirty="0" smtClean="0"/>
              <a:t>100</a:t>
            </a:r>
            <a:r>
              <a:rPr lang="zh-TW" altLang="en-US" sz="1900" dirty="0" smtClean="0"/>
              <a:t>學年度起邀集各科教師積極規劃多元選修課程，範圍涵蓋科學、人文與藝術三大領域，提供學生依其志趣選修，發展自身潛能！</a:t>
            </a:r>
            <a:endParaRPr lang="en-US" altLang="zh-TW" sz="19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1800" dirty="0" smtClean="0"/>
              <a:t>藝術講座豐富：為提升本校學生之人文素養，由熱愛表演藝術的本校教師規劃各類藝術領域的大師講座，包括國內知名劇團、舞團、導演等專家皆親臨，與學生分享藝術之美好。</a:t>
            </a:r>
            <a:endParaRPr lang="en-US" altLang="zh-TW" sz="1800" dirty="0" smtClean="0"/>
          </a:p>
          <a:p>
            <a:r>
              <a:rPr lang="zh-TW" altLang="en-US" sz="1800" dirty="0" smtClean="0"/>
              <a:t>落實生活教育：推動「一班一認養」之世界貧童認養，進行各項品德教育活動：如社團服務、發票募捐、義賣募款等，令學生懂得感恩惜福。</a:t>
            </a:r>
            <a:endParaRPr lang="en-US" altLang="zh-TW" sz="1800" dirty="0" smtClean="0"/>
          </a:p>
          <a:p>
            <a:r>
              <a:rPr lang="zh-TW" altLang="en-US" sz="1800" dirty="0">
                <a:solidFill>
                  <a:srgbClr val="C00000"/>
                </a:solidFill>
              </a:rPr>
              <a:t>交通</a:t>
            </a:r>
            <a:r>
              <a:rPr lang="zh-TW" altLang="en-US" sz="1800" dirty="0" smtClean="0">
                <a:solidFill>
                  <a:srgbClr val="C00000"/>
                </a:solidFill>
              </a:rPr>
              <a:t>路線</a:t>
            </a:r>
            <a:endParaRPr lang="en-US" altLang="zh-TW" sz="1800" dirty="0" smtClean="0">
              <a:solidFill>
                <a:srgbClr val="C00000"/>
              </a:solidFill>
            </a:endParaRPr>
          </a:p>
          <a:p>
            <a:r>
              <a:rPr lang="zh-TW" altLang="en-US" sz="1800" dirty="0" smtClean="0"/>
              <a:t>板橋火車站公車轉乘資訊</a:t>
            </a:r>
            <a:r>
              <a:rPr lang="en-US" altLang="zh-TW" sz="1800" dirty="0" smtClean="0"/>
              <a:t>:</a:t>
            </a:r>
            <a:r>
              <a:rPr lang="en-US" altLang="zh-TW" sz="3600" dirty="0" smtClean="0">
                <a:solidFill>
                  <a:srgbClr val="FFFF00"/>
                </a:solidFill>
              </a:rPr>
              <a:t>99</a:t>
            </a:r>
            <a:r>
              <a:rPr lang="en-US" altLang="zh-TW" sz="1800" dirty="0" smtClean="0">
                <a:solidFill>
                  <a:srgbClr val="FFFF00"/>
                </a:solidFill>
              </a:rPr>
              <a:t>(</a:t>
            </a:r>
            <a:r>
              <a:rPr lang="zh-TW" altLang="en-US" sz="1800" dirty="0" smtClean="0">
                <a:solidFill>
                  <a:srgbClr val="FFFF00"/>
                </a:solidFill>
              </a:rPr>
              <a:t>台北客運、首都客運</a:t>
            </a:r>
            <a:r>
              <a:rPr lang="en-US" altLang="zh-TW" sz="18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zh-TW" altLang="en-US" sz="1800" dirty="0" smtClean="0"/>
              <a:t>到校站名</a:t>
            </a:r>
            <a:r>
              <a:rPr lang="en-US" altLang="zh-TW" sz="1800" dirty="0" smtClean="0"/>
              <a:t>:</a:t>
            </a:r>
            <a:r>
              <a:rPr lang="zh-TW" altLang="en-US" sz="1800" dirty="0" smtClean="0">
                <a:solidFill>
                  <a:srgbClr val="FFFF00"/>
                </a:solidFill>
              </a:rPr>
              <a:t>幸福中華路口</a:t>
            </a:r>
            <a:r>
              <a:rPr lang="en-US" altLang="zh-TW" sz="1800" dirty="0" smtClean="0">
                <a:solidFill>
                  <a:srgbClr val="FFFF00"/>
                </a:solidFill>
              </a:rPr>
              <a:t>(</a:t>
            </a:r>
            <a:r>
              <a:rPr lang="zh-TW" altLang="en-US" sz="1800" dirty="0" smtClean="0">
                <a:solidFill>
                  <a:srgbClr val="FFFF00"/>
                </a:solidFill>
              </a:rPr>
              <a:t>再步行約</a:t>
            </a:r>
            <a:r>
              <a:rPr lang="en-US" altLang="zh-TW" sz="1800" dirty="0" smtClean="0">
                <a:solidFill>
                  <a:srgbClr val="FFFF00"/>
                </a:solidFill>
              </a:rPr>
              <a:t>10</a:t>
            </a:r>
            <a:r>
              <a:rPr lang="zh-TW" altLang="en-US" sz="1800" dirty="0" smtClean="0">
                <a:solidFill>
                  <a:srgbClr val="FFFF00"/>
                </a:solidFill>
              </a:rPr>
              <a:t>分鐘</a:t>
            </a:r>
            <a:r>
              <a:rPr lang="en-US" altLang="zh-TW" sz="18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zh-TW" altLang="en-US" sz="1800" dirty="0">
                <a:solidFill>
                  <a:srgbClr val="FF0000"/>
                </a:solidFill>
              </a:rPr>
              <a:t>過去</a:t>
            </a:r>
            <a:r>
              <a:rPr lang="zh-TW" altLang="en-US" sz="1800" dirty="0" smtClean="0">
                <a:solidFill>
                  <a:srgbClr val="FF0000"/>
                </a:solidFill>
              </a:rPr>
              <a:t>學校表現落點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r>
              <a:rPr lang="en-US" altLang="zh-TW" sz="2800" dirty="0" smtClean="0"/>
              <a:t>99</a:t>
            </a:r>
            <a:r>
              <a:rPr lang="zh-TW" altLang="en-US" sz="2800" dirty="0" smtClean="0"/>
              <a:t>年   </a:t>
            </a:r>
            <a:endParaRPr lang="en-US" altLang="zh-TW" sz="2800" dirty="0" smtClean="0"/>
          </a:p>
          <a:p>
            <a:r>
              <a:rPr lang="zh-TW" altLang="en-US" sz="2800" dirty="0" smtClean="0">
                <a:solidFill>
                  <a:srgbClr val="FFFF00"/>
                </a:solidFill>
              </a:rPr>
              <a:t>分數</a:t>
            </a:r>
            <a:r>
              <a:rPr lang="en-US" altLang="zh-TW" sz="2800" dirty="0" smtClean="0"/>
              <a:t>372</a:t>
            </a:r>
            <a:r>
              <a:rPr lang="zh-TW" altLang="en-US" sz="2800" dirty="0" smtClean="0"/>
              <a:t>   </a:t>
            </a:r>
            <a:endParaRPr lang="en-US" altLang="zh-TW" sz="2800" dirty="0" smtClean="0"/>
          </a:p>
          <a:p>
            <a:r>
              <a:rPr lang="en-US" altLang="zh-TW" sz="2800" dirty="0" smtClean="0">
                <a:solidFill>
                  <a:srgbClr val="FFFF00"/>
                </a:solidFill>
              </a:rPr>
              <a:t>PR</a:t>
            </a:r>
            <a:r>
              <a:rPr lang="zh-TW" altLang="en-US" sz="2800" dirty="0" smtClean="0">
                <a:solidFill>
                  <a:srgbClr val="FFFF00"/>
                </a:solidFill>
              </a:rPr>
              <a:t>值</a:t>
            </a:r>
            <a:r>
              <a:rPr lang="en-US" altLang="zh-TW" sz="2800" dirty="0" smtClean="0"/>
              <a:t>83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錦和高中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1800" dirty="0" smtClean="0">
                <a:solidFill>
                  <a:srgbClr val="FF0000"/>
                </a:solidFill>
              </a:rPr>
              <a:t>特色課程簡介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r>
              <a:rPr lang="en-US" altLang="zh-TW" sz="1800" dirty="0" smtClean="0"/>
              <a:t>1.</a:t>
            </a:r>
            <a:r>
              <a:rPr lang="zh-TW" altLang="en-US" sz="1800" dirty="0" smtClean="0"/>
              <a:t>聘有金牌教練群</a:t>
            </a:r>
            <a:r>
              <a:rPr lang="en-US" altLang="zh-TW" sz="1800" dirty="0" smtClean="0"/>
              <a:t>-</a:t>
            </a:r>
            <a:r>
              <a:rPr lang="zh-TW" altLang="en-US" sz="1800" dirty="0" smtClean="0"/>
              <a:t>黃瑞澤、徐子茜、彭雪美、李筑筠、黃鈺源等教練用心帶領各團隊，每日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節正課、</a:t>
            </a:r>
            <a:r>
              <a:rPr lang="en-US" altLang="zh-TW" sz="1800" dirty="0" smtClean="0"/>
              <a:t>2</a:t>
            </a:r>
            <a:r>
              <a:rPr lang="zh-TW" altLang="en-US" sz="1800" dirty="0" smtClean="0"/>
              <a:t>節專項訓練，並且開設學科加強班補救教學。</a:t>
            </a:r>
            <a:br>
              <a:rPr lang="zh-TW" altLang="en-US" sz="1800" dirty="0" smtClean="0"/>
            </a:br>
            <a:r>
              <a:rPr lang="en-US" altLang="zh-TW" sz="1800" dirty="0" smtClean="0"/>
              <a:t>2.</a:t>
            </a:r>
            <a:r>
              <a:rPr lang="zh-TW" altLang="en-US" sz="1800" dirty="0" smtClean="0"/>
              <a:t>專項運動團隊：將柔道、手球、田徑、跆拳、游泳等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項列為體育發展重點，甄選具備專長學生，銜接學區內國中小體育團隊，培育國家體育人才及世界級專業運動員為目標。</a:t>
            </a:r>
            <a:endParaRPr lang="en-US" altLang="zh-TW" sz="1800" dirty="0" smtClean="0"/>
          </a:p>
          <a:p>
            <a:r>
              <a:rPr lang="zh-TW" altLang="en-US" sz="1800" dirty="0">
                <a:solidFill>
                  <a:srgbClr val="FF0000"/>
                </a:solidFill>
              </a:rPr>
              <a:t>交通路線</a:t>
            </a:r>
            <a:endParaRPr lang="zh-TW" altLang="en-US" sz="1800" dirty="0" smtClean="0">
              <a:solidFill>
                <a:srgbClr val="FF0000"/>
              </a:solidFill>
            </a:endParaRPr>
          </a:p>
          <a:p>
            <a:r>
              <a:rPr lang="zh-TW" altLang="en-US" sz="1800" dirty="0" smtClean="0"/>
              <a:t>板橋火車站</a:t>
            </a:r>
            <a:r>
              <a:rPr lang="en-US" altLang="zh-TW" sz="1800" dirty="0" smtClean="0"/>
              <a:t>:</a:t>
            </a:r>
            <a:r>
              <a:rPr lang="en-US" altLang="zh-TW" sz="3600" dirty="0" smtClean="0">
                <a:solidFill>
                  <a:srgbClr val="FFFF00"/>
                </a:solidFill>
              </a:rPr>
              <a:t>307</a:t>
            </a:r>
          </a:p>
          <a:p>
            <a:r>
              <a:rPr lang="zh-TW" altLang="en-US" sz="1800" dirty="0" smtClean="0"/>
              <a:t>到校站名</a:t>
            </a:r>
            <a:r>
              <a:rPr lang="en-US" altLang="zh-TW" sz="1800" dirty="0" smtClean="0"/>
              <a:t>:</a:t>
            </a:r>
            <a:r>
              <a:rPr lang="zh-TW" altLang="en-US" sz="1800" dirty="0" smtClean="0">
                <a:solidFill>
                  <a:srgbClr val="FFFF00"/>
                </a:solidFill>
              </a:rPr>
              <a:t>大同公司站</a:t>
            </a:r>
            <a:r>
              <a:rPr lang="en-US" altLang="zh-TW" sz="1800" dirty="0" smtClean="0">
                <a:solidFill>
                  <a:srgbClr val="FFFF00"/>
                </a:solidFill>
              </a:rPr>
              <a:t>(</a:t>
            </a:r>
            <a:r>
              <a:rPr lang="zh-TW" altLang="en-US" sz="1800" dirty="0" smtClean="0">
                <a:solidFill>
                  <a:srgbClr val="FFFF00"/>
                </a:solidFill>
              </a:rPr>
              <a:t>沿錦和路步行約</a:t>
            </a:r>
            <a:r>
              <a:rPr lang="en-US" altLang="zh-TW" sz="1800" dirty="0" smtClean="0">
                <a:solidFill>
                  <a:srgbClr val="FFFF00"/>
                </a:solidFill>
              </a:rPr>
              <a:t>10</a:t>
            </a:r>
            <a:r>
              <a:rPr lang="zh-TW" altLang="en-US" sz="1800" dirty="0" smtClean="0">
                <a:solidFill>
                  <a:srgbClr val="FFFF00"/>
                </a:solidFill>
              </a:rPr>
              <a:t>分鐘</a:t>
            </a:r>
            <a:r>
              <a:rPr lang="en-US" altLang="zh-TW" sz="18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zh-TW" altLang="en-US" sz="1800" dirty="0" smtClean="0">
                <a:solidFill>
                  <a:srgbClr val="FF0000"/>
                </a:solidFill>
              </a:rPr>
              <a:t>過去學校表現落點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r>
              <a:rPr lang="en-US" altLang="zh-TW" sz="3000" dirty="0" smtClean="0"/>
              <a:t>99</a:t>
            </a:r>
            <a:r>
              <a:rPr lang="zh-TW" altLang="en-US" sz="3000" dirty="0" smtClean="0"/>
              <a:t>年</a:t>
            </a:r>
            <a:endParaRPr lang="en-US" altLang="zh-TW" sz="3000" dirty="0" smtClean="0"/>
          </a:p>
          <a:p>
            <a:r>
              <a:rPr lang="zh-TW" altLang="en-US" sz="3000" dirty="0" smtClean="0">
                <a:solidFill>
                  <a:srgbClr val="FFFF00"/>
                </a:solidFill>
              </a:rPr>
              <a:t>分數</a:t>
            </a:r>
            <a:r>
              <a:rPr lang="en-US" altLang="zh-TW" sz="3000" dirty="0" smtClean="0">
                <a:solidFill>
                  <a:srgbClr val="002060"/>
                </a:solidFill>
              </a:rPr>
              <a:t>:</a:t>
            </a:r>
            <a:r>
              <a:rPr lang="en-US" altLang="zh-TW" sz="3000" dirty="0" smtClean="0"/>
              <a:t>360</a:t>
            </a:r>
          </a:p>
          <a:p>
            <a:r>
              <a:rPr lang="en-US" altLang="zh-TW" sz="3000" dirty="0" smtClean="0">
                <a:solidFill>
                  <a:srgbClr val="FFFF00"/>
                </a:solidFill>
              </a:rPr>
              <a:t>PR</a:t>
            </a:r>
            <a:r>
              <a:rPr lang="zh-TW" altLang="en-US" sz="3000" dirty="0" smtClean="0">
                <a:solidFill>
                  <a:srgbClr val="FFFF00"/>
                </a:solidFill>
              </a:rPr>
              <a:t>值</a:t>
            </a:r>
            <a:r>
              <a:rPr lang="en-US" altLang="zh-TW" sz="3000" dirty="0" smtClean="0">
                <a:solidFill>
                  <a:srgbClr val="002060"/>
                </a:solidFill>
              </a:rPr>
              <a:t>:</a:t>
            </a:r>
            <a:r>
              <a:rPr lang="en-US" altLang="zh-TW" sz="3000" dirty="0" smtClean="0"/>
              <a:t>78</a:t>
            </a:r>
            <a:endParaRPr lang="zh-TW" alt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北大附中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>
                <a:solidFill>
                  <a:srgbClr val="FF0000"/>
                </a:solidFill>
              </a:rPr>
              <a:t>特色課程簡介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r>
              <a:rPr lang="zh-TW" altLang="en-US" sz="1800" dirty="0"/>
              <a:t>設立數理實驗班及語文實驗班各一</a:t>
            </a:r>
            <a:r>
              <a:rPr lang="zh-TW" altLang="en-US" sz="1800" dirty="0" smtClean="0"/>
              <a:t>班</a:t>
            </a:r>
            <a:r>
              <a:rPr lang="zh-TW" altLang="en-US" sz="1800" dirty="0"/>
              <a:t>招收</a:t>
            </a:r>
            <a:r>
              <a:rPr lang="en-US" altLang="zh-TW" sz="1800" dirty="0"/>
              <a:t>240</a:t>
            </a:r>
            <a:r>
              <a:rPr lang="zh-TW" altLang="en-US" sz="1800" dirty="0"/>
              <a:t>名</a:t>
            </a:r>
            <a:r>
              <a:rPr lang="zh-TW" altLang="en-US" sz="1800" dirty="0" smtClean="0"/>
              <a:t>學生入學</a:t>
            </a:r>
            <a:r>
              <a:rPr lang="zh-TW" altLang="en-US" sz="1800" dirty="0"/>
              <a:t>後的學生若對實驗班有興趣</a:t>
            </a:r>
            <a:r>
              <a:rPr lang="zh-TW" altLang="en-US" sz="1800" dirty="0" smtClean="0"/>
              <a:t>者將</a:t>
            </a:r>
            <a:r>
              <a:rPr lang="zh-TW" altLang="en-US" sz="1800" dirty="0"/>
              <a:t>另外舉行校內考試進行入班</a:t>
            </a:r>
            <a:r>
              <a:rPr lang="zh-TW" altLang="en-US" sz="1800" dirty="0" smtClean="0"/>
              <a:t>學習</a:t>
            </a:r>
            <a:endParaRPr lang="en-US" altLang="zh-TW" sz="1800" dirty="0" smtClean="0"/>
          </a:p>
          <a:p>
            <a:r>
              <a:rPr lang="zh-TW" altLang="en-US" sz="1800" dirty="0"/>
              <a:t>為新北市第一所雙語</a:t>
            </a:r>
            <a:r>
              <a:rPr lang="zh-TW" altLang="en-US" sz="1800" dirty="0" smtClean="0"/>
              <a:t>中學</a:t>
            </a:r>
            <a:endParaRPr lang="en-US" altLang="zh-TW" sz="1800" dirty="0" smtClean="0"/>
          </a:p>
          <a:p>
            <a:r>
              <a:rPr lang="zh-TW" altLang="en-US" sz="1800" dirty="0"/>
              <a:t>深耕學校社團活動</a:t>
            </a:r>
            <a:r>
              <a:rPr lang="zh-TW" altLang="en-US" sz="1800" dirty="0" smtClean="0"/>
              <a:t>，定期舉辦成果發表會，建置英語線上學習與檢測系統</a:t>
            </a:r>
            <a:endParaRPr lang="en-US" altLang="zh-TW" sz="1800" dirty="0" smtClean="0"/>
          </a:p>
          <a:p>
            <a:r>
              <a:rPr lang="zh-TW" altLang="en-US" sz="1800" dirty="0" smtClean="0">
                <a:solidFill>
                  <a:srgbClr val="FF0000"/>
                </a:solidFill>
              </a:rPr>
              <a:t>交通路線</a:t>
            </a:r>
          </a:p>
          <a:p>
            <a:r>
              <a:rPr lang="zh-TW" altLang="en-US" sz="1800" dirty="0" smtClean="0"/>
              <a:t>板橋火車站公車轉乘資訊</a:t>
            </a:r>
            <a:r>
              <a:rPr lang="en-US" altLang="zh-TW" sz="3600" dirty="0" smtClean="0">
                <a:solidFill>
                  <a:srgbClr val="FFFF00"/>
                </a:solidFill>
              </a:rPr>
              <a:t>932</a:t>
            </a:r>
          </a:p>
          <a:p>
            <a:r>
              <a:rPr lang="zh-TW" altLang="en-US" sz="1800" b="1" dirty="0"/>
              <a:t>到校站</a:t>
            </a:r>
            <a:r>
              <a:rPr lang="zh-TW" altLang="en-US" sz="1800" b="1" dirty="0" smtClean="0"/>
              <a:t>名</a:t>
            </a:r>
            <a:r>
              <a:rPr lang="zh-TW" altLang="en-US" sz="1800" dirty="0" smtClean="0">
                <a:solidFill>
                  <a:srgbClr val="FFFF00"/>
                </a:solidFill>
              </a:rPr>
              <a:t>大</a:t>
            </a:r>
            <a:r>
              <a:rPr lang="zh-TW" altLang="en-US" sz="1800" dirty="0">
                <a:solidFill>
                  <a:srgbClr val="FFFF00"/>
                </a:solidFill>
              </a:rPr>
              <a:t>學風</a:t>
            </a:r>
            <a:r>
              <a:rPr lang="zh-TW" altLang="en-US" sz="1800" dirty="0" smtClean="0">
                <a:solidFill>
                  <a:srgbClr val="FFFF00"/>
                </a:solidFill>
              </a:rPr>
              <a:t>呂</a:t>
            </a:r>
            <a:endParaRPr lang="en-US" altLang="zh-TW" sz="1800" dirty="0" smtClean="0">
              <a:solidFill>
                <a:srgbClr val="FFFF00"/>
              </a:solidFill>
            </a:endParaRPr>
          </a:p>
          <a:p>
            <a:endParaRPr lang="zh-TW" altLang="en-US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71600" y="908723"/>
          <a:ext cx="7416824" cy="5040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6006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新莊高中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錦和高中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北大附中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特色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有美術班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專項運動團隊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新校舍、數理班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/>
                        <a:t> ★★☆☆☆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★★★☆☆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通勤時間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較長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★★★★☆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★★★☆☆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★★☆☆☆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吸引力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低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★★★☆☆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★★★★☆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難易度評比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低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</a:t>
                      </a:r>
                      <a:endParaRPr lang="zh-TW" altLang="en-US" dirty="0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★★☆☆☆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★☆☆☆☆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★☆☆☆☆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個人心得</a:t>
            </a:r>
            <a:r>
              <a:rPr lang="en-US" altLang="zh-TW" dirty="0" smtClean="0"/>
              <a:t>:</a:t>
            </a:r>
          </a:p>
          <a:p>
            <a:endParaRPr lang="en-US" altLang="zh-TW" sz="2000" dirty="0" smtClean="0"/>
          </a:p>
          <a:p>
            <a:r>
              <a:rPr lang="zh-TW" altLang="en-US" sz="2000" dirty="0" smtClean="0"/>
              <a:t>這一次的輔導報告雖然沒有選到自己比較有興趣的學校，但是我也更深入的了解到這三所學校的優缺點，都各有其吸引人的地方，像是北大附中全新的校舍就很吸引人去讀，希望可以在課堂上看看不同組別所製作的報告，再多了解其他學校的特色。</a:t>
            </a:r>
            <a:endParaRPr lang="zh-TW" altLang="en-US" sz="2000" dirty="0"/>
          </a:p>
        </p:txBody>
      </p:sp>
      <p:pic>
        <p:nvPicPr>
          <p:cNvPr id="4" name="圖片 3" descr="th1OV8H96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789040"/>
            <a:ext cx="2857500" cy="1533525"/>
          </a:xfrm>
          <a:prstGeom prst="rect">
            <a:avLst/>
          </a:prstGeom>
        </p:spPr>
      </p:pic>
      <p:pic>
        <p:nvPicPr>
          <p:cNvPr id="5" name="圖片 4" descr="th8AGBCOD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3501008"/>
            <a:ext cx="2080995" cy="2105769"/>
          </a:xfrm>
          <a:prstGeom prst="rect">
            <a:avLst/>
          </a:prstGeom>
        </p:spPr>
      </p:pic>
      <p:pic>
        <p:nvPicPr>
          <p:cNvPr id="6" name="圖片 5" descr="thCETX26R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3068960"/>
            <a:ext cx="2266950" cy="2781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       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END</a:t>
            </a:r>
            <a:r>
              <a:rPr lang="zh-TW" altLang="en-US" dirty="0" smtClean="0"/>
              <a:t>            </a:t>
            </a:r>
            <a:endParaRPr lang="en-US" altLang="zh-TW" sz="300" dirty="0" smtClean="0"/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endParaRPr lang="en-US" altLang="zh-TW" sz="300" dirty="0" smtClean="0">
              <a:solidFill>
                <a:srgbClr val="C00000"/>
              </a:solidFill>
            </a:endParaRPr>
          </a:p>
          <a:p>
            <a:r>
              <a:rPr lang="zh-TW" altLang="en-US" sz="300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</a:t>
            </a:r>
            <a:endParaRPr lang="en-US" altLang="zh-TW" sz="1200" dirty="0" smtClean="0">
              <a:solidFill>
                <a:srgbClr val="C00000"/>
              </a:solidFill>
            </a:endParaRPr>
          </a:p>
          <a:p>
            <a:endParaRPr lang="en-US" altLang="zh-TW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TW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TW" dirty="0" smtClean="0">
              <a:solidFill>
                <a:srgbClr val="C00000"/>
              </a:solidFill>
            </a:endParaRPr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thM7V4LU8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44824"/>
            <a:ext cx="1819275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83</TotalTime>
  <Words>454</Words>
  <Application>Microsoft Office PowerPoint</Application>
  <PresentationFormat>如螢幕大小 (4:3)</PresentationFormat>
  <Paragraphs>96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科技</vt:lpstr>
      <vt:lpstr>104高中技職學校報告</vt:lpstr>
      <vt:lpstr>新莊高中</vt:lpstr>
      <vt:lpstr>投影片 3</vt:lpstr>
      <vt:lpstr>錦和高中</vt:lpstr>
      <vt:lpstr>北大附中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104高中技職學校報告</dc:title>
  <dc:creator>User</dc:creator>
  <cp:lastModifiedBy>C.H</cp:lastModifiedBy>
  <cp:revision>13</cp:revision>
  <dcterms:created xsi:type="dcterms:W3CDTF">2015-01-08T15:10:16Z</dcterms:created>
  <dcterms:modified xsi:type="dcterms:W3CDTF">2015-01-19T02:27:12Z</dcterms:modified>
</cp:coreProperties>
</file>