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58" r:id="rId6"/>
    <p:sldId id="257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946" y="2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3FCA3-DBF9-4E9C-B661-CE54F9727004}" type="datetimeFigureOut">
              <a:rPr lang="zh-TW" altLang="en-US" smtClean="0"/>
              <a:pPr/>
              <a:t>2014/12/26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041F1-968C-405B-9E61-393560539CD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041F1-968C-405B-9E61-393560539CDD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3BC2-26A5-45ED-A380-57C4E99292DD}" type="datetimeFigureOut">
              <a:rPr lang="zh-TW" altLang="en-US" smtClean="0"/>
              <a:pPr/>
              <a:t>2014/12/26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A26-511A-4828-A1BB-F2E4A7151F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3BC2-26A5-45ED-A380-57C4E99292DD}" type="datetimeFigureOut">
              <a:rPr lang="zh-TW" altLang="en-US" smtClean="0"/>
              <a:pPr/>
              <a:t>2014/12/26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A26-511A-4828-A1BB-F2E4A7151F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3BC2-26A5-45ED-A380-57C4E99292DD}" type="datetimeFigureOut">
              <a:rPr lang="zh-TW" altLang="en-US" smtClean="0"/>
              <a:pPr/>
              <a:t>2014/12/26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A26-511A-4828-A1BB-F2E4A7151F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3BC2-26A5-45ED-A380-57C4E99292DD}" type="datetimeFigureOut">
              <a:rPr lang="zh-TW" altLang="en-US" smtClean="0"/>
              <a:pPr/>
              <a:t>2014/12/26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A26-511A-4828-A1BB-F2E4A7151F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3BC2-26A5-45ED-A380-57C4E99292DD}" type="datetimeFigureOut">
              <a:rPr lang="zh-TW" altLang="en-US" smtClean="0"/>
              <a:pPr/>
              <a:t>2014/12/26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A26-511A-4828-A1BB-F2E4A7151F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3BC2-26A5-45ED-A380-57C4E99292DD}" type="datetimeFigureOut">
              <a:rPr lang="zh-TW" altLang="en-US" smtClean="0"/>
              <a:pPr/>
              <a:t>2014/12/26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A26-511A-4828-A1BB-F2E4A7151F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3BC2-26A5-45ED-A380-57C4E99292DD}" type="datetimeFigureOut">
              <a:rPr lang="zh-TW" altLang="en-US" smtClean="0"/>
              <a:pPr/>
              <a:t>2014/12/26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A26-511A-4828-A1BB-F2E4A7151F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3BC2-26A5-45ED-A380-57C4E99292DD}" type="datetimeFigureOut">
              <a:rPr lang="zh-TW" altLang="en-US" smtClean="0"/>
              <a:pPr/>
              <a:t>2014/12/26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A26-511A-4828-A1BB-F2E4A7151F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3BC2-26A5-45ED-A380-57C4E99292DD}" type="datetimeFigureOut">
              <a:rPr lang="zh-TW" altLang="en-US" smtClean="0"/>
              <a:pPr/>
              <a:t>2014/12/26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A26-511A-4828-A1BB-F2E4A7151F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3BC2-26A5-45ED-A380-57C4E99292DD}" type="datetimeFigureOut">
              <a:rPr lang="zh-TW" altLang="en-US" smtClean="0"/>
              <a:pPr/>
              <a:t>2014/12/26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A26-511A-4828-A1BB-F2E4A7151F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3BC2-26A5-45ED-A380-57C4E99292DD}" type="datetimeFigureOut">
              <a:rPr lang="zh-TW" altLang="en-US" smtClean="0"/>
              <a:pPr/>
              <a:t>2014/12/26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FFC8A26-511A-4828-A1BB-F2E4A7151F4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B03BC2-26A5-45ED-A380-57C4E99292DD}" type="datetimeFigureOut">
              <a:rPr lang="zh-TW" altLang="en-US" smtClean="0"/>
              <a:pPr/>
              <a:t>2014/12/26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FC8A26-511A-4828-A1BB-F2E4A7151F4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00034" y="1714488"/>
            <a:ext cx="7851648" cy="4429156"/>
          </a:xfrm>
        </p:spPr>
        <p:txBody>
          <a:bodyPr>
            <a:normAutofit/>
          </a:bodyPr>
          <a:lstStyle/>
          <a:p>
            <a:pPr algn="l"/>
            <a:r>
              <a:rPr lang="zh-TW" altLang="en-US" sz="7200" dirty="0" smtClean="0">
                <a:latin typeface="標楷體" pitchFamily="65" charset="-120"/>
                <a:ea typeface="標楷體" pitchFamily="65" charset="-120"/>
              </a:rPr>
              <a:t>建國中學</a:t>
            </a:r>
            <a:r>
              <a:rPr lang="en-US" altLang="zh-TW" sz="7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72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7200" dirty="0" smtClean="0">
                <a:latin typeface="標楷體" pitchFamily="65" charset="-120"/>
                <a:ea typeface="標楷體" pitchFamily="65" charset="-120"/>
              </a:rPr>
              <a:t>     師大附中</a:t>
            </a:r>
            <a:r>
              <a:rPr lang="en-US" altLang="zh-TW" sz="7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72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7200" dirty="0" smtClean="0">
                <a:latin typeface="標楷體" pitchFamily="65" charset="-120"/>
                <a:ea typeface="標楷體" pitchFamily="65" charset="-120"/>
              </a:rPr>
              <a:t>        成功高中</a:t>
            </a:r>
            <a:endParaRPr lang="zh-TW" altLang="en-US" sz="7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00298" y="6086032"/>
            <a:ext cx="6643702" cy="771968"/>
          </a:xfrm>
        </p:spPr>
        <p:txBody>
          <a:bodyPr>
            <a:noAutofit/>
          </a:bodyPr>
          <a:lstStyle/>
          <a:p>
            <a:r>
              <a:rPr lang="en-US" altLang="zh-TW" sz="3200" dirty="0" smtClean="0"/>
              <a:t>90806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胡喆家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90816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林亮宇共同製作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42976" y="642918"/>
            <a:ext cx="6215106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altLang="zh-TW" sz="5000" b="1" cap="none" spc="0" dirty="0" smtClean="0">
                <a:ln w="50800"/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908</a:t>
            </a:r>
            <a:r>
              <a:rPr lang="zh-TW" altLang="en-US" sz="5000" b="1" cap="none" spc="0" dirty="0" smtClean="0">
                <a:ln w="50800"/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第一組</a:t>
            </a:r>
            <a:endParaRPr lang="zh-TW" altLang="en-US" sz="5000" b="1" cap="none" spc="0" dirty="0">
              <a:ln w="50800"/>
              <a:solidFill>
                <a:schemeClr val="bg1">
                  <a:lumMod val="85000"/>
                  <a:lumOff val="15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928694"/>
          </a:xfr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各校簡介</a:t>
            </a:r>
            <a:endParaRPr lang="zh-TW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1214422"/>
            <a:ext cx="2928958" cy="71438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zh-TW" altLang="en-US" sz="4000" dirty="0" smtClean="0"/>
              <a:t>建國中學</a:t>
            </a:r>
            <a:endParaRPr lang="en-US" altLang="zh-TW" sz="4000" dirty="0" smtClean="0"/>
          </a:p>
          <a:p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285720" y="1785926"/>
            <a:ext cx="35719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 </a:t>
            </a:r>
            <a:r>
              <a:rPr lang="zh-TW" altLang="en-US" dirty="0">
                <a:latin typeface="+mj-ea"/>
                <a:ea typeface="+mj-ea"/>
              </a:rPr>
              <a:t> </a:t>
            </a:r>
            <a:r>
              <a:rPr lang="zh-TW" altLang="en-US" sz="2800" dirty="0" smtClean="0">
                <a:latin typeface="+mj-ea"/>
                <a:ea typeface="+mj-ea"/>
              </a:rPr>
              <a:t>建國中學創</a:t>
            </a:r>
            <a:r>
              <a:rPr lang="zh-TW" altLang="en-US" sz="2800" dirty="0" smtClean="0">
                <a:latin typeface="+mj-ea"/>
                <a:ea typeface="+mj-ea"/>
              </a:rPr>
              <a:t>始於</a:t>
            </a:r>
            <a:r>
              <a:rPr lang="en-US" altLang="zh-TW" sz="2800" dirty="0" smtClean="0">
                <a:latin typeface="+mj-ea"/>
                <a:ea typeface="+mj-ea"/>
              </a:rPr>
              <a:t>1898</a:t>
            </a:r>
            <a:r>
              <a:rPr lang="zh-TW" altLang="en-US" sz="2800" dirty="0" smtClean="0">
                <a:latin typeface="+mj-ea"/>
                <a:ea typeface="+mj-ea"/>
              </a:rPr>
              <a:t>年初</a:t>
            </a:r>
            <a:r>
              <a:rPr lang="zh-TW" altLang="en-US" sz="2800" dirty="0">
                <a:latin typeface="+mj-ea"/>
                <a:ea typeface="+mj-ea"/>
              </a:rPr>
              <a:t>為「國語學校第四附屬學校增設尋常中等科</a:t>
            </a:r>
            <a:r>
              <a:rPr lang="zh-TW" altLang="en-US" sz="2800" dirty="0" smtClean="0">
                <a:latin typeface="+mj-ea"/>
                <a:ea typeface="+mj-ea"/>
              </a:rPr>
              <a:t>」，</a:t>
            </a:r>
            <a:r>
              <a:rPr lang="en-US" altLang="zh-TW" sz="2800" dirty="0">
                <a:latin typeface="+mj-ea"/>
                <a:ea typeface="+mj-ea"/>
              </a:rPr>
              <a:t>1967</a:t>
            </a:r>
            <a:r>
              <a:rPr lang="zh-TW" altLang="en-US" sz="2800" dirty="0" smtClean="0">
                <a:latin typeface="+mj-ea"/>
                <a:ea typeface="+mj-ea"/>
              </a:rPr>
              <a:t>年改制更名</a:t>
            </a:r>
            <a:r>
              <a:rPr lang="zh-TW" altLang="en-US" sz="2800" dirty="0">
                <a:latin typeface="+mj-ea"/>
                <a:ea typeface="+mj-ea"/>
              </a:rPr>
              <a:t>為「臺北市立建國高級中學」</a:t>
            </a:r>
            <a:r>
              <a:rPr lang="zh-TW" altLang="en-US" sz="2800" dirty="0" smtClean="0">
                <a:latin typeface="+mj-ea"/>
                <a:ea typeface="+mj-ea"/>
              </a:rPr>
              <a:t>。</a:t>
            </a:r>
            <a:endParaRPr lang="zh-TW" altLang="en-US" sz="2800" dirty="0">
              <a:latin typeface="+mj-ea"/>
              <a:ea typeface="+mj-ea"/>
            </a:endParaRPr>
          </a:p>
        </p:txBody>
      </p:sp>
      <p:pic>
        <p:nvPicPr>
          <p:cNvPr id="1026" name="Picture 2" descr="建中校徽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5286388"/>
            <a:ext cx="1714512" cy="1440182"/>
          </a:xfrm>
          <a:prstGeom prst="rect">
            <a:avLst/>
          </a:prstGeom>
          <a:noFill/>
        </p:spPr>
      </p:pic>
      <p:sp>
        <p:nvSpPr>
          <p:cNvPr id="8" name="文字方塊 7"/>
          <p:cNvSpPr txBox="1"/>
          <p:nvPr/>
        </p:nvSpPr>
        <p:spPr>
          <a:xfrm>
            <a:off x="3000364" y="1285860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+mj-ea"/>
                <a:ea typeface="+mj-ea"/>
              </a:rPr>
              <a:t>校訓</a:t>
            </a:r>
            <a:r>
              <a:rPr lang="en-US" altLang="zh-TW" sz="2800" dirty="0" smtClean="0">
                <a:latin typeface="+mj-ea"/>
                <a:ea typeface="+mj-ea"/>
              </a:rPr>
              <a:t>:</a:t>
            </a:r>
            <a:r>
              <a:rPr lang="zh-TW" altLang="en-US" sz="2800" dirty="0" smtClean="0">
                <a:latin typeface="+mj-ea"/>
                <a:ea typeface="+mj-ea"/>
              </a:rPr>
              <a:t>勤、樸、誠、勇</a:t>
            </a:r>
            <a:endParaRPr lang="zh-TW" altLang="en-US" sz="2800" dirty="0">
              <a:latin typeface="+mj-ea"/>
              <a:ea typeface="+mj-ea"/>
            </a:endParaRPr>
          </a:p>
        </p:txBody>
      </p:sp>
      <p:pic>
        <p:nvPicPr>
          <p:cNvPr id="1028" name="Picture 4" descr="http://pic.pimg.tw/alex6868/1330688886-4234040458_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1701" y="1785926"/>
            <a:ext cx="5412299" cy="3500462"/>
          </a:xfrm>
          <a:prstGeom prst="rect">
            <a:avLst/>
          </a:prstGeom>
          <a:noFill/>
        </p:spPr>
      </p:pic>
      <p:grpSp>
        <p:nvGrpSpPr>
          <p:cNvPr id="15" name="群組 14"/>
          <p:cNvGrpSpPr/>
          <p:nvPr/>
        </p:nvGrpSpPr>
        <p:grpSpPr>
          <a:xfrm>
            <a:off x="6715140" y="5357826"/>
            <a:ext cx="1350178" cy="369332"/>
            <a:chOff x="6865160" y="5357826"/>
            <a:chExt cx="1350178" cy="369332"/>
          </a:xfrm>
        </p:grpSpPr>
        <p:sp>
          <p:nvSpPr>
            <p:cNvPr id="10" name="文字方塊 9"/>
            <p:cNvSpPr txBox="1"/>
            <p:nvPr/>
          </p:nvSpPr>
          <p:spPr>
            <a:xfrm>
              <a:off x="7000892" y="5357826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latin typeface="+mj-ea"/>
                  <a:ea typeface="+mj-ea"/>
                </a:rPr>
                <a:t>建中校門</a:t>
              </a:r>
              <a:endParaRPr lang="zh-TW" altLang="en-US" dirty="0">
                <a:latin typeface="+mj-ea"/>
                <a:ea typeface="+mj-ea"/>
              </a:endParaRPr>
            </a:p>
          </p:txBody>
        </p:sp>
        <p:sp>
          <p:nvSpPr>
            <p:cNvPr id="12" name="等腰三角形 11"/>
            <p:cNvSpPr>
              <a:spLocks noChangeAspect="1"/>
            </p:cNvSpPr>
            <p:nvPr/>
          </p:nvSpPr>
          <p:spPr>
            <a:xfrm>
              <a:off x="6865160" y="5429264"/>
              <a:ext cx="207170" cy="178595"/>
            </a:xfrm>
            <a:prstGeom prst="triangl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572132" y="5929330"/>
            <a:ext cx="1264453" cy="369332"/>
            <a:chOff x="5807877" y="6143644"/>
            <a:chExt cx="1264453" cy="369332"/>
          </a:xfrm>
        </p:grpSpPr>
        <p:sp>
          <p:nvSpPr>
            <p:cNvPr id="11" name="文字方塊 10"/>
            <p:cNvSpPr txBox="1"/>
            <p:nvPr/>
          </p:nvSpPr>
          <p:spPr>
            <a:xfrm>
              <a:off x="5929322" y="6143644"/>
              <a:ext cx="11430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latin typeface="+mj-ea"/>
                  <a:ea typeface="+mj-ea"/>
                </a:rPr>
                <a:t>建中校徽</a:t>
              </a:r>
              <a:endParaRPr lang="zh-TW" altLang="en-US" dirty="0">
                <a:latin typeface="+mj-ea"/>
                <a:ea typeface="+mj-ea"/>
              </a:endParaRPr>
            </a:p>
          </p:txBody>
        </p:sp>
        <p:sp>
          <p:nvSpPr>
            <p:cNvPr id="13" name="等腰三角形 12"/>
            <p:cNvSpPr>
              <a:spLocks noChangeAspect="1"/>
            </p:cNvSpPr>
            <p:nvPr/>
          </p:nvSpPr>
          <p:spPr>
            <a:xfrm rot="16200000">
              <a:off x="5793590" y="6215082"/>
              <a:ext cx="207170" cy="178595"/>
            </a:xfrm>
            <a:prstGeom prst="triangl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6" name="文字方塊 15"/>
          <p:cNvSpPr txBox="1"/>
          <p:nvPr/>
        </p:nvSpPr>
        <p:spPr>
          <a:xfrm>
            <a:off x="214282" y="4357694"/>
            <a:ext cx="35004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+mj-ea"/>
                <a:ea typeface="+mj-ea"/>
              </a:rPr>
              <a:t>校友涵蓋一位諾貝爾獎得主</a:t>
            </a:r>
            <a:r>
              <a:rPr lang="en-US" altLang="zh-TW" sz="2800" dirty="0" smtClean="0">
                <a:latin typeface="+mj-ea"/>
                <a:ea typeface="+mj-ea"/>
              </a:rPr>
              <a:t>(</a:t>
            </a:r>
            <a:r>
              <a:rPr lang="zh-TW" altLang="en-US" sz="2800" dirty="0" smtClean="0">
                <a:latin typeface="+mj-ea"/>
                <a:ea typeface="+mj-ea"/>
              </a:rPr>
              <a:t>丁肇中</a:t>
            </a:r>
            <a:r>
              <a:rPr lang="en-US" altLang="zh-TW" sz="2800" dirty="0" smtClean="0">
                <a:latin typeface="+mj-ea"/>
                <a:ea typeface="+mj-ea"/>
              </a:rPr>
              <a:t>)</a:t>
            </a:r>
            <a:r>
              <a:rPr lang="zh-TW" altLang="en-US" sz="2800" dirty="0" smtClean="0">
                <a:latin typeface="+mj-ea"/>
                <a:ea typeface="+mj-ea"/>
              </a:rPr>
              <a:t>、一位中華民國總統</a:t>
            </a:r>
            <a:r>
              <a:rPr lang="en-US" altLang="zh-TW" sz="2800" dirty="0" smtClean="0">
                <a:latin typeface="+mj-ea"/>
                <a:ea typeface="+mj-ea"/>
              </a:rPr>
              <a:t>(</a:t>
            </a:r>
            <a:r>
              <a:rPr lang="zh-TW" altLang="en-US" sz="2800" dirty="0" smtClean="0">
                <a:latin typeface="+mj-ea"/>
                <a:ea typeface="+mj-ea"/>
              </a:rPr>
              <a:t>馬英九</a:t>
            </a:r>
            <a:r>
              <a:rPr lang="en-US" altLang="zh-TW" sz="2800" dirty="0" smtClean="0">
                <a:latin typeface="+mj-ea"/>
                <a:ea typeface="+mj-ea"/>
              </a:rPr>
              <a:t>)</a:t>
            </a:r>
            <a:endParaRPr lang="zh-TW" altLang="en-US" sz="28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214282" y="3929066"/>
            <a:ext cx="37862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+mj-ea"/>
                <a:ea typeface="+mj-ea"/>
              </a:rPr>
              <a:t>課程與編制的實驗</a:t>
            </a:r>
            <a:r>
              <a:rPr lang="zh-TW" altLang="en-US" sz="2800" dirty="0" smtClean="0">
                <a:latin typeface="+mj-ea"/>
                <a:ea typeface="+mj-ea"/>
              </a:rPr>
              <a:t>性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很</a:t>
            </a:r>
            <a:r>
              <a:rPr lang="zh-TW" altLang="en-US" sz="2800" dirty="0">
                <a:latin typeface="+mj-ea"/>
                <a:ea typeface="+mj-ea"/>
              </a:rPr>
              <a:t>強，升學主義的</a:t>
            </a:r>
            <a:r>
              <a:rPr lang="zh-TW" altLang="en-US" sz="2800" dirty="0" smtClean="0">
                <a:latin typeface="+mj-ea"/>
                <a:ea typeface="+mj-ea"/>
              </a:rPr>
              <a:t>氣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息</a:t>
            </a:r>
            <a:r>
              <a:rPr lang="zh-TW" altLang="en-US" sz="2800" dirty="0">
                <a:latin typeface="+mj-ea"/>
                <a:ea typeface="+mj-ea"/>
              </a:rPr>
              <a:t>較其他知名高中少</a:t>
            </a:r>
            <a:r>
              <a:rPr lang="zh-TW" altLang="en-US" sz="2800" dirty="0" smtClean="0">
                <a:latin typeface="+mj-ea"/>
                <a:ea typeface="+mj-ea"/>
              </a:rPr>
              <a:t>，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教育</a:t>
            </a:r>
            <a:r>
              <a:rPr lang="zh-TW" altLang="en-US" sz="2800" dirty="0">
                <a:latin typeface="+mj-ea"/>
                <a:ea typeface="+mj-ea"/>
              </a:rPr>
              <a:t>風格則是公認較</a:t>
            </a:r>
            <a:r>
              <a:rPr lang="zh-TW" altLang="en-US" sz="2800" dirty="0" smtClean="0">
                <a:latin typeface="+mj-ea"/>
                <a:ea typeface="+mj-ea"/>
              </a:rPr>
              <a:t>活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潑</a:t>
            </a:r>
            <a:r>
              <a:rPr lang="zh-TW" altLang="en-US" sz="2800" dirty="0">
                <a:latin typeface="+mj-ea"/>
                <a:ea typeface="+mj-ea"/>
              </a:rPr>
              <a:t>但遵守教育理論。</a:t>
            </a:r>
          </a:p>
        </p:txBody>
      </p:sp>
      <p:pic>
        <p:nvPicPr>
          <p:cNvPr id="17412" name="Picture 4" descr="http://www.hs.ntnu.edu.tw/hsnuwp/wp-content/uploads/2010/10/img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64" y="1571612"/>
            <a:ext cx="5143536" cy="3857652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928694"/>
          </a:xfr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各校簡介</a:t>
            </a:r>
            <a:endParaRPr lang="zh-TW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1214422"/>
            <a:ext cx="2928958" cy="71438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zh-TW" altLang="en-US" sz="4000" dirty="0" smtClean="0"/>
              <a:t>師大附中</a:t>
            </a:r>
            <a:endParaRPr lang="en-US" altLang="zh-TW" sz="4000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285720" y="1785926"/>
            <a:ext cx="37147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+mj-ea"/>
                <a:ea typeface="+mj-ea"/>
              </a:rPr>
              <a:t>師大附中的前身，最早可以回朔到日治時期的</a:t>
            </a:r>
            <a:r>
              <a:rPr lang="en-US" altLang="zh-TW" sz="2800" dirty="0">
                <a:latin typeface="+mj-ea"/>
                <a:ea typeface="+mj-ea"/>
              </a:rPr>
              <a:t>1937</a:t>
            </a:r>
            <a:r>
              <a:rPr lang="zh-TW" altLang="en-US" sz="2800" dirty="0">
                <a:latin typeface="+mj-ea"/>
                <a:ea typeface="+mj-ea"/>
              </a:rPr>
              <a:t>年</a:t>
            </a:r>
            <a:r>
              <a:rPr lang="en-US" altLang="zh-TW" sz="2800" dirty="0">
                <a:latin typeface="+mj-ea"/>
                <a:ea typeface="+mj-ea"/>
              </a:rPr>
              <a:t>4</a:t>
            </a:r>
            <a:r>
              <a:rPr lang="zh-TW" altLang="en-US" sz="2800" dirty="0">
                <a:latin typeface="+mj-ea"/>
                <a:ea typeface="+mj-ea"/>
              </a:rPr>
              <a:t>月</a:t>
            </a:r>
            <a:r>
              <a:rPr lang="en-US" altLang="zh-TW" sz="2800" dirty="0">
                <a:latin typeface="+mj-ea"/>
                <a:ea typeface="+mj-ea"/>
              </a:rPr>
              <a:t>1</a:t>
            </a:r>
            <a:r>
              <a:rPr lang="zh-TW" altLang="en-US" sz="2800" dirty="0">
                <a:latin typeface="+mj-ea"/>
                <a:ea typeface="+mj-ea"/>
              </a:rPr>
              <a:t>日</a:t>
            </a:r>
            <a:r>
              <a:rPr lang="zh-TW" altLang="en-US" sz="2800" dirty="0" smtClean="0">
                <a:latin typeface="+mj-ea"/>
                <a:ea typeface="+mj-ea"/>
              </a:rPr>
              <a:t>，設置</a:t>
            </a:r>
            <a:r>
              <a:rPr lang="zh-TW" altLang="en-US" sz="2800" dirty="0">
                <a:latin typeface="+mj-ea"/>
                <a:ea typeface="+mj-ea"/>
              </a:rPr>
              <a:t>「台北州立台北第三中學校」。</a:t>
            </a:r>
          </a:p>
        </p:txBody>
      </p:sp>
      <p:pic>
        <p:nvPicPr>
          <p:cNvPr id="17410" name="Picture 2" descr="附中校徽_官方正式版_彩色(原)_png_96d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5715016"/>
            <a:ext cx="1036819" cy="972000"/>
          </a:xfrm>
          <a:prstGeom prst="rect">
            <a:avLst/>
          </a:prstGeom>
          <a:noFill/>
        </p:spPr>
      </p:pic>
      <p:sp>
        <p:nvSpPr>
          <p:cNvPr id="9" name="文字方塊 8"/>
          <p:cNvSpPr txBox="1"/>
          <p:nvPr/>
        </p:nvSpPr>
        <p:spPr>
          <a:xfrm>
            <a:off x="2786050" y="1214422"/>
            <a:ext cx="4714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/>
              <a:t>校訓：人道、健康</a:t>
            </a:r>
            <a:r>
              <a:rPr lang="zh-TW" altLang="en-US" sz="2000" b="1" dirty="0" smtClean="0"/>
              <a:t>、科學、 民主</a:t>
            </a:r>
            <a:r>
              <a:rPr lang="zh-TW" altLang="en-US" sz="2000" b="1" dirty="0"/>
              <a:t>、愛國</a:t>
            </a:r>
            <a:endParaRPr lang="zh-TW" altLang="en-US" sz="2000" dirty="0"/>
          </a:p>
        </p:txBody>
      </p:sp>
      <p:grpSp>
        <p:nvGrpSpPr>
          <p:cNvPr id="13" name="群組 12"/>
          <p:cNvGrpSpPr/>
          <p:nvPr/>
        </p:nvGrpSpPr>
        <p:grpSpPr>
          <a:xfrm>
            <a:off x="6865160" y="5572140"/>
            <a:ext cx="1350178" cy="369332"/>
            <a:chOff x="6865160" y="5357826"/>
            <a:chExt cx="1350178" cy="369332"/>
          </a:xfrm>
        </p:grpSpPr>
        <p:sp>
          <p:nvSpPr>
            <p:cNvPr id="14" name="文字方塊 13"/>
            <p:cNvSpPr txBox="1"/>
            <p:nvPr/>
          </p:nvSpPr>
          <p:spPr>
            <a:xfrm>
              <a:off x="7000892" y="5357826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latin typeface="+mj-ea"/>
                  <a:ea typeface="+mj-ea"/>
                </a:rPr>
                <a:t>附中校門</a:t>
              </a:r>
              <a:endParaRPr lang="zh-TW" altLang="en-US" dirty="0">
                <a:latin typeface="+mj-ea"/>
                <a:ea typeface="+mj-ea"/>
              </a:endParaRPr>
            </a:p>
          </p:txBody>
        </p:sp>
        <p:sp>
          <p:nvSpPr>
            <p:cNvPr id="15" name="等腰三角形 14"/>
            <p:cNvSpPr>
              <a:spLocks noChangeAspect="1"/>
            </p:cNvSpPr>
            <p:nvPr/>
          </p:nvSpPr>
          <p:spPr>
            <a:xfrm>
              <a:off x="6865160" y="5429264"/>
              <a:ext cx="207170" cy="178595"/>
            </a:xfrm>
            <a:prstGeom prst="triangl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5500694" y="6202940"/>
            <a:ext cx="1264453" cy="369332"/>
            <a:chOff x="5807877" y="6143644"/>
            <a:chExt cx="1264453" cy="369332"/>
          </a:xfrm>
        </p:grpSpPr>
        <p:sp>
          <p:nvSpPr>
            <p:cNvPr id="17" name="文字方塊 16"/>
            <p:cNvSpPr txBox="1"/>
            <p:nvPr/>
          </p:nvSpPr>
          <p:spPr>
            <a:xfrm>
              <a:off x="5929322" y="6143644"/>
              <a:ext cx="11430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+mj-ea"/>
                  <a:ea typeface="+mj-ea"/>
                </a:rPr>
                <a:t>附中</a:t>
              </a:r>
              <a:r>
                <a:rPr lang="zh-TW" altLang="en-US" dirty="0" smtClean="0">
                  <a:latin typeface="+mj-ea"/>
                  <a:ea typeface="+mj-ea"/>
                </a:rPr>
                <a:t>校徽</a:t>
              </a:r>
              <a:endParaRPr lang="zh-TW" altLang="en-US" dirty="0">
                <a:latin typeface="+mj-ea"/>
                <a:ea typeface="+mj-ea"/>
              </a:endParaRPr>
            </a:p>
          </p:txBody>
        </p:sp>
        <p:sp>
          <p:nvSpPr>
            <p:cNvPr id="18" name="等腰三角形 17"/>
            <p:cNvSpPr>
              <a:spLocks noChangeAspect="1"/>
            </p:cNvSpPr>
            <p:nvPr/>
          </p:nvSpPr>
          <p:spPr>
            <a:xfrm rot="16200000">
              <a:off x="5793590" y="6215082"/>
              <a:ext cx="207170" cy="178595"/>
            </a:xfrm>
            <a:prstGeom prst="triangl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 descr="http://static.ettoday.net/images/179/d1799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16" y="1785926"/>
            <a:ext cx="4857784" cy="3857652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928694"/>
          </a:xfr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各校簡介</a:t>
            </a:r>
            <a:endParaRPr lang="zh-TW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1214422"/>
            <a:ext cx="2928958" cy="71438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zh-TW" altLang="en-US" sz="4000" dirty="0" smtClean="0"/>
              <a:t>成功高中</a:t>
            </a:r>
            <a:endParaRPr lang="en-US" altLang="zh-TW" sz="4000" dirty="0" smtClean="0"/>
          </a:p>
        </p:txBody>
      </p:sp>
      <p:sp>
        <p:nvSpPr>
          <p:cNvPr id="9" name="文字方塊 8"/>
          <p:cNvSpPr txBox="1"/>
          <p:nvPr/>
        </p:nvSpPr>
        <p:spPr>
          <a:xfrm>
            <a:off x="2857488" y="1214422"/>
            <a:ext cx="4214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校訓：</a:t>
            </a:r>
            <a:r>
              <a:rPr lang="zh-TW" altLang="en-US" sz="2800" dirty="0" smtClean="0"/>
              <a:t>愛國家，求進步</a:t>
            </a:r>
            <a:endParaRPr lang="zh-TW" altLang="en-US" sz="28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214282" y="1785926"/>
            <a:ext cx="41433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+mj-ea"/>
                <a:ea typeface="+mj-ea"/>
              </a:rPr>
              <a:t>成功高中創立於</a:t>
            </a:r>
            <a:r>
              <a:rPr lang="en-US" altLang="zh-TW" sz="2800" dirty="0">
                <a:latin typeface="+mj-ea"/>
                <a:ea typeface="+mj-ea"/>
              </a:rPr>
              <a:t>1922</a:t>
            </a:r>
            <a:r>
              <a:rPr lang="zh-TW" altLang="en-US" sz="2800" dirty="0">
                <a:latin typeface="+mj-ea"/>
                <a:ea typeface="+mj-ea"/>
              </a:rPr>
              <a:t>年，前身為「台北州立第二中學」， </a:t>
            </a:r>
            <a:r>
              <a:rPr lang="en-US" altLang="zh-TW" sz="2800" dirty="0">
                <a:latin typeface="+mj-ea"/>
                <a:ea typeface="+mj-ea"/>
              </a:rPr>
              <a:t>1946</a:t>
            </a:r>
            <a:r>
              <a:rPr lang="zh-TW" altLang="en-US" sz="2800" dirty="0">
                <a:latin typeface="+mj-ea"/>
                <a:ea typeface="+mj-ea"/>
              </a:rPr>
              <a:t>年定名為「臺灣省立臺北成功中學」，</a:t>
            </a:r>
            <a:r>
              <a:rPr lang="en-US" altLang="zh-TW" sz="2800" dirty="0">
                <a:latin typeface="+mj-ea"/>
                <a:ea typeface="+mj-ea"/>
              </a:rPr>
              <a:t>1967</a:t>
            </a:r>
            <a:r>
              <a:rPr lang="zh-TW" altLang="en-US" sz="2800" dirty="0">
                <a:latin typeface="+mj-ea"/>
                <a:ea typeface="+mj-ea"/>
              </a:rPr>
              <a:t>年秋，  臺北市升格為院轄市，改名為「臺北市立成功高級中學」，班級共</a:t>
            </a:r>
            <a:r>
              <a:rPr lang="en-US" altLang="zh-TW" sz="2800" dirty="0">
                <a:latin typeface="+mj-ea"/>
                <a:ea typeface="+mj-ea"/>
              </a:rPr>
              <a:t>71</a:t>
            </a:r>
            <a:r>
              <a:rPr lang="zh-TW" altLang="en-US" sz="2800" dirty="0">
                <a:latin typeface="+mj-ea"/>
                <a:ea typeface="+mj-ea"/>
              </a:rPr>
              <a:t>班</a:t>
            </a:r>
            <a:r>
              <a:rPr lang="en-US" altLang="zh-TW" sz="2800" dirty="0">
                <a:latin typeface="+mj-ea"/>
                <a:ea typeface="+mj-ea"/>
              </a:rPr>
              <a:t>(</a:t>
            </a:r>
            <a:r>
              <a:rPr lang="zh-TW" altLang="en-US" sz="2800" dirty="0">
                <a:latin typeface="+mj-ea"/>
                <a:ea typeface="+mj-ea"/>
              </a:rPr>
              <a:t>含數資班</a:t>
            </a:r>
            <a:r>
              <a:rPr lang="en-US" altLang="zh-TW" sz="2800" dirty="0">
                <a:latin typeface="+mj-ea"/>
                <a:ea typeface="+mj-ea"/>
              </a:rPr>
              <a:t>3</a:t>
            </a:r>
            <a:r>
              <a:rPr lang="zh-TW" altLang="en-US" sz="2800" dirty="0">
                <a:latin typeface="+mj-ea"/>
                <a:ea typeface="+mj-ea"/>
              </a:rPr>
              <a:t>班</a:t>
            </a:r>
            <a:r>
              <a:rPr lang="en-US" altLang="zh-TW" sz="2800" dirty="0">
                <a:latin typeface="+mj-ea"/>
                <a:ea typeface="+mj-ea"/>
              </a:rPr>
              <a:t>)</a:t>
            </a:r>
            <a:r>
              <a:rPr lang="zh-TW" altLang="en-US" sz="2800" dirty="0">
                <a:latin typeface="+mj-ea"/>
                <a:ea typeface="+mj-ea"/>
              </a:rPr>
              <a:t>，學生約</a:t>
            </a:r>
            <a:r>
              <a:rPr lang="en-US" altLang="zh-TW" sz="2800" dirty="0">
                <a:latin typeface="+mj-ea"/>
                <a:ea typeface="+mj-ea"/>
              </a:rPr>
              <a:t>3000</a:t>
            </a:r>
            <a:r>
              <a:rPr lang="zh-TW" altLang="en-US" sz="2800" dirty="0">
                <a:latin typeface="+mj-ea"/>
                <a:ea typeface="+mj-ea"/>
              </a:rPr>
              <a:t>人，學校占地</a:t>
            </a:r>
            <a:r>
              <a:rPr lang="en-US" altLang="zh-TW" sz="2800" dirty="0">
                <a:latin typeface="+mj-ea"/>
                <a:ea typeface="+mj-ea"/>
              </a:rPr>
              <a:t>20000</a:t>
            </a:r>
            <a:r>
              <a:rPr lang="zh-TW" altLang="en-US" sz="2800" dirty="0">
                <a:latin typeface="+mj-ea"/>
                <a:ea typeface="+mj-ea"/>
              </a:rPr>
              <a:t>平方公尺。</a:t>
            </a:r>
          </a:p>
        </p:txBody>
      </p:sp>
      <p:sp>
        <p:nvSpPr>
          <p:cNvPr id="18434" name="AutoShape 2" descr="data:image/jpeg;base64,/9j/4AAQSkZJRgABAQAAAQABAAD/2wCEAAkGBhQSEBUQEBQVFRQUFBYVFRcXFBQYFxQVFRQVFBQXFhYYHCYeFxkjGRYVIC8gJCgpLC0sFR4xNTAqNSYrLCkBCQoKDgwOGg8PGiolHyQpLSwpMyksKSwwNSosKSksLCwwLC4pLCwsLCwsKSksLCwsLCksLCwsLS0pLCwsKSksLP/AABEIAMsA+AMBIgACEQEDEQH/xAAcAAEAAgMBAQEAAAAAAAAAAAAAAQYEBQcDAgj/xABSEAABAwIDAwUKCgUKBAcAAAABAAIDBBEFBhIhMUETIlFhcRYyUlNigZGSk9EHFBUjM1RyorHSNEKhwcIlRGNzgpSjsrPhNTZDgyRkdLTT4vH/xAAaAQEAAwEBAQAAAAAAAAAAAAAAAQIDBAUG/8QANxEAAgECBAMFBgUDBQAAAAAAAAECAxEEEiExE0FRFZGh4fAiMnGBscEFQmHR8RQzUiNicnPi/9oADAMBAAIRAxEAPwDtyxa/FYoG6ppGRjcNTgLnoA3k9i9K6rEUT5Xd7Gxzz2NBcfwXIMzZqkp3tLbGskjbJLK4BxgbINTIIA7YwNaRc7ye3ZvQoOs7IiTsdOGaqc7Q91unkZ7enQp7qafw3eym/IuDuzjWk3+NVHmlePwKkZwrPrdR7aT3r0OzJdfHyM+Id47qKfwz7OX8id1FN4z7sn5VwjuxrfrdR7V/vX23OFaf51P7V3vTsx9fXcOIdz7qqbxrfQ/8qd1dL45n3vcuIjNtb9an9q5T3YV31qb2hU9mPr67hxDtvdXS+Pj9J9y+u6il+sResuJjOVd9al9b/ZS3Otd9al9Ye5OzH18f/JHEO2DM1L9Yi9cIMy0v1iL2jfeuKHO1d9Zk9I9ynu3rvrMnpb7lHZkuvj5E8Q7Z3SUv1iH2jfendHS/WIfaM964n3cV31mT7vuTu4rvrL/u/lTsyXXx8hxEds7o6X6xD7VnvTuipvrEPtWe9cVfnWuH84kvxBDRbo3tUd3Fd9Yd6GflTsyT5+PkOJY7Z3RU31iH2rPendDTfWIfax+9cTGeK7x7vVj/ACr2pc24hI4Mjle953NbHG4m23YAxH+GSWt13+Q4p2gY7T+Ph9qz3qflun8fD7WP3ris2cq5ji18rmuBsQ6KIEHoILF8d3FZ40eyh/Io7Ml1Xr5DinbhjUHj4vas96n5Yg8dF7RnvXDjnar8Y32MH5EOdavw2exg/InZk+q9fIcVHcflaHx0XtGe9T8qQ+Nj9oz3rhrc41RsA5hJ2AchAST0Acmjs4VW4mO/G9PB+9idmT6rv8hxUd0GIReMj9dvvX0K2Pw2es33rg/dhU9MX93p/wAiHONR/Q/3an/Io7Ln1Xr5DinefjTPDb6w96n4y3wm+sPeuC92k/RT/wB1p/yJ3aTcW0/91p/yp2ZU6ocVHevjDfCb6Qvprwdxv2LggzrN4FN/dYPyrJoM6kSB0sUVr7XQs5CVvW18dgT1OBB3Kr/DaqVxxEd1RaTL2LmS8bnay1jJGPtblYZATG8gbA7YWutsuL7L2RebJOLszS5tK6kEsT4nd7IxzD2OBafxXFvhEwd12VRG0BtPOPBmjaA132Xs0uBXcFXM14UxzHSPF43M5OoA8Ve7ZR5Ubjq+zq6l04Ws6U7kSV0fnwqbrOx3Bn0s74JNpadjhue07WuHURY+lYC+nTTV0c9iCvuE7Qvgr7gdzgFKILFlrLMlbKYoi1ulupznE2AvbcASTdWGb4K5Wn9JpvO5zVPwRG1VMdzRTku9dlv3qaXJ2HywyVLayXk43APcYQLF1rbC25vqC86rXmqrjeyVvy33LqN0WPEcrB1NQMfJT6acgvLnWbKG6dTWEjaDY3uqTnvCTHPy+qm0yuOlkDr6Q0DvhbjxPTdb3B8MbiGGmjieNVNU3jc4WPIvc6ziOHNc/Z0tAVYzlhVPT1PJUry9rWjXc30yC4I1DYeB6jsWeFuquVvXXS3zJlsaJXjDPg6imijca6ISSAEMGl3fC4aOeCSN27gqOrnknJlS6enq+TDYhI193OAcWjiG7yOjpXZipOELqVu4pHfY8cfyKyma69ZC6RtvmbESOLrWa1ocTc32bEwfIVaJoZHQEM5WNziXR3a0PaSXN1XGzhZbbP2Tql1TNWs0ckA11+U0uAZG0HYbcQeK+8kYhUu119ZUSmmga42c82kfa1gP1rf5i0dK5HXqOjmUk+t+r5KxfKr2aJ+EPLNXU1pkhgc5jY2NDgWc613He6+91vMqA6kLJeSnDo7ODZLt5zBcajp4kDartkTGKqpxMv5R/JnlJJGFxLA0ghrdJ2Czi0DsVczrXCbEJ3t73lNIPToAZf0tPpWuGc4S4MraLkRJK1yzT4lgsLQ1kD6ggd9Z4v2ue5v7AtphpbHydXT4dTxa26o3yVjY3aXC27Sd4O7rVKwLI1VVx8tE1gZcjU9+m9thsACfOr6MILqeCCqp6KZ0DOTDn1RGzYNgEZIvYehctdU4eypN9dX5ItG73NfmCWNg+N1mGwvbI4AyR1Wu7iLDgODf2LFGJYI6IvNO5r/F/O6iepwdpt13WwzBl+aop46SnbSQRRu16W1Bddx1buYLDnOPnVKx3JNVSM5SZrSy4Gtjg4AndfYCL9itQjTnFKUmnfk35kSbNLO8F7i1ulpcSG3J0gnYLnabdJW8wfI9RUw/GGGJsdyA6STTexseB2X2KvroWA8hU4OaSWojhc2Yuu8t2c/WOaSLggkbF34mcqcVl6r9dCkUmTk3KDoK6KV89K7Tq5jJg55uxw5rbcN/mK8s05NM1bPI2po2an30Om0vadLQdTbbDe5869soZcpoq2J7K+GV7S60bGEauY4GztRG658y8sx5co5KyZ8mIxxvdK4uYYidB2bCdW1efnfGvme3+L+hpbQr+O5JqKWITycm+MkDXG/UNt9PAbDY7VX37lfs34lTx4ZBQU87Zyx4JLd2kazc2uBtcLC91QX7l6OGqTnC8+vwM5JJ6HlZSAoAUrrZUlZ+DYW6omZBHvcdpO5rRtc49AA2rAC6dk3K2lgicLSTtD6g8YqYm7Iup8pG3yQepcuJrcKF+ZaMbsteUqIbZ2bIuTjgp77zDFf5w/bcXOHVY8UViYwAAAWAFgBuAG4BQvlJycpXOlI+lDhfYV9JZQScwz3lXWwsYLyQNdJT9MlODeSHrdGTdvkuHWuUuC/S+L0Bkj5hDZGEPicdzXi9r+SQS0jocVw/PGBCKQVETS2KYu5niZmn52E9h2jpB2bAvb/D8Rf/AE2YzjzKsSveggL5GMYLue4NaOkuOkDb1kLyaBfnbri9rbr7bX4rdR4PC9wNNUsJ4MnHIP8AM4kxk/2gvUlLKZIvjaGLCKN7ZpL1NUAwhliY2G4cWtNrhoJNza5sFpq3E6Snw59JSSPmfO9rpHOYWBoaWkCx480CwvvJVZxShniOqoZIL/rOu4O7JLkO9KwRMFywwyl7UpX1u+j6dxbN0LtgGYY8NhjewNmnnIdNY/RQg82MEbpDtPUtzjGRIa5nx3DnsHKbXMOxhdxtb6N3S21rnguYcsFl0OOSw3EMskervtDy2/bYqZ4WSfEpy9rn0YUuTPXFcIlppeSnbpeADa7XCx3biR6VscQzzWSizp3NaBbTHaMbB5NifT6FoH1OolziSTtJO0k9ZO0r55ULp4adnNJv4FdtjouG5EYyNtVitQAwgO0ayb32gOeSS49TNvWtRnHOQqQ2mpm8nSx960ADXbcSBuaODfOegVPlr7ydm69zbqHQvnlQsIYb2s83d8ui+RZy5I6HT45T4fh2ilkbJVVDQXuab8mSOPRpBsBvJJKoC+OUU61rSpKnd7t73Kt3OgZoJiwWhjYSBJZz7HvtTHSbekXd+CycFwhjsNp5IIaF8pc8SuqQODn7j07Bs6Fzh1QSACXENFgCTZoO+w3DzLzLhx/BYf0jyZb63uWz6nQ86YfDFh8euKkZVOk/m4AGgFxJFtttOm9+JU083KZckBdtiltv4CZjg30OXPA8L6FQdJbd2kkEi5sSNxI3EqVhLRUc20rjPqEXzyicoF2FCz/ByL4lD/3D/hPWJnQfyhU/1zv22K00FWWOD2Oc1zTdrmkgg9II3KJJy4lziSSSSTtJJ2kkneViqT4vE/SxN9LBQ/cjHXIAuSdwAuT2DitgcCkteXTCDuMzgwnsZ37vM0rVyS3Isaq/BfQX3VRNa7Sx4kFhzg1zRfjYO226zbsXvhWGPnmZDGLvebDoHST1AXJ7FZySWZ7EG9yVgYe81MrdUcLmhrPHTk/NRDz2J6BbrXZcFw3kYzrOqWR2uV/hSHfbyQLNA6AFpspYOwBjmfQw6mwf0jzcTVB+0btb5INthVpXzGMrurI6oxsgiIuIuSiIgIVTzjgbHtdr2Qz6WyHxMw5sE489mO6tPAFW1eVTTtkY5jwHNcC1wO4gixHoV4TcHdBq5+ZsSoXwyvhlbpexxa4dY6OoixHascBdIz9llzmudtdNStGonfPSXIjl63s7x3ZfoXOC1fUUKqqwzHLJWZmYdjM0FxDI9gO9oPNPaw80+cLNOMxSfpFMwnw4TyL+0tAMbvVC0wUgLRwi9Qbf5LgftgqAD4E7eTPmkbeM+ctWNW4NLENUkbmt4P3sPZI27T6VhBZNFiUsJvDI5l9+lxAPaNx84S01s7/EGOpJW0+V43/pEEbjxfF8y/tOkGM+dqHD4JPoZ9J8Cdug9gkbdh7TpUZ7e8ibGrupasusweaIanxkNO54s5h7JG3afSt3lPJT6wh73Nih4vJbd3VG07+07B17klVjGOZvQW5GowfBZaqURQMLnHf4LR0uO4BWl+E4bAPik8r3zu7+ePbHTuG5oH6wvv2HzKx41l6qjj+J4e2KCE984zATTnddx3gHds/YNiqp+DGsBseQv0cs2/4Lj/qI1dXPKuS5+v07y2VrZGlx3LktI4a7OjftjlYbxyN4Frunq/8A1akldLwTKtfADTytgmp39/A+Ydupmy7Hcbj/AHWmzj8HzqW80B1w73C4MkPSHAd8B4Q8/StaWKi5ZJNX5Nc/2ZDg9ymhCsqkwuWT6ONzgN5A5o7XHmjzlZAwxjPpp2A+DGOVd6WkMHrLrc0iljWr1pqV7zpjY57uhrS4+gLN+OQM+jhLz4Uz7/4celvmJcvOpxqZ40F5DPAYAxnqMsD51F5PZW+Isj7+RC36eSOHyXO1P9nHdw/tWU8tTM71kkx6Xnkmeowlx9cLWnqQFTkb3YubE4/KBpiLYWnhC0R37XDnu87itc47SSbk7zxPaVFlIVlFLZEXJauk5Jyy5rA03EtS0OedxhpL7h0PlOwdDQTwVXyjgzZZDNK0uhhsXNG+WRxtFC3pLnW83au1YJhpjYXSWM0p1ykbtVrBjfIa2zR2X4ryvxDE5VkXr1+xrTjzZsIog1oa0ANaAABuAGwAL6RF4BuEREBKIiAIiIDUY/hzntEkQBliuWg7pGkWkhd5L27Oohp4Lh+a8CEEofDc08wL4Sd4F7Ojd0PY64I7F+hlSM45ba8OiNhHUO1RuO6GstZvYyXvT5X2l34PEOlKz2M5xujisTAXAEhoJALiCQL8SBt9C2ZwePhV0/nFQ38Ylg1FKY3OZICHNJa4HeCDYg+debWr6Fq+zMkbIYGOFTSn/uuH+ZgQZefwlpj2VUP8TgtaAii0uvgDZ9zU570Ru+zPTu/CRDlup4QSH7IDv8pK1jmqAwb7D0BLS6+A0NrDSVlMHPayoiFucQyRrbeVstbtWuZvWbS4VO5he1rmx2N3OcGMIG2wLyA49QvvC3GB5BqaqFtRFyWgkgan6TzTY7LKjnCCvJomzLLnj/i9D2Qf6xWozsf5bP8AW0/4Rq45mynNPiFNVR8nycQiDrvseZIXOsLbdhWvzFkWpmxM1cfJ8nykTtr7GzNGrZbqK82jVprLdr3Wvncu0YtX/wAzN+2z/wBuqZmp3/jqn+vk/wAxXTZspTnGhXAM5EOB7/nbIdHe26VVM0/B/VcrUVVo+T1SS/SC+ja7dbfbgtcPWpqa1XupfMiSKnFFUTtDWCaVjLAAB72s6AALhq9Bl+pP83n9lJ7l5CkmbFyobIIySNQvpuNhuRsB7Vj6id5uvRV/y2MzO7mqnxEo7W2/FS3LNTxhcO1zB+LlrC1CwdA9AU2n1XcDZdzU/FrB2zwD8Xqe52Ti6AdtVT//ACLWBqloS0uvh5kaHpV0ZjdoJY42Bux7Xt2+U0kXXpQUT5ZGRRjU97g1o6z+7j2Arwa1X7JWXXWba7Zqlps7jBS3tJL1Pk7xvaSs69XhQu9yUrstmTsDYA3Rthpy4MPj6i2mWfraNrG9hPQriAvOlpmxsbGwBrWNDWgbgALAL1Xy1SbnK7OlKxFkUpZZkhQpRAEREAREQBY+IUTZo3RSC7Xgg9PaDwINiD0gLIUIDjefcAcQ6oO2aEtZU2FuUadkNQB0OHNd0OHUqI4L9CZlw3U3l2s1ljXNkj8dA4fOx24nc5vW23Erh+ZcE+LT6WnXE8CSF/CSJ21pv08D1r6DAV88cj35GE1zNWAsmhw2WY2iY59t5A2Dtdub5yvejr442fQNklv30jnFgHC0QsCftEjqXxXYxLKNMjyWDcwWaxvZG0Bo9C77yvou8roZAwuKP9InBPi4LSO7DJ9G3zF3YjsYaz9GhZH5b/nZO0F40tP2W+dakFSpVO/vahs96msfK7VK9z3dLnFx819wV1qv+Xof/VO/GVUNdOoMvS1eBQRQBuoTvfznaRYPkB2+cLnxLjDI3osy+4jrc1eYXn5FoNu98n8a9MDcfkKtP9Kwf6S3WM5HqZMNo6ZjWGSEvLxrAHOvaxtt3r7w3JVSzCqikc1vKyyBzQHixA5Pe7h3pXGq1NQSzL37/LN+xpZ3NB8H7zyGIG52Up49Ui8MkSEwYhck/wDgzxPlKx5SyTVU8VYyVrQZoOTZZ4N3Wfv6N4WJgeUaijpa91Q1oD6VzW6XB20B5O5TKrTlns1q428CLPQ55S1skTtUT3MPS0kX6j0jtWacUjk+nhaT4cVon9paBybvVB61rAi9RwT1M7mybg7X/o8rXk/9N9opOwajoefsuv1LCqaR0btEjHMcODgQfQeHWvIrPpsalY3RqD2eLkAkZ5muvp7W2KWmttQa+ykrYVNRA9hLYnRSbNjX6oj07H89nrO8yxqWldI9sbBqe8hrQN5J2BWT010IZtMsYQJXmSUHkIQHSW3vJNmRN8p7rC3Rddqy9hjo2GSUDlpbOktuYALMib5LG83tueKr2TsvNGkCzoqdx53CeqtaSTrZH3jeu54K72XzmNxPElZbevX8HRCNkSiIvPLhERAQilEARFCAKVClAEREAXPs45XEjTTtHfF0tIfBlsXTU9+DXi729eocAugrDxXDhNEYyS07C1w3se06mPb1ggFa0ajpzUkQ1dH5v5O1wdhGyxG0W2WK+Fcs9YIQTVhoa4v5OpYN0c4F9Q8iQWcO3rVP0r6ilUVSOZGDVj4KkppTStkVDVf/AIJJXfGpLudpZA42udIJezhu6fSqBZX74L26W1sng0346z/CuXGf2mTDcx8jYhI6oqHGR5Apah4u9xF9ljYnftVVbikwA+el9o/3qwZB31juihm/bpVVtuVqcI8SenT6B7IuWPYnKKHD3CSQF0c1yHvBJEoAub7fOthnivk+TsPc2R45SEiSznDXzI++287jv6Vpswf8Nw77NR/qhbDNe3CMOd0Bzfu//Vcyirw0/NL7lupRyUAUWSy9MzJClQVICAlXjJOAus17dk1QHNiPiYBsmqO094zrKrmXMIE8hMhIhiGuZw4MBsGt6XOPNA6Su1ZawosaZpGhssoF2jdFG0Wihb1NG/pcSvLx+IyLIjSEeZtKKjbFG2KMWaxoa0dAH4le6Ivnr33NwiIgCIiAIiICEREAREQEqERAFKhSgK7mnDGkOlcLxuZydS0cYd4kHlRuJcOou6lxXHsIdTTugftLe9dwew7WvHUR+9fotwuLLmudMr62GJo58LXSU54vgveSC/Exkgt8kjrXp4HEZHllsykkcucV8tX0WovoDAiyv2Q+bh+JSf0Wn/Dk/MFQgFfMtc3A69/hPDfuxj+IrlxXuJdWvqi0dzX5JFosQPRRPHpP+yqoCtmT/wBFxE/+Vt6S5VMlaU/7k/ivoQ9kWrHh/JeHnrqB/iBZ+PC+A0R8GVw/1h+5YOND+SKA9ElQPvE/uWfXHVl6Hyakj78vvXN/h/zf1kW5v4FEUAKSEK9AzZNl9xwlzg1oJc4gADeSdgAXywK5ZJwR3NmA+dlLo6a47y301QR0MBsOlxWVaoqcMzJirlqydloN0xmxZA8OmI3S1du9B4shGz7XYr6FjYdQNgibFGOa0WHSeJJPEkkknpJWSvlatR1JNs6UrEKURZEhERAEREAUKVCAEoiIApUIgCIiAIiICVgYxh5lj5h0ysIfE7wXi9r+SQS0jocVnIpTs7g4XnPBAyQVMbdEcxdqZ4mdp+diP9q5HSDs2KsELuObMGa4P17IajSyU+KlGyGceezHdWngCuM4jQOglfDILPY4tI7OjqIsR1EL6TBYhVIZea9evMwlGxi6VfqIacuzHw5wO35yMfwlUJoV+rObl2IeHUX+/If4VpivyL/ciI8zXZTFqDEnf0DB6XPVTvtVuyy22GYkfIhH3iqkOtXpe/P4/ZFXsi2YwL4NRf10/wCLlmR7cuv8mp/FzfzLExJt8EpT0VEo9OtZuEc7AKseDMD+2E+9cr9xf9n3Zfn8iiAKAF92X0xt7AbzsFuJXp6GbM/AcI5eXS46I2Avlf4Ebdrj28B1kLtGWMM0t5ZzNDnta2NniYG/Rx/a26ndZ6lW8oZY02hcLhjmyVR8OYc6KDrbGCHOHhELoNl85jsTxJZVsdEI2RKhEXmlybqERASiIgCIiAIiICEREAREQBFKhAEREAREQHxUQNe1zHgFrgQ4HcQRYgrmOcstF42m0tOGhz3X+dpSbMldYXLo9rXWudl+IXUVrMcw8vaJYwDLFctB3SNItJE7qe3Z1ENPBdGHqulK6IepxR89LFzY4jUEbDJK9zGH7EcZBt9p1+oLPdmuOanbRzw8nCx2phgJ1MPO3tkJ1i7ibXG/evLHssOFQ0UrS6KcGSG9hpaO/Y8uPNLDsN9wCwjgTRsdVUwd0B8jrdrmRlv7V764Uknd9eZg0ze0VVT0lHPC9/LiqLSwRO0u0M4yFw+bOrZp2nYVpPleC9hRRW65agu9bXv8yNyzMecNBj38qJWckB1yXsD1Hb1L5OExbvjcN+ps5b64jsrQVON3mbb6X+xOpvmzQ1lC2iprQPikdNpmku0tIdyhbJYd7e9iL2B3rypcxU9NSy0LQ+obK673j5pu5o5lw5xHNG0gdi0z8uTAarx8nwl5WPkj1BxO/qtfqUDAXnZHJBI7g1kzC49gda/mVVTp2s5aXvb9fiRdnqyGklOlrpKdx3GQiSInhqc1rXM7bFbjKmAPZJyrmgyCQxU7bhzXTDvpSRsMcbbuvxNlosKwR8s/IuBjtcyFwI5Jjdr3OB3WH4jpXYMqYUA0T6dLSwMgYRtjgG0X8t557vMOCwxddUo5Yu9/Xj9C0Y33NvhWGtgibE25ttLjve4m73OPEkklZaIvAbbd2bBEUqAQiIgClQiAlQpRAEREBCIiAIiIAiIgCIiAIiIAiIgKdmvLzZNUJsI6h2qN3CGrsbdjJRsPlX4uXKZMIe24lcyMgkWe/nXabO5rbu2EHbZfoCvomyxuieLtcLG28dBB4EGxB6QFyvPOBOcHVH/WiLY6mwtrB2Q1AHQ4Cx6CCOC9fAYizyP169bmc48yqsweR30emQfrFjxZtuL72LR1uAC8viLBsM8d+oSOHZqDLHzXCxCVJXt2fUxM75GktqJjDDta8yMDHdOk7yeq1xxsvh+GO0lzSx4AudDw7SOkt763Xayww1WjJ2DlzvjJbrLX6IGHdLUEXF/IYOc49SzqTdOGZslasteVsAc4NhmJcdLHVJcSbNHOgpbnh+u4dg3FdCAWFhGGCCIMuXOJLnvO+SRxu957T+wAcFmr5etV4kmzoSsERFiSEREAREQBERAERSgCIiAhERAEREAREQBERAEREAREQBabMNDzeXa3WWNc2RlvpYHfSMtxI75vWLcVuUKtGWV3QOA5kwT4tMWtOqJ4EkL/AA43d6b9I3HsWoC61mvLjXMMDiGMc4vpZHbGxSu+kgcf1WP3t6zbgAqGcjVgdp+Lv+1zdHbrvpt13X0mHxcZw9p6owlHU1+E4Y6eZsLNmo7XHcxoF3PPUACV2HKWEtAbM0Wjazk6Zp3iPe6U+XI7b2aVW8oZYaLwgh+oj41I3awMG0UzH/rlx78jgLcV0lrbbl5uPxOd5Vt69fyaQjYlEReWXCIiAIiIAiIgClQiAlERAEREBCKUQEKURAQilEBCKUQEIpRAQilEAUKUQHnNC17S14DmnYQQCCOsHetScn0niW28G79HqX0/sW6RWUnHZg8oKdrGhjGhrRsAaAAB1AL0UoqghFKIAoUogIUoiAhFKIAiIgCIiAIiI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8436" name="Picture 4" descr="http://203.64.138.6/images/cklogo2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5643578"/>
            <a:ext cx="1484294" cy="1214422"/>
          </a:xfrm>
          <a:prstGeom prst="rect">
            <a:avLst/>
          </a:prstGeom>
          <a:noFill/>
        </p:spPr>
      </p:pic>
      <p:grpSp>
        <p:nvGrpSpPr>
          <p:cNvPr id="14" name="群組 13"/>
          <p:cNvGrpSpPr/>
          <p:nvPr/>
        </p:nvGrpSpPr>
        <p:grpSpPr>
          <a:xfrm>
            <a:off x="6929454" y="5786454"/>
            <a:ext cx="1350178" cy="369332"/>
            <a:chOff x="6865160" y="5357826"/>
            <a:chExt cx="1350178" cy="369332"/>
          </a:xfrm>
        </p:grpSpPr>
        <p:sp>
          <p:nvSpPr>
            <p:cNvPr id="15" name="文字方塊 14"/>
            <p:cNvSpPr txBox="1"/>
            <p:nvPr/>
          </p:nvSpPr>
          <p:spPr>
            <a:xfrm>
              <a:off x="7000892" y="5357826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latin typeface="+mj-ea"/>
                  <a:ea typeface="+mj-ea"/>
                </a:rPr>
                <a:t>成功校門</a:t>
              </a:r>
              <a:endParaRPr lang="zh-TW" altLang="en-US" dirty="0">
                <a:latin typeface="+mj-ea"/>
                <a:ea typeface="+mj-ea"/>
              </a:endParaRPr>
            </a:p>
          </p:txBody>
        </p:sp>
        <p:sp>
          <p:nvSpPr>
            <p:cNvPr id="16" name="等腰三角形 15"/>
            <p:cNvSpPr>
              <a:spLocks noChangeAspect="1"/>
            </p:cNvSpPr>
            <p:nvPr/>
          </p:nvSpPr>
          <p:spPr>
            <a:xfrm>
              <a:off x="6865160" y="5429264"/>
              <a:ext cx="207170" cy="178595"/>
            </a:xfrm>
            <a:prstGeom prst="triangl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6015047" y="6286520"/>
            <a:ext cx="1335891" cy="369332"/>
            <a:chOff x="6879447" y="5357826"/>
            <a:chExt cx="1335891" cy="369332"/>
          </a:xfrm>
        </p:grpSpPr>
        <p:sp>
          <p:nvSpPr>
            <p:cNvPr id="18" name="文字方塊 17"/>
            <p:cNvSpPr txBox="1"/>
            <p:nvPr/>
          </p:nvSpPr>
          <p:spPr>
            <a:xfrm>
              <a:off x="7000892" y="5357826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>
                  <a:latin typeface="+mj-ea"/>
                  <a:ea typeface="+mj-ea"/>
                </a:rPr>
                <a:t>成功校徽</a:t>
              </a:r>
              <a:endParaRPr lang="en-US" altLang="zh-TW" dirty="0" smtClean="0">
                <a:latin typeface="+mj-ea"/>
                <a:ea typeface="+mj-ea"/>
              </a:endParaRPr>
            </a:p>
          </p:txBody>
        </p:sp>
        <p:sp>
          <p:nvSpPr>
            <p:cNvPr id="19" name="等腰三角形 18"/>
            <p:cNvSpPr>
              <a:spLocks noChangeAspect="1"/>
            </p:cNvSpPr>
            <p:nvPr/>
          </p:nvSpPr>
          <p:spPr>
            <a:xfrm rot="16200000" flipH="1">
              <a:off x="6865160" y="5429264"/>
              <a:ext cx="207170" cy="178595"/>
            </a:xfrm>
            <a:prstGeom prst="triangl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2686040" cy="918418"/>
          </a:xfrm>
        </p:spPr>
        <p:txBody>
          <a:bodyPr/>
          <a:lstStyle/>
          <a:p>
            <a:r>
              <a:rPr lang="zh-TW" altLang="en-US" dirty="0" smtClean="0"/>
              <a:t>交通路線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0" y="1357298"/>
            <a:ext cx="89297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+mj-ea"/>
                <a:ea typeface="+mj-ea"/>
              </a:rPr>
              <a:t>建國中學</a:t>
            </a:r>
            <a:r>
              <a:rPr lang="en-US" altLang="zh-TW" sz="2800" dirty="0">
                <a:latin typeface="+mj-ea"/>
                <a:ea typeface="+mj-ea"/>
              </a:rPr>
              <a:t>:</a:t>
            </a:r>
            <a:r>
              <a:rPr lang="zh-TW" altLang="en-US" sz="2800" dirty="0">
                <a:latin typeface="+mj-ea"/>
                <a:ea typeface="+mj-ea"/>
              </a:rPr>
              <a:t>台北市中正區南海路</a:t>
            </a:r>
            <a:r>
              <a:rPr lang="en-US" altLang="zh-TW" sz="2800" dirty="0">
                <a:latin typeface="+mj-ea"/>
                <a:ea typeface="+mj-ea"/>
              </a:rPr>
              <a:t>56 </a:t>
            </a:r>
            <a:r>
              <a:rPr lang="zh-TW" altLang="en-US" sz="2800" dirty="0">
                <a:latin typeface="+mj-ea"/>
                <a:ea typeface="+mj-ea"/>
              </a:rPr>
              <a:t>號</a:t>
            </a:r>
            <a:endParaRPr lang="en-US" altLang="zh-TW" sz="2800" dirty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正隆廣場→</a:t>
            </a:r>
            <a:r>
              <a:rPr lang="en-US" altLang="zh-TW" sz="2800" dirty="0">
                <a:latin typeface="+mj-ea"/>
                <a:ea typeface="+mj-ea"/>
              </a:rPr>
              <a:t>604</a:t>
            </a:r>
            <a:r>
              <a:rPr lang="zh-TW" altLang="en-US" sz="2800" dirty="0" smtClean="0">
                <a:latin typeface="+mj-ea"/>
                <a:ea typeface="+mj-ea"/>
              </a:rPr>
              <a:t>往西藏路</a:t>
            </a:r>
            <a:r>
              <a:rPr lang="en-US" altLang="zh-TW" sz="2800" dirty="0" smtClean="0">
                <a:latin typeface="+mj-ea"/>
                <a:ea typeface="+mj-ea"/>
              </a:rPr>
              <a:t> </a:t>
            </a:r>
            <a:r>
              <a:rPr lang="zh-TW" altLang="en-US" sz="2800" dirty="0">
                <a:latin typeface="+mj-ea"/>
                <a:ea typeface="+mj-ea"/>
              </a:rPr>
              <a:t>→</a:t>
            </a:r>
            <a:r>
              <a:rPr lang="en-US" altLang="zh-TW" sz="2800" dirty="0" smtClean="0">
                <a:latin typeface="+mj-ea"/>
                <a:ea typeface="+mj-ea"/>
              </a:rPr>
              <a:t>204</a:t>
            </a:r>
            <a:r>
              <a:rPr lang="zh-TW" altLang="en-US" sz="2800" dirty="0" smtClean="0">
                <a:latin typeface="+mj-ea"/>
                <a:ea typeface="+mj-ea"/>
              </a:rPr>
              <a:t>往</a:t>
            </a:r>
            <a:r>
              <a:rPr lang="zh-TW" altLang="en-US" sz="2800" dirty="0">
                <a:latin typeface="+mj-ea"/>
                <a:ea typeface="+mj-ea"/>
              </a:rPr>
              <a:t>建國</a:t>
            </a:r>
            <a:r>
              <a:rPr lang="zh-TW" altLang="en-US" sz="2800" dirty="0" smtClean="0">
                <a:latin typeface="+mj-ea"/>
                <a:ea typeface="+mj-ea"/>
              </a:rPr>
              <a:t>中學</a:t>
            </a:r>
            <a:endParaRPr lang="en-US" altLang="zh-TW" sz="2800" dirty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         </a:t>
            </a:r>
            <a:r>
              <a:rPr lang="en-US" altLang="zh-TW" sz="2800" dirty="0" smtClean="0">
                <a:latin typeface="+mj-ea"/>
                <a:ea typeface="+mj-ea"/>
              </a:rPr>
              <a:t>(</a:t>
            </a:r>
            <a:r>
              <a:rPr lang="zh-TW" altLang="en-US" sz="2800" dirty="0" smtClean="0">
                <a:latin typeface="+mj-ea"/>
                <a:ea typeface="+mj-ea"/>
              </a:rPr>
              <a:t>加等車時間約</a:t>
            </a:r>
            <a:r>
              <a:rPr lang="en-US" altLang="zh-TW" sz="2800" dirty="0" smtClean="0">
                <a:latin typeface="+mj-ea"/>
                <a:ea typeface="+mj-ea"/>
              </a:rPr>
              <a:t>45</a:t>
            </a:r>
            <a:r>
              <a:rPr lang="zh-TW" altLang="en-US" sz="2800" dirty="0" smtClean="0">
                <a:latin typeface="+mj-ea"/>
                <a:ea typeface="+mj-ea"/>
              </a:rPr>
              <a:t>分，</a:t>
            </a:r>
            <a:r>
              <a:rPr lang="en-US" altLang="zh-TW" sz="2800" dirty="0" smtClean="0">
                <a:latin typeface="+mj-ea"/>
                <a:ea typeface="+mj-ea"/>
              </a:rPr>
              <a:t>$30</a:t>
            </a:r>
            <a:r>
              <a:rPr lang="en-US" altLang="zh-TW" sz="2800" dirty="0">
                <a:latin typeface="+mj-ea"/>
                <a:ea typeface="+mj-ea"/>
              </a:rPr>
              <a:t>)</a:t>
            </a:r>
            <a:r>
              <a:rPr lang="zh-TW" altLang="en-US" sz="2800" dirty="0">
                <a:latin typeface="+mj-ea"/>
                <a:ea typeface="+mj-ea"/>
              </a:rPr>
              <a:t>        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0" y="2714620"/>
            <a:ext cx="89297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+mj-ea"/>
                <a:ea typeface="+mj-ea"/>
              </a:rPr>
              <a:t>師大附中</a:t>
            </a:r>
            <a:r>
              <a:rPr lang="en-US" altLang="zh-TW" sz="2800" dirty="0">
                <a:latin typeface="+mj-ea"/>
                <a:ea typeface="+mj-ea"/>
              </a:rPr>
              <a:t>:</a:t>
            </a:r>
            <a:r>
              <a:rPr lang="zh-TW" altLang="en-US" sz="2800" dirty="0">
                <a:latin typeface="+mj-ea"/>
                <a:ea typeface="+mj-ea"/>
              </a:rPr>
              <a:t>台北市大安區信義路三段 </a:t>
            </a:r>
            <a:r>
              <a:rPr lang="en-US" altLang="zh-TW" sz="2800" dirty="0">
                <a:latin typeface="+mj-ea"/>
                <a:ea typeface="+mj-ea"/>
              </a:rPr>
              <a:t>143 </a:t>
            </a:r>
            <a:r>
              <a:rPr lang="zh-TW" altLang="en-US" sz="2800" dirty="0">
                <a:latin typeface="+mj-ea"/>
                <a:ea typeface="+mj-ea"/>
              </a:rPr>
              <a:t>號</a:t>
            </a:r>
            <a:endParaRPr lang="en-US" altLang="zh-TW" sz="2800" dirty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正隆廣場→環狀線往板橋公</a:t>
            </a:r>
            <a:r>
              <a:rPr lang="zh-TW" altLang="en-US" sz="2800" dirty="0" smtClean="0">
                <a:latin typeface="+mj-ea"/>
                <a:ea typeface="+mj-ea"/>
              </a:rPr>
              <a:t>車站</a:t>
            </a:r>
            <a:r>
              <a:rPr lang="en-US" altLang="zh-TW" sz="2800" dirty="0" smtClean="0">
                <a:latin typeface="+mj-ea"/>
                <a:ea typeface="+mj-ea"/>
              </a:rPr>
              <a:t> </a:t>
            </a:r>
            <a:r>
              <a:rPr lang="zh-TW" altLang="en-US" sz="2800" dirty="0">
                <a:latin typeface="+mj-ea"/>
                <a:ea typeface="+mj-ea"/>
              </a:rPr>
              <a:t>→捷運板橋站</a:t>
            </a:r>
            <a:r>
              <a:rPr lang="en-US" altLang="zh-TW" sz="2800" dirty="0">
                <a:latin typeface="+mj-ea"/>
                <a:ea typeface="+mj-ea"/>
              </a:rPr>
              <a:t>(</a:t>
            </a:r>
            <a:r>
              <a:rPr lang="zh-TW" altLang="en-US" sz="2800" dirty="0" smtClean="0">
                <a:latin typeface="+mj-ea"/>
                <a:ea typeface="+mj-ea"/>
              </a:rPr>
              <a:t>板南線</a:t>
            </a:r>
            <a:r>
              <a:rPr lang="en-US" altLang="zh-TW" sz="2800" dirty="0" smtClean="0">
                <a:latin typeface="+mj-ea"/>
                <a:ea typeface="+mj-ea"/>
              </a:rPr>
              <a:t>) </a:t>
            </a:r>
            <a:r>
              <a:rPr lang="zh-TW" altLang="en-US" sz="2800" dirty="0">
                <a:latin typeface="+mj-ea"/>
                <a:ea typeface="+mj-ea"/>
              </a:rPr>
              <a:t>→捷運忠孝復興站</a:t>
            </a:r>
            <a:r>
              <a:rPr lang="en-US" altLang="zh-TW" sz="2800" dirty="0">
                <a:latin typeface="+mj-ea"/>
                <a:ea typeface="+mj-ea"/>
              </a:rPr>
              <a:t>(</a:t>
            </a:r>
            <a:r>
              <a:rPr lang="zh-TW" altLang="en-US" sz="2800" dirty="0">
                <a:latin typeface="+mj-ea"/>
                <a:ea typeface="+mj-ea"/>
              </a:rPr>
              <a:t>文湖</a:t>
            </a:r>
            <a:r>
              <a:rPr lang="zh-TW" altLang="en-US" sz="2800" dirty="0" smtClean="0">
                <a:latin typeface="+mj-ea"/>
                <a:ea typeface="+mj-ea"/>
              </a:rPr>
              <a:t>線</a:t>
            </a:r>
            <a:r>
              <a:rPr lang="en-US" altLang="zh-TW" sz="2800" dirty="0" smtClean="0">
                <a:latin typeface="+mj-ea"/>
                <a:ea typeface="+mj-ea"/>
              </a:rPr>
              <a:t>)</a:t>
            </a:r>
            <a:r>
              <a:rPr lang="zh-TW" altLang="en-US" sz="2800" dirty="0">
                <a:latin typeface="+mj-ea"/>
                <a:ea typeface="+mj-ea"/>
              </a:rPr>
              <a:t>→捷運大安站→步行至師大</a:t>
            </a:r>
            <a:r>
              <a:rPr lang="zh-TW" altLang="en-US" sz="2800" dirty="0" smtClean="0">
                <a:latin typeface="+mj-ea"/>
                <a:ea typeface="+mj-ea"/>
              </a:rPr>
              <a:t>附中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 </a:t>
            </a:r>
            <a:r>
              <a:rPr lang="zh-TW" altLang="en-US" sz="2800" dirty="0" smtClean="0">
                <a:latin typeface="+mj-ea"/>
                <a:ea typeface="+mj-ea"/>
              </a:rPr>
              <a:t> </a:t>
            </a:r>
            <a:r>
              <a:rPr lang="en-US" altLang="zh-TW" sz="2800" dirty="0" smtClean="0">
                <a:latin typeface="+mj-ea"/>
                <a:ea typeface="+mj-ea"/>
              </a:rPr>
              <a:t>(</a:t>
            </a:r>
            <a:r>
              <a:rPr lang="zh-TW" altLang="en-US" sz="2800" dirty="0">
                <a:latin typeface="+mj-ea"/>
              </a:rPr>
              <a:t>加等車時間</a:t>
            </a:r>
            <a:r>
              <a:rPr lang="zh-TW" altLang="en-US" sz="2800" dirty="0" smtClean="0">
                <a:latin typeface="+mj-ea"/>
              </a:rPr>
              <a:t>約</a:t>
            </a:r>
            <a:r>
              <a:rPr lang="en-US" altLang="zh-TW" sz="2800" dirty="0" smtClean="0">
                <a:latin typeface="+mj-ea"/>
              </a:rPr>
              <a:t>50</a:t>
            </a:r>
            <a:r>
              <a:rPr lang="zh-TW" altLang="en-US" sz="2800" dirty="0" smtClean="0">
                <a:latin typeface="+mj-ea"/>
              </a:rPr>
              <a:t>分</a:t>
            </a:r>
            <a:r>
              <a:rPr lang="zh-TW" altLang="en-US" sz="2800" dirty="0">
                <a:latin typeface="+mj-ea"/>
              </a:rPr>
              <a:t>， </a:t>
            </a:r>
            <a:r>
              <a:rPr lang="en-US" altLang="zh-TW" sz="2800" dirty="0" smtClean="0">
                <a:latin typeface="+mj-ea"/>
                <a:ea typeface="+mj-ea"/>
              </a:rPr>
              <a:t>$</a:t>
            </a:r>
            <a:r>
              <a:rPr lang="en-US" altLang="zh-TW" sz="2800" dirty="0">
                <a:latin typeface="+mj-ea"/>
                <a:ea typeface="+mj-ea"/>
              </a:rPr>
              <a:t>65)</a:t>
            </a:r>
            <a:endParaRPr lang="zh-TW" altLang="en-US" sz="2800" dirty="0">
              <a:latin typeface="+mj-ea"/>
              <a:ea typeface="+mj-ea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0" y="4857760"/>
            <a:ext cx="89297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+mj-ea"/>
                <a:ea typeface="+mj-ea"/>
              </a:rPr>
              <a:t>成功高中</a:t>
            </a:r>
            <a:r>
              <a:rPr lang="en-US" altLang="zh-TW" sz="2800" dirty="0">
                <a:latin typeface="+mj-ea"/>
                <a:ea typeface="+mj-ea"/>
              </a:rPr>
              <a:t>:</a:t>
            </a:r>
            <a:r>
              <a:rPr lang="zh-TW" altLang="en-US" sz="2800" dirty="0">
                <a:latin typeface="+mj-ea"/>
                <a:ea typeface="+mj-ea"/>
              </a:rPr>
              <a:t>臺北市中正區濟南路一段七十一號</a:t>
            </a:r>
            <a:endParaRPr lang="en-US" altLang="zh-TW" sz="2800" dirty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正隆廣場→步行至捷運新埔</a:t>
            </a:r>
            <a:r>
              <a:rPr lang="zh-TW" altLang="en-US" sz="2800" dirty="0" smtClean="0">
                <a:latin typeface="+mj-ea"/>
                <a:ea typeface="+mj-ea"/>
              </a:rPr>
              <a:t>站→</a:t>
            </a:r>
            <a:r>
              <a:rPr lang="zh-TW" altLang="en-US" sz="2800" dirty="0">
                <a:latin typeface="+mj-ea"/>
                <a:ea typeface="+mj-ea"/>
              </a:rPr>
              <a:t>捷運善導寺站</a:t>
            </a:r>
            <a:r>
              <a:rPr lang="en-US" altLang="zh-TW" sz="2800" dirty="0">
                <a:latin typeface="+mj-ea"/>
                <a:ea typeface="+mj-ea"/>
              </a:rPr>
              <a:t>(</a:t>
            </a:r>
            <a:r>
              <a:rPr lang="zh-TW" altLang="en-US" sz="2800" dirty="0">
                <a:latin typeface="+mj-ea"/>
                <a:ea typeface="+mj-ea"/>
              </a:rPr>
              <a:t>板南線</a:t>
            </a:r>
            <a:r>
              <a:rPr lang="zh-TW" altLang="en-US" sz="2800" dirty="0" smtClean="0">
                <a:latin typeface="+mj-ea"/>
                <a:ea typeface="+mj-ea"/>
              </a:rPr>
              <a:t>，</a:t>
            </a:r>
            <a:r>
              <a:rPr lang="en-US" altLang="zh-TW" sz="2800" dirty="0" smtClean="0">
                <a:latin typeface="+mj-ea"/>
                <a:ea typeface="+mj-ea"/>
              </a:rPr>
              <a:t>) </a:t>
            </a:r>
            <a:r>
              <a:rPr lang="zh-TW" altLang="en-US" sz="2800" dirty="0">
                <a:latin typeface="+mj-ea"/>
                <a:ea typeface="+mj-ea"/>
              </a:rPr>
              <a:t>→步行至成功</a:t>
            </a:r>
            <a:r>
              <a:rPr lang="zh-TW" altLang="en-US" sz="2800" dirty="0" smtClean="0">
                <a:latin typeface="+mj-ea"/>
                <a:ea typeface="+mj-ea"/>
              </a:rPr>
              <a:t>高中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en-US" altLang="zh-TW" sz="2800" dirty="0" smtClean="0">
                <a:latin typeface="+mj-ea"/>
                <a:ea typeface="+mj-ea"/>
              </a:rPr>
              <a:t>(</a:t>
            </a:r>
            <a:r>
              <a:rPr lang="zh-TW" altLang="en-US" sz="2800" dirty="0" smtClean="0">
                <a:latin typeface="+mj-ea"/>
              </a:rPr>
              <a:t>加等車時間約</a:t>
            </a:r>
            <a:r>
              <a:rPr lang="en-US" altLang="zh-TW" sz="2800" dirty="0" smtClean="0">
                <a:latin typeface="+mj-ea"/>
              </a:rPr>
              <a:t>40</a:t>
            </a:r>
            <a:r>
              <a:rPr lang="zh-TW" altLang="en-US" sz="2800" dirty="0" smtClean="0">
                <a:latin typeface="+mj-ea"/>
              </a:rPr>
              <a:t>分， </a:t>
            </a:r>
            <a:r>
              <a:rPr lang="en-US" altLang="zh-TW" sz="2800" dirty="0" smtClean="0">
                <a:latin typeface="+mj-ea"/>
                <a:ea typeface="+mj-ea"/>
              </a:rPr>
              <a:t>$</a:t>
            </a:r>
            <a:r>
              <a:rPr lang="en-US" altLang="zh-TW" sz="2800" dirty="0">
                <a:latin typeface="+mj-ea"/>
                <a:ea typeface="+mj-ea"/>
              </a:rPr>
              <a:t>65)</a:t>
            </a:r>
            <a:endParaRPr lang="zh-TW" altLang="en-US" sz="28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214280" y="1857367"/>
          <a:ext cx="8644000" cy="407196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61000"/>
                <a:gridCol w="2161000"/>
                <a:gridCol w="2161000"/>
                <a:gridCol w="2161000"/>
              </a:tblGrid>
              <a:tr h="581709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8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建國中學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8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師大附中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8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成功高中</a:t>
                      </a:r>
                      <a:endParaRPr lang="zh-TW" altLang="en-US" dirty="0"/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通勤時間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45</a:t>
                      </a:r>
                      <a:r>
                        <a:rPr lang="zh-TW" altLang="en-US" dirty="0" smtClean="0"/>
                        <a:t>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50</a:t>
                      </a:r>
                      <a:r>
                        <a:rPr lang="zh-TW" altLang="en-US" dirty="0" smtClean="0"/>
                        <a:t>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40</a:t>
                      </a:r>
                      <a:r>
                        <a:rPr lang="zh-TW" altLang="en-US" dirty="0" smtClean="0"/>
                        <a:t>分</a:t>
                      </a:r>
                      <a:endParaRPr lang="zh-TW" altLang="en-US" dirty="0"/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評比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吸引力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明星學校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社團多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u="none" dirty="0" smtClean="0"/>
                        <a:t>            </a:t>
                      </a:r>
                      <a:endParaRPr lang="zh-TW" altLang="en-US" u="none" dirty="0"/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評比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難易度</a:t>
                      </a:r>
                      <a:endParaRPr lang="en-US" altLang="zh-TW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PR99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PR98~97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PR97</a:t>
                      </a:r>
                      <a:endParaRPr lang="zh-TW" altLang="en-US" dirty="0"/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評比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2" name="群組 41"/>
          <p:cNvGrpSpPr/>
          <p:nvPr/>
        </p:nvGrpSpPr>
        <p:grpSpPr>
          <a:xfrm>
            <a:off x="2643174" y="3143248"/>
            <a:ext cx="5715040" cy="2643206"/>
            <a:chOff x="2927240" y="2993932"/>
            <a:chExt cx="5073784" cy="1936952"/>
          </a:xfrm>
        </p:grpSpPr>
        <p:sp>
          <p:nvSpPr>
            <p:cNvPr id="5" name="五角星形 4"/>
            <p:cNvSpPr>
              <a:spLocks noChangeAspect="1"/>
            </p:cNvSpPr>
            <p:nvPr/>
          </p:nvSpPr>
          <p:spPr>
            <a:xfrm>
              <a:off x="2927802" y="4708444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五角星形 5"/>
            <p:cNvSpPr>
              <a:spLocks noChangeAspect="1"/>
            </p:cNvSpPr>
            <p:nvPr/>
          </p:nvSpPr>
          <p:spPr>
            <a:xfrm>
              <a:off x="4998942" y="4714884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五角星形 6"/>
            <p:cNvSpPr>
              <a:spLocks noChangeAspect="1"/>
            </p:cNvSpPr>
            <p:nvPr/>
          </p:nvSpPr>
          <p:spPr>
            <a:xfrm>
              <a:off x="6927768" y="4713198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五角星形 7"/>
            <p:cNvSpPr>
              <a:spLocks noChangeAspect="1"/>
            </p:cNvSpPr>
            <p:nvPr/>
          </p:nvSpPr>
          <p:spPr>
            <a:xfrm>
              <a:off x="4998942" y="3855942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五角星形 8"/>
            <p:cNvSpPr>
              <a:spLocks noChangeAspect="1"/>
            </p:cNvSpPr>
            <p:nvPr/>
          </p:nvSpPr>
          <p:spPr>
            <a:xfrm>
              <a:off x="6927768" y="2998686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五角星形 10"/>
            <p:cNvSpPr>
              <a:spLocks noChangeAspect="1"/>
            </p:cNvSpPr>
            <p:nvPr/>
          </p:nvSpPr>
          <p:spPr>
            <a:xfrm>
              <a:off x="4998942" y="3000372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五角星形 11"/>
            <p:cNvSpPr>
              <a:spLocks noChangeAspect="1"/>
            </p:cNvSpPr>
            <p:nvPr/>
          </p:nvSpPr>
          <p:spPr>
            <a:xfrm>
              <a:off x="7213520" y="3000372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五角星形 12"/>
            <p:cNvSpPr>
              <a:spLocks noChangeAspect="1"/>
            </p:cNvSpPr>
            <p:nvPr/>
          </p:nvSpPr>
          <p:spPr>
            <a:xfrm>
              <a:off x="3500430" y="3000372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五角星形 13"/>
            <p:cNvSpPr>
              <a:spLocks noChangeAspect="1"/>
            </p:cNvSpPr>
            <p:nvPr/>
          </p:nvSpPr>
          <p:spPr>
            <a:xfrm>
              <a:off x="2928926" y="3851188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五角星形 14"/>
            <p:cNvSpPr>
              <a:spLocks noChangeAspect="1"/>
            </p:cNvSpPr>
            <p:nvPr/>
          </p:nvSpPr>
          <p:spPr>
            <a:xfrm>
              <a:off x="3214678" y="2995618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五角星形 15"/>
            <p:cNvSpPr>
              <a:spLocks noChangeAspect="1"/>
            </p:cNvSpPr>
            <p:nvPr/>
          </p:nvSpPr>
          <p:spPr>
            <a:xfrm>
              <a:off x="2927240" y="2993932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五角星形 16"/>
            <p:cNvSpPr>
              <a:spLocks noChangeAspect="1"/>
            </p:cNvSpPr>
            <p:nvPr/>
          </p:nvSpPr>
          <p:spPr>
            <a:xfrm>
              <a:off x="5284694" y="2998686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五角星形 17"/>
            <p:cNvSpPr>
              <a:spLocks noChangeAspect="1"/>
            </p:cNvSpPr>
            <p:nvPr/>
          </p:nvSpPr>
          <p:spPr>
            <a:xfrm>
              <a:off x="6927768" y="3855942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五角星形 18"/>
            <p:cNvSpPr>
              <a:spLocks noChangeAspect="1"/>
            </p:cNvSpPr>
            <p:nvPr/>
          </p:nvSpPr>
          <p:spPr>
            <a:xfrm>
              <a:off x="3212992" y="3857628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五角星形 19"/>
            <p:cNvSpPr>
              <a:spLocks noChangeAspect="1"/>
            </p:cNvSpPr>
            <p:nvPr/>
          </p:nvSpPr>
          <p:spPr>
            <a:xfrm>
              <a:off x="3498744" y="3857628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五角星形 20"/>
            <p:cNvSpPr>
              <a:spLocks noChangeAspect="1"/>
            </p:cNvSpPr>
            <p:nvPr/>
          </p:nvSpPr>
          <p:spPr>
            <a:xfrm>
              <a:off x="3784496" y="3857628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五角星形 21"/>
            <p:cNvSpPr>
              <a:spLocks noChangeAspect="1"/>
            </p:cNvSpPr>
            <p:nvPr/>
          </p:nvSpPr>
          <p:spPr>
            <a:xfrm>
              <a:off x="3212992" y="4714884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五角星形 22"/>
            <p:cNvSpPr>
              <a:spLocks noChangeAspect="1"/>
            </p:cNvSpPr>
            <p:nvPr/>
          </p:nvSpPr>
          <p:spPr>
            <a:xfrm>
              <a:off x="3498744" y="4714884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五角星形 23"/>
            <p:cNvSpPr>
              <a:spLocks noChangeAspect="1"/>
            </p:cNvSpPr>
            <p:nvPr/>
          </p:nvSpPr>
          <p:spPr>
            <a:xfrm>
              <a:off x="3784496" y="4714884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五角星形 24"/>
            <p:cNvSpPr>
              <a:spLocks noChangeAspect="1"/>
            </p:cNvSpPr>
            <p:nvPr/>
          </p:nvSpPr>
          <p:spPr>
            <a:xfrm>
              <a:off x="4070248" y="4714884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五角星形 25"/>
            <p:cNvSpPr>
              <a:spLocks noChangeAspect="1"/>
            </p:cNvSpPr>
            <p:nvPr/>
          </p:nvSpPr>
          <p:spPr>
            <a:xfrm>
              <a:off x="5284694" y="4713198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五角星形 26"/>
            <p:cNvSpPr>
              <a:spLocks noChangeAspect="1"/>
            </p:cNvSpPr>
            <p:nvPr/>
          </p:nvSpPr>
          <p:spPr>
            <a:xfrm>
              <a:off x="5570446" y="4713198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五角星形 27"/>
            <p:cNvSpPr>
              <a:spLocks noChangeAspect="1"/>
            </p:cNvSpPr>
            <p:nvPr/>
          </p:nvSpPr>
          <p:spPr>
            <a:xfrm>
              <a:off x="5856198" y="4714884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五角星形 30"/>
            <p:cNvSpPr>
              <a:spLocks noChangeAspect="1"/>
            </p:cNvSpPr>
            <p:nvPr/>
          </p:nvSpPr>
          <p:spPr>
            <a:xfrm>
              <a:off x="7213520" y="4713198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五角星形 31"/>
            <p:cNvSpPr>
              <a:spLocks noChangeAspect="1"/>
            </p:cNvSpPr>
            <p:nvPr/>
          </p:nvSpPr>
          <p:spPr>
            <a:xfrm>
              <a:off x="7499272" y="4714884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五角星形 32"/>
            <p:cNvSpPr>
              <a:spLocks noChangeAspect="1"/>
            </p:cNvSpPr>
            <p:nvPr/>
          </p:nvSpPr>
          <p:spPr>
            <a:xfrm>
              <a:off x="7785024" y="4714884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五角星形 33"/>
            <p:cNvSpPr>
              <a:spLocks noChangeAspect="1"/>
            </p:cNvSpPr>
            <p:nvPr/>
          </p:nvSpPr>
          <p:spPr>
            <a:xfrm>
              <a:off x="5284694" y="3857628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五角星形 34"/>
            <p:cNvSpPr>
              <a:spLocks noChangeAspect="1"/>
            </p:cNvSpPr>
            <p:nvPr/>
          </p:nvSpPr>
          <p:spPr>
            <a:xfrm>
              <a:off x="5570446" y="3857628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五角星形 35"/>
            <p:cNvSpPr>
              <a:spLocks noChangeAspect="1"/>
            </p:cNvSpPr>
            <p:nvPr/>
          </p:nvSpPr>
          <p:spPr>
            <a:xfrm>
              <a:off x="5856198" y="3857628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五角星形 36"/>
            <p:cNvSpPr>
              <a:spLocks noChangeAspect="1"/>
            </p:cNvSpPr>
            <p:nvPr/>
          </p:nvSpPr>
          <p:spPr>
            <a:xfrm>
              <a:off x="6141950" y="3857628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五角星形 38"/>
            <p:cNvSpPr>
              <a:spLocks noChangeAspect="1"/>
            </p:cNvSpPr>
            <p:nvPr/>
          </p:nvSpPr>
          <p:spPr>
            <a:xfrm>
              <a:off x="7213520" y="3859314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0" name="五角星形 39"/>
            <p:cNvSpPr>
              <a:spLocks noChangeAspect="1"/>
            </p:cNvSpPr>
            <p:nvPr/>
          </p:nvSpPr>
          <p:spPr>
            <a:xfrm>
              <a:off x="7499272" y="3857628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五角星形 40"/>
            <p:cNvSpPr>
              <a:spLocks noChangeAspect="1"/>
            </p:cNvSpPr>
            <p:nvPr/>
          </p:nvSpPr>
          <p:spPr>
            <a:xfrm>
              <a:off x="7499272" y="3000372"/>
              <a:ext cx="216000" cy="216000"/>
            </a:xfrm>
            <a:prstGeom prst="star5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3" name="矩形 42"/>
          <p:cNvSpPr/>
          <p:nvPr/>
        </p:nvSpPr>
        <p:spPr>
          <a:xfrm>
            <a:off x="428596" y="857232"/>
            <a:ext cx="2775119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ct val="0"/>
              </a:spcBef>
            </a:pPr>
            <a:r>
              <a:rPr lang="zh-TW" altLang="en-US" sz="5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各校評比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857256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TW" altLang="en-U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感想</a:t>
            </a:r>
            <a:endParaRPr lang="zh-TW" alt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3000396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透過這次的報告，我對高中有了更多的了解，不只是高中的課程，還有對未來的方向，我覺得這是很有意義的活動，能夠在升學方面有很大的幫助，多了解未來的發展，必能未雨綢繆。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6" name="群組 5"/>
          <p:cNvGrpSpPr>
            <a:grpSpLocks noChangeAspect="1"/>
          </p:cNvGrpSpPr>
          <p:nvPr/>
        </p:nvGrpSpPr>
        <p:grpSpPr>
          <a:xfrm>
            <a:off x="2034048" y="5072074"/>
            <a:ext cx="7143704" cy="1785926"/>
            <a:chOff x="4857752" y="5778000"/>
            <a:chExt cx="4286248" cy="1080000"/>
          </a:xfrm>
        </p:grpSpPr>
        <p:pic>
          <p:nvPicPr>
            <p:cNvPr id="19458" name="Picture 2"/>
            <p:cNvPicPr>
              <a:picLocks noChangeAspect="1" noChangeArrowheads="1"/>
            </p:cNvPicPr>
            <p:nvPr/>
          </p:nvPicPr>
          <p:blipFill>
            <a:blip r:embed="rId2">
              <a:lum bright="40000"/>
            </a:blip>
            <a:srcRect/>
            <a:stretch>
              <a:fillRect/>
            </a:stretch>
          </p:blipFill>
          <p:spPr bwMode="auto">
            <a:xfrm>
              <a:off x="7403209" y="5778000"/>
              <a:ext cx="1740791" cy="10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459" name="Picture 3"/>
            <p:cNvPicPr>
              <a:picLocks noChangeAspect="1" noChangeArrowheads="1"/>
            </p:cNvPicPr>
            <p:nvPr/>
          </p:nvPicPr>
          <p:blipFill>
            <a:blip r:embed="rId3">
              <a:lum bright="40000"/>
            </a:blip>
            <a:srcRect/>
            <a:stretch>
              <a:fillRect/>
            </a:stretch>
          </p:blipFill>
          <p:spPr bwMode="auto">
            <a:xfrm>
              <a:off x="4857752" y="5778000"/>
              <a:ext cx="2545174" cy="10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000372"/>
            <a:ext cx="8229600" cy="114300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TW" altLang="en-US" sz="7200" b="1" dirty="0" smtClean="0">
                <a:ln w="11430"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報告完畢</a:t>
            </a:r>
            <a:endParaRPr lang="zh-TW" altLang="en-US" sz="7200" b="1" dirty="0">
              <a:ln w="1143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tx1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</TotalTime>
  <Words>447</Words>
  <Application>Microsoft Office PowerPoint</Application>
  <PresentationFormat>如螢幕大小 (4:3)</PresentationFormat>
  <Paragraphs>60</Paragraphs>
  <Slides>8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流線</vt:lpstr>
      <vt:lpstr>建國中學       師大附中          成功高中</vt:lpstr>
      <vt:lpstr>各校簡介</vt:lpstr>
      <vt:lpstr>各校簡介</vt:lpstr>
      <vt:lpstr>各校簡介</vt:lpstr>
      <vt:lpstr>交通路線</vt:lpstr>
      <vt:lpstr>投影片 6</vt:lpstr>
      <vt:lpstr>感想</vt:lpstr>
      <vt:lpstr>報告完畢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Hpnb</dc:creator>
  <cp:lastModifiedBy>Hpnb</cp:lastModifiedBy>
  <cp:revision>28</cp:revision>
  <dcterms:created xsi:type="dcterms:W3CDTF">2014-12-25T11:18:12Z</dcterms:created>
  <dcterms:modified xsi:type="dcterms:W3CDTF">2014-12-25T23:01:48Z</dcterms:modified>
</cp:coreProperties>
</file>