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3899D-0465-48C5-B9B8-013BEA1305D8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C4967-698C-48CD-8351-22D7AA6474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5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C4967-698C-48CD-8351-22D7AA64749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4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C4967-698C-48CD-8351-22D7AA64749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13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0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7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56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54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4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54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07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34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5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6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99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0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6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4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92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" y="1285513"/>
            <a:ext cx="1589916" cy="26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531">
            <a:off x="1324838" y="4572228"/>
            <a:ext cx="1853291" cy="185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050">
            <a:off x="3671597" y="3473508"/>
            <a:ext cx="1778569" cy="187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84">
            <a:off x="6361829" y="2725928"/>
            <a:ext cx="1868924" cy="176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671020" y="1107743"/>
            <a:ext cx="6418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高中第二群組</a:t>
            </a:r>
            <a:endParaRPr lang="zh-TW" alt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622968">
            <a:off x="4419427" y="3385903"/>
            <a:ext cx="397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1.</a:t>
            </a:r>
            <a:r>
              <a:rPr lang="zh-TW" altLang="en-US" sz="5400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北</a:t>
            </a:r>
            <a:r>
              <a:rPr lang="zh-TW" altLang="en-US" sz="5400" b="1" i="1" cap="all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一女 中</a:t>
            </a:r>
            <a:r>
              <a:rPr lang="en-US" altLang="zh-TW" sz="5400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~</a:t>
            </a:r>
            <a:endParaRPr lang="zh-TW" altLang="en-US" sz="5400" b="1" i="1" cap="all" spc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 rot="655892">
            <a:off x="2642266" y="4541960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i="1" cap="all" spc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2.</a:t>
            </a:r>
            <a:r>
              <a:rPr lang="zh-TW" altLang="en-US" sz="5400" b="1" i="1" cap="all" spc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中山女中</a:t>
            </a:r>
            <a:r>
              <a:rPr lang="en-US" altLang="zh-TW" sz="5400" b="1" i="1" cap="all" spc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~</a:t>
            </a:r>
            <a:endParaRPr lang="zh-TW" altLang="en-US" sz="5400" b="1" i="1" cap="all" spc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 rot="717152">
            <a:off x="528745" y="5511346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3.</a:t>
            </a:r>
            <a:r>
              <a:rPr lang="zh-TW" altLang="en-US" sz="5400" b="1" i="1" cap="all" spc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政大附中</a:t>
            </a:r>
            <a:r>
              <a:rPr lang="en-US" altLang="zh-TW" sz="5400" b="1" i="1" cap="all" spc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ea"/>
                <a:ea typeface="+mj-ea"/>
              </a:rPr>
              <a:t>~</a:t>
            </a:r>
            <a:endParaRPr lang="zh-TW" altLang="en-US" sz="5400" b="1" i="1" cap="all" spc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31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+mj-ea"/>
              </a:rPr>
              <a:t>北一女之</a:t>
            </a:r>
            <a:r>
              <a:rPr lang="en-US" altLang="zh-TW" sz="4000" b="1" dirty="0" smtClean="0">
                <a:solidFill>
                  <a:srgbClr val="7030A0"/>
                </a:solidFill>
                <a:latin typeface="+mj-ea"/>
              </a:rPr>
              <a:t>. . .</a:t>
            </a:r>
            <a:endParaRPr lang="zh-TW" altLang="en-US" sz="4000" b="1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4323" y="836712"/>
            <a:ext cx="8352928" cy="583264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800" dirty="0" smtClean="0">
                <a:latin typeface="+mj-ea"/>
                <a:ea typeface="+mj-ea"/>
              </a:rPr>
              <a:t>特色課程簡介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(1)</a:t>
            </a:r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+mj-ea"/>
              </a:rPr>
              <a:t>創思學程</a:t>
            </a:r>
            <a:r>
              <a:rPr lang="en-US" altLang="zh-TW" sz="2400" b="0" dirty="0" smtClean="0">
                <a:latin typeface="+mj-ea"/>
                <a:ea typeface="+mj-ea"/>
              </a:rPr>
              <a:t>(</a:t>
            </a:r>
            <a:r>
              <a:rPr lang="zh-TW" altLang="en-US" sz="2400" b="0" dirty="0" smtClean="0">
                <a:latin typeface="+mj-ea"/>
                <a:ea typeface="+mj-ea"/>
              </a:rPr>
              <a:t>創意思考</a:t>
            </a:r>
            <a:r>
              <a:rPr lang="en-US" altLang="zh-TW" sz="2400" b="0" dirty="0" smtClean="0">
                <a:latin typeface="+mj-ea"/>
                <a:ea typeface="+mj-ea"/>
              </a:rPr>
              <a:t>)</a:t>
            </a:r>
            <a:r>
              <a:rPr lang="zh-TW" altLang="en-US" sz="2400" b="0" dirty="0" smtClean="0">
                <a:latin typeface="+mj-ea"/>
                <a:ea typeface="+mj-ea"/>
              </a:rPr>
              <a:t>                </a:t>
            </a:r>
            <a:r>
              <a:rPr lang="en-US" altLang="zh-TW" sz="2400" b="0" dirty="0" smtClean="0">
                <a:latin typeface="+mj-ea"/>
                <a:ea typeface="+mj-ea"/>
              </a:rPr>
              <a:t>(3)</a:t>
            </a:r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+mj-ea"/>
              </a:rPr>
              <a:t>寰宇學程</a:t>
            </a:r>
            <a:r>
              <a:rPr lang="en-US" altLang="zh-TW" sz="2400" b="0" dirty="0" smtClean="0">
                <a:latin typeface="+mj-ea"/>
                <a:ea typeface="+mj-ea"/>
              </a:rPr>
              <a:t>(</a:t>
            </a:r>
            <a:r>
              <a:rPr lang="zh-TW" altLang="en-US" sz="2400" b="0" dirty="0" smtClean="0">
                <a:latin typeface="+mj-ea"/>
                <a:ea typeface="+mj-ea"/>
              </a:rPr>
              <a:t>全球視野</a:t>
            </a:r>
            <a:r>
              <a:rPr lang="en-US" altLang="zh-TW" sz="2400" b="0" dirty="0" smtClean="0">
                <a:latin typeface="+mj-ea"/>
                <a:ea typeface="+mj-ea"/>
              </a:rPr>
              <a:t>)</a:t>
            </a: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a.</a:t>
            </a:r>
            <a:r>
              <a:rPr lang="zh-TW" altLang="en-US" sz="2400" b="0" dirty="0" smtClean="0">
                <a:latin typeface="+mj-ea"/>
                <a:ea typeface="+mj-ea"/>
              </a:rPr>
              <a:t>培養創意思考能力及態度        </a:t>
            </a:r>
            <a:r>
              <a:rPr lang="en-US" altLang="zh-TW" sz="2400" b="0" dirty="0" smtClean="0">
                <a:latin typeface="+mj-ea"/>
                <a:ea typeface="+mj-ea"/>
              </a:rPr>
              <a:t>a.</a:t>
            </a:r>
            <a:r>
              <a:rPr lang="zh-TW" altLang="en-US" sz="2400" b="0" dirty="0" smtClean="0">
                <a:latin typeface="+mj-ea"/>
                <a:ea typeface="+mj-ea"/>
              </a:rPr>
              <a:t>培養外國語言能力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b.</a:t>
            </a:r>
            <a:r>
              <a:rPr lang="zh-TW" altLang="en-US" sz="2400" b="0" dirty="0" smtClean="0">
                <a:latin typeface="+mj-ea"/>
                <a:ea typeface="+mj-ea"/>
              </a:rPr>
              <a:t>培養學生合作實踐創意能力   </a:t>
            </a:r>
            <a:r>
              <a:rPr lang="en-US" altLang="zh-TW" sz="2400" b="0" dirty="0" smtClean="0">
                <a:latin typeface="+mj-ea"/>
                <a:ea typeface="+mj-ea"/>
              </a:rPr>
              <a:t>b.</a:t>
            </a:r>
            <a:r>
              <a:rPr lang="zh-TW" altLang="en-US" sz="2400" b="0" dirty="0" smtClean="0">
                <a:latin typeface="+mj-ea"/>
                <a:ea typeface="+mj-ea"/>
              </a:rPr>
              <a:t>鼓勵學生參與文化交流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(2)</a:t>
            </a:r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+mj-ea"/>
              </a:rPr>
              <a:t>領導學程</a:t>
            </a:r>
            <a:r>
              <a:rPr lang="en-US" altLang="zh-TW" sz="2400" b="0" dirty="0" smtClean="0">
                <a:latin typeface="+mj-ea"/>
                <a:ea typeface="+mj-ea"/>
              </a:rPr>
              <a:t>(</a:t>
            </a:r>
            <a:r>
              <a:rPr lang="zh-TW" altLang="en-US" sz="2400" b="0" dirty="0" smtClean="0">
                <a:latin typeface="+mj-ea"/>
                <a:ea typeface="+mj-ea"/>
              </a:rPr>
              <a:t>菁英育成</a:t>
            </a:r>
            <a:r>
              <a:rPr lang="en-US" altLang="zh-TW" sz="2400" b="0" dirty="0" smtClean="0">
                <a:latin typeface="+mj-ea"/>
                <a:ea typeface="+mj-ea"/>
              </a:rPr>
              <a:t>)</a:t>
            </a:r>
            <a:r>
              <a:rPr lang="zh-TW" altLang="en-US" sz="2400" b="0" dirty="0" smtClean="0">
                <a:latin typeface="+mj-ea"/>
                <a:ea typeface="+mj-ea"/>
              </a:rPr>
              <a:t>               </a:t>
            </a:r>
            <a:r>
              <a:rPr lang="en-US" altLang="zh-TW" sz="2400" b="0" dirty="0" smtClean="0">
                <a:latin typeface="+mj-ea"/>
                <a:ea typeface="+mj-ea"/>
              </a:rPr>
              <a:t>c.</a:t>
            </a:r>
            <a:r>
              <a:rPr lang="zh-TW" altLang="en-US" sz="2400" b="0" dirty="0" smtClean="0">
                <a:latin typeface="+mj-ea"/>
                <a:ea typeface="+mj-ea"/>
              </a:rPr>
              <a:t>引導學生關心全球議題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a.</a:t>
            </a:r>
            <a:r>
              <a:rPr lang="zh-TW" altLang="en-US" sz="2400" b="0" dirty="0" smtClean="0">
                <a:latin typeface="+mj-ea"/>
                <a:ea typeface="+mj-ea"/>
              </a:rPr>
              <a:t>關懷服務能力                            </a:t>
            </a:r>
            <a:r>
              <a:rPr lang="en-US" altLang="zh-TW" sz="2400" b="0" dirty="0" smtClean="0">
                <a:latin typeface="+mj-ea"/>
                <a:ea typeface="+mj-ea"/>
              </a:rPr>
              <a:t>(4)</a:t>
            </a:r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+mj-ea"/>
              </a:rPr>
              <a:t>資優學程</a:t>
            </a:r>
            <a:r>
              <a:rPr lang="en-US" altLang="zh-TW" sz="2400" b="0" dirty="0" smtClean="0">
                <a:latin typeface="+mj-ea"/>
                <a:ea typeface="+mj-ea"/>
              </a:rPr>
              <a:t>(</a:t>
            </a:r>
            <a:r>
              <a:rPr lang="zh-TW" altLang="en-US" sz="2400" b="0" dirty="0" smtClean="0">
                <a:latin typeface="+mj-ea"/>
                <a:ea typeface="+mj-ea"/>
              </a:rPr>
              <a:t>全人發展</a:t>
            </a:r>
            <a:r>
              <a:rPr lang="en-US" altLang="zh-TW" sz="2400" b="0" dirty="0" smtClean="0">
                <a:latin typeface="+mj-ea"/>
                <a:ea typeface="+mj-ea"/>
              </a:rPr>
              <a:t>)</a:t>
            </a: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b.</a:t>
            </a:r>
            <a:r>
              <a:rPr lang="zh-TW" altLang="en-US" sz="2400" b="0" dirty="0" smtClean="0">
                <a:latin typeface="+mj-ea"/>
                <a:ea typeface="+mj-ea"/>
              </a:rPr>
              <a:t>溝通合作能力                            </a:t>
            </a:r>
            <a:r>
              <a:rPr lang="en-US" altLang="zh-TW" sz="2400" b="0" dirty="0" smtClean="0">
                <a:latin typeface="+mj-ea"/>
                <a:ea typeface="+mj-ea"/>
              </a:rPr>
              <a:t>a.</a:t>
            </a:r>
            <a:r>
              <a:rPr lang="zh-TW" altLang="en-US" sz="2400" b="0" dirty="0" smtClean="0">
                <a:latin typeface="+mj-ea"/>
                <a:ea typeface="+mj-ea"/>
              </a:rPr>
              <a:t>發展高層思考，發揮優勢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c.</a:t>
            </a:r>
            <a:r>
              <a:rPr lang="zh-TW" altLang="en-US" sz="2400" b="0" dirty="0" smtClean="0">
                <a:latin typeface="+mj-ea"/>
                <a:ea typeface="+mj-ea"/>
              </a:rPr>
              <a:t>組織規劃能力                             </a:t>
            </a:r>
            <a:r>
              <a:rPr lang="en-US" altLang="zh-TW" sz="2400" b="0" dirty="0" smtClean="0">
                <a:latin typeface="+mj-ea"/>
                <a:ea typeface="+mj-ea"/>
              </a:rPr>
              <a:t>b.</a:t>
            </a:r>
            <a:r>
              <a:rPr lang="zh-TW" altLang="en-US" sz="2400" b="0" dirty="0" smtClean="0">
                <a:latin typeface="+mj-ea"/>
                <a:ea typeface="+mj-ea"/>
              </a:rPr>
              <a:t>自我挑戰，從事獨立研究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 smtClean="0">
                <a:latin typeface="+mj-ea"/>
                <a:ea typeface="+mj-ea"/>
              </a:rPr>
              <a:t>d.</a:t>
            </a:r>
            <a:r>
              <a:rPr lang="zh-TW" altLang="en-US" sz="2400" b="0" dirty="0" smtClean="0">
                <a:latin typeface="+mj-ea"/>
                <a:ea typeface="+mj-ea"/>
              </a:rPr>
              <a:t>自我超越能力                            </a:t>
            </a:r>
            <a:r>
              <a:rPr lang="en-US" altLang="zh-TW" sz="2400" b="0" dirty="0" smtClean="0">
                <a:latin typeface="+mj-ea"/>
                <a:ea typeface="+mj-ea"/>
              </a:rPr>
              <a:t>c.</a:t>
            </a:r>
            <a:r>
              <a:rPr lang="zh-TW" altLang="en-US" sz="2400" b="0" dirty="0" smtClean="0">
                <a:latin typeface="+mj-ea"/>
                <a:ea typeface="+mj-ea"/>
              </a:rPr>
              <a:t>主動學習，實現自我目標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zh-TW" altLang="en-US" sz="2400" b="0" dirty="0">
                <a:latin typeface="+mj-ea"/>
                <a:ea typeface="+mj-ea"/>
              </a:rPr>
              <a:t> </a:t>
            </a:r>
            <a:r>
              <a:rPr lang="zh-TW" altLang="en-US" sz="2400" b="0" dirty="0" smtClean="0">
                <a:latin typeface="+mj-ea"/>
                <a:ea typeface="+mj-ea"/>
              </a:rPr>
              <a:t>                                                      </a:t>
            </a:r>
            <a:r>
              <a:rPr lang="en-US" altLang="zh-TW" sz="2400" b="0" dirty="0" smtClean="0">
                <a:latin typeface="+mj-ea"/>
                <a:ea typeface="+mj-ea"/>
              </a:rPr>
              <a:t>d.</a:t>
            </a:r>
            <a:r>
              <a:rPr lang="zh-TW" altLang="en-US" sz="2400" b="0" dirty="0" smtClean="0">
                <a:latin typeface="+mj-ea"/>
                <a:ea typeface="+mj-ea"/>
              </a:rPr>
              <a:t>具服務熱忱，願關懷社會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400" b="0" dirty="0">
                <a:latin typeface="+mj-ea"/>
                <a:ea typeface="+mj-ea"/>
              </a:rPr>
              <a:t> </a:t>
            </a:r>
            <a:r>
              <a:rPr lang="en-US" altLang="zh-TW" sz="2400" b="0" dirty="0" smtClean="0">
                <a:latin typeface="+mj-ea"/>
                <a:ea typeface="+mj-ea"/>
              </a:rPr>
              <a:t>                                                      e.</a:t>
            </a:r>
            <a:r>
              <a:rPr lang="zh-TW" altLang="en-US" sz="2400" b="0" dirty="0" smtClean="0">
                <a:latin typeface="+mj-ea"/>
                <a:ea typeface="+mj-ea"/>
              </a:rPr>
              <a:t>研究社會現況，了解全球趨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r>
              <a:rPr lang="zh-TW" altLang="en-US" sz="2400" b="0" dirty="0">
                <a:latin typeface="+mj-ea"/>
                <a:ea typeface="+mj-ea"/>
              </a:rPr>
              <a:t> </a:t>
            </a:r>
            <a:r>
              <a:rPr lang="zh-TW" altLang="en-US" sz="2400" b="0" dirty="0" smtClean="0">
                <a:latin typeface="+mj-ea"/>
                <a:ea typeface="+mj-ea"/>
              </a:rPr>
              <a:t>                                             </a:t>
            </a:r>
            <a:r>
              <a:rPr lang="zh-TW" altLang="en-US" sz="2400" b="0" dirty="0" smtClean="0">
                <a:latin typeface="+mj-ea"/>
                <a:ea typeface="+mj-ea"/>
              </a:rPr>
              <a:t>            趨勢                                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 marL="0" indent="0"/>
            <a:endParaRPr lang="zh-TW" altLang="en-US" sz="2400" b="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930"/>
            <a:ext cx="3312368" cy="18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980728"/>
            <a:ext cx="3079271" cy="54864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通勤時間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28800"/>
            <a:ext cx="5400600" cy="49685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100" dirty="0" smtClean="0">
                <a:latin typeface="+mj-ea"/>
                <a:ea typeface="+mj-ea"/>
              </a:rPr>
              <a:t>1.</a:t>
            </a:r>
            <a:r>
              <a:rPr lang="zh-TW" altLang="en-US" sz="2100" dirty="0" smtClean="0">
                <a:latin typeface="+mj-ea"/>
                <a:ea typeface="+mj-ea"/>
              </a:rPr>
              <a:t>捷運</a:t>
            </a:r>
            <a:r>
              <a:rPr lang="en-US" altLang="zh-TW" sz="2100" dirty="0" smtClean="0">
                <a:latin typeface="+mj-ea"/>
                <a:ea typeface="+mj-ea"/>
              </a:rPr>
              <a:t>(</a:t>
            </a:r>
            <a:r>
              <a:rPr lang="zh-TW" altLang="en-US" sz="2100" dirty="0" smtClean="0">
                <a:latin typeface="+mj-ea"/>
                <a:ea typeface="+mj-ea"/>
              </a:rPr>
              <a:t>最快</a:t>
            </a:r>
            <a:r>
              <a:rPr lang="en-US" altLang="zh-TW" sz="2100" dirty="0" smtClean="0">
                <a:latin typeface="+mj-ea"/>
                <a:ea typeface="+mj-ea"/>
              </a:rPr>
              <a:t>)-</a:t>
            </a:r>
            <a:r>
              <a:rPr lang="zh-TW" altLang="en-US" sz="2100" dirty="0" smtClean="0">
                <a:latin typeface="+mj-ea"/>
                <a:ea typeface="+mj-ea"/>
              </a:rPr>
              <a:t>選</a:t>
            </a:r>
            <a:r>
              <a:rPr lang="en-US" altLang="zh-TW" sz="2100" dirty="0" smtClean="0">
                <a:latin typeface="+mj-ea"/>
                <a:ea typeface="+mj-ea"/>
              </a:rPr>
              <a:t>(1)(3)</a:t>
            </a:r>
            <a:r>
              <a:rPr lang="zh-TW" altLang="en-US" sz="2100" dirty="0" smtClean="0">
                <a:latin typeface="+mj-ea"/>
                <a:ea typeface="+mj-ea"/>
              </a:rPr>
              <a:t>單程</a:t>
            </a:r>
            <a:r>
              <a:rPr lang="en-US" altLang="zh-TW" sz="2100" dirty="0" smtClean="0">
                <a:latin typeface="+mj-ea"/>
                <a:ea typeface="+mj-ea"/>
              </a:rPr>
              <a:t>:30</a:t>
            </a:r>
            <a:r>
              <a:rPr lang="zh-TW" altLang="en-US" sz="2100" dirty="0" smtClean="0">
                <a:latin typeface="+mj-ea"/>
                <a:ea typeface="+mj-ea"/>
              </a:rPr>
              <a:t>元；悠遊卡</a:t>
            </a:r>
            <a:r>
              <a:rPr lang="en-US" altLang="zh-TW" sz="2100" dirty="0" smtClean="0">
                <a:latin typeface="+mj-ea"/>
                <a:ea typeface="+mj-ea"/>
              </a:rPr>
              <a:t>:24</a:t>
            </a:r>
            <a:r>
              <a:rPr lang="zh-TW" altLang="en-US" sz="2100" dirty="0" smtClean="0">
                <a:latin typeface="+mj-ea"/>
                <a:ea typeface="+mj-ea"/>
              </a:rPr>
              <a:t>元選</a:t>
            </a:r>
            <a:r>
              <a:rPr lang="en-US" altLang="zh-TW" sz="2100" dirty="0" smtClean="0">
                <a:latin typeface="+mj-ea"/>
                <a:ea typeface="+mj-ea"/>
              </a:rPr>
              <a:t>(2)</a:t>
            </a:r>
            <a:r>
              <a:rPr lang="zh-TW" altLang="en-US" sz="2100" dirty="0" smtClean="0">
                <a:latin typeface="+mj-ea"/>
                <a:ea typeface="+mj-ea"/>
              </a:rPr>
              <a:t>單程</a:t>
            </a:r>
            <a:r>
              <a:rPr lang="en-US" altLang="zh-TW" sz="2100" dirty="0" smtClean="0">
                <a:latin typeface="+mj-ea"/>
                <a:ea typeface="+mj-ea"/>
              </a:rPr>
              <a:t>:25</a:t>
            </a:r>
            <a:r>
              <a:rPr lang="zh-TW" altLang="en-US" sz="2100" dirty="0" smtClean="0">
                <a:latin typeface="+mj-ea"/>
                <a:ea typeface="+mj-ea"/>
              </a:rPr>
              <a:t>元；悠遊卡</a:t>
            </a:r>
            <a:r>
              <a:rPr lang="en-US" altLang="zh-TW" sz="2100" dirty="0" smtClean="0">
                <a:latin typeface="+mj-ea"/>
                <a:ea typeface="+mj-ea"/>
              </a:rPr>
              <a:t>:20</a:t>
            </a:r>
            <a:r>
              <a:rPr lang="zh-TW" altLang="en-US" sz="2100" dirty="0" smtClean="0">
                <a:latin typeface="+mj-ea"/>
                <a:ea typeface="+mj-ea"/>
              </a:rPr>
              <a:t>元</a:t>
            </a:r>
            <a:endParaRPr lang="en-US" altLang="zh-TW" sz="2100" dirty="0" smtClean="0">
              <a:latin typeface="+mj-ea"/>
              <a:ea typeface="+mj-ea"/>
            </a:endParaRPr>
          </a:p>
          <a:p>
            <a:r>
              <a:rPr lang="zh-TW" altLang="en-US" sz="2100" dirty="0" smtClean="0">
                <a:latin typeface="+mj-ea"/>
                <a:ea typeface="+mj-ea"/>
              </a:rPr>
              <a:t>板橋車站</a:t>
            </a:r>
            <a:r>
              <a:rPr lang="en-US" altLang="zh-TW" sz="2100" dirty="0" smtClean="0">
                <a:latin typeface="+mj-ea"/>
                <a:ea typeface="+mj-ea"/>
              </a:rPr>
              <a:t>~(1)</a:t>
            </a:r>
            <a:r>
              <a:rPr lang="zh-TW" altLang="en-US" sz="2100" dirty="0" smtClean="0">
                <a:latin typeface="+mj-ea"/>
                <a:ea typeface="+mj-ea"/>
              </a:rPr>
              <a:t>台北車站轉淡水信義線</a:t>
            </a:r>
            <a:r>
              <a:rPr lang="en-US" altLang="zh-TW" sz="2100" dirty="0" smtClean="0">
                <a:latin typeface="+mj-ea"/>
                <a:ea typeface="+mj-ea"/>
              </a:rPr>
              <a:t>~</a:t>
            </a:r>
            <a:r>
              <a:rPr lang="zh-TW" altLang="en-US" sz="2100" dirty="0" smtClean="0">
                <a:latin typeface="+mj-ea"/>
                <a:ea typeface="+mj-ea"/>
              </a:rPr>
              <a:t>台大醫院站</a:t>
            </a:r>
            <a:r>
              <a:rPr lang="en-US" altLang="zh-TW" sz="2100" dirty="0" smtClean="0">
                <a:latin typeface="+mj-ea"/>
                <a:ea typeface="+mj-ea"/>
              </a:rPr>
              <a:t>(17</a:t>
            </a:r>
            <a:r>
              <a:rPr lang="zh-TW" altLang="en-US" sz="2100" dirty="0" smtClean="0">
                <a:latin typeface="+mj-ea"/>
                <a:ea typeface="+mj-ea"/>
              </a:rPr>
              <a:t>分鐘</a:t>
            </a:r>
            <a:r>
              <a:rPr lang="en-US" altLang="zh-TW" sz="2100" dirty="0" smtClean="0">
                <a:latin typeface="+mj-ea"/>
                <a:ea typeface="+mj-ea"/>
              </a:rPr>
              <a:t>)</a:t>
            </a:r>
          </a:p>
          <a:p>
            <a:r>
              <a:rPr lang="en-US" altLang="zh-TW" sz="2100" dirty="0" smtClean="0">
                <a:latin typeface="+mj-ea"/>
                <a:ea typeface="+mj-ea"/>
              </a:rPr>
              <a:t>(2)</a:t>
            </a:r>
            <a:r>
              <a:rPr lang="zh-TW" altLang="en-US" sz="2100" dirty="0" smtClean="0">
                <a:latin typeface="+mj-ea"/>
                <a:ea typeface="+mj-ea"/>
              </a:rPr>
              <a:t>西門站</a:t>
            </a:r>
            <a:r>
              <a:rPr lang="en-US" altLang="zh-TW" sz="2100" dirty="0" smtClean="0">
                <a:latin typeface="+mj-ea"/>
                <a:ea typeface="+mj-ea"/>
              </a:rPr>
              <a:t>(10</a:t>
            </a:r>
            <a:r>
              <a:rPr lang="zh-TW" altLang="en-US" sz="2100" dirty="0" smtClean="0">
                <a:latin typeface="+mj-ea"/>
                <a:ea typeface="+mj-ea"/>
              </a:rPr>
              <a:t>分鐘</a:t>
            </a:r>
            <a:r>
              <a:rPr lang="en-US" altLang="zh-TW" sz="2100" dirty="0" smtClean="0">
                <a:latin typeface="+mj-ea"/>
                <a:ea typeface="+mj-ea"/>
              </a:rPr>
              <a:t>)(3)</a:t>
            </a:r>
            <a:r>
              <a:rPr lang="zh-TW" altLang="en-US" sz="2100" dirty="0" smtClean="0">
                <a:latin typeface="+mj-ea"/>
                <a:ea typeface="+mj-ea"/>
              </a:rPr>
              <a:t>西門站轉松山新店線</a:t>
            </a:r>
            <a:r>
              <a:rPr lang="en-US" altLang="zh-TW" sz="2100" dirty="0" smtClean="0">
                <a:latin typeface="+mj-ea"/>
                <a:ea typeface="+mj-ea"/>
              </a:rPr>
              <a:t>~</a:t>
            </a:r>
            <a:r>
              <a:rPr lang="zh-TW" altLang="en-US" sz="2100" dirty="0" smtClean="0">
                <a:latin typeface="+mj-ea"/>
                <a:ea typeface="+mj-ea"/>
              </a:rPr>
              <a:t>中正紀念堂站</a:t>
            </a:r>
            <a:r>
              <a:rPr lang="en-US" altLang="zh-TW" sz="2100" dirty="0" smtClean="0">
                <a:latin typeface="+mj-ea"/>
                <a:ea typeface="+mj-ea"/>
              </a:rPr>
              <a:t>(15</a:t>
            </a:r>
            <a:r>
              <a:rPr lang="zh-TW" altLang="en-US" sz="2100" dirty="0" smtClean="0">
                <a:latin typeface="+mj-ea"/>
                <a:ea typeface="+mj-ea"/>
              </a:rPr>
              <a:t>分鐘</a:t>
            </a:r>
            <a:r>
              <a:rPr lang="en-US" altLang="zh-TW" sz="2100" dirty="0" smtClean="0">
                <a:latin typeface="+mj-ea"/>
                <a:ea typeface="+mj-ea"/>
              </a:rPr>
              <a:t>)</a:t>
            </a:r>
            <a:endParaRPr lang="zh-TW" altLang="en-US" sz="2100" dirty="0">
              <a:latin typeface="+mj-ea"/>
              <a:ea typeface="+mj-ea"/>
            </a:endParaRPr>
          </a:p>
          <a:p>
            <a:r>
              <a:rPr lang="en-US" altLang="zh-TW" sz="2100" dirty="0" smtClean="0">
                <a:latin typeface="+mj-ea"/>
                <a:ea typeface="+mj-ea"/>
              </a:rPr>
              <a:t>After</a:t>
            </a:r>
            <a:r>
              <a:rPr lang="zh-TW" altLang="en-US" sz="2100" dirty="0" smtClean="0">
                <a:latin typeface="+mj-ea"/>
                <a:ea typeface="+mj-ea"/>
              </a:rPr>
              <a:t>捷運</a:t>
            </a:r>
            <a:r>
              <a:rPr lang="en-US" altLang="zh-TW" sz="2100" dirty="0" smtClean="0">
                <a:latin typeface="+mj-ea"/>
                <a:ea typeface="+mj-ea"/>
              </a:rPr>
              <a:t>…</a:t>
            </a:r>
          </a:p>
          <a:p>
            <a:r>
              <a:rPr lang="zh-TW" altLang="en-US" sz="2100" dirty="0">
                <a:latin typeface="+mj-ea"/>
                <a:ea typeface="+mj-ea"/>
              </a:rPr>
              <a:t>如果是到重慶南路上的</a:t>
            </a:r>
            <a:r>
              <a:rPr lang="zh-TW" altLang="en-US" sz="2100" dirty="0" smtClean="0">
                <a:latin typeface="+mj-ea"/>
                <a:ea typeface="+mj-ea"/>
              </a:rPr>
              <a:t>正門</a:t>
            </a:r>
            <a:endParaRPr lang="en-US" altLang="zh-TW" sz="2100" dirty="0" smtClean="0">
              <a:latin typeface="+mj-ea"/>
              <a:ea typeface="+mj-ea"/>
            </a:endParaRPr>
          </a:p>
          <a:p>
            <a:r>
              <a:rPr lang="zh-TW" altLang="en-US" sz="2100" dirty="0" smtClean="0">
                <a:latin typeface="+mj-ea"/>
                <a:ea typeface="+mj-ea"/>
              </a:rPr>
              <a:t>從</a:t>
            </a:r>
            <a:r>
              <a:rPr lang="zh-TW" altLang="en-US" sz="2100" dirty="0">
                <a:solidFill>
                  <a:srgbClr val="7030A0"/>
                </a:solidFill>
                <a:latin typeface="+mj-ea"/>
                <a:ea typeface="+mj-ea"/>
              </a:rPr>
              <a:t>台大醫院捷運站一號出口</a:t>
            </a:r>
            <a:r>
              <a:rPr lang="zh-TW" altLang="en-US" sz="2100" dirty="0">
                <a:latin typeface="+mj-ea"/>
                <a:ea typeface="+mj-ea"/>
              </a:rPr>
              <a:t>到北一要多久</a:t>
            </a:r>
            <a:r>
              <a:rPr lang="en-US" altLang="zh-TW" sz="2100" dirty="0" smtClean="0">
                <a:latin typeface="+mj-ea"/>
                <a:ea typeface="+mj-ea"/>
              </a:rPr>
              <a:t>?</a:t>
            </a:r>
            <a:endParaRPr lang="en-US" altLang="zh-TW" sz="2100" dirty="0">
              <a:latin typeface="+mj-ea"/>
              <a:ea typeface="+mj-ea"/>
            </a:endParaRPr>
          </a:p>
          <a:p>
            <a:r>
              <a:rPr lang="zh-TW" altLang="en-US" sz="2100" dirty="0">
                <a:latin typeface="+mj-ea"/>
                <a:ea typeface="+mj-ea"/>
              </a:rPr>
              <a:t>沿公園路轉貴陽街，</a:t>
            </a:r>
            <a:r>
              <a:rPr lang="en-US" altLang="zh-TW" sz="2100" dirty="0">
                <a:latin typeface="+mj-ea"/>
                <a:ea typeface="+mj-ea"/>
              </a:rPr>
              <a:t>10</a:t>
            </a:r>
            <a:r>
              <a:rPr lang="zh-TW" altLang="en-US" sz="2100" dirty="0">
                <a:latin typeface="+mj-ea"/>
                <a:ea typeface="+mj-ea"/>
              </a:rPr>
              <a:t>分鐘左右</a:t>
            </a:r>
            <a:r>
              <a:rPr lang="zh-TW" altLang="en-US" sz="2100" dirty="0" smtClean="0">
                <a:latin typeface="+mj-ea"/>
                <a:ea typeface="+mj-ea"/>
              </a:rPr>
              <a:t>。</a:t>
            </a:r>
            <a:endParaRPr lang="zh-TW" altLang="en-US" sz="2100" dirty="0">
              <a:latin typeface="+mj-ea"/>
              <a:ea typeface="+mj-ea"/>
            </a:endParaRPr>
          </a:p>
          <a:p>
            <a:r>
              <a:rPr lang="zh-TW" altLang="en-US" sz="2100" dirty="0">
                <a:latin typeface="+mj-ea"/>
                <a:ea typeface="+mj-ea"/>
              </a:rPr>
              <a:t>從</a:t>
            </a:r>
            <a:r>
              <a:rPr lang="zh-TW" altLang="en-US" sz="2100" dirty="0">
                <a:solidFill>
                  <a:srgbClr val="7030A0"/>
                </a:solidFill>
                <a:latin typeface="+mj-ea"/>
                <a:ea typeface="+mj-ea"/>
              </a:rPr>
              <a:t>西門町捷運站三號出口</a:t>
            </a:r>
            <a:r>
              <a:rPr lang="zh-TW" altLang="en-US" sz="2100" dirty="0">
                <a:latin typeface="+mj-ea"/>
                <a:ea typeface="+mj-ea"/>
              </a:rPr>
              <a:t>到北一要多久</a:t>
            </a:r>
            <a:r>
              <a:rPr lang="en-US" altLang="zh-TW" sz="2100" dirty="0" smtClean="0">
                <a:latin typeface="+mj-ea"/>
                <a:ea typeface="+mj-ea"/>
              </a:rPr>
              <a:t>?</a:t>
            </a:r>
            <a:endParaRPr lang="en-US" altLang="zh-TW" sz="2100" dirty="0">
              <a:latin typeface="+mj-ea"/>
              <a:ea typeface="+mj-ea"/>
            </a:endParaRPr>
          </a:p>
          <a:p>
            <a:r>
              <a:rPr lang="zh-TW" altLang="en-US" sz="2100" dirty="0">
                <a:latin typeface="+mj-ea"/>
                <a:ea typeface="+mj-ea"/>
              </a:rPr>
              <a:t>西門站！沿寶慶路轉重慶南路約</a:t>
            </a:r>
            <a:r>
              <a:rPr lang="en-US" altLang="zh-TW" sz="2100" dirty="0">
                <a:latin typeface="+mj-ea"/>
                <a:ea typeface="+mj-ea"/>
              </a:rPr>
              <a:t>15~20</a:t>
            </a:r>
            <a:r>
              <a:rPr lang="zh-TW" altLang="en-US" sz="2100" dirty="0">
                <a:latin typeface="+mj-ea"/>
                <a:ea typeface="+mj-ea"/>
              </a:rPr>
              <a:t>分左右</a:t>
            </a:r>
            <a:r>
              <a:rPr lang="zh-TW" altLang="en-US" sz="2100" dirty="0" smtClean="0">
                <a:latin typeface="+mj-ea"/>
                <a:ea typeface="+mj-ea"/>
              </a:rPr>
              <a:t>。</a:t>
            </a:r>
            <a:endParaRPr lang="zh-TW" altLang="en-US" sz="2100" dirty="0">
              <a:latin typeface="+mj-ea"/>
              <a:ea typeface="+mj-ea"/>
            </a:endParaRPr>
          </a:p>
          <a:p>
            <a:r>
              <a:rPr lang="zh-TW" altLang="en-US" sz="2100" dirty="0">
                <a:latin typeface="+mj-ea"/>
                <a:ea typeface="+mj-ea"/>
              </a:rPr>
              <a:t>從</a:t>
            </a:r>
            <a:r>
              <a:rPr lang="zh-TW" altLang="en-US" sz="2100" dirty="0">
                <a:solidFill>
                  <a:srgbClr val="7030A0"/>
                </a:solidFill>
                <a:latin typeface="+mj-ea"/>
                <a:ea typeface="+mj-ea"/>
              </a:rPr>
              <a:t>中正紀念堂捷運站</a:t>
            </a:r>
            <a:r>
              <a:rPr lang="zh-TW" altLang="en-US" sz="2100" dirty="0">
                <a:latin typeface="+mj-ea"/>
                <a:ea typeface="+mj-ea"/>
              </a:rPr>
              <a:t>出口到北一要多久</a:t>
            </a:r>
            <a:r>
              <a:rPr lang="en-US" altLang="zh-TW" sz="2100" dirty="0" smtClean="0">
                <a:latin typeface="+mj-ea"/>
                <a:ea typeface="+mj-ea"/>
              </a:rPr>
              <a:t>?</a:t>
            </a:r>
          </a:p>
          <a:p>
            <a:r>
              <a:rPr lang="zh-TW" altLang="en-US" sz="2100" dirty="0">
                <a:latin typeface="+mj-ea"/>
                <a:ea typeface="+mj-ea"/>
              </a:rPr>
              <a:t>出口</a:t>
            </a:r>
            <a:r>
              <a:rPr lang="en-US" altLang="zh-TW" sz="2100" dirty="0">
                <a:latin typeface="+mj-ea"/>
                <a:ea typeface="+mj-ea"/>
              </a:rPr>
              <a:t>6</a:t>
            </a:r>
            <a:r>
              <a:rPr lang="zh-TW" altLang="en-US" sz="2100" dirty="0">
                <a:latin typeface="+mj-ea"/>
                <a:ea typeface="+mj-ea"/>
              </a:rPr>
              <a:t>沿中山南路轉貴陽街約</a:t>
            </a:r>
            <a:r>
              <a:rPr lang="en-US" altLang="zh-TW" sz="2100" dirty="0">
                <a:latin typeface="+mj-ea"/>
                <a:ea typeface="+mj-ea"/>
              </a:rPr>
              <a:t>10</a:t>
            </a:r>
            <a:r>
              <a:rPr lang="zh-TW" altLang="en-US" sz="2100" dirty="0">
                <a:latin typeface="+mj-ea"/>
                <a:ea typeface="+mj-ea"/>
              </a:rPr>
              <a:t>分鐘左右</a:t>
            </a:r>
            <a:r>
              <a:rPr lang="zh-TW" altLang="en-US" sz="2100" dirty="0" smtClean="0">
                <a:latin typeface="+mj-ea"/>
                <a:ea typeface="+mj-ea"/>
              </a:rPr>
              <a:t>。</a:t>
            </a:r>
            <a:endParaRPr lang="en-US" altLang="zh-TW" sz="2100" dirty="0" smtClean="0">
              <a:latin typeface="+mj-ea"/>
              <a:ea typeface="+mj-ea"/>
            </a:endParaRPr>
          </a:p>
          <a:p>
            <a:r>
              <a:rPr lang="en-US" altLang="zh-TW" sz="2100" dirty="0" smtClean="0">
                <a:latin typeface="+mj-ea"/>
                <a:ea typeface="+mj-ea"/>
              </a:rPr>
              <a:t>2.</a:t>
            </a:r>
            <a:r>
              <a:rPr lang="zh-TW" altLang="en-US" sz="2100" dirty="0" smtClean="0">
                <a:latin typeface="+mj-ea"/>
                <a:ea typeface="+mj-ea"/>
              </a:rPr>
              <a:t>公車</a:t>
            </a:r>
            <a:r>
              <a:rPr lang="en-US" altLang="zh-TW" sz="2100" dirty="0" smtClean="0">
                <a:latin typeface="+mj-ea"/>
                <a:ea typeface="+mj-ea"/>
              </a:rPr>
              <a:t>:604~</a:t>
            </a:r>
            <a:r>
              <a:rPr lang="zh-TW" altLang="en-US" sz="2100" dirty="0" smtClean="0">
                <a:latin typeface="+mj-ea"/>
                <a:ea typeface="+mj-ea"/>
              </a:rPr>
              <a:t>南京建國路口，步行</a:t>
            </a:r>
            <a:r>
              <a:rPr lang="en-US" altLang="zh-TW" sz="2100" dirty="0" smtClean="0">
                <a:latin typeface="+mj-ea"/>
                <a:ea typeface="+mj-ea"/>
              </a:rPr>
              <a:t>5</a:t>
            </a:r>
            <a:r>
              <a:rPr lang="zh-TW" altLang="en-US" sz="2100" dirty="0" smtClean="0">
                <a:latin typeface="+mj-ea"/>
                <a:ea typeface="+mj-ea"/>
              </a:rPr>
              <a:t>分鐘</a:t>
            </a:r>
            <a:endParaRPr lang="en-US" altLang="zh-TW" sz="2100" dirty="0">
              <a:latin typeface="+mj-ea"/>
              <a:ea typeface="+mj-ea"/>
            </a:endParaRPr>
          </a:p>
          <a:p>
            <a:endParaRPr lang="zh-TW" altLang="en-US" sz="1800" dirty="0"/>
          </a:p>
          <a:p>
            <a:endParaRPr lang="en-US" altLang="zh-TW" sz="1800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580112" y="9951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+mj-ea"/>
                <a:ea typeface="+mj-ea"/>
              </a:rPr>
              <a:t>3.</a:t>
            </a:r>
            <a:r>
              <a:rPr lang="zh-TW" altLang="en-US" sz="3600" b="1" dirty="0" smtClean="0">
                <a:latin typeface="+mj-ea"/>
                <a:ea typeface="+mj-ea"/>
              </a:rPr>
              <a:t>過去表現落點</a:t>
            </a:r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89760" y="1609990"/>
            <a:ext cx="3554240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+mj-ea"/>
                <a:ea typeface="+mj-ea"/>
              </a:rPr>
              <a:t>(1)</a:t>
            </a:r>
            <a:r>
              <a:rPr lang="zh-TW" altLang="en-US" sz="2000" b="1" dirty="0" smtClean="0">
                <a:latin typeface="+mj-ea"/>
                <a:ea typeface="+mj-ea"/>
              </a:rPr>
              <a:t>多數學生等第落點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zh-TW" altLang="en-US" sz="2000" b="1" dirty="0" smtClean="0">
                <a:latin typeface="+mj-ea"/>
                <a:ea typeface="+mj-ea"/>
              </a:rPr>
              <a:t>     </a:t>
            </a:r>
            <a:r>
              <a:rPr lang="en-US" altLang="zh-TW" sz="2000" b="1" dirty="0" smtClean="0">
                <a:latin typeface="+mj-ea"/>
                <a:ea typeface="+mj-ea"/>
              </a:rPr>
              <a:t>5A++ </a:t>
            </a:r>
            <a:r>
              <a:rPr lang="zh-TW" altLang="en-US" sz="2000" b="1" dirty="0" smtClean="0">
                <a:latin typeface="+mj-ea"/>
                <a:ea typeface="+mj-ea"/>
              </a:rPr>
              <a:t>作文</a:t>
            </a:r>
            <a:r>
              <a:rPr lang="en-US" altLang="zh-TW" sz="2000" b="1" dirty="0" smtClean="0">
                <a:latin typeface="+mj-ea"/>
                <a:ea typeface="+mj-ea"/>
              </a:rPr>
              <a:t>6</a:t>
            </a:r>
            <a:r>
              <a:rPr lang="zh-TW" altLang="en-US" sz="2000" b="1" dirty="0" smtClean="0">
                <a:latin typeface="+mj-ea"/>
                <a:ea typeface="+mj-ea"/>
              </a:rPr>
              <a:t>級分</a:t>
            </a:r>
            <a:endParaRPr lang="en-US" altLang="zh-TW" sz="2000" b="1" dirty="0" smtClean="0">
              <a:latin typeface="+mj-ea"/>
              <a:ea typeface="+mj-ea"/>
            </a:endParaRPr>
          </a:p>
          <a:p>
            <a:r>
              <a:rPr lang="en-US" altLang="zh-TW" sz="2000" b="1" dirty="0" smtClean="0">
                <a:latin typeface="+mj-ea"/>
                <a:ea typeface="+mj-ea"/>
              </a:rPr>
              <a:t>(2)99-101</a:t>
            </a:r>
            <a:r>
              <a:rPr lang="zh-TW" altLang="en-US" sz="2000" b="1" dirty="0" smtClean="0">
                <a:latin typeface="+mj-ea"/>
                <a:ea typeface="+mj-ea"/>
              </a:rPr>
              <a:t>學年度</a:t>
            </a:r>
            <a:r>
              <a:rPr lang="en-US" altLang="zh-TW" sz="2000" b="1" dirty="0" smtClean="0">
                <a:latin typeface="+mj-ea"/>
                <a:ea typeface="+mj-ea"/>
              </a:rPr>
              <a:t>PR</a:t>
            </a:r>
            <a:r>
              <a:rPr lang="zh-TW" altLang="en-US" sz="2000" b="1" dirty="0" smtClean="0">
                <a:latin typeface="+mj-ea"/>
                <a:ea typeface="+mj-ea"/>
              </a:rPr>
              <a:t>值</a:t>
            </a:r>
            <a:endParaRPr lang="en-US" altLang="zh-TW" sz="2000" b="1" dirty="0" smtClean="0">
              <a:latin typeface="+mj-ea"/>
              <a:ea typeface="+mj-ea"/>
            </a:endParaRPr>
          </a:p>
          <a:p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latin typeface="+mj-ea"/>
                <a:ea typeface="+mj-ea"/>
              </a:rPr>
              <a:t>    </a:t>
            </a:r>
            <a:r>
              <a:rPr lang="en-US" altLang="zh-TW" sz="2000" b="1" dirty="0" smtClean="0">
                <a:latin typeface="+mj-ea"/>
                <a:ea typeface="+mj-ea"/>
              </a:rPr>
              <a:t>99</a:t>
            </a:r>
            <a:r>
              <a:rPr lang="zh-TW" altLang="en-US" sz="2000" b="1" dirty="0" smtClean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PR98</a:t>
            </a:r>
          </a:p>
          <a:p>
            <a:r>
              <a:rPr lang="en-US" altLang="zh-TW" sz="2000" b="1" dirty="0" smtClean="0">
                <a:latin typeface="+mj-ea"/>
                <a:ea typeface="+mj-ea"/>
              </a:rPr>
              <a:t>    100</a:t>
            </a:r>
            <a:r>
              <a:rPr lang="zh-TW" altLang="en-US" sz="2000" b="1" dirty="0" smtClean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PR95</a:t>
            </a:r>
          </a:p>
          <a:p>
            <a:r>
              <a:rPr lang="en-US" altLang="zh-TW" sz="2000" b="1" dirty="0" smtClean="0">
                <a:latin typeface="+mj-ea"/>
                <a:ea typeface="+mj-ea"/>
              </a:rPr>
              <a:t>    101</a:t>
            </a:r>
            <a:r>
              <a:rPr lang="zh-TW" altLang="en-US" sz="2000" b="1" dirty="0" smtClean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PR97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307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80" y="4221088"/>
            <a:ext cx="2529064" cy="26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+mj-ea"/>
              </a:rPr>
              <a:t>中山女高之</a:t>
            </a:r>
            <a:r>
              <a:rPr lang="en-US" altLang="zh-TW" sz="4000" b="1" dirty="0" smtClean="0">
                <a:solidFill>
                  <a:srgbClr val="7030A0"/>
                </a:solidFill>
                <a:latin typeface="+mj-ea"/>
              </a:rPr>
              <a:t>. . .</a:t>
            </a:r>
            <a:endParaRPr lang="zh-TW" altLang="en-US" sz="4000" b="1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4608512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3000" dirty="0" smtClean="0">
                <a:latin typeface="+mj-ea"/>
                <a:ea typeface="+mj-ea"/>
              </a:rPr>
              <a:t>1.</a:t>
            </a:r>
            <a:r>
              <a:rPr lang="zh-TW" altLang="en-US" sz="3000" dirty="0" smtClean="0">
                <a:latin typeface="+mj-ea"/>
                <a:ea typeface="+mj-ea"/>
              </a:rPr>
              <a:t>特色課程簡介</a:t>
            </a:r>
            <a:endParaRPr lang="en-US" altLang="zh-TW" sz="300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600" dirty="0" smtClean="0">
                <a:solidFill>
                  <a:srgbClr val="FFFF00"/>
                </a:solidFill>
                <a:latin typeface="+mj-ea"/>
                <a:ea typeface="+mj-ea"/>
              </a:rPr>
              <a:t>(1)</a:t>
            </a:r>
            <a:r>
              <a:rPr lang="zh-TW" altLang="en-US" sz="2600" dirty="0" smtClean="0">
                <a:solidFill>
                  <a:srgbClr val="FFFF00"/>
                </a:solidFill>
                <a:latin typeface="+mj-ea"/>
                <a:ea typeface="+mj-ea"/>
              </a:rPr>
              <a:t>科技中山</a:t>
            </a:r>
            <a:endParaRPr lang="en-US" altLang="zh-TW" sz="26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marL="0" indent="0"/>
            <a:r>
              <a:rPr lang="en-US" altLang="zh-TW" sz="2600" dirty="0" smtClean="0">
                <a:solidFill>
                  <a:srgbClr val="FFFF00"/>
                </a:solidFill>
                <a:latin typeface="+mj-ea"/>
                <a:ea typeface="+mj-ea"/>
              </a:rPr>
              <a:t>(2)</a:t>
            </a:r>
            <a:r>
              <a:rPr lang="zh-TW" altLang="en-US" sz="2600" dirty="0" smtClean="0">
                <a:solidFill>
                  <a:srgbClr val="FFFF00"/>
                </a:solidFill>
                <a:latin typeface="+mj-ea"/>
                <a:ea typeface="+mj-ea"/>
              </a:rPr>
              <a:t>泱泱中山</a:t>
            </a:r>
            <a:endParaRPr lang="en-US" altLang="zh-TW" sz="26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marL="0" indent="0"/>
            <a:r>
              <a:rPr lang="zh-TW" altLang="en-US" sz="2600" dirty="0">
                <a:latin typeface="+mj-ea"/>
                <a:ea typeface="+mj-ea"/>
              </a:rPr>
              <a:t>共</a:t>
            </a:r>
            <a:r>
              <a:rPr lang="en-US" altLang="zh-TW" sz="2600" dirty="0">
                <a:latin typeface="+mj-ea"/>
                <a:ea typeface="+mj-ea"/>
              </a:rPr>
              <a:t>13</a:t>
            </a:r>
            <a:r>
              <a:rPr lang="zh-TW" altLang="en-US" sz="2600" dirty="0">
                <a:latin typeface="+mj-ea"/>
                <a:ea typeface="+mj-ea"/>
              </a:rPr>
              <a:t>門</a:t>
            </a:r>
            <a:r>
              <a:rPr lang="zh-TW" altLang="en-US" sz="2600" dirty="0" smtClean="0">
                <a:latin typeface="+mj-ea"/>
                <a:ea typeface="+mj-ea"/>
              </a:rPr>
              <a:t>課程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/>
            <a:r>
              <a:rPr lang="en-US" altLang="zh-TW" sz="2600" b="0" dirty="0" smtClean="0">
                <a:latin typeface="+mj-ea"/>
                <a:ea typeface="+mj-ea"/>
              </a:rPr>
              <a:t>1.</a:t>
            </a:r>
            <a:r>
              <a:rPr lang="zh-TW" altLang="en-US" sz="2600" b="0" dirty="0" smtClean="0">
                <a:latin typeface="+mj-ea"/>
                <a:ea typeface="+mj-ea"/>
              </a:rPr>
              <a:t>哲學</a:t>
            </a:r>
            <a:r>
              <a:rPr lang="zh-TW" altLang="en-US" sz="2600" b="0" dirty="0">
                <a:latin typeface="+mj-ea"/>
                <a:ea typeface="+mj-ea"/>
              </a:rPr>
              <a:t>思考 </a:t>
            </a:r>
            <a:r>
              <a:rPr lang="zh-TW" altLang="en-US" sz="2600" b="0" dirty="0" smtClean="0">
                <a:latin typeface="+mj-ea"/>
                <a:ea typeface="+mj-ea"/>
              </a:rPr>
              <a:t>                </a:t>
            </a:r>
            <a:r>
              <a:rPr lang="en-US" altLang="zh-TW" sz="2600" b="0" dirty="0">
                <a:latin typeface="+mj-ea"/>
                <a:ea typeface="+mj-ea"/>
              </a:rPr>
              <a:t>6. </a:t>
            </a:r>
            <a:r>
              <a:rPr lang="zh-TW" altLang="en-US" sz="2600" b="0" dirty="0">
                <a:latin typeface="+mj-ea"/>
                <a:ea typeface="+mj-ea"/>
              </a:rPr>
              <a:t>程式設計 </a:t>
            </a:r>
            <a:endParaRPr lang="en-US" altLang="zh-TW" sz="2600" b="0" dirty="0">
              <a:latin typeface="+mj-ea"/>
              <a:ea typeface="+mj-ea"/>
            </a:endParaRPr>
          </a:p>
          <a:p>
            <a:pPr marL="0" indent="0"/>
            <a:r>
              <a:rPr lang="en-US" altLang="zh-TW" sz="2600" b="0" dirty="0">
                <a:latin typeface="+mj-ea"/>
                <a:ea typeface="+mj-ea"/>
              </a:rPr>
              <a:t>2. </a:t>
            </a:r>
            <a:r>
              <a:rPr lang="zh-TW" altLang="en-US" sz="2600" b="0" dirty="0">
                <a:latin typeface="+mj-ea"/>
                <a:ea typeface="+mj-ea"/>
              </a:rPr>
              <a:t>生命</a:t>
            </a:r>
            <a:r>
              <a:rPr lang="zh-TW" altLang="en-US" sz="2600" b="0" dirty="0" smtClean="0">
                <a:latin typeface="+mj-ea"/>
                <a:ea typeface="+mj-ea"/>
              </a:rPr>
              <a:t>知音                </a:t>
            </a:r>
            <a:r>
              <a:rPr lang="en-US" altLang="zh-TW" sz="2600" b="0" dirty="0">
                <a:latin typeface="+mj-ea"/>
                <a:ea typeface="+mj-ea"/>
              </a:rPr>
              <a:t>7. </a:t>
            </a:r>
            <a:r>
              <a:rPr lang="zh-TW" altLang="en-US" sz="2600" b="0" dirty="0">
                <a:latin typeface="+mj-ea"/>
                <a:ea typeface="+mj-ea"/>
              </a:rPr>
              <a:t>我的城市</a:t>
            </a:r>
            <a:r>
              <a:rPr lang="zh-TW" altLang="en-US" sz="2600" b="0" dirty="0" smtClean="0">
                <a:latin typeface="+mj-ea"/>
                <a:ea typeface="+mj-ea"/>
              </a:rPr>
              <a:t>夢想</a:t>
            </a:r>
            <a:endParaRPr lang="en-US" altLang="zh-TW" sz="2600" b="0" dirty="0">
              <a:latin typeface="+mj-ea"/>
              <a:ea typeface="+mj-ea"/>
            </a:endParaRPr>
          </a:p>
          <a:p>
            <a:pPr marL="0" indent="0"/>
            <a:r>
              <a:rPr lang="en-US" altLang="zh-TW" sz="2600" b="0" dirty="0">
                <a:latin typeface="+mj-ea"/>
                <a:ea typeface="+mj-ea"/>
              </a:rPr>
              <a:t>3. </a:t>
            </a:r>
            <a:r>
              <a:rPr lang="zh-TW" altLang="en-US" sz="2600" b="0" dirty="0">
                <a:latin typeface="+mj-ea"/>
                <a:ea typeface="+mj-ea"/>
              </a:rPr>
              <a:t>疾病管理與</a:t>
            </a:r>
            <a:r>
              <a:rPr lang="zh-TW" altLang="en-US" sz="2600" b="0" dirty="0" smtClean="0">
                <a:latin typeface="+mj-ea"/>
                <a:ea typeface="+mj-ea"/>
              </a:rPr>
              <a:t>文化</a:t>
            </a:r>
            <a:r>
              <a:rPr lang="en-US" altLang="zh-TW" sz="2600" b="0" dirty="0" smtClean="0">
                <a:latin typeface="+mj-ea"/>
                <a:ea typeface="+mj-ea"/>
              </a:rPr>
              <a:t> </a:t>
            </a:r>
            <a:r>
              <a:rPr lang="zh-TW" altLang="en-US" sz="2600" b="0" dirty="0" smtClean="0">
                <a:latin typeface="+mj-ea"/>
                <a:ea typeface="+mj-ea"/>
              </a:rPr>
              <a:t>   </a:t>
            </a:r>
            <a:r>
              <a:rPr lang="en-US" altLang="zh-TW" sz="2600" b="0" dirty="0">
                <a:latin typeface="+mj-ea"/>
                <a:ea typeface="+mj-ea"/>
              </a:rPr>
              <a:t>8. </a:t>
            </a:r>
            <a:r>
              <a:rPr lang="zh-TW" altLang="en-US" sz="2600" b="0" dirty="0">
                <a:latin typeface="+mj-ea"/>
                <a:ea typeface="+mj-ea"/>
              </a:rPr>
              <a:t>科學脫口</a:t>
            </a:r>
            <a:r>
              <a:rPr lang="zh-TW" altLang="en-US" sz="2600" b="0" dirty="0" smtClean="0">
                <a:latin typeface="+mj-ea"/>
                <a:ea typeface="+mj-ea"/>
              </a:rPr>
              <a:t>秀</a:t>
            </a:r>
            <a:endParaRPr lang="en-US" altLang="zh-TW" sz="2600" b="0" dirty="0">
              <a:latin typeface="+mj-ea"/>
              <a:ea typeface="+mj-ea"/>
            </a:endParaRPr>
          </a:p>
          <a:p>
            <a:pPr marL="0" indent="0"/>
            <a:r>
              <a:rPr lang="en-US" altLang="zh-TW" sz="2600" b="0" dirty="0">
                <a:latin typeface="+mj-ea"/>
                <a:ea typeface="+mj-ea"/>
              </a:rPr>
              <a:t>4. </a:t>
            </a:r>
            <a:r>
              <a:rPr lang="zh-TW" altLang="en-US" sz="2600" b="0" dirty="0">
                <a:latin typeface="+mj-ea"/>
                <a:ea typeface="+mj-ea"/>
              </a:rPr>
              <a:t>生活中的</a:t>
            </a:r>
            <a:r>
              <a:rPr lang="zh-TW" altLang="en-US" sz="2600" b="0" dirty="0" smtClean="0">
                <a:latin typeface="+mj-ea"/>
                <a:ea typeface="+mj-ea"/>
              </a:rPr>
              <a:t>心理學</a:t>
            </a:r>
            <a:r>
              <a:rPr lang="en-US" altLang="zh-TW" sz="2600" b="0" dirty="0" smtClean="0">
                <a:latin typeface="+mj-ea"/>
                <a:ea typeface="+mj-ea"/>
              </a:rPr>
              <a:t> </a:t>
            </a:r>
            <a:r>
              <a:rPr lang="zh-TW" altLang="en-US" sz="2600" b="0" dirty="0" smtClean="0">
                <a:latin typeface="+mj-ea"/>
                <a:ea typeface="+mj-ea"/>
              </a:rPr>
              <a:t>   </a:t>
            </a:r>
            <a:r>
              <a:rPr lang="en-US" altLang="zh-TW" sz="2600" b="0" dirty="0">
                <a:latin typeface="+mj-ea"/>
                <a:ea typeface="+mj-ea"/>
              </a:rPr>
              <a:t>9. </a:t>
            </a:r>
            <a:r>
              <a:rPr lang="zh-TW" altLang="en-US" sz="2600" b="0" dirty="0">
                <a:latin typeface="+mj-ea"/>
                <a:ea typeface="+mj-ea"/>
              </a:rPr>
              <a:t>生活中的科學 </a:t>
            </a:r>
            <a:endParaRPr lang="en-US" altLang="zh-TW" sz="2600" b="0" dirty="0">
              <a:latin typeface="+mj-ea"/>
              <a:ea typeface="+mj-ea"/>
            </a:endParaRPr>
          </a:p>
          <a:p>
            <a:pPr marL="0" indent="0"/>
            <a:r>
              <a:rPr lang="en-US" altLang="zh-TW" sz="2600" b="0" dirty="0">
                <a:latin typeface="+mj-ea"/>
                <a:ea typeface="+mj-ea"/>
              </a:rPr>
              <a:t>5. </a:t>
            </a:r>
            <a:r>
              <a:rPr lang="zh-TW" altLang="en-US" sz="2600" b="0" dirty="0">
                <a:latin typeface="+mj-ea"/>
                <a:ea typeface="+mj-ea"/>
              </a:rPr>
              <a:t>獵</a:t>
            </a:r>
            <a:r>
              <a:rPr lang="zh-TW" altLang="en-US" sz="2600" b="0" dirty="0" smtClean="0">
                <a:latin typeface="+mj-ea"/>
                <a:ea typeface="+mj-ea"/>
              </a:rPr>
              <a:t>宴</a:t>
            </a:r>
            <a:r>
              <a:rPr lang="en-US" altLang="zh-TW" sz="2600" b="0" dirty="0" smtClean="0">
                <a:latin typeface="+mj-ea"/>
                <a:ea typeface="+mj-ea"/>
              </a:rPr>
              <a:t>(</a:t>
            </a:r>
            <a:r>
              <a:rPr lang="zh-TW" altLang="en-US" sz="2600" b="0" dirty="0" smtClean="0">
                <a:latin typeface="+mj-ea"/>
                <a:ea typeface="+mj-ea"/>
              </a:rPr>
              <a:t>國際視野</a:t>
            </a:r>
            <a:r>
              <a:rPr lang="en-US" altLang="zh-TW" sz="2600" b="0" dirty="0" smtClean="0">
                <a:latin typeface="+mj-ea"/>
                <a:ea typeface="+mj-ea"/>
              </a:rPr>
              <a:t>) </a:t>
            </a:r>
            <a:r>
              <a:rPr lang="zh-TW" altLang="en-US" sz="2600" b="0" dirty="0" smtClean="0">
                <a:latin typeface="+mj-ea"/>
                <a:ea typeface="+mj-ea"/>
              </a:rPr>
              <a:t>    </a:t>
            </a:r>
            <a:r>
              <a:rPr lang="en-US" altLang="zh-TW" sz="2600" b="0" dirty="0" smtClean="0">
                <a:latin typeface="+mj-ea"/>
                <a:ea typeface="+mj-ea"/>
              </a:rPr>
              <a:t>10</a:t>
            </a:r>
            <a:r>
              <a:rPr lang="en-US" altLang="zh-TW" sz="2600" b="0" dirty="0">
                <a:latin typeface="+mj-ea"/>
                <a:ea typeface="+mj-ea"/>
              </a:rPr>
              <a:t>. </a:t>
            </a:r>
            <a:r>
              <a:rPr lang="zh-TW" altLang="en-US" sz="2600" b="0" dirty="0">
                <a:latin typeface="+mj-ea"/>
                <a:ea typeface="+mj-ea"/>
              </a:rPr>
              <a:t>數學建模 </a:t>
            </a:r>
            <a:r>
              <a:rPr lang="en-US" altLang="zh-TW" sz="2600" b="0" dirty="0" smtClean="0">
                <a:latin typeface="+mj-ea"/>
                <a:ea typeface="+mj-ea"/>
              </a:rPr>
              <a:t>…</a:t>
            </a:r>
            <a:endParaRPr lang="en-US" altLang="zh-TW" sz="2600" b="0" dirty="0">
              <a:latin typeface="+mj-ea"/>
              <a:ea typeface="+mj-ea"/>
            </a:endParaRPr>
          </a:p>
          <a:p>
            <a:pPr marL="0" indent="0"/>
            <a:endParaRPr lang="zh-TW" altLang="en-US" sz="2600" b="0" dirty="0">
              <a:latin typeface="+mj-ea"/>
              <a:ea typeface="+mj-ea"/>
            </a:endParaRPr>
          </a:p>
        </p:txBody>
      </p:sp>
      <p:pic>
        <p:nvPicPr>
          <p:cNvPr id="4099" name="Picture 3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857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76322"/>
            <a:ext cx="2552388" cy="54864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+mj-ea"/>
              </a:rPr>
              <a:t>2.</a:t>
            </a:r>
            <a:r>
              <a:rPr lang="zh-TW" altLang="en-US" b="1" dirty="0" smtClean="0">
                <a:latin typeface="+mj-ea"/>
              </a:rPr>
              <a:t>通勤時間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8662" y="1898034"/>
            <a:ext cx="7520940" cy="169377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latin typeface="+mj-ea"/>
                <a:ea typeface="+mj-ea"/>
              </a:rPr>
              <a:t>1.</a:t>
            </a:r>
            <a:r>
              <a:rPr lang="zh-TW" altLang="en-US" sz="1800" dirty="0">
                <a:latin typeface="+mj-ea"/>
                <a:ea typeface="+mj-ea"/>
              </a:rPr>
              <a:t>捷運</a:t>
            </a:r>
            <a:r>
              <a:rPr lang="en-US" altLang="zh-TW" sz="1800" dirty="0" smtClean="0">
                <a:latin typeface="+mj-ea"/>
                <a:ea typeface="+mj-ea"/>
              </a:rPr>
              <a:t>:</a:t>
            </a:r>
            <a:r>
              <a:rPr lang="zh-TW" altLang="en-US" sz="1800" dirty="0" smtClean="0">
                <a:latin typeface="+mj-ea"/>
                <a:ea typeface="+mj-ea"/>
              </a:rPr>
              <a:t>單程票</a:t>
            </a:r>
            <a:r>
              <a:rPr lang="en-US" altLang="zh-TW" sz="1800" dirty="0" smtClean="0">
                <a:latin typeface="+mj-ea"/>
                <a:ea typeface="+mj-ea"/>
              </a:rPr>
              <a:t>-30</a:t>
            </a:r>
            <a:r>
              <a:rPr lang="zh-TW" altLang="en-US" sz="1800" dirty="0" smtClean="0">
                <a:latin typeface="+mj-ea"/>
                <a:ea typeface="+mj-ea"/>
              </a:rPr>
              <a:t>元；悠遊卡</a:t>
            </a:r>
            <a:r>
              <a:rPr lang="en-US" altLang="zh-TW" sz="1800" dirty="0" smtClean="0">
                <a:latin typeface="+mj-ea"/>
                <a:ea typeface="+mj-ea"/>
              </a:rPr>
              <a:t>-24</a:t>
            </a:r>
            <a:r>
              <a:rPr lang="zh-TW" altLang="en-US" sz="1800" dirty="0" smtClean="0">
                <a:latin typeface="+mj-ea"/>
                <a:ea typeface="+mj-ea"/>
              </a:rPr>
              <a:t>元</a:t>
            </a:r>
            <a:endParaRPr lang="en-US" altLang="zh-TW" sz="1800" dirty="0" smtClean="0">
              <a:latin typeface="+mj-ea"/>
              <a:ea typeface="+mj-ea"/>
            </a:endParaRPr>
          </a:p>
          <a:p>
            <a:r>
              <a:rPr lang="zh-TW" altLang="en-US" sz="1800" dirty="0" smtClean="0">
                <a:latin typeface="+mj-ea"/>
                <a:ea typeface="+mj-ea"/>
              </a:rPr>
              <a:t>由</a:t>
            </a:r>
            <a:r>
              <a:rPr lang="zh-TW" altLang="en-US" sz="1800" dirty="0">
                <a:latin typeface="+mj-ea"/>
                <a:ea typeface="+mj-ea"/>
              </a:rPr>
              <a:t>新埔站</a:t>
            </a:r>
            <a:r>
              <a:rPr lang="en-US" altLang="zh-TW" sz="1800" dirty="0">
                <a:latin typeface="+mj-ea"/>
                <a:ea typeface="+mj-ea"/>
              </a:rPr>
              <a:t>~</a:t>
            </a:r>
            <a:r>
              <a:rPr lang="zh-TW" altLang="en-US" sz="1800" dirty="0">
                <a:latin typeface="+mj-ea"/>
                <a:ea typeface="+mj-ea"/>
              </a:rPr>
              <a:t>松江南京站，大約</a:t>
            </a:r>
            <a:r>
              <a:rPr lang="en-US" altLang="zh-TW" sz="1800" dirty="0">
                <a:latin typeface="+mj-ea"/>
                <a:ea typeface="+mj-ea"/>
              </a:rPr>
              <a:t>30</a:t>
            </a:r>
            <a:r>
              <a:rPr lang="zh-TW" altLang="en-US" sz="1800" dirty="0" smtClean="0">
                <a:latin typeface="+mj-ea"/>
                <a:ea typeface="+mj-ea"/>
              </a:rPr>
              <a:t>分鐘</a:t>
            </a:r>
            <a:endParaRPr lang="en-US" altLang="zh-TW" sz="1800" dirty="0">
              <a:latin typeface="+mj-ea"/>
              <a:ea typeface="+mj-ea"/>
            </a:endParaRPr>
          </a:p>
          <a:p>
            <a:r>
              <a:rPr lang="en-US" altLang="zh-TW" sz="1800" dirty="0">
                <a:latin typeface="+mj-ea"/>
                <a:ea typeface="+mj-ea"/>
              </a:rPr>
              <a:t>2.</a:t>
            </a:r>
            <a:r>
              <a:rPr lang="zh-TW" altLang="en-US" sz="1800" dirty="0">
                <a:latin typeface="+mj-ea"/>
                <a:ea typeface="+mj-ea"/>
              </a:rPr>
              <a:t>校車</a:t>
            </a:r>
            <a:r>
              <a:rPr lang="en-US" altLang="zh-TW" sz="1800" dirty="0">
                <a:latin typeface="+mj-ea"/>
                <a:ea typeface="+mj-ea"/>
              </a:rPr>
              <a:t>:</a:t>
            </a:r>
            <a:r>
              <a:rPr lang="zh-TW" altLang="en-US" sz="1800" dirty="0">
                <a:latin typeface="+mj-ea"/>
                <a:ea typeface="+mj-ea"/>
              </a:rPr>
              <a:t>光復橋下上車，大約</a:t>
            </a:r>
            <a:r>
              <a:rPr lang="en-US" altLang="zh-TW" sz="1800" dirty="0">
                <a:latin typeface="+mj-ea"/>
                <a:ea typeface="+mj-ea"/>
              </a:rPr>
              <a:t>40</a:t>
            </a:r>
            <a:r>
              <a:rPr lang="zh-TW" altLang="en-US" sz="1800" dirty="0">
                <a:latin typeface="+mj-ea"/>
                <a:ea typeface="+mj-ea"/>
              </a:rPr>
              <a:t>分鐘可到校</a:t>
            </a:r>
            <a:r>
              <a:rPr lang="en-US" altLang="zh-TW" sz="1800" dirty="0">
                <a:latin typeface="+mj-ea"/>
                <a:ea typeface="+mj-ea"/>
              </a:rPr>
              <a:t>(12</a:t>
            </a:r>
            <a:r>
              <a:rPr lang="zh-TW" altLang="en-US" sz="1800" dirty="0">
                <a:latin typeface="+mj-ea"/>
                <a:ea typeface="+mj-ea"/>
              </a:rPr>
              <a:t>元</a:t>
            </a:r>
            <a:r>
              <a:rPr lang="en-US" altLang="zh-TW" sz="1800" dirty="0">
                <a:latin typeface="+mj-ea"/>
                <a:ea typeface="+mj-ea"/>
              </a:rPr>
              <a:t>)</a:t>
            </a:r>
          </a:p>
          <a:p>
            <a:r>
              <a:rPr lang="en-US" altLang="zh-TW" sz="1800" dirty="0">
                <a:latin typeface="+mj-ea"/>
                <a:ea typeface="+mj-ea"/>
              </a:rPr>
              <a:t>3.</a:t>
            </a:r>
            <a:r>
              <a:rPr lang="zh-TW" altLang="en-US" sz="1800" dirty="0">
                <a:latin typeface="+mj-ea"/>
                <a:ea typeface="+mj-ea"/>
              </a:rPr>
              <a:t>公車</a:t>
            </a:r>
            <a:r>
              <a:rPr lang="en-US" altLang="zh-TW" sz="1800" dirty="0">
                <a:latin typeface="+mj-ea"/>
                <a:ea typeface="+mj-ea"/>
              </a:rPr>
              <a:t>:</a:t>
            </a:r>
            <a:r>
              <a:rPr lang="zh-TW" altLang="en-US" sz="1800" dirty="0">
                <a:latin typeface="+mj-ea"/>
                <a:ea typeface="+mj-ea"/>
              </a:rPr>
              <a:t>由板橋車站出發 可搭乘</a:t>
            </a:r>
            <a:r>
              <a:rPr lang="en-US" altLang="zh-TW" sz="1800" dirty="0">
                <a:latin typeface="+mj-ea"/>
                <a:ea typeface="+mj-ea"/>
              </a:rPr>
              <a:t>604</a:t>
            </a:r>
            <a:r>
              <a:rPr lang="zh-TW" altLang="en-US" sz="1800" dirty="0">
                <a:latin typeface="+mj-ea"/>
                <a:ea typeface="+mj-ea"/>
              </a:rPr>
              <a:t>、</a:t>
            </a:r>
            <a:r>
              <a:rPr lang="en-US" altLang="zh-TW" sz="1800" dirty="0">
                <a:latin typeface="+mj-ea"/>
                <a:ea typeface="+mj-ea"/>
              </a:rPr>
              <a:t>307</a:t>
            </a:r>
            <a:r>
              <a:rPr lang="zh-TW" altLang="en-US" sz="1800" dirty="0">
                <a:latin typeface="+mj-ea"/>
                <a:ea typeface="+mj-ea"/>
              </a:rPr>
              <a:t>、</a:t>
            </a:r>
            <a:r>
              <a:rPr lang="en-US" altLang="zh-TW" sz="1800" dirty="0">
                <a:latin typeface="+mj-ea"/>
                <a:ea typeface="+mj-ea"/>
              </a:rPr>
              <a:t>245</a:t>
            </a:r>
            <a:r>
              <a:rPr lang="zh-TW" altLang="en-US" sz="1800" dirty="0">
                <a:latin typeface="+mj-ea"/>
                <a:ea typeface="+mj-ea"/>
              </a:rPr>
              <a:t>轉</a:t>
            </a:r>
            <a:r>
              <a:rPr lang="en-US" altLang="zh-TW" sz="1800" dirty="0">
                <a:latin typeface="+mj-ea"/>
                <a:ea typeface="+mj-ea"/>
              </a:rPr>
              <a:t>205</a:t>
            </a:r>
            <a:r>
              <a:rPr lang="zh-TW" altLang="en-US" sz="1800" dirty="0">
                <a:latin typeface="+mj-ea"/>
                <a:ea typeface="+mj-ea"/>
              </a:rPr>
              <a:t>、</a:t>
            </a:r>
            <a:r>
              <a:rPr lang="en-US" altLang="zh-TW" sz="1800" dirty="0">
                <a:latin typeface="+mj-ea"/>
                <a:ea typeface="+mj-ea"/>
              </a:rPr>
              <a:t>651</a:t>
            </a:r>
            <a:r>
              <a:rPr lang="zh-TW" altLang="en-US" sz="1800" dirty="0">
                <a:latin typeface="+mj-ea"/>
                <a:ea typeface="+mj-ea"/>
              </a:rPr>
              <a:t>轉</a:t>
            </a:r>
            <a:r>
              <a:rPr lang="en-US" altLang="zh-TW" sz="1800" dirty="0">
                <a:latin typeface="+mj-ea"/>
                <a:ea typeface="+mj-ea"/>
              </a:rPr>
              <a:t>672</a:t>
            </a:r>
          </a:p>
        </p:txBody>
      </p:sp>
      <p:sp>
        <p:nvSpPr>
          <p:cNvPr id="5" name="矩形 4"/>
          <p:cNvSpPr/>
          <p:nvPr/>
        </p:nvSpPr>
        <p:spPr>
          <a:xfrm>
            <a:off x="455644" y="3732674"/>
            <a:ext cx="328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+mj-ea"/>
                <a:ea typeface="+mj-ea"/>
              </a:rPr>
              <a:t>3.</a:t>
            </a:r>
            <a:r>
              <a:rPr lang="zh-TW" altLang="en-US" sz="3600" b="1" dirty="0" smtClean="0">
                <a:latin typeface="+mj-ea"/>
                <a:ea typeface="+mj-ea"/>
              </a:rPr>
              <a:t>過去表現落點</a:t>
            </a:r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4393807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(1)</a:t>
            </a:r>
            <a:r>
              <a:rPr lang="zh-TW" altLang="en-US" b="1" dirty="0" smtClean="0">
                <a:latin typeface="+mj-ea"/>
                <a:ea typeface="+mj-ea"/>
              </a:rPr>
              <a:t>多數學生等第落點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>
                <a:latin typeface="+mj-ea"/>
                <a:ea typeface="+mj-ea"/>
              </a:rPr>
              <a:t> </a:t>
            </a:r>
            <a:r>
              <a:rPr lang="zh-TW" altLang="en-US" b="1" dirty="0" smtClean="0">
                <a:latin typeface="+mj-ea"/>
                <a:ea typeface="+mj-ea"/>
              </a:rPr>
              <a:t>    </a:t>
            </a:r>
            <a:r>
              <a:rPr lang="en-US" altLang="zh-TW" b="1" dirty="0" smtClean="0">
                <a:latin typeface="+mj-ea"/>
                <a:ea typeface="+mj-ea"/>
              </a:rPr>
              <a:t>5A++ </a:t>
            </a:r>
            <a:r>
              <a:rPr lang="zh-TW" altLang="en-US" b="1" dirty="0" smtClean="0">
                <a:latin typeface="+mj-ea"/>
                <a:ea typeface="+mj-ea"/>
              </a:rPr>
              <a:t>作文</a:t>
            </a:r>
            <a:r>
              <a:rPr lang="en-US" altLang="zh-TW" b="1" dirty="0" smtClean="0">
                <a:latin typeface="+mj-ea"/>
                <a:ea typeface="+mj-ea"/>
              </a:rPr>
              <a:t>6</a:t>
            </a:r>
            <a:r>
              <a:rPr lang="zh-TW" altLang="en-US" b="1" dirty="0" smtClean="0">
                <a:latin typeface="+mj-ea"/>
                <a:ea typeface="+mj-ea"/>
              </a:rPr>
              <a:t>級分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en-US" altLang="zh-TW" b="1" dirty="0" smtClean="0">
                <a:latin typeface="+mj-ea"/>
                <a:ea typeface="+mj-ea"/>
              </a:rPr>
              <a:t>(2)99-101</a:t>
            </a:r>
            <a:r>
              <a:rPr lang="zh-TW" altLang="en-US" b="1" dirty="0">
                <a:latin typeface="+mj-ea"/>
                <a:ea typeface="+mj-ea"/>
              </a:rPr>
              <a:t>學年度</a:t>
            </a:r>
            <a:r>
              <a:rPr lang="en-US" altLang="zh-TW" b="1" dirty="0">
                <a:latin typeface="+mj-ea"/>
                <a:ea typeface="+mj-ea"/>
              </a:rPr>
              <a:t>PR</a:t>
            </a:r>
            <a:r>
              <a:rPr lang="zh-TW" altLang="en-US" b="1" dirty="0">
                <a:latin typeface="+mj-ea"/>
                <a:ea typeface="+mj-ea"/>
              </a:rPr>
              <a:t>值</a:t>
            </a:r>
          </a:p>
          <a:p>
            <a:r>
              <a:rPr lang="zh-TW" altLang="en-US" b="1" dirty="0">
                <a:latin typeface="+mj-ea"/>
                <a:ea typeface="+mj-ea"/>
              </a:rPr>
              <a:t>     </a:t>
            </a:r>
            <a:r>
              <a:rPr lang="en-US" altLang="zh-TW" b="1" dirty="0">
                <a:latin typeface="+mj-ea"/>
                <a:ea typeface="+mj-ea"/>
              </a:rPr>
              <a:t>99</a:t>
            </a:r>
            <a:r>
              <a:rPr lang="zh-TW" altLang="en-US" b="1" dirty="0">
                <a:latin typeface="+mj-ea"/>
                <a:ea typeface="+mj-ea"/>
              </a:rPr>
              <a:t>學年度 </a:t>
            </a:r>
            <a:r>
              <a:rPr lang="en-US" altLang="zh-TW" b="1" dirty="0" smtClean="0">
                <a:latin typeface="+mj-ea"/>
                <a:ea typeface="+mj-ea"/>
              </a:rPr>
              <a:t>PR97</a:t>
            </a:r>
            <a:endParaRPr lang="en-US" altLang="zh-TW" b="1" dirty="0">
              <a:latin typeface="+mj-ea"/>
              <a:ea typeface="+mj-ea"/>
            </a:endParaRPr>
          </a:p>
          <a:p>
            <a:r>
              <a:rPr lang="en-US" altLang="zh-TW" b="1" dirty="0">
                <a:latin typeface="+mj-ea"/>
                <a:ea typeface="+mj-ea"/>
              </a:rPr>
              <a:t>    100</a:t>
            </a:r>
            <a:r>
              <a:rPr lang="zh-TW" altLang="en-US" b="1" dirty="0">
                <a:latin typeface="+mj-ea"/>
                <a:ea typeface="+mj-ea"/>
              </a:rPr>
              <a:t>學年度 </a:t>
            </a:r>
            <a:r>
              <a:rPr lang="en-US" altLang="zh-TW" b="1" dirty="0" smtClean="0">
                <a:latin typeface="+mj-ea"/>
                <a:ea typeface="+mj-ea"/>
              </a:rPr>
              <a:t>PR91</a:t>
            </a:r>
            <a:endParaRPr lang="en-US" altLang="zh-TW" b="1" dirty="0">
              <a:latin typeface="+mj-ea"/>
              <a:ea typeface="+mj-ea"/>
            </a:endParaRPr>
          </a:p>
          <a:p>
            <a:r>
              <a:rPr lang="en-US" altLang="zh-TW" b="1" dirty="0">
                <a:latin typeface="+mj-ea"/>
                <a:ea typeface="+mj-ea"/>
              </a:rPr>
              <a:t>    101</a:t>
            </a:r>
            <a:r>
              <a:rPr lang="zh-TW" altLang="en-US" b="1" dirty="0">
                <a:latin typeface="+mj-ea"/>
                <a:ea typeface="+mj-ea"/>
              </a:rPr>
              <a:t>學年度 </a:t>
            </a:r>
            <a:r>
              <a:rPr lang="en-US" altLang="zh-TW" b="1" dirty="0" smtClean="0">
                <a:latin typeface="+mj-ea"/>
                <a:ea typeface="+mj-ea"/>
              </a:rPr>
              <a:t>PR94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7171" name="Picture 3" descr="C:\Program Files (x86)\Microsoft Office\MEDIA\CAGCAT10\j02991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3994284"/>
            <a:ext cx="2165011" cy="25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47" y="4653136"/>
            <a:ext cx="2100187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473331"/>
            <a:ext cx="5760640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+mj-ea"/>
              </a:rPr>
              <a:t>政大附中之</a:t>
            </a:r>
            <a:r>
              <a:rPr lang="en-US" altLang="zh-TW" sz="4000" b="1" dirty="0">
                <a:solidFill>
                  <a:srgbClr val="7030A0"/>
                </a:solidFill>
                <a:latin typeface="+mj-ea"/>
              </a:rPr>
              <a:t>. </a:t>
            </a:r>
            <a:r>
              <a:rPr lang="en-US" altLang="zh-TW" sz="4000" b="1" dirty="0" smtClean="0">
                <a:solidFill>
                  <a:srgbClr val="7030A0"/>
                </a:solidFill>
                <a:latin typeface="+mj-ea"/>
              </a:rPr>
              <a:t>. .</a:t>
            </a:r>
            <a:endParaRPr lang="zh-TW" altLang="en-US" sz="4000" b="1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791707" cy="5441864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n-US" altLang="zh-TW" sz="5900" dirty="0" smtClean="0">
                <a:latin typeface="+mj-ea"/>
                <a:ea typeface="+mj-ea"/>
              </a:rPr>
              <a:t>1.</a:t>
            </a:r>
            <a:r>
              <a:rPr lang="zh-TW" altLang="en-US" sz="5900" dirty="0" smtClean="0">
                <a:latin typeface="+mj-ea"/>
                <a:ea typeface="+mj-ea"/>
              </a:rPr>
              <a:t>特色課程簡介</a:t>
            </a:r>
            <a:endParaRPr lang="en-US" altLang="zh-TW" sz="5900" dirty="0" smtClean="0">
              <a:latin typeface="+mj-ea"/>
              <a:ea typeface="+mj-ea"/>
            </a:endParaRPr>
          </a:p>
          <a:p>
            <a:r>
              <a:rPr lang="en-US" altLang="zh-TW" sz="5100" dirty="0" smtClean="0">
                <a:latin typeface="+mj-ea"/>
                <a:ea typeface="+mj-ea"/>
              </a:rPr>
              <a:t>(1)</a:t>
            </a:r>
            <a:r>
              <a:rPr lang="zh-TW" altLang="en-US" sz="5100" dirty="0" smtClean="0">
                <a:solidFill>
                  <a:srgbClr val="FFFF00"/>
                </a:solidFill>
                <a:latin typeface="+mj-ea"/>
                <a:ea typeface="+mj-ea"/>
              </a:rPr>
              <a:t>國際學院                                                            </a:t>
            </a:r>
            <a:r>
              <a:rPr lang="en-US" altLang="zh-TW" sz="5100" dirty="0" smtClean="0">
                <a:latin typeface="+mj-ea"/>
                <a:ea typeface="+mj-ea"/>
              </a:rPr>
              <a:t>(3)</a:t>
            </a:r>
            <a:r>
              <a:rPr lang="zh-TW" altLang="en-US" sz="5100" dirty="0" smtClean="0">
                <a:solidFill>
                  <a:srgbClr val="FFFF00"/>
                </a:solidFill>
                <a:latin typeface="+mj-ea"/>
                <a:ea typeface="+mj-ea"/>
              </a:rPr>
              <a:t>關懷書院</a:t>
            </a:r>
            <a:endParaRPr lang="en-US" altLang="zh-TW" sz="51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a.</a:t>
            </a:r>
            <a:r>
              <a:rPr lang="zh-TW" altLang="en-US" sz="5100" b="0" dirty="0" smtClean="0">
                <a:latin typeface="+mj-ea"/>
                <a:ea typeface="+mj-ea"/>
              </a:rPr>
              <a:t>厚植</a:t>
            </a:r>
            <a:r>
              <a:rPr lang="zh-TW" altLang="en-US" sz="5100" b="0" dirty="0">
                <a:latin typeface="+mj-ea"/>
                <a:ea typeface="+mj-ea"/>
              </a:rPr>
              <a:t>國際交流</a:t>
            </a:r>
            <a:r>
              <a:rPr lang="zh-TW" altLang="en-US" sz="5100" b="0" dirty="0" smtClean="0">
                <a:latin typeface="+mj-ea"/>
                <a:ea typeface="+mj-ea"/>
              </a:rPr>
              <a:t>實力                                              </a:t>
            </a:r>
            <a:r>
              <a:rPr lang="en-US" altLang="zh-TW" sz="5100" b="0" dirty="0" smtClean="0">
                <a:latin typeface="+mj-ea"/>
                <a:ea typeface="+mj-ea"/>
              </a:rPr>
              <a:t>a.</a:t>
            </a:r>
            <a:r>
              <a:rPr lang="zh-TW" altLang="en-US" sz="5100" b="0" dirty="0" smtClean="0">
                <a:latin typeface="+mj-ea"/>
                <a:ea typeface="+mj-ea"/>
              </a:rPr>
              <a:t>服務學習課程</a:t>
            </a:r>
            <a:endParaRPr lang="zh-TW" altLang="en-US" sz="5100" b="0" dirty="0"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b.</a:t>
            </a:r>
            <a:r>
              <a:rPr lang="zh-TW" altLang="en-US" sz="5100" b="0" dirty="0" smtClean="0">
                <a:latin typeface="+mj-ea"/>
                <a:ea typeface="+mj-ea"/>
              </a:rPr>
              <a:t>開辦</a:t>
            </a:r>
            <a:r>
              <a:rPr lang="zh-TW" altLang="en-US" sz="5100" b="0" dirty="0">
                <a:latin typeface="+mj-ea"/>
                <a:ea typeface="+mj-ea"/>
              </a:rPr>
              <a:t>第二外語</a:t>
            </a:r>
            <a:r>
              <a:rPr lang="zh-TW" altLang="en-US" sz="5100" b="0" dirty="0" smtClean="0">
                <a:latin typeface="+mj-ea"/>
                <a:ea typeface="+mj-ea"/>
              </a:rPr>
              <a:t>課程                                              </a:t>
            </a:r>
            <a:r>
              <a:rPr lang="en-US" altLang="zh-TW" sz="5100" b="0" dirty="0" smtClean="0">
                <a:latin typeface="+mj-ea"/>
                <a:ea typeface="+mj-ea"/>
              </a:rPr>
              <a:t>b.</a:t>
            </a:r>
            <a:r>
              <a:rPr lang="zh-TW" altLang="en-US" sz="5100" b="0" dirty="0" smtClean="0">
                <a:latin typeface="+mj-ea"/>
                <a:ea typeface="+mj-ea"/>
              </a:rPr>
              <a:t>生命教育課程</a:t>
            </a:r>
            <a:endParaRPr lang="zh-TW" altLang="en-US" sz="5100" b="0" dirty="0"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c.</a:t>
            </a:r>
            <a:r>
              <a:rPr lang="zh-TW" altLang="en-US" sz="5100" b="0" dirty="0">
                <a:latin typeface="+mj-ea"/>
                <a:ea typeface="+mj-ea"/>
              </a:rPr>
              <a:t>國際素養跨班</a:t>
            </a:r>
            <a:r>
              <a:rPr lang="zh-TW" altLang="en-US" sz="5100" b="0" dirty="0" smtClean="0">
                <a:latin typeface="+mj-ea"/>
                <a:ea typeface="+mj-ea"/>
              </a:rPr>
              <a:t>選修                                              </a:t>
            </a:r>
            <a:r>
              <a:rPr lang="en-US" altLang="zh-TW" sz="5100" b="0" dirty="0" smtClean="0">
                <a:latin typeface="+mj-ea"/>
                <a:ea typeface="+mj-ea"/>
              </a:rPr>
              <a:t>c.</a:t>
            </a:r>
            <a:r>
              <a:rPr lang="zh-TW" altLang="en-US" sz="5100" b="0" dirty="0" smtClean="0">
                <a:latin typeface="+mj-ea"/>
                <a:ea typeface="+mj-ea"/>
              </a:rPr>
              <a:t>當我們老在一起</a:t>
            </a:r>
            <a:r>
              <a:rPr lang="en-US" altLang="zh-TW" sz="5100" b="0" dirty="0" smtClean="0">
                <a:latin typeface="+mj-ea"/>
                <a:ea typeface="+mj-ea"/>
              </a:rPr>
              <a:t>(</a:t>
            </a:r>
            <a:r>
              <a:rPr lang="zh-TW" altLang="en-US" sz="5100" b="0" dirty="0" smtClean="0">
                <a:latin typeface="+mj-ea"/>
                <a:ea typeface="+mj-ea"/>
              </a:rPr>
              <a:t>了解老化 </a:t>
            </a:r>
            <a:r>
              <a:rPr lang="en-US" altLang="zh-TW" sz="5100" b="0" dirty="0" smtClean="0">
                <a:latin typeface="+mj-ea"/>
                <a:ea typeface="+mj-ea"/>
              </a:rPr>
              <a:t>)</a:t>
            </a:r>
            <a:r>
              <a:rPr lang="zh-TW" altLang="en-US" sz="5100" b="0" dirty="0" smtClean="0">
                <a:latin typeface="+mj-ea"/>
                <a:ea typeface="+mj-ea"/>
              </a:rPr>
              <a:t>                                                                                                                    </a:t>
            </a:r>
            <a:endParaRPr lang="zh-TW" altLang="en-US" sz="5100" b="0" dirty="0"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d.</a:t>
            </a:r>
            <a:r>
              <a:rPr lang="zh-TW" altLang="en-US" sz="5100" b="0" dirty="0">
                <a:latin typeface="+mj-ea"/>
                <a:ea typeface="+mj-ea"/>
              </a:rPr>
              <a:t>國際素養進階課程：將歷史科、地理科</a:t>
            </a:r>
            <a:r>
              <a:rPr lang="zh-TW" altLang="en-US" sz="5100" b="0" dirty="0" smtClean="0">
                <a:latin typeface="+mj-ea"/>
                <a:ea typeface="+mj-ea"/>
              </a:rPr>
              <a:t>、      </a:t>
            </a:r>
            <a:r>
              <a:rPr lang="en-US" altLang="zh-TW" sz="5100" b="0" dirty="0" smtClean="0">
                <a:latin typeface="+mj-ea"/>
                <a:ea typeface="+mj-ea"/>
              </a:rPr>
              <a:t>d.</a:t>
            </a:r>
            <a:r>
              <a:rPr lang="zh-TW" altLang="en-US" sz="5100" b="0" dirty="0" smtClean="0">
                <a:latin typeface="+mj-ea"/>
                <a:ea typeface="+mj-ea"/>
              </a:rPr>
              <a:t>閱覽大學士認證</a:t>
            </a:r>
            <a:r>
              <a:rPr lang="en-US" altLang="zh-TW" sz="5100" b="0" dirty="0" smtClean="0">
                <a:latin typeface="+mj-ea"/>
                <a:ea typeface="+mj-ea"/>
              </a:rPr>
              <a:t>(</a:t>
            </a:r>
            <a:r>
              <a:rPr lang="zh-TW" altLang="en-US" sz="5100" b="0" dirty="0" smtClean="0">
                <a:latin typeface="+mj-ea"/>
                <a:ea typeface="+mj-ea"/>
              </a:rPr>
              <a:t>閱覽好書</a:t>
            </a:r>
            <a:r>
              <a:rPr lang="en-US" altLang="zh-TW" sz="5100" b="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5100" b="0" dirty="0" smtClean="0">
                <a:latin typeface="+mj-ea"/>
                <a:ea typeface="+mj-ea"/>
              </a:rPr>
              <a:t>公民</a:t>
            </a:r>
            <a:r>
              <a:rPr lang="zh-TW" altLang="en-US" sz="5100" b="0" dirty="0">
                <a:latin typeface="+mj-ea"/>
                <a:ea typeface="+mj-ea"/>
              </a:rPr>
              <a:t>與社會科三科選修學分加以整合，</a:t>
            </a:r>
            <a:r>
              <a:rPr lang="zh-TW" altLang="en-US" sz="5100" b="0" dirty="0" smtClean="0">
                <a:latin typeface="+mj-ea"/>
                <a:ea typeface="+mj-ea"/>
              </a:rPr>
              <a:t>開設     </a:t>
            </a:r>
            <a:r>
              <a:rPr lang="en-US" altLang="zh-TW" sz="5100" b="0" dirty="0" smtClean="0">
                <a:latin typeface="+mj-ea"/>
                <a:ea typeface="+mj-ea"/>
              </a:rPr>
              <a:t>e.</a:t>
            </a:r>
            <a:r>
              <a:rPr lang="zh-TW" altLang="en-US" sz="5100" b="0" dirty="0" smtClean="0">
                <a:latin typeface="+mj-ea"/>
                <a:ea typeface="+mj-ea"/>
              </a:rPr>
              <a:t>形象管理與服飾</a:t>
            </a:r>
            <a:endParaRPr lang="en-US" altLang="zh-TW" sz="5100" b="0" dirty="0" smtClean="0">
              <a:latin typeface="+mj-ea"/>
              <a:ea typeface="+mj-ea"/>
            </a:endParaRPr>
          </a:p>
          <a:p>
            <a:r>
              <a:rPr lang="zh-TW" altLang="en-US" sz="5100" b="0" dirty="0" smtClean="0">
                <a:latin typeface="+mj-ea"/>
                <a:ea typeface="+mj-ea"/>
              </a:rPr>
              <a:t>多種</a:t>
            </a:r>
            <a:r>
              <a:rPr lang="zh-TW" altLang="en-US" sz="5100" b="0" dirty="0">
                <a:latin typeface="+mj-ea"/>
                <a:ea typeface="+mj-ea"/>
              </a:rPr>
              <a:t>世界文化社會及經濟等課程</a:t>
            </a:r>
            <a:r>
              <a:rPr lang="zh-TW" altLang="en-US" sz="5100" b="0" dirty="0" smtClean="0">
                <a:latin typeface="+mj-ea"/>
                <a:ea typeface="+mj-ea"/>
              </a:rPr>
              <a:t>，帶領學生    </a:t>
            </a:r>
            <a:r>
              <a:rPr lang="en-US" altLang="zh-TW" sz="5100" dirty="0" smtClean="0">
                <a:latin typeface="+mj-ea"/>
                <a:ea typeface="+mj-ea"/>
              </a:rPr>
              <a:t>(4)</a:t>
            </a:r>
            <a:r>
              <a:rPr lang="zh-TW" altLang="en-US" sz="5100" dirty="0" smtClean="0">
                <a:solidFill>
                  <a:srgbClr val="FFFF00"/>
                </a:solidFill>
                <a:latin typeface="+mj-ea"/>
                <a:ea typeface="+mj-ea"/>
              </a:rPr>
              <a:t>大學預修學程</a:t>
            </a:r>
            <a:endParaRPr lang="en-US" altLang="zh-TW" sz="51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zh-TW" altLang="en-US" sz="5100" b="0" dirty="0" smtClean="0">
                <a:latin typeface="+mj-ea"/>
                <a:ea typeface="+mj-ea"/>
              </a:rPr>
              <a:t>透過</a:t>
            </a:r>
            <a:r>
              <a:rPr lang="zh-TW" altLang="en-US" sz="5100" b="0" dirty="0">
                <a:latin typeface="+mj-ea"/>
                <a:ea typeface="+mj-ea"/>
              </a:rPr>
              <a:t>公民記者的報導關心全球的生活</a:t>
            </a:r>
            <a:r>
              <a:rPr lang="zh-TW" altLang="en-US" sz="5100" b="0" dirty="0" smtClean="0">
                <a:latin typeface="+mj-ea"/>
                <a:ea typeface="+mj-ea"/>
              </a:rPr>
              <a:t>議題        </a:t>
            </a:r>
            <a:r>
              <a:rPr lang="en-US" altLang="zh-TW" sz="5100" b="0" dirty="0" smtClean="0">
                <a:latin typeface="+mj-ea"/>
                <a:ea typeface="+mj-ea"/>
              </a:rPr>
              <a:t>a.</a:t>
            </a:r>
            <a:r>
              <a:rPr lang="zh-TW" altLang="en-US" sz="5100" b="0" dirty="0" smtClean="0">
                <a:latin typeface="+mj-ea"/>
                <a:ea typeface="+mj-ea"/>
              </a:rPr>
              <a:t>大學預修課程</a:t>
            </a:r>
            <a:r>
              <a:rPr lang="en-US" altLang="zh-TW" sz="5100" b="0" dirty="0" smtClean="0">
                <a:latin typeface="+mj-ea"/>
                <a:ea typeface="+mj-ea"/>
              </a:rPr>
              <a:t>(AP</a:t>
            </a:r>
            <a:r>
              <a:rPr lang="zh-TW" altLang="en-US" sz="5100" b="0" dirty="0" smtClean="0">
                <a:latin typeface="+mj-ea"/>
                <a:ea typeface="+mj-ea"/>
              </a:rPr>
              <a:t>學程</a:t>
            </a:r>
            <a:r>
              <a:rPr lang="en-US" altLang="zh-TW" sz="5100" b="0" dirty="0" smtClean="0">
                <a:latin typeface="+mj-ea"/>
                <a:ea typeface="+mj-ea"/>
              </a:rPr>
              <a:t>)</a:t>
            </a:r>
            <a:endParaRPr lang="zh-TW" altLang="en-US" sz="5100" b="0" dirty="0">
              <a:latin typeface="+mj-ea"/>
              <a:ea typeface="+mj-ea"/>
            </a:endParaRPr>
          </a:p>
          <a:p>
            <a:r>
              <a:rPr lang="en-US" altLang="zh-TW" sz="5100" b="0" dirty="0">
                <a:latin typeface="+mj-ea"/>
                <a:ea typeface="+mj-ea"/>
              </a:rPr>
              <a:t>e</a:t>
            </a:r>
            <a:r>
              <a:rPr lang="en-US" altLang="zh-TW" sz="5100" b="0" dirty="0" smtClean="0">
                <a:latin typeface="+mj-ea"/>
                <a:ea typeface="+mj-ea"/>
              </a:rPr>
              <a:t>.</a:t>
            </a:r>
            <a:r>
              <a:rPr lang="zh-TW" altLang="en-US" sz="5100" b="0" dirty="0" smtClean="0">
                <a:latin typeface="+mj-ea"/>
                <a:ea typeface="+mj-ea"/>
              </a:rPr>
              <a:t>強化</a:t>
            </a:r>
            <a:r>
              <a:rPr lang="zh-TW" altLang="en-US" sz="5100" b="0" dirty="0">
                <a:latin typeface="+mj-ea"/>
                <a:ea typeface="+mj-ea"/>
              </a:rPr>
              <a:t>英語會話</a:t>
            </a:r>
            <a:r>
              <a:rPr lang="zh-TW" altLang="en-US" sz="5100" b="0" dirty="0" smtClean="0">
                <a:latin typeface="+mj-ea"/>
                <a:ea typeface="+mj-ea"/>
              </a:rPr>
              <a:t>能力                                             </a:t>
            </a:r>
            <a:r>
              <a:rPr lang="en-US" altLang="zh-TW" sz="5100" b="0" dirty="0" smtClean="0">
                <a:latin typeface="+mj-ea"/>
                <a:ea typeface="+mj-ea"/>
              </a:rPr>
              <a:t>b.</a:t>
            </a:r>
            <a:r>
              <a:rPr lang="zh-TW" altLang="en-US" sz="5100" b="0" dirty="0" smtClean="0">
                <a:latin typeface="+mj-ea"/>
                <a:ea typeface="+mj-ea"/>
              </a:rPr>
              <a:t>結合國立政治大學與鄰近社        </a:t>
            </a:r>
            <a:endParaRPr lang="en-US" altLang="zh-TW" sz="5100" b="0" dirty="0" smtClean="0">
              <a:latin typeface="+mj-ea"/>
              <a:ea typeface="+mj-ea"/>
            </a:endParaRPr>
          </a:p>
          <a:p>
            <a:r>
              <a:rPr lang="en-US" altLang="zh-TW" sz="5100" dirty="0" smtClean="0">
                <a:latin typeface="+mj-ea"/>
                <a:ea typeface="+mj-ea"/>
              </a:rPr>
              <a:t>(2)</a:t>
            </a:r>
            <a:r>
              <a:rPr lang="zh-TW" altLang="en-US" sz="5100" dirty="0" smtClean="0">
                <a:solidFill>
                  <a:srgbClr val="FFFF00"/>
                </a:solidFill>
                <a:latin typeface="+mj-ea"/>
                <a:ea typeface="+mj-ea"/>
              </a:rPr>
              <a:t>科學學院                                                               </a:t>
            </a:r>
            <a:r>
              <a:rPr lang="zh-TW" altLang="en-US" sz="5100" b="0" dirty="0" smtClean="0">
                <a:latin typeface="+mj-ea"/>
                <a:ea typeface="+mj-ea"/>
              </a:rPr>
              <a:t>區資源</a:t>
            </a:r>
            <a:endParaRPr lang="en-US" altLang="zh-TW" sz="5100" b="0" dirty="0" smtClean="0"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a.</a:t>
            </a:r>
            <a:r>
              <a:rPr lang="zh-TW" altLang="en-US" sz="5100" b="0" dirty="0" smtClean="0">
                <a:latin typeface="+mj-ea"/>
                <a:ea typeface="+mj-ea"/>
              </a:rPr>
              <a:t>數理資優課程</a:t>
            </a:r>
            <a:endParaRPr lang="en-US" altLang="zh-TW" sz="5100" b="0" dirty="0" smtClean="0">
              <a:latin typeface="+mj-ea"/>
              <a:ea typeface="+mj-ea"/>
            </a:endParaRPr>
          </a:p>
          <a:p>
            <a:r>
              <a:rPr lang="en-US" altLang="zh-TW" sz="5100" b="0" dirty="0" smtClean="0">
                <a:latin typeface="+mj-ea"/>
                <a:ea typeface="+mj-ea"/>
              </a:rPr>
              <a:t>b.</a:t>
            </a:r>
            <a:r>
              <a:rPr lang="zh-TW" altLang="en-US" sz="5100" b="0" dirty="0" smtClean="0">
                <a:latin typeface="+mj-ea"/>
                <a:ea typeface="+mj-ea"/>
              </a:rPr>
              <a:t>專題研究課程</a:t>
            </a:r>
            <a:endParaRPr lang="en-US" altLang="zh-TW" sz="5100" b="0" dirty="0" smtClean="0">
              <a:latin typeface="+mj-ea"/>
              <a:ea typeface="+mj-ea"/>
            </a:endParaRP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579691"/>
            <a:ext cx="3497620" cy="1293028"/>
          </a:xfrm>
        </p:spPr>
        <p:txBody>
          <a:bodyPr/>
          <a:lstStyle/>
          <a:p>
            <a:r>
              <a:rPr lang="en-US" altLang="zh-TW" b="1" dirty="0" smtClean="0">
                <a:latin typeface="+mj-ea"/>
              </a:rPr>
              <a:t>2.</a:t>
            </a:r>
            <a:r>
              <a:rPr lang="zh-TW" altLang="en-US" b="1" dirty="0" smtClean="0">
                <a:latin typeface="+mj-ea"/>
              </a:rPr>
              <a:t>通勤時間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16265"/>
            <a:ext cx="7520940" cy="213672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聯營</a:t>
            </a:r>
            <a:r>
              <a:rPr lang="zh-TW" altLang="en-US" sz="2000" dirty="0"/>
              <a:t>公車 棕</a:t>
            </a:r>
            <a:r>
              <a:rPr lang="en-US" altLang="zh-TW" sz="2000" dirty="0"/>
              <a:t>5</a:t>
            </a:r>
            <a:r>
              <a:rPr lang="zh-TW" altLang="en-US" sz="2000" dirty="0"/>
              <a:t>路線  棕</a:t>
            </a:r>
            <a:r>
              <a:rPr lang="en-US" altLang="zh-TW" sz="2000" dirty="0"/>
              <a:t>11</a:t>
            </a:r>
            <a:r>
              <a:rPr lang="zh-TW" altLang="en-US" sz="2000" dirty="0"/>
              <a:t>路線  </a:t>
            </a:r>
            <a:r>
              <a:rPr lang="en-US" altLang="zh-TW" sz="2000" dirty="0"/>
              <a:t>530</a:t>
            </a:r>
            <a:r>
              <a:rPr lang="zh-TW" altLang="en-US" sz="2000" dirty="0"/>
              <a:t>路線   </a:t>
            </a:r>
          </a:p>
          <a:p>
            <a:r>
              <a:rPr lang="en-US" altLang="zh-TW" sz="2000" dirty="0" smtClean="0"/>
              <a:t>2.</a:t>
            </a:r>
            <a:r>
              <a:rPr lang="zh-TW" altLang="en-US" sz="2000" dirty="0" smtClean="0"/>
              <a:t>捷運 板南線</a:t>
            </a:r>
            <a:r>
              <a:rPr lang="en-US" altLang="zh-TW" sz="2000" dirty="0" smtClean="0"/>
              <a:t>~</a:t>
            </a:r>
            <a:r>
              <a:rPr lang="zh-TW" altLang="en-US" sz="2000" dirty="0" smtClean="0"/>
              <a:t>文</a:t>
            </a:r>
            <a:r>
              <a:rPr lang="zh-TW" altLang="en-US" sz="2000" dirty="0"/>
              <a:t>山內湖線</a:t>
            </a:r>
            <a:r>
              <a:rPr lang="en-US" altLang="zh-TW" sz="2000" dirty="0"/>
              <a:t>(</a:t>
            </a:r>
            <a:r>
              <a:rPr lang="zh-TW" altLang="en-US" sz="2000" dirty="0"/>
              <a:t>中山國中－動物園</a:t>
            </a:r>
            <a:r>
              <a:rPr lang="en-US" altLang="zh-TW" sz="2000" dirty="0"/>
              <a:t>)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單程票</a:t>
            </a:r>
            <a:r>
              <a:rPr lang="en-US" altLang="zh-TW" sz="2000" dirty="0" smtClean="0"/>
              <a:t>-45</a:t>
            </a:r>
            <a:r>
              <a:rPr lang="zh-TW" altLang="en-US" sz="2000" dirty="0" smtClean="0"/>
              <a:t>元；悠遊卡</a:t>
            </a:r>
            <a:r>
              <a:rPr lang="en-US" altLang="zh-TW" sz="2000" dirty="0" smtClean="0"/>
              <a:t>-36</a:t>
            </a:r>
            <a:r>
              <a:rPr lang="zh-TW" altLang="en-US" sz="2000" dirty="0" smtClean="0"/>
              <a:t>元</a:t>
            </a:r>
            <a:endParaRPr lang="en-US" altLang="zh-TW" sz="2000" dirty="0" smtClean="0"/>
          </a:p>
          <a:p>
            <a:r>
              <a:rPr lang="zh-TW" altLang="en-US" sz="2000" dirty="0" smtClean="0"/>
              <a:t>   板橋</a:t>
            </a:r>
            <a:r>
              <a:rPr lang="zh-TW" altLang="en-US" sz="2000" dirty="0"/>
              <a:t>站</a:t>
            </a:r>
            <a:r>
              <a:rPr lang="en-US" altLang="zh-TW" sz="2000" dirty="0" smtClean="0"/>
              <a:t>~</a:t>
            </a:r>
            <a:r>
              <a:rPr lang="zh-TW" altLang="en-US" sz="2000" dirty="0"/>
              <a:t>忠孝復興</a:t>
            </a:r>
            <a:r>
              <a:rPr lang="zh-TW" altLang="en-US" sz="2000" dirty="0" smtClean="0"/>
              <a:t>站</a:t>
            </a:r>
            <a:r>
              <a:rPr lang="en-US" altLang="zh-TW" sz="2000" dirty="0" smtClean="0"/>
              <a:t>~</a:t>
            </a:r>
            <a:r>
              <a:rPr lang="zh-TW" altLang="en-US" sz="2000" dirty="0" smtClean="0"/>
              <a:t>轉文湖線</a:t>
            </a:r>
            <a:r>
              <a:rPr lang="en-US" altLang="zh-TW" sz="2000" dirty="0" smtClean="0"/>
              <a:t>~</a:t>
            </a:r>
            <a:r>
              <a:rPr lang="zh-TW" altLang="en-US" sz="2000" dirty="0" smtClean="0"/>
              <a:t>動物園站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終點站</a:t>
            </a:r>
            <a:r>
              <a:rPr lang="en-US" altLang="zh-TW" sz="2000" dirty="0" smtClean="0"/>
              <a:t>)(34</a:t>
            </a:r>
            <a:r>
              <a:rPr lang="zh-TW" altLang="en-US" sz="2000" dirty="0" smtClean="0"/>
              <a:t>分</a:t>
            </a:r>
            <a:r>
              <a:rPr lang="en-US" altLang="zh-TW" sz="2000" dirty="0" smtClean="0"/>
              <a:t>35</a:t>
            </a:r>
            <a:r>
              <a:rPr lang="zh-TW" altLang="en-US" sz="2000" dirty="0" smtClean="0"/>
              <a:t>秒，不包含等車及轉車</a:t>
            </a:r>
            <a:r>
              <a:rPr lang="en-US" altLang="zh-TW" sz="2000" dirty="0" smtClean="0"/>
              <a:t>)</a:t>
            </a:r>
          </a:p>
          <a:p>
            <a:r>
              <a:rPr lang="en-US" altLang="zh-TW" sz="2000" dirty="0" smtClean="0"/>
              <a:t>3.</a:t>
            </a:r>
            <a:r>
              <a:rPr lang="zh-TW" altLang="en-US" sz="2000" dirty="0" smtClean="0"/>
              <a:t>專車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板橋線</a:t>
            </a:r>
            <a:r>
              <a:rPr lang="en-US" altLang="zh-TW" sz="2000" dirty="0" smtClean="0"/>
              <a:t>:06:55</a:t>
            </a:r>
            <a:r>
              <a:rPr lang="zh-TW" altLang="en-US" sz="2000" dirty="0" smtClean="0"/>
              <a:t>捷運新埔站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新北市板橋區文化路</a:t>
            </a:r>
            <a:r>
              <a:rPr lang="en-US" altLang="zh-TW" sz="2000" dirty="0" smtClean="0"/>
              <a:t>302</a:t>
            </a:r>
            <a:r>
              <a:rPr lang="zh-TW" altLang="en-US" sz="2000" dirty="0" smtClean="0"/>
              <a:t>號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摩斯</a:t>
            </a:r>
            <a:r>
              <a:rPr lang="en-US" altLang="zh-TW" sz="2000" dirty="0" smtClean="0"/>
              <a:t>)</a:t>
            </a:r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3709430"/>
            <a:ext cx="328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+mj-ea"/>
                <a:ea typeface="+mj-ea"/>
              </a:rPr>
              <a:t>3.</a:t>
            </a:r>
            <a:r>
              <a:rPr lang="zh-TW" altLang="en-US" sz="3600" b="1" dirty="0">
                <a:latin typeface="+mj-ea"/>
                <a:ea typeface="+mj-ea"/>
              </a:rPr>
              <a:t>過去表現落點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20246" y="436094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+mj-ea"/>
                <a:ea typeface="+mj-ea"/>
              </a:rPr>
              <a:t>(1)</a:t>
            </a:r>
            <a:r>
              <a:rPr lang="zh-TW" altLang="en-US" sz="2000" b="1" dirty="0" smtClean="0">
                <a:latin typeface="+mj-ea"/>
                <a:ea typeface="+mj-ea"/>
              </a:rPr>
              <a:t>多數學生等第落點</a:t>
            </a:r>
            <a:endParaRPr lang="en-US" altLang="zh-TW" sz="2000" b="1" dirty="0" smtClean="0">
              <a:latin typeface="+mj-ea"/>
              <a:ea typeface="+mj-ea"/>
            </a:endParaRPr>
          </a:p>
          <a:p>
            <a:r>
              <a:rPr lang="en-US" altLang="zh-TW" sz="2000" b="1" dirty="0" smtClean="0">
                <a:latin typeface="+mj-ea"/>
                <a:ea typeface="+mj-ea"/>
              </a:rPr>
              <a:t>5A++</a:t>
            </a:r>
            <a:r>
              <a:rPr lang="zh-TW" altLang="en-US" sz="2000" b="1" dirty="0" smtClean="0">
                <a:latin typeface="+mj-ea"/>
                <a:ea typeface="+mj-ea"/>
              </a:rPr>
              <a:t> 作文</a:t>
            </a:r>
            <a:r>
              <a:rPr lang="en-US" altLang="zh-TW" sz="2000" b="1" dirty="0" smtClean="0">
                <a:latin typeface="+mj-ea"/>
                <a:ea typeface="+mj-ea"/>
              </a:rPr>
              <a:t>5</a:t>
            </a:r>
            <a:r>
              <a:rPr lang="zh-TW" altLang="en-US" sz="2000" b="1" dirty="0" smtClean="0">
                <a:latin typeface="+mj-ea"/>
                <a:ea typeface="+mj-ea"/>
              </a:rPr>
              <a:t>級分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en-US" altLang="zh-TW" sz="2000" b="1" dirty="0" smtClean="0">
                <a:latin typeface="+mj-ea"/>
                <a:ea typeface="+mj-ea"/>
              </a:rPr>
              <a:t>(</a:t>
            </a:r>
            <a:r>
              <a:rPr lang="en-US" altLang="zh-TW" sz="2000" b="1" dirty="0">
                <a:latin typeface="+mj-ea"/>
                <a:ea typeface="+mj-ea"/>
              </a:rPr>
              <a:t>2)99-101</a:t>
            </a:r>
            <a:r>
              <a:rPr lang="zh-TW" altLang="en-US" sz="2000" b="1" dirty="0">
                <a:latin typeface="+mj-ea"/>
                <a:ea typeface="+mj-ea"/>
              </a:rPr>
              <a:t>學年度</a:t>
            </a:r>
            <a:r>
              <a:rPr lang="en-US" altLang="zh-TW" sz="2000" b="1" dirty="0">
                <a:latin typeface="+mj-ea"/>
                <a:ea typeface="+mj-ea"/>
              </a:rPr>
              <a:t>PR</a:t>
            </a:r>
            <a:r>
              <a:rPr lang="zh-TW" altLang="en-US" sz="2000" b="1" dirty="0">
                <a:latin typeface="+mj-ea"/>
                <a:ea typeface="+mj-ea"/>
              </a:rPr>
              <a:t>值</a:t>
            </a:r>
          </a:p>
          <a:p>
            <a:r>
              <a:rPr lang="zh-TW" altLang="en-US" sz="2000" b="1" dirty="0">
                <a:latin typeface="+mj-ea"/>
                <a:ea typeface="+mj-ea"/>
              </a:rPr>
              <a:t>     </a:t>
            </a:r>
            <a:r>
              <a:rPr lang="en-US" altLang="zh-TW" sz="2000" b="1" dirty="0">
                <a:latin typeface="+mj-ea"/>
                <a:ea typeface="+mj-ea"/>
              </a:rPr>
              <a:t>99</a:t>
            </a:r>
            <a:r>
              <a:rPr lang="zh-TW" altLang="en-US" sz="2000" b="1" dirty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PR96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en-US" altLang="zh-TW" sz="2000" b="1" dirty="0">
                <a:latin typeface="+mj-ea"/>
                <a:ea typeface="+mj-ea"/>
              </a:rPr>
              <a:t>    100</a:t>
            </a:r>
            <a:r>
              <a:rPr lang="zh-TW" altLang="en-US" sz="2000" b="1" dirty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PR92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en-US" altLang="zh-TW" sz="2000" b="1" dirty="0">
                <a:latin typeface="+mj-ea"/>
                <a:ea typeface="+mj-ea"/>
              </a:rPr>
              <a:t>    101</a:t>
            </a:r>
            <a:r>
              <a:rPr lang="zh-TW" altLang="en-US" sz="2000" b="1" dirty="0">
                <a:latin typeface="+mj-ea"/>
                <a:ea typeface="+mj-ea"/>
              </a:rPr>
              <a:t>學年度 </a:t>
            </a:r>
            <a:r>
              <a:rPr lang="en-US" altLang="zh-TW" sz="2000" b="1" dirty="0" smtClean="0">
                <a:latin typeface="+mj-ea"/>
                <a:ea typeface="+mj-ea"/>
              </a:rPr>
              <a:t>PR93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8194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86896"/>
            <a:ext cx="2318781" cy="19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837" y="-315416"/>
            <a:ext cx="7520940" cy="1872208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+mj-ea"/>
              </a:rPr>
              <a:t>第二群組</a:t>
            </a:r>
            <a:r>
              <a:rPr lang="en-US" altLang="zh-TW" sz="3600" b="1" dirty="0" smtClean="0">
                <a:solidFill>
                  <a:srgbClr val="7030A0"/>
                </a:solidFill>
                <a:latin typeface="+mj-ea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+mj-ea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+mj-ea"/>
              </a:rPr>
              <a:t>北一女</a:t>
            </a:r>
            <a:r>
              <a:rPr lang="en-US" altLang="zh-TW" sz="3600" b="1" dirty="0">
                <a:solidFill>
                  <a:srgbClr val="7030A0"/>
                </a:solidFill>
                <a:latin typeface="+mj-ea"/>
              </a:rPr>
              <a:t>vs</a:t>
            </a:r>
            <a:r>
              <a:rPr lang="zh-TW" altLang="en-US" sz="3600" b="1" dirty="0">
                <a:solidFill>
                  <a:srgbClr val="7030A0"/>
                </a:solidFill>
                <a:latin typeface="+mj-ea"/>
              </a:rPr>
              <a:t>中山女中</a:t>
            </a:r>
            <a:r>
              <a:rPr lang="en-US" altLang="zh-TW" sz="3600" b="1" dirty="0">
                <a:solidFill>
                  <a:srgbClr val="7030A0"/>
                </a:solidFill>
                <a:latin typeface="+mj-ea"/>
              </a:rPr>
              <a:t>VS</a:t>
            </a:r>
            <a:r>
              <a:rPr lang="zh-TW" altLang="en-US" sz="3600" b="1" dirty="0">
                <a:solidFill>
                  <a:srgbClr val="7030A0"/>
                </a:solidFill>
                <a:latin typeface="+mj-ea"/>
              </a:rPr>
              <a:t>政大附中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83487"/>
              </p:ext>
            </p:extLst>
          </p:nvPr>
        </p:nvGraphicFramePr>
        <p:xfrm>
          <a:off x="1524000" y="1397000"/>
          <a:ext cx="609600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北一女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中山女高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政大附中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特色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開發自身能力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多元有趣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專業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評比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</a:t>
                      </a:r>
                      <a:r>
                        <a:rPr lang="zh-TW" altLang="en-US" dirty="0" smtClean="0"/>
                        <a:t>通勤時間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最短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久一點點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太久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評比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5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</a:t>
                      </a:r>
                      <a:r>
                        <a:rPr lang="zh-TW" altLang="en-US" dirty="0" smtClean="0"/>
                        <a:t>吸引力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 smtClean="0"/>
                        <a:t>        較大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較小</a:t>
                      </a:r>
                      <a:endParaRPr lang="zh-TW" altLang="en-US" dirty="0"/>
                    </a:p>
                  </a:txBody>
                  <a:tcPr/>
                </a:tc>
              </a:tr>
              <a:tr h="31101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評比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</a:t>
                      </a:r>
                      <a:r>
                        <a:rPr lang="zh-TW" altLang="en-US" dirty="0" smtClean="0"/>
                        <a:t>難易度評比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超難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難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略難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五角星形 15"/>
          <p:cNvSpPr/>
          <p:nvPr/>
        </p:nvSpPr>
        <p:spPr>
          <a:xfrm>
            <a:off x="3744532" y="4088964"/>
            <a:ext cx="144016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51" y="4052072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32" y="404507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79" y="406293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94" y="4067426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086224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6" y="407979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086225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3" y="403062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88" y="2560833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07" y="2542683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54" y="4064632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68" y="4021854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47" y="2561362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29" y="257896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7891"/>
              </p:ext>
            </p:extLst>
          </p:nvPr>
        </p:nvGraphicFramePr>
        <p:xfrm>
          <a:off x="1547665" y="4941168"/>
          <a:ext cx="6048671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1512168"/>
                <a:gridCol w="1512168"/>
                <a:gridCol w="1512168"/>
              </a:tblGrid>
              <a:tr h="51485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評比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五角星形 19"/>
          <p:cNvSpPr/>
          <p:nvPr/>
        </p:nvSpPr>
        <p:spPr>
          <a:xfrm>
            <a:off x="3162366" y="5143837"/>
            <a:ext cx="292100" cy="11588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54" y="5150235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7" y="5139864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28" y="5119230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63" y="5146650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60" y="5139864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1" y="5139747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5147809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07" y="5201780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30" y="5125550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90" y="5125550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5122043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66" y="5101600"/>
            <a:ext cx="463550" cy="2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47" y="333404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94" y="3296129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11" y="3296129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336943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900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22" y="3303969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68" y="3279333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6" y="330904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73" y="327609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6" y="3307181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60" y="4052071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91" y="2539726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53889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57418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74" y="2541847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20" y="2561362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7" y="2615121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56" y="256430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30" y="2601230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03" y="2596833"/>
            <a:ext cx="2921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631">
            <a:off x="5110397" y="3824803"/>
            <a:ext cx="1842912" cy="23036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183">
            <a:off x="795729" y="3955871"/>
            <a:ext cx="1914820" cy="23935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104066"/>
            <a:ext cx="1944216" cy="123670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ea typeface="文鼎中特圓" panose="02010609010101010101" pitchFamily="49" charset="-120"/>
              </a:rPr>
              <a:t>心得</a:t>
            </a:r>
            <a:endParaRPr lang="zh-TW" altLang="en-US" b="1" dirty="0">
              <a:solidFill>
                <a:srgbClr val="7030A0"/>
              </a:solidFill>
              <a:ea typeface="文鼎中特圓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034" y="1164143"/>
            <a:ext cx="7955280" cy="406908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文鼎中特圓" panose="02010609010101010101" pitchFamily="49" charset="-120"/>
              </a:rPr>
              <a:t>組員</a:t>
            </a:r>
            <a:r>
              <a:rPr lang="en-US" altLang="zh-TW" sz="2400" dirty="0" smtClean="0">
                <a:solidFill>
                  <a:srgbClr val="FFFF00"/>
                </a:solidFill>
                <a:latin typeface="+mj-ea"/>
                <a:ea typeface="文鼎中特圓" panose="02010609010101010101" pitchFamily="49" charset="-120"/>
              </a:rPr>
              <a:t>1</a:t>
            </a:r>
            <a:r>
              <a:rPr lang="zh-TW" altLang="en-US" sz="2400" dirty="0" smtClean="0">
                <a:solidFill>
                  <a:srgbClr val="FFFF00"/>
                </a:solidFill>
                <a:latin typeface="+mj-ea"/>
                <a:ea typeface="文鼎中特圓" panose="02010609010101010101" pitchFamily="49" charset="-120"/>
              </a:rPr>
              <a:t>孫鈺婷</a:t>
            </a:r>
            <a:r>
              <a:rPr lang="en-US" altLang="zh-TW" sz="2400" dirty="0" smtClean="0">
                <a:solidFill>
                  <a:srgbClr val="002060"/>
                </a:solidFill>
                <a:latin typeface="+mj-ea"/>
                <a:ea typeface="文鼎中特圓" panose="02010609010101010101" pitchFamily="49" charset="-120"/>
              </a:rPr>
              <a:t>:</a:t>
            </a:r>
            <a:r>
              <a:rPr lang="zh-TW" altLang="en-US" sz="2000" b="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文鼎中特圓" panose="02010609010101010101" pitchFamily="49" charset="-120"/>
              </a:rPr>
              <a:t>無論是校園、社團或是交通路線，以前從未考慮過， 但</a:t>
            </a:r>
            <a:r>
              <a:rPr lang="zh-TW" altLang="en-US" sz="2000" b="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文鼎中特圓" panose="02010609010101010101" pitchFamily="49" charset="-120"/>
              </a:rPr>
              <a:t>經由</a:t>
            </a:r>
            <a:r>
              <a:rPr lang="zh-TW" altLang="en-US" sz="2000" b="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文鼎中特圓" panose="02010609010101010101" pitchFamily="49" charset="-120"/>
              </a:rPr>
              <a:t>這次的報告，才終於親自去了解自己未來想讀的學校。看著資料上個個青春洋溢的高中生，恨不得馬上結束會考，展開自己的繽紛的高中生活，所以為了考上心目中的第一志願，在為數不多的日裡好好努力吧</a:t>
            </a:r>
            <a:r>
              <a:rPr lang="en-US" altLang="zh-TW" sz="2000" b="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文鼎中特圓" panose="02010609010101010101" pitchFamily="49" charset="-120"/>
              </a:rPr>
              <a:t>!</a:t>
            </a:r>
          </a:p>
          <a:p>
            <a:r>
              <a:rPr lang="zh-TW" altLang="en-US" sz="2400" dirty="0">
                <a:solidFill>
                  <a:srgbClr val="00B050"/>
                </a:solidFill>
                <a:latin typeface="+mj-ea"/>
                <a:ea typeface="文鼎中特圓" panose="02010609010101010101" pitchFamily="49" charset="-120"/>
              </a:rPr>
              <a:t>組員</a:t>
            </a:r>
            <a:r>
              <a:rPr lang="en-US" altLang="zh-TW" sz="2400" dirty="0">
                <a:solidFill>
                  <a:srgbClr val="00B050"/>
                </a:solidFill>
                <a:latin typeface="+mj-ea"/>
                <a:ea typeface="文鼎中特圓" panose="02010609010101010101" pitchFamily="49" charset="-120"/>
              </a:rPr>
              <a:t>2</a:t>
            </a:r>
            <a:r>
              <a:rPr lang="zh-TW" altLang="en-US" sz="2400" dirty="0">
                <a:solidFill>
                  <a:srgbClr val="00B050"/>
                </a:solidFill>
                <a:latin typeface="+mj-ea"/>
                <a:ea typeface="文鼎中特圓" panose="02010609010101010101" pitchFamily="49" charset="-120"/>
              </a:rPr>
              <a:t>劉</a:t>
            </a:r>
            <a:r>
              <a:rPr lang="zh-TW" altLang="en-US" sz="2400" dirty="0" smtClean="0">
                <a:solidFill>
                  <a:srgbClr val="00B050"/>
                </a:solidFill>
                <a:latin typeface="+mj-ea"/>
                <a:ea typeface="文鼎中特圓" panose="02010609010101010101" pitchFamily="49" charset="-120"/>
              </a:rPr>
              <a:t>育帆</a:t>
            </a:r>
            <a:r>
              <a:rPr lang="en-US" altLang="zh-TW" sz="2400" dirty="0" smtClean="0">
                <a:solidFill>
                  <a:srgbClr val="00B050"/>
                </a:solidFill>
                <a:latin typeface="+mj-ea"/>
                <a:ea typeface="文鼎中特圓" panose="02010609010101010101" pitchFamily="49" charset="-120"/>
              </a:rPr>
              <a:t>:</a:t>
            </a:r>
            <a:r>
              <a:rPr lang="zh-TW" altLang="en-US" sz="2000" b="0" dirty="0" smtClean="0">
                <a:solidFill>
                  <a:srgbClr val="0070C0"/>
                </a:solidFill>
                <a:latin typeface="+mj-ea"/>
                <a:ea typeface="文鼎中特圓" panose="02010609010101010101" pitchFamily="49" charset="-120"/>
              </a:rPr>
              <a:t>做完了這一次的報告，更加地了解現在的高中課程和形式，而透過這次的報告，我對於自己的目標學校有了更進一步的</a:t>
            </a:r>
            <a:r>
              <a:rPr lang="zh-TW" altLang="en-US" sz="2000" b="0" dirty="0" smtClean="0">
                <a:solidFill>
                  <a:srgbClr val="0070C0"/>
                </a:solidFill>
                <a:latin typeface="+mj-ea"/>
                <a:ea typeface="文鼎中特圓" panose="02010609010101010101" pitchFamily="49" charset="-120"/>
              </a:rPr>
              <a:t>認識，也知道了自己適合哪一個高中將來朝著目標邁進。</a:t>
            </a:r>
            <a:endParaRPr lang="en-US" altLang="zh-TW" sz="2000" b="0" dirty="0" smtClean="0">
              <a:solidFill>
                <a:srgbClr val="0070C0"/>
              </a:solidFill>
              <a:latin typeface="+mj-ea"/>
              <a:ea typeface="文鼎中特圓" panose="02010609010101010101" pitchFamily="49" charset="-120"/>
            </a:endParaRPr>
          </a:p>
          <a:p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3638" y="6237312"/>
            <a:ext cx="4640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7030A0"/>
                </a:solidFill>
                <a:latin typeface="+mj-ea"/>
                <a:ea typeface="+mj-ea"/>
              </a:rPr>
              <a:t>By 90845</a:t>
            </a: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孫鈺婷，</a:t>
            </a:r>
            <a:r>
              <a:rPr lang="en-US" altLang="zh-TW" sz="2400" b="1" dirty="0">
                <a:solidFill>
                  <a:srgbClr val="7030A0"/>
                </a:solidFill>
                <a:latin typeface="+mj-ea"/>
                <a:ea typeface="+mj-ea"/>
              </a:rPr>
              <a:t>90846</a:t>
            </a: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劉育帆</a:t>
            </a:r>
          </a:p>
        </p:txBody>
      </p:sp>
      <p:sp>
        <p:nvSpPr>
          <p:cNvPr id="8" name="文字方塊 7"/>
          <p:cNvSpPr txBox="1"/>
          <p:nvPr/>
        </p:nvSpPr>
        <p:spPr>
          <a:xfrm rot="20758675">
            <a:off x="2717289" y="45472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中山女中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 rot="340236">
            <a:off x="4011188" y="55849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北一女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46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735</TotalTime>
  <Words>1122</Words>
  <Application>Microsoft Office PowerPoint</Application>
  <PresentationFormat>如螢幕大小 (4:3)</PresentationFormat>
  <Paragraphs>119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文鼎中特圓</vt:lpstr>
      <vt:lpstr>新細明體</vt:lpstr>
      <vt:lpstr>Arial</vt:lpstr>
      <vt:lpstr>Calibri</vt:lpstr>
      <vt:lpstr>Century Gothic</vt:lpstr>
      <vt:lpstr>飛機雲</vt:lpstr>
      <vt:lpstr>PowerPoint 簡報</vt:lpstr>
      <vt:lpstr>北一女之. . .</vt:lpstr>
      <vt:lpstr>2.通勤時間</vt:lpstr>
      <vt:lpstr>中山女高之. . .</vt:lpstr>
      <vt:lpstr>2.通勤時間</vt:lpstr>
      <vt:lpstr>政大附中之. . .</vt:lpstr>
      <vt:lpstr>2.通勤時間</vt:lpstr>
      <vt:lpstr>第二群組 北一女vs中山女中VS政大附中</vt:lpstr>
      <vt:lpstr>心得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MARK</dc:creator>
  <cp:lastModifiedBy>ACER</cp:lastModifiedBy>
  <cp:revision>50</cp:revision>
  <dcterms:created xsi:type="dcterms:W3CDTF">2014-12-24T16:52:56Z</dcterms:created>
  <dcterms:modified xsi:type="dcterms:W3CDTF">2015-01-12T16:30:21Z</dcterms:modified>
</cp:coreProperties>
</file>