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2A14F23-009E-45D4-92B1-C0F72263D4D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6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9900FF"/>
    <a:srgbClr val="A2E6F4"/>
    <a:srgbClr val="FF33CC"/>
    <a:srgbClr val="CC00FF"/>
    <a:srgbClr val="FBF09B"/>
    <a:srgbClr val="E6FB21"/>
    <a:srgbClr val="C2D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0855D-E386-4A60-86B9-CB94E8327CBD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6C1D5-5ADD-4F99-BBA5-08A9AE1B7C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91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2015/1/5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728191"/>
          </a:xfrm>
        </p:spPr>
        <p:txBody>
          <a:bodyPr>
            <a:normAutofit/>
          </a:bodyPr>
          <a:lstStyle/>
          <a:p>
            <a:r>
              <a:rPr lang="zh-TW" altLang="en-US" sz="7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觀光事業科介紹</a:t>
            </a:r>
            <a:endParaRPr lang="zh-TW" altLang="en-US" sz="7200" dirty="0">
              <a:solidFill>
                <a:schemeClr val="tx2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890120" y="3717032"/>
            <a:ext cx="6400800" cy="213779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組員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en-US" altLang="zh-TW" dirty="0" smtClean="0">
                <a:solidFill>
                  <a:srgbClr val="7030A0"/>
                </a:solidFill>
              </a:rPr>
              <a:t>39</a:t>
            </a:r>
            <a:r>
              <a:rPr lang="zh-TW" altLang="en-US" dirty="0" smtClean="0">
                <a:solidFill>
                  <a:srgbClr val="7030A0"/>
                </a:solidFill>
              </a:rPr>
              <a:t>邱暄亞</a:t>
            </a:r>
            <a:r>
              <a:rPr lang="en-US" altLang="zh-TW" dirty="0" smtClean="0">
                <a:solidFill>
                  <a:srgbClr val="7030A0"/>
                </a:solidFill>
              </a:rPr>
              <a:t/>
            </a:r>
            <a:br>
              <a:rPr lang="en-US" altLang="zh-TW" dirty="0" smtClean="0">
                <a:solidFill>
                  <a:srgbClr val="7030A0"/>
                </a:solidFill>
              </a:rPr>
            </a:br>
            <a:r>
              <a:rPr lang="zh-TW" altLang="en-US" dirty="0" smtClean="0"/>
              <a:t>          </a:t>
            </a:r>
            <a:r>
              <a:rPr lang="en-US" altLang="zh-TW" dirty="0" smtClean="0">
                <a:solidFill>
                  <a:srgbClr val="00B0F0"/>
                </a:solidFill>
              </a:rPr>
              <a:t>42</a:t>
            </a:r>
            <a:r>
              <a:rPr lang="zh-TW" altLang="en-US" dirty="0" smtClean="0">
                <a:solidFill>
                  <a:srgbClr val="00B0F0"/>
                </a:solidFill>
              </a:rPr>
              <a:t>邱映瑜</a:t>
            </a:r>
            <a:endParaRPr lang="en-US" altLang="zh-TW" dirty="0" smtClean="0">
              <a:solidFill>
                <a:srgbClr val="00B0F0"/>
              </a:solidFill>
            </a:endParaRPr>
          </a:p>
          <a:p>
            <a:r>
              <a:rPr lang="zh-TW" altLang="en-US" dirty="0" smtClean="0">
                <a:solidFill>
                  <a:srgbClr val="FF33CC"/>
                </a:solidFill>
              </a:rPr>
              <a:t>          </a:t>
            </a:r>
            <a:r>
              <a:rPr lang="en-US" altLang="zh-TW" dirty="0" smtClean="0">
                <a:solidFill>
                  <a:srgbClr val="92D050"/>
                </a:solidFill>
              </a:rPr>
              <a:t>44</a:t>
            </a:r>
            <a:r>
              <a:rPr lang="zh-TW" altLang="en-US" dirty="0" smtClean="0">
                <a:solidFill>
                  <a:srgbClr val="92D050"/>
                </a:solidFill>
              </a:rPr>
              <a:t>羅靖媛</a:t>
            </a:r>
            <a:endParaRPr lang="zh-TW" altLang="en-US" dirty="0">
              <a:solidFill>
                <a:srgbClr val="92D050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4221088"/>
            <a:ext cx="3556113" cy="181203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 rot="20888629">
            <a:off x="1097255" y="2292061"/>
            <a:ext cx="38630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100" dirty="0" smtClean="0">
                <a:ln w="18000">
                  <a:solidFill>
                    <a:srgbClr val="FFFF00"/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班級</a:t>
            </a:r>
            <a:r>
              <a:rPr lang="en-US" altLang="zh-TW" sz="5400" b="1" cap="none" spc="100" dirty="0" smtClean="0">
                <a:ln w="18000">
                  <a:solidFill>
                    <a:srgbClr val="FFFF00"/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:910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871372"/>
            <a:ext cx="3024336" cy="226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74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>
            <a:noAutofit/>
          </a:bodyPr>
          <a:lstStyle/>
          <a:p>
            <a:r>
              <a:rPr lang="en-US" altLang="zh-TW" sz="6600" dirty="0" smtClean="0">
                <a:solidFill>
                  <a:srgbClr val="00B0F0"/>
                </a:solidFill>
              </a:rPr>
              <a:t>42</a:t>
            </a:r>
            <a:r>
              <a:rPr lang="zh-TW" altLang="en-US" sz="6600" dirty="0" smtClean="0">
                <a:solidFill>
                  <a:srgbClr val="00B0F0"/>
                </a:solidFill>
              </a:rPr>
              <a:t>邱映瑜的心得</a:t>
            </a:r>
            <a:endParaRPr lang="zh-TW" altLang="en-US" sz="6600" dirty="0">
              <a:solidFill>
                <a:srgbClr val="00B0F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536504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</a:rPr>
              <a:t>看了所有的科系後我覺得是個有難處</a:t>
            </a:r>
            <a:r>
              <a:rPr lang="en-US" altLang="zh-TW" sz="4000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</a:rPr>
              <a:t>一開始一直以為高職很簡單</a:t>
            </a:r>
            <a:r>
              <a:rPr lang="en-US" altLang="zh-TW" sz="4000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</a:rPr>
              <a:t>沒想到我錯了</a:t>
            </a:r>
            <a:r>
              <a:rPr lang="en-US" altLang="zh-TW" sz="4000" dirty="0" smtClean="0">
                <a:solidFill>
                  <a:schemeClr val="accent3">
                    <a:lumMod val="75000"/>
                  </a:schemeClr>
                </a:solidFill>
              </a:rPr>
              <a:t>!!</a:t>
            </a:r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</a:rPr>
              <a:t>舉例來說</a:t>
            </a:r>
            <a:r>
              <a:rPr lang="en-US" altLang="zh-TW" sz="4000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</a:rPr>
              <a:t>我們這次介紹的觀光科他不只要會一般的科目還必須熟練各國語言</a:t>
            </a:r>
            <a:r>
              <a:rPr lang="en-US" altLang="zh-TW" sz="4000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</a:rPr>
              <a:t>在畢業前還必須取得丙級證照</a:t>
            </a:r>
            <a:r>
              <a:rPr lang="en-US" altLang="zh-TW" sz="4000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</a:rPr>
              <a:t>如果以輕鬆的態度面對的話</a:t>
            </a:r>
            <a:r>
              <a:rPr lang="en-US" altLang="zh-TW" sz="4000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</a:rPr>
              <a:t>想必很難畢業吧</a:t>
            </a:r>
            <a:r>
              <a:rPr lang="en-US" altLang="zh-TW" sz="4000" dirty="0" smtClean="0">
                <a:solidFill>
                  <a:schemeClr val="accent3">
                    <a:lumMod val="75000"/>
                  </a:schemeClr>
                </a:solidFill>
              </a:rPr>
              <a:t>!!!!</a:t>
            </a:r>
            <a:endParaRPr lang="zh-TW" alt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4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6600" dirty="0" smtClean="0">
                <a:solidFill>
                  <a:srgbClr val="7030A0"/>
                </a:solidFill>
              </a:rPr>
              <a:t>39</a:t>
            </a:r>
            <a:r>
              <a:rPr lang="zh-TW" altLang="en-US" sz="6600" dirty="0" smtClean="0">
                <a:solidFill>
                  <a:srgbClr val="7030A0"/>
                </a:solidFill>
              </a:rPr>
              <a:t>邱暄亞的心得</a:t>
            </a:r>
            <a:endParaRPr lang="zh-TW" altLang="en-US" sz="6600" dirty="0">
              <a:solidFill>
                <a:srgbClr val="7030A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rgbClr val="FF66CC"/>
                </a:solidFill>
              </a:rPr>
              <a:t>看完了高職的介紹後</a:t>
            </a:r>
            <a:r>
              <a:rPr lang="en-US" altLang="zh-TW" sz="4800" dirty="0" smtClean="0">
                <a:solidFill>
                  <a:srgbClr val="FF66CC"/>
                </a:solidFill>
              </a:rPr>
              <a:t>,</a:t>
            </a:r>
            <a:r>
              <a:rPr lang="zh-TW" altLang="en-US" sz="4800" dirty="0" smtClean="0">
                <a:solidFill>
                  <a:srgbClr val="FF66CC"/>
                </a:solidFill>
              </a:rPr>
              <a:t>發現每一科都有他捆難的地方</a:t>
            </a:r>
            <a:r>
              <a:rPr lang="en-US" altLang="zh-TW" sz="4800" dirty="0" smtClean="0">
                <a:solidFill>
                  <a:srgbClr val="FF66CC"/>
                </a:solidFill>
              </a:rPr>
              <a:t>,</a:t>
            </a:r>
            <a:r>
              <a:rPr lang="zh-TW" altLang="en-US" sz="4800" dirty="0" smtClean="0">
                <a:solidFill>
                  <a:srgbClr val="FF66CC"/>
                </a:solidFill>
              </a:rPr>
              <a:t>而我們選擇的</a:t>
            </a:r>
            <a:r>
              <a:rPr lang="zh-TW" altLang="en-US" sz="4800" dirty="0">
                <a:solidFill>
                  <a:srgbClr val="FF66CC"/>
                </a:solidFill>
              </a:rPr>
              <a:t>觀光</a:t>
            </a:r>
            <a:r>
              <a:rPr lang="zh-TW" altLang="en-US" sz="4800" dirty="0" smtClean="0">
                <a:solidFill>
                  <a:srgbClr val="FF66CC"/>
                </a:solidFill>
              </a:rPr>
              <a:t>科也是一樣</a:t>
            </a:r>
            <a:r>
              <a:rPr lang="en-US" altLang="zh-TW" sz="4800" dirty="0" smtClean="0">
                <a:solidFill>
                  <a:srgbClr val="FF66CC"/>
                </a:solidFill>
              </a:rPr>
              <a:t>,</a:t>
            </a:r>
            <a:r>
              <a:rPr lang="zh-TW" altLang="en-US" sz="4800" dirty="0" smtClean="0">
                <a:solidFill>
                  <a:srgbClr val="FF66CC"/>
                </a:solidFill>
              </a:rPr>
              <a:t>這門科系除了要學一般學科外</a:t>
            </a:r>
            <a:r>
              <a:rPr lang="en-US" altLang="zh-TW" sz="4800" dirty="0" smtClean="0">
                <a:solidFill>
                  <a:srgbClr val="FF66CC"/>
                </a:solidFill>
              </a:rPr>
              <a:t>,</a:t>
            </a:r>
            <a:r>
              <a:rPr lang="zh-TW" altLang="en-US" sz="4800" dirty="0" smtClean="0">
                <a:solidFill>
                  <a:srgbClr val="FF66CC"/>
                </a:solidFill>
              </a:rPr>
              <a:t>是照還要熟練</a:t>
            </a:r>
            <a:r>
              <a:rPr lang="zh-TW" altLang="en-US" sz="4800" dirty="0">
                <a:solidFill>
                  <a:srgbClr val="FF66CC"/>
                </a:solidFill>
              </a:rPr>
              <a:t>英文及日語</a:t>
            </a:r>
            <a:r>
              <a:rPr lang="en-US" altLang="zh-TW" sz="4800" dirty="0">
                <a:solidFill>
                  <a:srgbClr val="FF66CC"/>
                </a:solidFill>
              </a:rPr>
              <a:t>,</a:t>
            </a:r>
            <a:r>
              <a:rPr lang="zh-TW" altLang="en-US" sz="4800" dirty="0">
                <a:solidFill>
                  <a:srgbClr val="FF66CC"/>
                </a:solidFill>
              </a:rPr>
              <a:t>所以我們對觀光系友興去的話</a:t>
            </a:r>
            <a:r>
              <a:rPr lang="en-US" altLang="zh-TW" sz="4800" dirty="0">
                <a:solidFill>
                  <a:srgbClr val="FF66CC"/>
                </a:solidFill>
              </a:rPr>
              <a:t>,</a:t>
            </a:r>
            <a:r>
              <a:rPr lang="zh-TW" altLang="en-US" sz="4800" dirty="0">
                <a:solidFill>
                  <a:srgbClr val="FF66CC"/>
                </a:solidFill>
              </a:rPr>
              <a:t>便不能抱持著輕鬆的態度</a:t>
            </a:r>
            <a:endParaRPr lang="zh-TW" altLang="en-US" sz="4800" dirty="0">
              <a:solidFill>
                <a:srgbClr val="FF66CC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152127" cy="143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53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8800" dirty="0" smtClean="0">
                <a:solidFill>
                  <a:srgbClr val="FF0000"/>
                </a:solidFill>
              </a:rPr>
              <a:t>行業類別</a:t>
            </a:r>
            <a:endParaRPr lang="zh-TW" altLang="en-US" sz="8800" dirty="0">
              <a:solidFill>
                <a:srgbClr val="FF000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2060848"/>
            <a:ext cx="8686800" cy="4525963"/>
          </a:xfrm>
        </p:spPr>
        <p:txBody>
          <a:bodyPr/>
          <a:lstStyle/>
          <a:p>
            <a:r>
              <a:rPr lang="zh-TW" altLang="en-US" dirty="0"/>
              <a:t>學生畢業後可從事旅館業</a:t>
            </a:r>
            <a:r>
              <a:rPr lang="en-US" altLang="zh-TW" dirty="0">
                <a:solidFill>
                  <a:srgbClr val="C2D604"/>
                </a:solidFill>
              </a:rPr>
              <a:t>(</a:t>
            </a:r>
            <a:r>
              <a:rPr lang="zh-TW" altLang="en-US" dirty="0">
                <a:solidFill>
                  <a:srgbClr val="00B050"/>
                </a:solidFill>
              </a:rPr>
              <a:t>例如：旅館接待員、房務人員</a:t>
            </a:r>
            <a:r>
              <a:rPr lang="en-US" altLang="zh-TW" dirty="0">
                <a:solidFill>
                  <a:srgbClr val="C2D604"/>
                </a:solidFill>
              </a:rPr>
              <a:t>)</a:t>
            </a:r>
            <a:r>
              <a:rPr lang="zh-TW" altLang="en-US" dirty="0"/>
              <a:t>、航空業</a:t>
            </a:r>
            <a:r>
              <a:rPr lang="en-US" altLang="zh-TW" dirty="0">
                <a:solidFill>
                  <a:srgbClr val="C2D604"/>
                </a:solidFill>
              </a:rPr>
              <a:t>(</a:t>
            </a:r>
            <a:r>
              <a:rPr lang="zh-TW" altLang="en-US" dirty="0">
                <a:solidFill>
                  <a:srgbClr val="00B050"/>
                </a:solidFill>
              </a:rPr>
              <a:t>例如：空服員、機場地勤服務員</a:t>
            </a:r>
            <a:r>
              <a:rPr lang="en-US" altLang="zh-TW" dirty="0">
                <a:solidFill>
                  <a:srgbClr val="C2D604"/>
                </a:solidFill>
              </a:rPr>
              <a:t>)</a:t>
            </a:r>
            <a:r>
              <a:rPr lang="zh-TW" altLang="en-US" dirty="0"/>
              <a:t>、旅行業</a:t>
            </a:r>
            <a:r>
              <a:rPr lang="en-US" altLang="zh-TW" dirty="0">
                <a:solidFill>
                  <a:srgbClr val="C2D604"/>
                </a:solidFill>
              </a:rPr>
              <a:t>(</a:t>
            </a:r>
            <a:r>
              <a:rPr lang="zh-TW" altLang="en-US" dirty="0">
                <a:solidFill>
                  <a:srgbClr val="00B050"/>
                </a:solidFill>
              </a:rPr>
              <a:t>例如：觀光導遊、領隊、解說員</a:t>
            </a:r>
            <a:r>
              <a:rPr lang="en-US" altLang="zh-TW" dirty="0">
                <a:solidFill>
                  <a:srgbClr val="C2D604"/>
                </a:solidFill>
              </a:rPr>
              <a:t>)</a:t>
            </a:r>
            <a:r>
              <a:rPr lang="zh-TW" altLang="en-US" dirty="0"/>
              <a:t>、餐飲業</a:t>
            </a:r>
            <a:r>
              <a:rPr lang="en-US" altLang="zh-TW" dirty="0">
                <a:solidFill>
                  <a:srgbClr val="C2D604"/>
                </a:solidFill>
              </a:rPr>
              <a:t>(</a:t>
            </a:r>
            <a:r>
              <a:rPr lang="zh-TW" altLang="en-US" dirty="0">
                <a:solidFill>
                  <a:srgbClr val="00B050"/>
                </a:solidFill>
              </a:rPr>
              <a:t>例如：廚師、餐飲服務員</a:t>
            </a:r>
            <a:r>
              <a:rPr lang="en-US" altLang="zh-TW" dirty="0">
                <a:solidFill>
                  <a:srgbClr val="C2D604"/>
                </a:solidFill>
              </a:rPr>
              <a:t>)</a:t>
            </a:r>
            <a:r>
              <a:rPr lang="zh-TW" altLang="en-US" dirty="0"/>
              <a:t>等行業。</a:t>
            </a:r>
            <a:r>
              <a:rPr lang="zh-TW" altLang="en-US" dirty="0">
                <a:solidFill>
                  <a:srgbClr val="FF33CC"/>
                </a:solidFill>
              </a:rPr>
              <a:t>有志於擔任公職者可參加普考、高考及公務人員特考等公職考試，或參加考試進入國營事業工作等。</a:t>
            </a:r>
          </a:p>
        </p:txBody>
      </p:sp>
    </p:spTree>
    <p:extLst>
      <p:ext uri="{BB962C8B-B14F-4D97-AF65-F5344CB8AC3E}">
        <p14:creationId xmlns:p14="http://schemas.microsoft.com/office/powerpoint/2010/main" val="297851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 smtClean="0">
                <a:solidFill>
                  <a:srgbClr val="FF0000"/>
                </a:solidFill>
              </a:rPr>
              <a:t>該具備的特質</a:t>
            </a:r>
            <a:endParaRPr lang="zh-TW" altLang="en-US" sz="8000" dirty="0">
              <a:solidFill>
                <a:srgbClr val="FF000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7" y="1916832"/>
            <a:ext cx="8352928" cy="4209331"/>
          </a:xfrm>
        </p:spPr>
        <p:txBody>
          <a:bodyPr>
            <a:normAutofit fontScale="47500" lnSpcReduction="20000"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（一）性向、興趣的特質</a:t>
            </a:r>
          </a:p>
          <a:p>
            <a:endParaRPr lang="zh-TW" altLang="en-US" dirty="0"/>
          </a:p>
          <a:p>
            <a:r>
              <a:rPr lang="en-US" altLang="zh-TW" dirty="0"/>
              <a:t>1.</a:t>
            </a:r>
            <a:r>
              <a:rPr lang="zh-TW" altLang="en-US" dirty="0"/>
              <a:t>具有</a:t>
            </a:r>
            <a:r>
              <a:rPr lang="zh-TW" altLang="en-US" dirty="0">
                <a:solidFill>
                  <a:schemeClr val="accent3">
                    <a:lumMod val="75000"/>
                  </a:schemeClr>
                </a:solidFill>
              </a:rPr>
              <a:t>語文推理、數學推理、空間、觀察、美感、創意</a:t>
            </a:r>
            <a:r>
              <a:rPr lang="zh-TW" altLang="en-US" dirty="0"/>
              <a:t>等性向者。</a:t>
            </a:r>
          </a:p>
          <a:p>
            <a:endParaRPr lang="zh-TW" altLang="en-US" dirty="0"/>
          </a:p>
          <a:p>
            <a:r>
              <a:rPr lang="en-US" altLang="zh-TW" dirty="0"/>
              <a:t>2.</a:t>
            </a:r>
            <a:r>
              <a:rPr lang="zh-TW" altLang="en-US" dirty="0"/>
              <a:t>具有</a:t>
            </a:r>
            <a:r>
              <a:rPr lang="zh-TW" altLang="en-US" dirty="0">
                <a:solidFill>
                  <a:srgbClr val="00B050"/>
                </a:solidFill>
              </a:rPr>
              <a:t>個人服務、銷售製作物品</a:t>
            </a:r>
            <a:r>
              <a:rPr lang="zh-TW" altLang="en-US" dirty="0"/>
              <a:t>等興趣者。</a:t>
            </a:r>
          </a:p>
          <a:p>
            <a:endParaRPr lang="zh-TW" altLang="en-US" dirty="0"/>
          </a:p>
          <a:p>
            <a:r>
              <a:rPr lang="zh-TW" altLang="en-US" dirty="0">
                <a:solidFill>
                  <a:srgbClr val="FF0000"/>
                </a:solidFill>
              </a:rPr>
              <a:t>（二）學習表現的特質</a:t>
            </a:r>
          </a:p>
          <a:p>
            <a:endParaRPr lang="zh-TW" altLang="en-US" dirty="0"/>
          </a:p>
          <a:p>
            <a:r>
              <a:rPr lang="zh-TW" altLang="en-US" dirty="0"/>
              <a:t>在國中學習階段「</a:t>
            </a:r>
            <a:r>
              <a:rPr lang="zh-TW" altLang="en-US" dirty="0">
                <a:solidFill>
                  <a:srgbClr val="00B050"/>
                </a:solidFill>
              </a:rPr>
              <a:t>社會學習領域</a:t>
            </a:r>
            <a:r>
              <a:rPr lang="zh-TW" altLang="en-US" dirty="0"/>
              <a:t>」課程中之人際互動、多元的社會群體、認識臺灣各種生態環境的特色等；「</a:t>
            </a:r>
            <a:r>
              <a:rPr lang="zh-TW" altLang="en-US" dirty="0">
                <a:solidFill>
                  <a:srgbClr val="00B050"/>
                </a:solidFill>
              </a:rPr>
              <a:t>語文學習領域</a:t>
            </a:r>
            <a:r>
              <a:rPr lang="zh-TW" altLang="en-US" dirty="0"/>
              <a:t>」課程中以簡易的英語描述日常生活中相關的人、事、時、地、物等；「</a:t>
            </a:r>
            <a:r>
              <a:rPr lang="zh-TW" altLang="en-US" dirty="0">
                <a:solidFill>
                  <a:srgbClr val="00B050"/>
                </a:solidFill>
              </a:rPr>
              <a:t>健康與體育學習領域</a:t>
            </a:r>
            <a:r>
              <a:rPr lang="zh-TW" altLang="en-US" dirty="0"/>
              <a:t>」課程中之辨識食物的安全性，並選擇健康的營養餐點、瞭解食物的保存及處理方式會影響食物的營養價值、外觀及口味等較具有興趣或學習表現較優良者，適合選讀餐旅群</a:t>
            </a:r>
          </a:p>
          <a:p>
            <a:endParaRPr lang="zh-TW" altLang="en-US" dirty="0"/>
          </a:p>
          <a:p>
            <a:r>
              <a:rPr lang="zh-TW" altLang="en-US" dirty="0">
                <a:solidFill>
                  <a:srgbClr val="FF0000"/>
                </a:solidFill>
              </a:rPr>
              <a:t>（三）生活經驗的特質</a:t>
            </a:r>
          </a:p>
          <a:p>
            <a:endParaRPr lang="zh-TW" altLang="en-US" dirty="0"/>
          </a:p>
          <a:p>
            <a:r>
              <a:rPr lang="en-US" altLang="zh-TW" dirty="0"/>
              <a:t>1.</a:t>
            </a:r>
            <a:r>
              <a:rPr lang="zh-TW" altLang="en-US" dirty="0"/>
              <a:t>喜歡動手製作中餐烹飪、西餐烹飪、烘焙食品、飲料調製、點心製作等；</a:t>
            </a:r>
          </a:p>
          <a:p>
            <a:endParaRPr lang="zh-TW" altLang="en-US" dirty="0"/>
          </a:p>
          <a:p>
            <a:r>
              <a:rPr lang="en-US" altLang="zh-TW" dirty="0"/>
              <a:t>2.</a:t>
            </a:r>
            <a:r>
              <a:rPr lang="zh-TW" altLang="en-US" dirty="0"/>
              <a:t>喜歡參觀美食展、旅遊展等。</a:t>
            </a:r>
          </a:p>
        </p:txBody>
      </p:sp>
    </p:spTree>
    <p:extLst>
      <p:ext uri="{BB962C8B-B14F-4D97-AF65-F5344CB8AC3E}">
        <p14:creationId xmlns:p14="http://schemas.microsoft.com/office/powerpoint/2010/main" val="10448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50099" y="1751064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0070C0"/>
                </a:solidFill>
              </a:rPr>
              <a:t>主要學習餐旅</a:t>
            </a:r>
            <a:r>
              <a:rPr lang="zh-TW" altLang="en-US" sz="2800" dirty="0">
                <a:solidFill>
                  <a:srgbClr val="00B050"/>
                </a:solidFill>
              </a:rPr>
              <a:t>日語會話</a:t>
            </a:r>
            <a:r>
              <a:rPr lang="zh-TW" altLang="en-US" sz="2800" dirty="0">
                <a:solidFill>
                  <a:srgbClr val="0070C0"/>
                </a:solidFill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</a:rPr>
              <a:t>遊程設計</a:t>
            </a:r>
            <a:r>
              <a:rPr lang="zh-TW" altLang="en-US" sz="2800" dirty="0">
                <a:solidFill>
                  <a:srgbClr val="0070C0"/>
                </a:solidFill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</a:rPr>
              <a:t>解說教育</a:t>
            </a:r>
            <a:r>
              <a:rPr lang="zh-TW" altLang="en-US" sz="2800" dirty="0">
                <a:solidFill>
                  <a:srgbClr val="0070C0"/>
                </a:solidFill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</a:rPr>
              <a:t>旅館管理</a:t>
            </a:r>
            <a:r>
              <a:rPr lang="zh-TW" altLang="en-US" sz="2800" dirty="0">
                <a:solidFill>
                  <a:srgbClr val="0070C0"/>
                </a:solidFill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</a:rPr>
              <a:t>餐飲實務</a:t>
            </a:r>
            <a:r>
              <a:rPr lang="zh-TW" altLang="en-US" sz="2800" dirty="0">
                <a:solidFill>
                  <a:srgbClr val="0070C0"/>
                </a:solidFill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</a:rPr>
              <a:t>客房實務</a:t>
            </a:r>
            <a:r>
              <a:rPr lang="zh-TW" altLang="en-US" sz="2800" dirty="0">
                <a:solidFill>
                  <a:srgbClr val="0070C0"/>
                </a:solidFill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</a:rPr>
              <a:t>生態保育實務</a:t>
            </a:r>
            <a:r>
              <a:rPr lang="zh-TW" altLang="en-US" sz="2800" dirty="0">
                <a:solidFill>
                  <a:srgbClr val="0070C0"/>
                </a:solidFill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</a:rPr>
              <a:t>世界旅遊資源</a:t>
            </a:r>
            <a:r>
              <a:rPr lang="zh-TW" altLang="en-US" sz="2800" dirty="0">
                <a:solidFill>
                  <a:srgbClr val="0070C0"/>
                </a:solidFill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</a:rPr>
              <a:t>觀光概論</a:t>
            </a:r>
            <a:r>
              <a:rPr lang="zh-TW" altLang="en-US" sz="2800" dirty="0">
                <a:solidFill>
                  <a:srgbClr val="0070C0"/>
                </a:solidFill>
              </a:rPr>
              <a:t>等培養旅遊觀光基層之專業之專業人員且提昇觀光旅遊實務知能。</a:t>
            </a:r>
          </a:p>
        </p:txBody>
      </p:sp>
      <p:sp>
        <p:nvSpPr>
          <p:cNvPr id="6" name="矩形 5"/>
          <p:cNvSpPr/>
          <p:nvPr/>
        </p:nvSpPr>
        <p:spPr>
          <a:xfrm>
            <a:off x="683568" y="766732"/>
            <a:ext cx="71096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</a:rPr>
              <a:t>主要學習內容與目標</a:t>
            </a:r>
          </a:p>
        </p:txBody>
      </p:sp>
      <p:sp>
        <p:nvSpPr>
          <p:cNvPr id="7" name="矩形 6"/>
          <p:cNvSpPr/>
          <p:nvPr/>
        </p:nvSpPr>
        <p:spPr>
          <a:xfrm>
            <a:off x="683568" y="3497232"/>
            <a:ext cx="32624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</a:rPr>
              <a:t>相關證照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36711" y="436510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800" dirty="0">
                <a:solidFill>
                  <a:srgbClr val="0070C0"/>
                </a:solidFill>
              </a:rPr>
              <a:t>中華民國技術士證</a:t>
            </a:r>
            <a:r>
              <a:rPr lang="en-US" altLang="zh-TW" sz="2800" dirty="0">
                <a:solidFill>
                  <a:srgbClr val="0070C0"/>
                </a:solidFill>
              </a:rPr>
              <a:t>:</a:t>
            </a:r>
          </a:p>
          <a:p>
            <a:r>
              <a:rPr lang="en-US" altLang="zh-TW" sz="2800" dirty="0">
                <a:solidFill>
                  <a:srgbClr val="0070C0"/>
                </a:solidFill>
              </a:rPr>
              <a:t>1.</a:t>
            </a:r>
            <a:r>
              <a:rPr lang="zh-TW" altLang="en-US" sz="2800" dirty="0">
                <a:solidFill>
                  <a:srgbClr val="00B050"/>
                </a:solidFill>
              </a:rPr>
              <a:t>餐旅服務</a:t>
            </a:r>
          </a:p>
          <a:p>
            <a:r>
              <a:rPr lang="en-US" altLang="zh-TW" sz="2800" dirty="0">
                <a:solidFill>
                  <a:srgbClr val="0070C0"/>
                </a:solidFill>
              </a:rPr>
              <a:t>2.</a:t>
            </a:r>
            <a:r>
              <a:rPr lang="zh-TW" altLang="en-US" sz="2800" dirty="0">
                <a:solidFill>
                  <a:srgbClr val="00B050"/>
                </a:solidFill>
              </a:rPr>
              <a:t>飲料</a:t>
            </a:r>
            <a:r>
              <a:rPr lang="zh-TW" altLang="en-US" sz="2800" dirty="0" smtClean="0">
                <a:solidFill>
                  <a:srgbClr val="00B050"/>
                </a:solidFill>
              </a:rPr>
              <a:t>調製</a:t>
            </a:r>
            <a:endParaRPr lang="zh-TW" altLang="en-US" sz="2800" dirty="0">
              <a:solidFill>
                <a:srgbClr val="00B05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67944" y="400506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400" dirty="0">
                <a:solidFill>
                  <a:srgbClr val="0070C0"/>
                </a:solidFill>
              </a:rPr>
              <a:t>其他證照</a:t>
            </a:r>
            <a:r>
              <a:rPr lang="en-US" altLang="zh-TW" sz="2400" dirty="0">
                <a:solidFill>
                  <a:srgbClr val="0070C0"/>
                </a:solidFill>
              </a:rPr>
              <a:t>:</a:t>
            </a:r>
          </a:p>
          <a:p>
            <a:r>
              <a:rPr lang="en-US" altLang="zh-TW" sz="2400" dirty="0">
                <a:solidFill>
                  <a:srgbClr val="0070C0"/>
                </a:solidFill>
              </a:rPr>
              <a:t>1. </a:t>
            </a:r>
            <a:r>
              <a:rPr lang="zh-TW" altLang="en-US" sz="2400" dirty="0">
                <a:solidFill>
                  <a:srgbClr val="00B050"/>
                </a:solidFill>
              </a:rPr>
              <a:t>領隊人員</a:t>
            </a:r>
          </a:p>
          <a:p>
            <a:r>
              <a:rPr lang="en-US" altLang="zh-TW" sz="2400" dirty="0">
                <a:solidFill>
                  <a:srgbClr val="0070C0"/>
                </a:solidFill>
              </a:rPr>
              <a:t>2.</a:t>
            </a:r>
            <a:r>
              <a:rPr lang="en-US" altLang="zh-TW" sz="2400" dirty="0">
                <a:solidFill>
                  <a:srgbClr val="00B050"/>
                </a:solidFill>
              </a:rPr>
              <a:t> </a:t>
            </a:r>
            <a:r>
              <a:rPr lang="zh-TW" altLang="en-US" sz="2400" dirty="0">
                <a:solidFill>
                  <a:srgbClr val="00B050"/>
                </a:solidFill>
              </a:rPr>
              <a:t>導遊人員</a:t>
            </a:r>
          </a:p>
          <a:p>
            <a:r>
              <a:rPr lang="en-US" altLang="zh-TW" sz="2400" dirty="0">
                <a:solidFill>
                  <a:srgbClr val="0070C0"/>
                </a:solidFill>
              </a:rPr>
              <a:t>3. </a:t>
            </a:r>
            <a:r>
              <a:rPr lang="zh-TW" altLang="en-US" sz="2400" dirty="0">
                <a:solidFill>
                  <a:srgbClr val="00B050"/>
                </a:solidFill>
              </a:rPr>
              <a:t>全民英檢</a:t>
            </a:r>
            <a:r>
              <a:rPr lang="en-US" altLang="zh-TW" sz="2400" dirty="0">
                <a:solidFill>
                  <a:srgbClr val="00B050"/>
                </a:solidFill>
              </a:rPr>
              <a:t>(GEPT)</a:t>
            </a:r>
          </a:p>
          <a:p>
            <a:r>
              <a:rPr lang="en-US" altLang="zh-TW" sz="2400" dirty="0">
                <a:solidFill>
                  <a:srgbClr val="0070C0"/>
                </a:solidFill>
              </a:rPr>
              <a:t>4. </a:t>
            </a:r>
            <a:r>
              <a:rPr lang="zh-TW" altLang="en-US" sz="2400" dirty="0">
                <a:solidFill>
                  <a:srgbClr val="00B050"/>
                </a:solidFill>
              </a:rPr>
              <a:t>中、英文書處理證照</a:t>
            </a:r>
          </a:p>
          <a:p>
            <a:r>
              <a:rPr lang="en-US" altLang="zh-TW" sz="2400" dirty="0">
                <a:solidFill>
                  <a:srgbClr val="0070C0"/>
                </a:solidFill>
              </a:rPr>
              <a:t>5. </a:t>
            </a:r>
            <a:r>
              <a:rPr lang="zh-TW" altLang="en-US" sz="2400" dirty="0">
                <a:solidFill>
                  <a:srgbClr val="00B050"/>
                </a:solidFill>
              </a:rPr>
              <a:t>多益</a:t>
            </a:r>
            <a:r>
              <a:rPr lang="en-US" altLang="zh-TW" sz="2400" dirty="0">
                <a:solidFill>
                  <a:srgbClr val="00B050"/>
                </a:solidFill>
              </a:rPr>
              <a:t>(TOEIC)</a:t>
            </a:r>
          </a:p>
          <a:p>
            <a:r>
              <a:rPr lang="en-US" altLang="zh-TW" sz="2400" dirty="0">
                <a:solidFill>
                  <a:srgbClr val="0070C0"/>
                </a:solidFill>
              </a:rPr>
              <a:t>6. </a:t>
            </a:r>
            <a:r>
              <a:rPr lang="zh-TW" altLang="en-US" sz="2400" dirty="0">
                <a:solidFill>
                  <a:srgbClr val="00B050"/>
                </a:solidFill>
              </a:rPr>
              <a:t>日本語能力試驗</a:t>
            </a:r>
            <a:r>
              <a:rPr lang="en-US" altLang="zh-TW" sz="2400" dirty="0">
                <a:solidFill>
                  <a:srgbClr val="00B050"/>
                </a:solidFill>
              </a:rPr>
              <a:t>(JLPT)</a:t>
            </a:r>
            <a:endParaRPr lang="zh-TW" alt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36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10600" cy="88265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9900FF"/>
                </a:solidFill>
              </a:rPr>
              <a:t>新北市私立智光高級商工職業學校</a:t>
            </a:r>
          </a:p>
        </p:txBody>
      </p:sp>
      <p:sp>
        <p:nvSpPr>
          <p:cNvPr id="10" name="文字版面配置區 9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3816424" cy="8640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地址</a:t>
            </a:r>
            <a:r>
              <a:rPr lang="en-US" altLang="zh-TW" dirty="0">
                <a:solidFill>
                  <a:srgbClr val="00B0F0"/>
                </a:solidFill>
              </a:rPr>
              <a:t>:[234]</a:t>
            </a:r>
            <a:r>
              <a:rPr lang="zh-TW" altLang="en-US" dirty="0">
                <a:solidFill>
                  <a:srgbClr val="00B0F0"/>
                </a:solidFill>
              </a:rPr>
              <a:t>新北市永和區中正路</a:t>
            </a:r>
            <a:r>
              <a:rPr lang="en-US" altLang="zh-TW" dirty="0">
                <a:solidFill>
                  <a:srgbClr val="00B0F0"/>
                </a:solidFill>
              </a:rPr>
              <a:t>100</a:t>
            </a:r>
            <a:r>
              <a:rPr lang="zh-TW" altLang="en-US" dirty="0">
                <a:solidFill>
                  <a:srgbClr val="00B0F0"/>
                </a:solidFill>
              </a:rPr>
              <a:t>號</a:t>
            </a:r>
          </a:p>
        </p:txBody>
      </p:sp>
      <p:sp>
        <p:nvSpPr>
          <p:cNvPr id="12" name="文字版面配置區 11"/>
          <p:cNvSpPr>
            <a:spLocks noGrp="1"/>
          </p:cNvSpPr>
          <p:nvPr>
            <p:ph type="body" sz="half" idx="3"/>
          </p:nvPr>
        </p:nvSpPr>
        <p:spPr>
          <a:xfrm>
            <a:off x="4499992" y="1412776"/>
            <a:ext cx="3822192" cy="63976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電話</a:t>
            </a:r>
            <a:r>
              <a:rPr lang="en-US" altLang="zh-TW" dirty="0">
                <a:solidFill>
                  <a:srgbClr val="00B0F0"/>
                </a:solidFill>
              </a:rPr>
              <a:t>:(02)29432491</a:t>
            </a:r>
            <a:endParaRPr lang="zh-TW" altLang="en-US" dirty="0">
              <a:solidFill>
                <a:srgbClr val="00B0F0"/>
              </a:solidFill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755576" y="2132857"/>
            <a:ext cx="7999124" cy="13681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3500" dirty="0" smtClean="0">
                <a:solidFill>
                  <a:srgbClr val="FF0000"/>
                </a:solidFill>
              </a:rPr>
              <a:t>校長</a:t>
            </a:r>
            <a:r>
              <a:rPr lang="zh-TW" altLang="en-US" sz="3500" dirty="0">
                <a:solidFill>
                  <a:srgbClr val="FF0000"/>
                </a:solidFill>
              </a:rPr>
              <a:t>治校</a:t>
            </a:r>
            <a:r>
              <a:rPr lang="zh-TW" altLang="en-US" sz="3500" dirty="0" smtClean="0">
                <a:solidFill>
                  <a:srgbClr val="FF0000"/>
                </a:solidFill>
              </a:rPr>
              <a:t>理念</a:t>
            </a:r>
            <a:endParaRPr lang="en-US" altLang="zh-TW" sz="3500" dirty="0">
              <a:solidFill>
                <a:srgbClr val="FF0000"/>
              </a:solidFill>
            </a:endParaRPr>
          </a:p>
          <a:p>
            <a:r>
              <a:rPr lang="zh-TW" altLang="en-US" dirty="0"/>
              <a:t>校長用心、老師關心、家長安心、學生專心。</a:t>
            </a:r>
          </a:p>
          <a:p>
            <a:r>
              <a:rPr lang="zh-TW" altLang="en-US" dirty="0"/>
              <a:t>對人真心、待人寬心、事事關心、處處愛心。</a:t>
            </a:r>
          </a:p>
          <a:p>
            <a:r>
              <a:rPr lang="zh-TW" altLang="en-US" dirty="0"/>
              <a:t>凡事細心、做事全心、知福惜福、感恩回饋。</a:t>
            </a:r>
          </a:p>
          <a:p>
            <a:endParaRPr lang="zh-TW" altLang="en-US" dirty="0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827584" y="3429000"/>
            <a:ext cx="7632848" cy="30963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en-US" sz="4100" dirty="0" smtClean="0">
                <a:solidFill>
                  <a:srgbClr val="FF0000"/>
                </a:solidFill>
              </a:rPr>
              <a:t>發展策略</a:t>
            </a:r>
            <a:endParaRPr lang="en-US" altLang="zh-TW" sz="4100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(</a:t>
            </a:r>
            <a:r>
              <a:rPr lang="zh-TW" altLang="en-US" dirty="0"/>
              <a:t>一 </a:t>
            </a:r>
            <a:r>
              <a:rPr lang="en-US" altLang="zh-TW" dirty="0"/>
              <a:t>) </a:t>
            </a:r>
            <a:r>
              <a:rPr lang="zh-TW" altLang="en-US" dirty="0">
                <a:solidFill>
                  <a:srgbClr val="FF33CC"/>
                </a:solidFill>
              </a:rPr>
              <a:t>重視品德教育</a:t>
            </a:r>
            <a:r>
              <a:rPr lang="zh-TW" altLang="en-US" dirty="0"/>
              <a:t>，培養同學成為</a:t>
            </a:r>
            <a:r>
              <a:rPr lang="zh-TW" altLang="en-US" dirty="0">
                <a:solidFill>
                  <a:srgbClr val="FF33CC"/>
                </a:solidFill>
              </a:rPr>
              <a:t>有品味、有品質，有所為</a:t>
            </a:r>
            <a:r>
              <a:rPr lang="zh-TW" altLang="en-US" dirty="0"/>
              <a:t>的青少年。</a:t>
            </a:r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二）落實</a:t>
            </a:r>
            <a:r>
              <a:rPr lang="zh-TW" altLang="en-US" dirty="0" smtClean="0">
                <a:solidFill>
                  <a:srgbClr val="FF33CC"/>
                </a:solidFill>
              </a:rPr>
              <a:t>乙、丙級技術士證照取得</a:t>
            </a:r>
            <a:r>
              <a:rPr lang="zh-TW" altLang="en-US" dirty="0" smtClean="0"/>
              <a:t>，以提升同學專業技能及知能。</a:t>
            </a:r>
          </a:p>
          <a:p>
            <a:r>
              <a:rPr lang="en-US" altLang="zh-TW" dirty="0" smtClean="0"/>
              <a:t>(</a:t>
            </a:r>
            <a:r>
              <a:rPr lang="zh-TW" altLang="en-US" dirty="0"/>
              <a:t>三）鼓勵同學</a:t>
            </a:r>
            <a:r>
              <a:rPr lang="zh-TW" altLang="en-US" dirty="0">
                <a:solidFill>
                  <a:srgbClr val="FF33CC"/>
                </a:solidFill>
              </a:rPr>
              <a:t>全民英檢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FF33CC"/>
                </a:solidFill>
              </a:rPr>
              <a:t>日本語能力測驗</a:t>
            </a:r>
            <a:r>
              <a:rPr lang="zh-TW" altLang="en-US" dirty="0"/>
              <a:t>證照取得，提升同學外語能力。</a:t>
            </a:r>
          </a:p>
          <a:p>
            <a:r>
              <a:rPr lang="en-US" altLang="zh-TW" dirty="0"/>
              <a:t>(</a:t>
            </a:r>
            <a:r>
              <a:rPr lang="zh-TW" altLang="en-US" dirty="0"/>
              <a:t>四）建立學校「多元價值」、發展學生「多元能力」、</a:t>
            </a:r>
            <a:r>
              <a:rPr lang="zh-TW" altLang="en-US" dirty="0">
                <a:solidFill>
                  <a:srgbClr val="FF33CC"/>
                </a:solidFill>
              </a:rPr>
              <a:t>培養德、智、體、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FF33CC"/>
                </a:solidFill>
              </a:rPr>
              <a:t>技、 群、美「六育並俱」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</a:rPr>
              <a:t>的全能好國民。</a:t>
            </a:r>
          </a:p>
          <a:p>
            <a:r>
              <a:rPr lang="en-US" altLang="zh-TW" dirty="0"/>
              <a:t>(</a:t>
            </a:r>
            <a:r>
              <a:rPr lang="zh-TW" altLang="en-US" dirty="0"/>
              <a:t>五）推動升學輔導，以利同學繼續升學。</a:t>
            </a:r>
          </a:p>
          <a:p>
            <a:r>
              <a:rPr lang="en-US" altLang="zh-TW" dirty="0"/>
              <a:t>(</a:t>
            </a:r>
            <a:r>
              <a:rPr lang="zh-TW" altLang="en-US" dirty="0"/>
              <a:t>六）協助鄰近國中國二生涯試探及國三技藝教育，以達社區資源共享。</a:t>
            </a:r>
          </a:p>
          <a:p>
            <a:r>
              <a:rPr lang="en-US" altLang="zh-TW" dirty="0"/>
              <a:t>(</a:t>
            </a:r>
            <a:r>
              <a:rPr lang="zh-TW" altLang="en-US" dirty="0"/>
              <a:t>七）</a:t>
            </a:r>
            <a:r>
              <a:rPr lang="zh-TW" altLang="en-US" dirty="0">
                <a:solidFill>
                  <a:srgbClr val="FF33CC"/>
                </a:solidFill>
              </a:rPr>
              <a:t>發揚宗教哲理，建立優質、有禮、溫馨、友善的校園</a:t>
            </a:r>
            <a:r>
              <a:rPr lang="zh-TW" altLang="en-US" dirty="0"/>
              <a:t>。</a:t>
            </a:r>
          </a:p>
          <a:p>
            <a:r>
              <a:rPr lang="en-US" altLang="zh-TW" dirty="0"/>
              <a:t>(</a:t>
            </a:r>
            <a:r>
              <a:rPr lang="zh-TW" altLang="en-US" dirty="0"/>
              <a:t>八）建置學校「用心」、家長「放心」、學生「歡心」的多元學習環境。</a:t>
            </a:r>
          </a:p>
          <a:p>
            <a:r>
              <a:rPr lang="en-US" altLang="zh-TW" dirty="0"/>
              <a:t>(</a:t>
            </a:r>
            <a:r>
              <a:rPr lang="zh-TW" altLang="en-US" dirty="0"/>
              <a:t>九 </a:t>
            </a:r>
            <a:r>
              <a:rPr lang="en-US" altLang="zh-TW" dirty="0"/>
              <a:t>) </a:t>
            </a:r>
            <a:r>
              <a:rPr lang="zh-TW" altLang="en-US" dirty="0"/>
              <a:t>成立多媒體設計科及觀光事業科，給予學生多元科別選擇。</a:t>
            </a:r>
          </a:p>
          <a:p>
            <a:r>
              <a:rPr lang="en-US" altLang="zh-TW" dirty="0"/>
              <a:t>(</a:t>
            </a:r>
            <a:r>
              <a:rPr lang="zh-TW" altLang="en-US" dirty="0"/>
              <a:t>十 </a:t>
            </a:r>
            <a:r>
              <a:rPr lang="en-US" altLang="zh-TW" dirty="0"/>
              <a:t>) </a:t>
            </a:r>
            <a:r>
              <a:rPr lang="zh-TW" altLang="en-US" dirty="0"/>
              <a:t>簽訂策略聯盟，拓展與社區內之科技院校合作關係。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569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323528" y="836712"/>
            <a:ext cx="8424936" cy="2520280"/>
          </a:xfrm>
        </p:spPr>
        <p:txBody>
          <a:bodyPr>
            <a:noAutofit/>
          </a:bodyPr>
          <a:lstStyle/>
          <a:p>
            <a:pPr algn="l"/>
            <a:r>
              <a:rPr lang="zh-TW" altLang="en-US" sz="1800" dirty="0" smtClean="0">
                <a:solidFill>
                  <a:srgbClr val="7030A0"/>
                </a:solidFill>
              </a:rPr>
              <a:t>本校</a:t>
            </a:r>
            <a:r>
              <a:rPr lang="zh-TW" altLang="en-US" sz="1800" dirty="0">
                <a:solidFill>
                  <a:srgbClr val="7030A0"/>
                </a:solidFill>
              </a:rPr>
              <a:t>觀光科兼顧理論與實務兼顧，</a:t>
            </a:r>
            <a:r>
              <a:rPr lang="zh-TW" altLang="en-US" sz="1800" dirty="0">
                <a:solidFill>
                  <a:srgbClr val="FF33CC"/>
                </a:solidFill>
              </a:rPr>
              <a:t>培育具有專業技能的觀光、休閒、餐旅人才為主要教學重點</a:t>
            </a:r>
            <a:r>
              <a:rPr lang="zh-TW" altLang="en-US" sz="1800" dirty="0" smtClean="0">
                <a:solidFill>
                  <a:srgbClr val="FF33CC"/>
                </a:solidFill>
              </a:rPr>
              <a:t>，</a:t>
            </a:r>
            <a:r>
              <a:rPr lang="zh-TW" altLang="en-US" sz="1800" dirty="0" smtClean="0">
                <a:solidFill>
                  <a:srgbClr val="7030A0"/>
                </a:solidFill>
              </a:rPr>
              <a:t>同時</a:t>
            </a:r>
            <a:r>
              <a:rPr lang="zh-TW" altLang="en-US" sz="1800" dirty="0">
                <a:solidFill>
                  <a:srgbClr val="FF33CC"/>
                </a:solidFill>
              </a:rPr>
              <a:t>著重學生人文素養、語文、商業及電腦能力</a:t>
            </a:r>
            <a:r>
              <a:rPr lang="zh-TW" altLang="en-US" sz="1800" dirty="0">
                <a:solidFill>
                  <a:srgbClr val="7030A0"/>
                </a:solidFill>
              </a:rPr>
              <a:t>的提昇</a:t>
            </a:r>
            <a:r>
              <a:rPr lang="zh-TW" altLang="en-US" sz="1800" dirty="0" smtClean="0">
                <a:solidFill>
                  <a:srgbClr val="7030A0"/>
                </a:solidFill>
              </a:rPr>
              <a:t>。</a:t>
            </a:r>
            <a:r>
              <a:rPr lang="zh-TW" altLang="en-US" sz="1800" dirty="0">
                <a:solidFill>
                  <a:srgbClr val="7030A0"/>
                </a:solidFill>
              </a:rPr>
              <a:t/>
            </a:r>
            <a:br>
              <a:rPr lang="zh-TW" altLang="en-US" sz="1800" dirty="0">
                <a:solidFill>
                  <a:srgbClr val="7030A0"/>
                </a:solidFill>
              </a:rPr>
            </a:br>
            <a:r>
              <a:rPr lang="zh-TW" altLang="en-US" sz="1800" dirty="0">
                <a:solidFill>
                  <a:srgbClr val="7030A0"/>
                </a:solidFill>
              </a:rPr>
              <a:t>●</a:t>
            </a:r>
            <a:r>
              <a:rPr lang="zh-TW" altLang="en-US" sz="1800" dirty="0">
                <a:solidFill>
                  <a:srgbClr val="FF33CC"/>
                </a:solidFill>
              </a:rPr>
              <a:t>傳授</a:t>
            </a:r>
            <a:r>
              <a:rPr lang="zh-TW" altLang="en-US" sz="1800" dirty="0">
                <a:solidFill>
                  <a:srgbClr val="7030A0"/>
                </a:solidFill>
              </a:rPr>
              <a:t>觀光、休閒、餐旅之</a:t>
            </a:r>
            <a:r>
              <a:rPr lang="zh-TW" altLang="en-US" sz="1800" dirty="0">
                <a:solidFill>
                  <a:srgbClr val="FF33CC"/>
                </a:solidFill>
              </a:rPr>
              <a:t>相關專業知識</a:t>
            </a:r>
            <a:r>
              <a:rPr lang="zh-TW" altLang="en-US" sz="1800" dirty="0" smtClean="0">
                <a:solidFill>
                  <a:srgbClr val="7030A0"/>
                </a:solidFill>
              </a:rPr>
              <a:t>。</a:t>
            </a:r>
            <a:r>
              <a:rPr lang="zh-TW" altLang="en-US" sz="1800" dirty="0">
                <a:solidFill>
                  <a:srgbClr val="7030A0"/>
                </a:solidFill>
              </a:rPr>
              <a:t/>
            </a:r>
            <a:br>
              <a:rPr lang="zh-TW" altLang="en-US" sz="1800" dirty="0">
                <a:solidFill>
                  <a:srgbClr val="7030A0"/>
                </a:solidFill>
              </a:rPr>
            </a:br>
            <a:r>
              <a:rPr lang="zh-TW" altLang="en-US" sz="1800" dirty="0">
                <a:solidFill>
                  <a:srgbClr val="7030A0"/>
                </a:solidFill>
              </a:rPr>
              <a:t>●</a:t>
            </a:r>
            <a:r>
              <a:rPr lang="zh-TW" altLang="en-US" sz="1800" dirty="0">
                <a:solidFill>
                  <a:srgbClr val="FF33CC"/>
                </a:solidFill>
              </a:rPr>
              <a:t>加強</a:t>
            </a:r>
            <a:r>
              <a:rPr lang="zh-TW" altLang="en-US" sz="1800" dirty="0">
                <a:solidFill>
                  <a:srgbClr val="7030A0"/>
                </a:solidFill>
              </a:rPr>
              <a:t>觀光、休閒、餐旅從業相關之</a:t>
            </a:r>
            <a:r>
              <a:rPr lang="zh-TW" altLang="en-US" sz="1800" dirty="0">
                <a:solidFill>
                  <a:srgbClr val="FF33CC"/>
                </a:solidFill>
              </a:rPr>
              <a:t>專業技能</a:t>
            </a:r>
            <a:r>
              <a:rPr lang="zh-TW" altLang="en-US" sz="1800" dirty="0" smtClean="0">
                <a:solidFill>
                  <a:srgbClr val="7030A0"/>
                </a:solidFill>
              </a:rPr>
              <a:t>。</a:t>
            </a:r>
            <a:r>
              <a:rPr lang="zh-TW" altLang="en-US" sz="1800" dirty="0">
                <a:solidFill>
                  <a:srgbClr val="7030A0"/>
                </a:solidFill>
              </a:rPr>
              <a:t/>
            </a:r>
            <a:br>
              <a:rPr lang="zh-TW" altLang="en-US" sz="1800" dirty="0">
                <a:solidFill>
                  <a:srgbClr val="7030A0"/>
                </a:solidFill>
              </a:rPr>
            </a:br>
            <a:r>
              <a:rPr lang="zh-TW" altLang="en-US" sz="1800" dirty="0">
                <a:solidFill>
                  <a:srgbClr val="7030A0"/>
                </a:solidFill>
              </a:rPr>
              <a:t>●</a:t>
            </a:r>
            <a:r>
              <a:rPr lang="zh-TW" altLang="en-US" sz="1800" dirty="0">
                <a:solidFill>
                  <a:srgbClr val="FF33CC"/>
                </a:solidFill>
              </a:rPr>
              <a:t>培養積極、勤奮及熱忱</a:t>
            </a:r>
            <a:r>
              <a:rPr lang="zh-TW" altLang="en-US" sz="1800" dirty="0">
                <a:solidFill>
                  <a:srgbClr val="7030A0"/>
                </a:solidFill>
              </a:rPr>
              <a:t>之工作態度</a:t>
            </a:r>
            <a:r>
              <a:rPr lang="zh-TW" altLang="en-US" sz="1800" dirty="0" smtClean="0">
                <a:solidFill>
                  <a:srgbClr val="7030A0"/>
                </a:solidFill>
              </a:rPr>
              <a:t>。</a:t>
            </a:r>
            <a:r>
              <a:rPr lang="zh-TW" altLang="en-US" sz="1800" dirty="0">
                <a:solidFill>
                  <a:srgbClr val="7030A0"/>
                </a:solidFill>
              </a:rPr>
              <a:t/>
            </a:r>
            <a:br>
              <a:rPr lang="zh-TW" altLang="en-US" sz="1800" dirty="0">
                <a:solidFill>
                  <a:srgbClr val="7030A0"/>
                </a:solidFill>
              </a:rPr>
            </a:br>
            <a:r>
              <a:rPr lang="zh-TW" altLang="en-US" sz="1800" dirty="0">
                <a:solidFill>
                  <a:srgbClr val="7030A0"/>
                </a:solidFill>
              </a:rPr>
              <a:t>●建立職場正確的</a:t>
            </a:r>
            <a:r>
              <a:rPr lang="zh-TW" altLang="en-US" sz="1800" dirty="0">
                <a:solidFill>
                  <a:srgbClr val="FF33CC"/>
                </a:solidFill>
              </a:rPr>
              <a:t>價值觀</a:t>
            </a:r>
            <a:r>
              <a:rPr lang="zh-TW" altLang="en-US" sz="1800" dirty="0" smtClean="0">
                <a:solidFill>
                  <a:srgbClr val="7030A0"/>
                </a:solidFill>
              </a:rPr>
              <a:t>。</a:t>
            </a:r>
            <a:r>
              <a:rPr lang="zh-TW" altLang="en-US" sz="1800" dirty="0">
                <a:solidFill>
                  <a:srgbClr val="7030A0"/>
                </a:solidFill>
              </a:rPr>
              <a:t/>
            </a:r>
            <a:br>
              <a:rPr lang="zh-TW" altLang="en-US" sz="1800" dirty="0">
                <a:solidFill>
                  <a:srgbClr val="7030A0"/>
                </a:solidFill>
              </a:rPr>
            </a:br>
            <a:r>
              <a:rPr lang="zh-TW" altLang="en-US" sz="1800" dirty="0">
                <a:solidFill>
                  <a:srgbClr val="7030A0"/>
                </a:solidFill>
              </a:rPr>
              <a:t>●提升未來進修及就業能力。</a:t>
            </a:r>
            <a:endParaRPr lang="zh-TW" altLang="en-US" sz="1800" dirty="0">
              <a:solidFill>
                <a:srgbClr val="7030A0"/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467544" y="3068960"/>
            <a:ext cx="8280920" cy="36724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en-US" sz="8600" dirty="0">
                <a:solidFill>
                  <a:srgbClr val="FF0000"/>
                </a:solidFill>
              </a:rPr>
              <a:t>◎課程</a:t>
            </a:r>
            <a:r>
              <a:rPr lang="zh-TW" altLang="en-US" sz="8600" dirty="0" smtClean="0">
                <a:solidFill>
                  <a:srgbClr val="FF0000"/>
                </a:solidFill>
              </a:rPr>
              <a:t>規劃</a:t>
            </a:r>
            <a:endParaRPr lang="zh-TW" altLang="en-US" sz="8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       一年級：</a:t>
            </a:r>
            <a:r>
              <a:rPr lang="zh-TW" altLang="en-US" dirty="0">
                <a:solidFill>
                  <a:srgbClr val="00B050"/>
                </a:solidFill>
              </a:rPr>
              <a:t>為一般科目及觀光、餐旅領域的專業科目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，例如：觀光英語、基礎日語、餐旅概論等，</a:t>
            </a:r>
            <a:r>
              <a:rPr lang="zh-TW" altLang="en-US" dirty="0">
                <a:solidFill>
                  <a:srgbClr val="00B050"/>
                </a:solidFill>
              </a:rPr>
              <a:t>並且安排蘇打房實習課程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，培養同學的實作能力，</a:t>
            </a:r>
            <a:r>
              <a:rPr lang="zh-TW" altLang="en-US" dirty="0">
                <a:solidFill>
                  <a:srgbClr val="00B050"/>
                </a:solidFill>
              </a:rPr>
              <a:t>同時輔導同學參加飲料調製丙級證照檢定</a:t>
            </a:r>
            <a:r>
              <a:rPr lang="zh-TW" altLang="en-US" dirty="0" smtClean="0">
                <a:solidFill>
                  <a:srgbClr val="00B050"/>
                </a:solidFill>
              </a:rPr>
              <a:t>。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zh-TW" alt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 二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年級：</a:t>
            </a:r>
            <a:r>
              <a:rPr lang="zh-TW" altLang="en-US" dirty="0">
                <a:solidFill>
                  <a:srgbClr val="00B050"/>
                </a:solidFill>
              </a:rPr>
              <a:t>著重在基礎教育之延續、商業基礎課程及專業語言課程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之傳授，例如觀光英語、觀光日語、觀光行政法規、文書處理、餐旅服務技術實習、飲料調製等，</a:t>
            </a:r>
            <a:r>
              <a:rPr lang="zh-TW" altLang="en-US" dirty="0">
                <a:solidFill>
                  <a:srgbClr val="00B050"/>
                </a:solidFill>
              </a:rPr>
              <a:t>並輔導同學參加餐旅服務技術丙級證照檢定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。</a:t>
            </a:r>
            <a:endParaRPr lang="en-US" altLang="zh-TW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zh-TW" alt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       三年級：</a:t>
            </a:r>
            <a:r>
              <a:rPr lang="zh-TW" altLang="en-US" dirty="0">
                <a:solidFill>
                  <a:srgbClr val="00B050"/>
                </a:solidFill>
              </a:rPr>
              <a:t>提昇專業技能及升學輔導並行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，例如飲料調製進階、領團實務、餐飲實務、觀光地理、旅館管理、商用日文等。</a:t>
            </a:r>
            <a:endParaRPr lang="zh-TW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39552" y="27383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</a:rPr>
              <a:t>◎教學目標</a:t>
            </a:r>
            <a:br>
              <a:rPr lang="zh-TW" altLang="en-US" sz="6000" dirty="0">
                <a:solidFill>
                  <a:srgbClr val="FF0000"/>
                </a:solidFill>
              </a:rPr>
            </a:b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7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9600" dirty="0" smtClean="0">
                <a:solidFill>
                  <a:srgbClr val="FF0000"/>
                </a:solidFill>
              </a:rPr>
              <a:t>路線   </a:t>
            </a:r>
            <a:endParaRPr lang="zh-TW" altLang="en-US" sz="9600" dirty="0">
              <a:solidFill>
                <a:srgbClr val="FF000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B0F0"/>
                </a:solidFill>
              </a:rPr>
              <a:t>從環球中和店做</a:t>
            </a:r>
            <a:r>
              <a:rPr lang="en-US" altLang="zh-TW" dirty="0" smtClean="0">
                <a:solidFill>
                  <a:srgbClr val="00B0F0"/>
                </a:solidFill>
              </a:rPr>
              <a:t>307</a:t>
            </a:r>
            <a:r>
              <a:rPr lang="zh-TW" altLang="en-US" dirty="0" smtClean="0">
                <a:solidFill>
                  <a:srgbClr val="00B0F0"/>
                </a:solidFill>
              </a:rPr>
              <a:t>到連城路口再轉坐</a:t>
            </a:r>
            <a:r>
              <a:rPr lang="en-US" altLang="zh-TW" dirty="0" smtClean="0">
                <a:solidFill>
                  <a:srgbClr val="00B0F0"/>
                </a:solidFill>
              </a:rPr>
              <a:t>214</a:t>
            </a:r>
            <a:r>
              <a:rPr lang="zh-TW" altLang="en-US" dirty="0" smtClean="0">
                <a:solidFill>
                  <a:srgbClr val="00B0F0"/>
                </a:solidFill>
              </a:rPr>
              <a:t>到智光商工</a:t>
            </a:r>
            <a:endParaRPr lang="en-US" altLang="zh-TW" dirty="0" smtClean="0">
              <a:solidFill>
                <a:srgbClr val="00B0F0"/>
              </a:solidFill>
            </a:endParaRPr>
          </a:p>
          <a:p>
            <a:r>
              <a:rPr lang="zh-TW" altLang="en-US" dirty="0">
                <a:solidFill>
                  <a:srgbClr val="00B0F0"/>
                </a:solidFill>
              </a:rPr>
              <a:t>大概需要</a:t>
            </a:r>
            <a:r>
              <a:rPr lang="en-US" altLang="zh-TW" dirty="0">
                <a:solidFill>
                  <a:srgbClr val="00B0F0"/>
                </a:solidFill>
              </a:rPr>
              <a:t>45</a:t>
            </a:r>
            <a:r>
              <a:rPr lang="zh-TW" altLang="en-US" dirty="0">
                <a:solidFill>
                  <a:srgbClr val="00B0F0"/>
                </a:solidFill>
              </a:rPr>
              <a:t>分鐘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501008"/>
            <a:ext cx="3429000" cy="192405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41127"/>
            <a:ext cx="3456384" cy="276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86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>
            <a:noAutofit/>
          </a:bodyPr>
          <a:lstStyle/>
          <a:p>
            <a:r>
              <a:rPr lang="zh-TW" altLang="en-US" sz="6600" dirty="0" smtClean="0">
                <a:solidFill>
                  <a:srgbClr val="FF0000"/>
                </a:solidFill>
              </a:rPr>
              <a:t>其他學校</a:t>
            </a:r>
            <a:endParaRPr lang="zh-TW" altLang="en-US" sz="66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84784"/>
            <a:ext cx="8686800" cy="5256584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>
                <a:solidFill>
                  <a:srgbClr val="00B0F0"/>
                </a:solidFill>
              </a:rPr>
              <a:t>新北市私立崇義高級中學</a:t>
            </a:r>
            <a:endParaRPr lang="en-US" altLang="zh-TW" dirty="0" smtClean="0">
              <a:solidFill>
                <a:srgbClr val="00B0F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地址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/>
              <a:t>新北市汐止區大同路三段</a:t>
            </a:r>
            <a:r>
              <a:rPr lang="en-US" altLang="zh-TW" dirty="0" smtClean="0"/>
              <a:t>68</a:t>
            </a:r>
            <a:r>
              <a:rPr lang="zh-TW" altLang="en-US" dirty="0" smtClean="0"/>
              <a:t>號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7030A0"/>
                </a:solidFill>
              </a:rPr>
              <a:t>新北市私立樹人高級家事商業職業學校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地址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/>
              <a:t>新北市樹林區大安路</a:t>
            </a:r>
            <a:r>
              <a:rPr lang="en-US" altLang="zh-TW" dirty="0" smtClean="0"/>
              <a:t>216</a:t>
            </a:r>
            <a:r>
              <a:rPr lang="zh-TW" altLang="en-US" dirty="0" smtClean="0"/>
              <a:t>號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00B0F0"/>
                </a:solidFill>
              </a:rPr>
              <a:t>新北市私立南強高級工商職業學校</a:t>
            </a:r>
            <a:endParaRPr lang="en-US" altLang="zh-TW" dirty="0" smtClean="0">
              <a:solidFill>
                <a:srgbClr val="00B0F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地址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/>
              <a:t>新北市新店區文化路</a:t>
            </a:r>
            <a:r>
              <a:rPr lang="en-US" altLang="zh-TW" dirty="0" smtClean="0"/>
              <a:t>42</a:t>
            </a:r>
            <a:r>
              <a:rPr lang="zh-TW" altLang="en-US" dirty="0" smtClean="0"/>
              <a:t>號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7030A0"/>
                </a:solidFill>
              </a:rPr>
              <a:t>新北市私立開明高級工商職業學校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地址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/>
              <a:t>新北市新店區寶中路</a:t>
            </a:r>
            <a:r>
              <a:rPr lang="en-US" altLang="zh-TW" dirty="0" smtClean="0"/>
              <a:t>49</a:t>
            </a:r>
            <a:r>
              <a:rPr lang="zh-TW" altLang="en-US" dirty="0" smtClean="0"/>
              <a:t>號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00B0F0"/>
                </a:solidFill>
              </a:rPr>
              <a:t>新北市能仁高級職業學校</a:t>
            </a:r>
            <a:endParaRPr lang="en-US" altLang="zh-TW" dirty="0" smtClean="0">
              <a:solidFill>
                <a:srgbClr val="00B0F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地址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新北市新店區文中路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53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巷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號</a:t>
            </a:r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zh-TW" altLang="en-US" dirty="0">
                <a:solidFill>
                  <a:srgbClr val="7030A0"/>
                </a:solidFill>
              </a:rPr>
              <a:t>新北市私立光華高級商業職業進修學校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地址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新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北市板橋區南雅南路二段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40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號</a:t>
            </a:r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3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6600" dirty="0" smtClean="0">
                <a:solidFill>
                  <a:srgbClr val="92D050"/>
                </a:solidFill>
              </a:rPr>
              <a:t>44</a:t>
            </a:r>
            <a:r>
              <a:rPr lang="zh-TW" altLang="en-US" sz="6600" dirty="0" smtClean="0">
                <a:solidFill>
                  <a:srgbClr val="92D050"/>
                </a:solidFill>
              </a:rPr>
              <a:t>羅靖媛的心得</a:t>
            </a:r>
            <a:endParaRPr lang="zh-TW" altLang="en-US" sz="6600" dirty="0">
              <a:solidFill>
                <a:srgbClr val="92D05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1700808"/>
            <a:ext cx="8136904" cy="5040560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solidFill>
                  <a:srgbClr val="00B0F0"/>
                </a:solidFill>
              </a:rPr>
              <a:t>一開始選這個科目是覺得應該是最輕鬆的</a:t>
            </a:r>
            <a:r>
              <a:rPr lang="en-US" altLang="zh-TW" sz="4800" dirty="0">
                <a:solidFill>
                  <a:srgbClr val="00B0F0"/>
                </a:solidFill>
              </a:rPr>
              <a:t>,</a:t>
            </a:r>
            <a:r>
              <a:rPr lang="zh-TW" altLang="en-US" sz="4800" dirty="0">
                <a:solidFill>
                  <a:srgbClr val="00B0F0"/>
                </a:solidFill>
              </a:rPr>
              <a:t>可是後查資料才發現其實這個科目範圍很廣</a:t>
            </a:r>
            <a:r>
              <a:rPr lang="en-US" altLang="zh-TW" sz="4800" dirty="0">
                <a:solidFill>
                  <a:srgbClr val="00B0F0"/>
                </a:solidFill>
              </a:rPr>
              <a:t>,</a:t>
            </a:r>
            <a:r>
              <a:rPr lang="zh-TW" altLang="en-US" sz="4800" dirty="0">
                <a:solidFill>
                  <a:srgbClr val="00B0F0"/>
                </a:solidFill>
              </a:rPr>
              <a:t>學的東西很多</a:t>
            </a:r>
            <a:r>
              <a:rPr lang="en-US" altLang="zh-TW" sz="4800" dirty="0">
                <a:solidFill>
                  <a:srgbClr val="00B0F0"/>
                </a:solidFill>
              </a:rPr>
              <a:t>,</a:t>
            </a:r>
            <a:r>
              <a:rPr lang="zh-TW" altLang="en-US" sz="4800" dirty="0">
                <a:solidFill>
                  <a:srgbClr val="00B0F0"/>
                </a:solidFill>
              </a:rPr>
              <a:t>讓我更了解了這個科目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53136"/>
            <a:ext cx="252028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7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193</TotalTime>
  <Words>1199</Words>
  <Application>Microsoft Office PowerPoint</Application>
  <PresentationFormat>如螢幕大小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旅程</vt:lpstr>
      <vt:lpstr>觀光事業科介紹</vt:lpstr>
      <vt:lpstr>行業類別</vt:lpstr>
      <vt:lpstr>該具備的特質</vt:lpstr>
      <vt:lpstr>PowerPoint 簡報</vt:lpstr>
      <vt:lpstr>新北市私立智光高級商工職業學校</vt:lpstr>
      <vt:lpstr>本校觀光科兼顧理論與實務兼顧，培育具有專業技能的觀光、休閒、餐旅人才為主要教學重點，同時著重學生人文素養、語文、商業及電腦能力的提昇。 ●傳授觀光、休閒、餐旅之相關專業知識。 ●加強觀光、休閒、餐旅從業相關之專業技能。 ●培養積極、勤奮及熱忱之工作態度。 ●建立職場正確的價值觀。 ●提升未來進修及就業能力。</vt:lpstr>
      <vt:lpstr>路線   </vt:lpstr>
      <vt:lpstr>其他學校</vt:lpstr>
      <vt:lpstr>44羅靖媛的心得</vt:lpstr>
      <vt:lpstr>42邱映瑜的心得</vt:lpstr>
      <vt:lpstr>39邱暄亞的心得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觀光事業科介紹</dc:title>
  <dc:creator>wei</dc:creator>
  <cp:lastModifiedBy>wei</cp:lastModifiedBy>
  <cp:revision>16</cp:revision>
  <dcterms:created xsi:type="dcterms:W3CDTF">2015-01-04T13:14:30Z</dcterms:created>
  <dcterms:modified xsi:type="dcterms:W3CDTF">2015-01-05T15:56:05Z</dcterms:modified>
</cp:coreProperties>
</file>