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2" r:id="rId4"/>
    <p:sldId id="261" r:id="rId5"/>
    <p:sldId id="263" r:id="rId6"/>
    <p:sldId id="260" r:id="rId7"/>
    <p:sldId id="259" r:id="rId8"/>
    <p:sldId id="258" r:id="rId9"/>
    <p:sldId id="264" r:id="rId10"/>
    <p:sldId id="266" r:id="rId11"/>
    <p:sldId id="265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1F246-7397-4911-953D-9E3BC029F85C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74499-4E32-4C52-8D26-813CC93BF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499-4E32-4C52-8D26-813CC93BFEC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 latinLnBrk="0">
              <a:defRPr lang="zh-TW" sz="66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 dirty="0"/>
          </a:p>
        </p:txBody>
      </p:sp>
      <p:grpSp>
        <p:nvGrpSpPr>
          <p:cNvPr id="4" name="群組中 3"/>
          <p:cNvGrpSpPr/>
          <p:nvPr/>
        </p:nvGrpSpPr>
        <p:grpSpPr>
          <a:xfrm rot="248467">
            <a:off x="167672" y="2575408"/>
            <a:ext cx="3516640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群組中 39"/>
          <p:cNvGrpSpPr/>
          <p:nvPr/>
        </p:nvGrpSpPr>
        <p:grpSpPr>
          <a:xfrm rot="18988672">
            <a:off x="51417" y="189622"/>
            <a:ext cx="387923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群組中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群組中 5"/>
          <p:cNvGrpSpPr>
            <a:grpSpLocks noChangeAspect="1"/>
          </p:cNvGrpSpPr>
          <p:nvPr/>
        </p:nvGrpSpPr>
        <p:grpSpPr bwMode="auto">
          <a:xfrm>
            <a:off x="-1139" y="854146"/>
            <a:ext cx="1411106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群組中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群組中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群組中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群組中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群組中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手繪多邊形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手繪多邊形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群組中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群組中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 latinLnBrk="0">
              <a:defRPr lang="zh-TW" sz="5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9252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xmlns="" val="400370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手繪多邊形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4" name="手繪多邊形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5" name="手繪多邊形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" name="群組中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7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0" name="群組中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1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4" name="群組中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5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57" name="群組中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58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1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5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2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3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6" name="群組中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87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07" name="手繪多邊形 52"/>
          <p:cNvSpPr>
            <a:spLocks/>
          </p:cNvSpPr>
          <p:nvPr/>
        </p:nvSpPr>
        <p:spPr bwMode="auto">
          <a:xfrm>
            <a:off x="0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08" name="群組中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09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5" name="群組中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6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2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7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8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9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19" name="群組中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28" name="群組中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29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7" name="群組中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46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447" name="頁尾版面配置區3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48" name="投影片編號版面配置區4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手繪多邊形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手繪多邊形 51"/>
          <p:cNvSpPr>
            <a:spLocks/>
          </p:cNvSpPr>
          <p:nvPr/>
        </p:nvSpPr>
        <p:spPr bwMode="auto">
          <a:xfrm>
            <a:off x="0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手繪多邊形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中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" name="群組中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1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中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中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0" name="群組中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9" name="群組中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58" name="群組中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5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29AFA54-0D49-45FE-B8DF-16FF117BDAA6}" type="datetimeFigureOut">
              <a:rPr lang="zh-TW" altLang="en-US" smtClean="0"/>
              <a:pPr/>
              <a:t>2014/12/11</a:t>
            </a:fld>
            <a:endParaRPr lang="zh-TW" altLang="en-US"/>
          </a:p>
        </p:txBody>
      </p:sp>
      <p:sp>
        <p:nvSpPr>
          <p:cNvPr id="68" name="頁尾版面配置區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9" name="投影片編號版面配置區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8C3D2EF-8393-49EE-B7C9-1172050156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xpo.tp.ema.idv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.ntpc.edu.tw/expo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&#35531;&#23492;chiaheng423@gmail.com)&#65307;&#26684;&#24335;&#65306;10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7020314" cy="2263258"/>
          </a:xfrm>
        </p:spPr>
        <p:txBody>
          <a:bodyPr>
            <a:normAutofit/>
          </a:bodyPr>
          <a:lstStyle/>
          <a:p>
            <a:r>
              <a:rPr lang="zh-TW" altLang="en-US" sz="4800" b="1" dirty="0" smtClean="0"/>
              <a:t>高中、技職學校分組報告</a:t>
            </a:r>
            <a:endParaRPr lang="zh-TW" altLang="en-US" sz="48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59832" y="4005064"/>
            <a:ext cx="5187252" cy="1179557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海山高中輔導教師</a:t>
            </a:r>
            <a:endParaRPr lang="en-US" altLang="zh-TW" sz="2800" dirty="0" smtClean="0"/>
          </a:p>
          <a:p>
            <a:r>
              <a:rPr lang="zh-TW" altLang="en-US" sz="2800" dirty="0" smtClean="0"/>
              <a:t>方嘉珩</a:t>
            </a:r>
            <a:endParaRPr lang="zh-TW" altLang="en-US" sz="28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971600" y="764704"/>
          <a:ext cx="7416824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537"/>
                <a:gridCol w="1368152"/>
                <a:gridCol w="521513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Calibri"/>
                          <a:ea typeface="新細明體"/>
                          <a:cs typeface="Times New Roman"/>
                        </a:rPr>
                        <a:t>9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latin typeface="Calibri"/>
                          <a:ea typeface="新細明體"/>
                          <a:cs typeface="Times New Roman"/>
                        </a:rPr>
                        <a:t>家政群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家政科、服裝科、美容科、幼兒保育科</a:t>
                      </a:r>
                      <a:r>
                        <a:rPr lang="zh-TW" sz="2400" kern="0" dirty="0" smtClean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、時尚</a:t>
                      </a:r>
                      <a:r>
                        <a:rPr lang="zh-TW" sz="2400" kern="0" dirty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模特兒科、流行服飾科、時尚造型科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Calibri"/>
                          <a:ea typeface="新細明體"/>
                          <a:cs typeface="Times New Roman"/>
                        </a:rPr>
                        <a:t>10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Calibri"/>
                          <a:ea typeface="新細明體"/>
                          <a:cs typeface="Times New Roman"/>
                        </a:rPr>
                        <a:t>設計群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室內空間科、美工科、廣告設計科、圖文傳播科、陶瓷工程科、多媒體設計科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Calibri"/>
                          <a:ea typeface="新細明體"/>
                          <a:cs typeface="Times New Roman"/>
                        </a:rPr>
                        <a:t>11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Calibri"/>
                          <a:ea typeface="新細明體"/>
                          <a:cs typeface="Times New Roman"/>
                        </a:rPr>
                        <a:t>藝術群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音樂科、西樂科、國樂科、舞蹈科、美</a:t>
                      </a:r>
                      <a:r>
                        <a:rPr lang="zh-TW" sz="2400" kern="0" dirty="0" smtClean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術科、</a:t>
                      </a:r>
                      <a:r>
                        <a:rPr lang="zh-TW" sz="2400" kern="0" dirty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電影電視科、表演藝術科、戲劇科、多媒體</a:t>
                      </a:r>
                      <a:r>
                        <a:rPr lang="zh-TW" sz="2400" kern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動畫</a:t>
                      </a:r>
                      <a:r>
                        <a:rPr lang="zh-TW" sz="2400" kern="0" smtClean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科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Calibri"/>
                          <a:ea typeface="新細明體"/>
                          <a:cs typeface="Times New Roman"/>
                        </a:rPr>
                        <a:t>12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Calibri"/>
                          <a:ea typeface="新細明體"/>
                          <a:cs typeface="Times New Roman"/>
                        </a:rPr>
                        <a:t>餐旅群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Calibri"/>
                          <a:ea typeface="新細明體"/>
                          <a:cs typeface="Times New Roman"/>
                        </a:rPr>
                        <a:t>餐飲管理科、觀光事業科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Calibri"/>
                          <a:ea typeface="新細明體"/>
                          <a:cs typeface="Times New Roman"/>
                        </a:rPr>
                        <a:t>13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Calibri"/>
                          <a:ea typeface="新細明體"/>
                          <a:cs typeface="Times New Roman"/>
                        </a:rPr>
                        <a:t>食品群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Calibri"/>
                          <a:ea typeface="新細明體"/>
                          <a:cs typeface="Times New Roman"/>
                        </a:rPr>
                        <a:t>食品科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Calibri"/>
                          <a:ea typeface="新細明體"/>
                          <a:cs typeface="Times New Roman"/>
                        </a:rPr>
                        <a:t>14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Calibri"/>
                          <a:ea typeface="新細明體"/>
                          <a:cs typeface="Times New Roman"/>
                        </a:rPr>
                        <a:t>護理群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Calibri"/>
                          <a:ea typeface="新細明體"/>
                          <a:cs typeface="Times New Roman"/>
                        </a:rPr>
                        <a:t>護理科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Calibri"/>
                          <a:ea typeface="新細明體"/>
                          <a:cs typeface="Times New Roman"/>
                        </a:rPr>
                        <a:t>15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Calibri"/>
                          <a:ea typeface="新細明體"/>
                          <a:cs typeface="Times New Roman"/>
                        </a:rPr>
                        <a:t>水產群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漁業科、水產養殖科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Calibri"/>
                          <a:ea typeface="新細明體"/>
                          <a:cs typeface="Times New Roman"/>
                        </a:rPr>
                        <a:t>16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Calibri"/>
                          <a:ea typeface="新細明體"/>
                          <a:cs typeface="Times New Roman"/>
                        </a:rPr>
                        <a:t>海事群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333333"/>
                          </a:solidFill>
                          <a:latin typeface="Arial"/>
                          <a:ea typeface="新細明體"/>
                          <a:cs typeface="Arial"/>
                        </a:rPr>
                        <a:t>航海科、輪機科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zh-TW" altLang="en-US" dirty="0" smtClean="0"/>
              <a:t>技職學校組準備方向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6429" y="1916832"/>
            <a:ext cx="6851142" cy="3721970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Q1.</a:t>
            </a:r>
            <a:r>
              <a:rPr lang="zh-TW" altLang="zh-TW" sz="2400" dirty="0" smtClean="0"/>
              <a:t>該科主要學習內容為何？</a:t>
            </a:r>
          </a:p>
          <a:p>
            <a:r>
              <a:rPr lang="en-US" altLang="zh-TW" sz="2400" dirty="0" smtClean="0"/>
              <a:t>Q2.</a:t>
            </a:r>
            <a:r>
              <a:rPr lang="zh-TW" altLang="zh-TW" sz="2400" dirty="0" smtClean="0"/>
              <a:t>該科學習所需特質與性向為何？</a:t>
            </a:r>
          </a:p>
          <a:p>
            <a:r>
              <a:rPr lang="en-US" altLang="zh-TW" sz="2400" dirty="0" smtClean="0"/>
              <a:t>Q3.</a:t>
            </a:r>
            <a:r>
              <a:rPr lang="zh-TW" altLang="zh-TW" sz="2400" dirty="0" smtClean="0"/>
              <a:t>該科未來主要升學之學系與就業之職業為何？</a:t>
            </a:r>
          </a:p>
          <a:p>
            <a:r>
              <a:rPr lang="en-US" altLang="zh-TW" sz="2400" dirty="0" smtClean="0"/>
              <a:t>Q4.</a:t>
            </a:r>
            <a:r>
              <a:rPr lang="zh-TW" altLang="zh-TW" sz="2400" smtClean="0"/>
              <a:t>基</a:t>
            </a:r>
            <a:r>
              <a:rPr lang="zh-TW" altLang="en-US" sz="2400" smtClean="0"/>
              <a:t>北</a:t>
            </a:r>
            <a:r>
              <a:rPr lang="zh-TW" altLang="zh-TW" sz="2400" smtClean="0"/>
              <a:t>區</a:t>
            </a:r>
            <a:r>
              <a:rPr lang="zh-TW" altLang="zh-TW" sz="2400" dirty="0" smtClean="0"/>
              <a:t>哪些學校設有該科別？</a:t>
            </a:r>
          </a:p>
          <a:p>
            <a:r>
              <a:rPr lang="en-US" altLang="zh-TW" sz="2400" dirty="0" smtClean="0"/>
              <a:t>Q5.</a:t>
            </a:r>
            <a:r>
              <a:rPr lang="zh-TW" altLang="zh-TW" sz="2400" dirty="0" smtClean="0"/>
              <a:t>請簡單寫下個人心得。</a:t>
            </a:r>
          </a:p>
          <a:p>
            <a:endParaRPr lang="zh-TW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資料哪裡找？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800" dirty="0" smtClean="0"/>
              <a:t>台北市高中職博覽會網站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(</a:t>
            </a:r>
            <a:r>
              <a:rPr lang="en-US" altLang="zh-TW" sz="2800" dirty="0" smtClean="0">
                <a:hlinkClick r:id="rId3"/>
              </a:rPr>
              <a:t>http://expo.tp.ema.idv.tw/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/>
              <a:t>新北市高中職博覽會網站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(</a:t>
            </a:r>
            <a:r>
              <a:rPr lang="en-US" altLang="zh-TW" sz="2800" dirty="0" smtClean="0">
                <a:hlinkClick r:id="rId4"/>
              </a:rPr>
              <a:t>http://se.ntpc.edu.tw/expo/</a:t>
            </a:r>
            <a:r>
              <a:rPr lang="en-US" altLang="zh-TW" sz="2800" dirty="0" smtClean="0"/>
              <a:t>)</a:t>
            </a:r>
          </a:p>
          <a:p>
            <a:endParaRPr lang="zh-TW" altLang="en-US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作業評分標準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400" dirty="0" smtClean="0"/>
              <a:t>報告內容：</a:t>
            </a:r>
            <a:r>
              <a:rPr lang="en-US" altLang="zh-TW" sz="2400" dirty="0" smtClean="0"/>
              <a:t>55%</a:t>
            </a:r>
          </a:p>
          <a:p>
            <a:pPr>
              <a:buFont typeface="Wingdings" pitchFamily="2" charset="2"/>
              <a:buChar char="Ø"/>
            </a:pPr>
            <a:endParaRPr lang="en-US" altLang="zh-TW" sz="2400" dirty="0" smtClean="0"/>
          </a:p>
          <a:p>
            <a:pPr>
              <a:buFont typeface="Wingdings" pitchFamily="2" charset="2"/>
              <a:buChar char="Ø"/>
            </a:pPr>
            <a:endParaRPr lang="en-US" altLang="zh-TW" sz="24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400" dirty="0" smtClean="0"/>
              <a:t>口頭報告：</a:t>
            </a:r>
            <a:r>
              <a:rPr lang="en-US" altLang="zh-TW" sz="2400" dirty="0" smtClean="0"/>
              <a:t>10%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2400" dirty="0" smtClean="0"/>
              <a:t>他評學習單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個人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20%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2400" dirty="0" smtClean="0"/>
              <a:t>小組依進度完成報告：</a:t>
            </a:r>
            <a:r>
              <a:rPr lang="en-US" altLang="zh-TW" sz="2400" dirty="0" smtClean="0"/>
              <a:t>5%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400" dirty="0" smtClean="0"/>
              <a:t>PPT</a:t>
            </a:r>
            <a:r>
              <a:rPr lang="zh-TW" altLang="en-US" sz="2400" dirty="0" smtClean="0"/>
              <a:t>電子檔與書面繳交確實：</a:t>
            </a:r>
            <a:r>
              <a:rPr lang="en-US" altLang="zh-TW" sz="2400" dirty="0" smtClean="0"/>
              <a:t>10%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75656" y="2060848"/>
          <a:ext cx="643237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3523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題目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比重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15%</a:t>
                      </a:r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分開給分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分組報告規則說明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zh-TW" sz="2400" dirty="0" smtClean="0"/>
          </a:p>
          <a:p>
            <a:pPr lvl="0"/>
            <a:r>
              <a:rPr lang="zh-TW" altLang="zh-TW" sz="2400" dirty="0" smtClean="0"/>
              <a:t>請與自己志同道合或生涯目標接近的同學</a:t>
            </a:r>
            <a:r>
              <a:rPr lang="en-US" altLang="zh-TW" sz="2400" dirty="0" smtClean="0"/>
              <a:t>1-2</a:t>
            </a:r>
            <a:r>
              <a:rPr lang="zh-TW" altLang="zh-TW" sz="2400" dirty="0" smtClean="0"/>
              <a:t>名形成報告小組，</a:t>
            </a:r>
            <a:r>
              <a:rPr lang="zh-TW" altLang="zh-TW" sz="2400" b="1" u="sng" dirty="0" smtClean="0"/>
              <a:t>亦即每組人數為</a:t>
            </a:r>
            <a:r>
              <a:rPr lang="en-US" altLang="zh-TW" sz="2400" b="1" u="sng" dirty="0" smtClean="0"/>
              <a:t>2-3</a:t>
            </a:r>
            <a:r>
              <a:rPr lang="zh-TW" altLang="zh-TW" sz="2400" b="1" u="sng" dirty="0" smtClean="0"/>
              <a:t>名。</a:t>
            </a:r>
            <a:endParaRPr lang="zh-TW" altLang="zh-TW" sz="2400" dirty="0" smtClean="0"/>
          </a:p>
          <a:p>
            <a:pPr lvl="0"/>
            <a:r>
              <a:rPr lang="zh-TW" altLang="zh-TW" sz="2400" dirty="0" smtClean="0"/>
              <a:t>請各組於討論時間進行以下事項：</a:t>
            </a:r>
          </a:p>
          <a:p>
            <a:pPr lvl="0"/>
            <a:r>
              <a:rPr lang="zh-TW" altLang="zh-TW" sz="2400" b="1" u="sng" dirty="0" smtClean="0"/>
              <a:t>第一階段</a:t>
            </a:r>
            <a:r>
              <a:rPr lang="zh-TW" altLang="zh-TW" sz="2400" dirty="0" smtClean="0"/>
              <a:t>：請自選單中選出心儀組合，對高中有興趣瞭解的小組請</a:t>
            </a:r>
            <a:r>
              <a:rPr lang="zh-TW" altLang="zh-TW" sz="2400" b="1" u="sng" dirty="0" smtClean="0"/>
              <a:t>針對高中</a:t>
            </a:r>
            <a:r>
              <a:rPr lang="zh-TW" altLang="en-US" sz="2400" b="1" u="sng" dirty="0" smtClean="0"/>
              <a:t>群組</a:t>
            </a:r>
            <a:r>
              <a:rPr lang="zh-TW" altLang="zh-TW" sz="2400" b="1" u="sng" dirty="0" smtClean="0"/>
              <a:t>選擇</a:t>
            </a:r>
            <a:r>
              <a:rPr lang="zh-TW" altLang="zh-TW" sz="2400" dirty="0" smtClean="0"/>
              <a:t>，對職科有興趣的小組</a:t>
            </a:r>
            <a:r>
              <a:rPr lang="zh-TW" altLang="zh-TW" sz="2400" b="1" u="sng" dirty="0" smtClean="0"/>
              <a:t>請討論有興趣的科別</a:t>
            </a:r>
            <a:r>
              <a:rPr lang="zh-TW" altLang="zh-TW" sz="2400" dirty="0" smtClean="0"/>
              <a:t>，</a:t>
            </a:r>
            <a:r>
              <a:rPr lang="zh-TW" altLang="zh-TW" sz="2400" b="1" dirty="0" smtClean="0"/>
              <a:t>請</a:t>
            </a:r>
            <a:r>
              <a:rPr lang="zh-TW" altLang="en-US" sz="2400" b="1" dirty="0" smtClean="0"/>
              <a:t>先</a:t>
            </a:r>
            <a:r>
              <a:rPr lang="zh-TW" altLang="zh-TW" sz="2400" b="1" u="sng" dirty="0" smtClean="0"/>
              <a:t>選出三</a:t>
            </a:r>
            <a:r>
              <a:rPr lang="zh-TW" altLang="en-US" sz="2400" b="1" u="sng" dirty="0" smtClean="0"/>
              <a:t>群組</a:t>
            </a:r>
            <a:r>
              <a:rPr lang="en-US" altLang="zh-TW" sz="2400" b="1" u="sng" dirty="0" smtClean="0"/>
              <a:t>/</a:t>
            </a:r>
            <a:r>
              <a:rPr lang="zh-TW" altLang="en-US" sz="2400" b="1" u="sng" dirty="0" smtClean="0"/>
              <a:t>科別</a:t>
            </a:r>
            <a:r>
              <a:rPr lang="zh-TW" altLang="zh-TW" sz="2400" b="1" u="sng" dirty="0" smtClean="0"/>
              <a:t>並嘗試排序</a:t>
            </a:r>
            <a:r>
              <a:rPr lang="zh-TW" altLang="zh-TW" sz="2400" dirty="0" smtClean="0"/>
              <a:t>。</a:t>
            </a:r>
          </a:p>
          <a:p>
            <a:pPr>
              <a:buNone/>
            </a:pPr>
            <a:endParaRPr lang="zh-TW" altLang="zh-TW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2400" b="1" u="sng" dirty="0" smtClean="0"/>
              <a:t>第二階段</a:t>
            </a:r>
            <a:r>
              <a:rPr lang="zh-TW" altLang="zh-TW" sz="2400" dirty="0" smtClean="0"/>
              <a:t>：各類別進入協商，逢選擇重複下進行組間討論協調。</a:t>
            </a:r>
          </a:p>
          <a:p>
            <a:pPr lvl="0"/>
            <a:r>
              <a:rPr lang="zh-TW" altLang="zh-TW" sz="2400" b="1" u="sng" dirty="0" smtClean="0"/>
              <a:t>第三階段</a:t>
            </a:r>
            <a:r>
              <a:rPr lang="zh-TW" altLang="zh-TW" sz="2400" dirty="0" smtClean="0"/>
              <a:t>：確認報告主題與類別後，各組請利用課後時間著手準備</a:t>
            </a:r>
            <a:r>
              <a:rPr lang="zh-TW" altLang="zh-TW" sz="2400" b="1" dirty="0" smtClean="0"/>
              <a:t>，並依排定時間進行口頭報告與繳交書面與電子檔</a:t>
            </a:r>
            <a:r>
              <a:rPr lang="en-US" altLang="zh-TW" sz="2400" b="1" dirty="0" smtClean="0"/>
              <a:t>(</a:t>
            </a:r>
            <a:r>
              <a:rPr lang="en-US" altLang="zh-TW" sz="2400" b="1" u="sng" dirty="0" smtClean="0">
                <a:hlinkClick r:id="rId2"/>
              </a:rPr>
              <a:t>請寄chiaheng423@gmail.com</a:t>
            </a:r>
            <a:r>
              <a:rPr lang="en-US" altLang="zh-TW" sz="2400" b="1" dirty="0" smtClean="0">
                <a:hlinkClick r:id="rId2"/>
              </a:rPr>
              <a:t>)</a:t>
            </a:r>
            <a:r>
              <a:rPr lang="zh-TW" altLang="en-US" sz="2400" b="1" dirty="0" smtClean="0">
                <a:hlinkClick r:id="rId2"/>
              </a:rPr>
              <a:t>；格式：</a:t>
            </a:r>
            <a:r>
              <a:rPr lang="en-US" altLang="zh-TW" sz="2400" b="1" dirty="0" smtClean="0">
                <a:hlinkClick r:id="rId2"/>
              </a:rPr>
              <a:t>104</a:t>
            </a:r>
            <a:r>
              <a:rPr lang="zh-TW" altLang="en-US" sz="2400" b="1" dirty="0" smtClean="0"/>
              <a:t>高中技職學校報告</a:t>
            </a:r>
            <a:r>
              <a:rPr lang="en-US" altLang="zh-TW" sz="2400" b="1" dirty="0" smtClean="0"/>
              <a:t>9012829(</a:t>
            </a:r>
            <a:r>
              <a:rPr lang="zh-TW" altLang="en-US" sz="2400" b="1" dirty="0" smtClean="0"/>
              <a:t>班級</a:t>
            </a:r>
            <a:r>
              <a:rPr lang="en-US" altLang="zh-TW" sz="2400" b="1" dirty="0" smtClean="0"/>
              <a:t>+</a:t>
            </a:r>
            <a:r>
              <a:rPr lang="zh-TW" altLang="en-US" sz="2400" b="1" dirty="0" smtClean="0"/>
              <a:t>報告座號</a:t>
            </a:r>
            <a:r>
              <a:rPr lang="en-US" altLang="zh-TW" sz="2400" b="1" dirty="0" smtClean="0"/>
              <a:t>)</a:t>
            </a:r>
            <a:r>
              <a:rPr lang="zh-TW" altLang="zh-TW" sz="2400" dirty="0" smtClean="0"/>
              <a:t>。</a:t>
            </a:r>
          </a:p>
          <a:p>
            <a:pPr lvl="0"/>
            <a:r>
              <a:rPr lang="zh-TW" altLang="zh-TW" sz="2400" b="1" u="sng" dirty="0" smtClean="0"/>
              <a:t>第四階段</a:t>
            </a:r>
            <a:r>
              <a:rPr lang="zh-TW" altLang="zh-TW" sz="2400" dirty="0" smtClean="0"/>
              <a:t>：繳交之報告書面預計下學期初進行班際間相互觀摩。</a:t>
            </a:r>
          </a:p>
          <a:p>
            <a:endParaRPr lang="zh-TW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【高中學校組】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146175" y="548681"/>
          <a:ext cx="6851650" cy="551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513"/>
                <a:gridCol w="4032448"/>
                <a:gridCol w="792088"/>
                <a:gridCol w="720080"/>
                <a:gridCol w="689521"/>
              </a:tblGrid>
              <a:tr h="449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Calibri"/>
                          <a:ea typeface="新細明體"/>
                          <a:cs typeface="Times New Roman"/>
                        </a:rPr>
                        <a:t>NO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高中群組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Calibri"/>
                          <a:ea typeface="新細明體"/>
                          <a:cs typeface="Times New Roman"/>
                        </a:rPr>
                        <a:t>意願排序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報告者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報告順序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9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建國中學、師大附中、成功高中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9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北一女中、中山女中、政大附中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9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松山高中、中崙高中、大同高中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9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板橋高中、海山高中、中和高中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4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明倫高中、華江高中、大理高中、華僑高中</a:t>
                      </a: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請擇三</a:t>
                      </a: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4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6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永平高中、錦和高中、新莊高中、北大附中</a:t>
                      </a: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請擇三</a:t>
                      </a: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9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7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Calibri"/>
                          <a:ea typeface="新細明體"/>
                          <a:cs typeface="Times New Roman"/>
                        </a:rPr>
                        <a:t>光復高中、清水高中、樹林高中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9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</a:rPr>
                        <a:t>8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恆毅高中、光仁中學、金陵女中、靜修女中</a:t>
                      </a:r>
                      <a:r>
                        <a:rPr lang="zh-TW" sz="2000" kern="100" dirty="0" smtClean="0">
                          <a:latin typeface="Calibri"/>
                          <a:ea typeface="新細明體"/>
                          <a:cs typeface="Times New Roman"/>
                        </a:rPr>
                        <a:t>、金甌</a:t>
                      </a:r>
                      <a:r>
                        <a:rPr 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女中、東山高中、南山高中、及人中學</a:t>
                      </a:r>
                      <a:r>
                        <a:rPr lang="en-US" sz="2000" kern="100" dirty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請擇三</a:t>
                      </a:r>
                      <a:r>
                        <a:rPr lang="en-US" sz="2000" kern="100" dirty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zh-TW" altLang="en-US" dirty="0" smtClean="0"/>
              <a:t>高中學校組準備方向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6429" y="1844824"/>
            <a:ext cx="6851142" cy="3793978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Q1.</a:t>
            </a:r>
            <a:r>
              <a:rPr lang="zh-TW" altLang="zh-TW" sz="2400" dirty="0" smtClean="0"/>
              <a:t>各校特色課程簡介。</a:t>
            </a:r>
          </a:p>
          <a:p>
            <a:r>
              <a:rPr lang="en-US" altLang="zh-TW" sz="2400" dirty="0" smtClean="0"/>
              <a:t>Q2.</a:t>
            </a:r>
            <a:r>
              <a:rPr lang="zh-TW" altLang="zh-TW" sz="2400" dirty="0" smtClean="0"/>
              <a:t>各校交通路線與通勤可能時間：以「自家」或「海山高中」或「板橋車站」為出發安排與估計。</a:t>
            </a:r>
          </a:p>
          <a:p>
            <a:r>
              <a:rPr lang="en-US" altLang="zh-TW" sz="2400" dirty="0" smtClean="0"/>
              <a:t>Q3.</a:t>
            </a:r>
            <a:r>
              <a:rPr lang="zh-TW" altLang="zh-TW" sz="2400" dirty="0" smtClean="0"/>
              <a:t>該校過去表現落點：</a:t>
            </a:r>
            <a:r>
              <a:rPr lang="en-US" altLang="zh-TW" sz="2400" dirty="0" smtClean="0"/>
              <a:t>(1)</a:t>
            </a:r>
            <a:r>
              <a:rPr lang="zh-TW" altLang="zh-TW" sz="2400" dirty="0" smtClean="0"/>
              <a:t>多數學生等第落點；</a:t>
            </a:r>
            <a:r>
              <a:rPr lang="en-US" altLang="zh-TW" sz="2400" dirty="0" smtClean="0"/>
              <a:t>(2)99-101</a:t>
            </a:r>
            <a:r>
              <a:rPr lang="zh-TW" altLang="zh-TW" sz="2400" dirty="0" smtClean="0"/>
              <a:t>學年度</a:t>
            </a:r>
            <a:r>
              <a:rPr lang="en-US" altLang="zh-TW" sz="2400" dirty="0" smtClean="0"/>
              <a:t>PR</a:t>
            </a:r>
            <a:r>
              <a:rPr lang="zh-TW" altLang="zh-TW" sz="2400" dirty="0" smtClean="0"/>
              <a:t>值。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備註</a:t>
            </a:r>
            <a:r>
              <a:rPr lang="en-US" altLang="zh-TW" sz="2400" dirty="0" smtClean="0"/>
              <a:t>)</a:t>
            </a:r>
          </a:p>
          <a:p>
            <a:pPr>
              <a:buNone/>
            </a:pPr>
            <a:endParaRPr lang="zh-TW" altLang="zh-TW" sz="2400" dirty="0" smtClean="0"/>
          </a:p>
          <a:p>
            <a:endParaRPr lang="zh-TW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Q4.</a:t>
            </a:r>
            <a:r>
              <a:rPr lang="zh-TW" altLang="zh-TW" sz="2400" dirty="0" smtClean="0"/>
              <a:t>製作各校比較分析表並加以評比。</a:t>
            </a:r>
            <a:endParaRPr lang="zh-TW" altLang="en-US" sz="24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68516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529"/>
                <a:gridCol w="1979131"/>
                <a:gridCol w="1370330"/>
                <a:gridCol w="1370330"/>
                <a:gridCol w="137033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甲校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乙校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丙校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  <a:sym typeface="Wingdings 2"/>
                        </a:rPr>
                        <a:t>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特色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評比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  <a:sym typeface="Wingdings 2"/>
                        </a:rPr>
                        <a:t>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通勤時間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評比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  <a:sym typeface="Wingdings 2"/>
                        </a:rPr>
                        <a:t>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吸引力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評比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新細明體"/>
                          <a:cs typeface="Times New Roman"/>
                          <a:sym typeface="Wingdings 2"/>
                        </a:rPr>
                        <a:t>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難易度評比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評比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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1115616" y="4941168"/>
            <a:ext cx="6850298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2400" dirty="0"/>
              <a:t>Q5.</a:t>
            </a:r>
            <a:r>
              <a:rPr lang="zh-TW" altLang="zh-TW" sz="2400" dirty="0"/>
              <a:t>請簡單寫下個人心得。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7101408" cy="2933700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【技職學校組】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---</a:t>
            </a:r>
            <a:r>
              <a:rPr lang="zh-TW" altLang="zh-TW" b="1" dirty="0" smtClean="0"/>
              <a:t>以</a:t>
            </a:r>
            <a:r>
              <a:rPr lang="zh-TW" altLang="zh-TW" b="1" dirty="0" smtClean="0"/>
              <a:t>基</a:t>
            </a:r>
            <a:r>
              <a:rPr lang="zh-TW" altLang="en-US" b="1" dirty="0" smtClean="0"/>
              <a:t>北</a:t>
            </a:r>
            <a:r>
              <a:rPr lang="zh-TW" altLang="zh-TW" b="1" dirty="0" smtClean="0"/>
              <a:t>區</a:t>
            </a:r>
            <a:r>
              <a:rPr lang="zh-TW" altLang="zh-TW" b="1" dirty="0" smtClean="0"/>
              <a:t>常設科別為例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971600" y="404664"/>
          <a:ext cx="7344816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21"/>
                <a:gridCol w="1296144"/>
                <a:gridCol w="535915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NO</a:t>
                      </a:r>
                      <a:endParaRPr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職</a:t>
                      </a:r>
                      <a:r>
                        <a:rPr lang="zh-TW" sz="2400" b="1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群</a:t>
                      </a:r>
                      <a:endParaRPr lang="en-US" altLang="zh-TW" sz="2400" b="1" kern="100" dirty="0" smtClean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類別</a:t>
                      </a:r>
                      <a:endParaRPr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對應科別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討論後請圈選三科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機械群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Arial"/>
                        </a:rPr>
                        <a:t>機械科、模具科、製圖科、鑄造科、板金科、機電科、電腦機械製圖科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動力機械群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Arial"/>
                        </a:rPr>
                        <a:t>汽車科、重機科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電機電子群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Arial"/>
                        </a:rPr>
                        <a:t>電機科、控制科、冷凍空調科、電子科、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Arial"/>
                        </a:rPr>
                        <a:t>資訊科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土木建築群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土木科、建築科</a:t>
                      </a:r>
                      <a:endParaRPr lang="en-US" sz="2400" kern="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化工群</a:t>
                      </a:r>
                      <a:endParaRPr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化工科</a:t>
                      </a:r>
                      <a:endParaRPr lang="en-US" sz="2400" kern="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6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農業群</a:t>
                      </a:r>
                      <a:endParaRPr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園藝科</a:t>
                      </a:r>
                      <a:endParaRPr lang="en-US" sz="2400" kern="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7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商業管理群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Arial"/>
                        </a:rPr>
                        <a:t>商業經營科、國際貿易科、會計事務科、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Arial"/>
                        </a:rPr>
                        <a:t>資料處理科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8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外語群</a:t>
                      </a:r>
                      <a:endParaRPr lang="zh-TW" sz="2400" kern="10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Arial"/>
                        </a:rPr>
                        <a:t>應用英文科、應用日文科</a:t>
                      </a:r>
                      <a:endParaRPr lang="zh-TW" sz="24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學校</Template>
  <TotalTime>931</TotalTime>
  <Words>834</Words>
  <Application>Microsoft Office PowerPoint</Application>
  <PresentationFormat>如螢幕大小 (4:3)</PresentationFormat>
  <Paragraphs>153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Back to School 16x9</vt:lpstr>
      <vt:lpstr>高中、技職學校分組報告</vt:lpstr>
      <vt:lpstr>分組報告規則說明</vt:lpstr>
      <vt:lpstr>投影片 3</vt:lpstr>
      <vt:lpstr>【高中學校組】 </vt:lpstr>
      <vt:lpstr>投影片 5</vt:lpstr>
      <vt:lpstr>【高中學校組準備方向】</vt:lpstr>
      <vt:lpstr>Q4.製作各校比較分析表並加以評比。</vt:lpstr>
      <vt:lpstr>【技職學校組】 ---以基北區常設科別為例 </vt:lpstr>
      <vt:lpstr>投影片 9</vt:lpstr>
      <vt:lpstr>投影片 10</vt:lpstr>
      <vt:lpstr>【技職學校組準備方向】</vt:lpstr>
      <vt:lpstr>資料哪裡找？</vt:lpstr>
      <vt:lpstr>投影片 13</vt:lpstr>
      <vt:lpstr>作業評分標準</vt:lpstr>
      <vt:lpstr>投影片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高中、技職學校分組報告</dc:title>
  <dc:creator>C.H</dc:creator>
  <cp:lastModifiedBy>C.H</cp:lastModifiedBy>
  <cp:revision>24</cp:revision>
  <dcterms:created xsi:type="dcterms:W3CDTF">2014-12-04T00:55:08Z</dcterms:created>
  <dcterms:modified xsi:type="dcterms:W3CDTF">2014-12-11T07:46:38Z</dcterms:modified>
</cp:coreProperties>
</file>